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61"/>
  </p:notesMasterIdLst>
  <p:sldIdLst>
    <p:sldId id="256" r:id="rId2"/>
    <p:sldId id="273" r:id="rId3"/>
    <p:sldId id="265" r:id="rId4"/>
    <p:sldId id="291" r:id="rId5"/>
    <p:sldId id="283" r:id="rId6"/>
    <p:sldId id="259" r:id="rId7"/>
    <p:sldId id="294" r:id="rId8"/>
    <p:sldId id="293" r:id="rId9"/>
    <p:sldId id="292" r:id="rId10"/>
    <p:sldId id="286" r:id="rId11"/>
    <p:sldId id="287" r:id="rId12"/>
    <p:sldId id="288" r:id="rId13"/>
    <p:sldId id="284" r:id="rId14"/>
    <p:sldId id="264" r:id="rId15"/>
    <p:sldId id="282" r:id="rId16"/>
    <p:sldId id="296" r:id="rId17"/>
    <p:sldId id="304" r:id="rId18"/>
    <p:sldId id="290" r:id="rId19"/>
    <p:sldId id="305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30" r:id="rId33"/>
    <p:sldId id="325" r:id="rId34"/>
    <p:sldId id="339" r:id="rId35"/>
    <p:sldId id="326" r:id="rId36"/>
    <p:sldId id="327" r:id="rId37"/>
    <p:sldId id="328" r:id="rId38"/>
    <p:sldId id="332" r:id="rId39"/>
    <p:sldId id="331" r:id="rId40"/>
    <p:sldId id="334" r:id="rId41"/>
    <p:sldId id="333" r:id="rId42"/>
    <p:sldId id="343" r:id="rId43"/>
    <p:sldId id="295" r:id="rId44"/>
    <p:sldId id="271" r:id="rId45"/>
    <p:sldId id="297" r:id="rId46"/>
    <p:sldId id="298" r:id="rId47"/>
    <p:sldId id="307" r:id="rId48"/>
    <p:sldId id="300" r:id="rId49"/>
    <p:sldId id="302" r:id="rId50"/>
    <p:sldId id="336" r:id="rId51"/>
    <p:sldId id="342" r:id="rId52"/>
    <p:sldId id="344" r:id="rId53"/>
    <p:sldId id="285" r:id="rId54"/>
    <p:sldId id="308" r:id="rId55"/>
    <p:sldId id="310" r:id="rId56"/>
    <p:sldId id="312" r:id="rId57"/>
    <p:sldId id="335" r:id="rId58"/>
    <p:sldId id="345" r:id="rId59"/>
    <p:sldId id="272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4747"/>
    <a:srgbClr val="A8C398"/>
    <a:srgbClr val="709658"/>
    <a:srgbClr val="B17462"/>
    <a:srgbClr val="3575B1"/>
    <a:srgbClr val="E0AA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60" autoAdjust="0"/>
  </p:normalViewPr>
  <p:slideViewPr>
    <p:cSldViewPr>
      <p:cViewPr varScale="1">
        <p:scale>
          <a:sx n="53" d="100"/>
          <a:sy n="53" d="100"/>
        </p:scale>
        <p:origin x="14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97E7E-AA80-4EF1-83F1-D6DD1DCE7E45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0E2B4-7EE4-4883-8768-CD337D989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42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0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717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514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99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329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358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3030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339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718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8630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9F3F-20D0-4626-A586-98FA46513DD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153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231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9F3F-20D0-4626-A586-98FA46513DD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1729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9380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8127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1105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9002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9F3F-20D0-4626-A586-98FA46513DD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982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71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798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71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282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402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88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4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6" y="381000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4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4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0" name="Rectangle 9"/>
          <p:cNvSpPr/>
          <p:nvPr/>
        </p:nvSpPr>
        <p:spPr>
          <a:xfrm>
            <a:off x="4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760">
                <a:solidFill>
                  <a:schemeClr val="bg1"/>
                </a:solidFill>
              </a:defRPr>
            </a:lvl1pPr>
          </a:lstStyle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27004" indent="0" algn="l">
              <a:buNone/>
              <a:defRPr sz="1013">
                <a:solidFill>
                  <a:schemeClr val="tx2"/>
                </a:solidFill>
              </a:defRPr>
            </a:lvl1pPr>
            <a:lvl2pPr marL="192881" indent="0" algn="ctr">
              <a:buNone/>
            </a:lvl2pPr>
            <a:lvl3pPr marL="385763" indent="0" algn="ctr">
              <a:buNone/>
            </a:lvl3pPr>
            <a:lvl4pPr marL="578644" indent="0" algn="ctr">
              <a:buNone/>
            </a:lvl4pPr>
            <a:lvl5pPr marL="771525" indent="0" algn="ctr">
              <a:buNone/>
            </a:lvl5pPr>
            <a:lvl6pPr marL="964406" indent="0" algn="ctr">
              <a:buNone/>
            </a:lvl6pPr>
            <a:lvl7pPr marL="1157288" indent="0" algn="ctr">
              <a:buNone/>
            </a:lvl7pPr>
            <a:lvl8pPr marL="1350169" indent="0" algn="ctr">
              <a:buNone/>
            </a:lvl8pPr>
            <a:lvl9pPr marL="154305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5"/>
            <a:ext cx="8458200" cy="1470025"/>
          </a:xfrm>
        </p:spPr>
        <p:txBody>
          <a:bodyPr anchor="b"/>
          <a:lstStyle>
            <a:lvl1pPr>
              <a:defRPr sz="1856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176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283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698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0505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19289" indent="0">
              <a:buNone/>
              <a:defRPr sz="886" b="0">
                <a:solidFill>
                  <a:schemeClr val="tx2"/>
                </a:solidFill>
              </a:defRPr>
            </a:lvl1pPr>
            <a:lvl2pPr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8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1814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96399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812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8" y="2708519"/>
            <a:ext cx="4041775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1688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54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1688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50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4"/>
            <a:ext cx="5102352" cy="5805083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4"/>
            <a:ext cx="3383280" cy="4580573"/>
          </a:xfrm>
        </p:spPr>
        <p:txBody>
          <a:bodyPr/>
          <a:lstStyle>
            <a:lvl1pPr marL="3858" indent="0">
              <a:buNone/>
              <a:defRPr sz="591"/>
            </a:lvl1pPr>
            <a:lvl2pPr>
              <a:buNone/>
              <a:defRPr sz="506"/>
            </a:lvl2pPr>
            <a:lvl3pPr>
              <a:buNone/>
              <a:defRPr sz="422"/>
            </a:lvl3pPr>
            <a:lvl4pPr>
              <a:buNone/>
              <a:defRPr sz="380"/>
            </a:lvl4pPr>
            <a:lvl5pPr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76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064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35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6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548"/>
            </a:lvl1pPr>
            <a:lvl2pPr>
              <a:buFontTx/>
              <a:buNone/>
              <a:defRPr sz="506"/>
            </a:lvl2pPr>
            <a:lvl3pPr>
              <a:buFontTx/>
              <a:buNone/>
              <a:defRPr sz="422"/>
            </a:lvl3pPr>
            <a:lvl4pPr>
              <a:buFontTx/>
              <a:buNone/>
              <a:defRPr sz="380"/>
            </a:lvl4pPr>
            <a:lvl5pPr>
              <a:buFontTx/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844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9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6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0" name="Rectangle 29"/>
          <p:cNvSpPr/>
          <p:nvPr/>
        </p:nvSpPr>
        <p:spPr>
          <a:xfrm>
            <a:off x="4" y="308284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6" y="360254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4" y="440120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fld id="{7508C843-6E67-4A97-A29F-F71F41844CEE}" type="datetimeFigureOut">
              <a:rPr lang="en-US" smtClean="0"/>
              <a:t>12/28/2017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760">
                <a:solidFill>
                  <a:srgbClr val="FFFFFF"/>
                </a:solidFill>
              </a:defRPr>
            </a:lvl1pPr>
          </a:lstStyle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737822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1688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54305" indent="-108014" algn="l" rtl="0" eaLnBrk="1" latinLnBrk="0" hangingPunct="1">
        <a:spcBef>
          <a:spcPts val="127"/>
        </a:spcBef>
        <a:buClr>
          <a:schemeClr val="accent3"/>
        </a:buClr>
        <a:buFont typeface="Georgia"/>
        <a:buChar char="•"/>
        <a:defRPr kumimoji="0" sz="1181" kern="1200">
          <a:solidFill>
            <a:schemeClr val="tx2"/>
          </a:solidFill>
          <a:latin typeface="+mn-lt"/>
          <a:ea typeface="+mn-ea"/>
          <a:cs typeface="+mn-cs"/>
        </a:defRPr>
      </a:lvl1pPr>
      <a:lvl2pPr marL="277749" indent="-104156" algn="l" rtl="0" eaLnBrk="1" latinLnBrk="0" hangingPunct="1">
        <a:spcBef>
          <a:spcPts val="127"/>
        </a:spcBef>
        <a:buClr>
          <a:schemeClr val="accent2"/>
        </a:buClr>
        <a:buFont typeface="Georgia"/>
        <a:buChar char="▫"/>
        <a:defRPr kumimoji="0" sz="1097" kern="1200">
          <a:solidFill>
            <a:schemeClr val="tx2"/>
          </a:solidFill>
          <a:latin typeface="+mn-lt"/>
          <a:ea typeface="+mn-ea"/>
          <a:cs typeface="+mn-cs"/>
        </a:defRPr>
      </a:lvl2pPr>
      <a:lvl3pPr marL="389621" indent="-9258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3pPr>
      <a:lvl4pPr marL="497634" indent="-84868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929" kern="1200">
          <a:solidFill>
            <a:schemeClr val="tx2"/>
          </a:solidFill>
          <a:latin typeface="+mn-lt"/>
          <a:ea typeface="+mn-ea"/>
          <a:cs typeface="+mn-cs"/>
        </a:defRPr>
      </a:lvl4pPr>
      <a:lvl5pPr marL="58635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5pPr>
      <a:lvl6pPr marL="678942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760" kern="1200">
          <a:solidFill>
            <a:schemeClr val="tx2"/>
          </a:solidFill>
          <a:latin typeface="+mn-lt"/>
          <a:ea typeface="+mn-ea"/>
          <a:cs typeface="+mn-cs"/>
        </a:defRPr>
      </a:lvl6pPr>
      <a:lvl7pPr marL="771525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75" kern="1200">
          <a:solidFill>
            <a:schemeClr val="tx2"/>
          </a:solidFill>
          <a:latin typeface="+mn-lt"/>
          <a:ea typeface="+mn-ea"/>
          <a:cs typeface="+mn-cs"/>
        </a:defRPr>
      </a:lvl7pPr>
      <a:lvl8pPr marL="856393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33" kern="1200">
          <a:solidFill>
            <a:schemeClr val="tx2"/>
          </a:solidFill>
          <a:latin typeface="+mn-lt"/>
          <a:ea typeface="+mn-ea"/>
          <a:cs typeface="+mn-cs"/>
        </a:defRPr>
      </a:lvl8pPr>
      <a:lvl9pPr marL="94511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591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9288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5786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96440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1572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3501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16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9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93952"/>
            <a:ext cx="5410200" cy="1211448"/>
          </a:xfrm>
        </p:spPr>
        <p:txBody>
          <a:bodyPr>
            <a:noAutofit/>
          </a:bodyPr>
          <a:lstStyle/>
          <a:p>
            <a:pPr algn="r"/>
            <a:r>
              <a:rPr lang="en-US" sz="2400" dirty="0"/>
              <a:t>Instructor Name</a:t>
            </a:r>
          </a:p>
          <a:p>
            <a:pPr algn="r"/>
            <a:r>
              <a:rPr lang="en-US" sz="2400" dirty="0"/>
              <a:t>Instructor Title</a:t>
            </a:r>
          </a:p>
          <a:p>
            <a:pPr algn="r"/>
            <a:r>
              <a:rPr lang="en-US" sz="2400" dirty="0"/>
              <a:t>Library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" y="2895600"/>
            <a:ext cx="6553200" cy="8337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Tablet Apps</a:t>
            </a:r>
            <a:endParaRPr lang="en-US" sz="32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874D13-64B3-41FF-BD49-3E3846EFAD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58189EC-FDC7-40D5-ADFB-23E552A3F6A4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852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Free vs Paid Apps</a:t>
            </a:r>
          </a:p>
        </p:txBody>
      </p:sp>
    </p:spTree>
    <p:extLst>
      <p:ext uri="{BB962C8B-B14F-4D97-AF65-F5344CB8AC3E}">
        <p14:creationId xmlns:p14="http://schemas.microsoft.com/office/powerpoint/2010/main" val="151580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76400"/>
            <a:ext cx="8534400" cy="4898136"/>
          </a:xfrm>
        </p:spPr>
        <p:txBody>
          <a:bodyPr>
            <a:normAutofit fontScale="92500"/>
          </a:bodyPr>
          <a:lstStyle/>
          <a:p>
            <a:pPr marL="274320" indent="-27432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No cost to download or use</a:t>
            </a:r>
          </a:p>
          <a:p>
            <a:pPr marL="274320" indent="-27432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No money wasted if you don’t like the app</a:t>
            </a:r>
          </a:p>
          <a:p>
            <a:pPr marL="274320" indent="-27432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May contain advertising or in-app purchases - Games</a:t>
            </a:r>
          </a:p>
          <a:p>
            <a:pPr marL="274320" indent="-27432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Some are just trials or limit features until you pay for and download the full app</a:t>
            </a:r>
          </a:p>
          <a:p>
            <a:pPr marL="274320" indent="-274320">
              <a:lnSpc>
                <a:spcPct val="15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Most social media, retail shopping and other big names apps are free these days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Free Apps</a:t>
            </a:r>
          </a:p>
        </p:txBody>
      </p:sp>
    </p:spTree>
    <p:extLst>
      <p:ext uri="{BB962C8B-B14F-4D97-AF65-F5344CB8AC3E}">
        <p14:creationId xmlns:p14="http://schemas.microsoft.com/office/powerpoint/2010/main" val="427094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706880"/>
            <a:ext cx="8229600" cy="4770120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Prices can vary from affordable to expensive</a:t>
            </a:r>
          </a:p>
          <a:p>
            <a:pPr marL="274320" indent="-27432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No advertisements!</a:t>
            </a:r>
          </a:p>
          <a:p>
            <a:pPr marL="274320" indent="-27432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Paid apps almost never require extra purchases</a:t>
            </a:r>
          </a:p>
          <a:p>
            <a:pPr marL="274320" indent="-27432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Paid apps may have more features</a:t>
            </a: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Paid Apps</a:t>
            </a:r>
          </a:p>
        </p:txBody>
      </p:sp>
    </p:spTree>
    <p:extLst>
      <p:ext uri="{BB962C8B-B14F-4D97-AF65-F5344CB8AC3E}">
        <p14:creationId xmlns:p14="http://schemas.microsoft.com/office/powerpoint/2010/main" val="175983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Popular Apps</a:t>
            </a:r>
          </a:p>
        </p:txBody>
      </p:sp>
    </p:spTree>
    <p:extLst>
      <p:ext uri="{BB962C8B-B14F-4D97-AF65-F5344CB8AC3E}">
        <p14:creationId xmlns:p14="http://schemas.microsoft.com/office/powerpoint/2010/main" val="24771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2205"/>
            <a:ext cx="8229600" cy="1066800"/>
          </a:xfrm>
        </p:spPr>
        <p:txBody>
          <a:bodyPr/>
          <a:lstStyle/>
          <a:p>
            <a:r>
              <a:rPr lang="en-US" sz="4800" b="1" dirty="0"/>
              <a:t>Popular Apps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55199" y="6379029"/>
            <a:ext cx="1115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LinkedIn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62503" y="6374536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Skype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25424" y="4071021"/>
            <a:ext cx="1211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Facebook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745527" y="4071021"/>
            <a:ext cx="1151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Pinterest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23783" y="6374536"/>
            <a:ext cx="1281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Instagram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712569" y="6374536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SnapChat</a:t>
            </a:r>
            <a:endParaRPr lang="en-US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036151" y="4071021"/>
            <a:ext cx="954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Twitter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396167" y="4095801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Flickr</a:t>
            </a:r>
          </a:p>
        </p:txBody>
      </p:sp>
      <p:pic>
        <p:nvPicPr>
          <p:cNvPr id="2050" name="Picture 2" descr="Cover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31" y="2489522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over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69" y="2495052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over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59" y="2492004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over a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447" y="2507627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over a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95" y="479319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over a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084" y="4796238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over ar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673" y="479319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over ar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447" y="480843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8530" y="1466408"/>
            <a:ext cx="8364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Social Media Apps</a:t>
            </a:r>
          </a:p>
        </p:txBody>
      </p:sp>
    </p:spTree>
    <p:extLst>
      <p:ext uri="{BB962C8B-B14F-4D97-AF65-F5344CB8AC3E}">
        <p14:creationId xmlns:p14="http://schemas.microsoft.com/office/powerpoint/2010/main" val="11970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892" y="2103970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2103970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5292" y="2125629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1106" y="4729600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3063" y="4729600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2362484" y="1495021"/>
            <a:ext cx="411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/>
              <a:t>Banking Apps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0" y="4104372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/>
              <a:t>Financial Management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00493" y="6249404"/>
            <a:ext cx="73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Mint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94715" y="6249404"/>
            <a:ext cx="1430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Expensify</a:t>
            </a:r>
          </a:p>
        </p:txBody>
      </p:sp>
      <p:sp>
        <p:nvSpPr>
          <p:cNvPr id="22" name="Title 2"/>
          <p:cNvSpPr txBox="1">
            <a:spLocks/>
          </p:cNvSpPr>
          <p:nvPr/>
        </p:nvSpPr>
        <p:spPr>
          <a:xfrm>
            <a:off x="152400" y="532205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/>
              <a:t>Popular Apps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8278" y="3643777"/>
            <a:ext cx="87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Chase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34663" y="3643777"/>
            <a:ext cx="1232858" cy="380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5/3 Bank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39393" y="3643777"/>
            <a:ext cx="1960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Bank of America</a:t>
            </a:r>
          </a:p>
        </p:txBody>
      </p:sp>
    </p:spTree>
    <p:extLst>
      <p:ext uri="{BB962C8B-B14F-4D97-AF65-F5344CB8AC3E}">
        <p14:creationId xmlns:p14="http://schemas.microsoft.com/office/powerpoint/2010/main" val="267742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892" y="2867682"/>
            <a:ext cx="1371600" cy="1371600"/>
          </a:xfrm>
          <a:prstGeom prst="roundRect">
            <a:avLst>
              <a:gd name="adj" fmla="val 16667"/>
            </a:avLst>
          </a:prstGeom>
          <a:ln w="190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https://static1.squarespace.com/static/54c5435ae4b08b9c0930fe00/54c54dcee4b099c6990459d4/54c54ee2e4b099c6990483a2/1422217104743/?format=1000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023" y="4866320"/>
            <a:ext cx="206733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allthingsd.com/files/2013/05/Wallet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496" y="2867682"/>
            <a:ext cx="129387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2"/>
          <p:cNvSpPr txBox="1">
            <a:spLocks/>
          </p:cNvSpPr>
          <p:nvPr/>
        </p:nvSpPr>
        <p:spPr>
          <a:xfrm>
            <a:off x="152400" y="532205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/>
              <a:t>Popular Apps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93592" y="1889495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Pay Electronically</a:t>
            </a:r>
          </a:p>
        </p:txBody>
      </p:sp>
      <p:pic>
        <p:nvPicPr>
          <p:cNvPr id="6146" name="Picture 2" descr="http://wp.appadvice.com/wp-content/uploads/2010/05/SquareLar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563" y="2867682"/>
            <a:ext cx="137159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80441" y="4291412"/>
            <a:ext cx="1905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Google Wallet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53260" y="4291412"/>
            <a:ext cx="942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Paypal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920063" y="4291412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Square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93892" y="6237920"/>
            <a:ext cx="1261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Apple Pay</a:t>
            </a:r>
          </a:p>
        </p:txBody>
      </p:sp>
    </p:spTree>
    <p:extLst>
      <p:ext uri="{BB962C8B-B14F-4D97-AF65-F5344CB8AC3E}">
        <p14:creationId xmlns:p14="http://schemas.microsoft.com/office/powerpoint/2010/main" val="192028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over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208" y="3289835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ver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0" y="3289835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4827" y="2116899"/>
            <a:ext cx="3656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/>
              <a:t>Navigation &amp; Traffic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629" y="4661435"/>
            <a:ext cx="1601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Google Maps</a:t>
            </a:r>
          </a:p>
        </p:txBody>
      </p:sp>
      <p:pic>
        <p:nvPicPr>
          <p:cNvPr id="28" name="Picture 2" descr="Cover a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452" y="3289835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over a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939" y="3289835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5982661" y="2057400"/>
            <a:ext cx="2399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/>
              <a:t>Taxi &amp; Limos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725821" y="4661435"/>
            <a:ext cx="707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Lyft</a:t>
            </a:r>
          </a:p>
        </p:txBody>
      </p:sp>
      <p:sp>
        <p:nvSpPr>
          <p:cNvPr id="25" name="Title 2"/>
          <p:cNvSpPr>
            <a:spLocks noGrp="1"/>
          </p:cNvSpPr>
          <p:nvPr>
            <p:ph type="title"/>
          </p:nvPr>
        </p:nvSpPr>
        <p:spPr>
          <a:xfrm>
            <a:off x="152400" y="532205"/>
            <a:ext cx="8229600" cy="1066800"/>
          </a:xfrm>
        </p:spPr>
        <p:txBody>
          <a:bodyPr/>
          <a:lstStyle/>
          <a:p>
            <a:r>
              <a:rPr lang="en-US" sz="4800" b="1" dirty="0"/>
              <a:t>Popular Apps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24745" y="4661435"/>
            <a:ext cx="707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Uber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06448" y="4661435"/>
            <a:ext cx="811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Waze</a:t>
            </a:r>
          </a:p>
        </p:txBody>
      </p:sp>
    </p:spTree>
    <p:extLst>
      <p:ext uri="{BB962C8B-B14F-4D97-AF65-F5344CB8AC3E}">
        <p14:creationId xmlns:p14="http://schemas.microsoft.com/office/powerpoint/2010/main" val="193760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over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124200"/>
            <a:ext cx="1403506" cy="140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over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151" y="3156106"/>
            <a:ext cx="137160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over a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158" y="3156106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ver a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93" y="3156106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10631" y="4854202"/>
            <a:ext cx="1401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Travelocity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048" y="4854202"/>
            <a:ext cx="1517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Trip Advisor</a:t>
            </a:r>
          </a:p>
        </p:txBody>
      </p:sp>
      <p:sp>
        <p:nvSpPr>
          <p:cNvPr id="25" name="Title 2"/>
          <p:cNvSpPr>
            <a:spLocks noGrp="1"/>
          </p:cNvSpPr>
          <p:nvPr>
            <p:ph type="title"/>
          </p:nvPr>
        </p:nvSpPr>
        <p:spPr>
          <a:xfrm>
            <a:off x="152400" y="532205"/>
            <a:ext cx="8229600" cy="1066800"/>
          </a:xfrm>
        </p:spPr>
        <p:txBody>
          <a:bodyPr/>
          <a:lstStyle/>
          <a:p>
            <a:r>
              <a:rPr lang="en-US" sz="4800" b="1" dirty="0"/>
              <a:t>Popular Apps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481409" y="4854202"/>
            <a:ext cx="1169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Priceline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27524" y="4876800"/>
            <a:ext cx="882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Kayak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85585" y="2066167"/>
            <a:ext cx="2363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Travel apps</a:t>
            </a:r>
          </a:p>
        </p:txBody>
      </p:sp>
    </p:spTree>
    <p:extLst>
      <p:ext uri="{BB962C8B-B14F-4D97-AF65-F5344CB8AC3E}">
        <p14:creationId xmlns:p14="http://schemas.microsoft.com/office/powerpoint/2010/main" val="367649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"/>
          <p:cNvSpPr>
            <a:spLocks noGrp="1"/>
          </p:cNvSpPr>
          <p:nvPr>
            <p:ph type="title"/>
          </p:nvPr>
        </p:nvSpPr>
        <p:spPr>
          <a:xfrm>
            <a:off x="152400" y="532205"/>
            <a:ext cx="8229600" cy="1066800"/>
          </a:xfrm>
        </p:spPr>
        <p:txBody>
          <a:bodyPr/>
          <a:lstStyle/>
          <a:p>
            <a:r>
              <a:rPr lang="en-US" sz="4800" b="1" dirty="0"/>
              <a:t>Popular Apps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85585" y="1970155"/>
            <a:ext cx="2363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Mail apps</a:t>
            </a:r>
          </a:p>
        </p:txBody>
      </p:sp>
      <p:pic>
        <p:nvPicPr>
          <p:cNvPr id="1026" name="Picture 2" descr="https://lh6.ggpht.com/yzhSae3SIKlwv9lBzpCWaexNKgpLHXvwnxyEE7_oW3SdMv604v-YtUcQnGCyAUpX1lcm=w3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28" y="32004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://icons.iconarchive.com/icons/dtafalonso/android-lollipop/128/Gmail-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180471"/>
            <a:ext cx="137159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http://blink.ucsd.edu/_images/technology-tab/security/Outlookapp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028" y="32004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51514" y="4876800"/>
            <a:ext cx="13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Yahoo Mail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73235" y="4876800"/>
            <a:ext cx="1131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Outlook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04093" y="4876800"/>
            <a:ext cx="92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Gmail</a:t>
            </a:r>
          </a:p>
        </p:txBody>
      </p:sp>
    </p:spTree>
    <p:extLst>
      <p:ext uri="{BB962C8B-B14F-4D97-AF65-F5344CB8AC3E}">
        <p14:creationId xmlns:p14="http://schemas.microsoft.com/office/powerpoint/2010/main" val="53021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2504" y="1463040"/>
            <a:ext cx="8229600" cy="4099560"/>
          </a:xfrm>
        </p:spPr>
        <p:txBody>
          <a:bodyPr numCol="2">
            <a:normAutofit/>
          </a:bodyPr>
          <a:lstStyle/>
          <a:p>
            <a:pPr marL="274320" indent="-274320">
              <a:lnSpc>
                <a:spcPct val="20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About Apps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The App Stores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Free vs. Paid Apps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Popular Apps 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Installing Apps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Updating Apps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Removing Apps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609600"/>
            <a:ext cx="8229600" cy="838200"/>
          </a:xfrm>
        </p:spPr>
        <p:txBody>
          <a:bodyPr/>
          <a:lstStyle/>
          <a:p>
            <a:r>
              <a:rPr lang="en-US" sz="4800" b="1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54111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"/>
          <p:cNvSpPr>
            <a:spLocks noGrp="1"/>
          </p:cNvSpPr>
          <p:nvPr>
            <p:ph type="title"/>
          </p:nvPr>
        </p:nvSpPr>
        <p:spPr>
          <a:xfrm>
            <a:off x="152400" y="532205"/>
            <a:ext cx="8229600" cy="1066800"/>
          </a:xfrm>
        </p:spPr>
        <p:txBody>
          <a:bodyPr/>
          <a:lstStyle/>
          <a:p>
            <a:r>
              <a:rPr lang="en-US" sz="4800" b="1" dirty="0"/>
              <a:t>Popular Apps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90592" y="1540796"/>
            <a:ext cx="255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Productivity</a:t>
            </a:r>
          </a:p>
        </p:txBody>
      </p:sp>
      <p:pic>
        <p:nvPicPr>
          <p:cNvPr id="2050" name="Picture 2" descr="Word-icon.png (128×128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52" y="2268474"/>
            <a:ext cx="1371599" cy="137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xcel-icon.png (128×128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552" y="2268473"/>
            <a:ext cx="1371599" cy="137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owerPoint-icon.png (128×128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752" y="2268472"/>
            <a:ext cx="137159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-wROmWQVYTcjs3G6H0lYkBK2nPGYsY75Ik2IXTmOO2Oo0SMgbDtnF0eqz-BRR1hRQg=w300 (300×300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104" y="2174748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qKOr8vAL6RYqL61ImQ88euIwS8ofeIAj7GA4xOiHgF6N56c1daT6JKBh4PDaNyytmmhKt4slLXeoTJJzzwehfyj9GLSSWPuIpx0aLDOJI3h0HaFzCpj2KkO59zsiBaE-fg (300×300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678" y="2174748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9rwhkrvgiLhXVBeKtScn1jlenYk-4k3Wyqt1PsbUr9jhGew0Gt1w9xbwO4oePPd5yOM=w300 (300×300)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252" y="2174748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evernote ico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351" y="4624176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1422416172_officesuite-8s.png (300×300)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410" y="4624176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80665" y="3694085"/>
            <a:ext cx="2020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Microsoft Office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49567" y="3693994"/>
            <a:ext cx="2020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Google Docs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24184" y="5995776"/>
            <a:ext cx="113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Evernote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63553" y="5995776"/>
            <a:ext cx="1443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Office Suite</a:t>
            </a:r>
          </a:p>
        </p:txBody>
      </p:sp>
    </p:spTree>
    <p:extLst>
      <p:ext uri="{BB962C8B-B14F-4D97-AF65-F5344CB8AC3E}">
        <p14:creationId xmlns:p14="http://schemas.microsoft.com/office/powerpoint/2010/main" val="95474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"/>
          <p:cNvSpPr>
            <a:spLocks noGrp="1"/>
          </p:cNvSpPr>
          <p:nvPr>
            <p:ph type="title"/>
          </p:nvPr>
        </p:nvSpPr>
        <p:spPr>
          <a:xfrm>
            <a:off x="152400" y="532205"/>
            <a:ext cx="8229600" cy="1066800"/>
          </a:xfrm>
        </p:spPr>
        <p:txBody>
          <a:bodyPr/>
          <a:lstStyle/>
          <a:p>
            <a:r>
              <a:rPr lang="en-US" sz="4800" b="1" dirty="0"/>
              <a:t>Popular Apps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55918" y="1617276"/>
            <a:ext cx="135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Music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43198" y="4327954"/>
            <a:ext cx="204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TV/Video</a:t>
            </a:r>
          </a:p>
        </p:txBody>
      </p:sp>
      <p:pic>
        <p:nvPicPr>
          <p:cNvPr id="1026" name="Picture 2" descr="PandoraIcon.jpg (400×40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914" y="232383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potify-icon.png (128×128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196020"/>
            <a:ext cx="137159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heartradio-icon.jpg (480×480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132" y="227222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07836" y="3662177"/>
            <a:ext cx="117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Pandora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08475" y="3656603"/>
            <a:ext cx="1573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iHeart</a:t>
            </a:r>
            <a:r>
              <a:rPr lang="en-US" b="1" dirty="0"/>
              <a:t> Radio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30477" y="3590182"/>
            <a:ext cx="1017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Spotify</a:t>
            </a:r>
          </a:p>
        </p:txBody>
      </p:sp>
      <p:pic>
        <p:nvPicPr>
          <p:cNvPr id="1032" name="Picture 8" descr="YouTube-icon.png (128×128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913" y="5006841"/>
            <a:ext cx="137159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zm.yukbjgdp.png (1024×1024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132" y="5006841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etflix-iphone-app.jpg (420×203)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0" t="4427" r="25317" b="4009"/>
          <a:stretch/>
        </p:blipFill>
        <p:spPr bwMode="auto">
          <a:xfrm>
            <a:off x="6620555" y="5009889"/>
            <a:ext cx="145732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7423" y="6372769"/>
            <a:ext cx="123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You Tube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761907" y="6444522"/>
            <a:ext cx="107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Crackle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58289" y="6372769"/>
            <a:ext cx="981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Netflix</a:t>
            </a:r>
          </a:p>
        </p:txBody>
      </p:sp>
    </p:spTree>
    <p:extLst>
      <p:ext uri="{BB962C8B-B14F-4D97-AF65-F5344CB8AC3E}">
        <p14:creationId xmlns:p14="http://schemas.microsoft.com/office/powerpoint/2010/main" val="393790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"/>
          <p:cNvSpPr>
            <a:spLocks noGrp="1"/>
          </p:cNvSpPr>
          <p:nvPr>
            <p:ph type="title"/>
          </p:nvPr>
        </p:nvSpPr>
        <p:spPr>
          <a:xfrm>
            <a:off x="152400" y="532205"/>
            <a:ext cx="8229600" cy="1066800"/>
          </a:xfrm>
        </p:spPr>
        <p:txBody>
          <a:bodyPr/>
          <a:lstStyle/>
          <a:p>
            <a:r>
              <a:rPr lang="en-US" sz="4800" b="1" dirty="0"/>
              <a:t>Popular Apps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90798" y="1599005"/>
            <a:ext cx="2352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Purchasing</a:t>
            </a:r>
          </a:p>
        </p:txBody>
      </p:sp>
      <p:pic>
        <p:nvPicPr>
          <p:cNvPr id="3074" name="Picture 2" descr="groupon-icon.png (128×128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84" y="2414882"/>
            <a:ext cx="134759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bay-icon.png (128×128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576" y="2337489"/>
            <a:ext cx="137159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mazon-App-fro-iphone.png (512×512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289154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7l23-jZ3VGONR2KjGbfI9ukp1bG9VbLuDb8pHZAGecWCiLq_nvuj3sX9ymTUxqtqW14=w300 (300×300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7" y="4502274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AgvW5cWcbDltDGQ44PfJuO2UFdOHgzXwi9qWQEIB4KkdgaXpyfK3l9gMEyHcsqOvH2A=w300 (300×300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3" y="4336675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83464" y="5897483"/>
            <a:ext cx="152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Living Social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49612" y="5897483"/>
            <a:ext cx="1216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Walmart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872" y="3828940"/>
            <a:ext cx="114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Groupon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2400" y="3825720"/>
            <a:ext cx="1160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Ebay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690073" y="3825720"/>
            <a:ext cx="1097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Amazon</a:t>
            </a:r>
          </a:p>
        </p:txBody>
      </p:sp>
    </p:spTree>
    <p:extLst>
      <p:ext uri="{BB962C8B-B14F-4D97-AF65-F5344CB8AC3E}">
        <p14:creationId xmlns:p14="http://schemas.microsoft.com/office/powerpoint/2010/main" val="331220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"/>
          <p:cNvSpPr>
            <a:spLocks noGrp="1"/>
          </p:cNvSpPr>
          <p:nvPr>
            <p:ph type="title"/>
          </p:nvPr>
        </p:nvSpPr>
        <p:spPr>
          <a:xfrm>
            <a:off x="152400" y="532205"/>
            <a:ext cx="8229600" cy="1066800"/>
          </a:xfrm>
        </p:spPr>
        <p:txBody>
          <a:bodyPr/>
          <a:lstStyle/>
          <a:p>
            <a:r>
              <a:rPr lang="en-US" sz="4800" b="1" dirty="0"/>
              <a:t>Popular Apps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90798" y="1599005"/>
            <a:ext cx="2929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Cloud Storage</a:t>
            </a:r>
          </a:p>
        </p:txBody>
      </p:sp>
      <p:pic>
        <p:nvPicPr>
          <p:cNvPr id="2050" name="Picture 2" descr="k7Z4J1IIXXJnC2NRnFfJNlkn7kZge4Zx-Yv5uqYf4222tx74wXDzW24OvOxlcpw0KcQ=w300 (300×30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343" y="2152121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OneDrive-icon.png (1024×1024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47627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lyph@2x-vflJ1vxbq.png (214×200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338276"/>
            <a:ext cx="146761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etroUI-Apps-iCloud-icon.png (256×256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821" y="2211128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41YgL6MdONL.jpg (500×500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346" y="43017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2000" y="3673280"/>
            <a:ext cx="127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One Drive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44082" y="3673280"/>
            <a:ext cx="932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iCloud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70073" y="3614198"/>
            <a:ext cx="1709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Google Drive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14460" y="5763777"/>
            <a:ext cx="1387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Drop Box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42733" y="5763777"/>
            <a:ext cx="2554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Amazon Cloud Drive</a:t>
            </a:r>
          </a:p>
        </p:txBody>
      </p:sp>
    </p:spTree>
    <p:extLst>
      <p:ext uri="{BB962C8B-B14F-4D97-AF65-F5344CB8AC3E}">
        <p14:creationId xmlns:p14="http://schemas.microsoft.com/office/powerpoint/2010/main" val="41852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"/>
          <p:cNvSpPr>
            <a:spLocks noGrp="1"/>
          </p:cNvSpPr>
          <p:nvPr>
            <p:ph type="title"/>
          </p:nvPr>
        </p:nvSpPr>
        <p:spPr>
          <a:xfrm>
            <a:off x="152400" y="532205"/>
            <a:ext cx="8229600" cy="1066800"/>
          </a:xfrm>
        </p:spPr>
        <p:txBody>
          <a:bodyPr/>
          <a:lstStyle/>
          <a:p>
            <a:r>
              <a:rPr lang="en-US" sz="4800" b="1"/>
              <a:t>Popular Apps</a:t>
            </a:r>
            <a:endParaRPr lang="en-US" sz="4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484592" y="1599005"/>
            <a:ext cx="4376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Health and Wellness</a:t>
            </a:r>
          </a:p>
        </p:txBody>
      </p:sp>
      <p:pic>
        <p:nvPicPr>
          <p:cNvPr id="4098" name="Picture 2" descr="iOS-App-Icon.png (1024×1024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199" y="4512377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imple.b-cssdisabled-png.he127ee977213a60001f4edd507132981.pack (2133×2133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605" y="2443113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un_512.png (512×512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394" y="23839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117094-yoga.com-studio-300-poses.jpg (175×175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36" y="2428613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7-Minute-Workout-for-PC-Windows-78Vista-and-Mac.png (1024×1024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207" y="454151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02716" y="3758260"/>
            <a:ext cx="126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Yoga.com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72515" y="3832102"/>
            <a:ext cx="837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FitBit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016208" y="5928572"/>
            <a:ext cx="225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7 minute workout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14502" y="3758260"/>
            <a:ext cx="1579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Map My Run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60457" y="5928572"/>
            <a:ext cx="1871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My Fitness Pal</a:t>
            </a:r>
          </a:p>
        </p:txBody>
      </p:sp>
    </p:spTree>
    <p:extLst>
      <p:ext uri="{BB962C8B-B14F-4D97-AF65-F5344CB8AC3E}">
        <p14:creationId xmlns:p14="http://schemas.microsoft.com/office/powerpoint/2010/main" val="183376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Installing Apps</a:t>
            </a:r>
          </a:p>
        </p:txBody>
      </p:sp>
    </p:spTree>
    <p:extLst>
      <p:ext uri="{BB962C8B-B14F-4D97-AF65-F5344CB8AC3E}">
        <p14:creationId xmlns:p14="http://schemas.microsoft.com/office/powerpoint/2010/main" val="242791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(iPad)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1600200"/>
            <a:ext cx="3886200" cy="5181600"/>
          </a:xfr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2971800" y="5181600"/>
            <a:ext cx="762000" cy="762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0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(iPad)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006" y="1600200"/>
            <a:ext cx="3862387" cy="5149850"/>
          </a:xfrm>
          <a:ln w="19050">
            <a:solidFill>
              <a:schemeClr val="tx1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5626513" y="1600200"/>
            <a:ext cx="952880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47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(iPad)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1569720"/>
            <a:ext cx="3886200" cy="51816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114800" y="2209800"/>
            <a:ext cx="381000" cy="4267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91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(iPad)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1581912"/>
            <a:ext cx="3943350" cy="52387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36885" y="2191512"/>
            <a:ext cx="458915" cy="45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5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1441848"/>
            <a:ext cx="8748713" cy="511135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600200"/>
            <a:ext cx="7315199" cy="5105399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bg1"/>
                </a:solidFill>
              </a:rPr>
              <a:t>Apps or “Applications” are the programs that run on your tablet including…</a:t>
            </a:r>
          </a:p>
          <a:p>
            <a:pPr marL="738236" lvl="2" indent="-457200"/>
            <a:r>
              <a:rPr lang="en-US" sz="2632" dirty="0">
                <a:solidFill>
                  <a:schemeClr val="bg1"/>
                </a:solidFill>
              </a:rPr>
              <a:t>Internet browsers – Chrome, Firefox, Safari</a:t>
            </a:r>
          </a:p>
          <a:p>
            <a:pPr marL="738236" lvl="2" indent="-457200"/>
            <a:r>
              <a:rPr lang="en-US" sz="2632" dirty="0">
                <a:solidFill>
                  <a:schemeClr val="bg1"/>
                </a:solidFill>
              </a:rPr>
              <a:t>Games – Candy Crush, Angry Birds, etc.</a:t>
            </a:r>
          </a:p>
          <a:p>
            <a:pPr marL="738236" lvl="2" indent="-457200"/>
            <a:r>
              <a:rPr lang="en-US" sz="2632" dirty="0">
                <a:solidFill>
                  <a:schemeClr val="bg1"/>
                </a:solidFill>
              </a:rPr>
              <a:t>Utilities – Flashlight, Alarm Clock, etc. </a:t>
            </a:r>
            <a:endParaRPr lang="en-US" sz="2548" dirty="0">
              <a:solidFill>
                <a:schemeClr val="bg1"/>
              </a:solidFill>
            </a:endParaRPr>
          </a:p>
          <a:p>
            <a:pPr marL="4572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1" y="545806"/>
            <a:ext cx="8763000" cy="896042"/>
          </a:xfrm>
        </p:spPr>
        <p:txBody>
          <a:bodyPr>
            <a:normAutofit/>
          </a:bodyPr>
          <a:lstStyle/>
          <a:p>
            <a:r>
              <a:rPr lang="en-US" sz="4800" b="1" dirty="0"/>
              <a:t>About Apps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200" y="4572000"/>
            <a:ext cx="7391400" cy="1676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74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(iPad)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244" y="1569720"/>
            <a:ext cx="3871912" cy="5162550"/>
          </a:xfr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3924300" y="3352800"/>
            <a:ext cx="1447800" cy="4830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5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/>
          <a:lstStyle/>
          <a:p>
            <a:r>
              <a:rPr lang="en-US" sz="4800" dirty="0"/>
              <a:t>Installing Apps (iPad)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1600200"/>
            <a:ext cx="4267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2800" dirty="0"/>
              <a:t>An icon will be automatically placed on the home screen after instillation.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311" y="1600200"/>
            <a:ext cx="3881951" cy="5175935"/>
          </a:xfr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6407686" y="2285999"/>
            <a:ext cx="609600" cy="2160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(Android)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15440"/>
            <a:ext cx="7639216" cy="477451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2819400" y="5334000"/>
            <a:ext cx="762000" cy="762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27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(Android)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600200"/>
            <a:ext cx="3226593" cy="5162550"/>
          </a:xfr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3047999" y="1676400"/>
            <a:ext cx="3226593" cy="3169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78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(Android)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9" y="1609344"/>
            <a:ext cx="3133725" cy="50139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3124200" y="2057400"/>
            <a:ext cx="762000" cy="1143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12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(Android)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62" y="1600200"/>
            <a:ext cx="3190875" cy="51054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5486399" y="4343400"/>
            <a:ext cx="757237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73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(Android)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1624584"/>
            <a:ext cx="3143250" cy="5029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724400" y="4800601"/>
            <a:ext cx="7620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0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(Android)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399" y="1600200"/>
            <a:ext cx="50526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2800" dirty="0"/>
              <a:t>An icon will be automatically placed on the home screen after instillation.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371600"/>
            <a:ext cx="3360801" cy="537728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8077200" y="4267200"/>
            <a:ext cx="851296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92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(Kindle)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76400"/>
            <a:ext cx="3143250" cy="5029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685926" y="2209800"/>
            <a:ext cx="381000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038" y="1676400"/>
            <a:ext cx="3143250" cy="5029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7809738" y="1809750"/>
            <a:ext cx="590550" cy="2667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43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(Kindle)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475" y="1600200"/>
            <a:ext cx="3211449" cy="513831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5943600" y="1676400"/>
            <a:ext cx="310324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39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600200"/>
            <a:ext cx="8991599" cy="5257800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In general, apps…</a:t>
            </a:r>
          </a:p>
          <a:p>
            <a:pPr lvl="2" indent="-18288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Must be downloaded from an app store</a:t>
            </a:r>
          </a:p>
          <a:p>
            <a:pPr lvl="2" indent="-18288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Use up data if not connected to </a:t>
            </a:r>
            <a:r>
              <a:rPr lang="en-US" sz="2400" dirty="0" err="1">
                <a:solidFill>
                  <a:schemeClr val="tx1"/>
                </a:solidFill>
              </a:rPr>
              <a:t>WiFi</a:t>
            </a:r>
            <a:endParaRPr lang="en-US" sz="2400" dirty="0">
              <a:solidFill>
                <a:schemeClr val="tx1"/>
              </a:solidFill>
            </a:endParaRPr>
          </a:p>
          <a:p>
            <a:pPr lvl="2" indent="-18288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Have notifications that users can adjust</a:t>
            </a:r>
          </a:p>
          <a:p>
            <a:pPr marL="173593" lvl="1" indent="0">
              <a:buClr>
                <a:schemeClr val="accent1"/>
              </a:buClr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274320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Some apps…</a:t>
            </a:r>
          </a:p>
          <a:p>
            <a:pPr lvl="2" indent="-18288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Request or require you to turn on Location Services</a:t>
            </a:r>
          </a:p>
          <a:p>
            <a:pPr lvl="2" indent="-18288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Are large in size, taking up storage space on your tablet</a:t>
            </a:r>
          </a:p>
          <a:p>
            <a:pPr lvl="2" indent="-18288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Are preloaded by the manufacturer and can’t be removed</a:t>
            </a:r>
          </a:p>
          <a:p>
            <a:pPr lvl="2" indent="-18288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Use a lot of power and drain your battery</a:t>
            </a:r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1" y="545806"/>
            <a:ext cx="8763000" cy="1054394"/>
          </a:xfrm>
        </p:spPr>
        <p:txBody>
          <a:bodyPr/>
          <a:lstStyle/>
          <a:p>
            <a:r>
              <a:rPr lang="en-US" sz="4800" b="1" dirty="0"/>
              <a:t>About Apps</a:t>
            </a:r>
          </a:p>
        </p:txBody>
      </p:sp>
    </p:spTree>
    <p:extLst>
      <p:ext uri="{BB962C8B-B14F-4D97-AF65-F5344CB8AC3E}">
        <p14:creationId xmlns:p14="http://schemas.microsoft.com/office/powerpoint/2010/main" val="268928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/>
          <a:lstStyle/>
          <a:p>
            <a:r>
              <a:rPr lang="en-US" sz="4800" dirty="0"/>
              <a:t>Installing Apps (Kindle)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24000"/>
            <a:ext cx="3286125" cy="52578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3428999" y="2743200"/>
            <a:ext cx="695325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75" y="1524000"/>
            <a:ext cx="3286125" cy="52578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7686675" y="2752344"/>
            <a:ext cx="695325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36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Installing Apps (Kindle)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600200"/>
            <a:ext cx="3207068" cy="513130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7891844" y="2819400"/>
            <a:ext cx="801815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52400" y="1600200"/>
            <a:ext cx="5257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2800" dirty="0"/>
              <a:t>An icon will be automatically placed in your carousel and app list after instillation.</a:t>
            </a:r>
          </a:p>
        </p:txBody>
      </p:sp>
    </p:spTree>
    <p:extLst>
      <p:ext uri="{BB962C8B-B14F-4D97-AF65-F5344CB8AC3E}">
        <p14:creationId xmlns:p14="http://schemas.microsoft.com/office/powerpoint/2010/main" val="227400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438400" y="3200400"/>
            <a:ext cx="4267200" cy="685800"/>
          </a:xfrm>
        </p:spPr>
        <p:txBody>
          <a:bodyPr>
            <a:normAutofit lnSpcReduction="10000"/>
          </a:bodyPr>
          <a:lstStyle/>
          <a:p>
            <a:pPr marL="27432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/>
              <a:t>ACTIVITY #1</a:t>
            </a:r>
          </a:p>
        </p:txBody>
      </p:sp>
      <p:sp>
        <p:nvSpPr>
          <p:cNvPr id="20484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485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14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Updating Apps</a:t>
            </a:r>
          </a:p>
        </p:txBody>
      </p:sp>
    </p:spTree>
    <p:extLst>
      <p:ext uri="{BB962C8B-B14F-4D97-AF65-F5344CB8AC3E}">
        <p14:creationId xmlns:p14="http://schemas.microsoft.com/office/powerpoint/2010/main" val="211580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Updating Apps (iPad)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1600200"/>
            <a:ext cx="3886200" cy="5181600"/>
          </a:xfr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3048000" y="5257800"/>
            <a:ext cx="609600" cy="609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2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Updating Apps (iPad)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294" y="1600200"/>
            <a:ext cx="3833812" cy="5111750"/>
          </a:xfrm>
          <a:ln w="19050">
            <a:solidFill>
              <a:schemeClr val="tx1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5562600" y="6400800"/>
            <a:ext cx="381000" cy="3111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09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Updating Apps (iPad)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531" y="1600200"/>
            <a:ext cx="3843337" cy="5124450"/>
          </a:xfr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2726531" y="1600200"/>
            <a:ext cx="609600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87700" y="2133600"/>
            <a:ext cx="609600" cy="419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02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15440"/>
            <a:ext cx="7639216" cy="477451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Updating Apps (Android)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19400" y="5334000"/>
            <a:ext cx="762000" cy="762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21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/>
          <a:lstStyle/>
          <a:p>
            <a:r>
              <a:rPr lang="en-US" sz="4800" dirty="0"/>
              <a:t>Updating Apps (Android)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60"/>
          <a:stretch/>
        </p:blipFill>
        <p:spPr>
          <a:xfrm>
            <a:off x="3871316" y="1600200"/>
            <a:ext cx="3748683" cy="5040617"/>
          </a:xfr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3903630" y="1691640"/>
            <a:ext cx="457200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12"/>
          <a:stretch/>
        </p:blipFill>
        <p:spPr>
          <a:xfrm>
            <a:off x="685800" y="2788481"/>
            <a:ext cx="4891683" cy="362277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685800" y="4191000"/>
            <a:ext cx="1957388" cy="2952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4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Updating Apps (Android)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903" y="1621537"/>
            <a:ext cx="3226593" cy="5162550"/>
          </a:xfr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5486400" y="2190749"/>
            <a:ext cx="634650" cy="2476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789151" y="2612136"/>
            <a:ext cx="331899" cy="41719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60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App Stores</a:t>
            </a:r>
          </a:p>
        </p:txBody>
      </p:sp>
    </p:spTree>
    <p:extLst>
      <p:ext uri="{BB962C8B-B14F-4D97-AF65-F5344CB8AC3E}">
        <p14:creationId xmlns:p14="http://schemas.microsoft.com/office/powerpoint/2010/main" val="209807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Updating Apps (Kindle)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897380"/>
            <a:ext cx="2771775" cy="44348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5410200" y="1897380"/>
            <a:ext cx="381000" cy="3886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897380"/>
            <a:ext cx="2771775" cy="44348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1828800" y="2362200"/>
            <a:ext cx="304800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2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897380"/>
            <a:ext cx="2771775" cy="44348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834" y="1897380"/>
            <a:ext cx="2763741" cy="4434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dirty="0"/>
              <a:t>Updating Apps (Kindle)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74834" y="2743200"/>
            <a:ext cx="1107154" cy="2080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91452" y="2334370"/>
            <a:ext cx="448435" cy="5128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57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438400" y="3200400"/>
            <a:ext cx="4267200" cy="685800"/>
          </a:xfrm>
        </p:spPr>
        <p:txBody>
          <a:bodyPr>
            <a:normAutofit lnSpcReduction="10000"/>
          </a:bodyPr>
          <a:lstStyle/>
          <a:p>
            <a:pPr marL="27432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/>
              <a:t>ACTIVITY #2</a:t>
            </a:r>
          </a:p>
        </p:txBody>
      </p:sp>
      <p:sp>
        <p:nvSpPr>
          <p:cNvPr id="20484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485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46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Removing Apps</a:t>
            </a:r>
          </a:p>
        </p:txBody>
      </p:sp>
    </p:spTree>
    <p:extLst>
      <p:ext uri="{BB962C8B-B14F-4D97-AF65-F5344CB8AC3E}">
        <p14:creationId xmlns:p14="http://schemas.microsoft.com/office/powerpoint/2010/main" val="109394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Removing Apps (iPad)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50" y="1600198"/>
            <a:ext cx="3505200" cy="489519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1" y="4419600"/>
            <a:ext cx="525018" cy="91440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900" y="1600198"/>
            <a:ext cx="3519685" cy="489519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861826" y="4267200"/>
            <a:ext cx="186815" cy="152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069003" y="4267200"/>
            <a:ext cx="186815" cy="152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096000" y="4191000"/>
            <a:ext cx="533400" cy="2042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3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4"/>
          <a:stretch/>
        </p:blipFill>
        <p:spPr>
          <a:xfrm>
            <a:off x="347497" y="1676400"/>
            <a:ext cx="3025628" cy="477451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Removing Apps (Android)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45947" y="5410199"/>
            <a:ext cx="685800" cy="762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07"/>
          <a:stretch/>
        </p:blipFill>
        <p:spPr>
          <a:xfrm>
            <a:off x="3483935" y="2381249"/>
            <a:ext cx="5386387" cy="319666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7620000" y="2924174"/>
            <a:ext cx="1143000" cy="428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Arrow 3"/>
          <p:cNvSpPr/>
          <p:nvPr/>
        </p:nvSpPr>
        <p:spPr>
          <a:xfrm rot="18460815">
            <a:off x="2700011" y="4893261"/>
            <a:ext cx="6858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02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Removing Apps (Android)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1"/>
            <a:ext cx="3173037" cy="5029200"/>
          </a:xfr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740477" y="2579480"/>
            <a:ext cx="1867352" cy="40040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" b="67332"/>
          <a:stretch/>
        </p:blipFill>
        <p:spPr>
          <a:xfrm>
            <a:off x="4724400" y="2600286"/>
            <a:ext cx="3819525" cy="1981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Right Arrow 10"/>
          <p:cNvSpPr/>
          <p:nvPr/>
        </p:nvSpPr>
        <p:spPr>
          <a:xfrm>
            <a:off x="3834418" y="3590886"/>
            <a:ext cx="6858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467599" y="4038600"/>
            <a:ext cx="914401" cy="2865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85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/>
          <a:lstStyle/>
          <a:p>
            <a:r>
              <a:rPr lang="en-US" sz="4800" b="1" dirty="0"/>
              <a:t>Removing Apps (Kindle)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91056"/>
            <a:ext cx="3101340" cy="49621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702" y="1600200"/>
            <a:ext cx="3101340" cy="49621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362" y="4049278"/>
            <a:ext cx="665017" cy="11582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107" y="4843272"/>
            <a:ext cx="481266" cy="8382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938952" y="3645408"/>
            <a:ext cx="899838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179821" y="4682493"/>
            <a:ext cx="899838" cy="1181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3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438400" y="3200400"/>
            <a:ext cx="4267200" cy="685800"/>
          </a:xfrm>
        </p:spPr>
        <p:txBody>
          <a:bodyPr>
            <a:normAutofit lnSpcReduction="10000"/>
          </a:bodyPr>
          <a:lstStyle/>
          <a:p>
            <a:pPr marL="27432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/>
              <a:t>ACTIVITY #3</a:t>
            </a:r>
          </a:p>
        </p:txBody>
      </p:sp>
      <p:sp>
        <p:nvSpPr>
          <p:cNvPr id="20484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485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51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4325112"/>
          </a:xfrm>
        </p:spPr>
        <p:txBody>
          <a:bodyPr>
            <a:normAutofit/>
          </a:bodyPr>
          <a:lstStyle/>
          <a:p>
            <a:pPr marL="46291" indent="0" algn="ctr">
              <a:buNone/>
            </a:pPr>
            <a:endParaRPr lang="en-US" sz="4400" dirty="0"/>
          </a:p>
          <a:p>
            <a:pPr marL="46291" indent="0" algn="ctr">
              <a:buNone/>
            </a:pPr>
            <a:endParaRPr lang="en-US" sz="4400" b="1" dirty="0"/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381000" y="1676400"/>
            <a:ext cx="8183563" cy="48006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2920" indent="-457200" algn="ctr" fontAlgn="auto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tx1"/>
                </a:solidFill>
              </a:rPr>
              <a:t>THANK YOU FOR COMING!</a:t>
            </a:r>
          </a:p>
          <a:p>
            <a:pPr marL="502920" indent="-457200" algn="ctr" fontAlgn="auto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endParaRPr lang="en-US" sz="4400" dirty="0">
              <a:solidFill>
                <a:schemeClr val="tx1"/>
              </a:solidFill>
            </a:endParaRPr>
          </a:p>
          <a:p>
            <a:pPr marL="502920" indent="-457200" algn="ctr" fontAlgn="auto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800" u="sng" dirty="0">
                <a:solidFill>
                  <a:schemeClr val="tx1"/>
                </a:solidFill>
              </a:rPr>
              <a:t>Next Week</a:t>
            </a:r>
          </a:p>
          <a:p>
            <a:pPr marL="502920" indent="-457200" algn="ctr" fontAlgn="auto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tx1"/>
                </a:solidFill>
              </a:rPr>
              <a:t>Free Entertainment from Your Library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381000"/>
            <a:ext cx="518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chemeClr val="tx2"/>
                </a:solidFill>
                <a:latin typeface="+mj-lt"/>
                <a:cs typeface="Courier New" panose="02070309020205020404" pitchFamily="49" charset="0"/>
              </a:rPr>
              <a:t>Questions?</a:t>
            </a:r>
            <a:endParaRPr lang="en-US" sz="48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499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App Stores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4535424"/>
          </a:xfrm>
        </p:spPr>
        <p:txBody>
          <a:bodyPr>
            <a:normAutofit/>
          </a:bodyPr>
          <a:lstStyle/>
          <a:p>
            <a:pPr marL="46291" indent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6291" indent="0" algn="ctr">
              <a:buNone/>
            </a:pPr>
            <a:r>
              <a:rPr lang="en-US" sz="2800" b="1" dirty="0">
                <a:solidFill>
                  <a:schemeClr val="tx1"/>
                </a:solidFill>
              </a:rPr>
              <a:t>3 Main App Stores</a:t>
            </a:r>
          </a:p>
          <a:p>
            <a:pPr marL="46291" indent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6291" indent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6291" indent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6291" indent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6291" indent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6291" indent="0">
              <a:buNone/>
            </a:pPr>
            <a:r>
              <a:rPr lang="en-US" sz="2800" dirty="0">
                <a:solidFill>
                  <a:schemeClr val="tx1"/>
                </a:solidFill>
              </a:rPr>
              <a:t>Apple App Store	      Google Play           Amazon Apps</a:t>
            </a:r>
          </a:p>
          <a:p>
            <a:pPr marL="46291" indent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6291" indent="0">
              <a:buNone/>
            </a:pP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icons.iconarchive.com/icons/uiconstock/socialmedia/128/Apple-App-Store-ic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67000"/>
            <a:ext cx="1676400" cy="167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cons.iconarchive.com/icons/dakirby309/simply-styled/128/Google-Play-Store-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940" y="2655277"/>
            <a:ext cx="1676400" cy="167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dn.makeuseof.com/wp-content/uploads/2013/02/amazon-app-store-300.png?e9577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880" y="2667001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02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Apple App Store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486400"/>
          </a:xfrm>
        </p:spPr>
        <p:txBody>
          <a:bodyPr>
            <a:normAutofit/>
          </a:bodyPr>
          <a:lstStyle/>
          <a:p>
            <a:pPr marL="46291" indent="0">
              <a:buNone/>
            </a:pPr>
            <a:endParaRPr lang="en-US" sz="2800" u="sng" dirty="0">
              <a:solidFill>
                <a:schemeClr val="tx1"/>
              </a:solidFill>
            </a:endParaRPr>
          </a:p>
          <a:p>
            <a:pPr marL="46291" indent="0">
              <a:buNone/>
            </a:pPr>
            <a:r>
              <a:rPr lang="en-US" sz="2800" u="sng" dirty="0">
                <a:solidFill>
                  <a:schemeClr val="tx1"/>
                </a:solidFill>
              </a:rPr>
              <a:t>Pros</a:t>
            </a:r>
          </a:p>
          <a:p>
            <a:pPr marL="274320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Uses a strict quality evaluation process before apps are allowed in their store</a:t>
            </a:r>
          </a:p>
          <a:p>
            <a:pPr marL="274320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Has the majority of popular apps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6291" indent="0">
              <a:buNone/>
            </a:pPr>
            <a:r>
              <a:rPr lang="en-US" sz="2800" u="sng" dirty="0">
                <a:solidFill>
                  <a:schemeClr val="tx1"/>
                </a:solidFill>
              </a:rPr>
              <a:t>Cons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Overall, has less apps then Google Play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Some apps are exclusive to iPhone/iPad users. Android may have an equivalent.</a:t>
            </a:r>
          </a:p>
        </p:txBody>
      </p:sp>
      <p:pic>
        <p:nvPicPr>
          <p:cNvPr id="1026" name="Picture 2" descr="http://icons.iconarchive.com/icons/uiconstock/socialmedia/128/Apple-App-Store-ic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746759"/>
            <a:ext cx="1676400" cy="167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93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Google Play Store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486400"/>
          </a:xfrm>
        </p:spPr>
        <p:txBody>
          <a:bodyPr>
            <a:normAutofit/>
          </a:bodyPr>
          <a:lstStyle/>
          <a:p>
            <a:pPr marL="46291" indent="0">
              <a:buNone/>
            </a:pPr>
            <a:endParaRPr lang="en-US" sz="2800" u="sng" dirty="0">
              <a:solidFill>
                <a:schemeClr val="tx1"/>
              </a:solidFill>
            </a:endParaRPr>
          </a:p>
          <a:p>
            <a:pPr marL="46291" indent="0">
              <a:buNone/>
            </a:pPr>
            <a:r>
              <a:rPr lang="en-US" sz="2800" u="sng" dirty="0">
                <a:solidFill>
                  <a:schemeClr val="tx1"/>
                </a:solidFill>
              </a:rPr>
              <a:t>Pros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Has more apps than any other app store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Uses a Google log-in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6291" indent="0">
              <a:buNone/>
            </a:pPr>
            <a:r>
              <a:rPr lang="en-US" sz="2800" u="sng" dirty="0">
                <a:solidFill>
                  <a:schemeClr val="tx1"/>
                </a:solidFill>
              </a:rPr>
              <a:t>Cons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Lower standard of app quality control than Apple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Some apps can be broken, poor quality, etc.</a:t>
            </a:r>
          </a:p>
        </p:txBody>
      </p:sp>
      <p:pic>
        <p:nvPicPr>
          <p:cNvPr id="1028" name="Picture 4" descr="http://icons.iconarchive.com/icons/dakirby309/simply-styled/128/Google-Play-Store-ic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85799"/>
            <a:ext cx="1676400" cy="167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6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Amazon App Store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486400"/>
          </a:xfrm>
        </p:spPr>
        <p:txBody>
          <a:bodyPr>
            <a:normAutofit/>
          </a:bodyPr>
          <a:lstStyle/>
          <a:p>
            <a:pPr marL="46291" indent="0">
              <a:buNone/>
            </a:pPr>
            <a:endParaRPr lang="en-US" sz="2800" u="sng" dirty="0">
              <a:solidFill>
                <a:schemeClr val="tx1"/>
              </a:solidFill>
            </a:endParaRPr>
          </a:p>
          <a:p>
            <a:pPr marL="46291" indent="0">
              <a:buNone/>
            </a:pPr>
            <a:r>
              <a:rPr lang="en-US" sz="2800" u="sng" dirty="0">
                <a:solidFill>
                  <a:schemeClr val="tx1"/>
                </a:solidFill>
              </a:rPr>
              <a:t>Pros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Has many of the popular apps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Can be used on other android products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Integrates with your Amazon account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6291" indent="0">
              <a:buNone/>
            </a:pPr>
            <a:r>
              <a:rPr lang="en-US" sz="2800" u="sng" dirty="0">
                <a:solidFill>
                  <a:schemeClr val="tx1"/>
                </a:solidFill>
              </a:rPr>
              <a:t>Cons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Overall, has the least amount of apps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Not available for iPad or Apple products</a:t>
            </a:r>
          </a:p>
        </p:txBody>
      </p:sp>
      <p:pic>
        <p:nvPicPr>
          <p:cNvPr id="1032" name="Picture 8" descr="http://cdn.makeuseof.com/wp-content/uploads/2013/02/amazon-app-store-300.png?e9577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838200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53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est PPT theme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est PPT theme" id="{0FCD3406-7D73-40D5-A6A5-494FE9CB07E6}" vid="{CE19E13C-8655-45C1-8B7F-68BD120ACB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Newest PPT theme</Template>
  <TotalTime>2447</TotalTime>
  <Words>757</Words>
  <Application>Microsoft Office PowerPoint</Application>
  <PresentationFormat>On-screen Show (4:3)</PresentationFormat>
  <Paragraphs>235</Paragraphs>
  <Slides>59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9" baseType="lpstr">
      <vt:lpstr>Arial</vt:lpstr>
      <vt:lpstr>Calibri</vt:lpstr>
      <vt:lpstr>Courier New</vt:lpstr>
      <vt:lpstr>Georgia</vt:lpstr>
      <vt:lpstr>Lato</vt:lpstr>
      <vt:lpstr>Segoe UI</vt:lpstr>
      <vt:lpstr>Segoe UI Semibold</vt:lpstr>
      <vt:lpstr>Times New Roman</vt:lpstr>
      <vt:lpstr>Wingdings 2</vt:lpstr>
      <vt:lpstr>Newest PPT theme</vt:lpstr>
      <vt:lpstr>Tablet Apps</vt:lpstr>
      <vt:lpstr>Agenda</vt:lpstr>
      <vt:lpstr>About Apps</vt:lpstr>
      <vt:lpstr>About Apps</vt:lpstr>
      <vt:lpstr>Searching through ads</vt:lpstr>
      <vt:lpstr>App Stores</vt:lpstr>
      <vt:lpstr>Apple App Store</vt:lpstr>
      <vt:lpstr>Google Play Store</vt:lpstr>
      <vt:lpstr>Amazon App Store</vt:lpstr>
      <vt:lpstr>Searching through ads</vt:lpstr>
      <vt:lpstr>Free Apps</vt:lpstr>
      <vt:lpstr>Paid Apps</vt:lpstr>
      <vt:lpstr>Searching through ads</vt:lpstr>
      <vt:lpstr>Popular Apps</vt:lpstr>
      <vt:lpstr>PowerPoint Presentation</vt:lpstr>
      <vt:lpstr>PowerPoint Presentation</vt:lpstr>
      <vt:lpstr>Popular Apps</vt:lpstr>
      <vt:lpstr>Popular Apps</vt:lpstr>
      <vt:lpstr>Popular Apps</vt:lpstr>
      <vt:lpstr>Popular Apps</vt:lpstr>
      <vt:lpstr>Popular Apps</vt:lpstr>
      <vt:lpstr>Popular Apps</vt:lpstr>
      <vt:lpstr>Popular Apps</vt:lpstr>
      <vt:lpstr>Popular Apps</vt:lpstr>
      <vt:lpstr>Searching through ads</vt:lpstr>
      <vt:lpstr>Installing Apps (iPad)</vt:lpstr>
      <vt:lpstr>Installing Apps (iPad)</vt:lpstr>
      <vt:lpstr>Installing Apps (iPad)</vt:lpstr>
      <vt:lpstr>Installing Apps (iPad)</vt:lpstr>
      <vt:lpstr>Installing Apps (iPad)</vt:lpstr>
      <vt:lpstr>Installing Apps (iPad)</vt:lpstr>
      <vt:lpstr>Installing Apps (Android)</vt:lpstr>
      <vt:lpstr>Installing Apps (Android)</vt:lpstr>
      <vt:lpstr>Installing Apps (Android)</vt:lpstr>
      <vt:lpstr>Installing Apps (Android)</vt:lpstr>
      <vt:lpstr>Installing Apps (Android)</vt:lpstr>
      <vt:lpstr>Installing Apps (Android)</vt:lpstr>
      <vt:lpstr>Installing Apps (Kindle)</vt:lpstr>
      <vt:lpstr>Installing Apps (Kindle)</vt:lpstr>
      <vt:lpstr>Installing Apps (Kindle)</vt:lpstr>
      <vt:lpstr>Installing Apps (Kindle)</vt:lpstr>
      <vt:lpstr>PowerPoint Presentation</vt:lpstr>
      <vt:lpstr>Searching through ads</vt:lpstr>
      <vt:lpstr>Updating Apps (iPad)</vt:lpstr>
      <vt:lpstr>Updating Apps (iPad)</vt:lpstr>
      <vt:lpstr>Updating Apps (iPad)</vt:lpstr>
      <vt:lpstr>Updating Apps (Android)</vt:lpstr>
      <vt:lpstr>Updating Apps (Android)</vt:lpstr>
      <vt:lpstr>Updating Apps (Android)</vt:lpstr>
      <vt:lpstr>Updating Apps (Kindle)</vt:lpstr>
      <vt:lpstr>Updating Apps (Kindle)</vt:lpstr>
      <vt:lpstr>PowerPoint Presentation</vt:lpstr>
      <vt:lpstr>Searching through ads</vt:lpstr>
      <vt:lpstr>Removing Apps (iPad)</vt:lpstr>
      <vt:lpstr>Removing Apps (Android)</vt:lpstr>
      <vt:lpstr>Removing Apps (Android)</vt:lpstr>
      <vt:lpstr>Removing Apps (Kindle)</vt:lpstr>
      <vt:lpstr>PowerPoint Presentation</vt:lpstr>
      <vt:lpstr>PowerPoint Presentation</vt:lpstr>
    </vt:vector>
  </TitlesOfParts>
  <Company>Gail Borden Public Library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Connected!  Facebook Basics</dc:title>
  <dc:creator>Monica Dombrowski</dc:creator>
  <cp:lastModifiedBy>Nellie Barrett</cp:lastModifiedBy>
  <cp:revision>250</cp:revision>
  <dcterms:created xsi:type="dcterms:W3CDTF">2014-05-30T16:35:15Z</dcterms:created>
  <dcterms:modified xsi:type="dcterms:W3CDTF">2017-12-28T17:59:32Z</dcterms:modified>
</cp:coreProperties>
</file>