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3"/>
  </p:notesMasterIdLst>
  <p:handoutMasterIdLst>
    <p:handoutMasterId r:id="rId44"/>
  </p:handoutMasterIdLst>
  <p:sldIdLst>
    <p:sldId id="257" r:id="rId2"/>
    <p:sldId id="258" r:id="rId3"/>
    <p:sldId id="260" r:id="rId4"/>
    <p:sldId id="287" r:id="rId5"/>
    <p:sldId id="296" r:id="rId6"/>
    <p:sldId id="297" r:id="rId7"/>
    <p:sldId id="325" r:id="rId8"/>
    <p:sldId id="283" r:id="rId9"/>
    <p:sldId id="298" r:id="rId10"/>
    <p:sldId id="293" r:id="rId11"/>
    <p:sldId id="299" r:id="rId12"/>
    <p:sldId id="300" r:id="rId13"/>
    <p:sldId id="301" r:id="rId14"/>
    <p:sldId id="302" r:id="rId15"/>
    <p:sldId id="284" r:id="rId16"/>
    <p:sldId id="289" r:id="rId17"/>
    <p:sldId id="303" r:id="rId18"/>
    <p:sldId id="307" r:id="rId19"/>
    <p:sldId id="308" r:id="rId20"/>
    <p:sldId id="320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26" r:id="rId30"/>
    <p:sldId id="317" r:id="rId31"/>
    <p:sldId id="285" r:id="rId32"/>
    <p:sldId id="295" r:id="rId33"/>
    <p:sldId id="318" r:id="rId34"/>
    <p:sldId id="319" r:id="rId35"/>
    <p:sldId id="286" r:id="rId36"/>
    <p:sldId id="321" r:id="rId37"/>
    <p:sldId id="324" r:id="rId38"/>
    <p:sldId id="294" r:id="rId39"/>
    <p:sldId id="323" r:id="rId40"/>
    <p:sldId id="322" r:id="rId41"/>
    <p:sldId id="282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lip Schneider" initials="PS" lastIdx="1" clrIdx="0">
    <p:extLst>
      <p:ext uri="{19B8F6BF-5375-455C-9EA6-DF929625EA0E}">
        <p15:presenceInfo xmlns:p15="http://schemas.microsoft.com/office/powerpoint/2012/main" userId="S-1-5-21-2732141514-3185463903-3268163843-36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0" d="100"/>
          <a:sy n="90" d="100"/>
        </p:scale>
        <p:origin x="14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02E25-6B0B-4772-A8CB-ADCBC893E7D3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50506-D370-4DD3-B1FD-47C0C884D4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56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8BE5E-BDB7-4775-8059-D0F104CD4C7D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9F3285-8CB6-450C-B3D4-F3466B34F9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440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463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45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587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954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213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8779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073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3454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82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524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926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772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718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897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1132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6269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557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886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74101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8628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171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Tx/>
              <a:buChar char="•"/>
            </a:pPr>
            <a:r>
              <a:rPr lang="en-US" altLang="en-US"/>
              <a:t>Thank participants for coming and ask if there are any outstanding questions.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Hand out the class surveys and encourage them to write in ideas for any additional classes. 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When they submit their surveys, exchange them for handouts.</a:t>
            </a:r>
          </a:p>
          <a:p>
            <a:pPr marL="171450" indent="-171450">
              <a:buFontTx/>
              <a:buChar char="•"/>
            </a:pPr>
            <a:r>
              <a:rPr lang="en-US" altLang="en-US"/>
              <a:t>Encourage them to look for upcoming classes and register to attend</a:t>
            </a:r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144F0B6-AF51-4D5B-A895-D5CB67713A81}" type="slidenum">
              <a:rPr lang="en-US" altLang="en-US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628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332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977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457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67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920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0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655D9-A360-4198-B486-7020BC1AC05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355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8" y="381000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6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6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0" name="Rectangle 9"/>
          <p:cNvSpPr/>
          <p:nvPr/>
        </p:nvSpPr>
        <p:spPr>
          <a:xfrm>
            <a:off x="6" y="3675533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570">
                <a:solidFill>
                  <a:schemeClr val="bg1"/>
                </a:solidFill>
              </a:defRPr>
            </a:lvl1pPr>
          </a:lstStyle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20253" indent="0" algn="l">
              <a:buNone/>
              <a:defRPr sz="760">
                <a:solidFill>
                  <a:schemeClr val="tx2"/>
                </a:solidFill>
              </a:defRPr>
            </a:lvl1pPr>
            <a:lvl2pPr marL="144661" indent="0" algn="ctr">
              <a:buNone/>
            </a:lvl2pPr>
            <a:lvl3pPr marL="289322" indent="0" algn="ctr">
              <a:buNone/>
            </a:lvl3pPr>
            <a:lvl4pPr marL="433983" indent="0" algn="ctr">
              <a:buNone/>
            </a:lvl4pPr>
            <a:lvl5pPr marL="578644" indent="0" algn="ctr">
              <a:buNone/>
            </a:lvl5pPr>
            <a:lvl6pPr marL="723305" indent="0" algn="ctr">
              <a:buNone/>
            </a:lvl6pPr>
            <a:lvl7pPr marL="867966" indent="0" algn="ctr">
              <a:buNone/>
            </a:lvl7pPr>
            <a:lvl8pPr marL="1012627" indent="0" algn="ctr">
              <a:buNone/>
            </a:lvl8pPr>
            <a:lvl9pPr marL="1157288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99"/>
            <a:ext cx="8458200" cy="1470025"/>
          </a:xfrm>
        </p:spPr>
        <p:txBody>
          <a:bodyPr anchor="b"/>
          <a:lstStyle>
            <a:lvl1pPr>
              <a:defRPr sz="1392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3257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952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4821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225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14467" indent="0">
              <a:buNone/>
              <a:defRPr sz="665" b="0">
                <a:solidFill>
                  <a:schemeClr val="tx2"/>
                </a:solidFill>
              </a:defRPr>
            </a:lvl1pPr>
            <a:lvl2pPr>
              <a:buNone/>
              <a:defRPr sz="57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506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443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443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1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1361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97990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36"/>
            <a:ext cx="4038600" cy="4341875"/>
          </a:xfrm>
        </p:spPr>
        <p:txBody>
          <a:bodyPr/>
          <a:lstStyle>
            <a:lvl1pPr>
              <a:defRPr sz="633"/>
            </a:lvl1pPr>
            <a:lvl2pPr>
              <a:defRPr sz="602"/>
            </a:lvl2pPr>
            <a:lvl3pPr>
              <a:defRPr sz="570"/>
            </a:lvl3pPr>
            <a:lvl4pPr>
              <a:defRPr sz="570"/>
            </a:lvl4pPr>
            <a:lvl5pPr>
              <a:defRPr sz="57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36"/>
            <a:ext cx="4038600" cy="4341875"/>
          </a:xfrm>
        </p:spPr>
        <p:txBody>
          <a:bodyPr/>
          <a:lstStyle>
            <a:lvl1pPr>
              <a:defRPr sz="633"/>
            </a:lvl1pPr>
            <a:lvl2pPr>
              <a:defRPr sz="602"/>
            </a:lvl2pPr>
            <a:lvl3pPr>
              <a:defRPr sz="570"/>
            </a:lvl3pPr>
            <a:lvl4pPr>
              <a:defRPr sz="570"/>
            </a:lvl4pPr>
            <a:lvl5pPr>
              <a:defRPr sz="57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216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62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10" y="2708519"/>
            <a:ext cx="4041775" cy="3886200"/>
          </a:xfrm>
        </p:spPr>
        <p:txBody>
          <a:bodyPr/>
          <a:lstStyle>
            <a:lvl1pPr>
              <a:defRPr sz="633"/>
            </a:lvl1pPr>
            <a:lvl2pPr>
              <a:defRPr sz="633"/>
            </a:lvl2pPr>
            <a:lvl3pPr>
              <a:defRPr sz="570"/>
            </a:lvl3pPr>
            <a:lvl4pPr>
              <a:defRPr sz="506"/>
            </a:lvl4pPr>
            <a:lvl5pPr>
              <a:defRPr sz="506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31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4467" indent="0">
              <a:buNone/>
              <a:defRPr sz="6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633" b="1"/>
            </a:lvl2pPr>
            <a:lvl3pPr>
              <a:buNone/>
              <a:defRPr sz="570" b="1"/>
            </a:lvl3pPr>
            <a:lvl4pPr>
              <a:buNone/>
              <a:defRPr sz="506" b="1"/>
            </a:lvl4pPr>
            <a:lvl5pPr>
              <a:buNone/>
              <a:defRPr sz="506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633"/>
            </a:lvl1pPr>
            <a:lvl2pPr>
              <a:defRPr sz="633"/>
            </a:lvl2pPr>
            <a:lvl3pPr>
              <a:defRPr sz="570"/>
            </a:lvl3pPr>
            <a:lvl4pPr>
              <a:defRPr sz="506"/>
            </a:lvl4pPr>
            <a:lvl5pPr>
              <a:defRPr sz="506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14467" indent="0">
              <a:buNone/>
              <a:defRPr sz="602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633" b="1"/>
            </a:lvl2pPr>
            <a:lvl3pPr>
              <a:buNone/>
              <a:defRPr sz="570" b="1"/>
            </a:lvl3pPr>
            <a:lvl4pPr>
              <a:buNone/>
              <a:defRPr sz="506" b="1"/>
            </a:lvl4pPr>
            <a:lvl5pPr>
              <a:buNone/>
              <a:defRPr sz="506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1266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16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1266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907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573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94"/>
            <a:ext cx="5102352" cy="5805083"/>
          </a:xfrm>
        </p:spPr>
        <p:txBody>
          <a:bodyPr/>
          <a:lstStyle>
            <a:lvl1pPr>
              <a:defRPr sz="1013"/>
            </a:lvl1pPr>
            <a:lvl2pPr>
              <a:defRPr sz="886"/>
            </a:lvl2pPr>
            <a:lvl3pPr>
              <a:defRPr sz="760"/>
            </a:lvl3pPr>
            <a:lvl4pPr>
              <a:defRPr sz="633"/>
            </a:lvl4pPr>
            <a:lvl5pPr>
              <a:defRPr sz="633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38"/>
            <a:ext cx="3383280" cy="4580573"/>
          </a:xfrm>
        </p:spPr>
        <p:txBody>
          <a:bodyPr/>
          <a:lstStyle>
            <a:lvl1pPr marL="2894" indent="0">
              <a:buNone/>
              <a:defRPr sz="443"/>
            </a:lvl1pPr>
            <a:lvl2pPr>
              <a:buNone/>
              <a:defRPr sz="380"/>
            </a:lvl2pPr>
            <a:lvl3pPr>
              <a:buNone/>
              <a:defRPr sz="316"/>
            </a:lvl3pPr>
            <a:lvl4pPr>
              <a:buNone/>
              <a:defRPr sz="285"/>
            </a:lvl4pPr>
            <a:lvl5pPr>
              <a:buNone/>
              <a:defRPr sz="28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57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567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1013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20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411"/>
            </a:lvl1pPr>
            <a:lvl2pPr>
              <a:buFontTx/>
              <a:buNone/>
              <a:defRPr sz="380"/>
            </a:lvl2pPr>
            <a:lvl3pPr>
              <a:buFontTx/>
              <a:buNone/>
              <a:defRPr sz="316"/>
            </a:lvl3pPr>
            <a:lvl4pPr>
              <a:buFontTx/>
              <a:buNone/>
              <a:defRPr sz="285"/>
            </a:lvl4pPr>
            <a:lvl5pPr>
              <a:buFontTx/>
              <a:buNone/>
              <a:defRPr sz="28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6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633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64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30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0" name="Rectangle 29"/>
          <p:cNvSpPr/>
          <p:nvPr/>
        </p:nvSpPr>
        <p:spPr>
          <a:xfrm>
            <a:off x="6" y="308288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8" y="36025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6" y="440124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57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254">
                <a:solidFill>
                  <a:schemeClr val="accent2"/>
                </a:solidFill>
              </a:defRPr>
            </a:lvl1pPr>
          </a:lstStyle>
          <a:p>
            <a:fld id="{45F31DF9-113F-4E62-B4C2-876FA39325D7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254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570">
                <a:solidFill>
                  <a:srgbClr val="FFFFFF"/>
                </a:solidFill>
              </a:defRPr>
            </a:lvl1pPr>
          </a:lstStyle>
          <a:p>
            <a:fld id="{5D142B8F-8637-4868-92A9-0BBA9362066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834313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1266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15729" indent="-81011" algn="l" rtl="0" eaLnBrk="1" latinLnBrk="0" hangingPunct="1">
        <a:spcBef>
          <a:spcPts val="95"/>
        </a:spcBef>
        <a:buClr>
          <a:schemeClr val="accent3"/>
        </a:buClr>
        <a:buFont typeface="Georgia"/>
        <a:buChar char="•"/>
        <a:defRPr kumimoji="0" sz="886" kern="1200">
          <a:solidFill>
            <a:schemeClr val="tx2"/>
          </a:solidFill>
          <a:latin typeface="+mn-lt"/>
          <a:ea typeface="+mn-ea"/>
          <a:cs typeface="+mn-cs"/>
        </a:defRPr>
      </a:lvl1pPr>
      <a:lvl2pPr marL="208312" indent="-78117" algn="l" rtl="0" eaLnBrk="1" latinLnBrk="0" hangingPunct="1">
        <a:spcBef>
          <a:spcPts val="95"/>
        </a:spcBef>
        <a:buClr>
          <a:schemeClr val="accent2"/>
        </a:buClr>
        <a:buFont typeface="Georgia"/>
        <a:buChar char="▫"/>
        <a:defRPr kumimoji="0" sz="823" kern="1200">
          <a:solidFill>
            <a:schemeClr val="tx2"/>
          </a:solidFill>
          <a:latin typeface="+mn-lt"/>
          <a:ea typeface="+mn-ea"/>
          <a:cs typeface="+mn-cs"/>
        </a:defRPr>
      </a:lvl2pPr>
      <a:lvl3pPr marL="292216" indent="-69437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760" kern="1200">
          <a:solidFill>
            <a:schemeClr val="tx2"/>
          </a:solidFill>
          <a:latin typeface="+mn-lt"/>
          <a:ea typeface="+mn-ea"/>
          <a:cs typeface="+mn-cs"/>
        </a:defRPr>
      </a:lvl3pPr>
      <a:lvl4pPr marL="373226" indent="-63651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697" kern="1200">
          <a:solidFill>
            <a:schemeClr val="tx2"/>
          </a:solidFill>
          <a:latin typeface="+mn-lt"/>
          <a:ea typeface="+mn-ea"/>
          <a:cs typeface="+mn-cs"/>
        </a:defRPr>
      </a:lvl4pPr>
      <a:lvl5pPr marL="439769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633" kern="1200">
          <a:solidFill>
            <a:schemeClr val="tx2"/>
          </a:solidFill>
          <a:latin typeface="+mn-lt"/>
          <a:ea typeface="+mn-ea"/>
          <a:cs typeface="+mn-cs"/>
        </a:defRPr>
      </a:lvl5pPr>
      <a:lvl6pPr marL="509207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570" kern="1200">
          <a:solidFill>
            <a:schemeClr val="tx2"/>
          </a:solidFill>
          <a:latin typeface="+mn-lt"/>
          <a:ea typeface="+mn-ea"/>
          <a:cs typeface="+mn-cs"/>
        </a:defRPr>
      </a:lvl6pPr>
      <a:lvl7pPr marL="578644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506" kern="1200">
          <a:solidFill>
            <a:schemeClr val="tx2"/>
          </a:solidFill>
          <a:latin typeface="+mn-lt"/>
          <a:ea typeface="+mn-ea"/>
          <a:cs typeface="+mn-cs"/>
        </a:defRPr>
      </a:lvl7pPr>
      <a:lvl8pPr marL="642295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475" kern="1200">
          <a:solidFill>
            <a:schemeClr val="tx2"/>
          </a:solidFill>
          <a:latin typeface="+mn-lt"/>
          <a:ea typeface="+mn-ea"/>
          <a:cs typeface="+mn-cs"/>
        </a:defRPr>
      </a:lvl8pPr>
      <a:lvl9pPr marL="708839" indent="-57865" algn="l" rtl="0" eaLnBrk="1" latinLnBrk="0" hangingPunct="1">
        <a:spcBef>
          <a:spcPts val="95"/>
        </a:spcBef>
        <a:buClr>
          <a:schemeClr val="accent1"/>
        </a:buClr>
        <a:buFont typeface="Wingdings 2" panose="05020102010507070707" pitchFamily="18" charset="2"/>
        <a:buChar char=""/>
        <a:defRPr kumimoji="0" sz="443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1446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2893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43398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57864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7233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86796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0126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15728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162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" y="3803887"/>
            <a:ext cx="5370489" cy="1553724"/>
          </a:xfrm>
        </p:spPr>
        <p:txBody>
          <a:bodyPr>
            <a:noAutofit/>
          </a:bodyPr>
          <a:lstStyle/>
          <a:p>
            <a:pPr algn="r"/>
            <a:r>
              <a:rPr lang="en-US" sz="2400" i="1" dirty="0"/>
              <a:t>Phillip Schneider</a:t>
            </a:r>
          </a:p>
          <a:p>
            <a:pPr algn="r"/>
            <a:r>
              <a:rPr lang="en-US" sz="2400" dirty="0"/>
              <a:t>Information Services Librarian</a:t>
            </a:r>
          </a:p>
          <a:p>
            <a:pPr algn="r"/>
            <a:r>
              <a:rPr lang="en-US" sz="2400" dirty="0"/>
              <a:t>Gail Borden Public Library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138407"/>
            <a:ext cx="8899301" cy="665480"/>
          </a:xfrm>
        </p:spPr>
        <p:txBody>
          <a:bodyPr>
            <a:noAutofit/>
          </a:bodyPr>
          <a:lstStyle/>
          <a:p>
            <a:r>
              <a:rPr lang="en-US" sz="4800" dirty="0"/>
              <a:t>Windows 10 Basics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7E5AEC-D575-4FA8-818E-C240FA93B1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FB61EC0-AB15-4611-A909-75C5E22DC154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0841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819146" cy="1818214"/>
          </a:xfrm>
        </p:spPr>
        <p:txBody>
          <a:bodyPr>
            <a:no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All Apps List</a:t>
            </a: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Apps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456" y="1524892"/>
            <a:ext cx="4924681" cy="5333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790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759" y="1600200"/>
            <a:ext cx="5225170" cy="274320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Search using Cortana</a:t>
            </a: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84" dirty="0">
                <a:solidFill>
                  <a:schemeClr val="tx1"/>
                </a:solidFill>
              </a:rPr>
              <a:t>Enter the desired app you would like to open by typing/speaking it into Cortana.</a:t>
            </a: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Apps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026147"/>
            <a:ext cx="8581980" cy="9684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9379" y="1527485"/>
            <a:ext cx="3057753" cy="529854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5513929" y="4669741"/>
            <a:ext cx="983124" cy="182731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787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69"/>
            <a:ext cx="8795083" cy="2371667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Switching Between Apps</a:t>
            </a: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84" dirty="0">
                <a:solidFill>
                  <a:schemeClr val="tx1"/>
                </a:solidFill>
              </a:rPr>
              <a:t>You can switch between apps by using the task view which can be accessed by holding </a:t>
            </a:r>
            <a:r>
              <a:rPr lang="en-US" sz="2884" dirty="0">
                <a:solidFill>
                  <a:schemeClr val="tx1"/>
                </a:solidFill>
                <a:latin typeface="+mj-lt"/>
              </a:rPr>
              <a:t>Alt and </a:t>
            </a:r>
            <a:r>
              <a:rPr lang="en-US" sz="2884" dirty="0">
                <a:solidFill>
                  <a:schemeClr val="tx1"/>
                </a:solidFill>
              </a:rPr>
              <a:t>tapping</a:t>
            </a:r>
            <a:r>
              <a:rPr lang="en-US" sz="2884" dirty="0">
                <a:solidFill>
                  <a:schemeClr val="tx1"/>
                </a:solidFill>
                <a:latin typeface="+mj-lt"/>
              </a:rPr>
              <a:t> Tab</a:t>
            </a:r>
            <a:r>
              <a:rPr lang="en-US" sz="2884" dirty="0">
                <a:solidFill>
                  <a:schemeClr val="tx1"/>
                </a:solidFill>
              </a:rPr>
              <a:t> at the same time or by clicking on the Task View button.</a:t>
            </a: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Apps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81" y="4090736"/>
            <a:ext cx="8044281" cy="5076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4780876"/>
            <a:ext cx="8648044" cy="191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1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19067"/>
            <a:ext cx="3844624" cy="4982519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Closing “Hung-up” programs</a:t>
            </a: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84" dirty="0">
                <a:solidFill>
                  <a:schemeClr val="tx1"/>
                </a:solidFill>
                <a:latin typeface="+mj-lt"/>
              </a:rPr>
              <a:t>Task Manager: </a:t>
            </a:r>
            <a:r>
              <a:rPr lang="en-US" sz="2884" dirty="0">
                <a:solidFill>
                  <a:schemeClr val="tx1"/>
                </a:solidFill>
              </a:rPr>
              <a:t>The task manager allows you to close any program.  To open it up hold down </a:t>
            </a:r>
            <a:r>
              <a:rPr lang="en-US" sz="2884" dirty="0" err="1">
                <a:solidFill>
                  <a:schemeClr val="tx1"/>
                </a:solidFill>
                <a:latin typeface="+mj-lt"/>
              </a:rPr>
              <a:t>Ctrl+Shift+Esc</a:t>
            </a:r>
            <a:r>
              <a:rPr lang="en-US" sz="2884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2884" dirty="0">
                <a:solidFill>
                  <a:schemeClr val="tx1"/>
                </a:solidFill>
              </a:rPr>
              <a:t>all at the same time.</a:t>
            </a:r>
            <a:endParaRPr lang="en-US" sz="2884" dirty="0">
              <a:solidFill>
                <a:schemeClr val="tx1"/>
              </a:solidFill>
              <a:latin typeface="+mj-lt"/>
            </a:endParaRP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Apps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130" y="1852383"/>
            <a:ext cx="5232869" cy="4656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71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390174"/>
            <a:ext cx="8458200" cy="1470025"/>
          </a:xfrm>
        </p:spPr>
        <p:txBody>
          <a:bodyPr>
            <a:normAutofit/>
          </a:bodyPr>
          <a:lstStyle/>
          <a:p>
            <a:r>
              <a:rPr lang="en-US" sz="4800" dirty="0"/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10952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60225"/>
            <a:ext cx="914400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Customize the Start Menu</a:t>
            </a:r>
          </a:p>
        </p:txBody>
      </p:sp>
    </p:spTree>
    <p:extLst>
      <p:ext uri="{BB962C8B-B14F-4D97-AF65-F5344CB8AC3E}">
        <p14:creationId xmlns:p14="http://schemas.microsoft.com/office/powerpoint/2010/main" val="250908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Customizing the Start Menu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3594" y="1600200"/>
            <a:ext cx="6136105" cy="5170327"/>
          </a:xfrm>
          <a:prstGeom prst="rect">
            <a:avLst/>
          </a:prstGeom>
        </p:spPr>
      </p:pic>
      <p:pic>
        <p:nvPicPr>
          <p:cNvPr id="7" name="Picture 2" descr="https://image.freepik.com/free-icon/right-click-of-the-mouse_318-47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84" y="1801645"/>
            <a:ext cx="2147804" cy="214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>
            <a:off x="1768642" y="2875548"/>
            <a:ext cx="1828800" cy="55345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74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Customizing the Start Menu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6315" y="1600200"/>
            <a:ext cx="6561095" cy="5136801"/>
          </a:xfrm>
          <a:prstGeom prst="rect">
            <a:avLst/>
          </a:prstGeom>
        </p:spPr>
      </p:pic>
      <p:pic>
        <p:nvPicPr>
          <p:cNvPr id="1026" name="Picture 2" descr="https://image.freepik.com/free-icon/right-click-of-the-mouse_318-47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1" y="2316915"/>
            <a:ext cx="2147804" cy="214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 flipV="1">
            <a:off x="1804737" y="2875547"/>
            <a:ext cx="3296652" cy="3128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779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.freepik.com/free-icon/right-click-of-the-mouse_318-477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2852"/>
            <a:ext cx="2147804" cy="214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991" y="1937084"/>
            <a:ext cx="6905080" cy="47532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Customizing the Start Menu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1804737" y="2875547"/>
            <a:ext cx="3296652" cy="3128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447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.freepik.com/free-icon/right-click-of-the-mouse_318-477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92852"/>
            <a:ext cx="2147804" cy="214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Customizing the Start Menu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3695" y="1600200"/>
            <a:ext cx="5249369" cy="5188329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1804737" y="2667000"/>
            <a:ext cx="2346158" cy="52137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92" y="4775907"/>
            <a:ext cx="1961905" cy="195238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9756" y="4775906"/>
            <a:ext cx="1933333" cy="1952381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2334069" y="5732810"/>
            <a:ext cx="806115" cy="24163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8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6253" y="1432352"/>
            <a:ext cx="9047747" cy="5425648"/>
          </a:xfrm>
        </p:spPr>
        <p:txBody>
          <a:bodyPr>
            <a:normAutofit/>
          </a:bodyPr>
          <a:lstStyle/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Terminology and Descriptions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Accessing Apps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Customizing the Start Menu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System Settings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File Explorer</a:t>
            </a:r>
          </a:p>
          <a:p>
            <a:pPr marL="274320" indent="-274320">
              <a:lnSpc>
                <a:spcPct val="200000"/>
              </a:lnSpc>
              <a:buClr>
                <a:schemeClr val="accent1"/>
              </a:buClr>
            </a:pPr>
            <a:r>
              <a:rPr lang="en-US" sz="2800" dirty="0">
                <a:solidFill>
                  <a:schemeClr val="tx1"/>
                </a:solidFill>
              </a:rPr>
              <a:t>Microsoft Edge</a:t>
            </a:r>
          </a:p>
          <a:p>
            <a:pPr marL="420481" indent="-385763">
              <a:buFont typeface="+mj-lt"/>
              <a:buAutoNum type="arabicPeriod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6253" y="439068"/>
            <a:ext cx="5312874" cy="800100"/>
          </a:xfrm>
        </p:spPr>
        <p:txBody>
          <a:bodyPr>
            <a:noAutofit/>
          </a:bodyPr>
          <a:lstStyle/>
          <a:p>
            <a:r>
              <a:rPr lang="en-US" sz="4800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798696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Customizing the Start Menu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9947" y="1430089"/>
            <a:ext cx="5192308" cy="53060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8758" y="1816768"/>
            <a:ext cx="327258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Hold left click on tile and drag to desired area</a:t>
            </a:r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Left click on group title to rename it.</a:t>
            </a:r>
          </a:p>
        </p:txBody>
      </p:sp>
    </p:spTree>
    <p:extLst>
      <p:ext uri="{BB962C8B-B14F-4D97-AF65-F5344CB8AC3E}">
        <p14:creationId xmlns:p14="http://schemas.microsoft.com/office/powerpoint/2010/main" val="257833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390174"/>
            <a:ext cx="8458200" cy="1470025"/>
          </a:xfrm>
        </p:spPr>
        <p:txBody>
          <a:bodyPr>
            <a:normAutofit/>
          </a:bodyPr>
          <a:lstStyle/>
          <a:p>
            <a:r>
              <a:rPr lang="en-US" sz="4800" dirty="0"/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163122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48193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System Settings</a:t>
            </a:r>
          </a:p>
        </p:txBody>
      </p:sp>
    </p:spTree>
    <p:extLst>
      <p:ext uri="{BB962C8B-B14F-4D97-AF65-F5344CB8AC3E}">
        <p14:creationId xmlns:p14="http://schemas.microsoft.com/office/powerpoint/2010/main" val="3994003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674767" cy="513893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Settings in Start Menu</a:t>
            </a:r>
          </a:p>
          <a:p>
            <a:pPr marL="274320" lvl="1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667774"/>
            <a:ext cx="2898468" cy="30458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6592" y="2300491"/>
            <a:ext cx="6876776" cy="320606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 flipV="1">
            <a:off x="944479" y="4379495"/>
            <a:ext cx="2027321" cy="9007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802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600200"/>
            <a:ext cx="8674767" cy="525780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Notification Button</a:t>
            </a:r>
          </a:p>
          <a:p>
            <a:pPr marL="274320" lvl="1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187014"/>
            <a:ext cx="5181071" cy="45403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3126" y="2187014"/>
            <a:ext cx="3284621" cy="28245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5409671" y="4048626"/>
            <a:ext cx="1004637" cy="3232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833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19070"/>
            <a:ext cx="8674767" cy="5138930"/>
          </a:xfrm>
        </p:spPr>
        <p:txBody>
          <a:bodyPr>
            <a:noAutofit/>
          </a:bodyPr>
          <a:lstStyle/>
          <a:p>
            <a:pPr marL="0" indent="0" algn="ctr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Control Panel</a:t>
            </a:r>
          </a:p>
          <a:p>
            <a:pPr marL="274320" lvl="1" indent="-27432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382252"/>
            <a:ext cx="2484665" cy="43497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365" y="2382252"/>
            <a:ext cx="5677229" cy="400651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1607409" y="3084448"/>
            <a:ext cx="2194570" cy="55794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5646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973" y="1828800"/>
            <a:ext cx="7363650" cy="48727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45" y="2527893"/>
            <a:ext cx="1190625" cy="216217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6497354" y="3509966"/>
            <a:ext cx="595061" cy="56548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cxnSp>
        <p:nvCxnSpPr>
          <p:cNvPr id="8" name="Straight Arrow Connector 7"/>
          <p:cNvCxnSpPr>
            <a:stCxn id="10" idx="3"/>
          </p:cNvCxnSpPr>
          <p:nvPr/>
        </p:nvCxnSpPr>
        <p:spPr>
          <a:xfrm>
            <a:off x="1523470" y="3608981"/>
            <a:ext cx="4821381" cy="18372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683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66622"/>
            <a:ext cx="6260472" cy="4861167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V="1">
            <a:off x="5298978" y="4584032"/>
            <a:ext cx="981506" cy="32788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4705" y="4378587"/>
            <a:ext cx="2685714" cy="10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65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2696" y="1600200"/>
            <a:ext cx="5727207" cy="5162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6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System Settings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45" y="2527893"/>
            <a:ext cx="1190625" cy="21621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0717" y="1600200"/>
            <a:ext cx="5667938" cy="5222491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10" idx="3"/>
          </p:cNvCxnSpPr>
          <p:nvPr/>
        </p:nvCxnSpPr>
        <p:spPr>
          <a:xfrm>
            <a:off x="1523470" y="3608981"/>
            <a:ext cx="2422888" cy="56597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33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36161"/>
            <a:ext cx="914400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Terminology and Descriptions </a:t>
            </a:r>
          </a:p>
        </p:txBody>
      </p:sp>
    </p:spTree>
    <p:extLst>
      <p:ext uri="{BB962C8B-B14F-4D97-AF65-F5344CB8AC3E}">
        <p14:creationId xmlns:p14="http://schemas.microsoft.com/office/powerpoint/2010/main" val="414839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390174"/>
            <a:ext cx="8458200" cy="1470025"/>
          </a:xfrm>
        </p:spPr>
        <p:txBody>
          <a:bodyPr>
            <a:normAutofit/>
          </a:bodyPr>
          <a:lstStyle/>
          <a:p>
            <a:r>
              <a:rPr lang="en-US" sz="4800" dirty="0"/>
              <a:t>Activity 3</a:t>
            </a:r>
          </a:p>
        </p:txBody>
      </p:sp>
    </p:spTree>
    <p:extLst>
      <p:ext uri="{BB962C8B-B14F-4D97-AF65-F5344CB8AC3E}">
        <p14:creationId xmlns:p14="http://schemas.microsoft.com/office/powerpoint/2010/main" val="189918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48193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File Explorer</a:t>
            </a:r>
          </a:p>
        </p:txBody>
      </p:sp>
    </p:spTree>
    <p:extLst>
      <p:ext uri="{BB962C8B-B14F-4D97-AF65-F5344CB8AC3E}">
        <p14:creationId xmlns:p14="http://schemas.microsoft.com/office/powerpoint/2010/main" val="381165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File Explorer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4031" y="1458026"/>
            <a:ext cx="6479969" cy="539997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28600" y="1600200"/>
            <a:ext cx="2435431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Navigation Pane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sz="2800" dirty="0"/>
              <a:t>Quick Access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r>
              <a:rPr lang="en-US" sz="2800" dirty="0"/>
              <a:t>Common Folders</a:t>
            </a:r>
          </a:p>
          <a:p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1615013" y="4758927"/>
            <a:ext cx="1029495" cy="43421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473417" y="2839453"/>
            <a:ext cx="1171091" cy="478318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490537" y="1900989"/>
            <a:ext cx="782052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99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File Explorer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2268" y="2783503"/>
            <a:ext cx="24303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Icon Views and Layout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517" y="1600200"/>
            <a:ext cx="6683029" cy="51363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18" name="Straight Arrow Connector 17"/>
          <p:cNvCxnSpPr/>
          <p:nvPr/>
        </p:nvCxnSpPr>
        <p:spPr>
          <a:xfrm flipV="1">
            <a:off x="1624263" y="2286000"/>
            <a:ext cx="629800" cy="49750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676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0" y="2390174"/>
            <a:ext cx="8458200" cy="1470025"/>
          </a:xfrm>
        </p:spPr>
        <p:txBody>
          <a:bodyPr>
            <a:normAutofit/>
          </a:bodyPr>
          <a:lstStyle/>
          <a:p>
            <a:r>
              <a:rPr lang="en-US" sz="4800" dirty="0"/>
              <a:t>Activity 4</a:t>
            </a:r>
          </a:p>
        </p:txBody>
      </p:sp>
    </p:spTree>
    <p:extLst>
      <p:ext uri="{BB962C8B-B14F-4D97-AF65-F5344CB8AC3E}">
        <p14:creationId xmlns:p14="http://schemas.microsoft.com/office/powerpoint/2010/main" val="76675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60224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Microsoft Edge</a:t>
            </a:r>
          </a:p>
        </p:txBody>
      </p:sp>
    </p:spTree>
    <p:extLst>
      <p:ext uri="{BB962C8B-B14F-4D97-AF65-F5344CB8AC3E}">
        <p14:creationId xmlns:p14="http://schemas.microsoft.com/office/powerpoint/2010/main" val="9823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399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Microsoft Edge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320437"/>
            <a:ext cx="8626763" cy="2911922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757987" y="2089354"/>
            <a:ext cx="1215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Tabs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29689" y="2089354"/>
            <a:ext cx="2085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Address Bar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1674" y="2089354"/>
            <a:ext cx="171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New Tab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1058779" y="2612574"/>
            <a:ext cx="168442" cy="8525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681663" y="2612574"/>
            <a:ext cx="156411" cy="115331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528013" y="2612574"/>
            <a:ext cx="745956" cy="85252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6829926" y="2627379"/>
            <a:ext cx="1279358" cy="83771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07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Microsoft Edge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9737" y="1600200"/>
            <a:ext cx="5953125" cy="52578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678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Microsoft Edge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79" y="1600200"/>
            <a:ext cx="4071363" cy="351051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003" y="4450813"/>
            <a:ext cx="3371429" cy="209523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836" y="1600200"/>
            <a:ext cx="3390476" cy="428571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>
            <a:off x="2117558" y="2707105"/>
            <a:ext cx="1010653" cy="237565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1768642" y="2394284"/>
            <a:ext cx="4475747" cy="22860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125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Microsoft Edge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599" y="1600199"/>
            <a:ext cx="5448645" cy="334477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5495" y="1600198"/>
            <a:ext cx="630629" cy="630629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5414210" y="1634290"/>
            <a:ext cx="1130969" cy="281222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695" y="3293099"/>
            <a:ext cx="5148804" cy="330376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>
            <a:off x="6980809" y="2345644"/>
            <a:ext cx="0" cy="126277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43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915399" cy="5138930"/>
          </a:xfrm>
        </p:spPr>
        <p:txBody>
          <a:bodyPr>
            <a:noAutofit/>
          </a:bodyPr>
          <a:lstStyle/>
          <a:p>
            <a:pPr marL="457200" indent="-457200">
              <a:buClr>
                <a:schemeClr val="accent1"/>
              </a:buClr>
            </a:pPr>
            <a:r>
              <a:rPr lang="en-US" sz="2884" dirty="0">
                <a:solidFill>
                  <a:schemeClr val="tx1"/>
                </a:solidFill>
                <a:latin typeface="+mj-lt"/>
              </a:rPr>
              <a:t>Start Menu:  </a:t>
            </a:r>
            <a:r>
              <a:rPr lang="en-US" sz="2884" dirty="0">
                <a:solidFill>
                  <a:schemeClr val="tx1"/>
                </a:solidFill>
              </a:rPr>
              <a:t>The start menu can be found in the bottom left corner of your screen and contains access to apps/programs.</a:t>
            </a:r>
          </a:p>
          <a:p>
            <a:pPr marL="457200" indent="-457200">
              <a:buClr>
                <a:schemeClr val="accent1"/>
              </a:buClr>
            </a:pPr>
            <a:endParaRPr lang="en-US" sz="2821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r>
              <a:rPr lang="en-US" sz="2884" dirty="0">
                <a:solidFill>
                  <a:schemeClr val="tx1"/>
                </a:solidFill>
                <a:latin typeface="+mj-lt"/>
              </a:rPr>
              <a:t>Tiles:</a:t>
            </a:r>
            <a:r>
              <a:rPr lang="en-US" sz="2884" dirty="0">
                <a:solidFill>
                  <a:schemeClr val="tx1"/>
                </a:solidFill>
              </a:rPr>
              <a:t>  Tiles are found in the start menu and are used to launch apps</a:t>
            </a:r>
          </a:p>
          <a:p>
            <a:pPr marL="457200" indent="-457200">
              <a:buClr>
                <a:schemeClr val="accent1"/>
              </a:buClr>
            </a:pP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84" dirty="0">
              <a:solidFill>
                <a:schemeClr val="tx1"/>
              </a:solidFill>
            </a:endParaRPr>
          </a:p>
          <a:p>
            <a:pPr marL="457200" indent="-457200">
              <a:buClr>
                <a:schemeClr val="accent1"/>
              </a:buClr>
            </a:pPr>
            <a:endParaRPr lang="en-US" sz="2884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Terminology and Descriptions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305" y="2676130"/>
            <a:ext cx="955309" cy="81302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1300" y="4099980"/>
            <a:ext cx="1718314" cy="240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2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Microsoft Edge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747" y="1600200"/>
            <a:ext cx="2815232" cy="511927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653" y="783850"/>
            <a:ext cx="2196056" cy="593562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8" name="Straight Arrow Connector 7"/>
          <p:cNvCxnSpPr/>
          <p:nvPr/>
        </p:nvCxnSpPr>
        <p:spPr>
          <a:xfrm flipV="1">
            <a:off x="3200400" y="4066674"/>
            <a:ext cx="2298032" cy="220178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900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981200"/>
            <a:ext cx="8183563" cy="3810000"/>
          </a:xfrm>
        </p:spPr>
        <p:txBody>
          <a:bodyPr/>
          <a:lstStyle/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  <a:p>
            <a:pPr marL="502920" indent="-457200" algn="ctr" eaLnBrk="1" fontAlgn="auto" hangingPunct="1">
              <a:spcAft>
                <a:spcPts val="0"/>
              </a:spcAft>
              <a:buClr>
                <a:srgbClr val="934747"/>
              </a:buClr>
              <a:buFont typeface="Wingdings 2" pitchFamily="18" charset="2"/>
              <a:buNone/>
              <a:defRPr/>
            </a:pPr>
            <a:endParaRPr lang="en-US" sz="4400" dirty="0">
              <a:solidFill>
                <a:schemeClr val="bg2">
                  <a:lumMod val="25000"/>
                </a:schemeClr>
              </a:solidFill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457200"/>
            <a:ext cx="5181600" cy="1050925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dirty="0">
                <a:cs typeface="Courier New" panose="02070309020205020404" pitchFamily="49" charset="0"/>
              </a:rPr>
              <a:t>Questions?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381000" y="3398808"/>
            <a:ext cx="8183563" cy="974784"/>
          </a:xfrm>
          <a:prstGeom prst="rect">
            <a:avLst/>
          </a:prstGeom>
        </p:spPr>
        <p:txBody>
          <a:bodyPr vert="horz">
            <a:noAutofit/>
          </a:bodyPr>
          <a:lstStyle>
            <a:lvl1pPr marL="205740" indent="-144018" algn="l" rtl="0" eaLnBrk="1" latinLnBrk="0" hangingPunct="1">
              <a:spcBef>
                <a:spcPts val="169"/>
              </a:spcBef>
              <a:buClr>
                <a:schemeClr val="accent3"/>
              </a:buClr>
              <a:buFont typeface="Georgia"/>
              <a:buChar char="•"/>
              <a:defRPr kumimoji="0" sz="157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70332" indent="-138875" algn="l" rtl="0" eaLnBrk="1" latinLnBrk="0" hangingPunct="1">
              <a:spcBef>
                <a:spcPts val="169"/>
              </a:spcBef>
              <a:buClr>
                <a:schemeClr val="accent2"/>
              </a:buClr>
              <a:buFont typeface="Georgia"/>
              <a:buChar char="▫"/>
              <a:defRPr kumimoji="0" sz="146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519494" indent="-123444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663512" indent="-113157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238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81812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125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905256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1013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028700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141857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844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1260158" indent="-102870" algn="l" rtl="0" eaLnBrk="1" latinLnBrk="0" hangingPunct="1">
              <a:spcBef>
                <a:spcPts val="169"/>
              </a:spcBef>
              <a:buClr>
                <a:schemeClr val="accent1"/>
              </a:buClr>
              <a:buFont typeface="Wingdings 2" panose="05020102010507070707" pitchFamily="18" charset="2"/>
              <a:buChar char=""/>
              <a:defRPr kumimoji="0" sz="788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r>
              <a:rPr lang="en-US" sz="4800" dirty="0">
                <a:solidFill>
                  <a:schemeClr val="tx1"/>
                </a:solidFill>
              </a:rPr>
              <a:t>THANK YOU FOR COMING!</a:t>
            </a:r>
          </a:p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800" dirty="0">
              <a:solidFill>
                <a:schemeClr val="tx1"/>
              </a:solidFill>
            </a:endParaRPr>
          </a:p>
          <a:p>
            <a:pPr marL="502920" indent="-457200" algn="ctr" fontAlgn="auto">
              <a:spcAft>
                <a:spcPts val="0"/>
              </a:spcAft>
              <a:buClr>
                <a:srgbClr val="934747"/>
              </a:buClr>
              <a:buFont typeface="Wingdings 2" panose="05020102010507070707" pitchFamily="18" charset="2"/>
              <a:buNone/>
              <a:defRPr/>
            </a:pP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46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915399" cy="5138930"/>
          </a:xfrm>
        </p:spPr>
        <p:txBody>
          <a:bodyPr>
            <a:noAutofit/>
          </a:bodyPr>
          <a:lstStyle/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Apps/Programs:</a:t>
            </a:r>
            <a:r>
              <a:rPr lang="en-US" sz="2800" dirty="0">
                <a:solidFill>
                  <a:schemeClr val="tx1"/>
                </a:solidFill>
              </a:rPr>
              <a:t>  Apps and programs is the software on your computer such as Google Chrome, Microsoft Word, and iTunes.</a:t>
            </a:r>
            <a:endParaRPr lang="en-US" sz="2400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Desktop:</a:t>
            </a:r>
            <a:r>
              <a:rPr lang="en-US" sz="2800" dirty="0">
                <a:solidFill>
                  <a:schemeClr val="tx1"/>
                </a:solidFill>
              </a:rPr>
              <a:t>  The customizable, primary display are of your screen.</a:t>
            </a:r>
          </a:p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Terminology and Descriptions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9767" y="3621850"/>
            <a:ext cx="3816873" cy="300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56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3886199" cy="5138930"/>
          </a:xfrm>
        </p:spPr>
        <p:txBody>
          <a:bodyPr>
            <a:noAutofit/>
          </a:bodyPr>
          <a:lstStyle/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Cortana:</a:t>
            </a:r>
            <a:r>
              <a:rPr lang="en-US" sz="2800" dirty="0">
                <a:solidFill>
                  <a:schemeClr val="tx1"/>
                </a:solidFill>
              </a:rPr>
              <a:t>  A voice activated assistant used to perform tasks and discover information</a:t>
            </a:r>
          </a:p>
          <a:p>
            <a:pPr marL="0" lvl="1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Terminology and Descriptions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599" y="1719070"/>
            <a:ext cx="4090737" cy="503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591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915399" cy="5138930"/>
          </a:xfrm>
        </p:spPr>
        <p:txBody>
          <a:bodyPr>
            <a:noAutofit/>
          </a:bodyPr>
          <a:lstStyle/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Taskbar: </a:t>
            </a:r>
            <a:r>
              <a:rPr lang="en-US" sz="2800" dirty="0">
                <a:solidFill>
                  <a:schemeClr val="tx1"/>
                </a:solidFill>
              </a:rPr>
              <a:t>A stationary strip of open programs and frequently used programs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  <a:p>
            <a:pPr marL="0" lvl="1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  <a:latin typeface="+mj-lt"/>
            </a:endParaRPr>
          </a:p>
          <a:p>
            <a:pPr marL="0" lvl="1" indent="0">
              <a:buClr>
                <a:schemeClr val="accent1"/>
              </a:buClr>
              <a:buNone/>
            </a:pPr>
            <a:endParaRPr lang="en-US" sz="2800" dirty="0">
              <a:solidFill>
                <a:schemeClr val="tx1"/>
              </a:solidFill>
            </a:endParaRPr>
          </a:p>
          <a:p>
            <a:pPr marL="457200" lvl="1" indent="-457200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tx1"/>
                </a:solidFill>
                <a:latin typeface="+mj-lt"/>
              </a:rPr>
              <a:t>Shut Down and Log off:</a:t>
            </a:r>
            <a:r>
              <a:rPr lang="en-US" sz="2800" dirty="0">
                <a:solidFill>
                  <a:schemeClr val="tx1"/>
                </a:solidFill>
              </a:rPr>
              <a:t> You can find the power off button in the start menu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Terminology and Descriptions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78" y="2797895"/>
            <a:ext cx="8812173" cy="3906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9583" y="4005749"/>
            <a:ext cx="3416968" cy="267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07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0" y="2760224"/>
            <a:ext cx="6343650" cy="1102519"/>
          </a:xfrm>
        </p:spPr>
        <p:txBody>
          <a:bodyPr>
            <a:normAutofit/>
          </a:bodyPr>
          <a:lstStyle/>
          <a:p>
            <a:r>
              <a:rPr lang="en-US" sz="4800" b="1" dirty="0"/>
              <a:t>Accessing Apps </a:t>
            </a:r>
          </a:p>
        </p:txBody>
      </p:sp>
    </p:spTree>
    <p:extLst>
      <p:ext uri="{BB962C8B-B14F-4D97-AF65-F5344CB8AC3E}">
        <p14:creationId xmlns:p14="http://schemas.microsoft.com/office/powerpoint/2010/main" val="295488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1" y="1719070"/>
            <a:ext cx="8819146" cy="1818214"/>
          </a:xfrm>
        </p:spPr>
        <p:txBody>
          <a:bodyPr>
            <a:noAutofit/>
          </a:bodyPr>
          <a:lstStyle/>
          <a:p>
            <a:pPr marL="0" indent="0">
              <a:buClr>
                <a:schemeClr val="accent1"/>
              </a:buClr>
              <a:buNone/>
            </a:pPr>
            <a:r>
              <a:rPr lang="en-US" sz="2884" u="sng" dirty="0">
                <a:solidFill>
                  <a:schemeClr val="tx1"/>
                </a:solidFill>
                <a:latin typeface="+mj-lt"/>
              </a:rPr>
              <a:t>Start Menu Tiles</a:t>
            </a:r>
          </a:p>
          <a:p>
            <a:pPr marL="457200" lvl="1" indent="-457200">
              <a:buClr>
                <a:schemeClr val="accent1"/>
              </a:buClr>
            </a:pP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915400" cy="1066800"/>
          </a:xfrm>
        </p:spPr>
        <p:txBody>
          <a:bodyPr>
            <a:normAutofit/>
          </a:bodyPr>
          <a:lstStyle/>
          <a:p>
            <a:r>
              <a:rPr lang="en-US" sz="4800" dirty="0"/>
              <a:t>Accessing Apps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8537" y="1498960"/>
            <a:ext cx="5010742" cy="53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est PPT theme">
  <a:themeElements>
    <a:clrScheme name="Digital Learn">
      <a:dk1>
        <a:sysClr val="windowText" lastClr="000000"/>
      </a:dk1>
      <a:lt1>
        <a:sysClr val="window" lastClr="FFFFFF"/>
      </a:lt1>
      <a:dk2>
        <a:srgbClr val="00A4CF"/>
      </a:dk2>
      <a:lt2>
        <a:srgbClr val="E2DFCC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00A4CF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est PPT theme" id="{0FCD3406-7D73-40D5-A6A5-494FE9CB07E6}" vid="{CE19E13C-8655-45C1-8B7F-68BD120ACB0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1675</TotalTime>
  <Words>477</Words>
  <Application>Microsoft Office PowerPoint</Application>
  <PresentationFormat>On-screen Show (4:3)</PresentationFormat>
  <Paragraphs>128</Paragraphs>
  <Slides>41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1" baseType="lpstr">
      <vt:lpstr>Arial</vt:lpstr>
      <vt:lpstr>Calibri</vt:lpstr>
      <vt:lpstr>Courier New</vt:lpstr>
      <vt:lpstr>Georgia</vt:lpstr>
      <vt:lpstr>Myriad Pro</vt:lpstr>
      <vt:lpstr>Segoe UI</vt:lpstr>
      <vt:lpstr>Segoe UI Semibold</vt:lpstr>
      <vt:lpstr>Times New Roman</vt:lpstr>
      <vt:lpstr>Wingdings 2</vt:lpstr>
      <vt:lpstr>Newest PPT theme</vt:lpstr>
      <vt:lpstr>Windows 10 Basics</vt:lpstr>
      <vt:lpstr>Agenda</vt:lpstr>
      <vt:lpstr>Terminology and Descriptions </vt:lpstr>
      <vt:lpstr>Terminology and Descriptions</vt:lpstr>
      <vt:lpstr>Terminology and Descriptions</vt:lpstr>
      <vt:lpstr>Terminology and Descriptions</vt:lpstr>
      <vt:lpstr>Terminology and Descriptions</vt:lpstr>
      <vt:lpstr>Accessing Apps </vt:lpstr>
      <vt:lpstr>Accessing Apps</vt:lpstr>
      <vt:lpstr>Accessing Apps</vt:lpstr>
      <vt:lpstr>Accessing Apps</vt:lpstr>
      <vt:lpstr>Accessing Apps</vt:lpstr>
      <vt:lpstr>Accessing Apps</vt:lpstr>
      <vt:lpstr>Activity 1</vt:lpstr>
      <vt:lpstr>Customize the Start Menu</vt:lpstr>
      <vt:lpstr>Customizing the Start Menu</vt:lpstr>
      <vt:lpstr>Customizing the Start Menu</vt:lpstr>
      <vt:lpstr>Customizing the Start Menu</vt:lpstr>
      <vt:lpstr>Customizing the Start Menu</vt:lpstr>
      <vt:lpstr>Customizing the Start Menu</vt:lpstr>
      <vt:lpstr>Activity 2</vt:lpstr>
      <vt:lpstr>System Settings</vt:lpstr>
      <vt:lpstr>System Settings</vt:lpstr>
      <vt:lpstr>System Settings</vt:lpstr>
      <vt:lpstr>System Settings</vt:lpstr>
      <vt:lpstr>System Settings</vt:lpstr>
      <vt:lpstr>System Settings</vt:lpstr>
      <vt:lpstr>System Settings</vt:lpstr>
      <vt:lpstr>System Settings</vt:lpstr>
      <vt:lpstr>Activity 3</vt:lpstr>
      <vt:lpstr>File Explorer</vt:lpstr>
      <vt:lpstr>File Explorer</vt:lpstr>
      <vt:lpstr>File Explorer</vt:lpstr>
      <vt:lpstr>Activity 4</vt:lpstr>
      <vt:lpstr>Microsoft Edge</vt:lpstr>
      <vt:lpstr>Microsoft Edge</vt:lpstr>
      <vt:lpstr>Microsoft Edge</vt:lpstr>
      <vt:lpstr>Microsoft Edge</vt:lpstr>
      <vt:lpstr>Microsoft Edge</vt:lpstr>
      <vt:lpstr>Microsoft Edge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Phillip Schneider</dc:creator>
  <cp:lastModifiedBy>Nellie Barrett</cp:lastModifiedBy>
  <cp:revision>121</cp:revision>
  <dcterms:created xsi:type="dcterms:W3CDTF">2015-09-30T20:37:32Z</dcterms:created>
  <dcterms:modified xsi:type="dcterms:W3CDTF">2017-11-06T21:16:46Z</dcterms:modified>
</cp:coreProperties>
</file>