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08" r:id="rId4"/>
  </p:sldMasterIdLst>
  <p:notesMasterIdLst>
    <p:notesMasterId r:id="rId39"/>
  </p:notesMasterIdLst>
  <p:handoutMasterIdLst>
    <p:handoutMasterId r:id="rId40"/>
  </p:handoutMasterIdLst>
  <p:sldIdLst>
    <p:sldId id="344" r:id="rId5"/>
    <p:sldId id="294" r:id="rId6"/>
    <p:sldId id="411" r:id="rId7"/>
    <p:sldId id="400" r:id="rId8"/>
    <p:sldId id="413" r:id="rId9"/>
    <p:sldId id="414" r:id="rId10"/>
    <p:sldId id="417" r:id="rId11"/>
    <p:sldId id="460" r:id="rId12"/>
    <p:sldId id="464" r:id="rId13"/>
    <p:sldId id="415" r:id="rId14"/>
    <p:sldId id="461" r:id="rId15"/>
    <p:sldId id="456" r:id="rId16"/>
    <p:sldId id="402" r:id="rId17"/>
    <p:sldId id="473" r:id="rId18"/>
    <p:sldId id="379" r:id="rId19"/>
    <p:sldId id="427" r:id="rId20"/>
    <p:sldId id="458" r:id="rId21"/>
    <p:sldId id="443" r:id="rId22"/>
    <p:sldId id="465" r:id="rId23"/>
    <p:sldId id="474" r:id="rId24"/>
    <p:sldId id="421" r:id="rId25"/>
    <p:sldId id="436" r:id="rId26"/>
    <p:sldId id="466" r:id="rId27"/>
    <p:sldId id="467" r:id="rId28"/>
    <p:sldId id="470" r:id="rId29"/>
    <p:sldId id="468" r:id="rId30"/>
    <p:sldId id="469" r:id="rId31"/>
    <p:sldId id="471" r:id="rId32"/>
    <p:sldId id="472" r:id="rId33"/>
    <p:sldId id="448" r:id="rId34"/>
    <p:sldId id="447" r:id="rId35"/>
    <p:sldId id="352" r:id="rId36"/>
    <p:sldId id="350" r:id="rId37"/>
    <p:sldId id="349" r:id="rId38"/>
  </p:sldIdLst>
  <p:sldSz cx="9144000" cy="6858000" type="screen4x3"/>
  <p:notesSz cx="6858000" cy="9144000"/>
  <p:embeddedFontLst>
    <p:embeddedFont>
      <p:font typeface="ATT Aleck Sans" panose="020B0503020203020204" pitchFamily="34" charset="0"/>
      <p:regular r:id="rId41"/>
      <p:bold r:id="rId42"/>
      <p:italic r:id="rId43"/>
      <p:boldItalic r:id="rId44"/>
    </p:embeddedFont>
    <p:embeddedFont>
      <p:font typeface="Calibri" panose="020F0502020204030204" pitchFamily="34" charset="0"/>
      <p:regular r:id="rId45"/>
      <p:bold r:id="rId46"/>
      <p:italic r:id="rId47"/>
      <p:boldItalic r:id="rId48"/>
    </p:embeddedFont>
    <p:embeddedFont>
      <p:font typeface="Georgia" panose="02040502050405020303" pitchFamily="18" charset="0"/>
      <p:regular r:id="rId49"/>
      <p:bold r:id="rId50"/>
      <p:italic r:id="rId51"/>
      <p:boldItalic r:id="rId52"/>
    </p:embeddedFont>
    <p:embeddedFont>
      <p:font typeface="Segoe UI" panose="020B0502040204020203" pitchFamily="34" charset="0"/>
      <p:regular r:id="rId53"/>
      <p:bold r:id="rId54"/>
      <p:italic r:id="rId55"/>
      <p:boldItalic r:id="rId56"/>
    </p:embeddedFont>
    <p:embeddedFont>
      <p:font typeface="Segoe UI Semibold" panose="020B0502040204020203" pitchFamily="34" charset="0"/>
      <p:regular r:id="rId57"/>
      <p:bold r:id="rId58"/>
      <p:italic r:id="rId59"/>
      <p:boldItalic r:id="rId60"/>
    </p:embeddedFont>
    <p:embeddedFont>
      <p:font typeface="Wingdings 2" pitchFamily="2" charset="2"/>
      <p:regular r:id="rId61"/>
    </p:embeddedFont>
  </p:embeddedFontLst>
  <p:custDataLst>
    <p:tags r:id="rId6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98A447-FE25-82A1-CA18-234A2FA66231}" name="Symone Villasenor" initials="SV" userId="S::svillasenor@ala.org::751823e2-d0cf-4f8e-b0b7-1f1f9bc93bf2" providerId="AD"/>
  <p188:author id="{546AE056-89D1-CA71-DC83-7A548CDAAC49}" name="Michelle Frisque" initials="MF" userId="S::mfrisque@chipublib.org::b549717c-11bd-4814-b32b-ee1a39f62b3d" providerId="AD"/>
  <p188:author id="{5EF79D73-7242-BD46-13FD-25DA1517A119}" name="Mary Hirsh" initials="MH" userId="S::mhirsh@ala.org::1f9cf621-70c8-4126-a713-2e875145e72b" providerId="AD"/>
  <p188:author id="{212F81B1-5740-5905-E826-3DBD2C3DDA5A}" name="OLDHAM, GWENDOLYN M" initials="OGM" userId="S::GO8189@att.com::649404fb-0c3e-4b14-95bc-5b106f6fbb36" providerId="AD"/>
  <p188:author id="{867D0FF4-B90A-2820-0B8F-3B59AC509993}" name="OSUNA BENFANTE, JOY" initials="OJ" userId="S::jo547v@att.com::a5408760-d216-43c0-937b-59897d300ab3" providerId="AD"/>
  <p188:author id="{B3BED9FD-2B99-13FA-5507-8EB0B46CA5A2}" name="Mary Beth Faccioli" initials="MBF" userId="S::marybeth@learningalchemy.com::fdd4d201-c0c2-406e-b945-6eded95e285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OSUNA BENFANTE, JOY" initials="OBJ" lastIdx="106" clrIdx="0">
    <p:extLst>
      <p:ext uri="{19B8F6BF-5375-455C-9EA6-DF929625EA0E}">
        <p15:presenceInfo xmlns:p15="http://schemas.microsoft.com/office/powerpoint/2012/main" userId="S::jo547v@att.com::a5408760-d216-43c0-937b-59897d300ab3" providerId="AD"/>
      </p:ext>
    </p:extLst>
  </p:cmAuthor>
  <p:cmAuthor id="2" name="Symone Villasenor" initials="SV" lastIdx="42" clrIdx="1">
    <p:extLst>
      <p:ext uri="{19B8F6BF-5375-455C-9EA6-DF929625EA0E}">
        <p15:presenceInfo xmlns:p15="http://schemas.microsoft.com/office/powerpoint/2012/main" userId="S::svillasenor@ala.org::751823e2-d0cf-4f8e-b0b7-1f1f9bc93bf2" providerId="AD"/>
      </p:ext>
    </p:extLst>
  </p:cmAuthor>
  <p:cmAuthor id="3" name="OLDHAM, GWENDOLYN M" initials="OGM" lastIdx="14" clrIdx="2">
    <p:extLst>
      <p:ext uri="{19B8F6BF-5375-455C-9EA6-DF929625EA0E}">
        <p15:presenceInfo xmlns:p15="http://schemas.microsoft.com/office/powerpoint/2012/main" userId="S::GO8189@att.com::649404fb-0c3e-4b14-95bc-5b106f6fbb36" providerId="AD"/>
      </p:ext>
    </p:extLst>
  </p:cmAuthor>
  <p:cmAuthor id="4" name="Michelle Frisque" initials="MF" lastIdx="33" clrIdx="3">
    <p:extLst>
      <p:ext uri="{19B8F6BF-5375-455C-9EA6-DF929625EA0E}">
        <p15:presenceInfo xmlns:p15="http://schemas.microsoft.com/office/powerpoint/2012/main" userId="S::mfrisque@chipublib.org::b549717c-11bd-4814-b32b-ee1a39f62b3d" providerId="AD"/>
      </p:ext>
    </p:extLst>
  </p:cmAuthor>
  <p:cmAuthor id="5" name="Kirsti MacPherson" initials="KMac" lastIdx="1" clrIdx="4">
    <p:extLst>
      <p:ext uri="{19B8F6BF-5375-455C-9EA6-DF929625EA0E}">
        <p15:presenceInfo xmlns:p15="http://schemas.microsoft.com/office/powerpoint/2012/main" userId="Kirsti MacPhers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681A"/>
    <a:srgbClr val="009FDB"/>
    <a:srgbClr val="00A4CF"/>
    <a:srgbClr val="0C41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87"/>
    <p:restoredTop sz="82357" autoAdjust="0"/>
  </p:normalViewPr>
  <p:slideViewPr>
    <p:cSldViewPr snapToGrid="0">
      <p:cViewPr varScale="1">
        <p:scale>
          <a:sx n="101" d="100"/>
          <a:sy n="101" d="100"/>
        </p:scale>
        <p:origin x="1256" y="200"/>
      </p:cViewPr>
      <p:guideLst>
        <p:guide orient="horz" pos="2160"/>
        <p:guide pos="2880"/>
      </p:guideLst>
    </p:cSldViewPr>
  </p:slideViewPr>
  <p:notesTextViewPr>
    <p:cViewPr>
      <p:scale>
        <a:sx n="185" d="100"/>
        <a:sy n="185"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font" Target="fonts/font15.fntdata"/><Relationship Id="rId63" Type="http://schemas.openxmlformats.org/officeDocument/2006/relationships/commentAuthors" Target="commentAuthors.xml"/><Relationship Id="rId68"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font" Target="fonts/font18.fntdata"/><Relationship Id="rId66"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font" Target="fonts/font21.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font" Target="fonts/font16.fntdata"/><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font" Target="fonts/font11.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6.fntdata"/><Relationship Id="rId59" Type="http://schemas.openxmlformats.org/officeDocument/2006/relationships/font" Target="fonts/font19.fntdata"/><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font" Target="fonts/font1.fntdata"/><Relationship Id="rId54" Type="http://schemas.openxmlformats.org/officeDocument/2006/relationships/font" Target="fonts/font14.fntdata"/><Relationship Id="rId62"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9.fntdata"/><Relationship Id="rId57" Type="http://schemas.openxmlformats.org/officeDocument/2006/relationships/font" Target="fonts/font17.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font" Target="fonts/font20.fntdata"/><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1D6740-5DBA-4ED8-A50A-6649330A9E7E}" type="datetimeFigureOut">
              <a:rPr lang="en-US" smtClean="0"/>
              <a:t>9/25/22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09C679B-B59F-4B1D-854E-619DF890609E}" type="slidenum">
              <a:rPr lang="en-US" smtClean="0"/>
              <a:t>‹#›</a:t>
            </a:fld>
            <a:endParaRPr lang="en-US"/>
          </a:p>
        </p:txBody>
      </p:sp>
    </p:spTree>
    <p:extLst>
      <p:ext uri="{BB962C8B-B14F-4D97-AF65-F5344CB8AC3E}">
        <p14:creationId xmlns:p14="http://schemas.microsoft.com/office/powerpoint/2010/main" val="19791466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FDD3C-E4D7-44DA-8FF8-718B62107170}" type="datetimeFigureOut">
              <a:rPr lang="en-US" smtClean="0"/>
              <a:t>9/25/22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1A2D79-0A70-4F98-91B6-5265C658D6AD}" type="slidenum">
              <a:rPr lang="en-US" smtClean="0"/>
              <a:t>‹#›</a:t>
            </a:fld>
            <a:endParaRPr lang="en-US"/>
          </a:p>
        </p:txBody>
      </p:sp>
    </p:spTree>
    <p:extLst>
      <p:ext uri="{BB962C8B-B14F-4D97-AF65-F5344CB8AC3E}">
        <p14:creationId xmlns:p14="http://schemas.microsoft.com/office/powerpoint/2010/main" val="38331419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i="1" dirty="0">
                <a:highlight>
                  <a:srgbClr val="FFFF00"/>
                </a:highlight>
              </a:rPr>
              <a:t>INSTRUCTOR NOTE: </a:t>
            </a:r>
            <a:r>
              <a:rPr lang="en-US" sz="1800" i="0" dirty="0">
                <a:effectLst/>
                <a:latin typeface="ATT Aleck Sans" panose="020B0503020203020204" pitchFamily="34" charset="0"/>
                <a:ea typeface="Calibri" panose="020F0502020204030204" pitchFamily="34" charset="0"/>
                <a:cs typeface="Times New Roman" panose="02020603050405020304" pitchFamily="18" charset="0"/>
              </a:rPr>
              <a:t>Please update this slide with the appropriate information:</a:t>
            </a:r>
          </a:p>
          <a:p>
            <a:pPr marL="0" marR="0">
              <a:spcBef>
                <a:spcPts val="0"/>
              </a:spcBef>
              <a:spcAft>
                <a:spcPts val="0"/>
              </a:spcAft>
            </a:pP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spcBef>
                <a:spcPts val="0"/>
              </a:spcBef>
              <a:spcAft>
                <a:spcPts val="0"/>
              </a:spcAft>
              <a:buFont typeface="Arial" panose="020B0604020202020204" pitchFamily="34" charset="0"/>
              <a:buChar char="•"/>
            </a:pPr>
            <a:r>
              <a:rPr lang="en-US" sz="1800" i="0" dirty="0">
                <a:effectLst/>
                <a:latin typeface="ATT Aleck Sans" panose="020B0503020203020204" pitchFamily="34" charset="0"/>
                <a:ea typeface="Calibri" panose="020F0502020204030204" pitchFamily="34" charset="0"/>
                <a:cs typeface="Times New Roman" panose="02020603050405020304" pitchFamily="18" charset="0"/>
              </a:rPr>
              <a:t>Instructor Name</a:t>
            </a:r>
          </a:p>
          <a:p>
            <a:pPr marL="285750" marR="0" indent="-285750">
              <a:spcBef>
                <a:spcPts val="0"/>
              </a:spcBef>
              <a:spcAft>
                <a:spcPts val="0"/>
              </a:spcAft>
              <a:buFont typeface="Arial" panose="020B0604020202020204" pitchFamily="34" charset="0"/>
              <a:buChar char="•"/>
            </a:pPr>
            <a:r>
              <a:rPr lang="en-US" sz="1800" i="0" dirty="0">
                <a:effectLst/>
                <a:latin typeface="ATT Aleck Sans" panose="020B0503020203020204" pitchFamily="34" charset="0"/>
                <a:ea typeface="Calibri" panose="020F0502020204030204" pitchFamily="34" charset="0"/>
                <a:cs typeface="Times New Roman" panose="02020603050405020304" pitchFamily="18" charset="0"/>
              </a:rPr>
              <a:t>Instructor Affiliation (for example, library staff member, community volunteer, and so on)</a:t>
            </a:r>
          </a:p>
          <a:p>
            <a:pPr marL="285750" marR="0" indent="-285750">
              <a:spcBef>
                <a:spcPts val="0"/>
              </a:spcBef>
              <a:spcAft>
                <a:spcPts val="0"/>
              </a:spcAft>
              <a:buFont typeface="Arial" panose="020B0604020202020204" pitchFamily="34" charset="0"/>
              <a:buChar char="•"/>
            </a:pPr>
            <a:r>
              <a:rPr lang="en-US" sz="1800" i="0" dirty="0">
                <a:effectLst/>
                <a:latin typeface="ATT Aleck Sans" panose="020B0503020203020204" pitchFamily="34" charset="0"/>
                <a:ea typeface="Calibri" panose="020F0502020204030204" pitchFamily="34" charset="0"/>
                <a:cs typeface="Times New Roman" panose="02020603050405020304" pitchFamily="18" charset="0"/>
              </a:rPr>
              <a:t>Location Name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i="0" dirty="0">
                <a:effectLst/>
                <a:latin typeface="ATT Aleck Sans" panose="020B0503020203020204" pitchFamily="34" charset="0"/>
                <a:ea typeface="Calibri" panose="020F0502020204030204" pitchFamily="34" charset="0"/>
                <a:cs typeface="Times New Roman" panose="02020603050405020304" pitchFamily="18" charset="0"/>
              </a:rPr>
              <a:t>Your organization logo</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i="0" dirty="0">
                <a:effectLst/>
                <a:latin typeface="ATT Aleck Sans" panose="020B0503020203020204" pitchFamily="34" charset="0"/>
                <a:ea typeface="Calibri" panose="020F0502020204030204" pitchFamily="34" charset="0"/>
                <a:cs typeface="Times New Roman" panose="02020603050405020304" pitchFamily="18" charset="0"/>
              </a:rPr>
              <a:t> </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i="1" dirty="0"/>
              <a:t>INSTRUCTOR NOTE: </a:t>
            </a:r>
            <a:r>
              <a:rPr lang="en-US" sz="1800" i="0" dirty="0">
                <a:effectLst/>
                <a:latin typeface="ATT Aleck Sans" panose="020B0503020203020204" pitchFamily="34" charset="0"/>
                <a:ea typeface="Calibri" panose="020F0502020204030204" pitchFamily="34" charset="0"/>
              </a:rPr>
              <a:t>Before the workshop, please review the Instructor Outline for guidance on what to do to prepare for the workshop. The outline includes notes on how to conduct the workshop, and it explains what you should do once the workshop ends.</a:t>
            </a:r>
            <a:r>
              <a:rPr lang="en-US" sz="1800" b="1" i="0" dirty="0">
                <a:effectLst/>
                <a:latin typeface="ATT Aleck Sans" panose="020B0503020203020204" pitchFamily="34" charset="0"/>
                <a:ea typeface="Calibri" panose="020F0502020204030204" pitchFamily="34" charset="0"/>
              </a:rPr>
              <a:t> </a:t>
            </a:r>
          </a:p>
          <a:p>
            <a:endParaRPr lang="en-US" sz="1800" b="1" i="0" dirty="0">
              <a:effectLst/>
              <a:highlight>
                <a:srgbClr val="FFFF00"/>
              </a:highlight>
              <a:latin typeface="ATT Aleck Sans" panose="020B0503020203020204" pitchFamily="34" charset="0"/>
            </a:endParaRPr>
          </a:p>
          <a:p>
            <a:r>
              <a:rPr lang="en-US" sz="1200" kern="1200" dirty="0">
                <a:solidFill>
                  <a:schemeClr val="tx1"/>
                </a:solidFill>
                <a:effectLst/>
                <a:latin typeface="+mn-lt"/>
                <a:ea typeface="+mn-ea"/>
                <a:cs typeface="+mn-cs"/>
              </a:rPr>
              <a:t>Today’s workshop is provided with support from AT&amp;T and the Public Library Association. </a:t>
            </a:r>
            <a:r>
              <a:rPr lang="en-US" sz="1200" i="0" kern="1200" dirty="0">
                <a:solidFill>
                  <a:schemeClr val="tx1"/>
                </a:solidFill>
                <a:effectLst/>
                <a:latin typeface="+mn-lt"/>
                <a:ea typeface="+mn-ea"/>
                <a:cs typeface="+mn-cs"/>
              </a:rPr>
              <a:t>[</a:t>
            </a:r>
            <a:r>
              <a:rPr lang="en-US" i="1" dirty="0"/>
              <a:t>INSTRUCTOR NOTE: </a:t>
            </a:r>
            <a:r>
              <a:rPr lang="en-US" sz="1200" i="0" kern="1200" dirty="0">
                <a:solidFill>
                  <a:schemeClr val="tx1"/>
                </a:solidFill>
                <a:effectLst/>
                <a:latin typeface="+mn-lt"/>
                <a:ea typeface="+mn-ea"/>
                <a:cs typeface="+mn-cs"/>
              </a:rPr>
              <a:t>Include thank-you to community collaborator if applicable.]</a:t>
            </a:r>
          </a:p>
          <a:p>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My name is </a:t>
            </a:r>
            <a:r>
              <a:rPr lang="en-US" sz="1200" b="1" kern="1200" dirty="0">
                <a:solidFill>
                  <a:schemeClr val="tx1"/>
                </a:solidFill>
                <a:effectLst/>
                <a:latin typeface="+mn-lt"/>
                <a:ea typeface="+mn-ea"/>
                <a:cs typeface="+mn-cs"/>
              </a:rPr>
              <a:t>&lt;your name here&gt; </a:t>
            </a:r>
            <a:r>
              <a:rPr lang="en-US" sz="1200" kern="1200" dirty="0">
                <a:solidFill>
                  <a:schemeClr val="tx1"/>
                </a:solidFill>
                <a:effectLst/>
                <a:latin typeface="+mn-lt"/>
                <a:ea typeface="+mn-ea"/>
                <a:cs typeface="+mn-cs"/>
              </a:rPr>
              <a:t>and I am </a:t>
            </a:r>
            <a:r>
              <a:rPr lang="en-US" sz="1200" b="1" kern="1200" dirty="0">
                <a:solidFill>
                  <a:schemeClr val="tx1"/>
                </a:solidFill>
                <a:effectLst/>
                <a:latin typeface="+mn-lt"/>
                <a:ea typeface="+mn-ea"/>
                <a:cs typeface="+mn-cs"/>
              </a:rPr>
              <a:t>&lt;brief description of yourself&gt;. </a:t>
            </a:r>
            <a:r>
              <a:rPr lang="en-US" sz="1200" kern="1200" dirty="0">
                <a:solidFill>
                  <a:schemeClr val="tx1"/>
                </a:solidFill>
                <a:effectLst/>
                <a:latin typeface="+mn-lt"/>
                <a:ea typeface="+mn-ea"/>
                <a:cs typeface="+mn-cs"/>
              </a:rPr>
              <a:t>Before we get started here are a few housekeeping items [mention the items that are relevant to your workshop]:</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Where are the restrooms?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Where are the emergency exits?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When/how to ask questions—Note where to locate the page number on each slide. Participants can note the page number if they have questions to ask later, so you can get back to the right spot easily.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If you have a cell phone with you, please make sure to either turn it off or set to silent.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Will there be a break?</a:t>
            </a:r>
          </a:p>
          <a:p>
            <a:endParaRPr lang="en-US" i="0" dirty="0">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a:t>
            </a:fld>
            <a:endParaRPr lang="en-US"/>
          </a:p>
        </p:txBody>
      </p:sp>
    </p:spTree>
    <p:extLst>
      <p:ext uri="{BB962C8B-B14F-4D97-AF65-F5344CB8AC3E}">
        <p14:creationId xmlns:p14="http://schemas.microsoft.com/office/powerpoint/2010/main" val="3810312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INSTRUCTOR NOTE: </a:t>
            </a:r>
            <a:r>
              <a:rPr lang="en-US" i="0" dirty="0"/>
              <a:t>Point attendees to Activity 1 on Activity Sheet page 1. </a:t>
            </a:r>
          </a:p>
          <a:p>
            <a:pPr marL="0" marR="0" lvl="0" indent="0">
              <a:spcBef>
                <a:spcPts val="0"/>
              </a:spcBef>
              <a:spcAft>
                <a:spcPts val="0"/>
              </a:spcAft>
              <a:buFont typeface="+mj-lt"/>
              <a:buNone/>
            </a:pPr>
            <a:endParaRPr lang="en-US" sz="1800"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10</a:t>
            </a:fld>
            <a:endParaRPr lang="en-US"/>
          </a:p>
        </p:txBody>
      </p:sp>
    </p:spTree>
    <p:extLst>
      <p:ext uri="{BB962C8B-B14F-4D97-AF65-F5344CB8AC3E}">
        <p14:creationId xmlns:p14="http://schemas.microsoft.com/office/powerpoint/2010/main" val="40303687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Calibri" panose="020F0502020204030204" pitchFamily="34" charset="0"/>
                <a:ea typeface="Calibri" panose="020F0502020204030204" pitchFamily="34" charset="0"/>
              </a:rPr>
              <a:t>You can join Zoom meetings without an account of your own. But I want you to see the Zoom features for yourself. So, we’re going to create personal Zoom accounts as our first activity.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0000"/>
              </a:solidFill>
              <a:effectLst/>
              <a:latin typeface="Calibri" panose="020F0502020204030204" pitchFamily="34"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Lead participants through the first three steps in this activity. Invite participants to follow along in creating their own Zoom account. If this is an in-person presentation, walk around and support participants with the activity (in particular after step 3) as needed. After you’ve demonstrated the first three steps, go to the next slide.</a:t>
            </a:r>
            <a:endParaRPr lang="en-US" sz="1800" i="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n-US"/>
          </a:p>
        </p:txBody>
      </p:sp>
    </p:spTree>
    <p:extLst>
      <p:ext uri="{BB962C8B-B14F-4D97-AF65-F5344CB8AC3E}">
        <p14:creationId xmlns:p14="http://schemas.microsoft.com/office/powerpoint/2010/main" val="15557944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Continue to walk around and support participants with this activity. Before moving on from this activity, please </a:t>
            </a:r>
            <a:r>
              <a:rPr lang="en-US" sz="1800" b="1" i="0" dirty="0">
                <a:solidFill>
                  <a:srgbClr val="00B0F0"/>
                </a:solidFill>
                <a:effectLst/>
                <a:latin typeface="ATT Aleck Sans" panose="020B0503020203020204" pitchFamily="34" charset="0"/>
                <a:ea typeface="Times New Roman" panose="02020603050405020304" pitchFamily="18" charset="0"/>
              </a:rPr>
              <a:t>emphasize the importance of </a:t>
            </a:r>
            <a:r>
              <a:rPr lang="en-US" sz="1800" b="1" i="0">
                <a:solidFill>
                  <a:srgbClr val="00B0F0"/>
                </a:solidFill>
                <a:effectLst/>
                <a:latin typeface="ATT Aleck Sans" panose="020B0503020203020204" pitchFamily="34" charset="0"/>
                <a:ea typeface="Times New Roman" panose="02020603050405020304" pitchFamily="18" charset="0"/>
              </a:rPr>
              <a:t>keeping passwords </a:t>
            </a:r>
            <a:r>
              <a:rPr lang="en-US" sz="1800" b="1" i="0" dirty="0">
                <a:solidFill>
                  <a:srgbClr val="00B0F0"/>
                </a:solidFill>
                <a:effectLst/>
                <a:latin typeface="ATT Aleck Sans" panose="020B0503020203020204" pitchFamily="34" charset="0"/>
                <a:ea typeface="Times New Roman" panose="02020603050405020304" pitchFamily="18" charset="0"/>
              </a:rPr>
              <a:t>in a safe place.</a:t>
            </a:r>
            <a:endParaRPr lang="en-US" sz="1800" b="1" i="0" dirty="0">
              <a:effectLst/>
              <a:latin typeface="Times New Roman" panose="02020603050405020304" pitchFamily="18" charset="0"/>
              <a:ea typeface="Times New Roman" panose="02020603050405020304" pitchFamily="18" charset="0"/>
            </a:endParaRPr>
          </a:p>
          <a:p>
            <a:endParaRPr lang="en-US" dirty="0">
              <a:cs typeface="Calibri"/>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12</a:t>
            </a:fld>
            <a:endParaRPr lang="en-US"/>
          </a:p>
        </p:txBody>
      </p:sp>
    </p:spTree>
    <p:extLst>
      <p:ext uri="{BB962C8B-B14F-4D97-AF65-F5344CB8AC3E}">
        <p14:creationId xmlns:p14="http://schemas.microsoft.com/office/powerpoint/2010/main" val="28141685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Now that you’ve created an account, we’re going to look at some of the important features you’ll use as a meeting participant. From your new account, click on the link to host a meeting. Then choose With Video. This will start a meeting, and you’ll be able to see many of the features.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n-US"/>
          </a:p>
        </p:txBody>
      </p:sp>
    </p:spTree>
    <p:extLst>
      <p:ext uri="{BB962C8B-B14F-4D97-AF65-F5344CB8AC3E}">
        <p14:creationId xmlns:p14="http://schemas.microsoft.com/office/powerpoint/2010/main" val="42501293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Slide is to segue into the demo. Instructor will </a:t>
            </a:r>
            <a:r>
              <a:rPr lang="en-US" sz="1800" b="1" i="0" dirty="0">
                <a:solidFill>
                  <a:srgbClr val="00B0F0"/>
                </a:solidFill>
                <a:effectLst/>
                <a:latin typeface="ATT Aleck Sans" panose="020B0503020203020204" pitchFamily="34" charset="0"/>
                <a:ea typeface="Times New Roman" panose="02020603050405020304" pitchFamily="18" charset="0"/>
              </a:rPr>
              <a:t>demo from here</a:t>
            </a:r>
            <a:r>
              <a:rPr lang="en-US" sz="1800" i="0" dirty="0">
                <a:solidFill>
                  <a:srgbClr val="00B0F0"/>
                </a:solidFill>
                <a:effectLst/>
                <a:latin typeface="ATT Aleck Sans" panose="020B0503020203020204" pitchFamily="34" charset="0"/>
                <a:ea typeface="Times New Roman" panose="02020603050405020304" pitchFamily="18" charset="0"/>
              </a:rPr>
              <a:t> using </a:t>
            </a:r>
            <a:r>
              <a:rPr lang="en-US" sz="1200" kern="1200" dirty="0">
                <a:solidFill>
                  <a:schemeClr val="tx1"/>
                </a:solidFill>
                <a:effectLst/>
                <a:latin typeface="+mn-lt"/>
                <a:ea typeface="+mn-ea"/>
                <a:cs typeface="+mn-cs"/>
              </a:rPr>
              <a:t>AT&amp;T Instructor Zoom Account</a:t>
            </a:r>
            <a:r>
              <a:rPr lang="en-US" sz="1800" dirty="0">
                <a:effectLst/>
              </a:rPr>
              <a:t> </a:t>
            </a:r>
            <a:r>
              <a:rPr lang="en-US" sz="1800" i="0" dirty="0">
                <a:solidFill>
                  <a:srgbClr val="00B0F0"/>
                </a:solidFill>
                <a:effectLst/>
                <a:latin typeface="ATT Aleck Sans" panose="020B0503020203020204" pitchFamily="34" charset="0"/>
                <a:ea typeface="Times New Roman" panose="02020603050405020304" pitchFamily="18" charset="0"/>
              </a:rPr>
              <a:t>. Volunteer will join at this point using the Volunteer Zoom Participant Guide.</a:t>
            </a:r>
          </a:p>
          <a:p>
            <a:pPr marL="0" marR="0">
              <a:spcBef>
                <a:spcPts val="0"/>
              </a:spcBef>
              <a:spcAft>
                <a:spcPts val="0"/>
              </a:spcAft>
            </a:pPr>
            <a:endParaRPr lang="en-US" sz="1800" b="1" i="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See the Instructor Guide for script on how to demonstrate the Zoom features. </a:t>
            </a:r>
            <a:br>
              <a:rPr lang="en-US" sz="1800" b="1" i="1" dirty="0">
                <a:effectLst/>
                <a:latin typeface="ATT Aleck Sans" panose="020B0503020203020204" pitchFamily="34" charset="0"/>
                <a:ea typeface="Times New Roman" panose="02020603050405020304" pitchFamily="18" charset="0"/>
              </a:rPr>
            </a:br>
            <a:endParaRPr lang="en-US" sz="1800" i="1" dirty="0">
              <a:effectLst/>
              <a:latin typeface="Times New Roman" panose="02020603050405020304" pitchFamily="18" charset="0"/>
              <a:ea typeface="Times New Roman" panose="02020603050405020304" pitchFamily="18" charset="0"/>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n-US"/>
          </a:p>
        </p:txBody>
      </p:sp>
    </p:spTree>
    <p:extLst>
      <p:ext uri="{BB962C8B-B14F-4D97-AF65-F5344CB8AC3E}">
        <p14:creationId xmlns:p14="http://schemas.microsoft.com/office/powerpoint/2010/main" val="7640971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What if your computer does not have a camera? You can also connect with your mobile device, if it has a working camera. To do this, you will need to have the Zoom app installed on your phone.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US" sz="1800" dirty="0">
                <a:effectLst/>
                <a:latin typeface="Calibri"/>
                <a:ea typeface="Calibri" panose="020F0502020204030204" pitchFamily="34" charset="0"/>
                <a:cs typeface="Calibri"/>
              </a:rPr>
              <a:t>Depending on which </a:t>
            </a:r>
            <a:r>
              <a:rPr lang="en-US" sz="1800" dirty="0">
                <a:latin typeface="Calibri"/>
                <a:ea typeface="Calibri" panose="020F0502020204030204" pitchFamily="34" charset="0"/>
                <a:cs typeface="Calibri"/>
              </a:rPr>
              <a:t>mobile device</a:t>
            </a:r>
            <a:r>
              <a:rPr lang="en-US" sz="1800" dirty="0">
                <a:effectLst/>
                <a:latin typeface="Calibri"/>
                <a:ea typeface="Calibri" panose="020F0502020204030204" pitchFamily="34" charset="0"/>
                <a:cs typeface="Calibri"/>
              </a:rPr>
              <a:t> you use for video conferencing, some options may be in a different location on your screen. In this example, the Mute, Video, and Participants tabs are all at the bottom of the screen. You can click More to see other features, like Chat and Reactions.</a:t>
            </a:r>
          </a:p>
          <a:p>
            <a:pPr>
              <a:lnSpc>
                <a:spcPct val="107000"/>
              </a:lnSpc>
              <a:spcAft>
                <a:spcPts val="800"/>
              </a:spcAft>
            </a:pPr>
            <a:endParaRPr lang="en-US" sz="1800" dirty="0">
              <a:effectLst/>
              <a:latin typeface="Calibri"/>
              <a:ea typeface="Calibri" panose="020F0502020204030204" pitchFamily="34" charset="0"/>
              <a:cs typeface="Calibri"/>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i="1" kern="1200" dirty="0">
                <a:solidFill>
                  <a:schemeClr val="tx1"/>
                </a:solidFill>
                <a:effectLst/>
                <a:latin typeface="+mn-lt"/>
                <a:ea typeface="+mn-ea"/>
                <a:cs typeface="+mn-cs"/>
              </a:rPr>
              <a:t>INSTRUCTOR NOTE: Before moving to Activity 2, review “parking lot” questions. If there are no questions in the parking lot, ask the attendees if they have any questions before you move to Activity 2.</a:t>
            </a:r>
            <a:endParaRPr lang="en-US" sz="1800" b="0" i="1" kern="1200" dirty="0">
              <a:solidFill>
                <a:schemeClr val="tx1"/>
              </a:solidFill>
              <a:effectLst/>
              <a:latin typeface="+mn-lt"/>
              <a:ea typeface="+mn-ea"/>
              <a:cs typeface="+mn-cs"/>
            </a:endParaRPr>
          </a:p>
          <a:p>
            <a:pPr>
              <a:lnSpc>
                <a:spcPct val="107000"/>
              </a:lnSpc>
              <a:spcAft>
                <a:spcPts val="800"/>
              </a:spcAft>
            </a:pPr>
            <a:endParaRPr lang="en-US" sz="1800" dirty="0">
              <a:effectLst/>
              <a:latin typeface="Calibri"/>
              <a:ea typeface="Calibri" panose="020F0502020204030204" pitchFamily="34" charset="0"/>
              <a:cs typeface="Calibri"/>
            </a:endParaRPr>
          </a:p>
          <a:p>
            <a:endParaRPr lang="en-US" b="0" dirty="0"/>
          </a:p>
        </p:txBody>
      </p:sp>
      <p:sp>
        <p:nvSpPr>
          <p:cNvPr id="4" name="Slide Number Placeholder 3"/>
          <p:cNvSpPr>
            <a:spLocks noGrp="1"/>
          </p:cNvSpPr>
          <p:nvPr>
            <p:ph type="sldNum" sz="quarter" idx="5"/>
          </p:nvPr>
        </p:nvSpPr>
        <p:spPr/>
        <p:txBody>
          <a:bodyPr/>
          <a:lstStyle/>
          <a:p>
            <a:fld id="{0A1A2D79-0A70-4F98-91B6-5265C658D6AD}" type="slidenum">
              <a:rPr lang="en-US" smtClean="0"/>
              <a:t>15</a:t>
            </a:fld>
            <a:endParaRPr lang="en-US"/>
          </a:p>
        </p:txBody>
      </p:sp>
    </p:spTree>
    <p:extLst>
      <p:ext uri="{BB962C8B-B14F-4D97-AF65-F5344CB8AC3E}">
        <p14:creationId xmlns:p14="http://schemas.microsoft.com/office/powerpoint/2010/main" val="31983378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INSTRUCTOR NOTE: </a:t>
            </a:r>
            <a:r>
              <a:rPr lang="en-US" i="0" dirty="0"/>
              <a:t>Point attendees to Activity 2 on Activity Sheet page 2. </a:t>
            </a:r>
          </a:p>
          <a:p>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n-US"/>
          </a:p>
        </p:txBody>
      </p:sp>
    </p:spTree>
    <p:extLst>
      <p:ext uri="{BB962C8B-B14F-4D97-AF65-F5344CB8AC3E}">
        <p14:creationId xmlns:p14="http://schemas.microsoft.com/office/powerpoint/2010/main" val="4091255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If this is an in-person presentation, walk around and support participants with the activity as needed. Also, demonstrate features as needed. When participants have finished the activity, talk through each item and answer questions as needed.</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n-US"/>
          </a:p>
        </p:txBody>
      </p:sp>
    </p:spTree>
    <p:extLst>
      <p:ext uri="{BB962C8B-B14F-4D97-AF65-F5344CB8AC3E}">
        <p14:creationId xmlns:p14="http://schemas.microsoft.com/office/powerpoint/2010/main" val="1590968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INSTRUCTOR NOTE: </a:t>
            </a:r>
            <a:r>
              <a:rPr lang="en-US" i="0" dirty="0"/>
              <a:t>Point attendees to Activity 3 on Activity Sheet page 3.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n-US"/>
          </a:p>
        </p:txBody>
      </p:sp>
    </p:spTree>
    <p:extLst>
      <p:ext uri="{BB962C8B-B14F-4D97-AF65-F5344CB8AC3E}">
        <p14:creationId xmlns:p14="http://schemas.microsoft.com/office/powerpoint/2010/main" val="8939399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One of the advantages of having your own Zoom account is that you can schedule and host an online meeting. To schedule a meeting, go to your account on the Zoom website. I’ll demonstrate the steps. Please follow along with me and take a look at the activity sheet.</a:t>
            </a: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Instructor will </a:t>
            </a:r>
            <a:r>
              <a:rPr lang="en-US" sz="1800" b="1" i="0" dirty="0">
                <a:solidFill>
                  <a:srgbClr val="00B0F0"/>
                </a:solidFill>
                <a:effectLst/>
                <a:latin typeface="ATT Aleck Sans" panose="020B0503020203020204" pitchFamily="34" charset="0"/>
                <a:ea typeface="Times New Roman" panose="02020603050405020304" pitchFamily="18" charset="0"/>
              </a:rPr>
              <a:t>demo from here</a:t>
            </a:r>
            <a:r>
              <a:rPr lang="en-US" sz="1800" i="0" dirty="0">
                <a:solidFill>
                  <a:srgbClr val="00B0F0"/>
                </a:solidFill>
                <a:effectLst/>
                <a:latin typeface="ATT Aleck Sans" panose="020B0503020203020204" pitchFamily="34" charset="0"/>
                <a:ea typeface="Times New Roman" panose="02020603050405020304" pitchFamily="18" charset="0"/>
              </a:rPr>
              <a:t> using the </a:t>
            </a:r>
            <a:r>
              <a:rPr lang="en-US" sz="1200" kern="1200" dirty="0">
                <a:solidFill>
                  <a:schemeClr val="tx1"/>
                </a:solidFill>
                <a:effectLst/>
                <a:latin typeface="+mn-lt"/>
                <a:ea typeface="+mn-ea"/>
                <a:cs typeface="+mn-cs"/>
              </a:rPr>
              <a:t>AT&amp;T Instructor Zoom Account</a:t>
            </a:r>
            <a:r>
              <a:rPr lang="en-US" sz="1800" i="0" dirty="0">
                <a:solidFill>
                  <a:srgbClr val="00B0F0"/>
                </a:solidFill>
                <a:effectLst/>
                <a:latin typeface="ATT Aleck Sans" panose="020B0503020203020204" pitchFamily="34" charset="0"/>
                <a:ea typeface="Times New Roman" panose="02020603050405020304" pitchFamily="18" charset="0"/>
              </a:rPr>
              <a:t>. Please encourage learners to follow along on their activity sheet as you demo. </a:t>
            </a:r>
            <a:r>
              <a:rPr lang="en-US" sz="1800" i="0" kern="1200" dirty="0">
                <a:solidFill>
                  <a:srgbClr val="00B0F0"/>
                </a:solidFill>
                <a:effectLst/>
                <a:latin typeface="ATT Aleck Sans" panose="020B0503020203020204" pitchFamily="34" charset="0"/>
                <a:ea typeface="MS PGothic" panose="020B0600070205080204" pitchFamily="34" charset="-128"/>
              </a:rPr>
              <a:t>Support participants with the activity as needed. The script for the demonstration can be found in the Instructor Guide. </a:t>
            </a:r>
            <a:endParaRPr lang="en-US" sz="1800" i="0" dirty="0">
              <a:effectLst/>
              <a:latin typeface="Times New Roman" panose="02020603050405020304" pitchFamily="18" charset="0"/>
              <a:ea typeface="Times New Roman" panose="02020603050405020304" pitchFamily="18" charset="0"/>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n-US"/>
          </a:p>
        </p:txBody>
      </p:sp>
    </p:spTree>
    <p:extLst>
      <p:ext uri="{BB962C8B-B14F-4D97-AF65-F5344CB8AC3E}">
        <p14:creationId xmlns:p14="http://schemas.microsoft.com/office/powerpoint/2010/main" val="2833029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In this workshop you will learn about video conferencing. We’ll work on building skills and confidence so you can engage in online meetings. This will include:</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effectLst/>
                <a:latin typeface="ATT Aleck Sans" panose="020B0503020203020204" pitchFamily="34" charset="0"/>
                <a:ea typeface="Times New Roman" panose="02020603050405020304" pitchFamily="18" charset="0"/>
              </a:rPr>
              <a:t>Joining meetings that others invite you to.</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effectLst/>
                <a:latin typeface="ATT Aleck Sans" panose="020B0503020203020204" pitchFamily="34" charset="0"/>
                <a:ea typeface="Times New Roman" panose="02020603050405020304" pitchFamily="18" charset="0"/>
              </a:rPr>
              <a:t>Creating your own personal Zoom account.</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effectLst/>
                <a:latin typeface="ATT Aleck Sans" panose="020B0503020203020204" pitchFamily="34" charset="0"/>
                <a:ea typeface="Times New Roman" panose="02020603050405020304" pitchFamily="18" charset="0"/>
              </a:rPr>
              <a:t>Recognizing common features you’ll use in an online meeting.</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effectLst/>
                <a:latin typeface="ATT Aleck Sans" panose="020B0503020203020204" pitchFamily="34" charset="0"/>
                <a:ea typeface="Times New Roman" panose="02020603050405020304" pitchFamily="18" charset="0"/>
              </a:rPr>
              <a:t>Scheduling an online meeting.</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200" u="none" kern="1200" dirty="0">
                <a:solidFill>
                  <a:schemeClr val="tx1"/>
                </a:solidFill>
                <a:effectLst/>
                <a:latin typeface="+mn-lt"/>
                <a:ea typeface="+mn-ea"/>
                <a:cs typeface="+mn-cs"/>
              </a:rPr>
              <a:t>As we go, y</a:t>
            </a:r>
            <a:r>
              <a:rPr lang="en-US" sz="1800" u="none" dirty="0">
                <a:effectLst/>
                <a:latin typeface="ATT Aleck Sans" panose="020B0503020203020204" pitchFamily="34" charset="0"/>
                <a:ea typeface="Times New Roman" panose="02020603050405020304" pitchFamily="18" charset="0"/>
              </a:rPr>
              <a:t>ou’ll </a:t>
            </a:r>
            <a:r>
              <a:rPr lang="en-US" sz="1800" dirty="0">
                <a:effectLst/>
                <a:latin typeface="ATT Aleck Sans" panose="020B0503020203020204" pitchFamily="34" charset="0"/>
                <a:ea typeface="Times New Roman" panose="02020603050405020304" pitchFamily="18" charset="0"/>
              </a:rPr>
              <a:t>learn tips and tricks for hosting an online meeting. And you will have opportunities to practice what you’ve learned.</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Let’s get started!</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n-US"/>
          </a:p>
        </p:txBody>
      </p:sp>
    </p:spTree>
    <p:extLst>
      <p:ext uri="{BB962C8B-B14F-4D97-AF65-F5344CB8AC3E}">
        <p14:creationId xmlns:p14="http://schemas.microsoft.com/office/powerpoint/2010/main" val="235918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See the Instructor Guide for more. At this point, you will have completed most of the demo. Return to this slide so learners are able to see the demo email account address.</a:t>
            </a:r>
            <a:r>
              <a:rPr lang="en-US" sz="1800" i="1" dirty="0">
                <a:solidFill>
                  <a:srgbClr val="00B0F0"/>
                </a:solidFill>
                <a:effectLst/>
                <a:latin typeface="ATT Aleck Sans" panose="020B0503020203020204" pitchFamily="34" charset="0"/>
                <a:ea typeface="Times New Roman" panose="02020603050405020304" pitchFamily="18" charset="0"/>
              </a:rPr>
              <a:t> </a:t>
            </a:r>
            <a:endParaRPr lang="en-US" sz="1800" i="1"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ATT Aleck Sans" panose="020B0503020203020204" pitchFamily="34" charset="0"/>
                <a:ea typeface="Times New Roman" panose="02020603050405020304" pitchFamily="18" charset="0"/>
              </a:rPr>
              <a:t>Now that you have the meeting invitation pasted into an email, go ahead and send it to me. Here’s my email account. </a:t>
            </a:r>
            <a:r>
              <a:rPr lang="en-US" sz="1800" i="1" dirty="0">
                <a:solidFill>
                  <a:srgbClr val="00B0F0"/>
                </a:solidFill>
                <a:effectLst/>
                <a:latin typeface="ATT Aleck Sans" panose="020B0503020203020204" pitchFamily="34" charset="0"/>
                <a:ea typeface="Times New Roman" panose="02020603050405020304" pitchFamily="18" charset="0"/>
              </a:rPr>
              <a:t>[Give out demo email account so learners can email you an invitation.]</a:t>
            </a:r>
            <a:endParaRPr lang="en-US" sz="1800" i="1" dirty="0">
              <a:effectLst/>
              <a:latin typeface="Times New Roman" panose="02020603050405020304" pitchFamily="18" charset="0"/>
              <a:ea typeface="Times New Roman" panose="02020603050405020304" pitchFamily="18" charset="0"/>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n-US"/>
          </a:p>
        </p:txBody>
      </p:sp>
    </p:spTree>
    <p:extLst>
      <p:ext uri="{BB962C8B-B14F-4D97-AF65-F5344CB8AC3E}">
        <p14:creationId xmlns:p14="http://schemas.microsoft.com/office/powerpoint/2010/main" val="29368789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When you’re the meeting host, you’re the one who is in control of the meeting. Here are some tips to make sure you have the best meeting possible.</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The meeting host features are in the menu at the bottom of the screen. Since you’ve been in a meeting as a host, you’ve seen these features on the toolbar. But we haven’t discussed them before now. If you’re not a meeting host, you won’t see these features.</a:t>
            </a:r>
            <a:endParaRPr lang="en-US"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n-US"/>
          </a:p>
        </p:txBody>
      </p:sp>
    </p:spTree>
    <p:extLst>
      <p:ext uri="{BB962C8B-B14F-4D97-AF65-F5344CB8AC3E}">
        <p14:creationId xmlns:p14="http://schemas.microsoft.com/office/powerpoint/2010/main" val="2301129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Here are some tips related to using the security features.</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Tip 1: You can lock a meeting after it starts. This keeps anyone unwanted from entering the meeting. </a:t>
            </a:r>
            <a:endParaRPr lang="en-US" sz="1800" dirty="0">
              <a:effectLst/>
              <a:latin typeface="Times New Roman" panose="02020603050405020304" pitchFamily="18" charset="0"/>
              <a:ea typeface="Times New Roman" panose="02020603050405020304" pitchFamily="18" charset="0"/>
            </a:endParaRPr>
          </a:p>
          <a:p>
            <a:endParaRPr lang="en-US" dirty="0"/>
          </a:p>
          <a:p>
            <a:endParaRPr lang="en-US" sz="1200" kern="1200" dirty="0">
              <a:solidFill>
                <a:schemeClr val="tx1"/>
              </a:solidFill>
              <a:effectLst/>
              <a:latin typeface="+mn-lt"/>
              <a:cs typeface="Calibri" panose="020F0502020204030204"/>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n-US"/>
          </a:p>
        </p:txBody>
      </p:sp>
    </p:spTree>
    <p:extLst>
      <p:ext uri="{BB962C8B-B14F-4D97-AF65-F5344CB8AC3E}">
        <p14:creationId xmlns:p14="http://schemas.microsoft.com/office/powerpoint/2010/main" val="17284106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Tip 2: You can enable the waiting room so you only let people in that you want to attend the meeting.</a:t>
            </a:r>
            <a:endParaRPr lang="en-US" sz="1800" dirty="0">
              <a:effectLst/>
              <a:latin typeface="Times New Roman" panose="02020603050405020304" pitchFamily="18" charset="0"/>
              <a:ea typeface="Times New Roman" panose="02020603050405020304" pitchFamily="18" charset="0"/>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n-US"/>
          </a:p>
        </p:txBody>
      </p:sp>
    </p:spTree>
    <p:extLst>
      <p:ext uri="{BB962C8B-B14F-4D97-AF65-F5344CB8AC3E}">
        <p14:creationId xmlns:p14="http://schemas.microsoft.com/office/powerpoint/2010/main" val="22906950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Tip 3: Consider what features you want participants to be able to do, such as unmute themselves, share their screen, or chat. You can adjust these features before the meeting begins, or you can take care of that during the meeting.</a:t>
            </a:r>
            <a:endParaRPr lang="en-US" sz="1800" dirty="0">
              <a:effectLst/>
              <a:latin typeface="Times New Roman" panose="02020603050405020304" pitchFamily="18" charset="0"/>
              <a:ea typeface="Times New Roman" panose="02020603050405020304" pitchFamily="18" charset="0"/>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24</a:t>
            </a:fld>
            <a:endParaRPr lang="en-US"/>
          </a:p>
        </p:txBody>
      </p:sp>
    </p:spTree>
    <p:extLst>
      <p:ext uri="{BB962C8B-B14F-4D97-AF65-F5344CB8AC3E}">
        <p14:creationId xmlns:p14="http://schemas.microsoft.com/office/powerpoint/2010/main" val="30921598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Tip 4: If someone unwanted enters your meeting, you can use the Remove Participant feature to remove them. That person cannot rejoin the meeting until you allow it. </a:t>
            </a:r>
            <a:endParaRPr lang="en-US" sz="1800" dirty="0">
              <a:effectLst/>
              <a:latin typeface="Times New Roman" panose="02020603050405020304" pitchFamily="18" charset="0"/>
              <a:ea typeface="Times New Roman" panose="02020603050405020304" pitchFamily="18" charset="0"/>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25</a:t>
            </a:fld>
            <a:endParaRPr lang="en-US"/>
          </a:p>
        </p:txBody>
      </p:sp>
    </p:spTree>
    <p:extLst>
      <p:ext uri="{BB962C8B-B14F-4D97-AF65-F5344CB8AC3E}">
        <p14:creationId xmlns:p14="http://schemas.microsoft.com/office/powerpoint/2010/main" val="7095131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As the host, you also have more features available in the Participants panel. Here are a few more tips.</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Tip 5: If someone will be making a presentation or speaking for a long time, you can mute everyone in a meeting using the Mute All button. This is helpful to keep background noise to a minimum.</a:t>
            </a:r>
            <a:endParaRPr lang="en-US" sz="1800" dirty="0">
              <a:effectLst/>
              <a:latin typeface="Times New Roman" panose="02020603050405020304" pitchFamily="18" charset="0"/>
              <a:ea typeface="Times New Roman" panose="02020603050405020304" pitchFamily="18" charset="0"/>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26</a:t>
            </a:fld>
            <a:endParaRPr lang="en-US"/>
          </a:p>
        </p:txBody>
      </p:sp>
    </p:spTree>
    <p:extLst>
      <p:ext uri="{BB962C8B-B14F-4D97-AF65-F5344CB8AC3E}">
        <p14:creationId xmlns:p14="http://schemas.microsoft.com/office/powerpoint/2010/main" val="25620462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Tip 6: If background sound is coming from a participant and they aren’t able to mute themselves, you can mute that person by clicking the Mute button next to their name.</a:t>
            </a:r>
            <a:endParaRPr lang="en-US" sz="1800" dirty="0">
              <a:effectLst/>
              <a:latin typeface="Times New Roman" panose="02020603050405020304" pitchFamily="18" charset="0"/>
              <a:ea typeface="Times New Roman" panose="02020603050405020304" pitchFamily="18" charset="0"/>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27</a:t>
            </a:fld>
            <a:endParaRPr lang="en-US"/>
          </a:p>
        </p:txBody>
      </p:sp>
    </p:spTree>
    <p:extLst>
      <p:ext uri="{BB962C8B-B14F-4D97-AF65-F5344CB8AC3E}">
        <p14:creationId xmlns:p14="http://schemas.microsoft.com/office/powerpoint/2010/main" val="24440780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If you want to keep a recording of the meeting, you can use the Record feature. This will save a recording of the meeting to your computer or online Zoom account.</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Tip 7: Always let people know when you plan to record a meeting.</a:t>
            </a:r>
            <a:endParaRPr lang="en-US" sz="1800" dirty="0">
              <a:effectLst/>
              <a:latin typeface="Times New Roman" panose="02020603050405020304" pitchFamily="18" charset="0"/>
              <a:ea typeface="Times New Roman" panose="02020603050405020304" pitchFamily="18" charset="0"/>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28</a:t>
            </a:fld>
            <a:endParaRPr lang="en-US"/>
          </a:p>
        </p:txBody>
      </p:sp>
    </p:spTree>
    <p:extLst>
      <p:ext uri="{BB962C8B-B14F-4D97-AF65-F5344CB8AC3E}">
        <p14:creationId xmlns:p14="http://schemas.microsoft.com/office/powerpoint/2010/main" val="16453333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Tip 8: As the host, it’s important for you to end the meeting when it’s over. To end the meeting, click on End. Then click End Meeting for All. As you might expect, this ends the meeting for all participants.</a:t>
            </a:r>
          </a:p>
          <a:p>
            <a:pPr marL="0" marR="0">
              <a:spcBef>
                <a:spcPts val="0"/>
              </a:spcBef>
              <a:spcAft>
                <a:spcPts val="0"/>
              </a:spcAft>
            </a:pPr>
            <a:endParaRPr lang="en-US" sz="1800" dirty="0">
              <a:effectLst/>
              <a:latin typeface="ATT Aleck Sans" panose="020B0503020203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Before moving to Activity 4, review “parking lot” questions. If there are no questions in the parking lot, ask the attendees if they have any questions before you move to Activity 4.</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29</a:t>
            </a:fld>
            <a:endParaRPr lang="en-US"/>
          </a:p>
        </p:txBody>
      </p:sp>
    </p:spTree>
    <p:extLst>
      <p:ext uri="{BB962C8B-B14F-4D97-AF65-F5344CB8AC3E}">
        <p14:creationId xmlns:p14="http://schemas.microsoft.com/office/powerpoint/2010/main" val="1881729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Ask attendees the questions on the slide. Depending on what they share, you may want to ask follow-up questions, ask if others in the workshop have had similar or different experiences, or share your own experiences with video conferencing. </a:t>
            </a:r>
            <a:endParaRPr lang="en-US" sz="1800" i="0" dirty="0">
              <a:effectLst/>
              <a:latin typeface="ATT Aleck Sans" panose="020B050302020302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n-US"/>
          </a:p>
        </p:txBody>
      </p:sp>
    </p:spTree>
    <p:extLst>
      <p:ext uri="{BB962C8B-B14F-4D97-AF65-F5344CB8AC3E}">
        <p14:creationId xmlns:p14="http://schemas.microsoft.com/office/powerpoint/2010/main" val="17696228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In this activity, we will practice what we’ve covered and see what everyone has learned.</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Open a web browser and type in </a:t>
            </a:r>
            <a:r>
              <a:rPr lang="en-US" sz="1800" b="1" dirty="0">
                <a:solidFill>
                  <a:schemeClr val="tx1"/>
                </a:solidFill>
                <a:latin typeface="ATT Aleck Sans"/>
                <a:cs typeface="ATT Aleck Sans"/>
              </a:rPr>
              <a:t>https://</a:t>
            </a:r>
            <a:r>
              <a:rPr lang="en-US" sz="1800" b="1" dirty="0" err="1">
                <a:solidFill>
                  <a:schemeClr val="tx1"/>
                </a:solidFill>
                <a:latin typeface="ATT Aleck Sans"/>
                <a:cs typeface="ATT Aleck Sans"/>
              </a:rPr>
              <a:t>www.digitallearn.org</a:t>
            </a:r>
            <a:r>
              <a:rPr lang="en-US" sz="1800" b="1" dirty="0">
                <a:solidFill>
                  <a:schemeClr val="tx1"/>
                </a:solidFill>
                <a:latin typeface="ATT Aleck Sans"/>
                <a:cs typeface="ATT Aleck Sans"/>
              </a:rPr>
              <a:t> </a:t>
            </a:r>
            <a:r>
              <a:rPr lang="en-US" sz="1800" dirty="0">
                <a:effectLst/>
                <a:latin typeface="ATT Aleck Sans" panose="020B0503020203020204" pitchFamily="34" charset="0"/>
                <a:ea typeface="Times New Roman" panose="02020603050405020304" pitchFamily="18" charset="0"/>
              </a:rPr>
              <a:t>in the address bar. Click on Basics of Video Conferencing, and then click on Lesson 8—Practice.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Allow the learners several minutes to work on the practice lesson. Then go through the practice lesson as a demo and have learners answer the questions. </a:t>
            </a:r>
            <a:endParaRPr lang="en-US" sz="1800" i="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solidFill>
                <a:srgbClr val="000000"/>
              </a:solidFill>
              <a:latin typeface="Calibri"/>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30</a:t>
            </a:fld>
            <a:endParaRPr lang="en-US"/>
          </a:p>
        </p:txBody>
      </p:sp>
    </p:spTree>
    <p:extLst>
      <p:ext uri="{BB962C8B-B14F-4D97-AF65-F5344CB8AC3E}">
        <p14:creationId xmlns:p14="http://schemas.microsoft.com/office/powerpoint/2010/main" val="18180707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INSTRUCTOR NOTE: </a:t>
            </a:r>
            <a:r>
              <a:rPr lang="en-US" sz="1800" i="0" kern="1200" dirty="0">
                <a:solidFill>
                  <a:schemeClr val="tx1"/>
                </a:solidFill>
                <a:effectLst/>
                <a:latin typeface="+mn-lt"/>
                <a:ea typeface="+mn-ea"/>
                <a:cs typeface="+mn-cs"/>
              </a:rPr>
              <a:t>Ask if there are any other final questions. Answer any outstanding ones that may have been missed in the “parking lot” sections. </a:t>
            </a:r>
            <a:r>
              <a:rPr lang="en-US" sz="1200" kern="1200" dirty="0">
                <a:solidFill>
                  <a:schemeClr val="tx1"/>
                </a:solidFill>
                <a:effectLst/>
                <a:latin typeface="+mn-lt"/>
                <a:ea typeface="+mn-ea"/>
                <a:cs typeface="+mn-cs"/>
              </a:rPr>
              <a:t>(For more information about the parking lot, see the “Before Workshop Begins” section earlier in this document.)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1"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31</a:t>
            </a:fld>
            <a:endParaRPr lang="en-US"/>
          </a:p>
        </p:txBody>
      </p:sp>
    </p:spTree>
    <p:extLst>
      <p:ext uri="{BB962C8B-B14F-4D97-AF65-F5344CB8AC3E}">
        <p14:creationId xmlns:p14="http://schemas.microsoft.com/office/powerpoint/2010/main" val="4554182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Congratulations! Today you . . .  </a:t>
            </a:r>
            <a:endParaRPr lang="en-US" dirty="0"/>
          </a:p>
          <a:p>
            <a:endParaRPr lang="en-US" dirty="0"/>
          </a:p>
          <a:p>
            <a:pPr marL="480060" lvl="1" indent="-171450">
              <a:lnSpc>
                <a:spcPct val="150000"/>
              </a:lnSpc>
              <a:buFont typeface="Arial" panose="020B0604020202020204" pitchFamily="34" charset="0"/>
              <a:buChar char="•"/>
            </a:pPr>
            <a:r>
              <a:rPr lang="en-US" dirty="0">
                <a:latin typeface="ATT Aleck Sans"/>
                <a:cs typeface="ATT Aleck Sans"/>
              </a:rPr>
              <a:t>learned about video conferencing</a:t>
            </a:r>
          </a:p>
          <a:p>
            <a:pPr marL="480060" lvl="1" indent="-171450">
              <a:lnSpc>
                <a:spcPct val="150000"/>
              </a:lnSpc>
              <a:buFont typeface="Arial" panose="020B0604020202020204" pitchFamily="34" charset="0"/>
              <a:buChar char="•"/>
            </a:pPr>
            <a:r>
              <a:rPr lang="en-US" dirty="0">
                <a:latin typeface="ATT Aleck Sans"/>
                <a:cs typeface="ATT Aleck Sans"/>
              </a:rPr>
              <a:t>built skills to:</a:t>
            </a:r>
            <a:r>
              <a:rPr lang="en-US" strike="sngStrike" dirty="0">
                <a:latin typeface="ATT Aleck Sans"/>
                <a:cs typeface="ATT Aleck Sans"/>
              </a:rPr>
              <a:t> </a:t>
            </a:r>
          </a:p>
          <a:p>
            <a:pPr marL="699135" lvl="2" indent="-171450">
              <a:lnSpc>
                <a:spcPct val="150000"/>
              </a:lnSpc>
              <a:buFont typeface="Arial" panose="020B0604020202020204" pitchFamily="34" charset="0"/>
              <a:buChar char="•"/>
            </a:pPr>
            <a:r>
              <a:rPr lang="en-US" dirty="0">
                <a:latin typeface="ATT Aleck Sans"/>
                <a:cs typeface="ATT Aleck Sans"/>
              </a:rPr>
              <a:t>join online meetings</a:t>
            </a:r>
            <a:endParaRPr lang="en-US" dirty="0"/>
          </a:p>
          <a:p>
            <a:pPr marL="699135" lvl="2" indent="-171450">
              <a:lnSpc>
                <a:spcPct val="150000"/>
              </a:lnSpc>
              <a:buFont typeface="Arial" panose="020B0604020202020204" pitchFamily="34" charset="0"/>
              <a:buChar char="•"/>
            </a:pPr>
            <a:r>
              <a:rPr lang="en-US" dirty="0">
                <a:latin typeface="ATT Aleck Sans"/>
                <a:cs typeface="ATT Aleck Sans"/>
              </a:rPr>
              <a:t>use common participant features</a:t>
            </a:r>
          </a:p>
          <a:p>
            <a:pPr marL="699135" lvl="2" indent="-171450">
              <a:lnSpc>
                <a:spcPct val="150000"/>
              </a:lnSpc>
              <a:buFont typeface="Arial" panose="020B0604020202020204" pitchFamily="34" charset="0"/>
              <a:buChar char="•"/>
            </a:pPr>
            <a:r>
              <a:rPr lang="en-US" dirty="0">
                <a:latin typeface="ATT Aleck Sans"/>
                <a:cs typeface="ATT Aleck Sans"/>
              </a:rPr>
              <a:t>schedule a meeting and invite others</a:t>
            </a:r>
            <a:endParaRPr lang="en-US" dirty="0">
              <a:solidFill>
                <a:srgbClr val="000000"/>
              </a:solidFill>
            </a:endParaRPr>
          </a:p>
          <a:p>
            <a:pPr marL="500253" lvl="1" indent="-171450">
              <a:lnSpc>
                <a:spcPct val="150000"/>
              </a:lnSpc>
              <a:buFont typeface="Arial" panose="020B0604020202020204" pitchFamily="34" charset="0"/>
              <a:buChar char="•"/>
            </a:pPr>
            <a:r>
              <a:rPr lang="en-US" dirty="0">
                <a:latin typeface="ATT Aleck Sans"/>
                <a:cs typeface="ATT Aleck Sans"/>
              </a:rPr>
              <a:t>discovered useful tips to host an online meeting</a:t>
            </a:r>
            <a:br>
              <a:rPr lang="en-US" dirty="0"/>
            </a:br>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i="0" dirty="0"/>
              <a:t>Provide attendees with Certificate of Completion.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32</a:t>
            </a:fld>
            <a:endParaRPr lang="en-US"/>
          </a:p>
        </p:txBody>
      </p:sp>
    </p:spTree>
    <p:extLst>
      <p:ext uri="{BB962C8B-B14F-4D97-AF65-F5344CB8AC3E}">
        <p14:creationId xmlns:p14="http://schemas.microsoft.com/office/powerpoint/2010/main" val="23305033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Point the learners to additional courses available online at the website.</a:t>
            </a:r>
          </a:p>
          <a:p>
            <a:pPr marL="0" lvl="0" indent="0">
              <a:buFont typeface="Arial" panose="020B0604020202020204" pitchFamily="34" charset="0"/>
              <a:buNone/>
            </a:pPr>
            <a:endParaRPr lang="en-US" sz="1200" i="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33</a:t>
            </a:fld>
            <a:endParaRPr lang="en-US"/>
          </a:p>
        </p:txBody>
      </p:sp>
    </p:spTree>
    <p:extLst>
      <p:ext uri="{BB962C8B-B14F-4D97-AF65-F5344CB8AC3E}">
        <p14:creationId xmlns:p14="http://schemas.microsoft.com/office/powerpoint/2010/main" val="32187650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sz="1200" i="0" kern="1200" dirty="0">
                <a:solidFill>
                  <a:schemeClr val="tx1"/>
                </a:solidFill>
                <a:effectLst/>
                <a:latin typeface="+mn-lt"/>
                <a:ea typeface="+mn-ea"/>
                <a:cs typeface="+mn-cs"/>
              </a:rPr>
              <a:t>Thanks again to AT&amp;T and PLA for this workshop. We appreciate all our participants for coming and we encourage you to keep learning!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34</a:t>
            </a:fld>
            <a:endParaRPr lang="en-US"/>
          </a:p>
        </p:txBody>
      </p:sp>
    </p:spTree>
    <p:extLst>
      <p:ext uri="{BB962C8B-B14F-4D97-AF65-F5344CB8AC3E}">
        <p14:creationId xmlns:p14="http://schemas.microsoft.com/office/powerpoint/2010/main" val="33620375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Video conferencing, which is sometimes referred to as web conferencing, is a live meeting between</a:t>
            </a:r>
            <a:r>
              <a:rPr lang="en-US" sz="1200" b="1" kern="1200" dirty="0">
                <a:solidFill>
                  <a:schemeClr val="tx1"/>
                </a:solidFill>
                <a:effectLst/>
                <a:latin typeface="+mn-lt"/>
                <a:ea typeface="+mn-ea"/>
                <a:cs typeface="+mn-cs"/>
              </a:rPr>
              <a:t> </a:t>
            </a:r>
            <a:r>
              <a:rPr lang="en-US" sz="1200" b="0" u="none" kern="1200" dirty="0">
                <a:solidFill>
                  <a:schemeClr val="tx1"/>
                </a:solidFill>
                <a:effectLst/>
                <a:latin typeface="+mn-lt"/>
                <a:ea typeface="+mn-ea"/>
                <a:cs typeface="+mn-cs"/>
              </a:rPr>
              <a:t>two</a:t>
            </a:r>
            <a:r>
              <a:rPr lang="en-US" sz="1200" b="1" u="none"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or more people online. You can use video conferencing tools to connect with family, friends, co-workers, your children’s teachers, and more. There are many tools you can use to meet with an individual or a group online. In this workshop, we’ll be using Zoom.</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n-US"/>
          </a:p>
        </p:txBody>
      </p:sp>
    </p:spTree>
    <p:extLst>
      <p:ext uri="{BB962C8B-B14F-4D97-AF65-F5344CB8AC3E}">
        <p14:creationId xmlns:p14="http://schemas.microsoft.com/office/powerpoint/2010/main" val="1980166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For many of us, the first time we use a video conferencing tool is when someone else invites us to a meeting. We typically receive an invitation through email. Let’s take a look at an example invitation.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n-US"/>
          </a:p>
        </p:txBody>
      </p:sp>
    </p:spTree>
    <p:extLst>
      <p:ext uri="{BB962C8B-B14F-4D97-AF65-F5344CB8AC3E}">
        <p14:creationId xmlns:p14="http://schemas.microsoft.com/office/powerpoint/2010/main" val="2593606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i="1" dirty="0">
                <a:effectLst/>
                <a:latin typeface="Calibri" panose="020F0502020204030204" pitchFamily="34" charset="0"/>
                <a:ea typeface="Calibri" panose="020F0502020204030204" pitchFamily="34" charset="0"/>
                <a:cs typeface="Calibri" panose="020F0502020204030204" pitchFamily="34" charset="0"/>
              </a:rPr>
              <a:t>INSTRUCTOR NOTE: </a:t>
            </a:r>
            <a:r>
              <a:rPr lang="en-US" sz="1800" i="0" dirty="0">
                <a:effectLst/>
                <a:latin typeface="Calibri" panose="020F0502020204030204" pitchFamily="34" charset="0"/>
                <a:ea typeface="Calibri" panose="020F0502020204030204" pitchFamily="34" charset="0"/>
                <a:cs typeface="Calibri" panose="020F0502020204030204" pitchFamily="34" charset="0"/>
              </a:rPr>
              <a:t>Point out each element on the slide as you mention it.</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The invitation includes:</a:t>
            </a: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Calibri" panose="020F0502020204030204" pitchFamily="34" charset="0"/>
              </a:rPr>
              <a:t>Who is inviting you to the meeting</a:t>
            </a: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Calibri" panose="020F0502020204030204" pitchFamily="34" charset="0"/>
              </a:rPr>
              <a:t>The purpose of the meeting (the topic)</a:t>
            </a: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Calibri" panose="020F0502020204030204" pitchFamily="34" charset="0"/>
              </a:rPr>
              <a:t>The date and time </a:t>
            </a: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Calibri" panose="020F0502020204030204" pitchFamily="34" charset="0"/>
              </a:rPr>
              <a:t>A link to join the meeting </a:t>
            </a: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Calibri" panose="020F0502020204030204" pitchFamily="34" charset="0"/>
              </a:rPr>
              <a:t>Telephone numbers to use to call into the meeting (Phone numbers may or may not be part of the invite.)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You can still attend a meeting using your phone, even if you don't have access to a computer, the internet, or a mobile device that has a camera. When calling in from your phone, you may need to use your telephone keypad to enter the meeting ID and passcode.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On the day and time of the meeting, you would click on the Join Zoom Meeting link in the email you received. You can also access the meeting by pasting this link into an internet browser.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n-US"/>
          </a:p>
        </p:txBody>
      </p:sp>
    </p:spTree>
    <p:extLst>
      <p:ext uri="{BB962C8B-B14F-4D97-AF65-F5344CB8AC3E}">
        <p14:creationId xmlns:p14="http://schemas.microsoft.com/office/powerpoint/2010/main" val="2690564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The first time you use Zoom, you’ll be asked to download and open a Zoom app. You can follow the prompts on screen to install the application.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[Click Enter to display pop-up] After it is installed, a pop-up window displays. Click the button that says Open </a:t>
            </a:r>
            <a:r>
              <a:rPr lang="en-US" sz="1800" dirty="0" err="1">
                <a:effectLst/>
                <a:latin typeface="Calibri" panose="020F0502020204030204" pitchFamily="34" charset="0"/>
                <a:ea typeface="Calibri" panose="020F0502020204030204" pitchFamily="34" charset="0"/>
                <a:cs typeface="Calibri" panose="020F0502020204030204" pitchFamily="34" charset="0"/>
              </a:rPr>
              <a:t>Zoom.us.app</a:t>
            </a: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n-US"/>
          </a:p>
        </p:txBody>
      </p:sp>
    </p:spTree>
    <p:extLst>
      <p:ext uri="{BB962C8B-B14F-4D97-AF65-F5344CB8AC3E}">
        <p14:creationId xmlns:p14="http://schemas.microsoft.com/office/powerpoint/2010/main" val="131134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Calibri" panose="020F0502020204030204" pitchFamily="34" charset="0"/>
              </a:rPr>
              <a:t>Once you’re logged into the meeting, a box appears with a message asking if you would like to join with computer audio. When you click this link, you will enter the meeting.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Calibri" panose="020F0502020204030204" pitchFamily="34" charset="0"/>
              </a:rPr>
              <a:t>During the meeting, Zoom will use your computer’s internal microphone and speakers or the headset you have connected to your computer. You need a microphone to make sure everyone in the meeting can hear you.</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n-US"/>
          </a:p>
        </p:txBody>
      </p:sp>
    </p:spTree>
    <p:extLst>
      <p:ext uri="{BB962C8B-B14F-4D97-AF65-F5344CB8AC3E}">
        <p14:creationId xmlns:p14="http://schemas.microsoft.com/office/powerpoint/2010/main" val="219147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Calibri" panose="020F0502020204030204" pitchFamily="34" charset="0"/>
              </a:rPr>
              <a:t>What if you don’t have access to the internet, or you don’t want to use the microphone on your computer? In that case, you may be able to join the meeting by calling a telephone number in the meeting invitation. You will need to enter the meeting ID number and passcode before you can join the meeting.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Before moving to Activity 1, review “parking lot” questions. If there are no questions in the parking lot, ask the attendees if they have any questions before you move to Activity 1.</a:t>
            </a:r>
            <a:endParaRPr lang="en-US" sz="1200" b="0" i="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n-US"/>
          </a:p>
        </p:txBody>
      </p:sp>
    </p:spTree>
    <p:extLst>
      <p:ext uri="{BB962C8B-B14F-4D97-AF65-F5344CB8AC3E}">
        <p14:creationId xmlns:p14="http://schemas.microsoft.com/office/powerpoint/2010/main" val="11938766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3" y="3810002"/>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4" name="Rectangle 23"/>
          <p:cNvSpPr/>
          <p:nvPr/>
        </p:nvSpPr>
        <p:spPr>
          <a:xfrm flipV="1">
            <a:off x="5410201"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5" name="Rectangle 24"/>
          <p:cNvSpPr/>
          <p:nvPr/>
        </p:nvSpPr>
        <p:spPr>
          <a:xfrm flipV="1">
            <a:off x="5410201"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10" name="Rectangle 9"/>
          <p:cNvSpPr/>
          <p:nvPr/>
        </p:nvSpPr>
        <p:spPr>
          <a:xfrm>
            <a:off x="1" y="3675529"/>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8" name="Date Placeholder 27"/>
          <p:cNvSpPr>
            <a:spLocks noGrp="1"/>
          </p:cNvSpPr>
          <p:nvPr>
            <p:ph type="dt" sz="half" idx="10"/>
          </p:nvPr>
        </p:nvSpPr>
        <p:spPr>
          <a:xfrm>
            <a:off x="6705600" y="4206240"/>
            <a:ext cx="960120" cy="457200"/>
          </a:xfrm>
        </p:spPr>
        <p:txBody>
          <a:bodyPr/>
          <a:lstStyle/>
          <a:p>
            <a:fld id="{B4C5C9D0-3ED9-BA48-82A5-8CB113C49030}" type="datetime1">
              <a:rPr lang="en-US" smtClean="0"/>
              <a:t>9/25/22</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9" y="1136"/>
            <a:ext cx="747712" cy="365760"/>
          </a:xfrm>
        </p:spPr>
        <p:txBody>
          <a:bodyPr/>
          <a:lstStyle>
            <a:lvl1pPr algn="r">
              <a:defRPr sz="1350">
                <a:solidFill>
                  <a:schemeClr val="bg1"/>
                </a:solidFill>
              </a:defRPr>
            </a:lvl1pPr>
          </a:lstStyle>
          <a:p>
            <a:fld id="{D852D4E8-E283-404D-80D7-3AF63315721A}" type="slidenum">
              <a:rPr lang="en-US" smtClean="0"/>
              <a:t>‹#›</a:t>
            </a:fld>
            <a:endParaRPr lang="en-US"/>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kumimoji="0" lang="en-US"/>
              <a:t>Click to edit Master subtitle style</a:t>
            </a:r>
          </a:p>
        </p:txBody>
      </p:sp>
      <p:sp>
        <p:nvSpPr>
          <p:cNvPr id="8" name="Title 7"/>
          <p:cNvSpPr>
            <a:spLocks noGrp="1"/>
          </p:cNvSpPr>
          <p:nvPr>
            <p:ph type="ctrTitle"/>
          </p:nvPr>
        </p:nvSpPr>
        <p:spPr>
          <a:xfrm>
            <a:off x="457200" y="2401889"/>
            <a:ext cx="8458200" cy="1470025"/>
          </a:xfrm>
        </p:spPr>
        <p:txBody>
          <a:bodyPr anchor="b"/>
          <a:lstStyle>
            <a:lvl1pPr>
              <a:defRPr sz="3300">
                <a:solidFill>
                  <a:schemeClr val="bg1"/>
                </a:solidFill>
              </a:defRPr>
            </a:lvl1pPr>
          </a:lstStyle>
          <a:p>
            <a:r>
              <a:rPr kumimoji="0" lang="en-US"/>
              <a:t>Click to edit Master title style</a:t>
            </a:r>
          </a:p>
        </p:txBody>
      </p:sp>
    </p:spTree>
    <p:extLst>
      <p:ext uri="{BB962C8B-B14F-4D97-AF65-F5344CB8AC3E}">
        <p14:creationId xmlns:p14="http://schemas.microsoft.com/office/powerpoint/2010/main" val="1522548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52D4E8-E283-404D-80D7-3AF63315721A}" type="slidenum">
              <a:rPr lang="en-US" smtClean="0"/>
              <a:t>‹#›</a:t>
            </a:fld>
            <a:endParaRPr lang="en-US"/>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lstStyle/>
          <a:p>
            <a:r>
              <a:rPr kumimoji="0" lang="en-US"/>
              <a:t>Click to edit Master title style</a:t>
            </a:r>
          </a:p>
        </p:txBody>
      </p:sp>
    </p:spTree>
    <p:extLst>
      <p:ext uri="{BB962C8B-B14F-4D97-AF65-F5344CB8AC3E}">
        <p14:creationId xmlns:p14="http://schemas.microsoft.com/office/powerpoint/2010/main" val="944790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52D4E8-E283-404D-80D7-3AF63315721A}" type="slidenum">
              <a:rPr lang="en-US" smtClean="0"/>
              <a:t>‹#›</a:t>
            </a:fld>
            <a:endParaRPr lang="en-US"/>
          </a:p>
        </p:txBody>
      </p:sp>
      <p:sp>
        <p:nvSpPr>
          <p:cNvPr id="3" name="Vertical Text Placeholder 2"/>
          <p:cNvSpPr>
            <a:spLocks noGrp="1"/>
          </p:cNvSpPr>
          <p:nvPr>
            <p:ph type="body" orient="vert" idx="1"/>
          </p:nvPr>
        </p:nvSpPr>
        <p:spPr>
          <a:xfrm>
            <a:off x="457200" y="1143000"/>
            <a:ext cx="6248400" cy="544830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Vertical Title 1"/>
          <p:cNvSpPr>
            <a:spLocks noGrp="1"/>
          </p:cNvSpPr>
          <p:nvPr>
            <p:ph type="title" orient="vert"/>
          </p:nvPr>
        </p:nvSpPr>
        <p:spPr>
          <a:xfrm>
            <a:off x="6781800" y="1143000"/>
            <a:ext cx="1905000" cy="5448300"/>
          </a:xfrm>
        </p:spPr>
        <p:txBody>
          <a:bodyPr vert="eaVert"/>
          <a:lstStyle/>
          <a:p>
            <a:r>
              <a:rPr kumimoji="0" lang="en-US"/>
              <a:t>Click to edit Master title style</a:t>
            </a:r>
          </a:p>
        </p:txBody>
      </p:sp>
    </p:spTree>
    <p:extLst>
      <p:ext uri="{BB962C8B-B14F-4D97-AF65-F5344CB8AC3E}">
        <p14:creationId xmlns:p14="http://schemas.microsoft.com/office/powerpoint/2010/main" val="3095977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440440B-B25B-9C47-A573-D61F6C2839FD}" type="datetime1">
              <a:rPr lang="en-US" smtClean="0"/>
              <a:t>9/25/22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52D4E8-E283-404D-80D7-3AF63315721A}" type="slidenum">
              <a:rPr lang="en-US" smtClean="0"/>
              <a:t>‹#›</a:t>
            </a:fld>
            <a:endParaRPr lang="en-US"/>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lstStyle/>
          <a:p>
            <a:r>
              <a:rPr kumimoji="0" lang="en-US"/>
              <a:t>Click to edit Master title style</a:t>
            </a:r>
          </a:p>
        </p:txBody>
      </p:sp>
    </p:spTree>
    <p:extLst>
      <p:ext uri="{BB962C8B-B14F-4D97-AF65-F5344CB8AC3E}">
        <p14:creationId xmlns:p14="http://schemas.microsoft.com/office/powerpoint/2010/main" val="1202147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52D4E8-E283-404D-80D7-3AF63315721A}" type="slidenum">
              <a:rPr lang="en-US" smtClean="0"/>
              <a:t>‹#›</a:t>
            </a:fld>
            <a:endParaRPr lang="en-US"/>
          </a:p>
        </p:txBody>
      </p:sp>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eaLnBrk="1" latinLnBrk="0" hangingPunct="1"/>
            <a:r>
              <a:rPr kumimoji="0"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kumimoji="0" lang="en-US"/>
              <a:t>Click to edit Master title style</a:t>
            </a:r>
            <a:endParaRPr kumimoji="0" lang="en-US" dirty="0"/>
          </a:p>
        </p:txBody>
      </p:sp>
    </p:spTree>
    <p:extLst>
      <p:ext uri="{BB962C8B-B14F-4D97-AF65-F5344CB8AC3E}">
        <p14:creationId xmlns:p14="http://schemas.microsoft.com/office/powerpoint/2010/main" val="3551329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52D4E8-E283-404D-80D7-3AF63315721A}" type="slidenum">
              <a:rPr lang="en-US" smtClean="0"/>
              <a:t>‹#›</a:t>
            </a:fld>
            <a:endParaRPr lang="en-US"/>
          </a:p>
        </p:txBody>
      </p:sp>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lstStyle/>
          <a:p>
            <a:r>
              <a:rPr kumimoji="0" lang="en-US"/>
              <a:t>Click to edit Master title style</a:t>
            </a:r>
          </a:p>
        </p:txBody>
      </p:sp>
    </p:spTree>
    <p:extLst>
      <p:ext uri="{BB962C8B-B14F-4D97-AF65-F5344CB8AC3E}">
        <p14:creationId xmlns:p14="http://schemas.microsoft.com/office/powerpoint/2010/main" val="3360347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6" name="Date Placeholder 25"/>
          <p:cNvSpPr>
            <a:spLocks noGrp="1"/>
          </p:cNvSpPr>
          <p:nvPr>
            <p:ph type="dt" sz="half" idx="10"/>
          </p:nvPr>
        </p:nvSpPr>
        <p:spPr/>
        <p:txBody>
          <a:bodyPr rtlCol="0"/>
          <a:lstStyle/>
          <a:p>
            <a:endParaRPr lang="en-US"/>
          </a:p>
        </p:txBody>
      </p:sp>
      <p:sp>
        <p:nvSpPr>
          <p:cNvPr id="27" name="Slide Number Placeholder 26"/>
          <p:cNvSpPr>
            <a:spLocks noGrp="1"/>
          </p:cNvSpPr>
          <p:nvPr>
            <p:ph type="sldNum" sz="quarter" idx="11"/>
          </p:nvPr>
        </p:nvSpPr>
        <p:spPr/>
        <p:txBody>
          <a:bodyPr rtlCol="0"/>
          <a:lstStyle/>
          <a:p>
            <a:fld id="{D852D4E8-E283-404D-80D7-3AF63315721A}" type="slidenum">
              <a:rPr lang="en-US" smtClean="0"/>
              <a:t>‹#›</a:t>
            </a:fld>
            <a:endParaRPr lang="en-US"/>
          </a:p>
        </p:txBody>
      </p:sp>
      <p:sp>
        <p:nvSpPr>
          <p:cNvPr id="28" name="Footer Placeholder 27"/>
          <p:cNvSpPr>
            <a:spLocks noGrp="1"/>
          </p:cNvSpPr>
          <p:nvPr>
            <p:ph type="ftr" sz="quarter" idx="12"/>
          </p:nvPr>
        </p:nvSpPr>
        <p:spPr/>
        <p:txBody>
          <a:bodyPr rtlCol="0"/>
          <a:lstStyle/>
          <a:p>
            <a:endParaRPr lang="en-US"/>
          </a:p>
        </p:txBody>
      </p:sp>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eaLnBrk="1" latinLnBrk="0" hangingPunct="1"/>
            <a:r>
              <a:rPr kumimoji="0" lang="en-US"/>
              <a:t>Click to edit Master text styles</a:t>
            </a:r>
          </a:p>
        </p:txBody>
      </p:sp>
      <p:sp>
        <p:nvSpPr>
          <p:cNvPr id="2" name="Title 1"/>
          <p:cNvSpPr>
            <a:spLocks noGrp="1"/>
          </p:cNvSpPr>
          <p:nvPr>
            <p:ph type="title"/>
          </p:nvPr>
        </p:nvSpPr>
        <p:spPr>
          <a:xfrm>
            <a:off x="381000" y="1143000"/>
            <a:ext cx="8382000" cy="1069848"/>
          </a:xfrm>
        </p:spPr>
        <p:txBody>
          <a:bodyPr anchor="ctr"/>
          <a:lstStyle>
            <a:lvl1pPr>
              <a:defRPr sz="3000" b="0" i="0" cap="none" baseline="0"/>
            </a:lvl1pPr>
          </a:lstStyle>
          <a:p>
            <a:r>
              <a:rPr kumimoji="0" lang="en-US"/>
              <a:t>Click to edit Master title style</a:t>
            </a:r>
          </a:p>
        </p:txBody>
      </p:sp>
    </p:spTree>
    <p:extLst>
      <p:ext uri="{BB962C8B-B14F-4D97-AF65-F5344CB8AC3E}">
        <p14:creationId xmlns:p14="http://schemas.microsoft.com/office/powerpoint/2010/main" val="3075561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6583680" y="612648"/>
            <a:ext cx="957264" cy="457200"/>
          </a:xfrm>
        </p:spPr>
        <p:txBody>
          <a:bodyPr/>
          <a:lstStyle/>
          <a:p>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D852D4E8-E283-404D-80D7-3AF63315721A}" type="slidenum">
              <a:rPr lang="en-US" smtClean="0"/>
              <a:t>‹#›</a:t>
            </a:fld>
            <a:endParaRPr lang="en-US"/>
          </a:p>
        </p:txBody>
      </p:sp>
      <p:sp>
        <p:nvSpPr>
          <p:cNvPr id="2" name="Title 1"/>
          <p:cNvSpPr>
            <a:spLocks noGrp="1"/>
          </p:cNvSpPr>
          <p:nvPr>
            <p:ph type="title"/>
          </p:nvPr>
        </p:nvSpPr>
        <p:spPr>
          <a:xfrm>
            <a:off x="457200" y="1143000"/>
            <a:ext cx="8229600" cy="1069848"/>
          </a:xfrm>
        </p:spPr>
        <p:txBody>
          <a:bodyPr anchor="ctr"/>
          <a:lstStyle>
            <a:lvl1pPr>
              <a:defRPr sz="3000">
                <a:solidFill>
                  <a:schemeClr val="tx2"/>
                </a:solidFill>
              </a:defRPr>
            </a:lvl1pPr>
          </a:lstStyle>
          <a:p>
            <a:r>
              <a:rPr kumimoji="0" lang="en-US"/>
              <a:t>Click to edit Master title style</a:t>
            </a:r>
          </a:p>
        </p:txBody>
      </p:sp>
    </p:spTree>
    <p:extLst>
      <p:ext uri="{BB962C8B-B14F-4D97-AF65-F5344CB8AC3E}">
        <p14:creationId xmlns:p14="http://schemas.microsoft.com/office/powerpoint/2010/main" val="3318607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852D4E8-E283-404D-80D7-3AF63315721A}" type="slidenum">
              <a:rPr lang="en-US" smtClean="0"/>
              <a:t>‹#›</a:t>
            </a:fld>
            <a:endParaRPr lang="en-US"/>
          </a:p>
        </p:txBody>
      </p:sp>
    </p:spTree>
    <p:extLst>
      <p:ext uri="{BB962C8B-B14F-4D97-AF65-F5344CB8AC3E}">
        <p14:creationId xmlns:p14="http://schemas.microsoft.com/office/powerpoint/2010/main" val="2915935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52D4E8-E283-404D-80D7-3AF63315721A}" type="slidenum">
              <a:rPr lang="en-US" smtClean="0"/>
              <a:t>‹#›</a:t>
            </a:fld>
            <a:endParaRPr lang="en-US"/>
          </a:p>
        </p:txBody>
      </p:sp>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eaLnBrk="1" latinLnBrk="0" hangingPunct="1"/>
            <a:r>
              <a:rPr kumimoji="0"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kumimoji="0" lang="en-US"/>
              <a:t>Click to edit Master title style</a:t>
            </a:r>
          </a:p>
        </p:txBody>
      </p:sp>
    </p:spTree>
    <p:extLst>
      <p:ext uri="{BB962C8B-B14F-4D97-AF65-F5344CB8AC3E}">
        <p14:creationId xmlns:p14="http://schemas.microsoft.com/office/powerpoint/2010/main" val="198822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52D4E8-E283-404D-80D7-3AF63315721A}" type="slidenum">
              <a:rPr lang="en-US" smtClean="0"/>
              <a:t>‹#›</a:t>
            </a:fld>
            <a:endParaRPr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eaLnBrk="1" latinLnBrk="0" hangingPunct="1"/>
            <a:r>
              <a:rPr kumimoji="0"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kumimoji="0" lang="en-US"/>
              <a:t>Click to edit Master title style</a:t>
            </a:r>
          </a:p>
        </p:txBody>
      </p:sp>
    </p:spTree>
    <p:extLst>
      <p:ext uri="{BB962C8B-B14F-4D97-AF65-F5344CB8AC3E}">
        <p14:creationId xmlns:p14="http://schemas.microsoft.com/office/powerpoint/2010/main" val="966146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20"/>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30" name="Rectangle 29"/>
          <p:cNvSpPr/>
          <p:nvPr/>
        </p:nvSpPr>
        <p:spPr>
          <a:xfrm>
            <a:off x="1" y="308278"/>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31" name="Rectangle 30"/>
          <p:cNvSpPr/>
          <p:nvPr/>
        </p:nvSpPr>
        <p:spPr>
          <a:xfrm flipV="1">
            <a:off x="5410183" y="360248"/>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32" name="Rectangle 31"/>
          <p:cNvSpPr/>
          <p:nvPr/>
        </p:nvSpPr>
        <p:spPr>
          <a:xfrm flipV="1">
            <a:off x="5410201" y="440114"/>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35" name="Rectangle 34"/>
          <p:cNvSpPr/>
          <p:nvPr/>
        </p:nvSpPr>
        <p:spPr bwMode="invGray">
          <a:xfrm>
            <a:off x="9084967"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600">
                <a:solidFill>
                  <a:schemeClr val="accent2"/>
                </a:solidFill>
              </a:defRPr>
            </a:lvl1pPr>
          </a:lstStyle>
          <a:p>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6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350">
                <a:solidFill>
                  <a:srgbClr val="FFFFFF"/>
                </a:solidFill>
              </a:defRPr>
            </a:lvl1pPr>
          </a:lstStyle>
          <a:p>
            <a:fld id="{D852D4E8-E283-404D-80D7-3AF63315721A}" type="slidenum">
              <a:rPr lang="en-US" smtClean="0"/>
              <a:t>‹#›</a:t>
            </a:fld>
            <a:endParaRPr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a:t>Click to edit Master title style</a:t>
            </a:r>
            <a:endParaRPr kumimoji="0" lang="en-US" dirty="0"/>
          </a:p>
        </p:txBody>
      </p:sp>
      <p:sp>
        <p:nvSpPr>
          <p:cNvPr id="20" name="Rectangle 19">
            <a:extLst>
              <a:ext uri="{FF2B5EF4-FFF2-40B4-BE49-F238E27FC236}">
                <a16:creationId xmlns:a16="http://schemas.microsoft.com/office/drawing/2014/main" id="{436C4C40-C13A-C148-86AB-D233E39D5B6A}"/>
              </a:ext>
            </a:extLst>
          </p:cNvPr>
          <p:cNvSpPr/>
          <p:nvPr userDrawn="1"/>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Tree>
    <p:extLst>
      <p:ext uri="{BB962C8B-B14F-4D97-AF65-F5344CB8AC3E}">
        <p14:creationId xmlns:p14="http://schemas.microsoft.com/office/powerpoint/2010/main" val="94910302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eaLnBrk="1" latinLnBrk="0" hangingPunct="1">
        <a:spcBef>
          <a:spcPct val="0"/>
        </a:spcBef>
        <a:buNone/>
        <a:defRPr kumimoji="0" sz="3000" kern="1200">
          <a:solidFill>
            <a:schemeClr val="tx2"/>
          </a:solidFill>
          <a:latin typeface="+mj-lt"/>
          <a:ea typeface="+mj-ea"/>
          <a:cs typeface="+mj-cs"/>
        </a:defRPr>
      </a:lvl1pPr>
    </p:titleStyle>
    <p:bodyStyle>
      <a:lvl1pPr marL="274320" indent="-192024" algn="l" rtl="0" eaLnBrk="1" latinLnBrk="0" hangingPunct="1">
        <a:spcBef>
          <a:spcPts val="225"/>
        </a:spcBef>
        <a:buClr>
          <a:schemeClr val="accent3"/>
        </a:buClr>
        <a:buFont typeface="Georgia"/>
        <a:buChar char="•"/>
        <a:defRPr kumimoji="0" sz="2100" kern="1200">
          <a:solidFill>
            <a:schemeClr val="tx2"/>
          </a:solidFill>
          <a:latin typeface="+mn-lt"/>
          <a:ea typeface="+mn-ea"/>
          <a:cs typeface="+mn-cs"/>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mn-lt"/>
          <a:ea typeface="+mn-ea"/>
          <a:cs typeface="+mn-cs"/>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mn-lt"/>
          <a:ea typeface="+mn-ea"/>
          <a:cs typeface="+mn-cs"/>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mn-lt"/>
          <a:ea typeface="+mn-ea"/>
          <a:cs typeface="+mn-cs"/>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15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26.png"/><Relationship Id="rId5" Type="http://schemas.openxmlformats.org/officeDocument/2006/relationships/image" Target="../media/image24.pn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image" Target="../media/image26.png"/><Relationship Id="rId5" Type="http://schemas.openxmlformats.org/officeDocument/2006/relationships/image" Target="../media/image24.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26.png"/><Relationship Id="rId5" Type="http://schemas.openxmlformats.org/officeDocument/2006/relationships/image" Target="../media/image24.pn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7.xml"/><Relationship Id="rId5" Type="http://schemas.openxmlformats.org/officeDocument/2006/relationships/image" Target="../media/image27.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29.xml"/><Relationship Id="rId5" Type="http://schemas.openxmlformats.org/officeDocument/2006/relationships/image" Target="../media/image25.png"/><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image" Target="../media/image29.png"/><Relationship Id="rId5" Type="http://schemas.openxmlformats.org/officeDocument/2006/relationships/image" Target="../media/image25.pn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4.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34.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hyperlink" Target="https://www.digitallearn.org/" TargetMode="Externa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tags" Target="../tags/tag35.xml"/><Relationship Id="rId5" Type="http://schemas.openxmlformats.org/officeDocument/2006/relationships/image" Target="../media/image3.pn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9.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BED2F3C-FF39-084F-B5D7-AE6894092780}"/>
              </a:ext>
            </a:extLst>
          </p:cNvPr>
          <p:cNvSpPr>
            <a:spLocks noGrp="1"/>
          </p:cNvSpPr>
          <p:nvPr>
            <p:ph type="sldNum" sz="quarter" idx="12"/>
          </p:nvPr>
        </p:nvSpPr>
        <p:spPr/>
        <p:txBody>
          <a:bodyPr/>
          <a:lstStyle/>
          <a:p>
            <a:fld id="{D852D4E8-E283-404D-80D7-3AF63315721A}" type="slidenum">
              <a:rPr lang="en-US" smtClean="0"/>
              <a:t>1</a:t>
            </a:fld>
            <a:endParaRPr lang="en-US"/>
          </a:p>
        </p:txBody>
      </p:sp>
      <p:sp>
        <p:nvSpPr>
          <p:cNvPr id="2" name="Subtitle 1">
            <a:extLst>
              <a:ext uri="{FF2B5EF4-FFF2-40B4-BE49-F238E27FC236}">
                <a16:creationId xmlns:a16="http://schemas.microsoft.com/office/drawing/2014/main" id="{429BF2A4-9B58-0A46-A9CC-E72E0285B8D1}"/>
              </a:ext>
            </a:extLst>
          </p:cNvPr>
          <p:cNvSpPr>
            <a:spLocks noGrp="1"/>
          </p:cNvSpPr>
          <p:nvPr>
            <p:ph type="subTitle" idx="1"/>
          </p:nvPr>
        </p:nvSpPr>
        <p:spPr/>
        <p:txBody>
          <a:bodyPr>
            <a:normAutofit/>
          </a:bodyPr>
          <a:lstStyle/>
          <a:p>
            <a:r>
              <a:rPr lang="en-US" sz="2400" dirty="0"/>
              <a:t>Instructor Name:</a:t>
            </a:r>
          </a:p>
          <a:p>
            <a:r>
              <a:rPr lang="en-US" sz="2400" dirty="0"/>
              <a:t>Instructor Affiliation:</a:t>
            </a:r>
          </a:p>
          <a:p>
            <a:r>
              <a:rPr lang="en-US" sz="2400" dirty="0"/>
              <a:t>Location Name: </a:t>
            </a:r>
          </a:p>
        </p:txBody>
      </p:sp>
      <p:sp>
        <p:nvSpPr>
          <p:cNvPr id="3" name="Title 2">
            <a:extLst>
              <a:ext uri="{FF2B5EF4-FFF2-40B4-BE49-F238E27FC236}">
                <a16:creationId xmlns:a16="http://schemas.microsoft.com/office/drawing/2014/main" id="{F4713738-5AF9-9343-952E-417C1CF65187}"/>
              </a:ext>
            </a:extLst>
          </p:cNvPr>
          <p:cNvSpPr>
            <a:spLocks noGrp="1"/>
          </p:cNvSpPr>
          <p:nvPr>
            <p:ph type="ctrTitle"/>
          </p:nvPr>
        </p:nvSpPr>
        <p:spPr>
          <a:xfrm>
            <a:off x="457200" y="2030956"/>
            <a:ext cx="8458200" cy="1470025"/>
          </a:xfrm>
        </p:spPr>
        <p:txBody>
          <a:bodyPr>
            <a:normAutofit/>
          </a:bodyPr>
          <a:lstStyle/>
          <a:p>
            <a:r>
              <a:rPr lang="en-US" sz="4800" dirty="0"/>
              <a:t>Video Conferencing Basics</a:t>
            </a:r>
          </a:p>
        </p:txBody>
      </p:sp>
      <p:pic>
        <p:nvPicPr>
          <p:cNvPr id="9" name="Picture 8" descr="https://www.digitallearn.org">
            <a:extLst>
              <a:ext uri="{FF2B5EF4-FFF2-40B4-BE49-F238E27FC236}">
                <a16:creationId xmlns:a16="http://schemas.microsoft.com/office/drawing/2014/main" id="{CB721EC0-3DBA-6E49-A8A9-CA42B705D0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10200" y="4158920"/>
            <a:ext cx="3135454" cy="733780"/>
          </a:xfrm>
          <a:prstGeom prst="rect">
            <a:avLst/>
          </a:prstGeom>
        </p:spPr>
      </p:pic>
      <p:sp>
        <p:nvSpPr>
          <p:cNvPr id="11" name="TextBox 10">
            <a:extLst>
              <a:ext uri="{FF2B5EF4-FFF2-40B4-BE49-F238E27FC236}">
                <a16:creationId xmlns:a16="http://schemas.microsoft.com/office/drawing/2014/main" id="{580A57DD-24FD-E94A-B845-EE021E302CE9}"/>
              </a:ext>
            </a:extLst>
          </p:cNvPr>
          <p:cNvSpPr txBox="1"/>
          <p:nvPr/>
        </p:nvSpPr>
        <p:spPr>
          <a:xfrm>
            <a:off x="5635765" y="5271762"/>
            <a:ext cx="2909889" cy="369332"/>
          </a:xfrm>
          <a:prstGeom prst="rect">
            <a:avLst/>
          </a:prstGeom>
          <a:noFill/>
        </p:spPr>
        <p:txBody>
          <a:bodyPr wrap="square" rtlCol="0">
            <a:spAutoFit/>
          </a:bodyPr>
          <a:lstStyle/>
          <a:p>
            <a:pPr algn="ctr"/>
            <a:r>
              <a:rPr lang="en-US" dirty="0"/>
              <a:t>Insert Your Logo Here</a:t>
            </a:r>
          </a:p>
        </p:txBody>
      </p:sp>
      <p:grpSp>
        <p:nvGrpSpPr>
          <p:cNvPr id="4" name="Group 3" descr="AT&amp;T Connected Learning and Public Library Assocation logos.">
            <a:extLst>
              <a:ext uri="{FF2B5EF4-FFF2-40B4-BE49-F238E27FC236}">
                <a16:creationId xmlns:a16="http://schemas.microsoft.com/office/drawing/2014/main" id="{28E230C0-3489-7FB0-7CF5-B87D2AA5F3FD}"/>
              </a:ext>
            </a:extLst>
          </p:cNvPr>
          <p:cNvGrpSpPr/>
          <p:nvPr/>
        </p:nvGrpSpPr>
        <p:grpSpPr>
          <a:xfrm>
            <a:off x="0" y="5930000"/>
            <a:ext cx="9220200" cy="806783"/>
            <a:chOff x="0" y="5791200"/>
            <a:chExt cx="9220200" cy="806783"/>
          </a:xfrm>
        </p:grpSpPr>
        <p:pic>
          <p:nvPicPr>
            <p:cNvPr id="6" name="Picture 5">
              <a:extLst>
                <a:ext uri="{FF2B5EF4-FFF2-40B4-BE49-F238E27FC236}">
                  <a16:creationId xmlns:a16="http://schemas.microsoft.com/office/drawing/2014/main" id="{D7FA9A77-2DE5-D7CD-77E2-2B883879699D}"/>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7" name="Straight Connector 6">
              <a:extLst>
                <a:ext uri="{FF2B5EF4-FFF2-40B4-BE49-F238E27FC236}">
                  <a16:creationId xmlns:a16="http://schemas.microsoft.com/office/drawing/2014/main" id="{6BC2A612-6988-84DC-68AF-034455B30B8C}"/>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771792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10</a:t>
            </a:fld>
            <a:endParaRPr lang="en-US"/>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n-US" sz="4800" dirty="0">
                <a:latin typeface="+mj-lt"/>
              </a:rPr>
              <a:t>Activity #1</a:t>
            </a:r>
          </a:p>
        </p:txBody>
      </p:sp>
    </p:spTree>
    <p:custDataLst>
      <p:tags r:id="rId1"/>
    </p:custDataLst>
    <p:extLst>
      <p:ext uri="{BB962C8B-B14F-4D97-AF65-F5344CB8AC3E}">
        <p14:creationId xmlns:p14="http://schemas.microsoft.com/office/powerpoint/2010/main" val="1747823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D7A40FC-5151-4775-8722-E3DF8E166841}"/>
              </a:ext>
            </a:extLst>
          </p:cNvPr>
          <p:cNvSpPr>
            <a:spLocks noGrp="1"/>
          </p:cNvSpPr>
          <p:nvPr>
            <p:ph type="sldNum" sz="quarter" idx="12"/>
          </p:nvPr>
        </p:nvSpPr>
        <p:spPr/>
        <p:txBody>
          <a:bodyPr/>
          <a:lstStyle/>
          <a:p>
            <a:fld id="{D852D4E8-E283-404D-80D7-3AF63315721A}" type="slidenum">
              <a:rPr lang="en-US" smtClean="0"/>
              <a:t>11</a:t>
            </a:fld>
            <a:endParaRPr lang="en-US"/>
          </a:p>
        </p:txBody>
      </p:sp>
      <p:sp>
        <p:nvSpPr>
          <p:cNvPr id="3" name="Title 2">
            <a:extLst>
              <a:ext uri="{FF2B5EF4-FFF2-40B4-BE49-F238E27FC236}">
                <a16:creationId xmlns:a16="http://schemas.microsoft.com/office/drawing/2014/main" id="{48003C0E-CDED-4375-8FF7-9D806064F07E}"/>
              </a:ext>
            </a:extLst>
          </p:cNvPr>
          <p:cNvSpPr>
            <a:spLocks noGrp="1"/>
          </p:cNvSpPr>
          <p:nvPr>
            <p:ph type="title"/>
          </p:nvPr>
        </p:nvSpPr>
        <p:spPr>
          <a:xfrm>
            <a:off x="457200" y="548640"/>
            <a:ext cx="8229600" cy="1069848"/>
          </a:xfrm>
        </p:spPr>
        <p:txBody>
          <a:bodyPr/>
          <a:lstStyle/>
          <a:p>
            <a:r>
              <a:rPr lang="en-US" dirty="0"/>
              <a:t>Creating a Zoom Account</a:t>
            </a:r>
          </a:p>
        </p:txBody>
      </p:sp>
      <p:grpSp>
        <p:nvGrpSpPr>
          <p:cNvPr id="4" name="Group 3">
            <a:extLst>
              <a:ext uri="{FF2B5EF4-FFF2-40B4-BE49-F238E27FC236}">
                <a16:creationId xmlns:a16="http://schemas.microsoft.com/office/drawing/2014/main" id="{0B71122E-1239-3D41-834B-43131A9C30FD}"/>
              </a:ext>
            </a:extLst>
          </p:cNvPr>
          <p:cNvGrpSpPr/>
          <p:nvPr/>
        </p:nvGrpSpPr>
        <p:grpSpPr>
          <a:xfrm>
            <a:off x="1511059" y="1653839"/>
            <a:ext cx="6121881" cy="4296447"/>
            <a:chOff x="1511059" y="1653839"/>
            <a:chExt cx="6121881" cy="4296447"/>
          </a:xfrm>
        </p:grpSpPr>
        <p:pic>
          <p:nvPicPr>
            <p:cNvPr id="6" name="Content Placeholder 5" descr="Browser window with th zoom url in the address bar. Zoom url is https://zoom.us.">
              <a:extLst>
                <a:ext uri="{FF2B5EF4-FFF2-40B4-BE49-F238E27FC236}">
                  <a16:creationId xmlns:a16="http://schemas.microsoft.com/office/drawing/2014/main" id="{F7CC60B8-F1ED-4A38-A77C-BF2140D0523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11059" y="1653839"/>
              <a:ext cx="6121881" cy="4296447"/>
            </a:xfrm>
            <a:prstGeom prst="rect">
              <a:avLst/>
            </a:prstGeom>
            <a:effectLst>
              <a:outerShdw blurRad="63500" sx="102000" sy="102000" algn="ctr" rotWithShape="0">
                <a:schemeClr val="tx1">
                  <a:lumMod val="50000"/>
                  <a:lumOff val="50000"/>
                  <a:alpha val="40000"/>
                </a:schemeClr>
              </a:outerShdw>
            </a:effectLst>
          </p:spPr>
        </p:pic>
        <p:sp>
          <p:nvSpPr>
            <p:cNvPr id="7" name="Rectangle: Rounded Corners 6">
              <a:extLst>
                <a:ext uri="{FF2B5EF4-FFF2-40B4-BE49-F238E27FC236}">
                  <a16:creationId xmlns:a16="http://schemas.microsoft.com/office/drawing/2014/main" id="{1257F834-EC07-4A48-8F70-E774634FD9F9}"/>
                </a:ext>
              </a:extLst>
            </p:cNvPr>
            <p:cNvSpPr/>
            <p:nvPr/>
          </p:nvSpPr>
          <p:spPr>
            <a:xfrm>
              <a:off x="2431643" y="1957675"/>
              <a:ext cx="4939128" cy="386626"/>
            </a:xfrm>
            <a:prstGeom prst="round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C75781B9-2925-49AA-8EBF-B9A41463FC70}"/>
              </a:ext>
            </a:extLst>
          </p:cNvPr>
          <p:cNvSpPr txBox="1"/>
          <p:nvPr/>
        </p:nvSpPr>
        <p:spPr>
          <a:xfrm>
            <a:off x="2485450" y="1957675"/>
            <a:ext cx="4449261" cy="338554"/>
          </a:xfrm>
          <a:prstGeom prst="rect">
            <a:avLst/>
          </a:prstGeom>
          <a:noFill/>
        </p:spPr>
        <p:txBody>
          <a:bodyPr wrap="square" rtlCol="0">
            <a:spAutoFit/>
          </a:bodyPr>
          <a:lstStyle/>
          <a:p>
            <a:r>
              <a:rPr lang="en-US" sz="1600" dirty="0"/>
              <a:t>https://zoom.us</a:t>
            </a:r>
          </a:p>
        </p:txBody>
      </p:sp>
    </p:spTree>
    <p:custDataLst>
      <p:tags r:id="rId1"/>
    </p:custDataLst>
    <p:extLst>
      <p:ext uri="{BB962C8B-B14F-4D97-AF65-F5344CB8AC3E}">
        <p14:creationId xmlns:p14="http://schemas.microsoft.com/office/powerpoint/2010/main" val="3790341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D5E6E6-F59E-48EF-98F9-7FF84C20EEB7}"/>
              </a:ext>
            </a:extLst>
          </p:cNvPr>
          <p:cNvSpPr>
            <a:spLocks noGrp="1"/>
          </p:cNvSpPr>
          <p:nvPr>
            <p:ph type="sldNum" sz="quarter" idx="12"/>
          </p:nvPr>
        </p:nvSpPr>
        <p:spPr/>
        <p:txBody>
          <a:bodyPr/>
          <a:lstStyle/>
          <a:p>
            <a:fld id="{D852D4E8-E283-404D-80D7-3AF63315721A}" type="slidenum">
              <a:rPr lang="en-US" smtClean="0"/>
              <a:t>12</a:t>
            </a:fld>
            <a:endParaRPr lang="en-US"/>
          </a:p>
        </p:txBody>
      </p:sp>
      <p:pic>
        <p:nvPicPr>
          <p:cNvPr id="5" name="Picture 4" descr="Questions from Activity 1. Refer to Learner Activity for questions. ">
            <a:extLst>
              <a:ext uri="{FF2B5EF4-FFF2-40B4-BE49-F238E27FC236}">
                <a16:creationId xmlns:a16="http://schemas.microsoft.com/office/drawing/2014/main" id="{95F19E84-99FC-4160-8733-172224F5715F}"/>
              </a:ext>
            </a:extLst>
          </p:cNvPr>
          <p:cNvPicPr>
            <a:picLocks noChangeAspect="1"/>
          </p:cNvPicPr>
          <p:nvPr/>
        </p:nvPicPr>
        <p:blipFill>
          <a:blip r:embed="rId4"/>
          <a:stretch>
            <a:fillRect/>
          </a:stretch>
        </p:blipFill>
        <p:spPr>
          <a:xfrm>
            <a:off x="257649" y="506521"/>
            <a:ext cx="8194235" cy="5844958"/>
          </a:xfrm>
          <a:prstGeom prst="rect">
            <a:avLst/>
          </a:prstGeom>
        </p:spPr>
      </p:pic>
    </p:spTree>
    <p:custDataLst>
      <p:tags r:id="rId1"/>
    </p:custDataLst>
    <p:extLst>
      <p:ext uri="{BB962C8B-B14F-4D97-AF65-F5344CB8AC3E}">
        <p14:creationId xmlns:p14="http://schemas.microsoft.com/office/powerpoint/2010/main" val="3267540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13</a:t>
            </a:fld>
            <a:endParaRPr lang="en-US"/>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n-US" dirty="0"/>
              <a:t>Demo: Common Participant Features</a:t>
            </a:r>
          </a:p>
        </p:txBody>
      </p:sp>
      <p:grpSp>
        <p:nvGrpSpPr>
          <p:cNvPr id="2" name="Group 1">
            <a:extLst>
              <a:ext uri="{FF2B5EF4-FFF2-40B4-BE49-F238E27FC236}">
                <a16:creationId xmlns:a16="http://schemas.microsoft.com/office/drawing/2014/main" id="{9D764ACB-022B-9F4F-B487-DBB726F295CB}"/>
              </a:ext>
            </a:extLst>
          </p:cNvPr>
          <p:cNvGrpSpPr/>
          <p:nvPr/>
        </p:nvGrpSpPr>
        <p:grpSpPr>
          <a:xfrm>
            <a:off x="1490320" y="2209800"/>
            <a:ext cx="6163359" cy="4230328"/>
            <a:chOff x="1490320" y="2209800"/>
            <a:chExt cx="6163359" cy="4230328"/>
          </a:xfrm>
        </p:grpSpPr>
        <p:pic>
          <p:nvPicPr>
            <p:cNvPr id="5" name="Picture 4" descr="Logged in version of the Zoom website. . ">
              <a:extLst>
                <a:ext uri="{FF2B5EF4-FFF2-40B4-BE49-F238E27FC236}">
                  <a16:creationId xmlns:a16="http://schemas.microsoft.com/office/drawing/2014/main" id="{92420D6D-3844-4C2F-BE33-3B91C73235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90320" y="2209800"/>
              <a:ext cx="6163359" cy="4230328"/>
            </a:xfrm>
            <a:prstGeom prst="rect">
              <a:avLst/>
            </a:prstGeom>
            <a:effectLst>
              <a:outerShdw blurRad="63500" sx="102000" sy="102000" algn="ctr" rotWithShape="0">
                <a:schemeClr val="bg1">
                  <a:lumMod val="65000"/>
                  <a:alpha val="40000"/>
                </a:schemeClr>
              </a:outerShdw>
            </a:effectLst>
          </p:spPr>
        </p:pic>
        <p:sp>
          <p:nvSpPr>
            <p:cNvPr id="10" name="Rectangle: Rounded Corners 9" descr="Join a Meeting link highlighted in an orange box. ">
              <a:extLst>
                <a:ext uri="{FF2B5EF4-FFF2-40B4-BE49-F238E27FC236}">
                  <a16:creationId xmlns:a16="http://schemas.microsoft.com/office/drawing/2014/main" id="{DE1E3F59-6B90-4244-AEF8-5855FD2183C1}"/>
                </a:ext>
              </a:extLst>
            </p:cNvPr>
            <p:cNvSpPr/>
            <p:nvPr/>
          </p:nvSpPr>
          <p:spPr>
            <a:xfrm>
              <a:off x="6570371" y="2397421"/>
              <a:ext cx="731520" cy="386626"/>
            </a:xfrm>
            <a:prstGeom prst="round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79514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14</a:t>
            </a:fld>
            <a:endParaRPr lang="en-US"/>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n-US" dirty="0"/>
              <a:t>Demo: Common Participant Features</a:t>
            </a:r>
          </a:p>
        </p:txBody>
      </p:sp>
      <p:sp>
        <p:nvSpPr>
          <p:cNvPr id="10" name="Rectangle: Rounded Corners 9">
            <a:extLst>
              <a:ext uri="{FF2B5EF4-FFF2-40B4-BE49-F238E27FC236}">
                <a16:creationId xmlns:a16="http://schemas.microsoft.com/office/drawing/2014/main" id="{DE1E3F59-6B90-4244-AEF8-5855FD2183C1}"/>
              </a:ext>
            </a:extLst>
          </p:cNvPr>
          <p:cNvSpPr/>
          <p:nvPr/>
        </p:nvSpPr>
        <p:spPr>
          <a:xfrm>
            <a:off x="1243584" y="5337418"/>
            <a:ext cx="6253358" cy="441778"/>
          </a:xfrm>
          <a:prstGeom prst="round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descr="Zoom meeting with pictures of two participants. View link is highlighted in an orange box. ">
            <a:extLst>
              <a:ext uri="{FF2B5EF4-FFF2-40B4-BE49-F238E27FC236}">
                <a16:creationId xmlns:a16="http://schemas.microsoft.com/office/drawing/2014/main" id="{CDEEB4C3-0594-A749-8F49-957E9E089FFA}"/>
              </a:ext>
            </a:extLst>
          </p:cNvPr>
          <p:cNvGrpSpPr/>
          <p:nvPr/>
        </p:nvGrpSpPr>
        <p:grpSpPr>
          <a:xfrm>
            <a:off x="1243583" y="2094131"/>
            <a:ext cx="6253359" cy="4233672"/>
            <a:chOff x="1243583" y="2094131"/>
            <a:chExt cx="6253359" cy="4233672"/>
          </a:xfrm>
        </p:grpSpPr>
        <p:pic>
          <p:nvPicPr>
            <p:cNvPr id="5" name="Picture 4">
              <a:extLst>
                <a:ext uri="{FF2B5EF4-FFF2-40B4-BE49-F238E27FC236}">
                  <a16:creationId xmlns:a16="http://schemas.microsoft.com/office/drawing/2014/main" id="{92420D6D-3844-4C2F-BE33-3B91C73235E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243583" y="2094131"/>
              <a:ext cx="6253359" cy="4233672"/>
            </a:xfrm>
            <a:prstGeom prst="rect">
              <a:avLst/>
            </a:prstGeom>
            <a:effectLst>
              <a:outerShdw blurRad="63500" sx="102000" sy="102000" algn="ctr" rotWithShape="0">
                <a:schemeClr val="bg1">
                  <a:lumMod val="65000"/>
                  <a:alpha val="40000"/>
                </a:schemeClr>
              </a:outerShdw>
            </a:effectLst>
          </p:spPr>
        </p:pic>
        <p:sp>
          <p:nvSpPr>
            <p:cNvPr id="6" name="Rectangle: Rounded Corners 5">
              <a:extLst>
                <a:ext uri="{FF2B5EF4-FFF2-40B4-BE49-F238E27FC236}">
                  <a16:creationId xmlns:a16="http://schemas.microsoft.com/office/drawing/2014/main" id="{B3A287F3-25CF-456A-B0C5-53D3E4D32C5B}"/>
                </a:ext>
              </a:extLst>
            </p:cNvPr>
            <p:cNvSpPr/>
            <p:nvPr/>
          </p:nvSpPr>
          <p:spPr>
            <a:xfrm>
              <a:off x="7093802" y="2209800"/>
              <a:ext cx="398902" cy="240905"/>
            </a:xfrm>
            <a:prstGeom prst="round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1306680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2B792E3-8F62-CD45-B09D-6E55F6EBC13C}"/>
              </a:ext>
            </a:extLst>
          </p:cNvPr>
          <p:cNvSpPr>
            <a:spLocks noGrp="1"/>
          </p:cNvSpPr>
          <p:nvPr>
            <p:ph type="sldNum" sz="quarter" idx="12"/>
          </p:nvPr>
        </p:nvSpPr>
        <p:spPr/>
        <p:txBody>
          <a:bodyPr/>
          <a:lstStyle/>
          <a:p>
            <a:fld id="{D852D4E8-E283-404D-80D7-3AF63315721A}" type="slidenum">
              <a:rPr lang="en-US" smtClean="0"/>
              <a:t>15</a:t>
            </a:fld>
            <a:endParaRPr lang="en-US"/>
          </a:p>
        </p:txBody>
      </p:sp>
      <p:pic>
        <p:nvPicPr>
          <p:cNvPr id="11" name="Content Placeholder 10" descr="Zoom meeting displaying on a mobile phone screen. ">
            <a:extLst>
              <a:ext uri="{FF2B5EF4-FFF2-40B4-BE49-F238E27FC236}">
                <a16:creationId xmlns:a16="http://schemas.microsoft.com/office/drawing/2014/main" id="{AF61EC69-C7BC-43D0-A08F-2961B2CA28C0}"/>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118429" y="2209800"/>
            <a:ext cx="2190328" cy="4324350"/>
          </a:xfr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n-US" dirty="0"/>
              <a:t>Features on a Mobile Device</a:t>
            </a:r>
          </a:p>
        </p:txBody>
      </p:sp>
      <p:sp>
        <p:nvSpPr>
          <p:cNvPr id="9" name="TextBox 8">
            <a:extLst>
              <a:ext uri="{FF2B5EF4-FFF2-40B4-BE49-F238E27FC236}">
                <a16:creationId xmlns:a16="http://schemas.microsoft.com/office/drawing/2014/main" id="{D132721B-D3EB-4350-8085-C17FCFB8E710}"/>
              </a:ext>
            </a:extLst>
          </p:cNvPr>
          <p:cNvSpPr txBox="1"/>
          <p:nvPr/>
        </p:nvSpPr>
        <p:spPr>
          <a:xfrm>
            <a:off x="4835244" y="2160875"/>
            <a:ext cx="3448190" cy="369332"/>
          </a:xfrm>
          <a:prstGeom prst="rect">
            <a:avLst/>
          </a:prstGeom>
          <a:noFill/>
        </p:spPr>
        <p:txBody>
          <a:bodyPr wrap="square" rtlCol="0">
            <a:spAutoFit/>
          </a:bodyPr>
          <a:lstStyle/>
          <a:p>
            <a:r>
              <a:rPr lang="en-US" dirty="0">
                <a:cs typeface="ATT Aleck Sans" panose="020B0503020203020204" pitchFamily="34" charset="0"/>
              </a:rPr>
              <a:t>You will need the Zoom app</a:t>
            </a:r>
          </a:p>
        </p:txBody>
      </p:sp>
      <p:pic>
        <p:nvPicPr>
          <p:cNvPr id="13" name="Picture 12" descr="A picture containing text, light, clipart&#10;&#10;Description automatically generated">
            <a:extLst>
              <a:ext uri="{FF2B5EF4-FFF2-40B4-BE49-F238E27FC236}">
                <a16:creationId xmlns:a16="http://schemas.microsoft.com/office/drawing/2014/main" id="{4137FAE0-7D0C-446D-89AC-9C3D0E5E3C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54969" y="2164447"/>
            <a:ext cx="355310" cy="365760"/>
          </a:xfrm>
          <a:prstGeom prst="rect">
            <a:avLst/>
          </a:prstGeom>
        </p:spPr>
      </p:pic>
    </p:spTree>
    <p:custDataLst>
      <p:tags r:id="rId1"/>
    </p:custDataLst>
    <p:extLst>
      <p:ext uri="{BB962C8B-B14F-4D97-AF65-F5344CB8AC3E}">
        <p14:creationId xmlns:p14="http://schemas.microsoft.com/office/powerpoint/2010/main" val="930967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16</a:t>
            </a:fld>
            <a:endParaRPr lang="en-US"/>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n-US" sz="4800" dirty="0">
                <a:latin typeface="+mj-lt"/>
              </a:rPr>
              <a:t>Activity #2</a:t>
            </a:r>
          </a:p>
        </p:txBody>
      </p:sp>
    </p:spTree>
    <p:custDataLst>
      <p:tags r:id="rId1"/>
    </p:custDataLst>
    <p:extLst>
      <p:ext uri="{BB962C8B-B14F-4D97-AF65-F5344CB8AC3E}">
        <p14:creationId xmlns:p14="http://schemas.microsoft.com/office/powerpoint/2010/main" val="3134336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E3DC971-DCBA-485D-A360-118184360C0A}"/>
              </a:ext>
            </a:extLst>
          </p:cNvPr>
          <p:cNvSpPr>
            <a:spLocks noGrp="1"/>
          </p:cNvSpPr>
          <p:nvPr>
            <p:ph type="sldNum" sz="quarter" idx="12"/>
          </p:nvPr>
        </p:nvSpPr>
        <p:spPr/>
        <p:txBody>
          <a:bodyPr/>
          <a:lstStyle/>
          <a:p>
            <a:fld id="{D852D4E8-E283-404D-80D7-3AF63315721A}" type="slidenum">
              <a:rPr lang="en-US" smtClean="0"/>
              <a:t>17</a:t>
            </a:fld>
            <a:endParaRPr lang="en-US"/>
          </a:p>
        </p:txBody>
      </p:sp>
      <p:pic>
        <p:nvPicPr>
          <p:cNvPr id="5" name="Picture 4" descr="Questions from Activity 2. Refer to Learner Activity for questions. ">
            <a:extLst>
              <a:ext uri="{FF2B5EF4-FFF2-40B4-BE49-F238E27FC236}">
                <a16:creationId xmlns:a16="http://schemas.microsoft.com/office/drawing/2014/main" id="{EE0A62F1-B467-2A40-8FB5-5BE281A144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38" y="368032"/>
            <a:ext cx="8854498" cy="5854348"/>
          </a:xfrm>
          <a:prstGeom prst="rect">
            <a:avLst/>
          </a:prstGeom>
        </p:spPr>
      </p:pic>
    </p:spTree>
    <p:custDataLst>
      <p:tags r:id="rId1"/>
    </p:custDataLst>
    <p:extLst>
      <p:ext uri="{BB962C8B-B14F-4D97-AF65-F5344CB8AC3E}">
        <p14:creationId xmlns:p14="http://schemas.microsoft.com/office/powerpoint/2010/main" val="405600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18</a:t>
            </a:fld>
            <a:endParaRPr lang="en-US"/>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lnSpcReduction="10000"/>
          </a:bodyPr>
          <a:lstStyle/>
          <a:p>
            <a:r>
              <a:rPr lang="en-US" sz="4800" dirty="0">
                <a:latin typeface="+mj-lt"/>
              </a:rPr>
              <a:t>Activity #3</a:t>
            </a:r>
          </a:p>
          <a:p>
            <a:r>
              <a:rPr lang="en-US" sz="2400" dirty="0"/>
              <a:t>Please use the activity sheet and follow along with the instructor.</a:t>
            </a:r>
          </a:p>
        </p:txBody>
      </p:sp>
    </p:spTree>
    <p:custDataLst>
      <p:tags r:id="rId1"/>
    </p:custDataLst>
    <p:extLst>
      <p:ext uri="{BB962C8B-B14F-4D97-AF65-F5344CB8AC3E}">
        <p14:creationId xmlns:p14="http://schemas.microsoft.com/office/powerpoint/2010/main" val="1660452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19</a:t>
            </a:fld>
            <a:endParaRPr lang="en-US"/>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n-US" dirty="0"/>
              <a:t>Demo: Scheduling a Meeting</a:t>
            </a:r>
          </a:p>
        </p:txBody>
      </p:sp>
      <p:grpSp>
        <p:nvGrpSpPr>
          <p:cNvPr id="2" name="Group 1" descr="Logged in version of the Zoom website. ">
            <a:extLst>
              <a:ext uri="{FF2B5EF4-FFF2-40B4-BE49-F238E27FC236}">
                <a16:creationId xmlns:a16="http://schemas.microsoft.com/office/drawing/2014/main" id="{12354AF1-C3F4-304A-8CD9-51F8C7851336}"/>
              </a:ext>
            </a:extLst>
          </p:cNvPr>
          <p:cNvGrpSpPr/>
          <p:nvPr/>
        </p:nvGrpSpPr>
        <p:grpSpPr>
          <a:xfrm>
            <a:off x="1299495" y="1989278"/>
            <a:ext cx="6163359" cy="4230328"/>
            <a:chOff x="1240501" y="2122013"/>
            <a:chExt cx="6163359" cy="4230328"/>
          </a:xfrm>
        </p:grpSpPr>
        <p:pic>
          <p:nvPicPr>
            <p:cNvPr id="5" name="Picture 4" descr="Graphical user interface, text, application, email&#10;&#10;Description automatically generated">
              <a:extLst>
                <a:ext uri="{FF2B5EF4-FFF2-40B4-BE49-F238E27FC236}">
                  <a16:creationId xmlns:a16="http://schemas.microsoft.com/office/drawing/2014/main" id="{92420D6D-3844-4C2F-BE33-3B91C73235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40501" y="2122013"/>
              <a:ext cx="6163359" cy="4230328"/>
            </a:xfrm>
            <a:prstGeom prst="rect">
              <a:avLst/>
            </a:prstGeom>
            <a:effectLst>
              <a:outerShdw blurRad="63500" sx="102000" sy="102000" algn="ctr" rotWithShape="0">
                <a:schemeClr val="bg1">
                  <a:lumMod val="65000"/>
                  <a:alpha val="40000"/>
                </a:schemeClr>
              </a:outerShdw>
            </a:effectLst>
          </p:spPr>
        </p:pic>
        <p:sp>
          <p:nvSpPr>
            <p:cNvPr id="10" name="Rectangle: Rounded Corners 9" descr="Join a Meeting link highlighted in an orange box. ">
              <a:extLst>
                <a:ext uri="{FF2B5EF4-FFF2-40B4-BE49-F238E27FC236}">
                  <a16:creationId xmlns:a16="http://schemas.microsoft.com/office/drawing/2014/main" id="{DE1E3F59-6B90-4244-AEF8-5855FD2183C1}"/>
                </a:ext>
              </a:extLst>
            </p:cNvPr>
            <p:cNvSpPr/>
            <p:nvPr/>
          </p:nvSpPr>
          <p:spPr>
            <a:xfrm>
              <a:off x="6291183" y="2342535"/>
              <a:ext cx="822960" cy="386626"/>
            </a:xfrm>
            <a:prstGeom prst="round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1753260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2</a:t>
            </a:fld>
            <a:endParaRPr lang="en-US"/>
          </a:p>
        </p:txBody>
      </p:sp>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a:normAutofit lnSpcReduction="10000"/>
          </a:bodyPr>
          <a:lstStyle/>
          <a:p>
            <a:pPr>
              <a:lnSpc>
                <a:spcPct val="150000"/>
              </a:lnSpc>
            </a:pPr>
            <a:r>
              <a:rPr lang="en-US" b="1" dirty="0">
                <a:solidFill>
                  <a:schemeClr val="tx1"/>
                </a:solidFill>
              </a:rPr>
              <a:t>Introduction </a:t>
            </a:r>
            <a:endParaRPr lang="en-US" dirty="0">
              <a:solidFill>
                <a:schemeClr val="tx1"/>
              </a:solidFill>
            </a:endParaRPr>
          </a:p>
          <a:p>
            <a:pPr lvl="1">
              <a:lnSpc>
                <a:spcPct val="150000"/>
              </a:lnSpc>
            </a:pPr>
            <a:r>
              <a:rPr lang="en-US" dirty="0">
                <a:solidFill>
                  <a:schemeClr val="tx1"/>
                </a:solidFill>
              </a:rPr>
              <a:t>What is video conferencing?</a:t>
            </a:r>
          </a:p>
          <a:p>
            <a:pPr>
              <a:lnSpc>
                <a:spcPct val="150000"/>
              </a:lnSpc>
            </a:pPr>
            <a:r>
              <a:rPr lang="en-US" b="1" dirty="0">
                <a:solidFill>
                  <a:schemeClr val="tx1"/>
                </a:solidFill>
              </a:rPr>
              <a:t>Skill Building</a:t>
            </a:r>
          </a:p>
          <a:p>
            <a:pPr lvl="1">
              <a:lnSpc>
                <a:spcPct val="150000"/>
              </a:lnSpc>
            </a:pPr>
            <a:r>
              <a:rPr lang="en-US" dirty="0">
                <a:solidFill>
                  <a:schemeClr val="tx1"/>
                </a:solidFill>
              </a:rPr>
              <a:t>Joining meetings</a:t>
            </a:r>
          </a:p>
          <a:p>
            <a:pPr lvl="1">
              <a:lnSpc>
                <a:spcPct val="150000"/>
              </a:lnSpc>
            </a:pPr>
            <a:r>
              <a:rPr lang="en-US" dirty="0">
                <a:solidFill>
                  <a:schemeClr val="tx1"/>
                </a:solidFill>
              </a:rPr>
              <a:t>Creating a personal Zoom account</a:t>
            </a:r>
          </a:p>
          <a:p>
            <a:pPr lvl="1">
              <a:lnSpc>
                <a:spcPct val="150000"/>
              </a:lnSpc>
            </a:pPr>
            <a:r>
              <a:rPr lang="en-US" dirty="0">
                <a:solidFill>
                  <a:schemeClr val="tx1"/>
                </a:solidFill>
              </a:rPr>
              <a:t>Recognizing common features</a:t>
            </a:r>
          </a:p>
          <a:p>
            <a:pPr lvl="1">
              <a:lnSpc>
                <a:spcPct val="150000"/>
              </a:lnSpc>
            </a:pPr>
            <a:r>
              <a:rPr lang="en-US" dirty="0">
                <a:solidFill>
                  <a:schemeClr val="tx1"/>
                </a:solidFill>
              </a:rPr>
              <a:t>Scheduling an online meeting</a:t>
            </a:r>
          </a:p>
          <a:p>
            <a:pPr>
              <a:lnSpc>
                <a:spcPct val="150000"/>
              </a:lnSpc>
            </a:pPr>
            <a:r>
              <a:rPr lang="en-US" b="1" dirty="0">
                <a:solidFill>
                  <a:schemeClr val="tx1"/>
                </a:solidFill>
              </a:rPr>
              <a:t>Tips and Tricks </a:t>
            </a:r>
            <a:r>
              <a:rPr lang="en-US" dirty="0">
                <a:solidFill>
                  <a:schemeClr val="tx1"/>
                </a:solidFill>
              </a:rPr>
              <a:t>for hosting</a:t>
            </a:r>
            <a:endParaRPr lang="en-US" b="1" dirty="0">
              <a:solidFill>
                <a:schemeClr val="tx1"/>
              </a:solidFill>
            </a:endParaRPr>
          </a:p>
          <a:p>
            <a:pPr>
              <a:lnSpc>
                <a:spcPct val="150000"/>
              </a:lnSpc>
            </a:pPr>
            <a:r>
              <a:rPr lang="en-US" b="1" dirty="0">
                <a:solidFill>
                  <a:schemeClr val="tx1"/>
                </a:solidFill>
              </a:rPr>
              <a:t>Practice</a:t>
            </a:r>
          </a:p>
        </p:txBody>
      </p:sp>
      <p:sp>
        <p:nvSpPr>
          <p:cNvPr id="3" name="Title 2">
            <a:extLst>
              <a:ext uri="{FF2B5EF4-FFF2-40B4-BE49-F238E27FC236}">
                <a16:creationId xmlns:a16="http://schemas.microsoft.com/office/drawing/2014/main" id="{8A8BD8B5-3361-504C-A0AD-CB1FF560860F}"/>
              </a:ext>
            </a:extLst>
          </p:cNvPr>
          <p:cNvSpPr>
            <a:spLocks noGrp="1"/>
          </p:cNvSpPr>
          <p:nvPr>
            <p:ph type="title"/>
          </p:nvPr>
        </p:nvSpPr>
        <p:spPr>
          <a:xfrm>
            <a:off x="457200" y="704088"/>
            <a:ext cx="8229600" cy="1066800"/>
          </a:xfrm>
        </p:spPr>
        <p:txBody>
          <a:bodyPr>
            <a:normAutofit/>
          </a:bodyPr>
          <a:lstStyle/>
          <a:p>
            <a:r>
              <a:rPr lang="en-US" sz="3200" dirty="0"/>
              <a:t>Today’s Agenda</a:t>
            </a:r>
            <a:br>
              <a:rPr lang="en-US" sz="3200" dirty="0"/>
            </a:br>
            <a:endParaRPr lang="en-US" sz="2300" dirty="0"/>
          </a:p>
        </p:txBody>
      </p:sp>
    </p:spTree>
    <p:custDataLst>
      <p:tags r:id="rId1"/>
    </p:custDataLst>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20</a:t>
            </a:fld>
            <a:endParaRPr lang="en-US"/>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n-US" dirty="0"/>
              <a:t>Demo: Scheduling a Meeting (continued)</a:t>
            </a:r>
          </a:p>
        </p:txBody>
      </p:sp>
      <p:pic>
        <p:nvPicPr>
          <p:cNvPr id="5" name="Picture 4" descr="The meeting invitation screen.">
            <a:extLst>
              <a:ext uri="{FF2B5EF4-FFF2-40B4-BE49-F238E27FC236}">
                <a16:creationId xmlns:a16="http://schemas.microsoft.com/office/drawing/2014/main" id="{92420D6D-3844-4C2F-BE33-3B91C73235E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240501" y="1992395"/>
            <a:ext cx="6163359" cy="4212071"/>
          </a:xfrm>
          <a:prstGeom prst="rect">
            <a:avLst/>
          </a:prstGeom>
          <a:effectLst>
            <a:outerShdw blurRad="63500" sx="102000" sy="102000" algn="ctr" rotWithShape="0">
              <a:schemeClr val="bg1">
                <a:lumMod val="65000"/>
                <a:alpha val="40000"/>
              </a:schemeClr>
            </a:outerShdw>
          </a:effectLst>
        </p:spPr>
      </p:pic>
      <p:sp>
        <p:nvSpPr>
          <p:cNvPr id="2" name="TextBox 1">
            <a:extLst>
              <a:ext uri="{FF2B5EF4-FFF2-40B4-BE49-F238E27FC236}">
                <a16:creationId xmlns:a16="http://schemas.microsoft.com/office/drawing/2014/main" id="{5F87545D-9C3A-4CA4-802A-ACDC3410B8D0}"/>
              </a:ext>
            </a:extLst>
          </p:cNvPr>
          <p:cNvSpPr txBox="1"/>
          <p:nvPr/>
        </p:nvSpPr>
        <p:spPr>
          <a:xfrm>
            <a:off x="396894" y="6360763"/>
            <a:ext cx="8158842" cy="369332"/>
          </a:xfrm>
          <a:prstGeom prst="rect">
            <a:avLst/>
          </a:prstGeom>
          <a:noFill/>
        </p:spPr>
        <p:txBody>
          <a:bodyPr wrap="square" rtlCol="0">
            <a:spAutoFit/>
          </a:bodyPr>
          <a:lstStyle/>
          <a:p>
            <a:pPr algn="ctr"/>
            <a:r>
              <a:rPr lang="en-US" dirty="0">
                <a:latin typeface="ATT Aleck Sans" panose="020B0503020203020204" pitchFamily="34" charset="0"/>
                <a:cs typeface="ATT Aleck Sans" panose="020B0503020203020204" pitchFamily="34" charset="0"/>
              </a:rPr>
              <a:t>Email address to send invitation: </a:t>
            </a:r>
            <a:r>
              <a:rPr lang="en-US" b="1" dirty="0">
                <a:latin typeface="ATT Aleck Sans" panose="020B0503020203020204" pitchFamily="34" charset="0"/>
                <a:cs typeface="ATT Aleck Sans" panose="020B0503020203020204" pitchFamily="34" charset="0"/>
              </a:rPr>
              <a:t>email@email.com</a:t>
            </a:r>
          </a:p>
        </p:txBody>
      </p:sp>
    </p:spTree>
    <p:custDataLst>
      <p:tags r:id="rId1"/>
    </p:custDataLst>
    <p:extLst>
      <p:ext uri="{BB962C8B-B14F-4D97-AF65-F5344CB8AC3E}">
        <p14:creationId xmlns:p14="http://schemas.microsoft.com/office/powerpoint/2010/main" val="235637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2B792E3-8F62-CD45-B09D-6E55F6EBC13C}"/>
              </a:ext>
            </a:extLst>
          </p:cNvPr>
          <p:cNvSpPr>
            <a:spLocks noGrp="1"/>
          </p:cNvSpPr>
          <p:nvPr>
            <p:ph type="sldNum" sz="quarter" idx="12"/>
          </p:nvPr>
        </p:nvSpPr>
        <p:spPr/>
        <p:txBody>
          <a:bodyPr/>
          <a:lstStyle/>
          <a:p>
            <a:fld id="{D852D4E8-E283-404D-80D7-3AF63315721A}" type="slidenum">
              <a:rPr lang="en-US" smtClean="0"/>
              <a:t>21</a:t>
            </a:fld>
            <a:endParaRPr lang="en-US"/>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n-US" dirty="0"/>
              <a:t>Hosting Tips</a:t>
            </a:r>
          </a:p>
        </p:txBody>
      </p:sp>
      <p:pic>
        <p:nvPicPr>
          <p:cNvPr id="8" name="Picture 7" descr="Quick tips icon.">
            <a:extLst>
              <a:ext uri="{FF2B5EF4-FFF2-40B4-BE49-F238E27FC236}">
                <a16:creationId xmlns:a16="http://schemas.microsoft.com/office/drawing/2014/main" id="{2A34BF1F-2D0F-4D71-976D-0D22DA82F284}"/>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p:blipFill>
        <p:spPr>
          <a:xfrm>
            <a:off x="6030524" y="804461"/>
            <a:ext cx="2685109" cy="2194560"/>
          </a:xfrm>
          <a:prstGeom prst="rect">
            <a:avLst/>
          </a:prstGeom>
        </p:spPr>
      </p:pic>
      <p:grpSp>
        <p:nvGrpSpPr>
          <p:cNvPr id="2" name="Group 1" descr="Zoom meeting with three participants. The menu bar is highlighted in an orange box. ">
            <a:extLst>
              <a:ext uri="{FF2B5EF4-FFF2-40B4-BE49-F238E27FC236}">
                <a16:creationId xmlns:a16="http://schemas.microsoft.com/office/drawing/2014/main" id="{FF84CF1F-428D-7243-98FB-D2B81D952C1F}"/>
              </a:ext>
            </a:extLst>
          </p:cNvPr>
          <p:cNvGrpSpPr/>
          <p:nvPr/>
        </p:nvGrpSpPr>
        <p:grpSpPr>
          <a:xfrm>
            <a:off x="816025" y="2209800"/>
            <a:ext cx="5538489" cy="3741489"/>
            <a:chOff x="816025" y="2209800"/>
            <a:chExt cx="5538489" cy="3741489"/>
          </a:xfrm>
        </p:grpSpPr>
        <p:pic>
          <p:nvPicPr>
            <p:cNvPr id="15" name="Picture 14">
              <a:extLst>
                <a:ext uri="{FF2B5EF4-FFF2-40B4-BE49-F238E27FC236}">
                  <a16:creationId xmlns:a16="http://schemas.microsoft.com/office/drawing/2014/main" id="{F3D76A76-264D-45EE-AFEF-0E39CB1276F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830183" y="2209800"/>
              <a:ext cx="5524331" cy="3741489"/>
            </a:xfrm>
            <a:prstGeom prst="rect">
              <a:avLst/>
            </a:prstGeom>
          </p:spPr>
        </p:pic>
        <p:sp>
          <p:nvSpPr>
            <p:cNvPr id="20" name="Rectangle: Rounded Corners 19">
              <a:extLst>
                <a:ext uri="{FF2B5EF4-FFF2-40B4-BE49-F238E27FC236}">
                  <a16:creationId xmlns:a16="http://schemas.microsoft.com/office/drawing/2014/main" id="{FA868715-4F4A-4C84-AAF7-24E8A94261FE}"/>
                </a:ext>
              </a:extLst>
            </p:cNvPr>
            <p:cNvSpPr/>
            <p:nvPr/>
          </p:nvSpPr>
          <p:spPr>
            <a:xfrm>
              <a:off x="816025" y="5621114"/>
              <a:ext cx="5538489" cy="330175"/>
            </a:xfrm>
            <a:prstGeom prst="round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1070134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22</a:t>
            </a:fld>
            <a:endParaRPr lang="en-US"/>
          </a:p>
        </p:txBody>
      </p:sp>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7341"/>
            <a:ext cx="8229600" cy="4325112"/>
          </a:xfrm>
        </p:spPr>
        <p:txBody>
          <a:bodyPr/>
          <a:lstStyle/>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a:p>
            <a:pPr lvl="1"/>
            <a:endParaRPr lang="en-US" dirty="0">
              <a:solidFill>
                <a:schemeClr val="tx1"/>
              </a:solidFill>
            </a:endParaRPr>
          </a:p>
        </p:txBody>
      </p:sp>
      <p:grpSp>
        <p:nvGrpSpPr>
          <p:cNvPr id="5" name="Group 4">
            <a:extLst>
              <a:ext uri="{FF2B5EF4-FFF2-40B4-BE49-F238E27FC236}">
                <a16:creationId xmlns:a16="http://schemas.microsoft.com/office/drawing/2014/main" id="{8C3A5379-AA99-45A5-ADA0-C73F13CB8CBE}"/>
              </a:ext>
            </a:extLst>
          </p:cNvPr>
          <p:cNvGrpSpPr/>
          <p:nvPr/>
        </p:nvGrpSpPr>
        <p:grpSpPr>
          <a:xfrm>
            <a:off x="493568" y="573024"/>
            <a:ext cx="4711915" cy="640080"/>
            <a:chOff x="310688" y="746760"/>
            <a:chExt cx="4711915" cy="640080"/>
          </a:xfrm>
        </p:grpSpPr>
        <p:pic>
          <p:nvPicPr>
            <p:cNvPr id="8" name="Picture 7">
              <a:extLst>
                <a:ext uri="{FF2B5EF4-FFF2-40B4-BE49-F238E27FC236}">
                  <a16:creationId xmlns:a16="http://schemas.microsoft.com/office/drawing/2014/main" id="{E75D8304-D203-4A1D-9BA7-15439E49440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10688" y="746760"/>
              <a:ext cx="567343" cy="640080"/>
            </a:xfrm>
            <a:prstGeom prst="rect">
              <a:avLst/>
            </a:prstGeom>
          </p:spPr>
        </p:pic>
        <p:sp>
          <p:nvSpPr>
            <p:cNvPr id="9" name="TextBox 8">
              <a:extLst>
                <a:ext uri="{FF2B5EF4-FFF2-40B4-BE49-F238E27FC236}">
                  <a16:creationId xmlns:a16="http://schemas.microsoft.com/office/drawing/2014/main" id="{933048FD-EF0E-4932-8B2F-6049C5C30830}"/>
                </a:ext>
              </a:extLst>
            </p:cNvPr>
            <p:cNvSpPr txBox="1"/>
            <p:nvPr/>
          </p:nvSpPr>
          <p:spPr>
            <a:xfrm>
              <a:off x="965915" y="820835"/>
              <a:ext cx="4056688" cy="461665"/>
            </a:xfrm>
            <a:prstGeom prst="rect">
              <a:avLst/>
            </a:prstGeom>
            <a:noFill/>
          </p:spPr>
          <p:txBody>
            <a:bodyPr wrap="none" rtlCol="0">
              <a:spAutoFit/>
            </a:bodyPr>
            <a:lstStyle/>
            <a:p>
              <a:r>
                <a:rPr lang="en-US" sz="2400" dirty="0">
                  <a:effectLst/>
                  <a:ea typeface="Times New Roman" panose="02020603050405020304" pitchFamily="18" charset="0"/>
                </a:rPr>
                <a:t>Lock a meeting after it starts</a:t>
              </a:r>
              <a:endParaRPr lang="en-US" sz="2400" dirty="0">
                <a:cs typeface="ATT Aleck Sans" panose="020B0503020203020204" pitchFamily="34" charset="0"/>
              </a:endParaRPr>
            </a:p>
          </p:txBody>
        </p:sp>
      </p:grpSp>
      <p:grpSp>
        <p:nvGrpSpPr>
          <p:cNvPr id="3" name="Group 2">
            <a:extLst>
              <a:ext uri="{FF2B5EF4-FFF2-40B4-BE49-F238E27FC236}">
                <a16:creationId xmlns:a16="http://schemas.microsoft.com/office/drawing/2014/main" id="{992F58FD-0462-274D-88F2-896D654E05D9}"/>
              </a:ext>
            </a:extLst>
          </p:cNvPr>
          <p:cNvGrpSpPr/>
          <p:nvPr/>
        </p:nvGrpSpPr>
        <p:grpSpPr>
          <a:xfrm>
            <a:off x="882265" y="1413091"/>
            <a:ext cx="7379467" cy="4997926"/>
            <a:chOff x="882265" y="1413091"/>
            <a:chExt cx="7379467" cy="4997926"/>
          </a:xfrm>
        </p:grpSpPr>
        <p:pic>
          <p:nvPicPr>
            <p:cNvPr id="11" name="Picture 10" descr="Zoom meeting with three participants. ">
              <a:extLst>
                <a:ext uri="{FF2B5EF4-FFF2-40B4-BE49-F238E27FC236}">
                  <a16:creationId xmlns:a16="http://schemas.microsoft.com/office/drawing/2014/main" id="{6870B006-1C98-4EFF-9564-337DA9CFDF1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882265" y="1413091"/>
              <a:ext cx="7379467" cy="4997926"/>
            </a:xfrm>
            <a:prstGeom prst="rect">
              <a:avLst/>
            </a:prstGeom>
          </p:spPr>
        </p:pic>
        <p:pic>
          <p:nvPicPr>
            <p:cNvPr id="10" name="Picture 9" descr="The Secuirty menu is open and Lock meeting is highlighted in an orange box.">
              <a:extLst>
                <a:ext uri="{FF2B5EF4-FFF2-40B4-BE49-F238E27FC236}">
                  <a16:creationId xmlns:a16="http://schemas.microsoft.com/office/drawing/2014/main" id="{4F0CD08D-A9B6-4A23-80E4-21BE0990B81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25463" y="3123485"/>
              <a:ext cx="2146537" cy="2883218"/>
            </a:xfrm>
            <a:prstGeom prst="rect">
              <a:avLst/>
            </a:prstGeom>
          </p:spPr>
        </p:pic>
        <p:sp>
          <p:nvSpPr>
            <p:cNvPr id="18" name="Rectangle: Rounded Corners 17">
              <a:extLst>
                <a:ext uri="{FF2B5EF4-FFF2-40B4-BE49-F238E27FC236}">
                  <a16:creationId xmlns:a16="http://schemas.microsoft.com/office/drawing/2014/main" id="{169A3B72-81ED-48EC-939B-4064CC8F7CD6}"/>
                </a:ext>
              </a:extLst>
            </p:cNvPr>
            <p:cNvSpPr/>
            <p:nvPr/>
          </p:nvSpPr>
          <p:spPr>
            <a:xfrm>
              <a:off x="2425463" y="3127967"/>
              <a:ext cx="2146537" cy="304209"/>
            </a:xfrm>
            <a:prstGeom prst="roundRect">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159447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23</a:t>
            </a:fld>
            <a:endParaRPr lang="en-US"/>
          </a:p>
        </p:txBody>
      </p:sp>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7341"/>
            <a:ext cx="8229600" cy="4325112"/>
          </a:xfrm>
        </p:spPr>
        <p:txBody>
          <a:bodyPr/>
          <a:lstStyle/>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a:p>
            <a:pPr lvl="1"/>
            <a:endParaRPr lang="en-US" dirty="0">
              <a:solidFill>
                <a:schemeClr val="tx1"/>
              </a:solidFill>
            </a:endParaRPr>
          </a:p>
        </p:txBody>
      </p:sp>
      <p:pic>
        <p:nvPicPr>
          <p:cNvPr id="11" name="Picture 10" descr="Zoom meeting with three participants. ">
            <a:extLst>
              <a:ext uri="{FF2B5EF4-FFF2-40B4-BE49-F238E27FC236}">
                <a16:creationId xmlns:a16="http://schemas.microsoft.com/office/drawing/2014/main" id="{994002EF-E2E5-4FD3-8B57-2CFBAC6EDDA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82265" y="1413091"/>
            <a:ext cx="7379467" cy="4997926"/>
          </a:xfrm>
          <a:prstGeom prst="rect">
            <a:avLst/>
          </a:prstGeom>
        </p:spPr>
      </p:pic>
      <p:grpSp>
        <p:nvGrpSpPr>
          <p:cNvPr id="5" name="Group 4">
            <a:extLst>
              <a:ext uri="{FF2B5EF4-FFF2-40B4-BE49-F238E27FC236}">
                <a16:creationId xmlns:a16="http://schemas.microsoft.com/office/drawing/2014/main" id="{8C3A5379-AA99-45A5-ADA0-C73F13CB8CBE}"/>
              </a:ext>
            </a:extLst>
          </p:cNvPr>
          <p:cNvGrpSpPr/>
          <p:nvPr/>
        </p:nvGrpSpPr>
        <p:grpSpPr>
          <a:xfrm>
            <a:off x="493568" y="573024"/>
            <a:ext cx="4251083" cy="640080"/>
            <a:chOff x="310688" y="746760"/>
            <a:chExt cx="4251083" cy="640080"/>
          </a:xfrm>
        </p:grpSpPr>
        <p:pic>
          <p:nvPicPr>
            <p:cNvPr id="8" name="Picture 7">
              <a:extLst>
                <a:ext uri="{FF2B5EF4-FFF2-40B4-BE49-F238E27FC236}">
                  <a16:creationId xmlns:a16="http://schemas.microsoft.com/office/drawing/2014/main" id="{E75D8304-D203-4A1D-9BA7-15439E49440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10688" y="746760"/>
              <a:ext cx="567343" cy="640080"/>
            </a:xfrm>
            <a:prstGeom prst="rect">
              <a:avLst/>
            </a:prstGeom>
          </p:spPr>
        </p:pic>
        <p:sp>
          <p:nvSpPr>
            <p:cNvPr id="9" name="TextBox 8">
              <a:extLst>
                <a:ext uri="{FF2B5EF4-FFF2-40B4-BE49-F238E27FC236}">
                  <a16:creationId xmlns:a16="http://schemas.microsoft.com/office/drawing/2014/main" id="{933048FD-EF0E-4932-8B2F-6049C5C30830}"/>
                </a:ext>
              </a:extLst>
            </p:cNvPr>
            <p:cNvSpPr txBox="1"/>
            <p:nvPr/>
          </p:nvSpPr>
          <p:spPr>
            <a:xfrm>
              <a:off x="965915" y="820835"/>
              <a:ext cx="3595856" cy="461665"/>
            </a:xfrm>
            <a:prstGeom prst="rect">
              <a:avLst/>
            </a:prstGeom>
            <a:noFill/>
          </p:spPr>
          <p:txBody>
            <a:bodyPr wrap="none" rtlCol="0">
              <a:spAutoFit/>
            </a:bodyPr>
            <a:lstStyle/>
            <a:p>
              <a:r>
                <a:rPr lang="en-US" sz="2400" dirty="0">
                  <a:effectLst/>
                  <a:ea typeface="Times New Roman" panose="02020603050405020304" pitchFamily="18" charset="0"/>
                </a:rPr>
                <a:t>Enable the waiting room</a:t>
              </a:r>
              <a:endParaRPr lang="en-US" sz="2400" dirty="0">
                <a:cs typeface="ATT Aleck Sans" panose="020B0503020203020204" pitchFamily="34" charset="0"/>
              </a:endParaRPr>
            </a:p>
          </p:txBody>
        </p:sp>
      </p:grpSp>
      <p:pic>
        <p:nvPicPr>
          <p:cNvPr id="12" name="Picture 11" descr="The Security menu is open and Enable Meeting Room is highlighted in an orange box.">
            <a:extLst>
              <a:ext uri="{FF2B5EF4-FFF2-40B4-BE49-F238E27FC236}">
                <a16:creationId xmlns:a16="http://schemas.microsoft.com/office/drawing/2014/main" id="{705A240B-7B68-4E73-A314-C1FDD982860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25463" y="3123485"/>
            <a:ext cx="2146537" cy="2883218"/>
          </a:xfrm>
          <a:prstGeom prst="rect">
            <a:avLst/>
          </a:prstGeom>
        </p:spPr>
      </p:pic>
      <p:sp>
        <p:nvSpPr>
          <p:cNvPr id="18" name="Rectangle: Rounded Corners 17">
            <a:extLst>
              <a:ext uri="{FF2B5EF4-FFF2-40B4-BE49-F238E27FC236}">
                <a16:creationId xmlns:a16="http://schemas.microsoft.com/office/drawing/2014/main" id="{169A3B72-81ED-48EC-939B-4064CC8F7CD6}"/>
              </a:ext>
            </a:extLst>
          </p:cNvPr>
          <p:cNvSpPr/>
          <p:nvPr/>
        </p:nvSpPr>
        <p:spPr>
          <a:xfrm>
            <a:off x="2425463" y="3374256"/>
            <a:ext cx="2146537" cy="304209"/>
          </a:xfrm>
          <a:prstGeom prst="roundRect">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910503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24</a:t>
            </a:fld>
            <a:endParaRPr lang="en-US"/>
          </a:p>
        </p:txBody>
      </p:sp>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7341"/>
            <a:ext cx="8229600" cy="4325112"/>
          </a:xfrm>
        </p:spPr>
        <p:txBody>
          <a:bodyPr/>
          <a:lstStyle/>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a:p>
            <a:pPr lvl="1"/>
            <a:endParaRPr lang="en-US" dirty="0">
              <a:solidFill>
                <a:schemeClr val="tx1"/>
              </a:solidFill>
            </a:endParaRPr>
          </a:p>
        </p:txBody>
      </p:sp>
      <p:grpSp>
        <p:nvGrpSpPr>
          <p:cNvPr id="5" name="Group 4">
            <a:extLst>
              <a:ext uri="{FF2B5EF4-FFF2-40B4-BE49-F238E27FC236}">
                <a16:creationId xmlns:a16="http://schemas.microsoft.com/office/drawing/2014/main" id="{8C3A5379-AA99-45A5-ADA0-C73F13CB8CBE}"/>
              </a:ext>
            </a:extLst>
          </p:cNvPr>
          <p:cNvGrpSpPr/>
          <p:nvPr/>
        </p:nvGrpSpPr>
        <p:grpSpPr>
          <a:xfrm>
            <a:off x="493568" y="573024"/>
            <a:ext cx="7849714" cy="640080"/>
            <a:chOff x="310688" y="746760"/>
            <a:chExt cx="7849714" cy="640080"/>
          </a:xfrm>
        </p:grpSpPr>
        <p:pic>
          <p:nvPicPr>
            <p:cNvPr id="8" name="Picture 7">
              <a:extLst>
                <a:ext uri="{FF2B5EF4-FFF2-40B4-BE49-F238E27FC236}">
                  <a16:creationId xmlns:a16="http://schemas.microsoft.com/office/drawing/2014/main" id="{E75D8304-D203-4A1D-9BA7-15439E49440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10688" y="746760"/>
              <a:ext cx="567343" cy="640080"/>
            </a:xfrm>
            <a:prstGeom prst="rect">
              <a:avLst/>
            </a:prstGeom>
          </p:spPr>
        </p:pic>
        <p:sp>
          <p:nvSpPr>
            <p:cNvPr id="9" name="TextBox 8">
              <a:extLst>
                <a:ext uri="{FF2B5EF4-FFF2-40B4-BE49-F238E27FC236}">
                  <a16:creationId xmlns:a16="http://schemas.microsoft.com/office/drawing/2014/main" id="{933048FD-EF0E-4932-8B2F-6049C5C30830}"/>
                </a:ext>
              </a:extLst>
            </p:cNvPr>
            <p:cNvSpPr txBox="1"/>
            <p:nvPr/>
          </p:nvSpPr>
          <p:spPr>
            <a:xfrm>
              <a:off x="965915" y="820835"/>
              <a:ext cx="7194487" cy="461665"/>
            </a:xfrm>
            <a:prstGeom prst="rect">
              <a:avLst/>
            </a:prstGeom>
            <a:noFill/>
          </p:spPr>
          <p:txBody>
            <a:bodyPr wrap="square" rtlCol="0">
              <a:spAutoFit/>
            </a:bodyPr>
            <a:lstStyle/>
            <a:p>
              <a:r>
                <a:rPr lang="en-US" sz="2400" dirty="0">
                  <a:effectLst/>
                  <a:ea typeface="Times New Roman" panose="02020603050405020304" pitchFamily="18" charset="0"/>
                </a:rPr>
                <a:t>Consider what you allo</a:t>
              </a:r>
              <a:r>
                <a:rPr lang="en-US" sz="2400" dirty="0">
                  <a:ea typeface="Times New Roman" panose="02020603050405020304" pitchFamily="18" charset="0"/>
                </a:rPr>
                <a:t>w participants to do</a:t>
              </a:r>
              <a:endParaRPr lang="en-US" sz="2400" dirty="0">
                <a:cs typeface="ATT Aleck Sans" panose="020B0503020203020204" pitchFamily="34" charset="0"/>
              </a:endParaRPr>
            </a:p>
          </p:txBody>
        </p:sp>
      </p:grpSp>
      <p:grpSp>
        <p:nvGrpSpPr>
          <p:cNvPr id="3" name="Group 2">
            <a:extLst>
              <a:ext uri="{FF2B5EF4-FFF2-40B4-BE49-F238E27FC236}">
                <a16:creationId xmlns:a16="http://schemas.microsoft.com/office/drawing/2014/main" id="{D4FDB0F0-93D3-0845-938D-9534B9008CE5}"/>
              </a:ext>
            </a:extLst>
          </p:cNvPr>
          <p:cNvGrpSpPr/>
          <p:nvPr/>
        </p:nvGrpSpPr>
        <p:grpSpPr>
          <a:xfrm>
            <a:off x="882265" y="1413091"/>
            <a:ext cx="7379467" cy="4997926"/>
            <a:chOff x="882265" y="1413091"/>
            <a:chExt cx="7379467" cy="4997926"/>
          </a:xfrm>
        </p:grpSpPr>
        <p:pic>
          <p:nvPicPr>
            <p:cNvPr id="11" name="Picture 10" descr="Zoom meeting with three participants. ">
              <a:extLst>
                <a:ext uri="{FF2B5EF4-FFF2-40B4-BE49-F238E27FC236}">
                  <a16:creationId xmlns:a16="http://schemas.microsoft.com/office/drawing/2014/main" id="{88013C90-8699-491B-A663-72A7244DC92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882265" y="1413091"/>
              <a:ext cx="7379467" cy="4997926"/>
            </a:xfrm>
            <a:prstGeom prst="rect">
              <a:avLst/>
            </a:prstGeom>
          </p:spPr>
        </p:pic>
        <p:pic>
          <p:nvPicPr>
            <p:cNvPr id="12" name="Picture 11" descr="The Secuirty menu is open and Allow participants to section is highlighted in an orange box.">
              <a:extLst>
                <a:ext uri="{FF2B5EF4-FFF2-40B4-BE49-F238E27FC236}">
                  <a16:creationId xmlns:a16="http://schemas.microsoft.com/office/drawing/2014/main" id="{A1B4632B-E0F0-484E-8312-9BFBFF440E7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25463" y="3123485"/>
              <a:ext cx="2146537" cy="2883218"/>
            </a:xfrm>
            <a:prstGeom prst="rect">
              <a:avLst/>
            </a:prstGeom>
          </p:spPr>
        </p:pic>
        <p:sp>
          <p:nvSpPr>
            <p:cNvPr id="18" name="Rectangle: Rounded Corners 17">
              <a:extLst>
                <a:ext uri="{FF2B5EF4-FFF2-40B4-BE49-F238E27FC236}">
                  <a16:creationId xmlns:a16="http://schemas.microsoft.com/office/drawing/2014/main" id="{169A3B72-81ED-48EC-939B-4064CC8F7CD6}"/>
                </a:ext>
              </a:extLst>
            </p:cNvPr>
            <p:cNvSpPr/>
            <p:nvPr/>
          </p:nvSpPr>
          <p:spPr>
            <a:xfrm>
              <a:off x="2425461" y="3930954"/>
              <a:ext cx="2146537" cy="1563354"/>
            </a:xfrm>
            <a:prstGeom prst="roundRect">
              <a:avLst>
                <a:gd name="adj" fmla="val 7123"/>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1274258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25</a:t>
            </a:fld>
            <a:endParaRPr lang="en-US"/>
          </a:p>
        </p:txBody>
      </p:sp>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7341"/>
            <a:ext cx="8229600" cy="4325112"/>
          </a:xfrm>
        </p:spPr>
        <p:txBody>
          <a:bodyPr/>
          <a:lstStyle/>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a:p>
            <a:pPr lvl="1"/>
            <a:endParaRPr lang="en-US" dirty="0">
              <a:solidFill>
                <a:schemeClr val="tx1"/>
              </a:solidFill>
            </a:endParaRPr>
          </a:p>
        </p:txBody>
      </p:sp>
      <p:grpSp>
        <p:nvGrpSpPr>
          <p:cNvPr id="5" name="Group 4">
            <a:extLst>
              <a:ext uri="{FF2B5EF4-FFF2-40B4-BE49-F238E27FC236}">
                <a16:creationId xmlns:a16="http://schemas.microsoft.com/office/drawing/2014/main" id="{8C3A5379-AA99-45A5-ADA0-C73F13CB8CBE}"/>
              </a:ext>
            </a:extLst>
          </p:cNvPr>
          <p:cNvGrpSpPr/>
          <p:nvPr/>
        </p:nvGrpSpPr>
        <p:grpSpPr>
          <a:xfrm>
            <a:off x="493568" y="573024"/>
            <a:ext cx="7181373" cy="640080"/>
            <a:chOff x="310688" y="746760"/>
            <a:chExt cx="7181373" cy="640080"/>
          </a:xfrm>
        </p:grpSpPr>
        <p:pic>
          <p:nvPicPr>
            <p:cNvPr id="8" name="Picture 7">
              <a:extLst>
                <a:ext uri="{FF2B5EF4-FFF2-40B4-BE49-F238E27FC236}">
                  <a16:creationId xmlns:a16="http://schemas.microsoft.com/office/drawing/2014/main" id="{E75D8304-D203-4A1D-9BA7-15439E49440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10688" y="746760"/>
              <a:ext cx="567343" cy="640080"/>
            </a:xfrm>
            <a:prstGeom prst="rect">
              <a:avLst/>
            </a:prstGeom>
          </p:spPr>
        </p:pic>
        <p:sp>
          <p:nvSpPr>
            <p:cNvPr id="9" name="TextBox 8">
              <a:extLst>
                <a:ext uri="{FF2B5EF4-FFF2-40B4-BE49-F238E27FC236}">
                  <a16:creationId xmlns:a16="http://schemas.microsoft.com/office/drawing/2014/main" id="{933048FD-EF0E-4932-8B2F-6049C5C30830}"/>
                </a:ext>
              </a:extLst>
            </p:cNvPr>
            <p:cNvSpPr txBox="1"/>
            <p:nvPr/>
          </p:nvSpPr>
          <p:spPr>
            <a:xfrm>
              <a:off x="965915" y="820835"/>
              <a:ext cx="6526146" cy="461665"/>
            </a:xfrm>
            <a:prstGeom prst="rect">
              <a:avLst/>
            </a:prstGeom>
            <a:noFill/>
          </p:spPr>
          <p:txBody>
            <a:bodyPr wrap="none" rtlCol="0">
              <a:spAutoFit/>
            </a:bodyPr>
            <a:lstStyle/>
            <a:p>
              <a:r>
                <a:rPr lang="en-US" sz="2400" dirty="0">
                  <a:effectLst/>
                  <a:ea typeface="Times New Roman" panose="02020603050405020304" pitchFamily="18" charset="0"/>
                </a:rPr>
                <a:t>Use Remove Participant to remove someone </a:t>
              </a:r>
              <a:endParaRPr lang="en-US" sz="2400" dirty="0">
                <a:cs typeface="ATT Aleck Sans" panose="020B0503020203020204" pitchFamily="34" charset="0"/>
              </a:endParaRPr>
            </a:p>
          </p:txBody>
        </p:sp>
      </p:grpSp>
      <p:grpSp>
        <p:nvGrpSpPr>
          <p:cNvPr id="3" name="Group 2">
            <a:extLst>
              <a:ext uri="{FF2B5EF4-FFF2-40B4-BE49-F238E27FC236}">
                <a16:creationId xmlns:a16="http://schemas.microsoft.com/office/drawing/2014/main" id="{616F3053-979D-454A-A8F1-937D57185251}"/>
              </a:ext>
            </a:extLst>
          </p:cNvPr>
          <p:cNvGrpSpPr/>
          <p:nvPr/>
        </p:nvGrpSpPr>
        <p:grpSpPr>
          <a:xfrm>
            <a:off x="882265" y="1413091"/>
            <a:ext cx="7379467" cy="4997926"/>
            <a:chOff x="882265" y="1413091"/>
            <a:chExt cx="7379467" cy="4997926"/>
          </a:xfrm>
        </p:grpSpPr>
        <p:pic>
          <p:nvPicPr>
            <p:cNvPr id="11" name="Picture 10" descr="Zoom meeting with three participants. ">
              <a:extLst>
                <a:ext uri="{FF2B5EF4-FFF2-40B4-BE49-F238E27FC236}">
                  <a16:creationId xmlns:a16="http://schemas.microsoft.com/office/drawing/2014/main" id="{7CE5B072-1D42-42BB-960A-06D30832917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882265" y="1413091"/>
              <a:ext cx="7379467" cy="4997926"/>
            </a:xfrm>
            <a:prstGeom prst="rect">
              <a:avLst/>
            </a:prstGeom>
          </p:spPr>
        </p:pic>
        <p:pic>
          <p:nvPicPr>
            <p:cNvPr id="12" name="Picture 11" descr="The Secuirty menu is open and Remove participant is highlighted in an orange box.">
              <a:extLst>
                <a:ext uri="{FF2B5EF4-FFF2-40B4-BE49-F238E27FC236}">
                  <a16:creationId xmlns:a16="http://schemas.microsoft.com/office/drawing/2014/main" id="{D1CFAE05-6A29-4094-869E-9AC67062C6C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25463" y="3123485"/>
              <a:ext cx="2146537" cy="2883218"/>
            </a:xfrm>
            <a:prstGeom prst="rect">
              <a:avLst/>
            </a:prstGeom>
          </p:spPr>
        </p:pic>
        <p:sp>
          <p:nvSpPr>
            <p:cNvPr id="18" name="Rectangle: Rounded Corners 17">
              <a:extLst>
                <a:ext uri="{FF2B5EF4-FFF2-40B4-BE49-F238E27FC236}">
                  <a16:creationId xmlns:a16="http://schemas.microsoft.com/office/drawing/2014/main" id="{169A3B72-81ED-48EC-939B-4064CC8F7CD6}"/>
                </a:ext>
              </a:extLst>
            </p:cNvPr>
            <p:cNvSpPr/>
            <p:nvPr/>
          </p:nvSpPr>
          <p:spPr>
            <a:xfrm>
              <a:off x="2425463" y="5446524"/>
              <a:ext cx="2146537" cy="572142"/>
            </a:xfrm>
            <a:prstGeom prst="roundRect">
              <a:avLst>
                <a:gd name="adj" fmla="val 13852"/>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916152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26</a:t>
            </a:fld>
            <a:endParaRPr lang="en-US"/>
          </a:p>
        </p:txBody>
      </p:sp>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7341"/>
            <a:ext cx="8229600" cy="4325112"/>
          </a:xfrm>
        </p:spPr>
        <p:txBody>
          <a:bodyPr/>
          <a:lstStyle/>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a:p>
            <a:pPr lvl="1"/>
            <a:endParaRPr lang="en-US" dirty="0">
              <a:solidFill>
                <a:schemeClr val="tx1"/>
              </a:solidFill>
            </a:endParaRPr>
          </a:p>
        </p:txBody>
      </p:sp>
      <p:grpSp>
        <p:nvGrpSpPr>
          <p:cNvPr id="5" name="Group 4">
            <a:extLst>
              <a:ext uri="{FF2B5EF4-FFF2-40B4-BE49-F238E27FC236}">
                <a16:creationId xmlns:a16="http://schemas.microsoft.com/office/drawing/2014/main" id="{8C3A5379-AA99-45A5-ADA0-C73F13CB8CBE}"/>
              </a:ext>
            </a:extLst>
          </p:cNvPr>
          <p:cNvGrpSpPr/>
          <p:nvPr/>
        </p:nvGrpSpPr>
        <p:grpSpPr>
          <a:xfrm>
            <a:off x="493568" y="573024"/>
            <a:ext cx="7022676" cy="640080"/>
            <a:chOff x="310688" y="746760"/>
            <a:chExt cx="7022676" cy="640080"/>
          </a:xfrm>
        </p:grpSpPr>
        <p:pic>
          <p:nvPicPr>
            <p:cNvPr id="8" name="Picture 7">
              <a:extLst>
                <a:ext uri="{FF2B5EF4-FFF2-40B4-BE49-F238E27FC236}">
                  <a16:creationId xmlns:a16="http://schemas.microsoft.com/office/drawing/2014/main" id="{E75D8304-D203-4A1D-9BA7-15439E49440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10688" y="746760"/>
              <a:ext cx="567343" cy="640080"/>
            </a:xfrm>
            <a:prstGeom prst="rect">
              <a:avLst/>
            </a:prstGeom>
          </p:spPr>
        </p:pic>
        <p:sp>
          <p:nvSpPr>
            <p:cNvPr id="9" name="TextBox 8">
              <a:extLst>
                <a:ext uri="{FF2B5EF4-FFF2-40B4-BE49-F238E27FC236}">
                  <a16:creationId xmlns:a16="http://schemas.microsoft.com/office/drawing/2014/main" id="{933048FD-EF0E-4932-8B2F-6049C5C30830}"/>
                </a:ext>
              </a:extLst>
            </p:cNvPr>
            <p:cNvSpPr txBox="1"/>
            <p:nvPr/>
          </p:nvSpPr>
          <p:spPr>
            <a:xfrm>
              <a:off x="965915" y="820835"/>
              <a:ext cx="6367449" cy="461665"/>
            </a:xfrm>
            <a:prstGeom prst="rect">
              <a:avLst/>
            </a:prstGeom>
            <a:noFill/>
          </p:spPr>
          <p:txBody>
            <a:bodyPr wrap="none" rtlCol="0">
              <a:spAutoFit/>
            </a:bodyPr>
            <a:lstStyle/>
            <a:p>
              <a:r>
                <a:rPr lang="en-US" sz="2400" dirty="0">
                  <a:effectLst/>
                  <a:ea typeface="Times New Roman" panose="02020603050405020304" pitchFamily="18" charset="0"/>
                </a:rPr>
                <a:t>Mute everyone in a meeting using Mute All </a:t>
              </a:r>
              <a:endParaRPr lang="en-US" sz="2400" dirty="0">
                <a:cs typeface="ATT Aleck Sans" panose="020B0503020203020204" pitchFamily="34" charset="0"/>
              </a:endParaRPr>
            </a:p>
          </p:txBody>
        </p:sp>
      </p:grpSp>
      <p:pic>
        <p:nvPicPr>
          <p:cNvPr id="10" name="Picture 9" descr="Zoom meeting with three participants. The Participants window is open and Mute All is highlighted in an orange box. ">
            <a:extLst>
              <a:ext uri="{FF2B5EF4-FFF2-40B4-BE49-F238E27FC236}">
                <a16:creationId xmlns:a16="http://schemas.microsoft.com/office/drawing/2014/main" id="{A8E3C2CB-0558-452F-9D60-2C5C0A9611D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01923" y="1427994"/>
            <a:ext cx="8046720" cy="4212408"/>
          </a:xfrm>
          <a:prstGeom prst="rect">
            <a:avLst/>
          </a:prstGeom>
        </p:spPr>
      </p:pic>
      <p:sp>
        <p:nvSpPr>
          <p:cNvPr id="18" name="Rectangle: Rounded Corners 17">
            <a:extLst>
              <a:ext uri="{FF2B5EF4-FFF2-40B4-BE49-F238E27FC236}">
                <a16:creationId xmlns:a16="http://schemas.microsoft.com/office/drawing/2014/main" id="{169A3B72-81ED-48EC-939B-4064CC8F7CD6}"/>
              </a:ext>
            </a:extLst>
          </p:cNvPr>
          <p:cNvSpPr/>
          <p:nvPr/>
        </p:nvSpPr>
        <p:spPr>
          <a:xfrm>
            <a:off x="7309884" y="5316277"/>
            <a:ext cx="580152" cy="371969"/>
          </a:xfrm>
          <a:prstGeom prst="roundRect">
            <a:avLst>
              <a:gd name="adj" fmla="val 7123"/>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238726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27</a:t>
            </a:fld>
            <a:endParaRPr lang="en-US"/>
          </a:p>
        </p:txBody>
      </p:sp>
      <p:grpSp>
        <p:nvGrpSpPr>
          <p:cNvPr id="5" name="Group 4">
            <a:extLst>
              <a:ext uri="{FF2B5EF4-FFF2-40B4-BE49-F238E27FC236}">
                <a16:creationId xmlns:a16="http://schemas.microsoft.com/office/drawing/2014/main" id="{8C3A5379-AA99-45A5-ADA0-C73F13CB8CBE}"/>
              </a:ext>
            </a:extLst>
          </p:cNvPr>
          <p:cNvGrpSpPr/>
          <p:nvPr/>
        </p:nvGrpSpPr>
        <p:grpSpPr>
          <a:xfrm>
            <a:off x="493568" y="573024"/>
            <a:ext cx="2848456" cy="640080"/>
            <a:chOff x="310688" y="746760"/>
            <a:chExt cx="2848456" cy="640080"/>
          </a:xfrm>
        </p:grpSpPr>
        <p:pic>
          <p:nvPicPr>
            <p:cNvPr id="8" name="Picture 7">
              <a:extLst>
                <a:ext uri="{FF2B5EF4-FFF2-40B4-BE49-F238E27FC236}">
                  <a16:creationId xmlns:a16="http://schemas.microsoft.com/office/drawing/2014/main" id="{E75D8304-D203-4A1D-9BA7-15439E49440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10688" y="746760"/>
              <a:ext cx="567343" cy="640080"/>
            </a:xfrm>
            <a:prstGeom prst="rect">
              <a:avLst/>
            </a:prstGeom>
          </p:spPr>
        </p:pic>
        <p:sp>
          <p:nvSpPr>
            <p:cNvPr id="9" name="TextBox 8">
              <a:extLst>
                <a:ext uri="{FF2B5EF4-FFF2-40B4-BE49-F238E27FC236}">
                  <a16:creationId xmlns:a16="http://schemas.microsoft.com/office/drawing/2014/main" id="{933048FD-EF0E-4932-8B2F-6049C5C30830}"/>
                </a:ext>
              </a:extLst>
            </p:cNvPr>
            <p:cNvSpPr txBox="1"/>
            <p:nvPr/>
          </p:nvSpPr>
          <p:spPr>
            <a:xfrm>
              <a:off x="965915" y="820835"/>
              <a:ext cx="2193229" cy="461665"/>
            </a:xfrm>
            <a:prstGeom prst="rect">
              <a:avLst/>
            </a:prstGeom>
            <a:noFill/>
          </p:spPr>
          <p:txBody>
            <a:bodyPr wrap="none" rtlCol="0">
              <a:spAutoFit/>
            </a:bodyPr>
            <a:lstStyle/>
            <a:p>
              <a:r>
                <a:rPr lang="en-US" sz="2400" dirty="0">
                  <a:effectLst/>
                  <a:ea typeface="Times New Roman" panose="02020603050405020304" pitchFamily="18" charset="0"/>
                </a:rPr>
                <a:t>Mute a person</a:t>
              </a:r>
              <a:endParaRPr lang="en-US" sz="2400" dirty="0">
                <a:cs typeface="ATT Aleck Sans" panose="020B0503020203020204" pitchFamily="34" charset="0"/>
              </a:endParaRPr>
            </a:p>
          </p:txBody>
        </p:sp>
      </p:grpSp>
      <p:sp>
        <p:nvSpPr>
          <p:cNvPr id="18" name="Rectangle: Rounded Corners 17">
            <a:extLst>
              <a:ext uri="{FF2B5EF4-FFF2-40B4-BE49-F238E27FC236}">
                <a16:creationId xmlns:a16="http://schemas.microsoft.com/office/drawing/2014/main" id="{169A3B72-81ED-48EC-939B-4064CC8F7CD6}"/>
              </a:ext>
            </a:extLst>
          </p:cNvPr>
          <p:cNvSpPr/>
          <p:nvPr/>
        </p:nvSpPr>
        <p:spPr>
          <a:xfrm>
            <a:off x="4562373" y="2555506"/>
            <a:ext cx="601585" cy="389365"/>
          </a:xfrm>
          <a:prstGeom prst="roundRect">
            <a:avLst>
              <a:gd name="adj" fmla="val 7123"/>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descr="Zoom meeting with three participants. The Participants window is open and Mute and Mor for one participant is highlighted in an orange box. ">
            <a:extLst>
              <a:ext uri="{FF2B5EF4-FFF2-40B4-BE49-F238E27FC236}">
                <a16:creationId xmlns:a16="http://schemas.microsoft.com/office/drawing/2014/main" id="{0B34B4A3-AB9A-498E-840A-0FA754B6928E}"/>
              </a:ext>
            </a:extLst>
          </p:cNvPr>
          <p:cNvGrpSpPr/>
          <p:nvPr/>
        </p:nvGrpSpPr>
        <p:grpSpPr>
          <a:xfrm>
            <a:off x="402336" y="1426464"/>
            <a:ext cx="8046720" cy="4212408"/>
            <a:chOff x="401923" y="1427994"/>
            <a:chExt cx="8046720" cy="4212408"/>
          </a:xfrm>
        </p:grpSpPr>
        <p:pic>
          <p:nvPicPr>
            <p:cNvPr id="10" name="Picture 9">
              <a:extLst>
                <a:ext uri="{FF2B5EF4-FFF2-40B4-BE49-F238E27FC236}">
                  <a16:creationId xmlns:a16="http://schemas.microsoft.com/office/drawing/2014/main" id="{80E743AD-84AD-48B0-88EF-B0C0967D787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01923" y="1427994"/>
              <a:ext cx="8046720" cy="4212408"/>
            </a:xfrm>
            <a:prstGeom prst="rect">
              <a:avLst/>
            </a:prstGeom>
          </p:spPr>
        </p:pic>
        <p:pic>
          <p:nvPicPr>
            <p:cNvPr id="11" name="Picture 10">
              <a:extLst>
                <a:ext uri="{FF2B5EF4-FFF2-40B4-BE49-F238E27FC236}">
                  <a16:creationId xmlns:a16="http://schemas.microsoft.com/office/drawing/2014/main" id="{A03EBDCF-10D1-41A6-B141-1513FEF45F2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5062" t="23629" b="68519"/>
            <a:stretch/>
          </p:blipFill>
          <p:spPr>
            <a:xfrm>
              <a:off x="7219505" y="2062716"/>
              <a:ext cx="1172391" cy="256032"/>
            </a:xfrm>
            <a:prstGeom prst="rect">
              <a:avLst/>
            </a:prstGeom>
            <a:effectLst/>
          </p:spPr>
        </p:pic>
      </p:grpSp>
      <p:sp>
        <p:nvSpPr>
          <p:cNvPr id="12" name="Rectangle: Rounded Corners 11">
            <a:extLst>
              <a:ext uri="{FF2B5EF4-FFF2-40B4-BE49-F238E27FC236}">
                <a16:creationId xmlns:a16="http://schemas.microsoft.com/office/drawing/2014/main" id="{9CE6AC95-C032-43E7-A024-E280EBB6EFBD}"/>
              </a:ext>
            </a:extLst>
          </p:cNvPr>
          <p:cNvSpPr/>
          <p:nvPr/>
        </p:nvSpPr>
        <p:spPr>
          <a:xfrm>
            <a:off x="7400260" y="2003217"/>
            <a:ext cx="1052621" cy="371969"/>
          </a:xfrm>
          <a:prstGeom prst="roundRect">
            <a:avLst>
              <a:gd name="adj" fmla="val 7123"/>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982967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28</a:t>
            </a:fld>
            <a:endParaRPr lang="en-US"/>
          </a:p>
        </p:txBody>
      </p:sp>
      <p:pic>
        <p:nvPicPr>
          <p:cNvPr id="11" name="Picture 10" descr="Zoom meeting with three participants. ">
            <a:extLst>
              <a:ext uri="{FF2B5EF4-FFF2-40B4-BE49-F238E27FC236}">
                <a16:creationId xmlns:a16="http://schemas.microsoft.com/office/drawing/2014/main" id="{4FD18E49-A717-46AB-9864-9DE5E7D808B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82265" y="1413091"/>
            <a:ext cx="7379467" cy="4997926"/>
          </a:xfrm>
          <a:prstGeom prst="rect">
            <a:avLst/>
          </a:prstGeom>
        </p:spPr>
      </p:pic>
      <p:grpSp>
        <p:nvGrpSpPr>
          <p:cNvPr id="5" name="Group 4">
            <a:extLst>
              <a:ext uri="{FF2B5EF4-FFF2-40B4-BE49-F238E27FC236}">
                <a16:creationId xmlns:a16="http://schemas.microsoft.com/office/drawing/2014/main" id="{8C3A5379-AA99-45A5-ADA0-C73F13CB8CBE}"/>
              </a:ext>
            </a:extLst>
          </p:cNvPr>
          <p:cNvGrpSpPr/>
          <p:nvPr/>
        </p:nvGrpSpPr>
        <p:grpSpPr>
          <a:xfrm>
            <a:off x="493568" y="573024"/>
            <a:ext cx="8013332" cy="640080"/>
            <a:chOff x="310688" y="746760"/>
            <a:chExt cx="8013332" cy="640080"/>
          </a:xfrm>
        </p:grpSpPr>
        <p:pic>
          <p:nvPicPr>
            <p:cNvPr id="8" name="Picture 7">
              <a:extLst>
                <a:ext uri="{FF2B5EF4-FFF2-40B4-BE49-F238E27FC236}">
                  <a16:creationId xmlns:a16="http://schemas.microsoft.com/office/drawing/2014/main" id="{E75D8304-D203-4A1D-9BA7-15439E49440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10688" y="746760"/>
              <a:ext cx="567343" cy="640080"/>
            </a:xfrm>
            <a:prstGeom prst="rect">
              <a:avLst/>
            </a:prstGeom>
          </p:spPr>
        </p:pic>
        <p:sp>
          <p:nvSpPr>
            <p:cNvPr id="9" name="TextBox 8">
              <a:extLst>
                <a:ext uri="{FF2B5EF4-FFF2-40B4-BE49-F238E27FC236}">
                  <a16:creationId xmlns:a16="http://schemas.microsoft.com/office/drawing/2014/main" id="{933048FD-EF0E-4932-8B2F-6049C5C30830}"/>
                </a:ext>
              </a:extLst>
            </p:cNvPr>
            <p:cNvSpPr txBox="1"/>
            <p:nvPr/>
          </p:nvSpPr>
          <p:spPr>
            <a:xfrm>
              <a:off x="965915" y="820835"/>
              <a:ext cx="7358105" cy="461665"/>
            </a:xfrm>
            <a:prstGeom prst="rect">
              <a:avLst/>
            </a:prstGeom>
            <a:noFill/>
          </p:spPr>
          <p:txBody>
            <a:bodyPr wrap="none" rtlCol="0">
              <a:spAutoFit/>
            </a:bodyPr>
            <a:lstStyle/>
            <a:p>
              <a:r>
                <a:rPr lang="en-US" sz="2400" dirty="0">
                  <a:effectLst/>
                  <a:ea typeface="Times New Roman" panose="02020603050405020304" pitchFamily="18" charset="0"/>
                </a:rPr>
                <a:t>If you’re recording the meeting, let attendees know</a:t>
              </a:r>
              <a:endParaRPr lang="en-US" sz="2400" dirty="0">
                <a:cs typeface="ATT Aleck Sans" panose="020B0503020203020204" pitchFamily="34" charset="0"/>
              </a:endParaRPr>
            </a:p>
          </p:txBody>
        </p:sp>
      </p:grpSp>
      <p:sp>
        <p:nvSpPr>
          <p:cNvPr id="18" name="Rectangle: Rounded Corners 17">
            <a:extLst>
              <a:ext uri="{FF2B5EF4-FFF2-40B4-BE49-F238E27FC236}">
                <a16:creationId xmlns:a16="http://schemas.microsoft.com/office/drawing/2014/main" id="{169A3B72-81ED-48EC-939B-4064CC8F7CD6}"/>
              </a:ext>
            </a:extLst>
          </p:cNvPr>
          <p:cNvSpPr/>
          <p:nvPr/>
        </p:nvSpPr>
        <p:spPr>
          <a:xfrm>
            <a:off x="5373338" y="5972824"/>
            <a:ext cx="539122" cy="442453"/>
          </a:xfrm>
          <a:prstGeom prst="roundRect">
            <a:avLst>
              <a:gd name="adj" fmla="val 13852"/>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45724336-B7E5-4B65-8C5A-72F8B4DC50F3}"/>
              </a:ext>
            </a:extLst>
          </p:cNvPr>
          <p:cNvCxnSpPr>
            <a:cxnSpLocks/>
            <a:stCxn id="6" idx="2"/>
          </p:cNvCxnSpPr>
          <p:nvPr/>
        </p:nvCxnSpPr>
        <p:spPr>
          <a:xfrm flipH="1">
            <a:off x="5912460" y="5223547"/>
            <a:ext cx="655802" cy="681017"/>
          </a:xfrm>
          <a:prstGeom prst="straightConnector1">
            <a:avLst/>
          </a:prstGeom>
          <a:ln w="1905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6" name="Rectangle: Rounded Corners 5">
            <a:extLst>
              <a:ext uri="{FF2B5EF4-FFF2-40B4-BE49-F238E27FC236}">
                <a16:creationId xmlns:a16="http://schemas.microsoft.com/office/drawing/2014/main" id="{01D460DC-C88A-4C02-B827-6D61774E3301}"/>
              </a:ext>
            </a:extLst>
          </p:cNvPr>
          <p:cNvSpPr/>
          <p:nvPr/>
        </p:nvSpPr>
        <p:spPr>
          <a:xfrm>
            <a:off x="5188687" y="4130748"/>
            <a:ext cx="2759149" cy="1092799"/>
          </a:xfrm>
          <a:prstGeom prst="roundRect">
            <a:avLst/>
          </a:prstGeom>
          <a:solidFill>
            <a:srgbClr val="F4681A"/>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E96EB50-55AC-4910-B6B7-617615C3BD43}"/>
              </a:ext>
            </a:extLst>
          </p:cNvPr>
          <p:cNvSpPr txBox="1">
            <a:spLocks/>
          </p:cNvSpPr>
          <p:nvPr/>
        </p:nvSpPr>
        <p:spPr>
          <a:xfrm>
            <a:off x="5317539" y="4214540"/>
            <a:ext cx="2607764" cy="954107"/>
          </a:xfrm>
          <a:prstGeom prst="rect">
            <a:avLst/>
          </a:prstGeom>
          <a:noFill/>
        </p:spPr>
        <p:txBody>
          <a:bodyPr wrap="square" rtlCol="0">
            <a:spAutoFit/>
          </a:bodyPr>
          <a:lstStyle/>
          <a:p>
            <a:r>
              <a:rPr lang="en-US" sz="1400" dirty="0">
                <a:solidFill>
                  <a:schemeClr val="bg1"/>
                </a:solidFill>
                <a:effectLst/>
                <a:latin typeface="ATT Aleck Sans" panose="020B0503020203020204" pitchFamily="34" charset="0"/>
                <a:ea typeface="Times New Roman" panose="02020603050405020304" pitchFamily="18" charset="0"/>
              </a:rPr>
              <a:t>This will save a recording of the meeting to your computer or online Zoom account.</a:t>
            </a:r>
            <a:endParaRPr lang="en-US" sz="1400" dirty="0">
              <a:solidFill>
                <a:schemeClr val="bg1"/>
              </a:solidFill>
            </a:endParaRPr>
          </a:p>
        </p:txBody>
      </p:sp>
    </p:spTree>
    <p:custDataLst>
      <p:tags r:id="rId1"/>
    </p:custDataLst>
    <p:extLst>
      <p:ext uri="{BB962C8B-B14F-4D97-AF65-F5344CB8AC3E}">
        <p14:creationId xmlns:p14="http://schemas.microsoft.com/office/powerpoint/2010/main" val="1089775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29</a:t>
            </a:fld>
            <a:endParaRPr lang="en-US"/>
          </a:p>
        </p:txBody>
      </p:sp>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7341"/>
            <a:ext cx="8229600" cy="4325112"/>
          </a:xfrm>
        </p:spPr>
        <p:txBody>
          <a:bodyPr/>
          <a:lstStyle/>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a:p>
            <a:pPr lvl="1"/>
            <a:endParaRPr lang="en-US" dirty="0">
              <a:solidFill>
                <a:schemeClr val="tx1"/>
              </a:solidFill>
            </a:endParaRPr>
          </a:p>
        </p:txBody>
      </p:sp>
      <p:pic>
        <p:nvPicPr>
          <p:cNvPr id="11" name="Picture 10" descr="Zoom meeting with three participants. ">
            <a:extLst>
              <a:ext uri="{FF2B5EF4-FFF2-40B4-BE49-F238E27FC236}">
                <a16:creationId xmlns:a16="http://schemas.microsoft.com/office/drawing/2014/main" id="{209C9AC4-EB5A-463F-8913-101648EC2EE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82265" y="1413091"/>
            <a:ext cx="7379467" cy="4997926"/>
          </a:xfrm>
          <a:prstGeom prst="rect">
            <a:avLst/>
          </a:prstGeom>
        </p:spPr>
      </p:pic>
      <p:grpSp>
        <p:nvGrpSpPr>
          <p:cNvPr id="5" name="Group 4">
            <a:extLst>
              <a:ext uri="{FF2B5EF4-FFF2-40B4-BE49-F238E27FC236}">
                <a16:creationId xmlns:a16="http://schemas.microsoft.com/office/drawing/2014/main" id="{8C3A5379-AA99-45A5-ADA0-C73F13CB8CBE}"/>
              </a:ext>
            </a:extLst>
          </p:cNvPr>
          <p:cNvGrpSpPr/>
          <p:nvPr/>
        </p:nvGrpSpPr>
        <p:grpSpPr>
          <a:xfrm>
            <a:off x="493568" y="573024"/>
            <a:ext cx="3156233" cy="640080"/>
            <a:chOff x="310688" y="746760"/>
            <a:chExt cx="3156233" cy="640080"/>
          </a:xfrm>
        </p:grpSpPr>
        <p:pic>
          <p:nvPicPr>
            <p:cNvPr id="8" name="Picture 7">
              <a:extLst>
                <a:ext uri="{FF2B5EF4-FFF2-40B4-BE49-F238E27FC236}">
                  <a16:creationId xmlns:a16="http://schemas.microsoft.com/office/drawing/2014/main" id="{E75D8304-D203-4A1D-9BA7-15439E49440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10688" y="746760"/>
              <a:ext cx="567343" cy="640080"/>
            </a:xfrm>
            <a:prstGeom prst="rect">
              <a:avLst/>
            </a:prstGeom>
          </p:spPr>
        </p:pic>
        <p:sp>
          <p:nvSpPr>
            <p:cNvPr id="9" name="TextBox 8">
              <a:extLst>
                <a:ext uri="{FF2B5EF4-FFF2-40B4-BE49-F238E27FC236}">
                  <a16:creationId xmlns:a16="http://schemas.microsoft.com/office/drawing/2014/main" id="{933048FD-EF0E-4932-8B2F-6049C5C30830}"/>
                </a:ext>
              </a:extLst>
            </p:cNvPr>
            <p:cNvSpPr txBox="1"/>
            <p:nvPr/>
          </p:nvSpPr>
          <p:spPr>
            <a:xfrm>
              <a:off x="965915" y="820835"/>
              <a:ext cx="2501006" cy="461665"/>
            </a:xfrm>
            <a:prstGeom prst="rect">
              <a:avLst/>
            </a:prstGeom>
            <a:noFill/>
          </p:spPr>
          <p:txBody>
            <a:bodyPr wrap="none" rtlCol="0">
              <a:spAutoFit/>
            </a:bodyPr>
            <a:lstStyle/>
            <a:p>
              <a:r>
                <a:rPr lang="en-US" sz="2400" dirty="0">
                  <a:effectLst/>
                  <a:ea typeface="Times New Roman" panose="02020603050405020304" pitchFamily="18" charset="0"/>
                </a:rPr>
                <a:t>End the meeting</a:t>
              </a:r>
              <a:endParaRPr lang="en-US" sz="2400" dirty="0">
                <a:cs typeface="ATT Aleck Sans" panose="020B0503020203020204" pitchFamily="34" charset="0"/>
              </a:endParaRPr>
            </a:p>
          </p:txBody>
        </p:sp>
      </p:grpSp>
      <p:pic>
        <p:nvPicPr>
          <p:cNvPr id="10" name="Picture 9" descr="Graphical user interface, text, application, chat or text message&#10;&#10;Description automatically generated">
            <a:extLst>
              <a:ext uri="{FF2B5EF4-FFF2-40B4-BE49-F238E27FC236}">
                <a16:creationId xmlns:a16="http://schemas.microsoft.com/office/drawing/2014/main" id="{957F5F8F-BC53-4803-A695-B4E7C22E0A2B}"/>
              </a:ext>
            </a:extLst>
          </p:cNvPr>
          <p:cNvPicPr>
            <a:picLocks noChangeAspect="1"/>
          </p:cNvPicPr>
          <p:nvPr/>
        </p:nvPicPr>
        <p:blipFill rotWithShape="1">
          <a:blip r:embed="rId6">
            <a:extLst>
              <a:ext uri="{28A0092B-C50C-407E-A947-70E740481C1C}">
                <a14:useLocalDpi xmlns:a14="http://schemas.microsoft.com/office/drawing/2010/main" val="0"/>
              </a:ext>
            </a:extLst>
          </a:blip>
          <a:srcRect b="1919"/>
          <a:stretch/>
        </p:blipFill>
        <p:spPr>
          <a:xfrm>
            <a:off x="5899550" y="4479786"/>
            <a:ext cx="2362182" cy="1494740"/>
          </a:xfrm>
          <a:prstGeom prst="rect">
            <a:avLst/>
          </a:prstGeom>
        </p:spPr>
      </p:pic>
      <p:sp>
        <p:nvSpPr>
          <p:cNvPr id="12" name="Rectangle: Rounded Corners 11">
            <a:extLst>
              <a:ext uri="{FF2B5EF4-FFF2-40B4-BE49-F238E27FC236}">
                <a16:creationId xmlns:a16="http://schemas.microsoft.com/office/drawing/2014/main" id="{33B1A361-FFB9-4428-8A05-3DE6B4430584}"/>
              </a:ext>
            </a:extLst>
          </p:cNvPr>
          <p:cNvSpPr/>
          <p:nvPr/>
        </p:nvSpPr>
        <p:spPr>
          <a:xfrm>
            <a:off x="5899550" y="4479786"/>
            <a:ext cx="2362182" cy="1494740"/>
          </a:xfrm>
          <a:prstGeom prst="roundRect">
            <a:avLst>
              <a:gd name="adj" fmla="val 4449"/>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082422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577A77-46FE-4C6B-BE7F-1A8D2922F0D9}"/>
              </a:ext>
            </a:extLst>
          </p:cNvPr>
          <p:cNvSpPr>
            <a:spLocks noGrp="1"/>
          </p:cNvSpPr>
          <p:nvPr>
            <p:ph type="sldNum" sz="quarter" idx="12"/>
          </p:nvPr>
        </p:nvSpPr>
        <p:spPr/>
        <p:txBody>
          <a:bodyPr/>
          <a:lstStyle/>
          <a:p>
            <a:fld id="{D852D4E8-E283-404D-80D7-3AF63315721A}" type="slidenum">
              <a:rPr lang="en-US" smtClean="0"/>
              <a:t>3</a:t>
            </a:fld>
            <a:endParaRPr lang="en-US"/>
          </a:p>
        </p:txBody>
      </p:sp>
      <p:sp>
        <p:nvSpPr>
          <p:cNvPr id="3" name="Title 2">
            <a:extLst>
              <a:ext uri="{FF2B5EF4-FFF2-40B4-BE49-F238E27FC236}">
                <a16:creationId xmlns:a16="http://schemas.microsoft.com/office/drawing/2014/main" id="{2E6CE481-89D2-431C-9620-17728BE9CD4A}"/>
              </a:ext>
            </a:extLst>
          </p:cNvPr>
          <p:cNvSpPr>
            <a:spLocks noGrp="1"/>
          </p:cNvSpPr>
          <p:nvPr>
            <p:ph type="title"/>
          </p:nvPr>
        </p:nvSpPr>
        <p:spPr>
          <a:xfrm>
            <a:off x="457200" y="365760"/>
            <a:ext cx="8229600" cy="1069848"/>
          </a:xfrm>
        </p:spPr>
        <p:txBody>
          <a:bodyPr/>
          <a:lstStyle/>
          <a:p>
            <a:r>
              <a:rPr lang="en-US" dirty="0"/>
              <a:t>Introduction</a:t>
            </a:r>
          </a:p>
        </p:txBody>
      </p:sp>
      <p:pic>
        <p:nvPicPr>
          <p:cNvPr id="7" name="Picture 6" descr="Icon&#10;&#10;Description automatically generated">
            <a:extLst>
              <a:ext uri="{FF2B5EF4-FFF2-40B4-BE49-F238E27FC236}">
                <a16:creationId xmlns:a16="http://schemas.microsoft.com/office/drawing/2014/main" id="{03D118CF-7260-4A78-B882-4979ABA87EB6}"/>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107792" y="731520"/>
            <a:ext cx="2579008" cy="2253727"/>
          </a:xfrm>
          <a:prstGeom prst="rect">
            <a:avLst/>
          </a:prstGeom>
        </p:spPr>
      </p:pic>
      <p:sp>
        <p:nvSpPr>
          <p:cNvPr id="4" name="TextBox 3">
            <a:extLst>
              <a:ext uri="{FF2B5EF4-FFF2-40B4-BE49-F238E27FC236}">
                <a16:creationId xmlns:a16="http://schemas.microsoft.com/office/drawing/2014/main" id="{E2FF503E-20B4-488F-BE29-6DD7486043F7}"/>
              </a:ext>
            </a:extLst>
          </p:cNvPr>
          <p:cNvSpPr txBox="1"/>
          <p:nvPr/>
        </p:nvSpPr>
        <p:spPr>
          <a:xfrm>
            <a:off x="457200" y="1859340"/>
            <a:ext cx="5035337" cy="1569660"/>
          </a:xfrm>
          <a:prstGeom prst="rect">
            <a:avLst/>
          </a:prstGeom>
          <a:noFill/>
        </p:spPr>
        <p:txBody>
          <a:bodyPr wrap="square" rtlCol="0">
            <a:spAutoFit/>
          </a:bodyPr>
          <a:lstStyle/>
          <a:p>
            <a:pPr>
              <a:buClr>
                <a:schemeClr val="accent1"/>
              </a:buClr>
            </a:pPr>
            <a:r>
              <a:rPr lang="en-US" sz="2400" dirty="0">
                <a:cs typeface="ATT Aleck Sans" panose="020B0503020203020204" pitchFamily="34" charset="0"/>
              </a:rPr>
              <a:t>Do you have </a:t>
            </a:r>
            <a:r>
              <a:rPr lang="en-US" sz="2400" b="1" dirty="0">
                <a:cs typeface="ATT Aleck Sans" panose="020B0503020203020204" pitchFamily="34" charset="0"/>
              </a:rPr>
              <a:t>any experiences to share </a:t>
            </a:r>
            <a:r>
              <a:rPr lang="en-US" sz="2400" dirty="0">
                <a:cs typeface="ATT Aleck Sans" panose="020B0503020203020204" pitchFamily="34" charset="0"/>
              </a:rPr>
              <a:t>about video conferencing? </a:t>
            </a:r>
          </a:p>
          <a:p>
            <a:pPr>
              <a:buClr>
                <a:schemeClr val="accent1"/>
              </a:buClr>
            </a:pPr>
            <a:endParaRPr lang="en-US" sz="2400" dirty="0">
              <a:cs typeface="ATT Aleck Sans" panose="020B0503020203020204" pitchFamily="34" charset="0"/>
            </a:endParaRPr>
          </a:p>
          <a:p>
            <a:pPr>
              <a:buClr>
                <a:schemeClr val="accent1"/>
              </a:buClr>
            </a:pPr>
            <a:r>
              <a:rPr lang="en-US" sz="2400" dirty="0">
                <a:cs typeface="ATT Aleck Sans" panose="020B0503020203020204" pitchFamily="34" charset="0"/>
              </a:rPr>
              <a:t>Have you used these tools?</a:t>
            </a:r>
          </a:p>
        </p:txBody>
      </p:sp>
    </p:spTree>
    <p:custDataLst>
      <p:tags r:id="rId1"/>
    </p:custDataLst>
    <p:extLst>
      <p:ext uri="{BB962C8B-B14F-4D97-AF65-F5344CB8AC3E}">
        <p14:creationId xmlns:p14="http://schemas.microsoft.com/office/powerpoint/2010/main" val="58004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30</a:t>
            </a:fld>
            <a:endParaRPr lang="en-US"/>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n-US" sz="4800" dirty="0">
                <a:latin typeface="+mj-lt"/>
              </a:rPr>
              <a:t>Activity #4</a:t>
            </a:r>
          </a:p>
          <a:p>
            <a:r>
              <a:rPr lang="en-US" sz="2000" dirty="0">
                <a:solidFill>
                  <a:schemeClr val="tx1"/>
                </a:solidFill>
                <a:cs typeface="ATT Aleck Sans"/>
              </a:rPr>
              <a:t>In web browser address bar, type: </a:t>
            </a:r>
          </a:p>
          <a:p>
            <a:r>
              <a:rPr lang="en-US" sz="2000" dirty="0">
                <a:solidFill>
                  <a:schemeClr val="tx1"/>
                </a:solidFill>
                <a:cs typeface="ATT Aleck Sans"/>
              </a:rPr>
              <a:t>https://</a:t>
            </a:r>
            <a:r>
              <a:rPr lang="en-US" sz="2000" dirty="0" err="1">
                <a:solidFill>
                  <a:schemeClr val="tx1"/>
                </a:solidFill>
                <a:cs typeface="ATT Aleck Sans"/>
              </a:rPr>
              <a:t>www.digitallearn.org</a:t>
            </a:r>
            <a:endParaRPr lang="en-US" dirty="0"/>
          </a:p>
        </p:txBody>
      </p:sp>
    </p:spTree>
    <p:custDataLst>
      <p:tags r:id="rId1"/>
    </p:custDataLst>
    <p:extLst>
      <p:ext uri="{BB962C8B-B14F-4D97-AF65-F5344CB8AC3E}">
        <p14:creationId xmlns:p14="http://schemas.microsoft.com/office/powerpoint/2010/main" val="3756615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31</a:t>
            </a:fld>
            <a:endParaRPr lang="en-US"/>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n-US" dirty="0"/>
              <a:t>Questions</a:t>
            </a:r>
          </a:p>
        </p:txBody>
      </p:sp>
      <p:pic>
        <p:nvPicPr>
          <p:cNvPr id="5" name="Picture 4" descr="Icon&#10;&#10;Description automatically generated">
            <a:extLst>
              <a:ext uri="{FF2B5EF4-FFF2-40B4-BE49-F238E27FC236}">
                <a16:creationId xmlns:a16="http://schemas.microsoft.com/office/drawing/2014/main" id="{32247379-B259-48CA-BB6F-13D6D6B8C5D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107792" y="731520"/>
            <a:ext cx="2579008" cy="2253727"/>
          </a:xfrm>
          <a:prstGeom prst="rect">
            <a:avLst/>
          </a:prstGeom>
        </p:spPr>
      </p:pic>
      <p:sp>
        <p:nvSpPr>
          <p:cNvPr id="6" name="TextBox 5">
            <a:extLst>
              <a:ext uri="{FF2B5EF4-FFF2-40B4-BE49-F238E27FC236}">
                <a16:creationId xmlns:a16="http://schemas.microsoft.com/office/drawing/2014/main" id="{3E8C1BB7-FC13-4A5C-93FE-6927D80BB5C9}"/>
              </a:ext>
            </a:extLst>
          </p:cNvPr>
          <p:cNvSpPr txBox="1"/>
          <p:nvPr/>
        </p:nvSpPr>
        <p:spPr>
          <a:xfrm>
            <a:off x="457200" y="2028738"/>
            <a:ext cx="5306096" cy="830997"/>
          </a:xfrm>
          <a:prstGeom prst="rect">
            <a:avLst/>
          </a:prstGeom>
          <a:noFill/>
        </p:spPr>
        <p:txBody>
          <a:bodyPr wrap="square" rtlCol="0">
            <a:spAutoFit/>
          </a:bodyPr>
          <a:lstStyle/>
          <a:p>
            <a:r>
              <a:rPr lang="en-US" sz="2400" dirty="0">
                <a:cs typeface="ATT Aleck Sans" panose="020B0503020203020204" pitchFamily="34" charset="0"/>
              </a:rPr>
              <a:t>Anything you want to ask or clarify before we end? </a:t>
            </a:r>
          </a:p>
        </p:txBody>
      </p:sp>
    </p:spTree>
    <p:custDataLst>
      <p:tags r:id="rId1"/>
    </p:custDataLst>
    <p:extLst>
      <p:ext uri="{BB962C8B-B14F-4D97-AF65-F5344CB8AC3E}">
        <p14:creationId xmlns:p14="http://schemas.microsoft.com/office/powerpoint/2010/main" val="112501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32</a:t>
            </a:fld>
            <a:endParaRPr lang="en-US"/>
          </a:p>
        </p:txBody>
      </p:sp>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vert="horz" lIns="91440" tIns="45720" rIns="91440" bIns="45720" anchor="t">
            <a:normAutofit/>
          </a:bodyPr>
          <a:lstStyle/>
          <a:p>
            <a:pPr marL="81915" indent="0">
              <a:buNone/>
            </a:pPr>
            <a:r>
              <a:rPr lang="en-US" dirty="0">
                <a:solidFill>
                  <a:schemeClr val="tx1"/>
                </a:solidFill>
                <a:cs typeface="ATT Aleck Sans"/>
              </a:rPr>
              <a:t>Today you . . . </a:t>
            </a:r>
            <a:endParaRPr lang="en-US" sz="1200" dirty="0">
              <a:solidFill>
                <a:schemeClr val="tx1"/>
              </a:solidFill>
            </a:endParaRPr>
          </a:p>
          <a:p>
            <a:pPr marL="493395" lvl="1" indent="-184785">
              <a:lnSpc>
                <a:spcPct val="150000"/>
              </a:lnSpc>
            </a:pPr>
            <a:r>
              <a:rPr lang="en-US" dirty="0">
                <a:solidFill>
                  <a:schemeClr val="tx1"/>
                </a:solidFill>
                <a:cs typeface="ATT Aleck Sans"/>
              </a:rPr>
              <a:t>learned about video conferencing</a:t>
            </a:r>
          </a:p>
          <a:p>
            <a:pPr marL="493395" lvl="1" indent="-184785">
              <a:lnSpc>
                <a:spcPct val="150000"/>
              </a:lnSpc>
            </a:pPr>
            <a:r>
              <a:rPr lang="en-US" dirty="0">
                <a:solidFill>
                  <a:schemeClr val="tx1"/>
                </a:solidFill>
                <a:cs typeface="ATT Aleck Sans"/>
              </a:rPr>
              <a:t>built skills to:</a:t>
            </a:r>
            <a:r>
              <a:rPr lang="en-US" strike="sngStrike" dirty="0">
                <a:solidFill>
                  <a:schemeClr val="tx1"/>
                </a:solidFill>
                <a:cs typeface="ATT Aleck Sans"/>
              </a:rPr>
              <a:t> </a:t>
            </a:r>
          </a:p>
          <a:p>
            <a:pPr marL="692150" lvl="2" indent="-164465">
              <a:lnSpc>
                <a:spcPct val="150000"/>
              </a:lnSpc>
            </a:pPr>
            <a:r>
              <a:rPr lang="en-US" dirty="0">
                <a:solidFill>
                  <a:schemeClr val="tx1"/>
                </a:solidFill>
                <a:cs typeface="ATT Aleck Sans"/>
              </a:rPr>
              <a:t>join online meetings</a:t>
            </a:r>
            <a:endParaRPr lang="en-US" dirty="0">
              <a:solidFill>
                <a:schemeClr val="tx1"/>
              </a:solidFill>
            </a:endParaRPr>
          </a:p>
          <a:p>
            <a:pPr marL="692150" lvl="2" indent="-164465">
              <a:lnSpc>
                <a:spcPct val="150000"/>
              </a:lnSpc>
            </a:pPr>
            <a:r>
              <a:rPr lang="en-US" dirty="0">
                <a:solidFill>
                  <a:schemeClr val="tx1"/>
                </a:solidFill>
                <a:cs typeface="ATT Aleck Sans"/>
              </a:rPr>
              <a:t>use common participant features</a:t>
            </a:r>
          </a:p>
          <a:p>
            <a:pPr marL="692150" lvl="2" indent="-164465">
              <a:lnSpc>
                <a:spcPct val="150000"/>
              </a:lnSpc>
            </a:pPr>
            <a:r>
              <a:rPr lang="en-US" dirty="0">
                <a:solidFill>
                  <a:schemeClr val="tx1"/>
                </a:solidFill>
                <a:cs typeface="ATT Aleck Sans"/>
              </a:rPr>
              <a:t>schedule a meeting and invite others</a:t>
            </a:r>
            <a:endParaRPr lang="en-US" dirty="0">
              <a:solidFill>
                <a:schemeClr val="tx1"/>
              </a:solidFill>
            </a:endParaRPr>
          </a:p>
          <a:p>
            <a:pPr marL="614553" lvl="1" indent="-285750">
              <a:lnSpc>
                <a:spcPct val="150000"/>
              </a:lnSpc>
            </a:pPr>
            <a:r>
              <a:rPr lang="en-US" dirty="0">
                <a:solidFill>
                  <a:schemeClr val="tx1"/>
                </a:solidFill>
                <a:cs typeface="ATT Aleck Sans"/>
              </a:rPr>
              <a:t>discovered useful tips to host an online meeting</a:t>
            </a:r>
            <a:br>
              <a:rPr lang="en-US" dirty="0"/>
            </a:br>
            <a:endParaRPr lang="en-US" dirty="0">
              <a:solidFill>
                <a:schemeClr val="tx1"/>
              </a:solidFill>
            </a:endParaRPr>
          </a:p>
          <a:p>
            <a:pPr marL="81915" indent="0">
              <a:buNone/>
            </a:pPr>
            <a:endParaRPr lang="en-US"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vert="horz" lIns="91440" tIns="45720" rIns="91440" bIns="45720" anchor="ctr">
            <a:normAutofit/>
          </a:bodyPr>
          <a:lstStyle/>
          <a:p>
            <a:r>
              <a:rPr lang="en-US" dirty="0">
                <a:cs typeface="ATT Aleck Sans"/>
              </a:rPr>
              <a:t>Congratulations! </a:t>
            </a:r>
            <a:endParaRPr lang="en-US" dirty="0"/>
          </a:p>
        </p:txBody>
      </p:sp>
    </p:spTree>
    <p:custDataLst>
      <p:tags r:id="rId1"/>
    </p:custDataLst>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33</a:t>
            </a:fld>
            <a:endParaRPr lang="en-US"/>
          </a:p>
        </p:txBody>
      </p:sp>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r>
              <a:rPr lang="en-US" dirty="0"/>
              <a:t>Today’s training is provided by AT&amp;T </a:t>
            </a:r>
            <a:br>
              <a:rPr lang="en-US" dirty="0"/>
            </a:br>
            <a:r>
              <a:rPr lang="en-US" dirty="0"/>
              <a:t>and Public Library Association. </a:t>
            </a:r>
            <a:br>
              <a:rPr lang="en-US" dirty="0"/>
            </a:br>
            <a:br>
              <a:rPr lang="en-US" dirty="0"/>
            </a:br>
            <a:r>
              <a:rPr lang="en-US" dirty="0"/>
              <a:t>Visit &lt;insert libraries URL here&gt; and </a:t>
            </a:r>
            <a:r>
              <a:rPr lang="en-US" dirty="0">
                <a:hlinkClick r:id="rId4"/>
              </a:rPr>
              <a:t>https://www.digitallearn.org</a:t>
            </a:r>
            <a:br>
              <a:rPr lang="en-US" dirty="0"/>
            </a:br>
            <a:r>
              <a:rPr lang="en-US" dirty="0"/>
              <a:t>for more courses and to build confidence using technology. </a:t>
            </a:r>
            <a:br>
              <a:rPr lang="en-US" dirty="0"/>
            </a:br>
            <a:endParaRPr lang="en-US" sz="4800" dirty="0"/>
          </a:p>
        </p:txBody>
      </p:sp>
      <p:pic>
        <p:nvPicPr>
          <p:cNvPr id="9" name="Picture 8" descr="PLA Digital Learn logo.&#10;">
            <a:extLst>
              <a:ext uri="{FF2B5EF4-FFF2-40B4-BE49-F238E27FC236}">
                <a16:creationId xmlns:a16="http://schemas.microsoft.com/office/drawing/2014/main" id="{74BAD117-818C-4F45-9292-EF19096E14C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04273" y="5010353"/>
            <a:ext cx="3135454" cy="733780"/>
          </a:xfrm>
          <a:prstGeom prst="rect">
            <a:avLst/>
          </a:prstGeom>
        </p:spPr>
      </p:pic>
      <p:grpSp>
        <p:nvGrpSpPr>
          <p:cNvPr id="4" name="Group 3" descr="AT&amp;T Connected Learning and Public Library Assocation logos.">
            <a:extLst>
              <a:ext uri="{FF2B5EF4-FFF2-40B4-BE49-F238E27FC236}">
                <a16:creationId xmlns:a16="http://schemas.microsoft.com/office/drawing/2014/main" id="{20A829BB-454E-6D0F-175B-4C83A1972891}"/>
              </a:ext>
            </a:extLst>
          </p:cNvPr>
          <p:cNvGrpSpPr/>
          <p:nvPr/>
        </p:nvGrpSpPr>
        <p:grpSpPr>
          <a:xfrm>
            <a:off x="0" y="5930000"/>
            <a:ext cx="9220200" cy="806783"/>
            <a:chOff x="0" y="5791200"/>
            <a:chExt cx="9220200" cy="806783"/>
          </a:xfrm>
        </p:grpSpPr>
        <p:pic>
          <p:nvPicPr>
            <p:cNvPr id="5" name="Picture 4">
              <a:extLst>
                <a:ext uri="{FF2B5EF4-FFF2-40B4-BE49-F238E27FC236}">
                  <a16:creationId xmlns:a16="http://schemas.microsoft.com/office/drawing/2014/main" id="{42DF455A-E3F5-DAA5-1040-51390EB2583F}"/>
                </a:ext>
              </a:extLst>
            </p:cNvPr>
            <p:cNvPicPr>
              <a:picLocks noChangeAspect="1"/>
            </p:cNvPicPr>
            <p:nvPr/>
          </p:nvPicPr>
          <p:blipFill>
            <a:blip r:embed="rId6" cstate="email">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6" name="Straight Connector 5">
              <a:extLst>
                <a:ext uri="{FF2B5EF4-FFF2-40B4-BE49-F238E27FC236}">
                  <a16:creationId xmlns:a16="http://schemas.microsoft.com/office/drawing/2014/main" id="{99155396-A105-A997-2D44-49A4EFC95850}"/>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7915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31076FE-944C-8347-8773-F307D75FC0FF}"/>
              </a:ext>
            </a:extLst>
          </p:cNvPr>
          <p:cNvSpPr>
            <a:spLocks noGrp="1"/>
          </p:cNvSpPr>
          <p:nvPr>
            <p:ph type="sldNum" sz="quarter" idx="12"/>
          </p:nvPr>
        </p:nvSpPr>
        <p:spPr/>
        <p:txBody>
          <a:bodyPr/>
          <a:lstStyle/>
          <a:p>
            <a:fld id="{D852D4E8-E283-404D-80D7-3AF63315721A}" type="slidenum">
              <a:rPr lang="en-US" smtClean="0"/>
              <a:t>34</a:t>
            </a:fld>
            <a:endParaRPr lang="en-US"/>
          </a:p>
        </p:txBody>
      </p:sp>
      <p:sp>
        <p:nvSpPr>
          <p:cNvPr id="2" name="Subtitle 1" hidden="1">
            <a:extLst>
              <a:ext uri="{FF2B5EF4-FFF2-40B4-BE49-F238E27FC236}">
                <a16:creationId xmlns:a16="http://schemas.microsoft.com/office/drawing/2014/main" id="{0583C908-B49F-F14F-8A2F-1ADA65361E11}"/>
              </a:ext>
            </a:extLst>
          </p:cNvPr>
          <p:cNvSpPr>
            <a:spLocks noGrp="1"/>
          </p:cNvSpPr>
          <p:nvPr>
            <p:ph type="subTitle" idx="1"/>
          </p:nvPr>
        </p:nvSpPr>
        <p:spPr/>
        <p:txBody>
          <a:bodyPr/>
          <a:lstStyle/>
          <a:p>
            <a:r>
              <a:rPr lang="en-US" sz="2000" b="1" dirty="0"/>
              <a:t>THANK YOU FOR COMING!</a:t>
            </a:r>
          </a:p>
          <a:p>
            <a:endParaRPr lang="en-US" dirty="0"/>
          </a:p>
        </p:txBody>
      </p:sp>
      <p:sp>
        <p:nvSpPr>
          <p:cNvPr id="3" name="Title 2">
            <a:extLst>
              <a:ext uri="{FF2B5EF4-FFF2-40B4-BE49-F238E27FC236}">
                <a16:creationId xmlns:a16="http://schemas.microsoft.com/office/drawing/2014/main" id="{23DD05A5-8075-BA4D-B01C-4C79E31AF801}"/>
              </a:ext>
            </a:extLst>
          </p:cNvPr>
          <p:cNvSpPr>
            <a:spLocks noGrp="1"/>
          </p:cNvSpPr>
          <p:nvPr>
            <p:ph type="ctrTitle"/>
          </p:nvPr>
        </p:nvSpPr>
        <p:spPr>
          <a:xfrm>
            <a:off x="457200" y="2063151"/>
            <a:ext cx="8458200" cy="1470025"/>
          </a:xfrm>
        </p:spPr>
        <p:txBody>
          <a:bodyPr/>
          <a:lstStyle/>
          <a:p>
            <a:r>
              <a:rPr lang="en-US" dirty="0"/>
              <a:t>Thank you for coming!</a:t>
            </a:r>
          </a:p>
        </p:txBody>
      </p:sp>
      <p:pic>
        <p:nvPicPr>
          <p:cNvPr id="12" name="Picture 11" descr="https://www.digitallearn.org">
            <a:extLst>
              <a:ext uri="{FF2B5EF4-FFF2-40B4-BE49-F238E27FC236}">
                <a16:creationId xmlns:a16="http://schemas.microsoft.com/office/drawing/2014/main" id="{C6A5CCB4-0BAA-2541-865E-4F2EAAEEA66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05686" y="4981731"/>
            <a:ext cx="3135454" cy="733780"/>
          </a:xfrm>
          <a:prstGeom prst="rect">
            <a:avLst/>
          </a:prstGeom>
        </p:spPr>
      </p:pic>
      <p:grpSp>
        <p:nvGrpSpPr>
          <p:cNvPr id="5" name="Group 4" descr="AT&amp;T Connected Learning and Public Library Assocation logos.">
            <a:extLst>
              <a:ext uri="{FF2B5EF4-FFF2-40B4-BE49-F238E27FC236}">
                <a16:creationId xmlns:a16="http://schemas.microsoft.com/office/drawing/2014/main" id="{06F9CD3A-AA87-B377-D593-28547B296DB6}"/>
              </a:ext>
            </a:extLst>
          </p:cNvPr>
          <p:cNvGrpSpPr/>
          <p:nvPr/>
        </p:nvGrpSpPr>
        <p:grpSpPr>
          <a:xfrm>
            <a:off x="0" y="5930000"/>
            <a:ext cx="9220200" cy="806783"/>
            <a:chOff x="0" y="5791200"/>
            <a:chExt cx="9220200" cy="806783"/>
          </a:xfrm>
        </p:grpSpPr>
        <p:pic>
          <p:nvPicPr>
            <p:cNvPr id="6" name="Picture 5">
              <a:extLst>
                <a:ext uri="{FF2B5EF4-FFF2-40B4-BE49-F238E27FC236}">
                  <a16:creationId xmlns:a16="http://schemas.microsoft.com/office/drawing/2014/main" id="{0116098B-012E-9CC4-1223-EB643751060E}"/>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7" name="Straight Connector 6">
              <a:extLst>
                <a:ext uri="{FF2B5EF4-FFF2-40B4-BE49-F238E27FC236}">
                  <a16:creationId xmlns:a16="http://schemas.microsoft.com/office/drawing/2014/main" id="{283EBACE-8BED-C188-E2D0-6A8724DFDE9C}"/>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139601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4</a:t>
            </a:fld>
            <a:endParaRPr lang="en-US"/>
          </a:p>
        </p:txBody>
      </p:sp>
      <p:sp>
        <p:nvSpPr>
          <p:cNvPr id="7" name="Content Placeholder 1">
            <a:extLst>
              <a:ext uri="{FF2B5EF4-FFF2-40B4-BE49-F238E27FC236}">
                <a16:creationId xmlns:a16="http://schemas.microsoft.com/office/drawing/2014/main" id="{4A04A979-E259-4C7A-AAC6-D96AFEA752D0}"/>
              </a:ext>
            </a:extLst>
          </p:cNvPr>
          <p:cNvSpPr txBox="1">
            <a:spLocks/>
          </p:cNvSpPr>
          <p:nvPr/>
        </p:nvSpPr>
        <p:spPr>
          <a:xfrm>
            <a:off x="389964" y="1538971"/>
            <a:ext cx="8296836" cy="118899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sz="2400" b="1" dirty="0">
                <a:solidFill>
                  <a:schemeClr val="tx1"/>
                </a:solidFill>
                <a:latin typeface="+mn-lt"/>
              </a:rPr>
              <a:t>Video conferencing:</a:t>
            </a:r>
          </a:p>
          <a:p>
            <a:pPr marL="82296" indent="0">
              <a:buNone/>
            </a:pPr>
            <a:endParaRPr lang="en-US" sz="800" b="1" dirty="0">
              <a:solidFill>
                <a:schemeClr val="tx1"/>
              </a:solidFill>
              <a:latin typeface="+mn-lt"/>
            </a:endParaRPr>
          </a:p>
          <a:p>
            <a:pPr marL="89154" indent="0">
              <a:buNone/>
            </a:pPr>
            <a:r>
              <a:rPr lang="en-US" sz="2400" dirty="0">
                <a:solidFill>
                  <a:schemeClr val="tx1"/>
                </a:solidFill>
                <a:latin typeface="+mn-lt"/>
              </a:rPr>
              <a:t>A live meeting between two or more people online.</a:t>
            </a:r>
            <a:endParaRPr lang="en-US" dirty="0">
              <a:solidFill>
                <a:schemeClr val="tx1"/>
              </a:solidFill>
              <a:latin typeface="+mn-lt"/>
            </a:endParaRPr>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Introduction (continued)</a:t>
            </a:r>
          </a:p>
        </p:txBody>
      </p:sp>
      <p:pic>
        <p:nvPicPr>
          <p:cNvPr id="3" name="Picture 2" descr="Graphic of a video conferencing meeting. ">
            <a:extLst>
              <a:ext uri="{FF2B5EF4-FFF2-40B4-BE49-F238E27FC236}">
                <a16:creationId xmlns:a16="http://schemas.microsoft.com/office/drawing/2014/main" id="{DD5025E1-F679-4A58-86B8-411D7B4F1B6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771" y="2832100"/>
            <a:ext cx="5464623" cy="3073850"/>
          </a:xfrm>
          <a:prstGeom prst="rect">
            <a:avLst/>
          </a:prstGeom>
        </p:spPr>
      </p:pic>
      <p:pic>
        <p:nvPicPr>
          <p:cNvPr id="10" name="Picture 9" descr="Microsoft Teams logo.">
            <a:extLst>
              <a:ext uri="{FF2B5EF4-FFF2-40B4-BE49-F238E27FC236}">
                <a16:creationId xmlns:a16="http://schemas.microsoft.com/office/drawing/2014/main" id="{AB72A6EC-54B5-4ECE-940A-2F0596172F73}"/>
              </a:ext>
            </a:extLst>
          </p:cNvPr>
          <p:cNvPicPr>
            <a:picLocks noChangeAspect="1"/>
          </p:cNvPicPr>
          <p:nvPr/>
        </p:nvPicPr>
        <p:blipFill>
          <a:blip r:embed="rId5" cstate="print">
            <a:extLst>
              <a:ext uri="{28A0092B-C50C-407E-A947-70E740481C1C}">
                <a14:useLocalDpi xmlns:a14="http://schemas.microsoft.com/office/drawing/2010/main" val="0"/>
              </a:ext>
            </a:extLst>
          </a:blip>
          <a:srcRect l="2846" r="2846"/>
          <a:stretch/>
        </p:blipFill>
        <p:spPr>
          <a:xfrm>
            <a:off x="7208043" y="4154817"/>
            <a:ext cx="498895" cy="491811"/>
          </a:xfrm>
          <a:prstGeom prst="rect">
            <a:avLst/>
          </a:prstGeom>
        </p:spPr>
      </p:pic>
      <p:pic>
        <p:nvPicPr>
          <p:cNvPr id="11" name="Picture 10" descr="Zoom logo.">
            <a:extLst>
              <a:ext uri="{FF2B5EF4-FFF2-40B4-BE49-F238E27FC236}">
                <a16:creationId xmlns:a16="http://schemas.microsoft.com/office/drawing/2014/main" id="{0E7730A6-ADF4-4B88-B249-194EC6BD1FD7}"/>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7208043" y="3471245"/>
            <a:ext cx="469658" cy="480435"/>
          </a:xfrm>
          <a:prstGeom prst="rect">
            <a:avLst/>
          </a:prstGeom>
        </p:spPr>
      </p:pic>
      <p:pic>
        <p:nvPicPr>
          <p:cNvPr id="12" name="Picture 11" descr="Google Met logo.">
            <a:extLst>
              <a:ext uri="{FF2B5EF4-FFF2-40B4-BE49-F238E27FC236}">
                <a16:creationId xmlns:a16="http://schemas.microsoft.com/office/drawing/2014/main" id="{374FF3D1-0119-44C7-B6B0-7B290FC46FEE}"/>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7208043" y="4900453"/>
            <a:ext cx="507364" cy="418576"/>
          </a:xfrm>
          <a:prstGeom prst="rect">
            <a:avLst/>
          </a:prstGeom>
        </p:spPr>
      </p:pic>
      <p:sp>
        <p:nvSpPr>
          <p:cNvPr id="14" name="Content Placeholder 1">
            <a:extLst>
              <a:ext uri="{FF2B5EF4-FFF2-40B4-BE49-F238E27FC236}">
                <a16:creationId xmlns:a16="http://schemas.microsoft.com/office/drawing/2014/main" id="{13321978-49D3-4D09-B176-057B9C2C8CEB}"/>
              </a:ext>
            </a:extLst>
          </p:cNvPr>
          <p:cNvSpPr txBox="1">
            <a:spLocks/>
          </p:cNvSpPr>
          <p:nvPr/>
        </p:nvSpPr>
        <p:spPr>
          <a:xfrm>
            <a:off x="6421224" y="3010424"/>
            <a:ext cx="2846179" cy="418576"/>
          </a:xfrm>
          <a:prstGeom prst="rect">
            <a:avLst/>
          </a:prstGeom>
        </p:spPr>
        <p:txBody>
          <a:bodyPr vert="horz">
            <a:normAutofit fontScale="25000" lnSpcReduction="2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sz="7600" u="sng" dirty="0">
                <a:solidFill>
                  <a:schemeClr val="tx1"/>
                </a:solidFill>
              </a:rPr>
              <a:t>Common Tools</a:t>
            </a:r>
          </a:p>
          <a:p>
            <a:endParaRPr lang="en-US" dirty="0">
              <a:solidFill>
                <a:schemeClr val="tx1"/>
              </a:solidFill>
            </a:endParaRPr>
          </a:p>
          <a:p>
            <a:pPr marL="82296" indent="0">
              <a:buFont typeface="Georgia"/>
              <a:buNone/>
            </a:pPr>
            <a:br>
              <a:rPr lang="en-US" sz="2800" b="1" dirty="0">
                <a:solidFill>
                  <a:schemeClr val="tx1"/>
                </a:solidFill>
                <a:latin typeface="Segoe UI" panose="020B0502040204020203" pitchFamily="34" charset="0"/>
                <a:ea typeface="Segoe UI" panose="020B0502040204020203" pitchFamily="34" charset="0"/>
                <a:cs typeface="Segoe UI" panose="020B0502040204020203" pitchFamily="34" charset="0"/>
              </a:rPr>
            </a:br>
            <a:endParaRPr lang="en-US" sz="2800" dirty="0">
              <a:solidFill>
                <a:schemeClr val="tx1"/>
              </a:solidFill>
            </a:endParaRPr>
          </a:p>
        </p:txBody>
      </p:sp>
    </p:spTree>
    <p:custDataLst>
      <p:tags r:id="rId1"/>
    </p:custDataLst>
    <p:extLst>
      <p:ext uri="{BB962C8B-B14F-4D97-AF65-F5344CB8AC3E}">
        <p14:creationId xmlns:p14="http://schemas.microsoft.com/office/powerpoint/2010/main" val="377322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87477A-A329-4F86-8FCE-BA36A01970C0}"/>
              </a:ext>
            </a:extLst>
          </p:cNvPr>
          <p:cNvSpPr>
            <a:spLocks noGrp="1"/>
          </p:cNvSpPr>
          <p:nvPr>
            <p:ph type="sldNum" sz="quarter" idx="12"/>
          </p:nvPr>
        </p:nvSpPr>
        <p:spPr/>
        <p:txBody>
          <a:bodyPr/>
          <a:lstStyle/>
          <a:p>
            <a:fld id="{D852D4E8-E283-404D-80D7-3AF63315721A}" type="slidenum">
              <a:rPr lang="en-US" smtClean="0"/>
              <a:t>5</a:t>
            </a:fld>
            <a:endParaRPr lang="en-US"/>
          </a:p>
        </p:txBody>
      </p:sp>
      <p:pic>
        <p:nvPicPr>
          <p:cNvPr id="6" name="Content Placeholder 5" descr="Graphic of a Zoom email meeting invitation. ">
            <a:extLst>
              <a:ext uri="{FF2B5EF4-FFF2-40B4-BE49-F238E27FC236}">
                <a16:creationId xmlns:a16="http://schemas.microsoft.com/office/drawing/2014/main" id="{0CDEDCCE-5BCF-4160-9CD9-F19156E7DF3C}"/>
              </a:ext>
            </a:extLst>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p:blipFill>
        <p:spPr>
          <a:xfrm>
            <a:off x="1498600" y="2519363"/>
            <a:ext cx="6146800" cy="3784600"/>
          </a:xfrm>
          <a:effectLst>
            <a:outerShdw blurRad="63500" sx="102000" sy="102000" algn="ctr" rotWithShape="0">
              <a:schemeClr val="tx1">
                <a:lumMod val="50000"/>
                <a:lumOff val="50000"/>
                <a:alpha val="40000"/>
              </a:schemeClr>
            </a:outerShdw>
          </a:effectLst>
        </p:spPr>
      </p:pic>
      <p:sp>
        <p:nvSpPr>
          <p:cNvPr id="4" name="Title 3">
            <a:extLst>
              <a:ext uri="{FF2B5EF4-FFF2-40B4-BE49-F238E27FC236}">
                <a16:creationId xmlns:a16="http://schemas.microsoft.com/office/drawing/2014/main" id="{D6A5482E-5C61-4655-BCC8-666B17F2352A}"/>
              </a:ext>
            </a:extLst>
          </p:cNvPr>
          <p:cNvSpPr>
            <a:spLocks noGrp="1"/>
          </p:cNvSpPr>
          <p:nvPr>
            <p:ph type="title"/>
          </p:nvPr>
        </p:nvSpPr>
        <p:spPr/>
        <p:txBody>
          <a:bodyPr/>
          <a:lstStyle/>
          <a:p>
            <a:r>
              <a:rPr lang="en-US" dirty="0"/>
              <a:t>Joining a Meeting</a:t>
            </a:r>
          </a:p>
        </p:txBody>
      </p:sp>
    </p:spTree>
    <p:custDataLst>
      <p:tags r:id="rId1"/>
    </p:custDataLst>
    <p:extLst>
      <p:ext uri="{BB962C8B-B14F-4D97-AF65-F5344CB8AC3E}">
        <p14:creationId xmlns:p14="http://schemas.microsoft.com/office/powerpoint/2010/main" val="507974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87477A-A329-4F86-8FCE-BA36A01970C0}"/>
              </a:ext>
            </a:extLst>
          </p:cNvPr>
          <p:cNvSpPr>
            <a:spLocks noGrp="1"/>
          </p:cNvSpPr>
          <p:nvPr>
            <p:ph type="sldNum" sz="quarter" idx="12"/>
          </p:nvPr>
        </p:nvSpPr>
        <p:spPr/>
        <p:txBody>
          <a:bodyPr/>
          <a:lstStyle/>
          <a:p>
            <a:fld id="{D852D4E8-E283-404D-80D7-3AF63315721A}" type="slidenum">
              <a:rPr lang="en-US" smtClean="0"/>
              <a:t>6</a:t>
            </a:fld>
            <a:endParaRPr lang="en-US"/>
          </a:p>
        </p:txBody>
      </p:sp>
      <p:pic>
        <p:nvPicPr>
          <p:cNvPr id="10" name="Content Placeholder 5" descr="Graphic of a Zoom email meeting invitation. ">
            <a:extLst>
              <a:ext uri="{FF2B5EF4-FFF2-40B4-BE49-F238E27FC236}">
                <a16:creationId xmlns:a16="http://schemas.microsoft.com/office/drawing/2014/main" id="{B87A07CD-DA28-4E14-9831-2499AE997EB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6855" y="811304"/>
            <a:ext cx="8490290" cy="5235391"/>
          </a:xfrm>
          <a:prstGeom prst="rect">
            <a:avLst/>
          </a:prstGeom>
          <a:effectLst>
            <a:outerShdw blurRad="63500" sx="102000" sy="102000" algn="ctr" rotWithShape="0">
              <a:schemeClr val="tx1">
                <a:lumMod val="50000"/>
                <a:lumOff val="50000"/>
                <a:alpha val="40000"/>
              </a:schemeClr>
            </a:outerShdw>
          </a:effectLst>
        </p:spPr>
      </p:pic>
    </p:spTree>
    <p:custDataLst>
      <p:tags r:id="rId1"/>
    </p:custDataLst>
    <p:extLst>
      <p:ext uri="{BB962C8B-B14F-4D97-AF65-F5344CB8AC3E}">
        <p14:creationId xmlns:p14="http://schemas.microsoft.com/office/powerpoint/2010/main" val="3390427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87477A-A329-4F86-8FCE-BA36A01970C0}"/>
              </a:ext>
            </a:extLst>
          </p:cNvPr>
          <p:cNvSpPr>
            <a:spLocks noGrp="1"/>
          </p:cNvSpPr>
          <p:nvPr>
            <p:ph type="sldNum" sz="quarter" idx="12"/>
          </p:nvPr>
        </p:nvSpPr>
        <p:spPr/>
        <p:txBody>
          <a:bodyPr/>
          <a:lstStyle/>
          <a:p>
            <a:fld id="{D852D4E8-E283-404D-80D7-3AF63315721A}" type="slidenum">
              <a:rPr lang="en-US" smtClean="0"/>
              <a:t>7</a:t>
            </a:fld>
            <a:endParaRPr lang="en-US"/>
          </a:p>
        </p:txBody>
      </p:sp>
      <p:pic>
        <p:nvPicPr>
          <p:cNvPr id="6" name="Content Placeholder 5">
            <a:extLst>
              <a:ext uri="{FF2B5EF4-FFF2-40B4-BE49-F238E27FC236}">
                <a16:creationId xmlns:a16="http://schemas.microsoft.com/office/drawing/2014/main" id="{0CDEDCCE-5BCF-4160-9CD9-F19156E7DF3C}"/>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p:blipFill>
        <p:spPr>
          <a:xfrm>
            <a:off x="1733550" y="2411413"/>
            <a:ext cx="5676900" cy="4000500"/>
          </a:xfrm>
          <a:effectLst>
            <a:outerShdw blurRad="63500" sx="102000" sy="102000" algn="ctr" rotWithShape="0">
              <a:schemeClr val="tx1">
                <a:lumMod val="50000"/>
                <a:lumOff val="50000"/>
                <a:alpha val="40000"/>
              </a:schemeClr>
            </a:outerShdw>
          </a:effectLst>
        </p:spPr>
      </p:pic>
      <p:sp>
        <p:nvSpPr>
          <p:cNvPr id="4" name="Title 3">
            <a:extLst>
              <a:ext uri="{FF2B5EF4-FFF2-40B4-BE49-F238E27FC236}">
                <a16:creationId xmlns:a16="http://schemas.microsoft.com/office/drawing/2014/main" id="{D6A5482E-5C61-4655-BCC8-666B17F2352A}"/>
              </a:ext>
            </a:extLst>
          </p:cNvPr>
          <p:cNvSpPr>
            <a:spLocks noGrp="1"/>
          </p:cNvSpPr>
          <p:nvPr>
            <p:ph type="title"/>
          </p:nvPr>
        </p:nvSpPr>
        <p:spPr>
          <a:xfrm>
            <a:off x="457200" y="548640"/>
            <a:ext cx="8229600" cy="1066800"/>
          </a:xfrm>
        </p:spPr>
        <p:txBody>
          <a:bodyPr/>
          <a:lstStyle/>
          <a:p>
            <a:r>
              <a:rPr lang="en-US" dirty="0"/>
              <a:t>Joining a Meeting (continued)</a:t>
            </a:r>
          </a:p>
        </p:txBody>
      </p:sp>
      <p:pic>
        <p:nvPicPr>
          <p:cNvPr id="7" name="Picture 6" descr="Zoom installer applicatiton window.">
            <a:extLst>
              <a:ext uri="{FF2B5EF4-FFF2-40B4-BE49-F238E27FC236}">
                <a16:creationId xmlns:a16="http://schemas.microsoft.com/office/drawing/2014/main" id="{1A94884C-0825-4ACC-B718-0870CD3646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67238" y="2338524"/>
            <a:ext cx="6009524" cy="2180952"/>
          </a:xfrm>
          <a:prstGeom prst="rect">
            <a:avLst/>
          </a:prstGeom>
        </p:spPr>
      </p:pic>
    </p:spTree>
    <p:custDataLst>
      <p:tags r:id="rId1"/>
    </p:custDataLst>
    <p:extLst>
      <p:ext uri="{BB962C8B-B14F-4D97-AF65-F5344CB8AC3E}">
        <p14:creationId xmlns:p14="http://schemas.microsoft.com/office/powerpoint/2010/main" val="3065120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D7A40FC-5151-4775-8722-E3DF8E166841}"/>
              </a:ext>
            </a:extLst>
          </p:cNvPr>
          <p:cNvSpPr>
            <a:spLocks noGrp="1"/>
          </p:cNvSpPr>
          <p:nvPr>
            <p:ph type="sldNum" sz="quarter" idx="12"/>
          </p:nvPr>
        </p:nvSpPr>
        <p:spPr/>
        <p:txBody>
          <a:bodyPr/>
          <a:lstStyle/>
          <a:p>
            <a:fld id="{D852D4E8-E283-404D-80D7-3AF63315721A}" type="slidenum">
              <a:rPr lang="en-US" smtClean="0"/>
              <a:t>8</a:t>
            </a:fld>
            <a:endParaRPr lang="en-US"/>
          </a:p>
        </p:txBody>
      </p:sp>
      <p:grpSp>
        <p:nvGrpSpPr>
          <p:cNvPr id="3" name="Group 2" descr="Zoom meeteith the the Join with Computer Audio dialog box open.">
            <a:extLst>
              <a:ext uri="{FF2B5EF4-FFF2-40B4-BE49-F238E27FC236}">
                <a16:creationId xmlns:a16="http://schemas.microsoft.com/office/drawing/2014/main" id="{7F610A5E-BEAF-124E-A72A-907F0BC83DE7}"/>
              </a:ext>
            </a:extLst>
          </p:cNvPr>
          <p:cNvGrpSpPr/>
          <p:nvPr/>
        </p:nvGrpSpPr>
        <p:grpSpPr>
          <a:xfrm>
            <a:off x="705525" y="811304"/>
            <a:ext cx="7732950" cy="5235391"/>
            <a:chOff x="705525" y="811304"/>
            <a:chExt cx="7732950" cy="5235391"/>
          </a:xfrm>
        </p:grpSpPr>
        <p:pic>
          <p:nvPicPr>
            <p:cNvPr id="7" name="Content Placeholder 5">
              <a:extLst>
                <a:ext uri="{FF2B5EF4-FFF2-40B4-BE49-F238E27FC236}">
                  <a16:creationId xmlns:a16="http://schemas.microsoft.com/office/drawing/2014/main" id="{174BAE3C-FA30-4B9E-9064-E1A36021AB1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05525" y="811304"/>
              <a:ext cx="7732950" cy="5235391"/>
            </a:xfrm>
            <a:prstGeom prst="rect">
              <a:avLst/>
            </a:prstGeom>
            <a:effectLst>
              <a:outerShdw blurRad="63500" sx="102000" sy="102000" algn="ctr" rotWithShape="0">
                <a:schemeClr val="tx1">
                  <a:lumMod val="50000"/>
                  <a:lumOff val="50000"/>
                  <a:alpha val="40000"/>
                </a:schemeClr>
              </a:outerShdw>
            </a:effectLst>
          </p:spPr>
        </p:pic>
        <p:pic>
          <p:nvPicPr>
            <p:cNvPr id="9" name="Picture 8" descr="Graphical user interface, text, application, chat or text message&#10;&#10;Description automatically generated">
              <a:extLst>
                <a:ext uri="{FF2B5EF4-FFF2-40B4-BE49-F238E27FC236}">
                  <a16:creationId xmlns:a16="http://schemas.microsoft.com/office/drawing/2014/main" id="{A6D6918A-5D9D-43EB-AF56-EB2C277AC3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99751" y="1858444"/>
              <a:ext cx="4944497" cy="3141110"/>
            </a:xfrm>
            <a:prstGeom prst="rect">
              <a:avLst/>
            </a:prstGeom>
          </p:spPr>
        </p:pic>
      </p:grpSp>
    </p:spTree>
    <p:custDataLst>
      <p:tags r:id="rId1"/>
    </p:custDataLst>
    <p:extLst>
      <p:ext uri="{BB962C8B-B14F-4D97-AF65-F5344CB8AC3E}">
        <p14:creationId xmlns:p14="http://schemas.microsoft.com/office/powerpoint/2010/main" val="690050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C22D00-0F8A-47B3-9130-EEDDF7A426DC}"/>
              </a:ext>
            </a:extLst>
          </p:cNvPr>
          <p:cNvSpPr>
            <a:spLocks noGrp="1"/>
          </p:cNvSpPr>
          <p:nvPr>
            <p:ph type="sldNum" sz="quarter" idx="12"/>
          </p:nvPr>
        </p:nvSpPr>
        <p:spPr/>
        <p:txBody>
          <a:bodyPr/>
          <a:lstStyle/>
          <a:p>
            <a:fld id="{D852D4E8-E283-404D-80D7-3AF63315721A}" type="slidenum">
              <a:rPr lang="en-US" smtClean="0"/>
              <a:t>9</a:t>
            </a:fld>
            <a:endParaRPr lang="en-US"/>
          </a:p>
        </p:txBody>
      </p:sp>
      <p:pic>
        <p:nvPicPr>
          <p:cNvPr id="3" name="Content Placeholder 5" descr="Graphic of a Zoom email meeting invitation with the phone numbers highlighted in an orange box. ">
            <a:extLst>
              <a:ext uri="{FF2B5EF4-FFF2-40B4-BE49-F238E27FC236}">
                <a16:creationId xmlns:a16="http://schemas.microsoft.com/office/drawing/2014/main" id="{B4EBDAB7-86F8-4252-BF25-63A66C3EC68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6855" y="811304"/>
            <a:ext cx="8490290" cy="5235391"/>
          </a:xfrm>
          <a:prstGeom prst="rect">
            <a:avLst/>
          </a:prstGeom>
          <a:effectLst>
            <a:outerShdw blurRad="63500" sx="102000" sy="102000" algn="ctr" rotWithShape="0">
              <a:schemeClr val="tx1">
                <a:lumMod val="50000"/>
                <a:lumOff val="50000"/>
                <a:alpha val="40000"/>
              </a:schemeClr>
            </a:outerShdw>
          </a:effectLst>
        </p:spPr>
      </p:pic>
      <p:sp>
        <p:nvSpPr>
          <p:cNvPr id="4" name="Rectangle: Rounded Corners 3">
            <a:extLst>
              <a:ext uri="{FF2B5EF4-FFF2-40B4-BE49-F238E27FC236}">
                <a16:creationId xmlns:a16="http://schemas.microsoft.com/office/drawing/2014/main" id="{E917DECF-0F75-4417-954C-BB2C98261C96}"/>
              </a:ext>
            </a:extLst>
          </p:cNvPr>
          <p:cNvSpPr/>
          <p:nvPr/>
        </p:nvSpPr>
        <p:spPr>
          <a:xfrm>
            <a:off x="653143" y="3820886"/>
            <a:ext cx="4359728" cy="1230085"/>
          </a:xfrm>
          <a:prstGeom prst="roundRect">
            <a:avLst>
              <a:gd name="adj" fmla="val 13402"/>
            </a:avLst>
          </a:prstGeom>
          <a:noFill/>
          <a:ln w="2857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202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DESIGN_ID_NEW TECHED THEME - BASIC POWERPOINT" val="yqnnu4FC"/>
  <p:tag name="ARTICULATE_SLIDE_COUNT" val="3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digital learn template">
      <a:dk1>
        <a:sysClr val="windowText" lastClr="000000"/>
      </a:dk1>
      <a:lt1>
        <a:sysClr val="window" lastClr="FFFFFF"/>
      </a:lt1>
      <a:dk2>
        <a:srgbClr val="00A4CF"/>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Segoe Script">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Presentation__Digital_Learn_New (1)" id="{9D718C5D-6E3B-8D42-B269-E1C5B23608B4}" vid="{B2648153-8122-9F4D-87C3-4C570A3A7A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064FA16E779B1498959DD44C5C6E9C1" ma:contentTypeVersion="13" ma:contentTypeDescription="Create a new document." ma:contentTypeScope="" ma:versionID="c220596961f973cb1c83ecc5a8f196b3">
  <xsd:schema xmlns:xsd="http://www.w3.org/2001/XMLSchema" xmlns:xs="http://www.w3.org/2001/XMLSchema" xmlns:p="http://schemas.microsoft.com/office/2006/metadata/properties" xmlns:ns3="85495b2c-2a7c-4afb-86fc-936ef0f18a9e" xmlns:ns4="208d213c-d5c7-4e55-bd96-ff72355b8008" targetNamespace="http://schemas.microsoft.com/office/2006/metadata/properties" ma:root="true" ma:fieldsID="9b11282c29b1847459f3367f3134855a" ns3:_="" ns4:_="">
    <xsd:import namespace="85495b2c-2a7c-4afb-86fc-936ef0f18a9e"/>
    <xsd:import namespace="208d213c-d5c7-4e55-bd96-ff72355b8008"/>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495b2c-2a7c-4afb-86fc-936ef0f18a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08d213c-d5c7-4e55-bd96-ff72355b800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149581-1BA0-4F40-B30A-89CDF3AA3B35}">
  <ds:schemaRefs>
    <ds:schemaRef ds:uri="http://schemas.microsoft.com/office/infopath/2007/PartnerControls"/>
    <ds:schemaRef ds:uri="http://schemas.microsoft.com/office/2006/documentManagement/types"/>
    <ds:schemaRef ds:uri="http://www.w3.org/XML/1998/namespace"/>
    <ds:schemaRef ds:uri="http://purl.org/dc/elements/1.1/"/>
    <ds:schemaRef ds:uri="208d213c-d5c7-4e55-bd96-ff72355b8008"/>
    <ds:schemaRef ds:uri="http://schemas.microsoft.com/office/2006/metadata/properties"/>
    <ds:schemaRef ds:uri="http://purl.org/dc/terms/"/>
    <ds:schemaRef ds:uri="http://schemas.openxmlformats.org/package/2006/metadata/core-properties"/>
    <ds:schemaRef ds:uri="85495b2c-2a7c-4afb-86fc-936ef0f18a9e"/>
    <ds:schemaRef ds:uri="http://purl.org/dc/dcmitype/"/>
  </ds:schemaRefs>
</ds:datastoreItem>
</file>

<file path=customXml/itemProps2.xml><?xml version="1.0" encoding="utf-8"?>
<ds:datastoreItem xmlns:ds="http://schemas.openxmlformats.org/officeDocument/2006/customXml" ds:itemID="{9A3AADE7-72E5-45D1-B88B-000D29EDA9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5495b2c-2a7c-4afb-86fc-936ef0f18a9e"/>
    <ds:schemaRef ds:uri="208d213c-d5c7-4e55-bd96-ff72355b800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2AC6FE-9392-4372-BC11-C6757B39AA7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Presentation__Digital_Learn_New (1)</Template>
  <TotalTime>11766</TotalTime>
  <Words>2675</Words>
  <Application>Microsoft Macintosh PowerPoint</Application>
  <PresentationFormat>On-screen Show (4:3)</PresentationFormat>
  <Paragraphs>253</Paragraphs>
  <Slides>34</Slides>
  <Notes>34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34</vt:i4>
      </vt:variant>
    </vt:vector>
  </HeadingPairs>
  <TitlesOfParts>
    <vt:vector size="44" baseType="lpstr">
      <vt:lpstr>Symbol</vt:lpstr>
      <vt:lpstr>Georgia</vt:lpstr>
      <vt:lpstr>Segoe UI Semibold</vt:lpstr>
      <vt:lpstr>Times New Roman</vt:lpstr>
      <vt:lpstr>ATT Aleck Sans</vt:lpstr>
      <vt:lpstr>Calibri</vt:lpstr>
      <vt:lpstr>Segoe UI</vt:lpstr>
      <vt:lpstr>Arial</vt:lpstr>
      <vt:lpstr>Wingdings 2</vt:lpstr>
      <vt:lpstr>New TechEd Theme - Basic PowerPoint</vt:lpstr>
      <vt:lpstr>Video Conferencing Basics</vt:lpstr>
      <vt:lpstr>Today’s Agenda </vt:lpstr>
      <vt:lpstr>Introduction</vt:lpstr>
      <vt:lpstr>PowerPoint Presentation</vt:lpstr>
      <vt:lpstr>Joining a Meeting</vt:lpstr>
      <vt:lpstr>PowerPoint Presentation</vt:lpstr>
      <vt:lpstr>Joining a Meeting (continued)</vt:lpstr>
      <vt:lpstr>PowerPoint Presentation</vt:lpstr>
      <vt:lpstr>PowerPoint Presentation</vt:lpstr>
      <vt:lpstr>PowerPoint Presentation</vt:lpstr>
      <vt:lpstr>Creating a Zoom Account</vt:lpstr>
      <vt:lpstr>PowerPoint Presentation</vt:lpstr>
      <vt:lpstr>Demo: Common Participant Features</vt:lpstr>
      <vt:lpstr>Demo: Common Participant Features</vt:lpstr>
      <vt:lpstr>Features on a Mobile Device</vt:lpstr>
      <vt:lpstr>PowerPoint Presentation</vt:lpstr>
      <vt:lpstr>PowerPoint Presentation</vt:lpstr>
      <vt:lpstr>PowerPoint Presentation</vt:lpstr>
      <vt:lpstr>Demo: Scheduling a Meeting</vt:lpstr>
      <vt:lpstr>Demo: Scheduling a Meeting (continued)</vt:lpstr>
      <vt:lpstr>Hosting Tips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lpstr>Congratulations! </vt:lpstr>
      <vt:lpstr> Today’s training is provided by AT&amp;T  and Public Library Association.   Visit &lt;insert libraries URL here&gt; and https://www.digitallearn.org for more courses and to build confidence using technology.  </vt:lpstr>
      <vt:lpstr>Thank you for coming!</vt:lpstr>
    </vt:vector>
  </TitlesOfParts>
  <Company>Gail Borden Public Library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Internet Basics</dc:title>
  <dc:creator>Monica Dombrowski</dc:creator>
  <cp:lastModifiedBy>Michelle Frisque</cp:lastModifiedBy>
  <cp:revision>524</cp:revision>
  <cp:lastPrinted>2021-08-02T19:29:03Z</cp:lastPrinted>
  <dcterms:created xsi:type="dcterms:W3CDTF">2014-06-09T21:31:51Z</dcterms:created>
  <dcterms:modified xsi:type="dcterms:W3CDTF">2022-09-26T01:22:27Z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0x010100B064FA16E779B1498959DD44C5C6E9C1</vt:lpwstr>
  </property>
  <property fmtid="{D5CDD505-2E9C-101B-9397-08002B2CF9AE}" pid="3" name="ArticulateGUID">
    <vt:lpwstr>2E1F64BC-AB90-4361-87A3-D265213BA302</vt:lpwstr>
  </property>
  <property fmtid="{D5CDD505-2E9C-101B-9397-08002B2CF9AE}" pid="4" name="ArticulatePath">
    <vt:lpwstr>Instructor_Presentation_Cybersecurity</vt:lpwstr>
  </property>
</Properties>
</file>