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87"/>
  </p:notesMasterIdLst>
  <p:handoutMasterIdLst>
    <p:handoutMasterId r:id="rId88"/>
  </p:handoutMasterIdLst>
  <p:sldIdLst>
    <p:sldId id="369" r:id="rId5"/>
    <p:sldId id="502" r:id="rId6"/>
    <p:sldId id="402" r:id="rId7"/>
    <p:sldId id="427" r:id="rId8"/>
    <p:sldId id="532" r:id="rId9"/>
    <p:sldId id="428" r:id="rId10"/>
    <p:sldId id="533" r:id="rId11"/>
    <p:sldId id="534" r:id="rId12"/>
    <p:sldId id="432" r:id="rId13"/>
    <p:sldId id="535" r:id="rId14"/>
    <p:sldId id="434" r:id="rId15"/>
    <p:sldId id="436" r:id="rId16"/>
    <p:sldId id="536" r:id="rId17"/>
    <p:sldId id="437" r:id="rId18"/>
    <p:sldId id="537" r:id="rId19"/>
    <p:sldId id="438" r:id="rId20"/>
    <p:sldId id="440" r:id="rId21"/>
    <p:sldId id="439" r:id="rId22"/>
    <p:sldId id="441" r:id="rId23"/>
    <p:sldId id="442" r:id="rId24"/>
    <p:sldId id="443" r:id="rId25"/>
    <p:sldId id="444" r:id="rId26"/>
    <p:sldId id="446" r:id="rId27"/>
    <p:sldId id="445" r:id="rId28"/>
    <p:sldId id="447" r:id="rId29"/>
    <p:sldId id="450" r:id="rId30"/>
    <p:sldId id="448" r:id="rId31"/>
    <p:sldId id="449" r:id="rId32"/>
    <p:sldId id="539" r:id="rId33"/>
    <p:sldId id="451" r:id="rId34"/>
    <p:sldId id="453" r:id="rId35"/>
    <p:sldId id="452" r:id="rId36"/>
    <p:sldId id="454" r:id="rId37"/>
    <p:sldId id="455" r:id="rId38"/>
    <p:sldId id="541" r:id="rId39"/>
    <p:sldId id="459" r:id="rId40"/>
    <p:sldId id="503" r:id="rId41"/>
    <p:sldId id="460" r:id="rId42"/>
    <p:sldId id="463" r:id="rId43"/>
    <p:sldId id="542" r:id="rId44"/>
    <p:sldId id="462" r:id="rId45"/>
    <p:sldId id="464" r:id="rId46"/>
    <p:sldId id="465" r:id="rId47"/>
    <p:sldId id="467" r:id="rId48"/>
    <p:sldId id="543" r:id="rId49"/>
    <p:sldId id="466" r:id="rId50"/>
    <p:sldId id="469" r:id="rId51"/>
    <p:sldId id="470" r:id="rId52"/>
    <p:sldId id="471" r:id="rId53"/>
    <p:sldId id="473" r:id="rId54"/>
    <p:sldId id="476" r:id="rId55"/>
    <p:sldId id="474" r:id="rId56"/>
    <p:sldId id="475" r:id="rId57"/>
    <p:sldId id="504" r:id="rId58"/>
    <p:sldId id="477" r:id="rId59"/>
    <p:sldId id="544" r:id="rId60"/>
    <p:sldId id="478" r:id="rId61"/>
    <p:sldId id="479" r:id="rId62"/>
    <p:sldId id="480" r:id="rId63"/>
    <p:sldId id="481" r:id="rId64"/>
    <p:sldId id="486" r:id="rId65"/>
    <p:sldId id="484" r:id="rId66"/>
    <p:sldId id="483" r:id="rId67"/>
    <p:sldId id="488" r:id="rId68"/>
    <p:sldId id="506" r:id="rId69"/>
    <p:sldId id="490" r:id="rId70"/>
    <p:sldId id="491" r:id="rId71"/>
    <p:sldId id="492" r:id="rId72"/>
    <p:sldId id="493" r:id="rId73"/>
    <p:sldId id="494" r:id="rId74"/>
    <p:sldId id="505" r:id="rId75"/>
    <p:sldId id="495" r:id="rId76"/>
    <p:sldId id="496" r:id="rId77"/>
    <p:sldId id="404" r:id="rId78"/>
    <p:sldId id="411" r:id="rId79"/>
    <p:sldId id="497" r:id="rId80"/>
    <p:sldId id="498" r:id="rId81"/>
    <p:sldId id="499" r:id="rId82"/>
    <p:sldId id="352" r:id="rId83"/>
    <p:sldId id="350" r:id="rId84"/>
    <p:sldId id="410" r:id="rId85"/>
    <p:sldId id="349"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546AE056-89D1-CA71-DC83-7A548CDAAC49}" name="Michelle Frisque" initials="MF" userId="S::mfrisque@chipublib.org::b549717c-11bd-4814-b32b-ee1a39f62b3d" providerId="AD"/>
  <p188:author id="{E3DC16A2-4916-A488-FC3E-295A13DF6369}" name="michelle@frisqueconsulting.com" initials="mi" userId="S::urn:spo:guest#michelle@frisqueconsulting.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c8724@att.com" initials="vc" lastIdx="21" clrIdx="6">
    <p:extLst>
      <p:ext uri="{19B8F6BF-5375-455C-9EA6-DF929625EA0E}">
        <p15:presenceInfo xmlns:p15="http://schemas.microsoft.com/office/powerpoint/2012/main" userId="S::urn:spo:guest#vc8724@att.com::" providerId="AD"/>
      </p:ext>
    </p:extLst>
  </p:cmAuthor>
  <p:cmAuthor id="1" name="OSUNA BENFANTE, JOY" initials="OBJ" lastIdx="130" clrIdx="0">
    <p:extLst>
      <p:ext uri="{19B8F6BF-5375-455C-9EA6-DF929625EA0E}">
        <p15:presenceInfo xmlns:p15="http://schemas.microsoft.com/office/powerpoint/2012/main" userId="S::jo547v@att.com::a5408760-d216-43c0-937b-59897d300ab3" providerId="AD"/>
      </p:ext>
    </p:extLst>
  </p:cmAuthor>
  <p:cmAuthor id="8" name="michelle@frisqueconsulting.com" initials="mi" lastIdx="24" clrIdx="7">
    <p:extLst>
      <p:ext uri="{19B8F6BF-5375-455C-9EA6-DF929625EA0E}">
        <p15:presenceInfo xmlns:p15="http://schemas.microsoft.com/office/powerpoint/2012/main" userId="S::urn:spo:guest#michelle@frisqueconsulting.com::"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66" clrIdx="3">
    <p:extLst>
      <p:ext uri="{19B8F6BF-5375-455C-9EA6-DF929625EA0E}">
        <p15:presenceInfo xmlns:p15="http://schemas.microsoft.com/office/powerpoint/2012/main" userId="S::mfrisque@chipublib.org::b549717c-11bd-4814-b32b-ee1a39f62b3d" providerId="AD"/>
      </p:ext>
    </p:extLst>
  </p:cmAuthor>
  <p:cmAuthor id="5" name="Michelle Frisque" initials="MF [2]" lastIdx="7" clrIdx="4">
    <p:extLst>
      <p:ext uri="{19B8F6BF-5375-455C-9EA6-DF929625EA0E}">
        <p15:presenceInfo xmlns:p15="http://schemas.microsoft.com/office/powerpoint/2012/main" userId="S::michelle@frisqueconsulting.com::37aced1b-b634-4327-9d0e-5eacb81a0bca" providerId="AD"/>
      </p:ext>
    </p:extLst>
  </p:cmAuthor>
  <p:cmAuthor id="6" name="marybeth@learningalchemy.com" initials="ma" lastIdx="5" clrIdx="5">
    <p:extLst>
      <p:ext uri="{19B8F6BF-5375-455C-9EA6-DF929625EA0E}">
        <p15:presenceInfo xmlns:p15="http://schemas.microsoft.com/office/powerpoint/2012/main" userId="S::urn:spo:guest#marybeth@learningalchemy.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E3"/>
    <a:srgbClr val="F4681A"/>
    <a:srgbClr val="009FDB"/>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85"/>
    <p:restoredTop sz="66006" autoAdjust="0"/>
  </p:normalViewPr>
  <p:slideViewPr>
    <p:cSldViewPr snapToGrid="0">
      <p:cViewPr varScale="1">
        <p:scale>
          <a:sx n="55" d="100"/>
          <a:sy n="55" d="100"/>
        </p:scale>
        <p:origin x="2150" y="4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presProps" Target="presProps.xml"/><Relationship Id="rId95" Type="http://schemas.microsoft.com/office/2018/10/relationships/authors" Targe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Clare Bietila" userId="a21bbbfc-0e62-4926-8089-a84cbb27f384" providerId="ADAL" clId="{958D7A82-1E31-4280-954F-C585D4349B1A}"/>
    <pc:docChg chg="undo custSel addSld delSld">
      <pc:chgData name="Mary Clare Bietila" userId="a21bbbfc-0e62-4926-8089-a84cbb27f384" providerId="ADAL" clId="{958D7A82-1E31-4280-954F-C585D4349B1A}" dt="2025-04-08T01:06:39.473" v="13" actId="47"/>
      <pc:docMkLst>
        <pc:docMk/>
      </pc:docMkLst>
      <pc:sldChg chg="del">
        <pc:chgData name="Mary Clare Bietila" userId="a21bbbfc-0e62-4926-8089-a84cbb27f384" providerId="ADAL" clId="{958D7A82-1E31-4280-954F-C585D4349B1A}" dt="2025-04-08T01:06:36.070" v="12" actId="47"/>
        <pc:sldMkLst>
          <pc:docMk/>
          <pc:sldMk cId="2766311189" sldId="294"/>
        </pc:sldMkLst>
      </pc:sldChg>
      <pc:sldChg chg="del">
        <pc:chgData name="Mary Clare Bietila" userId="a21bbbfc-0e62-4926-8089-a84cbb27f384" providerId="ADAL" clId="{958D7A82-1E31-4280-954F-C585D4349B1A}" dt="2025-04-08T01:06:39.473" v="13" actId="47"/>
        <pc:sldMkLst>
          <pc:docMk/>
          <pc:sldMk cId="1338631290" sldId="345"/>
        </pc:sldMkLst>
      </pc:sldChg>
      <pc:sldChg chg="del">
        <pc:chgData name="Mary Clare Bietila" userId="a21bbbfc-0e62-4926-8089-a84cbb27f384" providerId="ADAL" clId="{958D7A82-1E31-4280-954F-C585D4349B1A}" dt="2025-04-08T01:06:36.070" v="12" actId="47"/>
        <pc:sldMkLst>
          <pc:docMk/>
          <pc:sldMk cId="353023620" sldId="356"/>
        </pc:sldMkLst>
      </pc:sldChg>
      <pc:sldChg chg="del">
        <pc:chgData name="Mary Clare Bietila" userId="a21bbbfc-0e62-4926-8089-a84cbb27f384" providerId="ADAL" clId="{958D7A82-1E31-4280-954F-C585D4349B1A}" dt="2025-04-08T01:06:36.070" v="12" actId="47"/>
        <pc:sldMkLst>
          <pc:docMk/>
          <pc:sldMk cId="2324884374" sldId="358"/>
        </pc:sldMkLst>
      </pc:sldChg>
      <pc:sldChg chg="del">
        <pc:chgData name="Mary Clare Bietila" userId="a21bbbfc-0e62-4926-8089-a84cbb27f384" providerId="ADAL" clId="{958D7A82-1E31-4280-954F-C585D4349B1A}" dt="2025-04-08T01:06:20.159" v="10" actId="47"/>
        <pc:sldMkLst>
          <pc:docMk/>
          <pc:sldMk cId="1761117633" sldId="359"/>
        </pc:sldMkLst>
      </pc:sldChg>
      <pc:sldChg chg="add del">
        <pc:chgData name="Mary Clare Bietila" userId="a21bbbfc-0e62-4926-8089-a84cbb27f384" providerId="ADAL" clId="{958D7A82-1E31-4280-954F-C585D4349B1A}" dt="2025-04-08T01:05:50.649" v="6" actId="47"/>
        <pc:sldMkLst>
          <pc:docMk/>
          <pc:sldMk cId="137199764" sldId="369"/>
        </pc:sldMkLst>
      </pc:sldChg>
      <pc:sldChg chg="del">
        <pc:chgData name="Mary Clare Bietila" userId="a21bbbfc-0e62-4926-8089-a84cbb27f384" providerId="ADAL" clId="{958D7A82-1E31-4280-954F-C585D4349B1A}" dt="2025-04-08T01:06:36.070" v="12" actId="47"/>
        <pc:sldMkLst>
          <pc:docMk/>
          <pc:sldMk cId="3773229595" sldId="400"/>
        </pc:sldMkLst>
      </pc:sldChg>
      <pc:sldChg chg="del">
        <pc:chgData name="Mary Clare Bietila" userId="a21bbbfc-0e62-4926-8089-a84cbb27f384" providerId="ADAL" clId="{958D7A82-1E31-4280-954F-C585D4349B1A}" dt="2025-04-08T01:06:36.070" v="12" actId="47"/>
        <pc:sldMkLst>
          <pc:docMk/>
          <pc:sldMk cId="1764710790" sldId="414"/>
        </pc:sldMkLst>
      </pc:sldChg>
      <pc:sldChg chg="del">
        <pc:chgData name="Mary Clare Bietila" userId="a21bbbfc-0e62-4926-8089-a84cbb27f384" providerId="ADAL" clId="{958D7A82-1E31-4280-954F-C585D4349B1A}" dt="2025-04-08T01:06:36.070" v="12" actId="47"/>
        <pc:sldMkLst>
          <pc:docMk/>
          <pc:sldMk cId="293365184" sldId="415"/>
        </pc:sldMkLst>
      </pc:sldChg>
      <pc:sldChg chg="del">
        <pc:chgData name="Mary Clare Bietila" userId="a21bbbfc-0e62-4926-8089-a84cbb27f384" providerId="ADAL" clId="{958D7A82-1E31-4280-954F-C585D4349B1A}" dt="2025-04-08T01:06:29.277" v="11" actId="47"/>
        <pc:sldMkLst>
          <pc:docMk/>
          <pc:sldMk cId="265189859" sldId="417"/>
        </pc:sldMkLst>
      </pc:sldChg>
      <pc:sldChg chg="del">
        <pc:chgData name="Mary Clare Bietila" userId="a21bbbfc-0e62-4926-8089-a84cbb27f384" providerId="ADAL" clId="{958D7A82-1E31-4280-954F-C585D4349B1A}" dt="2025-04-08T01:06:29.277" v="11" actId="47"/>
        <pc:sldMkLst>
          <pc:docMk/>
          <pc:sldMk cId="1581876298" sldId="418"/>
        </pc:sldMkLst>
      </pc:sldChg>
      <pc:sldChg chg="del">
        <pc:chgData name="Mary Clare Bietila" userId="a21bbbfc-0e62-4926-8089-a84cbb27f384" providerId="ADAL" clId="{958D7A82-1E31-4280-954F-C585D4349B1A}" dt="2025-04-08T01:06:29.277" v="11" actId="47"/>
        <pc:sldMkLst>
          <pc:docMk/>
          <pc:sldMk cId="1183927682" sldId="420"/>
        </pc:sldMkLst>
      </pc:sldChg>
      <pc:sldChg chg="del">
        <pc:chgData name="Mary Clare Bietila" userId="a21bbbfc-0e62-4926-8089-a84cbb27f384" providerId="ADAL" clId="{958D7A82-1E31-4280-954F-C585D4349B1A}" dt="2025-04-08T01:06:29.277" v="11" actId="47"/>
        <pc:sldMkLst>
          <pc:docMk/>
          <pc:sldMk cId="652082622" sldId="421"/>
        </pc:sldMkLst>
      </pc:sldChg>
      <pc:sldChg chg="del">
        <pc:chgData name="Mary Clare Bietila" userId="a21bbbfc-0e62-4926-8089-a84cbb27f384" providerId="ADAL" clId="{958D7A82-1E31-4280-954F-C585D4349B1A}" dt="2025-04-08T01:06:29.277" v="11" actId="47"/>
        <pc:sldMkLst>
          <pc:docMk/>
          <pc:sldMk cId="3549113916" sldId="422"/>
        </pc:sldMkLst>
      </pc:sldChg>
      <pc:sldChg chg="del">
        <pc:chgData name="Mary Clare Bietila" userId="a21bbbfc-0e62-4926-8089-a84cbb27f384" providerId="ADAL" clId="{958D7A82-1E31-4280-954F-C585D4349B1A}" dt="2025-04-08T01:06:20.159" v="10" actId="47"/>
        <pc:sldMkLst>
          <pc:docMk/>
          <pc:sldMk cId="3670320971" sldId="423"/>
        </pc:sldMkLst>
      </pc:sldChg>
      <pc:sldChg chg="del">
        <pc:chgData name="Mary Clare Bietila" userId="a21bbbfc-0e62-4926-8089-a84cbb27f384" providerId="ADAL" clId="{958D7A82-1E31-4280-954F-C585D4349B1A}" dt="2025-04-08T01:06:20.159" v="10" actId="47"/>
        <pc:sldMkLst>
          <pc:docMk/>
          <pc:sldMk cId="1979366129" sldId="424"/>
        </pc:sldMkLst>
      </pc:sldChg>
      <pc:sldChg chg="del">
        <pc:chgData name="Mary Clare Bietila" userId="a21bbbfc-0e62-4926-8089-a84cbb27f384" providerId="ADAL" clId="{958D7A82-1E31-4280-954F-C585D4349B1A}" dt="2025-04-08T01:06:20.159" v="10" actId="47"/>
        <pc:sldMkLst>
          <pc:docMk/>
          <pc:sldMk cId="4001509107" sldId="426"/>
        </pc:sldMkLst>
      </pc:sldChg>
      <pc:sldChg chg="del">
        <pc:chgData name="Mary Clare Bietila" userId="a21bbbfc-0e62-4926-8089-a84cbb27f384" providerId="ADAL" clId="{958D7A82-1E31-4280-954F-C585D4349B1A}" dt="2025-04-08T01:05:17.541" v="0" actId="47"/>
        <pc:sldMkLst>
          <pc:docMk/>
          <pc:sldMk cId="2266607750" sldId="507"/>
        </pc:sldMkLst>
      </pc:sldChg>
      <pc:sldChg chg="del">
        <pc:chgData name="Mary Clare Bietila" userId="a21bbbfc-0e62-4926-8089-a84cbb27f384" providerId="ADAL" clId="{958D7A82-1E31-4280-954F-C585D4349B1A}" dt="2025-04-08T01:06:36.070" v="12" actId="47"/>
        <pc:sldMkLst>
          <pc:docMk/>
          <pc:sldMk cId="1395605537" sldId="508"/>
        </pc:sldMkLst>
      </pc:sldChg>
      <pc:sldChg chg="del">
        <pc:chgData name="Mary Clare Bietila" userId="a21bbbfc-0e62-4926-8089-a84cbb27f384" providerId="ADAL" clId="{958D7A82-1E31-4280-954F-C585D4349B1A}" dt="2025-04-08T01:06:36.070" v="12" actId="47"/>
        <pc:sldMkLst>
          <pc:docMk/>
          <pc:sldMk cId="606545589" sldId="509"/>
        </pc:sldMkLst>
      </pc:sldChg>
      <pc:sldChg chg="del">
        <pc:chgData name="Mary Clare Bietila" userId="a21bbbfc-0e62-4926-8089-a84cbb27f384" providerId="ADAL" clId="{958D7A82-1E31-4280-954F-C585D4349B1A}" dt="2025-04-08T01:06:36.070" v="12" actId="47"/>
        <pc:sldMkLst>
          <pc:docMk/>
          <pc:sldMk cId="2002369928" sldId="510"/>
        </pc:sldMkLst>
      </pc:sldChg>
      <pc:sldChg chg="del">
        <pc:chgData name="Mary Clare Bietila" userId="a21bbbfc-0e62-4926-8089-a84cbb27f384" providerId="ADAL" clId="{958D7A82-1E31-4280-954F-C585D4349B1A}" dt="2025-04-08T01:05:35.511" v="1" actId="47"/>
        <pc:sldMkLst>
          <pc:docMk/>
          <pc:sldMk cId="4065492680" sldId="511"/>
        </pc:sldMkLst>
      </pc:sldChg>
      <pc:sldChg chg="del">
        <pc:chgData name="Mary Clare Bietila" userId="a21bbbfc-0e62-4926-8089-a84cbb27f384" providerId="ADAL" clId="{958D7A82-1E31-4280-954F-C585D4349B1A}" dt="2025-04-08T01:06:07.573" v="8" actId="47"/>
        <pc:sldMkLst>
          <pc:docMk/>
          <pc:sldMk cId="1146684330" sldId="512"/>
        </pc:sldMkLst>
      </pc:sldChg>
      <pc:sldChg chg="del">
        <pc:chgData name="Mary Clare Bietila" userId="a21bbbfc-0e62-4926-8089-a84cbb27f384" providerId="ADAL" clId="{958D7A82-1E31-4280-954F-C585D4349B1A}" dt="2025-04-08T01:06:14.687" v="9" actId="47"/>
        <pc:sldMkLst>
          <pc:docMk/>
          <pc:sldMk cId="586522725" sldId="513"/>
        </pc:sldMkLst>
      </pc:sldChg>
      <pc:sldChg chg="del">
        <pc:chgData name="Mary Clare Bietila" userId="a21bbbfc-0e62-4926-8089-a84cbb27f384" providerId="ADAL" clId="{958D7A82-1E31-4280-954F-C585D4349B1A}" dt="2025-04-08T01:06:14.687" v="9" actId="47"/>
        <pc:sldMkLst>
          <pc:docMk/>
          <pc:sldMk cId="665442478" sldId="514"/>
        </pc:sldMkLst>
      </pc:sldChg>
      <pc:sldChg chg="del">
        <pc:chgData name="Mary Clare Bietila" userId="a21bbbfc-0e62-4926-8089-a84cbb27f384" providerId="ADAL" clId="{958D7A82-1E31-4280-954F-C585D4349B1A}" dt="2025-04-08T01:06:14.687" v="9" actId="47"/>
        <pc:sldMkLst>
          <pc:docMk/>
          <pc:sldMk cId="4115665737" sldId="515"/>
        </pc:sldMkLst>
      </pc:sldChg>
      <pc:sldChg chg="del">
        <pc:chgData name="Mary Clare Bietila" userId="a21bbbfc-0e62-4926-8089-a84cbb27f384" providerId="ADAL" clId="{958D7A82-1E31-4280-954F-C585D4349B1A}" dt="2025-04-08T01:06:14.687" v="9" actId="47"/>
        <pc:sldMkLst>
          <pc:docMk/>
          <pc:sldMk cId="2654113922" sldId="516"/>
        </pc:sldMkLst>
      </pc:sldChg>
      <pc:sldChg chg="del">
        <pc:chgData name="Mary Clare Bietila" userId="a21bbbfc-0e62-4926-8089-a84cbb27f384" providerId="ADAL" clId="{958D7A82-1E31-4280-954F-C585D4349B1A}" dt="2025-04-08T01:06:07.573" v="8" actId="47"/>
        <pc:sldMkLst>
          <pc:docMk/>
          <pc:sldMk cId="1719935414" sldId="517"/>
        </pc:sldMkLst>
      </pc:sldChg>
      <pc:sldChg chg="del">
        <pc:chgData name="Mary Clare Bietila" userId="a21bbbfc-0e62-4926-8089-a84cbb27f384" providerId="ADAL" clId="{958D7A82-1E31-4280-954F-C585D4349B1A}" dt="2025-04-08T01:06:07.573" v="8" actId="47"/>
        <pc:sldMkLst>
          <pc:docMk/>
          <pc:sldMk cId="2446791440" sldId="518"/>
        </pc:sldMkLst>
      </pc:sldChg>
      <pc:sldChg chg="del">
        <pc:chgData name="Mary Clare Bietila" userId="a21bbbfc-0e62-4926-8089-a84cbb27f384" providerId="ADAL" clId="{958D7A82-1E31-4280-954F-C585D4349B1A}" dt="2025-04-08T01:06:07.573" v="8" actId="47"/>
        <pc:sldMkLst>
          <pc:docMk/>
          <pc:sldMk cId="29478569" sldId="519"/>
        </pc:sldMkLst>
      </pc:sldChg>
      <pc:sldChg chg="del">
        <pc:chgData name="Mary Clare Bietila" userId="a21bbbfc-0e62-4926-8089-a84cbb27f384" providerId="ADAL" clId="{958D7A82-1E31-4280-954F-C585D4349B1A}" dt="2025-04-08T01:06:07.573" v="8" actId="47"/>
        <pc:sldMkLst>
          <pc:docMk/>
          <pc:sldMk cId="1370374439" sldId="520"/>
        </pc:sldMkLst>
      </pc:sldChg>
      <pc:sldChg chg="del">
        <pc:chgData name="Mary Clare Bietila" userId="a21bbbfc-0e62-4926-8089-a84cbb27f384" providerId="ADAL" clId="{958D7A82-1E31-4280-954F-C585D4349B1A}" dt="2025-04-08T01:06:07.573" v="8" actId="47"/>
        <pc:sldMkLst>
          <pc:docMk/>
          <pc:sldMk cId="733960176" sldId="521"/>
        </pc:sldMkLst>
      </pc:sldChg>
      <pc:sldChg chg="del">
        <pc:chgData name="Mary Clare Bietila" userId="a21bbbfc-0e62-4926-8089-a84cbb27f384" providerId="ADAL" clId="{958D7A82-1E31-4280-954F-C585D4349B1A}" dt="2025-04-08T01:05:58.856" v="7" actId="47"/>
        <pc:sldMkLst>
          <pc:docMk/>
          <pc:sldMk cId="1734620591" sldId="522"/>
        </pc:sldMkLst>
      </pc:sldChg>
      <pc:sldChg chg="del">
        <pc:chgData name="Mary Clare Bietila" userId="a21bbbfc-0e62-4926-8089-a84cbb27f384" providerId="ADAL" clId="{958D7A82-1E31-4280-954F-C585D4349B1A}" dt="2025-04-08T01:05:44.179" v="4" actId="47"/>
        <pc:sldMkLst>
          <pc:docMk/>
          <pc:sldMk cId="959346265" sldId="523"/>
        </pc:sldMkLst>
      </pc:sldChg>
      <pc:sldChg chg="del">
        <pc:chgData name="Mary Clare Bietila" userId="a21bbbfc-0e62-4926-8089-a84cbb27f384" providerId="ADAL" clId="{958D7A82-1E31-4280-954F-C585D4349B1A}" dt="2025-04-08T01:05:42.556" v="3" actId="47"/>
        <pc:sldMkLst>
          <pc:docMk/>
          <pc:sldMk cId="409892917" sldId="524"/>
        </pc:sldMkLst>
      </pc:sldChg>
      <pc:sldChg chg="del">
        <pc:chgData name="Mary Clare Bietila" userId="a21bbbfc-0e62-4926-8089-a84cbb27f384" providerId="ADAL" clId="{958D7A82-1E31-4280-954F-C585D4349B1A}" dt="2025-04-08T01:05:40.049" v="2" actId="47"/>
        <pc:sldMkLst>
          <pc:docMk/>
          <pc:sldMk cId="549348527" sldId="525"/>
        </pc:sldMkLst>
      </pc:sldChg>
      <pc:sldChg chg="del">
        <pc:chgData name="Mary Clare Bietila" userId="a21bbbfc-0e62-4926-8089-a84cbb27f384" providerId="ADAL" clId="{958D7A82-1E31-4280-954F-C585D4349B1A}" dt="2025-04-08T01:05:58.856" v="7" actId="47"/>
        <pc:sldMkLst>
          <pc:docMk/>
          <pc:sldMk cId="220013299" sldId="526"/>
        </pc:sldMkLst>
      </pc:sldChg>
      <pc:sldChg chg="del">
        <pc:chgData name="Mary Clare Bietila" userId="a21bbbfc-0e62-4926-8089-a84cbb27f384" providerId="ADAL" clId="{958D7A82-1E31-4280-954F-C585D4349B1A}" dt="2025-04-08T01:05:58.856" v="7" actId="47"/>
        <pc:sldMkLst>
          <pc:docMk/>
          <pc:sldMk cId="4243527883" sldId="527"/>
        </pc:sldMkLst>
      </pc:sldChg>
      <pc:sldChg chg="del">
        <pc:chgData name="Mary Clare Bietila" userId="a21bbbfc-0e62-4926-8089-a84cbb27f384" providerId="ADAL" clId="{958D7A82-1E31-4280-954F-C585D4349B1A}" dt="2025-04-08T01:05:58.856" v="7" actId="47"/>
        <pc:sldMkLst>
          <pc:docMk/>
          <pc:sldMk cId="2088629909" sldId="528"/>
        </pc:sldMkLst>
      </pc:sldChg>
      <pc:sldChg chg="del">
        <pc:chgData name="Mary Clare Bietila" userId="a21bbbfc-0e62-4926-8089-a84cbb27f384" providerId="ADAL" clId="{958D7A82-1E31-4280-954F-C585D4349B1A}" dt="2025-04-08T01:06:29.277" v="11" actId="47"/>
        <pc:sldMkLst>
          <pc:docMk/>
          <pc:sldMk cId="3052040322" sldId="529"/>
        </pc:sldMkLst>
      </pc:sldChg>
      <pc:sldChg chg="del">
        <pc:chgData name="Mary Clare Bietila" userId="a21bbbfc-0e62-4926-8089-a84cbb27f384" providerId="ADAL" clId="{958D7A82-1E31-4280-954F-C585D4349B1A}" dt="2025-04-08T01:06:29.277" v="11" actId="47"/>
        <pc:sldMkLst>
          <pc:docMk/>
          <pc:sldMk cId="1860984817" sldId="530"/>
        </pc:sldMkLst>
      </pc:sldChg>
      <pc:sldChg chg="del">
        <pc:chgData name="Mary Clare Bietila" userId="a21bbbfc-0e62-4926-8089-a84cbb27f384" providerId="ADAL" clId="{958D7A82-1E31-4280-954F-C585D4349B1A}" dt="2025-04-08T01:06:29.277" v="11" actId="47"/>
        <pc:sldMkLst>
          <pc:docMk/>
          <pc:sldMk cId="766738620" sldId="53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4/7/2025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4/7/2025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Y LA HOJA DE ACTIVIDADES DEL ALUMNO</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Actividad 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a:solidFill>
                  <a:schemeClr val="tx1"/>
                </a:solidFill>
                <a:effectLst/>
                <a:latin typeface="+mn-lt"/>
                <a:ea typeface="+mn-ea"/>
                <a:cs typeface="+mn-cs"/>
              </a:rPr>
              <a:t>En esta lección, aprendimos sobre las </a:t>
            </a:r>
            <a:r>
              <a:rPr lang="es-419" sz="1800" b="0" i="0" u="none" strike="noStrike">
                <a:solidFill>
                  <a:srgbClr val="333333"/>
                </a:solidFill>
                <a:effectLst/>
                <a:latin typeface="ATT Aleck Sans" panose="020B0503020203020204"/>
              </a:rPr>
              <a:t>diferentes secciones del escritorio de la computadora, lo que incluye la barra de tareas, el menú de inicio y más. </a:t>
            </a:r>
            <a:r>
              <a:rPr lang="es-419" sz="1800">
                <a:effectLst/>
                <a:latin typeface="ATT Aleck Sans" panose="020B0503020203020204"/>
                <a:ea typeface="Times New Roman" panose="02020603050405020304" pitchFamily="18" charset="0"/>
              </a:rPr>
              <a:t>Practiquemos lo que aprendimos. </a:t>
            </a:r>
            <a:endParaRPr lang="es-419" sz="1800" b="0" i="0" u="none" strike="noStrike">
              <a:solidFill>
                <a:srgbClr val="333333"/>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800" b="0" i="0">
                <a:solidFill>
                  <a:srgbClr val="000000"/>
                </a:solidFill>
                <a:effectLst/>
                <a:latin typeface="ATT Aleck Sans" panose="020B0503020203020204"/>
              </a:rPr>
              <a:t>​</a:t>
            </a:r>
            <a:endParaRPr lang="es-419"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NOTA AL INSTRUCTOR: </a:t>
            </a:r>
            <a:r>
              <a:rPr lang="es-419" i="0"/>
              <a:t>Dirija a los asistentes a la Actividad 1 en la página 1 de la Hoja de actividades. </a:t>
            </a:r>
            <a:r>
              <a:rPr lang="es-419" sz="1200" i="0" kern="120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
</a:t>
            </a:r>
            <a:endParaRPr lang="es-419" sz="1200" kern="1200">
              <a:solidFill>
                <a:schemeClr val="tx1"/>
              </a:solidFill>
              <a:effectLst/>
              <a:latin typeface="+mn-lt"/>
              <a:ea typeface="+mn-ea"/>
              <a:cs typeface="+mn-cs"/>
            </a:endParaRPr>
          </a:p>
          <a:p>
            <a:pPr lvl="0"/>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endParaRPr lang="es-419"/>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s-419"/>
          </a:p>
        </p:txBody>
      </p:sp>
    </p:spTree>
    <p:extLst>
      <p:ext uri="{BB962C8B-B14F-4D97-AF65-F5344CB8AC3E}">
        <p14:creationId xmlns:p14="http://schemas.microsoft.com/office/powerpoint/2010/main" val="2364460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F5D4-EDCD-66B0-69F1-E4D470978F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5F8E6B-8ED1-ABE3-837D-9FFE554807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B503F-E25D-4A9A-F4F3-B1442D997B0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Archivos y carpetas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¡y el archivo se abre!</a:t>
            </a:r>
          </a:p>
          <a:p>
            <a:endParaRPr lang="es-419" sz="120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NOTA AL INSTRUCTOR: </a:t>
            </a:r>
            <a:r>
              <a:rPr lang="es-419" sz="1200" i="0" kern="1200">
                <a:solidFill>
                  <a:schemeClr val="tx1"/>
                </a:solidFill>
                <a:effectLst/>
                <a:latin typeface="+mn-lt"/>
                <a:ea typeface="+mn-ea"/>
                <a:cs typeface="+mn-cs"/>
              </a:rPr>
              <a:t>Si realiza una demostración en vivo, minimice el archivo de Excel "School Party Budget" (Presupuesto de la fiesta escolar) antes de pasar a la siguiente sección.</a:t>
            </a:r>
          </a:p>
          <a:p>
            <a:endParaRPr lang="es-419"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7EE78E4-BA8C-3874-E802-D3BC3D85720E}"/>
              </a:ext>
            </a:extLst>
          </p:cNvPr>
          <p:cNvSpPr>
            <a:spLocks noGrp="1"/>
          </p:cNvSpPr>
          <p:nvPr>
            <p:ph type="sldNum" sz="quarter" idx="5"/>
          </p:nvPr>
        </p:nvSpPr>
        <p:spPr/>
        <p:txBody>
          <a:bodyPr/>
          <a:lstStyle/>
          <a:p>
            <a:fld id="{0A1A2D79-0A70-4F98-91B6-5265C658D6AD}" type="slidenum">
              <a:rPr lang="en-US" smtClean="0"/>
              <a:t>10</a:t>
            </a:fld>
            <a:endParaRPr lang="es-419"/>
          </a:p>
        </p:txBody>
      </p:sp>
    </p:spTree>
    <p:extLst>
      <p:ext uri="{BB962C8B-B14F-4D97-AF65-F5344CB8AC3E}">
        <p14:creationId xmlns:p14="http://schemas.microsoft.com/office/powerpoint/2010/main" val="4131237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Una carpeta es un método para almacenar y organizar archivos como las carpetas que encontraría en un escritorio físico.</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Utilice la carpeta “Celine’s Documents” (Documentos de Celine), que descargó antes de la clase, como un ejemplo.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hace doble clic en una carpeta, esta se abrirá y mostrará los archivos que contiene.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Abramos la carpeta de Celine haciendo doble clic en ella y seleccionemos el archivo "End of Year Party.docx". Para abrir el archivo, haga doble clic en "End of Year Party.docx".</a:t>
            </a:r>
          </a:p>
          <a:p>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a:p>
        </p:txBody>
      </p:sp>
    </p:spTree>
    <p:extLst>
      <p:ext uri="{BB962C8B-B14F-4D97-AF65-F5344CB8AC3E}">
        <p14:creationId xmlns:p14="http://schemas.microsoft.com/office/powerpoint/2010/main" val="1002878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endParaRPr lang="es-419" sz="1200" kern="1200" dirty="0">
              <a:solidFill>
                <a:schemeClr val="tx1"/>
              </a:solidFill>
              <a:effectLst/>
              <a:latin typeface="+mn-lt"/>
              <a:ea typeface="+mn-ea"/>
              <a:cs typeface="+mn-cs"/>
            </a:endParaRPr>
          </a:p>
          <a:p>
            <a:r>
              <a:rPr lang="es-419" sz="1800" b="0" i="0" u="none" strike="noStrike" dirty="0">
                <a:solidFill>
                  <a:srgbClr val="000000"/>
                </a:solidFill>
                <a:effectLst/>
                <a:latin typeface="ATT Aleck Sans" panose="020B0503020203020204"/>
              </a:rPr>
              <a:t>Al hacer doble clic en una carpeta, esta se abrirá y se mostrarán los archivos que contiene, de la misma forma que abrir una carpeta de papel le permite seleccionar entre los documentos en esa carpeta. </a:t>
            </a:r>
            <a:r>
              <a:rPr lang="es-419" sz="1800" b="0" i="0" dirty="0">
                <a:solidFill>
                  <a:srgbClr val="000000"/>
                </a:solidFill>
                <a:effectLst/>
                <a:latin typeface="ATT Aleck Sans" panose="020B0503020203020204"/>
              </a:rPr>
              <a:t>​</a:t>
            </a:r>
          </a:p>
          <a:p>
            <a:endParaRPr lang="es-419" sz="1800" b="0" i="0" kern="1200" dirty="0">
              <a:solidFill>
                <a:srgbClr val="000000"/>
              </a:solidFill>
              <a:effectLst/>
              <a:latin typeface="ATT Aleck Sans" panose="020B0503020203020204"/>
              <a:ea typeface="+mn-ea"/>
              <a:cs typeface="+mn-cs"/>
            </a:endParaRPr>
          </a:p>
          <a:p>
            <a:r>
              <a:rPr lang="es-419" sz="1200" kern="1200" dirty="0">
                <a:solidFill>
                  <a:schemeClr val="tx1"/>
                </a:solidFill>
                <a:effectLst/>
                <a:latin typeface="+mn-lt"/>
                <a:ea typeface="+mn-ea"/>
                <a:cs typeface="+mn-cs"/>
              </a:rPr>
              <a:t>Hagamos un repaso. ¿Cómo abriría el archivo "End of Year Party” (Fiesta de fin de año) en la carpeta?</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b="0" i="1" dirty="0">
                <a:effectLst/>
                <a:latin typeface="ATT Aleck Sans" panose="020B0503020203020204"/>
                <a:ea typeface="Times New Roman" panose="02020603050405020304" pitchFamily="18" charset="0"/>
              </a:rPr>
              <a:t>NOTA ADICIONAL: </a:t>
            </a:r>
            <a:r>
              <a:rPr lang="es-419" sz="1800" dirty="0">
                <a:effectLst/>
                <a:latin typeface="ATT Aleck Sans" panose="020B0503020203020204"/>
                <a:ea typeface="Times New Roman" panose="02020603050405020304" pitchFamily="18" charset="0"/>
              </a:rPr>
              <a:t>La respuesta está en la próxima diapositiva.</a:t>
            </a:r>
            <a:endParaRPr lang="es-419" sz="1800" dirty="0">
              <a:effectLst/>
              <a:latin typeface="Times New Roman" panose="02020603050405020304" pitchFamily="18" charset="0"/>
              <a:ea typeface="Times New Roman" panose="02020603050405020304" pitchFamily="18" charset="0"/>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a:p>
        </p:txBody>
      </p:sp>
    </p:spTree>
    <p:extLst>
      <p:ext uri="{BB962C8B-B14F-4D97-AF65-F5344CB8AC3E}">
        <p14:creationId xmlns:p14="http://schemas.microsoft.com/office/powerpoint/2010/main" val="2872778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95CCB-4A6C-C78B-D678-00E4AA63BC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6C37C-6941-A91A-494A-1EA4058340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1E9B-AAE3-B7DC-76C6-B061CE02CD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endParaRPr lang="es-419" sz="1200" kern="1200" dirty="0">
              <a:solidFill>
                <a:schemeClr val="tx1"/>
              </a:solidFill>
              <a:effectLst/>
              <a:latin typeface="+mn-lt"/>
              <a:ea typeface="+mn-ea"/>
              <a:cs typeface="+mn-cs"/>
            </a:endParaRPr>
          </a:p>
          <a:p>
            <a:r>
              <a:rPr lang="es-419" sz="1800" i="0" kern="1200" dirty="0">
                <a:solidFill>
                  <a:schemeClr val="tx1"/>
                </a:solidFill>
                <a:effectLst/>
                <a:latin typeface="+mn-lt"/>
                <a:ea typeface="+mn-ea"/>
                <a:cs typeface="+mn-cs"/>
              </a:rPr>
              <a:t>Eso es correcto; haría doble clic en el archivo. Al hacerlo, se abre el archivo.</a:t>
            </a:r>
          </a:p>
          <a:p>
            <a:endParaRPr lang="es-419" sz="1800" i="1" kern="1200" dirty="0">
              <a:solidFill>
                <a:schemeClr val="tx1"/>
              </a:solidFill>
              <a:effectLst/>
              <a:latin typeface="+mn-lt"/>
              <a:ea typeface="+mn-ea"/>
              <a:cs typeface="+mn-cs"/>
            </a:endParaRPr>
          </a:p>
          <a:p>
            <a:r>
              <a:rPr lang="es-419" sz="1800" i="1" kern="1200" dirty="0">
                <a:solidFill>
                  <a:schemeClr val="tx1"/>
                </a:solidFill>
                <a:effectLst/>
                <a:latin typeface="+mn-lt"/>
                <a:ea typeface="+mn-ea"/>
                <a:cs typeface="+mn-cs"/>
              </a:rPr>
              <a:t>NOTA AL INSTRUCTOR: </a:t>
            </a:r>
            <a:r>
              <a:rPr lang="es-419" sz="1800" i="0" kern="1200" dirty="0">
                <a:solidFill>
                  <a:schemeClr val="tx1"/>
                </a:solidFill>
                <a:effectLst/>
                <a:latin typeface="+mn-lt"/>
                <a:ea typeface="+mn-ea"/>
                <a:cs typeface="+mn-cs"/>
              </a:rPr>
              <a:t>Si realiza una demostración en vivo, minimice el archivo "End of Year Party" (Fiesta de fin de año) antes de pasar a la próxima diapositiva.</a:t>
            </a:r>
          </a:p>
          <a:p>
            <a:endParaRPr lang="es-419" sz="1800" i="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858485-FD41-EFCE-B72B-B7C30AC001C8}"/>
              </a:ext>
            </a:extLst>
          </p:cNvPr>
          <p:cNvSpPr>
            <a:spLocks noGrp="1"/>
          </p:cNvSpPr>
          <p:nvPr>
            <p:ph type="sldNum" sz="quarter" idx="5"/>
          </p:nvPr>
        </p:nvSpPr>
        <p:spPr/>
        <p:txBody>
          <a:bodyPr/>
          <a:lstStyle/>
          <a:p>
            <a:fld id="{0A1A2D79-0A70-4F98-91B6-5265C658D6AD}" type="slidenum">
              <a:rPr lang="en-US" smtClean="0"/>
              <a:t>13</a:t>
            </a:fld>
            <a:endParaRPr lang="es-419"/>
          </a:p>
        </p:txBody>
      </p:sp>
    </p:spTree>
    <p:extLst>
      <p:ext uri="{BB962C8B-B14F-4D97-AF65-F5344CB8AC3E}">
        <p14:creationId xmlns:p14="http://schemas.microsoft.com/office/powerpoint/2010/main" val="1637966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Repaso sobre archivos y carpetas en Windows 11</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Repasemos cómo abrir un archivo en el escritorio. ¿Cómo abriría el archivo “School Party budget”? </a:t>
            </a: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p>
          <a:p>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1" dirty="0">
                <a:effectLst/>
                <a:latin typeface="ATT Aleck Sans" panose="020B0503020203020204"/>
                <a:ea typeface="Times New Roman" panose="02020603050405020304" pitchFamily="18" charset="0"/>
              </a:rPr>
              <a:t>NOTA ADICIONAL: </a:t>
            </a:r>
            <a:r>
              <a:rPr lang="es-419" sz="1200" dirty="0">
                <a:effectLst/>
                <a:latin typeface="ATT Aleck Sans" panose="020B0503020203020204"/>
                <a:ea typeface="Times New Roman" panose="02020603050405020304" pitchFamily="18" charset="0"/>
              </a:rPr>
              <a:t>La respuesta está en la próxima diapositiva.</a:t>
            </a:r>
            <a:endParaRPr lang="es-419" sz="1200" dirty="0">
              <a:effectLst/>
              <a:latin typeface="Times New Roman" panose="02020603050405020304" pitchFamily="18" charset="0"/>
              <a:ea typeface="Times New Roman" panose="02020603050405020304" pitchFamily="18" charset="0"/>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a:p>
        </p:txBody>
      </p:sp>
    </p:spTree>
    <p:extLst>
      <p:ext uri="{BB962C8B-B14F-4D97-AF65-F5344CB8AC3E}">
        <p14:creationId xmlns:p14="http://schemas.microsoft.com/office/powerpoint/2010/main" val="2903822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A3C53-707C-79A8-3E41-A35EB47CB3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53225-3FC8-E2BF-F27D-CE09349414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EEF896-CB5D-20B8-B326-D752B9AB443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Archivos y carpetas en Windows 11</a:t>
            </a:r>
          </a:p>
          <a:p>
            <a:endParaRPr lang="es-419" sz="1200" kern="1200">
              <a:solidFill>
                <a:schemeClr val="tx1"/>
              </a:solidFill>
              <a:effectLst/>
              <a:latin typeface="+mn-lt"/>
              <a:ea typeface="+mn-ea"/>
              <a:cs typeface="+mn-cs"/>
            </a:endParaRPr>
          </a:p>
          <a:p>
            <a:r>
              <a:rPr lang="es-419" sz="1200" i="0" kern="1200">
                <a:solidFill>
                  <a:schemeClr val="tx1"/>
                </a:solidFill>
                <a:effectLst/>
                <a:latin typeface="+mn-lt"/>
                <a:ea typeface="+mn-ea"/>
                <a:cs typeface="+mn-cs"/>
              </a:rPr>
              <a:t>Eso es correcto; haría doble clic en el archivo. Al hacerlo, se abre el archivo.</a:t>
            </a:r>
          </a:p>
          <a:p>
            <a:endParaRPr lang="es-419" sz="1200" i="0" kern="1200">
              <a:solidFill>
                <a:schemeClr val="tx1"/>
              </a:solidFill>
              <a:effectLst/>
              <a:latin typeface="+mn-lt"/>
              <a:ea typeface="+mn-ea"/>
              <a:cs typeface="+mn-cs"/>
            </a:endParaRPr>
          </a:p>
          <a:p>
            <a:r>
              <a:rPr lang="es-419" sz="1200" i="0" kern="1200">
                <a:solidFill>
                  <a:schemeClr val="tx1"/>
                </a:solidFill>
                <a:effectLst/>
                <a:latin typeface="+mn-lt"/>
                <a:ea typeface="+mn-ea"/>
                <a:cs typeface="+mn-cs"/>
              </a:rPr>
              <a:t>Hemos aprendido cómo buscar y abrir archivos y carpetas en una computadora. </a:t>
            </a:r>
          </a:p>
          <a:p>
            <a:endParaRPr lang="es-419" sz="1200" i="1" kern="1200">
              <a:solidFill>
                <a:schemeClr val="tx1"/>
              </a:solidFill>
              <a:effectLst/>
              <a:latin typeface="+mn-lt"/>
              <a:ea typeface="+mn-ea"/>
              <a:cs typeface="+mn-cs"/>
            </a:endParaRPr>
          </a:p>
          <a:p>
            <a:r>
              <a:rPr lang="es-419" sz="1200" i="1" kern="1200">
                <a:solidFill>
                  <a:schemeClr val="tx1"/>
                </a:solidFill>
                <a:effectLst/>
                <a:latin typeface="+mn-lt"/>
                <a:ea typeface="+mn-ea"/>
                <a:cs typeface="+mn-cs"/>
              </a:rPr>
              <a:t>NOTA AL INSTRUCTOR: </a:t>
            </a:r>
            <a:r>
              <a:rPr lang="es-419" sz="1200" i="0" kern="1200">
                <a:solidFill>
                  <a:schemeClr val="tx1"/>
                </a:solidFill>
                <a:effectLst/>
                <a:latin typeface="+mn-lt"/>
                <a:ea typeface="+mn-ea"/>
                <a:cs typeface="+mn-cs"/>
              </a:rPr>
              <a:t>Demuestre cómo abrir el archivo haciendo doble clic en el archivo denominado “School Party budget” (Presupuesto de la fiesta escolar) que descargó antes de que comenzara la clase y pídales a los alumnos que también abran el archivo si este se ha instalado en sus computadoras.</a:t>
            </a:r>
            <a:endParaRPr lang="es-419" sz="1200" i="1"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F9F6315-1EAA-2BAA-C321-7ED446D46A0E}"/>
              </a:ext>
            </a:extLst>
          </p:cNvPr>
          <p:cNvSpPr>
            <a:spLocks noGrp="1"/>
          </p:cNvSpPr>
          <p:nvPr>
            <p:ph type="sldNum" sz="quarter" idx="5"/>
          </p:nvPr>
        </p:nvSpPr>
        <p:spPr/>
        <p:txBody>
          <a:bodyPr/>
          <a:lstStyle/>
          <a:p>
            <a:fld id="{0A1A2D79-0A70-4F98-91B6-5265C658D6AD}" type="slidenum">
              <a:rPr lang="en-US" smtClean="0"/>
              <a:t>15</a:t>
            </a:fld>
            <a:endParaRPr lang="es-419"/>
          </a:p>
        </p:txBody>
      </p:sp>
    </p:spTree>
    <p:extLst>
      <p:ext uri="{BB962C8B-B14F-4D97-AF65-F5344CB8AC3E}">
        <p14:creationId xmlns:p14="http://schemas.microsoft.com/office/powerpoint/2010/main" val="2651748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b="0" i="0" u="none" strike="noStrike">
                <a:solidFill>
                  <a:srgbClr val="000000"/>
                </a:solidFill>
                <a:effectLst/>
                <a:latin typeface="ATT Aleck Sans" panose="020B0503020203020204"/>
              </a:rPr>
              <a:t>Ahora, aprenderemos cómo usar una ventana de aplicación, lo que incluye cómo agrandar o achicar una ventana, cómo mover una ventana, cómo cerrar una ventana y más.</a:t>
            </a: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a:solidFill>
                  <a:schemeClr val="tx1"/>
                </a:solidFill>
                <a:effectLst/>
                <a:latin typeface="+mn-lt"/>
                <a:ea typeface="+mn-ea"/>
                <a:cs typeface="+mn-cs"/>
              </a:rPr>
              <a:t>Cuando abre y usa aplicaciones, archivos y carpetas, estos aparecen dentro de una ventana, la cual es su área de trabajo.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DETALLES ADICIONALES: </a:t>
            </a:r>
            <a:r>
              <a:rPr lang="es-419" sz="1800" i="1">
                <a:effectLst/>
                <a:latin typeface="ATT Aleck Sans" panose="020B0503020203020204"/>
                <a:ea typeface="Times New Roman" panose="02020603050405020304" pitchFamily="18" charset="0"/>
              </a:rPr>
              <a:t>Si opta por realizar una demostración en vivo en lugar de utilizar PowerPoint, recuérdeles a los alumnos que también pueden encontrar los términos mencionados en esta sección en el Folleto del alumno. </a:t>
            </a:r>
            <a:endParaRPr lang="es-419"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a:p>
        </p:txBody>
      </p:sp>
    </p:spTree>
    <p:extLst>
      <p:ext uri="{BB962C8B-B14F-4D97-AF65-F5344CB8AC3E}">
        <p14:creationId xmlns:p14="http://schemas.microsoft.com/office/powerpoint/2010/main" val="2511569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 veces, la ventana puede ser demasiado grande o demasiado pequeña. Para cambiar el tamaño de la ventana, use el ratón o el panel táctil para colocar el cursor en el borde de la ventana.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archivo “School Party Budget” para demostrar cómo cambiar el tamaño de la ventana. </a:t>
            </a: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a:p>
        </p:txBody>
      </p:sp>
    </p:spTree>
    <p:extLst>
      <p:ext uri="{BB962C8B-B14F-4D97-AF65-F5344CB8AC3E}">
        <p14:creationId xmlns:p14="http://schemas.microsoft.com/office/powerpoint/2010/main" val="1786368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Cuando haga esto, el cursor se convertirá en una flecha de dos puntas.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Luego, puede hacer clic y mantener presionado el botón izquierdo del ratón para "agarrar" los bordes de la ventana. Luego, arrastre el ratón hacia la izquierda para cambiar el tamaño de la ventana.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a:p>
        </p:txBody>
      </p:sp>
    </p:spTree>
    <p:extLst>
      <p:ext uri="{BB962C8B-B14F-4D97-AF65-F5344CB8AC3E}">
        <p14:creationId xmlns:p14="http://schemas.microsoft.com/office/powerpoint/2010/main" val="2498983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Suelte el botón del ratón cuando la ventana tenga el tamaño deseado.</a:t>
            </a:r>
            <a:r>
              <a:rPr lang="es-419">
                <a:effectLst/>
              </a:rPr>
              <a:t> </a:t>
            </a:r>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a:p>
        </p:txBody>
      </p:sp>
    </p:spTree>
    <p:extLst>
      <p:ext uri="{BB962C8B-B14F-4D97-AF65-F5344CB8AC3E}">
        <p14:creationId xmlns:p14="http://schemas.microsoft.com/office/powerpoint/2010/main" val="252861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Para cada pregunta, demuestre la respuesta.</a:t>
            </a:r>
            <a:endParaRPr lang="es-419" i="0" dirty="0">
              <a:ea typeface="Calibri"/>
              <a:cs typeface="Calibri"/>
            </a:endParaRPr>
          </a:p>
          <a:p>
            <a:pPr lvl="0"/>
            <a:endParaRPr lang="es-419" sz="1200" kern="1200" dirty="0">
              <a:solidFill>
                <a:schemeClr val="tx1"/>
              </a:solidFill>
              <a:effectLst/>
              <a:latin typeface="+mn-lt"/>
              <a:ea typeface="+mn-ea"/>
              <a:cs typeface="+mn-cs"/>
            </a:endParaRPr>
          </a:p>
          <a:p>
            <a:pPr marL="82296" indent="0">
              <a:buNone/>
            </a:pPr>
            <a:r>
              <a:rPr lang="es-419" sz="1200" dirty="0">
                <a:solidFill>
                  <a:schemeClr val="tx1"/>
                </a:solidFill>
              </a:rPr>
              <a:t>1. Nombre tres formas en las que puede abrir una aplicación como Microsoft Word o el explorador Edge. </a:t>
            </a:r>
          </a:p>
          <a:p>
            <a:pPr marL="82296" indent="0">
              <a:buNone/>
            </a:pPr>
            <a:r>
              <a:rPr lang="es-419" sz="1200" b="1" dirty="0">
                <a:solidFill>
                  <a:schemeClr val="tx1"/>
                </a:solidFill>
              </a:rPr>
              <a:t>Respuestas:</a:t>
            </a:r>
          </a:p>
          <a:p>
            <a:pPr marL="82296" indent="0">
              <a:buNone/>
            </a:pPr>
            <a:r>
              <a:rPr lang="es-419" sz="1200" dirty="0">
                <a:solidFill>
                  <a:schemeClr val="tx1"/>
                </a:solidFill>
              </a:rPr>
              <a:t>a. Desde el acceso directo del escritorio</a:t>
            </a:r>
          </a:p>
          <a:p>
            <a:pPr marL="82296" indent="0">
              <a:buNone/>
            </a:pPr>
            <a:r>
              <a:rPr lang="es-419" sz="1200" dirty="0">
                <a:solidFill>
                  <a:schemeClr val="tx1"/>
                </a:solidFill>
              </a:rPr>
              <a:t>b. Desde el menú de inicio</a:t>
            </a:r>
          </a:p>
          <a:p>
            <a:pPr marL="82296" indent="0">
              <a:buNone/>
            </a:pPr>
            <a:r>
              <a:rPr lang="es-419" sz="1200" dirty="0">
                <a:solidFill>
                  <a:schemeClr val="tx1"/>
                </a:solidFill>
              </a:rPr>
              <a:t>c. Desde la barra de tareas</a:t>
            </a:r>
          </a:p>
          <a:p>
            <a:pPr marL="82296" indent="0">
              <a:buNone/>
            </a:pPr>
            <a:r>
              <a:rPr lang="es-419" sz="1200" b="1" dirty="0">
                <a:solidFill>
                  <a:schemeClr val="tx1"/>
                </a:solidFill>
              </a:rPr>
              <a:t> </a:t>
            </a:r>
            <a:endParaRPr lang="es-419"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2. Si desea buscar un archivo en su computadora, ¿dónde ingresaría su término de búsqueda? 
</a:t>
            </a: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Utilice el término de búsqueda “To Do List” (Lista de tareas) para encontrar el archivo “To Do List End of Year Party.docx". </a:t>
            </a:r>
          </a:p>
          <a:p>
            <a:pPr marL="82296" indent="0">
              <a:buNone/>
            </a:pPr>
            <a:r>
              <a:rPr lang="es-419" sz="1200" b="1" dirty="0">
                <a:solidFill>
                  <a:schemeClr val="tx1"/>
                </a:solidFill>
              </a:rPr>
              <a:t>Respuesta: </a:t>
            </a:r>
            <a:r>
              <a:rPr lang="es-419" sz="1200" dirty="0">
                <a:solidFill>
                  <a:schemeClr val="tx1"/>
                </a:solidFill>
              </a:rPr>
              <a:t>En el cuadro de búsqueda, que está en la barra de tareas.</a:t>
            </a:r>
          </a:p>
          <a:p>
            <a:pPr marL="82296" indent="0">
              <a:buNone/>
            </a:pPr>
            <a:r>
              <a:rPr lang="es-419" sz="1200" b="1" dirty="0">
                <a:solidFill>
                  <a:schemeClr val="tx1"/>
                </a:solidFill>
              </a:rPr>
              <a:t> </a:t>
            </a:r>
            <a:endParaRPr lang="es-419" sz="1100" dirty="0">
              <a:solidFill>
                <a:schemeClr val="tx1"/>
              </a:solidFill>
            </a:endParaRPr>
          </a:p>
          <a:p>
            <a:pPr marL="82296" indent="0">
              <a:buNone/>
            </a:pPr>
            <a:r>
              <a:rPr lang="es-419" sz="1200" dirty="0">
                <a:solidFill>
                  <a:schemeClr val="tx1"/>
                </a:solidFill>
              </a:rPr>
              <a:t>3. ¿Puede añadir aplicaciones a la barra de tareas? </a:t>
            </a:r>
          </a:p>
          <a:p>
            <a:pPr marL="82296" indent="0">
              <a:buNone/>
            </a:pPr>
            <a:r>
              <a:rPr lang="es-419" sz="1200" b="1" dirty="0">
                <a:solidFill>
                  <a:schemeClr val="tx1"/>
                </a:solidFill>
              </a:rPr>
              <a:t>Respuesta: </a:t>
            </a:r>
            <a:r>
              <a:rPr lang="es-419" sz="1200" dirty="0">
                <a:solidFill>
                  <a:schemeClr val="tx1"/>
                </a:solidFill>
              </a:rPr>
              <a:t>Sí.</a:t>
            </a:r>
          </a:p>
          <a:p>
            <a:pPr marL="82296" indent="0">
              <a:buNone/>
            </a:pPr>
            <a:endParaRPr lang="es-419" sz="1200" dirty="0">
              <a:solidFill>
                <a:schemeClr val="tx1"/>
              </a:solidFill>
            </a:endParaRPr>
          </a:p>
          <a:p>
            <a:pPr marL="82296" indent="0">
              <a:buNone/>
            </a:pPr>
            <a:r>
              <a:rPr lang="es-419" sz="1200" dirty="0">
                <a:solidFill>
                  <a:schemeClr val="tx1"/>
                </a:solidFill>
              </a:rPr>
              <a:t>4. ¿Dónde haría clic para apagar la computadora? </a:t>
            </a:r>
          </a:p>
          <a:p>
            <a:pPr marL="82296" inden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Solo el instructor debe demostrar la respuesta. Hágalo sin hacer clic en "Shut Down" (Apagar).</a:t>
            </a:r>
            <a:r>
              <a:rPr lang="es-419" i="0" dirty="0">
                <a:effectLst/>
              </a:rPr>
              <a:t> </a:t>
            </a:r>
          </a:p>
          <a:p>
            <a:pPr marL="82296" indent="0">
              <a:buNone/>
            </a:pPr>
            <a:r>
              <a:rPr lang="es-419" sz="1200" b="1" dirty="0">
                <a:solidFill>
                  <a:schemeClr val="tx1"/>
                </a:solidFill>
              </a:rPr>
              <a:t>Respuesta:</a:t>
            </a:r>
            <a:r>
              <a:rPr lang="es-419" sz="1200" dirty="0">
                <a:solidFill>
                  <a:schemeClr val="tx1"/>
                </a:solidFill>
              </a:rPr>
              <a:t> Menú de inicio</a:t>
            </a: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1: </a:t>
            </a:r>
            <a:r>
              <a:rPr lang="es-419" sz="1200" b="0" kern="1200" dirty="0">
                <a:solidFill>
                  <a:schemeClr val="tx1"/>
                </a:solidFill>
                <a:effectLst/>
                <a:latin typeface="+mn-lt"/>
                <a:ea typeface="+mn-ea"/>
                <a:cs typeface="+mn-cs"/>
              </a:rPr>
              <a:t>“¡Todos han hecho un excelente trabajo! En la siguiente sección, aprenderán a usar los archivos y las carpetas".</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a:p>
        </p:txBody>
      </p:sp>
    </p:spTree>
    <p:extLst>
      <p:ext uri="{BB962C8B-B14F-4D97-AF65-F5344CB8AC3E}">
        <p14:creationId xmlns:p14="http://schemas.microsoft.com/office/powerpoint/2010/main" val="3372900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Como pueden ver, usé el cursor para achicar la ventana. </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La barra de título está en la parte superior de la ventana. </a:t>
            </a: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a:p>
        </p:txBody>
      </p:sp>
    </p:spTree>
    <p:extLst>
      <p:ext uri="{BB962C8B-B14F-4D97-AF65-F5344CB8AC3E}">
        <p14:creationId xmlns:p14="http://schemas.microsoft.com/office/powerpoint/2010/main" val="1382420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La esquina derecha de la barra de título incluye botones que ayudan a manejar la ventana.</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a:p>
        </p:txBody>
      </p:sp>
    </p:spTree>
    <p:extLst>
      <p:ext uri="{BB962C8B-B14F-4D97-AF65-F5344CB8AC3E}">
        <p14:creationId xmlns:p14="http://schemas.microsoft.com/office/powerpoint/2010/main" val="3200161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b="0" dirty="0">
              <a:solidFill>
                <a:schemeClr val="tx1"/>
              </a:solidFill>
            </a:endParaRPr>
          </a:p>
          <a:p>
            <a:r>
              <a:rPr lang="es-419" b="0" dirty="0">
                <a:solidFill>
                  <a:schemeClr val="tx1"/>
                </a:solidFill>
              </a:rPr>
              <a:t>El </a:t>
            </a:r>
            <a:r>
              <a:rPr lang="es-419" b="1" dirty="0">
                <a:solidFill>
                  <a:schemeClr val="tx1"/>
                </a:solidFill>
              </a:rPr>
              <a:t> </a:t>
            </a:r>
            <a:r>
              <a:rPr lang="es-419" b="0" dirty="0">
                <a:solidFill>
                  <a:schemeClr val="tx1"/>
                </a:solidFill>
              </a:rPr>
              <a:t>botón de maximizar </a:t>
            </a:r>
            <a:r>
              <a:rPr lang="es-419" sz="1200" kern="1200" dirty="0">
                <a:solidFill>
                  <a:schemeClr val="tx1"/>
                </a:solidFill>
                <a:effectLst/>
                <a:latin typeface="+mn-lt"/>
                <a:ea typeface="+mn-ea"/>
                <a:cs typeface="+mn-cs"/>
              </a:rPr>
              <a:t>parece un cuadrado. </a:t>
            </a:r>
            <a:r>
              <a:rPr lang="es-419" sz="1200" b="0" i="0" u="none" strike="noStrike" dirty="0">
                <a:solidFill>
                  <a:srgbClr val="000000"/>
                </a:solidFill>
                <a:effectLst/>
                <a:latin typeface="ATT Aleck Sans" panose="020B0503020203020204"/>
              </a:rPr>
              <a:t>Al hacer clic en el botón de maximizar, se expandirá la ventana para llenar todo el escritorio. </a:t>
            </a:r>
            <a:r>
              <a:rPr lang="es-419" sz="1200" b="0" i="0" dirty="0">
                <a:solidFill>
                  <a:srgbClr val="000000"/>
                </a:solidFill>
                <a:effectLst/>
                <a:latin typeface="ATT Aleck Sans" panose="020B0503020203020204"/>
              </a:rPr>
              <a:t>​</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a:p>
        </p:txBody>
      </p:sp>
    </p:spTree>
    <p:extLst>
      <p:ext uri="{BB962C8B-B14F-4D97-AF65-F5344CB8AC3E}">
        <p14:creationId xmlns:p14="http://schemas.microsoft.com/office/powerpoint/2010/main" val="1667751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Este es un ejemplo de cómo se ve la ventana cuando está maximizada.</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a:p>
        </p:txBody>
      </p:sp>
    </p:spTree>
    <p:extLst>
      <p:ext uri="{BB962C8B-B14F-4D97-AF65-F5344CB8AC3E}">
        <p14:creationId xmlns:p14="http://schemas.microsoft.com/office/powerpoint/2010/main" val="27682606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El botón de restaurar vuelve a hacer la ventana más pequeña. El botón de restaurar parece un rectángulo doble. Cuando maximizó esta ventana, el botón de restaurar reemplazó al botón de maximizar.</a:t>
            </a:r>
          </a:p>
          <a:p>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a:p>
        </p:txBody>
      </p:sp>
    </p:spTree>
    <p:extLst>
      <p:ext uri="{BB962C8B-B14F-4D97-AF65-F5344CB8AC3E}">
        <p14:creationId xmlns:p14="http://schemas.microsoft.com/office/powerpoint/2010/main" val="3157166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a:solidFill>
                  <a:schemeClr val="tx1"/>
                </a:solidFill>
                <a:effectLst/>
                <a:latin typeface="+mn-lt"/>
                <a:ea typeface="+mn-ea"/>
                <a:cs typeface="+mn-cs"/>
              </a:rPr>
              <a:t>Este es un ejemplo de cómo se ve la ventana cuando se restaura al tamaño anterior.</a:t>
            </a:r>
          </a:p>
          <a:p>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a:p>
        </p:txBody>
      </p:sp>
    </p:spTree>
    <p:extLst>
      <p:ext uri="{BB962C8B-B14F-4D97-AF65-F5344CB8AC3E}">
        <p14:creationId xmlns:p14="http://schemas.microsoft.com/office/powerpoint/2010/main" val="2318804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ATT Aleck Sans" panose="020B0503020203020204"/>
                <a:ea typeface="Times New Roman" panose="02020603050405020304" pitchFamily="18" charset="0"/>
              </a:rPr>
              <a:t>Puede desplazarse dentro de la ventana para visualizar más contenido del archivo usando la barra de desplazamiento. Para hacer esto, mueva el cursor hacia la barra de desplazamiento, haga clic con el botón izquierdo del ratón y mantenga presionado el botón para "agarrar" la barra de desplazamiento. Luego, arrastre el ratón hacia abajo para desplazarse hacia abajo en el documento.</a:t>
            </a:r>
            <a:endParaRPr lang="es-419" sz="1800" dirty="0">
              <a:effectLst/>
              <a:latin typeface="Times New Roman" panose="02020603050405020304" pitchFamily="18" charset="0"/>
              <a:ea typeface="Times New Roman" panose="02020603050405020304" pitchFamily="18" charset="0"/>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a:p>
        </p:txBody>
      </p:sp>
    </p:spTree>
    <p:extLst>
      <p:ext uri="{BB962C8B-B14F-4D97-AF65-F5344CB8AC3E}">
        <p14:creationId xmlns:p14="http://schemas.microsoft.com/office/powerpoint/2010/main" val="19622001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Cuando necesite ver otros archivos o carpetas en el escritorio, puede usar el </a:t>
            </a:r>
            <a:r>
              <a:rPr lang="es-419" sz="1200" b="1" kern="1200">
                <a:solidFill>
                  <a:schemeClr val="tx1"/>
                </a:solidFill>
                <a:effectLst/>
                <a:latin typeface="+mn-lt"/>
                <a:ea typeface="+mn-ea"/>
                <a:cs typeface="+mn-cs"/>
              </a:rPr>
              <a:t> </a:t>
            </a:r>
            <a:r>
              <a:rPr lang="es-419" sz="1200" kern="1200">
                <a:solidFill>
                  <a:schemeClr val="tx1"/>
                </a:solidFill>
                <a:effectLst/>
                <a:latin typeface="+mn-lt"/>
                <a:ea typeface="+mn-ea"/>
                <a:cs typeface="+mn-cs"/>
              </a:rPr>
              <a:t>botón</a:t>
            </a:r>
            <a:r>
              <a:rPr lang="es-419" sz="1200" b="1" kern="1200">
                <a:solidFill>
                  <a:schemeClr val="tx1"/>
                </a:solidFill>
                <a:effectLst/>
                <a:latin typeface="+mn-lt"/>
                <a:ea typeface="+mn-ea"/>
                <a:cs typeface="+mn-cs"/>
              </a:rPr>
              <a:t> </a:t>
            </a:r>
            <a:r>
              <a:rPr lang="es-419" sz="1200" kern="1200">
                <a:solidFill>
                  <a:schemeClr val="tx1"/>
                </a:solidFill>
                <a:effectLst/>
                <a:latin typeface="+mn-lt"/>
                <a:ea typeface="+mn-ea"/>
                <a:cs typeface="+mn-cs"/>
              </a:rPr>
              <a:t> de minimizar para apartar esta ventana. Este botón parece un guion y contraerá la ventana hacia la barra de tareas en la parte inferior de la pantalla.</a:t>
            </a:r>
          </a:p>
          <a:p>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a:p>
        </p:txBody>
      </p:sp>
    </p:spTree>
    <p:extLst>
      <p:ext uri="{BB962C8B-B14F-4D97-AF65-F5344CB8AC3E}">
        <p14:creationId xmlns:p14="http://schemas.microsoft.com/office/powerpoint/2010/main" val="30670287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El archivo se minimiza y aparece en la barra de tareas como un ícono. Puede volver a él en cualquier momento haciendo clic en este ícono.
</a:t>
            </a:r>
          </a:p>
          <a:p>
            <a:r>
              <a:rPr lang="es-419" sz="1200" kern="1200" dirty="0">
                <a:solidFill>
                  <a:schemeClr val="tx1"/>
                </a:solidFill>
                <a:effectLst/>
                <a:latin typeface="+mn-lt"/>
                <a:ea typeface="+mn-ea"/>
                <a:cs typeface="+mn-cs"/>
              </a:rPr>
              <a:t>Hagamos un repaso. ¿Cómo restauraría el archivo “School Party budget”?  </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endParaRPr lang="es-419" sz="1200" kern="1200" dirty="0">
              <a:solidFill>
                <a:schemeClr val="tx1"/>
              </a:solidFill>
              <a:effectLst/>
              <a:latin typeface="+mn-lt"/>
              <a:ea typeface="+mn-ea"/>
              <a:cs typeface="+mn-cs"/>
            </a:endParaRP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Demuestre cómo restaurar el archivo haciendo clic en su ícono en la barra de tareas.  </a:t>
            </a:r>
            <a:endParaRPr lang="es-419" sz="1200" i="1" kern="1200" dirty="0">
              <a:solidFill>
                <a:schemeClr val="tx1"/>
              </a:solidFill>
              <a:effectLst/>
              <a:latin typeface="+mn-lt"/>
              <a:ea typeface="+mn-ea"/>
              <a:cs typeface="+mn-cs"/>
            </a:endParaRPr>
          </a:p>
          <a:p>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1" dirty="0">
                <a:effectLst/>
                <a:latin typeface="ATT Aleck Sans" panose="020B0503020203020204"/>
                <a:ea typeface="Times New Roman" panose="02020603050405020304" pitchFamily="18" charset="0"/>
              </a:rPr>
              <a:t>NOTA ADICIONAL: </a:t>
            </a:r>
            <a:r>
              <a:rPr lang="es-419" sz="1200" dirty="0">
                <a:effectLst/>
                <a:latin typeface="ATT Aleck Sans" panose="020B0503020203020204"/>
                <a:ea typeface="Times New Roman" panose="02020603050405020304" pitchFamily="18" charset="0"/>
              </a:rPr>
              <a:t>La respuesta está en la próxima diapositiva.</a:t>
            </a:r>
            <a:endParaRPr lang="es-419"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a:p>
        </p:txBody>
      </p:sp>
    </p:spTree>
    <p:extLst>
      <p:ext uri="{BB962C8B-B14F-4D97-AF65-F5344CB8AC3E}">
        <p14:creationId xmlns:p14="http://schemas.microsoft.com/office/powerpoint/2010/main" val="2439693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5ABE0-C73E-1491-E624-9C1BEACAA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116471-C426-926A-1AEC-F9AC5C83D3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6AEF5-2C3E-3A06-6966-B3914C4B0C7E}"/>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¡Se ha restaurado el archivo "School Party Budget"!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Es común tener muchas ventanas abiertas al mismo tiempo. A las personas se les facilita alternar entre las tareas o trabajar en varios archivos.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Si tiene más de una ventana abierta, puede ser útil moverlas o cambiarlas de tamaño.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Abramos </a:t>
            </a:r>
            <a:r>
              <a:rPr lang="es-419" sz="1200" strike="noStrike" kern="1200" dirty="0">
                <a:solidFill>
                  <a:schemeClr val="tx1"/>
                </a:solidFill>
                <a:effectLst/>
                <a:latin typeface="+mn-lt"/>
                <a:ea typeface="+mn-ea"/>
                <a:cs typeface="+mn-cs"/>
              </a:rPr>
              <a:t>otro archivo para demostrarlo. Anteriormente, abrimos el archivo "End of Year Party" (Fiesta de fin de año),</a:t>
            </a:r>
            <a:r>
              <a:rPr lang="es-419" sz="1200" kern="1200" dirty="0">
                <a:solidFill>
                  <a:schemeClr val="tx1"/>
                </a:solidFill>
                <a:effectLst/>
                <a:latin typeface="+mn-lt"/>
                <a:ea typeface="+mn-ea"/>
                <a:cs typeface="+mn-cs"/>
              </a:rPr>
              <a:t> que estaba ubicado en la carpeta de Celine. Después de abrirlo, lo minimicé. ¿Cómo harían para restaurar el archivo "End of Year Party" (Fiesta de fin de año) desde la barra de tareas?  </a:t>
            </a:r>
          </a:p>
          <a:p>
            <a:endParaRPr lang="es-419" sz="1200" i="1"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las respuestas a esta pregunta.</a:t>
            </a:r>
            <a:endParaRPr lang="es-419" sz="1200" kern="1200" dirty="0">
              <a:solidFill>
                <a:schemeClr val="tx1"/>
              </a:solidFill>
              <a:effectLst/>
              <a:latin typeface="+mn-lt"/>
              <a:ea typeface="+mn-ea"/>
              <a:cs typeface="+mn-cs"/>
            </a:endParaRPr>
          </a:p>
          <a:p>
            <a:endParaRPr lang="es-419" sz="1200" i="1"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Use el archivo "End of Year Party" (Fiesta de fin de año) que minimizó en la lección anterior para demostrar cómo restaurarlo haciendo clic en su ícono en la barra de tareas.  </a:t>
            </a:r>
            <a:endParaRPr lang="es-419" sz="1200"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DETALLES ADICIONALES: </a:t>
            </a:r>
            <a:r>
              <a:rPr lang="es-419" sz="1800" i="1" dirty="0">
                <a:effectLst/>
                <a:latin typeface="ATT Aleck Sans" panose="020B0503020203020204"/>
                <a:ea typeface="Times New Roman" panose="02020603050405020304" pitchFamily="18" charset="0"/>
              </a:rPr>
              <a:t>La respuesta está en la próxima diapositiva</a:t>
            </a:r>
            <a:r>
              <a:rPr lang="es-419" sz="1800" dirty="0">
                <a:effectLst/>
                <a:latin typeface="ATT Aleck Sans" panose="020B0503020203020204"/>
                <a:ea typeface="Times New Roman" panose="02020603050405020304" pitchFamily="18" charset="0"/>
              </a:rPr>
              <a:t>.</a:t>
            </a:r>
            <a:endParaRPr lang="es-419"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59AA763-34A0-8292-9A35-8F8FB213985B}"/>
              </a:ext>
            </a:extLst>
          </p:cNvPr>
          <p:cNvSpPr>
            <a:spLocks noGrp="1"/>
          </p:cNvSpPr>
          <p:nvPr>
            <p:ph type="sldNum" sz="quarter" idx="5"/>
          </p:nvPr>
        </p:nvSpPr>
        <p:spPr/>
        <p:txBody>
          <a:bodyPr/>
          <a:lstStyle/>
          <a:p>
            <a:fld id="{0A1A2D79-0A70-4F98-91B6-5265C658D6AD}" type="slidenum">
              <a:rPr lang="en-US" smtClean="0"/>
              <a:t>29</a:t>
            </a:fld>
            <a:endParaRPr lang="es-419"/>
          </a:p>
        </p:txBody>
      </p:sp>
    </p:spTree>
    <p:extLst>
      <p:ext uri="{BB962C8B-B14F-4D97-AF65-F5344CB8AC3E}">
        <p14:creationId xmlns:p14="http://schemas.microsoft.com/office/powerpoint/2010/main" val="3157535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pPr lvl="0"/>
            <a:endParaRPr lang="es-419" sz="1200" i="1" kern="1200" dirty="0">
              <a:solidFill>
                <a:schemeClr val="tx1"/>
              </a:solidFill>
              <a:effectLst/>
              <a:latin typeface="+mn-lt"/>
              <a:ea typeface="+mn-ea"/>
              <a:cs typeface="+mn-cs"/>
            </a:endParaRPr>
          </a:p>
          <a:p>
            <a:pPr lvl="0"/>
            <a:endParaRPr lang="es-419" sz="1200" strike="sngStrike"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¿Qué es un archivo? Un archivo es un paquete de información. </a:t>
            </a:r>
          </a:p>
          <a:p>
            <a:pPr lvl="0"/>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a:p>
        </p:txBody>
      </p:sp>
    </p:spTree>
    <p:extLst>
      <p:ext uri="{BB962C8B-B14F-4D97-AF65-F5344CB8AC3E}">
        <p14:creationId xmlns:p14="http://schemas.microsoft.com/office/powerpoint/2010/main" val="4250129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endParaRPr lang="es-419" sz="1200" kern="1200">
              <a:solidFill>
                <a:schemeClr val="tx1"/>
              </a:solidFill>
              <a:effectLst/>
              <a:latin typeface="+mn-lt"/>
              <a:ea typeface="+mn-ea"/>
              <a:cs typeface="+mn-cs"/>
            </a:endParaRPr>
          </a:p>
          <a:p>
            <a:endParaRPr lang="es-419" sz="1200" strike="noStrike" kern="1200">
              <a:solidFill>
                <a:schemeClr val="tx1"/>
              </a:solidFill>
              <a:effectLst/>
              <a:latin typeface="+mn-lt"/>
              <a:ea typeface="+mn-ea"/>
              <a:cs typeface="+mn-cs"/>
            </a:endParaRPr>
          </a:p>
          <a:p>
            <a:r>
              <a:rPr lang="es-419" sz="1200" strike="noStrike" kern="1200">
                <a:solidFill>
                  <a:schemeClr val="tx1"/>
                </a:solidFill>
                <a:effectLst/>
                <a:latin typeface="+mn-lt"/>
                <a:ea typeface="+mn-ea"/>
                <a:cs typeface="+mn-cs"/>
              </a:rPr>
              <a:t>Así es, deben hacer clic en el ícono de Word </a:t>
            </a:r>
            <a:r>
              <a:rPr lang="es-419" sz="1200" i="0" kern="1200">
                <a:solidFill>
                  <a:schemeClr val="tx1"/>
                </a:solidFill>
                <a:effectLst/>
                <a:latin typeface="+mn-lt"/>
                <a:ea typeface="+mn-ea"/>
                <a:cs typeface="+mn-cs"/>
              </a:rPr>
              <a:t>en la barra de tareas para restaurar el documento "End of Year Party" (Fiesta de fin de año).</a:t>
            </a:r>
          </a:p>
          <a:p>
            <a:endParaRPr lang="es-419"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i="1">
                <a:effectLst/>
                <a:latin typeface="Helvetica Neue" panose="02000503000000020004" pitchFamily="2" charset="0"/>
              </a:rPr>
              <a:t>NOTA AL INSTRUCTOR: </a:t>
            </a:r>
            <a:r>
              <a:rPr lang="es-419">
                <a:effectLst/>
                <a:latin typeface="Helvetica Neue" panose="02000503000000020004" pitchFamily="2" charset="0"/>
              </a:rPr>
              <a:t>Presione "ENTER" (Intro) para destacar las dos ventanas abiertas</a:t>
            </a:r>
          </a:p>
          <a:p>
            <a:endParaRPr lang="es-419" sz="1200" i="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Ahora hay dos ventanas abiertas: “School Party Budget” y “End of Year Party”.</a:t>
            </a:r>
            <a:endParaRPr lang="es-419" sz="1200" i="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a:p>
        </p:txBody>
      </p:sp>
    </p:spTree>
    <p:extLst>
      <p:ext uri="{BB962C8B-B14F-4D97-AF65-F5344CB8AC3E}">
        <p14:creationId xmlns:p14="http://schemas.microsoft.com/office/powerpoint/2010/main" val="1190120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a:solidFill>
                  <a:schemeClr val="tx1"/>
                </a:solidFill>
                <a:effectLst/>
                <a:latin typeface="+mn-lt"/>
                <a:ea typeface="+mn-ea"/>
                <a:cs typeface="+mn-cs"/>
              </a:rPr>
              <a:t>Para mover una ventana específica, puede levantar esa ventana moviendo el cursor hacia la barra de título.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a:p>
        </p:txBody>
      </p:sp>
    </p:spTree>
    <p:extLst>
      <p:ext uri="{BB962C8B-B14F-4D97-AF65-F5344CB8AC3E}">
        <p14:creationId xmlns:p14="http://schemas.microsoft.com/office/powerpoint/2010/main" val="39477898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Trabajar con ventanas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H</a:t>
            </a:r>
            <a:r>
              <a:rPr lang="es-419" sz="1200" kern="1200">
                <a:solidFill>
                  <a:schemeClr val="tx1"/>
                </a:solidFill>
                <a:effectLst/>
                <a:latin typeface="+mn-lt"/>
                <a:ea typeface="+mn-ea"/>
                <a:cs typeface="+mn-cs"/>
              </a:rPr>
              <a:t>aga clic y mantenga presionado el botón del ratón para mover la ventana. En este ejemplo, se movió el archivo "End of Year Party" (Fiesta de fin de año) al centro de la pantalla, y la ventana se agrandó un poco.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NOTA AL INSTRUCTOR: </a:t>
            </a:r>
            <a:r>
              <a:rPr lang="es-419" sz="1200" i="0" kern="1200">
                <a:solidFill>
                  <a:schemeClr val="tx1"/>
                </a:solidFill>
                <a:effectLst/>
                <a:latin typeface="+mn-lt"/>
                <a:ea typeface="+mn-ea"/>
                <a:cs typeface="+mn-cs"/>
              </a:rPr>
              <a:t>No cierre los documentos. 
</a:t>
            </a: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a:p>
        </p:txBody>
      </p:sp>
    </p:spTree>
    <p:extLst>
      <p:ext uri="{BB962C8B-B14F-4D97-AF65-F5344CB8AC3E}">
        <p14:creationId xmlns:p14="http://schemas.microsoft.com/office/powerpoint/2010/main" val="14750587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La vista de tareas es otra manera de manejar las ventanas si tiene más de una abierta.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a:p>
        </p:txBody>
      </p:sp>
    </p:spTree>
    <p:extLst>
      <p:ext uri="{BB962C8B-B14F-4D97-AF65-F5344CB8AC3E}">
        <p14:creationId xmlns:p14="http://schemas.microsoft.com/office/powerpoint/2010/main" val="2923134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Al hacer clic en el botón de la vista de tareas, se muestran todas las ventanas que están abiertas. Puede cerrar o seleccionar una aplicación desde la vista de tareas. </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destacar el área y visualizar el aviso.</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Para salir de esta vista, simplemente haga clic fuera de las ventanas.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DOS VECES para dejar de destacar el borde y destacar el ícono de la vista de tareas.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o haga clic en el botón de vista de tareas. </a:t>
            </a: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a:p>
        </p:txBody>
      </p:sp>
    </p:spTree>
    <p:extLst>
      <p:ext uri="{BB962C8B-B14F-4D97-AF65-F5344CB8AC3E}">
        <p14:creationId xmlns:p14="http://schemas.microsoft.com/office/powerpoint/2010/main" val="38276869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20D2-442B-0319-F58B-7FD4088031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97C6F-F47D-2EB4-A0EA-B549C920B2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D1F4A-62A1-9918-1736-B2F8AFB735B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57 A 76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Trabajar con ventanas en Windows 11</a:t>
            </a:r>
            <a:endParaRPr lang="es-419" sz="1200" i="0" kern="1200" dirty="0">
              <a:solidFill>
                <a:schemeClr val="tx1"/>
              </a:solidFill>
              <a:effectLst/>
              <a:latin typeface="+mn-lt"/>
              <a:ea typeface="Calibri"/>
              <a:cs typeface="Calibri"/>
            </a:endParaRPr>
          </a:p>
          <a:p>
            <a:pPr lvl="0"/>
            <a:endParaRPr lang="es-419" sz="1200" kern="1200" dirty="0">
              <a:solidFill>
                <a:schemeClr val="tx1"/>
              </a:solidFill>
              <a:effectLst/>
              <a:latin typeface="+mn-lt"/>
              <a:ea typeface="+mn-ea"/>
              <a:cs typeface="+mn-cs"/>
            </a:endParaRPr>
          </a:p>
          <a:p>
            <a:r>
              <a:rPr lang="es-419" dirty="0"/>
              <a:t>y el menú de la vista de tareas se cierra.</a:t>
            </a:r>
            <a:endParaRPr lang="es-419" sz="1200" strike="sngStrike" kern="1200" dirty="0">
              <a:solidFill>
                <a:schemeClr val="tx1"/>
              </a:solidFill>
              <a:effectLst/>
              <a:latin typeface="+mn-lt"/>
              <a:ea typeface="Calibri"/>
              <a:cs typeface="Calibri"/>
            </a:endParaRP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Minimice el archivo "End of Year Party" (Fiesta de fin de año) antes de pasar a la próxima sección. </a:t>
            </a:r>
            <a:endParaRPr lang="es-419" sz="120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0" dirty="0">
                <a:solidFill>
                  <a:srgbClr val="242424"/>
                </a:solidFill>
                <a:effectLst/>
                <a:latin typeface="Segoe UI"/>
                <a:ea typeface="Times New Roman" panose="02020603050405020304" pitchFamily="18" charset="0"/>
                <a:cs typeface="Segoe UI"/>
              </a:rPr>
              <a:t>Revise y aborde los puntos del "lugar de estacionamiento". </a:t>
            </a:r>
            <a:endParaRPr lang="es-419" sz="1200" i="0" dirty="0">
              <a:effectLst/>
              <a:latin typeface="Segoe UI"/>
              <a:ea typeface="Times New Roman" panose="02020603050405020304" pitchFamily="18" charset="0"/>
              <a:cs typeface="Segoe UI"/>
            </a:endParaRPr>
          </a:p>
          <a:p>
            <a:endParaRPr lang="es-419" sz="1200" b="0" i="1" dirty="0">
              <a:solidFill>
                <a:srgbClr val="242424"/>
              </a:solidFill>
              <a:effectLst/>
              <a:latin typeface="Segoe UI" panose="020B0502040204020203" pitchFamily="34" charset="0"/>
              <a:ea typeface="Calibri" panose="020F0502020204030204" pitchFamily="34" charset="0"/>
            </a:endParaRPr>
          </a:p>
          <a:p>
            <a:r>
              <a:rPr lang="es-419" sz="1200" b="0" i="1" dirty="0">
                <a:solidFill>
                  <a:srgbClr val="242424"/>
                </a:solidFill>
                <a:effectLst/>
                <a:latin typeface="Segoe UI"/>
                <a:ea typeface="Calibri"/>
                <a:cs typeface="Segoe UI"/>
              </a:rPr>
              <a:t>DETALLES ADICIONALES: </a:t>
            </a:r>
            <a:r>
              <a:rPr lang="es-419" sz="1200" dirty="0">
                <a:solidFill>
                  <a:srgbClr val="242424"/>
                </a:solidFill>
                <a:effectLst/>
                <a:latin typeface="Segoe UI"/>
                <a:ea typeface="Calibri"/>
                <a:cs typeface="Segoe UI"/>
              </a:rPr>
              <a:t>Para obtener más información sobre lo que es el lugar de estacionamiento, consulte la sección "Antes de que comience el taller" en este documento.</a:t>
            </a:r>
            <a:r>
              <a:rPr lang="es-419" sz="1200" i="0" kern="1200" dirty="0">
                <a:solidFill>
                  <a:schemeClr val="tx1"/>
                </a:solidFill>
                <a:effectLst/>
                <a:latin typeface="+mn-lt"/>
                <a:ea typeface="+mn-ea"/>
                <a:cs typeface="+mn-cs"/>
              </a:rPr>
              <a:t> </a:t>
            </a:r>
            <a:endParaRPr lang="es-419" sz="1200" i="0" kern="1200" dirty="0">
              <a:solidFill>
                <a:schemeClr val="tx1"/>
              </a:solidFill>
              <a:effectLst/>
              <a:latin typeface="+mn-lt"/>
              <a:ea typeface="Calibri"/>
              <a:cs typeface="Calibri"/>
            </a:endParaRPr>
          </a:p>
          <a:p>
            <a:endParaRPr lang="es-419"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Segoe UI"/>
                <a:ea typeface="Calibri"/>
                <a:cs typeface="Segoe UI"/>
              </a:rPr>
              <a:t>Antes de pasar a la siguiente sección, ¿tienen alguna pregunta?</a:t>
            </a:r>
            <a:endParaRPr lang="es-419" sz="1200" i="0" dirty="0">
              <a:solidFill>
                <a:schemeClr val="tx1"/>
              </a:solidFill>
              <a:effectLst/>
              <a:latin typeface="Segoe UI"/>
              <a:ea typeface="Calibri"/>
              <a:cs typeface="Segoe UI"/>
            </a:endParaRPr>
          </a:p>
          <a:p>
            <a:endParaRPr lang="es-419"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4B3DD6-63FC-AC9E-15D6-5777BD17F691}"/>
              </a:ext>
            </a:extLst>
          </p:cNvPr>
          <p:cNvSpPr>
            <a:spLocks noGrp="1"/>
          </p:cNvSpPr>
          <p:nvPr>
            <p:ph type="sldNum" sz="quarter" idx="5"/>
          </p:nvPr>
        </p:nvSpPr>
        <p:spPr/>
        <p:txBody>
          <a:bodyPr/>
          <a:lstStyle/>
          <a:p>
            <a:fld id="{0A1A2D79-0A70-4F98-91B6-5265C658D6AD}" type="slidenum">
              <a:rPr lang="en-US" smtClean="0"/>
              <a:t>35</a:t>
            </a:fld>
            <a:endParaRPr lang="es-419"/>
          </a:p>
        </p:txBody>
      </p:sp>
    </p:spTree>
    <p:extLst>
      <p:ext uri="{BB962C8B-B14F-4D97-AF65-F5344CB8AC3E}">
        <p14:creationId xmlns:p14="http://schemas.microsoft.com/office/powerpoint/2010/main" val="33752495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0" u="none" strike="noStrike" dirty="0">
                <a:solidFill>
                  <a:srgbClr val="000000"/>
                </a:solidFill>
                <a:effectLst/>
                <a:latin typeface="ATT Aleck Sans"/>
              </a:rPr>
              <a:t>En esta lección, aprendimos cómo usar una ventana de aplicación, lo que incluye cómo agrandar o achicar una ventana, cómo mover una ventana y más. </a:t>
            </a:r>
            <a:r>
              <a:rPr lang="es-419" sz="1200" b="0" i="0" dirty="0">
                <a:solidFill>
                  <a:srgbClr val="000000"/>
                </a:solidFill>
                <a:effectLst/>
                <a:latin typeface="ATT Aleck Sans"/>
              </a:rPr>
              <a:t>​</a:t>
            </a:r>
            <a:r>
              <a:rPr lang="es-419" sz="1000" b="0" i="0" u="none" strike="noStrike" dirty="0">
                <a:solidFill>
                  <a:srgbClr val="000000"/>
                </a:solidFill>
                <a:effectLst/>
                <a:latin typeface="ATT Aleck Sans"/>
              </a:rPr>
              <a:t>Practiquemos lo que aprendimos. </a:t>
            </a:r>
            <a:endParaRPr lang="es-419" sz="10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2 en la página 1 y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kern="1200" dirty="0">
              <a:solidFill>
                <a:schemeClr val="tx1"/>
              </a:solidFill>
              <a:effectLst/>
              <a:latin typeface="+mn-lt"/>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a:p>
        </p:txBody>
      </p:sp>
    </p:spTree>
    <p:extLst>
      <p:ext uri="{BB962C8B-B14F-4D97-AF65-F5344CB8AC3E}">
        <p14:creationId xmlns:p14="http://schemas.microsoft.com/office/powerpoint/2010/main" val="40901328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s-419" i="1" dirty="0"/>
              <a:t>UTILICE POWERPOINT Y LA HOJA DE ACTIVIDADES DEL ALUMNO</a:t>
            </a:r>
            <a:endParaRPr lang="es-419" dirty="0"/>
          </a:p>
          <a:p>
            <a:pPr marL="628650" lvl="1" indent="-171450">
              <a:spcBef>
                <a:spcPct val="30000"/>
              </a:spcBef>
              <a:spcAft>
                <a:spcPct val="0"/>
              </a:spcAft>
              <a:buFont typeface="Arial,Sans-Serif"/>
              <a:buChar char="•"/>
              <a:defRPr/>
            </a:pPr>
            <a:r>
              <a:rPr lang="es-419" dirty="0"/>
              <a:t>Actividad 2</a:t>
            </a:r>
            <a:endParaRPr lang="es-419" dirty="0">
              <a:ea typeface="Calibri"/>
              <a:cs typeface="Calibri"/>
            </a:endParaRPr>
          </a:p>
          <a:p>
            <a:pPr>
              <a:defRPr/>
            </a:pPr>
            <a:endParaRPr lang="es-419" i="1" dirty="0"/>
          </a:p>
          <a:p>
            <a:pPr marL="0" marR="0" lvl="0" indent="0" algn="l" defTabSz="914400">
              <a:lnSpc>
                <a:spcPct val="100000"/>
              </a:lnSpc>
              <a:spcBef>
                <a:spcPts val="0"/>
              </a:spcBef>
              <a:spcAft>
                <a:spcPts val="0"/>
              </a:spcAft>
              <a:buClrTx/>
              <a:buSzTx/>
              <a:buFontTx/>
              <a:buNone/>
              <a:tabLst/>
              <a:defRPr/>
            </a:pPr>
            <a:r>
              <a:rPr lang="es-419" i="1" dirty="0"/>
              <a:t>NOTA AL INSTRUCTOR: </a:t>
            </a:r>
            <a:r>
              <a:rPr lang="es-419" i="0" dirty="0"/>
              <a:t>Use la diapositiva para informar sobre la actividad o como guía para usted mismo si está haciendo una demostración. Para cada elemento, demuestre la respuesta.</a:t>
            </a: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Abra el explorador web y manténgalo abierto.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dirty="0">
              <a:solidFill>
                <a:schemeClr val="tx1"/>
              </a:solidFill>
            </a:endParaRPr>
          </a:p>
          <a:p>
            <a:pPr marL="82296" lvl="0" indent="0">
              <a:buNone/>
            </a:pPr>
            <a:r>
              <a:rPr lang="es-419" sz="1200" dirty="0">
                <a:solidFill>
                  <a:schemeClr val="tx1"/>
                </a:solidFill>
              </a:rPr>
              <a:t>2. Haga que la ventana del explorador sea más ancha. Mueva la ventana del explorador al lado derecho de la pantalla. </a:t>
            </a:r>
          </a:p>
          <a:p>
            <a:pPr marL="82296" lvl="0" indent="0">
              <a:buNone/>
            </a:pPr>
            <a:endParaRPr lang="es-419" sz="1200" b="1" dirty="0">
              <a:solidFill>
                <a:schemeClr val="tx1"/>
              </a:solidFill>
            </a:endParaRPr>
          </a:p>
          <a:p>
            <a:pPr marL="82296" lvl="0" indent="0">
              <a:buNone/>
            </a:pPr>
            <a:r>
              <a:rPr lang="es-419" sz="1200" dirty="0">
                <a:solidFill>
                  <a:schemeClr val="tx1"/>
                </a:solidFill>
              </a:rPr>
              <a:t>3. ¿En qué botón debe hacer clic para expandir o maximizar la ventana para que ocupe todo el escritorio? </a:t>
            </a:r>
            <a:r>
              <a:rPr lang="es-419" sz="1200" b="1" dirty="0">
                <a:solidFill>
                  <a:schemeClr val="tx1"/>
                </a:solidFill>
              </a:rPr>
              <a:t>Respuesta: </a:t>
            </a:r>
            <a:r>
              <a:rPr lang="es-419" sz="1200" dirty="0">
                <a:solidFill>
                  <a:schemeClr val="tx1"/>
                </a:solidFill>
              </a:rPr>
              <a:t>Debe hacer clic en el cuadrado que se encuentra en la parte superior derecha de la ventana. 
</a:t>
            </a:r>
          </a:p>
          <a:p>
            <a:pPr marL="82296" lvl="0" indent="0">
              <a:buNone/>
            </a:pPr>
            <a:r>
              <a:rPr lang="es-419" sz="1200" dirty="0">
                <a:solidFill>
                  <a:schemeClr val="tx1"/>
                </a:solidFill>
              </a:rPr>
              <a:t>4. ¿En qué botón debe hacer clic para que la ventana vuelva a ser más pequeña? </a:t>
            </a:r>
            <a:r>
              <a:rPr lang="es-419" sz="1200" b="1" dirty="0">
                <a:solidFill>
                  <a:schemeClr val="tx1"/>
                </a:solidFill>
              </a:rPr>
              <a:t>Respuesta: </a:t>
            </a:r>
            <a:r>
              <a:rPr lang="es-419" sz="1200" dirty="0">
                <a:solidFill>
                  <a:schemeClr val="tx1"/>
                </a:solidFill>
              </a:rPr>
              <a:t>Debe hacer clic en el cuadrado doble que se encuentra en la parte superior derecha de la ventana. </a:t>
            </a:r>
          </a:p>
          <a:p>
            <a:pPr marL="82296" lvl="0" indent="0">
              <a:buNone/>
            </a:pPr>
            <a:br>
              <a:rPr lang="en-US" sz="1200" dirty="0">
                <a:solidFill>
                  <a:schemeClr val="tx1"/>
                </a:solidFill>
              </a:rPr>
            </a:br>
            <a:r>
              <a:rPr lang="es-419" sz="1200" dirty="0">
                <a:solidFill>
                  <a:schemeClr val="tx1"/>
                </a:solidFill>
              </a:rPr>
              <a:t>5. Use la función de búsqueda para ver si la computadora tiene una calculadora. ¿Tiene una? </a:t>
            </a:r>
            <a:r>
              <a:rPr lang="es-419" sz="1200" b="1" dirty="0">
                <a:solidFill>
                  <a:schemeClr val="tx1"/>
                </a:solidFill>
              </a:rPr>
              <a:t>Respuesta: </a:t>
            </a:r>
            <a:r>
              <a:rPr lang="es-419" sz="1200" dirty="0">
                <a:solidFill>
                  <a:schemeClr val="tx1"/>
                </a:solidFill>
              </a:rPr>
              <a:t>Deberá hacer una búsqueda para ver si la calculadora está disponible en esta computadora. 
</a:t>
            </a:r>
          </a:p>
          <a:p>
            <a:pPr marL="82296" lvl="0" indent="0">
              <a:buNone/>
            </a:pPr>
            <a:r>
              <a:rPr lang="es-419" sz="1200" dirty="0">
                <a:solidFill>
                  <a:schemeClr val="tx1"/>
                </a:solidFill>
              </a:rPr>
              <a:t>6. ¿Cómo puede ver todas las ventanas abiertas al mismo tiempo? </a:t>
            </a:r>
            <a:r>
              <a:rPr lang="es-419" sz="1200" b="1" dirty="0">
                <a:solidFill>
                  <a:schemeClr val="tx1"/>
                </a:solidFill>
              </a:rPr>
              <a:t>Respuesta:</a:t>
            </a:r>
            <a:r>
              <a:rPr lang="es-419" sz="1200" dirty="0">
                <a:solidFill>
                  <a:schemeClr val="tx1"/>
                </a:solidFill>
              </a:rPr>
              <a:t> Vista de tareas</a:t>
            </a:r>
          </a:p>
          <a:p>
            <a:pPr marL="82296" lvl="0" indent="0">
              <a:buNone/>
            </a:pPr>
            <a:endParaRPr lang="es-419" sz="1200" dirty="0">
              <a:solidFill>
                <a:schemeClr val="tx1"/>
              </a:solidFill>
            </a:endParaRPr>
          </a:p>
          <a:p>
            <a:pPr marL="81915" lvl="0" indent="0">
              <a:buNone/>
            </a:pPr>
            <a:r>
              <a:rPr lang="es-419" sz="1200" dirty="0">
                <a:solidFill>
                  <a:schemeClr val="tx1"/>
                </a:solidFill>
              </a:rPr>
              <a:t>7. En la barra de direcciones del explorador web, vaya a </a:t>
            </a:r>
            <a:r>
              <a:rPr lang="es-419" b="0" i="0" dirty="0">
                <a:solidFill>
                  <a:srgbClr val="000000"/>
                </a:solidFill>
                <a:effectLst/>
                <a:latin typeface="ATT Aleck Sans" panose="020B0503020203020204"/>
              </a:rPr>
              <a:t>https://digitalliteracy.att.com/ </a:t>
            </a:r>
            <a:r>
              <a:rPr lang="es-419" sz="1200" dirty="0">
                <a:solidFill>
                  <a:schemeClr val="tx1"/>
                </a:solidFill>
              </a:rPr>
              <a:t>y desplácese hasta la parte inferior de la página web.
</a:t>
            </a:r>
            <a:endParaRPr lang="es-419" sz="1200" dirty="0">
              <a:solidFill>
                <a:schemeClr val="tx1"/>
              </a:solidFill>
              <a:ea typeface="Calibri" panose="020F0502020204030204"/>
              <a:cs typeface="Calibri" panose="020F0502020204030204"/>
            </a:endParaRPr>
          </a:p>
          <a:p>
            <a:pPr marL="82296" lvl="0" indent="0">
              <a:buNone/>
            </a:pPr>
            <a:r>
              <a:rPr lang="es-419" sz="1200" dirty="0">
                <a:solidFill>
                  <a:schemeClr val="tx1"/>
                </a:solidFill>
              </a:rPr>
              <a:t>8. Nombre uno de los enlaces que aparecen bajo la sección Aprende más en la parte inferior de la página web. </a:t>
            </a:r>
          </a:p>
          <a:p>
            <a:pPr marL="82296" lvl="0" indent="0">
              <a:buNone/>
            </a:pPr>
            <a:r>
              <a:rPr lang="es-419" sz="1200" b="1" dirty="0">
                <a:solidFill>
                  <a:schemeClr val="tx1"/>
                </a:solidFill>
              </a:rPr>
              <a:t>Respuesta:</a:t>
            </a:r>
          </a:p>
          <a:p>
            <a:pPr marL="457200" marR="0" lvl="1"/>
            <a:r>
              <a:rPr lang="es-419" sz="1800" dirty="0">
                <a:effectLst/>
                <a:latin typeface="ATT Aleck Sans" panose="020B0503020203020204"/>
                <a:ea typeface="Times New Roman" panose="02020603050405020304" pitchFamily="18" charset="0"/>
              </a:rPr>
              <a:t> Acerca de AT&amp;T Connected Learning</a:t>
            </a:r>
            <a:endParaRPr lang="es-419" sz="1800" dirty="0">
              <a:effectLst/>
              <a:latin typeface="Times New Roman" panose="02020603050405020304" pitchFamily="18" charset="0"/>
              <a:ea typeface="Times New Roman" panose="02020603050405020304" pitchFamily="18" charset="0"/>
            </a:endParaRPr>
          </a:p>
          <a:p>
            <a:pPr marL="457200" marR="0" lvl="1"/>
            <a:r>
              <a:rPr lang="es-419" sz="1800" dirty="0">
                <a:effectLst/>
                <a:latin typeface="ATT Aleck Sans" panose="020B0503020203020204"/>
                <a:ea typeface="Times New Roman" panose="02020603050405020304" pitchFamily="18" charset="0"/>
              </a:rPr>
              <a:t>Acerca de DigitalLearn.org</a:t>
            </a:r>
            <a:endParaRPr lang="es-419" sz="1800" dirty="0">
              <a:effectLst/>
              <a:latin typeface="Times New Roman" panose="02020603050405020304" pitchFamily="18" charset="0"/>
              <a:ea typeface="Times New Roman" panose="02020603050405020304" pitchFamily="18" charset="0"/>
            </a:endParaRPr>
          </a:p>
          <a:p>
            <a:pPr marL="457200" marR="0" lvl="1"/>
            <a:r>
              <a:rPr lang="es-419" sz="1800" dirty="0">
                <a:effectLst/>
                <a:latin typeface="ATT Aleck Sans" panose="020B0503020203020204"/>
                <a:ea typeface="Times New Roman" panose="02020603050405020304" pitchFamily="18" charset="0"/>
              </a:rPr>
              <a:t>Política de Privacidad | Términos</a:t>
            </a:r>
            <a:endParaRPr lang="es-419" sz="1800" dirty="0">
              <a:effectLst/>
              <a:latin typeface="Times New Roman" panose="02020603050405020304" pitchFamily="18" charset="0"/>
              <a:ea typeface="Times New Roman" panose="02020603050405020304" pitchFamily="18" charset="0"/>
            </a:endParaRPr>
          </a:p>
          <a:p>
            <a:pPr marL="82296" lvl="0" indent="0">
              <a:buNone/>
            </a:pPr>
            <a:endParaRPr lang="es-419" sz="1200" b="1" kern="1200" dirty="0">
              <a:solidFill>
                <a:schemeClr val="tx1"/>
              </a:solidFill>
              <a:effectLst/>
              <a:latin typeface="+mn-lt"/>
              <a:ea typeface="+mn-ea"/>
              <a:cs typeface="+mn-cs"/>
            </a:endParaRPr>
          </a:p>
          <a:p>
            <a:pPr marL="82296" lvl="0" indent="0">
              <a:buNone/>
            </a:pPr>
            <a:r>
              <a:rPr lang="es-419" sz="1200" b="1" kern="1200" dirty="0">
                <a:solidFill>
                  <a:schemeClr val="tx1"/>
                </a:solidFill>
                <a:effectLst/>
                <a:latin typeface="+mn-lt"/>
                <a:ea typeface="+mn-ea"/>
                <a:cs typeface="+mn-cs"/>
              </a:rPr>
              <a:t>Después de que los alumnos completen la Actividad 2: </a:t>
            </a:r>
            <a:r>
              <a:rPr lang="es-419" sz="1200" b="0" kern="1200" dirty="0">
                <a:solidFill>
                  <a:schemeClr val="tx1"/>
                </a:solidFill>
                <a:effectLst/>
                <a:latin typeface="+mn-lt"/>
                <a:ea typeface="+mn-ea"/>
                <a:cs typeface="+mn-cs"/>
              </a:rPr>
              <a:t>“¡Todos han hecho un excelente trabajo! En la siguiente sección, aprenderán a usar las funciones guardar y cerrar".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a:p>
        </p:txBody>
      </p:sp>
    </p:spTree>
    <p:extLst>
      <p:ext uri="{BB962C8B-B14F-4D97-AF65-F5344CB8AC3E}">
        <p14:creationId xmlns:p14="http://schemas.microsoft.com/office/powerpoint/2010/main" val="39487914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endParaRPr lang="es-419"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En la última lección, aprendimos cómo abrir, minimizar, mover y modificar el tamaño de una ventana. En esta lección, aprenderemos cómo guardar y cerrar archivos.</a:t>
            </a:r>
            <a:endParaRPr lang="es-419" sz="120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De vez en cuando, mientras está trabajando en un archivo o antes de cerrarlo, tendrá que guardar su trabajo.</a:t>
            </a:r>
            <a:endParaRPr lang="es-419" sz="1200" kern="1200" dirty="0">
              <a:solidFill>
                <a:schemeClr val="tx1"/>
              </a:solidFill>
              <a:effectLst/>
              <a:latin typeface="+mn-lt"/>
              <a:ea typeface="Calibri"/>
              <a:cs typeface="Calibri"/>
            </a:endParaRPr>
          </a:p>
          <a:p>
            <a:r>
              <a:rPr lang="es-419" sz="1200" kern="1200" dirty="0">
                <a:solidFill>
                  <a:schemeClr val="tx1"/>
                </a:solidFill>
                <a:effectLst/>
                <a:latin typeface="+mn-lt"/>
                <a:ea typeface="+mn-ea"/>
                <a:cs typeface="+mn-cs"/>
              </a:rPr>
              <a:t> </a:t>
            </a:r>
            <a:endParaRPr lang="es-419" sz="1200" kern="1200" dirty="0">
              <a:solidFill>
                <a:schemeClr val="tx1"/>
              </a:solidFill>
              <a:effectLst/>
              <a:latin typeface="+mn-lt"/>
              <a:ea typeface="Calibri"/>
              <a:cs typeface="Calibri"/>
            </a:endParaRPr>
          </a:p>
          <a:p>
            <a:r>
              <a:rPr lang="es-419" sz="1200" kern="1200" dirty="0">
                <a:solidFill>
                  <a:schemeClr val="tx1"/>
                </a:solidFill>
                <a:effectLst/>
                <a:latin typeface="+mn-lt"/>
                <a:ea typeface="+mn-ea"/>
                <a:cs typeface="+mn-cs"/>
              </a:rPr>
              <a:t>Terminamos de trabajar en este documento de Excel y necesitamos guardar nuestro trabajo antes de cerrar el archivo. Este archivo ha sido guardado anteriormente y deseamos conservar el mismo nombre y la misma ubicación del archivo. </a:t>
            </a:r>
            <a:endParaRPr lang="es-419"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i="1"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a:rPr>
              <a:t>NOTA AL INSTRUCTOR: </a:t>
            </a:r>
            <a:r>
              <a:rPr lang="es-419" dirty="0">
                <a:effectLst/>
                <a:latin typeface="Helvetica Neue"/>
              </a:rPr>
              <a:t>Presione "ENTER" (Intro) para destacar el ícono "Save" (Guardar).</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Para guardar el archivo, haga clic en la opción "Save" (Guardar) que se encuentra en la barra de herramientas.  </a:t>
            </a:r>
            <a:endParaRPr lang="es-419" sz="120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DETALLES ADICIONALES: </a:t>
            </a:r>
            <a:r>
              <a:rPr lang="es-419" sz="1800" i="1" dirty="0">
                <a:effectLst/>
                <a:latin typeface="ATT Aleck Sans" panose="020B0503020203020204"/>
                <a:ea typeface="Times New Roman" panose="02020603050405020304" pitchFamily="18" charset="0"/>
              </a:rPr>
              <a:t>Si opta por realizar una demostración en vivo en lugar de utilizar PowerPoint, recuérdeles a los alumnos que también pueden encontrar los términos mencionados en esta sección en el Folleto del alumno. </a:t>
            </a:r>
            <a:endParaRPr lang="es-419" sz="1800" i="1" dirty="0">
              <a:effectLst/>
              <a:latin typeface="Times New Roman"/>
              <a:ea typeface="Times New Roman" panose="02020603050405020304" pitchFamily="18" charset="0"/>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a:p>
        </p:txBody>
      </p:sp>
    </p:spTree>
    <p:extLst>
      <p:ext uri="{BB962C8B-B14F-4D97-AF65-F5344CB8AC3E}">
        <p14:creationId xmlns:p14="http://schemas.microsoft.com/office/powerpoint/2010/main" val="40936257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Algunas aplicaciones, como Microsoft Excel y Microsoft Word, pueden guardar </a:t>
            </a:r>
            <a:r>
              <a:rPr lang="es-419" sz="1800" b="0" i="0" u="none" strike="noStrike" dirty="0">
                <a:solidFill>
                  <a:srgbClr val="000000"/>
                </a:solidFill>
                <a:effectLst/>
                <a:latin typeface="ATT Aleck Sans" panose="020B0503020203020204"/>
              </a:rPr>
              <a:t>su archivo automáticamente, cada pocos segundos, mientras usted trabaja. En este ejemplo, el guardado automático está desactivado.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a:p>
        </p:txBody>
      </p:sp>
    </p:spTree>
    <p:extLst>
      <p:ext uri="{BB962C8B-B14F-4D97-AF65-F5344CB8AC3E}">
        <p14:creationId xmlns:p14="http://schemas.microsoft.com/office/powerpoint/2010/main" val="3080209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Archivos y carpetas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Las aplicaciones son software o herramientas que le permiten completar tareas. Algunas aplicaciones le permiten trabajar en documentos de texto. Otras le permiten editar imágenes, ver videos, escuchar música o acceder a Internet.
</a:t>
            </a:r>
          </a:p>
          <a:p>
            <a:pPr lvl="0"/>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a:p>
        </p:txBody>
      </p:sp>
    </p:spTree>
    <p:extLst>
      <p:ext uri="{BB962C8B-B14F-4D97-AF65-F5344CB8AC3E}">
        <p14:creationId xmlns:p14="http://schemas.microsoft.com/office/powerpoint/2010/main" val="29685084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90F14-8980-27C6-31A6-A3FFBA092E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0F2A6-938A-6ED1-6BB8-EEA638909A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E9D0EB-C229-E492-9FD3-04E8A83B7BF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pPr lvl="1">
              <a:spcBef>
                <a:spcPct val="30000"/>
              </a:spcBef>
              <a:spcAft>
                <a:spcPct val="0"/>
              </a:spcAft>
            </a:pPr>
            <a:endParaRPr lang="es-419" b="0" i="0" u="none" strike="noStrike" dirty="0">
              <a:solidFill>
                <a:srgbClr val="000000"/>
              </a:solidFill>
              <a:effectLst/>
              <a:latin typeface="Calibri" panose="020F0502020204030204"/>
              <a:ea typeface="Calibri" panose="020F0502020204030204"/>
              <a:cs typeface="Calibri" panose="020F0502020204030204"/>
            </a:endParaRPr>
          </a:p>
          <a:p>
            <a:pPr indent="-171450">
              <a:spcBef>
                <a:spcPct val="30000"/>
              </a:spcBef>
              <a:spcAft>
                <a:spcPct val="0"/>
              </a:spcAft>
            </a:pPr>
            <a:r>
              <a:rPr lang="es-419" dirty="0">
                <a:solidFill>
                  <a:srgbClr val="000000"/>
                </a:solidFill>
              </a:rPr>
              <a:t>Haga clic en el botón junto a "AutoSave" (Guardado automático) para activarlo. El ícono cambiará del color gris al verde. Cuando "AutoSave" (Guardado automático) esté activado en la aplicación, su archivo se guardará automáticamente. </a:t>
            </a:r>
            <a:endParaRPr lang="es-419" dirty="0"/>
          </a:p>
          <a:p>
            <a:endParaRPr lang="es-419" sz="1800" dirty="0">
              <a:solidFill>
                <a:srgbClr val="000000"/>
              </a:solidFill>
              <a:highlight>
                <a:srgbClr val="00FF00"/>
              </a:highlight>
              <a:latin typeface="ATT Aleck Sans" panose="020B0503020203020204"/>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65EE2119-A067-A74D-6F17-9669B38C5337}"/>
              </a:ext>
            </a:extLst>
          </p:cNvPr>
          <p:cNvSpPr>
            <a:spLocks noGrp="1"/>
          </p:cNvSpPr>
          <p:nvPr>
            <p:ph type="sldNum" sz="quarter" idx="5"/>
          </p:nvPr>
        </p:nvSpPr>
        <p:spPr/>
        <p:txBody>
          <a:bodyPr/>
          <a:lstStyle/>
          <a:p>
            <a:fld id="{0A1A2D79-0A70-4F98-91B6-5265C658D6AD}" type="slidenum">
              <a:rPr lang="en-US" smtClean="0"/>
              <a:t>40</a:t>
            </a:fld>
            <a:endParaRPr lang="es-419"/>
          </a:p>
        </p:txBody>
      </p:sp>
    </p:spTree>
    <p:extLst>
      <p:ext uri="{BB962C8B-B14F-4D97-AF65-F5344CB8AC3E}">
        <p14:creationId xmlns:p14="http://schemas.microsoft.com/office/powerpoint/2010/main" val="38011637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 barra de herramientas le mostrará el estado "guardado" del documento. El archivo se ha guardado.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a:p>
        </p:txBody>
      </p:sp>
    </p:spTree>
    <p:extLst>
      <p:ext uri="{BB962C8B-B14F-4D97-AF65-F5344CB8AC3E}">
        <p14:creationId xmlns:p14="http://schemas.microsoft.com/office/powerpoint/2010/main" val="22479027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¿Qué sucede si es la primera vez que guarda el archivo? En ese caso, haga clic en "File" (Archivo).</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a:p>
        </p:txBody>
      </p:sp>
    </p:spTree>
    <p:extLst>
      <p:ext uri="{BB962C8B-B14F-4D97-AF65-F5344CB8AC3E}">
        <p14:creationId xmlns:p14="http://schemas.microsoft.com/office/powerpoint/2010/main" val="1099437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Guardar y cerrar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Luego, seleccione "Save" (Guardar).</a:t>
            </a: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a:p>
        </p:txBody>
      </p:sp>
    </p:spTree>
    <p:extLst>
      <p:ext uri="{BB962C8B-B14F-4D97-AF65-F5344CB8AC3E}">
        <p14:creationId xmlns:p14="http://schemas.microsoft.com/office/powerpoint/2010/main" val="13895956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Guardar y cerrar archivos en Windows 11</a:t>
            </a:r>
          </a:p>
          <a:p>
            <a:pPr algn="l" rtl="0" fontAlgn="base">
              <a:lnSpc>
                <a:spcPts val="1275"/>
              </a:lnSpc>
            </a:pPr>
            <a:endParaRPr lang="es-419" sz="1800" b="0" i="0" u="none" strike="noStrike">
              <a:solidFill>
                <a:srgbClr val="000000"/>
              </a:solidFill>
              <a:effectLst/>
              <a:latin typeface="ATT Aleck Sans" panose="020B0503020203020204"/>
            </a:endParaRPr>
          </a:p>
          <a:p>
            <a:pPr algn="l" rtl="0" fontAlgn="base">
              <a:lnSpc>
                <a:spcPts val="1275"/>
              </a:lnSpc>
            </a:pPr>
            <a:r>
              <a:rPr lang="es-419" sz="1800" b="0" i="0" u="none" strike="noStrike">
                <a:solidFill>
                  <a:srgbClr val="000000"/>
                </a:solidFill>
                <a:effectLst/>
                <a:latin typeface="ATT Aleck Sans" panose="020B0503020203020204"/>
              </a:rPr>
              <a:t>Se abrirá una ventana de "Save As" (Guardar como). Esta le permite seleccionar dónde se almacenará el archivo guardado en su computadora y ponerle un nombre al archivo. </a:t>
            </a:r>
            <a:r>
              <a:rPr lang="es-419" sz="1800" b="0" i="0">
                <a:solidFill>
                  <a:srgbClr val="000000"/>
                </a:solidFill>
                <a:effectLst/>
                <a:latin typeface="ATT Aleck Sans" panose="020B0503020203020204"/>
              </a:rPr>
              <a:t>​</a:t>
            </a:r>
          </a:p>
          <a:p>
            <a:pPr algn="l" rtl="0" fontAlgn="base">
              <a:lnSpc>
                <a:spcPts val="1275"/>
              </a:lnSpc>
            </a:pPr>
            <a:endParaRPr lang="es-419" sz="1800" b="0" i="0">
              <a:solidFill>
                <a:srgbClr val="000000"/>
              </a:solidFill>
              <a:effectLst/>
              <a:latin typeface="ATT Aleck Sans" panose="020B0503020203020204"/>
            </a:endParaRPr>
          </a:p>
          <a:p>
            <a:r>
              <a:rPr lang="es-419" sz="2800" i="1">
                <a:effectLst/>
                <a:latin typeface="Helvetica Neue" panose="02000503000000020004" pitchFamily="2" charset="0"/>
              </a:rPr>
              <a:t>NOTA AL INSTRUCTOR: </a:t>
            </a:r>
            <a:r>
              <a:rPr lang="es-419" sz="2800">
                <a:effectLst/>
                <a:latin typeface="Helvetica Neue" panose="02000503000000020004" pitchFamily="2" charset="0"/>
              </a:rPr>
              <a:t>Presione "ENTER" (Intro) para destacar la opción "Desktop" (Escritorio). </a:t>
            </a:r>
          </a:p>
          <a:p>
            <a:br>
              <a:rPr lang="en-US" sz="2800">
                <a:effectLst/>
                <a:latin typeface="Helvetica Neue" panose="02000503000000020004" pitchFamily="2" charset="0"/>
              </a:rPr>
            </a:br>
            <a:r>
              <a:rPr lang="es-419" sz="1800" b="0" i="0">
                <a:solidFill>
                  <a:srgbClr val="000000"/>
                </a:solidFill>
                <a:effectLst/>
                <a:latin typeface="ATT Aleck Sans" panose="020B0503020203020204"/>
              </a:rPr>
              <a:t>Guardemos el archivo en el escritorio. </a:t>
            </a:r>
            <a:endParaRPr lang="es-419" b="0" i="0">
              <a:solidFill>
                <a:srgbClr val="000000"/>
              </a:solidFill>
              <a:effectLst/>
              <a:latin typeface="Segoe UI" panose="020B0502040204020203" pitchFamily="34" charset="0"/>
            </a:endParaRPr>
          </a:p>
          <a:p>
            <a:pPr algn="l" rtl="0" fontAlgn="base">
              <a:lnSpc>
                <a:spcPts val="1275"/>
              </a:lnSpc>
            </a:pPr>
            <a:r>
              <a:rPr lang="es-419" sz="1800" b="0" i="0">
                <a:solidFill>
                  <a:srgbClr val="000000"/>
                </a:solidFill>
                <a:effectLst/>
                <a:latin typeface="ATT Aleck Sans" panose="020B0503020203020204"/>
              </a:rPr>
              <a:t>​</a:t>
            </a:r>
            <a:endParaRPr lang="es-419" b="0" i="0">
              <a:solidFill>
                <a:srgbClr val="000000"/>
              </a:solidFill>
              <a:effectLst/>
              <a:latin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a:effectLst/>
                <a:latin typeface="Helvetica Neue" panose="02000503000000020004" pitchFamily="2" charset="0"/>
              </a:rPr>
              <a:t>NOTA AL INSTRUCTOR: </a:t>
            </a:r>
            <a:r>
              <a:rPr lang="es-419" sz="1200">
                <a:effectLst/>
                <a:latin typeface="Helvetica Neue" panose="02000503000000020004" pitchFamily="2" charset="0"/>
              </a:rPr>
              <a:t>Presione "ENTER" (Intro) para destacar "Other locations" (Otras ubicaciones). </a:t>
            </a:r>
          </a:p>
          <a:p>
            <a:r>
              <a:rPr lang="es-419" sz="1800" b="0" i="0" u="none" strike="noStrike">
                <a:solidFill>
                  <a:srgbClr val="000000"/>
                </a:solidFill>
                <a:effectLst/>
                <a:latin typeface="ATT Aleck Sans" panose="020B0503020203020204"/>
              </a:rPr>
              <a:t>También puede usar el panel de navegación de la izquierda para elegir una ubicación diferente para su archivo. </a:t>
            </a:r>
            <a:r>
              <a:rPr lang="es-419" sz="1800" b="0" i="0">
                <a:solidFill>
                  <a:srgbClr val="000000"/>
                </a:solidFill>
                <a:effectLst/>
                <a:latin typeface="ATT Aleck Sans" panose="020B0503020203020204"/>
              </a:rPr>
              <a:t>​</a:t>
            </a:r>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a:p>
        </p:txBody>
      </p:sp>
    </p:spTree>
    <p:extLst>
      <p:ext uri="{BB962C8B-B14F-4D97-AF65-F5344CB8AC3E}">
        <p14:creationId xmlns:p14="http://schemas.microsoft.com/office/powerpoint/2010/main" val="256582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38BB-A13D-B4B3-C907-0968DF0D9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6D6FD-9783-306B-F7D1-2C8AE09E84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B125B-E12B-23E0-8D71-42B042135C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algn="l" rtl="0" fontAlgn="base">
              <a:lnSpc>
                <a:spcPts val="1275"/>
              </a:lnSpc>
            </a:pPr>
            <a:r>
              <a:rPr lang="es-419" sz="1800" b="0" i="0" u="none" strike="noStrike" dirty="0">
                <a:solidFill>
                  <a:srgbClr val="000000"/>
                </a:solidFill>
                <a:effectLst/>
                <a:latin typeface="ATT Aleck Sans" panose="020B0503020203020204"/>
              </a:rPr>
              <a:t>Asegúrese de elegir una ubicación que pueda recordar fácilmente, como por ejemplo en el escritorio o en una carpeta claramente etiquetada. </a:t>
            </a:r>
            <a:r>
              <a:rPr lang="es-419" sz="1800" b="0" i="0" dirty="0">
                <a:solidFill>
                  <a:srgbClr val="000000"/>
                </a:solidFill>
                <a:effectLst/>
                <a:latin typeface="ATT Aleck Sans" panose="020B0503020203020204"/>
              </a:rPr>
              <a:t>​</a:t>
            </a:r>
            <a:endParaRPr lang="es-419" sz="2800" b="0" i="0" dirty="0">
              <a:solidFill>
                <a:srgbClr val="000000"/>
              </a:solidFill>
              <a:effectLst/>
              <a:latin typeface="Segoe UI" panose="020B0502040204020203" pitchFamily="34" charset="0"/>
            </a:endParaRPr>
          </a:p>
          <a:p>
            <a:pPr algn="l" rtl="0" fontAlgn="base">
              <a:lnSpc>
                <a:spcPts val="1275"/>
              </a:lnSpc>
            </a:pPr>
            <a:r>
              <a:rPr lang="es-419" sz="1800" b="0" i="0" dirty="0">
                <a:solidFill>
                  <a:srgbClr val="000000"/>
                </a:solidFill>
                <a:effectLst/>
                <a:latin typeface="ATT Aleck Sans" panose="020B0503020203020204"/>
              </a:rPr>
              <a:t>​</a:t>
            </a:r>
            <a:endParaRPr lang="es-419" sz="2800" b="0" i="0" dirty="0">
              <a:solidFill>
                <a:srgbClr val="000000"/>
              </a:solidFill>
              <a:effectLst/>
              <a:latin typeface="Segoe UI" panose="020B0502040204020203" pitchFamily="34" charset="0"/>
            </a:endParaRPr>
          </a:p>
          <a:p>
            <a:pPr algn="l" rtl="0" fontAlgn="base">
              <a:lnSpc>
                <a:spcPts val="1275"/>
              </a:lnSpc>
            </a:pPr>
            <a:endParaRPr lang="es-419" sz="1800" b="0" i="0" u="none" strike="noStrike" dirty="0">
              <a:solidFill>
                <a:srgbClr val="000000"/>
              </a:solidFill>
              <a:effectLst/>
              <a:latin typeface="ATT Aleck Sans" panose="020B0503020203020204"/>
            </a:endParaRPr>
          </a:p>
        </p:txBody>
      </p:sp>
      <p:sp>
        <p:nvSpPr>
          <p:cNvPr id="4" name="Slide Number Placeholder 3">
            <a:extLst>
              <a:ext uri="{FF2B5EF4-FFF2-40B4-BE49-F238E27FC236}">
                <a16:creationId xmlns:a16="http://schemas.microsoft.com/office/drawing/2014/main" id="{B42C7814-47E2-2CB5-1875-54A4347E3B30}"/>
              </a:ext>
            </a:extLst>
          </p:cNvPr>
          <p:cNvSpPr>
            <a:spLocks noGrp="1"/>
          </p:cNvSpPr>
          <p:nvPr>
            <p:ph type="sldNum" sz="quarter" idx="5"/>
          </p:nvPr>
        </p:nvSpPr>
        <p:spPr/>
        <p:txBody>
          <a:bodyPr/>
          <a:lstStyle/>
          <a:p>
            <a:fld id="{0A1A2D79-0A70-4F98-91B6-5265C658D6AD}" type="slidenum">
              <a:rPr lang="en-US" smtClean="0"/>
              <a:t>45</a:t>
            </a:fld>
            <a:endParaRPr lang="es-419"/>
          </a:p>
        </p:txBody>
      </p:sp>
    </p:spTree>
    <p:extLst>
      <p:ext uri="{BB962C8B-B14F-4D97-AF65-F5344CB8AC3E}">
        <p14:creationId xmlns:p14="http://schemas.microsoft.com/office/powerpoint/2010/main" val="14271684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endParaRPr lang="es-419" sz="1200" i="0" kern="1200" dirty="0">
              <a:solidFill>
                <a:schemeClr val="tx1"/>
              </a:solidFill>
              <a:effectLst/>
              <a:latin typeface="+mn-lt"/>
              <a:ea typeface="Calibri"/>
              <a:cs typeface="Calibri"/>
            </a:endParaRPr>
          </a:p>
          <a:p>
            <a:endParaRPr lang="es-419" sz="1800" b="0" i="0" u="none" strike="noStrike" dirty="0">
              <a:solidFill>
                <a:srgbClr val="000000"/>
              </a:solidFill>
              <a:effectLst/>
              <a:latin typeface="ATT Aleck Sans" panose="020B0503020203020204"/>
            </a:endParaRPr>
          </a:p>
          <a:p>
            <a:r>
              <a:rPr lang="es-419" sz="1800" dirty="0">
                <a:solidFill>
                  <a:srgbClr val="000000"/>
                </a:solidFill>
                <a:latin typeface="ATT Aleck Sans" panose="020B0503020203020204"/>
              </a:rPr>
              <a:t>Ingrese</a:t>
            </a:r>
            <a:r>
              <a:rPr lang="es-419" sz="1800" b="0" i="0" u="none" strike="noStrike" dirty="0">
                <a:solidFill>
                  <a:srgbClr val="000000"/>
                </a:solidFill>
                <a:effectLst/>
                <a:latin typeface="ATT Aleck Sans" panose="020B0503020203020204"/>
              </a:rPr>
              <a:t> un nombre para el archivo aquí, </a:t>
            </a:r>
            <a:r>
              <a:rPr lang="es-419" sz="1800" b="0" i="0" dirty="0">
                <a:solidFill>
                  <a:srgbClr val="000000"/>
                </a:solidFill>
                <a:effectLst/>
                <a:latin typeface="ATT Aleck Sans" panose="020B0503020203020204"/>
              </a:rPr>
              <a:t>​</a:t>
            </a:r>
            <a:r>
              <a:rPr lang="es-419" sz="1800" dirty="0">
                <a:solidFill>
                  <a:srgbClr val="000000"/>
                </a:solidFill>
                <a:latin typeface="ATT Aleck Sans" panose="020B0503020203020204"/>
              </a:rPr>
              <a:t> </a:t>
            </a:r>
            <a:endParaRPr lang="es-419" sz="1800" b="0" i="0" dirty="0">
              <a:solidFill>
                <a:srgbClr val="000000"/>
              </a:solidFill>
              <a:effectLst/>
              <a:latin typeface="ATT Aleck Sans" panose="020B0503020203020204"/>
            </a:endParaRPr>
          </a:p>
          <a:p>
            <a:endParaRPr lang="es-419" sz="1800" b="0" i="0" kern="1200" dirty="0">
              <a:solidFill>
                <a:srgbClr val="000000"/>
              </a:solidFill>
              <a:effectLst/>
              <a:latin typeface="ATT Aleck Sans" panose="020B0503020203020204"/>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a:rPr>
              <a:t>NOTA AL INSTRUCTOR: </a:t>
            </a:r>
            <a:r>
              <a:rPr lang="es-419" dirty="0">
                <a:effectLst/>
                <a:latin typeface="Helvetica Neue"/>
              </a:rPr>
              <a:t>Presione "ENTER" (Intro) dos veces para dejar de destacar el nombre del archivo y destacar "Save" (Guardar).</a:t>
            </a:r>
          </a:p>
          <a:p>
            <a:endParaRPr lang="es-419" sz="1200" kern="1200" dirty="0">
              <a:solidFill>
                <a:schemeClr val="tx1"/>
              </a:solidFill>
              <a:effectLst/>
              <a:latin typeface="+mn-lt"/>
              <a:ea typeface="+mn-ea"/>
              <a:cs typeface="+mn-cs"/>
            </a:endParaRPr>
          </a:p>
          <a:p>
            <a:pPr algn="l" rtl="0" fontAlgn="base">
              <a:lnSpc>
                <a:spcPts val="1275"/>
              </a:lnSpc>
            </a:pPr>
            <a:r>
              <a:rPr lang="es-419" sz="1800" b="0" i="0" u="none" strike="noStrike" dirty="0">
                <a:solidFill>
                  <a:srgbClr val="000000"/>
                </a:solidFill>
                <a:effectLst/>
                <a:latin typeface="ATT Aleck Sans" panose="020B0503020203020204"/>
              </a:rPr>
              <a:t>luego, haga clic en el botón "Save" (Guardar) y el archivo se guardará en el escritorio. </a:t>
            </a:r>
            <a:r>
              <a:rPr lang="es-419" sz="1800" b="0" i="0" dirty="0">
                <a:solidFill>
                  <a:srgbClr val="000000"/>
                </a:solidFill>
                <a:effectLst/>
                <a:latin typeface="ATT Aleck Sans" panose="020B0503020203020204"/>
              </a:rPr>
              <a:t>​</a:t>
            </a:r>
            <a:endParaRPr lang="es-419" b="0" i="0" dirty="0">
              <a:solidFill>
                <a:srgbClr val="000000"/>
              </a:solidFill>
              <a:effectLst/>
              <a:latin typeface="Segoe UI" panose="020B0502040204020203" pitchFamily="34" charset="0"/>
            </a:endParaRPr>
          </a:p>
          <a:p>
            <a:pPr algn="l" rtl="0" fontAlgn="base">
              <a:lnSpc>
                <a:spcPts val="1275"/>
              </a:lnSpc>
            </a:pPr>
            <a:r>
              <a:rPr lang="es-419" sz="1800" b="0" i="0" dirty="0">
                <a:solidFill>
                  <a:srgbClr val="000000"/>
                </a:solidFill>
                <a:effectLst/>
                <a:latin typeface="ATT Aleck Sans" panose="020B0503020203020204"/>
              </a:rPr>
              <a:t>​</a:t>
            </a:r>
            <a:endParaRPr lang="es-419" b="0" i="0" dirty="0">
              <a:solidFill>
                <a:srgbClr val="000000"/>
              </a:solidFill>
              <a:effectLst/>
              <a:latin typeface="Segoe UI" panose="020B0502040204020203" pitchFamily="34" charset="0"/>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a:p>
        </p:txBody>
      </p:sp>
    </p:spTree>
    <p:extLst>
      <p:ext uri="{BB962C8B-B14F-4D97-AF65-F5344CB8AC3E}">
        <p14:creationId xmlns:p14="http://schemas.microsoft.com/office/powerpoint/2010/main" val="20041471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Guardar y cerrar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Si desea guardar el archivo en una ubicación diferente en su computadora, haga clic en "Save As" (Guardar como).</a:t>
            </a: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a:p>
        </p:txBody>
      </p:sp>
    </p:spTree>
    <p:extLst>
      <p:ext uri="{BB962C8B-B14F-4D97-AF65-F5344CB8AC3E}">
        <p14:creationId xmlns:p14="http://schemas.microsoft.com/office/powerpoint/2010/main" val="29241387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Se abrirá la ventana "Save As" (Guardar como). Esto le permite seleccionar dónde se almacenará el archivo guardado en la computadora. </a:t>
            </a: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panose="02000503000000020004" pitchFamily="2" charset="0"/>
              </a:rPr>
              <a:t>NOTA AL INSTRUCTOR: Presione "ENTER" (Intro) para destacar "This PC" (Esta PC).</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Queremos guardar el archivo </a:t>
            </a:r>
            <a:r>
              <a:rPr lang="es-419" sz="1800" b="0" i="0" u="none" strike="noStrike" dirty="0">
                <a:solidFill>
                  <a:srgbClr val="000000"/>
                </a:solidFill>
                <a:effectLst/>
                <a:latin typeface="ATT Aleck Sans" panose="020B0503020203020204"/>
              </a:rPr>
              <a:t>en una unidad USB, que también se conoce como unidad flash, por lo que hacemos clic en "This PC" (Esta PC). </a:t>
            </a:r>
            <a:r>
              <a:rPr lang="es-419" sz="1800" b="0" i="0" dirty="0">
                <a:solidFill>
                  <a:srgbClr val="000000"/>
                </a:solidFill>
                <a:effectLst/>
                <a:latin typeface="ATT Aleck Sans" panose="020B0503020203020204"/>
              </a:rPr>
              <a:t>​</a:t>
            </a:r>
          </a:p>
          <a:p>
            <a:endParaRPr lang="es-419" sz="1800" b="0" i="0" kern="1200" dirty="0">
              <a:solidFill>
                <a:srgbClr val="000000"/>
              </a:solidFill>
              <a:effectLst/>
              <a:latin typeface="ATT Aleck Sans" panose="020B0503020203020204"/>
              <a:ea typeface="+mn-ea"/>
              <a:cs typeface="+mn-cs"/>
            </a:endParaRPr>
          </a:p>
          <a:p>
            <a:r>
              <a:rPr lang="es-419" sz="1800" b="1" i="1" kern="1200" dirty="0">
                <a:solidFill>
                  <a:srgbClr val="000000"/>
                </a:solidFill>
                <a:effectLst/>
                <a:latin typeface="ATT Aleck Sans" panose="020B0503020203020204"/>
                <a:ea typeface="+mn-ea"/>
                <a:cs typeface="+mn-cs"/>
              </a:rPr>
              <a:t>Nota al instructor: </a:t>
            </a:r>
            <a:r>
              <a:rPr lang="es-419" sz="1800" b="0" i="0" kern="1200" dirty="0">
                <a:solidFill>
                  <a:srgbClr val="000000"/>
                </a:solidFill>
                <a:effectLst/>
                <a:latin typeface="ATT Aleck Sans" panose="020B0503020203020204"/>
                <a:ea typeface="+mn-ea"/>
                <a:cs typeface="+mn-cs"/>
              </a:rPr>
              <a:t>Si está realizando una demostración en vivo, asegúrese de insertar una unidad USB en la computadora del instructor para que dicha unidad USB aparezca en el menú. </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s-419"/>
          </a:p>
        </p:txBody>
      </p:sp>
    </p:spTree>
    <p:extLst>
      <p:ext uri="{BB962C8B-B14F-4D97-AF65-F5344CB8AC3E}">
        <p14:creationId xmlns:p14="http://schemas.microsoft.com/office/powerpoint/2010/main" val="3531659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Se abre la carpeta "Save As" (Guardar como). Dado que queremos guardar el archivo en la </a:t>
            </a:r>
            <a:r>
              <a:rPr lang="es-419" sz="1800" b="0" i="0" u="none" strike="noStrike" dirty="0">
                <a:solidFill>
                  <a:srgbClr val="000000"/>
                </a:solidFill>
                <a:effectLst/>
                <a:latin typeface="ATT Aleck Sans" panose="020B0503020203020204"/>
              </a:rPr>
              <a:t>unidad USB, hacemos clic en el ícono "USB" en el menú de la izquierda.</a:t>
            </a:r>
            <a:r>
              <a:rPr lang="es-419" sz="1800" b="0" i="0" dirty="0">
                <a:solidFill>
                  <a:srgbClr val="000000"/>
                </a:solidFill>
                <a:effectLst/>
                <a:latin typeface="ATT Aleck Sans" panose="020B0503020203020204"/>
              </a:rPr>
              <a:t>​</a:t>
            </a:r>
          </a:p>
          <a:p>
            <a:endParaRPr lang="es-419"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2800" dirty="0">
                <a:effectLst/>
                <a:latin typeface="Helvetica Neue" panose="02000503000000020004" pitchFamily="2" charset="0"/>
              </a:rPr>
              <a:t>NOTA AL INSTRUCTOR: Presione "ENTER" (Intro) DOS VECES para dejar de destacar "USB" y destacar "Save" (Guardar).</a:t>
            </a:r>
          </a:p>
          <a:p>
            <a:endParaRPr lang="es-419"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Como no queremos cambiar el nombre del archivo, podemos hacer clic en "Save" (Guardar).</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s-419"/>
          </a:p>
        </p:txBody>
      </p:sp>
    </p:spTree>
    <p:extLst>
      <p:ext uri="{BB962C8B-B14F-4D97-AF65-F5344CB8AC3E}">
        <p14:creationId xmlns:p14="http://schemas.microsoft.com/office/powerpoint/2010/main" val="178657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9CE13-7671-4D3C-3BDE-7797EE9F7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D2BCA6-0A8D-372E-4A8F-F03E7CBA11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E1EA2-895F-6AB1-F816-1B607FDF7C6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b="0" i="0" u="none" strike="noStrike" dirty="0">
                <a:solidFill>
                  <a:srgbClr val="000000"/>
                </a:solidFill>
                <a:effectLst/>
                <a:latin typeface="ATT Aleck Sans" panose="020B0503020203020204"/>
              </a:rPr>
              <a:t>Hay varias formas en que usted puede abrir un archivo. Puede abrir un archivo almacenado en el escritorio</a:t>
            </a:r>
            <a:r>
              <a:rPr lang="es-419" sz="1800" b="0" i="0" dirty="0">
                <a:solidFill>
                  <a:srgbClr val="000000"/>
                </a:solidFill>
                <a:effectLst/>
                <a:latin typeface="ATT Aleck Sans" panose="020B0503020203020204"/>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b="0" i="1" kern="1200" dirty="0">
                <a:solidFill>
                  <a:srgbClr val="000000"/>
                </a:solidFill>
                <a:effectLst/>
                <a:latin typeface="ATT Aleck Sans" panose="020B0503020203020204"/>
                <a:ea typeface="+mn-ea"/>
                <a:cs typeface="+mn-cs"/>
              </a:rPr>
              <a:t>DETALLES ADICIONALES: </a:t>
            </a:r>
            <a:r>
              <a:rPr lang="es-419" sz="1800" i="1" dirty="0">
                <a:effectLst/>
                <a:latin typeface="ATT Aleck Sans" panose="020B0503020203020204"/>
                <a:ea typeface="Times New Roman" panose="02020603050405020304" pitchFamily="18" charset="0"/>
              </a:rPr>
              <a:t>Si opta por realizar una demostración en vivo en lugar de utilizar PowerPoint, recuérdeles a los alumnos que también pueden encontrar los términos mencionados en esta sección en el Folleto del alumno. </a:t>
            </a:r>
            <a:endParaRPr lang="es-419"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C358E7B-46A0-F897-B4D4-FD303F1E4849}"/>
              </a:ext>
            </a:extLst>
          </p:cNvPr>
          <p:cNvSpPr>
            <a:spLocks noGrp="1"/>
          </p:cNvSpPr>
          <p:nvPr>
            <p:ph type="sldNum" sz="quarter" idx="5"/>
          </p:nvPr>
        </p:nvSpPr>
        <p:spPr/>
        <p:txBody>
          <a:bodyPr/>
          <a:lstStyle/>
          <a:p>
            <a:fld id="{0A1A2D79-0A70-4F98-91B6-5265C658D6AD}" type="slidenum">
              <a:rPr lang="en-US" smtClean="0"/>
              <a:t>5</a:t>
            </a:fld>
            <a:endParaRPr lang="es-419"/>
          </a:p>
        </p:txBody>
      </p:sp>
    </p:spTree>
    <p:extLst>
      <p:ext uri="{BB962C8B-B14F-4D97-AF65-F5344CB8AC3E}">
        <p14:creationId xmlns:p14="http://schemas.microsoft.com/office/powerpoint/2010/main" val="20249566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t>UTILICE</a:t>
            </a:r>
            <a:r>
              <a:rPr lang="es-419" sz="1200" i="1" kern="1200" dirty="0">
                <a:solidFill>
                  <a:schemeClr val="tx1"/>
                </a:solidFill>
                <a:effectLst/>
                <a:latin typeface="+mn-lt"/>
                <a:ea typeface="+mn-ea"/>
                <a:cs typeface="+mn-cs"/>
              </a:rPr>
              <a:t>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pPr lvl="0"/>
            <a:endParaRPr lang="es-419" sz="1200" i="0" kern="1200" dirty="0">
              <a:solidFill>
                <a:schemeClr val="tx1"/>
              </a:solidFill>
              <a:effectLst/>
              <a:latin typeface="+mn-lt"/>
              <a:ea typeface="+mn-ea"/>
              <a:cs typeface="+mn-cs"/>
            </a:endParaRPr>
          </a:p>
          <a:p>
            <a:pPr lvl="0"/>
            <a:r>
              <a:rPr lang="es-419" sz="1200" i="0" kern="1200" dirty="0">
                <a:solidFill>
                  <a:schemeClr val="tx1"/>
                </a:solidFill>
                <a:effectLst/>
                <a:latin typeface="+mn-lt"/>
                <a:ea typeface="+mn-ea"/>
                <a:cs typeface="+mn-cs"/>
              </a:rPr>
              <a:t>El archivo ahora está guardado en la nueva carpeta. </a:t>
            </a:r>
          </a:p>
          <a:p>
            <a:r>
              <a:rPr lang="es-419" sz="1200" kern="1200" dirty="0">
                <a:solidFill>
                  <a:schemeClr val="tx1"/>
                </a:solidFill>
                <a:effectLst/>
                <a:latin typeface="+mn-lt"/>
                <a:ea typeface="+mn-ea"/>
                <a:cs typeface="+mn-cs"/>
              </a:rPr>
              <a:t> </a:t>
            </a:r>
          </a:p>
          <a:p>
            <a:r>
              <a:rPr lang="es-419" sz="1200" kern="1200" dirty="0">
                <a:solidFill>
                  <a:schemeClr val="tx1"/>
                </a:solidFill>
                <a:effectLst/>
                <a:latin typeface="+mn-lt"/>
                <a:ea typeface="+mn-ea"/>
                <a:cs typeface="+mn-cs"/>
              </a:rPr>
              <a:t>Si usted usa una computadora pública, puede haber restricciones sobre dónde puede guardar los archivos. El uso de una USB o unidad flash es una manera común de guardar sus archivos cuando usa una computadora pública.</a:t>
            </a:r>
          </a:p>
          <a:p>
            <a:r>
              <a:rPr lang="es-419" sz="1200" kern="1200" dirty="0">
                <a:solidFill>
                  <a:schemeClr val="tx1"/>
                </a:solidFill>
                <a:effectLst/>
                <a:latin typeface="+mn-lt"/>
                <a:ea typeface="+mn-ea"/>
                <a:cs typeface="+mn-cs"/>
              </a:rPr>
              <a:t> </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s-419"/>
          </a:p>
        </p:txBody>
      </p:sp>
    </p:spTree>
    <p:extLst>
      <p:ext uri="{BB962C8B-B14F-4D97-AF65-F5344CB8AC3E}">
        <p14:creationId xmlns:p14="http://schemas.microsoft.com/office/powerpoint/2010/main" val="24332383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Guardar y cerrar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Ahora que hemos guardado el archivo, podemos cerrarlo. Para hacerlo, puede hacer clic en la X de la barra de título. Excel guardará automáticamente el archivo antes de que se cierre.</a:t>
            </a:r>
          </a:p>
          <a:p>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s-419"/>
          </a:p>
        </p:txBody>
      </p:sp>
    </p:spTree>
    <p:extLst>
      <p:ext uri="{BB962C8B-B14F-4D97-AF65-F5344CB8AC3E}">
        <p14:creationId xmlns:p14="http://schemas.microsoft.com/office/powerpoint/2010/main" val="42370070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79 A 93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Guardar y cerrar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archivo ahora está cerrado.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1" dirty="0">
                <a:solidFill>
                  <a:srgbClr val="242424"/>
                </a:solidFill>
                <a:effectLst/>
                <a:latin typeface="Segoe UI" panose="020B0502040204020203" pitchFamily="34" charset="0"/>
                <a:ea typeface="Times New Roman" panose="02020603050405020304" pitchFamily="18" charset="0"/>
              </a:rPr>
              <a:t>Revise y aborde los puntos del "lugar de estacionamiento". </a:t>
            </a:r>
            <a:endParaRPr lang="es-419" sz="1200" dirty="0">
              <a:effectLst/>
              <a:latin typeface="Times New Roman" panose="02020603050405020304" pitchFamily="18" charset="0"/>
              <a:ea typeface="Times New Roman" panose="02020603050405020304" pitchFamily="18" charset="0"/>
            </a:endParaRPr>
          </a:p>
          <a:p>
            <a:endParaRPr lang="es-419" sz="1200" b="0" i="1" dirty="0">
              <a:solidFill>
                <a:srgbClr val="242424"/>
              </a:solidFill>
              <a:effectLst/>
              <a:latin typeface="Segoe UI" panose="020B0502040204020203" pitchFamily="34" charset="0"/>
              <a:ea typeface="Calibri" panose="020F0502020204030204" pitchFamily="34" charset="0"/>
            </a:endParaRPr>
          </a:p>
          <a:p>
            <a:r>
              <a:rPr lang="es-419" sz="1200" b="0" i="1" dirty="0">
                <a:solidFill>
                  <a:srgbClr val="242424"/>
                </a:solidFill>
                <a:effectLst/>
                <a:latin typeface="Segoe UI" panose="020B0502040204020203" pitchFamily="34" charset="0"/>
                <a:ea typeface="Calibri" panose="020F0502020204030204" pitchFamily="34" charset="0"/>
              </a:rPr>
              <a:t>DETALLES ADICIONALES: </a:t>
            </a:r>
            <a:r>
              <a:rPr lang="es-419" sz="1200" dirty="0">
                <a:solidFill>
                  <a:srgbClr val="242424"/>
                </a:solidFill>
                <a:effectLst/>
                <a:latin typeface="Segoe UI" panose="020B0502040204020203" pitchFamily="34" charset="0"/>
                <a:ea typeface="Calibri" panose="020F0502020204030204" pitchFamily="34" charset="0"/>
              </a:rPr>
              <a:t>Para obtener más información sobre lo que es el lugar de estacionamiento, consulte la sección "Antes de que comience el taller" en este documento.</a:t>
            </a:r>
            <a:r>
              <a:rPr lang="es-419" sz="1200" i="0" kern="1200" dirty="0">
                <a:solidFill>
                  <a:schemeClr val="tx1"/>
                </a:solidFill>
                <a:effectLst/>
                <a:latin typeface="+mn-lt"/>
                <a:ea typeface="+mn-ea"/>
                <a:cs typeface="+mn-cs"/>
              </a:rPr>
              <a:t> </a:t>
            </a:r>
            <a:endParaRPr lang="es-419"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Segoe UI" panose="020B0502040204020203" pitchFamily="34" charset="0"/>
                <a:ea typeface="Calibri" panose="020F0502020204030204" pitchFamily="34" charset="0"/>
                <a:cs typeface="Times New Roman" panose="02020603050405020304" pitchFamily="18" charset="0"/>
              </a:rPr>
              <a:t>Antes de pasar a la siguiente sección, ¿tienen alguna pregunta?</a:t>
            </a:r>
            <a:endParaRPr lang="es-419"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s-419"/>
          </a:p>
        </p:txBody>
      </p:sp>
    </p:spTree>
    <p:extLst>
      <p:ext uri="{BB962C8B-B14F-4D97-AF65-F5344CB8AC3E}">
        <p14:creationId xmlns:p14="http://schemas.microsoft.com/office/powerpoint/2010/main" val="29160845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Dirija a los asistentes a la Actividad 3 en la página 1 y 2 de la Hoja de actividades. </a:t>
            </a:r>
            <a:r>
              <a:rPr lang="es-419" sz="1200" i="0" kern="1200" dirty="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endParaRPr lang="es-419" dirty="0"/>
          </a:p>
          <a:p>
            <a:r>
              <a:rPr lang="es-419" dirty="0"/>
              <a:t>En esta lección, aprendimos cómo </a:t>
            </a:r>
            <a:r>
              <a:rPr lang="es-419" sz="1800" b="0" i="0" u="none" strike="noStrike" dirty="0">
                <a:solidFill>
                  <a:srgbClr val="000000"/>
                </a:solidFill>
                <a:effectLst/>
                <a:latin typeface="ATT Aleck Sans"/>
              </a:rPr>
              <a:t>cerrar y guardar un archivo. Practiquemos lo que aprendimos.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s-419"/>
          </a:p>
        </p:txBody>
      </p:sp>
    </p:spTree>
    <p:extLst>
      <p:ext uri="{BB962C8B-B14F-4D97-AF65-F5344CB8AC3E}">
        <p14:creationId xmlns:p14="http://schemas.microsoft.com/office/powerpoint/2010/main" val="32017395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s-419" i="1" dirty="0"/>
              <a:t>UTILICE POWERPOINT Y LA HOJA DE ACTIVIDADES DEL ALUMNO</a:t>
            </a:r>
            <a:endParaRPr lang="es-419" dirty="0"/>
          </a:p>
          <a:p>
            <a:pPr marL="628650" lvl="1" indent="-171450">
              <a:spcBef>
                <a:spcPct val="30000"/>
              </a:spcBef>
              <a:spcAft>
                <a:spcPct val="0"/>
              </a:spcAft>
              <a:buFont typeface="Arial,Sans-Serif"/>
              <a:buChar char="•"/>
              <a:defRPr/>
            </a:pPr>
            <a:r>
              <a:rPr lang="es-419" dirty="0"/>
              <a:t>Actividad 3</a:t>
            </a:r>
          </a:p>
          <a:p>
            <a:pPr>
              <a:defRPr/>
            </a:pPr>
            <a:endParaRPr lang="es-419" i="1" dirty="0"/>
          </a:p>
          <a:p>
            <a:pPr marL="0" marR="0" lvl="0" indent="0" algn="l" defTabSz="914400">
              <a:lnSpc>
                <a:spcPct val="100000"/>
              </a:lnSpc>
              <a:spcBef>
                <a:spcPts val="0"/>
              </a:spcBef>
              <a:spcAft>
                <a:spcPts val="0"/>
              </a:spcAft>
              <a:buClrTx/>
              <a:buSzTx/>
              <a:buFontTx/>
              <a:buNone/>
              <a:tabLst/>
              <a:defRPr/>
            </a:pPr>
            <a:r>
              <a:rPr lang="es-419" i="1" dirty="0"/>
              <a:t>NOTA AL INSTRUCTOR: </a:t>
            </a:r>
            <a:r>
              <a:rPr lang="es-419" i="0" dirty="0"/>
              <a:t>Use esta diapositiva para informar sobre la actividad o como guía para usted mismo si está haciendo una demostración. Para cada elemento, demuestre la respuesta.</a:t>
            </a:r>
            <a:endParaRPr lang="es-419" dirty="0">
              <a:ea typeface="Calibri"/>
              <a:cs typeface="Calibri"/>
            </a:endParaRPr>
          </a:p>
          <a:p>
            <a:pPr marL="82296" indent="0">
              <a:buNone/>
            </a:pPr>
            <a:r>
              <a:rPr lang="es-419" sz="120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s-419" sz="1200" dirty="0">
                <a:solidFill>
                  <a:schemeClr val="tx1"/>
                </a:solidFill>
              </a:rPr>
              <a:t>Abra Microsoft Word. </a:t>
            </a:r>
            <a:br>
              <a:rPr lang="en-US" sz="1200" dirty="0">
                <a:solidFill>
                  <a:schemeClr val="tx1"/>
                </a:solidFill>
              </a:rPr>
            </a:br>
            <a:endParaRPr lang="es-419" sz="1200" dirty="0">
              <a:solidFill>
                <a:schemeClr val="tx1"/>
              </a:solidFill>
            </a:endParaRPr>
          </a:p>
          <a:p>
            <a:pPr marL="82296" lvl="0" indent="0">
              <a:buNone/>
            </a:pPr>
            <a:r>
              <a:rPr lang="es-419" sz="1200" dirty="0">
                <a:solidFill>
                  <a:schemeClr val="tx1"/>
                </a:solidFill>
              </a:rPr>
              <a:t>2.  Escriba "Hola mundo" en el documento. 
</a:t>
            </a:r>
          </a:p>
          <a:p>
            <a:pPr marL="82296" lvl="0" indent="0">
              <a:buNone/>
            </a:pPr>
            <a:r>
              <a:rPr lang="es-419" sz="1200" dirty="0">
                <a:solidFill>
                  <a:schemeClr val="tx1"/>
                </a:solidFill>
              </a:rPr>
              <a:t>3. Guarde el documento en el escritorio. En el cuadro "File name" (Nombre del archivo), escriba "Hola" y haga clic en "Save" (Guardar). 
</a:t>
            </a:r>
          </a:p>
          <a:p>
            <a:pPr marL="82296" lvl="0" indent="0">
              <a:buNone/>
            </a:pPr>
            <a:r>
              <a:rPr lang="es-419" sz="1200" dirty="0">
                <a:solidFill>
                  <a:schemeClr val="tx1"/>
                </a:solidFill>
              </a:rPr>
              <a:t>4. Cierre el archivo. </a:t>
            </a:r>
          </a:p>
          <a:p>
            <a:pPr marL="82296" lvl="0" indent="0">
              <a:buNone/>
            </a:pPr>
            <a:endParaRPr lang="es-419"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3: </a:t>
            </a:r>
            <a:r>
              <a:rPr lang="es-419" sz="1200" b="0" kern="1200" dirty="0">
                <a:solidFill>
                  <a:schemeClr val="tx1"/>
                </a:solidFill>
                <a:effectLst/>
                <a:latin typeface="+mn-lt"/>
                <a:ea typeface="+mn-ea"/>
                <a:cs typeface="+mn-cs"/>
              </a:rPr>
              <a:t>“¡Todos han hecho un excelente trabajo! En la siguiente sección, aprenderán a eliminar archivos".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s-419"/>
          </a:p>
        </p:txBody>
      </p:sp>
    </p:spTree>
    <p:extLst>
      <p:ext uri="{BB962C8B-B14F-4D97-AF65-F5344CB8AC3E}">
        <p14:creationId xmlns:p14="http://schemas.microsoft.com/office/powerpoint/2010/main" val="33492028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b="0" i="0" u="none" strike="noStrike">
                <a:solidFill>
                  <a:srgbClr val="000000"/>
                </a:solidFill>
                <a:effectLst/>
                <a:latin typeface="ATT Aleck Sans"/>
              </a:rPr>
              <a:t>En esta lección, aprenderemos a eliminar un archivo que ya no desea conservar dentro del sistema operativo Windows 11. </a:t>
            </a:r>
            <a:r>
              <a:rPr lang="es-419" sz="1800" b="0" i="0">
                <a:solidFill>
                  <a:srgbClr val="000000"/>
                </a:solidFill>
                <a:effectLst/>
                <a:latin typeface="ATT Aleck Sa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b="0" i="0" kern="1200">
              <a:solidFill>
                <a:srgbClr val="000000"/>
              </a:solidFill>
              <a:effectLst/>
              <a:latin typeface="ATT Aleck Sans"/>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s-419"/>
          </a:p>
        </p:txBody>
      </p:sp>
    </p:spTree>
    <p:extLst>
      <p:ext uri="{BB962C8B-B14F-4D97-AF65-F5344CB8AC3E}">
        <p14:creationId xmlns:p14="http://schemas.microsoft.com/office/powerpoint/2010/main" val="22402791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9BCAE-A734-0EF1-D6DE-B8B52ABA5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FA4AA2-F42A-F898-44B5-DBCEBD24B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22C0A6-763E-3B79-6C06-B997BEC966B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pPr lvl="0"/>
            <a:endParaRPr lang="es-419" sz="1200" i="1" kern="1200" dirty="0">
              <a:solidFill>
                <a:schemeClr val="tx1"/>
              </a:solidFill>
              <a:effectLst/>
              <a:latin typeface="+mn-lt"/>
              <a:ea typeface="+mn-ea"/>
              <a:cs typeface="+mn-cs"/>
            </a:endParaRPr>
          </a:p>
          <a:p>
            <a:pPr algn="l" rtl="0" fontAlgn="base">
              <a:lnSpc>
                <a:spcPts val="1275"/>
              </a:lnSpc>
            </a:pPr>
            <a:r>
              <a:rPr lang="es-419" sz="1800" b="0" i="0" u="none" strike="noStrike" dirty="0">
                <a:solidFill>
                  <a:srgbClr val="000000"/>
                </a:solidFill>
                <a:effectLst/>
                <a:latin typeface="Aptos" panose="020B0004020202020204" pitchFamily="34" charset="0"/>
              </a:rPr>
              <a:t>Existen muchas razones por las que podría querer eliminar archivos de forma permanente de su computadora. </a:t>
            </a:r>
            <a:endParaRPr lang="es-419" sz="1800" b="0" i="0" strike="sng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endParaRPr lang="es-419" sz="2800" i="1" dirty="0">
              <a:effectLst/>
              <a:latin typeface="Helvetica Neue" panose="02000503000000020004" pitchFamily="2"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s-419" sz="2800" i="1" dirty="0">
                <a:effectLst/>
                <a:latin typeface="Helvetica Neue" panose="02000503000000020004" pitchFamily="2" charset="0"/>
              </a:rPr>
              <a:t>NOTA AL INSTRUCTOR: </a:t>
            </a:r>
            <a:r>
              <a:rPr lang="es-419" sz="2800" dirty="0">
                <a:effectLst/>
                <a:latin typeface="Helvetica Neue" panose="02000503000000020004" pitchFamily="2" charset="0"/>
              </a:rPr>
              <a:t>Presione "ENTER" (Intro) para visualizar la primera viñeta.</a:t>
            </a:r>
          </a:p>
          <a:p>
            <a:pPr algn="l">
              <a:lnSpc>
                <a:spcPts val="1275"/>
              </a:lnSpc>
              <a:spcBef>
                <a:spcPct val="30000"/>
              </a:spcBef>
              <a:spcAft>
                <a:spcPct val="0"/>
              </a:spcAft>
            </a:pPr>
            <a:endParaRPr lang="es-419" sz="2800" b="0" i="0" u="none" dirty="0">
              <a:solidFill>
                <a:srgbClr val="000000"/>
              </a:solidFill>
              <a:effectLst/>
              <a:latin typeface="Helvetica Neue"/>
            </a:endParaRPr>
          </a:p>
          <a:p>
            <a:pPr>
              <a:lnSpc>
                <a:spcPts val="1275"/>
              </a:lnSpc>
              <a:spcBef>
                <a:spcPct val="30000"/>
              </a:spcBef>
              <a:spcAft>
                <a:spcPct val="0"/>
              </a:spcAft>
            </a:pPr>
            <a:r>
              <a:rPr lang="es-419" sz="1800" dirty="0">
                <a:solidFill>
                  <a:srgbClr val="000000"/>
                </a:solidFill>
                <a:latin typeface="Aptos"/>
                <a:cs typeface="Arial" panose="020B0604020202020204" pitchFamily="34" charset="0"/>
              </a:rPr>
              <a:t>Una razón es </a:t>
            </a:r>
            <a:r>
              <a:rPr lang="es-419" sz="1800" dirty="0">
                <a:solidFill>
                  <a:srgbClr val="000000"/>
                </a:solidFill>
                <a:latin typeface="Aptos"/>
              </a:rPr>
              <a:t>asegurarse </a:t>
            </a:r>
            <a:r>
              <a:rPr lang="es-419" sz="1800" b="0" i="0" u="none" strike="noStrike" dirty="0">
                <a:solidFill>
                  <a:srgbClr val="000000"/>
                </a:solidFill>
                <a:effectLst/>
                <a:latin typeface="Aptos"/>
              </a:rPr>
              <a:t>de no quedarse sin espacio de almacenamiento en su computadora. Incluso cuando el archivo está en la papelera de reciclaje, ocupa espacio de almacenamiento.  </a:t>
            </a:r>
            <a:endParaRPr lang="es-419" sz="2800" b="0" i="0" u="none" dirty="0">
              <a:solidFill>
                <a:srgbClr val="000000"/>
              </a:solidFill>
              <a:effectLst/>
              <a:latin typeface="Helvetica Neue"/>
              <a:cs typeface="Arial" panose="020B0604020202020204" pitchFamily="34" charset="0"/>
            </a:endParaRPr>
          </a:p>
          <a:p>
            <a:pPr algn="l" rtl="0" fontAlgn="base">
              <a:lnSpc>
                <a:spcPts val="1275"/>
              </a:lnSpc>
            </a:pPr>
            <a:endParaRPr lang="es-419"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s-419" sz="2800" i="1" dirty="0">
                <a:effectLst/>
                <a:latin typeface="Helvetica Neue" panose="02000503000000020004" pitchFamily="2" charset="0"/>
              </a:rPr>
              <a:t>NOTA AL INSTRUCTOR: </a:t>
            </a:r>
            <a:r>
              <a:rPr lang="es-419" sz="2800" dirty="0">
                <a:effectLst/>
                <a:latin typeface="Helvetica Neue" panose="02000503000000020004" pitchFamily="2" charset="0"/>
              </a:rPr>
              <a:t>Presione "ENTER" (Intro) para visualizar la segunda viñeta.</a:t>
            </a:r>
          </a:p>
          <a:p>
            <a:pPr algn="l" rtl="0" fontAlgn="base">
              <a:lnSpc>
                <a:spcPts val="1275"/>
              </a:lnSpc>
            </a:pPr>
            <a:r>
              <a:rPr lang="es-419" sz="1800" b="0" i="0" u="none" strike="noStrike" dirty="0">
                <a:solidFill>
                  <a:srgbClr val="000000"/>
                </a:solidFill>
                <a:effectLst/>
                <a:latin typeface="Aptos" panose="020B0004020202020204" pitchFamily="34" charset="0"/>
              </a:rPr>
              <a:t>Eliminar archivos innecesarios puede ayudar a que su computadora funcione más rápido y de forma más eficiente.</a:t>
            </a:r>
            <a:r>
              <a:rPr lang="es-419" sz="1800" b="0" i="0" u="none" strike="noStrike" dirty="0">
                <a:solidFill>
                  <a:srgbClr val="000000"/>
                </a:solidFill>
                <a:effectLst/>
                <a:latin typeface="Arial" panose="020B0604020202020204" pitchFamily="34" charset="0"/>
              </a:rPr>
              <a:t> </a:t>
            </a:r>
          </a:p>
          <a:p>
            <a:pPr algn="l" rtl="0" fontAlgn="base">
              <a:lnSpc>
                <a:spcPts val="1275"/>
              </a:lnSpc>
            </a:pPr>
            <a:endParaRPr lang="es-419" sz="1800" b="0" i="0" u="none" strike="no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s-419" sz="2800" i="1" dirty="0">
                <a:effectLst/>
                <a:latin typeface="Helvetica Neue" panose="02000503000000020004" pitchFamily="2" charset="0"/>
              </a:rPr>
              <a:t>NOTA AL INSTRUCTOR: </a:t>
            </a:r>
            <a:r>
              <a:rPr lang="es-419" sz="2800" dirty="0">
                <a:effectLst/>
                <a:latin typeface="Helvetica Neue" panose="02000503000000020004" pitchFamily="2" charset="0"/>
              </a:rPr>
              <a:t>Presione "ENTER" (Intro) para visualizar la tercera viñeta.</a:t>
            </a:r>
          </a:p>
          <a:p>
            <a:pPr fontAlgn="base">
              <a:lnSpc>
                <a:spcPts val="1275"/>
              </a:lnSpc>
            </a:pPr>
            <a:r>
              <a:rPr lang="es-419" sz="1800" b="0" i="0" u="none" strike="noStrike" dirty="0">
                <a:solidFill>
                  <a:srgbClr val="000000"/>
                </a:solidFill>
                <a:effectLst/>
                <a:latin typeface="Aptos"/>
              </a:rPr>
              <a:t>Puede ayudarle a proteger la información personal. Por ejemplo, si está trabajando en un archivo que contiene información privada </a:t>
            </a:r>
            <a:r>
              <a:rPr lang="es-419" sz="1800" dirty="0">
                <a:solidFill>
                  <a:srgbClr val="000000"/>
                </a:solidFill>
                <a:latin typeface="Aptos"/>
              </a:rPr>
              <a:t>y </a:t>
            </a:r>
            <a:r>
              <a:rPr lang="es-419" sz="1800" b="0" i="0" u="none" strike="noStrike" dirty="0">
                <a:solidFill>
                  <a:srgbClr val="000000"/>
                </a:solidFill>
                <a:effectLst/>
                <a:latin typeface="Aptos"/>
              </a:rPr>
              <a:t>no quiere que nadie más lo </a:t>
            </a:r>
            <a:r>
              <a:rPr lang="es-419" sz="1800" dirty="0">
                <a:solidFill>
                  <a:srgbClr val="000000"/>
                </a:solidFill>
                <a:latin typeface="Aptos"/>
              </a:rPr>
              <a:t>vea, se</a:t>
            </a:r>
            <a:r>
              <a:rPr lang="es-419" sz="1800" b="0" i="0" u="none" strike="noStrike" dirty="0">
                <a:solidFill>
                  <a:srgbClr val="000000"/>
                </a:solidFill>
                <a:effectLst/>
                <a:latin typeface="Aptos"/>
              </a:rPr>
              <a:t> recomienda que elimine el archivo cuando haya terminado, para que nadie pueda acceder a su información personal más tarde. </a:t>
            </a:r>
          </a:p>
          <a:p>
            <a:pPr algn="l" rtl="0" fontAlgn="base">
              <a:lnSpc>
                <a:spcPts val="1275"/>
              </a:lnSpc>
            </a:pPr>
            <a:endParaRPr lang="es-419"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s-419" sz="2800" i="1" dirty="0">
                <a:effectLst/>
                <a:latin typeface="Helvetica Neue" panose="02000503000000020004" pitchFamily="2" charset="0"/>
              </a:rPr>
              <a:t>NOTA AL INSTRUCTOR: </a:t>
            </a:r>
            <a:r>
              <a:rPr lang="es-419" sz="2800" dirty="0">
                <a:effectLst/>
                <a:latin typeface="Helvetica Neue" panose="02000503000000020004" pitchFamily="2" charset="0"/>
              </a:rPr>
              <a:t>Presione "ENTER" (Intro) para visualizar la última viñeta.</a:t>
            </a:r>
          </a:p>
          <a:p>
            <a:pPr algn="l" rtl="0" fontAlgn="base">
              <a:lnSpc>
                <a:spcPts val="1275"/>
              </a:lnSpc>
            </a:pPr>
            <a:r>
              <a:rPr lang="es-419" sz="1800" b="0" i="0" u="none" strike="noStrike" dirty="0">
                <a:solidFill>
                  <a:srgbClr val="000000"/>
                </a:solidFill>
                <a:effectLst/>
                <a:latin typeface="Aptos" panose="020B0004020202020204" pitchFamily="34" charset="0"/>
              </a:rPr>
              <a:t>Por último, puede ayudarle a encontrar los archivos más rápido </a:t>
            </a:r>
            <a:r>
              <a:rPr lang="es-419" sz="1800" b="0" i="0" u="none" strike="noStrike" dirty="0">
                <a:solidFill>
                  <a:srgbClr val="000000"/>
                </a:solidFill>
                <a:effectLst/>
                <a:latin typeface="ATT Aleck Sans" panose="020B0503020203020204"/>
              </a:rPr>
              <a:t>al eliminar el desorden. </a:t>
            </a:r>
            <a:r>
              <a:rPr lang="es-419" sz="1800" b="0" i="0" dirty="0">
                <a:solidFill>
                  <a:srgbClr val="000000"/>
                </a:solidFill>
                <a:effectLst/>
                <a:latin typeface="ATT Aleck Sans" panose="020B0503020203020204"/>
              </a:rPr>
              <a:t>​</a:t>
            </a:r>
            <a:endParaRPr lang="es-419" b="0" i="0" dirty="0">
              <a:solidFill>
                <a:srgbClr val="000000"/>
              </a:solidFill>
              <a:effectLst/>
              <a:latin typeface="Segoe UI" panose="020B0502040204020203" pitchFamily="34" charset="0"/>
            </a:endParaRPr>
          </a:p>
          <a:p>
            <a:pPr algn="l" rtl="0" fontAlgn="base">
              <a:lnSpc>
                <a:spcPts val="1275"/>
              </a:lnSpc>
            </a:pPr>
            <a:r>
              <a:rPr lang="es-419" sz="1800" b="0" i="0" dirty="0">
                <a:solidFill>
                  <a:srgbClr val="000000"/>
                </a:solidFill>
                <a:effectLst/>
                <a:latin typeface="Aptos" panose="020B0004020202020204" pitchFamily="34" charset="0"/>
              </a:rPr>
              <a:t>​</a:t>
            </a:r>
            <a:endParaRPr lang="es-419" b="0" i="0" dirty="0">
              <a:solidFill>
                <a:srgbClr val="000000"/>
              </a:solidFill>
              <a:effectLst/>
              <a:latin typeface="Segoe UI" panose="020B0502040204020203" pitchFamily="34" charset="0"/>
            </a:endParaRPr>
          </a:p>
          <a:p>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5973F1-1F61-3AD9-BA9B-3CC0CC9634FC}"/>
              </a:ext>
            </a:extLst>
          </p:cNvPr>
          <p:cNvSpPr>
            <a:spLocks noGrp="1"/>
          </p:cNvSpPr>
          <p:nvPr>
            <p:ph type="sldNum" sz="quarter" idx="5"/>
          </p:nvPr>
        </p:nvSpPr>
        <p:spPr/>
        <p:txBody>
          <a:bodyPr/>
          <a:lstStyle/>
          <a:p>
            <a:fld id="{0A1A2D79-0A70-4F98-91B6-5265C658D6AD}" type="slidenum">
              <a:rPr lang="en-US" smtClean="0"/>
              <a:t>56</a:t>
            </a:fld>
            <a:endParaRPr lang="es-419"/>
          </a:p>
        </p:txBody>
      </p:sp>
    </p:spTree>
    <p:extLst>
      <p:ext uri="{BB962C8B-B14F-4D97-AF65-F5344CB8AC3E}">
        <p14:creationId xmlns:p14="http://schemas.microsoft.com/office/powerpoint/2010/main" val="4591874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pPr lvl="0"/>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Para eliminar archivos, usarán la "Recycle Bin" (Papelera de reciclaje), que se muestra en el escritorio.</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Hay archivos en la carpeta de Celine que queremos eliminar. ¿Cómo abrimos la carpeta?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Pida a los alumnos que digan en voz alta la respuesta. Luego, demuestre el paso.</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¡Correcto! Hacemos doble clic en la carpeta. </a:t>
            </a: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DETALLES ADICIONALES: </a:t>
            </a:r>
            <a:r>
              <a:rPr lang="es-419" sz="1800" b="0" i="0" dirty="0">
                <a:effectLst/>
                <a:latin typeface="ATT Aleck Sans" panose="020B0503020203020204"/>
                <a:ea typeface="Times New Roman" panose="02020603050405020304" pitchFamily="18" charset="0"/>
              </a:rPr>
              <a:t>Si opta por realizar una demostración en vivo en lugar de utilizar PowerPoint, recuérdeles a los alumnos que también pueden encontrar los términos mencionados en esta sección en el Folleto del alumno. </a:t>
            </a:r>
            <a:endParaRPr lang="es-419" sz="1800" b="0" i="0" dirty="0">
              <a:effectLst/>
              <a:latin typeface="Times New Roman" panose="02020603050405020304" pitchFamily="18" charset="0"/>
              <a:ea typeface="Times New Roman" panose="02020603050405020304" pitchFamily="18" charset="0"/>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s-419"/>
          </a:p>
        </p:txBody>
      </p:sp>
    </p:spTree>
    <p:extLst>
      <p:ext uri="{BB962C8B-B14F-4D97-AF65-F5344CB8AC3E}">
        <p14:creationId xmlns:p14="http://schemas.microsoft.com/office/powerpoint/2010/main" val="6876490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La carpeta de Celine ahora está abierta.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Para eliminar un archivo, mueva el cursor al archivo que desea eliminar. En este ejemplo, eliminaremos el documento "To Do List End of the Year Party”. Haga clic y mantenga presionado el botón izquierdo del ratón para seleccionar el archivo. Luego, arrástrelo hacia la Papelera de reciclaje en el escritorio.</a:t>
            </a:r>
            <a:r>
              <a:rPr lang="es-419" dirty="0">
                <a:effectLst/>
              </a:rPr>
              <a:t> </a:t>
            </a: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r>
              <a:rPr lang="es-419" sz="1800" b="0" i="1" dirty="0">
                <a:effectLst/>
                <a:latin typeface="ATT Aleck Sans" panose="020B0503020203020204"/>
                <a:ea typeface="Times New Roman" panose="02020603050405020304" pitchFamily="18" charset="0"/>
              </a:rPr>
              <a:t>DETALLES ADICIONALES: </a:t>
            </a:r>
            <a:r>
              <a:rPr lang="es-419" sz="1800" dirty="0">
                <a:effectLst/>
                <a:latin typeface="ATT Aleck Sans" panose="020B0503020203020204"/>
                <a:ea typeface="Times New Roman" panose="02020603050405020304" pitchFamily="18" charset="0"/>
              </a:rPr>
              <a:t>La respuesta se demuestra en la próxima diapositiva.</a:t>
            </a:r>
            <a:endParaRPr lang="es-419" sz="1800" dirty="0">
              <a:effectLst/>
              <a:latin typeface="Times New Roman" panose="02020603050405020304" pitchFamily="18" charset="0"/>
              <a:ea typeface="Times New Roman" panose="02020603050405020304" pitchFamily="18" charset="0"/>
            </a:endParaRPr>
          </a:p>
          <a:p>
            <a:pPr marL="0" marR="0" indent="457200"/>
            <a:r>
              <a:rPr lang="es-419" sz="1800" b="1" dirty="0">
                <a:effectLst/>
                <a:latin typeface="ATT Aleck Sans" panose="020B0503020203020204"/>
                <a:ea typeface="Times New Roman" panose="02020603050405020304" pitchFamily="18" charset="0"/>
              </a:rPr>
              <a:t> </a:t>
            </a:r>
            <a:endParaRPr lang="es-419"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s-419"/>
          </a:p>
        </p:txBody>
      </p:sp>
    </p:spTree>
    <p:extLst>
      <p:ext uri="{BB962C8B-B14F-4D97-AF65-F5344CB8AC3E}">
        <p14:creationId xmlns:p14="http://schemas.microsoft.com/office/powerpoint/2010/main" val="29923185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También puede eliminar un archivo haciendo clic una vez para seleccionarlo. En este ejemplo, eliminaremos la imagen de la biblioteca. </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s-419"/>
          </a:p>
        </p:txBody>
      </p:sp>
    </p:spTree>
    <p:extLst>
      <p:ext uri="{BB962C8B-B14F-4D97-AF65-F5344CB8AC3E}">
        <p14:creationId xmlns:p14="http://schemas.microsoft.com/office/powerpoint/2010/main" val="3942973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b="0" i="0" u="none" strike="noStrike" dirty="0">
                <a:solidFill>
                  <a:srgbClr val="000000"/>
                </a:solidFill>
                <a:effectLst/>
                <a:latin typeface="ATT Aleck Sans" panose="020B0503020203020204"/>
              </a:rPr>
              <a:t>Puede abrir un archivo almacenado en una carpeta.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a:p>
        </p:txBody>
      </p:sp>
    </p:spTree>
    <p:extLst>
      <p:ext uri="{BB962C8B-B14F-4D97-AF65-F5344CB8AC3E}">
        <p14:creationId xmlns:p14="http://schemas.microsoft.com/office/powerpoint/2010/main" val="26674564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Puede tocar la tecla "Delete" (Suprimir) en su teclado. </a:t>
            </a:r>
            <a:r>
              <a:rPr lang="es-419"/>
              <a:t>La tecla "Delete" (Suprimir) puede estar en una ubicación diferente dependiendo de su teclado.</a:t>
            </a: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s-419"/>
          </a:p>
        </p:txBody>
      </p:sp>
    </p:spTree>
    <p:extLst>
      <p:ext uri="{BB962C8B-B14F-4D97-AF65-F5344CB8AC3E}">
        <p14:creationId xmlns:p14="http://schemas.microsoft.com/office/powerpoint/2010/main" val="34966156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Ahora que la imagen "Library" (Biblioteca) y el archivo "To Do List" (Lista de tareas) se han eliminado, ya no se muestran en la carpeta de Celine.</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s-419"/>
          </a:p>
        </p:txBody>
      </p:sp>
    </p:spTree>
    <p:extLst>
      <p:ext uri="{BB962C8B-B14F-4D97-AF65-F5344CB8AC3E}">
        <p14:creationId xmlns:p14="http://schemas.microsoft.com/office/powerpoint/2010/main" val="33816441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Los archivos están dentro de la Papelera de reciclaje. La Papelera de reciclaje es un lugar temporal de almacenamiento de los archivos que se han eliminado. </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Al igual que un bote de reciclaje de su casa, el contenido permanece en la papelera hasta que usted lo saca y la vacía.</a:t>
            </a:r>
          </a:p>
          <a:p>
            <a:endParaRPr lang="es-419" sz="120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a:effectLst/>
                <a:latin typeface="Helvetica Neue" panose="02000503000000020004" pitchFamily="2" charset="0"/>
              </a:rPr>
              <a:t>NOTA AL INSTRUCTOR: </a:t>
            </a:r>
            <a:r>
              <a:rPr lang="es-419">
                <a:effectLst/>
                <a:latin typeface="Helvetica Neue" panose="02000503000000020004" pitchFamily="2" charset="0"/>
              </a:rPr>
              <a:t>Presione "ENTER" (Intro) para destacar el aviso.</a:t>
            </a:r>
          </a:p>
          <a:p>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a:solidFill>
                  <a:schemeClr val="tx1"/>
                </a:solidFill>
                <a:effectLst/>
                <a:latin typeface="+mn-lt"/>
                <a:ea typeface="+mn-ea"/>
                <a:cs typeface="+mn-cs"/>
              </a:rPr>
              <a:t>Si mueve un archivo a la Papelera de reciclaje y luego se da cuenta de que desea conservar el archivo, aún puede recuperarlo siempre que nadie haya vaciado la Papelera de reciclaje. Para abrir la Papelera de reciclaje, haga doble clic en el ícono. </a:t>
            </a: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s-419"/>
          </a:p>
        </p:txBody>
      </p:sp>
    </p:spTree>
    <p:extLst>
      <p:ext uri="{BB962C8B-B14F-4D97-AF65-F5344CB8AC3E}">
        <p14:creationId xmlns:p14="http://schemas.microsoft.com/office/powerpoint/2010/main" val="4213776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Se abrirá la carpeta de la Papelera de reciclaje y aparecerá una lista de los archivos incluidos en la carpeta. </a:t>
            </a:r>
          </a:p>
          <a:p>
            <a:r>
              <a:rPr lang="es-419" sz="1200" kern="1200">
                <a:solidFill>
                  <a:schemeClr val="tx1"/>
                </a:solidFill>
                <a:effectLst/>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a:effectLst/>
                <a:latin typeface="Helvetica Neue" panose="02000503000000020004" pitchFamily="2" charset="0"/>
              </a:rPr>
              <a:t>NOTA AL INSTRUCTOR: </a:t>
            </a:r>
            <a:r>
              <a:rPr lang="es-419">
                <a:effectLst/>
                <a:latin typeface="Helvetica Neue" panose="02000503000000020004" pitchFamily="2" charset="0"/>
              </a:rPr>
              <a:t>Presione "ENTER" (Intro) para destacar el documento de Word. </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Para conservar un archivo después de colocarlo en la Papelera de reciclaje, haga clic con el botón izquierdo en el archivo y mantenga presionado el botón del ratón mientras arrastra el archivo al escritorio u otra ubicación donde desee guardarlo.</a:t>
            </a:r>
            <a:r>
              <a:rPr lang="es-419">
                <a:effectLst/>
              </a:rPr>
              <a:t> </a:t>
            </a: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s-419"/>
          </a:p>
        </p:txBody>
      </p:sp>
    </p:spTree>
    <p:extLst>
      <p:ext uri="{BB962C8B-B14F-4D97-AF65-F5344CB8AC3E}">
        <p14:creationId xmlns:p14="http://schemas.microsoft.com/office/powerpoint/2010/main" val="18723179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En este ejemplo, el archivo se guardó en el escritorio.</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destacar el movimiento del documento de Word a la Papelera de reciclaje. </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Volvamos a colocar el archivo "To Do List" (Lista de tareas) en la Papelera de reciclaje. Cuando esté seguro de que ya no necesita nada de la Papelera de reciclaje, puede vaciarla para eliminar esos archivos de forma permanente. </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s-419"/>
          </a:p>
        </p:txBody>
      </p:sp>
    </p:spTree>
    <p:extLst>
      <p:ext uri="{BB962C8B-B14F-4D97-AF65-F5344CB8AC3E}">
        <p14:creationId xmlns:p14="http://schemas.microsoft.com/office/powerpoint/2010/main" val="41624707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Una forma de vaciar la Papelera de reciclaje es mover el cursor sobre el ícono de la Papelera de reciclaje y, luego, hacer clic con el botón derecho del ratón.
</a:t>
            </a: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s-419"/>
          </a:p>
        </p:txBody>
      </p:sp>
    </p:spTree>
    <p:extLst>
      <p:ext uri="{BB962C8B-B14F-4D97-AF65-F5344CB8AC3E}">
        <p14:creationId xmlns:p14="http://schemas.microsoft.com/office/powerpoint/2010/main" val="3811647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pPr lvl="0"/>
            <a:endParaRPr lang="es-419" sz="1200" kern="1200">
              <a:solidFill>
                <a:schemeClr val="tx1"/>
              </a:solidFill>
              <a:effectLst/>
              <a:latin typeface="+mn-lt"/>
              <a:ea typeface="+mn-ea"/>
              <a:cs typeface="+mn-cs"/>
            </a:endParaRPr>
          </a:p>
          <a:p>
            <a:pPr lvl="0"/>
            <a:r>
              <a:rPr lang="es-419" sz="1200" kern="1200">
                <a:solidFill>
                  <a:schemeClr val="tx1"/>
                </a:solidFill>
                <a:effectLst/>
                <a:latin typeface="+mn-lt"/>
                <a:ea typeface="+mn-ea"/>
                <a:cs typeface="+mn-cs"/>
              </a:rPr>
              <a:t>En el menú que aparece, haga clic en “Empty Recycle Bin” (Vaciar la papelera de reciclaje).</a:t>
            </a:r>
            <a:r>
              <a:rPr lang="es-419">
                <a:effectLst/>
              </a:rPr>
              <a:t> </a:t>
            </a:r>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s-419"/>
          </a:p>
        </p:txBody>
      </p:sp>
    </p:spTree>
    <p:extLst>
      <p:ext uri="{BB962C8B-B14F-4D97-AF65-F5344CB8AC3E}">
        <p14:creationId xmlns:p14="http://schemas.microsoft.com/office/powerpoint/2010/main" val="29098131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Eliminar archivos en Windows 11</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También puede vaciar la Papelera de reciclaje desde la carpeta de la Papelera de reciclaje. </a:t>
            </a:r>
          </a:p>
          <a:p>
            <a:pPr lvl="0"/>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destacar "Empty Recycle Bin" (Vaciar la papelera de reciclaje).</a:t>
            </a: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Para ello, haga clic en el ícono “Empty Recycle Bin” (Vaciar la papelera de reciclaje).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s-419"/>
          </a:p>
        </p:txBody>
      </p:sp>
    </p:spTree>
    <p:extLst>
      <p:ext uri="{BB962C8B-B14F-4D97-AF65-F5344CB8AC3E}">
        <p14:creationId xmlns:p14="http://schemas.microsoft.com/office/powerpoint/2010/main" val="36869582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Se le pide que confirme que quiere eliminar el archivo. Si quiere eliminar los archivos, haga clic en "Yes" (Sí). </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¡Recuerde que, una vez que haga clic en "Yes" (Sí), no podrá recuperar los archivos!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s-419"/>
          </a:p>
        </p:txBody>
      </p:sp>
    </p:spTree>
    <p:extLst>
      <p:ext uri="{BB962C8B-B14F-4D97-AF65-F5344CB8AC3E}">
        <p14:creationId xmlns:p14="http://schemas.microsoft.com/office/powerpoint/2010/main" val="4083544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98 A 110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Eliminar archivos en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La Papelera de reciclaje ahora está vacía.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NOTA AL INSTRUCTOR: </a:t>
            </a:r>
            <a:r>
              <a:rPr lang="es-419" sz="1200" i="1">
                <a:solidFill>
                  <a:srgbClr val="242424"/>
                </a:solidFill>
                <a:effectLst/>
                <a:latin typeface="Segoe UI" panose="020B0502040204020203" pitchFamily="34" charset="0"/>
                <a:ea typeface="Times New Roman" panose="02020603050405020304" pitchFamily="18" charset="0"/>
              </a:rPr>
              <a:t>Revise y aborde los puntos del "lugar de estacionamiento". </a:t>
            </a:r>
            <a:endParaRPr lang="es-419" sz="1200">
              <a:effectLst/>
              <a:latin typeface="Times New Roman" panose="02020603050405020304" pitchFamily="18" charset="0"/>
              <a:ea typeface="Times New Roman" panose="02020603050405020304" pitchFamily="18" charset="0"/>
            </a:endParaRPr>
          </a:p>
          <a:p>
            <a:endParaRPr lang="es-419" sz="1200" b="0" i="1">
              <a:solidFill>
                <a:srgbClr val="242424"/>
              </a:solidFill>
              <a:effectLst/>
              <a:latin typeface="Segoe UI" panose="020B0502040204020203" pitchFamily="34" charset="0"/>
              <a:ea typeface="Calibri" panose="020F0502020204030204" pitchFamily="34" charset="0"/>
            </a:endParaRPr>
          </a:p>
          <a:p>
            <a:r>
              <a:rPr lang="es-419" sz="1200" b="0" i="1">
                <a:solidFill>
                  <a:srgbClr val="242424"/>
                </a:solidFill>
                <a:effectLst/>
                <a:latin typeface="Segoe UI" panose="020B0502040204020203" pitchFamily="34" charset="0"/>
                <a:ea typeface="Calibri" panose="020F0502020204030204" pitchFamily="34" charset="0"/>
              </a:rPr>
              <a:t>DETALLES ADICIONALES: </a:t>
            </a:r>
            <a:r>
              <a:rPr lang="es-419" sz="1200">
                <a:solidFill>
                  <a:srgbClr val="242424"/>
                </a:solidFill>
                <a:effectLst/>
                <a:latin typeface="Segoe UI" panose="020B0502040204020203" pitchFamily="34" charset="0"/>
                <a:ea typeface="Calibri" panose="020F0502020204030204" pitchFamily="34" charset="0"/>
              </a:rPr>
              <a:t>Para obtener más información sobre lo que es el lugar de estacionamiento, consulte la sección "Antes de que comience el taller" en este documento.</a:t>
            </a:r>
            <a:r>
              <a:rPr lang="es-419" sz="1200" i="0" kern="1200">
                <a:solidFill>
                  <a:schemeClr val="tx1"/>
                </a:solidFill>
                <a:effectLst/>
                <a:latin typeface="+mn-lt"/>
                <a:ea typeface="+mn-ea"/>
                <a:cs typeface="+mn-cs"/>
              </a:rPr>
              <a:t> </a:t>
            </a:r>
          </a:p>
          <a:p>
            <a:endParaRPr lang="es-419" sz="1200" b="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effectLst/>
                <a:latin typeface="Segoe UI" panose="020B0502040204020203" pitchFamily="34" charset="0"/>
                <a:ea typeface="Calibri" panose="020F0502020204030204" pitchFamily="34" charset="0"/>
                <a:cs typeface="Times New Roman" panose="02020603050405020304" pitchFamily="18" charset="0"/>
              </a:rPr>
              <a:t>Antes de pasar a la siguiente sección, ¿tienen alguna pregunta?</a:t>
            </a:r>
            <a:endParaRPr lang="es-419" sz="1200" i="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s-419" sz="1200" b="0" i="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s-419"/>
          </a:p>
        </p:txBody>
      </p:sp>
    </p:spTree>
    <p:extLst>
      <p:ext uri="{BB962C8B-B14F-4D97-AF65-F5344CB8AC3E}">
        <p14:creationId xmlns:p14="http://schemas.microsoft.com/office/powerpoint/2010/main" val="2366562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06F5F-1E35-1EC6-152C-7C0DDC0CB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AFD685-EC37-4085-460F-F58A494800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118F15-B5E9-3C8B-8040-6443CD65EE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u="none" strike="noStrike" dirty="0">
              <a:solidFill>
                <a:srgbClr val="000000"/>
              </a:solidFill>
              <a:effectLst/>
              <a:latin typeface="ATT Aleck Sans" panose="020B0503020203020204"/>
            </a:endParaRPr>
          </a:p>
          <a:p>
            <a:pPr>
              <a:defRPr/>
            </a:pPr>
            <a:r>
              <a:rPr lang="es-419" sz="1800" b="0" i="0" u="none" strike="noStrike" dirty="0">
                <a:solidFill>
                  <a:srgbClr val="000000"/>
                </a:solidFill>
                <a:effectLst/>
                <a:latin typeface="ATT Aleck Sans" panose="020B0503020203020204"/>
              </a:rPr>
              <a:t>Puede abrir un archivo utilizando una aplicación</a:t>
            </a:r>
            <a:r>
              <a:rPr lang="es-419" sz="1800" dirty="0">
                <a:solidFill>
                  <a:srgbClr val="000000"/>
                </a:solidFill>
                <a:latin typeface="ATT Aleck Sans" panose="020B0503020203020204"/>
              </a:rPr>
              <a:t> del escritorio de la computadora</a:t>
            </a:r>
            <a:r>
              <a:rPr lang="es-419" sz="1800" b="0" i="0" u="none" strike="noStrike" dirty="0">
                <a:solidFill>
                  <a:srgbClr val="000000"/>
                </a:solidFill>
                <a:effectLst/>
                <a:latin typeface="ATT Aleck Sans" panose="020B0503020203020204"/>
              </a:rPr>
              <a:t>. </a:t>
            </a: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A425095-617F-202E-1C81-E0B5F2394EF9}"/>
              </a:ext>
            </a:extLst>
          </p:cNvPr>
          <p:cNvSpPr>
            <a:spLocks noGrp="1"/>
          </p:cNvSpPr>
          <p:nvPr>
            <p:ph type="sldNum" sz="quarter" idx="5"/>
          </p:nvPr>
        </p:nvSpPr>
        <p:spPr/>
        <p:txBody>
          <a:bodyPr/>
          <a:lstStyle/>
          <a:p>
            <a:fld id="{0A1A2D79-0A70-4F98-91B6-5265C658D6AD}" type="slidenum">
              <a:rPr lang="en-US" smtClean="0"/>
              <a:t>7</a:t>
            </a:fld>
            <a:endParaRPr lang="es-419"/>
          </a:p>
        </p:txBody>
      </p:sp>
    </p:spTree>
    <p:extLst>
      <p:ext uri="{BB962C8B-B14F-4D97-AF65-F5344CB8AC3E}">
        <p14:creationId xmlns:p14="http://schemas.microsoft.com/office/powerpoint/2010/main" val="5112518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UTILICE POWERPOINT Y LA HOJA DE ACTIVIDADES DEL ALUMNO</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Actividad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NOTA AL INSTRUCTOR: </a:t>
            </a:r>
            <a:r>
              <a:rPr lang="es-419" i="0"/>
              <a:t>Dirija a los asistentes a la Actividad 4 en la página 2 de la Hoja de actividades. </a:t>
            </a:r>
            <a:r>
              <a:rPr lang="es-419" sz="1200" i="0" kern="1200">
                <a:solidFill>
                  <a:schemeClr val="tx1"/>
                </a:solidFill>
                <a:effectLst/>
                <a:latin typeface="+mn-lt"/>
                <a:ea typeface="+mn-ea"/>
                <a:cs typeface="+mn-cs"/>
              </a:rPr>
              <a:t>Repase los temas de esta sección. Vaya al escritorio. Pida a los alumnos que digan en voz alta las respuestas a las preguntas de la siguiente diapositiva. Si los alumnos tienen computadoras, anímelos a seguirlo en sus computadoras. Aliéntelos a que digan las respuestas en voz alta y, luego, confirme la respuesta correcta para que actualicen su Hoja de actividades.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a:solidFill>
                  <a:schemeClr val="tx1"/>
                </a:solidFill>
                <a:effectLst/>
                <a:latin typeface="+mn-lt"/>
                <a:ea typeface="+mn-ea"/>
                <a:cs typeface="+mn-cs"/>
              </a:rPr>
              <a:t> </a:t>
            </a:r>
            <a:r>
              <a:rPr lang="es-419"/>
              <a:t>En esta lección, aprendimos cómo </a:t>
            </a:r>
            <a:r>
              <a:rPr lang="es-419" sz="1200" b="0" i="0" u="none" strike="noStrike">
                <a:solidFill>
                  <a:srgbClr val="000000"/>
                </a:solidFill>
                <a:effectLst/>
                <a:latin typeface="ATT Aleck Sans"/>
              </a:rPr>
              <a:t>eliminar archivos. Practiquemos lo que aprendimos. </a:t>
            </a: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lvl="0"/>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a:p>
            <a:pPr lvl="0"/>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pPr marL="0" marR="0" lvl="0" indent="0" algn="l" defTabSz="914400" rtl="0" eaLnBrk="1" fontAlgn="auto" latinLnBrk="0" hangingPunct="1">
              <a:lnSpc>
                <a:spcPct val="100000"/>
              </a:lnSpc>
              <a:spcBef>
                <a:spcPts val="0"/>
              </a:spcBef>
              <a:spcAft>
                <a:spcPts val="0"/>
              </a:spcAft>
              <a:buClrTx/>
              <a:buSzTx/>
              <a:buFontTx/>
              <a:buNone/>
              <a:tabLst/>
              <a:defRPr/>
            </a:pPr>
            <a:endParaRPr lang="es-419"/>
          </a:p>
          <a:p>
            <a:endParaRPr lang="es-419"/>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s-419"/>
          </a:p>
        </p:txBody>
      </p:sp>
    </p:spTree>
    <p:extLst>
      <p:ext uri="{BB962C8B-B14F-4D97-AF65-F5344CB8AC3E}">
        <p14:creationId xmlns:p14="http://schemas.microsoft.com/office/powerpoint/2010/main" val="277081033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i="1" dirty="0"/>
              <a:t>UTILICE POWERPOINT Y LA HOJA DE ACTIVIDADES DEL ALUMNO</a:t>
            </a:r>
            <a:endParaRPr lang="es-419" dirty="0"/>
          </a:p>
          <a:p>
            <a:pPr marL="628650" lvl="1" indent="-171450">
              <a:buFont typeface="Arial,Sans-Serif"/>
              <a:buChar char="•"/>
              <a:defRPr/>
            </a:pPr>
            <a:r>
              <a:rPr lang="es-419" dirty="0"/>
              <a:t>Actividad 4</a:t>
            </a:r>
          </a:p>
          <a:p>
            <a:pPr>
              <a:defRPr/>
            </a:pPr>
            <a:endParaRPr lang="es-419" i="1" dirty="0">
              <a:ea typeface="Calibri"/>
              <a:cs typeface="Calibri"/>
            </a:endParaRPr>
          </a:p>
          <a:p>
            <a:pPr>
              <a:defRPr/>
            </a:pPr>
            <a:r>
              <a:rPr lang="es-419" i="1" dirty="0"/>
              <a:t>NOTA AL INSTRUCTOR: </a:t>
            </a:r>
            <a:r>
              <a:rPr lang="es-419" i="0" dirty="0"/>
              <a:t>Use la diapositiva para informar sobre la actividad o como guía para usted mismo si está haciendo una demostración. Para cada elemento, demuestre la respuesta.</a:t>
            </a:r>
            <a:endParaRPr lang="es-419" dirty="0">
              <a:ea typeface="Calibri"/>
              <a:cs typeface="Calibri"/>
            </a:endParaRPr>
          </a:p>
          <a:p>
            <a:pPr marL="82296" indent="0">
              <a:buNone/>
            </a:pPr>
            <a:r>
              <a:rPr lang="es-419"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1. Mueva el archivo "Hello.docx" que se encuentra en el escritorio a la Papelera de reciclaje.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rPr>
              <a:t>2. Vacíe la Papelera de reciclaje usando uno de los dos métodos que aprendimos hoy. 
</a:t>
            </a:r>
            <a:r>
              <a:rPr lang="es-419" sz="1200" b="1" i="0" kern="1200" dirty="0">
                <a:solidFill>
                  <a:schemeClr val="tx1"/>
                </a:solidFill>
                <a:effectLst/>
                <a:latin typeface="+mn-lt"/>
                <a:ea typeface="+mn-ea"/>
                <a:cs typeface="+mn-cs"/>
              </a:rPr>
              <a:t>Respuesta: </a:t>
            </a:r>
            <a:r>
              <a:rPr lang="es-419" sz="1200" b="0" i="0" kern="1200" dirty="0">
                <a:solidFill>
                  <a:schemeClr val="tx1"/>
                </a:solidFill>
                <a:effectLst/>
                <a:latin typeface="+mn-lt"/>
                <a:ea typeface="+mn-ea"/>
                <a:cs typeface="+mn-cs"/>
              </a:rPr>
              <a:t>Hacer clic con el botón derecho en la Papelera de reciclaje o abrir la Papelera y hacer clic en “Empty recycle bin” (Vaciar la papelera de reciclaje).</a:t>
            </a:r>
            <a:endParaRPr lang="es-419"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1" kern="1200" dirty="0">
                <a:solidFill>
                  <a:schemeClr val="tx1"/>
                </a:solidFill>
                <a:effectLst/>
                <a:latin typeface="+mn-lt"/>
                <a:ea typeface="+mn-ea"/>
                <a:cs typeface="+mn-cs"/>
              </a:rPr>
              <a:t>Después de que los alumnos completen la Actividad 4: </a:t>
            </a:r>
            <a:r>
              <a:rPr lang="es-419" sz="1200" b="0" kern="1200" dirty="0">
                <a:solidFill>
                  <a:schemeClr val="tx1"/>
                </a:solidFill>
                <a:effectLst/>
                <a:latin typeface="+mn-lt"/>
                <a:ea typeface="+mn-ea"/>
                <a:cs typeface="+mn-cs"/>
              </a:rPr>
              <a:t>“¡Todos han hecho un excelente trabajo! En la siguiente sección, aprenderán consejos para usar una PC".</a:t>
            </a: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s-419"/>
          </a:p>
        </p:txBody>
      </p:sp>
    </p:spTree>
    <p:extLst>
      <p:ext uri="{BB962C8B-B14F-4D97-AF65-F5344CB8AC3E}">
        <p14:creationId xmlns:p14="http://schemas.microsoft.com/office/powerpoint/2010/main" val="1436068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UTILICE POWERPOINT </a:t>
            </a:r>
            <a:endParaRPr lang="es-419" dirty="0"/>
          </a:p>
          <a:p>
            <a:pPr marL="914400" lvl="1" indent="-285750">
              <a:buFont typeface="Courier New"/>
              <a:buChar char="o"/>
            </a:pPr>
            <a:r>
              <a:rPr lang="es-419" dirty="0"/>
              <a:t>Consejos para usar una PC </a:t>
            </a:r>
            <a:endParaRPr lang="es-419" dirty="0">
              <a:ea typeface="Calibri"/>
              <a:cs typeface="Calibri"/>
            </a:endParaRPr>
          </a:p>
          <a:p>
            <a:pPr indent="-285750"/>
            <a:endParaRPr lang="es-419" dirty="0"/>
          </a:p>
          <a:p>
            <a:pPr indent="-285750"/>
            <a:r>
              <a:rPr lang="es-419" sz="1200" kern="1200" dirty="0">
                <a:solidFill>
                  <a:schemeClr val="tx1"/>
                </a:solidFill>
                <a:effectLst/>
                <a:latin typeface="+mn-lt"/>
                <a:ea typeface="+mn-ea"/>
                <a:cs typeface="+mn-cs"/>
              </a:rPr>
              <a:t>Recordatorio: </a:t>
            </a:r>
            <a:endParaRPr lang="es-419" dirty="0">
              <a:ea typeface="Calibri" panose="020F0502020204030204"/>
              <a:cs typeface="Calibri" panose="020F0502020204030204"/>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El escritorio y la barra de herramientas son útiles para acceder a las aplicaciones y los documentos comunes.</a:t>
            </a:r>
            <a:endParaRPr lang="es-419"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La vista de tareas le permite ver todas las ventanas abiertas al mismo tiempo.</a:t>
            </a:r>
            <a:endParaRPr lang="es-419"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Las carpetas le </a:t>
            </a:r>
            <a:r>
              <a:rPr lang="es-419" dirty="0"/>
              <a:t>ayudan</a:t>
            </a:r>
            <a:r>
              <a:rPr lang="es-419" sz="1200" kern="1200" dirty="0">
                <a:solidFill>
                  <a:schemeClr val="tx1"/>
                </a:solidFill>
                <a:effectLst/>
                <a:latin typeface="+mn-lt"/>
                <a:ea typeface="+mn-ea"/>
                <a:cs typeface="+mn-cs"/>
              </a:rPr>
              <a:t> a organizar los archivos. </a:t>
            </a:r>
            <a:endParaRPr lang="es-419"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El cuadro de búsqueda le permite localizar rápidamente las carpetas y los documentos.</a:t>
            </a:r>
            <a:endParaRPr lang="es-419"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Puede restaurar documentos desde la Papelera de reciclaje, siempre que nadie la haya vaciado. </a:t>
            </a:r>
            <a:endParaRPr lang="es-419" sz="1200" kern="1200" dirty="0">
              <a:solidFill>
                <a:schemeClr val="tx1"/>
              </a:solidFill>
              <a:effectLst/>
              <a:latin typeface="+mn-lt"/>
              <a:ea typeface="Calibri" panose="020F0502020204030204"/>
              <a:cs typeface="Calibri" panose="020F0502020204030204"/>
            </a:endParaRPr>
          </a:p>
          <a:p>
            <a:r>
              <a:rPr lang="es-419"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sz="1200" i="1" dirty="0">
                <a:solidFill>
                  <a:srgbClr val="242424"/>
                </a:solidFill>
                <a:effectLst/>
                <a:latin typeface="Segoe UI" panose="020B0502040204020203" pitchFamily="34" charset="0"/>
                <a:ea typeface="Times New Roman" panose="02020603050405020304" pitchFamily="18" charset="0"/>
              </a:rPr>
              <a:t>Revise y aborde los puntos del "lugar de estacionamiento". </a:t>
            </a:r>
            <a:endParaRPr lang="es-419" sz="1200" dirty="0">
              <a:effectLst/>
              <a:latin typeface="Times New Roman" panose="02020603050405020304" pitchFamily="18" charset="0"/>
              <a:ea typeface="Times New Roman" panose="02020603050405020304" pitchFamily="18" charset="0"/>
            </a:endParaRPr>
          </a:p>
          <a:p>
            <a:endParaRPr lang="es-419" sz="1200" b="0" i="1" dirty="0">
              <a:solidFill>
                <a:srgbClr val="242424"/>
              </a:solidFill>
              <a:effectLst/>
              <a:latin typeface="Segoe UI" panose="020B0502040204020203" pitchFamily="34" charset="0"/>
              <a:ea typeface="Calibri" panose="020F0502020204030204" pitchFamily="34" charset="0"/>
            </a:endParaRPr>
          </a:p>
          <a:p>
            <a:r>
              <a:rPr lang="es-419" sz="1200" b="0" i="1" dirty="0">
                <a:solidFill>
                  <a:srgbClr val="242424"/>
                </a:solidFill>
                <a:effectLst/>
                <a:latin typeface="Segoe UI" panose="020B0502040204020203" pitchFamily="34" charset="0"/>
                <a:ea typeface="Calibri" panose="020F0502020204030204" pitchFamily="34" charset="0"/>
              </a:rPr>
              <a:t>DETALLES ADICIONALES: </a:t>
            </a:r>
            <a:r>
              <a:rPr lang="es-419" sz="1200" dirty="0">
                <a:solidFill>
                  <a:srgbClr val="242424"/>
                </a:solidFill>
                <a:effectLst/>
                <a:latin typeface="Segoe UI" panose="020B0502040204020203" pitchFamily="34" charset="0"/>
                <a:ea typeface="Calibri" panose="020F0502020204030204" pitchFamily="34" charset="0"/>
              </a:rPr>
              <a:t>Para obtener más información sobre lo que es el lugar de estacionamiento, consulte la sección "Antes de que comience el taller" en este documento.</a:t>
            </a:r>
            <a:r>
              <a:rPr lang="es-419" sz="1200" i="0" kern="1200" dirty="0">
                <a:solidFill>
                  <a:schemeClr val="tx1"/>
                </a:solidFill>
                <a:effectLst/>
                <a:latin typeface="+mn-lt"/>
                <a:ea typeface="+mn-ea"/>
                <a:cs typeface="+mn-cs"/>
              </a:rPr>
              <a:t> </a:t>
            </a:r>
          </a:p>
          <a:p>
            <a:endParaRPr lang="es-419"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Segoe UI" panose="020B0502040204020203" pitchFamily="34" charset="0"/>
                <a:ea typeface="Calibri" panose="020F0502020204030204" pitchFamily="34" charset="0"/>
                <a:cs typeface="Times New Roman" panose="02020603050405020304" pitchFamily="18" charset="0"/>
              </a:rPr>
              <a:t>Antes de pasar a la siguiente sección, ¿tienen alguna pregunta?</a:t>
            </a:r>
            <a:endParaRPr lang="es-419"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s-419" sz="1200" b="0" i="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s-419"/>
          </a:p>
        </p:txBody>
      </p:sp>
    </p:spTree>
    <p:extLst>
      <p:ext uri="{BB962C8B-B14F-4D97-AF65-F5344CB8AC3E}">
        <p14:creationId xmlns:p14="http://schemas.microsoft.com/office/powerpoint/2010/main" val="14577008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p>
          <a:p>
            <a:pPr marL="0" lvl="0" indent="0">
              <a:buNone/>
            </a:pPr>
            <a:endParaRPr lang="es-419" sz="1800" b="0" i="0" u="none" strike="noStrike" dirty="0">
              <a:solidFill>
                <a:srgbClr val="000000"/>
              </a:solidFill>
              <a:effectLst/>
              <a:latin typeface="ATT Aleck Sans" panose="020B0503020203020204"/>
            </a:endParaRPr>
          </a:p>
          <a:p>
            <a:pPr marL="0" lvl="0" indent="0">
              <a:buNone/>
            </a:pPr>
            <a:r>
              <a:rPr lang="es-419" sz="1800" b="0" i="0" u="none" strike="noStrike" dirty="0">
                <a:solidFill>
                  <a:srgbClr val="000000"/>
                </a:solidFill>
                <a:effectLst/>
                <a:latin typeface="ATT Aleck Sans" panose="020B0503020203020204"/>
              </a:rPr>
              <a:t>Hemos aprendido a abrir aplicaciones y archivos, a trabajar con ventanas y a guardar y eliminar archivos. Repasemos lo que aprendimos. </a:t>
            </a:r>
          </a:p>
          <a:p>
            <a:pPr marL="0" lvl="0" indent="0">
              <a:buNone/>
            </a:pPr>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También puede: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Iniciar la sección de práctica en línea haciendo clic en el enlace "Abrir usando un módulo de práctica de PC" en la diapositiva</a:t>
            </a:r>
            <a:br>
              <a:rPr lang="en-US" i="0" dirty="0"/>
            </a:br>
            <a:r>
              <a:rPr lang="es-419" dirty="0"/>
              <a:t>O preguntar a los alumnos si preferirían una demostración para seguir estas instrucciones, que también se enumeran en la Hoja de actividades del alumno (páginas 2 y 3).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kern="1200" dirty="0">
                <a:solidFill>
                  <a:schemeClr val="tx1"/>
                </a:solidFill>
                <a:effectLst/>
                <a:latin typeface="+mn-lt"/>
                <a:ea typeface="+mn-ea"/>
                <a:cs typeface="+mn-cs"/>
              </a:rPr>
              <a:t>En la barra de direcciones del explorador web, ingrese digitalliteracy.att.com</a:t>
            </a:r>
            <a:r>
              <a:rPr lang="es-419" sz="1200" i="1" kern="1200" dirty="0">
                <a:solidFill>
                  <a:schemeClr val="tx1"/>
                </a:solidFill>
                <a:effectLst/>
                <a:latin typeface="+mn-lt"/>
                <a:ea typeface="+mn-ea"/>
                <a:cs typeface="+mn-cs"/>
              </a:rPr>
              <a:t> </a:t>
            </a:r>
            <a:r>
              <a:rPr lang="es-419" sz="1200" kern="1200" dirty="0">
                <a:solidFill>
                  <a:schemeClr val="tx1"/>
                </a:solidFill>
                <a:effectLst/>
                <a:latin typeface="+mn-lt"/>
                <a:ea typeface="+mn-ea"/>
                <a:cs typeface="+mn-cs"/>
              </a:rPr>
              <a:t>&gt; Haga clic en “Uso de una computadora PC (Windows 11)” &gt; Haga clic en la lección “Práctica”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Use las siguientes cinco diapositivas para revisar lo que los alumnos han aprendido en esta sección.</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r>
              <a:rPr lang="es-419" sz="1200" i="0" kern="1200" dirty="0">
                <a:solidFill>
                  <a:schemeClr val="tx1"/>
                </a:solidFill>
                <a:effectLst/>
                <a:latin typeface="+mn-lt"/>
                <a:ea typeface="+mn-ea"/>
                <a:cs typeface="+mn-cs"/>
              </a:rPr>
              <a:t>Los alumnos deben seguirlo a medida que aborda cada pregunta. Haga que participen pidiéndoles que digan las respuestas en alta voz. Luego, confirme la respuesta correcta. </a:t>
            </a:r>
          </a:p>
          <a:p>
            <a:pPr lvl="0"/>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s-419"/>
          </a:p>
        </p:txBody>
      </p:sp>
    </p:spTree>
    <p:extLst>
      <p:ext uri="{BB962C8B-B14F-4D97-AF65-F5344CB8AC3E}">
        <p14:creationId xmlns:p14="http://schemas.microsoft.com/office/powerpoint/2010/main" val="3650683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endParaRPr lang="es-419" sz="1200" i="0" kern="1200" dirty="0">
              <a:solidFill>
                <a:schemeClr val="tx1"/>
              </a:solidFill>
              <a:effectLst/>
              <a:latin typeface="+mn-lt"/>
              <a:ea typeface="Calibri"/>
              <a:cs typeface="Calibri"/>
            </a:endParaRPr>
          </a:p>
          <a:p>
            <a:pPr indent="0" algn="l">
              <a:buNone/>
            </a:pPr>
            <a:endParaRPr lang="es-419" sz="1200" b="1" kern="1200" dirty="0">
              <a:solidFill>
                <a:schemeClr val="tx1"/>
              </a:solidFill>
              <a:effectLst/>
              <a:latin typeface="+mn-lt"/>
              <a:ea typeface="Calibri" panose="020F0502020204030204"/>
              <a:cs typeface="Calibri" panose="020F0502020204030204"/>
            </a:endParaRPr>
          </a:p>
          <a:p>
            <a:r>
              <a:rPr lang="es-419" dirty="0">
                <a:ea typeface="Calibri"/>
                <a:cs typeface="Calibri"/>
              </a:rPr>
              <a:t>Si desea abrir una aplicación en el escritorio, ¿qué debe hacer?</a:t>
            </a:r>
            <a:endParaRPr lang="es-419" dirty="0"/>
          </a:p>
          <a:p>
            <a:endParaRPr lang="es-419" b="1" dirty="0"/>
          </a:p>
          <a:p>
            <a:pPr lvl="0"/>
            <a:r>
              <a:rPr lang="es-419" sz="1200" b="1" kern="1200" dirty="0">
                <a:solidFill>
                  <a:schemeClr val="tx1"/>
                </a:solidFill>
                <a:effectLst/>
                <a:latin typeface="+mn-lt"/>
                <a:ea typeface="+mn-ea"/>
                <a:cs typeface="+mn-cs"/>
              </a:rPr>
              <a:t>Respuesta: </a:t>
            </a:r>
            <a:r>
              <a:rPr lang="es-419" sz="1200" b="0" kern="1200" dirty="0">
                <a:solidFill>
                  <a:schemeClr val="tx1"/>
                </a:solidFill>
                <a:effectLst/>
                <a:latin typeface="+mn-lt"/>
                <a:ea typeface="+mn-ea"/>
                <a:cs typeface="+mn-cs"/>
              </a:rPr>
              <a:t>D</a:t>
            </a:r>
            <a:r>
              <a:rPr lang="es-419" dirty="0"/>
              <a:t>ebe hacer doble clic en el ícono del escritorio. </a:t>
            </a:r>
            <a:endParaRPr lang="es-419" dirty="0">
              <a:ea typeface="+mn-ea"/>
              <a:cs typeface="+mn-cs"/>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s-419"/>
          </a:p>
        </p:txBody>
      </p:sp>
    </p:spTree>
    <p:extLst>
      <p:ext uri="{BB962C8B-B14F-4D97-AF65-F5344CB8AC3E}">
        <p14:creationId xmlns:p14="http://schemas.microsoft.com/office/powerpoint/2010/main" val="3839224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p>
          <a:p>
            <a:pPr lvl="0"/>
            <a:endParaRPr lang="es-419" sz="1200" b="0" kern="1200" dirty="0">
              <a:solidFill>
                <a:schemeClr val="tx1"/>
              </a:solidFill>
              <a:effectLst/>
              <a:latin typeface="+mn-lt"/>
              <a:ea typeface="+mn-ea"/>
              <a:cs typeface="+mn-cs"/>
            </a:endParaRPr>
          </a:p>
          <a:p>
            <a:pPr lvl="0"/>
            <a:r>
              <a:rPr lang="es-419" sz="1200" b="0" kern="1200" dirty="0">
                <a:solidFill>
                  <a:schemeClr val="tx1"/>
                </a:solidFill>
                <a:effectLst/>
                <a:latin typeface="+mn-lt"/>
                <a:ea typeface="+mn-ea"/>
                <a:cs typeface="+mn-cs"/>
              </a:rPr>
              <a:t>Si desea minimizar la ventana que está actualmente abierta en su pantalla, ¿en qué ícono debería hacer clic? </a:t>
            </a:r>
          </a:p>
          <a:p>
            <a:pPr lvl="0"/>
            <a:endParaRPr lang="es-419" sz="1200" kern="1200" dirty="0">
              <a:solidFill>
                <a:schemeClr val="tx1"/>
              </a:solidFill>
              <a:effectLst/>
              <a:latin typeface="+mn-lt"/>
              <a:ea typeface="Calibri" panose="020F0502020204030204"/>
              <a:cs typeface="Calibri" panose="020F0502020204030204"/>
            </a:endParaRPr>
          </a:p>
          <a:p>
            <a:r>
              <a:rPr lang="es-419" b="1" dirty="0">
                <a:solidFill>
                  <a:srgbClr val="000000"/>
                </a:solidFill>
                <a:ea typeface="Calibri" panose="020F0502020204030204"/>
                <a:cs typeface="Calibri" panose="020F0502020204030204"/>
              </a:rPr>
              <a:t>Respuesta: </a:t>
            </a:r>
            <a:r>
              <a:rPr lang="es-419" dirty="0">
                <a:solidFill>
                  <a:srgbClr val="000000"/>
                </a:solidFill>
                <a:ea typeface="Calibri" panose="020F0502020204030204"/>
                <a:cs typeface="Calibri" panose="020F0502020204030204"/>
              </a:rPr>
              <a:t>En el ícono que parece una línea que se encuentra en la parte superior derecha de la ventana.</a:t>
            </a:r>
          </a:p>
          <a:p>
            <a:endParaRPr lang="es-419" dirty="0">
              <a:solidFill>
                <a:srgbClr val="FF0000"/>
              </a:solidFill>
              <a:ea typeface="Calibri" panose="020F0502020204030204"/>
              <a:cs typeface="Calibri" panose="020F0502020204030204"/>
            </a:endParaRPr>
          </a:p>
          <a:p>
            <a:r>
              <a:rPr lang="es-419" sz="1200" i="1" kern="1200" dirty="0">
                <a:solidFill>
                  <a:schemeClr val="tx1"/>
                </a:solidFill>
                <a:effectLst/>
                <a:latin typeface="+mn-lt"/>
                <a:ea typeface="+mn-ea"/>
                <a:cs typeface="+mn-cs"/>
              </a:rPr>
              <a:t>NOTA AL INSTRUCTOR: </a:t>
            </a:r>
            <a:r>
              <a:rPr lang="es-419" dirty="0">
                <a:solidFill>
                  <a:srgbClr val="000000"/>
                </a:solidFill>
              </a:rPr>
              <a:t>Señale el ícono. </a:t>
            </a:r>
            <a:endParaRPr lang="es-419" dirty="0">
              <a:solidFill>
                <a:srgbClr val="FF0000"/>
              </a:solidFill>
              <a:ea typeface="Calibri"/>
              <a:cs typeface="Calibri"/>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s-419"/>
          </a:p>
        </p:txBody>
      </p:sp>
    </p:spTree>
    <p:extLst>
      <p:ext uri="{BB962C8B-B14F-4D97-AF65-F5344CB8AC3E}">
        <p14:creationId xmlns:p14="http://schemas.microsoft.com/office/powerpoint/2010/main" val="40766720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p>
          <a:p>
            <a:pPr lvl="0"/>
            <a:endParaRPr lang="es-419" sz="1200" b="0" kern="1200" dirty="0">
              <a:solidFill>
                <a:schemeClr val="tx1"/>
              </a:solidFill>
              <a:effectLst/>
              <a:latin typeface="+mn-lt"/>
              <a:ea typeface="+mn-ea"/>
              <a:cs typeface="+mn-cs"/>
            </a:endParaRPr>
          </a:p>
          <a:p>
            <a:pPr lvl="0"/>
            <a:r>
              <a:rPr lang="es-419" sz="1200" b="0" kern="1200" dirty="0">
                <a:solidFill>
                  <a:schemeClr val="tx1"/>
                </a:solidFill>
                <a:effectLst/>
                <a:latin typeface="+mn-lt"/>
                <a:ea typeface="+mn-ea"/>
                <a:cs typeface="+mn-cs"/>
              </a:rPr>
              <a:t>Si desea cerrar la ventana, ¿en qué ícono debería hacer clic? </a:t>
            </a:r>
          </a:p>
          <a:p>
            <a:pPr lvl="0"/>
            <a:endParaRPr lang="es-419" sz="1200" kern="1200" dirty="0">
              <a:solidFill>
                <a:schemeClr val="tx1"/>
              </a:solidFill>
              <a:effectLst/>
              <a:latin typeface="+mn-lt"/>
              <a:ea typeface="Calibri" panose="020F0502020204030204"/>
              <a:cs typeface="Calibri" panose="020F0502020204030204"/>
            </a:endParaRPr>
          </a:p>
          <a:p>
            <a:r>
              <a:rPr lang="es-419" b="1" dirty="0">
                <a:solidFill>
                  <a:srgbClr val="000000"/>
                </a:solidFill>
                <a:ea typeface="Calibri" panose="020F0502020204030204"/>
                <a:cs typeface="Calibri" panose="020F0502020204030204"/>
              </a:rPr>
              <a:t>Respuesta: </a:t>
            </a:r>
            <a:r>
              <a:rPr lang="es-419" dirty="0">
                <a:solidFill>
                  <a:srgbClr val="000000"/>
                </a:solidFill>
                <a:ea typeface="Calibri" panose="020F0502020204030204"/>
                <a:cs typeface="Calibri" panose="020F0502020204030204"/>
              </a:rPr>
              <a:t>En el ícono que parece una X que se encuentra en la parte superior derecha de la ventana. </a:t>
            </a:r>
          </a:p>
          <a:p>
            <a:endParaRPr lang="es-419" dirty="0">
              <a:solidFill>
                <a:srgbClr val="FF0000"/>
              </a:solidFill>
              <a:ea typeface="Calibri" panose="020F0502020204030204"/>
              <a:cs typeface="Calibri" panose="020F0502020204030204"/>
            </a:endParaRPr>
          </a:p>
          <a:p>
            <a:r>
              <a:rPr lang="es-419" i="1" kern="1200" dirty="0">
                <a:effectLst/>
              </a:rPr>
              <a:t>NOTA AL INSTRUCTOR: </a:t>
            </a:r>
            <a:r>
              <a:rPr lang="es-419" b="0" i="0" kern="1200" dirty="0">
                <a:effectLst/>
              </a:rPr>
              <a:t>Señale el ícono.</a:t>
            </a:r>
            <a:r>
              <a:rPr lang="es-419" dirty="0"/>
              <a:t> </a:t>
            </a:r>
            <a:endParaRPr lang="es-419" dirty="0">
              <a:ea typeface="Calibri"/>
              <a:cs typeface="Calibri"/>
            </a:endParaRPr>
          </a:p>
          <a:p>
            <a:endParaRPr lang="es-419" dirty="0"/>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s-419"/>
          </a:p>
        </p:txBody>
      </p:sp>
    </p:spTree>
    <p:extLst>
      <p:ext uri="{BB962C8B-B14F-4D97-AF65-F5344CB8AC3E}">
        <p14:creationId xmlns:p14="http://schemas.microsoft.com/office/powerpoint/2010/main" val="157494276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p>
          <a:p>
            <a:pPr lvl="0"/>
            <a:endParaRPr lang="es-419" sz="1200" b="0" kern="1200" dirty="0">
              <a:solidFill>
                <a:schemeClr val="tx1"/>
              </a:solidFill>
              <a:effectLst/>
              <a:latin typeface="+mn-lt"/>
              <a:ea typeface="+mn-ea"/>
              <a:cs typeface="+mn-cs"/>
            </a:endParaRPr>
          </a:p>
          <a:p>
            <a:pPr lvl="0"/>
            <a:r>
              <a:rPr lang="es-419" sz="1200" b="0" kern="1200" dirty="0">
                <a:solidFill>
                  <a:schemeClr val="tx1"/>
                </a:solidFill>
                <a:effectLst/>
                <a:latin typeface="+mn-lt"/>
                <a:ea typeface="+mn-ea"/>
                <a:cs typeface="+mn-cs"/>
              </a:rPr>
              <a:t>Si desea guardar un documento, ¿en qué ícono debería hacer clic? </a:t>
            </a:r>
          </a:p>
          <a:p>
            <a:pPr lvl="0"/>
            <a:endParaRPr lang="es-419" sz="1200" kern="1200" dirty="0">
              <a:solidFill>
                <a:schemeClr val="tx1"/>
              </a:solidFill>
              <a:effectLst/>
              <a:latin typeface="+mn-lt"/>
              <a:ea typeface="Calibri" panose="020F0502020204030204"/>
              <a:cs typeface="Calibri" panose="020F0502020204030204"/>
            </a:endParaRPr>
          </a:p>
          <a:p>
            <a:r>
              <a:rPr lang="es-419" b="1" dirty="0">
                <a:solidFill>
                  <a:srgbClr val="000000"/>
                </a:solidFill>
                <a:ea typeface="Calibri" panose="020F0502020204030204"/>
                <a:cs typeface="Calibri" panose="020F0502020204030204"/>
              </a:rPr>
              <a:t>Respuesta: </a:t>
            </a:r>
            <a:r>
              <a:rPr lang="es-419" dirty="0">
                <a:solidFill>
                  <a:srgbClr val="000000"/>
                </a:solidFill>
                <a:ea typeface="Calibri" panose="020F0502020204030204"/>
                <a:cs typeface="Calibri" panose="020F0502020204030204"/>
              </a:rPr>
              <a:t>Puede hacer clic en el menú "File" (Archivo) o en el ícono "Save" (Guardar).</a:t>
            </a:r>
          </a:p>
          <a:p>
            <a:endParaRPr lang="es-419" dirty="0">
              <a:solidFill>
                <a:srgbClr val="000000"/>
              </a:solidFill>
              <a:ea typeface="Calibri" panose="020F0502020204030204"/>
              <a:cs typeface="Calibri" panose="020F0502020204030204"/>
            </a:endParaRPr>
          </a:p>
          <a:p>
            <a:r>
              <a:rPr lang="es-419" i="1" dirty="0">
                <a:solidFill>
                  <a:srgbClr val="000000"/>
                </a:solidFill>
              </a:rPr>
              <a:t>NOTA AL INSTRUCTOR: </a:t>
            </a:r>
            <a:r>
              <a:rPr lang="es-419" dirty="0">
                <a:solidFill>
                  <a:srgbClr val="000000"/>
                </a:solidFill>
              </a:rPr>
              <a:t>Señale el menú "File" (Archivo) y el ícono "Save" (Guardar). </a:t>
            </a:r>
            <a:endParaRPr lang="es-419" dirty="0"/>
          </a:p>
          <a:p>
            <a:pPr lvl="0"/>
            <a:endParaRPr lang="es-419" sz="1200" b="0" i="0" kern="1200" dirty="0">
              <a:solidFill>
                <a:srgbClr val="FF0000"/>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s-419"/>
          </a:p>
        </p:txBody>
      </p:sp>
    </p:spTree>
    <p:extLst>
      <p:ext uri="{BB962C8B-B14F-4D97-AF65-F5344CB8AC3E}">
        <p14:creationId xmlns:p14="http://schemas.microsoft.com/office/powerpoint/2010/main" val="33922142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Y LA HOJA DE ACTIVIDADES DEL ALUMNO O EL MÓDULO DE PRÁCTICA DE PC EN LÍNEA</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Actividad 5</a:t>
            </a:r>
          </a:p>
          <a:p>
            <a:pPr lvl="0"/>
            <a:endParaRPr lang="es-419" sz="1200" b="0" kern="1200" dirty="0">
              <a:solidFill>
                <a:schemeClr val="tx1"/>
              </a:solidFill>
              <a:effectLst/>
              <a:latin typeface="+mn-lt"/>
              <a:ea typeface="+mn-ea"/>
              <a:cs typeface="+mn-cs"/>
            </a:endParaRPr>
          </a:p>
          <a:p>
            <a:pPr lvl="0"/>
            <a:r>
              <a:rPr lang="es-419" sz="1200" b="0" kern="1200" dirty="0">
                <a:solidFill>
                  <a:schemeClr val="tx1"/>
                </a:solidFill>
                <a:effectLst/>
                <a:latin typeface="+mn-lt"/>
                <a:ea typeface="+mn-ea"/>
                <a:cs typeface="+mn-cs"/>
              </a:rPr>
              <a:t>Si eliminó accidentalmente un archivo, ¿dónde puede encontrarlo y recuperarlo? </a:t>
            </a:r>
          </a:p>
          <a:p>
            <a:pPr lvl="0"/>
            <a:endParaRPr lang="es-419" sz="1200" kern="1200" dirty="0">
              <a:solidFill>
                <a:schemeClr val="tx1"/>
              </a:solidFill>
              <a:effectLst/>
              <a:latin typeface="+mn-lt"/>
              <a:ea typeface="Calibri" panose="020F0502020204030204"/>
              <a:cs typeface="Calibri" panose="020F0502020204030204"/>
            </a:endParaRPr>
          </a:p>
          <a:p>
            <a:r>
              <a:rPr lang="es-419" b="1" dirty="0">
                <a:ea typeface="Calibri" panose="020F0502020204030204"/>
                <a:cs typeface="Calibri" panose="020F0502020204030204"/>
              </a:rPr>
              <a:t>Respuesta: </a:t>
            </a:r>
            <a:r>
              <a:rPr lang="es-419" dirty="0">
                <a:ea typeface="Calibri" panose="020F0502020204030204"/>
                <a:cs typeface="Calibri" panose="020F0502020204030204"/>
              </a:rPr>
              <a:t>Debería hacer clic en el </a:t>
            </a:r>
            <a:r>
              <a:rPr lang="es-419" dirty="0"/>
              <a:t>ícono de la Papelera de reciclaje. </a:t>
            </a:r>
            <a:endParaRPr lang="es-419" dirty="0">
              <a:ea typeface="Calibri" panose="020F0502020204030204"/>
              <a:cs typeface="Calibri" panose="020F0502020204030204"/>
            </a:endParaRPr>
          </a:p>
          <a:p>
            <a:endParaRPr lang="es-419" dirty="0">
              <a:ea typeface="Calibri" panose="020F0502020204030204"/>
              <a:cs typeface="Calibri" panose="020F0502020204030204"/>
            </a:endParaRPr>
          </a:p>
          <a:p>
            <a:r>
              <a:rPr lang="es-419" i="1" dirty="0"/>
              <a:t>NOTA AL INSTRUCTOR: </a:t>
            </a:r>
            <a:r>
              <a:rPr lang="es-419" dirty="0"/>
              <a:t>Señale el ícono de la Papelera de reciclaje. </a:t>
            </a:r>
            <a:endParaRPr lang="es-419" dirty="0">
              <a:ea typeface="Calibri"/>
              <a:cs typeface="Calibri"/>
            </a:endParaRPr>
          </a:p>
          <a:p>
            <a:endParaRPr lang="es-419" dirty="0">
              <a:solidFill>
                <a:srgbClr val="000000"/>
              </a:solidFill>
              <a:ea typeface="Calibri" panose="020F0502020204030204"/>
              <a:cs typeface="Calibri" panose="020F0502020204030204"/>
            </a:endParaRPr>
          </a:p>
          <a:p>
            <a:pPr lvl="0"/>
            <a:endParaRPr lang="es-419" sz="1200" b="0" i="0" kern="1200" dirty="0">
              <a:solidFill>
                <a:srgbClr val="000000"/>
              </a:solidFill>
              <a:effectLst/>
              <a:latin typeface="+mn-lt"/>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s-419"/>
          </a:p>
        </p:txBody>
      </p:sp>
    </p:spTree>
    <p:extLst>
      <p:ext uri="{BB962C8B-B14F-4D97-AF65-F5344CB8AC3E}">
        <p14:creationId xmlns:p14="http://schemas.microsoft.com/office/powerpoint/2010/main" val="3422784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Recapitulación sobre Windows 11</a:t>
            </a: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rPr>
              <a:t>¡Felicitaciones, alumnos! Hoy han aprendido lo siguiente: </a:t>
            </a:r>
            <a:endParaRPr lang="es-419" sz="1200" kern="1200" dirty="0">
              <a:solidFill>
                <a:schemeClr val="tx1"/>
              </a:solidFill>
              <a:effectLst/>
              <a:latin typeface="+mn-lt"/>
              <a:ea typeface="+mn-ea"/>
              <a:cs typeface="+mn-cs"/>
            </a:endParaRPr>
          </a:p>
          <a:p>
            <a:endParaRPr lang="es-419" dirty="0"/>
          </a:p>
          <a:p>
            <a:pPr marL="171450" indent="-171450">
              <a:buFont typeface="Arial" panose="020B0604020202020204" pitchFamily="34" charset="0"/>
              <a:buChar char="•"/>
            </a:pPr>
            <a:r>
              <a:rPr lang="es-419" dirty="0"/>
              <a:t>Qué es un sistema operativo</a:t>
            </a:r>
          </a:p>
          <a:p>
            <a:pPr marL="171450" indent="-171450">
              <a:buFont typeface="Arial" panose="020B0604020202020204" pitchFamily="34" charset="0"/>
              <a:buChar char="•"/>
            </a:pPr>
            <a:r>
              <a:rPr lang="es-419" dirty="0"/>
              <a:t>Las habilidades que necesitan para usar el sistema operativo Windows 11, que incluyen:</a:t>
            </a:r>
          </a:p>
          <a:p>
            <a:pPr marL="628650" lvl="1" indent="-171450">
              <a:buFont typeface="Arial" panose="020B0604020202020204" pitchFamily="34" charset="0"/>
              <a:buChar char="•"/>
            </a:pPr>
            <a:r>
              <a:rPr lang="es-419" dirty="0"/>
              <a:t>Buscar y navegar por el escritorio</a:t>
            </a:r>
          </a:p>
          <a:p>
            <a:pPr marL="628650" lvl="1" indent="-171450">
              <a:buFont typeface="Arial" panose="020B0604020202020204" pitchFamily="34" charset="0"/>
              <a:buChar char="•"/>
            </a:pPr>
            <a:r>
              <a:rPr lang="es-419" dirty="0"/>
              <a:t>Buscar y organizar archivos y carpetas</a:t>
            </a:r>
          </a:p>
          <a:p>
            <a:pPr marL="628650" lvl="1" indent="-171450">
              <a:buFont typeface="Arial" panose="020B0604020202020204" pitchFamily="34" charset="0"/>
              <a:buChar char="•"/>
            </a:pPr>
            <a:r>
              <a:rPr lang="es-419" dirty="0"/>
              <a:t>Administrar las ventanas de aplicaciones</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pPr marL="171450" lvl="0" indent="-171450">
              <a:buFont typeface="Arial" panose="020B0604020202020204" pitchFamily="34" charset="0"/>
              <a:buChar char="•"/>
            </a:pPr>
            <a:r>
              <a:rPr lang="es-419" dirty="0"/>
              <a:t>Consejos para usar Windows 11</a:t>
            </a:r>
          </a:p>
          <a:p>
            <a:pPr marL="0" marR="0">
              <a:lnSpc>
                <a:spcPct val="107000"/>
              </a:lnSpc>
              <a:spcBef>
                <a:spcPts val="0"/>
              </a:spcBef>
              <a:spcAft>
                <a:spcPts val="800"/>
              </a:spcAft>
            </a:pPr>
            <a:endParaRPr lang="es-419"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Segoe UI" panose="020B0502040204020203" pitchFamily="34" charset="0"/>
                <a:ea typeface="Calibri" panose="020F0502020204030204" pitchFamily="34" charset="0"/>
                <a:cs typeface="Times New Roman" panose="02020603050405020304" pitchFamily="18" charset="0"/>
              </a:rPr>
              <a:t>¿Tienen alguna otra pregunta antes de que finalice el taller de hoy?</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i="1" kern="1200" dirty="0">
                <a:solidFill>
                  <a:schemeClr val="tx1"/>
                </a:solidFill>
                <a:effectLst/>
                <a:latin typeface="+mn-lt"/>
                <a:ea typeface="+mn-ea"/>
                <a:cs typeface="+mn-cs"/>
              </a:rPr>
              <a:t>NOTA AL INSTRUCTOR: </a:t>
            </a:r>
            <a:r>
              <a:rPr lang="es-419" sz="1200" i="1" dirty="0">
                <a:solidFill>
                  <a:srgbClr val="242424"/>
                </a:solidFill>
                <a:effectLst/>
                <a:latin typeface="Segoe UI" panose="020B0502040204020203" pitchFamily="34" charset="0"/>
                <a:ea typeface="Times New Roman" panose="02020603050405020304" pitchFamily="18" charset="0"/>
              </a:rPr>
              <a:t>Revise y aborde los puntos del "lugar de estacionamiento". </a:t>
            </a:r>
            <a:endParaRPr lang="es-419"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s-419" sz="1200" dirty="0">
                <a:solidFill>
                  <a:srgbClr val="242424"/>
                </a:solidFill>
                <a:effectLst/>
                <a:latin typeface="Segoe UI" panose="020B0502040204020203" pitchFamily="34" charset="0"/>
                <a:ea typeface="Times New Roman" panose="02020603050405020304" pitchFamily="18" charset="0"/>
              </a:rPr>
              <a:t> </a:t>
            </a:r>
            <a:endParaRPr lang="es-419" sz="1200" dirty="0">
              <a:effectLst/>
              <a:latin typeface="Times New Roman" panose="02020603050405020304" pitchFamily="18" charset="0"/>
              <a:ea typeface="Times New Roman" panose="02020603050405020304" pitchFamily="18" charset="0"/>
            </a:endParaRPr>
          </a:p>
          <a:p>
            <a:r>
              <a:rPr lang="es-419" sz="1200" b="0" i="1" dirty="0">
                <a:solidFill>
                  <a:srgbClr val="242424"/>
                </a:solidFill>
                <a:effectLst/>
                <a:latin typeface="Segoe UI" panose="020B0502040204020203" pitchFamily="34" charset="0"/>
                <a:ea typeface="Calibri" panose="020F0502020204030204" pitchFamily="34" charset="0"/>
              </a:rPr>
              <a:t>DETALLES ADICIONALES: </a:t>
            </a:r>
            <a:r>
              <a:rPr lang="es-419" sz="1200" dirty="0">
                <a:solidFill>
                  <a:srgbClr val="242424"/>
                </a:solidFill>
                <a:effectLst/>
                <a:latin typeface="Segoe UI" panose="020B0502040204020203" pitchFamily="34" charset="0"/>
                <a:ea typeface="Calibri" panose="020F0502020204030204" pitchFamily="34" charset="0"/>
              </a:rPr>
              <a:t>Para obtener más información sobre lo que es el lugar de estacionamiento, consulte la sección "Antes de que comience el taller" en este documento.</a:t>
            </a:r>
            <a:endParaRPr lang="es-419" sz="1200" dirty="0">
              <a:solidFill>
                <a:schemeClr val="tx1"/>
              </a:solidFill>
              <a:effectLst/>
              <a:latin typeface="Segoe UI" panose="020B0502040204020203" pitchFamily="34" charset="0"/>
              <a:ea typeface="Calibri" panose="020F0502020204030204" pitchFamily="34" charset="0"/>
            </a:endParaRPr>
          </a:p>
          <a:p>
            <a:endParaRPr lang="es-419" dirty="0"/>
          </a:p>
          <a:p>
            <a:r>
              <a:rPr lang="es-419" sz="1200" i="1" kern="1200" dirty="0">
                <a:solidFill>
                  <a:schemeClr val="tx1"/>
                </a:solidFill>
                <a:effectLst/>
                <a:latin typeface="+mn-lt"/>
                <a:ea typeface="+mn-ea"/>
                <a:cs typeface="+mn-cs"/>
              </a:rPr>
              <a:t>NOTA AL INSTRUCTOR: </a:t>
            </a:r>
            <a:r>
              <a:rPr lang="es-419" i="0" dirty="0"/>
              <a:t>Proporcione a cada alumno un Certificado de finalización.</a:t>
            </a: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s-419"/>
          </a:p>
        </p:txBody>
      </p:sp>
    </p:spTree>
    <p:extLst>
      <p:ext uri="{BB962C8B-B14F-4D97-AF65-F5344CB8AC3E}">
        <p14:creationId xmlns:p14="http://schemas.microsoft.com/office/powerpoint/2010/main" val="2330503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7F4F2-28CE-3EBD-43C3-2680B73BBC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6C1F9A-F289-8AE6-9E11-B6B89D2121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13427C-ED5C-4DD7-F1F5-6818ACEB936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u="none" strike="noStrike" dirty="0">
              <a:solidFill>
                <a:srgbClr val="000000"/>
              </a:solidFill>
              <a:effectLst/>
              <a:latin typeface="ATT Aleck Sans" panose="020B0503020203020204"/>
            </a:endParaRPr>
          </a:p>
          <a:p>
            <a:pPr>
              <a:defRPr/>
            </a:pPr>
            <a:r>
              <a:rPr lang="es-419" sz="1800" b="0" i="0" u="none" strike="noStrike" dirty="0">
                <a:solidFill>
                  <a:srgbClr val="000000"/>
                </a:solidFill>
                <a:effectLst/>
                <a:latin typeface="ATT Aleck Sans" panose="020B0503020203020204"/>
              </a:rPr>
              <a:t>Puede abrir un archivo utilizando una aplicación</a:t>
            </a:r>
            <a:r>
              <a:rPr lang="es-419" sz="1800" dirty="0">
                <a:solidFill>
                  <a:srgbClr val="000000"/>
                </a:solidFill>
                <a:latin typeface="ATT Aleck Sans" panose="020B0503020203020204"/>
              </a:rPr>
              <a:t> del menú de inicio</a:t>
            </a:r>
            <a:r>
              <a:rPr lang="es-419" sz="1800" b="0" i="0" u="none" strike="noStrike" dirty="0">
                <a:solidFill>
                  <a:srgbClr val="000000"/>
                </a:solidFill>
                <a:effectLst/>
                <a:latin typeface="ATT Aleck Sans" panose="020B0503020203020204"/>
              </a:rPr>
              <a:t>. </a:t>
            </a: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2F38095-4475-5F52-1442-90D296332F73}"/>
              </a:ext>
            </a:extLst>
          </p:cNvPr>
          <p:cNvSpPr>
            <a:spLocks noGrp="1"/>
          </p:cNvSpPr>
          <p:nvPr>
            <p:ph type="sldNum" sz="quarter" idx="5"/>
          </p:nvPr>
        </p:nvSpPr>
        <p:spPr/>
        <p:txBody>
          <a:bodyPr/>
          <a:lstStyle/>
          <a:p>
            <a:fld id="{0A1A2D79-0A70-4F98-91B6-5265C658D6AD}" type="slidenum">
              <a:rPr lang="en-US" smtClean="0"/>
              <a:t>8</a:t>
            </a:fld>
            <a:endParaRPr lang="es-419"/>
          </a:p>
        </p:txBody>
      </p:sp>
    </p:spTree>
    <p:extLst>
      <p:ext uri="{BB962C8B-B14F-4D97-AF65-F5344CB8AC3E}">
        <p14:creationId xmlns:p14="http://schemas.microsoft.com/office/powerpoint/2010/main" val="32146563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Recapitulación sobre Windows 11</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kern="1200" dirty="0">
                <a:solidFill>
                  <a:schemeClr val="tx1"/>
                </a:solidFill>
                <a:effectLst/>
                <a:latin typeface="+mn-lt"/>
                <a:ea typeface="+mn-ea"/>
                <a:cs typeface="+mn-cs"/>
              </a:rPr>
              <a:t>Resalte los sitios web digitalliteracy.att.com y </a:t>
            </a:r>
            <a:r>
              <a:rPr lang="es-419" sz="1200" u="sng" kern="1200" dirty="0">
                <a:solidFill>
                  <a:schemeClr val="tx1"/>
                </a:solidFill>
                <a:effectLst/>
                <a:latin typeface="+mn-lt"/>
                <a:ea typeface="+mn-ea"/>
                <a:cs typeface="+mn-cs"/>
                <a:hlinkClick r:id="rId3"/>
              </a:rPr>
              <a:t>https://www.digitallearn.org/</a:t>
            </a:r>
            <a:r>
              <a:rPr lang="es-419" sz="1200" kern="1200" dirty="0">
                <a:solidFill>
                  <a:schemeClr val="tx1"/>
                </a:solidFill>
                <a:effectLst/>
                <a:latin typeface="+mn-lt"/>
                <a:ea typeface="+mn-ea"/>
                <a:cs typeface="+mn-cs"/>
              </a:rPr>
              <a:t> como recursos para cursos virtuales en línea adicionales.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s-419"/>
          </a:p>
        </p:txBody>
      </p:sp>
    </p:spTree>
    <p:extLst>
      <p:ext uri="{BB962C8B-B14F-4D97-AF65-F5344CB8AC3E}">
        <p14:creationId xmlns:p14="http://schemas.microsoft.com/office/powerpoint/2010/main" val="32187650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Recapitulación sobre Windows 11</a:t>
            </a:r>
          </a:p>
          <a:p>
            <a:endParaRPr lang="es-419"/>
          </a:p>
          <a:p>
            <a:r>
              <a:rPr lang="es-419"/>
              <a:t>Asegúrese de completar la encuesta de los alumnos. 
Visite </a:t>
            </a:r>
            <a:r>
              <a:rPr lang="es-419" sz="1200" b="1" kern="1200">
                <a:solidFill>
                  <a:schemeClr val="tx1"/>
                </a:solidFill>
                <a:effectLst/>
                <a:latin typeface="+mn-lt"/>
                <a:ea typeface="+mn-ea"/>
                <a:cs typeface="+mn-cs"/>
              </a:rPr>
              <a:t>digitalliteracy.att.com/learnersurvey  
</a:t>
            </a:r>
            <a:r>
              <a:rPr lang="es-419"/>
              <a:t>o 
Escanee el código QR</a:t>
            </a:r>
          </a:p>
          <a:p>
            <a:br>
              <a:rPr lang="en-US"/>
            </a:br>
            <a:r>
              <a:rPr lang="es-419"/>
              <a:t>El enlace y el código también se encuentran en la Hoja de actividades. 
</a:t>
            </a:r>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s-419"/>
          </a:p>
        </p:txBody>
      </p:sp>
    </p:spTree>
    <p:extLst>
      <p:ext uri="{BB962C8B-B14F-4D97-AF65-F5344CB8AC3E}">
        <p14:creationId xmlns:p14="http://schemas.microsoft.com/office/powerpoint/2010/main" val="38410607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Recapitulación sobre Windows 11</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Sesión de cierre con: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i="0" dirty="0"/>
              <a:t>Si corresponde: Mencione los talleres futuros de aprendizaje digital de AT&amp;T y PLA planificados para el lugar y/o la comunidad. </a:t>
            </a:r>
          </a:p>
          <a:p>
            <a:pPr marL="457200" lvl="1" indent="0">
              <a:buFont typeface="Arial" panose="020B0604020202020204" pitchFamily="34" charset="0"/>
              <a:buNone/>
            </a:pPr>
            <a:endParaRPr lang="es-419"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0" kern="1200" dirty="0">
                <a:solidFill>
                  <a:schemeClr val="tx1"/>
                </a:solidFill>
                <a:effectLst/>
                <a:latin typeface="+mn-lt"/>
                <a:ea typeface="+mn-ea"/>
                <a:cs typeface="+mn-cs"/>
              </a:rPr>
              <a:t>Averigüe si hay otras preguntas finales y responda las que hayan quedado pendientes en las secciones del "lugar de estacionamiento". </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Recuerde a los alumnos que completen la encuesta de los alumnos.</a:t>
            </a:r>
            <a:br>
              <a:rPr lang="en-US" sz="1200" i="0" kern="1200" dirty="0">
                <a:solidFill>
                  <a:schemeClr val="tx1"/>
                </a:solidFill>
                <a:effectLst/>
                <a:latin typeface="+mn-lt"/>
                <a:ea typeface="+mn-ea"/>
                <a:cs typeface="+mn-cs"/>
              </a:rPr>
            </a:br>
            <a:endParaRPr lang="es-419"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s-419"/>
          </a:p>
        </p:txBody>
      </p:sp>
    </p:spTree>
    <p:extLst>
      <p:ext uri="{BB962C8B-B14F-4D97-AF65-F5344CB8AC3E}">
        <p14:creationId xmlns:p14="http://schemas.microsoft.com/office/powerpoint/2010/main" val="3362037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46 A 56</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Archivos y carpetas en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Cada vez que abra un archivo, este se abrirá dentro de la aplicación de software relacionada. </a:t>
            </a:r>
            <a:r>
              <a:rPr lang="es-419" sz="1800" b="0" i="0" u="none" strike="noStrike" dirty="0">
                <a:solidFill>
                  <a:srgbClr val="000000"/>
                </a:solidFill>
                <a:effectLst/>
                <a:latin typeface="ATT Aleck Sans" panose="020B0503020203020204"/>
              </a:rPr>
              <a:t>En el ejemplo de hoy, vamos a abrir un archivo de presupuesto en Microsoft Excel, ya que esa fue la aplicación que se utilizó para crearlo. Para abrir el archivo, haga doble clic en el ícono destacado denominado "School Party Budget" (Presupuesto de la fiesta escolar)…</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a:p>
        </p:txBody>
      </p:sp>
    </p:spTree>
    <p:extLst>
      <p:ext uri="{BB962C8B-B14F-4D97-AF65-F5344CB8AC3E}">
        <p14:creationId xmlns:p14="http://schemas.microsoft.com/office/powerpoint/2010/main" val="4254030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5.sv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digitalliteracy.att.com/"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6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3.xml.rels><?xml version="1.0" encoding="UTF-8" standalone="yes"?>
<Relationships xmlns="http://schemas.openxmlformats.org/package/2006/relationships"><Relationship Id="rId3" Type="http://schemas.openxmlformats.org/officeDocument/2006/relationships/hyperlink" Target="https://att.digitallearn.org/courses/using-a-pc-windows-11-39b1e6fc-460c-44e9-a4eb-bd751af96905" TargetMode="External"/><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7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digitalliteracy.att.com/" TargetMode="External"/><Relationship Id="rId2" Type="http://schemas.openxmlformats.org/officeDocument/2006/relationships/notesSlide" Target="../notesSlides/notesSlide80.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8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8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a:t>Actividad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a:t>
            </a:fld>
            <a:endParaRPr lang="es-419"/>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F1E45-49A7-55B4-FCE9-7EED63D7387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AF6159-4168-DF6D-89F7-836369EC824C}"/>
              </a:ext>
            </a:extLst>
          </p:cNvPr>
          <p:cNvSpPr>
            <a:spLocks noGrp="1"/>
          </p:cNvSpPr>
          <p:nvPr>
            <p:ph idx="1"/>
          </p:nvPr>
        </p:nvSpPr>
        <p:spPr>
          <a:xfrm>
            <a:off x="457200" y="1447800"/>
            <a:ext cx="8229600" cy="4324350"/>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07E370B-416F-3E2C-D93F-608EFB2ADD1A}"/>
              </a:ext>
            </a:extLst>
          </p:cNvPr>
          <p:cNvSpPr>
            <a:spLocks noGrp="1"/>
          </p:cNvSpPr>
          <p:nvPr>
            <p:ph type="sldNum" sz="quarter" idx="12"/>
          </p:nvPr>
        </p:nvSpPr>
        <p:spPr/>
        <p:txBody>
          <a:bodyPr/>
          <a:lstStyle/>
          <a:p>
            <a:fld id="{D852D4E8-E283-404D-80D7-3AF63315721A}" type="slidenum">
              <a:rPr lang="en-US" smtClean="0"/>
              <a:t>10</a:t>
            </a:fld>
            <a:endParaRPr lang="es-419"/>
          </a:p>
        </p:txBody>
      </p:sp>
      <p:sp>
        <p:nvSpPr>
          <p:cNvPr id="8" name="Title 2">
            <a:extLst>
              <a:ext uri="{FF2B5EF4-FFF2-40B4-BE49-F238E27FC236}">
                <a16:creationId xmlns:a16="http://schemas.microsoft.com/office/drawing/2014/main" id="{123B3029-657E-78D6-B1CF-6AC36D3318E3}"/>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cxnSp>
        <p:nvCxnSpPr>
          <p:cNvPr id="9" name="Straight Connector 8">
            <a:extLst>
              <a:ext uri="{FF2B5EF4-FFF2-40B4-BE49-F238E27FC236}">
                <a16:creationId xmlns:a16="http://schemas.microsoft.com/office/drawing/2014/main" id="{601706E3-E537-DEC0-937C-74700E37B44E}"/>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2A71DC51-EEF6-9877-90B7-2697A3C406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320CDDD2-EAE5-1556-95FB-DEB960115674}"/>
              </a:ext>
            </a:extLst>
          </p:cNvPr>
          <p:cNvSpPr/>
          <p:nvPr/>
        </p:nvSpPr>
        <p:spPr>
          <a:xfrm>
            <a:off x="1810962" y="2193587"/>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88249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9411"/>
            <a:ext cx="8229600" cy="4472739"/>
          </a:xfrm>
        </p:spPr>
        <p:txBody>
          <a:bodyPr/>
          <a:lstStyle/>
          <a:p>
            <a:r>
              <a:rPr lang="es-419" b="1" dirty="0">
                <a:solidFill>
                  <a:schemeClr val="tx1"/>
                </a:solidFill>
              </a:rPr>
              <a:t>Carpeta: </a:t>
            </a:r>
            <a:r>
              <a:rPr lang="es-419" dirty="0">
                <a:solidFill>
                  <a:schemeClr val="tx1"/>
                </a:solidFill>
              </a:rPr>
              <a:t>Un método para almacenar y organizar archivos.</a:t>
            </a:r>
            <a:r>
              <a:rPr lang="es-419" b="1" dirty="0">
                <a:solidFill>
                  <a:schemeClr val="tx1"/>
                </a:solidFill>
              </a:rPr>
              <a:t>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s-419"/>
          </a:p>
        </p:txBody>
      </p:sp>
      <p:sp>
        <p:nvSpPr>
          <p:cNvPr id="11" name="Title 2">
            <a:extLst>
              <a:ext uri="{FF2B5EF4-FFF2-40B4-BE49-F238E27FC236}">
                <a16:creationId xmlns:a16="http://schemas.microsoft.com/office/drawing/2014/main" id="{63974DD1-C63B-54FF-A354-D9735B18E893}"/>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pic>
        <p:nvPicPr>
          <p:cNvPr id="3" name="Picture 2" descr="A screenshot of a computer desktop&#10;&#10;Description automatically generated">
            <a:extLst>
              <a:ext uri="{FF2B5EF4-FFF2-40B4-BE49-F238E27FC236}">
                <a16:creationId xmlns:a16="http://schemas.microsoft.com/office/drawing/2014/main" id="{ABF35F14-3A8A-43EF-82F7-A9B9CCEA92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A3DC4F78-F9CB-6EAE-EF7E-98C34922B97B}"/>
              </a:ext>
            </a:extLst>
          </p:cNvPr>
          <p:cNvSpPr/>
          <p:nvPr/>
        </p:nvSpPr>
        <p:spPr>
          <a:xfrm>
            <a:off x="693008" y="2568445"/>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Connector 6">
            <a:extLst>
              <a:ext uri="{FF2B5EF4-FFF2-40B4-BE49-F238E27FC236}">
                <a16:creationId xmlns:a16="http://schemas.microsoft.com/office/drawing/2014/main" id="{95E8B9D2-0149-4923-3635-B781A8C22A7D}"/>
              </a:ext>
            </a:extLst>
          </p:cNvPr>
          <p:cNvCxnSpPr>
            <a:cxnSpLocks/>
          </p:cNvCxnSpPr>
          <p:nvPr/>
        </p:nvCxnSpPr>
        <p:spPr>
          <a:xfrm>
            <a:off x="1497134" y="3149917"/>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1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6934"/>
            <a:ext cx="8229600" cy="4471416"/>
          </a:xfrm>
        </p:spPr>
        <p:txBody>
          <a:bodyPr/>
          <a:lstStyle/>
          <a:p>
            <a:r>
              <a:rPr lang="es-419" b="1" dirty="0">
                <a:solidFill>
                  <a:schemeClr val="tx1"/>
                </a:solidFill>
              </a:rPr>
              <a:t>Abrir la carpeta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s-419"/>
          </a:p>
        </p:txBody>
      </p:sp>
      <p:sp>
        <p:nvSpPr>
          <p:cNvPr id="11" name="Rectangle 10">
            <a:extLst>
              <a:ext uri="{FF2B5EF4-FFF2-40B4-BE49-F238E27FC236}">
                <a16:creationId xmlns:a16="http://schemas.microsoft.com/office/drawing/2014/main" id="{58A58CC8-EA45-CD42-A1A3-02322C655519}"/>
              </a:ext>
            </a:extLst>
          </p:cNvPr>
          <p:cNvSpPr/>
          <p:nvPr/>
        </p:nvSpPr>
        <p:spPr>
          <a:xfrm>
            <a:off x="3166617" y="2792939"/>
            <a:ext cx="3060701" cy="221026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0" name="Title 2">
            <a:extLst>
              <a:ext uri="{FF2B5EF4-FFF2-40B4-BE49-F238E27FC236}">
                <a16:creationId xmlns:a16="http://schemas.microsoft.com/office/drawing/2014/main" id="{59B6E868-32E6-991E-AE08-9AE6D5276D90}"/>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pic>
        <p:nvPicPr>
          <p:cNvPr id="4" name="Picture 3" descr="A screenshot of a computer&#10;&#10;Description automatically generated">
            <a:extLst>
              <a:ext uri="{FF2B5EF4-FFF2-40B4-BE49-F238E27FC236}">
                <a16:creationId xmlns:a16="http://schemas.microsoft.com/office/drawing/2014/main" id="{743E17DF-A7D6-BC73-8B79-D70F3A196C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4D0BEDB4-547C-A2F2-1D53-358B22997D98}"/>
              </a:ext>
            </a:extLst>
          </p:cNvPr>
          <p:cNvSpPr/>
          <p:nvPr/>
        </p:nvSpPr>
        <p:spPr>
          <a:xfrm flipH="1">
            <a:off x="1887747" y="2327394"/>
            <a:ext cx="5791200" cy="374128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13264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CA1F7-44C1-80D8-A83F-47BBE811688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6B337E-8C50-1465-C5D1-960306A70D2B}"/>
              </a:ext>
            </a:extLst>
          </p:cNvPr>
          <p:cNvSpPr>
            <a:spLocks noGrp="1"/>
          </p:cNvSpPr>
          <p:nvPr>
            <p:ph idx="1"/>
          </p:nvPr>
        </p:nvSpPr>
        <p:spPr>
          <a:xfrm>
            <a:off x="457200" y="1376934"/>
            <a:ext cx="8229600" cy="4471416"/>
          </a:xfrm>
        </p:spPr>
        <p:txBody>
          <a:bodyPr/>
          <a:lstStyle/>
          <a:p>
            <a:r>
              <a:rPr lang="es-419" b="1" dirty="0">
                <a:solidFill>
                  <a:schemeClr val="tx1"/>
                </a:solidFill>
              </a:rPr>
              <a:t>Abrir la carpeta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F1A65102-4465-C428-1EEB-C46539B1F59D}"/>
              </a:ext>
            </a:extLst>
          </p:cNvPr>
          <p:cNvSpPr>
            <a:spLocks noGrp="1"/>
          </p:cNvSpPr>
          <p:nvPr>
            <p:ph type="sldNum" sz="quarter" idx="12"/>
          </p:nvPr>
        </p:nvSpPr>
        <p:spPr/>
        <p:txBody>
          <a:bodyPr/>
          <a:lstStyle/>
          <a:p>
            <a:fld id="{D852D4E8-E283-404D-80D7-3AF63315721A}" type="slidenum">
              <a:rPr lang="en-US" smtClean="0"/>
              <a:t>13</a:t>
            </a:fld>
            <a:endParaRPr lang="es-419"/>
          </a:p>
        </p:txBody>
      </p:sp>
      <p:sp>
        <p:nvSpPr>
          <p:cNvPr id="10" name="Title 2">
            <a:extLst>
              <a:ext uri="{FF2B5EF4-FFF2-40B4-BE49-F238E27FC236}">
                <a16:creationId xmlns:a16="http://schemas.microsoft.com/office/drawing/2014/main" id="{7F13477A-CDDB-61C7-D34D-DC884493F6F6}"/>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pic>
        <p:nvPicPr>
          <p:cNvPr id="7" name="Picture 6" descr="A screenshot of a computer&#10;&#10;Description automatically generated">
            <a:extLst>
              <a:ext uri="{FF2B5EF4-FFF2-40B4-BE49-F238E27FC236}">
                <a16:creationId xmlns:a16="http://schemas.microsoft.com/office/drawing/2014/main" id="{8C54C60A-8799-317C-A196-50B30D33B2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3" cy="4471416"/>
          </a:xfrm>
          <a:prstGeom prst="rect">
            <a:avLst/>
          </a:prstGeom>
        </p:spPr>
      </p:pic>
    </p:spTree>
    <p:extLst>
      <p:ext uri="{BB962C8B-B14F-4D97-AF65-F5344CB8AC3E}">
        <p14:creationId xmlns:p14="http://schemas.microsoft.com/office/powerpoint/2010/main" val="282676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s-419">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s-419"/>
          </a:p>
        </p:txBody>
      </p:sp>
      <p:pic>
        <p:nvPicPr>
          <p:cNvPr id="8" name="Picture 7" descr="A screenshot of a computer&#10;&#10;Description automatically generated">
            <a:extLst>
              <a:ext uri="{FF2B5EF4-FFF2-40B4-BE49-F238E27FC236}">
                <a16:creationId xmlns:a16="http://schemas.microsoft.com/office/drawing/2014/main" id="{3FC6DFC4-89AA-9C72-EF48-C6AA6469D3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Content Placeholder 1">
            <a:extLst>
              <a:ext uri="{FF2B5EF4-FFF2-40B4-BE49-F238E27FC236}">
                <a16:creationId xmlns:a16="http://schemas.microsoft.com/office/drawing/2014/main" id="{A1F0A914-F5CE-1C40-14CB-EA4F1BD769FD}"/>
              </a:ext>
            </a:extLst>
          </p:cNvPr>
          <p:cNvSpPr txBox="1">
            <a:spLocks/>
          </p:cNvSpPr>
          <p:nvPr/>
        </p:nvSpPr>
        <p:spPr>
          <a:xfrm>
            <a:off x="457200" y="1322056"/>
            <a:ext cx="8229600" cy="4450094"/>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s-419" b="1" dirty="0">
                <a:solidFill>
                  <a:schemeClr val="tx1"/>
                </a:solidFill>
              </a:rPr>
              <a:t>Repaso</a:t>
            </a:r>
            <a:endParaRPr lang="es-419" dirty="0">
              <a:solidFill>
                <a:schemeClr val="tx1"/>
              </a:solidFill>
            </a:endParaRPr>
          </a:p>
          <a:p>
            <a:pPr marL="82296" indent="0">
              <a:buFont typeface="Georgia"/>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4" name="Title 2">
            <a:extLst>
              <a:ext uri="{FF2B5EF4-FFF2-40B4-BE49-F238E27FC236}">
                <a16:creationId xmlns:a16="http://schemas.microsoft.com/office/drawing/2014/main" id="{ED1117B2-4F83-92D7-967F-F5DD8A6F41C2}"/>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8B52D-AEB3-2FA5-CBCC-D3992BDDA45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86D7CE-ABED-E87C-C777-A6FB1CE4A2A2}"/>
              </a:ext>
            </a:extLst>
          </p:cNvPr>
          <p:cNvSpPr>
            <a:spLocks noGrp="1"/>
          </p:cNvSpPr>
          <p:nvPr>
            <p:ph idx="1"/>
          </p:nvPr>
        </p:nvSpPr>
        <p:spPr>
          <a:xfrm>
            <a:off x="457200" y="1300734"/>
            <a:ext cx="8229600" cy="4471416"/>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580D7943-9598-927E-2005-506EE20B3ADA}"/>
              </a:ext>
            </a:extLst>
          </p:cNvPr>
          <p:cNvSpPr>
            <a:spLocks noGrp="1"/>
          </p:cNvSpPr>
          <p:nvPr>
            <p:ph type="sldNum" sz="quarter" idx="12"/>
          </p:nvPr>
        </p:nvSpPr>
        <p:spPr/>
        <p:txBody>
          <a:bodyPr/>
          <a:lstStyle/>
          <a:p>
            <a:fld id="{D852D4E8-E283-404D-80D7-3AF63315721A}" type="slidenum">
              <a:rPr lang="en-US" smtClean="0"/>
              <a:t>15</a:t>
            </a:fld>
            <a:endParaRPr lang="es-419"/>
          </a:p>
        </p:txBody>
      </p:sp>
      <p:sp>
        <p:nvSpPr>
          <p:cNvPr id="8" name="Title 2">
            <a:extLst>
              <a:ext uri="{FF2B5EF4-FFF2-40B4-BE49-F238E27FC236}">
                <a16:creationId xmlns:a16="http://schemas.microsoft.com/office/drawing/2014/main" id="{55ACC72D-0857-5FF3-1C7F-11B9DFA168D0}"/>
              </a:ext>
            </a:extLst>
          </p:cNvPr>
          <p:cNvSpPr>
            <a:spLocks noGrp="1"/>
          </p:cNvSpPr>
          <p:nvPr>
            <p:ph type="title"/>
          </p:nvPr>
        </p:nvSpPr>
        <p:spPr>
          <a:xfrm>
            <a:off x="457200" y="685800"/>
            <a:ext cx="8229600" cy="1066800"/>
          </a:xfrm>
        </p:spPr>
        <p:txBody>
          <a:bodyPr anchor="t">
            <a:normAutofit/>
          </a:bodyPr>
          <a:lstStyle/>
          <a:p>
            <a:r>
              <a:rPr lang="es-419" sz="2800" spc="-70" dirty="0"/>
              <a:t>Archivos y carpetas (continuación)</a:t>
            </a:r>
          </a:p>
        </p:txBody>
      </p:sp>
      <p:cxnSp>
        <p:nvCxnSpPr>
          <p:cNvPr id="9" name="Straight Connector 8">
            <a:extLst>
              <a:ext uri="{FF2B5EF4-FFF2-40B4-BE49-F238E27FC236}">
                <a16:creationId xmlns:a16="http://schemas.microsoft.com/office/drawing/2014/main" id="{B42D4702-77A7-15FB-A1CB-28C876727A3B}"/>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34CBA9DB-71EC-7B0F-6964-5E2A388EE1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971E74B7-C9D4-3398-B6A3-BA8DF6323384}"/>
              </a:ext>
            </a:extLst>
          </p:cNvPr>
          <p:cNvSpPr/>
          <p:nvPr/>
        </p:nvSpPr>
        <p:spPr>
          <a:xfrm>
            <a:off x="1818735" y="2138892"/>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28163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2161"/>
            <a:ext cx="8229600" cy="4479989"/>
          </a:xfrm>
        </p:spPr>
        <p:txBody>
          <a:bodyPr/>
          <a:lstStyle/>
          <a:p>
            <a:r>
              <a:rPr lang="es-419" b="1" dirty="0">
                <a:solidFill>
                  <a:schemeClr val="tx1"/>
                </a:solidFill>
              </a:rPr>
              <a:t>¿Qué es una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s-419"/>
          </a:p>
        </p:txBody>
      </p:sp>
      <p:sp>
        <p:nvSpPr>
          <p:cNvPr id="8" name="Title 2">
            <a:extLst>
              <a:ext uri="{FF2B5EF4-FFF2-40B4-BE49-F238E27FC236}">
                <a16:creationId xmlns:a16="http://schemas.microsoft.com/office/drawing/2014/main" id="{059C9D6B-53F0-5287-0EFD-715CB197AA40}"/>
              </a:ext>
            </a:extLst>
          </p:cNvPr>
          <p:cNvSpPr>
            <a:spLocks noGrp="1"/>
          </p:cNvSpPr>
          <p:nvPr>
            <p:ph type="title"/>
          </p:nvPr>
        </p:nvSpPr>
        <p:spPr>
          <a:xfrm>
            <a:off x="457200" y="685800"/>
            <a:ext cx="8229600" cy="1066800"/>
          </a:xfrm>
        </p:spPr>
        <p:txBody>
          <a:bodyPr anchor="t">
            <a:normAutofit/>
          </a:bodyPr>
          <a:lstStyle/>
          <a:p>
            <a:r>
              <a:rPr lang="es-419" sz="2800" spc="-70" dirty="0"/>
              <a:t>Trabajar con ventanas</a:t>
            </a:r>
          </a:p>
        </p:txBody>
      </p:sp>
      <p:sp>
        <p:nvSpPr>
          <p:cNvPr id="4" name="Rectangle 3">
            <a:extLst>
              <a:ext uri="{FF2B5EF4-FFF2-40B4-BE49-F238E27FC236}">
                <a16:creationId xmlns:a16="http://schemas.microsoft.com/office/drawing/2014/main" id="{98D5B4CE-7A56-3FB9-31A1-F382028259F7}"/>
              </a:ext>
            </a:extLst>
          </p:cNvPr>
          <p:cNvSpPr/>
          <p:nvPr/>
        </p:nvSpPr>
        <p:spPr>
          <a:xfrm>
            <a:off x="1897227" y="2348864"/>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9" name="Picture 8" descr="A screenshot of a computer&#10;&#10;Description automatically generated">
            <a:extLst>
              <a:ext uri="{FF2B5EF4-FFF2-40B4-BE49-F238E27FC236}">
                <a16:creationId xmlns:a16="http://schemas.microsoft.com/office/drawing/2014/main" id="{2590F021-2281-D3B0-2C37-82A3F27332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A80707E3-2F26-8E52-1D44-41E86CDEE8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0AA57FBE-E98E-5487-613E-7831A24C5B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2161"/>
            <a:ext cx="8229600" cy="4479989"/>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s-419"/>
          </a:p>
        </p:txBody>
      </p:sp>
      <p:sp>
        <p:nvSpPr>
          <p:cNvPr id="8" name="Title 2">
            <a:extLst>
              <a:ext uri="{FF2B5EF4-FFF2-40B4-BE49-F238E27FC236}">
                <a16:creationId xmlns:a16="http://schemas.microsoft.com/office/drawing/2014/main" id="{B6F8A499-D347-39A6-6D63-0667C7D10C16}"/>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
        <p:nvSpPr>
          <p:cNvPr id="4" name="Rectangle 3">
            <a:extLst>
              <a:ext uri="{FF2B5EF4-FFF2-40B4-BE49-F238E27FC236}">
                <a16:creationId xmlns:a16="http://schemas.microsoft.com/office/drawing/2014/main" id="{1B99927C-F7B2-CF9B-9D89-67A9101746FD}"/>
              </a:ext>
            </a:extLst>
          </p:cNvPr>
          <p:cNvSpPr/>
          <p:nvPr/>
        </p:nvSpPr>
        <p:spPr>
          <a:xfrm>
            <a:off x="1811934" y="2583373"/>
            <a:ext cx="5937562" cy="36823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4" name="Graphic 13" descr="Cursor with solid fill">
            <a:extLst>
              <a:ext uri="{FF2B5EF4-FFF2-40B4-BE49-F238E27FC236}">
                <a16:creationId xmlns:a16="http://schemas.microsoft.com/office/drawing/2014/main" id="{2151CE75-2B4A-2217-F757-07712C75DF6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43800" y="4204536"/>
            <a:ext cx="914400" cy="914400"/>
          </a:xfrm>
          <a:prstGeom prst="rect">
            <a:avLst/>
          </a:prstGeom>
        </p:spPr>
      </p:pic>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2161"/>
            <a:ext cx="8229600" cy="4479989"/>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s-419"/>
          </a:p>
        </p:txBody>
      </p:sp>
      <p:sp>
        <p:nvSpPr>
          <p:cNvPr id="13" name="Title 2">
            <a:extLst>
              <a:ext uri="{FF2B5EF4-FFF2-40B4-BE49-F238E27FC236}">
                <a16:creationId xmlns:a16="http://schemas.microsoft.com/office/drawing/2014/main" id="{99901B36-F871-E11D-4566-C08570A8A0EC}"/>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9" name="Picture 8" descr="A screenshot of a computer&#10;&#10;Description automatically generated">
            <a:extLst>
              <a:ext uri="{FF2B5EF4-FFF2-40B4-BE49-F238E27FC236}">
                <a16:creationId xmlns:a16="http://schemas.microsoft.com/office/drawing/2014/main" id="{8B8B93B4-35B4-689A-D30A-AFBAC891F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83DE9100-1B05-9B28-5450-0D94A781D2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pic>
        <p:nvPicPr>
          <p:cNvPr id="17" name="Picture 16" descr="A white line in a black background&#10;&#10;Description automatically generated">
            <a:extLst>
              <a:ext uri="{FF2B5EF4-FFF2-40B4-BE49-F238E27FC236}">
                <a16:creationId xmlns:a16="http://schemas.microsoft.com/office/drawing/2014/main" id="{EE81FD16-EF84-D37F-C24E-136D547DDE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2067" y="3451123"/>
            <a:ext cx="737863" cy="342483"/>
          </a:xfrm>
          <a:prstGeom prst="rect">
            <a:avLst/>
          </a:prstGeom>
        </p:spPr>
      </p:pic>
      <p:sp>
        <p:nvSpPr>
          <p:cNvPr id="18" name="Rectangle 17">
            <a:extLst>
              <a:ext uri="{FF2B5EF4-FFF2-40B4-BE49-F238E27FC236}">
                <a16:creationId xmlns:a16="http://schemas.microsoft.com/office/drawing/2014/main" id="{B2453D01-3AE2-96A4-3A59-650B3C353ADE}"/>
              </a:ext>
            </a:extLst>
          </p:cNvPr>
          <p:cNvSpPr/>
          <p:nvPr/>
        </p:nvSpPr>
        <p:spPr>
          <a:xfrm>
            <a:off x="6989306" y="3375580"/>
            <a:ext cx="1468894" cy="49356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87126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1DFFDE9E-6818-AFA8-603B-AEED567B44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87907" y="1251284"/>
            <a:ext cx="8229600" cy="4593741"/>
          </a:xfrm>
        </p:spPr>
        <p:txBody>
          <a:bodyPr/>
          <a:lstStyle/>
          <a:p>
            <a:r>
              <a:rPr lang="es-419" b="1" dirty="0">
                <a:solidFill>
                  <a:schemeClr val="tx1"/>
                </a:solidFill>
              </a:rPr>
              <a:t>Cambiar el tamaño de la ventana </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s-419"/>
          </a:p>
        </p:txBody>
      </p:sp>
      <p:sp>
        <p:nvSpPr>
          <p:cNvPr id="10" name="Title 2">
            <a:extLst>
              <a:ext uri="{FF2B5EF4-FFF2-40B4-BE49-F238E27FC236}">
                <a16:creationId xmlns:a16="http://schemas.microsoft.com/office/drawing/2014/main" id="{7191A216-6E74-3227-290E-3F1F357BD91D}"/>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14" name="Picture 13" descr="A screenshot of a computer&#10;&#10;Description automatically generated">
            <a:extLst>
              <a:ext uri="{FF2B5EF4-FFF2-40B4-BE49-F238E27FC236}">
                <a16:creationId xmlns:a16="http://schemas.microsoft.com/office/drawing/2014/main" id="{0A4A9EA5-9DF6-69E3-1EFB-73EA8FC017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193815"/>
            <a:ext cx="6684235" cy="4145415"/>
          </a:xfrm>
          <a:prstGeom prst="rect">
            <a:avLst/>
          </a:prstGeom>
        </p:spPr>
      </p:pic>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684776"/>
          </a:xfrm>
        </p:spPr>
        <p:txBody>
          <a:bodyPr>
            <a:noAutofit/>
          </a:bodyPr>
          <a:lstStyle/>
          <a:p>
            <a:pPr marL="82296" indent="0">
              <a:buNone/>
            </a:pPr>
            <a:r>
              <a:rPr lang="es-419" sz="1800" dirty="0">
                <a:solidFill>
                  <a:schemeClr val="tx1"/>
                </a:solidFill>
              </a:rPr>
              <a:t>Utilice el escritorio de la computadora para responder las siguientes preguntas. </a:t>
            </a:r>
          </a:p>
          <a:p>
            <a:pPr marL="82296" indent="0">
              <a:buNone/>
            </a:pPr>
            <a:r>
              <a:rPr lang="es-419" sz="1800" dirty="0">
                <a:solidFill>
                  <a:schemeClr val="tx1"/>
                </a:solidFill>
              </a:rPr>
              <a:t>Si no tiene una computadora propia, siga al instructor para completar las siguientes tareas. </a:t>
            </a:r>
          </a:p>
          <a:p>
            <a:pPr marL="82296" indent="0">
              <a:buNone/>
            </a:pPr>
            <a:r>
              <a:rPr lang="es-419" sz="1800" dirty="0">
                <a:solidFill>
                  <a:schemeClr val="tx1"/>
                </a:solidFill>
              </a:rPr>
              <a:t> </a:t>
            </a:r>
          </a:p>
          <a:p>
            <a:pPr marL="82296" indent="0">
              <a:buNone/>
            </a:pPr>
            <a:r>
              <a:rPr lang="es-419" sz="1800" dirty="0">
                <a:solidFill>
                  <a:schemeClr val="tx1"/>
                </a:solidFill>
              </a:rPr>
              <a:t>1. Nombre tres formas en las que puede abrir una aplicación como Microsoft Word o el explorador Edge.</a:t>
            </a:r>
          </a:p>
          <a:p>
            <a:pPr marL="82296" indent="0">
              <a:buNone/>
            </a:pPr>
            <a:r>
              <a:rPr lang="es-419" sz="1800" dirty="0">
                <a:solidFill>
                  <a:schemeClr val="tx1"/>
                </a:solidFill>
              </a:rPr>
              <a:t>a. </a:t>
            </a:r>
          </a:p>
          <a:p>
            <a:pPr marL="82296" indent="0">
              <a:buNone/>
            </a:pPr>
            <a:r>
              <a:rPr lang="es-419" sz="1800" dirty="0">
                <a:solidFill>
                  <a:schemeClr val="tx1"/>
                </a:solidFill>
              </a:rPr>
              <a:t>b.</a:t>
            </a:r>
          </a:p>
          <a:p>
            <a:pPr marL="82296" indent="0">
              <a:buNone/>
            </a:pPr>
            <a:r>
              <a:rPr lang="es-419" sz="1800" dirty="0">
                <a:solidFill>
                  <a:schemeClr val="tx1"/>
                </a:solidFill>
              </a:rPr>
              <a:t>c.</a:t>
            </a:r>
          </a:p>
          <a:p>
            <a:pPr marL="82296" indent="0">
              <a:buNone/>
            </a:pPr>
            <a:r>
              <a:rPr lang="es-419" sz="1800" b="1" dirty="0">
                <a:solidFill>
                  <a:schemeClr val="tx1"/>
                </a:solidFill>
              </a:rPr>
              <a:t> </a:t>
            </a:r>
            <a:endParaRPr lang="es-419" sz="1800" dirty="0">
              <a:solidFill>
                <a:schemeClr val="tx1"/>
              </a:solidFill>
            </a:endParaRPr>
          </a:p>
          <a:p>
            <a:pPr marL="82296" indent="0">
              <a:buNone/>
            </a:pPr>
            <a:r>
              <a:rPr lang="es-419" sz="1800" dirty="0">
                <a:solidFill>
                  <a:schemeClr val="tx1"/>
                </a:solidFill>
              </a:rPr>
              <a:t>2. Si desea buscar un archivo en su computadora, ¿dónde ingresaría su término de búsqueda? 
</a:t>
            </a:r>
            <a:r>
              <a:rPr lang="es-419" sz="1800" b="1" dirty="0">
                <a:solidFill>
                  <a:schemeClr val="tx1"/>
                </a:solidFill>
              </a:rPr>
              <a:t> </a:t>
            </a:r>
            <a:endParaRPr lang="es-419" sz="1800" dirty="0">
              <a:solidFill>
                <a:schemeClr val="tx1"/>
              </a:solidFill>
            </a:endParaRPr>
          </a:p>
          <a:p>
            <a:pPr marL="82296" indent="0">
              <a:buNone/>
            </a:pPr>
            <a:r>
              <a:rPr lang="es-419" sz="1800" dirty="0">
                <a:solidFill>
                  <a:schemeClr val="tx1"/>
                </a:solidFill>
              </a:rPr>
              <a:t>3. ¿Puede añadir aplicaciones a la barra de tareas?  	
4. ¿Dónde haría clic para apagar la computadora?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normAutofit/>
          </a:bodyPr>
          <a:lstStyle/>
          <a:p>
            <a:r>
              <a:rPr lang="es-419" b="1" dirty="0"/>
              <a:t>ACTIVIDAD 1: Trabajar desde el escritorio</a:t>
            </a:r>
            <a:endParaRPr lang="es-419"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a:t>
            </a:fld>
            <a:endParaRPr lang="es-419"/>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omputer&#10;&#10;Description automatically generated">
            <a:extLst>
              <a:ext uri="{FF2B5EF4-FFF2-40B4-BE49-F238E27FC236}">
                <a16:creationId xmlns:a16="http://schemas.microsoft.com/office/drawing/2014/main" id="{A82643C6-3132-DEF8-87BC-CF62959556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A6D87ED6-A117-E28D-E6D5-EF571A9539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s-419"/>
          </a:p>
        </p:txBody>
      </p:sp>
      <p:sp>
        <p:nvSpPr>
          <p:cNvPr id="11" name="Title 2">
            <a:extLst>
              <a:ext uri="{FF2B5EF4-FFF2-40B4-BE49-F238E27FC236}">
                <a16:creationId xmlns:a16="http://schemas.microsoft.com/office/drawing/2014/main" id="{66F80DAA-697C-34A9-F7BE-3D174057C8D3}"/>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
        <p:nvSpPr>
          <p:cNvPr id="5" name="Rectangle 4">
            <a:extLst>
              <a:ext uri="{FF2B5EF4-FFF2-40B4-BE49-F238E27FC236}">
                <a16:creationId xmlns:a16="http://schemas.microsoft.com/office/drawing/2014/main" id="{FB1809E2-4693-1147-D844-76FF877FC22D}"/>
              </a:ext>
            </a:extLst>
          </p:cNvPr>
          <p:cNvSpPr/>
          <p:nvPr/>
        </p:nvSpPr>
        <p:spPr>
          <a:xfrm>
            <a:off x="1702943" y="2348865"/>
            <a:ext cx="6684235" cy="3181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Content Placeholder 1">
            <a:extLst>
              <a:ext uri="{FF2B5EF4-FFF2-40B4-BE49-F238E27FC236}">
                <a16:creationId xmlns:a16="http://schemas.microsoft.com/office/drawing/2014/main" id="{A9BE716C-3236-307D-EB4E-6CC238134689}"/>
              </a:ext>
            </a:extLst>
          </p:cNvPr>
          <p:cNvSpPr>
            <a:spLocks noGrp="1"/>
          </p:cNvSpPr>
          <p:nvPr>
            <p:ph idx="1"/>
          </p:nvPr>
        </p:nvSpPr>
        <p:spPr>
          <a:xfrm>
            <a:off x="457200" y="1251283"/>
            <a:ext cx="8229600" cy="4597067"/>
          </a:xfrm>
        </p:spPr>
        <p:txBody>
          <a:bodyPr/>
          <a:lstStyle/>
          <a:p>
            <a:r>
              <a:rPr lang="es-419" b="1" dirty="0">
                <a:solidFill>
                  <a:schemeClr val="tx1"/>
                </a:solidFill>
              </a:rPr>
              <a:t>Barra de título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FAB2764-28D8-3E06-BB32-5BA7EC69FB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51284"/>
            <a:ext cx="8229600" cy="4597066"/>
          </a:xfrm>
        </p:spPr>
        <p:txBody>
          <a:bodyPr/>
          <a:lstStyle/>
          <a:p>
            <a:r>
              <a:rPr lang="es-419" b="1" dirty="0">
                <a:solidFill>
                  <a:schemeClr val="tx1"/>
                </a:solidFill>
              </a:rPr>
              <a:t>Barra de título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21</a:t>
            </a:fld>
            <a:endParaRPr lang="es-419"/>
          </a:p>
        </p:txBody>
      </p:sp>
      <p:sp>
        <p:nvSpPr>
          <p:cNvPr id="12" name="Title 2">
            <a:extLst>
              <a:ext uri="{FF2B5EF4-FFF2-40B4-BE49-F238E27FC236}">
                <a16:creationId xmlns:a16="http://schemas.microsoft.com/office/drawing/2014/main" id="{AD830B77-B358-AEE3-53BB-40049E12BD1F}"/>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18" name="Picture 17" descr="A screenshot of a computer&#10;&#10;Description automatically generated">
            <a:extLst>
              <a:ext uri="{FF2B5EF4-FFF2-40B4-BE49-F238E27FC236}">
                <a16:creationId xmlns:a16="http://schemas.microsoft.com/office/drawing/2014/main" id="{FD485100-2E70-0ED8-7DFB-F55CD72555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19" name="Rectangle 18">
            <a:extLst>
              <a:ext uri="{FF2B5EF4-FFF2-40B4-BE49-F238E27FC236}">
                <a16:creationId xmlns:a16="http://schemas.microsoft.com/office/drawing/2014/main" id="{948874ED-853A-86E9-E615-F5E182DFD491}"/>
              </a:ext>
            </a:extLst>
          </p:cNvPr>
          <p:cNvSpPr/>
          <p:nvPr/>
        </p:nvSpPr>
        <p:spPr>
          <a:xfrm>
            <a:off x="7273506" y="2297106"/>
            <a:ext cx="114817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12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912C5F09-B4CA-5212-FC29-EE2296864E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03158"/>
            <a:ext cx="8229600" cy="4603498"/>
          </a:xfrm>
        </p:spPr>
        <p:txBody>
          <a:bodyPr/>
          <a:lstStyle/>
          <a:p>
            <a:r>
              <a:rPr lang="es-419" b="1" dirty="0">
                <a:solidFill>
                  <a:schemeClr val="tx1"/>
                </a:solidFill>
              </a:rPr>
              <a:t>Botón de maximizar: </a:t>
            </a:r>
            <a:r>
              <a:rPr lang="es-419" dirty="0">
                <a:solidFill>
                  <a:schemeClr val="tx1"/>
                </a:solidFill>
              </a:rPr>
              <a:t>Expanda la ventana para que ocupe todo el escritorio.</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s-419"/>
          </a:p>
        </p:txBody>
      </p:sp>
      <p:sp>
        <p:nvSpPr>
          <p:cNvPr id="14" name="Title 2">
            <a:extLst>
              <a:ext uri="{FF2B5EF4-FFF2-40B4-BE49-F238E27FC236}">
                <a16:creationId xmlns:a16="http://schemas.microsoft.com/office/drawing/2014/main" id="{1E004331-E85E-39F4-3DCB-5B97A5B77286}"/>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9" name="Picture 8" descr="A screenshot of a computer&#10;&#10;Description automatically generated">
            <a:extLst>
              <a:ext uri="{FF2B5EF4-FFF2-40B4-BE49-F238E27FC236}">
                <a16:creationId xmlns:a16="http://schemas.microsoft.com/office/drawing/2014/main" id="{61CBDAFF-1649-1585-DE19-5230EE8D67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13" name="Rectangle 12">
            <a:extLst>
              <a:ext uri="{FF2B5EF4-FFF2-40B4-BE49-F238E27FC236}">
                <a16:creationId xmlns:a16="http://schemas.microsoft.com/office/drawing/2014/main" id="{64966101-B8EC-2993-ABA0-088687008413}"/>
              </a:ext>
            </a:extLst>
          </p:cNvPr>
          <p:cNvSpPr/>
          <p:nvPr/>
        </p:nvSpPr>
        <p:spPr>
          <a:xfrm>
            <a:off x="7620000" y="2286000"/>
            <a:ext cx="47783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06656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00734"/>
            <a:ext cx="8229600" cy="4471416"/>
          </a:xfrm>
        </p:spPr>
        <p:txBody>
          <a:bodyPr/>
          <a:lstStyle/>
          <a:p>
            <a:r>
              <a:rPr lang="es-419" b="1" dirty="0">
                <a:solidFill>
                  <a:schemeClr val="tx1"/>
                </a:solidFill>
              </a:rPr>
              <a:t>Botón de maximizar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s-419"/>
          </a:p>
        </p:txBody>
      </p:sp>
      <p:sp>
        <p:nvSpPr>
          <p:cNvPr id="7" name="Title 2">
            <a:extLst>
              <a:ext uri="{FF2B5EF4-FFF2-40B4-BE49-F238E27FC236}">
                <a16:creationId xmlns:a16="http://schemas.microsoft.com/office/drawing/2014/main" id="{3797F451-8BE8-65E6-85C7-83490BBEED76}"/>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3" name="Picture 2" descr="A screenshot of a computer&#10;&#10;Description automatically generated">
            <a:extLst>
              <a:ext uri="{FF2B5EF4-FFF2-40B4-BE49-F238E27FC236}">
                <a16:creationId xmlns:a16="http://schemas.microsoft.com/office/drawing/2014/main" id="{CD891BA9-F3A2-A3D4-F825-9BFF196856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209892" cy="4471416"/>
          </a:xfrm>
          <a:prstGeom prst="rect">
            <a:avLst/>
          </a:prstGeom>
        </p:spPr>
      </p:pic>
    </p:spTree>
    <p:extLst>
      <p:ext uri="{BB962C8B-B14F-4D97-AF65-F5344CB8AC3E}">
        <p14:creationId xmlns:p14="http://schemas.microsoft.com/office/powerpoint/2010/main" val="124932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79946" y="1300734"/>
            <a:ext cx="7978254" cy="4471416"/>
          </a:xfrm>
        </p:spPr>
        <p:txBody>
          <a:bodyPr/>
          <a:lstStyle/>
          <a:p>
            <a:r>
              <a:rPr lang="es-419" b="1" dirty="0">
                <a:solidFill>
                  <a:schemeClr val="tx1"/>
                </a:solidFill>
              </a:rPr>
              <a:t>Botón de restaurar: </a:t>
            </a:r>
            <a:r>
              <a:rPr lang="es-419" dirty="0">
                <a:solidFill>
                  <a:schemeClr val="tx1"/>
                </a:solidFill>
              </a:rPr>
              <a:t>Devuelve la ventana al tamaño que tenía antes de maximizarla.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24</a:t>
            </a:fld>
            <a:endParaRPr lang="es-419"/>
          </a:p>
        </p:txBody>
      </p:sp>
      <p:sp>
        <p:nvSpPr>
          <p:cNvPr id="9" name="Title 2">
            <a:extLst>
              <a:ext uri="{FF2B5EF4-FFF2-40B4-BE49-F238E27FC236}">
                <a16:creationId xmlns:a16="http://schemas.microsoft.com/office/drawing/2014/main" id="{A3FEFB08-288F-0935-7D2B-A6458F9A95BA}"/>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grpSp>
        <p:nvGrpSpPr>
          <p:cNvPr id="4" name="Group 3">
            <a:extLst>
              <a:ext uri="{FF2B5EF4-FFF2-40B4-BE49-F238E27FC236}">
                <a16:creationId xmlns:a16="http://schemas.microsoft.com/office/drawing/2014/main" id="{7FD974AB-842D-BBCA-9974-4DF63805AF4B}"/>
              </a:ext>
            </a:extLst>
          </p:cNvPr>
          <p:cNvGrpSpPr/>
          <p:nvPr/>
        </p:nvGrpSpPr>
        <p:grpSpPr>
          <a:xfrm>
            <a:off x="685800" y="2258568"/>
            <a:ext cx="7209892" cy="4471416"/>
            <a:chOff x="685800" y="2258568"/>
            <a:chExt cx="7209892" cy="4471416"/>
          </a:xfrm>
        </p:grpSpPr>
        <p:pic>
          <p:nvPicPr>
            <p:cNvPr id="3" name="Picture 2" descr="A screenshot of a computer&#10;&#10;Description automatically generated">
              <a:extLst>
                <a:ext uri="{FF2B5EF4-FFF2-40B4-BE49-F238E27FC236}">
                  <a16:creationId xmlns:a16="http://schemas.microsoft.com/office/drawing/2014/main" id="{7C9368E8-9889-248C-FBD6-30A47EAB51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209892" cy="4471416"/>
            </a:xfrm>
            <a:prstGeom prst="rect">
              <a:avLst/>
            </a:prstGeom>
          </p:spPr>
        </p:pic>
        <p:pic>
          <p:nvPicPr>
            <p:cNvPr id="7" name="Picture 6">
              <a:extLst>
                <a:ext uri="{FF2B5EF4-FFF2-40B4-BE49-F238E27FC236}">
                  <a16:creationId xmlns:a16="http://schemas.microsoft.com/office/drawing/2014/main" id="{A8D33F6B-0786-C62E-9EE7-9BA520247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49861" y="2316734"/>
              <a:ext cx="406400" cy="317500"/>
            </a:xfrm>
            <a:prstGeom prst="rect">
              <a:avLst/>
            </a:prstGeom>
          </p:spPr>
        </p:pic>
      </p:grpSp>
      <p:sp>
        <p:nvSpPr>
          <p:cNvPr id="8" name="Rectangle 7">
            <a:extLst>
              <a:ext uri="{FF2B5EF4-FFF2-40B4-BE49-F238E27FC236}">
                <a16:creationId xmlns:a16="http://schemas.microsoft.com/office/drawing/2014/main" id="{5CE8BE2E-005A-45BC-F54B-A169C5F9366B}"/>
              </a:ext>
            </a:extLst>
          </p:cNvPr>
          <p:cNvSpPr/>
          <p:nvPr/>
        </p:nvSpPr>
        <p:spPr>
          <a:xfrm>
            <a:off x="7116377" y="2258568"/>
            <a:ext cx="406400" cy="36787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0267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omputer&#10;&#10;Description automatically generated">
            <a:extLst>
              <a:ext uri="{FF2B5EF4-FFF2-40B4-BE49-F238E27FC236}">
                <a16:creationId xmlns:a16="http://schemas.microsoft.com/office/drawing/2014/main" id="{8549E1D8-DFA3-F8E6-B04E-06DCF98DF6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00734"/>
            <a:ext cx="8229600" cy="4471416"/>
          </a:xfrm>
        </p:spPr>
        <p:txBody>
          <a:bodyPr/>
          <a:lstStyle/>
          <a:p>
            <a:r>
              <a:rPr lang="es-419" b="1" dirty="0">
                <a:solidFill>
                  <a:schemeClr val="tx1"/>
                </a:solidFill>
              </a:rPr>
              <a:t>Restaurar</a:t>
            </a: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25</a:t>
            </a:fld>
            <a:endParaRPr lang="es-419"/>
          </a:p>
        </p:txBody>
      </p:sp>
      <p:sp>
        <p:nvSpPr>
          <p:cNvPr id="7" name="Title 2">
            <a:extLst>
              <a:ext uri="{FF2B5EF4-FFF2-40B4-BE49-F238E27FC236}">
                <a16:creationId xmlns:a16="http://schemas.microsoft.com/office/drawing/2014/main" id="{84C8B8CE-C126-AA6A-80A5-F10E0B867B88}"/>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9" name="Picture 8" descr="A screenshot of a computer&#10;&#10;Description automatically generated">
            <a:extLst>
              <a:ext uri="{FF2B5EF4-FFF2-40B4-BE49-F238E27FC236}">
                <a16:creationId xmlns:a16="http://schemas.microsoft.com/office/drawing/2014/main" id="{6D946BA5-227F-2A0F-0641-9104BCA495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Tree>
    <p:extLst>
      <p:ext uri="{BB962C8B-B14F-4D97-AF65-F5344CB8AC3E}">
        <p14:creationId xmlns:p14="http://schemas.microsoft.com/office/powerpoint/2010/main" val="53440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00734"/>
            <a:ext cx="8229600" cy="4471416"/>
          </a:xfrm>
        </p:spPr>
        <p:txBody>
          <a:bodyPr/>
          <a:lstStyle/>
          <a:p>
            <a:r>
              <a:rPr lang="es-419" b="1" dirty="0">
                <a:solidFill>
                  <a:schemeClr val="tx1"/>
                </a:solidFill>
              </a:rPr>
              <a:t>Desplazar: </a:t>
            </a:r>
            <a:r>
              <a:rPr lang="es-419" dirty="0">
                <a:solidFill>
                  <a:schemeClr val="tx1"/>
                </a:solidFill>
              </a:rPr>
              <a:t>Utilice esta herramienta para ver más contenidos del archivo que no están visibles en la ventana en su tamaño actual.</a:t>
            </a:r>
          </a:p>
          <a:p>
            <a:pPr marL="82296" indent="0">
              <a:buNone/>
            </a:pP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s-419"/>
          </a:p>
        </p:txBody>
      </p:sp>
      <p:sp>
        <p:nvSpPr>
          <p:cNvPr id="9" name="Title 2">
            <a:extLst>
              <a:ext uri="{FF2B5EF4-FFF2-40B4-BE49-F238E27FC236}">
                <a16:creationId xmlns:a16="http://schemas.microsoft.com/office/drawing/2014/main" id="{FD0C0C25-A23D-DD99-0E3B-2F3F4C80AA5E}"/>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3" name="Picture 2" descr="A screenshot of a computer&#10;&#10;Description automatically generated">
            <a:extLst>
              <a:ext uri="{FF2B5EF4-FFF2-40B4-BE49-F238E27FC236}">
                <a16:creationId xmlns:a16="http://schemas.microsoft.com/office/drawing/2014/main" id="{6D6D5EF0-1A3A-38BF-AD41-5598664D4C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44F3AEC2-9092-56AB-6D2D-12861F15E8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0908" y="2551326"/>
            <a:ext cx="6684235" cy="4145415"/>
          </a:xfrm>
          <a:prstGeom prst="rect">
            <a:avLst/>
          </a:prstGeom>
        </p:spPr>
      </p:pic>
      <p:pic>
        <p:nvPicPr>
          <p:cNvPr id="11" name="Graphic 10" descr="Cursor with solid fill">
            <a:extLst>
              <a:ext uri="{FF2B5EF4-FFF2-40B4-BE49-F238E27FC236}">
                <a16:creationId xmlns:a16="http://schemas.microsoft.com/office/drawing/2014/main" id="{67CB8753-D24B-DD47-8551-560289A13E5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25570" y="4661402"/>
            <a:ext cx="316992" cy="316992"/>
          </a:xfrm>
          <a:prstGeom prst="rect">
            <a:avLst/>
          </a:prstGeom>
        </p:spPr>
      </p:pic>
      <p:sp>
        <p:nvSpPr>
          <p:cNvPr id="4" name="Rectangle 3">
            <a:extLst>
              <a:ext uri="{FF2B5EF4-FFF2-40B4-BE49-F238E27FC236}">
                <a16:creationId xmlns:a16="http://schemas.microsoft.com/office/drawing/2014/main" id="{FB489C8A-9803-7E47-B835-0F90970879A5}"/>
              </a:ext>
            </a:extLst>
          </p:cNvPr>
          <p:cNvSpPr/>
          <p:nvPr/>
        </p:nvSpPr>
        <p:spPr>
          <a:xfrm>
            <a:off x="7925616" y="3901440"/>
            <a:ext cx="265176" cy="20482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02085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67F10432-B1C9-0DEF-9D77-7EA5A0376B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859DFE20-E3C2-7E45-888A-6EC7130B98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83368"/>
            <a:ext cx="8229600" cy="4584032"/>
          </a:xfrm>
        </p:spPr>
        <p:txBody>
          <a:bodyPr/>
          <a:lstStyle/>
          <a:p>
            <a:r>
              <a:rPr lang="es-419" b="1" dirty="0">
                <a:solidFill>
                  <a:schemeClr val="tx1"/>
                </a:solidFill>
              </a:rPr>
              <a:t>Botón de minimizar: </a:t>
            </a:r>
            <a:r>
              <a:rPr lang="es-419" dirty="0">
                <a:solidFill>
                  <a:schemeClr val="tx1"/>
                </a:solidFill>
              </a:rPr>
              <a:t>Oculta el archivo en la barra de tareas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s-419"/>
          </a:p>
        </p:txBody>
      </p:sp>
      <p:sp>
        <p:nvSpPr>
          <p:cNvPr id="7" name="Rectangle 6">
            <a:extLst>
              <a:ext uri="{FF2B5EF4-FFF2-40B4-BE49-F238E27FC236}">
                <a16:creationId xmlns:a16="http://schemas.microsoft.com/office/drawing/2014/main" id="{53D51036-72AF-F94C-A653-1DE4486EF2CD}"/>
              </a:ext>
            </a:extLst>
          </p:cNvPr>
          <p:cNvSpPr/>
          <p:nvPr/>
        </p:nvSpPr>
        <p:spPr>
          <a:xfrm>
            <a:off x="7280002" y="2371716"/>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Title 2">
            <a:extLst>
              <a:ext uri="{FF2B5EF4-FFF2-40B4-BE49-F238E27FC236}">
                <a16:creationId xmlns:a16="http://schemas.microsoft.com/office/drawing/2014/main" id="{8056FAE7-F74C-440F-9AB3-35FED3DEB67F}"/>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106295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2161"/>
            <a:ext cx="8229600" cy="4479989"/>
          </a:xfrm>
        </p:spPr>
        <p:txBody>
          <a:bodyPr/>
          <a:lstStyle/>
          <a:p>
            <a:r>
              <a:rPr lang="es-419" b="1" dirty="0">
                <a:solidFill>
                  <a:schemeClr val="tx1"/>
                </a:solidFill>
              </a:rPr>
              <a:t>Minimizar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s-419"/>
          </a:p>
        </p:txBody>
      </p:sp>
      <p:pic>
        <p:nvPicPr>
          <p:cNvPr id="14" name="Picture 13" descr="A screenshot of a computer&#10;&#10;Description automatically generated">
            <a:extLst>
              <a:ext uri="{FF2B5EF4-FFF2-40B4-BE49-F238E27FC236}">
                <a16:creationId xmlns:a16="http://schemas.microsoft.com/office/drawing/2014/main" id="{823773E1-E88D-53B8-9704-3E37731D92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15" name="Rectangle 14">
            <a:extLst>
              <a:ext uri="{FF2B5EF4-FFF2-40B4-BE49-F238E27FC236}">
                <a16:creationId xmlns:a16="http://schemas.microsoft.com/office/drawing/2014/main" id="{FFA66DB4-5FEE-9B23-E554-9D7BB63D2650}"/>
              </a:ext>
            </a:extLst>
          </p:cNvPr>
          <p:cNvSpPr/>
          <p:nvPr/>
        </p:nvSpPr>
        <p:spPr>
          <a:xfrm>
            <a:off x="5884653" y="6240678"/>
            <a:ext cx="337880" cy="31089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Title 2">
            <a:extLst>
              <a:ext uri="{FF2B5EF4-FFF2-40B4-BE49-F238E27FC236}">
                <a16:creationId xmlns:a16="http://schemas.microsoft.com/office/drawing/2014/main" id="{31483AE8-9833-B9B4-5950-34EB7845EF4C}"/>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168861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585DD-6442-E02C-643D-DF17A90F844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84EB6A-D508-C7C4-2C0F-DA0328D1FC32}"/>
              </a:ext>
            </a:extLst>
          </p:cNvPr>
          <p:cNvSpPr>
            <a:spLocks noGrp="1"/>
          </p:cNvSpPr>
          <p:nvPr>
            <p:ph idx="1"/>
          </p:nvPr>
        </p:nvSpPr>
        <p:spPr>
          <a:xfrm>
            <a:off x="457200" y="1300734"/>
            <a:ext cx="8229600" cy="4471416"/>
          </a:xfrm>
        </p:spPr>
        <p:txBody>
          <a:bodyPr/>
          <a:lstStyle/>
          <a:p>
            <a:r>
              <a:rPr lang="es-419" b="1" dirty="0">
                <a:solidFill>
                  <a:schemeClr val="tx1"/>
                </a:solidFill>
              </a:rPr>
              <a:t>Minimizar</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2306D895-784F-7D97-A80C-8598E0EDE864}"/>
              </a:ext>
            </a:extLst>
          </p:cNvPr>
          <p:cNvSpPr>
            <a:spLocks noGrp="1"/>
          </p:cNvSpPr>
          <p:nvPr>
            <p:ph type="sldNum" sz="quarter" idx="12"/>
          </p:nvPr>
        </p:nvSpPr>
        <p:spPr/>
        <p:txBody>
          <a:bodyPr/>
          <a:lstStyle/>
          <a:p>
            <a:fld id="{D852D4E8-E283-404D-80D7-3AF63315721A}" type="slidenum">
              <a:rPr lang="en-US" smtClean="0"/>
              <a:t>29</a:t>
            </a:fld>
            <a:endParaRPr lang="es-419"/>
          </a:p>
        </p:txBody>
      </p:sp>
      <p:pic>
        <p:nvPicPr>
          <p:cNvPr id="14" name="Picture 13" descr="A screenshot of a computer&#10;&#10;Description automatically generated">
            <a:extLst>
              <a:ext uri="{FF2B5EF4-FFF2-40B4-BE49-F238E27FC236}">
                <a16:creationId xmlns:a16="http://schemas.microsoft.com/office/drawing/2014/main" id="{B121753E-AF03-9CAA-EABE-90039067F5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8801FD5E-8423-C487-1C9C-5E479D0A5F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sp>
        <p:nvSpPr>
          <p:cNvPr id="4" name="Title 2">
            <a:extLst>
              <a:ext uri="{FF2B5EF4-FFF2-40B4-BE49-F238E27FC236}">
                <a16:creationId xmlns:a16="http://schemas.microsoft.com/office/drawing/2014/main" id="{8B4B9773-A9EB-3A92-6725-5B46EA3D37FA}"/>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27278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155032"/>
            <a:ext cx="8229600" cy="4617118"/>
          </a:xfrm>
        </p:spPr>
        <p:txBody>
          <a:bodyPr/>
          <a:lstStyle/>
          <a:p>
            <a:r>
              <a:rPr lang="es-419" b="1" dirty="0">
                <a:solidFill>
                  <a:schemeClr val="tx1"/>
                </a:solidFill>
              </a:rPr>
              <a:t>Archivo: </a:t>
            </a:r>
            <a:r>
              <a:rPr lang="es-419" dirty="0">
                <a:solidFill>
                  <a:schemeClr val="tx1"/>
                </a:solidFill>
              </a:rPr>
              <a:t>Un archivo es un paquete de información. </a:t>
            </a:r>
            <a:endParaRPr lang="es-419" b="1" dirty="0">
              <a:solidFill>
                <a:schemeClr val="tx1"/>
              </a:solidFill>
            </a:endParaRPr>
          </a:p>
          <a:p>
            <a:pPr marL="308610" lvl="1" indent="0">
              <a:buNone/>
            </a:pP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Archivos y carpetas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a:t>
            </a:fld>
            <a:endParaRPr lang="es-419"/>
          </a:p>
        </p:txBody>
      </p:sp>
      <p:pic>
        <p:nvPicPr>
          <p:cNvPr id="6" name="Picture 5">
            <a:extLst>
              <a:ext uri="{FF2B5EF4-FFF2-40B4-BE49-F238E27FC236}">
                <a16:creationId xmlns:a16="http://schemas.microsoft.com/office/drawing/2014/main" id="{B6F3F066-3356-5242-B653-44D78FAA1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8B0257FD-56A7-DB05-1033-AFB0F0D985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00734"/>
            <a:ext cx="8229600" cy="4471416"/>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s-419"/>
          </a:p>
        </p:txBody>
      </p:sp>
      <p:pic>
        <p:nvPicPr>
          <p:cNvPr id="4" name="Picture 3" descr="A screenshot of a computer&#10;&#10;Description automatically generated">
            <a:extLst>
              <a:ext uri="{FF2B5EF4-FFF2-40B4-BE49-F238E27FC236}">
                <a16:creationId xmlns:a16="http://schemas.microsoft.com/office/drawing/2014/main" id="{87484BDD-EA9A-B21E-4D44-12AA624788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F042AB9-5C65-E89D-BB62-32FA54ABA5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16" name="TextBox 15">
            <a:extLst>
              <a:ext uri="{FF2B5EF4-FFF2-40B4-BE49-F238E27FC236}">
                <a16:creationId xmlns:a16="http://schemas.microsoft.com/office/drawing/2014/main" id="{FD9709DA-B879-7583-A555-3D5A9CAF3ED3}"/>
              </a:ext>
            </a:extLst>
          </p:cNvPr>
          <p:cNvSpPr txBox="1"/>
          <p:nvPr/>
        </p:nvSpPr>
        <p:spPr>
          <a:xfrm>
            <a:off x="4942952" y="3413191"/>
            <a:ext cx="1143000" cy="1569660"/>
          </a:xfrm>
          <a:prstGeom prst="rect">
            <a:avLst/>
          </a:prstGeom>
          <a:noFill/>
        </p:spPr>
        <p:txBody>
          <a:bodyPr wrap="square" rtlCol="0">
            <a:spAutoFit/>
          </a:bodyPr>
          <a:lstStyle/>
          <a:p>
            <a:r>
              <a:rPr lang="es-419" sz="9600" b="1">
                <a:solidFill>
                  <a:srgbClr val="F4681A"/>
                </a:solidFill>
              </a:rPr>
              <a:t>2</a:t>
            </a:r>
          </a:p>
        </p:txBody>
      </p:sp>
      <p:sp>
        <p:nvSpPr>
          <p:cNvPr id="17" name="TextBox 16">
            <a:extLst>
              <a:ext uri="{FF2B5EF4-FFF2-40B4-BE49-F238E27FC236}">
                <a16:creationId xmlns:a16="http://schemas.microsoft.com/office/drawing/2014/main" id="{90CA7E85-44EF-C18B-E703-ACD994BE8CB2}"/>
              </a:ext>
            </a:extLst>
          </p:cNvPr>
          <p:cNvSpPr txBox="1"/>
          <p:nvPr/>
        </p:nvSpPr>
        <p:spPr>
          <a:xfrm>
            <a:off x="1651127" y="3383340"/>
            <a:ext cx="990600" cy="1569660"/>
          </a:xfrm>
          <a:prstGeom prst="rect">
            <a:avLst/>
          </a:prstGeom>
          <a:noFill/>
        </p:spPr>
        <p:txBody>
          <a:bodyPr wrap="square" rtlCol="0">
            <a:spAutoFit/>
          </a:bodyPr>
          <a:lstStyle/>
          <a:p>
            <a:r>
              <a:rPr lang="es-419" sz="9600" b="1">
                <a:solidFill>
                  <a:srgbClr val="F4681A"/>
                </a:solidFill>
              </a:rPr>
              <a:t>1</a:t>
            </a:r>
          </a:p>
        </p:txBody>
      </p:sp>
      <p:sp>
        <p:nvSpPr>
          <p:cNvPr id="3" name="Title 2">
            <a:extLst>
              <a:ext uri="{FF2B5EF4-FFF2-40B4-BE49-F238E27FC236}">
                <a16:creationId xmlns:a16="http://schemas.microsoft.com/office/drawing/2014/main" id="{5E5BF38D-2603-E5EC-D539-89A84EFF4AAF}"/>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F6195A69-6E07-8396-B195-0FE2603E05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00432A9-1615-4D27-651D-E118B742F0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4523"/>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7A52B2B6-0260-DAEA-4D2F-F3C149C889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00734"/>
            <a:ext cx="8229600" cy="4471416"/>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s-419"/>
          </a:p>
        </p:txBody>
      </p:sp>
      <p:pic>
        <p:nvPicPr>
          <p:cNvPr id="12" name="Graphic 11" descr="Cursor with solid fill">
            <a:extLst>
              <a:ext uri="{FF2B5EF4-FFF2-40B4-BE49-F238E27FC236}">
                <a16:creationId xmlns:a16="http://schemas.microsoft.com/office/drawing/2014/main" id="{240CF9BB-51DA-4F40-90E8-8FDB36BBF23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579591" y="2390775"/>
            <a:ext cx="914400" cy="914400"/>
          </a:xfrm>
          <a:prstGeom prst="rect">
            <a:avLst/>
          </a:prstGeom>
        </p:spPr>
      </p:pic>
      <p:sp>
        <p:nvSpPr>
          <p:cNvPr id="9" name="Rectangle 8">
            <a:extLst>
              <a:ext uri="{FF2B5EF4-FFF2-40B4-BE49-F238E27FC236}">
                <a16:creationId xmlns:a16="http://schemas.microsoft.com/office/drawing/2014/main" id="{72FED482-A25F-A24B-8AE3-7B6B44471C48}"/>
              </a:ext>
            </a:extLst>
          </p:cNvPr>
          <p:cNvSpPr/>
          <p:nvPr/>
        </p:nvSpPr>
        <p:spPr>
          <a:xfrm>
            <a:off x="2321367" y="2252062"/>
            <a:ext cx="5433397" cy="31501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5" name="Title 2">
            <a:extLst>
              <a:ext uri="{FF2B5EF4-FFF2-40B4-BE49-F238E27FC236}">
                <a16:creationId xmlns:a16="http://schemas.microsoft.com/office/drawing/2014/main" id="{1733EECD-3DE8-0F92-0BE3-AC5ECC80CF88}"/>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51284"/>
            <a:ext cx="8229600" cy="4616116"/>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s-419"/>
          </a:p>
        </p:txBody>
      </p:sp>
      <p:pic>
        <p:nvPicPr>
          <p:cNvPr id="9" name="Picture 8" descr="A screenshot of a computer&#10;&#10;Description automatically generated">
            <a:extLst>
              <a:ext uri="{FF2B5EF4-FFF2-40B4-BE49-F238E27FC236}">
                <a16:creationId xmlns:a16="http://schemas.microsoft.com/office/drawing/2014/main" id="{2522D830-BEEE-1D90-4278-D0CB1A42DA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4F42DD61-021E-D63E-AA19-FF7947BE2D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E87ED9C-57BD-B92D-9506-2573F2F03D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46093"/>
            <a:ext cx="6684234" cy="4196261"/>
          </a:xfrm>
          <a:prstGeom prst="rect">
            <a:avLst/>
          </a:prstGeom>
        </p:spPr>
      </p:pic>
      <p:sp>
        <p:nvSpPr>
          <p:cNvPr id="3" name="Title 2">
            <a:extLst>
              <a:ext uri="{FF2B5EF4-FFF2-40B4-BE49-F238E27FC236}">
                <a16:creationId xmlns:a16="http://schemas.microsoft.com/office/drawing/2014/main" id="{C89C4B70-BD87-BC61-1BAF-41F10C65613F}"/>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spTree>
    <p:extLst>
      <p:ext uri="{BB962C8B-B14F-4D97-AF65-F5344CB8AC3E}">
        <p14:creationId xmlns:p14="http://schemas.microsoft.com/office/powerpoint/2010/main" val="173665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83368"/>
            <a:ext cx="8229600" cy="4601426"/>
          </a:xfrm>
        </p:spPr>
        <p:txBody>
          <a:bodyPr/>
          <a:lstStyle/>
          <a:p>
            <a:r>
              <a:rPr lang="es-419" b="1" dirty="0">
                <a:solidFill>
                  <a:schemeClr val="tx1"/>
                </a:solidFill>
              </a:rPr>
              <a:t>Vista de tareas: </a:t>
            </a:r>
            <a:r>
              <a:rPr lang="es-419" dirty="0">
                <a:solidFill>
                  <a:schemeClr val="tx1"/>
                </a:solidFill>
              </a:rPr>
              <a:t>Muestra todas las ventanas que están actualmente abiertas en la computadora.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s-419"/>
          </a:p>
        </p:txBody>
      </p:sp>
      <p:sp>
        <p:nvSpPr>
          <p:cNvPr id="14" name="Title 2">
            <a:extLst>
              <a:ext uri="{FF2B5EF4-FFF2-40B4-BE49-F238E27FC236}">
                <a16:creationId xmlns:a16="http://schemas.microsoft.com/office/drawing/2014/main" id="{27AA6444-702D-027F-55A3-D653EBF0BEE6}"/>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3" name="Picture 2" descr="A screenshot of a computer&#10;&#10;Description automatically generated">
            <a:extLst>
              <a:ext uri="{FF2B5EF4-FFF2-40B4-BE49-F238E27FC236}">
                <a16:creationId xmlns:a16="http://schemas.microsoft.com/office/drawing/2014/main" id="{37484970-F354-45E4-A94D-3437503C6C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67712"/>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2E9448A6-E8C6-DD6D-D920-2736920A82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278575"/>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3414B4FF-D91A-B45E-7C7E-5B430C5CAF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278575"/>
            <a:ext cx="6684234" cy="4146809"/>
          </a:xfrm>
          <a:prstGeom prst="rect">
            <a:avLst/>
          </a:prstGeom>
        </p:spPr>
      </p:pic>
      <p:sp>
        <p:nvSpPr>
          <p:cNvPr id="12" name="Rectangle 11">
            <a:extLst>
              <a:ext uri="{FF2B5EF4-FFF2-40B4-BE49-F238E27FC236}">
                <a16:creationId xmlns:a16="http://schemas.microsoft.com/office/drawing/2014/main" id="{32CEB2E4-CB62-BA21-F944-32D3A5F43F21}"/>
              </a:ext>
            </a:extLst>
          </p:cNvPr>
          <p:cNvSpPr/>
          <p:nvPr/>
        </p:nvSpPr>
        <p:spPr>
          <a:xfrm>
            <a:off x="4513052" y="6491678"/>
            <a:ext cx="304801" cy="2282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8" name="Picture 17" descr="A black and white square&#10;&#10;Description automatically generated">
            <a:extLst>
              <a:ext uri="{FF2B5EF4-FFF2-40B4-BE49-F238E27FC236}">
                <a16:creationId xmlns:a16="http://schemas.microsoft.com/office/drawing/2014/main" id="{AB69E90D-D6CD-B1DE-BBB9-2616C886C24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16350" y="3746700"/>
            <a:ext cx="1511300" cy="1479145"/>
          </a:xfrm>
          <a:prstGeom prst="rect">
            <a:avLst/>
          </a:prstGeom>
        </p:spPr>
      </p:pic>
      <p:sp>
        <p:nvSpPr>
          <p:cNvPr id="21" name="Rectangle 20">
            <a:extLst>
              <a:ext uri="{FF2B5EF4-FFF2-40B4-BE49-F238E27FC236}">
                <a16:creationId xmlns:a16="http://schemas.microsoft.com/office/drawing/2014/main" id="{5FB52A18-4640-D8AE-DF35-50A0957FC8D8}"/>
              </a:ext>
            </a:extLst>
          </p:cNvPr>
          <p:cNvSpPr/>
          <p:nvPr/>
        </p:nvSpPr>
        <p:spPr>
          <a:xfrm>
            <a:off x="3816350" y="3746700"/>
            <a:ext cx="1441449" cy="12821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22" name="Straight Connector 21">
            <a:extLst>
              <a:ext uri="{FF2B5EF4-FFF2-40B4-BE49-F238E27FC236}">
                <a16:creationId xmlns:a16="http://schemas.microsoft.com/office/drawing/2014/main" id="{0347A30F-A114-2187-8843-C2E8DF8E5F5F}"/>
              </a:ext>
            </a:extLst>
          </p:cNvPr>
          <p:cNvCxnSpPr>
            <a:cxnSpLocks/>
          </p:cNvCxnSpPr>
          <p:nvPr/>
        </p:nvCxnSpPr>
        <p:spPr>
          <a:xfrm flipV="1">
            <a:off x="4660392" y="5029200"/>
            <a:ext cx="0" cy="146247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8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65646" y="1315453"/>
            <a:ext cx="8229600" cy="4609097"/>
          </a:xfrm>
        </p:spPr>
        <p:txBody>
          <a:bodyPr/>
          <a:lstStyle/>
          <a:p>
            <a:r>
              <a:rPr lang="es-419" b="1" dirty="0">
                <a:solidFill>
                  <a:schemeClr val="tx1"/>
                </a:solidFill>
              </a:rPr>
              <a:t>Vista de tareas</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s-419"/>
          </a:p>
        </p:txBody>
      </p:sp>
      <p:sp>
        <p:nvSpPr>
          <p:cNvPr id="7" name="Title 2">
            <a:extLst>
              <a:ext uri="{FF2B5EF4-FFF2-40B4-BE49-F238E27FC236}">
                <a16:creationId xmlns:a16="http://schemas.microsoft.com/office/drawing/2014/main" id="{D6E13C97-2689-030E-79F6-AF7F3F1A87FA}"/>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4" name="Picture 3" descr="A screenshot of a computer&#10;&#10;Description automatically generated">
            <a:extLst>
              <a:ext uri="{FF2B5EF4-FFF2-40B4-BE49-F238E27FC236}">
                <a16:creationId xmlns:a16="http://schemas.microsoft.com/office/drawing/2014/main" id="{B2305BDA-6E06-5527-32B0-3ED618202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Rectangle 2">
            <a:extLst>
              <a:ext uri="{FF2B5EF4-FFF2-40B4-BE49-F238E27FC236}">
                <a16:creationId xmlns:a16="http://schemas.microsoft.com/office/drawing/2014/main" id="{E22FF48C-A75C-4EE0-19E0-06ED40F9D89D}"/>
              </a:ext>
            </a:extLst>
          </p:cNvPr>
          <p:cNvSpPr/>
          <p:nvPr/>
        </p:nvSpPr>
        <p:spPr>
          <a:xfrm>
            <a:off x="2590800" y="2787396"/>
            <a:ext cx="3962400" cy="1676400"/>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5" name="Rectangle 4">
            <a:extLst>
              <a:ext uri="{FF2B5EF4-FFF2-40B4-BE49-F238E27FC236}">
                <a16:creationId xmlns:a16="http://schemas.microsoft.com/office/drawing/2014/main" id="{734128CD-42FA-B9AE-5C72-E631D591D7B3}"/>
              </a:ext>
            </a:extLst>
          </p:cNvPr>
          <p:cNvSpPr/>
          <p:nvPr/>
        </p:nvSpPr>
        <p:spPr>
          <a:xfrm>
            <a:off x="864703" y="2130909"/>
            <a:ext cx="7696200" cy="2843784"/>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Rounded Rectangle 7">
            <a:extLst>
              <a:ext uri="{FF2B5EF4-FFF2-40B4-BE49-F238E27FC236}">
                <a16:creationId xmlns:a16="http://schemas.microsoft.com/office/drawing/2014/main" id="{00F1CAD7-10A9-CE97-1F6B-82D1D5B41F08}"/>
              </a:ext>
            </a:extLst>
          </p:cNvPr>
          <p:cNvSpPr/>
          <p:nvPr/>
        </p:nvSpPr>
        <p:spPr>
          <a:xfrm>
            <a:off x="6691268" y="2869627"/>
            <a:ext cx="1766932" cy="2084962"/>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TextBox 8">
            <a:extLst>
              <a:ext uri="{FF2B5EF4-FFF2-40B4-BE49-F238E27FC236}">
                <a16:creationId xmlns:a16="http://schemas.microsoft.com/office/drawing/2014/main" id="{3965D4F1-E76C-5E8D-1EB8-D5A599866737}"/>
              </a:ext>
            </a:extLst>
          </p:cNvPr>
          <p:cNvSpPr txBox="1"/>
          <p:nvPr/>
        </p:nvSpPr>
        <p:spPr>
          <a:xfrm>
            <a:off x="6798401" y="3074075"/>
            <a:ext cx="1580042" cy="2031325"/>
          </a:xfrm>
          <a:prstGeom prst="rect">
            <a:avLst/>
          </a:prstGeom>
          <a:noFill/>
        </p:spPr>
        <p:txBody>
          <a:bodyPr wrap="square" rtlCol="0">
            <a:spAutoFit/>
          </a:bodyPr>
          <a:lstStyle/>
          <a:p>
            <a:pPr algn="ctr"/>
            <a:r>
              <a:rPr lang="es-419" sz="1800" b="0" i="0" u="none" strike="noStrike" dirty="0">
                <a:solidFill>
                  <a:srgbClr val="FFFFFF"/>
                </a:solidFill>
                <a:effectLst/>
                <a:latin typeface="Calibri" panose="020F0502020204030204" pitchFamily="34" charset="0"/>
              </a:rPr>
              <a:t>Haga clic en cualquier parte fuera de las ventanas para cerrar la </a:t>
            </a:r>
            <a:r>
              <a:rPr lang="es-419" dirty="0">
                <a:solidFill>
                  <a:srgbClr val="FFFFFF"/>
                </a:solidFill>
                <a:latin typeface="Calibri" panose="020F0502020204030204" pitchFamily="34" charset="0"/>
              </a:rPr>
              <a:t>v</a:t>
            </a:r>
            <a:r>
              <a:rPr lang="es-419" sz="1800" b="0" i="0" u="none" strike="noStrike" dirty="0">
                <a:solidFill>
                  <a:srgbClr val="FFFFFF"/>
                </a:solidFill>
                <a:effectLst/>
                <a:latin typeface="Calibri" panose="020F0502020204030204" pitchFamily="34" charset="0"/>
              </a:rPr>
              <a:t>ista de tareas</a:t>
            </a:r>
            <a:r>
              <a:rPr lang="es-419" sz="1800" b="0" i="0" dirty="0">
                <a:solidFill>
                  <a:srgbClr val="000000"/>
                </a:solidFill>
                <a:effectLst/>
                <a:latin typeface="Calibri" panose="020F0502020204030204" pitchFamily="34" charset="0"/>
              </a:rPr>
              <a:t>​</a:t>
            </a:r>
            <a:endParaRPr lang="es-419" dirty="0"/>
          </a:p>
          <a:p>
            <a:endParaRPr lang="es-419" dirty="0"/>
          </a:p>
        </p:txBody>
      </p:sp>
      <p:sp>
        <p:nvSpPr>
          <p:cNvPr id="10" name="Rectangle 9">
            <a:extLst>
              <a:ext uri="{FF2B5EF4-FFF2-40B4-BE49-F238E27FC236}">
                <a16:creationId xmlns:a16="http://schemas.microsoft.com/office/drawing/2014/main" id="{431129FB-CD0B-E94A-5E87-976F50843F74}"/>
              </a:ext>
            </a:extLst>
          </p:cNvPr>
          <p:cNvSpPr/>
          <p:nvPr/>
        </p:nvSpPr>
        <p:spPr>
          <a:xfrm flipV="1">
            <a:off x="4516365" y="6224355"/>
            <a:ext cx="304800" cy="29946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1" name="Straight Connector 10">
            <a:extLst>
              <a:ext uri="{FF2B5EF4-FFF2-40B4-BE49-F238E27FC236}">
                <a16:creationId xmlns:a16="http://schemas.microsoft.com/office/drawing/2014/main" id="{5472F24D-E9A3-4A17-4802-AFFD6F374AEF}"/>
              </a:ext>
            </a:extLst>
          </p:cNvPr>
          <p:cNvCxnSpPr>
            <a:cxnSpLocks/>
          </p:cNvCxnSpPr>
          <p:nvPr/>
        </p:nvCxnSpPr>
        <p:spPr>
          <a:xfrm flipV="1">
            <a:off x="4671390" y="5057517"/>
            <a:ext cx="0" cy="1143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04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3" presetClass="exit" presetSubtype="10" fill="hold" grpId="1" nodeType="withEffect">
                                  <p:stCondLst>
                                    <p:cond delay="0"/>
                                  </p:stCondLst>
                                  <p:childTnLst>
                                    <p:animEffect transition="out" filter="blinds(horizontal)">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3" presetClass="exit" presetSubtype="10" fill="hold" grpId="1" nodeType="withEffect">
                                  <p:stCondLst>
                                    <p:cond delay="0"/>
                                  </p:stCondLst>
                                  <p:childTnLst>
                                    <p:animEffect transition="out" filter="blinds(horizont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3" presetClass="exit" presetSubtype="10" fill="hold" grpId="1" nodeType="withEffect">
                                  <p:stCondLst>
                                    <p:cond delay="0"/>
                                  </p:stCondLst>
                                  <p:childTnLst>
                                    <p:animEffect transition="out" filter="blinds(horizontal)">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8" grpId="0" animBg="1"/>
      <p:bldP spid="8" grpId="1" animBg="1"/>
      <p:bldP spid="9" grpId="0"/>
      <p:bldP spid="9" grpId="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90134-C1EA-6A0A-DA30-8BB53322FE4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DD572-36B0-DA07-BAC3-66B4ED4ECA4F}"/>
              </a:ext>
            </a:extLst>
          </p:cNvPr>
          <p:cNvSpPr>
            <a:spLocks noGrp="1"/>
          </p:cNvSpPr>
          <p:nvPr>
            <p:ph idx="1"/>
          </p:nvPr>
        </p:nvSpPr>
        <p:spPr>
          <a:xfrm>
            <a:off x="457200" y="1251284"/>
            <a:ext cx="8229600" cy="4673266"/>
          </a:xfrm>
        </p:spPr>
        <p:txBody>
          <a:bodyPr/>
          <a:lstStyle/>
          <a:p>
            <a:r>
              <a:rPr lang="es-419" b="1" dirty="0">
                <a:solidFill>
                  <a:schemeClr val="tx1"/>
                </a:solidFill>
              </a:rPr>
              <a:t>Trabajar con más de una ventana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65B2B072-6E80-7D33-C81C-C86E927CFA4A}"/>
              </a:ext>
            </a:extLst>
          </p:cNvPr>
          <p:cNvSpPr>
            <a:spLocks noGrp="1"/>
          </p:cNvSpPr>
          <p:nvPr>
            <p:ph type="sldNum" sz="quarter" idx="12"/>
          </p:nvPr>
        </p:nvSpPr>
        <p:spPr/>
        <p:txBody>
          <a:bodyPr/>
          <a:lstStyle/>
          <a:p>
            <a:fld id="{D852D4E8-E283-404D-80D7-3AF63315721A}" type="slidenum">
              <a:rPr lang="en-US" smtClean="0"/>
              <a:t>35</a:t>
            </a:fld>
            <a:endParaRPr lang="es-419"/>
          </a:p>
        </p:txBody>
      </p:sp>
      <p:sp>
        <p:nvSpPr>
          <p:cNvPr id="14" name="Title 2">
            <a:extLst>
              <a:ext uri="{FF2B5EF4-FFF2-40B4-BE49-F238E27FC236}">
                <a16:creationId xmlns:a16="http://schemas.microsoft.com/office/drawing/2014/main" id="{6A101284-FD58-9A0B-DFFC-20439F4EC70E}"/>
              </a:ext>
            </a:extLst>
          </p:cNvPr>
          <p:cNvSpPr>
            <a:spLocks noGrp="1"/>
          </p:cNvSpPr>
          <p:nvPr>
            <p:ph type="title"/>
          </p:nvPr>
        </p:nvSpPr>
        <p:spPr>
          <a:xfrm>
            <a:off x="457200" y="685800"/>
            <a:ext cx="8229600" cy="1066800"/>
          </a:xfrm>
        </p:spPr>
        <p:txBody>
          <a:bodyPr anchor="t">
            <a:normAutofit/>
          </a:bodyPr>
          <a:lstStyle/>
          <a:p>
            <a:r>
              <a:rPr lang="es-419" sz="2800" spc="-70" dirty="0"/>
              <a:t>Trabajar con ventanas (continuación)</a:t>
            </a:r>
          </a:p>
        </p:txBody>
      </p:sp>
      <p:pic>
        <p:nvPicPr>
          <p:cNvPr id="3" name="Picture 2" descr="A screenshot of a computer&#10;&#10;Description automatically generated">
            <a:extLst>
              <a:ext uri="{FF2B5EF4-FFF2-40B4-BE49-F238E27FC236}">
                <a16:creationId xmlns:a16="http://schemas.microsoft.com/office/drawing/2014/main" id="{8D039AB1-D784-DCC9-9679-EB884FDD39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6136" cy="4469702"/>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9444B9CA-8ADB-FB1A-7B55-B9386A717A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89EFB906-10CC-6B62-2A24-3D04073CA4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28840"/>
            <a:ext cx="6684234" cy="4196261"/>
          </a:xfrm>
          <a:prstGeom prst="rect">
            <a:avLst/>
          </a:prstGeom>
        </p:spPr>
      </p:pic>
    </p:spTree>
    <p:extLst>
      <p:ext uri="{BB962C8B-B14F-4D97-AF65-F5344CB8AC3E}">
        <p14:creationId xmlns:p14="http://schemas.microsoft.com/office/powerpoint/2010/main" val="325451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36</a:t>
            </a:fld>
            <a:endParaRPr lang="es-419"/>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349322" y="1371600"/>
            <a:ext cx="8445356" cy="5215904"/>
          </a:xfrm>
        </p:spPr>
        <p:txBody>
          <a:bodyPr>
            <a:noAutofit/>
          </a:bodyPr>
          <a:lstStyle/>
          <a:p>
            <a:pPr marL="82296" indent="0">
              <a:spcBef>
                <a:spcPts val="600"/>
              </a:spcBef>
              <a:spcAft>
                <a:spcPts val="1200"/>
              </a:spcAft>
              <a:buNone/>
            </a:pPr>
            <a:r>
              <a:rPr lang="es-419" sz="1550" dirty="0">
                <a:solidFill>
                  <a:schemeClr val="tx1"/>
                </a:solidFill>
              </a:rPr>
              <a:t>Utilice el escritorio de la computadora para responder las siguientes preguntas. </a:t>
            </a:r>
          </a:p>
          <a:p>
            <a:pPr marL="82296" indent="0">
              <a:spcBef>
                <a:spcPts val="600"/>
              </a:spcBef>
              <a:spcAft>
                <a:spcPts val="1200"/>
              </a:spcAft>
              <a:buNone/>
            </a:pPr>
            <a:r>
              <a:rPr lang="es-419" sz="1550" dirty="0">
                <a:solidFill>
                  <a:schemeClr val="tx1"/>
                </a:solidFill>
              </a:rPr>
              <a:t>Si no tiene una computadora propia, siga al instructor para completar las siguientes tareas. </a:t>
            </a:r>
          </a:p>
          <a:p>
            <a:pPr marL="82296" lvl="0" indent="0">
              <a:spcBef>
                <a:spcPts val="500"/>
              </a:spcBef>
              <a:spcAft>
                <a:spcPts val="1000"/>
              </a:spcAft>
              <a:buNone/>
            </a:pPr>
            <a:r>
              <a:rPr lang="es-419" sz="1550" kern="0" dirty="0">
                <a:solidFill>
                  <a:schemeClr val="tx1"/>
                </a:solidFill>
              </a:rPr>
              <a:t>1. Abra el explorador web y manténgalo abierto.</a:t>
            </a:r>
          </a:p>
          <a:p>
            <a:pPr marL="82296" lvl="0" indent="0">
              <a:spcBef>
                <a:spcPts val="500"/>
              </a:spcBef>
              <a:spcAft>
                <a:spcPts val="1000"/>
              </a:spcAft>
              <a:buNone/>
            </a:pPr>
            <a:r>
              <a:rPr lang="es-419" sz="1550" kern="0" dirty="0">
                <a:solidFill>
                  <a:schemeClr val="tx1"/>
                </a:solidFill>
              </a:rPr>
              <a:t>2. Haga que la ventana del explorador sea más ancha. Mueva la ventana del explorador al lado derecho de la pantalla.</a:t>
            </a:r>
          </a:p>
          <a:p>
            <a:pPr marL="82296" lvl="0" indent="0">
              <a:spcBef>
                <a:spcPts val="500"/>
              </a:spcBef>
              <a:spcAft>
                <a:spcPts val="1000"/>
              </a:spcAft>
              <a:buNone/>
            </a:pPr>
            <a:r>
              <a:rPr lang="es-419" sz="1550" kern="0" dirty="0">
                <a:solidFill>
                  <a:schemeClr val="tx1"/>
                </a:solidFill>
              </a:rPr>
              <a:t>3. ¿En qué botón debe hacer clic para expandir o maximizar la ventana para que ocupe todo el escritorio?</a:t>
            </a:r>
          </a:p>
          <a:p>
            <a:pPr marL="82296" lvl="0" indent="0">
              <a:spcBef>
                <a:spcPts val="500"/>
              </a:spcBef>
              <a:spcAft>
                <a:spcPts val="1000"/>
              </a:spcAft>
              <a:buNone/>
            </a:pPr>
            <a:r>
              <a:rPr lang="es-419" sz="1550" kern="0" dirty="0">
                <a:solidFill>
                  <a:schemeClr val="tx1"/>
                </a:solidFill>
              </a:rPr>
              <a:t>4. ¿En qué botón debe hacer clic para que la ventana vuelva a ser más pequeña? </a:t>
            </a:r>
          </a:p>
          <a:p>
            <a:pPr marL="82296" lvl="0" indent="0">
              <a:spcBef>
                <a:spcPts val="500"/>
              </a:spcBef>
              <a:spcAft>
                <a:spcPts val="1000"/>
              </a:spcAft>
              <a:buNone/>
            </a:pPr>
            <a:r>
              <a:rPr lang="es-419" sz="1550" kern="0" dirty="0">
                <a:solidFill>
                  <a:schemeClr val="tx1"/>
                </a:solidFill>
              </a:rPr>
              <a:t>5. Use la función de búsqueda para ver si la computadora tiene una calculadora. ¿Tiene una?
6. ¿Cómo puede ver todas las ventanas abiertas al mismo tiempo? 
7. En la barra de direcciones del explorador web, vaya a </a:t>
            </a:r>
            <a:r>
              <a:rPr lang="es-419" sz="1550" kern="0" dirty="0">
                <a:solidFill>
                  <a:schemeClr val="tx1"/>
                </a:solidFill>
                <a:hlinkClick r:id="rId3"/>
              </a:rPr>
              <a:t>https://digitalliteracy.att.com/</a:t>
            </a:r>
            <a:r>
              <a:rPr lang="es-419" sz="1550" kern="0" dirty="0">
                <a:solidFill>
                  <a:schemeClr val="tx1"/>
                </a:solidFill>
              </a:rPr>
              <a:t>y desplácese hasta la parte inferior de la página web. 
8. Nombre uno de los enlaces que aparecen bajo la sección Aprende más en la parte inferior de la página web. </a:t>
            </a:r>
            <a:r>
              <a:rPr lang="es-419" sz="1550"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49322" y="533400"/>
            <a:ext cx="8229600" cy="1066800"/>
          </a:xfrm>
        </p:spPr>
        <p:txBody>
          <a:bodyPr anchor="t"/>
          <a:lstStyle/>
          <a:p>
            <a:r>
              <a:rPr lang="es-419" sz="2800" spc="-70" dirty="0"/>
              <a:t>ACTIVIDAD 2: Trabajar con archivos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s-419"/>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F2DD859-4E01-471A-87ED-9AED242181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0AE0A6D-5F8A-960E-8C96-9D920A104B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7686"/>
            <a:ext cx="8229600" cy="4471416"/>
          </a:xfrm>
        </p:spPr>
        <p:txBody>
          <a:bodyPr/>
          <a:lstStyle/>
          <a:p>
            <a:r>
              <a:rPr lang="es-419" b="1" dirty="0">
                <a:solidFill>
                  <a:schemeClr val="tx1"/>
                </a:solidFill>
              </a:rPr>
              <a:t>Guardar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normAutofit/>
          </a:bodyPr>
          <a:lstStyle/>
          <a:p>
            <a:r>
              <a:rPr lang="es-419" sz="2800" spc="-70" dirty="0"/>
              <a:t>Guardar y cerrar archivos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s-419"/>
          </a:p>
        </p:txBody>
      </p:sp>
      <p:sp>
        <p:nvSpPr>
          <p:cNvPr id="7" name="Rectangle 6">
            <a:extLst>
              <a:ext uri="{FF2B5EF4-FFF2-40B4-BE49-F238E27FC236}">
                <a16:creationId xmlns:a16="http://schemas.microsoft.com/office/drawing/2014/main" id="{C63196CB-EA44-4044-0AFA-E203A5283325}"/>
              </a:ext>
            </a:extLst>
          </p:cNvPr>
          <p:cNvSpPr/>
          <p:nvPr/>
        </p:nvSpPr>
        <p:spPr>
          <a:xfrm>
            <a:off x="2754923" y="2033857"/>
            <a:ext cx="34636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8" name="Straight Arrow Connector 7">
            <a:extLst>
              <a:ext uri="{FF2B5EF4-FFF2-40B4-BE49-F238E27FC236}">
                <a16:creationId xmlns:a16="http://schemas.microsoft.com/office/drawing/2014/main" id="{E8530ADD-0A88-7211-BEAD-49A6D8D4ED21}"/>
              </a:ext>
            </a:extLst>
          </p:cNvPr>
          <p:cNvCxnSpPr/>
          <p:nvPr/>
        </p:nvCxnSpPr>
        <p:spPr>
          <a:xfrm flipV="1">
            <a:off x="2928105" y="2539171"/>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761FD4F7-B1C4-2A07-5ABF-D43272E934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C28E9F97-667E-264F-2237-952FDF3719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122947"/>
            <a:ext cx="8229600" cy="4663579"/>
          </a:xfrm>
        </p:spPr>
        <p:txBody>
          <a:bodyPr/>
          <a:lstStyle/>
          <a:p>
            <a:r>
              <a:rPr lang="es-419" b="1" dirty="0">
                <a:solidFill>
                  <a:schemeClr val="tx1"/>
                </a:solidFill>
              </a:rPr>
              <a:t>"AutoSave" (Guardado automático): </a:t>
            </a:r>
            <a:r>
              <a:rPr lang="es-419" dirty="0">
                <a:solidFill>
                  <a:schemeClr val="tx1"/>
                </a:solidFill>
              </a:rPr>
              <a:t>Guarda su archivo automáticamente, cada pocos segundos, mientras usted trabaja. </a:t>
            </a:r>
            <a:endParaRPr lang="es-419" b="1"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s-419"/>
          </a:p>
        </p:txBody>
      </p:sp>
      <p:sp>
        <p:nvSpPr>
          <p:cNvPr id="4" name="Rectangle 3">
            <a:extLst>
              <a:ext uri="{FF2B5EF4-FFF2-40B4-BE49-F238E27FC236}">
                <a16:creationId xmlns:a16="http://schemas.microsoft.com/office/drawing/2014/main" id="{739AB5FE-A397-3E4C-9753-5304C243D5AD}"/>
              </a:ext>
            </a:extLst>
          </p:cNvPr>
          <p:cNvSpPr/>
          <p:nvPr/>
        </p:nvSpPr>
        <p:spPr>
          <a:xfrm>
            <a:off x="2015706" y="2065516"/>
            <a:ext cx="838200" cy="2938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2455653" y="2470159"/>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F8883034-08EE-8B13-5D43-7C7D14067EC9}"/>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116003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s-419" b="1" dirty="0">
                <a:solidFill>
                  <a:schemeClr val="tx1"/>
                </a:solidFill>
              </a:rPr>
              <a:t>Aplicaciones: </a:t>
            </a:r>
            <a:r>
              <a:rPr lang="es-419" dirty="0">
                <a:solidFill>
                  <a:schemeClr val="tx1"/>
                </a:solidFill>
              </a:rPr>
              <a:t>Software o herramientas que le permiten completar tareas. </a:t>
            </a:r>
            <a:endParaRPr lang="es-419" b="1" dirty="0">
              <a:solidFill>
                <a:schemeClr val="tx1"/>
              </a:solidFill>
            </a:endParaRPr>
          </a:p>
          <a:p>
            <a:pPr marL="308610" lvl="1" indent="0">
              <a:buNone/>
            </a:pPr>
            <a:endParaRPr lang="es-419"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s-419"/>
          </a:p>
        </p:txBody>
      </p:sp>
      <p:pic>
        <p:nvPicPr>
          <p:cNvPr id="7" name="Picture 6">
            <a:extLst>
              <a:ext uri="{FF2B5EF4-FFF2-40B4-BE49-F238E27FC236}">
                <a16:creationId xmlns:a16="http://schemas.microsoft.com/office/drawing/2014/main" id="{09BC0978-E483-DE4C-81DB-6F989F18D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
        <p:nvSpPr>
          <p:cNvPr id="10" name="Title 2">
            <a:extLst>
              <a:ext uri="{FF2B5EF4-FFF2-40B4-BE49-F238E27FC236}">
                <a16:creationId xmlns:a16="http://schemas.microsoft.com/office/drawing/2014/main" id="{0EF73239-9FBD-69E8-D975-32613F9A4E12}"/>
              </a:ext>
            </a:extLst>
          </p:cNvPr>
          <p:cNvSpPr>
            <a:spLocks noGrp="1"/>
          </p:cNvSpPr>
          <p:nvPr>
            <p:ph type="title"/>
          </p:nvPr>
        </p:nvSpPr>
        <p:spPr>
          <a:xfrm>
            <a:off x="457200" y="685800"/>
            <a:ext cx="8229600" cy="1066800"/>
          </a:xfrm>
        </p:spPr>
        <p:txBody>
          <a:bodyPr anchor="t"/>
          <a:lstStyle/>
          <a:p>
            <a:r>
              <a:rPr lang="es-419" dirty="0"/>
              <a:t>Archivos y carpetas (continuación)</a:t>
            </a:r>
          </a:p>
        </p:txBody>
      </p:sp>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9661B-C9BC-994F-DD12-F6648128A2EB}"/>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6874BBEA-BD61-61AB-59B2-C88C07561D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0DEAD750-D183-26F2-FD80-8D3BFCD9B806}"/>
              </a:ext>
            </a:extLst>
          </p:cNvPr>
          <p:cNvSpPr>
            <a:spLocks noGrp="1"/>
          </p:cNvSpPr>
          <p:nvPr>
            <p:ph idx="1"/>
          </p:nvPr>
        </p:nvSpPr>
        <p:spPr>
          <a:xfrm>
            <a:off x="457200" y="1297857"/>
            <a:ext cx="8229600" cy="4471416"/>
          </a:xfrm>
        </p:spPr>
        <p:txBody>
          <a:bodyPr/>
          <a:lstStyle/>
          <a:p>
            <a:r>
              <a:rPr lang="es-419" b="1" dirty="0">
                <a:solidFill>
                  <a:schemeClr val="tx1"/>
                </a:solidFill>
              </a:rPr>
              <a:t>"AutoSave" (Guardado automático)</a:t>
            </a:r>
          </a:p>
        </p:txBody>
      </p:sp>
      <p:sp>
        <p:nvSpPr>
          <p:cNvPr id="6" name="Slide Number Placeholder 5">
            <a:extLst>
              <a:ext uri="{FF2B5EF4-FFF2-40B4-BE49-F238E27FC236}">
                <a16:creationId xmlns:a16="http://schemas.microsoft.com/office/drawing/2014/main" id="{CA86859A-AB23-C8DF-DAEC-CD85E4281552}"/>
              </a:ext>
            </a:extLst>
          </p:cNvPr>
          <p:cNvSpPr>
            <a:spLocks noGrp="1"/>
          </p:cNvSpPr>
          <p:nvPr>
            <p:ph type="sldNum" sz="quarter" idx="12"/>
          </p:nvPr>
        </p:nvSpPr>
        <p:spPr/>
        <p:txBody>
          <a:bodyPr/>
          <a:lstStyle/>
          <a:p>
            <a:fld id="{D852D4E8-E283-404D-80D7-3AF63315721A}" type="slidenum">
              <a:rPr lang="en-US" smtClean="0"/>
              <a:t>40</a:t>
            </a:fld>
            <a:endParaRPr lang="es-419"/>
          </a:p>
        </p:txBody>
      </p:sp>
      <p:grpSp>
        <p:nvGrpSpPr>
          <p:cNvPr id="7" name="Group 6">
            <a:extLst>
              <a:ext uri="{FF2B5EF4-FFF2-40B4-BE49-F238E27FC236}">
                <a16:creationId xmlns:a16="http://schemas.microsoft.com/office/drawing/2014/main" id="{BAE6F2CF-5675-E80A-90F4-6C226CC20EC5}"/>
              </a:ext>
            </a:extLst>
          </p:cNvPr>
          <p:cNvGrpSpPr/>
          <p:nvPr/>
        </p:nvGrpSpPr>
        <p:grpSpPr>
          <a:xfrm>
            <a:off x="1702943" y="2058414"/>
            <a:ext cx="6684235" cy="4145415"/>
            <a:chOff x="1702943" y="2058414"/>
            <a:chExt cx="6684235" cy="4145415"/>
          </a:xfrm>
        </p:grpSpPr>
        <p:pic>
          <p:nvPicPr>
            <p:cNvPr id="5" name="Picture 4" descr="A screenshot of a computer&#10;&#10;Description automatically generated">
              <a:extLst>
                <a:ext uri="{FF2B5EF4-FFF2-40B4-BE49-F238E27FC236}">
                  <a16:creationId xmlns:a16="http://schemas.microsoft.com/office/drawing/2014/main" id="{489D6E52-75A0-C538-BE99-B9E715FB00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10" name="Picture 9" descr="A green circle with black text&#10;&#10;Description automatically generated">
              <a:extLst>
                <a:ext uri="{FF2B5EF4-FFF2-40B4-BE49-F238E27FC236}">
                  <a16:creationId xmlns:a16="http://schemas.microsoft.com/office/drawing/2014/main" id="{F40A655E-8FE2-D264-B565-D43AE2B8CA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5297" y="2112669"/>
              <a:ext cx="1170006" cy="225815"/>
            </a:xfrm>
            <a:prstGeom prst="rect">
              <a:avLst/>
            </a:prstGeom>
          </p:spPr>
        </p:pic>
      </p:grpSp>
      <p:sp>
        <p:nvSpPr>
          <p:cNvPr id="9" name="Title 2">
            <a:extLst>
              <a:ext uri="{FF2B5EF4-FFF2-40B4-BE49-F238E27FC236}">
                <a16:creationId xmlns:a16="http://schemas.microsoft.com/office/drawing/2014/main" id="{DC24421B-976F-E8FD-8DEF-FCABEFAF8BCE}"/>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
        <p:nvSpPr>
          <p:cNvPr id="11" name="Rectangle 10">
            <a:extLst>
              <a:ext uri="{FF2B5EF4-FFF2-40B4-BE49-F238E27FC236}">
                <a16:creationId xmlns:a16="http://schemas.microsoft.com/office/drawing/2014/main" id="{358FDAAE-50C0-E770-2FD8-796F887AB09D}"/>
              </a:ext>
            </a:extLst>
          </p:cNvPr>
          <p:cNvSpPr/>
          <p:nvPr/>
        </p:nvSpPr>
        <p:spPr>
          <a:xfrm>
            <a:off x="1750273" y="2074968"/>
            <a:ext cx="1050735" cy="2921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3" name="Picture 12" descr="A green circle with black text&#10;&#10;Description automatically generated">
            <a:extLst>
              <a:ext uri="{FF2B5EF4-FFF2-40B4-BE49-F238E27FC236}">
                <a16:creationId xmlns:a16="http://schemas.microsoft.com/office/drawing/2014/main" id="{34AF271C-80ED-13A9-B99A-7E2E55636D2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09640" y="3379869"/>
            <a:ext cx="5462016" cy="1066800"/>
          </a:xfrm>
          <a:prstGeom prst="rect">
            <a:avLst/>
          </a:prstGeom>
        </p:spPr>
      </p:pic>
      <p:sp>
        <p:nvSpPr>
          <p:cNvPr id="14" name="Rectangle 13">
            <a:extLst>
              <a:ext uri="{FF2B5EF4-FFF2-40B4-BE49-F238E27FC236}">
                <a16:creationId xmlns:a16="http://schemas.microsoft.com/office/drawing/2014/main" id="{5F222FE2-D442-4DA3-C000-B59F47489966}"/>
              </a:ext>
            </a:extLst>
          </p:cNvPr>
          <p:cNvSpPr/>
          <p:nvPr/>
        </p:nvSpPr>
        <p:spPr>
          <a:xfrm>
            <a:off x="2240703" y="3429000"/>
            <a:ext cx="5430953" cy="101766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4" name="Straight Connector 3">
            <a:extLst>
              <a:ext uri="{FF2B5EF4-FFF2-40B4-BE49-F238E27FC236}">
                <a16:creationId xmlns:a16="http://schemas.microsoft.com/office/drawing/2014/main" id="{8B169C36-A6F5-B3B9-F0C0-5BB5834135C4}"/>
              </a:ext>
            </a:extLst>
          </p:cNvPr>
          <p:cNvCxnSpPr>
            <a:cxnSpLocks/>
            <a:endCxn id="11" idx="3"/>
          </p:cNvCxnSpPr>
          <p:nvPr/>
        </p:nvCxnSpPr>
        <p:spPr>
          <a:xfrm flipV="1">
            <a:off x="2788932" y="2221032"/>
            <a:ext cx="12076" cy="121811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BAF755AC-9D00-22AF-968A-85537B8C0A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E959A53F-131E-9A54-9ACA-05B241C2DE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s-419"/>
          </a:p>
        </p:txBody>
      </p:sp>
      <p:sp>
        <p:nvSpPr>
          <p:cNvPr id="4" name="Rectangle 3">
            <a:extLst>
              <a:ext uri="{FF2B5EF4-FFF2-40B4-BE49-F238E27FC236}">
                <a16:creationId xmlns:a16="http://schemas.microsoft.com/office/drawing/2014/main" id="{739AB5FE-A397-3E4C-9753-5304C243D5AD}"/>
              </a:ext>
            </a:extLst>
          </p:cNvPr>
          <p:cNvSpPr/>
          <p:nvPr/>
        </p:nvSpPr>
        <p:spPr>
          <a:xfrm>
            <a:off x="3847558" y="2083980"/>
            <a:ext cx="1867441" cy="3271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1" name="Straight Connector 10">
            <a:extLst>
              <a:ext uri="{FF2B5EF4-FFF2-40B4-BE49-F238E27FC236}">
                <a16:creationId xmlns:a16="http://schemas.microsoft.com/office/drawing/2014/main" id="{9B2B12DB-5071-DA4B-BFBD-EC44FBFF6551}"/>
              </a:ext>
            </a:extLst>
          </p:cNvPr>
          <p:cNvCxnSpPr>
            <a:cxnSpLocks/>
          </p:cNvCxnSpPr>
          <p:nvPr/>
        </p:nvCxnSpPr>
        <p:spPr>
          <a:xfrm flipH="1">
            <a:off x="4781278" y="2393829"/>
            <a:ext cx="1" cy="91440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4C5A2872-170A-F9B0-2F0A-DC5138EE180E}"/>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pic>
        <p:nvPicPr>
          <p:cNvPr id="14" name="Picture 13" descr="A black text with a black dot&#10;&#10;Description automatically generated">
            <a:extLst>
              <a:ext uri="{FF2B5EF4-FFF2-40B4-BE49-F238E27FC236}">
                <a16:creationId xmlns:a16="http://schemas.microsoft.com/office/drawing/2014/main" id="{083E7F9E-7C47-CEF6-B33D-06A07AAEC42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41354" y="3335135"/>
            <a:ext cx="5079848" cy="703856"/>
          </a:xfrm>
          <a:prstGeom prst="rect">
            <a:avLst/>
          </a:prstGeom>
        </p:spPr>
      </p:pic>
      <p:sp>
        <p:nvSpPr>
          <p:cNvPr id="10" name="Rectangle 9">
            <a:extLst>
              <a:ext uri="{FF2B5EF4-FFF2-40B4-BE49-F238E27FC236}">
                <a16:creationId xmlns:a16="http://schemas.microsoft.com/office/drawing/2014/main" id="{24F78A4D-40E9-CE4A-A609-C972BB5F1757}"/>
              </a:ext>
            </a:extLst>
          </p:cNvPr>
          <p:cNvSpPr/>
          <p:nvPr/>
        </p:nvSpPr>
        <p:spPr>
          <a:xfrm>
            <a:off x="2241345" y="3316480"/>
            <a:ext cx="5079848" cy="72251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Content Placeholder 1">
            <a:extLst>
              <a:ext uri="{FF2B5EF4-FFF2-40B4-BE49-F238E27FC236}">
                <a16:creationId xmlns:a16="http://schemas.microsoft.com/office/drawing/2014/main" id="{A97A48BD-82BA-5C6F-38B9-1BA7A21434BE}"/>
              </a:ext>
            </a:extLst>
          </p:cNvPr>
          <p:cNvSpPr>
            <a:spLocks noGrp="1"/>
          </p:cNvSpPr>
          <p:nvPr>
            <p:ph idx="1"/>
          </p:nvPr>
        </p:nvSpPr>
        <p:spPr>
          <a:xfrm>
            <a:off x="457200" y="1171074"/>
            <a:ext cx="8229600" cy="4598199"/>
          </a:xfrm>
        </p:spPr>
        <p:txBody>
          <a:bodyPr/>
          <a:lstStyle/>
          <a:p>
            <a:r>
              <a:rPr lang="es-419" b="1" dirty="0">
                <a:solidFill>
                  <a:schemeClr val="tx1"/>
                </a:solidFill>
              </a:rPr>
              <a:t>"AutoSave" (Guardado automático)</a:t>
            </a:r>
          </a:p>
        </p:txBody>
      </p:sp>
    </p:spTree>
    <p:extLst>
      <p:ext uri="{BB962C8B-B14F-4D97-AF65-F5344CB8AC3E}">
        <p14:creationId xmlns:p14="http://schemas.microsoft.com/office/powerpoint/2010/main" val="34024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7C539C-FEEF-1577-89C0-41EFC81F5C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7A33CCB-C713-CB1F-2B58-2E1AD7C39A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19200"/>
            <a:ext cx="8229600" cy="46291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s-419"/>
          </a:p>
        </p:txBody>
      </p:sp>
      <p:sp>
        <p:nvSpPr>
          <p:cNvPr id="4" name="Rectangle 3">
            <a:extLst>
              <a:ext uri="{FF2B5EF4-FFF2-40B4-BE49-F238E27FC236}">
                <a16:creationId xmlns:a16="http://schemas.microsoft.com/office/drawing/2014/main" id="{739AB5FE-A397-3E4C-9753-5304C243D5AD}"/>
              </a:ext>
            </a:extLst>
          </p:cNvPr>
          <p:cNvSpPr/>
          <p:nvPr/>
        </p:nvSpPr>
        <p:spPr>
          <a:xfrm>
            <a:off x="1787106" y="2443439"/>
            <a:ext cx="320040" cy="19624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2" name="Straight Arrow Connector 11">
            <a:extLst>
              <a:ext uri="{FF2B5EF4-FFF2-40B4-BE49-F238E27FC236}">
                <a16:creationId xmlns:a16="http://schemas.microsoft.com/office/drawing/2014/main" id="{B6F59618-2DB1-CF49-BAD4-6D31E69DE4E6}"/>
              </a:ext>
            </a:extLst>
          </p:cNvPr>
          <p:cNvCxnSpPr/>
          <p:nvPr/>
        </p:nvCxnSpPr>
        <p:spPr>
          <a:xfrm flipV="1">
            <a:off x="1922253" y="2733135"/>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5310D3D2-2F49-24B5-C8E9-C30621E5C8F0}"/>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133633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76E4A642-081C-006D-B203-D4A3CC2121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19200"/>
            <a:ext cx="8229600" cy="462915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43</a:t>
            </a:fld>
            <a:endParaRPr lang="es-419"/>
          </a:p>
        </p:txBody>
      </p:sp>
      <p:sp>
        <p:nvSpPr>
          <p:cNvPr id="8" name="Rectangle 7">
            <a:extLst>
              <a:ext uri="{FF2B5EF4-FFF2-40B4-BE49-F238E27FC236}">
                <a16:creationId xmlns:a16="http://schemas.microsoft.com/office/drawing/2014/main" id="{4FEDD74C-95A4-1F4F-AA8E-892CAA5E4998}"/>
              </a:ext>
            </a:extLst>
          </p:cNvPr>
          <p:cNvSpPr/>
          <p:nvPr/>
        </p:nvSpPr>
        <p:spPr>
          <a:xfrm>
            <a:off x="1710906" y="473446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Title 2">
            <a:extLst>
              <a:ext uri="{FF2B5EF4-FFF2-40B4-BE49-F238E27FC236}">
                <a16:creationId xmlns:a16="http://schemas.microsoft.com/office/drawing/2014/main" id="{0A2CF9BB-A0C2-ACCE-5808-8F06BB645E9E}"/>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367221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57E81136-82E6-31E8-799D-36ECBC24D0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67326"/>
            <a:ext cx="8229600" cy="4600074"/>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s-419"/>
          </a:p>
        </p:txBody>
      </p:sp>
      <p:sp>
        <p:nvSpPr>
          <p:cNvPr id="5" name="Rectangle 4">
            <a:extLst>
              <a:ext uri="{FF2B5EF4-FFF2-40B4-BE49-F238E27FC236}">
                <a16:creationId xmlns:a16="http://schemas.microsoft.com/office/drawing/2014/main" id="{F3F20722-0861-D1FB-8121-1FC7F1B257E8}"/>
              </a:ext>
            </a:extLst>
          </p:cNvPr>
          <p:cNvSpPr/>
          <p:nvPr/>
        </p:nvSpPr>
        <p:spPr>
          <a:xfrm>
            <a:off x="4665443" y="4945190"/>
            <a:ext cx="2421157" cy="3931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7" name="Rectangle 6">
            <a:extLst>
              <a:ext uri="{FF2B5EF4-FFF2-40B4-BE49-F238E27FC236}">
                <a16:creationId xmlns:a16="http://schemas.microsoft.com/office/drawing/2014/main" id="{65CD8F29-9E24-D0E4-EE73-CA4D52890C1A}"/>
              </a:ext>
            </a:extLst>
          </p:cNvPr>
          <p:cNvSpPr/>
          <p:nvPr/>
        </p:nvSpPr>
        <p:spPr>
          <a:xfrm>
            <a:off x="2590800" y="4800601"/>
            <a:ext cx="1676400" cy="1295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Title 2">
            <a:extLst>
              <a:ext uri="{FF2B5EF4-FFF2-40B4-BE49-F238E27FC236}">
                <a16:creationId xmlns:a16="http://schemas.microsoft.com/office/drawing/2014/main" id="{DAF31D02-DEBC-0AA0-A683-CA0A6F5BD591}"/>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336892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C48EC-B4E7-E56E-FDC7-F5C862B3CFC8}"/>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39D6730-90E1-9D25-9AE5-35977204DE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646D417D-CF42-FCAE-440F-BAAFD45E736B}"/>
              </a:ext>
            </a:extLst>
          </p:cNvPr>
          <p:cNvSpPr>
            <a:spLocks noGrp="1"/>
          </p:cNvSpPr>
          <p:nvPr>
            <p:ph idx="1"/>
          </p:nvPr>
        </p:nvSpPr>
        <p:spPr>
          <a:xfrm>
            <a:off x="457200" y="1219200"/>
            <a:ext cx="8229600" cy="4648200"/>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42847B57-16BB-A6E7-E744-3784D7AEB465}"/>
              </a:ext>
            </a:extLst>
          </p:cNvPr>
          <p:cNvSpPr>
            <a:spLocks noGrp="1"/>
          </p:cNvSpPr>
          <p:nvPr>
            <p:ph type="sldNum" sz="quarter" idx="12"/>
          </p:nvPr>
        </p:nvSpPr>
        <p:spPr/>
        <p:txBody>
          <a:bodyPr/>
          <a:lstStyle/>
          <a:p>
            <a:fld id="{D852D4E8-E283-404D-80D7-3AF63315721A}" type="slidenum">
              <a:rPr lang="en-US" smtClean="0"/>
              <a:t>45</a:t>
            </a:fld>
            <a:endParaRPr lang="es-419"/>
          </a:p>
        </p:txBody>
      </p:sp>
      <p:sp>
        <p:nvSpPr>
          <p:cNvPr id="3" name="Rounded Rectangle 2">
            <a:extLst>
              <a:ext uri="{FF2B5EF4-FFF2-40B4-BE49-F238E27FC236}">
                <a16:creationId xmlns:a16="http://schemas.microsoft.com/office/drawing/2014/main" id="{8EF5A5D8-4DE7-2E8F-149B-C949A1C346E6}"/>
              </a:ext>
            </a:extLst>
          </p:cNvPr>
          <p:cNvSpPr/>
          <p:nvPr/>
        </p:nvSpPr>
        <p:spPr>
          <a:xfrm>
            <a:off x="3962399" y="2984392"/>
            <a:ext cx="4010527" cy="2469924"/>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TextBox 8">
            <a:extLst>
              <a:ext uri="{FF2B5EF4-FFF2-40B4-BE49-F238E27FC236}">
                <a16:creationId xmlns:a16="http://schemas.microsoft.com/office/drawing/2014/main" id="{BE287B9E-2E65-3697-EB61-34B17949EB81}"/>
              </a:ext>
            </a:extLst>
          </p:cNvPr>
          <p:cNvSpPr txBox="1"/>
          <p:nvPr/>
        </p:nvSpPr>
        <p:spPr>
          <a:xfrm>
            <a:off x="4419600" y="3150275"/>
            <a:ext cx="3359624" cy="2031325"/>
          </a:xfrm>
          <a:prstGeom prst="rect">
            <a:avLst/>
          </a:prstGeom>
          <a:noFill/>
        </p:spPr>
        <p:txBody>
          <a:bodyPr wrap="square" rtlCol="0">
            <a:spAutoFit/>
          </a:bodyPr>
          <a:lstStyle/>
          <a:p>
            <a:pPr algn="l" rtl="0" fontAlgn="base">
              <a:lnSpc>
                <a:spcPct val="150000"/>
              </a:lnSpc>
            </a:pPr>
            <a:r>
              <a:rPr lang="es-419" dirty="0">
                <a:solidFill>
                  <a:schemeClr val="bg1"/>
                </a:solidFill>
                <a:effectLst/>
                <a:latin typeface="ATT Aleck Sans" panose="020B0503020203020204"/>
                <a:ea typeface="Times New Roman" panose="02020603050405020304" pitchFamily="18" charset="0"/>
              </a:rPr>
              <a:t>Asegúrese de elegir una ubicación que pueda recordar fácilmente:</a:t>
            </a:r>
            <a:endParaRPr lang="es-419" b="0" i="0" dirty="0">
              <a:solidFill>
                <a:schemeClr val="bg1"/>
              </a:solidFill>
              <a:effectLst/>
              <a:latin typeface="+mn-lt"/>
            </a:endParaRPr>
          </a:p>
          <a:p>
            <a:pPr marL="285750" indent="-285750" algn="l" rtl="0" fontAlgn="base">
              <a:lnSpc>
                <a:spcPct val="150000"/>
              </a:lnSpc>
              <a:buFont typeface="Wingdings" pitchFamily="2" charset="2"/>
              <a:buChar char="ü"/>
            </a:pPr>
            <a:r>
              <a:rPr lang="es-419" dirty="0">
                <a:solidFill>
                  <a:schemeClr val="bg1"/>
                </a:solidFill>
                <a:effectLst/>
                <a:latin typeface="ATT Aleck Sans" panose="020B0503020203020204"/>
                <a:ea typeface="Times New Roman" panose="02020603050405020304" pitchFamily="18" charset="0"/>
              </a:rPr>
              <a:t>En el escritorio </a:t>
            </a:r>
            <a:endParaRPr lang="es-419" dirty="0">
              <a:solidFill>
                <a:schemeClr val="bg1"/>
              </a:solidFill>
              <a:latin typeface="+mn-lt"/>
            </a:endParaRPr>
          </a:p>
          <a:p>
            <a:pPr marL="285750" indent="-285750" algn="l" rtl="0" fontAlgn="base">
              <a:lnSpc>
                <a:spcPct val="150000"/>
              </a:lnSpc>
              <a:buFont typeface="Wingdings" pitchFamily="2" charset="2"/>
              <a:buChar char="ü"/>
            </a:pPr>
            <a:r>
              <a:rPr lang="es-419" dirty="0">
                <a:solidFill>
                  <a:schemeClr val="bg1"/>
                </a:solidFill>
                <a:effectLst/>
                <a:latin typeface="ATT Aleck Sans" panose="020B0503020203020204"/>
                <a:ea typeface="Times New Roman" panose="02020603050405020304" pitchFamily="18" charset="0"/>
              </a:rPr>
              <a:t>En una carpeta claramente etiquetada</a:t>
            </a:r>
            <a:r>
              <a:rPr lang="es-419" dirty="0">
                <a:solidFill>
                  <a:schemeClr val="bg1"/>
                </a:solidFill>
                <a:effectLst/>
              </a:rPr>
              <a:t> </a:t>
            </a:r>
            <a:r>
              <a:rPr lang="es-419" b="0" i="0" u="none" strike="noStrike" dirty="0">
                <a:solidFill>
                  <a:schemeClr val="bg1"/>
                </a:solidFill>
                <a:effectLst/>
                <a:latin typeface="+mn-lt"/>
              </a:rPr>
              <a:t> </a:t>
            </a:r>
            <a:r>
              <a:rPr lang="es-419" b="0" i="0" dirty="0">
                <a:solidFill>
                  <a:schemeClr val="bg1"/>
                </a:solidFill>
                <a:effectLst/>
                <a:latin typeface="+mn-lt"/>
              </a:rPr>
              <a:t>​</a:t>
            </a:r>
          </a:p>
          <a:p>
            <a:endParaRPr lang="es-419" dirty="0"/>
          </a:p>
        </p:txBody>
      </p:sp>
      <p:sp>
        <p:nvSpPr>
          <p:cNvPr id="5" name="Title 2">
            <a:extLst>
              <a:ext uri="{FF2B5EF4-FFF2-40B4-BE49-F238E27FC236}">
                <a16:creationId xmlns:a16="http://schemas.microsoft.com/office/drawing/2014/main" id="{61D62EFE-EF1C-3811-10F2-996226899724}"/>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129620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26409842-1FCF-567A-566B-7FC31D5648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51284"/>
            <a:ext cx="8229600" cy="4597066"/>
          </a:xfrm>
        </p:spPr>
        <p:txBody>
          <a:bodyPr/>
          <a:lstStyle/>
          <a:p>
            <a:r>
              <a:rPr lang="es-419" b="1" dirty="0">
                <a:solidFill>
                  <a:schemeClr val="tx1"/>
                </a:solidFill>
              </a:rPr>
              <a:t>Guardar un archivo por primera vez</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s-419"/>
          </a:p>
        </p:txBody>
      </p:sp>
      <p:sp>
        <p:nvSpPr>
          <p:cNvPr id="8" name="Rectangle 7">
            <a:extLst>
              <a:ext uri="{FF2B5EF4-FFF2-40B4-BE49-F238E27FC236}">
                <a16:creationId xmlns:a16="http://schemas.microsoft.com/office/drawing/2014/main" id="{3C27026C-C340-0448-AB21-2A6DE1A40B1D}"/>
              </a:ext>
            </a:extLst>
          </p:cNvPr>
          <p:cNvSpPr/>
          <p:nvPr/>
        </p:nvSpPr>
        <p:spPr>
          <a:xfrm>
            <a:off x="4630947" y="3114006"/>
            <a:ext cx="2133600" cy="41563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7" name="Rectangle 6">
            <a:extLst>
              <a:ext uri="{FF2B5EF4-FFF2-40B4-BE49-F238E27FC236}">
                <a16:creationId xmlns:a16="http://schemas.microsoft.com/office/drawing/2014/main" id="{D42D0B33-1463-2AC6-9924-55F5DCE8F0FF}"/>
              </a:ext>
            </a:extLst>
          </p:cNvPr>
          <p:cNvSpPr/>
          <p:nvPr/>
        </p:nvSpPr>
        <p:spPr>
          <a:xfrm>
            <a:off x="6452558" y="3411746"/>
            <a:ext cx="759126" cy="3818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Title 2">
            <a:extLst>
              <a:ext uri="{FF2B5EF4-FFF2-40B4-BE49-F238E27FC236}">
                <a16:creationId xmlns:a16="http://schemas.microsoft.com/office/drawing/2014/main" id="{B8001931-0344-74F5-5535-AF50E537255C}"/>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361168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67326"/>
            <a:ext cx="8229600" cy="4657224"/>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47</a:t>
            </a:fld>
            <a:endParaRPr lang="es-419"/>
          </a:p>
        </p:txBody>
      </p:sp>
      <p:sp>
        <p:nvSpPr>
          <p:cNvPr id="9" name="Title 2">
            <a:extLst>
              <a:ext uri="{FF2B5EF4-FFF2-40B4-BE49-F238E27FC236}">
                <a16:creationId xmlns:a16="http://schemas.microsoft.com/office/drawing/2014/main" id="{D73D044C-9D96-5894-C834-EEBD2B839D4C}"/>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pic>
        <p:nvPicPr>
          <p:cNvPr id="3" name="Picture 2" descr="A screenshot of a computer&#10;&#10;Description automatically generated">
            <a:extLst>
              <a:ext uri="{FF2B5EF4-FFF2-40B4-BE49-F238E27FC236}">
                <a16:creationId xmlns:a16="http://schemas.microsoft.com/office/drawing/2014/main" id="{FE75A671-A49B-299A-A599-326E123A5E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5983B64C-0B6E-B1AE-1BFD-26255D029B1C}"/>
              </a:ext>
            </a:extLst>
          </p:cNvPr>
          <p:cNvSpPr/>
          <p:nvPr/>
        </p:nvSpPr>
        <p:spPr>
          <a:xfrm>
            <a:off x="1728159" y="4976920"/>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1911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35242"/>
            <a:ext cx="8229600" cy="4689308"/>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s-419"/>
          </a:p>
        </p:txBody>
      </p:sp>
      <p:sp>
        <p:nvSpPr>
          <p:cNvPr id="9" name="Title 2">
            <a:extLst>
              <a:ext uri="{FF2B5EF4-FFF2-40B4-BE49-F238E27FC236}">
                <a16:creationId xmlns:a16="http://schemas.microsoft.com/office/drawing/2014/main" id="{51574A50-1234-7B33-9846-227E15D765C3}"/>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
        <p:nvSpPr>
          <p:cNvPr id="4" name="Rectangle 3">
            <a:extLst>
              <a:ext uri="{FF2B5EF4-FFF2-40B4-BE49-F238E27FC236}">
                <a16:creationId xmlns:a16="http://schemas.microsoft.com/office/drawing/2014/main" id="{90AB8123-DDCC-6D2C-B056-346E587E369B}"/>
              </a:ext>
            </a:extLst>
          </p:cNvPr>
          <p:cNvSpPr/>
          <p:nvPr/>
        </p:nvSpPr>
        <p:spPr>
          <a:xfrm>
            <a:off x="1676400" y="489065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5" name="Picture 4" descr="A screenshot of a computer&#10;&#10;Description automatically generated">
            <a:extLst>
              <a:ext uri="{FF2B5EF4-FFF2-40B4-BE49-F238E27FC236}">
                <a16:creationId xmlns:a16="http://schemas.microsoft.com/office/drawing/2014/main" id="{5FE000FE-67FA-EEBF-2086-2672700067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7119BEB5-0721-FDAD-B629-5F714D637A53}"/>
              </a:ext>
            </a:extLst>
          </p:cNvPr>
          <p:cNvSpPr/>
          <p:nvPr/>
        </p:nvSpPr>
        <p:spPr>
          <a:xfrm>
            <a:off x="2736273" y="4863597"/>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41258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35242"/>
            <a:ext cx="8229600" cy="4613108"/>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s-419"/>
          </a:p>
        </p:txBody>
      </p:sp>
      <p:pic>
        <p:nvPicPr>
          <p:cNvPr id="4" name="Picture 3" descr="A screenshot of a computer&#10;&#10;Description automatically generated">
            <a:extLst>
              <a:ext uri="{FF2B5EF4-FFF2-40B4-BE49-F238E27FC236}">
                <a16:creationId xmlns:a16="http://schemas.microsoft.com/office/drawing/2014/main" id="{5EE36EE8-A344-C3D5-778C-687E1116D7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1737565" y="3896131"/>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Title 2">
            <a:extLst>
              <a:ext uri="{FF2B5EF4-FFF2-40B4-BE49-F238E27FC236}">
                <a16:creationId xmlns:a16="http://schemas.microsoft.com/office/drawing/2014/main" id="{385397C6-4A18-75AB-85A9-9EE80BF8BC7E}"/>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
        <p:nvSpPr>
          <p:cNvPr id="5" name="Rectangle 4">
            <a:extLst>
              <a:ext uri="{FF2B5EF4-FFF2-40B4-BE49-F238E27FC236}">
                <a16:creationId xmlns:a16="http://schemas.microsoft.com/office/drawing/2014/main" id="{462C7465-D2B2-A252-0EA5-3A5A84BA7062}"/>
              </a:ext>
            </a:extLst>
          </p:cNvPr>
          <p:cNvSpPr/>
          <p:nvPr/>
        </p:nvSpPr>
        <p:spPr>
          <a:xfrm>
            <a:off x="5256700" y="5112609"/>
            <a:ext cx="627529" cy="32473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7083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F8F4E-E832-29C7-4651-0ADB048D7B6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78E042-93CA-476E-62B5-1A1ED8E26A05}"/>
              </a:ext>
            </a:extLst>
          </p:cNvPr>
          <p:cNvSpPr>
            <a:spLocks noGrp="1"/>
          </p:cNvSpPr>
          <p:nvPr>
            <p:ph idx="1"/>
          </p:nvPr>
        </p:nvSpPr>
        <p:spPr>
          <a:xfrm>
            <a:off x="457200" y="1175086"/>
            <a:ext cx="8229600" cy="4324350"/>
          </a:xfrm>
        </p:spPr>
        <p:txBody>
          <a:bodyPr/>
          <a:lstStyle/>
          <a:p>
            <a:r>
              <a:rPr lang="es-419" b="1" dirty="0">
                <a:solidFill>
                  <a:schemeClr val="tx1"/>
                </a:solidFill>
              </a:rPr>
              <a:t>Diferentes maneras de abrir un archivo: </a:t>
            </a:r>
            <a:r>
              <a:rPr lang="es-419" dirty="0">
                <a:solidFill>
                  <a:schemeClr val="tx1"/>
                </a:solidFill>
              </a:rPr>
              <a:t>Hacer doble clic en el ícono del escritorio.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4EA13755-9BF8-CB66-AD11-8E3F0734346E}"/>
              </a:ext>
            </a:extLst>
          </p:cNvPr>
          <p:cNvSpPr>
            <a:spLocks noGrp="1"/>
          </p:cNvSpPr>
          <p:nvPr>
            <p:ph type="sldNum" sz="quarter" idx="12"/>
          </p:nvPr>
        </p:nvSpPr>
        <p:spPr/>
        <p:txBody>
          <a:bodyPr/>
          <a:lstStyle/>
          <a:p>
            <a:fld id="{D852D4E8-E283-404D-80D7-3AF63315721A}" type="slidenum">
              <a:rPr lang="en-US" smtClean="0"/>
              <a:t>5</a:t>
            </a:fld>
            <a:endParaRPr lang="es-419"/>
          </a:p>
        </p:txBody>
      </p:sp>
      <p:sp>
        <p:nvSpPr>
          <p:cNvPr id="13" name="Title 2">
            <a:extLst>
              <a:ext uri="{FF2B5EF4-FFF2-40B4-BE49-F238E27FC236}">
                <a16:creationId xmlns:a16="http://schemas.microsoft.com/office/drawing/2014/main" id="{95D9B478-E2FF-4EF3-C3AD-2163BA447131}"/>
              </a:ext>
            </a:extLst>
          </p:cNvPr>
          <p:cNvSpPr>
            <a:spLocks noGrp="1"/>
          </p:cNvSpPr>
          <p:nvPr>
            <p:ph type="title"/>
          </p:nvPr>
        </p:nvSpPr>
        <p:spPr>
          <a:xfrm>
            <a:off x="457200" y="589548"/>
            <a:ext cx="8229600" cy="1066800"/>
          </a:xfrm>
        </p:spPr>
        <p:txBody>
          <a:bodyPr anchor="t">
            <a:normAutofit/>
          </a:bodyPr>
          <a:lstStyle/>
          <a:p>
            <a:r>
              <a:rPr lang="es-419" sz="2800" spc="-70" dirty="0"/>
              <a:t>Archivos y carpetas (continuación)</a:t>
            </a:r>
          </a:p>
        </p:txBody>
      </p:sp>
      <p:pic>
        <p:nvPicPr>
          <p:cNvPr id="4" name="Picture 3" descr="A screenshot of a computer desktop&#10;&#10;Description automatically generated">
            <a:extLst>
              <a:ext uri="{FF2B5EF4-FFF2-40B4-BE49-F238E27FC236}">
                <a16:creationId xmlns:a16="http://schemas.microsoft.com/office/drawing/2014/main" id="{B88B066B-0522-674D-C889-632311B3D9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45960816-7E6C-052E-2FFA-B75CCD62FB35}"/>
              </a:ext>
            </a:extLst>
          </p:cNvPr>
          <p:cNvSpPr/>
          <p:nvPr/>
        </p:nvSpPr>
        <p:spPr>
          <a:xfrm>
            <a:off x="693008" y="3067228"/>
            <a:ext cx="491686"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3" name="Straight Connector 2">
            <a:extLst>
              <a:ext uri="{FF2B5EF4-FFF2-40B4-BE49-F238E27FC236}">
                <a16:creationId xmlns:a16="http://schemas.microsoft.com/office/drawing/2014/main" id="{23D15E20-9F30-2509-E4B8-83AFF847A9F0}"/>
              </a:ext>
            </a:extLst>
          </p:cNvPr>
          <p:cNvCxnSpPr>
            <a:cxnSpLocks/>
          </p:cNvCxnSpPr>
          <p:nvPr/>
        </p:nvCxnSpPr>
        <p:spPr>
          <a:xfrm>
            <a:off x="1371600" y="3357112"/>
            <a:ext cx="762000"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909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35242"/>
            <a:ext cx="8229600" cy="4597066"/>
          </a:xfrm>
        </p:spPr>
        <p:txBody>
          <a:bodyPr/>
          <a:lstStyle/>
          <a:p>
            <a:r>
              <a:rPr lang="es-419" b="1" dirty="0">
                <a:solidFill>
                  <a:schemeClr val="tx1"/>
                </a:solidFill>
              </a:rPr>
              <a:t>Guardar un archivo en otra ubicación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s-419"/>
          </a:p>
        </p:txBody>
      </p:sp>
      <p:sp>
        <p:nvSpPr>
          <p:cNvPr id="7" name="Title 2">
            <a:extLst>
              <a:ext uri="{FF2B5EF4-FFF2-40B4-BE49-F238E27FC236}">
                <a16:creationId xmlns:a16="http://schemas.microsoft.com/office/drawing/2014/main" id="{186E51A7-A2F9-42A0-C364-F3229AE31A2D}"/>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pic>
        <p:nvPicPr>
          <p:cNvPr id="3" name="Picture 2" descr="A screenshot of a computer&#10;&#10;Description automatically generated">
            <a:extLst>
              <a:ext uri="{FF2B5EF4-FFF2-40B4-BE49-F238E27FC236}">
                <a16:creationId xmlns:a16="http://schemas.microsoft.com/office/drawing/2014/main" id="{9238814D-454A-EEDC-B73B-A02E6F67B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14A9B480-7C69-36DA-288E-17F2CCAF9A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Tree>
    <p:extLst>
      <p:ext uri="{BB962C8B-B14F-4D97-AF65-F5344CB8AC3E}">
        <p14:creationId xmlns:p14="http://schemas.microsoft.com/office/powerpoint/2010/main" val="9478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46AB29-ABEC-B60E-7272-C780590868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584D0D6-5BDB-DDE8-B984-4707C85B3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19200"/>
            <a:ext cx="8229600" cy="4648200"/>
          </a:xfrm>
        </p:spPr>
        <p:txBody>
          <a:bodyPr/>
          <a:lstStyle/>
          <a:p>
            <a:r>
              <a:rPr lang="es-419" b="1" dirty="0">
                <a:solidFill>
                  <a:schemeClr val="tx1"/>
                </a:solidFill>
              </a:rPr>
              <a:t>Cerrar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s-419"/>
          </a:p>
        </p:txBody>
      </p:sp>
      <p:sp>
        <p:nvSpPr>
          <p:cNvPr id="4" name="Rectangle 3">
            <a:extLst>
              <a:ext uri="{FF2B5EF4-FFF2-40B4-BE49-F238E27FC236}">
                <a16:creationId xmlns:a16="http://schemas.microsoft.com/office/drawing/2014/main" id="{7FA48C99-7C39-B64B-B39E-F29DF0347C9A}"/>
              </a:ext>
            </a:extLst>
          </p:cNvPr>
          <p:cNvSpPr/>
          <p:nvPr/>
        </p:nvSpPr>
        <p:spPr>
          <a:xfrm>
            <a:off x="8041165" y="2083721"/>
            <a:ext cx="300251" cy="25930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1F443EE4-3065-4C46-99F6-0725593FE494}"/>
              </a:ext>
            </a:extLst>
          </p:cNvPr>
          <p:cNvCxnSpPr>
            <a:cxnSpLocks/>
          </p:cNvCxnSpPr>
          <p:nvPr/>
        </p:nvCxnSpPr>
        <p:spPr>
          <a:xfrm flipV="1">
            <a:off x="8181998" y="2590800"/>
            <a:ext cx="0" cy="590266"/>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1253A39-9DF7-8B8D-CBC7-DCEF5512D580}"/>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46654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187116"/>
            <a:ext cx="8229600" cy="4661234"/>
          </a:xfrm>
        </p:spPr>
        <p:txBody>
          <a:bodyPr/>
          <a:lstStyle/>
          <a:p>
            <a:r>
              <a:rPr lang="es-419" b="1" dirty="0">
                <a:solidFill>
                  <a:schemeClr val="tx1"/>
                </a:solidFill>
              </a:rPr>
              <a:t>Cerrar un archivo</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52</a:t>
            </a:fld>
            <a:endParaRPr lang="es-419"/>
          </a:p>
        </p:txBody>
      </p:sp>
      <p:pic>
        <p:nvPicPr>
          <p:cNvPr id="4" name="Picture 3" descr="A screenshot of a computer&#10;&#10;Description automatically generated">
            <a:extLst>
              <a:ext uri="{FF2B5EF4-FFF2-40B4-BE49-F238E27FC236}">
                <a16:creationId xmlns:a16="http://schemas.microsoft.com/office/drawing/2014/main" id="{6D6AED70-F50B-273C-3243-93C96C77C3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B7D9E60F-05AD-CF18-7722-F5BA73030E5D}"/>
              </a:ext>
            </a:extLst>
          </p:cNvPr>
          <p:cNvSpPr>
            <a:spLocks noGrp="1"/>
          </p:cNvSpPr>
          <p:nvPr>
            <p:ph type="title"/>
          </p:nvPr>
        </p:nvSpPr>
        <p:spPr>
          <a:xfrm>
            <a:off x="457200" y="609600"/>
            <a:ext cx="8229600" cy="1066800"/>
          </a:xfrm>
        </p:spPr>
        <p:txBody>
          <a:bodyPr anchor="t"/>
          <a:lstStyle/>
          <a:p>
            <a:r>
              <a:rPr lang="es-419" sz="2800" spc="-70" dirty="0"/>
              <a:t>Guardar y cerrar archivos (continuación)</a:t>
            </a:r>
          </a:p>
        </p:txBody>
      </p:sp>
    </p:spTree>
    <p:extLst>
      <p:ext uri="{BB962C8B-B14F-4D97-AF65-F5344CB8AC3E}">
        <p14:creationId xmlns:p14="http://schemas.microsoft.com/office/powerpoint/2010/main" val="41535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53</a:t>
            </a:fld>
            <a:endParaRPr lang="es-419"/>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99940"/>
            <a:ext cx="8229600" cy="4324350"/>
          </a:xfrm>
        </p:spPr>
        <p:txBody>
          <a:bodyPr vert="horz" lIns="91440" tIns="45720" rIns="91440" bIns="45720" anchor="t">
            <a:normAutofit fontScale="55000" lnSpcReduction="20000"/>
          </a:bodyPr>
          <a:lstStyle/>
          <a:p>
            <a:pPr marL="81915" indent="0">
              <a:buNone/>
            </a:pPr>
            <a:r>
              <a:rPr lang="es-419" sz="3600" dirty="0">
                <a:solidFill>
                  <a:schemeClr val="tx1"/>
                </a:solidFill>
                <a:latin typeface="ATT Aleck Sans"/>
              </a:rPr>
              <a:t>Utilice el escritorio de la computadora para completar las siguientes tareas. </a:t>
            </a:r>
            <a:endParaRPr lang="es-419" dirty="0">
              <a:solidFill>
                <a:schemeClr val="tx1"/>
              </a:solidFill>
              <a:latin typeface="ATT Aleck Sans"/>
            </a:endParaRPr>
          </a:p>
          <a:p>
            <a:pPr marL="81915" indent="0">
              <a:buNone/>
            </a:pPr>
            <a:r>
              <a:rPr lang="es-419" sz="3600" dirty="0">
                <a:solidFill>
                  <a:schemeClr val="tx1"/>
                </a:solidFill>
                <a:latin typeface="ATT Aleck Sans"/>
              </a:rPr>
              <a:t>Si no tiene una computadora propia, siga al instructor para completar las siguientes tareas. </a:t>
            </a:r>
          </a:p>
          <a:p>
            <a:pPr marL="81915" indent="0">
              <a:buNone/>
            </a:pPr>
            <a:endParaRPr lang="es-419" sz="3600" dirty="0">
              <a:solidFill>
                <a:schemeClr val="tx1"/>
              </a:solidFill>
            </a:endParaRPr>
          </a:p>
          <a:p>
            <a:pPr marL="81915" lvl="0" indent="0">
              <a:buNone/>
            </a:pPr>
            <a:r>
              <a:rPr lang="es-419" sz="3600" dirty="0">
                <a:solidFill>
                  <a:schemeClr val="tx1"/>
                </a:solidFill>
                <a:latin typeface="ATT Aleck Sans"/>
              </a:rPr>
              <a:t>1. Abra Microsoft Word.
</a:t>
            </a:r>
            <a:endParaRPr lang="es-419" sz="3600" dirty="0">
              <a:solidFill>
                <a:schemeClr val="tx1"/>
              </a:solidFill>
            </a:endParaRPr>
          </a:p>
          <a:p>
            <a:pPr marL="81915" lvl="0" indent="0">
              <a:buNone/>
            </a:pPr>
            <a:r>
              <a:rPr lang="es-419" sz="3600" dirty="0">
                <a:solidFill>
                  <a:schemeClr val="tx1"/>
                </a:solidFill>
                <a:latin typeface="ATT Aleck Sans"/>
              </a:rPr>
              <a:t>2. Escriba "Hola mundo" en el documento.
</a:t>
            </a:r>
            <a:endParaRPr lang="es-419" sz="3600" dirty="0">
              <a:solidFill>
                <a:schemeClr val="tx1"/>
              </a:solidFill>
            </a:endParaRPr>
          </a:p>
          <a:p>
            <a:pPr marL="81915" lvl="0" indent="0">
              <a:buNone/>
            </a:pPr>
            <a:r>
              <a:rPr lang="es-419" sz="3600" dirty="0">
                <a:solidFill>
                  <a:schemeClr val="tx1"/>
                </a:solidFill>
                <a:latin typeface="ATT Aleck Sans"/>
              </a:rPr>
              <a:t>3. Guarde el documento en el escritorio. En el cuadro "File name" (Nombre del archivo), escriba "Hola" y haga clic en "Save" (Guardar). 
</a:t>
            </a:r>
            <a:endParaRPr lang="es-419" sz="3600" dirty="0">
              <a:solidFill>
                <a:schemeClr val="tx1"/>
              </a:solidFill>
            </a:endParaRPr>
          </a:p>
          <a:p>
            <a:pPr marL="81915" lvl="0" indent="0">
              <a:buNone/>
            </a:pPr>
            <a:r>
              <a:rPr lang="es-419" sz="3600" dirty="0">
                <a:solidFill>
                  <a:schemeClr val="tx1"/>
                </a:solidFill>
                <a:latin typeface="ATT Aleck Sans"/>
              </a:rPr>
              <a:t>4. Cierre el archivo.</a:t>
            </a:r>
          </a:p>
          <a:p>
            <a:pPr marL="81915" indent="0">
              <a:buNone/>
            </a:pPr>
            <a:br>
              <a:rPr lang="en-US" dirty="0"/>
            </a:br>
            <a:br>
              <a:rPr lang="en-US" dirty="0"/>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Actividad 3: Guardar un archivo</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s-419"/>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273E5FCD-8A48-9791-E9DF-1423E20C79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51284"/>
            <a:ext cx="8229600" cy="4673266"/>
          </a:xfrm>
        </p:spPr>
        <p:txBody>
          <a:bodyPr/>
          <a:lstStyle/>
          <a:p>
            <a:r>
              <a:rPr lang="es-419" b="1" dirty="0">
                <a:solidFill>
                  <a:schemeClr val="tx1"/>
                </a:solidFill>
              </a:rPr>
              <a:t>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s-419"/>
          </a:p>
        </p:txBody>
      </p:sp>
      <p:sp>
        <p:nvSpPr>
          <p:cNvPr id="4" name="Rectangle 3">
            <a:extLst>
              <a:ext uri="{FF2B5EF4-FFF2-40B4-BE49-F238E27FC236}">
                <a16:creationId xmlns:a16="http://schemas.microsoft.com/office/drawing/2014/main" id="{AD9AB96B-53F7-E040-BA3B-71238D352306}"/>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9" name="Picture 8" descr="A white recycle bin with blue arrows&#10;&#10;Description automatically generated">
            <a:extLst>
              <a:ext uri="{FF2B5EF4-FFF2-40B4-BE49-F238E27FC236}">
                <a16:creationId xmlns:a16="http://schemas.microsoft.com/office/drawing/2014/main" id="{0C187FB9-1487-7368-F67C-E1B04779C5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9057D6BC-CA5D-D76B-FB59-1DE04A673EB1}"/>
              </a:ext>
            </a:extLst>
          </p:cNvPr>
          <p:cNvCxnSpPr>
            <a:cxnSpLocks/>
            <a:stCxn id="4"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7D494-1149-EFFE-249D-9BCC14DC3C9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52BDE8-285D-A6EA-5CF4-FCD3357FD8BC}"/>
              </a:ext>
            </a:extLst>
          </p:cNvPr>
          <p:cNvSpPr>
            <a:spLocks noGrp="1"/>
          </p:cNvSpPr>
          <p:nvPr>
            <p:ph type="title"/>
          </p:nvPr>
        </p:nvSpPr>
        <p:spPr>
          <a:xfrm>
            <a:off x="1253131" y="590149"/>
            <a:ext cx="7543800" cy="1066800"/>
          </a:xfrm>
        </p:spPr>
        <p:txBody>
          <a:bodyPr>
            <a:normAutofit/>
          </a:bodyPr>
          <a:lstStyle/>
          <a:p>
            <a:r>
              <a:rPr lang="es-419" sz="2800" spc="-70" dirty="0"/>
              <a:t>Razones para eliminar archivos de forma permanente </a:t>
            </a:r>
          </a:p>
        </p:txBody>
      </p:sp>
      <p:sp>
        <p:nvSpPr>
          <p:cNvPr id="7" name="Slide Number Placeholder 6">
            <a:extLst>
              <a:ext uri="{FF2B5EF4-FFF2-40B4-BE49-F238E27FC236}">
                <a16:creationId xmlns:a16="http://schemas.microsoft.com/office/drawing/2014/main" id="{FA580247-0341-900F-3887-C72117118E4A}"/>
              </a:ext>
            </a:extLst>
          </p:cNvPr>
          <p:cNvSpPr>
            <a:spLocks noGrp="1"/>
          </p:cNvSpPr>
          <p:nvPr>
            <p:ph type="sldNum" sz="quarter" idx="12"/>
          </p:nvPr>
        </p:nvSpPr>
        <p:spPr/>
        <p:txBody>
          <a:bodyPr/>
          <a:lstStyle/>
          <a:p>
            <a:fld id="{D852D4E8-E283-404D-80D7-3AF63315721A}" type="slidenum">
              <a:rPr lang="en-US" smtClean="0"/>
              <a:t>56</a:t>
            </a:fld>
            <a:endParaRPr lang="es-419"/>
          </a:p>
        </p:txBody>
      </p:sp>
      <p:grpSp>
        <p:nvGrpSpPr>
          <p:cNvPr id="4" name="Group 3">
            <a:extLst>
              <a:ext uri="{FF2B5EF4-FFF2-40B4-BE49-F238E27FC236}">
                <a16:creationId xmlns:a16="http://schemas.microsoft.com/office/drawing/2014/main" id="{06E5F7B0-BAA9-3E9C-B778-48DD91B12121}"/>
              </a:ext>
            </a:extLst>
          </p:cNvPr>
          <p:cNvGrpSpPr/>
          <p:nvPr/>
        </p:nvGrpSpPr>
        <p:grpSpPr>
          <a:xfrm>
            <a:off x="667769" y="2391218"/>
            <a:ext cx="8187608" cy="653701"/>
            <a:chOff x="988609" y="2391218"/>
            <a:chExt cx="8187608" cy="653701"/>
          </a:xfrm>
        </p:grpSpPr>
        <p:pic>
          <p:nvPicPr>
            <p:cNvPr id="11" name="Picture 10">
              <a:extLst>
                <a:ext uri="{FF2B5EF4-FFF2-40B4-BE49-F238E27FC236}">
                  <a16:creationId xmlns:a16="http://schemas.microsoft.com/office/drawing/2014/main" id="{CBB8694A-B8D8-82AE-3712-C05C05571B2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BB6E2BA5-A604-1954-AE4A-66ECCB6DDC4D}"/>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mn-lt"/>
                </a:rPr>
                <a:t>Asegurarse de no quedarse sin espacio de almacenamiento.</a:t>
              </a:r>
              <a:endParaRPr lang="es-419" sz="2100" dirty="0">
                <a:solidFill>
                  <a:schemeClr val="tx1"/>
                </a:solidFill>
              </a:endParaRPr>
            </a:p>
          </p:txBody>
        </p:sp>
      </p:grpSp>
      <p:sp>
        <p:nvSpPr>
          <p:cNvPr id="15" name="Content Placeholder 1">
            <a:extLst>
              <a:ext uri="{FF2B5EF4-FFF2-40B4-BE49-F238E27FC236}">
                <a16:creationId xmlns:a16="http://schemas.microsoft.com/office/drawing/2014/main" id="{6ABDD158-7181-2361-51D4-87E73CE2F5BE}"/>
              </a:ext>
            </a:extLst>
          </p:cNvPr>
          <p:cNvSpPr txBox="1">
            <a:spLocks/>
          </p:cNvSpPr>
          <p:nvPr/>
        </p:nvSpPr>
        <p:spPr>
          <a:xfrm>
            <a:off x="1059653" y="2964520"/>
            <a:ext cx="7795724" cy="631930"/>
          </a:xfrm>
          <a:prstGeom prst="rect">
            <a:avLst/>
          </a:prstGeom>
        </p:spPr>
        <p:txBody>
          <a:bodyPr vert="horz">
            <a:normAutofit fontScale="925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mn-lt"/>
              </a:rPr>
              <a:t>Ayudar a su computadora a funcionar de forma más rápida y eficiente.</a:t>
            </a:r>
            <a:endParaRPr lang="es-419" sz="2100" dirty="0">
              <a:solidFill>
                <a:schemeClr val="tx1"/>
              </a:solidFill>
            </a:endParaRPr>
          </a:p>
        </p:txBody>
      </p:sp>
      <p:pic>
        <p:nvPicPr>
          <p:cNvPr id="16" name="Picture 15">
            <a:extLst>
              <a:ext uri="{FF2B5EF4-FFF2-40B4-BE49-F238E27FC236}">
                <a16:creationId xmlns:a16="http://schemas.microsoft.com/office/drawing/2014/main" id="{36D6A8DF-12B8-4094-7CE4-EA53A59CE7A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67769" y="2920978"/>
            <a:ext cx="457200" cy="457200"/>
          </a:xfrm>
          <a:prstGeom prst="rect">
            <a:avLst/>
          </a:prstGeom>
        </p:spPr>
      </p:pic>
      <p:sp>
        <p:nvSpPr>
          <p:cNvPr id="17" name="Content Placeholder 1">
            <a:extLst>
              <a:ext uri="{FF2B5EF4-FFF2-40B4-BE49-F238E27FC236}">
                <a16:creationId xmlns:a16="http://schemas.microsoft.com/office/drawing/2014/main" id="{BB6BA91A-1B97-E066-C34C-1B5EC271690F}"/>
              </a:ext>
            </a:extLst>
          </p:cNvPr>
          <p:cNvSpPr txBox="1">
            <a:spLocks/>
          </p:cNvSpPr>
          <p:nvPr/>
        </p:nvSpPr>
        <p:spPr>
          <a:xfrm>
            <a:off x="105965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latin typeface="+mn-lt"/>
              </a:rPr>
              <a:t>Proteger la información personal. ​</a:t>
            </a:r>
          </a:p>
          <a:p>
            <a:pPr marL="89154" indent="0">
              <a:buNone/>
            </a:pPr>
            <a:endParaRPr lang="es-419" sz="2100" dirty="0">
              <a:solidFill>
                <a:schemeClr val="tx1"/>
              </a:solidFill>
            </a:endParaRPr>
          </a:p>
        </p:txBody>
      </p:sp>
      <p:pic>
        <p:nvPicPr>
          <p:cNvPr id="18" name="Picture 17">
            <a:extLst>
              <a:ext uri="{FF2B5EF4-FFF2-40B4-BE49-F238E27FC236}">
                <a16:creationId xmlns:a16="http://schemas.microsoft.com/office/drawing/2014/main" id="{2B6338FF-9DB1-5FAB-A56F-7559003EC35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67769" y="3465229"/>
            <a:ext cx="457200" cy="457200"/>
          </a:xfrm>
          <a:prstGeom prst="rect">
            <a:avLst/>
          </a:prstGeom>
        </p:spPr>
      </p:pic>
      <p:sp>
        <p:nvSpPr>
          <p:cNvPr id="19" name="Content Placeholder 1">
            <a:extLst>
              <a:ext uri="{FF2B5EF4-FFF2-40B4-BE49-F238E27FC236}">
                <a16:creationId xmlns:a16="http://schemas.microsoft.com/office/drawing/2014/main" id="{38A83FFA-64FF-7083-2079-E4E6FDEE5BA0}"/>
              </a:ext>
            </a:extLst>
          </p:cNvPr>
          <p:cNvSpPr txBox="1">
            <a:spLocks/>
          </p:cNvSpPr>
          <p:nvPr/>
        </p:nvSpPr>
        <p:spPr>
          <a:xfrm>
            <a:off x="108142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a:solidFill>
                  <a:schemeClr val="tx1"/>
                </a:solidFill>
                <a:latin typeface="+mn-lt"/>
              </a:rPr>
              <a:t>Encontrar los archivos más rápido al eliminar el desorden. ​</a:t>
            </a:r>
            <a:endParaRPr lang="es-419" sz="2100">
              <a:solidFill>
                <a:schemeClr val="tx1"/>
              </a:solidFill>
            </a:endParaRPr>
          </a:p>
        </p:txBody>
      </p:sp>
      <p:pic>
        <p:nvPicPr>
          <p:cNvPr id="20" name="Picture 19">
            <a:extLst>
              <a:ext uri="{FF2B5EF4-FFF2-40B4-BE49-F238E27FC236}">
                <a16:creationId xmlns:a16="http://schemas.microsoft.com/office/drawing/2014/main" id="{F36FA730-E313-C20D-C8FC-1A68F18C8C2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89540" y="4005841"/>
            <a:ext cx="457200" cy="457200"/>
          </a:xfrm>
          <a:prstGeom prst="rect">
            <a:avLst/>
          </a:prstGeom>
        </p:spPr>
      </p:pic>
      <p:pic>
        <p:nvPicPr>
          <p:cNvPr id="5" name="Google Shape;730;p37">
            <a:extLst>
              <a:ext uri="{FF2B5EF4-FFF2-40B4-BE49-F238E27FC236}">
                <a16:creationId xmlns:a16="http://schemas.microsoft.com/office/drawing/2014/main" id="{97998C99-1494-9FCB-D65D-EE4DD34506F4}"/>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291348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99411"/>
            <a:ext cx="8229600" cy="4701339"/>
          </a:xfrm>
        </p:spPr>
        <p:txBody>
          <a:bodyPr/>
          <a:lstStyle/>
          <a:p>
            <a:pPr marL="425196" indent="-342900"/>
            <a:r>
              <a:rPr lang="es-419" b="1" dirty="0">
                <a:solidFill>
                  <a:schemeClr val="tx1"/>
                </a:solidFill>
              </a:rPr>
              <a:t>Eliminar</a:t>
            </a:r>
            <a:r>
              <a:rPr lang="es-419" dirty="0">
                <a:solidFill>
                  <a:schemeClr val="tx1"/>
                </a:solidFill>
              </a:rPr>
              <a:t>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s-419"/>
          </a:p>
        </p:txBody>
      </p:sp>
      <p:pic>
        <p:nvPicPr>
          <p:cNvPr id="5" name="Picture 4" descr="A screenshot of a computer&#10;&#10;Description automatically generated">
            <a:extLst>
              <a:ext uri="{FF2B5EF4-FFF2-40B4-BE49-F238E27FC236}">
                <a16:creationId xmlns:a16="http://schemas.microsoft.com/office/drawing/2014/main" id="{8395AF4A-7079-BFF8-045E-5EB21A2DCC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685800" y="2528278"/>
            <a:ext cx="491319" cy="6347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6358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2335E2B-5032-3FD5-FD99-BB42B7D391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847"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s-419"/>
          </a:p>
        </p:txBody>
      </p:sp>
      <p:sp>
        <p:nvSpPr>
          <p:cNvPr id="10" name="Rectangle 9">
            <a:extLst>
              <a:ext uri="{FF2B5EF4-FFF2-40B4-BE49-F238E27FC236}">
                <a16:creationId xmlns:a16="http://schemas.microsoft.com/office/drawing/2014/main" id="{BB0F6F69-AF1A-CA40-86EA-B937F15296B1}"/>
              </a:ext>
            </a:extLst>
          </p:cNvPr>
          <p:cNvSpPr/>
          <p:nvPr/>
        </p:nvSpPr>
        <p:spPr>
          <a:xfrm>
            <a:off x="3657600" y="4163682"/>
            <a:ext cx="4286053" cy="152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2" name="Straight Arrow Connector 11">
            <a:extLst>
              <a:ext uri="{FF2B5EF4-FFF2-40B4-BE49-F238E27FC236}">
                <a16:creationId xmlns:a16="http://schemas.microsoft.com/office/drawing/2014/main" id="{0B018823-12A1-CD41-98A5-1A4E3AB39EF8}"/>
              </a:ext>
            </a:extLst>
          </p:cNvPr>
          <p:cNvCxnSpPr>
            <a:cxnSpLocks/>
          </p:cNvCxnSpPr>
          <p:nvPr/>
        </p:nvCxnSpPr>
        <p:spPr>
          <a:xfrm flipH="1" flipV="1">
            <a:off x="1200347" y="2314410"/>
            <a:ext cx="3959163" cy="184927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AAA6EBE9-3D71-6F7B-985D-A272F629AF52}"/>
              </a:ext>
            </a:extLst>
          </p:cNvPr>
          <p:cNvSpPr>
            <a:spLocks noGrp="1"/>
          </p:cNvSpPr>
          <p:nvPr>
            <p:ph idx="1"/>
          </p:nvPr>
        </p:nvSpPr>
        <p:spPr>
          <a:xfrm>
            <a:off x="457200" y="1315453"/>
            <a:ext cx="8229600" cy="4685297"/>
          </a:xfrm>
        </p:spPr>
        <p:txBody>
          <a:bodyPr/>
          <a:lstStyle/>
          <a:p>
            <a:pPr marL="425196" indent="-342900"/>
            <a:r>
              <a:rPr lang="es-419" b="1" dirty="0">
                <a:solidFill>
                  <a:schemeClr val="tx1"/>
                </a:solidFill>
              </a:rPr>
              <a:t>Arrastrar un archivo a la Papelera de reciclaje</a:t>
            </a:r>
            <a:endParaRPr lang="es-419" dirty="0">
              <a:solidFill>
                <a:schemeClr val="tx1"/>
              </a:solidFill>
            </a:endParaRPr>
          </a:p>
        </p:txBody>
      </p:sp>
    </p:spTree>
    <p:extLst>
      <p:ext uri="{BB962C8B-B14F-4D97-AF65-F5344CB8AC3E}">
        <p14:creationId xmlns:p14="http://schemas.microsoft.com/office/powerpoint/2010/main" val="62101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DE34037A-19DF-3ABE-5E42-B68603F552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008"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s-419"/>
          </a:p>
        </p:txBody>
      </p:sp>
      <p:sp>
        <p:nvSpPr>
          <p:cNvPr id="10" name="Rectangle 9">
            <a:extLst>
              <a:ext uri="{FF2B5EF4-FFF2-40B4-BE49-F238E27FC236}">
                <a16:creationId xmlns:a16="http://schemas.microsoft.com/office/drawing/2014/main" id="{BB0F6F69-AF1A-CA40-86EA-B937F15296B1}"/>
              </a:ext>
            </a:extLst>
          </p:cNvPr>
          <p:cNvSpPr/>
          <p:nvPr/>
        </p:nvSpPr>
        <p:spPr>
          <a:xfrm>
            <a:off x="3657600" y="3726612"/>
            <a:ext cx="4343400" cy="19760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4" name="Graphic 3" descr="Cursor with solid fill">
            <a:extLst>
              <a:ext uri="{FF2B5EF4-FFF2-40B4-BE49-F238E27FC236}">
                <a16:creationId xmlns:a16="http://schemas.microsoft.com/office/drawing/2014/main" id="{18F95654-1CE5-7C4D-BFAA-8B888D22CAC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26440" y="3690832"/>
            <a:ext cx="702860" cy="702860"/>
          </a:xfrm>
          <a:prstGeom prst="rect">
            <a:avLst/>
          </a:prstGeom>
        </p:spPr>
      </p:pic>
      <p:sp>
        <p:nvSpPr>
          <p:cNvPr id="9" name="Content Placeholder 1">
            <a:extLst>
              <a:ext uri="{FF2B5EF4-FFF2-40B4-BE49-F238E27FC236}">
                <a16:creationId xmlns:a16="http://schemas.microsoft.com/office/drawing/2014/main" id="{728EE14D-B9BC-8FEF-3582-297C30F858B6}"/>
              </a:ext>
            </a:extLst>
          </p:cNvPr>
          <p:cNvSpPr>
            <a:spLocks noGrp="1"/>
          </p:cNvSpPr>
          <p:nvPr>
            <p:ph idx="1"/>
          </p:nvPr>
        </p:nvSpPr>
        <p:spPr>
          <a:xfrm>
            <a:off x="457200" y="1283368"/>
            <a:ext cx="8229600" cy="4717382"/>
          </a:xfrm>
        </p:spPr>
        <p:txBody>
          <a:bodyPr/>
          <a:lstStyle/>
          <a:p>
            <a:pPr marL="425196" indent="-342900"/>
            <a:r>
              <a:rPr lang="es-419" b="1" dirty="0">
                <a:solidFill>
                  <a:schemeClr val="tx1"/>
                </a:solidFill>
              </a:rPr>
              <a:t>Utilice la tecla "Delete" (Suprimir) del teclado</a:t>
            </a:r>
            <a:endParaRPr lang="es-419" dirty="0">
              <a:solidFill>
                <a:schemeClr val="tx1"/>
              </a:solidFill>
            </a:endParaRPr>
          </a:p>
        </p:txBody>
      </p:sp>
    </p:spTree>
    <p:extLst>
      <p:ext uri="{BB962C8B-B14F-4D97-AF65-F5344CB8AC3E}">
        <p14:creationId xmlns:p14="http://schemas.microsoft.com/office/powerpoint/2010/main" val="37839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171074"/>
            <a:ext cx="8229600" cy="4601076"/>
          </a:xfrm>
        </p:spPr>
        <p:txBody>
          <a:bodyPr/>
          <a:lstStyle/>
          <a:p>
            <a:r>
              <a:rPr lang="es-419" b="1" dirty="0">
                <a:solidFill>
                  <a:schemeClr val="tx1"/>
                </a:solidFill>
              </a:rPr>
              <a:t>Diferentes maneras de abrir un archivo: </a:t>
            </a:r>
            <a:r>
              <a:rPr lang="es-419" dirty="0">
                <a:solidFill>
                  <a:schemeClr val="tx1"/>
                </a:solidFill>
              </a:rPr>
              <a:t>Abrir archivos almacenados en carpetas.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a:t>
            </a:fld>
            <a:endParaRPr lang="es-419"/>
          </a:p>
        </p:txBody>
      </p:sp>
      <p:sp>
        <p:nvSpPr>
          <p:cNvPr id="13" name="Title 2">
            <a:extLst>
              <a:ext uri="{FF2B5EF4-FFF2-40B4-BE49-F238E27FC236}">
                <a16:creationId xmlns:a16="http://schemas.microsoft.com/office/drawing/2014/main" id="{9B20C02A-FE7F-35D0-C0A8-36E95FF62384}"/>
              </a:ext>
            </a:extLst>
          </p:cNvPr>
          <p:cNvSpPr>
            <a:spLocks noGrp="1"/>
          </p:cNvSpPr>
          <p:nvPr>
            <p:ph type="title"/>
          </p:nvPr>
        </p:nvSpPr>
        <p:spPr>
          <a:xfrm>
            <a:off x="457200" y="589548"/>
            <a:ext cx="8229600" cy="1066800"/>
          </a:xfrm>
        </p:spPr>
        <p:txBody>
          <a:bodyPr anchor="t">
            <a:normAutofit/>
          </a:bodyPr>
          <a:lstStyle/>
          <a:p>
            <a:r>
              <a:rPr lang="es-419" sz="2800" spc="-70" dirty="0"/>
              <a:t>Archivos y carpetas (continuación)</a:t>
            </a:r>
          </a:p>
        </p:txBody>
      </p:sp>
      <p:pic>
        <p:nvPicPr>
          <p:cNvPr id="4" name="Picture 3" descr="A screenshot of a computer desktop&#10;&#10;Description automatically generated">
            <a:extLst>
              <a:ext uri="{FF2B5EF4-FFF2-40B4-BE49-F238E27FC236}">
                <a16:creationId xmlns:a16="http://schemas.microsoft.com/office/drawing/2014/main" id="{1BA5A6DD-553C-7BC8-383A-ACB338DF1E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EADED36C-6129-2966-E00B-5CF72D66F684}"/>
              </a:ext>
            </a:extLst>
          </p:cNvPr>
          <p:cNvSpPr/>
          <p:nvPr/>
        </p:nvSpPr>
        <p:spPr>
          <a:xfrm>
            <a:off x="693008" y="2570669"/>
            <a:ext cx="491686" cy="60385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Rectangle 8">
            <a:extLst>
              <a:ext uri="{FF2B5EF4-FFF2-40B4-BE49-F238E27FC236}">
                <a16:creationId xmlns:a16="http://schemas.microsoft.com/office/drawing/2014/main" id="{81E956BA-B121-43C5-63A4-288B8925E82A}"/>
              </a:ext>
            </a:extLst>
          </p:cNvPr>
          <p:cNvSpPr/>
          <p:nvPr/>
        </p:nvSpPr>
        <p:spPr>
          <a:xfrm>
            <a:off x="5206041" y="6152127"/>
            <a:ext cx="304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7" name="Straight Connector 16">
            <a:extLst>
              <a:ext uri="{FF2B5EF4-FFF2-40B4-BE49-F238E27FC236}">
                <a16:creationId xmlns:a16="http://schemas.microsoft.com/office/drawing/2014/main" id="{44E6F986-6B6B-3B28-4B18-F94786B5BF13}"/>
              </a:ext>
            </a:extLst>
          </p:cNvPr>
          <p:cNvCxnSpPr>
            <a:cxnSpLocks/>
          </p:cNvCxnSpPr>
          <p:nvPr/>
        </p:nvCxnSpPr>
        <p:spPr>
          <a:xfrm flipH="1" flipV="1">
            <a:off x="4697058" y="3705889"/>
            <a:ext cx="703043" cy="2340866"/>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1C6ACB1-91A0-8F6D-0FE4-766646C8F92A}"/>
              </a:ext>
            </a:extLst>
          </p:cNvPr>
          <p:cNvCxnSpPr>
            <a:cxnSpLocks/>
          </p:cNvCxnSpPr>
          <p:nvPr/>
        </p:nvCxnSpPr>
        <p:spPr>
          <a:xfrm>
            <a:off x="1295400" y="2751105"/>
            <a:ext cx="3411757" cy="954784"/>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s-419"/>
          </a:p>
        </p:txBody>
      </p:sp>
      <p:pic>
        <p:nvPicPr>
          <p:cNvPr id="5" name="Picture 4">
            <a:extLst>
              <a:ext uri="{FF2B5EF4-FFF2-40B4-BE49-F238E27FC236}">
                <a16:creationId xmlns:a16="http://schemas.microsoft.com/office/drawing/2014/main" id="{22E3C9E0-0AEA-5346-AC69-6CB380E5C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83641"/>
            <a:ext cx="8054523" cy="291188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7055892" y="2470244"/>
            <a:ext cx="1269241" cy="4913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 name="Content Placeholder 1">
            <a:extLst>
              <a:ext uri="{FF2B5EF4-FFF2-40B4-BE49-F238E27FC236}">
                <a16:creationId xmlns:a16="http://schemas.microsoft.com/office/drawing/2014/main" id="{7340837A-90C1-3E1D-3988-C684EC904770}"/>
              </a:ext>
            </a:extLst>
          </p:cNvPr>
          <p:cNvSpPr>
            <a:spLocks noGrp="1"/>
          </p:cNvSpPr>
          <p:nvPr>
            <p:ph idx="1"/>
          </p:nvPr>
        </p:nvSpPr>
        <p:spPr>
          <a:xfrm>
            <a:off x="457200" y="1299411"/>
            <a:ext cx="8229600" cy="4701339"/>
          </a:xfrm>
        </p:spPr>
        <p:txBody>
          <a:bodyPr/>
          <a:lstStyle/>
          <a:p>
            <a:pPr marL="425196" indent="-342900"/>
            <a:r>
              <a:rPr lang="es-419" b="1" dirty="0">
                <a:solidFill>
                  <a:schemeClr val="tx1"/>
                </a:solidFill>
              </a:rPr>
              <a:t>Utilice la tecla "Delete" (Suprimir) del teclado</a:t>
            </a:r>
            <a:endParaRPr lang="es-419" dirty="0">
              <a:solidFill>
                <a:schemeClr val="tx1"/>
              </a:solidFill>
            </a:endParaRPr>
          </a:p>
        </p:txBody>
      </p:sp>
    </p:spTree>
    <p:extLst>
      <p:ext uri="{BB962C8B-B14F-4D97-AF65-F5344CB8AC3E}">
        <p14:creationId xmlns:p14="http://schemas.microsoft.com/office/powerpoint/2010/main" val="413266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s-419"/>
          </a:p>
        </p:txBody>
      </p:sp>
      <p:pic>
        <p:nvPicPr>
          <p:cNvPr id="8" name="Picture 7" descr="A screenshot of a computer&#10;&#10;Description automatically generated">
            <a:extLst>
              <a:ext uri="{FF2B5EF4-FFF2-40B4-BE49-F238E27FC236}">
                <a16:creationId xmlns:a16="http://schemas.microsoft.com/office/drawing/2014/main" id="{05CF0403-CDE0-E4EE-F5DD-9BB7B765E2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017" y="2057400"/>
            <a:ext cx="7959286" cy="4471416"/>
          </a:xfrm>
          <a:prstGeom prst="rect">
            <a:avLst/>
          </a:prstGeom>
        </p:spPr>
      </p:pic>
    </p:spTree>
    <p:extLst>
      <p:ext uri="{BB962C8B-B14F-4D97-AF65-F5344CB8AC3E}">
        <p14:creationId xmlns:p14="http://schemas.microsoft.com/office/powerpoint/2010/main" val="70369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s-419"/>
          </a:p>
        </p:txBody>
      </p:sp>
      <p:pic>
        <p:nvPicPr>
          <p:cNvPr id="5" name="Picture 4" descr="A screenshot of a computer&#10;&#10;Description automatically generated">
            <a:extLst>
              <a:ext uri="{FF2B5EF4-FFF2-40B4-BE49-F238E27FC236}">
                <a16:creationId xmlns:a16="http://schemas.microsoft.com/office/drawing/2014/main" id="{4E5978BE-CF9C-6895-B40B-12EF67F53F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10" name="Rectangle 9">
            <a:extLst>
              <a:ext uri="{FF2B5EF4-FFF2-40B4-BE49-F238E27FC236}">
                <a16:creationId xmlns:a16="http://schemas.microsoft.com/office/drawing/2014/main" id="{7F2D3033-DF0C-FCD7-C008-24F5F904C1BB}"/>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1" name="Picture 10" descr="A white recycle bin with blue arrows&#10;&#10;Description automatically generated">
            <a:extLst>
              <a:ext uri="{FF2B5EF4-FFF2-40B4-BE49-F238E27FC236}">
                <a16:creationId xmlns:a16="http://schemas.microsoft.com/office/drawing/2014/main" id="{94B4DE72-D6D9-2AA1-F6EA-7BA8811F6C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785B30B3-C036-0ACD-832A-0B0ECDFE485A}"/>
              </a:ext>
            </a:extLst>
          </p:cNvPr>
          <p:cNvCxnSpPr>
            <a:cxnSpLocks/>
            <a:stCxn id="10"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C34A8F2-C07F-FD06-F630-B4AE583431B3}"/>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8" name="Rounded Rectangle 17">
            <a:extLst>
              <a:ext uri="{FF2B5EF4-FFF2-40B4-BE49-F238E27FC236}">
                <a16:creationId xmlns:a16="http://schemas.microsoft.com/office/drawing/2014/main" id="{F88A8F50-3A3E-0460-025D-5AFF21EE59B3}"/>
              </a:ext>
            </a:extLst>
          </p:cNvPr>
          <p:cNvSpPr/>
          <p:nvPr/>
        </p:nvSpPr>
        <p:spPr>
          <a:xfrm>
            <a:off x="4946259" y="1520325"/>
            <a:ext cx="3927913" cy="1754326"/>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9" name="TextBox 18">
            <a:extLst>
              <a:ext uri="{FF2B5EF4-FFF2-40B4-BE49-F238E27FC236}">
                <a16:creationId xmlns:a16="http://schemas.microsoft.com/office/drawing/2014/main" id="{98004D18-744C-C646-A355-C68C4AA35F0D}"/>
              </a:ext>
            </a:extLst>
          </p:cNvPr>
          <p:cNvSpPr txBox="1"/>
          <p:nvPr/>
        </p:nvSpPr>
        <p:spPr>
          <a:xfrm>
            <a:off x="5133474" y="1686208"/>
            <a:ext cx="3449016" cy="1754326"/>
          </a:xfrm>
          <a:prstGeom prst="rect">
            <a:avLst/>
          </a:prstGeom>
          <a:noFill/>
        </p:spPr>
        <p:txBody>
          <a:bodyPr wrap="square" rtlCol="0">
            <a:spAutoFit/>
          </a:bodyPr>
          <a:lstStyle/>
          <a:p>
            <a:pPr algn="ctr" rtl="0" fontAlgn="base">
              <a:lnSpc>
                <a:spcPct val="150000"/>
              </a:lnSpc>
            </a:pPr>
            <a:r>
              <a:rPr lang="es-419" sz="2000" b="1" i="0" u="none" strike="noStrike" dirty="0">
                <a:solidFill>
                  <a:srgbClr val="FFFFFF"/>
                </a:solidFill>
                <a:effectLst/>
                <a:latin typeface="+mn-lt"/>
              </a:rPr>
              <a:t>Si no ha vaciado la papelera de reciclaje, ¡puede recuperar un archivo!</a:t>
            </a:r>
            <a:endParaRPr lang="es-419" sz="2000" b="1" i="0" dirty="0">
              <a:solidFill>
                <a:srgbClr val="000000"/>
              </a:solidFill>
              <a:effectLst/>
              <a:latin typeface="+mn-lt"/>
            </a:endParaRPr>
          </a:p>
          <a:p>
            <a:endParaRPr lang="es-419" dirty="0"/>
          </a:p>
        </p:txBody>
      </p:sp>
    </p:spTree>
    <p:extLst>
      <p:ext uri="{BB962C8B-B14F-4D97-AF65-F5344CB8AC3E}">
        <p14:creationId xmlns:p14="http://schemas.microsoft.com/office/powerpoint/2010/main" val="7286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s-419"/>
          </a:p>
        </p:txBody>
      </p:sp>
      <p:pic>
        <p:nvPicPr>
          <p:cNvPr id="7" name="Picture 6" descr="A screenshot of a computer&#10;&#10;Description automatically generated">
            <a:extLst>
              <a:ext uri="{FF2B5EF4-FFF2-40B4-BE49-F238E27FC236}">
                <a16:creationId xmlns:a16="http://schemas.microsoft.com/office/drawing/2014/main" id="{4F4C27FF-7516-FBF2-A187-1B975ABCCD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9" name="Rectangle 8">
            <a:extLst>
              <a:ext uri="{FF2B5EF4-FFF2-40B4-BE49-F238E27FC236}">
                <a16:creationId xmlns:a16="http://schemas.microsoft.com/office/drawing/2014/main" id="{5173F0A2-DA4B-1A21-555D-6453CA679C4F}"/>
              </a:ext>
            </a:extLst>
          </p:cNvPr>
          <p:cNvSpPr/>
          <p:nvPr/>
        </p:nvSpPr>
        <p:spPr>
          <a:xfrm>
            <a:off x="3229490" y="3528262"/>
            <a:ext cx="4317241"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0" name="Straight Arrow Connector 9">
            <a:extLst>
              <a:ext uri="{FF2B5EF4-FFF2-40B4-BE49-F238E27FC236}">
                <a16:creationId xmlns:a16="http://schemas.microsoft.com/office/drawing/2014/main" id="{78362C60-2877-0940-10E2-B723467A812E}"/>
              </a:ext>
            </a:extLst>
          </p:cNvPr>
          <p:cNvCxnSpPr>
            <a:cxnSpLocks/>
          </p:cNvCxnSpPr>
          <p:nvPr/>
        </p:nvCxnSpPr>
        <p:spPr>
          <a:xfrm flipH="1" flipV="1">
            <a:off x="1295400" y="3505200"/>
            <a:ext cx="1934090" cy="32786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6FD8B1B5-E56A-49C2-62FE-5C8B95B9C059}"/>
              </a:ext>
            </a:extLst>
          </p:cNvPr>
          <p:cNvSpPr>
            <a:spLocks noGrp="1"/>
          </p:cNvSpPr>
          <p:nvPr>
            <p:ph idx="1"/>
          </p:nvPr>
        </p:nvSpPr>
        <p:spPr>
          <a:xfrm>
            <a:off x="457200" y="1368361"/>
            <a:ext cx="8229600" cy="4479989"/>
          </a:xfrm>
        </p:spPr>
        <p:txBody>
          <a:bodyPr/>
          <a:lstStyle/>
          <a:p>
            <a:r>
              <a:rPr lang="es-419" b="1" dirty="0">
                <a:solidFill>
                  <a:schemeClr val="tx1"/>
                </a:solidFill>
              </a:rPr>
              <a:t>Carpeta de la 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11" name="Title 2">
            <a:extLst>
              <a:ext uri="{FF2B5EF4-FFF2-40B4-BE49-F238E27FC236}">
                <a16:creationId xmlns:a16="http://schemas.microsoft.com/office/drawing/2014/main" id="{39C444BF-4F47-CE7E-57B6-D0011C0D0BF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Tree>
    <p:extLst>
      <p:ext uri="{BB962C8B-B14F-4D97-AF65-F5344CB8AC3E}">
        <p14:creationId xmlns:p14="http://schemas.microsoft.com/office/powerpoint/2010/main" val="38873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s-419"/>
          </a:p>
        </p:txBody>
      </p:sp>
      <p:pic>
        <p:nvPicPr>
          <p:cNvPr id="2" name="Picture 1" descr="A screenshot of a computer&#10;&#10;Description automatically generated">
            <a:extLst>
              <a:ext uri="{FF2B5EF4-FFF2-40B4-BE49-F238E27FC236}">
                <a16:creationId xmlns:a16="http://schemas.microsoft.com/office/drawing/2014/main" id="{B514169A-D48D-0802-EC8C-BBE20D10D3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close-up of a computer screen&#10;&#10;Description automatically generated">
            <a:extLst>
              <a:ext uri="{FF2B5EF4-FFF2-40B4-BE49-F238E27FC236}">
                <a16:creationId xmlns:a16="http://schemas.microsoft.com/office/drawing/2014/main" id="{645F13C6-3660-45B4-2E3F-247EF2F2385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19200" y="3352800"/>
            <a:ext cx="533400" cy="598055"/>
          </a:xfrm>
          <a:prstGeom prst="rect">
            <a:avLst/>
          </a:prstGeom>
        </p:spPr>
      </p:pic>
      <p:sp>
        <p:nvSpPr>
          <p:cNvPr id="7" name="Rectangle 6">
            <a:extLst>
              <a:ext uri="{FF2B5EF4-FFF2-40B4-BE49-F238E27FC236}">
                <a16:creationId xmlns:a16="http://schemas.microsoft.com/office/drawing/2014/main" id="{9A97D4D6-957A-401C-7834-18ABD3650129}"/>
              </a:ext>
            </a:extLst>
          </p:cNvPr>
          <p:cNvSpPr/>
          <p:nvPr/>
        </p:nvSpPr>
        <p:spPr>
          <a:xfrm>
            <a:off x="685865" y="2057400"/>
            <a:ext cx="533400" cy="4572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Rectangle 7">
            <a:extLst>
              <a:ext uri="{FF2B5EF4-FFF2-40B4-BE49-F238E27FC236}">
                <a16:creationId xmlns:a16="http://schemas.microsoft.com/office/drawing/2014/main" id="{8BA01B79-0BF6-DE02-D523-CB910E10C658}"/>
              </a:ext>
            </a:extLst>
          </p:cNvPr>
          <p:cNvSpPr/>
          <p:nvPr/>
        </p:nvSpPr>
        <p:spPr>
          <a:xfrm>
            <a:off x="1135844" y="3301734"/>
            <a:ext cx="616756" cy="59190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2" name="Straight Arrow Connector 11">
            <a:extLst>
              <a:ext uri="{FF2B5EF4-FFF2-40B4-BE49-F238E27FC236}">
                <a16:creationId xmlns:a16="http://schemas.microsoft.com/office/drawing/2014/main" id="{B25F8DAC-CD5C-427B-9843-5FF0FDCC2CEF}"/>
              </a:ext>
            </a:extLst>
          </p:cNvPr>
          <p:cNvCxnSpPr/>
          <p:nvPr/>
        </p:nvCxnSpPr>
        <p:spPr>
          <a:xfrm flipH="1" flipV="1">
            <a:off x="1135844" y="2662881"/>
            <a:ext cx="334370" cy="625719"/>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2DAE11B-CEB8-47DC-E582-02C1E33C0AE3}"/>
              </a:ext>
            </a:extLst>
          </p:cNvPr>
          <p:cNvSpPr>
            <a:spLocks noGrp="1"/>
          </p:cNvSpPr>
          <p:nvPr>
            <p:ph type="title"/>
          </p:nvPr>
        </p:nvSpPr>
        <p:spPr>
          <a:xfrm>
            <a:off x="457200" y="685800"/>
            <a:ext cx="8229600" cy="1066800"/>
          </a:xfrm>
        </p:spPr>
        <p:txBody>
          <a:bodyPr>
            <a:normAutofit/>
          </a:bodyPr>
          <a:lstStyle/>
          <a:p>
            <a:r>
              <a:rPr lang="es-419" sz="2800" spc="-70" dirty="0"/>
              <a:t>Eliminar archivos (continuación)</a:t>
            </a:r>
          </a:p>
        </p:txBody>
      </p:sp>
    </p:spTree>
    <p:extLst>
      <p:ext uri="{BB962C8B-B14F-4D97-AF65-F5344CB8AC3E}">
        <p14:creationId xmlns:p14="http://schemas.microsoft.com/office/powerpoint/2010/main" val="82711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a:extLst>
              <a:ext uri="{FF2B5EF4-FFF2-40B4-BE49-F238E27FC236}">
                <a16:creationId xmlns:a16="http://schemas.microsoft.com/office/drawing/2014/main" id="{D9CDAFE9-EA29-E5CD-185C-A6AACC99C7C3}"/>
              </a:ext>
            </a:extLst>
          </p:cNvPr>
          <p:cNvSpPr>
            <a:spLocks noGrp="1"/>
          </p:cNvSpPr>
          <p:nvPr>
            <p:ph idx="1"/>
          </p:nvPr>
        </p:nvSpPr>
        <p:spPr>
          <a:xfrm>
            <a:off x="457200" y="1251284"/>
            <a:ext cx="8229600" cy="4597066"/>
          </a:xfrm>
        </p:spPr>
        <p:txBody>
          <a:bodyPr/>
          <a:lstStyle/>
          <a:p>
            <a:r>
              <a:rPr lang="es-419" b="1" dirty="0">
                <a:solidFill>
                  <a:schemeClr val="tx1"/>
                </a:solidFill>
              </a:rPr>
              <a:t>Vaciar la 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pic>
        <p:nvPicPr>
          <p:cNvPr id="2" name="Picture 1" descr="A screenshot of a computer&#10;&#10;Description automatically generated">
            <a:extLst>
              <a:ext uri="{FF2B5EF4-FFF2-40B4-BE49-F238E27FC236}">
                <a16:creationId xmlns:a16="http://schemas.microsoft.com/office/drawing/2014/main" id="{72E93E8D-E492-0014-A6EE-729570F3E5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s-419"/>
          </a:p>
        </p:txBody>
      </p:sp>
      <p:sp>
        <p:nvSpPr>
          <p:cNvPr id="15" name="Rectangle 14">
            <a:extLst>
              <a:ext uri="{FF2B5EF4-FFF2-40B4-BE49-F238E27FC236}">
                <a16:creationId xmlns:a16="http://schemas.microsoft.com/office/drawing/2014/main" id="{17DE685A-28D6-6B4F-96E9-3B327CA8F1EF}"/>
              </a:ext>
            </a:extLst>
          </p:cNvPr>
          <p:cNvSpPr/>
          <p:nvPr/>
        </p:nvSpPr>
        <p:spPr>
          <a:xfrm>
            <a:off x="685800" y="2017999"/>
            <a:ext cx="53340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4" name="Graphic 3" descr="Cursor with solid fill">
            <a:extLst>
              <a:ext uri="{FF2B5EF4-FFF2-40B4-BE49-F238E27FC236}">
                <a16:creationId xmlns:a16="http://schemas.microsoft.com/office/drawing/2014/main" id="{B59FCCB4-6418-FA49-AE70-F8C2826C62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19200" y="2205447"/>
            <a:ext cx="806096" cy="806096"/>
          </a:xfrm>
          <a:prstGeom prst="rect">
            <a:avLst/>
          </a:prstGeom>
        </p:spPr>
      </p:pic>
      <p:sp>
        <p:nvSpPr>
          <p:cNvPr id="9" name="Title 2">
            <a:extLst>
              <a:ext uri="{FF2B5EF4-FFF2-40B4-BE49-F238E27FC236}">
                <a16:creationId xmlns:a16="http://schemas.microsoft.com/office/drawing/2014/main" id="{3A00DB2C-1A10-0BCC-6646-576D9CC0CCDD}"/>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Tree>
    <p:extLst>
      <p:ext uri="{BB962C8B-B14F-4D97-AF65-F5344CB8AC3E}">
        <p14:creationId xmlns:p14="http://schemas.microsoft.com/office/powerpoint/2010/main" val="19232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s-419"/>
          </a:p>
        </p:txBody>
      </p:sp>
      <p:sp>
        <p:nvSpPr>
          <p:cNvPr id="8" name="Content Placeholder 1">
            <a:extLst>
              <a:ext uri="{FF2B5EF4-FFF2-40B4-BE49-F238E27FC236}">
                <a16:creationId xmlns:a16="http://schemas.microsoft.com/office/drawing/2014/main" id="{BE9AA590-8E72-27DF-D4EF-A3FA7D97B91B}"/>
              </a:ext>
            </a:extLst>
          </p:cNvPr>
          <p:cNvSpPr>
            <a:spLocks noGrp="1"/>
          </p:cNvSpPr>
          <p:nvPr>
            <p:ph idx="1"/>
          </p:nvPr>
        </p:nvSpPr>
        <p:spPr>
          <a:xfrm>
            <a:off x="457200" y="1235242"/>
            <a:ext cx="8229600" cy="4595854"/>
          </a:xfrm>
        </p:spPr>
        <p:txBody>
          <a:bodyPr/>
          <a:lstStyle/>
          <a:p>
            <a:r>
              <a:rPr lang="es-419" b="1" dirty="0">
                <a:solidFill>
                  <a:schemeClr val="tx1"/>
                </a:solidFill>
              </a:rPr>
              <a:t>Clic derecho para vaciar la 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pic>
        <p:nvPicPr>
          <p:cNvPr id="5" name="Picture 4" descr="A screenshot of a computer desktop&#10;&#10;Description automatically generated">
            <a:extLst>
              <a:ext uri="{FF2B5EF4-FFF2-40B4-BE49-F238E27FC236}">
                <a16:creationId xmlns:a16="http://schemas.microsoft.com/office/drawing/2014/main" id="{0D186C94-16DE-6518-1FF0-4626D1DBF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973230" y="2693371"/>
            <a:ext cx="1649186" cy="2700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Arrow Connector 6">
            <a:extLst>
              <a:ext uri="{FF2B5EF4-FFF2-40B4-BE49-F238E27FC236}">
                <a16:creationId xmlns:a16="http://schemas.microsoft.com/office/drawing/2014/main" id="{5A131C92-6EDB-EC4C-A4D2-44B48C765237}"/>
              </a:ext>
            </a:extLst>
          </p:cNvPr>
          <p:cNvCxnSpPr>
            <a:cxnSpLocks/>
          </p:cNvCxnSpPr>
          <p:nvPr/>
        </p:nvCxnSpPr>
        <p:spPr>
          <a:xfrm flipH="1">
            <a:off x="2666141" y="2825377"/>
            <a:ext cx="1143000"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AD6946F-070F-6C62-418E-05432A34327D}"/>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Tree>
    <p:extLst>
      <p:ext uri="{BB962C8B-B14F-4D97-AF65-F5344CB8AC3E}">
        <p14:creationId xmlns:p14="http://schemas.microsoft.com/office/powerpoint/2010/main" val="38197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s-419"/>
          </a:p>
        </p:txBody>
      </p:sp>
      <p:sp>
        <p:nvSpPr>
          <p:cNvPr id="2" name="Rectangle 1">
            <a:extLst>
              <a:ext uri="{FF2B5EF4-FFF2-40B4-BE49-F238E27FC236}">
                <a16:creationId xmlns:a16="http://schemas.microsoft.com/office/drawing/2014/main" id="{1E6D9294-1DAA-384E-BE6D-A66EBA113FAF}"/>
              </a:ext>
            </a:extLst>
          </p:cNvPr>
          <p:cNvSpPr/>
          <p:nvPr/>
        </p:nvSpPr>
        <p:spPr>
          <a:xfrm>
            <a:off x="2541048" y="2371930"/>
            <a:ext cx="496066" cy="50189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7" name="Picture 6" descr="A screenshot of a computer&#10;&#10;Description automatically generated">
            <a:extLst>
              <a:ext uri="{FF2B5EF4-FFF2-40B4-BE49-F238E27FC236}">
                <a16:creationId xmlns:a16="http://schemas.microsoft.com/office/drawing/2014/main" id="{EC62F2B3-C87D-11E7-4179-DBB789991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8" name="Rectangle 7">
            <a:extLst>
              <a:ext uri="{FF2B5EF4-FFF2-40B4-BE49-F238E27FC236}">
                <a16:creationId xmlns:a16="http://schemas.microsoft.com/office/drawing/2014/main" id="{5C134B0A-B21A-3189-980A-9E2D3F129895}"/>
              </a:ext>
            </a:extLst>
          </p:cNvPr>
          <p:cNvSpPr/>
          <p:nvPr/>
        </p:nvSpPr>
        <p:spPr>
          <a:xfrm>
            <a:off x="5427453" y="2873829"/>
            <a:ext cx="1066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4" name="Content Placeholder 1">
            <a:extLst>
              <a:ext uri="{FF2B5EF4-FFF2-40B4-BE49-F238E27FC236}">
                <a16:creationId xmlns:a16="http://schemas.microsoft.com/office/drawing/2014/main" id="{E1AAD70B-BDB2-A9B5-8236-3A4D78D3ABE2}"/>
              </a:ext>
            </a:extLst>
          </p:cNvPr>
          <p:cNvSpPr>
            <a:spLocks noGrp="1"/>
          </p:cNvSpPr>
          <p:nvPr>
            <p:ph idx="1"/>
          </p:nvPr>
        </p:nvSpPr>
        <p:spPr>
          <a:xfrm>
            <a:off x="457200" y="1235242"/>
            <a:ext cx="8229600" cy="4613108"/>
          </a:xfrm>
        </p:spPr>
        <p:txBody>
          <a:bodyPr/>
          <a:lstStyle/>
          <a:p>
            <a:r>
              <a:rPr lang="es-419" b="1" dirty="0">
                <a:solidFill>
                  <a:schemeClr val="tx1"/>
                </a:solidFill>
              </a:rPr>
              <a:t>Use el menú de la carpeta para vaciar la Papelera de reciclaje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Tree>
    <p:extLst>
      <p:ext uri="{BB962C8B-B14F-4D97-AF65-F5344CB8AC3E}">
        <p14:creationId xmlns:p14="http://schemas.microsoft.com/office/powerpoint/2010/main" val="3455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E1A3128E-DE4B-EDB5-515E-BD2CB6CC3B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s-419"/>
          </a:p>
        </p:txBody>
      </p:sp>
      <p:sp>
        <p:nvSpPr>
          <p:cNvPr id="8" name="Rectangle 7">
            <a:extLst>
              <a:ext uri="{FF2B5EF4-FFF2-40B4-BE49-F238E27FC236}">
                <a16:creationId xmlns:a16="http://schemas.microsoft.com/office/drawing/2014/main" id="{FB364660-4EE8-9B46-9A06-66663DA5C099}"/>
              </a:ext>
            </a:extLst>
          </p:cNvPr>
          <p:cNvSpPr/>
          <p:nvPr/>
        </p:nvSpPr>
        <p:spPr>
          <a:xfrm>
            <a:off x="3183689" y="3347411"/>
            <a:ext cx="2939143" cy="15006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76089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69</a:t>
            </a:fld>
            <a:endParaRPr lang="es-419"/>
          </a:p>
        </p:txBody>
      </p:sp>
      <p:pic>
        <p:nvPicPr>
          <p:cNvPr id="7" name="Picture 6" descr="A screenshot of a computer&#10;&#10;Description automatically generated">
            <a:extLst>
              <a:ext uri="{FF2B5EF4-FFF2-40B4-BE49-F238E27FC236}">
                <a16:creationId xmlns:a16="http://schemas.microsoft.com/office/drawing/2014/main" id="{42EC5FF1-BE8A-2666-334D-54FA46C191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B9BA1D79-94D1-AC3E-488E-B01737248509}"/>
              </a:ext>
            </a:extLst>
          </p:cNvPr>
          <p:cNvSpPr>
            <a:spLocks noGrp="1"/>
          </p:cNvSpPr>
          <p:nvPr>
            <p:ph idx="1"/>
          </p:nvPr>
        </p:nvSpPr>
        <p:spPr>
          <a:xfrm>
            <a:off x="457200" y="1283368"/>
            <a:ext cx="8229600" cy="4564982"/>
          </a:xfrm>
        </p:spPr>
        <p:txBody>
          <a:bodyPr/>
          <a:lstStyle/>
          <a:p>
            <a:r>
              <a:rPr lang="es-419" b="1" dirty="0">
                <a:solidFill>
                  <a:schemeClr val="tx1"/>
                </a:solidFill>
              </a:rPr>
              <a:t>Papelera de reciclaje vacía</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8" name="Title 2">
            <a:extLst>
              <a:ext uri="{FF2B5EF4-FFF2-40B4-BE49-F238E27FC236}">
                <a16:creationId xmlns:a16="http://schemas.microsoft.com/office/drawing/2014/main" id="{CB2F2651-0EA7-F465-A35D-FF9B0FCF305F}"/>
              </a:ext>
            </a:extLst>
          </p:cNvPr>
          <p:cNvSpPr>
            <a:spLocks noGrp="1"/>
          </p:cNvSpPr>
          <p:nvPr>
            <p:ph type="title"/>
          </p:nvPr>
        </p:nvSpPr>
        <p:spPr>
          <a:xfrm>
            <a:off x="457200" y="685800"/>
            <a:ext cx="8229600" cy="1066800"/>
          </a:xfrm>
        </p:spPr>
        <p:txBody>
          <a:bodyPr anchor="t">
            <a:normAutofit/>
          </a:bodyPr>
          <a:lstStyle/>
          <a:p>
            <a:r>
              <a:rPr lang="es-419" sz="2800" spc="-70" dirty="0"/>
              <a:t>Eliminar archivos (continuación)</a:t>
            </a:r>
          </a:p>
        </p:txBody>
      </p:sp>
    </p:spTree>
    <p:extLst>
      <p:ext uri="{BB962C8B-B14F-4D97-AF65-F5344CB8AC3E}">
        <p14:creationId xmlns:p14="http://schemas.microsoft.com/office/powerpoint/2010/main" val="392352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504F1-7AD4-5F46-70EC-50BBF2EB58C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DACC86E-ADF1-AAD4-92CE-EA2F9A6C711E}"/>
              </a:ext>
            </a:extLst>
          </p:cNvPr>
          <p:cNvSpPr>
            <a:spLocks noGrp="1"/>
          </p:cNvSpPr>
          <p:nvPr>
            <p:ph idx="1"/>
          </p:nvPr>
        </p:nvSpPr>
        <p:spPr>
          <a:xfrm>
            <a:off x="457200" y="1138989"/>
            <a:ext cx="8479536" cy="4633161"/>
          </a:xfrm>
        </p:spPr>
        <p:txBody>
          <a:bodyPr/>
          <a:lstStyle/>
          <a:p>
            <a:r>
              <a:rPr lang="es-419" b="1" dirty="0">
                <a:solidFill>
                  <a:schemeClr val="tx1"/>
                </a:solidFill>
              </a:rPr>
              <a:t>Diferentes formas de abrir un archivo: </a:t>
            </a:r>
            <a:r>
              <a:rPr lang="es-419" dirty="0">
                <a:solidFill>
                  <a:schemeClr val="tx1"/>
                </a:solidFill>
              </a:rPr>
              <a:t>Abrir archivos con una aplicación del escritorio de la computadora.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1117A5F9-AA97-3C24-9C02-56922C03D3AC}"/>
              </a:ext>
            </a:extLst>
          </p:cNvPr>
          <p:cNvSpPr>
            <a:spLocks noGrp="1"/>
          </p:cNvSpPr>
          <p:nvPr>
            <p:ph type="sldNum" sz="quarter" idx="12"/>
          </p:nvPr>
        </p:nvSpPr>
        <p:spPr/>
        <p:txBody>
          <a:bodyPr/>
          <a:lstStyle/>
          <a:p>
            <a:fld id="{D852D4E8-E283-404D-80D7-3AF63315721A}" type="slidenum">
              <a:rPr lang="en-US" smtClean="0"/>
              <a:t>7</a:t>
            </a:fld>
            <a:endParaRPr lang="es-419"/>
          </a:p>
        </p:txBody>
      </p:sp>
      <p:sp>
        <p:nvSpPr>
          <p:cNvPr id="13" name="Title 2">
            <a:extLst>
              <a:ext uri="{FF2B5EF4-FFF2-40B4-BE49-F238E27FC236}">
                <a16:creationId xmlns:a16="http://schemas.microsoft.com/office/drawing/2014/main" id="{E7D60440-984B-7723-7008-9367B67E879E}"/>
              </a:ext>
            </a:extLst>
          </p:cNvPr>
          <p:cNvSpPr>
            <a:spLocks noGrp="1"/>
          </p:cNvSpPr>
          <p:nvPr>
            <p:ph type="title"/>
          </p:nvPr>
        </p:nvSpPr>
        <p:spPr>
          <a:xfrm>
            <a:off x="457200" y="582794"/>
            <a:ext cx="8229600" cy="1169806"/>
          </a:xfrm>
        </p:spPr>
        <p:txBody>
          <a:bodyPr anchor="t">
            <a:normAutofit/>
          </a:bodyPr>
          <a:lstStyle/>
          <a:p>
            <a:r>
              <a:rPr lang="es-419" sz="2800" spc="-70" dirty="0"/>
              <a:t>Archivos y carpetas (continuación)</a:t>
            </a:r>
          </a:p>
        </p:txBody>
      </p:sp>
      <p:pic>
        <p:nvPicPr>
          <p:cNvPr id="4" name="Picture 3" descr="A screenshot of a computer desktop&#10;&#10;Description automatically generated">
            <a:extLst>
              <a:ext uri="{FF2B5EF4-FFF2-40B4-BE49-F238E27FC236}">
                <a16:creationId xmlns:a16="http://schemas.microsoft.com/office/drawing/2014/main" id="{40B17498-025C-5EAD-5991-E19A666B60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A669FD4C-9EC6-07AA-3268-93935CF25736}"/>
              </a:ext>
            </a:extLst>
          </p:cNvPr>
          <p:cNvSpPr/>
          <p:nvPr/>
        </p:nvSpPr>
        <p:spPr>
          <a:xfrm>
            <a:off x="727514" y="3686352"/>
            <a:ext cx="491686" cy="1676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Rectangle 2">
            <a:extLst>
              <a:ext uri="{FF2B5EF4-FFF2-40B4-BE49-F238E27FC236}">
                <a16:creationId xmlns:a16="http://schemas.microsoft.com/office/drawing/2014/main" id="{ED8B0AB4-B8D3-4B84-675C-FD0E634ECCBB}"/>
              </a:ext>
            </a:extLst>
          </p:cNvPr>
          <p:cNvSpPr/>
          <p:nvPr/>
        </p:nvSpPr>
        <p:spPr>
          <a:xfrm>
            <a:off x="5482806" y="6209760"/>
            <a:ext cx="8382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5" name="Straight Connector 4">
            <a:extLst>
              <a:ext uri="{FF2B5EF4-FFF2-40B4-BE49-F238E27FC236}">
                <a16:creationId xmlns:a16="http://schemas.microsoft.com/office/drawing/2014/main" id="{5681CC66-7A7F-948E-F6A1-515C1C035A5D}"/>
              </a:ext>
            </a:extLst>
          </p:cNvPr>
          <p:cNvCxnSpPr>
            <a:cxnSpLocks/>
          </p:cNvCxnSpPr>
          <p:nvPr/>
        </p:nvCxnSpPr>
        <p:spPr>
          <a:xfrm flipH="1" flipV="1">
            <a:off x="4800600" y="4468617"/>
            <a:ext cx="1066800" cy="1526381"/>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2600ACE-DAFA-EE16-D887-4DAC9BDFD427}"/>
              </a:ext>
            </a:extLst>
          </p:cNvPr>
          <p:cNvCxnSpPr>
            <a:cxnSpLocks/>
          </p:cNvCxnSpPr>
          <p:nvPr/>
        </p:nvCxnSpPr>
        <p:spPr>
          <a:xfrm>
            <a:off x="1377266" y="4382322"/>
            <a:ext cx="3449857" cy="105345"/>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703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70</a:t>
            </a:fld>
            <a:endParaRPr lang="es-419"/>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nchor="t">
            <a:normAutofit/>
          </a:bodyPr>
          <a:lstStyle/>
          <a:p>
            <a:r>
              <a:rPr lang="es-419" sz="2800" spc="-70" dirty="0"/>
              <a:t>Actividad 4: Eliminar archivos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s-419"/>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vert="horz" lIns="91440" tIns="45720" rIns="91440" bIns="45720" anchor="t">
            <a:normAutofit fontScale="55000" lnSpcReduction="20000"/>
          </a:bodyPr>
          <a:lstStyle/>
          <a:p>
            <a:pPr indent="-191770">
              <a:buNone/>
            </a:pPr>
            <a:r>
              <a:rPr lang="es-419" sz="3700" dirty="0">
                <a:solidFill>
                  <a:schemeClr val="tx1"/>
                </a:solidFill>
                <a:latin typeface="ATT Aleck Sans"/>
              </a:rPr>
              <a:t>Utilice el escritorio de la computadora para completar las siguientes tareas. </a:t>
            </a:r>
            <a:endParaRPr lang="es-419" dirty="0">
              <a:solidFill>
                <a:schemeClr val="tx1"/>
              </a:solidFill>
            </a:endParaRPr>
          </a:p>
          <a:p>
            <a:pPr marL="81915" indent="0">
              <a:buNone/>
            </a:pPr>
            <a:endParaRPr lang="es-419" sz="3200" dirty="0">
              <a:solidFill>
                <a:schemeClr val="tx1"/>
              </a:solidFill>
            </a:endParaRPr>
          </a:p>
          <a:p>
            <a:pPr marL="81915" indent="0">
              <a:buNone/>
            </a:pPr>
            <a:r>
              <a:rPr lang="es-419" sz="3200" dirty="0">
                <a:solidFill>
                  <a:schemeClr val="tx1"/>
                </a:solidFill>
                <a:latin typeface="ATT Aleck Sans"/>
              </a:rPr>
              <a:t>Si no tiene una computadora propia, siga al instructor para completar las siguientes tareas. </a:t>
            </a:r>
          </a:p>
          <a:p>
            <a:pPr marL="81915" indent="0">
              <a:buNone/>
            </a:pPr>
            <a:endParaRPr lang="es-419" sz="3200" dirty="0">
              <a:solidFill>
                <a:schemeClr val="tx1"/>
              </a:solidFill>
            </a:endParaRPr>
          </a:p>
          <a:p>
            <a:pPr marL="81915" lvl="0" indent="0">
              <a:buNone/>
            </a:pPr>
            <a:r>
              <a:rPr lang="es-419" sz="3200" dirty="0">
                <a:solidFill>
                  <a:schemeClr val="tx1"/>
                </a:solidFill>
                <a:latin typeface="ATT Aleck Sans"/>
              </a:rPr>
              <a:t>1. Mueva el archivo "Hello.docx" que se encuentra en el escritorio a la Papelera de reciclaje. 
</a:t>
            </a:r>
            <a:endParaRPr lang="es-419" sz="3200" dirty="0">
              <a:solidFill>
                <a:schemeClr val="tx1"/>
              </a:solidFill>
            </a:endParaRPr>
          </a:p>
          <a:p>
            <a:pPr marL="81915" lvl="0" indent="0">
              <a:buNone/>
            </a:pPr>
            <a:r>
              <a:rPr lang="es-419" sz="3200" dirty="0">
                <a:solidFill>
                  <a:schemeClr val="tx1"/>
                </a:solidFill>
                <a:latin typeface="ATT Aleck Sans"/>
              </a:rPr>
              <a:t>2. Vacíe la Papelera de reciclaje usando uno de los dos métodos que aprendimos hoy.
</a:t>
            </a:r>
            <a:endParaRPr lang="es-419" sz="3000" dirty="0">
              <a:solidFill>
                <a:schemeClr val="tx1"/>
              </a:solidFill>
            </a:endParaRPr>
          </a:p>
          <a:p>
            <a:pPr marL="81915" lvl="0" indent="0">
              <a:buNone/>
            </a:pPr>
            <a:br>
              <a:rPr lang="en-US" dirty="0"/>
            </a:br>
            <a:br>
              <a:rPr lang="en-US" dirty="0"/>
            </a:br>
            <a:br>
              <a:rPr lang="en-US" dirty="0"/>
            </a:br>
            <a:br>
              <a:rPr lang="en-US" dirty="0"/>
            </a:br>
            <a:br>
              <a:rPr lang="en-US" dirty="0"/>
            </a:br>
            <a:br>
              <a:rPr lang="en-US" dirty="0"/>
            </a:br>
            <a:br>
              <a:rPr lang="en-US" dirty="0"/>
            </a:br>
            <a:br>
              <a:rPr lang="en-US" dirty="0"/>
            </a:br>
            <a:br>
              <a:rPr lang="en-US" dirty="0"/>
            </a:br>
            <a:endParaRPr lang="es-419"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nchor="t">
            <a:normAutofit/>
          </a:bodyPr>
          <a:lstStyle/>
          <a:p>
            <a:r>
              <a:rPr lang="es-419" sz="2800" spc="-70" dirty="0"/>
              <a:t>Consejos para usar una PC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72</a:t>
            </a:fld>
            <a:endParaRPr lang="es-419"/>
          </a:p>
        </p:txBody>
      </p:sp>
      <p:grpSp>
        <p:nvGrpSpPr>
          <p:cNvPr id="4" name="Group 3">
            <a:extLst>
              <a:ext uri="{FF2B5EF4-FFF2-40B4-BE49-F238E27FC236}">
                <a16:creationId xmlns:a16="http://schemas.microsoft.com/office/drawing/2014/main" id="{0D3ED8D8-447F-BD48-A669-D647E313E4DE}"/>
              </a:ext>
            </a:extLst>
          </p:cNvPr>
          <p:cNvGrpSpPr/>
          <p:nvPr/>
        </p:nvGrpSpPr>
        <p:grpSpPr>
          <a:xfrm>
            <a:off x="571517" y="2054404"/>
            <a:ext cx="6599304" cy="631930"/>
            <a:chOff x="988609" y="2327118"/>
            <a:chExt cx="6599304" cy="631930"/>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27118"/>
              <a:ext cx="620742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900" dirty="0">
                  <a:solidFill>
                    <a:schemeClr val="tx1"/>
                  </a:solidFill>
                  <a:effectLst/>
                  <a:latin typeface="ATT Aleck Sans" panose="020B0503020203020204"/>
                  <a:ea typeface="Times New Roman" panose="02020603050405020304" pitchFamily="18" charset="0"/>
                  <a:cs typeface="Times New Roman" panose="02020603050405020304" pitchFamily="18" charset="0"/>
                </a:rPr>
                <a:t>El escritorio y la barra de herramientas son útiles para acceder a las aplicaciones y los documentos comunes.</a:t>
              </a:r>
              <a:endParaRPr lang="es-419" sz="19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9154" indent="0">
                <a:buNone/>
              </a:pPr>
              <a:endParaRPr lang="es-419" sz="1900" dirty="0">
                <a:solidFill>
                  <a:schemeClr val="tx1"/>
                </a:solidFill>
                <a:latin typeface="+mn-lt"/>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999259" y="2809164"/>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900" dirty="0">
                <a:solidFill>
                  <a:schemeClr val="tx1"/>
                </a:solidFill>
                <a:effectLst/>
                <a:latin typeface="ATT Aleck Sans" panose="020B0503020203020204"/>
                <a:ea typeface="Times New Roman" panose="02020603050405020304" pitchFamily="18" charset="0"/>
              </a:rPr>
              <a:t>La vista de tareas le permite ver todas las ventanas abiertas al mismo tiempo.</a:t>
            </a:r>
            <a:r>
              <a:rPr lang="es-419" sz="1900" dirty="0">
                <a:solidFill>
                  <a:schemeClr val="tx1"/>
                </a:solidFill>
                <a:effectLst/>
              </a:rPr>
              <a:t> </a:t>
            </a:r>
            <a:endParaRPr lang="es-419" sz="19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90655" y="2852990"/>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102032" y="3534554"/>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indent="0">
              <a:buNone/>
            </a:pPr>
            <a:r>
              <a:rPr lang="es-419" sz="1900" dirty="0">
                <a:solidFill>
                  <a:schemeClr val="tx1"/>
                </a:solidFill>
                <a:effectLst/>
                <a:latin typeface="ATT Aleck Sans" panose="020B0503020203020204"/>
                <a:ea typeface="Times New Roman" panose="02020603050405020304" pitchFamily="18" charset="0"/>
                <a:cs typeface="Times New Roman" panose="02020603050405020304" pitchFamily="18" charset="0"/>
              </a:rPr>
              <a:t>Las carpetas le ayudan a organizar los archivos. </a:t>
            </a:r>
            <a:endParaRPr lang="es-419" sz="19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buNone/>
            </a:pPr>
            <a:endParaRPr lang="es-419" sz="19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08975" y="3561310"/>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028717" y="4166252"/>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1900" dirty="0">
                <a:solidFill>
                  <a:schemeClr val="tx1"/>
                </a:solidFill>
                <a:effectLst/>
                <a:latin typeface="ATT Aleck Sans" panose="020B0503020203020204"/>
                <a:ea typeface="Times New Roman" panose="02020603050405020304" pitchFamily="18" charset="0"/>
                <a:cs typeface="Times New Roman" panose="02020603050405020304" pitchFamily="18" charset="0"/>
              </a:rPr>
              <a:t>El cuadro de búsqueda le permite localizar rápidamente las carpetas y los documentos.</a:t>
            </a:r>
            <a:endParaRPr lang="es-419" sz="19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9154" indent="0">
              <a:buNone/>
            </a:pPr>
            <a:endParaRPr lang="es-419" sz="1900" dirty="0">
              <a:solidFill>
                <a:schemeClr val="tx1"/>
              </a:solidFill>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08177" y="4215942"/>
            <a:ext cx="457200" cy="457200"/>
          </a:xfrm>
          <a:prstGeom prst="rect">
            <a:avLst/>
          </a:prstGeom>
        </p:spPr>
      </p:pic>
      <p:pic>
        <p:nvPicPr>
          <p:cNvPr id="14" name="Picture 13">
            <a:extLst>
              <a:ext uri="{FF2B5EF4-FFF2-40B4-BE49-F238E27FC236}">
                <a16:creationId xmlns:a16="http://schemas.microsoft.com/office/drawing/2014/main" id="{1FD5606A-E56A-214D-88F1-FD5630F4D4C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251627" y="404416"/>
            <a:ext cx="2685109" cy="2194560"/>
          </a:xfrm>
          <a:prstGeom prst="rect">
            <a:avLst/>
          </a:prstGeom>
        </p:spPr>
      </p:pic>
      <p:pic>
        <p:nvPicPr>
          <p:cNvPr id="22" name="Picture 21">
            <a:extLst>
              <a:ext uri="{FF2B5EF4-FFF2-40B4-BE49-F238E27FC236}">
                <a16:creationId xmlns:a16="http://schemas.microsoft.com/office/drawing/2014/main" id="{1C4DFCAE-2B53-C14A-AFE5-E73CBE0A50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35871" y="5004362"/>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047448" y="4914717"/>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1900" dirty="0">
                <a:solidFill>
                  <a:schemeClr val="tx1"/>
                </a:solidFill>
                <a:effectLst/>
                <a:latin typeface="ATT Aleck Sans" panose="020B0503020203020204"/>
                <a:ea typeface="Times New Roman" panose="02020603050405020304" pitchFamily="18" charset="0"/>
                <a:cs typeface="Times New Roman" panose="02020603050405020304" pitchFamily="18" charset="0"/>
              </a:rPr>
              <a:t>Puede restaurar documentos desde la Papelera de reciclaje, siempre que nadie la haya vaciado. </a:t>
            </a:r>
            <a:endParaRPr lang="es-419" sz="19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2296" lvl="0" indent="0">
              <a:buNone/>
            </a:pPr>
            <a:endParaRPr lang="es-419" sz="1900" dirty="0">
              <a:solidFill>
                <a:schemeClr val="tx1"/>
              </a:solidFill>
              <a:latin typeface="+mn-lt"/>
            </a:endParaRPr>
          </a:p>
        </p:txBody>
      </p:sp>
      <p:sp>
        <p:nvSpPr>
          <p:cNvPr id="2" name="TextBox 1">
            <a:extLst>
              <a:ext uri="{FF2B5EF4-FFF2-40B4-BE49-F238E27FC236}">
                <a16:creationId xmlns:a16="http://schemas.microsoft.com/office/drawing/2014/main" id="{196BB700-C67E-BE5D-73F3-85D7ADCDBFC6}"/>
              </a:ext>
            </a:extLst>
          </p:cNvPr>
          <p:cNvSpPr txBox="1"/>
          <p:nvPr/>
        </p:nvSpPr>
        <p:spPr>
          <a:xfrm>
            <a:off x="7315200" y="1090863"/>
            <a:ext cx="1188720" cy="707886"/>
          </a:xfrm>
          <a:prstGeom prst="rect">
            <a:avLst/>
          </a:prstGeom>
          <a:solidFill>
            <a:srgbClr val="00B2E3"/>
          </a:solidFill>
        </p:spPr>
        <p:txBody>
          <a:bodyPr wrap="square" rtlCol="0">
            <a:spAutoFit/>
          </a:bodyPr>
          <a:lstStyle/>
          <a:p>
            <a:pPr algn="ctr">
              <a:spcBef>
                <a:spcPts val="600"/>
              </a:spcBef>
              <a:spcAft>
                <a:spcPts val="600"/>
              </a:spcAft>
            </a:pPr>
            <a:r>
              <a:rPr lang="en-US" sz="2000" b="1" dirty="0" err="1">
                <a:solidFill>
                  <a:schemeClr val="bg1"/>
                </a:solidFill>
              </a:rPr>
              <a:t>Consejos</a:t>
            </a:r>
            <a:r>
              <a:rPr lang="en-US" sz="2000" b="1" dirty="0">
                <a:solidFill>
                  <a:schemeClr val="bg1"/>
                </a:solidFill>
              </a:rPr>
              <a:t> </a:t>
            </a:r>
            <a:r>
              <a:rPr lang="en-US" sz="2000" b="1" dirty="0" err="1">
                <a:solidFill>
                  <a:schemeClr val="bg1"/>
                </a:solidFill>
              </a:rPr>
              <a:t>rápidos</a:t>
            </a:r>
            <a:endParaRPr lang="en-US" sz="2000" b="1" dirty="0">
              <a:solidFill>
                <a:schemeClr val="bg1"/>
              </a:solidFill>
            </a:endParaRP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s-419" sz="4800" dirty="0"/>
              <a:t>Actividad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73</a:t>
            </a:fld>
            <a:endParaRPr lang="es-419"/>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s-419" sz="2100" dirty="0">
                <a:hlinkClick r:id="rId3"/>
              </a:rPr>
              <a:t>Abrir usando un módulo de práctica de PC</a:t>
            </a:r>
            <a:endParaRPr lang="es-419"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74</a:t>
            </a:fld>
            <a:endParaRPr lang="es-419"/>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indent="0" algn="ctr">
              <a:buNone/>
            </a:pPr>
            <a:r>
              <a:rPr lang="es-419" sz="2400" dirty="0">
                <a:solidFill>
                  <a:schemeClr val="bg1"/>
                </a:solidFill>
                <a:effectLst/>
                <a:latin typeface="ATT Aleck Sans" panose="020B0503020203020204"/>
                <a:ea typeface="Times New Roman" panose="02020603050405020304" pitchFamily="18" charset="0"/>
              </a:rPr>
              <a:t>Si quiere abrir una aplicación en el escritorio, 
¿qué debe hacer? </a:t>
            </a:r>
            <a:endParaRPr lang="es-419" sz="2400" dirty="0">
              <a:solidFill>
                <a:schemeClr val="bg1"/>
              </a:solidFill>
              <a:effectLst/>
              <a:latin typeface="Times New Roman" panose="02020603050405020304" pitchFamily="18" charset="0"/>
              <a:ea typeface="Times New Roman" panose="02020603050405020304" pitchFamily="18" charset="0"/>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7" name="Picture 6">
            <a:extLst>
              <a:ext uri="{FF2B5EF4-FFF2-40B4-BE49-F238E27FC236}">
                <a16:creationId xmlns:a16="http://schemas.microsoft.com/office/drawing/2014/main" id="{EB52D79D-6AD1-EE49-9F8D-2EFA3A3283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7779" y="2283385"/>
            <a:ext cx="5708440" cy="3656232"/>
          </a:xfrm>
          <a:prstGeom prst="rect">
            <a:avLst/>
          </a:prstGeom>
        </p:spPr>
      </p:pic>
      <p:sp>
        <p:nvSpPr>
          <p:cNvPr id="4" name="Rectangle 3">
            <a:extLst>
              <a:ext uri="{FF2B5EF4-FFF2-40B4-BE49-F238E27FC236}">
                <a16:creationId xmlns:a16="http://schemas.microsoft.com/office/drawing/2014/main" id="{9ABB2CAD-4A53-A461-526A-F333935F0EB2}"/>
              </a:ext>
            </a:extLst>
          </p:cNvPr>
          <p:cNvSpPr/>
          <p:nvPr/>
        </p:nvSpPr>
        <p:spPr>
          <a:xfrm>
            <a:off x="1969491" y="2705782"/>
            <a:ext cx="5140993" cy="723218"/>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6" name="Content Placeholder 1">
            <a:extLst>
              <a:ext uri="{FF2B5EF4-FFF2-40B4-BE49-F238E27FC236}">
                <a16:creationId xmlns:a16="http://schemas.microsoft.com/office/drawing/2014/main" id="{982EA49A-625F-4599-CB1F-D177BF54CC08}"/>
              </a:ext>
            </a:extLst>
          </p:cNvPr>
          <p:cNvSpPr txBox="1">
            <a:spLocks/>
          </p:cNvSpPr>
          <p:nvPr/>
        </p:nvSpPr>
        <p:spPr>
          <a:xfrm>
            <a:off x="1969490" y="2869555"/>
            <a:ext cx="5140993" cy="723218"/>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sz="2000" dirty="0">
                <a:solidFill>
                  <a:schemeClr val="bg1"/>
                </a:solidFill>
                <a:latin typeface="ATT Aleck Sans" panose="020B0503020203020204"/>
              </a:rPr>
              <a:t>Hacer doble clic en el ícono del escritorio.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p:txBody>
      </p:sp>
      <p:sp>
        <p:nvSpPr>
          <p:cNvPr id="8" name="Rectangle 7">
            <a:extLst>
              <a:ext uri="{FF2B5EF4-FFF2-40B4-BE49-F238E27FC236}">
                <a16:creationId xmlns:a16="http://schemas.microsoft.com/office/drawing/2014/main" id="{09199D8D-F4A2-ABB2-E99B-64BF41B02ECC}"/>
              </a:ext>
            </a:extLst>
          </p:cNvPr>
          <p:cNvSpPr/>
          <p:nvPr/>
        </p:nvSpPr>
        <p:spPr>
          <a:xfrm>
            <a:off x="1969490" y="3756546"/>
            <a:ext cx="5031811" cy="723218"/>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9" name="Content Placeholder 1">
            <a:extLst>
              <a:ext uri="{FF2B5EF4-FFF2-40B4-BE49-F238E27FC236}">
                <a16:creationId xmlns:a16="http://schemas.microsoft.com/office/drawing/2014/main" id="{82933474-5AAC-9EB6-8F5A-A32E1CFB6E88}"/>
              </a:ext>
            </a:extLst>
          </p:cNvPr>
          <p:cNvSpPr txBox="1">
            <a:spLocks/>
          </p:cNvSpPr>
          <p:nvPr/>
        </p:nvSpPr>
        <p:spPr>
          <a:xfrm>
            <a:off x="2001502" y="3875737"/>
            <a:ext cx="5140993" cy="723218"/>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s-419" sz="2000" dirty="0">
                <a:solidFill>
                  <a:schemeClr val="bg1"/>
                </a:solidFill>
                <a:latin typeface="ATT Aleck Sans" panose="020B0503020203020204"/>
              </a:rPr>
              <a:t>Hacer un solo clic en el ícono del escritorio.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p:txBody>
      </p:sp>
      <p:sp>
        <p:nvSpPr>
          <p:cNvPr id="10" name="Rectangle 9">
            <a:extLst>
              <a:ext uri="{FF2B5EF4-FFF2-40B4-BE49-F238E27FC236}">
                <a16:creationId xmlns:a16="http://schemas.microsoft.com/office/drawing/2014/main" id="{354F391F-24B8-CB05-00F9-127D2CF50D91}"/>
              </a:ext>
            </a:extLst>
          </p:cNvPr>
          <p:cNvSpPr/>
          <p:nvPr/>
        </p:nvSpPr>
        <p:spPr>
          <a:xfrm>
            <a:off x="2001502" y="4831787"/>
            <a:ext cx="4999799" cy="61367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11" name="Content Placeholder 1">
            <a:extLst>
              <a:ext uri="{FF2B5EF4-FFF2-40B4-BE49-F238E27FC236}">
                <a16:creationId xmlns:a16="http://schemas.microsoft.com/office/drawing/2014/main" id="{29E3E980-2FEC-7919-2881-CFFC8677F726}"/>
              </a:ext>
            </a:extLst>
          </p:cNvPr>
          <p:cNvSpPr txBox="1">
            <a:spLocks/>
          </p:cNvSpPr>
          <p:nvPr/>
        </p:nvSpPr>
        <p:spPr>
          <a:xfrm>
            <a:off x="2072767" y="4894598"/>
            <a:ext cx="5140993" cy="723218"/>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2000" dirty="0">
                <a:solidFill>
                  <a:schemeClr val="bg1"/>
                </a:solidFill>
                <a:latin typeface="ATT Aleck Sans" panose="020B0503020203020204"/>
              </a:rPr>
              <a:t>Arrastrar el ícono a la papelera.</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a:p>
            <a:pPr marL="308610" lvl="1" indent="0" algn="ctr">
              <a:buFont typeface="Georgia"/>
              <a:buNone/>
            </a:pPr>
            <a:r>
              <a:rPr lang="es-419" sz="2000" dirty="0">
                <a:solidFill>
                  <a:schemeClr val="tx1"/>
                </a:solidFill>
              </a:rPr>
              <a:t>		  	</a:t>
            </a:r>
          </a:p>
        </p:txBody>
      </p:sp>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75</a:t>
            </a:fld>
            <a:endParaRPr lang="es-419"/>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effectLst/>
                <a:latin typeface="ATT Aleck Sans" panose="020B0503020203020204"/>
                <a:ea typeface="Times New Roman" panose="02020603050405020304" pitchFamily="18" charset="0"/>
              </a:rPr>
              <a:t>Si desea minimizar la ventana que está actualmente abierta en su pantalla, ¿en qué ícono debería hacer clic? </a:t>
            </a:r>
            <a:endParaRPr lang="es-419" sz="2400" dirty="0">
              <a:solidFill>
                <a:schemeClr val="bg1"/>
              </a:solidFill>
              <a:effectLst/>
              <a:latin typeface="Times New Roman" panose="02020603050405020304" pitchFamily="18" charset="0"/>
              <a:ea typeface="Times New Roman" panose="02020603050405020304" pitchFamily="18" charset="0"/>
            </a:endParaRP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6" name="Picture 5" descr="A screenshot of a computer&#10;&#10;Description automatically generated">
            <a:extLst>
              <a:ext uri="{FF2B5EF4-FFF2-40B4-BE49-F238E27FC236}">
                <a16:creationId xmlns:a16="http://schemas.microsoft.com/office/drawing/2014/main" id="{339B1022-1217-B145-61C8-C38ED7800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76</a:t>
            </a:fld>
            <a:endParaRPr lang="es-419"/>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62298" y="781920"/>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effectLst/>
                <a:latin typeface="ATT Aleck Sans" panose="020B0503020203020204"/>
                <a:ea typeface="Times New Roman" panose="02020603050405020304" pitchFamily="18" charset="0"/>
              </a:rPr>
              <a:t>Si desea cerrar la ventana, ¿en qué ícono debería hacer clic? </a:t>
            </a:r>
            <a:endParaRPr lang="es-419" sz="2400"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3C52ED76-E22A-50F5-12A8-0FBC9EC3D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77</a:t>
            </a:fld>
            <a:endParaRPr lang="es-419"/>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7"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effectLst/>
                <a:latin typeface="ATT Aleck Sans" panose="020B0503020203020204"/>
                <a:ea typeface="Times New Roman" panose="02020603050405020304" pitchFamily="18" charset="0"/>
              </a:rPr>
              <a:t>Si desea guardar un documento, ¿en qué ícono</a:t>
            </a:r>
            <a:r>
              <a:rPr lang="es-419" sz="2400" dirty="0">
                <a:solidFill>
                  <a:schemeClr val="bg1"/>
                </a:solidFill>
                <a:latin typeface="ATT Aleck Sans" panose="020B0503020203020204"/>
                <a:ea typeface="Times New Roman" panose="02020603050405020304" pitchFamily="18" charset="0"/>
              </a:rPr>
              <a:t> </a:t>
            </a:r>
            <a:br>
              <a:rPr lang="es-419" sz="2400" dirty="0">
                <a:solidFill>
                  <a:schemeClr val="bg1"/>
                </a:solidFill>
                <a:latin typeface="ATT Aleck Sans" panose="020B0503020203020204"/>
                <a:ea typeface="Times New Roman" panose="02020603050405020304" pitchFamily="18" charset="0"/>
              </a:rPr>
            </a:br>
            <a:r>
              <a:rPr lang="es-419" sz="2400" dirty="0">
                <a:solidFill>
                  <a:schemeClr val="bg1"/>
                </a:solidFill>
                <a:effectLst/>
                <a:latin typeface="ATT Aleck Sans" panose="020B0503020203020204"/>
                <a:ea typeface="Times New Roman" panose="02020603050405020304" pitchFamily="18" charset="0"/>
              </a:rPr>
              <a:t>debería hacer clic? </a:t>
            </a:r>
            <a:endParaRPr lang="es-419" sz="2400" dirty="0">
              <a:solidFill>
                <a:schemeClr val="bg1"/>
              </a:solidFill>
              <a:effectLst/>
              <a:latin typeface="Times New Roman" panose="02020603050405020304" pitchFamily="18" charset="0"/>
              <a:ea typeface="Times New Roman" panose="02020603050405020304" pitchFamily="18" charset="0"/>
            </a:endParaRPr>
          </a:p>
          <a:p>
            <a:pPr marL="82296" indent="0" algn="ctr">
              <a:buNone/>
            </a:pPr>
            <a:endParaRPr lang="es-419" dirty="0">
              <a:solidFill>
                <a:schemeClr val="bg1"/>
              </a:solidFill>
            </a:endParaRPr>
          </a:p>
          <a:p>
            <a:pPr marL="82296" indent="0" algn="ctr">
              <a:buNone/>
            </a:pPr>
            <a:r>
              <a:rPr lang="es-419" b="1" dirty="0">
                <a:solidFill>
                  <a:schemeClr val="bg1"/>
                </a:solidFill>
              </a:rPr>
              <a:t> </a:t>
            </a:r>
            <a:endParaRPr lang="es-419"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0277E607-6FED-8E90-E84E-CBD6140281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F40245BC-3676-5E82-280D-17249F1174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7798" y="2075960"/>
            <a:ext cx="6409799" cy="3975216"/>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78</a:t>
            </a:fld>
            <a:endParaRPr lang="es-419"/>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dirty="0">
                <a:solidFill>
                  <a:schemeClr val="bg1"/>
                </a:solidFill>
                <a:effectLst/>
                <a:latin typeface="ATT Aleck Sans" panose="020B0503020203020204"/>
                <a:ea typeface="Times New Roman" panose="02020603050405020304" pitchFamily="18" charset="0"/>
              </a:rPr>
              <a:t>Si eliminó accidentalmente un archivo, ¿dónde puede encontrarlo y recuperarlo? </a:t>
            </a:r>
            <a:r>
              <a:rPr lang="es-419" sz="2400" b="1" dirty="0">
                <a:solidFill>
                  <a:schemeClr val="bg1"/>
                </a:solidFill>
              </a:rPr>
              <a:t> </a:t>
            </a:r>
            <a:endParaRPr lang="es-419" sz="2400" dirty="0">
              <a:solidFill>
                <a:schemeClr val="bg1"/>
              </a:solidFill>
            </a:endParaRPr>
          </a:p>
          <a:p>
            <a:pPr marL="308610" lvl="1" indent="0" algn="ctr">
              <a:buFont typeface="Georgia"/>
              <a:buNone/>
            </a:pPr>
            <a:r>
              <a:rPr lang="es-419" dirty="0">
                <a:solidFill>
                  <a:schemeClr val="tx1"/>
                </a:solidFill>
              </a:rPr>
              <a:t>		</a:t>
            </a:r>
          </a:p>
          <a:p>
            <a:pPr marL="308610" lvl="1" indent="0" algn="ctr">
              <a:buFont typeface="Georgia"/>
              <a:buNone/>
            </a:pPr>
            <a:r>
              <a:rPr lang="es-419" dirty="0">
                <a:solidFill>
                  <a:schemeClr val="tx1"/>
                </a:solidFill>
              </a:rPr>
              <a:t>	</a:t>
            </a:r>
            <a:endParaRPr lang="es-419" sz="2100" dirty="0">
              <a:solidFill>
                <a:schemeClr val="tx1"/>
              </a:solidFill>
            </a:endParaRP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a:p>
            <a:pPr marL="308610" lvl="1" indent="0" algn="ctr">
              <a:buFont typeface="Georgia"/>
              <a:buNone/>
            </a:pPr>
            <a:r>
              <a:rPr lang="es-419"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8EC93B1E-0F6C-88AC-37D8-06AA4750D5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479536" cy="4837176"/>
          </a:xfrm>
        </p:spPr>
        <p:txBody>
          <a:bodyPr vert="horz" lIns="91440" tIns="45720" rIns="91440" bIns="45720" anchor="t">
            <a:normAutofit/>
          </a:bodyPr>
          <a:lstStyle/>
          <a:p>
            <a:pPr marL="81915" indent="0">
              <a:buNone/>
            </a:pPr>
            <a:r>
              <a:rPr lang="es-419" dirty="0"/>
              <a:t>Hoy han aprendido lo siguiente:
</a:t>
            </a:r>
            <a:endParaRPr lang="es-419" dirty="0">
              <a:solidFill>
                <a:schemeClr val="tx1"/>
              </a:solidFill>
            </a:endParaRPr>
          </a:p>
          <a:p>
            <a:pPr indent="-191770"/>
            <a:r>
              <a:rPr lang="es-419" dirty="0"/>
              <a:t>Qué es un sistema operativo</a:t>
            </a:r>
          </a:p>
          <a:p>
            <a:pPr indent="-191770"/>
            <a:r>
              <a:rPr lang="es-419" dirty="0"/>
              <a:t>Las habilidades que necesitan para usar el sistema operativo Windows 11, que incluyen:</a:t>
            </a:r>
          </a:p>
          <a:p>
            <a:pPr marL="493395" lvl="1" indent="-184785"/>
            <a:r>
              <a:rPr lang="es-419" dirty="0"/>
              <a:t>Buscar y navegar por el escritorio</a:t>
            </a:r>
          </a:p>
          <a:p>
            <a:pPr marL="493395" lvl="1" indent="-184785"/>
            <a:r>
              <a:rPr lang="es-419" dirty="0"/>
              <a:t>Buscar y organizar archivos y carpetas</a:t>
            </a:r>
          </a:p>
          <a:p>
            <a:pPr marL="493395" lvl="1" indent="-184785"/>
            <a:r>
              <a:rPr lang="es-419" dirty="0"/>
              <a:t>Administrar las ventanas de aplicaciones</a:t>
            </a:r>
          </a:p>
          <a:p>
            <a:pPr marL="493395" lvl="1" indent="-184785"/>
            <a:r>
              <a:rPr lang="es-419" dirty="0"/>
              <a:t>Guardar y cerrar archivos</a:t>
            </a:r>
          </a:p>
          <a:p>
            <a:pPr marL="493395" lvl="1" indent="-184785"/>
            <a:r>
              <a:rPr lang="es-419" dirty="0"/>
              <a:t>Eliminar archivos</a:t>
            </a:r>
          </a:p>
          <a:p>
            <a:pPr indent="-191770"/>
            <a:r>
              <a:rPr lang="es-419" dirty="0">
                <a:latin typeface="ATT Aleck Sans"/>
              </a:rPr>
              <a:t>Consejos para usar Windows 11</a:t>
            </a:r>
            <a:endParaRPr lang="es-419" dirty="0"/>
          </a:p>
          <a:p>
            <a:pPr marL="493395" lvl="1" indent="-184785"/>
            <a:endParaRPr lang="es-419" sz="2000" dirty="0">
              <a:solidFill>
                <a:schemeClr val="tx1"/>
              </a:solidFill>
            </a:endParaRPr>
          </a:p>
          <a:p>
            <a:pPr marL="493395" lvl="1" indent="-184785"/>
            <a:endParaRPr lang="es-419" sz="2000" dirty="0">
              <a:solidFill>
                <a:schemeClr val="tx1"/>
              </a:solidFill>
            </a:endParaRPr>
          </a:p>
          <a:p>
            <a:pPr marL="81915"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s-419" dirty="0"/>
              <a:t>¡Felicitaciones, alumnos!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79</a:t>
            </a:fld>
            <a:endParaRPr lang="es-419"/>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81FBA-B676-1E05-C769-96616576E49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95BAE6-057D-D140-31A9-6F06B9709C32}"/>
              </a:ext>
            </a:extLst>
          </p:cNvPr>
          <p:cNvSpPr>
            <a:spLocks noGrp="1"/>
          </p:cNvSpPr>
          <p:nvPr>
            <p:ph idx="1"/>
          </p:nvPr>
        </p:nvSpPr>
        <p:spPr>
          <a:xfrm>
            <a:off x="457200" y="1219200"/>
            <a:ext cx="8479536" cy="4585034"/>
          </a:xfrm>
        </p:spPr>
        <p:txBody>
          <a:bodyPr/>
          <a:lstStyle/>
          <a:p>
            <a:r>
              <a:rPr lang="es-419" b="1" dirty="0">
                <a:solidFill>
                  <a:schemeClr val="tx1"/>
                </a:solidFill>
              </a:rPr>
              <a:t>Diferentes formas de abrir un archivo: </a:t>
            </a:r>
            <a:r>
              <a:rPr lang="es-419" dirty="0">
                <a:solidFill>
                  <a:schemeClr val="tx1"/>
                </a:solidFill>
              </a:rPr>
              <a:t>Abrir archivos con una aplicación del menú de inicio.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F85C0FD5-D0FF-A728-3BA8-767378C9EE14}"/>
              </a:ext>
            </a:extLst>
          </p:cNvPr>
          <p:cNvSpPr>
            <a:spLocks noGrp="1"/>
          </p:cNvSpPr>
          <p:nvPr>
            <p:ph type="sldNum" sz="quarter" idx="12"/>
          </p:nvPr>
        </p:nvSpPr>
        <p:spPr/>
        <p:txBody>
          <a:bodyPr/>
          <a:lstStyle/>
          <a:p>
            <a:fld id="{D852D4E8-E283-404D-80D7-3AF63315721A}" type="slidenum">
              <a:rPr lang="en-US" smtClean="0"/>
              <a:t>8</a:t>
            </a:fld>
            <a:endParaRPr lang="es-419"/>
          </a:p>
        </p:txBody>
      </p:sp>
      <p:sp>
        <p:nvSpPr>
          <p:cNvPr id="13" name="Title 2">
            <a:extLst>
              <a:ext uri="{FF2B5EF4-FFF2-40B4-BE49-F238E27FC236}">
                <a16:creationId xmlns:a16="http://schemas.microsoft.com/office/drawing/2014/main" id="{4CA51823-1372-1B17-AF75-93C445AD54FF}"/>
              </a:ext>
            </a:extLst>
          </p:cNvPr>
          <p:cNvSpPr>
            <a:spLocks noGrp="1"/>
          </p:cNvSpPr>
          <p:nvPr>
            <p:ph type="title"/>
          </p:nvPr>
        </p:nvSpPr>
        <p:spPr>
          <a:xfrm>
            <a:off x="457200" y="586218"/>
            <a:ext cx="8229600" cy="1262634"/>
          </a:xfrm>
        </p:spPr>
        <p:txBody>
          <a:bodyPr anchor="t">
            <a:normAutofit/>
          </a:bodyPr>
          <a:lstStyle/>
          <a:p>
            <a:r>
              <a:rPr lang="es-419" sz="2800" spc="-70" dirty="0"/>
              <a:t>Archivos y carpetas (continuación)</a:t>
            </a:r>
          </a:p>
        </p:txBody>
      </p:sp>
      <p:pic>
        <p:nvPicPr>
          <p:cNvPr id="4" name="Picture 3" descr="A screenshot of a computer desktop&#10;&#10;Description automatically generated">
            <a:extLst>
              <a:ext uri="{FF2B5EF4-FFF2-40B4-BE49-F238E27FC236}">
                <a16:creationId xmlns:a16="http://schemas.microsoft.com/office/drawing/2014/main" id="{FB7147F4-2487-A664-AB55-42F24F1B06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sp>
        <p:nvSpPr>
          <p:cNvPr id="3" name="Rectangle 2">
            <a:extLst>
              <a:ext uri="{FF2B5EF4-FFF2-40B4-BE49-F238E27FC236}">
                <a16:creationId xmlns:a16="http://schemas.microsoft.com/office/drawing/2014/main" id="{3374F051-5BA8-875D-5521-34E3CA426FB1}"/>
              </a:ext>
            </a:extLst>
          </p:cNvPr>
          <p:cNvSpPr/>
          <p:nvPr/>
        </p:nvSpPr>
        <p:spPr>
          <a:xfrm>
            <a:off x="2971800" y="6431174"/>
            <a:ext cx="3810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9" name="Straight Connector 8">
            <a:extLst>
              <a:ext uri="{FF2B5EF4-FFF2-40B4-BE49-F238E27FC236}">
                <a16:creationId xmlns:a16="http://schemas.microsoft.com/office/drawing/2014/main" id="{1FEB2ECA-3BB5-8CEF-5BC5-EFD8F98F0421}"/>
              </a:ext>
            </a:extLst>
          </p:cNvPr>
          <p:cNvCxnSpPr>
            <a:cxnSpLocks/>
          </p:cNvCxnSpPr>
          <p:nvPr/>
        </p:nvCxnSpPr>
        <p:spPr>
          <a:xfrm flipV="1">
            <a:off x="3162300" y="5134154"/>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7714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s-419" dirty="0"/>
              <a:t>La capacitación de hoy la ofrecen AT&amp;T y </a:t>
            </a:r>
            <a:br>
              <a:rPr lang="es-419" dirty="0"/>
            </a:br>
            <a:r>
              <a:rPr lang="es-419" dirty="0"/>
              <a:t>la Asociación de Bibliotecas Públicas. 
Visite </a:t>
            </a:r>
            <a:r>
              <a:rPr lang="es-419" dirty="0">
                <a:hlinkClick r:id="rId3"/>
              </a:rPr>
              <a:t>https</a:t>
            </a:r>
            <a:r>
              <a:rPr lang="es-419" dirty="0">
                <a:solidFill>
                  <a:srgbClr val="009FDB"/>
                </a:solidFill>
                <a:hlinkClick r:id="rId3"/>
              </a:rPr>
              <a:t>://digitalliteracy.att.com/</a:t>
            </a:r>
            <a:r>
              <a:rPr lang="es-419" dirty="0">
                <a:solidFill>
                  <a:srgbClr val="009FDB"/>
                </a:solidFill>
              </a:rPr>
              <a:t> </a:t>
            </a:r>
            <a:r>
              <a:rPr lang="es-419" dirty="0"/>
              <a:t>para obtener más cursos y generar confianza mediante </a:t>
            </a:r>
            <a:br>
              <a:rPr lang="es-419" dirty="0"/>
            </a:br>
            <a:r>
              <a:rPr lang="es-419" dirty="0"/>
              <a:t>el uso de la tecnología. 
</a:t>
            </a:r>
            <a:endParaRPr lang="es-419"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80</a:t>
            </a:fld>
            <a:endParaRPr lang="es-419"/>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2750820"/>
            <a:ext cx="8183880" cy="1051560"/>
          </a:xfrm>
        </p:spPr>
        <p:txBody>
          <a:bodyPr>
            <a:normAutofit fontScale="90000"/>
          </a:bodyPr>
          <a:lstStyle/>
          <a:p>
            <a:pPr algn="ctr"/>
            <a:br>
              <a:rPr lang="en-US" sz="2200" dirty="0"/>
            </a:br>
            <a:r>
              <a:rPr lang="es-419" dirty="0"/>
              <a:t>Asegúrese de completar la encuesta de los alumnos. 
Visite: </a:t>
            </a:r>
            <a:r>
              <a:rPr lang="es-419" b="1" dirty="0" err="1"/>
              <a:t>digitalliteracy.att.com/learnersurvey  
</a:t>
            </a:r>
            <a:r>
              <a:rPr lang="es-419" dirty="0"/>
              <a:t>o 
Escanee el código QR aquí: 
El código QR también está en la Hoja de actividades. 
¡Agradecemos sus comentarios y participación! 
</a:t>
            </a:r>
            <a:endParaRPr lang="es-419"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81</a:t>
            </a:fld>
            <a:endParaRPr lang="es-419"/>
          </a:p>
        </p:txBody>
      </p:sp>
      <p:pic>
        <p:nvPicPr>
          <p:cNvPr id="4" name="Picture 3" descr="A qr code on a white background&#10;&#10;Description automatically generated">
            <a:extLst>
              <a:ext uri="{FF2B5EF4-FFF2-40B4-BE49-F238E27FC236}">
                <a16:creationId xmlns:a16="http://schemas.microsoft.com/office/drawing/2014/main" id="{3925F421-5EB5-5A9B-8E06-F80A996A61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93519" y="2570650"/>
            <a:ext cx="1770218" cy="1752176"/>
          </a:xfrm>
          <a:prstGeom prst="rect">
            <a:avLst/>
          </a:prstGeom>
        </p:spPr>
      </p:pic>
    </p:spTree>
    <p:extLst>
      <p:ext uri="{BB962C8B-B14F-4D97-AF65-F5344CB8AC3E}">
        <p14:creationId xmlns:p14="http://schemas.microsoft.com/office/powerpoint/2010/main" val="339518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s-419" sz="2000" b="1"/>
              <a:t>¡GRACIAS POR VENIR!</a:t>
            </a:r>
          </a:p>
          <a:p>
            <a:endParaRPr lang="es-419"/>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p:txBody>
          <a:bodyPr/>
          <a:lstStyle/>
          <a:p>
            <a:r>
              <a:rPr lang="es-419"/>
              <a:t>¿Preguntas?</a:t>
            </a:r>
          </a:p>
        </p:txBody>
      </p:sp>
      <p:grpSp>
        <p:nvGrpSpPr>
          <p:cNvPr id="7" name="Group 6">
            <a:extLst>
              <a:ext uri="{FF2B5EF4-FFF2-40B4-BE49-F238E27FC236}">
                <a16:creationId xmlns:a16="http://schemas.microsoft.com/office/drawing/2014/main" id="{71FB1F5B-D6C2-CA41-83A6-4340EF2C88A8}"/>
              </a:ext>
            </a:extLst>
          </p:cNvPr>
          <p:cNvGrpSpPr/>
          <p:nvPr/>
        </p:nvGrpSpPr>
        <p:grpSpPr>
          <a:xfrm>
            <a:off x="-38101" y="5334000"/>
            <a:ext cx="9220200" cy="806783"/>
            <a:chOff x="0" y="5791200"/>
            <a:chExt cx="9220200" cy="806783"/>
          </a:xfrm>
        </p:grpSpPr>
        <p:pic>
          <p:nvPicPr>
            <p:cNvPr id="8" name="Picture 7">
              <a:extLst>
                <a:ext uri="{FF2B5EF4-FFF2-40B4-BE49-F238E27FC236}">
                  <a16:creationId xmlns:a16="http://schemas.microsoft.com/office/drawing/2014/main" id="{4F8D42A3-C752-D246-93F9-5C25D9E8735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9" name="Straight Connector 8">
              <a:extLst>
                <a:ext uri="{FF2B5EF4-FFF2-40B4-BE49-F238E27FC236}">
                  <a16:creationId xmlns:a16="http://schemas.microsoft.com/office/drawing/2014/main" id="{66B3C92E-78BD-4B40-9F96-C952FE6596F0}"/>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Text Box 2">
            <a:extLst>
              <a:ext uri="{FF2B5EF4-FFF2-40B4-BE49-F238E27FC236}">
                <a16:creationId xmlns:a16="http://schemas.microsoft.com/office/drawing/2014/main" id="{3F858E2B-0CF3-8E40-B04E-D080A87ABA59}"/>
              </a:ext>
            </a:extLst>
          </p:cNvPr>
          <p:cNvSpPr txBox="1"/>
          <p:nvPr/>
        </p:nvSpPr>
        <p:spPr>
          <a:xfrm>
            <a:off x="457200" y="6324600"/>
            <a:ext cx="8061157"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lgn="ctr">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a:t>
            </a:r>
            <a:br>
              <a:rPr lang="es-419" sz="1000" dirty="0">
                <a:effectLst/>
                <a:latin typeface="ATT Aleck Sans" panose="020B0503020203020204" pitchFamily="34" charset="0"/>
                <a:ea typeface="Calibri" panose="020F0502020204030204" pitchFamily="34" charset="0"/>
                <a:cs typeface="ATT Aleck Sans" panose="020B0503020203020204" pitchFamily="34" charset="0"/>
              </a:rPr>
            </a:br>
            <a:r>
              <a:rPr lang="es-419" sz="1000" dirty="0">
                <a:effectLst/>
                <a:latin typeface="ATT Aleck Sans" panose="020B0503020203020204" pitchFamily="34" charset="0"/>
                <a:ea typeface="Calibri" panose="020F0502020204030204" pitchFamily="34" charset="0"/>
                <a:cs typeface="ATT Aleck Sans" panose="020B0503020203020204" pitchFamily="34" charset="0"/>
              </a:rPr>
              <a:t>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82</a:t>
            </a:fld>
            <a:endParaRPr lang="es-419"/>
          </a:p>
        </p:txBody>
      </p:sp>
    </p:spTree>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83632"/>
            <a:ext cx="8229600" cy="4324350"/>
          </a:xfrm>
        </p:spPr>
        <p:txBody>
          <a:bodyPr/>
          <a:lstStyle/>
          <a:p>
            <a:r>
              <a:rPr lang="es-419" b="1" dirty="0">
                <a:solidFill>
                  <a:schemeClr val="tx1"/>
                </a:solidFill>
              </a:rPr>
              <a:t>Abrir un archivo</a:t>
            </a:r>
            <a:endParaRPr lang="es-419"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s-419"/>
          </a:p>
        </p:txBody>
      </p:sp>
      <p:sp>
        <p:nvSpPr>
          <p:cNvPr id="8" name="Title 2">
            <a:extLst>
              <a:ext uri="{FF2B5EF4-FFF2-40B4-BE49-F238E27FC236}">
                <a16:creationId xmlns:a16="http://schemas.microsoft.com/office/drawing/2014/main" id="{5505D5DF-BA4C-BA1E-7E2A-C7846A1DBF62}"/>
              </a:ext>
            </a:extLst>
          </p:cNvPr>
          <p:cNvSpPr>
            <a:spLocks noGrp="1"/>
          </p:cNvSpPr>
          <p:nvPr>
            <p:ph type="title"/>
          </p:nvPr>
        </p:nvSpPr>
        <p:spPr>
          <a:xfrm>
            <a:off x="457200" y="621632"/>
            <a:ext cx="8229600" cy="1066800"/>
          </a:xfrm>
        </p:spPr>
        <p:txBody>
          <a:bodyPr anchor="t">
            <a:normAutofit/>
          </a:bodyPr>
          <a:lstStyle/>
          <a:p>
            <a:r>
              <a:rPr lang="es-419" sz="2800" spc="-70" dirty="0"/>
              <a:t>Archivos y carpetas (continuación)</a:t>
            </a:r>
          </a:p>
        </p:txBody>
      </p:sp>
      <p:pic>
        <p:nvPicPr>
          <p:cNvPr id="3" name="Picture 2" descr="A screenshot of a computer desktop&#10;&#10;Description automatically generated">
            <a:extLst>
              <a:ext uri="{FF2B5EF4-FFF2-40B4-BE49-F238E27FC236}">
                <a16:creationId xmlns:a16="http://schemas.microsoft.com/office/drawing/2014/main" id="{2F70542D-2E57-1FAE-F60A-FE2B15D05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cxnSp>
        <p:nvCxnSpPr>
          <p:cNvPr id="9" name="Straight Connector 8">
            <a:extLst>
              <a:ext uri="{FF2B5EF4-FFF2-40B4-BE49-F238E27FC236}">
                <a16:creationId xmlns:a16="http://schemas.microsoft.com/office/drawing/2014/main" id="{26843346-64BC-D27D-D57A-BE6A62589871}"/>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2A39F54-590B-AF5F-0906-F2B9DC27ED73}"/>
              </a:ext>
            </a:extLst>
          </p:cNvPr>
          <p:cNvSpPr/>
          <p:nvPr/>
        </p:nvSpPr>
        <p:spPr>
          <a:xfrm>
            <a:off x="693008" y="3322212"/>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16671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2AC6FE-9392-4372-BC11-C6757B39AA79}">
  <ds:schemaRefs>
    <ds:schemaRef ds:uri="http://schemas.microsoft.com/sharepoint/v3/contenttype/forms"/>
  </ds:schemaRefs>
</ds:datastoreItem>
</file>

<file path=customXml/itemProps2.xml><?xml version="1.0" encoding="utf-8"?>
<ds:datastoreItem xmlns:ds="http://schemas.openxmlformats.org/officeDocument/2006/customXml" ds:itemID="{9A3AADE7-72E5-45D1-B88B-000D29EDA9D9}">
  <ds:schemaRefs>
    <ds:schemaRef ds:uri="208d213c-d5c7-4e55-bd96-ff72355b8008"/>
    <ds:schemaRef ds:uri="85495b2c-2a7c-4afb-86fc-936ef0f18a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4149581-1BA0-4F40-B30A-89CDF3AA3B3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3644</TotalTime>
  <Words>9736</Words>
  <Application>Microsoft Office PowerPoint</Application>
  <PresentationFormat>On-screen Show (4:3)</PresentationFormat>
  <Paragraphs>1121</Paragraphs>
  <Slides>82</Slides>
  <Notes>82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82</vt:i4>
      </vt:variant>
    </vt:vector>
  </HeadingPairs>
  <TitlesOfParts>
    <vt:vector size="96" baseType="lpstr">
      <vt:lpstr>Aptos</vt:lpstr>
      <vt:lpstr>Arial</vt:lpstr>
      <vt:lpstr>Arial,Sans-Serif</vt:lpstr>
      <vt:lpstr>ATT Aleck Sans</vt:lpstr>
      <vt:lpstr>Calibri</vt:lpstr>
      <vt:lpstr>Courier New</vt:lpstr>
      <vt:lpstr>Georgia</vt:lpstr>
      <vt:lpstr>Helvetica Neue</vt:lpstr>
      <vt:lpstr>Segoe UI</vt:lpstr>
      <vt:lpstr>Segoe UI Semilight</vt:lpstr>
      <vt:lpstr>Times New Roman</vt:lpstr>
      <vt:lpstr>Wingdings</vt:lpstr>
      <vt:lpstr>Wingdings 2</vt:lpstr>
      <vt:lpstr>New TechEd Theme - Basic PowerPoint</vt:lpstr>
      <vt:lpstr>Actividad 1</vt:lpstr>
      <vt:lpstr>ACTIVIDAD 1: Trabajar desde el escritorio</vt:lpstr>
      <vt:lpstr>Archivos y carpetas</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Archivos y carpetas (continuación)</vt:lpstr>
      <vt:lpstr>Trabajar con ventanas</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Trabajar con ventanas (continuación)</vt:lpstr>
      <vt:lpstr>Actividad 2</vt:lpstr>
      <vt:lpstr>ACTIVIDAD 2: Trabajar con archivos </vt:lpstr>
      <vt:lpstr>Guardar y cerrar archivos </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Guardar y cerrar archivos (continuación)</vt:lpstr>
      <vt:lpstr>Actividad 3</vt:lpstr>
      <vt:lpstr>Actividad 3: Guardar un archivo</vt:lpstr>
      <vt:lpstr>Eliminar archivos</vt:lpstr>
      <vt:lpstr>Razones para eliminar archivos de forma permanente </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Eliminar archivos (continuación)</vt:lpstr>
      <vt:lpstr>Actividad 4</vt:lpstr>
      <vt:lpstr>Actividad 4: Eliminar archivos</vt:lpstr>
      <vt:lpstr>Consejos para usar una PC</vt:lpstr>
      <vt:lpstr>Actividad 5</vt:lpstr>
      <vt:lpstr>PowerPoint Presentation</vt:lpstr>
      <vt:lpstr>PowerPoint Presentation</vt:lpstr>
      <vt:lpstr>PowerPoint Presentation</vt:lpstr>
      <vt:lpstr>PowerPoint Presentation</vt:lpstr>
      <vt:lpstr>PowerPoint Presentation</vt:lpstr>
      <vt:lpstr>¡Felicitaciones, alumnos! </vt:lpstr>
      <vt:lpstr> La capacitación de hoy la ofrecen AT&amp;T y  la Asociación de Bibliotecas Públicas. 
Visite https://digitalliteracy.att.com/ para obtener más cursos y generar confianza mediante  el uso de la tecnología. 
</vt:lpstr>
      <vt:lpstr> Asegúrese de completar la encuesta de los alumnos. 
Visite: digitalliteracy.att.com/learnersurvey  
o 
Escanee el código QR aquí: 
El código QR también está en la Hoja de actividades. 
¡Agradecemos sus comentarios y participación! 
</vt:lpstr>
      <vt:lpstr>¿Preguntas?</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Mary Clare Bietila</cp:lastModifiedBy>
  <cp:revision>160</cp:revision>
  <cp:lastPrinted>2021-08-02T19:29:03Z</cp:lastPrinted>
  <dcterms:created xsi:type="dcterms:W3CDTF">2014-06-09T21:31:51Z</dcterms:created>
  <dcterms:modified xsi:type="dcterms:W3CDTF">2025-04-08T01:06:48Z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