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44"/>
  </p:notesMasterIdLst>
  <p:handoutMasterIdLst>
    <p:handoutMasterId r:id="rId45"/>
  </p:handoutMasterIdLst>
  <p:sldIdLst>
    <p:sldId id="256" r:id="rId2"/>
    <p:sldId id="294" r:id="rId3"/>
    <p:sldId id="400" r:id="rId4"/>
    <p:sldId id="508" r:id="rId5"/>
    <p:sldId id="509" r:id="rId6"/>
    <p:sldId id="356" r:id="rId7"/>
    <p:sldId id="414" r:id="rId8"/>
    <p:sldId id="358" r:id="rId9"/>
    <p:sldId id="510" r:id="rId10"/>
    <p:sldId id="415" r:id="rId11"/>
    <p:sldId id="529" r:id="rId12"/>
    <p:sldId id="417" r:id="rId13"/>
    <p:sldId id="418" r:id="rId14"/>
    <p:sldId id="530" r:id="rId15"/>
    <p:sldId id="531" r:id="rId16"/>
    <p:sldId id="420" r:id="rId17"/>
    <p:sldId id="421" r:id="rId18"/>
    <p:sldId id="422" r:id="rId19"/>
    <p:sldId id="423" r:id="rId20"/>
    <p:sldId id="359" r:id="rId21"/>
    <p:sldId id="424" r:id="rId22"/>
    <p:sldId id="426" r:id="rId23"/>
    <p:sldId id="513" r:id="rId24"/>
    <p:sldId id="514" r:id="rId25"/>
    <p:sldId id="515" r:id="rId26"/>
    <p:sldId id="516" r:id="rId27"/>
    <p:sldId id="517" r:id="rId28"/>
    <p:sldId id="512" r:id="rId29"/>
    <p:sldId id="520" r:id="rId30"/>
    <p:sldId id="518" r:id="rId31"/>
    <p:sldId id="521" r:id="rId32"/>
    <p:sldId id="519" r:id="rId33"/>
    <p:sldId id="522" r:id="rId34"/>
    <p:sldId id="528" r:id="rId35"/>
    <p:sldId id="527" r:id="rId36"/>
    <p:sldId id="526" r:id="rId37"/>
    <p:sldId id="523" r:id="rId38"/>
    <p:sldId id="524" r:id="rId39"/>
    <p:sldId id="525" r:id="rId40"/>
    <p:sldId id="511" r:id="rId41"/>
    <p:sldId id="369" r:id="rId42"/>
    <p:sldId id="502" r:id="rId43"/>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37"/>
    <p:restoredTop sz="59703" autoAdjust="0"/>
  </p:normalViewPr>
  <p:slideViewPr>
    <p:cSldViewPr>
      <p:cViewPr varScale="1">
        <p:scale>
          <a:sx n="66" d="100"/>
          <a:sy n="66" d="100"/>
        </p:scale>
        <p:origin x="2616" y="60"/>
      </p:cViewPr>
      <p:guideLst/>
    </p:cSldViewPr>
  </p:slideViewPr>
  <p:notesTextViewPr>
    <p:cViewPr>
      <p:scale>
        <a:sx n="1" d="1"/>
        <a:sy n="1" d="1"/>
      </p:scale>
      <p:origin x="0" y="-57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4/7/2025</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4/7/2025</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effectLst/>
                <a:latin typeface="ATT Aleck Sans" panose="020B0503020203020204" pitchFamily="34" charset="0"/>
                <a:ea typeface="Calibri" panose="020F0502020204030204" pitchFamily="34" charset="0"/>
                <a:cs typeface="Times New Roman" panose="02020603050405020304" pitchFamily="18" charset="0"/>
              </a:rPr>
              <a:t>Workshop Introduction</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solidFill>
                <a:srgbClr val="009FDB"/>
              </a:solidFill>
              <a:effectLst/>
              <a:highlight>
                <a:srgbClr val="FFFF00"/>
              </a:highlight>
              <a:latin typeface="ATT Aleck Sans" panose="020B0503020203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dirty="0">
                <a:highlight>
                  <a:srgbClr val="FFFF00"/>
                </a:highlight>
              </a:rPr>
              <a:t>ADDITIONAL DETAILS: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affiliation (for instance, library staff member, community volunteer, etc.) </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Location name</a:t>
            </a:r>
            <a:r>
              <a:rPr lang="en-US" dirty="0">
                <a:effectLst/>
                <a:highlight>
                  <a:srgbClr val="FFFF00"/>
                </a:highlight>
              </a:rPr>
              <a:t> </a:t>
            </a:r>
          </a:p>
          <a:p>
            <a:pPr marL="171450" indent="-171450">
              <a:buFont typeface="Arial" panose="020B0604020202020204" pitchFamily="34" charset="0"/>
              <a:buChar char="•"/>
            </a:pPr>
            <a:r>
              <a:rPr lang="en-US" dirty="0">
                <a:effectLst/>
                <a:highlight>
                  <a:srgbClr val="FFFF00"/>
                </a:highlight>
              </a:rPr>
              <a:t>Library’s logo</a:t>
            </a:r>
          </a:p>
          <a:p>
            <a:endParaRPr lang="en-US" dirty="0">
              <a:effectLst/>
              <a:highlight>
                <a:srgbClr val="FFFF00"/>
              </a:highlight>
            </a:endParaRPr>
          </a:p>
          <a:p>
            <a:r>
              <a:rPr lang="en-US" i="1" dirty="0">
                <a:highlight>
                  <a:srgbClr val="FFFF00"/>
                </a:highlight>
              </a:rPr>
              <a:t>ADDITIONAL DETAILS: </a:t>
            </a:r>
            <a:r>
              <a:rPr lang="en-US" dirty="0">
                <a:effectLst/>
                <a:highlight>
                  <a:srgbClr val="FFFF00"/>
                </a:highlight>
              </a:rPr>
              <a:t>Before the workshop, please review the Instructor Outline for guidance on what to do to prepare for the workshop. You’ll find notes on how to conduct the workshop and details on what you should do once the workshop ends. </a:t>
            </a:r>
            <a:endParaRPr lang="en-US" dirty="0">
              <a:highlight>
                <a:srgbClr val="FFFF00"/>
              </a:highlight>
            </a:endParaRPr>
          </a:p>
          <a:p>
            <a:pPr>
              <a:spcBef>
                <a:spcPct val="0"/>
              </a:spcBef>
            </a:pPr>
            <a:endParaRPr lang="en-US" altLang="en-US" dirty="0"/>
          </a:p>
          <a:p>
            <a:r>
              <a:rPr lang="en-US" i="1" dirty="0"/>
              <a:t>INSTRUCTOR NOTE: </a:t>
            </a:r>
            <a:r>
              <a:rPr lang="en-US" i="0" dirty="0"/>
              <a:t>Please use the Instructor Guide for talking points for the presentation. In that document, slide notations begin on page 6.</a:t>
            </a:r>
          </a:p>
          <a:p>
            <a:endParaRPr lang="en-US" sz="1200" i="1" kern="1200" dirty="0">
              <a:solidFill>
                <a:schemeClr val="tx1"/>
              </a:solidFill>
              <a:effectLst/>
              <a:latin typeface="+mn-lt"/>
              <a:ea typeface="+mn-ea"/>
              <a:cs typeface="+mn-cs"/>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Example Script to begin the workshop: My name is </a:t>
            </a:r>
            <a:r>
              <a:rPr lang="en-US" sz="1800" b="1" dirty="0">
                <a:effectLst/>
                <a:latin typeface="Segoe UI" panose="020B0502040204020203" pitchFamily="34" charset="0"/>
                <a:ea typeface="Calibri" panose="020F0502020204030204" pitchFamily="34" charset="0"/>
                <a:cs typeface="Times New Roman" panose="02020603050405020304" pitchFamily="18" charset="0"/>
              </a:rPr>
              <a:t>&lt;your name here&gt;</a:t>
            </a:r>
            <a:r>
              <a:rPr lang="en-US" sz="1800" dirty="0">
                <a:effectLst/>
                <a:latin typeface="Segoe UI" panose="020B0502040204020203" pitchFamily="34" charset="0"/>
                <a:ea typeface="Calibri" panose="020F0502020204030204" pitchFamily="34" charset="0"/>
                <a:cs typeface="Times New Roman" panose="02020603050405020304" pitchFamily="18" charset="0"/>
              </a:rPr>
              <a:t> and I am </a:t>
            </a:r>
            <a:r>
              <a:rPr lang="en-US" sz="1800" b="1" dirty="0">
                <a:effectLst/>
                <a:latin typeface="Segoe UI" panose="020B0502040204020203" pitchFamily="34" charset="0"/>
                <a:ea typeface="Calibri" panose="020F0502020204030204" pitchFamily="34" charset="0"/>
                <a:cs typeface="Times New Roman" panose="02020603050405020304" pitchFamily="18" charset="0"/>
              </a:rPr>
              <a:t>&lt;brief description of yourself&gt;</a:t>
            </a:r>
            <a:r>
              <a:rPr lang="en-US" sz="1800" dirty="0">
                <a:effectLst/>
                <a:latin typeface="Segoe UI" panose="020B0502040204020203"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Today’s workshop is provided by AT&amp;T and the Public Library Association.” </a:t>
            </a:r>
            <a:r>
              <a:rPr lang="en-US" sz="1800" dirty="0">
                <a:effectLst/>
                <a:latin typeface="Segoe UI" panose="020B0502040204020203" pitchFamily="34" charset="0"/>
                <a:ea typeface="Calibri" panose="020F0502020204030204" pitchFamily="34" charset="0"/>
                <a:cs typeface="Times New Roman" panose="02020603050405020304" pitchFamily="18" charset="0"/>
              </a:rPr>
              <a:t>Before we get started, here are a few housekeeping items: </a:t>
            </a:r>
            <a:r>
              <a:rPr lang="en-US" sz="1800" i="1"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rPr>
              <a:t>[Mention the items that are relevant to your workshop.]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Where are the restrooms?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Where are the emergency exits?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When/how to ask questions. Point to the page number located on each slide for participants to write down along with their question.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If you have a cell phone with you, please make sure to either turn it off or set it to silent.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Symbol" pitchFamily="2" charset="2"/>
              <a:buChar char=""/>
            </a:pPr>
            <a:r>
              <a:rPr lang="en-US" sz="1800" dirty="0">
                <a:effectLst/>
                <a:latin typeface="Segoe UI" panose="020B0502040204020203" pitchFamily="34" charset="0"/>
                <a:ea typeface="Calibri" panose="020F0502020204030204" pitchFamily="34" charset="0"/>
                <a:cs typeface="Times New Roman" panose="02020603050405020304" pitchFamily="18" charset="0"/>
              </a:rPr>
              <a:t>Will there be a break?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highlight>
                <a:srgbClr val="FFFF00"/>
              </a:highlight>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i="1" dirty="0"/>
              <a:t>INSTRUCTOR NOTE: </a:t>
            </a:r>
            <a:r>
              <a:rPr lang="en-US" sz="1200" i="0" kern="1200" dirty="0">
                <a:solidFill>
                  <a:schemeClr val="tx1"/>
                </a:solidFill>
                <a:effectLst/>
                <a:latin typeface="+mn-lt"/>
                <a:ea typeface="+mn-ea"/>
                <a:cs typeface="+mn-cs"/>
              </a:rPr>
              <a:t>Include thank-you to community collaborator if applicable.</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taskbar</a:t>
            </a:r>
            <a:r>
              <a:rPr lang="en-US" sz="1200" kern="1200" dirty="0">
                <a:solidFill>
                  <a:schemeClr val="tx1"/>
                </a:solidFill>
                <a:effectLst/>
                <a:latin typeface="+mn-lt"/>
                <a:ea typeface="+mn-ea"/>
                <a:cs typeface="+mn-cs"/>
              </a:rPr>
              <a:t> shows an icon for any task or program that is currently open. You can use these buttons on the taskbar to switch between the different windows you have open.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a:p>
        </p:txBody>
      </p:sp>
    </p:spTree>
    <p:extLst>
      <p:ext uri="{BB962C8B-B14F-4D97-AF65-F5344CB8AC3E}">
        <p14:creationId xmlns:p14="http://schemas.microsoft.com/office/powerpoint/2010/main" val="4163975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91946-0058-032F-D365-E16C2B3079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76D15C-DCA6-D812-F54D-A87E546C6D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282E03-AF45-0579-5865-A1290324C68C}"/>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Information like the date, time, and volume control are located on the right edge of the taskbar.</a:t>
            </a:r>
            <a:br>
              <a:rPr lang="en-US" sz="1200" kern="1200" dirty="0">
                <a:solidFill>
                  <a:schemeClr val="tx1"/>
                </a:solidFill>
                <a:effectLst/>
                <a:latin typeface="+mn-lt"/>
                <a:ea typeface="+mn-ea"/>
                <a:cs typeface="+mn-cs"/>
              </a:rPr>
            </a:br>
            <a:endParaRPr lang="en-US" dirty="0">
              <a:solidFill>
                <a:srgbClr val="FF0000"/>
              </a:solidFill>
              <a:highlight>
                <a:srgbClr val="FFFF00"/>
              </a:highlight>
            </a:endParaRPr>
          </a:p>
        </p:txBody>
      </p:sp>
      <p:sp>
        <p:nvSpPr>
          <p:cNvPr id="4" name="Slide Number Placeholder 3">
            <a:extLst>
              <a:ext uri="{FF2B5EF4-FFF2-40B4-BE49-F238E27FC236}">
                <a16:creationId xmlns:a16="http://schemas.microsoft.com/office/drawing/2014/main" id="{5F74C097-DE42-0DDC-5A2D-B3A9479B961D}"/>
              </a:ext>
            </a:extLst>
          </p:cNvPr>
          <p:cNvSpPr>
            <a:spLocks noGrp="1"/>
          </p:cNvSpPr>
          <p:nvPr>
            <p:ph type="sldNum" sz="quarter" idx="5"/>
          </p:nvPr>
        </p:nvSpPr>
        <p:spPr/>
        <p:txBody>
          <a:bodyPr/>
          <a:lstStyle/>
          <a:p>
            <a:fld id="{0A1A2D79-0A70-4F98-91B6-5265C658D6AD}" type="slidenum">
              <a:rPr lang="en-US" smtClean="0"/>
              <a:t>11</a:t>
            </a:fld>
            <a:endParaRPr lang="en-US"/>
          </a:p>
        </p:txBody>
      </p:sp>
    </p:spTree>
    <p:extLst>
      <p:ext uri="{BB962C8B-B14F-4D97-AF65-F5344CB8AC3E}">
        <p14:creationId xmlns:p14="http://schemas.microsoft.com/office/powerpoint/2010/main" val="2203243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solidFill>
                  <a:srgbClr val="000000"/>
                </a:solidFill>
                <a:effectLst/>
                <a:latin typeface="Times"/>
              </a:rPr>
              <a:t> </a:t>
            </a: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Applications</a:t>
            </a:r>
            <a:r>
              <a:rPr lang="en-US" sz="1200" kern="1200" dirty="0">
                <a:solidFill>
                  <a:schemeClr val="tx1"/>
                </a:solidFill>
                <a:effectLst/>
                <a:latin typeface="+mn-lt"/>
                <a:ea typeface="+mn-ea"/>
                <a:cs typeface="+mn-cs"/>
              </a:rPr>
              <a:t> are tools that allow you to do things on a computer. In today’s example, we will use the icon for Microsoft Word, which allows you to open a document. We’ll also take a quick look at the Edge browser, which allows you to search the web.</a:t>
            </a:r>
          </a:p>
          <a:p>
            <a:br>
              <a:rPr lang="en-US" sz="1200" kern="1200" dirty="0">
                <a:solidFill>
                  <a:schemeClr val="tx1"/>
                </a:solidFill>
                <a:effectLst/>
                <a:latin typeface="+mn-lt"/>
                <a:ea typeface="+mn-ea"/>
                <a:cs typeface="+mn-cs"/>
              </a:rPr>
            </a:b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a:p>
        </p:txBody>
      </p:sp>
    </p:spTree>
    <p:extLst>
      <p:ext uri="{BB962C8B-B14F-4D97-AF65-F5344CB8AC3E}">
        <p14:creationId xmlns:p14="http://schemas.microsoft.com/office/powerpoint/2010/main" val="829627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solidFill>
                  <a:srgbClr val="000000"/>
                </a:solidFill>
                <a:effectLst/>
                <a:latin typeface="Times"/>
              </a:rPr>
              <a:t> </a:t>
            </a: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If you can’t find what you are looking for on your computer—such as a specific file, computer setting, or application—you can use the </a:t>
            </a:r>
            <a:r>
              <a:rPr lang="en-US" sz="1200" b="0" kern="1200" dirty="0">
                <a:solidFill>
                  <a:schemeClr val="tx1"/>
                </a:solidFill>
                <a:effectLst/>
                <a:latin typeface="+mn-lt"/>
                <a:ea typeface="+mn-ea"/>
                <a:cs typeface="+mn-cs"/>
              </a:rPr>
              <a:t>search box </a:t>
            </a:r>
            <a:r>
              <a:rPr lang="en-US" sz="1200" kern="1200" dirty="0">
                <a:solidFill>
                  <a:schemeClr val="tx1"/>
                </a:solidFill>
                <a:effectLst/>
                <a:latin typeface="+mn-lt"/>
                <a:ea typeface="+mn-ea"/>
                <a:cs typeface="+mn-cs"/>
              </a:rPr>
              <a:t>located in the taskbar. </a:t>
            </a:r>
            <a:r>
              <a:rPr lang="en-US" dirty="0"/>
              <a:t>The search box will also search for things on the web. The search box is located at the center of the taskbar.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a:p>
        </p:txBody>
      </p:sp>
    </p:spTree>
    <p:extLst>
      <p:ext uri="{BB962C8B-B14F-4D97-AF65-F5344CB8AC3E}">
        <p14:creationId xmlns:p14="http://schemas.microsoft.com/office/powerpoint/2010/main" val="114191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8940F-B89F-0E8D-2183-E96CE8FB9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EA3CE0-F56D-8FFE-3A0E-411E7933ED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DF23FC-5D19-290B-9B74-1E95F37942E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search for a file, put the cursor in the search box. </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537B996-0E47-3DAF-2DB4-2CC71C98BD6E}"/>
              </a:ext>
            </a:extLst>
          </p:cNvPr>
          <p:cNvSpPr>
            <a:spLocks noGrp="1"/>
          </p:cNvSpPr>
          <p:nvPr>
            <p:ph type="sldNum" sz="quarter" idx="5"/>
          </p:nvPr>
        </p:nvSpPr>
        <p:spPr/>
        <p:txBody>
          <a:bodyPr/>
          <a:lstStyle/>
          <a:p>
            <a:fld id="{0A1A2D79-0A70-4F98-91B6-5265C658D6AD}" type="slidenum">
              <a:rPr lang="en-US" smtClean="0"/>
              <a:t>14</a:t>
            </a:fld>
            <a:endParaRPr lang="en-US"/>
          </a:p>
        </p:txBody>
      </p:sp>
    </p:spTree>
    <p:extLst>
      <p:ext uri="{BB962C8B-B14F-4D97-AF65-F5344CB8AC3E}">
        <p14:creationId xmlns:p14="http://schemas.microsoft.com/office/powerpoint/2010/main" val="1351604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399AC-FEA6-ED09-5183-A76672F785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04DFEF-49D9-C8EC-A0F5-3964B83825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9D857F-9280-8ADD-231F-6962F435F2C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Then, type your search terms in the search box. In this example we are searching for a “to do list.” </a:t>
            </a:r>
            <a:r>
              <a:rPr lang="en-US" sz="1800" b="0" i="0" u="none" strike="noStrike" dirty="0">
                <a:solidFill>
                  <a:srgbClr val="000000"/>
                </a:solidFill>
                <a:effectLst/>
                <a:latin typeface="ATT Aleck Sans" panose="020B0503020203020204"/>
              </a:rPr>
              <a:t>The first result is the document we are looking for. </a:t>
            </a:r>
            <a:r>
              <a:rPr lang="en-US" sz="1800" b="0" i="0" dirty="0">
                <a:solidFill>
                  <a:srgbClr val="000000"/>
                </a:solidFill>
                <a:effectLst/>
                <a:latin typeface="ATT Aleck Sans" panose="020B0503020203020204"/>
              </a:rPr>
              <a:t>​Click on the link…</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you are performing a live demonstration, you can use the “To Do List” document that you downloaded from the lesson materials before the workshop began or search for another item. Make sure to test your search before the workshop to ensure it will work. </a:t>
            </a:r>
          </a:p>
        </p:txBody>
      </p:sp>
      <p:sp>
        <p:nvSpPr>
          <p:cNvPr id="4" name="Slide Number Placeholder 3">
            <a:extLst>
              <a:ext uri="{FF2B5EF4-FFF2-40B4-BE49-F238E27FC236}">
                <a16:creationId xmlns:a16="http://schemas.microsoft.com/office/drawing/2014/main" id="{6E346CE6-E07C-83B2-D973-A7D9BC12ED8A}"/>
              </a:ext>
            </a:extLst>
          </p:cNvPr>
          <p:cNvSpPr>
            <a:spLocks noGrp="1"/>
          </p:cNvSpPr>
          <p:nvPr>
            <p:ph type="sldNum" sz="quarter" idx="5"/>
          </p:nvPr>
        </p:nvSpPr>
        <p:spPr/>
        <p:txBody>
          <a:bodyPr/>
          <a:lstStyle/>
          <a:p>
            <a:fld id="{0A1A2D79-0A70-4F98-91B6-5265C658D6AD}" type="slidenum">
              <a:rPr lang="en-US" smtClean="0"/>
              <a:t>15</a:t>
            </a:fld>
            <a:endParaRPr lang="en-US"/>
          </a:p>
        </p:txBody>
      </p:sp>
    </p:spTree>
    <p:extLst>
      <p:ext uri="{BB962C8B-B14F-4D97-AF65-F5344CB8AC3E}">
        <p14:creationId xmlns:p14="http://schemas.microsoft.com/office/powerpoint/2010/main" val="4251951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the file opens!</a:t>
            </a:r>
            <a:r>
              <a:rPr lang="en-US" dirty="0">
                <a:effectLst/>
              </a:rPr>
              <a:t>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you’re doing a live demonstration, </a:t>
            </a:r>
            <a:r>
              <a:rPr lang="en-US" sz="1200" i="0" strike="noStrike" kern="1200" dirty="0">
                <a:solidFill>
                  <a:schemeClr val="tx1"/>
                </a:solidFill>
                <a:effectLst/>
                <a:latin typeface="+mn-lt"/>
                <a:ea typeface="+mn-ea"/>
                <a:cs typeface="+mn-cs"/>
              </a:rPr>
              <a:t>close or minimize </a:t>
            </a:r>
            <a:r>
              <a:rPr lang="en-US" sz="1200" i="0" kern="1200" dirty="0">
                <a:solidFill>
                  <a:schemeClr val="tx1"/>
                </a:solidFill>
                <a:effectLst/>
                <a:latin typeface="+mn-lt"/>
                <a:ea typeface="+mn-ea"/>
                <a:cs typeface="+mn-cs"/>
              </a:rPr>
              <a:t>the file before moving to the next task. </a:t>
            </a: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a:p>
        </p:txBody>
      </p:sp>
    </p:spTree>
    <p:extLst>
      <p:ext uri="{BB962C8B-B14F-4D97-AF65-F5344CB8AC3E}">
        <p14:creationId xmlns:p14="http://schemas.microsoft.com/office/powerpoint/2010/main" val="305215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b="0" i="0" u="none" strike="noStrike" kern="1200" dirty="0">
              <a:solidFill>
                <a:srgbClr val="000000"/>
              </a:solidFill>
              <a:effectLst/>
              <a:latin typeface="ATT Aleck Sans" panose="020B0503020203020204"/>
              <a:ea typeface="+mn-ea"/>
              <a:cs typeface="+mn-cs"/>
            </a:endParaRPr>
          </a:p>
          <a:p>
            <a:r>
              <a:rPr lang="en-US" sz="1200" kern="1200" dirty="0">
                <a:solidFill>
                  <a:schemeClr val="tx1"/>
                </a:solidFill>
                <a:effectLst/>
                <a:latin typeface="+mn-lt"/>
                <a:ea typeface="+mn-ea"/>
                <a:cs typeface="+mn-cs"/>
              </a:rPr>
              <a:t>Back on the desktop, we can see that the taskbar also includes the Windows icon. While the taskbar includes some of the most commonly used applications, it may not have all of the applications available on this particular computer.</a:t>
            </a:r>
          </a:p>
          <a:p>
            <a:endParaRPr lang="en-US" sz="1200" kern="1200" dirty="0">
              <a:solidFill>
                <a:schemeClr val="tx1"/>
              </a:solidFill>
              <a:effectLst/>
              <a:latin typeface="+mn-lt"/>
              <a:ea typeface="+mn-ea"/>
              <a:cs typeface="+mn-cs"/>
            </a:endParaRPr>
          </a:p>
          <a:p>
            <a:r>
              <a:rPr lang="en-US" dirty="0">
                <a:latin typeface="ATT Aleck Sans"/>
                <a:ea typeface="ＭＳ Ｐゴシック"/>
              </a:rPr>
              <a:t>If you click on the Windows icon, it will launch the Start menu, which allows you to access all of the computer’s applications</a:t>
            </a:r>
            <a:r>
              <a:rPr lang="en-US" b="1" dirty="0">
                <a:solidFill>
                  <a:schemeClr val="accent6">
                    <a:lumMod val="75000"/>
                  </a:schemeClr>
                </a:solidFill>
                <a:latin typeface="ATT Aleck Sans"/>
                <a:ea typeface="ＭＳ Ｐゴシック"/>
              </a:rPr>
              <a:t>.</a:t>
            </a:r>
            <a:r>
              <a:rPr lang="en-US" dirty="0">
                <a:latin typeface="ATT Aleck Sans"/>
                <a:ea typeface="ＭＳ Ｐゴシック"/>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a:p>
        </p:txBody>
      </p:sp>
    </p:spTree>
    <p:extLst>
      <p:ext uri="{BB962C8B-B14F-4D97-AF65-F5344CB8AC3E}">
        <p14:creationId xmlns:p14="http://schemas.microsoft.com/office/powerpoint/2010/main" val="198818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Start menu is another way you can open applications available on the computer, </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pPr>
              <a:defRPr/>
            </a:pPr>
            <a:r>
              <a:rPr lang="en-US" i="1" dirty="0"/>
              <a:t>INSTRUCTOR NOTE: </a:t>
            </a:r>
            <a:r>
              <a:rPr lang="en-US" dirty="0"/>
              <a:t>Press ENTER to </a:t>
            </a:r>
            <a:r>
              <a:rPr lang="en-US" sz="1200" kern="1200" dirty="0">
                <a:solidFill>
                  <a:schemeClr val="tx1"/>
                </a:solidFill>
                <a:effectLst/>
                <a:latin typeface="+mn-lt"/>
                <a:ea typeface="+mn-ea"/>
                <a:cs typeface="+mn-cs"/>
              </a:rPr>
              <a:t>highlight Microsoft Word on the Start menu.</a:t>
            </a:r>
            <a:endParaRPr lang="en-US" sz="1200" kern="1200" dirty="0">
              <a:solidFill>
                <a:schemeClr val="tx1"/>
              </a:solidFill>
              <a:effectLst/>
              <a:latin typeface="+mn-lt"/>
              <a:ea typeface="Calibri"/>
              <a:cs typeface="Calibri"/>
            </a:endParaRPr>
          </a:p>
          <a:p>
            <a:r>
              <a:rPr lang="en-US" sz="1200" kern="1200" dirty="0">
                <a:solidFill>
                  <a:schemeClr val="tx1"/>
                </a:solidFill>
                <a:effectLst/>
                <a:latin typeface="+mn-lt"/>
                <a:ea typeface="+mn-ea"/>
                <a:cs typeface="+mn-cs"/>
              </a:rPr>
              <a:t>such as Microsoft Word. </a:t>
            </a:r>
            <a:endParaRPr lang="en-US" sz="120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You can use the Start menu to access other important features of the operating system including</a:t>
            </a:r>
            <a:r>
              <a:rPr lang="en-US" dirty="0"/>
              <a:t>:</a:t>
            </a:r>
            <a:endParaRPr lang="en-US" sz="1200" kern="1200" dirty="0">
              <a:solidFill>
                <a:schemeClr val="tx1"/>
              </a:solidFill>
              <a:effectLst/>
              <a:latin typeface="+mn-lt"/>
              <a:ea typeface="Calibri"/>
              <a:cs typeface="Calibri"/>
            </a:endParaRPr>
          </a:p>
          <a:p>
            <a:pPr>
              <a:spcBef>
                <a:spcPct val="30000"/>
              </a:spcBef>
              <a:spcAft>
                <a:spcPct val="0"/>
              </a:spcAft>
              <a:defRPr/>
            </a:pPr>
            <a:endParaRPr lang="en-US" dirty="0"/>
          </a:p>
          <a:p>
            <a:pPr>
              <a:spcBef>
                <a:spcPct val="30000"/>
              </a:spcBef>
              <a:spcAft>
                <a:spcPct val="0"/>
              </a:spcAft>
              <a:defRPr/>
            </a:pPr>
            <a:r>
              <a:rPr lang="en-US" i="1" dirty="0">
                <a:effectLst/>
              </a:rPr>
              <a:t>INSTRUCTOR NOTE: </a:t>
            </a:r>
            <a:r>
              <a:rPr lang="en-US" dirty="0">
                <a:effectLst/>
              </a:rPr>
              <a:t>Press ENTER </a:t>
            </a:r>
            <a:r>
              <a:rPr lang="en-US" kern="1200" dirty="0">
                <a:effectLst/>
              </a:rPr>
              <a:t>to</a:t>
            </a:r>
            <a:r>
              <a:rPr lang="en-US" sz="1800" dirty="0"/>
              <a:t> </a:t>
            </a:r>
            <a:r>
              <a:rPr lang="en-US" sz="1800" kern="1200" dirty="0">
                <a:solidFill>
                  <a:schemeClr val="tx1"/>
                </a:solidFill>
                <a:effectLst/>
                <a:latin typeface="+mn-lt"/>
                <a:ea typeface="+mn-ea"/>
                <a:cs typeface="+mn-cs"/>
              </a:rPr>
              <a:t>highlight the Power icon on the Start menu.</a:t>
            </a:r>
            <a:endParaRPr lang="en-US"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Power,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marL="0" marR="0" lvl="0" indent="0" algn="l" defTabSz="914400">
              <a:lnSpc>
                <a:spcPct val="100000"/>
              </a:lnSpc>
              <a:spcBef>
                <a:spcPct val="30000"/>
              </a:spcBef>
              <a:spcAft>
                <a:spcPct val="0"/>
              </a:spcAft>
              <a:buNone/>
              <a:tabLst/>
              <a:defRPr/>
            </a:pPr>
            <a:r>
              <a:rPr lang="en-US" i="1" dirty="0">
                <a:effectLst/>
              </a:rPr>
              <a:t>INSTRUCTOR NOTE: </a:t>
            </a:r>
            <a:r>
              <a:rPr lang="en-US" dirty="0">
                <a:effectLst/>
              </a:rPr>
              <a:t>Press ENTER </a:t>
            </a:r>
            <a:r>
              <a:rPr lang="en-US" dirty="0"/>
              <a:t>to</a:t>
            </a:r>
            <a:r>
              <a:rPr lang="en-US" sz="1200" kern="1200" dirty="0">
                <a:solidFill>
                  <a:schemeClr val="tx1"/>
                </a:solidFill>
                <a:effectLst/>
                <a:latin typeface="+mn-lt"/>
                <a:ea typeface="+mn-ea"/>
                <a:cs typeface="+mn-cs"/>
              </a:rPr>
              <a:t> highlight Account icon on the Start menu.</a:t>
            </a:r>
            <a:endParaRPr lang="en-US" dirty="0">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Account,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a:spcBef>
                <a:spcPct val="30000"/>
              </a:spcBef>
              <a:spcAft>
                <a:spcPct val="0"/>
              </a:spcAft>
              <a:defRPr/>
            </a:pPr>
            <a:r>
              <a:rPr lang="en-US" i="1" dirty="0">
                <a:effectLst/>
              </a:rPr>
              <a:t>INSTRUCTOR NOTE: </a:t>
            </a:r>
            <a:r>
              <a:rPr lang="en-US" dirty="0">
                <a:effectLst/>
              </a:rPr>
              <a:t>Press ENTER </a:t>
            </a:r>
            <a:r>
              <a:rPr lang="en-US" kern="1200" dirty="0">
                <a:effectLst/>
              </a:rPr>
              <a:t>to</a:t>
            </a:r>
            <a:r>
              <a:rPr lang="en-US" sz="1800" dirty="0"/>
              <a:t> </a:t>
            </a:r>
            <a:r>
              <a:rPr lang="en-US" sz="1800" kern="1200" dirty="0">
                <a:solidFill>
                  <a:schemeClr val="tx1"/>
                </a:solidFill>
                <a:effectLst/>
                <a:latin typeface="+mn-lt"/>
                <a:ea typeface="+mn-ea"/>
                <a:cs typeface="+mn-cs"/>
              </a:rPr>
              <a:t>highlight the Setting icon on the Start menu.</a:t>
            </a:r>
            <a:endParaRPr lang="en-US"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Settings,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a:spcBef>
                <a:spcPct val="30000"/>
              </a:spcBef>
              <a:spcAft>
                <a:spcPct val="0"/>
              </a:spcAft>
              <a:defRPr/>
            </a:pPr>
            <a:r>
              <a:rPr lang="en-US" i="1" dirty="0">
                <a:effectLst/>
              </a:rPr>
              <a:t>INSTRUCTOR NOTE: </a:t>
            </a:r>
            <a:r>
              <a:rPr lang="en-US" dirty="0">
                <a:effectLst/>
              </a:rPr>
              <a:t>Press ENTER </a:t>
            </a:r>
            <a:r>
              <a:rPr lang="en-US" kern="1200" dirty="0">
                <a:effectLst/>
              </a:rPr>
              <a:t>to</a:t>
            </a:r>
            <a:r>
              <a:rPr lang="en-US" sz="1800" dirty="0"/>
              <a:t> </a:t>
            </a:r>
            <a:r>
              <a:rPr lang="en-US" sz="1800" kern="1200" dirty="0">
                <a:solidFill>
                  <a:schemeClr val="tx1"/>
                </a:solidFill>
                <a:effectLst/>
                <a:latin typeface="+mn-lt"/>
                <a:ea typeface="+mn-ea"/>
                <a:cs typeface="+mn-cs"/>
              </a:rPr>
              <a:t>highlight the All apps link on the Start menu.</a:t>
            </a:r>
            <a:endParaRPr lang="en-US"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and All Apps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Let’s explore each of these sections in more in depth. </a:t>
            </a:r>
            <a:r>
              <a:rPr lang="en-US" sz="1800" b="0" i="0" dirty="0">
                <a:solidFill>
                  <a:srgbClr val="000000"/>
                </a:solidFill>
                <a:effectLst/>
                <a:latin typeface="ATT Aleck Sans" panose="020B0503020203020204"/>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a:p>
        </p:txBody>
      </p:sp>
    </p:spTree>
    <p:extLst>
      <p:ext uri="{BB962C8B-B14F-4D97-AF65-F5344CB8AC3E}">
        <p14:creationId xmlns:p14="http://schemas.microsoft.com/office/powerpoint/2010/main" val="9467686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base" latinLnBrk="0" hangingPunct="1">
              <a:lnSpc>
                <a:spcPct val="100000"/>
              </a:lnSpc>
              <a:spcBef>
                <a:spcPct val="30000"/>
              </a:spcBef>
              <a:spcAft>
                <a:spcPct val="0"/>
              </a:spcAft>
              <a:buClrTx/>
              <a:buSzTx/>
              <a:buFontTx/>
              <a:buNone/>
              <a:tabLst/>
              <a:defRPr/>
            </a:pP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power button </a:t>
            </a:r>
            <a:r>
              <a:rPr lang="en-US" sz="1200" kern="1200" dirty="0">
                <a:solidFill>
                  <a:schemeClr val="tx1"/>
                </a:solidFill>
                <a:effectLst/>
                <a:latin typeface="+mn-lt"/>
                <a:ea typeface="+mn-ea"/>
                <a:cs typeface="+mn-cs"/>
              </a:rPr>
              <a:t>opens a menu where you can choose to restart the computer, shut it down, or put it into sleep mode. </a:t>
            </a:r>
            <a:r>
              <a:rPr lang="en-US" sz="1800" b="0" i="0" u="none" strike="noStrike" dirty="0">
                <a:solidFill>
                  <a:srgbClr val="000000"/>
                </a:solidFill>
                <a:effectLst/>
                <a:latin typeface="ATT Aleck Sans" panose="020B0503020203020204"/>
              </a:rPr>
              <a:t>Let’s look more closely at the other menu items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a:p>
        </p:txBody>
      </p:sp>
    </p:spTree>
    <p:extLst>
      <p:ext uri="{BB962C8B-B14F-4D97-AF65-F5344CB8AC3E}">
        <p14:creationId xmlns:p14="http://schemas.microsoft.com/office/powerpoint/2010/main" val="1166755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defRPr/>
            </a:pPr>
            <a:r>
              <a:rPr lang="en-US" dirty="0"/>
              <a:t>Workshop </a:t>
            </a:r>
            <a:r>
              <a:rPr lang="en-US" dirty="0">
                <a:solidFill>
                  <a:srgbClr val="000000"/>
                </a:solidFill>
              </a:rPr>
              <a:t>Introduction</a:t>
            </a:r>
            <a:r>
              <a:rPr lang="en-US" dirty="0">
                <a:solidFill>
                  <a:srgbClr val="000000"/>
                </a:solidFill>
                <a:latin typeface="ATT Aleck Sans"/>
                <a:ea typeface="Calibri"/>
                <a:cs typeface="Times New Roman" panose="02020603050405020304" pitchFamily="18" charset="0"/>
              </a:rPr>
              <a:t> </a:t>
            </a:r>
            <a:br>
              <a:rPr lang="en-US" dirty="0">
                <a:latin typeface="ATT Aleck Sans"/>
                <a:ea typeface="Calibri"/>
                <a:cs typeface="Times New Roman" panose="02020603050405020304" pitchFamily="18" charset="0"/>
              </a:rPr>
            </a:br>
            <a:endParaRPr lang="en-US" sz="1200" kern="1200" dirty="0">
              <a:solidFill>
                <a:srgbClr val="009FDB"/>
              </a:solidFill>
              <a:effectLst/>
              <a:latin typeface="ATT Aleck Sans"/>
              <a:ea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today’s workshop you will learn about a computer’s operating system and how to:</a:t>
            </a:r>
            <a:endParaRPr lang="en-US" dirty="0"/>
          </a:p>
          <a:p>
            <a:endParaRPr lang="en-US" b="0" dirty="0"/>
          </a:p>
          <a:p>
            <a:r>
              <a:rPr lang="en-US" b="1" dirty="0"/>
              <a:t>Introduction </a:t>
            </a:r>
          </a:p>
          <a:p>
            <a:pPr marL="628650" lvl="1" indent="-171450">
              <a:buFont typeface="Arial" panose="020B0604020202020204" pitchFamily="34" charset="0"/>
              <a:buChar char="•"/>
            </a:pPr>
            <a:r>
              <a:rPr lang="en-US" dirty="0"/>
              <a:t>Learn about operating systems</a:t>
            </a:r>
          </a:p>
          <a:p>
            <a:r>
              <a:rPr lang="en-US" b="1" dirty="0"/>
              <a:t>Skill Building</a:t>
            </a:r>
          </a:p>
          <a:p>
            <a:pPr marL="628650" lvl="1" indent="-171450">
              <a:buFont typeface="Arial" panose="020B0604020202020204" pitchFamily="34" charset="0"/>
              <a:buChar char="•"/>
            </a:pPr>
            <a:r>
              <a:rPr lang="en-US" dirty="0"/>
              <a:t>Find and navigate the desktop</a:t>
            </a:r>
          </a:p>
          <a:p>
            <a:pPr marL="628650" lvl="1" indent="-171450">
              <a:buFont typeface="Arial" panose="020B0604020202020204" pitchFamily="34" charset="0"/>
              <a:buChar char="•"/>
            </a:pPr>
            <a:r>
              <a:rPr lang="en-US" dirty="0"/>
              <a:t>Find and organize files and folders</a:t>
            </a:r>
          </a:p>
          <a:p>
            <a:pPr marL="628650" lvl="1" indent="-171450">
              <a:buFont typeface="Arial" panose="020B0604020202020204" pitchFamily="34" charset="0"/>
              <a:buChar char="•"/>
            </a:pPr>
            <a:r>
              <a:rPr lang="en-US" dirty="0"/>
              <a:t>Manage the windows of an application</a:t>
            </a:r>
          </a:p>
          <a:p>
            <a:pPr marL="628650" lvl="1" indent="-171450">
              <a:buFont typeface="Arial" panose="020B0604020202020204" pitchFamily="34" charset="0"/>
              <a:buChar char="•"/>
            </a:pPr>
            <a:r>
              <a:rPr lang="en-US" dirty="0"/>
              <a:t>Save and close files</a:t>
            </a:r>
          </a:p>
          <a:p>
            <a:pPr marL="628650" lvl="1" indent="-171450">
              <a:buFont typeface="Arial" panose="020B0604020202020204" pitchFamily="34" charset="0"/>
              <a:buChar char="•"/>
            </a:pPr>
            <a:r>
              <a:rPr lang="en-US" dirty="0"/>
              <a:t>Delete files</a:t>
            </a:r>
          </a:p>
          <a:p>
            <a:r>
              <a:rPr lang="en-US" b="1" dirty="0"/>
              <a:t>Tips for using a PC </a:t>
            </a:r>
          </a:p>
          <a:p>
            <a:r>
              <a:rPr lang="en-US" b="1" dirty="0"/>
              <a:t>Practice</a:t>
            </a:r>
            <a:endParaRPr lang="en-US" b="0" dirty="0"/>
          </a:p>
          <a:p>
            <a:endParaRPr lang="en-US" b="1" dirty="0"/>
          </a:p>
          <a:p>
            <a:r>
              <a:rPr lang="en-US" b="0" dirty="0"/>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first bullet point, Lock. </a:t>
            </a:r>
            <a:endParaRPr lang="en-US" dirty="0">
              <a:latin typeface="ATT Aleck Sans"/>
              <a:ea typeface="ＭＳ Ｐゴシック"/>
            </a:endParaRPr>
          </a:p>
          <a:p>
            <a:r>
              <a:rPr lang="en-US" dirty="0">
                <a:latin typeface="ATT Aleck Sans"/>
                <a:ea typeface="ＭＳ Ｐゴシック"/>
              </a:rPr>
              <a:t>Use Lock to keep your files and applications safe while you are away. You must log into the computer with your username and password to access your files.  </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second bullet point, Sleep. </a:t>
            </a:r>
            <a:endParaRPr lang="en-US" dirty="0">
              <a:latin typeface="ATT Aleck Sans"/>
              <a:ea typeface="ＭＳ Ｐゴシック"/>
            </a:endParaRPr>
          </a:p>
          <a:p>
            <a:r>
              <a:rPr lang="en-US" dirty="0">
                <a:latin typeface="ATT Aleck Sans"/>
                <a:ea typeface="ＭＳ Ｐゴシック"/>
              </a:rPr>
              <a:t>Use Sleep when you’re going to be away from your PC for just a little while. It reduces the amount of power your computer uses but wakes up quickly so you can start working again right away. If you do not use your computer for a while, it may automatically set itself to sleep.  </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third bullet point, Shutdown. </a:t>
            </a:r>
            <a:endParaRPr lang="en-US" dirty="0">
              <a:latin typeface="ATT Aleck Sans"/>
              <a:ea typeface="ＭＳ Ｐゴシック"/>
            </a:endParaRPr>
          </a:p>
          <a:p>
            <a:r>
              <a:rPr lang="en-US" dirty="0">
                <a:latin typeface="ATT Aleck Sans"/>
                <a:ea typeface="ＭＳ Ｐゴシック"/>
              </a:rPr>
              <a:t>Shutdown closes all open files, applications, and processes running on the system and then turns the computer off.  </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final bullet point, Restart. </a:t>
            </a:r>
          </a:p>
          <a:p>
            <a:r>
              <a:rPr lang="en-US" dirty="0">
                <a:latin typeface="ATT Aleck Sans"/>
                <a:ea typeface="ＭＳ Ｐゴシック"/>
              </a:rPr>
              <a:t>Restart closes all the open files, applications and processes running on the system, turns the computer off, and then turns the computer back on.  </a:t>
            </a:r>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a:p>
        </p:txBody>
      </p:sp>
    </p:spTree>
    <p:extLst>
      <p:ext uri="{BB962C8B-B14F-4D97-AF65-F5344CB8AC3E}">
        <p14:creationId xmlns:p14="http://schemas.microsoft.com/office/powerpoint/2010/main" val="3351448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This menu allows you to sign out of your account.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a:defRPr/>
            </a:pPr>
            <a:r>
              <a:rPr lang="en-US" i="1" dirty="0">
                <a:effectLst/>
              </a:rPr>
              <a:t>INSTRUCTOR NOTE: </a:t>
            </a:r>
            <a:r>
              <a:rPr lang="en-US" dirty="0">
                <a:effectLst/>
              </a:rPr>
              <a:t>Press ENTER </a:t>
            </a:r>
            <a:r>
              <a:rPr lang="en-US" kern="1200" dirty="0">
                <a:effectLst/>
              </a:rPr>
              <a:t>to</a:t>
            </a:r>
            <a:r>
              <a:rPr lang="en-US" dirty="0"/>
              <a:t> </a:t>
            </a:r>
            <a:r>
              <a:rPr lang="en-US" sz="1200" kern="1200" dirty="0">
                <a:solidFill>
                  <a:schemeClr val="tx1"/>
                </a:solidFill>
                <a:effectLst/>
                <a:latin typeface="+mn-lt"/>
                <a:ea typeface="+mn-ea"/>
                <a:cs typeface="+mn-cs"/>
              </a:rPr>
              <a:t>highlight the three dots.</a:t>
            </a:r>
            <a:endParaRPr lang="en-US" dirty="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To sign out of your account, click on the three dots.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a:p>
        </p:txBody>
      </p:sp>
    </p:spTree>
    <p:extLst>
      <p:ext uri="{BB962C8B-B14F-4D97-AF65-F5344CB8AC3E}">
        <p14:creationId xmlns:p14="http://schemas.microsoft.com/office/powerpoint/2010/main" val="1261961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Then sign out.</a:t>
            </a: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a:p>
        </p:txBody>
      </p:sp>
    </p:spTree>
    <p:extLst>
      <p:ext uri="{BB962C8B-B14F-4D97-AF65-F5344CB8AC3E}">
        <p14:creationId xmlns:p14="http://schemas.microsoft.com/office/powerpoint/2010/main" val="500242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EE99-6A8F-8F35-E566-5AC83CBC7A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6B66B6-2EDA-7519-0ECA-DB6485E996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D85BE6-96F4-5159-17B1-080EA1EC035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dirty="0">
              <a:solidFill>
                <a:srgbClr val="000000"/>
              </a:solidFill>
              <a:effectLst/>
              <a:latin typeface="ATT Aleck Sans" panose="020B0503020203020204"/>
            </a:endParaRPr>
          </a:p>
          <a:p>
            <a:pPr>
              <a:defRPr/>
            </a:pPr>
            <a:r>
              <a:rPr lang="en-US" sz="1800" b="0" i="0" u="none" strike="noStrike" dirty="0">
                <a:solidFill>
                  <a:srgbClr val="000000"/>
                </a:solidFill>
                <a:effectLst/>
                <a:latin typeface="ATT Aleck Sans" panose="020B0503020203020204"/>
              </a:rPr>
              <a:t>You can also change settings that are unique to your computer account </a:t>
            </a:r>
            <a:r>
              <a:rPr lang="en-US" sz="1800" dirty="0">
                <a:solidFill>
                  <a:srgbClr val="000000"/>
                </a:solidFill>
                <a:latin typeface="ATT Aleck Sans" panose="020B0503020203020204"/>
              </a:rPr>
              <a:t>by clicking Manage my account. </a:t>
            </a:r>
            <a:br>
              <a:rPr lang="en-US" sz="1200" kern="1200" dirty="0">
                <a:effectLst/>
                <a:cs typeface="+mn-lt"/>
              </a:rPr>
            </a:b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5DB12A6-2E9B-45F2-7938-4F90E1B6BCFE}"/>
              </a:ext>
            </a:extLst>
          </p:cNvPr>
          <p:cNvSpPr>
            <a:spLocks noGrp="1"/>
          </p:cNvSpPr>
          <p:nvPr>
            <p:ph type="sldNum" sz="quarter" idx="5"/>
          </p:nvPr>
        </p:nvSpPr>
        <p:spPr/>
        <p:txBody>
          <a:bodyPr/>
          <a:lstStyle/>
          <a:p>
            <a:fld id="{0A1A2D79-0A70-4F98-91B6-5265C658D6AD}" type="slidenum">
              <a:rPr lang="en-US" smtClean="0"/>
              <a:t>23</a:t>
            </a:fld>
            <a:endParaRPr lang="en-US"/>
          </a:p>
        </p:txBody>
      </p:sp>
    </p:spTree>
    <p:extLst>
      <p:ext uri="{BB962C8B-B14F-4D97-AF65-F5344CB8AC3E}">
        <p14:creationId xmlns:p14="http://schemas.microsoft.com/office/powerpoint/2010/main" val="1965527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59B8A-420B-4A71-6BAC-5C42CC66E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97515-B45E-49E3-0222-38884C4919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0BA46F-F467-F894-8F3E-40B2EF753736}"/>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Settings menu is also located on the Start menu. It allows you to </a:t>
            </a:r>
            <a:r>
              <a:rPr lang="en-US" dirty="0">
                <a:solidFill>
                  <a:schemeClr val="tx1"/>
                </a:solidFill>
              </a:rPr>
              <a:t>change preferences, customize the desktop, manage devices connected to the computer, and more.​</a:t>
            </a:r>
            <a:endParaRPr lang="en-US" dirty="0">
              <a:solidFill>
                <a:schemeClr val="tx1"/>
              </a:solidFill>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A94E48-EB63-41EA-8253-B276DCAEEC4E}"/>
              </a:ext>
            </a:extLst>
          </p:cNvPr>
          <p:cNvSpPr>
            <a:spLocks noGrp="1"/>
          </p:cNvSpPr>
          <p:nvPr>
            <p:ph type="sldNum" sz="quarter" idx="5"/>
          </p:nvPr>
        </p:nvSpPr>
        <p:spPr/>
        <p:txBody>
          <a:bodyPr/>
          <a:lstStyle/>
          <a:p>
            <a:fld id="{0A1A2D79-0A70-4F98-91B6-5265C658D6AD}" type="slidenum">
              <a:rPr lang="en-US" smtClean="0"/>
              <a:t>24</a:t>
            </a:fld>
            <a:endParaRPr lang="en-US"/>
          </a:p>
        </p:txBody>
      </p:sp>
    </p:spTree>
    <p:extLst>
      <p:ext uri="{BB962C8B-B14F-4D97-AF65-F5344CB8AC3E}">
        <p14:creationId xmlns:p14="http://schemas.microsoft.com/office/powerpoint/2010/main" val="1965619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C8E0-F0F6-C57D-2187-2F8254666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6373DA-38EF-E23F-9BD3-3250B7FF5D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7C653-8587-528B-DAF1-7A81072643F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457200" marR="0" lvl="1"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a:spcBef>
                <a:spcPct val="30000"/>
              </a:spcBef>
              <a:spcAft>
                <a:spcPct val="0"/>
              </a:spcAft>
              <a:defRPr/>
            </a:pPr>
            <a:r>
              <a:rPr lang="en-US" dirty="0"/>
              <a:t>To return to the Settings page,</a:t>
            </a:r>
            <a:r>
              <a:rPr lang="en-US" dirty="0">
                <a:cs typeface="Calibri"/>
              </a:rPr>
              <a:t> </a:t>
            </a:r>
            <a:r>
              <a:rPr lang="en-US" dirty="0"/>
              <a:t>click the arrow next to Settings on the top left-hand side of the screen.</a:t>
            </a:r>
            <a:endParaRPr lang="en-US" dirty="0">
              <a:ea typeface="Calibri"/>
              <a:cs typeface="Calibri"/>
            </a:endParaRPr>
          </a:p>
        </p:txBody>
      </p:sp>
      <p:sp>
        <p:nvSpPr>
          <p:cNvPr id="4" name="Slide Number Placeholder 3">
            <a:extLst>
              <a:ext uri="{FF2B5EF4-FFF2-40B4-BE49-F238E27FC236}">
                <a16:creationId xmlns:a16="http://schemas.microsoft.com/office/drawing/2014/main" id="{26DC81A3-4225-99D7-B2E2-9711971F960D}"/>
              </a:ext>
            </a:extLst>
          </p:cNvPr>
          <p:cNvSpPr>
            <a:spLocks noGrp="1"/>
          </p:cNvSpPr>
          <p:nvPr>
            <p:ph type="sldNum" sz="quarter" idx="5"/>
          </p:nvPr>
        </p:nvSpPr>
        <p:spPr/>
        <p:txBody>
          <a:bodyPr/>
          <a:lstStyle/>
          <a:p>
            <a:fld id="{0A1A2D79-0A70-4F98-91B6-5265C658D6AD}" type="slidenum">
              <a:rPr lang="en-US" smtClean="0"/>
              <a:t>25</a:t>
            </a:fld>
            <a:endParaRPr lang="en-US"/>
          </a:p>
        </p:txBody>
      </p:sp>
    </p:spTree>
    <p:extLst>
      <p:ext uri="{BB962C8B-B14F-4D97-AF65-F5344CB8AC3E}">
        <p14:creationId xmlns:p14="http://schemas.microsoft.com/office/powerpoint/2010/main" val="42309020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31093-9CEF-CEC5-CDBE-353C68328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BDF99A-C475-3FE5-9F58-5088EA520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14D100-D603-1376-6886-04DF8CAB0C1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a:defRPr/>
            </a:pPr>
            <a:r>
              <a:rPr lang="en-US" sz="1800" dirty="0">
                <a:solidFill>
                  <a:srgbClr val="000000"/>
                </a:solidFill>
                <a:latin typeface="ATT Aleck Sans" panose="020B0503020203020204"/>
              </a:rPr>
              <a:t>Click the All</a:t>
            </a:r>
            <a:r>
              <a:rPr lang="en-US" sz="1800" b="0" i="0" u="none" strike="noStrike" dirty="0">
                <a:solidFill>
                  <a:srgbClr val="000000"/>
                </a:solidFill>
                <a:effectLst/>
                <a:latin typeface="ATT Aleck Sans" panose="020B0503020203020204"/>
              </a:rPr>
              <a:t> </a:t>
            </a:r>
            <a:r>
              <a:rPr lang="en-US" dirty="0">
                <a:solidFill>
                  <a:srgbClr val="000000"/>
                </a:solidFill>
              </a:rPr>
              <a:t>apps </a:t>
            </a:r>
            <a:r>
              <a:rPr lang="en-US" sz="1800" dirty="0">
                <a:solidFill>
                  <a:srgbClr val="000000"/>
                </a:solidFill>
                <a:latin typeface="ATT Aleck Sans" panose="020B0503020203020204"/>
              </a:rPr>
              <a:t>link to see</a:t>
            </a:r>
            <a:r>
              <a:rPr lang="en-US" sz="1800" b="0" i="0" u="none" strike="noStrike" dirty="0">
                <a:solidFill>
                  <a:srgbClr val="000000"/>
                </a:solidFill>
                <a:effectLst/>
                <a:latin typeface="ATT Aleck Sans" panose="020B0503020203020204"/>
              </a:rPr>
              <a:t> the menu that </a:t>
            </a:r>
            <a:r>
              <a:rPr lang="en-US" sz="1800" dirty="0">
                <a:solidFill>
                  <a:srgbClr val="000000"/>
                </a:solidFill>
                <a:latin typeface="ATT Aleck Sans" panose="020B0503020203020204"/>
              </a:rPr>
              <a:t>lists</a:t>
            </a:r>
            <a:r>
              <a:rPr lang="en-US" sz="1800" b="0" i="0" u="none" strike="noStrike" dirty="0">
                <a:solidFill>
                  <a:srgbClr val="000000"/>
                </a:solidFill>
                <a:effectLst/>
                <a:latin typeface="ATT Aleck Sans" panose="020B0503020203020204"/>
              </a:rPr>
              <a:t> all the applications available on the computer in alphabetical order. Apps is short for </a:t>
            </a:r>
            <a:r>
              <a:rPr lang="en-US" sz="1800" dirty="0">
                <a:solidFill>
                  <a:srgbClr val="000000"/>
                </a:solidFill>
                <a:latin typeface="ATT Aleck Sans" panose="020B0503020203020204"/>
              </a:rPr>
              <a:t>applications</a:t>
            </a:r>
            <a:r>
              <a:rPr lang="en-US" sz="1800" b="0" i="0" u="none" strike="noStrike" dirty="0">
                <a:solidFill>
                  <a:srgbClr val="000000"/>
                </a:solidFill>
                <a:effectLst/>
                <a:latin typeface="ATT Aleck Sans" panose="020B0503020203020204"/>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D52CCF0-49FD-6377-5DBB-5F4E2BA5DD8C}"/>
              </a:ext>
            </a:extLst>
          </p:cNvPr>
          <p:cNvSpPr>
            <a:spLocks noGrp="1"/>
          </p:cNvSpPr>
          <p:nvPr>
            <p:ph type="sldNum" sz="quarter" idx="5"/>
          </p:nvPr>
        </p:nvSpPr>
        <p:spPr/>
        <p:txBody>
          <a:bodyPr/>
          <a:lstStyle/>
          <a:p>
            <a:fld id="{0A1A2D79-0A70-4F98-91B6-5265C658D6AD}" type="slidenum">
              <a:rPr lang="en-US" smtClean="0"/>
              <a:t>26</a:t>
            </a:fld>
            <a:endParaRPr lang="en-US"/>
          </a:p>
        </p:txBody>
      </p:sp>
    </p:spTree>
    <p:extLst>
      <p:ext uri="{BB962C8B-B14F-4D97-AF65-F5344CB8AC3E}">
        <p14:creationId xmlns:p14="http://schemas.microsoft.com/office/powerpoint/2010/main" val="308907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9EB78-C1AE-6DD7-2309-D7BC27B6EA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1EA597-6764-427E-98CA-1E6C130EAD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B7877-62CA-533C-4C15-5A52FE1F3A50}"/>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Here is the list of the apps that start with W and X. You can scroll up to see the apps that start with A through V and scroll down to see if any apps start with Z. </a:t>
            </a:r>
          </a:p>
        </p:txBody>
      </p:sp>
      <p:sp>
        <p:nvSpPr>
          <p:cNvPr id="4" name="Slide Number Placeholder 3">
            <a:extLst>
              <a:ext uri="{FF2B5EF4-FFF2-40B4-BE49-F238E27FC236}">
                <a16:creationId xmlns:a16="http://schemas.microsoft.com/office/drawing/2014/main" id="{BCDC50A2-81F5-8FA1-79DE-631BD0DC5815}"/>
              </a:ext>
            </a:extLst>
          </p:cNvPr>
          <p:cNvSpPr>
            <a:spLocks noGrp="1"/>
          </p:cNvSpPr>
          <p:nvPr>
            <p:ph type="sldNum" sz="quarter" idx="5"/>
          </p:nvPr>
        </p:nvSpPr>
        <p:spPr/>
        <p:txBody>
          <a:bodyPr/>
          <a:lstStyle/>
          <a:p>
            <a:fld id="{0A1A2D79-0A70-4F98-91B6-5265C658D6AD}" type="slidenum">
              <a:rPr lang="en-US" smtClean="0"/>
              <a:t>27</a:t>
            </a:fld>
            <a:endParaRPr lang="en-US"/>
          </a:p>
        </p:txBody>
      </p:sp>
    </p:spTree>
    <p:extLst>
      <p:ext uri="{BB962C8B-B14F-4D97-AF65-F5344CB8AC3E}">
        <p14:creationId xmlns:p14="http://schemas.microsoft.com/office/powerpoint/2010/main" val="41728629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70833-3B87-BA12-E630-52273160FC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2CA24-2713-41DA-6BA2-3A30CCA8B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D52C1C-FD3A-4F7F-B820-3795E29727F4}"/>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close the Start menu, click on the Windows icon.</a:t>
            </a:r>
          </a:p>
        </p:txBody>
      </p:sp>
      <p:sp>
        <p:nvSpPr>
          <p:cNvPr id="4" name="Slide Number Placeholder 3">
            <a:extLst>
              <a:ext uri="{FF2B5EF4-FFF2-40B4-BE49-F238E27FC236}">
                <a16:creationId xmlns:a16="http://schemas.microsoft.com/office/drawing/2014/main" id="{728AAD13-7F54-7A7C-0F26-80346E950DEE}"/>
              </a:ext>
            </a:extLst>
          </p:cNvPr>
          <p:cNvSpPr>
            <a:spLocks noGrp="1"/>
          </p:cNvSpPr>
          <p:nvPr>
            <p:ph type="sldNum" sz="quarter" idx="5"/>
          </p:nvPr>
        </p:nvSpPr>
        <p:spPr/>
        <p:txBody>
          <a:bodyPr/>
          <a:lstStyle/>
          <a:p>
            <a:fld id="{0A1A2D79-0A70-4F98-91B6-5265C658D6AD}" type="slidenum">
              <a:rPr lang="en-US" smtClean="0"/>
              <a:t>28</a:t>
            </a:fld>
            <a:endParaRPr lang="en-US"/>
          </a:p>
        </p:txBody>
      </p:sp>
    </p:spTree>
    <p:extLst>
      <p:ext uri="{BB962C8B-B14F-4D97-AF65-F5344CB8AC3E}">
        <p14:creationId xmlns:p14="http://schemas.microsoft.com/office/powerpoint/2010/main" val="378511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707B5-45CD-28A0-2BEA-67C09721E6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B7D131-BB60-CB33-8726-189912562B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B6CF60-ED54-6B4E-AF60-297F033C116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the Start menu closes. </a:t>
            </a:r>
          </a:p>
        </p:txBody>
      </p:sp>
      <p:sp>
        <p:nvSpPr>
          <p:cNvPr id="4" name="Slide Number Placeholder 3">
            <a:extLst>
              <a:ext uri="{FF2B5EF4-FFF2-40B4-BE49-F238E27FC236}">
                <a16:creationId xmlns:a16="http://schemas.microsoft.com/office/drawing/2014/main" id="{F24F4E5F-66BC-0CC5-FB44-2806FA747124}"/>
              </a:ext>
            </a:extLst>
          </p:cNvPr>
          <p:cNvSpPr>
            <a:spLocks noGrp="1"/>
          </p:cNvSpPr>
          <p:nvPr>
            <p:ph type="sldNum" sz="quarter" idx="5"/>
          </p:nvPr>
        </p:nvSpPr>
        <p:spPr/>
        <p:txBody>
          <a:bodyPr/>
          <a:lstStyle/>
          <a:p>
            <a:fld id="{0A1A2D79-0A70-4F98-91B6-5265C658D6AD}" type="slidenum">
              <a:rPr lang="en-US" smtClean="0"/>
              <a:t>29</a:t>
            </a:fld>
            <a:endParaRPr lang="en-US"/>
          </a:p>
        </p:txBody>
      </p:sp>
    </p:spTree>
    <p:extLst>
      <p:ext uri="{BB962C8B-B14F-4D97-AF65-F5344CB8AC3E}">
        <p14:creationId xmlns:p14="http://schemas.microsoft.com/office/powerpoint/2010/main" val="3756848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defRPr/>
            </a:pPr>
            <a:r>
              <a:rPr lang="en-US" dirty="0"/>
              <a:t>Introduction: Question </a:t>
            </a:r>
            <a:br>
              <a:rPr lang="en-US" dirty="0"/>
            </a:br>
            <a:endParaRPr lang="en-US" dirty="0">
              <a:solidFill>
                <a:srgbClr val="000000"/>
              </a:solidFill>
              <a:latin typeface="ATT Aleck Sans"/>
              <a:ea typeface="Calibri"/>
              <a:cs typeface="Times New Roman" panose="02020603050405020304" pitchFamily="18" charset="0"/>
            </a:endParaRPr>
          </a:p>
          <a:p>
            <a:pPr>
              <a:defRPr/>
            </a:pPr>
            <a:r>
              <a:rPr lang="en-US" i="1" dirty="0"/>
              <a:t>INSTRUCTOR NOTE: </a:t>
            </a:r>
            <a:r>
              <a:rPr lang="en-US" dirty="0"/>
              <a:t>Ask</a:t>
            </a:r>
            <a:r>
              <a:rPr lang="en-US" dirty="0">
                <a:effectLst/>
              </a:rPr>
              <a:t> the question on the slide of attendees and lead a brief discussion about what we do with a computer. Allow a moment for the attendees to think about it, and then proceed with the conversation</a:t>
            </a:r>
            <a:r>
              <a:rPr lang="en-US" i="1" dirty="0">
                <a:effectLst/>
              </a:rPr>
              <a:t>. </a:t>
            </a:r>
            <a:r>
              <a:rPr lang="en-US" kern="1200" dirty="0">
                <a:effectLst/>
              </a:rPr>
              <a:t>The conversation should be approximately 2-3 minutes.</a:t>
            </a:r>
            <a:r>
              <a:rPr lang="en-US" dirty="0"/>
              <a:t> </a:t>
            </a:r>
            <a:endParaRPr lang="en-US" dirty="0">
              <a:ea typeface="Calibri"/>
              <a:cs typeface="Calibri"/>
            </a:endParaRPr>
          </a:p>
          <a:p>
            <a:pPr>
              <a:defRPr/>
            </a:pPr>
            <a:r>
              <a:rPr lang="en-US" dirty="0"/>
              <a:t> </a:t>
            </a:r>
            <a:endParaRPr lang="en-US" dirty="0">
              <a:ea typeface="Calibri" panose="020F0502020204030204"/>
              <a:cs typeface="Calibri" panose="020F0502020204030204"/>
            </a:endParaRPr>
          </a:p>
          <a:p>
            <a:pPr marL="0" marR="0" lvl="0" indent="0" algn="l" defTabSz="914400">
              <a:lnSpc>
                <a:spcPct val="100000"/>
              </a:lnSpc>
              <a:spcBef>
                <a:spcPts val="0"/>
              </a:spcBef>
              <a:spcAft>
                <a:spcPts val="0"/>
              </a:spcAft>
              <a:buClrTx/>
              <a:buSzTx/>
              <a:buFontTx/>
              <a:buNone/>
              <a:tabLst/>
              <a:defRPr/>
            </a:pPr>
            <a:endParaRPr lang="en-US" sz="1200" i="1" dirty="0">
              <a:solidFill>
                <a:srgbClr val="000000"/>
              </a:solidFill>
              <a:effectLst/>
              <a:latin typeface="Calibri"/>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46A30-0797-C729-DFE8-BCECF4534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F4879-3396-DCD9-50FB-8D5283FA4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B3311E-8783-0491-6FAD-A943471CCE9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If there is an application you use regularly that is not available on the taskbar, desktop, or Start menu, you can add the app icon to these locations yourself. As an example, let’s add the Weather app to the Start menu and the taskbar. To do this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dirty="0">
              <a:solidFill>
                <a:srgbClr val="000000"/>
              </a:solidFill>
              <a:effectLst/>
              <a:latin typeface="ATT Aleck Sans" panose="020B050302020302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highlight the Windows icon.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dirty="0">
              <a:solidFill>
                <a:srgbClr val="000000"/>
              </a:solidFill>
              <a:effectLst/>
              <a:latin typeface="ATT Aleck Sans" panose="020B050302020302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kern="1200" dirty="0">
                <a:solidFill>
                  <a:srgbClr val="000000"/>
                </a:solidFill>
                <a:effectLst/>
                <a:latin typeface="ATT Aleck Sans" panose="020B0503020203020204"/>
                <a:ea typeface="+mn-ea"/>
                <a:cs typeface="+mn-cs"/>
              </a:rPr>
              <a:t>click on the Windows icon to open the Start menu.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DB09275-27D3-5489-EA8F-BCF18FD24B2F}"/>
              </a:ext>
            </a:extLst>
          </p:cNvPr>
          <p:cNvSpPr>
            <a:spLocks noGrp="1"/>
          </p:cNvSpPr>
          <p:nvPr>
            <p:ph type="sldNum" sz="quarter" idx="5"/>
          </p:nvPr>
        </p:nvSpPr>
        <p:spPr/>
        <p:txBody>
          <a:bodyPr/>
          <a:lstStyle/>
          <a:p>
            <a:fld id="{0A1A2D79-0A70-4F98-91B6-5265C658D6AD}" type="slidenum">
              <a:rPr lang="en-US" smtClean="0"/>
              <a:t>30</a:t>
            </a:fld>
            <a:endParaRPr lang="en-US"/>
          </a:p>
        </p:txBody>
      </p:sp>
    </p:spTree>
    <p:extLst>
      <p:ext uri="{BB962C8B-B14F-4D97-AF65-F5344CB8AC3E}">
        <p14:creationId xmlns:p14="http://schemas.microsoft.com/office/powerpoint/2010/main" val="3736557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137B0-1588-2879-E1A3-7AF15B8B68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7B3CCF-1226-65C0-A202-C3A4ADB5AD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2CD45-5771-6FD0-4F08-A857434D86B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Click on the All apps link.</a:t>
            </a:r>
          </a:p>
        </p:txBody>
      </p:sp>
      <p:sp>
        <p:nvSpPr>
          <p:cNvPr id="4" name="Slide Number Placeholder 3">
            <a:extLst>
              <a:ext uri="{FF2B5EF4-FFF2-40B4-BE49-F238E27FC236}">
                <a16:creationId xmlns:a16="http://schemas.microsoft.com/office/drawing/2014/main" id="{73B1DB06-2EDB-8307-E18B-96EFC4DBB316}"/>
              </a:ext>
            </a:extLst>
          </p:cNvPr>
          <p:cNvSpPr>
            <a:spLocks noGrp="1"/>
          </p:cNvSpPr>
          <p:nvPr>
            <p:ph type="sldNum" sz="quarter" idx="5"/>
          </p:nvPr>
        </p:nvSpPr>
        <p:spPr/>
        <p:txBody>
          <a:bodyPr/>
          <a:lstStyle/>
          <a:p>
            <a:fld id="{0A1A2D79-0A70-4F98-91B6-5265C658D6AD}" type="slidenum">
              <a:rPr lang="en-US" smtClean="0"/>
              <a:t>31</a:t>
            </a:fld>
            <a:endParaRPr lang="en-US"/>
          </a:p>
        </p:txBody>
      </p:sp>
    </p:spTree>
    <p:extLst>
      <p:ext uri="{BB962C8B-B14F-4D97-AF65-F5344CB8AC3E}">
        <p14:creationId xmlns:p14="http://schemas.microsoft.com/office/powerpoint/2010/main" val="33004944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61AAC-E6A3-CA6F-6EAC-320E00E108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E3575-C4E9-6AD6-EF99-1F817B4D40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B6F2F9-7BFA-E3D3-0FCA-DE2E1A1447BD}"/>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Then, scroll down the menu to find the Weather app. To add the Weather app to the taskbar…</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6EF1EEA-F4A2-7B81-17DD-BF15FD36AEDB}"/>
              </a:ext>
            </a:extLst>
          </p:cNvPr>
          <p:cNvSpPr>
            <a:spLocks noGrp="1"/>
          </p:cNvSpPr>
          <p:nvPr>
            <p:ph type="sldNum" sz="quarter" idx="5"/>
          </p:nvPr>
        </p:nvSpPr>
        <p:spPr/>
        <p:txBody>
          <a:bodyPr/>
          <a:lstStyle/>
          <a:p>
            <a:fld id="{0A1A2D79-0A70-4F98-91B6-5265C658D6AD}" type="slidenum">
              <a:rPr lang="en-US" smtClean="0"/>
              <a:t>32</a:t>
            </a:fld>
            <a:endParaRPr lang="en-US"/>
          </a:p>
        </p:txBody>
      </p:sp>
    </p:spTree>
    <p:extLst>
      <p:ext uri="{BB962C8B-B14F-4D97-AF65-F5344CB8AC3E}">
        <p14:creationId xmlns:p14="http://schemas.microsoft.com/office/powerpoint/2010/main" val="9437455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8B8D4-98D2-7D03-F7CD-AD76F9BAF8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849BE-B6F7-0D94-BDD9-F200F54685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1F6E7-CD4D-179C-4FCC-5C4C70010819}"/>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right-click on the Weather app and click More.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75CB262-C191-580E-647F-4F65461EB4D4}"/>
              </a:ext>
            </a:extLst>
          </p:cNvPr>
          <p:cNvSpPr>
            <a:spLocks noGrp="1"/>
          </p:cNvSpPr>
          <p:nvPr>
            <p:ph type="sldNum" sz="quarter" idx="5"/>
          </p:nvPr>
        </p:nvSpPr>
        <p:spPr/>
        <p:txBody>
          <a:bodyPr/>
          <a:lstStyle/>
          <a:p>
            <a:fld id="{0A1A2D79-0A70-4F98-91B6-5265C658D6AD}" type="slidenum">
              <a:rPr lang="en-US" smtClean="0"/>
              <a:t>33</a:t>
            </a:fld>
            <a:endParaRPr lang="en-US"/>
          </a:p>
        </p:txBody>
      </p:sp>
    </p:spTree>
    <p:extLst>
      <p:ext uri="{BB962C8B-B14F-4D97-AF65-F5344CB8AC3E}">
        <p14:creationId xmlns:p14="http://schemas.microsoft.com/office/powerpoint/2010/main" val="866440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99AD3-1BA0-0037-6491-F015014775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2622E-4AF4-F257-998D-C664DA8565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6D545D-050F-7FDB-A14C-4CBF7D81EC9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then click Pin to taskbar, which saves the Weather App icon to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94604E9-7130-0372-569B-F72A345C61ED}"/>
              </a:ext>
            </a:extLst>
          </p:cNvPr>
          <p:cNvSpPr>
            <a:spLocks noGrp="1"/>
          </p:cNvSpPr>
          <p:nvPr>
            <p:ph type="sldNum" sz="quarter" idx="5"/>
          </p:nvPr>
        </p:nvSpPr>
        <p:spPr/>
        <p:txBody>
          <a:bodyPr/>
          <a:lstStyle/>
          <a:p>
            <a:fld id="{0A1A2D79-0A70-4F98-91B6-5265C658D6AD}" type="slidenum">
              <a:rPr lang="en-US" smtClean="0"/>
              <a:t>34</a:t>
            </a:fld>
            <a:endParaRPr lang="en-US"/>
          </a:p>
        </p:txBody>
      </p:sp>
    </p:spTree>
    <p:extLst>
      <p:ext uri="{BB962C8B-B14F-4D97-AF65-F5344CB8AC3E}">
        <p14:creationId xmlns:p14="http://schemas.microsoft.com/office/powerpoint/2010/main" val="29180213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85EA4-54BE-DB8F-D71C-3839CB8C2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FF7301-D8EF-D6F8-5DEA-F4F949173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1873E3-13C3-3BD9-5901-9806F350A3CC}"/>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the Weather app is now pinned to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remove the highlight from the Weather app in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dirty="0">
                <a:effectLst/>
                <a:latin typeface="Helvetica Neue" panose="02000503000000020004" pitchFamily="2" charset="0"/>
              </a:rPr>
              <a:t>To add the Weather app to the Start menu…</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Weather app in the All apps menu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dirty="0">
                <a:effectLst/>
                <a:latin typeface="Helvetica Neue" panose="02000503000000020004" pitchFamily="2" charset="0"/>
              </a:rPr>
              <a:t>Right-click on the Weather app in the All apps menu.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16E28BF-46FB-CA9B-0FE4-BDC44375E1E1}"/>
              </a:ext>
            </a:extLst>
          </p:cNvPr>
          <p:cNvSpPr>
            <a:spLocks noGrp="1"/>
          </p:cNvSpPr>
          <p:nvPr>
            <p:ph type="sldNum" sz="quarter" idx="5"/>
          </p:nvPr>
        </p:nvSpPr>
        <p:spPr/>
        <p:txBody>
          <a:bodyPr/>
          <a:lstStyle/>
          <a:p>
            <a:fld id="{0A1A2D79-0A70-4F98-91B6-5265C658D6AD}" type="slidenum">
              <a:rPr lang="en-US" smtClean="0"/>
              <a:t>35</a:t>
            </a:fld>
            <a:endParaRPr lang="en-US"/>
          </a:p>
        </p:txBody>
      </p:sp>
    </p:spTree>
    <p:extLst>
      <p:ext uri="{BB962C8B-B14F-4D97-AF65-F5344CB8AC3E}">
        <p14:creationId xmlns:p14="http://schemas.microsoft.com/office/powerpoint/2010/main" val="9339634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52FE0-D416-33F0-3FE2-0F371FC166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E3C7EA-75BF-12B1-EE62-B8A6A30EF8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60EFF2-0B8F-62E3-F5D6-789F250714DA}"/>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click Pin to Start.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TWICE  to remove the Pin to start highlight and to highlight the Back button.</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To see the Weather app in the Start menu click Back</a:t>
            </a:r>
            <a:r>
              <a:rPr lang="en-US" sz="1800" b="0" i="0" dirty="0">
                <a:solidFill>
                  <a:srgbClr val="000000"/>
                </a:solidFill>
                <a:effectLst/>
                <a:latin typeface="ATT Aleck Sans" panose="020B0503020203020204"/>
              </a:rPr>
              <a:t>​…</a:t>
            </a: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9FB257-F228-E186-463B-157059859E6D}"/>
              </a:ext>
            </a:extLst>
          </p:cNvPr>
          <p:cNvSpPr>
            <a:spLocks noGrp="1"/>
          </p:cNvSpPr>
          <p:nvPr>
            <p:ph type="sldNum" sz="quarter" idx="5"/>
          </p:nvPr>
        </p:nvSpPr>
        <p:spPr/>
        <p:txBody>
          <a:bodyPr/>
          <a:lstStyle/>
          <a:p>
            <a:fld id="{0A1A2D79-0A70-4F98-91B6-5265C658D6AD}" type="slidenum">
              <a:rPr lang="en-US" smtClean="0"/>
              <a:t>36</a:t>
            </a:fld>
            <a:endParaRPr lang="en-US"/>
          </a:p>
        </p:txBody>
      </p:sp>
    </p:spTree>
    <p:extLst>
      <p:ext uri="{BB962C8B-B14F-4D97-AF65-F5344CB8AC3E}">
        <p14:creationId xmlns:p14="http://schemas.microsoft.com/office/powerpoint/2010/main" val="21876022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53A4D-EDE1-CFBA-7289-6C93F5D5A3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6FBCF-B822-B47A-10EE-C3177DFA3D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D2127D-19A4-6918-4F7A-AFE97392C71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the Weather app displays!</a:t>
            </a:r>
            <a:endParaRPr lang="en-US" sz="1200" i="0" kern="1200" dirty="0">
              <a:solidFill>
                <a:schemeClr val="tx1"/>
              </a:solidFill>
              <a:effectLst/>
              <a:latin typeface="+mn-lt"/>
              <a:ea typeface="Calibri"/>
              <a:cs typeface="Calibri"/>
            </a:endParaRPr>
          </a:p>
          <a:p>
            <a:pPr marL="0" marR="0" lvl="0" indent="0" algn="l" defTabSz="914400">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Calibri"/>
              <a:cs typeface="Calibri"/>
            </a:endParaRPr>
          </a:p>
          <a:p>
            <a:pPr>
              <a:defRPr/>
            </a:pPr>
            <a:r>
              <a:rPr lang="en-US" dirty="0"/>
              <a:t>The steps you take to remove an app from the Start menu or taskbar are similar. In this example, we are going to remove the Weather app from the Start menu. </a:t>
            </a:r>
            <a:endParaRPr lang="en-US" dirty="0">
              <a:ea typeface="Calibri"/>
              <a:cs typeface="Calibri"/>
            </a:endParaRPr>
          </a:p>
          <a:p>
            <a:pPr fontAlgn="base">
              <a:spcBef>
                <a:spcPct val="30000"/>
              </a:spcBef>
              <a:spcAft>
                <a:spcPct val="0"/>
              </a:spcAft>
              <a:defRPr/>
            </a:pPr>
            <a:endParaRPr lang="en-US" dirty="0">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To delete the Weather app from the Start menu,  </a:t>
            </a:r>
            <a:endParaRPr lang="en-US" sz="1200" i="0" kern="1200" dirty="0">
              <a:solidFill>
                <a:schemeClr val="tx1"/>
              </a:solidFill>
              <a:effectLst/>
              <a:latin typeface="+mn-lt"/>
              <a:ea typeface="Calibri"/>
              <a:cs typeface="Calibri"/>
            </a:endParaRPr>
          </a:p>
        </p:txBody>
      </p:sp>
      <p:sp>
        <p:nvSpPr>
          <p:cNvPr id="4" name="Slide Number Placeholder 3">
            <a:extLst>
              <a:ext uri="{FF2B5EF4-FFF2-40B4-BE49-F238E27FC236}">
                <a16:creationId xmlns:a16="http://schemas.microsoft.com/office/drawing/2014/main" id="{3AABB021-B3D0-2301-72AD-CF58CC8893E9}"/>
              </a:ext>
            </a:extLst>
          </p:cNvPr>
          <p:cNvSpPr>
            <a:spLocks noGrp="1"/>
          </p:cNvSpPr>
          <p:nvPr>
            <p:ph type="sldNum" sz="quarter" idx="5"/>
          </p:nvPr>
        </p:nvSpPr>
        <p:spPr/>
        <p:txBody>
          <a:bodyPr/>
          <a:lstStyle/>
          <a:p>
            <a:fld id="{0A1A2D79-0A70-4F98-91B6-5265C658D6AD}" type="slidenum">
              <a:rPr lang="en-US" smtClean="0"/>
              <a:t>37</a:t>
            </a:fld>
            <a:endParaRPr lang="en-US"/>
          </a:p>
        </p:txBody>
      </p:sp>
    </p:spTree>
    <p:extLst>
      <p:ext uri="{BB962C8B-B14F-4D97-AF65-F5344CB8AC3E}">
        <p14:creationId xmlns:p14="http://schemas.microsoft.com/office/powerpoint/2010/main" val="17586896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81407-7683-DBFC-6122-F149FFBCB3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AF6B1-1949-6B39-1CBA-C3A4EDDFA6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F84F9-CF81-F13D-B9F2-06C2A0A666E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Right-click on the Weather app in the Start menu and click on Unpin from Start…</a:t>
            </a:r>
          </a:p>
        </p:txBody>
      </p:sp>
      <p:sp>
        <p:nvSpPr>
          <p:cNvPr id="4" name="Slide Number Placeholder 3">
            <a:extLst>
              <a:ext uri="{FF2B5EF4-FFF2-40B4-BE49-F238E27FC236}">
                <a16:creationId xmlns:a16="http://schemas.microsoft.com/office/drawing/2014/main" id="{A5A43EB4-741C-A361-19A1-D37DE6B1A825}"/>
              </a:ext>
            </a:extLst>
          </p:cNvPr>
          <p:cNvSpPr>
            <a:spLocks noGrp="1"/>
          </p:cNvSpPr>
          <p:nvPr>
            <p:ph type="sldNum" sz="quarter" idx="5"/>
          </p:nvPr>
        </p:nvSpPr>
        <p:spPr/>
        <p:txBody>
          <a:bodyPr/>
          <a:lstStyle/>
          <a:p>
            <a:fld id="{0A1A2D79-0A70-4F98-91B6-5265C658D6AD}" type="slidenum">
              <a:rPr lang="en-US" smtClean="0"/>
              <a:t>38</a:t>
            </a:fld>
            <a:endParaRPr lang="en-US"/>
          </a:p>
        </p:txBody>
      </p:sp>
    </p:spTree>
    <p:extLst>
      <p:ext uri="{BB962C8B-B14F-4D97-AF65-F5344CB8AC3E}">
        <p14:creationId xmlns:p14="http://schemas.microsoft.com/office/powerpoint/2010/main" val="3153021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6F1A2-A2D8-3406-B5A6-D5CBAA4B2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030744-D55F-0A5D-C200-C4161885C1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C279A9-6E17-5A44-EBBC-BDE3C1B4CAD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and the Weather App no longer displays on the Start menu. You can still access the Weather app from the taskbar and All apps menu. </a:t>
            </a:r>
            <a:r>
              <a:rPr lang="en-US" sz="1800" b="0" i="0" dirty="0">
                <a:solidFill>
                  <a:srgbClr val="000000"/>
                </a:solidFill>
                <a:effectLst/>
                <a:latin typeface="ATT Aleck Sans" panose="020B0503020203020204"/>
              </a:rPr>
              <a:t>​</a:t>
            </a:r>
          </a:p>
          <a:p>
            <a:pPr>
              <a:spcBef>
                <a:spcPct val="30000"/>
              </a:spcBef>
              <a:spcAft>
                <a:spcPct val="0"/>
              </a:spcAft>
              <a:defRPr/>
            </a:pPr>
            <a:endParaRPr lang="en-US" sz="1800" dirty="0">
              <a:latin typeface="ATT Aleck Sans"/>
            </a:endParaRPr>
          </a:p>
          <a:p>
            <a:pPr>
              <a:spcBef>
                <a:spcPct val="30000"/>
              </a:spcBef>
              <a:spcAft>
                <a:spcPct val="0"/>
              </a:spcAft>
              <a:defRPr/>
            </a:pPr>
            <a:r>
              <a:rPr lang="en-US" sz="1800" dirty="0">
                <a:latin typeface="ATT Aleck Sans"/>
              </a:rPr>
              <a:t>If you want to remove an app from the taskbar you would r</a:t>
            </a:r>
            <a:r>
              <a:rPr lang="en-US" dirty="0"/>
              <a:t>ight-click on the Weather app in the taskbar menu and click on Unpin from taskbar. </a:t>
            </a:r>
            <a:endParaRPr lang="en-US" dirty="0">
              <a:ea typeface="Calibri"/>
              <a:cs typeface="Calibri"/>
            </a:endParaRPr>
          </a:p>
          <a:p>
            <a:pPr>
              <a:spcBef>
                <a:spcPct val="30000"/>
              </a:spcBef>
              <a:spcAft>
                <a:spcPct val="0"/>
              </a:spcAft>
              <a:defRPr/>
            </a:pPr>
            <a:endParaRPr lang="en-US" sz="1800" dirty="0">
              <a:latin typeface="ATT Aleck Sans"/>
            </a:endParaRPr>
          </a:p>
        </p:txBody>
      </p:sp>
      <p:sp>
        <p:nvSpPr>
          <p:cNvPr id="4" name="Slide Number Placeholder 3">
            <a:extLst>
              <a:ext uri="{FF2B5EF4-FFF2-40B4-BE49-F238E27FC236}">
                <a16:creationId xmlns:a16="http://schemas.microsoft.com/office/drawing/2014/main" id="{E221DADD-994B-0ED1-533A-FEC1692EC80F}"/>
              </a:ext>
            </a:extLst>
          </p:cNvPr>
          <p:cNvSpPr>
            <a:spLocks noGrp="1"/>
          </p:cNvSpPr>
          <p:nvPr>
            <p:ph type="sldNum" sz="quarter" idx="5"/>
          </p:nvPr>
        </p:nvSpPr>
        <p:spPr/>
        <p:txBody>
          <a:bodyPr/>
          <a:lstStyle/>
          <a:p>
            <a:fld id="{0A1A2D79-0A70-4F98-91B6-5265C658D6AD}" type="slidenum">
              <a:rPr lang="en-US" smtClean="0"/>
              <a:t>39</a:t>
            </a:fld>
            <a:endParaRPr lang="en-US"/>
          </a:p>
        </p:txBody>
      </p:sp>
    </p:spTree>
    <p:extLst>
      <p:ext uri="{BB962C8B-B14F-4D97-AF65-F5344CB8AC3E}">
        <p14:creationId xmlns:p14="http://schemas.microsoft.com/office/powerpoint/2010/main" val="1295186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USE POWERPOINT </a:t>
            </a:r>
          </a:p>
          <a:p>
            <a:pPr marL="628650" lvl="1" indent="-171450">
              <a:buFont typeface="Arial,Sans-Serif" panose="020B0604020202020204" pitchFamily="34" charset="0"/>
              <a:buChar char="•"/>
              <a:defRPr/>
            </a:pPr>
            <a:r>
              <a:rPr lang="en-US"/>
              <a:t>What is Windows 11? </a:t>
            </a:r>
            <a:br>
              <a:rPr lang="en-US"/>
            </a:br>
            <a:endParaRPr lang="en-US">
              <a:solidFill>
                <a:srgbClr val="009FDB"/>
              </a:solidFill>
              <a:latin typeface="Calibri"/>
              <a:ea typeface="Calibri"/>
              <a:cs typeface="Calibri"/>
            </a:endParaRPr>
          </a:p>
          <a:p>
            <a:pPr>
              <a:defRPr/>
            </a:pPr>
            <a:r>
              <a:rPr lang="en-US" sz="1200" kern="1200">
                <a:solidFill>
                  <a:schemeClr val="tx1"/>
                </a:solidFill>
                <a:effectLst/>
                <a:latin typeface="+mn-lt"/>
                <a:ea typeface="+mn-ea"/>
                <a:cs typeface="+mn-cs"/>
              </a:rPr>
              <a:t>The operating system is the software </a:t>
            </a:r>
            <a:r>
              <a:rPr lang="en-US"/>
              <a:t>that </a:t>
            </a:r>
            <a:r>
              <a:rPr lang="en-US" sz="1200" kern="1200">
                <a:solidFill>
                  <a:schemeClr val="tx1"/>
                </a:solidFill>
                <a:effectLst/>
                <a:latin typeface="+mn-lt"/>
                <a:ea typeface="+mn-ea"/>
                <a:cs typeface="+mn-cs"/>
              </a:rPr>
              <a:t>handles the functions of the computer to make sure everything is working together.</a:t>
            </a:r>
            <a:endParaRPr lang="en-US" sz="1200" kern="1200">
              <a:solidFill>
                <a:schemeClr val="tx1"/>
              </a:solidFill>
              <a:effectLst/>
              <a:latin typeface="+mn-lt"/>
              <a:ea typeface="Calibri"/>
              <a:cs typeface="Calibri"/>
            </a:endParaRPr>
          </a:p>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a:p>
        </p:txBody>
      </p:sp>
    </p:spTree>
    <p:extLst>
      <p:ext uri="{BB962C8B-B14F-4D97-AF65-F5344CB8AC3E}">
        <p14:creationId xmlns:p14="http://schemas.microsoft.com/office/powerpoint/2010/main" val="186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ED82A-E24E-03D3-452F-AFE261C750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2F6FFD-36C2-F566-7424-0894E728A4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33855-78D6-01E3-8E70-30C556FCD2B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lvl="0"/>
            <a:endParaRPr lang="en-US" sz="1200" i="1" kern="1200">
              <a:solidFill>
                <a:schemeClr val="tx1"/>
              </a:solidFill>
              <a:effectLst/>
              <a:latin typeface="+mn-lt"/>
              <a:ea typeface="+mn-ea"/>
              <a:cs typeface="+mn-cs"/>
            </a:endParaRPr>
          </a:p>
          <a:p>
            <a:pPr lvl="0"/>
            <a:r>
              <a:rPr lang="en-US" sz="1200" i="1" kern="1200">
                <a:solidFill>
                  <a:schemeClr val="tx1"/>
                </a:solidFill>
                <a:effectLst/>
                <a:latin typeface="+mn-lt"/>
                <a:ea typeface="+mn-ea"/>
                <a:cs typeface="+mn-cs"/>
              </a:rPr>
              <a:t>INSTRUCTOR NOTE: </a:t>
            </a:r>
            <a:r>
              <a:rPr lang="en-US" sz="1200" i="0" kern="1200">
                <a:solidFill>
                  <a:schemeClr val="tx1"/>
                </a:solidFill>
                <a:effectLst/>
                <a:latin typeface="+mn-lt"/>
                <a:ea typeface="+mn-ea"/>
                <a:cs typeface="+mn-cs"/>
              </a:rPr>
              <a:t>Use the PowerPoint slide for this part of the presentation, even if you are doing a live demonstration.</a:t>
            </a:r>
            <a:endParaRPr lang="en-US" sz="1200" i="0" strike="sng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There’s more than one way to open an application on the computer. You can double-click on the desktop icon, click on the taskbar icon, select it from the Start menu, and search for it using the search box.</a:t>
            </a: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INSTRUCTOR NOTE: </a:t>
            </a:r>
            <a:r>
              <a:rPr lang="en-US" sz="1200" i="1">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a:effectLst/>
              <a:latin typeface="Times New Roman" panose="02020603050405020304" pitchFamily="18" charset="0"/>
              <a:ea typeface="Times New Roman" panose="02020603050405020304" pitchFamily="18" charset="0"/>
            </a:endParaRPr>
          </a:p>
          <a:p>
            <a:endParaRPr lang="en-US" sz="1200" b="0" i="1">
              <a:solidFill>
                <a:srgbClr val="242424"/>
              </a:solidFill>
              <a:effectLst/>
              <a:latin typeface="Segoe UI" panose="020B0502040204020203" pitchFamily="34" charset="0"/>
              <a:ea typeface="Calibri" panose="020F0502020204030204" pitchFamily="34" charset="0"/>
            </a:endParaRPr>
          </a:p>
          <a:p>
            <a:r>
              <a:rPr lang="en-US" sz="1200" b="0" i="1">
                <a:solidFill>
                  <a:srgbClr val="242424"/>
                </a:solidFill>
                <a:effectLst/>
                <a:latin typeface="Segoe UI" panose="020B0502040204020203" pitchFamily="34" charset="0"/>
                <a:ea typeface="Calibri" panose="020F0502020204030204" pitchFamily="34" charset="0"/>
              </a:rPr>
              <a:t>ADDITIONAL DETAILS: </a:t>
            </a:r>
            <a:r>
              <a:rPr lang="en-US" sz="120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a:solidFill>
                  <a:schemeClr val="tx1"/>
                </a:solidFill>
                <a:effectLst/>
                <a:latin typeface="+mn-lt"/>
                <a:ea typeface="+mn-ea"/>
                <a:cs typeface="+mn-cs"/>
              </a:rPr>
              <a:t> </a:t>
            </a:r>
            <a:endParaRPr lang="en-US" sz="1200" b="0" i="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a:lnSpc>
                <a:spcPct val="107000"/>
              </a:lnSpc>
              <a:spcBef>
                <a:spcPts val="0"/>
              </a:spcBef>
              <a:spcAft>
                <a:spcPts val="800"/>
              </a:spcAft>
            </a:pPr>
            <a:r>
              <a:rPr lang="en-US" sz="120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200" i="1">
              <a:solidFill>
                <a:schemeClr val="tx1"/>
              </a:solidFill>
              <a:effectLst/>
              <a:latin typeface="Times New Roman" panose="02020603050405020304" pitchFamily="18" charset="0"/>
              <a:ea typeface="Times New Roman" panose="02020603050405020304" pitchFamily="18" charset="0"/>
            </a:endParaRPr>
          </a:p>
          <a:p>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C89D33-0E95-44C6-4498-C174755105E6}"/>
              </a:ext>
            </a:extLst>
          </p:cNvPr>
          <p:cNvSpPr>
            <a:spLocks noGrp="1"/>
          </p:cNvSpPr>
          <p:nvPr>
            <p:ph type="sldNum" sz="quarter" idx="5"/>
          </p:nvPr>
        </p:nvSpPr>
        <p:spPr/>
        <p:txBody>
          <a:bodyPr/>
          <a:lstStyle/>
          <a:p>
            <a:fld id="{0A1A2D79-0A70-4F98-91B6-5265C658D6AD}" type="slidenum">
              <a:rPr lang="en-US" smtClean="0"/>
              <a:t>40</a:t>
            </a:fld>
            <a:endParaRPr lang="en-US"/>
          </a:p>
        </p:txBody>
      </p:sp>
    </p:spTree>
    <p:extLst>
      <p:ext uri="{BB962C8B-B14F-4D97-AF65-F5344CB8AC3E}">
        <p14:creationId xmlns:p14="http://schemas.microsoft.com/office/powerpoint/2010/main" val="10453137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In this lesson, we learned about the </a:t>
            </a:r>
            <a:r>
              <a:rPr lang="en-US" sz="1800" b="0" i="0" u="none" strike="noStrike" dirty="0">
                <a:solidFill>
                  <a:srgbClr val="333333"/>
                </a:solidFill>
                <a:effectLst/>
                <a:latin typeface="ATT Aleck Sans" panose="020B0503020203020204"/>
              </a:rPr>
              <a:t>different parts of her computer’s desktop, including the taskbar, Start menu, and more. </a:t>
            </a:r>
            <a:r>
              <a:rPr lang="en-US" sz="1800" dirty="0">
                <a:effectLst/>
                <a:latin typeface="ATT Aleck Sans" panose="020B0503020203020204"/>
                <a:ea typeface="Times New Roman" panose="02020603050405020304" pitchFamily="18" charset="0"/>
              </a:rPr>
              <a:t>Let’s practice what we learned. </a:t>
            </a:r>
            <a:endParaRPr lang="en-US" sz="1800" b="0" i="0" u="none" strike="noStrike" dirty="0">
              <a:solidFill>
                <a:srgbClr val="333333"/>
              </a:solidFill>
              <a:effectLst/>
              <a:latin typeface="ATT Aleck Sans" panose="020B0503020203020204"/>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dirty="0">
                <a:solidFill>
                  <a:srgbClr val="000000"/>
                </a:solidFill>
                <a:effectLst/>
                <a:latin typeface="ATT Aleck Sans" panose="020B0503020203020204"/>
              </a:rPr>
              <a:t>​</a:t>
            </a: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1 on Activity Sheet page 1.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a:p>
        </p:txBody>
      </p:sp>
    </p:spTree>
    <p:extLst>
      <p:ext uri="{BB962C8B-B14F-4D97-AF65-F5344CB8AC3E}">
        <p14:creationId xmlns:p14="http://schemas.microsoft.com/office/powerpoint/2010/main" val="23644608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slide to debrief the activity or as a guide for yourself if you are doing a demonstration. For each question, demonstrate the answer.</a:t>
            </a:r>
            <a:endParaRPr lang="en-US" i="0" dirty="0">
              <a:ea typeface="Calibri"/>
              <a:cs typeface="Calibri"/>
            </a:endParaRPr>
          </a:p>
          <a:p>
            <a:pPr lvl="0"/>
            <a:endParaRPr lang="en-US" sz="1200" kern="1200" dirty="0">
              <a:solidFill>
                <a:schemeClr val="tx1"/>
              </a:solidFill>
              <a:effectLst/>
              <a:latin typeface="+mn-lt"/>
              <a:ea typeface="+mn-ea"/>
              <a:cs typeface="+mn-cs"/>
            </a:endParaRPr>
          </a:p>
          <a:p>
            <a:pPr marL="82296" indent="0">
              <a:buNone/>
            </a:pPr>
            <a:r>
              <a:rPr lang="en-US" sz="1200" dirty="0">
                <a:solidFill>
                  <a:schemeClr val="tx1"/>
                </a:solidFill>
              </a:rPr>
              <a:t>1. Name three ways in which you can open an application like Microsoft Word or the Edge browser. </a:t>
            </a:r>
          </a:p>
          <a:p>
            <a:pPr marL="82296" indent="0">
              <a:buNone/>
            </a:pPr>
            <a:r>
              <a:rPr lang="en-US" sz="1200" b="1" dirty="0">
                <a:solidFill>
                  <a:schemeClr val="tx1"/>
                </a:solidFill>
              </a:rPr>
              <a:t>Answers:</a:t>
            </a:r>
          </a:p>
          <a:p>
            <a:pPr marL="82296" indent="0">
              <a:buNone/>
            </a:pPr>
            <a:r>
              <a:rPr lang="en-US" sz="1200" dirty="0">
                <a:solidFill>
                  <a:schemeClr val="tx1"/>
                </a:solidFill>
              </a:rPr>
              <a:t>a. From the Desktop shortcut</a:t>
            </a:r>
          </a:p>
          <a:p>
            <a:pPr marL="82296" indent="0">
              <a:buNone/>
            </a:pPr>
            <a:r>
              <a:rPr lang="en-US" sz="1200" dirty="0">
                <a:solidFill>
                  <a:schemeClr val="tx1"/>
                </a:solidFill>
              </a:rPr>
              <a:t>b. From the Start menu</a:t>
            </a:r>
          </a:p>
          <a:p>
            <a:pPr marL="82296" indent="0">
              <a:buNone/>
            </a:pPr>
            <a:r>
              <a:rPr lang="en-US" sz="1200" dirty="0">
                <a:solidFill>
                  <a:schemeClr val="tx1"/>
                </a:solidFill>
              </a:rPr>
              <a:t>c. From the taskbar</a:t>
            </a:r>
          </a:p>
          <a:p>
            <a:pPr marL="82296" indent="0">
              <a:buNone/>
            </a:pPr>
            <a:r>
              <a:rPr lang="en-US" sz="1200" b="1" dirty="0">
                <a:solidFill>
                  <a:schemeClr val="tx1"/>
                </a:solidFill>
              </a:rPr>
              <a:t> </a:t>
            </a:r>
            <a:endParaRPr lang="en-US"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If you want to search for a file on your computer, where would you enter your search term? </a:t>
            </a: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search term “To Do List” to find the file “To Do List End of Year </a:t>
            </a:r>
            <a:r>
              <a:rPr lang="en-US" sz="1200" i="0" kern="1200" dirty="0" err="1">
                <a:solidFill>
                  <a:schemeClr val="tx1"/>
                </a:solidFill>
                <a:effectLst/>
                <a:latin typeface="+mn-lt"/>
                <a:ea typeface="+mn-ea"/>
                <a:cs typeface="+mn-cs"/>
              </a:rPr>
              <a:t>Party.docx</a:t>
            </a:r>
            <a:r>
              <a:rPr lang="en-US" sz="1200" i="0" kern="1200" dirty="0">
                <a:solidFill>
                  <a:schemeClr val="tx1"/>
                </a:solidFill>
                <a:effectLst/>
                <a:latin typeface="+mn-lt"/>
                <a:ea typeface="+mn-ea"/>
                <a:cs typeface="+mn-cs"/>
              </a:rPr>
              <a:t>.” </a:t>
            </a:r>
          </a:p>
          <a:p>
            <a:pPr marL="82296" indent="0">
              <a:buNone/>
            </a:pPr>
            <a:r>
              <a:rPr lang="en-US" sz="1200" b="1" dirty="0">
                <a:solidFill>
                  <a:schemeClr val="tx1"/>
                </a:solidFill>
              </a:rPr>
              <a:t>Answer: </a:t>
            </a:r>
            <a:r>
              <a:rPr lang="en-US" sz="1200" dirty="0">
                <a:solidFill>
                  <a:schemeClr val="tx1"/>
                </a:solidFill>
              </a:rPr>
              <a:t>In the search box, which is in the taskbar.</a:t>
            </a:r>
          </a:p>
          <a:p>
            <a:pPr marL="82296" indent="0">
              <a:buNone/>
            </a:pPr>
            <a:r>
              <a:rPr lang="en-US" sz="1200" b="1" dirty="0">
                <a:solidFill>
                  <a:schemeClr val="tx1"/>
                </a:solidFill>
              </a:rPr>
              <a:t> </a:t>
            </a:r>
            <a:endParaRPr lang="en-US" sz="1100" dirty="0">
              <a:solidFill>
                <a:schemeClr val="tx1"/>
              </a:solidFill>
            </a:endParaRPr>
          </a:p>
          <a:p>
            <a:pPr marL="82296" indent="0">
              <a:buNone/>
            </a:pPr>
            <a:r>
              <a:rPr lang="en-US" sz="1200" dirty="0">
                <a:solidFill>
                  <a:schemeClr val="tx1"/>
                </a:solidFill>
              </a:rPr>
              <a:t>3. Can you add applications to the taskbar? </a:t>
            </a:r>
          </a:p>
          <a:p>
            <a:pPr marL="82296" indent="0">
              <a:buNone/>
            </a:pPr>
            <a:r>
              <a:rPr lang="en-US" sz="1200" b="1" dirty="0">
                <a:solidFill>
                  <a:schemeClr val="tx1"/>
                </a:solidFill>
              </a:rPr>
              <a:t>Answer: </a:t>
            </a:r>
            <a:r>
              <a:rPr lang="en-US" sz="1200" dirty="0">
                <a:solidFill>
                  <a:schemeClr val="tx1"/>
                </a:solidFill>
              </a:rPr>
              <a:t>Yes</a:t>
            </a:r>
          </a:p>
          <a:p>
            <a:pPr marL="82296" indent="0">
              <a:buNone/>
            </a:pPr>
            <a:endParaRPr lang="en-US" sz="1200" dirty="0">
              <a:solidFill>
                <a:schemeClr val="tx1"/>
              </a:solidFill>
            </a:endParaRPr>
          </a:p>
          <a:p>
            <a:pPr marL="82296" indent="0">
              <a:buNone/>
            </a:pPr>
            <a:r>
              <a:rPr lang="en-US" sz="1200" dirty="0">
                <a:solidFill>
                  <a:schemeClr val="tx1"/>
                </a:solidFill>
              </a:rPr>
              <a:t>4. Where would you click to shut down the computer? </a:t>
            </a:r>
          </a:p>
          <a:p>
            <a:pPr marL="82296" inden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Only the Instructor should demonstrate the answer. Do so without clicking on Shut Down.</a:t>
            </a:r>
            <a:r>
              <a:rPr lang="en-US" i="0" dirty="0">
                <a:effectLst/>
              </a:rPr>
              <a:t> </a:t>
            </a:r>
          </a:p>
          <a:p>
            <a:pPr marL="82296" indent="0">
              <a:buNone/>
            </a:pPr>
            <a:r>
              <a:rPr lang="en-US" sz="1200" b="1" dirty="0">
                <a:solidFill>
                  <a:schemeClr val="tx1"/>
                </a:solidFill>
              </a:rPr>
              <a:t>Answer:</a:t>
            </a:r>
            <a:r>
              <a:rPr lang="en-US" sz="1200" dirty="0">
                <a:solidFill>
                  <a:schemeClr val="tx1"/>
                </a:solidFill>
              </a:rPr>
              <a:t> Start menu</a:t>
            </a: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1: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files and folders.”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SLIDES CONTINUE IN PPT #2</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a:p>
        </p:txBody>
      </p:sp>
    </p:spTree>
    <p:extLst>
      <p:ext uri="{BB962C8B-B14F-4D97-AF65-F5344CB8AC3E}">
        <p14:creationId xmlns:p14="http://schemas.microsoft.com/office/powerpoint/2010/main" val="3372900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USE POWERPOINT </a:t>
            </a:r>
          </a:p>
          <a:p>
            <a:pPr marL="628650" lvl="1" indent="-171450">
              <a:buFont typeface="Arial" panose="020B0604020202020204" pitchFamily="34" charset="0"/>
              <a:buChar char="•"/>
              <a:defRPr/>
            </a:pPr>
            <a:r>
              <a:rPr lang="en-US"/>
              <a:t>What is Windows 11? </a:t>
            </a:r>
            <a:endParaRPr lang="en-US" sz="1200">
              <a:solidFill>
                <a:srgbClr val="009FDB"/>
              </a:solidFill>
              <a:effectLst/>
              <a:latin typeface="ATT Aleck Sans"/>
              <a:ea typeface="Calibri"/>
              <a:cs typeface="Times New Roman" panose="02020603050405020304" pitchFamily="18" charset="0"/>
            </a:endParaRP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Just as your brain works to manage your body to make sure you are breathing and your heart is pumping, the operating system manages the functions of the computer to make sure everything is working together.</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In today’s class we are going to learn </a:t>
            </a:r>
            <a:r>
              <a:rPr lang="en-US"/>
              <a:t>about and</a:t>
            </a:r>
            <a:r>
              <a:rPr lang="en-US" sz="1200" kern="1200">
                <a:solidFill>
                  <a:schemeClr val="tx1"/>
                </a:solidFill>
                <a:effectLst/>
                <a:latin typeface="+mn-lt"/>
                <a:ea typeface="+mn-ea"/>
                <a:cs typeface="+mn-cs"/>
              </a:rPr>
              <a:t> use the Windows 11 operating system.</a:t>
            </a:r>
            <a:endParaRPr lang="en-US" sz="1200" kern="120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lvl="0"/>
            <a:r>
              <a:rPr lang="en-US" sz="1200" kern="1200">
                <a:solidFill>
                  <a:schemeClr val="tx1"/>
                </a:solidFill>
                <a:effectLst/>
                <a:latin typeface="+mn-lt"/>
                <a:ea typeface="+mn-ea"/>
                <a:cs typeface="+mn-cs"/>
              </a:rPr>
              <a:t> </a:t>
            </a:r>
          </a:p>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a:p>
        </p:txBody>
      </p:sp>
    </p:spTree>
    <p:extLst>
      <p:ext uri="{BB962C8B-B14F-4D97-AF65-F5344CB8AC3E}">
        <p14:creationId xmlns:p14="http://schemas.microsoft.com/office/powerpoint/2010/main" val="6768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is the Windows 11 desktop. Let’s explore different sections of the computer’s desktop, including the taskbar, Start menu, and more.</a:t>
            </a: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If you’re using a Windows computer that has a different version of the operating system running, the desktop may look different.</a:t>
            </a: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a:p>
        </p:txBody>
      </p:sp>
    </p:spTree>
    <p:extLst>
      <p:ext uri="{BB962C8B-B14F-4D97-AF65-F5344CB8AC3E}">
        <p14:creationId xmlns:p14="http://schemas.microsoft.com/office/powerpoint/2010/main" val="4252664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Windows 11 desktop is just like the top of your desk at home or at work, where you keep different folders with papers in them. The desktop also has other tools you need to get things done, such as a calculator, a pen, or a reference </a:t>
            </a:r>
            <a:r>
              <a:rPr lang="en-US"/>
              <a:t>book</a:t>
            </a:r>
            <a:r>
              <a:rPr lang="en-US" sz="1200" kern="1200">
                <a:solidFill>
                  <a:schemeClr val="tx1"/>
                </a:solidFill>
                <a:effectLst/>
                <a:latin typeface="+mn-lt"/>
                <a:ea typeface="+mn-ea"/>
                <a:cs typeface="+mn-cs"/>
              </a:rPr>
              <a:t>.</a:t>
            </a:r>
            <a:endParaRPr lang="en-US" sz="1200" kern="1200">
              <a:solidFill>
                <a:schemeClr val="tx1"/>
              </a:solidFill>
              <a:effectLst/>
              <a:latin typeface="+mn-lt"/>
              <a:ea typeface="Calibri"/>
              <a:cs typeface="Calibri"/>
            </a:endParaRP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Just as you have folders and tools on your physical desk, you also have those tools and folders on the computer, which you can access through the desktop.</a:t>
            </a:r>
          </a:p>
          <a:p>
            <a:r>
              <a:rPr lang="en-US" sz="1200" kern="120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a:p>
        </p:txBody>
      </p:sp>
    </p:spTree>
    <p:extLst>
      <p:ext uri="{BB962C8B-B14F-4D97-AF65-F5344CB8AC3E}">
        <p14:creationId xmlns:p14="http://schemas.microsoft.com/office/powerpoint/2010/main" val="3831713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lvl="0"/>
            <a:endParaRPr lang="en-US" sz="1200" kern="1200" dirty="0">
              <a:solidFill>
                <a:schemeClr val="tx1"/>
              </a:solidFill>
              <a:effectLst/>
              <a:latin typeface="+mn-lt"/>
              <a:ea typeface="+mn-ea"/>
              <a:cs typeface="+mn-cs"/>
            </a:endParaRPr>
          </a:p>
          <a:p>
            <a:pPr lvl="0"/>
            <a:r>
              <a:rPr lang="en-US" dirty="0">
                <a:solidFill>
                  <a:schemeClr val="tx1"/>
                </a:solidFill>
              </a:rPr>
              <a:t>The desktop is the area on the computer where you can access the computer's applications, folders, files, and settings.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a:p>
        </p:txBody>
      </p:sp>
    </p:spTree>
    <p:extLst>
      <p:ext uri="{BB962C8B-B14F-4D97-AF65-F5344CB8AC3E}">
        <p14:creationId xmlns:p14="http://schemas.microsoft.com/office/powerpoint/2010/main" val="3456958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754E9-3DA3-89F6-9598-74E1393231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FA814-B9B1-B58E-3A6C-E86A19433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6A9C49-C23E-7A39-8708-B68C2843B4C3}"/>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8-39</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taskbar is at the bottom of the screen. It can include shortcut icons for commonly used applications, much like the icons on the desktop.</a:t>
            </a:r>
            <a:r>
              <a:rPr lang="en-US" dirty="0">
                <a:effectLst/>
              </a:rPr>
              <a:t> </a:t>
            </a:r>
          </a:p>
          <a:p>
            <a:pPr lvl="0"/>
            <a:endParaRPr lang="en-US" dirty="0">
              <a:solidFill>
                <a:srgbClr val="000000"/>
              </a:solidFill>
              <a:effectLst/>
              <a:ea typeface="Calibri" panose="020F0502020204030204"/>
              <a:cs typeface="Calibri" panose="020F0502020204030204"/>
            </a:endParaRPr>
          </a:p>
          <a:p>
            <a:r>
              <a:rPr lang="en-US" i="1" dirty="0">
                <a:solidFill>
                  <a:srgbClr val="000000"/>
                </a:solidFill>
              </a:rPr>
              <a:t>INSTRUCTOR NOTE:</a:t>
            </a:r>
            <a:r>
              <a:rPr lang="en-US" b="1" dirty="0">
                <a:solidFill>
                  <a:srgbClr val="000000"/>
                </a:solidFill>
              </a:rPr>
              <a:t> </a:t>
            </a:r>
            <a:r>
              <a:rPr lang="en-US" dirty="0">
                <a:solidFill>
                  <a:srgbClr val="000000"/>
                </a:solidFill>
              </a:rPr>
              <a:t>Point out the application icons that are the same on the taskbar and the desktop. In this example, the same applications are Microsoft Word and Excel, and Edge. </a:t>
            </a:r>
            <a:endParaRPr lang="en-US" dirty="0">
              <a:solidFill>
                <a:srgbClr val="FF0000"/>
              </a:solidFill>
              <a:highlight>
                <a:srgbClr val="FFFF00"/>
              </a:highlight>
              <a:latin typeface="Aptos"/>
            </a:endParaRPr>
          </a:p>
          <a:p>
            <a:endParaRPr lang="en-US" dirty="0">
              <a:ea typeface="Calibri"/>
              <a:cs typeface="Calibri"/>
            </a:endParaRPr>
          </a:p>
          <a:p>
            <a:r>
              <a:rPr lang="en-US" dirty="0"/>
              <a:t>It is also the section of the desktop that provides access to programs, settings, notifications, and control functions. Let’s explore the different sections of the taskbar. </a:t>
            </a:r>
            <a:endParaRPr lang="en-US" dirty="0">
              <a:ea typeface="Calibri"/>
              <a:cs typeface="Calibri"/>
            </a:endParaRPr>
          </a:p>
          <a:p>
            <a:endParaRPr lang="en-US" dirty="0"/>
          </a:p>
          <a:p>
            <a:endParaRPr lang="en-US" b="0" i="0" u="none" strike="noStrike" dirty="0">
              <a:solidFill>
                <a:srgbClr val="FF0000"/>
              </a:solidFill>
              <a:effectLst/>
              <a:highlight>
                <a:srgbClr val="FFFF00"/>
              </a:highlight>
              <a:ea typeface="Calibri"/>
              <a:cs typeface="Calibri"/>
            </a:endParaRPr>
          </a:p>
        </p:txBody>
      </p:sp>
      <p:sp>
        <p:nvSpPr>
          <p:cNvPr id="4" name="Slide Number Placeholder 3">
            <a:extLst>
              <a:ext uri="{FF2B5EF4-FFF2-40B4-BE49-F238E27FC236}">
                <a16:creationId xmlns:a16="http://schemas.microsoft.com/office/drawing/2014/main" id="{2F39423F-A1EA-4118-3C9A-3E35FAEA08DF}"/>
              </a:ext>
            </a:extLst>
          </p:cNvPr>
          <p:cNvSpPr>
            <a:spLocks noGrp="1"/>
          </p:cNvSpPr>
          <p:nvPr>
            <p:ph type="sldNum" sz="quarter" idx="5"/>
          </p:nvPr>
        </p:nvSpPr>
        <p:spPr/>
        <p:txBody>
          <a:bodyPr/>
          <a:lstStyle/>
          <a:p>
            <a:fld id="{0A1A2D79-0A70-4F98-91B6-5265C658D6AD}" type="slidenum">
              <a:rPr lang="en-US" smtClean="0"/>
              <a:t>9</a:t>
            </a:fld>
            <a:endParaRPr lang="en-US"/>
          </a:p>
        </p:txBody>
      </p:sp>
    </p:spTree>
    <p:extLst>
      <p:ext uri="{BB962C8B-B14F-4D97-AF65-F5344CB8AC3E}">
        <p14:creationId xmlns:p14="http://schemas.microsoft.com/office/powerpoint/2010/main" val="837350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4/7/2025</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4/7/2025</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4/7/2025</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4/7/2025</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4/7/2025</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4/7/2025</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4/7/2025</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4/7/2025</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4/7/2025</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4/7/2025</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4/7/2025</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4/7/2025</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228600" y="3848100"/>
            <a:ext cx="51816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228600" y="2824163"/>
            <a:ext cx="8839200" cy="990600"/>
          </a:xfrm>
        </p:spPr>
        <p:txBody>
          <a:bodyPr/>
          <a:lstStyle/>
          <a:p>
            <a:r>
              <a:rPr lang="en-US" sz="4800" dirty="0">
                <a:latin typeface="ATT Aleck Sans"/>
              </a:rPr>
              <a:t>Using a PC (Windows 11)</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0" y="6248400"/>
            <a:ext cx="9067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b="1" dirty="0"/>
              <a:t>Insert your logo her</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indows 11 desktop.">
            <a:extLst>
              <a:ext uri="{FF2B5EF4-FFF2-40B4-BE49-F238E27FC236}">
                <a16:creationId xmlns:a16="http://schemas.microsoft.com/office/drawing/2014/main" id="{206E3C39-7C8A-6754-1447-75567F5B39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Taskbar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25" name="Picture 24" descr="A screenshot of a computer&#10;&#10;Description automatically generated">
            <a:extLst>
              <a:ext uri="{FF2B5EF4-FFF2-40B4-BE49-F238E27FC236}">
                <a16:creationId xmlns:a16="http://schemas.microsoft.com/office/drawing/2014/main" id="{0F274FB4-45B1-8A6C-9F8B-C6B41A850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1997" y="3148823"/>
            <a:ext cx="5646662" cy="978382"/>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10</a:t>
            </a:fld>
            <a:endParaRPr lang="en-US"/>
          </a:p>
        </p:txBody>
      </p:sp>
      <p:sp>
        <p:nvSpPr>
          <p:cNvPr id="8" name="Rectangle 7">
            <a:extLst>
              <a:ext uri="{FF2B5EF4-FFF2-40B4-BE49-F238E27FC236}">
                <a16:creationId xmlns:a16="http://schemas.microsoft.com/office/drawing/2014/main" id="{4DB1EF22-33EA-1940-B16D-D9BBC5D6C61E}"/>
              </a:ext>
            </a:extLst>
          </p:cNvPr>
          <p:cNvSpPr/>
          <p:nvPr/>
        </p:nvSpPr>
        <p:spPr>
          <a:xfrm>
            <a:off x="681081" y="6219061"/>
            <a:ext cx="7964025"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F74D3E0-36E1-82B0-2266-1793FDF5F3F8}"/>
              </a:ext>
            </a:extLst>
          </p:cNvPr>
          <p:cNvSpPr/>
          <p:nvPr/>
        </p:nvSpPr>
        <p:spPr>
          <a:xfrm>
            <a:off x="1970116" y="3148823"/>
            <a:ext cx="5730424" cy="9879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D570C340-A8E2-1E12-ECF2-DD2FADBF7931}"/>
              </a:ext>
            </a:extLst>
          </p:cNvPr>
          <p:cNvCxnSpPr>
            <a:cxnSpLocks/>
          </p:cNvCxnSpPr>
          <p:nvPr/>
        </p:nvCxnSpPr>
        <p:spPr>
          <a:xfrm flipV="1">
            <a:off x="3886200" y="4164025"/>
            <a:ext cx="1171640" cy="202774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36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98FD0-6A61-4552-6686-D920812DE289}"/>
            </a:ext>
          </a:extLst>
        </p:cNvPr>
        <p:cNvGrpSpPr/>
        <p:nvPr/>
      </p:nvGrpSpPr>
      <p:grpSpPr>
        <a:xfrm>
          <a:off x="0" y="0"/>
          <a:ext cx="0" cy="0"/>
          <a:chOff x="0" y="0"/>
          <a:chExt cx="0" cy="0"/>
        </a:xfrm>
      </p:grpSpPr>
      <p:pic>
        <p:nvPicPr>
          <p:cNvPr id="7" name="Picture 6" descr="Windows 11 desktop.">
            <a:extLst>
              <a:ext uri="{FF2B5EF4-FFF2-40B4-BE49-F238E27FC236}">
                <a16:creationId xmlns:a16="http://schemas.microsoft.com/office/drawing/2014/main" id="{6F29E0A3-2854-08ED-ABC8-23A97F7992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2" name="Content Placeholder 1">
            <a:extLst>
              <a:ext uri="{FF2B5EF4-FFF2-40B4-BE49-F238E27FC236}">
                <a16:creationId xmlns:a16="http://schemas.microsoft.com/office/drawing/2014/main" id="{F9FB2DD2-2FA2-DBE2-C254-B1229BCBDE55}"/>
              </a:ext>
            </a:extLst>
          </p:cNvPr>
          <p:cNvSpPr>
            <a:spLocks noGrp="1"/>
          </p:cNvSpPr>
          <p:nvPr>
            <p:ph idx="1"/>
          </p:nvPr>
        </p:nvSpPr>
        <p:spPr>
          <a:xfrm>
            <a:off x="457200" y="1524000"/>
            <a:ext cx="8229600" cy="4324350"/>
          </a:xfrm>
        </p:spPr>
        <p:txBody>
          <a:bodyPr/>
          <a:lstStyle/>
          <a:p>
            <a:r>
              <a:rPr lang="en-US" b="1" dirty="0">
                <a:solidFill>
                  <a:schemeClr val="tx1"/>
                </a:solidFill>
              </a:rPr>
              <a:t>Taskbar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6B8C90A8-513D-030B-7AD9-DF4EEB8A52C2}"/>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C4571ABD-C7B1-3A6E-2210-E1C6A14B17E3}"/>
              </a:ext>
            </a:extLst>
          </p:cNvPr>
          <p:cNvSpPr>
            <a:spLocks noGrp="1"/>
          </p:cNvSpPr>
          <p:nvPr>
            <p:ph type="sldNum" sz="quarter" idx="12"/>
          </p:nvPr>
        </p:nvSpPr>
        <p:spPr/>
        <p:txBody>
          <a:bodyPr/>
          <a:lstStyle/>
          <a:p>
            <a:fld id="{D852D4E8-E283-404D-80D7-3AF63315721A}" type="slidenum">
              <a:rPr lang="en-US" smtClean="0"/>
              <a:t>11</a:t>
            </a:fld>
            <a:endParaRPr lang="en-US"/>
          </a:p>
        </p:txBody>
      </p:sp>
      <p:sp>
        <p:nvSpPr>
          <p:cNvPr id="8" name="Rectangle 7">
            <a:extLst>
              <a:ext uri="{FF2B5EF4-FFF2-40B4-BE49-F238E27FC236}">
                <a16:creationId xmlns:a16="http://schemas.microsoft.com/office/drawing/2014/main" id="{404805F6-DDFF-0BE6-F311-8F95CD4351FD}"/>
              </a:ext>
            </a:extLst>
          </p:cNvPr>
          <p:cNvSpPr/>
          <p:nvPr/>
        </p:nvSpPr>
        <p:spPr>
          <a:xfrm>
            <a:off x="698334" y="6219061"/>
            <a:ext cx="7964025"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12FB8A31-BE6D-5872-9498-E7EDF81D1B87}"/>
              </a:ext>
            </a:extLst>
          </p:cNvPr>
          <p:cNvCxnSpPr>
            <a:cxnSpLocks/>
          </p:cNvCxnSpPr>
          <p:nvPr/>
        </p:nvCxnSpPr>
        <p:spPr>
          <a:xfrm flipV="1">
            <a:off x="3886200" y="4164025"/>
            <a:ext cx="1171640" cy="202774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pic>
        <p:nvPicPr>
          <p:cNvPr id="5" name="Picture 4" descr="A black and white battery icon&#10;&#10;Description automatically generated">
            <a:extLst>
              <a:ext uri="{FF2B5EF4-FFF2-40B4-BE49-F238E27FC236}">
                <a16:creationId xmlns:a16="http://schemas.microsoft.com/office/drawing/2014/main" id="{204593A7-8C80-B867-7182-B095B57FBB1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51560" y="3240132"/>
            <a:ext cx="4784224" cy="852728"/>
          </a:xfrm>
          <a:prstGeom prst="rect">
            <a:avLst/>
          </a:prstGeom>
        </p:spPr>
      </p:pic>
      <p:sp>
        <p:nvSpPr>
          <p:cNvPr id="16" name="Rectangle 15">
            <a:extLst>
              <a:ext uri="{FF2B5EF4-FFF2-40B4-BE49-F238E27FC236}">
                <a16:creationId xmlns:a16="http://schemas.microsoft.com/office/drawing/2014/main" id="{840171FC-253F-AD5B-0B1C-C4E7FCF1166C}"/>
              </a:ext>
            </a:extLst>
          </p:cNvPr>
          <p:cNvSpPr/>
          <p:nvPr/>
        </p:nvSpPr>
        <p:spPr>
          <a:xfrm>
            <a:off x="2351560" y="3216411"/>
            <a:ext cx="4822324" cy="90017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2040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80086"/>
            <a:ext cx="8229600" cy="4324350"/>
          </a:xfrm>
        </p:spPr>
        <p:txBody>
          <a:bodyPr/>
          <a:lstStyle/>
          <a:p>
            <a:r>
              <a:rPr lang="en-US" b="1" dirty="0">
                <a:solidFill>
                  <a:schemeClr val="tx1"/>
                </a:solidFill>
              </a:rPr>
              <a:t>Applications: </a:t>
            </a:r>
            <a:r>
              <a:rPr lang="en-US" dirty="0">
                <a:solidFill>
                  <a:schemeClr val="tx1"/>
                </a:solidFill>
              </a:rPr>
              <a:t>Tools that allow you to do things on a computer.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12</a:t>
            </a:fld>
            <a:endParaRPr lang="en-US"/>
          </a:p>
        </p:txBody>
      </p:sp>
      <p:pic>
        <p:nvPicPr>
          <p:cNvPr id="5" name="Picture 4" descr="Windows 11 desktop.">
            <a:extLst>
              <a:ext uri="{FF2B5EF4-FFF2-40B4-BE49-F238E27FC236}">
                <a16:creationId xmlns:a16="http://schemas.microsoft.com/office/drawing/2014/main" id="{44E97C2A-6E46-EE40-9963-00CC720847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13" name="Rounded Rectangle 12">
            <a:extLst>
              <a:ext uri="{FF2B5EF4-FFF2-40B4-BE49-F238E27FC236}">
                <a16:creationId xmlns:a16="http://schemas.microsoft.com/office/drawing/2014/main" id="{68A8128D-0357-18D8-EF30-BD7ADE65FA84}"/>
              </a:ext>
            </a:extLst>
          </p:cNvPr>
          <p:cNvSpPr/>
          <p:nvPr/>
        </p:nvSpPr>
        <p:spPr>
          <a:xfrm>
            <a:off x="666187" y="4340820"/>
            <a:ext cx="553013" cy="533400"/>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Icon&#10;&#10;Description automatically generated">
            <a:extLst>
              <a:ext uri="{FF2B5EF4-FFF2-40B4-BE49-F238E27FC236}">
                <a16:creationId xmlns:a16="http://schemas.microsoft.com/office/drawing/2014/main" id="{FA95034C-B6A5-F948-0155-254EC0E00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00200" y="4343400"/>
            <a:ext cx="1371600" cy="1371600"/>
          </a:xfrm>
          <a:prstGeom prst="rect">
            <a:avLst/>
          </a:prstGeom>
          <a:ln w="38100">
            <a:solidFill>
              <a:srgbClr val="F4681A"/>
            </a:solidFill>
          </a:ln>
        </p:spPr>
      </p:pic>
      <p:sp>
        <p:nvSpPr>
          <p:cNvPr id="18" name="Rounded Rectangle 17">
            <a:extLst>
              <a:ext uri="{FF2B5EF4-FFF2-40B4-BE49-F238E27FC236}">
                <a16:creationId xmlns:a16="http://schemas.microsoft.com/office/drawing/2014/main" id="{66EDE29F-04B1-B47A-E138-3D2039BABC92}"/>
              </a:ext>
            </a:extLst>
          </p:cNvPr>
          <p:cNvSpPr/>
          <p:nvPr/>
        </p:nvSpPr>
        <p:spPr>
          <a:xfrm>
            <a:off x="666187" y="3757391"/>
            <a:ext cx="553013" cy="533400"/>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Logo, icon&#10;&#10;Description automatically generated">
            <a:extLst>
              <a:ext uri="{FF2B5EF4-FFF2-40B4-BE49-F238E27FC236}">
                <a16:creationId xmlns:a16="http://schemas.microsoft.com/office/drawing/2014/main" id="{183A312A-968F-BBDE-D154-E2347BC236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00200" y="2743200"/>
            <a:ext cx="1371600" cy="1371600"/>
          </a:xfrm>
          <a:prstGeom prst="rect">
            <a:avLst/>
          </a:prstGeom>
          <a:ln w="38100">
            <a:solidFill>
              <a:srgbClr val="F4681A"/>
            </a:solidFill>
          </a:ln>
        </p:spPr>
      </p:pic>
      <p:cxnSp>
        <p:nvCxnSpPr>
          <p:cNvPr id="20" name="Straight Connector 19">
            <a:extLst>
              <a:ext uri="{FF2B5EF4-FFF2-40B4-BE49-F238E27FC236}">
                <a16:creationId xmlns:a16="http://schemas.microsoft.com/office/drawing/2014/main" id="{BE47489B-C73C-A50A-E48A-BB4BFBD375B6}"/>
              </a:ext>
            </a:extLst>
          </p:cNvPr>
          <p:cNvCxnSpPr>
            <a:cxnSpLocks/>
          </p:cNvCxnSpPr>
          <p:nvPr/>
        </p:nvCxnSpPr>
        <p:spPr>
          <a:xfrm>
            <a:off x="1219200" y="4136198"/>
            <a:ext cx="457200" cy="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10752F5-2B0E-D870-E822-AEA475446388}"/>
              </a:ext>
            </a:extLst>
          </p:cNvPr>
          <p:cNvCxnSpPr>
            <a:cxnSpLocks/>
          </p:cNvCxnSpPr>
          <p:nvPr/>
        </p:nvCxnSpPr>
        <p:spPr>
          <a:xfrm>
            <a:off x="1143000" y="4874220"/>
            <a:ext cx="457200" cy="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8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9976" y="1496622"/>
            <a:ext cx="8229600" cy="4325112"/>
          </a:xfrm>
        </p:spPr>
        <p:txBody>
          <a:bodyPr/>
          <a:lstStyle/>
          <a:p>
            <a:r>
              <a:rPr lang="en-US" b="1" dirty="0">
                <a:solidFill>
                  <a:schemeClr val="tx1"/>
                </a:solidFill>
              </a:rPr>
              <a:t>Search: </a:t>
            </a:r>
            <a:r>
              <a:rPr lang="en-US" dirty="0">
                <a:solidFill>
                  <a:schemeClr val="tx1"/>
                </a:solidFill>
              </a:rPr>
              <a:t>Find a specific file, computer setting, or application.</a:t>
            </a:r>
            <a:r>
              <a:rPr lang="en-US" b="1" dirty="0">
                <a:solidFill>
                  <a:schemeClr val="tx1"/>
                </a:solidFill>
              </a:rPr>
              <a:t>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n-US"/>
          </a:p>
        </p:txBody>
      </p:sp>
      <p:pic>
        <p:nvPicPr>
          <p:cNvPr id="5" name="Picture 4" descr="Windows 11 desktop.">
            <a:extLst>
              <a:ext uri="{FF2B5EF4-FFF2-40B4-BE49-F238E27FC236}">
                <a16:creationId xmlns:a16="http://schemas.microsoft.com/office/drawing/2014/main" id="{CEBEB018-3A18-F26D-D5B3-77021416B8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5" cy="4471416"/>
          </a:xfrm>
          <a:prstGeom prst="rect">
            <a:avLst/>
          </a:prstGeom>
        </p:spPr>
      </p:pic>
      <p:sp>
        <p:nvSpPr>
          <p:cNvPr id="8" name="Rectangle 7">
            <a:extLst>
              <a:ext uri="{FF2B5EF4-FFF2-40B4-BE49-F238E27FC236}">
                <a16:creationId xmlns:a16="http://schemas.microsoft.com/office/drawing/2014/main" id="{5DAEACDB-0242-7FA9-6092-A008BE7C76A2}"/>
              </a:ext>
            </a:extLst>
          </p:cNvPr>
          <p:cNvSpPr/>
          <p:nvPr/>
        </p:nvSpPr>
        <p:spPr>
          <a:xfrm>
            <a:off x="2895600" y="6231647"/>
            <a:ext cx="2057401"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screen shot of a phone&#10;&#10;Description automatically generated">
            <a:extLst>
              <a:ext uri="{FF2B5EF4-FFF2-40B4-BE49-F238E27FC236}">
                <a16:creationId xmlns:a16="http://schemas.microsoft.com/office/drawing/2014/main" id="{15526907-5CED-1991-AE85-595CCABE7E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1647" y="3587497"/>
            <a:ext cx="5067300" cy="844550"/>
          </a:xfrm>
          <a:prstGeom prst="rect">
            <a:avLst/>
          </a:prstGeom>
        </p:spPr>
      </p:pic>
      <p:sp>
        <p:nvSpPr>
          <p:cNvPr id="17" name="Rectangle 16">
            <a:extLst>
              <a:ext uri="{FF2B5EF4-FFF2-40B4-BE49-F238E27FC236}">
                <a16:creationId xmlns:a16="http://schemas.microsoft.com/office/drawing/2014/main" id="{BF35607C-AE38-3FAA-46F1-D1E9F38F8176}"/>
              </a:ext>
            </a:extLst>
          </p:cNvPr>
          <p:cNvSpPr/>
          <p:nvPr/>
        </p:nvSpPr>
        <p:spPr>
          <a:xfrm>
            <a:off x="2124423" y="3589973"/>
            <a:ext cx="5074524" cy="84207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9188C7C-1C5C-343A-48FE-0EB08E094E02}"/>
              </a:ext>
            </a:extLst>
          </p:cNvPr>
          <p:cNvCxnSpPr>
            <a:cxnSpLocks/>
          </p:cNvCxnSpPr>
          <p:nvPr/>
        </p:nvCxnSpPr>
        <p:spPr>
          <a:xfrm flipV="1">
            <a:off x="3640347" y="4432046"/>
            <a:ext cx="924429" cy="1799601"/>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187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08511-DFF5-1C98-83FB-5FE4A20AFE9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28BC85-B40E-B93A-585A-5CD1A68CFAC2}"/>
              </a:ext>
            </a:extLst>
          </p:cNvPr>
          <p:cNvSpPr>
            <a:spLocks noGrp="1"/>
          </p:cNvSpPr>
          <p:nvPr>
            <p:ph idx="1"/>
          </p:nvPr>
        </p:nvSpPr>
        <p:spPr>
          <a:xfrm>
            <a:off x="457200" y="1524000"/>
            <a:ext cx="8229600" cy="4324350"/>
          </a:xfrm>
        </p:spPr>
        <p:txBody>
          <a:bodyPr/>
          <a:lstStyle/>
          <a:p>
            <a:r>
              <a:rPr lang="en-US" b="1" dirty="0">
                <a:solidFill>
                  <a:schemeClr val="tx1"/>
                </a:solidFill>
              </a:rPr>
              <a:t>Searching</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3B1DE6CD-98F6-CF24-8A82-6FB53460B24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902DAD2A-4E7A-C917-053E-858719B9E627}"/>
              </a:ext>
            </a:extLst>
          </p:cNvPr>
          <p:cNvSpPr>
            <a:spLocks noGrp="1"/>
          </p:cNvSpPr>
          <p:nvPr>
            <p:ph type="sldNum" sz="quarter" idx="12"/>
          </p:nvPr>
        </p:nvSpPr>
        <p:spPr/>
        <p:txBody>
          <a:bodyPr/>
          <a:lstStyle/>
          <a:p>
            <a:fld id="{D852D4E8-E283-404D-80D7-3AF63315721A}" type="slidenum">
              <a:rPr lang="en-US" smtClean="0"/>
              <a:t>14</a:t>
            </a:fld>
            <a:endParaRPr lang="en-US"/>
          </a:p>
        </p:txBody>
      </p:sp>
      <p:pic>
        <p:nvPicPr>
          <p:cNvPr id="8" name="Picture 7" descr="A screenshot of a computer&#10;&#10;Description automatically generated">
            <a:extLst>
              <a:ext uri="{FF2B5EF4-FFF2-40B4-BE49-F238E27FC236}">
                <a16:creationId xmlns:a16="http://schemas.microsoft.com/office/drawing/2014/main" id="{B7B46514-38D0-2C96-F1CE-76FDCA01AB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5" cy="4471416"/>
          </a:xfrm>
          <a:prstGeom prst="rect">
            <a:avLst/>
          </a:prstGeom>
        </p:spPr>
      </p:pic>
      <p:sp>
        <p:nvSpPr>
          <p:cNvPr id="7" name="Rectangle 6">
            <a:extLst>
              <a:ext uri="{FF2B5EF4-FFF2-40B4-BE49-F238E27FC236}">
                <a16:creationId xmlns:a16="http://schemas.microsoft.com/office/drawing/2014/main" id="{75E144DE-DA25-4B41-645D-ADEA246F2985}"/>
              </a:ext>
            </a:extLst>
          </p:cNvPr>
          <p:cNvSpPr/>
          <p:nvPr/>
        </p:nvSpPr>
        <p:spPr>
          <a:xfrm>
            <a:off x="2895600" y="6204161"/>
            <a:ext cx="2057401"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ursor with solid fill">
            <a:extLst>
              <a:ext uri="{FF2B5EF4-FFF2-40B4-BE49-F238E27FC236}">
                <a16:creationId xmlns:a16="http://schemas.microsoft.com/office/drawing/2014/main" id="{4C8215B0-C2B4-4688-79F7-DC326607CE4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884832" y="6238166"/>
            <a:ext cx="593537" cy="593537"/>
          </a:xfrm>
          <a:prstGeom prst="rect">
            <a:avLst/>
          </a:prstGeom>
        </p:spPr>
      </p:pic>
    </p:spTree>
    <p:extLst>
      <p:ext uri="{BB962C8B-B14F-4D97-AF65-F5344CB8AC3E}">
        <p14:creationId xmlns:p14="http://schemas.microsoft.com/office/powerpoint/2010/main" val="1860984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412F9-0B9E-5EB3-02BE-7B92A514748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F874E4-6759-F6AB-A04D-4DE029FA19FD}"/>
              </a:ext>
            </a:extLst>
          </p:cNvPr>
          <p:cNvSpPr>
            <a:spLocks noGrp="1"/>
          </p:cNvSpPr>
          <p:nvPr>
            <p:ph idx="1"/>
          </p:nvPr>
        </p:nvSpPr>
        <p:spPr>
          <a:xfrm>
            <a:off x="457200" y="1524000"/>
            <a:ext cx="8229600" cy="4324350"/>
          </a:xfrm>
        </p:spPr>
        <p:txBody>
          <a:bodyPr/>
          <a:lstStyle/>
          <a:p>
            <a:r>
              <a:rPr lang="en-US" b="1" dirty="0">
                <a:solidFill>
                  <a:schemeClr val="tx1"/>
                </a:solidFill>
              </a:rPr>
              <a:t>Searching</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4DFF9B39-90B5-942A-3EAA-5AEE09436826}"/>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26882D74-3D49-C9E5-BFE9-681458D9DDBD}"/>
              </a:ext>
            </a:extLst>
          </p:cNvPr>
          <p:cNvSpPr>
            <a:spLocks noGrp="1"/>
          </p:cNvSpPr>
          <p:nvPr>
            <p:ph type="sldNum" sz="quarter" idx="12"/>
          </p:nvPr>
        </p:nvSpPr>
        <p:spPr/>
        <p:txBody>
          <a:bodyPr/>
          <a:lstStyle/>
          <a:p>
            <a:fld id="{D852D4E8-E283-404D-80D7-3AF63315721A}" type="slidenum">
              <a:rPr lang="en-US" smtClean="0"/>
              <a:t>15</a:t>
            </a:fld>
            <a:endParaRPr lang="en-US"/>
          </a:p>
        </p:txBody>
      </p:sp>
      <p:pic>
        <p:nvPicPr>
          <p:cNvPr id="5" name="Picture 4" descr="A screenshot of a computer&#10;&#10;Description automatically generated">
            <a:extLst>
              <a:ext uri="{FF2B5EF4-FFF2-40B4-BE49-F238E27FC236}">
                <a16:creationId xmlns:a16="http://schemas.microsoft.com/office/drawing/2014/main" id="{8F69A64E-E8B9-6AD5-9D6F-C4D347E528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345" y="2057400"/>
            <a:ext cx="7959286" cy="4471416"/>
          </a:xfrm>
          <a:prstGeom prst="rect">
            <a:avLst/>
          </a:prstGeom>
        </p:spPr>
      </p:pic>
    </p:spTree>
    <p:extLst>
      <p:ext uri="{BB962C8B-B14F-4D97-AF65-F5344CB8AC3E}">
        <p14:creationId xmlns:p14="http://schemas.microsoft.com/office/powerpoint/2010/main" val="76673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Search Results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n-US"/>
          </a:p>
        </p:txBody>
      </p:sp>
      <p:pic>
        <p:nvPicPr>
          <p:cNvPr id="9" name="Picture 8">
            <a:extLst>
              <a:ext uri="{FF2B5EF4-FFF2-40B4-BE49-F238E27FC236}">
                <a16:creationId xmlns:a16="http://schemas.microsoft.com/office/drawing/2014/main" id="{97C12227-2300-F14A-9409-71A13DBA2F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399"/>
            <a:ext cx="7964424" cy="4476897"/>
          </a:xfrm>
          <a:prstGeom prst="rect">
            <a:avLst/>
          </a:prstGeom>
        </p:spPr>
      </p:pic>
    </p:spTree>
    <p:extLst>
      <p:ext uri="{BB962C8B-B14F-4D97-AF65-F5344CB8AC3E}">
        <p14:creationId xmlns:p14="http://schemas.microsoft.com/office/powerpoint/2010/main" val="118392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Windows Icon</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8" name="Picture 7" descr="Windows 11 desktop.">
            <a:extLst>
              <a:ext uri="{FF2B5EF4-FFF2-40B4-BE49-F238E27FC236}">
                <a16:creationId xmlns:a16="http://schemas.microsoft.com/office/drawing/2014/main" id="{23E65AFA-3016-84AC-95F9-7D5ABF1B20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4153"/>
            <a:ext cx="7964025" cy="4474079"/>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17</a:t>
            </a:fld>
            <a:endParaRPr lang="en-US"/>
          </a:p>
        </p:txBody>
      </p:sp>
      <p:pic>
        <p:nvPicPr>
          <p:cNvPr id="12" name="Picture 11" descr="A blue square with white squares&#10;&#10;Description automatically generated">
            <a:extLst>
              <a:ext uri="{FF2B5EF4-FFF2-40B4-BE49-F238E27FC236}">
                <a16:creationId xmlns:a16="http://schemas.microsoft.com/office/drawing/2014/main" id="{28E3FE97-38DA-0273-529F-5C554F14B88E}"/>
              </a:ext>
            </a:extLst>
          </p:cNvPr>
          <p:cNvPicPr>
            <a:picLocks noChangeAspect="1"/>
          </p:cNvPicPr>
          <p:nvPr/>
        </p:nvPicPr>
        <p:blipFill>
          <a:blip r:embed="rId4"/>
          <a:stretch>
            <a:fillRect/>
          </a:stretch>
        </p:blipFill>
        <p:spPr>
          <a:xfrm>
            <a:off x="3961131" y="3179787"/>
            <a:ext cx="1546492" cy="1482457"/>
          </a:xfrm>
          <a:prstGeom prst="rect">
            <a:avLst/>
          </a:prstGeom>
        </p:spPr>
      </p:pic>
      <p:grpSp>
        <p:nvGrpSpPr>
          <p:cNvPr id="7" name="Group 6">
            <a:extLst>
              <a:ext uri="{FF2B5EF4-FFF2-40B4-BE49-F238E27FC236}">
                <a16:creationId xmlns:a16="http://schemas.microsoft.com/office/drawing/2014/main" id="{CF56B278-339A-934B-9976-117716D1B61D}"/>
              </a:ext>
            </a:extLst>
          </p:cNvPr>
          <p:cNvGrpSpPr/>
          <p:nvPr/>
        </p:nvGrpSpPr>
        <p:grpSpPr>
          <a:xfrm>
            <a:off x="3124200" y="3185181"/>
            <a:ext cx="2403447" cy="3063219"/>
            <a:chOff x="2117768" y="3338137"/>
            <a:chExt cx="3117576" cy="3248150"/>
          </a:xfrm>
        </p:grpSpPr>
        <p:cxnSp>
          <p:nvCxnSpPr>
            <p:cNvPr id="15" name="Straight Connector 14">
              <a:extLst>
                <a:ext uri="{FF2B5EF4-FFF2-40B4-BE49-F238E27FC236}">
                  <a16:creationId xmlns:a16="http://schemas.microsoft.com/office/drawing/2014/main" id="{D26615B7-2B83-BA40-8F3A-D1B2812DB5B8}"/>
                </a:ext>
              </a:extLst>
            </p:cNvPr>
            <p:cNvCxnSpPr>
              <a:cxnSpLocks/>
            </p:cNvCxnSpPr>
            <p:nvPr/>
          </p:nvCxnSpPr>
          <p:spPr>
            <a:xfrm flipV="1">
              <a:off x="2117768" y="4932286"/>
              <a:ext cx="1873919" cy="1654001"/>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D73FEA7-F49B-154E-889E-742155EF86F1}"/>
                </a:ext>
              </a:extLst>
            </p:cNvPr>
            <p:cNvSpPr/>
            <p:nvPr/>
          </p:nvSpPr>
          <p:spPr>
            <a:xfrm>
              <a:off x="3229347" y="3338137"/>
              <a:ext cx="2005997" cy="1566235"/>
            </a:xfrm>
            <a:prstGeom prst="rect">
              <a:avLst/>
            </a:prstGeom>
            <a:noFill/>
            <a:ln w="3492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5208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Start Menu:</a:t>
            </a:r>
            <a:r>
              <a:rPr lang="en-US" dirty="0">
                <a:solidFill>
                  <a:schemeClr val="tx1"/>
                </a:solidFill>
              </a:rPr>
              <a:t> Access all applications available on the computer; shut down, restart and put the computer to sleep; manage user accounts, access files and computer settings.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n-US"/>
          </a:p>
        </p:txBody>
      </p:sp>
      <p:pic>
        <p:nvPicPr>
          <p:cNvPr id="5" name="Picture 4" descr="A screenshot of a computer&#10;&#10;Description automatically generated">
            <a:extLst>
              <a:ext uri="{FF2B5EF4-FFF2-40B4-BE49-F238E27FC236}">
                <a16:creationId xmlns:a16="http://schemas.microsoft.com/office/drawing/2014/main" id="{09113B1E-97BA-3170-B027-4DBAE52212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60" y="2670048"/>
            <a:ext cx="7488238" cy="4206788"/>
          </a:xfrm>
          <a:prstGeom prst="rect">
            <a:avLst/>
          </a:prstGeom>
        </p:spPr>
      </p:pic>
      <p:sp>
        <p:nvSpPr>
          <p:cNvPr id="8" name="Rectangle 7">
            <a:extLst>
              <a:ext uri="{FF2B5EF4-FFF2-40B4-BE49-F238E27FC236}">
                <a16:creationId xmlns:a16="http://schemas.microsoft.com/office/drawing/2014/main" id="{3C7E87D6-B9EF-5A47-DB00-042FCB620C62}"/>
              </a:ext>
            </a:extLst>
          </p:cNvPr>
          <p:cNvSpPr/>
          <p:nvPr/>
        </p:nvSpPr>
        <p:spPr>
          <a:xfrm>
            <a:off x="3694983" y="3684918"/>
            <a:ext cx="533400" cy="5086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BE5475E-D949-AF21-035E-DF8243911035}"/>
              </a:ext>
            </a:extLst>
          </p:cNvPr>
          <p:cNvSpPr/>
          <p:nvPr/>
        </p:nvSpPr>
        <p:spPr>
          <a:xfrm>
            <a:off x="5973794" y="6114852"/>
            <a:ext cx="533400" cy="4396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2A05428-090F-9082-A479-7C0FD21AACED}"/>
              </a:ext>
            </a:extLst>
          </p:cNvPr>
          <p:cNvSpPr/>
          <p:nvPr/>
        </p:nvSpPr>
        <p:spPr>
          <a:xfrm>
            <a:off x="3216091" y="6114851"/>
            <a:ext cx="672732" cy="43962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AE1D418-448A-546A-F2F6-FE1A6714889C}"/>
              </a:ext>
            </a:extLst>
          </p:cNvPr>
          <p:cNvSpPr/>
          <p:nvPr/>
        </p:nvSpPr>
        <p:spPr>
          <a:xfrm>
            <a:off x="5956542" y="3732327"/>
            <a:ext cx="533400" cy="48752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1A4F30-896C-B69A-A94C-05C62B88F535}"/>
              </a:ext>
            </a:extLst>
          </p:cNvPr>
          <p:cNvSpPr/>
          <p:nvPr/>
        </p:nvSpPr>
        <p:spPr>
          <a:xfrm>
            <a:off x="5651738" y="3448572"/>
            <a:ext cx="838200" cy="27444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230CA26C-7C23-4B7F-FF86-0B931ADC3830}"/>
              </a:ext>
            </a:extLst>
          </p:cNvPr>
          <p:cNvSpPr txBox="1">
            <a:spLocks/>
          </p:cNvSpPr>
          <p:nvPr/>
        </p:nvSpPr>
        <p:spPr bwMode="auto">
          <a:xfrm>
            <a:off x="457200" y="609600"/>
            <a:ext cx="84788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sz="2800"/>
              <a:t>Working from the Desktop: Start Menu (continued)</a:t>
            </a:r>
            <a:endParaRPr lang="en-US" sz="2800" dirty="0"/>
          </a:p>
        </p:txBody>
      </p:sp>
    </p:spTree>
    <p:extLst>
      <p:ext uri="{BB962C8B-B14F-4D97-AF65-F5344CB8AC3E}">
        <p14:creationId xmlns:p14="http://schemas.microsoft.com/office/powerpoint/2010/main" val="354911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n-US" b="1" dirty="0">
                <a:solidFill>
                  <a:schemeClr val="tx1"/>
                </a:solidFill>
              </a:rPr>
              <a:t>Power:</a:t>
            </a:r>
            <a:r>
              <a:rPr lang="en-US" dirty="0">
                <a:solidFill>
                  <a:schemeClr val="tx1"/>
                </a:solidFill>
              </a:rPr>
              <a:t> Menu to lock, restart, shut down, or put the computer to sleep.</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n-US"/>
          </a:p>
        </p:txBody>
      </p:sp>
      <p:pic>
        <p:nvPicPr>
          <p:cNvPr id="7" name="Picture 6" descr="A screenshot of a computer&#10;&#10;Description automatically generated">
            <a:extLst>
              <a:ext uri="{FF2B5EF4-FFF2-40B4-BE49-F238E27FC236}">
                <a16:creationId xmlns:a16="http://schemas.microsoft.com/office/drawing/2014/main" id="{E6BD2758-23C1-DC73-6336-C39DDF3F62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0017" y="2057400"/>
            <a:ext cx="7959286" cy="4471416"/>
          </a:xfrm>
          <a:prstGeom prst="rect">
            <a:avLst/>
          </a:prstGeom>
        </p:spPr>
      </p:pic>
      <p:sp>
        <p:nvSpPr>
          <p:cNvPr id="8" name="Rectangle 7">
            <a:extLst>
              <a:ext uri="{FF2B5EF4-FFF2-40B4-BE49-F238E27FC236}">
                <a16:creationId xmlns:a16="http://schemas.microsoft.com/office/drawing/2014/main" id="{0B3BF8A3-7C91-A1A7-D686-688D684027F7}"/>
              </a:ext>
            </a:extLst>
          </p:cNvPr>
          <p:cNvSpPr/>
          <p:nvPr/>
        </p:nvSpPr>
        <p:spPr>
          <a:xfrm>
            <a:off x="5794246" y="4940019"/>
            <a:ext cx="762000" cy="8382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F40FB95-974B-8DFF-690C-F321B6F1A452}"/>
              </a:ext>
            </a:extLst>
          </p:cNvPr>
          <p:cNvSpPr txBox="1">
            <a:spLocks/>
          </p:cNvSpPr>
          <p:nvPr/>
        </p:nvSpPr>
        <p:spPr bwMode="auto">
          <a:xfrm>
            <a:off x="457200" y="609600"/>
            <a:ext cx="84788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sz="2800"/>
              <a:t>Working from the Desktop: Start Menu (continued)</a:t>
            </a:r>
            <a:endParaRPr lang="en-US" sz="2800" dirty="0"/>
          </a:p>
        </p:txBody>
      </p:sp>
    </p:spTree>
    <p:extLst>
      <p:ext uri="{BB962C8B-B14F-4D97-AF65-F5344CB8AC3E}">
        <p14:creationId xmlns:p14="http://schemas.microsoft.com/office/powerpoint/2010/main" val="367032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n-US" b="1" dirty="0"/>
          </a:p>
          <a:p>
            <a:r>
              <a:rPr lang="en-US" b="1" dirty="0">
                <a:solidFill>
                  <a:schemeClr val="tx1"/>
                </a:solidFill>
              </a:rPr>
              <a:t>Introduction </a:t>
            </a:r>
            <a:endParaRPr lang="en-US" dirty="0">
              <a:solidFill>
                <a:schemeClr val="tx1"/>
              </a:solidFill>
            </a:endParaRPr>
          </a:p>
          <a:p>
            <a:pPr lvl="1"/>
            <a:r>
              <a:rPr lang="en-US" sz="2100" dirty="0">
                <a:solidFill>
                  <a:schemeClr val="tx1"/>
                </a:solidFill>
              </a:rPr>
              <a:t>Learn about operating systems</a:t>
            </a:r>
          </a:p>
          <a:p>
            <a:r>
              <a:rPr lang="en-US" b="1" dirty="0">
                <a:solidFill>
                  <a:schemeClr val="tx1"/>
                </a:solidFill>
              </a:rPr>
              <a:t>Skill Building</a:t>
            </a:r>
          </a:p>
          <a:p>
            <a:pPr lvl="1"/>
            <a:r>
              <a:rPr lang="en-US" sz="2100" dirty="0">
                <a:solidFill>
                  <a:schemeClr val="tx1"/>
                </a:solidFill>
              </a:rPr>
              <a:t>Find and navigate the desktop</a:t>
            </a:r>
          </a:p>
          <a:p>
            <a:pPr lvl="1"/>
            <a:r>
              <a:rPr lang="en-US" sz="2100" dirty="0">
                <a:solidFill>
                  <a:schemeClr val="tx1"/>
                </a:solidFill>
              </a:rPr>
              <a:t>Find and organize files and folders</a:t>
            </a:r>
          </a:p>
          <a:p>
            <a:pPr lvl="1"/>
            <a:r>
              <a:rPr lang="en-US" sz="2100" dirty="0">
                <a:solidFill>
                  <a:schemeClr val="tx1"/>
                </a:solidFill>
              </a:rPr>
              <a:t>Manage the windows of an application</a:t>
            </a:r>
          </a:p>
          <a:p>
            <a:pPr lvl="1"/>
            <a:r>
              <a:rPr lang="en-US" sz="2100" dirty="0">
                <a:solidFill>
                  <a:schemeClr val="tx1"/>
                </a:solidFill>
              </a:rPr>
              <a:t>Save and close files</a:t>
            </a:r>
          </a:p>
          <a:p>
            <a:pPr lvl="1"/>
            <a:r>
              <a:rPr lang="en-US" sz="2100" dirty="0">
                <a:solidFill>
                  <a:schemeClr val="tx1"/>
                </a:solidFill>
              </a:rPr>
              <a:t>Delete files</a:t>
            </a:r>
          </a:p>
          <a:p>
            <a:r>
              <a:rPr lang="en-US" b="1" dirty="0">
                <a:solidFill>
                  <a:schemeClr val="tx1"/>
                </a:solidFill>
              </a:rPr>
              <a:t>Tips for using a PC </a:t>
            </a:r>
          </a:p>
          <a:p>
            <a:r>
              <a:rPr lang="en-US" b="1" dirty="0">
                <a:solidFill>
                  <a:schemeClr val="tx1"/>
                </a:solidFill>
              </a:rPr>
              <a:t>Practice</a:t>
            </a:r>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a:p>
        </p:txBody>
      </p:sp>
      <p:sp>
        <p:nvSpPr>
          <p:cNvPr id="7" name="Title 2">
            <a:extLst>
              <a:ext uri="{FF2B5EF4-FFF2-40B4-BE49-F238E27FC236}">
                <a16:creationId xmlns:a16="http://schemas.microsoft.com/office/drawing/2014/main" id="{7B0FE126-0447-2222-6385-9685AB29BE15}"/>
              </a:ext>
            </a:extLst>
          </p:cNvPr>
          <p:cNvSpPr>
            <a:spLocks noGrp="1"/>
          </p:cNvSpPr>
          <p:nvPr>
            <p:ph type="title"/>
          </p:nvPr>
        </p:nvSpPr>
        <p:spPr>
          <a:xfrm>
            <a:off x="459475" y="757364"/>
            <a:ext cx="8229600" cy="1066800"/>
          </a:xfrm>
        </p:spPr>
        <p:txBody>
          <a:bodyPr/>
          <a:lstStyle/>
          <a:p>
            <a:r>
              <a:rPr lang="en-US" dirty="0"/>
              <a:t>Today’s Agenda</a:t>
            </a:r>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rmAutofit/>
          </a:bodyPr>
          <a:lstStyle/>
          <a:p>
            <a:pPr marL="82296" indent="0">
              <a:buNone/>
            </a:pPr>
            <a:r>
              <a:rPr lang="en-US" b="1">
                <a:solidFill>
                  <a:schemeClr val="tx1"/>
                </a:solidFill>
              </a:rPr>
              <a:t>Power Menu Options</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n-US" dirty="0"/>
              <a:t>Working from the Desktop</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20</a:t>
            </a:fld>
            <a:endParaRPr lang="en-US"/>
          </a:p>
        </p:txBody>
      </p:sp>
      <p:grpSp>
        <p:nvGrpSpPr>
          <p:cNvPr id="4" name="Group 3">
            <a:extLst>
              <a:ext uri="{FF2B5EF4-FFF2-40B4-BE49-F238E27FC236}">
                <a16:creationId xmlns:a16="http://schemas.microsoft.com/office/drawing/2014/main" id="{0D3ED8D8-447F-BD48-A669-D647E313E4DE}"/>
              </a:ext>
            </a:extLst>
          </p:cNvPr>
          <p:cNvGrpSpPr/>
          <p:nvPr/>
        </p:nvGrpSpPr>
        <p:grpSpPr>
          <a:xfrm>
            <a:off x="3048000" y="2387856"/>
            <a:ext cx="8187608" cy="762619"/>
            <a:chOff x="988609" y="2391218"/>
            <a:chExt cx="8187608" cy="762619"/>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412989"/>
              <a:ext cx="7795724" cy="740848"/>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latin typeface="+mn-lt"/>
                  <a:ea typeface="Times New Roman" panose="02020603050405020304" pitchFamily="18" charset="0"/>
                </a:rPr>
                <a:t>L</a:t>
              </a:r>
              <a:r>
                <a:rPr lang="en-US" b="1" dirty="0">
                  <a:solidFill>
                    <a:srgbClr val="000000"/>
                  </a:solidFill>
                  <a:effectLst/>
                  <a:latin typeface="+mn-lt"/>
                  <a:ea typeface="Times New Roman" panose="02020603050405020304" pitchFamily="18" charset="0"/>
                </a:rPr>
                <a:t>ock: </a:t>
              </a:r>
              <a:r>
                <a:rPr lang="en-US" dirty="0">
                  <a:solidFill>
                    <a:srgbClr val="000000"/>
                  </a:solidFill>
                  <a:effectLst/>
                  <a:latin typeface="+mn-lt"/>
                  <a:ea typeface="Times New Roman" panose="02020603050405020304" pitchFamily="18" charset="0"/>
                </a:rPr>
                <a:t>Requires a username and password to </a:t>
              </a:r>
              <a:br>
                <a:rPr lang="en-US" dirty="0">
                  <a:solidFill>
                    <a:srgbClr val="000000"/>
                  </a:solidFill>
                  <a:effectLst/>
                  <a:latin typeface="+mn-lt"/>
                  <a:ea typeface="Times New Roman" panose="02020603050405020304" pitchFamily="18" charset="0"/>
                </a:rPr>
              </a:br>
              <a:r>
                <a:rPr lang="en-US" dirty="0">
                  <a:solidFill>
                    <a:srgbClr val="000000"/>
                  </a:solidFill>
                  <a:effectLst/>
                  <a:latin typeface="+mn-lt"/>
                  <a:ea typeface="Times New Roman" panose="02020603050405020304" pitchFamily="18" charset="0"/>
                </a:rPr>
                <a:t>access the computer.</a:t>
              </a:r>
              <a:r>
                <a:rPr lang="en-US" dirty="0">
                  <a:effectLst/>
                  <a:latin typeface="+mn-lt"/>
                </a:rPr>
                <a:t> </a:t>
              </a:r>
              <a:endParaRPr lang="en-US"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pic>
        <p:nvPicPr>
          <p:cNvPr id="5" name="Picture 4" descr="A screen shot of a computer&#10;&#10;Description automatically generated">
            <a:extLst>
              <a:ext uri="{FF2B5EF4-FFF2-40B4-BE49-F238E27FC236}">
                <a16:creationId xmlns:a16="http://schemas.microsoft.com/office/drawing/2014/main" id="{50784F32-AF8F-F0B5-ABB6-3EE7D57644AF}"/>
              </a:ext>
            </a:extLst>
          </p:cNvPr>
          <p:cNvPicPr>
            <a:picLocks noChangeAspect="1"/>
          </p:cNvPicPr>
          <p:nvPr/>
        </p:nvPicPr>
        <p:blipFill>
          <a:blip r:embed="rId4"/>
          <a:stretch>
            <a:fillRect/>
          </a:stretch>
        </p:blipFill>
        <p:spPr>
          <a:xfrm>
            <a:off x="464127" y="2387856"/>
            <a:ext cx="2369696" cy="2467922"/>
          </a:xfrm>
          <a:prstGeom prst="rect">
            <a:avLst/>
          </a:prstGeom>
        </p:spPr>
      </p:pic>
      <p:grpSp>
        <p:nvGrpSpPr>
          <p:cNvPr id="6" name="Group 5">
            <a:extLst>
              <a:ext uri="{FF2B5EF4-FFF2-40B4-BE49-F238E27FC236}">
                <a16:creationId xmlns:a16="http://schemas.microsoft.com/office/drawing/2014/main" id="{984EECD8-92BB-EE6F-CE6B-32B163B70256}"/>
              </a:ext>
            </a:extLst>
          </p:cNvPr>
          <p:cNvGrpSpPr/>
          <p:nvPr/>
        </p:nvGrpSpPr>
        <p:grpSpPr>
          <a:xfrm>
            <a:off x="3048000" y="3303434"/>
            <a:ext cx="8187608" cy="740847"/>
            <a:chOff x="988609" y="2391218"/>
            <a:chExt cx="8187608" cy="740847"/>
          </a:xfrm>
        </p:grpSpPr>
        <p:pic>
          <p:nvPicPr>
            <p:cNvPr id="8" name="Picture 7">
              <a:extLst>
                <a:ext uri="{FF2B5EF4-FFF2-40B4-BE49-F238E27FC236}">
                  <a16:creationId xmlns:a16="http://schemas.microsoft.com/office/drawing/2014/main" id="{07B17D95-29BC-DDA3-65FA-7A6A098DD89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9" name="Content Placeholder 1">
              <a:extLst>
                <a:ext uri="{FF2B5EF4-FFF2-40B4-BE49-F238E27FC236}">
                  <a16:creationId xmlns:a16="http://schemas.microsoft.com/office/drawing/2014/main" id="{8D1B354F-84FE-26F0-5659-A17AD76568DC}"/>
                </a:ext>
              </a:extLst>
            </p:cNvPr>
            <p:cNvSpPr txBox="1">
              <a:spLocks/>
            </p:cNvSpPr>
            <p:nvPr/>
          </p:nvSpPr>
          <p:spPr>
            <a:xfrm>
              <a:off x="1380493" y="2412988"/>
              <a:ext cx="7795724" cy="71907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effectLst/>
                  <a:latin typeface="+mn-lt"/>
                  <a:ea typeface="Times New Roman" panose="02020603050405020304" pitchFamily="18" charset="0"/>
                </a:rPr>
                <a:t>Sleep: </a:t>
              </a:r>
              <a:r>
                <a:rPr lang="en-US" dirty="0">
                  <a:solidFill>
                    <a:srgbClr val="000000"/>
                  </a:solidFill>
                  <a:effectLst/>
                  <a:latin typeface="+mn-lt"/>
                  <a:ea typeface="Times New Roman" panose="02020603050405020304" pitchFamily="18" charset="0"/>
                </a:rPr>
                <a:t>Power saving mode for when you’re </a:t>
              </a:r>
              <a:br>
                <a:rPr lang="en-US" dirty="0">
                  <a:solidFill>
                    <a:srgbClr val="000000"/>
                  </a:solidFill>
                  <a:effectLst/>
                  <a:latin typeface="+mn-lt"/>
                  <a:ea typeface="Times New Roman" panose="02020603050405020304" pitchFamily="18" charset="0"/>
                </a:rPr>
              </a:br>
              <a:r>
                <a:rPr lang="en-US" dirty="0">
                  <a:solidFill>
                    <a:srgbClr val="000000"/>
                  </a:solidFill>
                  <a:effectLst/>
                  <a:latin typeface="+mn-lt"/>
                  <a:ea typeface="Times New Roman" panose="02020603050405020304" pitchFamily="18" charset="0"/>
                </a:rPr>
                <a:t>not using the computer.</a:t>
              </a:r>
              <a:endParaRPr lang="en-US" dirty="0">
                <a:effectLst/>
                <a:latin typeface="+mn-lt"/>
                <a:ea typeface="Times New Roman" panose="02020603050405020304" pitchFamily="18" charset="0"/>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grpSp>
        <p:nvGrpSpPr>
          <p:cNvPr id="10" name="Group 9">
            <a:extLst>
              <a:ext uri="{FF2B5EF4-FFF2-40B4-BE49-F238E27FC236}">
                <a16:creationId xmlns:a16="http://schemas.microsoft.com/office/drawing/2014/main" id="{494E4DB5-D37E-D701-6ADC-63149189B895}"/>
              </a:ext>
            </a:extLst>
          </p:cNvPr>
          <p:cNvGrpSpPr/>
          <p:nvPr/>
        </p:nvGrpSpPr>
        <p:grpSpPr>
          <a:xfrm>
            <a:off x="3048000" y="4240783"/>
            <a:ext cx="8187608" cy="740847"/>
            <a:chOff x="988609" y="2391218"/>
            <a:chExt cx="8187608" cy="740847"/>
          </a:xfrm>
        </p:grpSpPr>
        <p:pic>
          <p:nvPicPr>
            <p:cNvPr id="12" name="Picture 11">
              <a:extLst>
                <a:ext uri="{FF2B5EF4-FFF2-40B4-BE49-F238E27FC236}">
                  <a16:creationId xmlns:a16="http://schemas.microsoft.com/office/drawing/2014/main" id="{CB190EE9-C6F8-AE2C-777F-36233134AA2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4" name="Content Placeholder 1">
              <a:extLst>
                <a:ext uri="{FF2B5EF4-FFF2-40B4-BE49-F238E27FC236}">
                  <a16:creationId xmlns:a16="http://schemas.microsoft.com/office/drawing/2014/main" id="{0AF57204-33C7-7AC8-A4ED-B71B36515499}"/>
                </a:ext>
              </a:extLst>
            </p:cNvPr>
            <p:cNvSpPr txBox="1">
              <a:spLocks/>
            </p:cNvSpPr>
            <p:nvPr/>
          </p:nvSpPr>
          <p:spPr>
            <a:xfrm>
              <a:off x="1380493" y="2412988"/>
              <a:ext cx="7795724" cy="71907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effectLst/>
                  <a:latin typeface="+mn-lt"/>
                  <a:ea typeface="Times New Roman" panose="02020603050405020304" pitchFamily="18" charset="0"/>
                </a:rPr>
                <a:t>Shutdown:</a:t>
              </a:r>
              <a:r>
                <a:rPr lang="en-US" dirty="0">
                  <a:solidFill>
                    <a:srgbClr val="000000"/>
                  </a:solidFill>
                  <a:effectLst/>
                  <a:latin typeface="+mn-lt"/>
                  <a:ea typeface="Times New Roman" panose="02020603050405020304" pitchFamily="18" charset="0"/>
                </a:rPr>
                <a:t> Closes all files and applications </a:t>
              </a:r>
              <a:br>
                <a:rPr lang="en-US" dirty="0">
                  <a:solidFill>
                    <a:srgbClr val="000000"/>
                  </a:solidFill>
                  <a:effectLst/>
                  <a:latin typeface="+mn-lt"/>
                  <a:ea typeface="Times New Roman" panose="02020603050405020304" pitchFamily="18" charset="0"/>
                </a:rPr>
              </a:br>
              <a:r>
                <a:rPr lang="en-US" dirty="0">
                  <a:solidFill>
                    <a:srgbClr val="000000"/>
                  </a:solidFill>
                  <a:effectLst/>
                  <a:latin typeface="+mn-lt"/>
                  <a:ea typeface="Times New Roman" panose="02020603050405020304" pitchFamily="18" charset="0"/>
                </a:rPr>
                <a:t>and turns the computer off. </a:t>
              </a:r>
              <a:endParaRPr lang="en-US" dirty="0">
                <a:effectLst/>
                <a:latin typeface="+mn-lt"/>
                <a:ea typeface="Times New Roman" panose="02020603050405020304" pitchFamily="18" charset="0"/>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grpSp>
        <p:nvGrpSpPr>
          <p:cNvPr id="21" name="Group 20">
            <a:extLst>
              <a:ext uri="{FF2B5EF4-FFF2-40B4-BE49-F238E27FC236}">
                <a16:creationId xmlns:a16="http://schemas.microsoft.com/office/drawing/2014/main" id="{6C12B120-5172-49B8-8B41-2CC9E8B162AC}"/>
              </a:ext>
            </a:extLst>
          </p:cNvPr>
          <p:cNvGrpSpPr/>
          <p:nvPr/>
        </p:nvGrpSpPr>
        <p:grpSpPr>
          <a:xfrm>
            <a:off x="3048000" y="5178132"/>
            <a:ext cx="8187608" cy="937349"/>
            <a:chOff x="988609" y="2391218"/>
            <a:chExt cx="8187608" cy="937349"/>
          </a:xfrm>
        </p:grpSpPr>
        <p:pic>
          <p:nvPicPr>
            <p:cNvPr id="22" name="Picture 21">
              <a:extLst>
                <a:ext uri="{FF2B5EF4-FFF2-40B4-BE49-F238E27FC236}">
                  <a16:creationId xmlns:a16="http://schemas.microsoft.com/office/drawing/2014/main" id="{0252DC0C-8765-5FE7-BDA3-66B6A5FC0BD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23" name="Content Placeholder 1">
              <a:extLst>
                <a:ext uri="{FF2B5EF4-FFF2-40B4-BE49-F238E27FC236}">
                  <a16:creationId xmlns:a16="http://schemas.microsoft.com/office/drawing/2014/main" id="{A75937F1-FFED-AA49-3F33-74AC49067561}"/>
                </a:ext>
              </a:extLst>
            </p:cNvPr>
            <p:cNvSpPr txBox="1">
              <a:spLocks/>
            </p:cNvSpPr>
            <p:nvPr/>
          </p:nvSpPr>
          <p:spPr>
            <a:xfrm>
              <a:off x="1380493" y="2412989"/>
              <a:ext cx="7795724" cy="915578"/>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effectLst/>
                  <a:latin typeface="+mn-lt"/>
                  <a:ea typeface="Times New Roman" panose="02020603050405020304" pitchFamily="18" charset="0"/>
                </a:rPr>
                <a:t>Restart:</a:t>
              </a:r>
              <a:r>
                <a:rPr lang="en-US" dirty="0">
                  <a:solidFill>
                    <a:srgbClr val="000000"/>
                  </a:solidFill>
                  <a:effectLst/>
                  <a:latin typeface="+mn-lt"/>
                  <a:ea typeface="Times New Roman" panose="02020603050405020304" pitchFamily="18" charset="0"/>
                </a:rPr>
                <a:t> Closes all files and applications and </a:t>
              </a:r>
              <a:br>
                <a:rPr lang="en-US" dirty="0">
                  <a:solidFill>
                    <a:srgbClr val="000000"/>
                  </a:solidFill>
                  <a:effectLst/>
                  <a:latin typeface="+mn-lt"/>
                  <a:ea typeface="Times New Roman" panose="02020603050405020304" pitchFamily="18" charset="0"/>
                </a:rPr>
              </a:br>
              <a:r>
                <a:rPr lang="en-US" dirty="0">
                  <a:solidFill>
                    <a:srgbClr val="000000"/>
                  </a:solidFill>
                  <a:effectLst/>
                  <a:latin typeface="+mn-lt"/>
                  <a:ea typeface="Times New Roman" panose="02020603050405020304" pitchFamily="18" charset="0"/>
                </a:rPr>
                <a:t>turns the computer off and turns it back on. </a:t>
              </a:r>
              <a:endParaRPr lang="en-US" dirty="0">
                <a:solidFill>
                  <a:schemeClr val="tx1"/>
                </a:solidFill>
                <a:latin typeface="+mn-lt"/>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2288"/>
            <a:ext cx="8229600" cy="4325112"/>
          </a:xfrm>
        </p:spPr>
        <p:txBody>
          <a:bodyPr>
            <a:normAutofit/>
          </a:bodyPr>
          <a:lstStyle/>
          <a:p>
            <a:r>
              <a:rPr lang="en-US" b="1" dirty="0">
                <a:solidFill>
                  <a:schemeClr val="tx1"/>
                </a:solidFill>
              </a:rPr>
              <a:t>Account:</a:t>
            </a:r>
            <a:r>
              <a:rPr lang="en-US" dirty="0">
                <a:solidFill>
                  <a:schemeClr val="tx1"/>
                </a:solidFill>
              </a:rPr>
              <a:t> Menu used to sign out of your account.</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21</a:t>
            </a:fld>
            <a:endParaRPr lang="en-US"/>
          </a:p>
        </p:txBody>
      </p:sp>
      <p:pic>
        <p:nvPicPr>
          <p:cNvPr id="5" name="Picture 4" descr="A screenshot of a computer&#10;&#10;Description automatically generated">
            <a:extLst>
              <a:ext uri="{FF2B5EF4-FFF2-40B4-BE49-F238E27FC236}">
                <a16:creationId xmlns:a16="http://schemas.microsoft.com/office/drawing/2014/main" id="{3E9F074D-E245-C948-3C65-3E5D5A018C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9" name="Rectangle 8">
            <a:extLst>
              <a:ext uri="{FF2B5EF4-FFF2-40B4-BE49-F238E27FC236}">
                <a16:creationId xmlns:a16="http://schemas.microsoft.com/office/drawing/2014/main" id="{38834F95-FCB7-BBD2-D8F1-1C5B77AE8DE3}"/>
              </a:ext>
            </a:extLst>
          </p:cNvPr>
          <p:cNvSpPr/>
          <p:nvPr/>
        </p:nvSpPr>
        <p:spPr>
          <a:xfrm>
            <a:off x="4710021" y="5024767"/>
            <a:ext cx="293299"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05BB47F6-5472-9798-4926-2CEFF6FE5E4C}"/>
              </a:ext>
            </a:extLst>
          </p:cNvPr>
          <p:cNvSpPr>
            <a:spLocks noGrp="1"/>
          </p:cNvSpPr>
          <p:nvPr>
            <p:ph type="title"/>
          </p:nvPr>
        </p:nvSpPr>
        <p:spPr>
          <a:xfrm>
            <a:off x="457200" y="609600"/>
            <a:ext cx="8478838" cy="1066800"/>
          </a:xfrm>
        </p:spPr>
        <p:txBody>
          <a:bodyPr/>
          <a:lstStyle/>
          <a:p>
            <a:r>
              <a:rPr lang="en-US" sz="2800" dirty="0"/>
              <a:t>Working from the Desktop: Start Menu (continued)</a:t>
            </a:r>
          </a:p>
        </p:txBody>
      </p:sp>
    </p:spTree>
    <p:extLst>
      <p:ext uri="{BB962C8B-B14F-4D97-AF65-F5344CB8AC3E}">
        <p14:creationId xmlns:p14="http://schemas.microsoft.com/office/powerpoint/2010/main" val="197936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22</a:t>
            </a:fld>
            <a:endParaRPr lang="en-US"/>
          </a:p>
        </p:txBody>
      </p:sp>
      <p:pic>
        <p:nvPicPr>
          <p:cNvPr id="5" name="Picture 4" descr="A screenshot of a computer&#10;&#10;Description automatically generated">
            <a:extLst>
              <a:ext uri="{FF2B5EF4-FFF2-40B4-BE49-F238E27FC236}">
                <a16:creationId xmlns:a16="http://schemas.microsoft.com/office/drawing/2014/main" id="{77FDF1F9-9B2A-6406-0A3C-A71AB627B0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8" name="Rectangle 7">
            <a:extLst>
              <a:ext uri="{FF2B5EF4-FFF2-40B4-BE49-F238E27FC236}">
                <a16:creationId xmlns:a16="http://schemas.microsoft.com/office/drawing/2014/main" id="{A986ADFF-7616-13E4-ED92-78E70010F339}"/>
              </a:ext>
            </a:extLst>
          </p:cNvPr>
          <p:cNvSpPr/>
          <p:nvPr/>
        </p:nvSpPr>
        <p:spPr>
          <a:xfrm>
            <a:off x="4770894" y="5334000"/>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2">
            <a:extLst>
              <a:ext uri="{FF2B5EF4-FFF2-40B4-BE49-F238E27FC236}">
                <a16:creationId xmlns:a16="http://schemas.microsoft.com/office/drawing/2014/main" id="{3E2186BB-DBF2-9630-269C-2AEA9BB5923C}"/>
              </a:ext>
            </a:extLst>
          </p:cNvPr>
          <p:cNvSpPr txBox="1">
            <a:spLocks/>
          </p:cNvSpPr>
          <p:nvPr/>
        </p:nvSpPr>
        <p:spPr bwMode="auto">
          <a:xfrm>
            <a:off x="457200" y="609600"/>
            <a:ext cx="8479536"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sz="2800" dirty="0"/>
              <a:t>Working from the Desktop: Start Menu (continued)</a:t>
            </a:r>
            <a:endParaRPr lang="en-US" sz="2600" dirty="0"/>
          </a:p>
        </p:txBody>
      </p:sp>
      <p:sp>
        <p:nvSpPr>
          <p:cNvPr id="7" name="Content Placeholder 1">
            <a:extLst>
              <a:ext uri="{FF2B5EF4-FFF2-40B4-BE49-F238E27FC236}">
                <a16:creationId xmlns:a16="http://schemas.microsoft.com/office/drawing/2014/main" id="{E8691215-27E4-43A7-FFEF-AC0D5F1410FE}"/>
              </a:ext>
            </a:extLst>
          </p:cNvPr>
          <p:cNvSpPr>
            <a:spLocks noGrp="1"/>
          </p:cNvSpPr>
          <p:nvPr>
            <p:ph idx="1"/>
          </p:nvPr>
        </p:nvSpPr>
        <p:spPr>
          <a:xfrm>
            <a:off x="457200" y="1542288"/>
            <a:ext cx="8229600" cy="4325112"/>
          </a:xfrm>
        </p:spPr>
        <p:txBody>
          <a:bodyPr>
            <a:normAutofit/>
          </a:bodyPr>
          <a:lstStyle/>
          <a:p>
            <a:r>
              <a:rPr lang="en-US" b="1" dirty="0">
                <a:solidFill>
                  <a:schemeClr val="tx1"/>
                </a:solidFill>
              </a:rPr>
              <a:t>Account</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400150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D4E98-BBC5-E1EA-BA15-E831023F93E0}"/>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3F2BAE2-9B51-DAEF-68C7-0F7F02BB56F8}"/>
              </a:ext>
            </a:extLst>
          </p:cNvPr>
          <p:cNvSpPr>
            <a:spLocks noGrp="1"/>
          </p:cNvSpPr>
          <p:nvPr>
            <p:ph type="sldNum" sz="quarter" idx="12"/>
          </p:nvPr>
        </p:nvSpPr>
        <p:spPr/>
        <p:txBody>
          <a:bodyPr/>
          <a:lstStyle/>
          <a:p>
            <a:fld id="{D852D4E8-E283-404D-80D7-3AF63315721A}" type="slidenum">
              <a:rPr lang="en-US" smtClean="0"/>
              <a:t>23</a:t>
            </a:fld>
            <a:endParaRPr lang="en-US"/>
          </a:p>
        </p:txBody>
      </p:sp>
      <p:pic>
        <p:nvPicPr>
          <p:cNvPr id="5" name="Picture 4" descr="A screenshot of a computer&#10;&#10;Description automatically generated">
            <a:extLst>
              <a:ext uri="{FF2B5EF4-FFF2-40B4-BE49-F238E27FC236}">
                <a16:creationId xmlns:a16="http://schemas.microsoft.com/office/drawing/2014/main" id="{856B035A-3764-C053-564B-EBD466EABC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2452D131-8D64-7606-437D-68715290A704}"/>
              </a:ext>
            </a:extLst>
          </p:cNvPr>
          <p:cNvSpPr/>
          <p:nvPr/>
        </p:nvSpPr>
        <p:spPr>
          <a:xfrm>
            <a:off x="3186192" y="5529849"/>
            <a:ext cx="914400" cy="2390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3187FF2B-8AB6-3D5F-8F6E-CB898192ED08}"/>
              </a:ext>
            </a:extLst>
          </p:cNvPr>
          <p:cNvSpPr txBox="1">
            <a:spLocks/>
          </p:cNvSpPr>
          <p:nvPr/>
        </p:nvSpPr>
        <p:spPr bwMode="auto">
          <a:xfrm>
            <a:off x="457200" y="609600"/>
            <a:ext cx="84788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sz="2800" dirty="0"/>
              <a:t>Working from the Desktop: Start Menu (continued)</a:t>
            </a:r>
          </a:p>
        </p:txBody>
      </p:sp>
      <p:sp>
        <p:nvSpPr>
          <p:cNvPr id="11" name="Content Placeholder 1">
            <a:extLst>
              <a:ext uri="{FF2B5EF4-FFF2-40B4-BE49-F238E27FC236}">
                <a16:creationId xmlns:a16="http://schemas.microsoft.com/office/drawing/2014/main" id="{76230DFB-2452-F5E9-9EDC-0197535A00E1}"/>
              </a:ext>
            </a:extLst>
          </p:cNvPr>
          <p:cNvSpPr txBox="1">
            <a:spLocks/>
          </p:cNvSpPr>
          <p:nvPr/>
        </p:nvSpPr>
        <p:spPr>
          <a:xfrm>
            <a:off x="457200" y="1542288"/>
            <a:ext cx="8229600" cy="4325112"/>
          </a:xfrm>
          <a:prstGeom prst="rect">
            <a:avLst/>
          </a:prstGeom>
        </p:spPr>
        <p:txBody>
          <a:bodyPr vert="horz">
            <a:normAutofit/>
          </a:bodyPr>
          <a:lst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rPr>
              <a:t>Account</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58652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19510-A0CF-D0F3-5576-21C77D4CA4F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F466CF-D101-7A3B-9432-42A936CB5E3E}"/>
              </a:ext>
            </a:extLst>
          </p:cNvPr>
          <p:cNvSpPr>
            <a:spLocks noGrp="1"/>
          </p:cNvSpPr>
          <p:nvPr>
            <p:ph idx="1"/>
          </p:nvPr>
        </p:nvSpPr>
        <p:spPr>
          <a:xfrm>
            <a:off x="457200" y="1476538"/>
            <a:ext cx="8229600" cy="4325112"/>
          </a:xfrm>
        </p:spPr>
        <p:txBody>
          <a:bodyPr>
            <a:normAutofit/>
          </a:bodyPr>
          <a:lstStyle/>
          <a:p>
            <a:r>
              <a:rPr lang="en-US" b="1" dirty="0">
                <a:solidFill>
                  <a:schemeClr val="tx1"/>
                </a:solidFill>
              </a:rPr>
              <a:t>Settings:</a:t>
            </a:r>
            <a:r>
              <a:rPr lang="en-US" dirty="0">
                <a:solidFill>
                  <a:schemeClr val="tx1"/>
                </a:solidFill>
              </a:rPr>
              <a:t> Menu used to change preferences, customize the desktop, manage devices connected to the computer, and more.​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0DCD9D3E-F17D-CC45-3F05-C5E05BABCB67}"/>
              </a:ext>
            </a:extLst>
          </p:cNvPr>
          <p:cNvSpPr>
            <a:spLocks noGrp="1"/>
          </p:cNvSpPr>
          <p:nvPr>
            <p:ph type="sldNum" sz="quarter" idx="12"/>
          </p:nvPr>
        </p:nvSpPr>
        <p:spPr/>
        <p:txBody>
          <a:bodyPr/>
          <a:lstStyle/>
          <a:p>
            <a:fld id="{D852D4E8-E283-404D-80D7-3AF63315721A}" type="slidenum">
              <a:rPr lang="en-US" smtClean="0"/>
              <a:t>24</a:t>
            </a:fld>
            <a:endParaRPr lang="en-US"/>
          </a:p>
        </p:txBody>
      </p:sp>
      <p:pic>
        <p:nvPicPr>
          <p:cNvPr id="4" name="Picture 3" descr="A screenshot of a computer&#10;&#10;Description automatically generated">
            <a:extLst>
              <a:ext uri="{FF2B5EF4-FFF2-40B4-BE49-F238E27FC236}">
                <a16:creationId xmlns:a16="http://schemas.microsoft.com/office/drawing/2014/main" id="{0B926371-6A5C-71DC-12B4-9E5C65E5E6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6656" y="2255982"/>
            <a:ext cx="7955280" cy="4469166"/>
          </a:xfrm>
          <a:prstGeom prst="rect">
            <a:avLst/>
          </a:prstGeom>
        </p:spPr>
      </p:pic>
      <p:sp>
        <p:nvSpPr>
          <p:cNvPr id="8" name="Rectangle 7">
            <a:extLst>
              <a:ext uri="{FF2B5EF4-FFF2-40B4-BE49-F238E27FC236}">
                <a16:creationId xmlns:a16="http://schemas.microsoft.com/office/drawing/2014/main" id="{6A8632C4-4A4F-1B4D-33DA-398AC6EA75FF}"/>
              </a:ext>
            </a:extLst>
          </p:cNvPr>
          <p:cNvSpPr/>
          <p:nvPr/>
        </p:nvSpPr>
        <p:spPr>
          <a:xfrm>
            <a:off x="5873955" y="3397371"/>
            <a:ext cx="533400" cy="533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F37BEBCC-0C76-0617-C87B-6FCA2ED95A18}"/>
              </a:ext>
            </a:extLst>
          </p:cNvPr>
          <p:cNvSpPr txBox="1">
            <a:spLocks/>
          </p:cNvSpPr>
          <p:nvPr/>
        </p:nvSpPr>
        <p:spPr bwMode="auto">
          <a:xfrm>
            <a:off x="457200" y="609600"/>
            <a:ext cx="84788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sz="2800" dirty="0"/>
              <a:t>Working from the Desktop: Start Menu (continued)</a:t>
            </a:r>
          </a:p>
        </p:txBody>
      </p:sp>
    </p:spTree>
    <p:extLst>
      <p:ext uri="{BB962C8B-B14F-4D97-AF65-F5344CB8AC3E}">
        <p14:creationId xmlns:p14="http://schemas.microsoft.com/office/powerpoint/2010/main" val="665442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BDB0D-6718-23A7-B754-CD9D39E60D2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19E9E0-A8BF-AA45-4FA9-65BE5BB6B885}"/>
              </a:ext>
            </a:extLst>
          </p:cNvPr>
          <p:cNvSpPr>
            <a:spLocks noGrp="1"/>
          </p:cNvSpPr>
          <p:nvPr>
            <p:ph idx="1"/>
          </p:nvPr>
        </p:nvSpPr>
        <p:spPr>
          <a:xfrm>
            <a:off x="457200" y="1476538"/>
            <a:ext cx="8229600" cy="4325112"/>
          </a:xfrm>
        </p:spPr>
        <p:txBody>
          <a:bodyPr>
            <a:normAutofit/>
          </a:bodyPr>
          <a:lstStyle/>
          <a:p>
            <a:r>
              <a:rPr lang="en-US" b="1" dirty="0">
                <a:solidFill>
                  <a:schemeClr val="tx1"/>
                </a:solidFill>
              </a:rPr>
              <a:t>Settings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433D84-7097-9882-4E20-B2C18B30B84B}"/>
              </a:ext>
            </a:extLst>
          </p:cNvPr>
          <p:cNvSpPr>
            <a:spLocks noGrp="1"/>
          </p:cNvSpPr>
          <p:nvPr>
            <p:ph type="sldNum" sz="quarter" idx="12"/>
          </p:nvPr>
        </p:nvSpPr>
        <p:spPr/>
        <p:txBody>
          <a:bodyPr/>
          <a:lstStyle/>
          <a:p>
            <a:fld id="{D852D4E8-E283-404D-80D7-3AF63315721A}" type="slidenum">
              <a:rPr lang="en-US" smtClean="0"/>
              <a:t>25</a:t>
            </a:fld>
            <a:endParaRPr lang="en-US"/>
          </a:p>
        </p:txBody>
      </p:sp>
      <p:pic>
        <p:nvPicPr>
          <p:cNvPr id="7" name="Picture 6" descr="A screenshot of a computer&#10;&#10;Description automatically generated">
            <a:extLst>
              <a:ext uri="{FF2B5EF4-FFF2-40B4-BE49-F238E27FC236}">
                <a16:creationId xmlns:a16="http://schemas.microsoft.com/office/drawing/2014/main" id="{944FA6B4-4987-9433-87C7-3BB41947AE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345" y="2054050"/>
            <a:ext cx="7959286" cy="4471416"/>
          </a:xfrm>
          <a:prstGeom prst="rect">
            <a:avLst/>
          </a:prstGeom>
        </p:spPr>
      </p:pic>
      <p:sp>
        <p:nvSpPr>
          <p:cNvPr id="5" name="Rectangle 4">
            <a:extLst>
              <a:ext uri="{FF2B5EF4-FFF2-40B4-BE49-F238E27FC236}">
                <a16:creationId xmlns:a16="http://schemas.microsoft.com/office/drawing/2014/main" id="{B0059FE2-B4AB-02B1-9574-BA21384CB9C6}"/>
              </a:ext>
            </a:extLst>
          </p:cNvPr>
          <p:cNvSpPr/>
          <p:nvPr/>
        </p:nvSpPr>
        <p:spPr>
          <a:xfrm>
            <a:off x="995442" y="2281388"/>
            <a:ext cx="914400" cy="2390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A26A185A-4E80-B40A-A16E-9FF175ABD5F5}"/>
              </a:ext>
            </a:extLst>
          </p:cNvPr>
          <p:cNvSpPr>
            <a:spLocks noGrp="1"/>
          </p:cNvSpPr>
          <p:nvPr>
            <p:ph type="title"/>
          </p:nvPr>
        </p:nvSpPr>
        <p:spPr>
          <a:xfrm>
            <a:off x="457200" y="609600"/>
            <a:ext cx="8478838" cy="1066800"/>
          </a:xfrm>
        </p:spPr>
        <p:txBody>
          <a:bodyPr/>
          <a:lstStyle/>
          <a:p>
            <a:r>
              <a:rPr lang="en-US" sz="2800" dirty="0"/>
              <a:t>Working from the Desktop: Start Menu (continued)</a:t>
            </a:r>
          </a:p>
        </p:txBody>
      </p:sp>
    </p:spTree>
    <p:extLst>
      <p:ext uri="{BB962C8B-B14F-4D97-AF65-F5344CB8AC3E}">
        <p14:creationId xmlns:p14="http://schemas.microsoft.com/office/powerpoint/2010/main" val="411566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492CC-D1EE-0DC1-3F37-D24079F358C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3378C5-7A53-09FC-C471-3CD35585270B}"/>
              </a:ext>
            </a:extLst>
          </p:cNvPr>
          <p:cNvSpPr>
            <a:spLocks noGrp="1"/>
          </p:cNvSpPr>
          <p:nvPr>
            <p:ph idx="1"/>
          </p:nvPr>
        </p:nvSpPr>
        <p:spPr>
          <a:xfrm>
            <a:off x="457200" y="1476538"/>
            <a:ext cx="8229600" cy="4325112"/>
          </a:xfrm>
        </p:spPr>
        <p:txBody>
          <a:bodyPr>
            <a:normAutofit/>
          </a:bodyPr>
          <a:lstStyle/>
          <a:p>
            <a:r>
              <a:rPr lang="en-US" b="1" dirty="0">
                <a:solidFill>
                  <a:schemeClr val="tx1"/>
                </a:solidFill>
              </a:rPr>
              <a:t>All apps:</a:t>
            </a:r>
            <a:r>
              <a:rPr lang="en-US" dirty="0">
                <a:solidFill>
                  <a:schemeClr val="tx1"/>
                </a:solidFill>
              </a:rPr>
              <a:t> Menu that lists all the applications available on the computer in alphabetical order.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698928E9-217C-E9E6-77A7-D831495EE84B}"/>
              </a:ext>
            </a:extLst>
          </p:cNvPr>
          <p:cNvSpPr>
            <a:spLocks noGrp="1"/>
          </p:cNvSpPr>
          <p:nvPr>
            <p:ph type="sldNum" sz="quarter" idx="12"/>
          </p:nvPr>
        </p:nvSpPr>
        <p:spPr/>
        <p:txBody>
          <a:bodyPr/>
          <a:lstStyle/>
          <a:p>
            <a:fld id="{D852D4E8-E283-404D-80D7-3AF63315721A}" type="slidenum">
              <a:rPr lang="en-US" smtClean="0"/>
              <a:t>26</a:t>
            </a:fld>
            <a:endParaRPr lang="en-US"/>
          </a:p>
        </p:txBody>
      </p:sp>
      <p:pic>
        <p:nvPicPr>
          <p:cNvPr id="4" name="Picture 3" descr="A screenshot of a computer&#10;&#10;Description automatically generated">
            <a:extLst>
              <a:ext uri="{FF2B5EF4-FFF2-40B4-BE49-F238E27FC236}">
                <a16:creationId xmlns:a16="http://schemas.microsoft.com/office/drawing/2014/main" id="{D47F7FDF-3D59-1318-2155-DFDAFC4678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31136"/>
            <a:ext cx="7955280" cy="4469165"/>
          </a:xfrm>
          <a:prstGeom prst="rect">
            <a:avLst/>
          </a:prstGeom>
        </p:spPr>
      </p:pic>
      <p:sp>
        <p:nvSpPr>
          <p:cNvPr id="8" name="Rectangle 7">
            <a:extLst>
              <a:ext uri="{FF2B5EF4-FFF2-40B4-BE49-F238E27FC236}">
                <a16:creationId xmlns:a16="http://schemas.microsoft.com/office/drawing/2014/main" id="{A6B9C4C3-5799-D0ED-70C3-12E353BC432B}"/>
              </a:ext>
            </a:extLst>
          </p:cNvPr>
          <p:cNvSpPr/>
          <p:nvPr/>
        </p:nvSpPr>
        <p:spPr>
          <a:xfrm>
            <a:off x="5638800" y="3048000"/>
            <a:ext cx="685800" cy="3810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8D6B01B1-28D6-CEE8-0CF8-9D9DBA48B97F}"/>
              </a:ext>
            </a:extLst>
          </p:cNvPr>
          <p:cNvSpPr>
            <a:spLocks noGrp="1"/>
          </p:cNvSpPr>
          <p:nvPr>
            <p:ph type="title"/>
          </p:nvPr>
        </p:nvSpPr>
        <p:spPr>
          <a:xfrm>
            <a:off x="457200" y="609600"/>
            <a:ext cx="8478838" cy="1066800"/>
          </a:xfrm>
        </p:spPr>
        <p:txBody>
          <a:bodyPr/>
          <a:lstStyle/>
          <a:p>
            <a:r>
              <a:rPr lang="en-US" sz="2800" dirty="0"/>
              <a:t>Working from the Desktop: Start Menu (continued)</a:t>
            </a:r>
          </a:p>
        </p:txBody>
      </p:sp>
    </p:spTree>
    <p:extLst>
      <p:ext uri="{BB962C8B-B14F-4D97-AF65-F5344CB8AC3E}">
        <p14:creationId xmlns:p14="http://schemas.microsoft.com/office/powerpoint/2010/main" val="2654113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8B92D-8C9B-3311-9A2B-DB4E96223C9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3B5D3C9-5D47-6C38-BDCC-6B081877D44D}"/>
              </a:ext>
            </a:extLst>
          </p:cNvPr>
          <p:cNvSpPr>
            <a:spLocks noGrp="1"/>
          </p:cNvSpPr>
          <p:nvPr>
            <p:ph idx="1"/>
          </p:nvPr>
        </p:nvSpPr>
        <p:spPr>
          <a:xfrm>
            <a:off x="457200" y="1476538"/>
            <a:ext cx="8229600" cy="4325112"/>
          </a:xfrm>
        </p:spPr>
        <p:txBody>
          <a:bodyPr>
            <a:normAutofit/>
          </a:bodyPr>
          <a:lstStyle/>
          <a:p>
            <a:r>
              <a:rPr lang="en-US" b="1" dirty="0">
                <a:solidFill>
                  <a:schemeClr val="tx1"/>
                </a:solidFill>
              </a:rPr>
              <a:t>All apps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79B09EFD-45C1-D2E0-BE56-131324A33791}"/>
              </a:ext>
            </a:extLst>
          </p:cNvPr>
          <p:cNvSpPr>
            <a:spLocks noGrp="1"/>
          </p:cNvSpPr>
          <p:nvPr>
            <p:ph type="sldNum" sz="quarter" idx="12"/>
          </p:nvPr>
        </p:nvSpPr>
        <p:spPr/>
        <p:txBody>
          <a:bodyPr/>
          <a:lstStyle/>
          <a:p>
            <a:fld id="{D852D4E8-E283-404D-80D7-3AF63315721A}" type="slidenum">
              <a:rPr lang="en-US" smtClean="0"/>
              <a:t>27</a:t>
            </a:fld>
            <a:endParaRPr lang="en-US"/>
          </a:p>
        </p:txBody>
      </p:sp>
      <p:pic>
        <p:nvPicPr>
          <p:cNvPr id="7" name="Picture 6" descr="A screenshot of a computer&#10;&#10;Description automatically generated">
            <a:extLst>
              <a:ext uri="{FF2B5EF4-FFF2-40B4-BE49-F238E27FC236}">
                <a16:creationId xmlns:a16="http://schemas.microsoft.com/office/drawing/2014/main" id="{E83376C7-6400-F94A-A8DD-C16F4DC6B7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5" name="Title 2">
            <a:extLst>
              <a:ext uri="{FF2B5EF4-FFF2-40B4-BE49-F238E27FC236}">
                <a16:creationId xmlns:a16="http://schemas.microsoft.com/office/drawing/2014/main" id="{3A44B9CE-8DE2-BB15-574C-7A47400E128F}"/>
              </a:ext>
            </a:extLst>
          </p:cNvPr>
          <p:cNvSpPr txBox="1">
            <a:spLocks/>
          </p:cNvSpPr>
          <p:nvPr/>
        </p:nvSpPr>
        <p:spPr bwMode="auto">
          <a:xfrm>
            <a:off x="457200" y="609600"/>
            <a:ext cx="84788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sz="2800" dirty="0"/>
              <a:t>Working from the Desktop: Start Menu (continued)</a:t>
            </a:r>
          </a:p>
        </p:txBody>
      </p:sp>
    </p:spTree>
    <p:extLst>
      <p:ext uri="{BB962C8B-B14F-4D97-AF65-F5344CB8AC3E}">
        <p14:creationId xmlns:p14="http://schemas.microsoft.com/office/powerpoint/2010/main" val="1719935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2556A-8FDE-181D-F0C1-65C939AFD4E1}"/>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13360C4-DB32-DC8C-98C5-542388F30836}"/>
              </a:ext>
            </a:extLst>
          </p:cNvPr>
          <p:cNvSpPr>
            <a:spLocks noGrp="1"/>
          </p:cNvSpPr>
          <p:nvPr>
            <p:ph type="sldNum" sz="quarter" idx="12"/>
          </p:nvPr>
        </p:nvSpPr>
        <p:spPr/>
        <p:txBody>
          <a:bodyPr/>
          <a:lstStyle/>
          <a:p>
            <a:fld id="{D852D4E8-E283-404D-80D7-3AF63315721A}" type="slidenum">
              <a:rPr lang="en-US" smtClean="0"/>
              <a:t>28</a:t>
            </a:fld>
            <a:endParaRPr lang="en-US"/>
          </a:p>
        </p:txBody>
      </p:sp>
      <p:pic>
        <p:nvPicPr>
          <p:cNvPr id="5" name="Picture 4" descr="A screenshot of a computer&#10;&#10;Description automatically generated">
            <a:extLst>
              <a:ext uri="{FF2B5EF4-FFF2-40B4-BE49-F238E27FC236}">
                <a16:creationId xmlns:a16="http://schemas.microsoft.com/office/drawing/2014/main" id="{BBC35728-B29A-2A44-AAAE-E731A8BCB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7" name="Title 2">
            <a:extLst>
              <a:ext uri="{FF2B5EF4-FFF2-40B4-BE49-F238E27FC236}">
                <a16:creationId xmlns:a16="http://schemas.microsoft.com/office/drawing/2014/main" id="{CC4A24A4-FA76-FE62-F3D9-04D6C1A40D27}"/>
              </a:ext>
            </a:extLst>
          </p:cNvPr>
          <p:cNvSpPr>
            <a:spLocks noGrp="1"/>
          </p:cNvSpPr>
          <p:nvPr>
            <p:ph type="title"/>
          </p:nvPr>
        </p:nvSpPr>
        <p:spPr>
          <a:xfrm>
            <a:off x="457200" y="609600"/>
            <a:ext cx="8478838" cy="1066800"/>
          </a:xfrm>
        </p:spPr>
        <p:txBody>
          <a:bodyPr/>
          <a:lstStyle/>
          <a:p>
            <a:r>
              <a:rPr lang="en-US" sz="2800" dirty="0"/>
              <a:t>Working from the Desktop: Start Menu (continued)</a:t>
            </a:r>
          </a:p>
        </p:txBody>
      </p:sp>
      <p:sp>
        <p:nvSpPr>
          <p:cNvPr id="18" name="Rectangle 17">
            <a:extLst>
              <a:ext uri="{FF2B5EF4-FFF2-40B4-BE49-F238E27FC236}">
                <a16:creationId xmlns:a16="http://schemas.microsoft.com/office/drawing/2014/main" id="{58E441C0-9DAB-A251-7331-EECFB25D0926}"/>
              </a:ext>
            </a:extLst>
          </p:cNvPr>
          <p:cNvSpPr/>
          <p:nvPr/>
        </p:nvSpPr>
        <p:spPr>
          <a:xfrm>
            <a:off x="2936829" y="6217869"/>
            <a:ext cx="4572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1">
            <a:extLst>
              <a:ext uri="{FF2B5EF4-FFF2-40B4-BE49-F238E27FC236}">
                <a16:creationId xmlns:a16="http://schemas.microsoft.com/office/drawing/2014/main" id="{EA0CA4C2-7CE7-2957-8943-4A885A2B7A08}"/>
              </a:ext>
            </a:extLst>
          </p:cNvPr>
          <p:cNvSpPr>
            <a:spLocks noGrp="1"/>
          </p:cNvSpPr>
          <p:nvPr>
            <p:ph idx="1"/>
          </p:nvPr>
        </p:nvSpPr>
        <p:spPr>
          <a:xfrm>
            <a:off x="457200" y="1476538"/>
            <a:ext cx="8229600" cy="4325112"/>
          </a:xfrm>
        </p:spPr>
        <p:txBody>
          <a:bodyPr>
            <a:normAutofit/>
          </a:bodyPr>
          <a:lstStyle/>
          <a:p>
            <a:r>
              <a:rPr lang="en-US" b="1" dirty="0">
                <a:solidFill>
                  <a:schemeClr val="tx1"/>
                </a:solidFill>
              </a:rPr>
              <a:t>Close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114668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2C27A-7BB2-5ADA-7206-0CFEA87041F5}"/>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ACDE22E-6C46-D63A-0FB4-7195945FB42E}"/>
              </a:ext>
            </a:extLst>
          </p:cNvPr>
          <p:cNvSpPr>
            <a:spLocks noGrp="1"/>
          </p:cNvSpPr>
          <p:nvPr>
            <p:ph type="sldNum" sz="quarter" idx="12"/>
          </p:nvPr>
        </p:nvSpPr>
        <p:spPr/>
        <p:txBody>
          <a:bodyPr/>
          <a:lstStyle/>
          <a:p>
            <a:fld id="{D852D4E8-E283-404D-80D7-3AF63315721A}" type="slidenum">
              <a:rPr lang="en-US" smtClean="0"/>
              <a:t>29</a:t>
            </a:fld>
            <a:endParaRPr lang="en-US"/>
          </a:p>
        </p:txBody>
      </p:sp>
      <p:pic>
        <p:nvPicPr>
          <p:cNvPr id="2" name="Picture 1" descr="Windows 11 desktop.">
            <a:extLst>
              <a:ext uri="{FF2B5EF4-FFF2-40B4-BE49-F238E27FC236}">
                <a16:creationId xmlns:a16="http://schemas.microsoft.com/office/drawing/2014/main" id="{2E89D9FD-D1AF-C6AC-C6C7-BE55DAF6E7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4" name="Content Placeholder 1">
            <a:extLst>
              <a:ext uri="{FF2B5EF4-FFF2-40B4-BE49-F238E27FC236}">
                <a16:creationId xmlns:a16="http://schemas.microsoft.com/office/drawing/2014/main" id="{73DD767A-DB62-4698-8277-838F51EA5737}"/>
              </a:ext>
            </a:extLst>
          </p:cNvPr>
          <p:cNvSpPr>
            <a:spLocks noGrp="1"/>
          </p:cNvSpPr>
          <p:nvPr>
            <p:ph idx="1"/>
          </p:nvPr>
        </p:nvSpPr>
        <p:spPr>
          <a:xfrm>
            <a:off x="457200" y="1476538"/>
            <a:ext cx="8229600" cy="4325112"/>
          </a:xfrm>
        </p:spPr>
        <p:txBody>
          <a:bodyPr>
            <a:normAutofit/>
          </a:bodyPr>
          <a:lstStyle/>
          <a:p>
            <a:r>
              <a:rPr lang="en-US" b="1" dirty="0">
                <a:solidFill>
                  <a:schemeClr val="tx1"/>
                </a:solidFill>
              </a:rPr>
              <a:t>Close</a:t>
            </a:r>
            <a:endParaRPr lang="en-US" dirty="0">
              <a:solidFill>
                <a:schemeClr val="tx1"/>
              </a:solidFill>
            </a:endParaRPr>
          </a:p>
        </p:txBody>
      </p:sp>
      <p:sp>
        <p:nvSpPr>
          <p:cNvPr id="5" name="Title 2">
            <a:extLst>
              <a:ext uri="{FF2B5EF4-FFF2-40B4-BE49-F238E27FC236}">
                <a16:creationId xmlns:a16="http://schemas.microsoft.com/office/drawing/2014/main" id="{0192794D-F7F5-1FEA-58FA-93C63D77D48D}"/>
              </a:ext>
            </a:extLst>
          </p:cNvPr>
          <p:cNvSpPr>
            <a:spLocks noGrp="1"/>
          </p:cNvSpPr>
          <p:nvPr>
            <p:ph type="title"/>
          </p:nvPr>
        </p:nvSpPr>
        <p:spPr>
          <a:xfrm>
            <a:off x="457200" y="609600"/>
            <a:ext cx="8478838" cy="1066800"/>
          </a:xfrm>
        </p:spPr>
        <p:txBody>
          <a:bodyPr/>
          <a:lstStyle/>
          <a:p>
            <a:r>
              <a:rPr lang="en-US" sz="2800" dirty="0"/>
              <a:t>Working from the Desktop: Start Menu (continued)</a:t>
            </a:r>
          </a:p>
        </p:txBody>
      </p:sp>
    </p:spTree>
    <p:extLst>
      <p:ext uri="{BB962C8B-B14F-4D97-AF65-F5344CB8AC3E}">
        <p14:creationId xmlns:p14="http://schemas.microsoft.com/office/powerpoint/2010/main" val="137037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n-US"/>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n-US" sz="2400" dirty="0">
                <a:solidFill>
                  <a:schemeClr val="tx1"/>
                </a:solidFill>
              </a:rPr>
              <a:t>What types of things do you want to do with the computer?   </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
        <p:nvSpPr>
          <p:cNvPr id="2" name="Title 2">
            <a:extLst>
              <a:ext uri="{FF2B5EF4-FFF2-40B4-BE49-F238E27FC236}">
                <a16:creationId xmlns:a16="http://schemas.microsoft.com/office/drawing/2014/main" id="{5280142F-6A06-30D2-2DE4-050266663066}"/>
              </a:ext>
            </a:extLst>
          </p:cNvPr>
          <p:cNvSpPr>
            <a:spLocks noGrp="1"/>
          </p:cNvSpPr>
          <p:nvPr>
            <p:ph type="title"/>
          </p:nvPr>
        </p:nvSpPr>
        <p:spPr>
          <a:xfrm>
            <a:off x="459475" y="757364"/>
            <a:ext cx="8229600" cy="1066800"/>
          </a:xfrm>
        </p:spPr>
        <p:txBody>
          <a:bodyPr/>
          <a:lstStyle/>
          <a:p>
            <a:r>
              <a:rPr lang="en-US" dirty="0"/>
              <a:t>Introduction</a:t>
            </a:r>
          </a:p>
        </p:txBody>
      </p:sp>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03D91-C127-05A7-BA24-C021C2F1259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A16182F-C66D-0700-6A55-F968F32B6F99}"/>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9930A372-9504-4EFC-82C0-2669542B5B29}"/>
              </a:ext>
            </a:extLst>
          </p:cNvPr>
          <p:cNvSpPr>
            <a:spLocks noGrp="1"/>
          </p:cNvSpPr>
          <p:nvPr>
            <p:ph type="sldNum" sz="quarter" idx="12"/>
          </p:nvPr>
        </p:nvSpPr>
        <p:spPr/>
        <p:txBody>
          <a:bodyPr/>
          <a:lstStyle/>
          <a:p>
            <a:fld id="{D852D4E8-E283-404D-80D7-3AF63315721A}" type="slidenum">
              <a:rPr lang="en-US" smtClean="0"/>
              <a:t>30</a:t>
            </a:fld>
            <a:endParaRPr lang="en-US"/>
          </a:p>
        </p:txBody>
      </p:sp>
      <p:pic>
        <p:nvPicPr>
          <p:cNvPr id="8" name="Picture 7" descr="Windows 11 desktop.">
            <a:extLst>
              <a:ext uri="{FF2B5EF4-FFF2-40B4-BE49-F238E27FC236}">
                <a16:creationId xmlns:a16="http://schemas.microsoft.com/office/drawing/2014/main" id="{840160A7-EF62-E4F5-A3CD-54AEFAD353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9" name="Rectangle 8">
            <a:extLst>
              <a:ext uri="{FF2B5EF4-FFF2-40B4-BE49-F238E27FC236}">
                <a16:creationId xmlns:a16="http://schemas.microsoft.com/office/drawing/2014/main" id="{FC29B7DE-904B-1210-0846-263AE6E8DBA5}"/>
              </a:ext>
            </a:extLst>
          </p:cNvPr>
          <p:cNvSpPr/>
          <p:nvPr/>
        </p:nvSpPr>
        <p:spPr>
          <a:xfrm>
            <a:off x="2907588" y="6247110"/>
            <a:ext cx="457200" cy="28307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3E3EEE25-3EA8-1F3E-B080-F3D74EFFC413}"/>
              </a:ext>
            </a:extLst>
          </p:cNvPr>
          <p:cNvCxnSpPr>
            <a:cxnSpLocks/>
          </p:cNvCxnSpPr>
          <p:nvPr/>
        </p:nvCxnSpPr>
        <p:spPr>
          <a:xfrm flipV="1">
            <a:off x="3162300" y="5239722"/>
            <a:ext cx="0" cy="89535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373F6D6C-D821-B98F-D546-A9FDF34030CC}"/>
              </a:ext>
            </a:extLst>
          </p:cNvPr>
          <p:cNvSpPr>
            <a:spLocks noGrp="1"/>
          </p:cNvSpPr>
          <p:nvPr>
            <p:ph idx="1"/>
          </p:nvPr>
        </p:nvSpPr>
        <p:spPr>
          <a:xfrm>
            <a:off x="457200" y="1476538"/>
            <a:ext cx="8229600" cy="4325112"/>
          </a:xfrm>
        </p:spPr>
        <p:txBody>
          <a:bodyPr>
            <a:normAutofit/>
          </a:bodyPr>
          <a:lstStyle/>
          <a:p>
            <a:r>
              <a:rPr lang="en-US" b="1" dirty="0">
                <a:solidFill>
                  <a:schemeClr val="tx1"/>
                </a:solidFill>
              </a:rPr>
              <a:t>Adding Apps to the Taskbar and Start Menu</a:t>
            </a:r>
            <a:endParaRPr lang="en-US" dirty="0">
              <a:solidFill>
                <a:schemeClr val="tx1"/>
              </a:solidFill>
            </a:endParaRPr>
          </a:p>
        </p:txBody>
      </p:sp>
    </p:spTree>
    <p:extLst>
      <p:ext uri="{BB962C8B-B14F-4D97-AF65-F5344CB8AC3E}">
        <p14:creationId xmlns:p14="http://schemas.microsoft.com/office/powerpoint/2010/main" val="244679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02A29-A153-ABE6-BB5C-D035988A92BF}"/>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88FB9B9-5545-8BC6-476B-75723F396965}"/>
              </a:ext>
            </a:extLst>
          </p:cNvPr>
          <p:cNvSpPr>
            <a:spLocks noGrp="1"/>
          </p:cNvSpPr>
          <p:nvPr>
            <p:ph type="sldNum" sz="quarter" idx="12"/>
          </p:nvPr>
        </p:nvSpPr>
        <p:spPr/>
        <p:txBody>
          <a:bodyPr/>
          <a:lstStyle/>
          <a:p>
            <a:fld id="{D852D4E8-E283-404D-80D7-3AF63315721A}" type="slidenum">
              <a:rPr lang="en-US" smtClean="0"/>
              <a:t>31</a:t>
            </a:fld>
            <a:endParaRPr lang="en-US"/>
          </a:p>
        </p:txBody>
      </p:sp>
      <p:pic>
        <p:nvPicPr>
          <p:cNvPr id="5" name="Picture 4" descr="A screenshot of a computer&#10;&#10;Description automatically generated">
            <a:extLst>
              <a:ext uri="{FF2B5EF4-FFF2-40B4-BE49-F238E27FC236}">
                <a16:creationId xmlns:a16="http://schemas.microsoft.com/office/drawing/2014/main" id="{4B73CAF9-F7DC-E515-E9B6-5810984A86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8" name="Rectangle 17">
            <a:extLst>
              <a:ext uri="{FF2B5EF4-FFF2-40B4-BE49-F238E27FC236}">
                <a16:creationId xmlns:a16="http://schemas.microsoft.com/office/drawing/2014/main" id="{2DA668CC-ADE6-54FD-69E5-6C876E9DE948}"/>
              </a:ext>
            </a:extLst>
          </p:cNvPr>
          <p:cNvSpPr/>
          <p:nvPr/>
        </p:nvSpPr>
        <p:spPr>
          <a:xfrm>
            <a:off x="5638800" y="2895600"/>
            <a:ext cx="6858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B78EF99-FEA3-ABAE-EA95-11E7D5E159F8}"/>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9" name="Content Placeholder 1">
            <a:extLst>
              <a:ext uri="{FF2B5EF4-FFF2-40B4-BE49-F238E27FC236}">
                <a16:creationId xmlns:a16="http://schemas.microsoft.com/office/drawing/2014/main" id="{A34E1ECC-1A54-9DF9-5513-A9ED7B558EBE}"/>
              </a:ext>
            </a:extLst>
          </p:cNvPr>
          <p:cNvSpPr>
            <a:spLocks noGrp="1"/>
          </p:cNvSpPr>
          <p:nvPr>
            <p:ph idx="1"/>
          </p:nvPr>
        </p:nvSpPr>
        <p:spPr>
          <a:xfrm>
            <a:off x="457200" y="1476538"/>
            <a:ext cx="8229600" cy="4325112"/>
          </a:xfrm>
        </p:spPr>
        <p:txBody>
          <a:bodyPr>
            <a:normAutofit/>
          </a:bodyPr>
          <a:lstStyle/>
          <a:p>
            <a:r>
              <a:rPr lang="en-US" b="1" dirty="0">
                <a:solidFill>
                  <a:schemeClr val="tx1"/>
                </a:solidFill>
              </a:rPr>
              <a:t>Adding Apps to the Taskbar and Start Menu</a:t>
            </a:r>
            <a:endParaRPr lang="en-US" dirty="0">
              <a:solidFill>
                <a:schemeClr val="tx1"/>
              </a:solidFill>
            </a:endParaRPr>
          </a:p>
        </p:txBody>
      </p:sp>
    </p:spTree>
    <p:extLst>
      <p:ext uri="{BB962C8B-B14F-4D97-AF65-F5344CB8AC3E}">
        <p14:creationId xmlns:p14="http://schemas.microsoft.com/office/powerpoint/2010/main" val="73396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CD8F9-A4E7-85B9-DF62-FDA1774132D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6D883DF-31F7-7527-0ADC-08388B107D89}"/>
              </a:ext>
            </a:extLst>
          </p:cNvPr>
          <p:cNvSpPr>
            <a:spLocks noGrp="1"/>
          </p:cNvSpPr>
          <p:nvPr>
            <p:ph type="title"/>
          </p:nvPr>
        </p:nvSpPr>
        <p:spPr>
          <a:xfrm>
            <a:off x="457200" y="609600"/>
            <a:ext cx="8229600" cy="1066800"/>
          </a:xfrm>
        </p:spPr>
        <p:txBody>
          <a:bodyPr/>
          <a:lstStyle/>
          <a:p>
            <a:r>
              <a:rPr lang="en-US" dirty="0"/>
              <a:t>Working from the Desktop</a:t>
            </a:r>
          </a:p>
        </p:txBody>
      </p:sp>
      <p:sp>
        <p:nvSpPr>
          <p:cNvPr id="6" name="Slide Number Placeholder 5">
            <a:extLst>
              <a:ext uri="{FF2B5EF4-FFF2-40B4-BE49-F238E27FC236}">
                <a16:creationId xmlns:a16="http://schemas.microsoft.com/office/drawing/2014/main" id="{D001E603-1A4C-A3AA-4AB6-58175F622693}"/>
              </a:ext>
            </a:extLst>
          </p:cNvPr>
          <p:cNvSpPr>
            <a:spLocks noGrp="1"/>
          </p:cNvSpPr>
          <p:nvPr>
            <p:ph type="sldNum" sz="quarter" idx="12"/>
          </p:nvPr>
        </p:nvSpPr>
        <p:spPr/>
        <p:txBody>
          <a:bodyPr/>
          <a:lstStyle/>
          <a:p>
            <a:fld id="{D852D4E8-E283-404D-80D7-3AF63315721A}" type="slidenum">
              <a:rPr lang="en-US" smtClean="0"/>
              <a:t>32</a:t>
            </a:fld>
            <a:endParaRPr lang="en-US"/>
          </a:p>
        </p:txBody>
      </p:sp>
      <p:pic>
        <p:nvPicPr>
          <p:cNvPr id="7" name="Picture 6" descr="A screenshot of a computer&#10;&#10;Description automatically generated">
            <a:extLst>
              <a:ext uri="{FF2B5EF4-FFF2-40B4-BE49-F238E27FC236}">
                <a16:creationId xmlns:a16="http://schemas.microsoft.com/office/drawing/2014/main" id="{27B01C28-16C5-E641-C01F-B52E8957B8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6773E481-7E67-FE59-ABCA-09D863EB8BF2}"/>
              </a:ext>
            </a:extLst>
          </p:cNvPr>
          <p:cNvSpPr/>
          <p:nvPr/>
        </p:nvSpPr>
        <p:spPr>
          <a:xfrm>
            <a:off x="2911098" y="3519868"/>
            <a:ext cx="2133600" cy="29957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1">
            <a:extLst>
              <a:ext uri="{FF2B5EF4-FFF2-40B4-BE49-F238E27FC236}">
                <a16:creationId xmlns:a16="http://schemas.microsoft.com/office/drawing/2014/main" id="{B3506188-B32B-6F1B-CC10-3645150071E9}"/>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Taskbar </a:t>
            </a:r>
            <a:endParaRPr lang="en-US" dirty="0">
              <a:solidFill>
                <a:schemeClr val="tx1"/>
              </a:solidFill>
            </a:endParaRPr>
          </a:p>
        </p:txBody>
      </p:sp>
    </p:spTree>
    <p:extLst>
      <p:ext uri="{BB962C8B-B14F-4D97-AF65-F5344CB8AC3E}">
        <p14:creationId xmlns:p14="http://schemas.microsoft.com/office/powerpoint/2010/main" val="2947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C9688-AC3B-5959-345E-FAC9C87D5AC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60A36E3-A5B6-7E0B-2478-B32E40E23CF6}"/>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7F2E9D14-826D-B5A9-4684-071D35FD9EE0}"/>
              </a:ext>
            </a:extLst>
          </p:cNvPr>
          <p:cNvSpPr>
            <a:spLocks noGrp="1"/>
          </p:cNvSpPr>
          <p:nvPr>
            <p:ph type="sldNum" sz="quarter" idx="12"/>
          </p:nvPr>
        </p:nvSpPr>
        <p:spPr/>
        <p:txBody>
          <a:bodyPr/>
          <a:lstStyle/>
          <a:p>
            <a:fld id="{D852D4E8-E283-404D-80D7-3AF63315721A}" type="slidenum">
              <a:rPr lang="en-US" smtClean="0"/>
              <a:t>33</a:t>
            </a:fld>
            <a:endParaRPr lang="en-US"/>
          </a:p>
        </p:txBody>
      </p:sp>
      <p:pic>
        <p:nvPicPr>
          <p:cNvPr id="5" name="Picture 4" descr="A screenshot of a computer&#10;&#10;Description automatically generated">
            <a:extLst>
              <a:ext uri="{FF2B5EF4-FFF2-40B4-BE49-F238E27FC236}">
                <a16:creationId xmlns:a16="http://schemas.microsoft.com/office/drawing/2014/main" id="{D87AF473-68E8-8322-3CA9-B98E0C306C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7CE5998C-84A1-BF3A-075E-A3218914703B}"/>
              </a:ext>
            </a:extLst>
          </p:cNvPr>
          <p:cNvSpPr/>
          <p:nvPr/>
        </p:nvSpPr>
        <p:spPr>
          <a:xfrm>
            <a:off x="4770894" y="3798012"/>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891648FA-3830-E665-18D1-A1EC586406D5}"/>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Taskbar</a:t>
            </a:r>
            <a:endParaRPr lang="en-US" dirty="0">
              <a:solidFill>
                <a:schemeClr val="tx1"/>
              </a:solidFill>
            </a:endParaRPr>
          </a:p>
        </p:txBody>
      </p:sp>
    </p:spTree>
    <p:extLst>
      <p:ext uri="{BB962C8B-B14F-4D97-AF65-F5344CB8AC3E}">
        <p14:creationId xmlns:p14="http://schemas.microsoft.com/office/powerpoint/2010/main" val="173462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8E424-C41E-A678-9F23-10A670D60B9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674C30-89D2-B90D-372A-2CC295DE4F02}"/>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13DB4E0D-C1A1-C87E-CCC6-11079B8C812F}"/>
              </a:ext>
            </a:extLst>
          </p:cNvPr>
          <p:cNvSpPr>
            <a:spLocks noGrp="1"/>
          </p:cNvSpPr>
          <p:nvPr>
            <p:ph type="sldNum" sz="quarter" idx="12"/>
          </p:nvPr>
        </p:nvSpPr>
        <p:spPr/>
        <p:txBody>
          <a:bodyPr/>
          <a:lstStyle/>
          <a:p>
            <a:fld id="{D852D4E8-E283-404D-80D7-3AF63315721A}" type="slidenum">
              <a:rPr lang="en-US" smtClean="0"/>
              <a:t>34</a:t>
            </a:fld>
            <a:endParaRPr lang="en-US"/>
          </a:p>
        </p:txBody>
      </p:sp>
      <p:sp>
        <p:nvSpPr>
          <p:cNvPr id="10" name="Rectangle 9">
            <a:extLst>
              <a:ext uri="{FF2B5EF4-FFF2-40B4-BE49-F238E27FC236}">
                <a16:creationId xmlns:a16="http://schemas.microsoft.com/office/drawing/2014/main" id="{BEAAFD68-B6E3-A5C1-8D4F-4B285B8B076F}"/>
              </a:ext>
            </a:extLst>
          </p:cNvPr>
          <p:cNvSpPr/>
          <p:nvPr/>
        </p:nvSpPr>
        <p:spPr>
          <a:xfrm>
            <a:off x="4724400" y="3657600"/>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omputer&#10;&#10;Description automatically generated">
            <a:extLst>
              <a:ext uri="{FF2B5EF4-FFF2-40B4-BE49-F238E27FC236}">
                <a16:creationId xmlns:a16="http://schemas.microsoft.com/office/drawing/2014/main" id="{1C3AD6C0-B632-607E-F559-A11692119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1CAC645D-7B97-47EF-286B-5B25B0DEE52B}"/>
              </a:ext>
            </a:extLst>
          </p:cNvPr>
          <p:cNvSpPr/>
          <p:nvPr/>
        </p:nvSpPr>
        <p:spPr>
          <a:xfrm>
            <a:off x="5542302" y="3819041"/>
            <a:ext cx="990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2FBCA3FB-5F1C-D53D-23EF-5E81245F72A3}"/>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Taskbar</a:t>
            </a:r>
            <a:endParaRPr lang="en-US" dirty="0">
              <a:solidFill>
                <a:schemeClr val="tx1"/>
              </a:solidFill>
            </a:endParaRPr>
          </a:p>
        </p:txBody>
      </p:sp>
    </p:spTree>
    <p:extLst>
      <p:ext uri="{BB962C8B-B14F-4D97-AF65-F5344CB8AC3E}">
        <p14:creationId xmlns:p14="http://schemas.microsoft.com/office/powerpoint/2010/main" val="208862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199B9-1760-3623-400D-D57B1F474420}"/>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BCD0C24E-AAFD-69AC-B9A6-6AE6038072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82D7C434-F8DA-E9BB-B5D9-5378B1344E12}"/>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A9CEA4FF-4CDE-4BAD-0A3D-2C6F4F17CBA1}"/>
              </a:ext>
            </a:extLst>
          </p:cNvPr>
          <p:cNvSpPr>
            <a:spLocks noGrp="1"/>
          </p:cNvSpPr>
          <p:nvPr>
            <p:ph type="sldNum" sz="quarter" idx="12"/>
          </p:nvPr>
        </p:nvSpPr>
        <p:spPr/>
        <p:txBody>
          <a:bodyPr/>
          <a:lstStyle/>
          <a:p>
            <a:fld id="{D852D4E8-E283-404D-80D7-3AF63315721A}" type="slidenum">
              <a:rPr lang="en-US" smtClean="0"/>
              <a:t>35</a:t>
            </a:fld>
            <a:endParaRPr lang="en-US"/>
          </a:p>
        </p:txBody>
      </p:sp>
      <p:sp>
        <p:nvSpPr>
          <p:cNvPr id="4" name="Rectangle 3">
            <a:extLst>
              <a:ext uri="{FF2B5EF4-FFF2-40B4-BE49-F238E27FC236}">
                <a16:creationId xmlns:a16="http://schemas.microsoft.com/office/drawing/2014/main" id="{51EA2218-B092-E4FE-4134-994C445F123F}"/>
              </a:ext>
            </a:extLst>
          </p:cNvPr>
          <p:cNvSpPr/>
          <p:nvPr/>
        </p:nvSpPr>
        <p:spPr>
          <a:xfrm>
            <a:off x="6274133" y="6208518"/>
            <a:ext cx="381000" cy="30480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F763634-1941-02AC-2278-D326ACC7843C}"/>
              </a:ext>
            </a:extLst>
          </p:cNvPr>
          <p:cNvSpPr/>
          <p:nvPr/>
        </p:nvSpPr>
        <p:spPr>
          <a:xfrm>
            <a:off x="2937294" y="3521629"/>
            <a:ext cx="12192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
            <a:extLst>
              <a:ext uri="{FF2B5EF4-FFF2-40B4-BE49-F238E27FC236}">
                <a16:creationId xmlns:a16="http://schemas.microsoft.com/office/drawing/2014/main" id="{9A3C77B7-67C8-5BD7-B0B3-14AF09536EE5}"/>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Taskbar</a:t>
            </a:r>
            <a:endParaRPr lang="en-US" dirty="0">
              <a:solidFill>
                <a:schemeClr val="tx1"/>
              </a:solidFill>
            </a:endParaRPr>
          </a:p>
        </p:txBody>
      </p:sp>
    </p:spTree>
    <p:extLst>
      <p:ext uri="{BB962C8B-B14F-4D97-AF65-F5344CB8AC3E}">
        <p14:creationId xmlns:p14="http://schemas.microsoft.com/office/powerpoint/2010/main" val="424352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8E2D-466F-DDF6-4F7C-9936E43AA0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7E825E-3E7E-6991-E1D8-499CF1C2970E}"/>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52A3AEAA-5174-1C58-6B7F-C379B61BD1BB}"/>
              </a:ext>
            </a:extLst>
          </p:cNvPr>
          <p:cNvSpPr>
            <a:spLocks noGrp="1"/>
          </p:cNvSpPr>
          <p:nvPr>
            <p:ph type="sldNum" sz="quarter" idx="12"/>
          </p:nvPr>
        </p:nvSpPr>
        <p:spPr/>
        <p:txBody>
          <a:bodyPr/>
          <a:lstStyle/>
          <a:p>
            <a:fld id="{D852D4E8-E283-404D-80D7-3AF63315721A}" type="slidenum">
              <a:rPr lang="en-US" smtClean="0"/>
              <a:t>36</a:t>
            </a:fld>
            <a:endParaRPr lang="en-US"/>
          </a:p>
        </p:txBody>
      </p:sp>
      <p:pic>
        <p:nvPicPr>
          <p:cNvPr id="5" name="Picture 4" descr="A screenshot of a computer&#10;&#10;Description automatically generated">
            <a:extLst>
              <a:ext uri="{FF2B5EF4-FFF2-40B4-BE49-F238E27FC236}">
                <a16:creationId xmlns:a16="http://schemas.microsoft.com/office/drawing/2014/main" id="{BCAB7060-E06D-7F66-C0F8-655E0D648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B04A492F-2A1E-2DC7-101C-F78E1A369E35}"/>
              </a:ext>
            </a:extLst>
          </p:cNvPr>
          <p:cNvSpPr/>
          <p:nvPr/>
        </p:nvSpPr>
        <p:spPr>
          <a:xfrm>
            <a:off x="4751886" y="3595608"/>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A5583C0-4EBF-34F0-25CC-AAFC52C94DA0}"/>
              </a:ext>
            </a:extLst>
          </p:cNvPr>
          <p:cNvSpPr/>
          <p:nvPr/>
        </p:nvSpPr>
        <p:spPr>
          <a:xfrm>
            <a:off x="5779696" y="2913317"/>
            <a:ext cx="586597" cy="29570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406F3AF9-B9B7-9859-D655-89B14D5868C7}"/>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rPr>
              <a:t>Adding Apps to the Start Menu</a:t>
            </a:r>
            <a:endParaRPr lang="en-US" dirty="0">
              <a:solidFill>
                <a:schemeClr val="tx1"/>
              </a:solidFill>
            </a:endParaRPr>
          </a:p>
        </p:txBody>
      </p:sp>
    </p:spTree>
    <p:extLst>
      <p:ext uri="{BB962C8B-B14F-4D97-AF65-F5344CB8AC3E}">
        <p14:creationId xmlns:p14="http://schemas.microsoft.com/office/powerpoint/2010/main" val="22001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90D1-A54E-5742-A16A-F125677A5AA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8C4BB71-8B34-502A-557C-1AF1468F0B77}"/>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64236216-2B29-4834-6C9F-E06BFE174137}"/>
              </a:ext>
            </a:extLst>
          </p:cNvPr>
          <p:cNvSpPr>
            <a:spLocks noGrp="1"/>
          </p:cNvSpPr>
          <p:nvPr>
            <p:ph type="sldNum" sz="quarter" idx="12"/>
          </p:nvPr>
        </p:nvSpPr>
        <p:spPr/>
        <p:txBody>
          <a:bodyPr/>
          <a:lstStyle/>
          <a:p>
            <a:fld id="{D852D4E8-E283-404D-80D7-3AF63315721A}" type="slidenum">
              <a:rPr lang="en-US" smtClean="0"/>
              <a:t>37</a:t>
            </a:fld>
            <a:endParaRPr lang="en-US"/>
          </a:p>
        </p:txBody>
      </p:sp>
      <p:pic>
        <p:nvPicPr>
          <p:cNvPr id="8" name="Picture 7" descr="A screenshot of a computer&#10;&#10;Description automatically generated">
            <a:extLst>
              <a:ext uri="{FF2B5EF4-FFF2-40B4-BE49-F238E27FC236}">
                <a16:creationId xmlns:a16="http://schemas.microsoft.com/office/drawing/2014/main" id="{534A163C-6253-C551-39A5-F1A67D8436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9" name="Rectangle 8">
            <a:extLst>
              <a:ext uri="{FF2B5EF4-FFF2-40B4-BE49-F238E27FC236}">
                <a16:creationId xmlns:a16="http://schemas.microsoft.com/office/drawing/2014/main" id="{C20D5D3D-3968-76E6-6D02-6ECE22B9D298}"/>
              </a:ext>
            </a:extLst>
          </p:cNvPr>
          <p:cNvSpPr/>
          <p:nvPr/>
        </p:nvSpPr>
        <p:spPr>
          <a:xfrm>
            <a:off x="5822196" y="4214328"/>
            <a:ext cx="685800" cy="5074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499179C0-E04D-E7EF-9F9C-774715EF1961}"/>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cs typeface="Arial"/>
              </a:rPr>
              <a:t>Adding Apps to the Start Menu</a:t>
            </a:r>
            <a:endParaRPr lang="en-US" dirty="0">
              <a:solidFill>
                <a:schemeClr val="tx1"/>
              </a:solidFill>
              <a:cs typeface="Arial"/>
            </a:endParaRPr>
          </a:p>
          <a:p>
            <a:pPr indent="-191770"/>
            <a:endParaRPr lang="en-US" b="1" dirty="0">
              <a:solidFill>
                <a:schemeClr val="tx1"/>
              </a:solidFill>
              <a:latin typeface="ATT Aleck Sans"/>
            </a:endParaRPr>
          </a:p>
        </p:txBody>
      </p:sp>
    </p:spTree>
    <p:extLst>
      <p:ext uri="{BB962C8B-B14F-4D97-AF65-F5344CB8AC3E}">
        <p14:creationId xmlns:p14="http://schemas.microsoft.com/office/powerpoint/2010/main" val="959346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CD1FA-1EA2-E257-14A2-45E16438F6CC}"/>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05DD93E3-37DD-2FEB-A5B2-E148CD4A72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EB16CB4A-03A5-BA18-6E31-178B40AABD2D}"/>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8E8922BE-98C3-E4E0-4CC2-CE4363B5374D}"/>
              </a:ext>
            </a:extLst>
          </p:cNvPr>
          <p:cNvSpPr>
            <a:spLocks noGrp="1"/>
          </p:cNvSpPr>
          <p:nvPr>
            <p:ph type="sldNum" sz="quarter" idx="12"/>
          </p:nvPr>
        </p:nvSpPr>
        <p:spPr/>
        <p:txBody>
          <a:bodyPr/>
          <a:lstStyle/>
          <a:p>
            <a:fld id="{D852D4E8-E283-404D-80D7-3AF63315721A}" type="slidenum">
              <a:rPr lang="en-US" smtClean="0"/>
              <a:t>38</a:t>
            </a:fld>
            <a:endParaRPr lang="en-US"/>
          </a:p>
        </p:txBody>
      </p:sp>
      <p:sp>
        <p:nvSpPr>
          <p:cNvPr id="9" name="Rectangle 8">
            <a:extLst>
              <a:ext uri="{FF2B5EF4-FFF2-40B4-BE49-F238E27FC236}">
                <a16:creationId xmlns:a16="http://schemas.microsoft.com/office/drawing/2014/main" id="{37ED061E-CAAA-7C45-7955-9F9BA743CA8D}"/>
              </a:ext>
            </a:extLst>
          </p:cNvPr>
          <p:cNvSpPr/>
          <p:nvPr/>
        </p:nvSpPr>
        <p:spPr>
          <a:xfrm>
            <a:off x="6231147" y="4681416"/>
            <a:ext cx="1143000" cy="2286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1">
            <a:extLst>
              <a:ext uri="{FF2B5EF4-FFF2-40B4-BE49-F238E27FC236}">
                <a16:creationId xmlns:a16="http://schemas.microsoft.com/office/drawing/2014/main" id="{1A33C7C5-093E-BBDD-235B-3BDBEF10E2AF}"/>
              </a:ext>
            </a:extLst>
          </p:cNvPr>
          <p:cNvSpPr>
            <a:spLocks noGrp="1"/>
          </p:cNvSpPr>
          <p:nvPr>
            <p:ph idx="1"/>
          </p:nvPr>
        </p:nvSpPr>
        <p:spPr>
          <a:xfrm>
            <a:off x="457200" y="1476538"/>
            <a:ext cx="8229600" cy="4325112"/>
          </a:xfrm>
        </p:spPr>
        <p:txBody>
          <a:bodyPr>
            <a:normAutofit/>
          </a:bodyPr>
          <a:lstStyle/>
          <a:p>
            <a:r>
              <a:rPr lang="en-US" b="1" dirty="0">
                <a:solidFill>
                  <a:schemeClr val="tx1"/>
                </a:solidFill>
              </a:rPr>
              <a:t>Removing Apps</a:t>
            </a:r>
            <a:endParaRPr lang="en-US" dirty="0">
              <a:solidFill>
                <a:schemeClr val="tx1"/>
              </a:solidFill>
            </a:endParaRPr>
          </a:p>
        </p:txBody>
      </p:sp>
    </p:spTree>
    <p:extLst>
      <p:ext uri="{BB962C8B-B14F-4D97-AF65-F5344CB8AC3E}">
        <p14:creationId xmlns:p14="http://schemas.microsoft.com/office/powerpoint/2010/main" val="40989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09629-2C02-546D-AEAA-48EAC38A5B6E}"/>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7A846AD3-C8F9-A9C6-53C4-3D3469B61A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6D6BCAFE-330F-B289-8CCB-3C812038E325}"/>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AB07BBB1-CD84-DC4F-54F3-CF7F7EF94DFC}"/>
              </a:ext>
            </a:extLst>
          </p:cNvPr>
          <p:cNvSpPr>
            <a:spLocks noGrp="1"/>
          </p:cNvSpPr>
          <p:nvPr>
            <p:ph type="sldNum" sz="quarter" idx="12"/>
          </p:nvPr>
        </p:nvSpPr>
        <p:spPr/>
        <p:txBody>
          <a:bodyPr/>
          <a:lstStyle/>
          <a:p>
            <a:fld id="{D852D4E8-E283-404D-80D7-3AF63315721A}" type="slidenum">
              <a:rPr lang="en-US" smtClean="0"/>
              <a:t>39</a:t>
            </a:fld>
            <a:endParaRPr lang="en-US"/>
          </a:p>
        </p:txBody>
      </p:sp>
      <p:sp>
        <p:nvSpPr>
          <p:cNvPr id="9" name="Rectangle 8">
            <a:extLst>
              <a:ext uri="{FF2B5EF4-FFF2-40B4-BE49-F238E27FC236}">
                <a16:creationId xmlns:a16="http://schemas.microsoft.com/office/drawing/2014/main" id="{961227EA-EF1B-7C87-BBCA-59C655ABA3B5}"/>
              </a:ext>
            </a:extLst>
          </p:cNvPr>
          <p:cNvSpPr/>
          <p:nvPr/>
        </p:nvSpPr>
        <p:spPr>
          <a:xfrm>
            <a:off x="5943600" y="4266087"/>
            <a:ext cx="533400" cy="3550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A66F1379-8EF5-4348-8AA4-4EC05C094851}"/>
              </a:ext>
            </a:extLst>
          </p:cNvPr>
          <p:cNvCxnSpPr>
            <a:cxnSpLocks/>
          </p:cNvCxnSpPr>
          <p:nvPr/>
        </p:nvCxnSpPr>
        <p:spPr>
          <a:xfrm flipH="1">
            <a:off x="5486400" y="4661118"/>
            <a:ext cx="609600" cy="38100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4" name="Content Placeholder 1">
            <a:extLst>
              <a:ext uri="{FF2B5EF4-FFF2-40B4-BE49-F238E27FC236}">
                <a16:creationId xmlns:a16="http://schemas.microsoft.com/office/drawing/2014/main" id="{CA2F20E0-DED7-0641-E0B6-8E28136D4F79}"/>
              </a:ext>
            </a:extLst>
          </p:cNvPr>
          <p:cNvSpPr>
            <a:spLocks noGrp="1"/>
          </p:cNvSpPr>
          <p:nvPr>
            <p:ph idx="1"/>
          </p:nvPr>
        </p:nvSpPr>
        <p:spPr>
          <a:xfrm>
            <a:off x="457200" y="1476538"/>
            <a:ext cx="8229600" cy="4325112"/>
          </a:xfrm>
        </p:spPr>
        <p:txBody>
          <a:bodyPr>
            <a:normAutofit/>
          </a:bodyPr>
          <a:lstStyle/>
          <a:p>
            <a:r>
              <a:rPr lang="en-US" b="1" dirty="0">
                <a:solidFill>
                  <a:schemeClr val="tx1"/>
                </a:solidFill>
              </a:rPr>
              <a:t>Removing Apps</a:t>
            </a:r>
            <a:endParaRPr lang="en-US" dirty="0">
              <a:solidFill>
                <a:schemeClr val="tx1"/>
              </a:solidFill>
            </a:endParaRPr>
          </a:p>
        </p:txBody>
      </p:sp>
    </p:spTree>
    <p:extLst>
      <p:ext uri="{BB962C8B-B14F-4D97-AF65-F5344CB8AC3E}">
        <p14:creationId xmlns:p14="http://schemas.microsoft.com/office/powerpoint/2010/main" val="54934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6965" y="1600200"/>
            <a:ext cx="8229600" cy="4324350"/>
          </a:xfrm>
        </p:spPr>
        <p:txBody>
          <a:bodyPr/>
          <a:lstStyle/>
          <a:p>
            <a:pPr marL="635000" lvl="1" indent="-325438"/>
            <a:r>
              <a:rPr lang="en-US" sz="2100" b="1" dirty="0">
                <a:solidFill>
                  <a:schemeClr val="tx1"/>
                </a:solidFill>
              </a:rPr>
              <a:t>Operating System: </a:t>
            </a:r>
            <a:r>
              <a:rPr lang="en-US" sz="2100" dirty="0">
                <a:solidFill>
                  <a:schemeClr val="tx1"/>
                </a:solidFill>
              </a:rPr>
              <a:t>The software that handles the functions of the computer to make sure everything is working together.</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n-US"/>
          </a:p>
        </p:txBody>
      </p:sp>
      <p:pic>
        <p:nvPicPr>
          <p:cNvPr id="12" name="Picture 11" descr="A computer with a black screen&#10;&#10;Description automatically generated">
            <a:extLst>
              <a:ext uri="{FF2B5EF4-FFF2-40B4-BE49-F238E27FC236}">
                <a16:creationId xmlns:a16="http://schemas.microsoft.com/office/drawing/2014/main" id="{37EBA51D-897E-1CB6-20E0-FA6292ED04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4198" y="2516949"/>
            <a:ext cx="5958327" cy="3879326"/>
          </a:xfrm>
          <a:prstGeom prst="rect">
            <a:avLst/>
          </a:prstGeom>
        </p:spPr>
      </p:pic>
      <p:pic>
        <p:nvPicPr>
          <p:cNvPr id="10" name="Picture 9" descr="A blue gears and cogs&#10;&#10;Description automatically generated">
            <a:extLst>
              <a:ext uri="{FF2B5EF4-FFF2-40B4-BE49-F238E27FC236}">
                <a16:creationId xmlns:a16="http://schemas.microsoft.com/office/drawing/2014/main" id="{FCE997CD-8107-E97B-CC1F-82521389911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19400" y="3301779"/>
            <a:ext cx="3527925" cy="1727421"/>
          </a:xfrm>
          <a:prstGeom prst="rect">
            <a:avLst/>
          </a:prstGeom>
        </p:spPr>
      </p:pic>
      <p:sp>
        <p:nvSpPr>
          <p:cNvPr id="7" name="Title 2">
            <a:extLst>
              <a:ext uri="{FF2B5EF4-FFF2-40B4-BE49-F238E27FC236}">
                <a16:creationId xmlns:a16="http://schemas.microsoft.com/office/drawing/2014/main" id="{0032967E-CE4B-725A-BAD3-E2AEE19B5634}"/>
              </a:ext>
            </a:extLst>
          </p:cNvPr>
          <p:cNvSpPr>
            <a:spLocks noGrp="1"/>
          </p:cNvSpPr>
          <p:nvPr>
            <p:ph type="title"/>
          </p:nvPr>
        </p:nvSpPr>
        <p:spPr>
          <a:xfrm>
            <a:off x="459475" y="757364"/>
            <a:ext cx="8229600" cy="1066800"/>
          </a:xfrm>
        </p:spPr>
        <p:txBody>
          <a:bodyPr/>
          <a:lstStyle/>
          <a:p>
            <a:r>
              <a:rPr lang="en-US" dirty="0"/>
              <a:t>Operating System: Definition (continued)</a:t>
            </a:r>
          </a:p>
        </p:txBody>
      </p:sp>
    </p:spTree>
    <p:extLst>
      <p:ext uri="{BB962C8B-B14F-4D97-AF65-F5344CB8AC3E}">
        <p14:creationId xmlns:p14="http://schemas.microsoft.com/office/powerpoint/2010/main" val="139560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E40B3-172D-4B07-4E14-C26E8CD7995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BE9251-6636-FDFB-75D2-F5EF604FCBCB}"/>
              </a:ext>
            </a:extLst>
          </p:cNvPr>
          <p:cNvSpPr>
            <a:spLocks noGrp="1"/>
          </p:cNvSpPr>
          <p:nvPr>
            <p:ph idx="1"/>
          </p:nvPr>
        </p:nvSpPr>
        <p:spPr>
          <a:xfrm>
            <a:off x="457200" y="1639824"/>
            <a:ext cx="8229600" cy="631930"/>
          </a:xfrm>
        </p:spPr>
        <p:txBody>
          <a:bodyPr>
            <a:noAutofit/>
          </a:bodyPr>
          <a:lstStyle/>
          <a:p>
            <a:pPr marL="82296" indent="0">
              <a:buNone/>
            </a:pPr>
            <a:r>
              <a:rPr lang="en-US" b="1" dirty="0">
                <a:solidFill>
                  <a:schemeClr val="tx1"/>
                </a:solidFill>
              </a:rPr>
              <a:t>Different ways to open an application:</a:t>
            </a:r>
            <a:br>
              <a:rPr lang="en-US" b="1" dirty="0">
                <a:solidFill>
                  <a:schemeClr val="tx1"/>
                </a:solidFill>
              </a:rPr>
            </a:br>
            <a:endParaRPr lang="en-US" b="1" dirty="0">
              <a:solidFill>
                <a:schemeClr val="tx1"/>
              </a:solidFill>
            </a:endParaRPr>
          </a:p>
        </p:txBody>
      </p:sp>
      <p:sp>
        <p:nvSpPr>
          <p:cNvPr id="3" name="Title 2">
            <a:extLst>
              <a:ext uri="{FF2B5EF4-FFF2-40B4-BE49-F238E27FC236}">
                <a16:creationId xmlns:a16="http://schemas.microsoft.com/office/drawing/2014/main" id="{A6C48D4D-EB65-37BD-7E91-A24FB53AB79A}"/>
              </a:ext>
            </a:extLst>
          </p:cNvPr>
          <p:cNvSpPr>
            <a:spLocks noGrp="1"/>
          </p:cNvSpPr>
          <p:nvPr>
            <p:ph type="title"/>
          </p:nvPr>
        </p:nvSpPr>
        <p:spPr>
          <a:xfrm>
            <a:off x="1252835" y="562651"/>
            <a:ext cx="8229600" cy="1066800"/>
          </a:xfrm>
        </p:spPr>
        <p:txBody>
          <a:bodyPr/>
          <a:lstStyle/>
          <a:p>
            <a:r>
              <a:rPr lang="en-US" dirty="0"/>
              <a:t>Working from the Desktop</a:t>
            </a:r>
          </a:p>
        </p:txBody>
      </p:sp>
      <p:sp>
        <p:nvSpPr>
          <p:cNvPr id="7" name="Slide Number Placeholder 6">
            <a:extLst>
              <a:ext uri="{FF2B5EF4-FFF2-40B4-BE49-F238E27FC236}">
                <a16:creationId xmlns:a16="http://schemas.microsoft.com/office/drawing/2014/main" id="{EDD9A6D9-F6D1-3EA4-5224-BBCAD018E060}"/>
              </a:ext>
            </a:extLst>
          </p:cNvPr>
          <p:cNvSpPr>
            <a:spLocks noGrp="1"/>
          </p:cNvSpPr>
          <p:nvPr>
            <p:ph type="sldNum" sz="quarter" idx="12"/>
          </p:nvPr>
        </p:nvSpPr>
        <p:spPr/>
        <p:txBody>
          <a:bodyPr/>
          <a:lstStyle/>
          <a:p>
            <a:fld id="{D852D4E8-E283-404D-80D7-3AF63315721A}" type="slidenum">
              <a:rPr lang="en-US" smtClean="0"/>
              <a:t>40</a:t>
            </a:fld>
            <a:endParaRPr lang="en-US"/>
          </a:p>
        </p:txBody>
      </p:sp>
      <p:grpSp>
        <p:nvGrpSpPr>
          <p:cNvPr id="4" name="Group 3">
            <a:extLst>
              <a:ext uri="{FF2B5EF4-FFF2-40B4-BE49-F238E27FC236}">
                <a16:creationId xmlns:a16="http://schemas.microsoft.com/office/drawing/2014/main" id="{4DBA8323-2A35-7E0D-322D-1047FF71AC55}"/>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20DB81AC-23C6-BE53-54B4-C2F1EBD5D7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698D036B-478A-5131-12E2-BEA4A6D182CB}"/>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mn-lt"/>
                  <a:ea typeface="Times New Roman" panose="02020603050405020304" pitchFamily="18" charset="0"/>
                </a:rPr>
                <a:t>Double-click on the desktop icon</a:t>
              </a:r>
              <a:r>
                <a:rPr lang="en-US" dirty="0">
                  <a:solidFill>
                    <a:schemeClr val="tx1"/>
                  </a:solidFill>
                  <a:effectLst/>
                  <a:latin typeface="+mn-lt"/>
                </a:rPr>
                <a:t> </a:t>
              </a:r>
              <a:endParaRPr lang="en-US" dirty="0">
                <a:solidFill>
                  <a:schemeClr val="tx1"/>
                </a:solidFill>
                <a:latin typeface="+mn-lt"/>
              </a:endParaRPr>
            </a:p>
          </p:txBody>
        </p:sp>
      </p:grpSp>
      <p:sp>
        <p:nvSpPr>
          <p:cNvPr id="15" name="Content Placeholder 1">
            <a:extLst>
              <a:ext uri="{FF2B5EF4-FFF2-40B4-BE49-F238E27FC236}">
                <a16:creationId xmlns:a16="http://schemas.microsoft.com/office/drawing/2014/main" id="{BDBE93B9-ED33-7B88-29FB-417E010D1EC3}"/>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n-US" dirty="0">
                <a:solidFill>
                  <a:schemeClr val="tx1"/>
                </a:solidFill>
                <a:effectLst/>
                <a:latin typeface="+mn-lt"/>
                <a:ea typeface="Times New Roman" panose="02020603050405020304" pitchFamily="18" charset="0"/>
              </a:rPr>
              <a:t>  Single-click on the taskbar icon</a:t>
            </a:r>
          </a:p>
          <a:p>
            <a:pPr marL="699516" lvl="3" indent="0">
              <a:buFont typeface="Wingdings 2" panose="05020102010507070707" pitchFamily="18" charset="2"/>
              <a:buNone/>
            </a:pPr>
            <a:endParaRPr lang="en-US" sz="2100" dirty="0">
              <a:solidFill>
                <a:schemeClr val="tx1"/>
              </a:solidFill>
            </a:endParaRPr>
          </a:p>
        </p:txBody>
      </p:sp>
      <p:pic>
        <p:nvPicPr>
          <p:cNvPr id="16" name="Picture 15">
            <a:extLst>
              <a:ext uri="{FF2B5EF4-FFF2-40B4-BE49-F238E27FC236}">
                <a16:creationId xmlns:a16="http://schemas.microsoft.com/office/drawing/2014/main" id="{2F785261-0AE7-E40D-D86E-B1E2AF1CB5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460C5019-A773-5A7B-8233-F1E82F38789B}"/>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n-US" dirty="0">
                <a:solidFill>
                  <a:schemeClr val="tx1"/>
                </a:solidFill>
                <a:effectLst/>
                <a:latin typeface="+mn-lt"/>
                <a:ea typeface="Times New Roman" panose="02020603050405020304" pitchFamily="18" charset="0"/>
              </a:rPr>
              <a:t>  Single-click from the Start menu</a:t>
            </a:r>
          </a:p>
          <a:p>
            <a:pPr marL="699516" lvl="3" indent="0">
              <a:buFont typeface="Wingdings 2" panose="05020102010507070707" pitchFamily="18" charset="2"/>
              <a:buNone/>
            </a:pPr>
            <a:endParaRPr lang="en-US" sz="2100" dirty="0">
              <a:solidFill>
                <a:schemeClr val="tx1"/>
              </a:solidFill>
            </a:endParaRPr>
          </a:p>
        </p:txBody>
      </p:sp>
      <p:pic>
        <p:nvPicPr>
          <p:cNvPr id="18" name="Picture 17">
            <a:extLst>
              <a:ext uri="{FF2B5EF4-FFF2-40B4-BE49-F238E27FC236}">
                <a16:creationId xmlns:a16="http://schemas.microsoft.com/office/drawing/2014/main" id="{D99C5FE5-15D4-828C-4127-C057796281C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57EC5924-B311-F98B-9001-7911B0402D9B}"/>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mn-lt"/>
                <a:ea typeface="Times New Roman" panose="02020603050405020304" pitchFamily="18" charset="0"/>
              </a:rPr>
              <a:t>Search and select from the search box</a:t>
            </a:r>
            <a:r>
              <a:rPr lang="en-US" dirty="0">
                <a:solidFill>
                  <a:schemeClr val="tx1"/>
                </a:solidFill>
                <a:effectLst/>
                <a:latin typeface="+mn-lt"/>
              </a:rPr>
              <a:t> </a:t>
            </a:r>
            <a:endParaRPr lang="en-US" dirty="0">
              <a:solidFill>
                <a:schemeClr val="tx1"/>
              </a:solidFill>
              <a:latin typeface="+mn-lt"/>
            </a:endParaRPr>
          </a:p>
        </p:txBody>
      </p:sp>
      <p:pic>
        <p:nvPicPr>
          <p:cNvPr id="20" name="Picture 19">
            <a:extLst>
              <a:ext uri="{FF2B5EF4-FFF2-40B4-BE49-F238E27FC236}">
                <a16:creationId xmlns:a16="http://schemas.microsoft.com/office/drawing/2014/main" id="{1ACE4DC6-F624-CC4D-1C5D-2070E653A6B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pic>
        <p:nvPicPr>
          <p:cNvPr id="5" name="Google Shape;730;p37">
            <a:extLst>
              <a:ext uri="{FF2B5EF4-FFF2-40B4-BE49-F238E27FC236}">
                <a16:creationId xmlns:a16="http://schemas.microsoft.com/office/drawing/2014/main" id="{F6670BAA-1917-C427-11B9-4096EBB3B18B}"/>
              </a:ext>
              <a:ext uri="{C183D7F6-B498-43B3-948B-1728B52AA6E4}">
                <adec:decorative xmlns:adec="http://schemas.microsoft.com/office/drawing/2017/decorative" val="1"/>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Tree>
    <p:extLst>
      <p:ext uri="{BB962C8B-B14F-4D97-AF65-F5344CB8AC3E}">
        <p14:creationId xmlns:p14="http://schemas.microsoft.com/office/powerpoint/2010/main" val="406549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a:t>Activity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41</a:t>
            </a:fld>
            <a:endParaRPr lang="en-US"/>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11224"/>
            <a:ext cx="8229600" cy="4684776"/>
          </a:xfrm>
        </p:spPr>
        <p:txBody>
          <a:bodyPr>
            <a:noAutofit/>
          </a:bodyPr>
          <a:lstStyle/>
          <a:p>
            <a:pPr marL="82296" indent="0">
              <a:buNone/>
            </a:pPr>
            <a:r>
              <a:rPr lang="en-US" dirty="0">
                <a:solidFill>
                  <a:schemeClr val="tx1"/>
                </a:solidFill>
              </a:rPr>
              <a:t>Use the computer desktop to answer the following questions. </a:t>
            </a:r>
          </a:p>
          <a:p>
            <a:pPr marL="82296" indent="0">
              <a:buNone/>
            </a:pPr>
            <a:r>
              <a:rPr lang="en-US" dirty="0">
                <a:solidFill>
                  <a:schemeClr val="tx1"/>
                </a:solidFill>
              </a:rPr>
              <a:t>If you don’t have your own computer, follow along with the instructor. </a:t>
            </a:r>
          </a:p>
          <a:p>
            <a:pPr marL="82296" indent="0">
              <a:buNone/>
            </a:pPr>
            <a:r>
              <a:rPr lang="en-US" dirty="0">
                <a:solidFill>
                  <a:schemeClr val="tx1"/>
                </a:solidFill>
              </a:rPr>
              <a:t> </a:t>
            </a:r>
          </a:p>
          <a:p>
            <a:pPr marL="82296" indent="0">
              <a:buNone/>
            </a:pPr>
            <a:r>
              <a:rPr lang="en-US" dirty="0">
                <a:solidFill>
                  <a:schemeClr val="tx1"/>
                </a:solidFill>
              </a:rPr>
              <a:t>1. Name three ways in which you can open an application like Microsoft Word or the Edge browser.</a:t>
            </a:r>
          </a:p>
          <a:p>
            <a:pPr marL="82296" indent="0">
              <a:buNone/>
            </a:pPr>
            <a:r>
              <a:rPr lang="en-US" dirty="0">
                <a:solidFill>
                  <a:schemeClr val="tx1"/>
                </a:solidFill>
              </a:rPr>
              <a:t>a. </a:t>
            </a:r>
          </a:p>
          <a:p>
            <a:pPr marL="82296" indent="0">
              <a:buNone/>
            </a:pPr>
            <a:r>
              <a:rPr lang="en-US" dirty="0">
                <a:solidFill>
                  <a:schemeClr val="tx1"/>
                </a:solidFill>
              </a:rPr>
              <a:t>b.</a:t>
            </a:r>
          </a:p>
          <a:p>
            <a:pPr marL="82296" indent="0">
              <a:buNone/>
            </a:pPr>
            <a:r>
              <a:rPr lang="en-US" dirty="0">
                <a:solidFill>
                  <a:schemeClr val="tx1"/>
                </a:solidFill>
              </a:rPr>
              <a:t>c.</a:t>
            </a:r>
          </a:p>
          <a:p>
            <a:pPr marL="82296" indent="0">
              <a:buNone/>
            </a:pPr>
            <a:r>
              <a:rPr lang="en-US" b="1" dirty="0">
                <a:solidFill>
                  <a:schemeClr val="tx1"/>
                </a:solidFill>
              </a:rPr>
              <a:t> </a:t>
            </a:r>
            <a:endParaRPr lang="en-US" dirty="0">
              <a:solidFill>
                <a:schemeClr val="tx1"/>
              </a:solidFill>
            </a:endParaRPr>
          </a:p>
          <a:p>
            <a:pPr marL="82296" indent="0">
              <a:buNone/>
            </a:pPr>
            <a:r>
              <a:rPr lang="en-US" dirty="0">
                <a:solidFill>
                  <a:schemeClr val="tx1"/>
                </a:solidFill>
              </a:rPr>
              <a:t>2. If you want to search for a file on your computer, where would you enter your search term? </a:t>
            </a:r>
            <a:br>
              <a:rPr lang="en-US" dirty="0">
                <a:solidFill>
                  <a:schemeClr val="tx1"/>
                </a:solidFill>
              </a:rPr>
            </a:br>
            <a:r>
              <a:rPr lang="en-US" b="1" dirty="0">
                <a:solidFill>
                  <a:schemeClr val="tx1"/>
                </a:solidFill>
              </a:rPr>
              <a:t> </a:t>
            </a:r>
            <a:endParaRPr lang="en-US" dirty="0">
              <a:solidFill>
                <a:schemeClr val="tx1"/>
              </a:solidFill>
            </a:endParaRPr>
          </a:p>
          <a:p>
            <a:pPr marL="82296" indent="0">
              <a:buNone/>
            </a:pPr>
            <a:r>
              <a:rPr lang="en-US" dirty="0">
                <a:solidFill>
                  <a:schemeClr val="tx1"/>
                </a:solidFill>
              </a:rPr>
              <a:t>3. Can you add applications to the taskbar?  	</a:t>
            </a:r>
            <a:br>
              <a:rPr lang="en-US" dirty="0">
                <a:solidFill>
                  <a:schemeClr val="tx1"/>
                </a:solidFill>
              </a:rPr>
            </a:br>
            <a:br>
              <a:rPr lang="en-US" dirty="0">
                <a:solidFill>
                  <a:schemeClr val="tx1"/>
                </a:solidFill>
              </a:rPr>
            </a:br>
            <a:r>
              <a:rPr lang="en-US" dirty="0">
                <a:solidFill>
                  <a:schemeClr val="tx1"/>
                </a:solidFill>
              </a:rPr>
              <a:t>4. Where would you click to shut down the computer?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normAutofit/>
          </a:bodyPr>
          <a:lstStyle/>
          <a:p>
            <a:r>
              <a:rPr lang="en-US" b="1" dirty="0"/>
              <a:t>ACTIVITY #1: Working from the Desktop</a:t>
            </a:r>
            <a:endParaRPr lang="en-US"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42</a:t>
            </a:fld>
            <a:endParaRPr lang="en-US"/>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9475" y="757364"/>
            <a:ext cx="8229600" cy="1066800"/>
          </a:xfrm>
        </p:spPr>
        <p:txBody>
          <a:bodyPr/>
          <a:lstStyle/>
          <a:p>
            <a:r>
              <a:rPr lang="en-US" dirty="0"/>
              <a:t>Operating System: Definition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n-US"/>
          </a:p>
        </p:txBody>
      </p:sp>
      <p:pic>
        <p:nvPicPr>
          <p:cNvPr id="8" name="Picture 7">
            <a:extLst>
              <a:ext uri="{FF2B5EF4-FFF2-40B4-BE49-F238E27FC236}">
                <a16:creationId xmlns:a16="http://schemas.microsoft.com/office/drawing/2014/main" id="{E91ABA8A-3702-E746-BEAF-91C7034F34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6485" y="1512157"/>
            <a:ext cx="7503459" cy="4500436"/>
          </a:xfrm>
          <a:prstGeom prst="rect">
            <a:avLst/>
          </a:prstGeom>
        </p:spPr>
      </p:pic>
      <p:sp>
        <p:nvSpPr>
          <p:cNvPr id="7" name="Content Placeholder 1">
            <a:extLst>
              <a:ext uri="{FF2B5EF4-FFF2-40B4-BE49-F238E27FC236}">
                <a16:creationId xmlns:a16="http://schemas.microsoft.com/office/drawing/2014/main" id="{3AB61112-3BDB-ABDC-C922-6C6C3A591D21}"/>
              </a:ext>
            </a:extLst>
          </p:cNvPr>
          <p:cNvSpPr>
            <a:spLocks noGrp="1"/>
          </p:cNvSpPr>
          <p:nvPr>
            <p:ph idx="1"/>
          </p:nvPr>
        </p:nvSpPr>
        <p:spPr>
          <a:xfrm>
            <a:off x="446965" y="1600200"/>
            <a:ext cx="8229600" cy="4324350"/>
          </a:xfrm>
        </p:spPr>
        <p:txBody>
          <a:bodyPr/>
          <a:lstStyle/>
          <a:p>
            <a:pPr marL="635000" lvl="1" indent="-325438"/>
            <a:r>
              <a:rPr lang="en-US" sz="2100" b="1" dirty="0">
                <a:solidFill>
                  <a:schemeClr val="tx1"/>
                </a:solidFill>
              </a:rPr>
              <a:t>Operating System</a:t>
            </a:r>
            <a:endParaRPr lang="en-US" dirty="0">
              <a:solidFill>
                <a:schemeClr val="tx1"/>
              </a:solidFill>
            </a:endParaRPr>
          </a:p>
          <a:p>
            <a:pPr lvl="1"/>
            <a:endParaRPr lang="en-US" dirty="0">
              <a:solidFill>
                <a:schemeClr val="tx1"/>
              </a:solidFill>
            </a:endParaRPr>
          </a:p>
        </p:txBody>
      </p:sp>
    </p:spTree>
    <p:extLst>
      <p:ext uri="{BB962C8B-B14F-4D97-AF65-F5344CB8AC3E}">
        <p14:creationId xmlns:p14="http://schemas.microsoft.com/office/powerpoint/2010/main" val="60654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n-US"/>
          </a:p>
        </p:txBody>
      </p:sp>
      <p:pic>
        <p:nvPicPr>
          <p:cNvPr id="2" name="Picture 1" descr="A screenshot of a computer desktop&#10;&#10;Description automatically generated">
            <a:extLst>
              <a:ext uri="{FF2B5EF4-FFF2-40B4-BE49-F238E27FC236}">
                <a16:creationId xmlns:a16="http://schemas.microsoft.com/office/drawing/2014/main" id="{202DC3B3-50A8-2A34-ACAC-44CB9950F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961" y="1828800"/>
            <a:ext cx="8056077" cy="4525792"/>
          </a:xfrm>
          <a:prstGeom prst="rect">
            <a:avLst/>
          </a:prstGeom>
        </p:spPr>
      </p:pic>
      <p:sp>
        <p:nvSpPr>
          <p:cNvPr id="8" name="Title 2">
            <a:extLst>
              <a:ext uri="{FF2B5EF4-FFF2-40B4-BE49-F238E27FC236}">
                <a16:creationId xmlns:a16="http://schemas.microsoft.com/office/drawing/2014/main" id="{B807E3DB-ED7B-0DF4-34F7-5C9295C28569}"/>
              </a:ext>
            </a:extLst>
          </p:cNvPr>
          <p:cNvSpPr>
            <a:spLocks noGrp="1"/>
          </p:cNvSpPr>
          <p:nvPr>
            <p:ph type="title"/>
          </p:nvPr>
        </p:nvSpPr>
        <p:spPr>
          <a:xfrm>
            <a:off x="457200" y="609600"/>
            <a:ext cx="8229600" cy="1066800"/>
          </a:xfrm>
        </p:spPr>
        <p:txBody>
          <a:bodyPr/>
          <a:lstStyle/>
          <a:p>
            <a:r>
              <a:rPr lang="en-US" dirty="0"/>
              <a:t>Working from the Desktop</a:t>
            </a:r>
          </a:p>
        </p:txBody>
      </p:sp>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n-US"/>
          </a:p>
        </p:txBody>
      </p:sp>
      <p:pic>
        <p:nvPicPr>
          <p:cNvPr id="5" name="Picture 4">
            <a:extLst>
              <a:ext uri="{FF2B5EF4-FFF2-40B4-BE49-F238E27FC236}">
                <a16:creationId xmlns:a16="http://schemas.microsoft.com/office/drawing/2014/main" id="{98EFC762-A6D2-2241-9129-31F897E8AA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09482" y="1998697"/>
            <a:ext cx="5325035" cy="4526280"/>
          </a:xfrm>
          <a:prstGeom prst="rect">
            <a:avLst/>
          </a:prstGeom>
        </p:spPr>
      </p:pic>
      <p:sp>
        <p:nvSpPr>
          <p:cNvPr id="10" name="Title 2">
            <a:extLst>
              <a:ext uri="{FF2B5EF4-FFF2-40B4-BE49-F238E27FC236}">
                <a16:creationId xmlns:a16="http://schemas.microsoft.com/office/drawing/2014/main" id="{816C88D6-CC86-9D07-5AFC-3E5BC345F5CB}"/>
              </a:ext>
            </a:extLst>
          </p:cNvPr>
          <p:cNvSpPr>
            <a:spLocks noGrp="1"/>
          </p:cNvSpPr>
          <p:nvPr>
            <p:ph type="title"/>
          </p:nvPr>
        </p:nvSpPr>
        <p:spPr>
          <a:xfrm>
            <a:off x="457200" y="609600"/>
            <a:ext cx="8229600" cy="1066800"/>
          </a:xfrm>
        </p:spPr>
        <p:txBody>
          <a:bodyPr/>
          <a:lstStyle/>
          <a:p>
            <a:r>
              <a:rPr lang="en-US" dirty="0"/>
              <a:t>Working from the Desktop (continued)</a:t>
            </a:r>
          </a:p>
        </p:txBody>
      </p:sp>
    </p:spTree>
    <p:extLst>
      <p:ext uri="{BB962C8B-B14F-4D97-AF65-F5344CB8AC3E}">
        <p14:creationId xmlns:p14="http://schemas.microsoft.com/office/powerpoint/2010/main" val="176471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Desktop: </a:t>
            </a:r>
            <a:r>
              <a:rPr lang="en-US" dirty="0">
                <a:solidFill>
                  <a:schemeClr val="tx1"/>
                </a:solidFill>
              </a:rPr>
              <a:t>The area on the computer that allows you to access the computers applications, files, and settings.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4" name="Picture 3" descr="A screenshot of a computer desktop&#10;&#10;Description automatically generated">
            <a:extLst>
              <a:ext uri="{FF2B5EF4-FFF2-40B4-BE49-F238E27FC236}">
                <a16:creationId xmlns:a16="http://schemas.microsoft.com/office/drawing/2014/main" id="{D31F0E62-3AD8-FE26-27B6-C11B5A4264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3232" y="2236958"/>
            <a:ext cx="8056077" cy="4525792"/>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a:t>
            </a:fld>
            <a:endParaRPr lang="en-US"/>
          </a:p>
        </p:txBody>
      </p:sp>
      <p:sp>
        <p:nvSpPr>
          <p:cNvPr id="15" name="Rectangle 14">
            <a:extLst>
              <a:ext uri="{FF2B5EF4-FFF2-40B4-BE49-F238E27FC236}">
                <a16:creationId xmlns:a16="http://schemas.microsoft.com/office/drawing/2014/main" id="{EC13388E-25AE-BB19-BB01-A0DF44A2F3FB}"/>
              </a:ext>
            </a:extLst>
          </p:cNvPr>
          <p:cNvSpPr/>
          <p:nvPr/>
        </p:nvSpPr>
        <p:spPr>
          <a:xfrm>
            <a:off x="685800" y="2236958"/>
            <a:ext cx="8065278" cy="45257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E80F9-E2A6-39C5-411A-ADFE0E8186A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11892E-75A2-77C5-3CEA-02813A305919}"/>
              </a:ext>
            </a:extLst>
          </p:cNvPr>
          <p:cNvSpPr>
            <a:spLocks noGrp="1"/>
          </p:cNvSpPr>
          <p:nvPr>
            <p:ph idx="1"/>
          </p:nvPr>
        </p:nvSpPr>
        <p:spPr>
          <a:xfrm>
            <a:off x="457200" y="1524000"/>
            <a:ext cx="8229600" cy="4324350"/>
          </a:xfrm>
        </p:spPr>
        <p:txBody>
          <a:bodyPr/>
          <a:lstStyle/>
          <a:p>
            <a:r>
              <a:rPr lang="en-US" b="1" dirty="0">
                <a:solidFill>
                  <a:schemeClr val="tx1"/>
                </a:solidFill>
              </a:rPr>
              <a:t>Taskbar: </a:t>
            </a:r>
            <a:r>
              <a:rPr lang="en-US" dirty="0">
                <a:solidFill>
                  <a:schemeClr val="tx1"/>
                </a:solidFill>
              </a:rPr>
              <a:t>Located at the bottom of the screen, it includes shortcut icons for commonly used applications programs, settings, notifications, and control functions.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4" name="Picture 3" descr="A screenshot of a computer desktop&#10;&#10;Description automatically generated">
            <a:extLst>
              <a:ext uri="{FF2B5EF4-FFF2-40B4-BE49-F238E27FC236}">
                <a16:creationId xmlns:a16="http://schemas.microsoft.com/office/drawing/2014/main" id="{95815298-C237-E560-7845-35B882AF9D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60" y="2672487"/>
            <a:ext cx="7276064" cy="4087592"/>
          </a:xfrm>
          <a:prstGeom prst="rect">
            <a:avLst/>
          </a:prstGeom>
        </p:spPr>
      </p:pic>
      <p:sp>
        <p:nvSpPr>
          <p:cNvPr id="3" name="Title 2">
            <a:extLst>
              <a:ext uri="{FF2B5EF4-FFF2-40B4-BE49-F238E27FC236}">
                <a16:creationId xmlns:a16="http://schemas.microsoft.com/office/drawing/2014/main" id="{ECD3793A-9D13-7A8F-47AB-DA12F665B286}"/>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A5FBAEA1-FAA9-CADB-92B2-C4929E7EDE2B}"/>
              </a:ext>
            </a:extLst>
          </p:cNvPr>
          <p:cNvSpPr>
            <a:spLocks noGrp="1"/>
          </p:cNvSpPr>
          <p:nvPr>
            <p:ph type="sldNum" sz="quarter" idx="12"/>
          </p:nvPr>
        </p:nvSpPr>
        <p:spPr/>
        <p:txBody>
          <a:bodyPr/>
          <a:lstStyle/>
          <a:p>
            <a:fld id="{D852D4E8-E283-404D-80D7-3AF63315721A}" type="slidenum">
              <a:rPr lang="en-US" smtClean="0"/>
              <a:t>9</a:t>
            </a:fld>
            <a:endParaRPr lang="en-US"/>
          </a:p>
        </p:txBody>
      </p:sp>
      <p:sp>
        <p:nvSpPr>
          <p:cNvPr id="15" name="Rectangle 14">
            <a:extLst>
              <a:ext uri="{FF2B5EF4-FFF2-40B4-BE49-F238E27FC236}">
                <a16:creationId xmlns:a16="http://schemas.microsoft.com/office/drawing/2014/main" id="{DB4B9133-CC0A-89B9-01BC-E22EF84E842E}"/>
              </a:ext>
            </a:extLst>
          </p:cNvPr>
          <p:cNvSpPr/>
          <p:nvPr/>
        </p:nvSpPr>
        <p:spPr>
          <a:xfrm>
            <a:off x="1066800" y="6477000"/>
            <a:ext cx="7260824" cy="28308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236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2  -  Compatibility Mode" id="{EC8E8204-B05D-E448-9C63-35ACF5C7B5E8}" vid="{3D474107-E281-1947-B9F9-65C712ABCA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1344</TotalTime>
  <Words>3900</Words>
  <Application>Microsoft Office PowerPoint</Application>
  <PresentationFormat>On-screen Show (4:3)</PresentationFormat>
  <Paragraphs>510</Paragraphs>
  <Slides>42</Slides>
  <Notes>42</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42</vt:i4>
      </vt:variant>
    </vt:vector>
  </HeadingPairs>
  <TitlesOfParts>
    <vt:vector size="57" baseType="lpstr">
      <vt:lpstr>Aptos</vt:lpstr>
      <vt:lpstr>Arial</vt:lpstr>
      <vt:lpstr>Arial,Sans-Serif</vt:lpstr>
      <vt:lpstr>ATT Aleck Sans</vt:lpstr>
      <vt:lpstr>Calibri</vt:lpstr>
      <vt:lpstr>Courier New</vt:lpstr>
      <vt:lpstr>Georgia</vt:lpstr>
      <vt:lpstr>Helvetica Neue</vt:lpstr>
      <vt:lpstr>Segoe UI</vt:lpstr>
      <vt:lpstr>Segoe UI Semibold</vt:lpstr>
      <vt:lpstr>Symbol</vt:lpstr>
      <vt:lpstr>Times</vt:lpstr>
      <vt:lpstr>Times New Roman</vt:lpstr>
      <vt:lpstr>Wingdings 2</vt:lpstr>
      <vt:lpstr>New TechEd Theme - Basic PowerPoint</vt:lpstr>
      <vt:lpstr>Using a PC (Windows 11)</vt:lpstr>
      <vt:lpstr>Today’s Agenda</vt:lpstr>
      <vt:lpstr>Introduction</vt:lpstr>
      <vt:lpstr>Operating System: Definition (continued)</vt:lpstr>
      <vt:lpstr>Operating System: Definition (continued)</vt:lpstr>
      <vt:lpstr>Working from the Desktop</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PowerPoint Presentation</vt:lpstr>
      <vt:lpstr>PowerPoint Presentation</vt:lpstr>
      <vt:lpstr>Working from the Desktop</vt:lpstr>
      <vt:lpstr>Working from the Desktop: Start Menu (continued)</vt:lpstr>
      <vt:lpstr>PowerPoint Presentation</vt:lpstr>
      <vt:lpstr>PowerPoint Presentation</vt:lpstr>
      <vt:lpstr>PowerPoint Presentation</vt:lpstr>
      <vt:lpstr>Working from the Desktop: Start Menu (continued)</vt:lpstr>
      <vt:lpstr>Working from the Desktop: Start Menu (continued)</vt:lpstr>
      <vt:lpstr>PowerPoint Presentation</vt:lpstr>
      <vt:lpstr>Working from the Desktop: Start Menu (continued)</vt:lpstr>
      <vt:lpstr>Working from the Desktop: Start Menu (continued)</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Activity #1</vt:lpstr>
      <vt:lpstr>ACTIVITY #1: Working from the Desktop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Michelle Frisque</dc:creator>
  <cp:lastModifiedBy>Mary Clare Bietila</cp:lastModifiedBy>
  <cp:revision>7</cp:revision>
  <cp:lastPrinted>2015-09-24T16:40:02Z</cp:lastPrinted>
  <dcterms:created xsi:type="dcterms:W3CDTF">2024-12-19T23:11:48Z</dcterms:created>
  <dcterms:modified xsi:type="dcterms:W3CDTF">2025-04-07T16:33:13Z</dcterms:modified>
</cp:coreProperties>
</file>