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4"/>
  </p:sldMasterIdLst>
  <p:notesMasterIdLst>
    <p:notesMasterId r:id="rId85"/>
  </p:notesMasterIdLst>
  <p:handoutMasterIdLst>
    <p:handoutMasterId r:id="rId86"/>
  </p:handoutMasterIdLst>
  <p:sldIdLst>
    <p:sldId id="402" r:id="rId5"/>
    <p:sldId id="427" r:id="rId6"/>
    <p:sldId id="532" r:id="rId7"/>
    <p:sldId id="428" r:id="rId8"/>
    <p:sldId id="533" r:id="rId9"/>
    <p:sldId id="534" r:id="rId10"/>
    <p:sldId id="432" r:id="rId11"/>
    <p:sldId id="535" r:id="rId12"/>
    <p:sldId id="434" r:id="rId13"/>
    <p:sldId id="436" r:id="rId14"/>
    <p:sldId id="536" r:id="rId15"/>
    <p:sldId id="437" r:id="rId16"/>
    <p:sldId id="537" r:id="rId17"/>
    <p:sldId id="438" r:id="rId18"/>
    <p:sldId id="440" r:id="rId19"/>
    <p:sldId id="439" r:id="rId20"/>
    <p:sldId id="441" r:id="rId21"/>
    <p:sldId id="442" r:id="rId22"/>
    <p:sldId id="443" r:id="rId23"/>
    <p:sldId id="444" r:id="rId24"/>
    <p:sldId id="446" r:id="rId25"/>
    <p:sldId id="445" r:id="rId26"/>
    <p:sldId id="447" r:id="rId27"/>
    <p:sldId id="450" r:id="rId28"/>
    <p:sldId id="448" r:id="rId29"/>
    <p:sldId id="449" r:id="rId30"/>
    <p:sldId id="539" r:id="rId31"/>
    <p:sldId id="451" r:id="rId32"/>
    <p:sldId id="453" r:id="rId33"/>
    <p:sldId id="452" r:id="rId34"/>
    <p:sldId id="454" r:id="rId35"/>
    <p:sldId id="455" r:id="rId36"/>
    <p:sldId id="541" r:id="rId37"/>
    <p:sldId id="459" r:id="rId38"/>
    <p:sldId id="503" r:id="rId39"/>
    <p:sldId id="460" r:id="rId40"/>
    <p:sldId id="463" r:id="rId41"/>
    <p:sldId id="542" r:id="rId42"/>
    <p:sldId id="462" r:id="rId43"/>
    <p:sldId id="464" r:id="rId44"/>
    <p:sldId id="465" r:id="rId45"/>
    <p:sldId id="467" r:id="rId46"/>
    <p:sldId id="543" r:id="rId47"/>
    <p:sldId id="466" r:id="rId48"/>
    <p:sldId id="469" r:id="rId49"/>
    <p:sldId id="470" r:id="rId50"/>
    <p:sldId id="471" r:id="rId51"/>
    <p:sldId id="473" r:id="rId52"/>
    <p:sldId id="476" r:id="rId53"/>
    <p:sldId id="474" r:id="rId54"/>
    <p:sldId id="475" r:id="rId55"/>
    <p:sldId id="504" r:id="rId56"/>
    <p:sldId id="477" r:id="rId57"/>
    <p:sldId id="544" r:id="rId58"/>
    <p:sldId id="478" r:id="rId59"/>
    <p:sldId id="479" r:id="rId60"/>
    <p:sldId id="480" r:id="rId61"/>
    <p:sldId id="481" r:id="rId62"/>
    <p:sldId id="486" r:id="rId63"/>
    <p:sldId id="484" r:id="rId64"/>
    <p:sldId id="483" r:id="rId65"/>
    <p:sldId id="488" r:id="rId66"/>
    <p:sldId id="506" r:id="rId67"/>
    <p:sldId id="490" r:id="rId68"/>
    <p:sldId id="491" r:id="rId69"/>
    <p:sldId id="492" r:id="rId70"/>
    <p:sldId id="493" r:id="rId71"/>
    <p:sldId id="494" r:id="rId72"/>
    <p:sldId id="505" r:id="rId73"/>
    <p:sldId id="495" r:id="rId74"/>
    <p:sldId id="496" r:id="rId75"/>
    <p:sldId id="404" r:id="rId76"/>
    <p:sldId id="411" r:id="rId77"/>
    <p:sldId id="497" r:id="rId78"/>
    <p:sldId id="498" r:id="rId79"/>
    <p:sldId id="499" r:id="rId80"/>
    <p:sldId id="352" r:id="rId81"/>
    <p:sldId id="350" r:id="rId82"/>
    <p:sldId id="410" r:id="rId83"/>
    <p:sldId id="349" r:id="rId8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698A447-FE25-82A1-CA18-234A2FA66231}" name="Symone Villasenor" initials="SV" userId="S::svillasenor@ala.org::751823e2-d0cf-4f8e-b0b7-1f1f9bc93bf2" providerId="AD"/>
  <p188:author id="{546AE056-89D1-CA71-DC83-7A548CDAAC49}" name="Michelle Frisque" initials="MF" userId="S::mfrisque@chipublib.org::b549717c-11bd-4814-b32b-ee1a39f62b3d" providerId="AD"/>
  <p188:author id="{E3DC16A2-4916-A488-FC3E-295A13DF6369}" name="michelle@frisqueconsulting.com" initials="mi" userId="S::urn:spo:guest#michelle@frisqueconsulting.com::"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vc8724@att.com" initials="vc" lastIdx="21" clrIdx="6">
    <p:extLst>
      <p:ext uri="{19B8F6BF-5375-455C-9EA6-DF929625EA0E}">
        <p15:presenceInfo xmlns:p15="http://schemas.microsoft.com/office/powerpoint/2012/main" userId="S::urn:spo:guest#vc8724@att.com::" providerId="AD"/>
      </p:ext>
    </p:extLst>
  </p:cmAuthor>
  <p:cmAuthor id="1" name="OSUNA BENFANTE, JOY" initials="OBJ" lastIdx="130" clrIdx="0">
    <p:extLst>
      <p:ext uri="{19B8F6BF-5375-455C-9EA6-DF929625EA0E}">
        <p15:presenceInfo xmlns:p15="http://schemas.microsoft.com/office/powerpoint/2012/main" userId="S::jo547v@att.com::a5408760-d216-43c0-937b-59897d300ab3" providerId="AD"/>
      </p:ext>
    </p:extLst>
  </p:cmAuthor>
  <p:cmAuthor id="8" name="michelle@frisqueconsulting.com" initials="mi" lastIdx="24" clrIdx="7">
    <p:extLst>
      <p:ext uri="{19B8F6BF-5375-455C-9EA6-DF929625EA0E}">
        <p15:presenceInfo xmlns:p15="http://schemas.microsoft.com/office/powerpoint/2012/main" userId="S::urn:spo:guest#michelle@frisqueconsulting.com::" providerId="AD"/>
      </p:ext>
    </p:extLst>
  </p:cmAuthor>
  <p:cmAuthor id="2" name="Symone Villasenor" initials="SV" lastIdx="42" clrIdx="1">
    <p:extLst>
      <p:ext uri="{19B8F6BF-5375-455C-9EA6-DF929625EA0E}">
        <p15:presenceInfo xmlns:p15="http://schemas.microsoft.com/office/powerpoint/2012/main" userId="S::svillasenor@ala.org::751823e2-d0cf-4f8e-b0b7-1f1f9bc93bf2" providerId="AD"/>
      </p:ext>
    </p:extLst>
  </p:cmAuthor>
  <p:cmAuthor id="3" name="OLDHAM, GWENDOLYN M" initials="OGM" lastIdx="14" clrIdx="2">
    <p:extLst>
      <p:ext uri="{19B8F6BF-5375-455C-9EA6-DF929625EA0E}">
        <p15:presenceInfo xmlns:p15="http://schemas.microsoft.com/office/powerpoint/2012/main" userId="S::GO8189@att.com::649404fb-0c3e-4b14-95bc-5b106f6fbb36" providerId="AD"/>
      </p:ext>
    </p:extLst>
  </p:cmAuthor>
  <p:cmAuthor id="4" name="Michelle Frisque" initials="MF" lastIdx="66" clrIdx="3">
    <p:extLst>
      <p:ext uri="{19B8F6BF-5375-455C-9EA6-DF929625EA0E}">
        <p15:presenceInfo xmlns:p15="http://schemas.microsoft.com/office/powerpoint/2012/main" userId="S::mfrisque@chipublib.org::b549717c-11bd-4814-b32b-ee1a39f62b3d" providerId="AD"/>
      </p:ext>
    </p:extLst>
  </p:cmAuthor>
  <p:cmAuthor id="5" name="Michelle Frisque" initials="MF [2]" lastIdx="7" clrIdx="4">
    <p:extLst>
      <p:ext uri="{19B8F6BF-5375-455C-9EA6-DF929625EA0E}">
        <p15:presenceInfo xmlns:p15="http://schemas.microsoft.com/office/powerpoint/2012/main" userId="S::michelle@frisqueconsulting.com::37aced1b-b634-4327-9d0e-5eacb81a0bca" providerId="AD"/>
      </p:ext>
    </p:extLst>
  </p:cmAuthor>
  <p:cmAuthor id="6" name="marybeth@learningalchemy.com" initials="ma" lastIdx="5" clrIdx="5">
    <p:extLst>
      <p:ext uri="{19B8F6BF-5375-455C-9EA6-DF929625EA0E}">
        <p15:presenceInfo xmlns:p15="http://schemas.microsoft.com/office/powerpoint/2012/main" userId="S::urn:spo:guest#marybeth@learningalchemy.com::"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681A"/>
    <a:srgbClr val="009FDB"/>
    <a:srgbClr val="0C419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596"/>
    <p:restoredTop sz="66036" autoAdjust="0"/>
  </p:normalViewPr>
  <p:slideViewPr>
    <p:cSldViewPr snapToGrid="0">
      <p:cViewPr varScale="1">
        <p:scale>
          <a:sx n="75" d="100"/>
          <a:sy n="75" d="100"/>
        </p:scale>
        <p:origin x="2712" y="16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viewProps" Target="viewProp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openxmlformats.org/officeDocument/2006/relationships/theme" Target="theme/theme1.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92" Type="http://schemas.microsoft.com/office/2018/10/relationships/authors" Target="authors.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commentAuthors" Target="commentAuthors.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B1D6740-5DBA-4ED8-A50A-6649330A9E7E}" type="datetimeFigureOut">
              <a:rPr lang="en-US" smtClean="0"/>
              <a:t>1/20/25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09C679B-B59F-4B1D-854E-619DF890609E}" type="slidenum">
              <a:rPr lang="en-US" smtClean="0"/>
              <a:t>‹#›</a:t>
            </a:fld>
            <a:endParaRPr lang="en-US"/>
          </a:p>
        </p:txBody>
      </p:sp>
    </p:spTree>
    <p:extLst>
      <p:ext uri="{BB962C8B-B14F-4D97-AF65-F5344CB8AC3E}">
        <p14:creationId xmlns:p14="http://schemas.microsoft.com/office/powerpoint/2010/main" val="19791466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CFDD3C-E4D7-44DA-8FF8-718B62107170}" type="datetimeFigureOut">
              <a:rPr lang="en-US" smtClean="0"/>
              <a:t>1/20/25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1A2D79-0A70-4F98-91B6-5265C658D6AD}" type="slidenum">
              <a:rPr lang="en-US" smtClean="0"/>
              <a:t>‹#›</a:t>
            </a:fld>
            <a:endParaRPr lang="en-US"/>
          </a:p>
        </p:txBody>
      </p:sp>
    </p:spTree>
    <p:extLst>
      <p:ext uri="{BB962C8B-B14F-4D97-AF65-F5344CB8AC3E}">
        <p14:creationId xmlns:p14="http://schemas.microsoft.com/office/powerpoint/2010/main" val="38331419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3" Type="http://schemas.openxmlformats.org/officeDocument/2006/relationships/hyperlink" Target="https://www.digitallearn.org/" TargetMode="External"/><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Files and Folders</a:t>
            </a:r>
          </a:p>
          <a:p>
            <a:pPr lvl="0"/>
            <a:endParaRPr lang="en-US" sz="1200" strike="sngStrike"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What is a file? A file is a package of information. </a:t>
            </a:r>
          </a:p>
          <a:p>
            <a:pPr lvl="0"/>
            <a:endParaRPr lang="en-US" sz="1200" kern="1200" dirty="0">
              <a:solidFill>
                <a:schemeClr val="tx1"/>
              </a:solidFill>
              <a:effectLst/>
              <a:latin typeface="+mn-lt"/>
              <a:ea typeface="+mn-ea"/>
              <a:cs typeface="+mn-cs"/>
            </a:endParaRPr>
          </a:p>
          <a:p>
            <a:pPr lvl="0"/>
            <a:r>
              <a:rPr lang="en-US" sz="1200" i="1" kern="1200" dirty="0">
                <a:solidFill>
                  <a:schemeClr val="tx1"/>
                </a:solidFill>
                <a:effectLst/>
                <a:latin typeface="+mn-lt"/>
                <a:ea typeface="+mn-ea"/>
                <a:cs typeface="+mn-cs"/>
              </a:rPr>
              <a:t>ADDITIONAL DETAILS: </a:t>
            </a:r>
            <a:r>
              <a:rPr lang="en-US" sz="1200" kern="1200" dirty="0">
                <a:solidFill>
                  <a:schemeClr val="tx1"/>
                </a:solidFill>
                <a:effectLst/>
                <a:latin typeface="+mn-lt"/>
                <a:ea typeface="+mn-ea"/>
                <a:cs typeface="+mn-cs"/>
              </a:rPr>
              <a:t>If you use two PowerPoint files, switch to </a:t>
            </a:r>
            <a:r>
              <a:rPr lang="en-US" sz="1200" kern="1200" dirty="0" err="1">
                <a:solidFill>
                  <a:schemeClr val="tx1"/>
                </a:solidFill>
                <a:effectLst/>
                <a:latin typeface="+mn-lt"/>
                <a:ea typeface="+mn-ea"/>
                <a:cs typeface="+mn-cs"/>
              </a:rPr>
              <a:t>ATT_Instructor_Presentation_Using_A_PC</a:t>
            </a:r>
            <a:r>
              <a:rPr lang="en-US" sz="1200" kern="1200" dirty="0">
                <a:solidFill>
                  <a:schemeClr val="tx1"/>
                </a:solidFill>
                <a:effectLst/>
                <a:latin typeface="+mn-lt"/>
                <a:ea typeface="+mn-ea"/>
                <a:cs typeface="+mn-cs"/>
              </a:rPr>
              <a:t> Windows 11 Part 2.pptx.</a:t>
            </a:r>
          </a:p>
          <a:p>
            <a:pPr lvl="0"/>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a:t>
            </a:fld>
            <a:endParaRPr lang="en-US"/>
          </a:p>
        </p:txBody>
      </p:sp>
    </p:spTree>
    <p:extLst>
      <p:ext uri="{BB962C8B-B14F-4D97-AF65-F5344CB8AC3E}">
        <p14:creationId xmlns:p14="http://schemas.microsoft.com/office/powerpoint/2010/main" val="42501293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45-55 OR SLIDES 3-13 (PART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Files and Folders</a:t>
            </a:r>
          </a:p>
          <a:p>
            <a:endParaRPr lang="en-US" sz="1200" kern="1200" dirty="0">
              <a:solidFill>
                <a:schemeClr val="tx1"/>
              </a:solidFill>
              <a:effectLst/>
              <a:latin typeface="+mn-lt"/>
              <a:ea typeface="+mn-ea"/>
              <a:cs typeface="+mn-cs"/>
            </a:endParaRPr>
          </a:p>
          <a:p>
            <a:r>
              <a:rPr lang="en-US" sz="1800" b="0" i="0" u="none" strike="noStrike" dirty="0">
                <a:solidFill>
                  <a:srgbClr val="000000"/>
                </a:solidFill>
                <a:effectLst/>
                <a:latin typeface="ATT Aleck Sans" panose="020B0503020203020204"/>
              </a:rPr>
              <a:t>When you double-click a folder, it will open the folder and show the files inside, just as opening a paper folder allows you to sort through the documents in that folder. </a:t>
            </a:r>
            <a:r>
              <a:rPr lang="en-US" sz="1800" b="0" i="0" dirty="0">
                <a:solidFill>
                  <a:srgbClr val="000000"/>
                </a:solidFill>
                <a:effectLst/>
                <a:latin typeface="ATT Aleck Sans" panose="020B0503020203020204"/>
              </a:rPr>
              <a:t>​</a:t>
            </a:r>
          </a:p>
          <a:p>
            <a:endParaRPr lang="en-US" sz="1800" b="0" i="0" kern="1200" dirty="0">
              <a:solidFill>
                <a:srgbClr val="000000"/>
              </a:solidFill>
              <a:effectLst/>
              <a:latin typeface="ATT Aleck Sans" panose="020B0503020203020204"/>
              <a:ea typeface="+mn-ea"/>
              <a:cs typeface="+mn-cs"/>
            </a:endParaRPr>
          </a:p>
          <a:p>
            <a:r>
              <a:rPr lang="en-US" sz="1200" kern="1200" dirty="0">
                <a:solidFill>
                  <a:schemeClr val="tx1"/>
                </a:solidFill>
                <a:effectLst/>
                <a:latin typeface="+mn-lt"/>
                <a:ea typeface="+mn-ea"/>
                <a:cs typeface="+mn-cs"/>
              </a:rPr>
              <a:t>Let’s review. How would you open a file End of Year Party in the folder?</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Ask the learners to call out the answer to this question.</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1" dirty="0">
                <a:effectLst/>
                <a:latin typeface="ATT Aleck Sans" panose="020B0503020203020204"/>
                <a:ea typeface="Times New Roman" panose="02020603050405020304" pitchFamily="18" charset="0"/>
              </a:rPr>
              <a:t>ADDITIONAL NOTE: </a:t>
            </a:r>
            <a:r>
              <a:rPr lang="en-US" sz="1800" dirty="0">
                <a:effectLst/>
                <a:latin typeface="ATT Aleck Sans" panose="020B0503020203020204"/>
                <a:ea typeface="Times New Roman" panose="02020603050405020304" pitchFamily="18" charset="0"/>
              </a:rPr>
              <a:t>Answer is on the next slide.</a:t>
            </a:r>
            <a:endParaRPr lang="en-US" sz="1800" dirty="0">
              <a:effectLst/>
              <a:latin typeface="Times New Roman" panose="02020603050405020304" pitchFamily="18" charset="0"/>
              <a:ea typeface="Times New Roman" panose="02020603050405020304" pitchFamily="18" charset="0"/>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10</a:t>
            </a:fld>
            <a:endParaRPr lang="en-US"/>
          </a:p>
        </p:txBody>
      </p:sp>
    </p:spTree>
    <p:extLst>
      <p:ext uri="{BB962C8B-B14F-4D97-AF65-F5344CB8AC3E}">
        <p14:creationId xmlns:p14="http://schemas.microsoft.com/office/powerpoint/2010/main" val="28727785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995CCB-4A6C-C78B-D678-00E4AA63BCA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266C37C-6941-A91A-494A-1EA40583401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A3A1E9B-AAE3-B7DC-76C6-B061CE02CD57}"/>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45-55 OR SLIDES 3-13 (PART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Files and Folders</a:t>
            </a:r>
          </a:p>
          <a:p>
            <a:endParaRPr lang="en-US" sz="1200" kern="1200" dirty="0">
              <a:solidFill>
                <a:schemeClr val="tx1"/>
              </a:solidFill>
              <a:effectLst/>
              <a:latin typeface="+mn-lt"/>
              <a:ea typeface="+mn-ea"/>
              <a:cs typeface="+mn-cs"/>
            </a:endParaRPr>
          </a:p>
          <a:p>
            <a:r>
              <a:rPr lang="en-US" sz="1800" i="0" kern="1200" dirty="0">
                <a:solidFill>
                  <a:schemeClr val="tx1"/>
                </a:solidFill>
                <a:effectLst/>
                <a:latin typeface="+mn-lt"/>
                <a:ea typeface="+mn-ea"/>
                <a:cs typeface="+mn-cs"/>
              </a:rPr>
              <a:t>That’s right—you would double-click the file. When you do that, the file opens.</a:t>
            </a:r>
          </a:p>
          <a:p>
            <a:endParaRPr lang="en-US" sz="1800" i="1" kern="1200" dirty="0">
              <a:solidFill>
                <a:schemeClr val="tx1"/>
              </a:solidFill>
              <a:effectLst/>
              <a:latin typeface="+mn-lt"/>
              <a:ea typeface="+mn-ea"/>
              <a:cs typeface="+mn-cs"/>
            </a:endParaRPr>
          </a:p>
          <a:p>
            <a:r>
              <a:rPr lang="en-US" sz="1800" i="1" kern="1200" dirty="0">
                <a:solidFill>
                  <a:schemeClr val="tx1"/>
                </a:solidFill>
                <a:effectLst/>
                <a:latin typeface="+mn-lt"/>
                <a:ea typeface="+mn-ea"/>
                <a:cs typeface="+mn-cs"/>
              </a:rPr>
              <a:t>INSTRUCTOR NOTE: </a:t>
            </a:r>
            <a:r>
              <a:rPr lang="en-US" sz="1800" i="0" kern="1200" dirty="0">
                <a:solidFill>
                  <a:schemeClr val="tx1"/>
                </a:solidFill>
                <a:effectLst/>
                <a:latin typeface="+mn-lt"/>
                <a:ea typeface="+mn-ea"/>
                <a:cs typeface="+mn-cs"/>
              </a:rPr>
              <a:t>If performing a live demonstration, minimize </a:t>
            </a:r>
            <a:r>
              <a:rPr lang="en-US" sz="1800" kern="1200" dirty="0">
                <a:solidFill>
                  <a:schemeClr val="tx1"/>
                </a:solidFill>
                <a:effectLst/>
                <a:latin typeface="+mn-lt"/>
                <a:ea typeface="+mn-ea"/>
                <a:cs typeface="+mn-cs"/>
              </a:rPr>
              <a:t>End of Year Party before moving to the next slide.</a:t>
            </a:r>
            <a:endParaRPr lang="en-US" sz="1800" i="0" kern="1200" dirty="0">
              <a:solidFill>
                <a:schemeClr val="tx1"/>
              </a:solidFill>
              <a:effectLst/>
              <a:latin typeface="+mn-lt"/>
              <a:ea typeface="+mn-ea"/>
              <a:cs typeface="+mn-cs"/>
            </a:endParaRPr>
          </a:p>
          <a:p>
            <a:endParaRPr lang="en-US" sz="1800" i="1"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5A858485-FD41-EFCE-B72B-B7C30AC001C8}"/>
              </a:ext>
            </a:extLst>
          </p:cNvPr>
          <p:cNvSpPr>
            <a:spLocks noGrp="1"/>
          </p:cNvSpPr>
          <p:nvPr>
            <p:ph type="sldNum" sz="quarter" idx="5"/>
          </p:nvPr>
        </p:nvSpPr>
        <p:spPr/>
        <p:txBody>
          <a:bodyPr/>
          <a:lstStyle/>
          <a:p>
            <a:fld id="{0A1A2D79-0A70-4F98-91B6-5265C658D6AD}" type="slidenum">
              <a:rPr lang="en-US" smtClean="0"/>
              <a:t>11</a:t>
            </a:fld>
            <a:endParaRPr lang="en-US"/>
          </a:p>
        </p:txBody>
      </p:sp>
    </p:spTree>
    <p:extLst>
      <p:ext uri="{BB962C8B-B14F-4D97-AF65-F5344CB8AC3E}">
        <p14:creationId xmlns:p14="http://schemas.microsoft.com/office/powerpoint/2010/main" val="16379664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a:solidFill>
                  <a:schemeClr val="tx1"/>
                </a:solidFill>
                <a:effectLst/>
                <a:latin typeface="+mn-lt"/>
                <a:ea typeface="+mn-ea"/>
                <a:cs typeface="+mn-cs"/>
              </a:rPr>
              <a:t>USE POWERPOINT OR LIVE DEMONSTRATION SLIDES 45-55 OR SLIDES 3-13 (PART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Files and Folders Review</a:t>
            </a:r>
          </a:p>
          <a:p>
            <a:endParaRPr lang="en-US" sz="1200" i="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Let’s review opening a file on the desktop. How would you open the file “School Party budget”? </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Ask the learners to call out the answer to this question.</a:t>
            </a:r>
          </a:p>
          <a:p>
            <a:endParaRPr lang="en-US"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1" dirty="0">
                <a:effectLst/>
                <a:latin typeface="ATT Aleck Sans" panose="020B0503020203020204"/>
                <a:ea typeface="Times New Roman" panose="02020603050405020304" pitchFamily="18" charset="0"/>
              </a:rPr>
              <a:t>ADDITIONAL NOTE: </a:t>
            </a:r>
            <a:r>
              <a:rPr lang="en-US" sz="1200" dirty="0">
                <a:effectLst/>
                <a:latin typeface="ATT Aleck Sans" panose="020B0503020203020204"/>
                <a:ea typeface="Times New Roman" panose="02020603050405020304" pitchFamily="18" charset="0"/>
              </a:rPr>
              <a:t>Answer is on the next slide.</a:t>
            </a:r>
            <a:endParaRPr lang="en-US" sz="1200" dirty="0">
              <a:effectLst/>
              <a:latin typeface="Times New Roman" panose="02020603050405020304" pitchFamily="18" charset="0"/>
              <a:ea typeface="Times New Roman" panose="02020603050405020304" pitchFamily="18" charset="0"/>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12</a:t>
            </a:fld>
            <a:endParaRPr lang="en-US"/>
          </a:p>
        </p:txBody>
      </p:sp>
    </p:spTree>
    <p:extLst>
      <p:ext uri="{BB962C8B-B14F-4D97-AF65-F5344CB8AC3E}">
        <p14:creationId xmlns:p14="http://schemas.microsoft.com/office/powerpoint/2010/main" val="29038221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BA3C53-707C-79A8-3E41-A35EB47CB34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2453225-3FC8-E2BF-F27D-CE093494140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EEF896-CB5D-20B8-B326-D752B9AB4432}"/>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45-55 OR SLIDES 3-13 (PART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Files and Folders</a:t>
            </a:r>
          </a:p>
          <a:p>
            <a:endParaRPr lang="en-US" sz="1200" kern="1200" dirty="0">
              <a:solidFill>
                <a:schemeClr val="tx1"/>
              </a:solidFill>
              <a:effectLst/>
              <a:latin typeface="+mn-lt"/>
              <a:ea typeface="+mn-ea"/>
              <a:cs typeface="+mn-cs"/>
            </a:endParaRPr>
          </a:p>
          <a:p>
            <a:r>
              <a:rPr lang="en-US" sz="1200" i="0" kern="1200" dirty="0">
                <a:solidFill>
                  <a:schemeClr val="tx1"/>
                </a:solidFill>
                <a:effectLst/>
                <a:latin typeface="+mn-lt"/>
                <a:ea typeface="+mn-ea"/>
                <a:cs typeface="+mn-cs"/>
              </a:rPr>
              <a:t>That’s right—you would double-click the file. When you do that, the file opens.</a:t>
            </a:r>
          </a:p>
          <a:p>
            <a:endParaRPr lang="en-US" sz="1200" i="0" kern="1200" dirty="0">
              <a:solidFill>
                <a:schemeClr val="tx1"/>
              </a:solidFill>
              <a:effectLst/>
              <a:latin typeface="+mn-lt"/>
              <a:ea typeface="+mn-ea"/>
              <a:cs typeface="+mn-cs"/>
            </a:endParaRPr>
          </a:p>
          <a:p>
            <a:r>
              <a:rPr lang="en-US" sz="1200" i="0" kern="1200" dirty="0">
                <a:solidFill>
                  <a:schemeClr val="tx1"/>
                </a:solidFill>
                <a:effectLst/>
                <a:latin typeface="+mn-lt"/>
                <a:ea typeface="+mn-ea"/>
                <a:cs typeface="+mn-cs"/>
              </a:rPr>
              <a:t>We have learned how to find and open files and folders on a computer. </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Demonstrate how to open the file by double-clicking the “School Party budget” file that you downloaded before the class began and ask the learners to open the file as well if the file has been installed on their computer.</a:t>
            </a:r>
            <a:endParaRPr lang="en-US" sz="1200" i="1"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DF9F6315-1EAA-2BAA-C321-7ED446D46A0E}"/>
              </a:ext>
            </a:extLst>
          </p:cNvPr>
          <p:cNvSpPr>
            <a:spLocks noGrp="1"/>
          </p:cNvSpPr>
          <p:nvPr>
            <p:ph type="sldNum" sz="quarter" idx="5"/>
          </p:nvPr>
        </p:nvSpPr>
        <p:spPr/>
        <p:txBody>
          <a:bodyPr/>
          <a:lstStyle/>
          <a:p>
            <a:fld id="{0A1A2D79-0A70-4F98-91B6-5265C658D6AD}" type="slidenum">
              <a:rPr lang="en-US" smtClean="0"/>
              <a:t>13</a:t>
            </a:fld>
            <a:endParaRPr lang="en-US"/>
          </a:p>
        </p:txBody>
      </p:sp>
    </p:spTree>
    <p:extLst>
      <p:ext uri="{BB962C8B-B14F-4D97-AF65-F5344CB8AC3E}">
        <p14:creationId xmlns:p14="http://schemas.microsoft.com/office/powerpoint/2010/main" val="26517483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57-76 OR SLIDES 15-33 (PART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Working with Windows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ATT Aleck Sans" panose="020B0503020203020204"/>
              </a:rPr>
              <a:t>Now, we will learn how to use an application window, including how to make a window larger or smaller, move a window, close a window, and more!</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you open and use applications, files, and folders, you see them inside a window, which is your working area.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ADDITIONAL DETAILS: </a:t>
            </a:r>
            <a:r>
              <a:rPr lang="en-US" sz="1800" i="1" dirty="0">
                <a:effectLst/>
                <a:latin typeface="ATT Aleck Sans" panose="020B0503020203020204"/>
                <a:ea typeface="Times New Roman" panose="02020603050405020304" pitchFamily="18" charset="0"/>
              </a:rPr>
              <a:t>If you choose to do a live demonstration instead of PowerPoint, remind the learners that the terms mentioned in this section can also be found in the Learner Handout. </a:t>
            </a: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14</a:t>
            </a:fld>
            <a:endParaRPr lang="en-US"/>
          </a:p>
        </p:txBody>
      </p:sp>
    </p:spTree>
    <p:extLst>
      <p:ext uri="{BB962C8B-B14F-4D97-AF65-F5344CB8AC3E}">
        <p14:creationId xmlns:p14="http://schemas.microsoft.com/office/powerpoint/2010/main" val="25115696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57-76 OR SLIDES 15-33 (PART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Working with Windows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Sometimes, the window may be too big or too small. To change the size of the window, use your mouse or touchpad to place the cursor on the edge of the window. </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the file “School Party Budget” to demonstrate how to change the size of the window. </a:t>
            </a:r>
          </a:p>
        </p:txBody>
      </p:sp>
      <p:sp>
        <p:nvSpPr>
          <p:cNvPr id="4" name="Slide Number Placeholder 3"/>
          <p:cNvSpPr>
            <a:spLocks noGrp="1"/>
          </p:cNvSpPr>
          <p:nvPr>
            <p:ph type="sldNum" sz="quarter" idx="5"/>
          </p:nvPr>
        </p:nvSpPr>
        <p:spPr/>
        <p:txBody>
          <a:bodyPr/>
          <a:lstStyle/>
          <a:p>
            <a:fld id="{0A1A2D79-0A70-4F98-91B6-5265C658D6AD}" type="slidenum">
              <a:rPr lang="en-US" smtClean="0"/>
              <a:t>15</a:t>
            </a:fld>
            <a:endParaRPr lang="en-US"/>
          </a:p>
        </p:txBody>
      </p:sp>
    </p:spTree>
    <p:extLst>
      <p:ext uri="{BB962C8B-B14F-4D97-AF65-F5344CB8AC3E}">
        <p14:creationId xmlns:p14="http://schemas.microsoft.com/office/powerpoint/2010/main" val="17863688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57-76 OR SLIDES 15-33 (PART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Working with Windows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When you do this, the cursor will change into a double-headed arrow.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You can then click and hold the left mouse button to “grab” the edges of the window. Then drag the mouse to the left to change the size of the window. </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16</a:t>
            </a:fld>
            <a:endParaRPr lang="en-US"/>
          </a:p>
        </p:txBody>
      </p:sp>
    </p:spTree>
    <p:extLst>
      <p:ext uri="{BB962C8B-B14F-4D97-AF65-F5344CB8AC3E}">
        <p14:creationId xmlns:p14="http://schemas.microsoft.com/office/powerpoint/2010/main" val="24989832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57-76 OR SLIDES 15-33 (PART 2)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Working with Windows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Release the mouse button when the window is the desired size.</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17</a:t>
            </a:fld>
            <a:endParaRPr lang="en-US"/>
          </a:p>
        </p:txBody>
      </p:sp>
    </p:spTree>
    <p:extLst>
      <p:ext uri="{BB962C8B-B14F-4D97-AF65-F5344CB8AC3E}">
        <p14:creationId xmlns:p14="http://schemas.microsoft.com/office/powerpoint/2010/main" val="2528618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57-76 OR SLIDES 15-33 (PART 2)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Working with Windows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As you can see, I used the cursor to make the window smaller.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title bar is at the top of the window.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18</a:t>
            </a:fld>
            <a:endParaRPr lang="en-US"/>
          </a:p>
        </p:txBody>
      </p:sp>
    </p:spTree>
    <p:extLst>
      <p:ext uri="{BB962C8B-B14F-4D97-AF65-F5344CB8AC3E}">
        <p14:creationId xmlns:p14="http://schemas.microsoft.com/office/powerpoint/2010/main" val="13824205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57-76 OR SLIDES 15-33 (PART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Working with Windows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right-hand corner of the title bar includes buttons that help you manage the window.</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19</a:t>
            </a:fld>
            <a:endParaRPr lang="en-US"/>
          </a:p>
        </p:txBody>
      </p:sp>
    </p:spTree>
    <p:extLst>
      <p:ext uri="{BB962C8B-B14F-4D97-AF65-F5344CB8AC3E}">
        <p14:creationId xmlns:p14="http://schemas.microsoft.com/office/powerpoint/2010/main" val="32001615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a:solidFill>
                  <a:schemeClr val="tx1"/>
                </a:solidFill>
                <a:effectLst/>
                <a:latin typeface="+mn-lt"/>
                <a:ea typeface="+mn-ea"/>
                <a:cs typeface="+mn-cs"/>
              </a:rPr>
              <a:t>USE POWERPOINT</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a:solidFill>
                  <a:schemeClr val="tx1"/>
                </a:solidFill>
                <a:effectLst/>
                <a:latin typeface="+mn-lt"/>
                <a:ea typeface="+mn-ea"/>
                <a:cs typeface="+mn-cs"/>
              </a:rPr>
              <a:t>Windows 11 Files and Folders</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Applications are software or tools that allow you to perform tasks. Some applications allow you to work on text documents. Others allow you to edit pictures, watch videos, listen to music, or access the internet.</a:t>
            </a:r>
            <a:br>
              <a:rPr lang="en-US" sz="1200" kern="1200">
                <a:solidFill>
                  <a:schemeClr val="tx1"/>
                </a:solidFill>
                <a:effectLst/>
                <a:latin typeface="+mn-lt"/>
                <a:ea typeface="+mn-ea"/>
                <a:cs typeface="+mn-cs"/>
              </a:rPr>
            </a:br>
            <a:endParaRPr lang="en-US" sz="1200" kern="1200">
              <a:solidFill>
                <a:schemeClr val="tx1"/>
              </a:solidFill>
              <a:effectLst/>
              <a:latin typeface="+mn-lt"/>
              <a:ea typeface="+mn-ea"/>
              <a:cs typeface="+mn-cs"/>
            </a:endParaRPr>
          </a:p>
          <a:p>
            <a:pPr lvl="0"/>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a:t>
            </a:fld>
            <a:endParaRPr lang="en-US"/>
          </a:p>
        </p:txBody>
      </p:sp>
    </p:spTree>
    <p:extLst>
      <p:ext uri="{BB962C8B-B14F-4D97-AF65-F5344CB8AC3E}">
        <p14:creationId xmlns:p14="http://schemas.microsoft.com/office/powerpoint/2010/main" val="29685084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57-76 OR SLIDES 15-33 (PART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Working with Windows</a:t>
            </a:r>
          </a:p>
          <a:p>
            <a:endParaRPr lang="en-US" b="0" dirty="0">
              <a:solidFill>
                <a:schemeClr val="tx1"/>
              </a:solidFill>
            </a:endParaRPr>
          </a:p>
          <a:p>
            <a:r>
              <a:rPr lang="en-US" b="0" dirty="0">
                <a:solidFill>
                  <a:schemeClr val="tx1"/>
                </a:solidFill>
              </a:rPr>
              <a:t>The</a:t>
            </a:r>
            <a:r>
              <a:rPr lang="en-US" b="1" dirty="0">
                <a:solidFill>
                  <a:schemeClr val="tx1"/>
                </a:solidFill>
              </a:rPr>
              <a:t> </a:t>
            </a:r>
            <a:r>
              <a:rPr lang="en-US" b="0" dirty="0">
                <a:solidFill>
                  <a:schemeClr val="tx1"/>
                </a:solidFill>
              </a:rPr>
              <a:t>Maximize button </a:t>
            </a:r>
            <a:r>
              <a:rPr lang="en-US" sz="1200" kern="1200" dirty="0">
                <a:solidFill>
                  <a:schemeClr val="tx1"/>
                </a:solidFill>
                <a:effectLst/>
                <a:latin typeface="+mn-lt"/>
                <a:ea typeface="+mn-ea"/>
                <a:cs typeface="+mn-cs"/>
              </a:rPr>
              <a:t>looks like a square. </a:t>
            </a:r>
            <a:r>
              <a:rPr lang="en-US" sz="1200" b="0" i="0" u="none" strike="noStrike" dirty="0">
                <a:solidFill>
                  <a:srgbClr val="000000"/>
                </a:solidFill>
                <a:effectLst/>
                <a:latin typeface="ATT Aleck Sans" panose="020B0503020203020204"/>
              </a:rPr>
              <a:t>When you click on the maximize button, the window expands to fill the desktop. </a:t>
            </a:r>
            <a:r>
              <a:rPr lang="en-US" sz="1200" b="0" i="0" dirty="0">
                <a:solidFill>
                  <a:srgbClr val="000000"/>
                </a:solidFill>
                <a:effectLst/>
                <a:latin typeface="ATT Aleck Sans" panose="020B0503020203020204"/>
              </a:rPr>
              <a:t>​</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20</a:t>
            </a:fld>
            <a:endParaRPr lang="en-US"/>
          </a:p>
        </p:txBody>
      </p:sp>
    </p:spTree>
    <p:extLst>
      <p:ext uri="{BB962C8B-B14F-4D97-AF65-F5344CB8AC3E}">
        <p14:creationId xmlns:p14="http://schemas.microsoft.com/office/powerpoint/2010/main" val="16677511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57-76 OR SLIDES 15-33 (PART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Working with Windows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Here’s an example of what it looks like when the window is maximized.</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21</a:t>
            </a:fld>
            <a:endParaRPr lang="en-US"/>
          </a:p>
        </p:txBody>
      </p:sp>
    </p:spTree>
    <p:extLst>
      <p:ext uri="{BB962C8B-B14F-4D97-AF65-F5344CB8AC3E}">
        <p14:creationId xmlns:p14="http://schemas.microsoft.com/office/powerpoint/2010/main" val="27682606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57-76 OR SLIDES 15-33 (PART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Working with Windows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a:t>
            </a:r>
            <a:r>
              <a:rPr lang="en-US" sz="1200" b="0" kern="1200" dirty="0">
                <a:solidFill>
                  <a:schemeClr val="tx1"/>
                </a:solidFill>
                <a:effectLst/>
                <a:latin typeface="+mn-lt"/>
                <a:ea typeface="+mn-ea"/>
                <a:cs typeface="+mn-cs"/>
              </a:rPr>
              <a:t>Restore button </a:t>
            </a:r>
            <a:r>
              <a:rPr lang="en-US" sz="1200" kern="1200" dirty="0">
                <a:solidFill>
                  <a:schemeClr val="tx1"/>
                </a:solidFill>
                <a:effectLst/>
                <a:latin typeface="+mn-lt"/>
                <a:ea typeface="+mn-ea"/>
                <a:cs typeface="+mn-cs"/>
              </a:rPr>
              <a:t>makes the window smaller again. The Restore button looks like a double rectangle. When you maximized this window, the Restore button replaced the Maximize button.</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22</a:t>
            </a:fld>
            <a:endParaRPr lang="en-US"/>
          </a:p>
        </p:txBody>
      </p:sp>
    </p:spTree>
    <p:extLst>
      <p:ext uri="{BB962C8B-B14F-4D97-AF65-F5344CB8AC3E}">
        <p14:creationId xmlns:p14="http://schemas.microsoft.com/office/powerpoint/2010/main" val="31571662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57-76 OR SLIDES 15-33 (PART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Working with Windows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Here’s an example of what it looks like when the window is restored to the previous size.</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23</a:t>
            </a:fld>
            <a:endParaRPr lang="en-US"/>
          </a:p>
        </p:txBody>
      </p:sp>
    </p:spTree>
    <p:extLst>
      <p:ext uri="{BB962C8B-B14F-4D97-AF65-F5344CB8AC3E}">
        <p14:creationId xmlns:p14="http://schemas.microsoft.com/office/powerpoint/2010/main" val="23188042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57-76 OR SLIDES 15-33 (PART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Working with Windows</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TT Aleck Sans" panose="020B0503020203020204"/>
                <a:ea typeface="Times New Roman" panose="02020603050405020304" pitchFamily="18" charset="0"/>
              </a:rPr>
              <a:t>You can scroll inside the window to display more of the file contents using the scroll bar. To do this, you move the cursor to the scroll bar, left-click the mouse, and hold the button, which “grabs” the scroll bar. You then drag the mouse down to scroll down in the document.</a:t>
            </a:r>
            <a:endParaRPr lang="en-US" sz="1800" dirty="0">
              <a:effectLst/>
              <a:latin typeface="Times New Roman" panose="02020603050405020304" pitchFamily="18" charset="0"/>
              <a:ea typeface="Times New Roman" panose="02020603050405020304" pitchFamily="18" charset="0"/>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24</a:t>
            </a:fld>
            <a:endParaRPr lang="en-US"/>
          </a:p>
        </p:txBody>
      </p:sp>
    </p:spTree>
    <p:extLst>
      <p:ext uri="{BB962C8B-B14F-4D97-AF65-F5344CB8AC3E}">
        <p14:creationId xmlns:p14="http://schemas.microsoft.com/office/powerpoint/2010/main" val="19622001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57-76 OR SLIDES 15-33 (PART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Working with Windows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When you need to see other files or folders on the desktop, you can use the </a:t>
            </a:r>
            <a:r>
              <a:rPr lang="en-US" sz="1200" b="0" kern="1200" dirty="0">
                <a:solidFill>
                  <a:schemeClr val="tx1"/>
                </a:solidFill>
                <a:effectLst/>
                <a:latin typeface="+mn-lt"/>
                <a:ea typeface="+mn-ea"/>
                <a:cs typeface="+mn-cs"/>
              </a:rPr>
              <a:t>Minimize</a:t>
            </a:r>
            <a:r>
              <a:rPr lang="en-US" sz="1200" b="1" kern="1200" dirty="0">
                <a:solidFill>
                  <a:schemeClr val="tx1"/>
                </a:solidFill>
                <a:effectLst/>
                <a:latin typeface="+mn-lt"/>
                <a:ea typeface="+mn-ea"/>
                <a:cs typeface="+mn-cs"/>
              </a:rPr>
              <a:t> </a:t>
            </a:r>
            <a:r>
              <a:rPr lang="en-US" sz="1200" b="0" kern="1200" dirty="0">
                <a:solidFill>
                  <a:schemeClr val="tx1"/>
                </a:solidFill>
                <a:effectLst/>
                <a:latin typeface="+mn-lt"/>
                <a:ea typeface="+mn-ea"/>
                <a:cs typeface="+mn-cs"/>
              </a:rPr>
              <a:t>button</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to move this window out of the way. This button looks like a dash, and it will collapse the window into the taskbar at the bottom of the screen.</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25</a:t>
            </a:fld>
            <a:endParaRPr lang="en-US"/>
          </a:p>
        </p:txBody>
      </p:sp>
    </p:spTree>
    <p:extLst>
      <p:ext uri="{BB962C8B-B14F-4D97-AF65-F5344CB8AC3E}">
        <p14:creationId xmlns:p14="http://schemas.microsoft.com/office/powerpoint/2010/main" val="30670287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57-76 OR SLIDES 15-33 (PART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Working with Windows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file is minimized and appears on the taskbar as an icon. You can get back to it at any time by clicking on this icon.</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Let’s review. How would you restore the file “School Party budget”?  </a:t>
            </a:r>
          </a:p>
          <a:p>
            <a:endParaRPr lang="en-US" sz="120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Ask the learners to call out the answer to this question.</a:t>
            </a:r>
            <a:endParaRPr lang="en-US" sz="1200" kern="1200" dirty="0">
              <a:solidFill>
                <a:schemeClr val="tx1"/>
              </a:solidFill>
              <a:effectLst/>
              <a:latin typeface="+mn-lt"/>
              <a:ea typeface="+mn-ea"/>
              <a:cs typeface="+mn-cs"/>
            </a:endParaRP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Demonstrate how to restore the file by clicking on its icon in the taskbar.  </a:t>
            </a:r>
            <a:endParaRPr lang="en-US" sz="1200" i="1" kern="1200" dirty="0">
              <a:solidFill>
                <a:schemeClr val="tx1"/>
              </a:solidFill>
              <a:effectLst/>
              <a:latin typeface="+mn-lt"/>
              <a:ea typeface="+mn-ea"/>
              <a:cs typeface="+mn-cs"/>
            </a:endParaRPr>
          </a:p>
          <a:p>
            <a:endParaRPr lang="en-US"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1" dirty="0">
                <a:effectLst/>
                <a:latin typeface="ATT Aleck Sans" panose="020B0503020203020204"/>
                <a:ea typeface="Times New Roman" panose="02020603050405020304" pitchFamily="18" charset="0"/>
              </a:rPr>
              <a:t>ADDITIONAL NOTE: </a:t>
            </a:r>
            <a:r>
              <a:rPr lang="en-US" sz="1200" dirty="0">
                <a:effectLst/>
                <a:latin typeface="ATT Aleck Sans" panose="020B0503020203020204"/>
                <a:ea typeface="Times New Roman" panose="02020603050405020304" pitchFamily="18" charset="0"/>
              </a:rPr>
              <a:t>Answer is on the next slide.</a:t>
            </a:r>
            <a:endParaRPr lang="en-US" sz="12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26</a:t>
            </a:fld>
            <a:endParaRPr lang="en-US"/>
          </a:p>
        </p:txBody>
      </p:sp>
    </p:spTree>
    <p:extLst>
      <p:ext uri="{BB962C8B-B14F-4D97-AF65-F5344CB8AC3E}">
        <p14:creationId xmlns:p14="http://schemas.microsoft.com/office/powerpoint/2010/main" val="24396934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15ABE0-C73E-1491-E624-9C1BEACAAB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2116471-C426-926A-1AEC-F9AC5C83D3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16AEF5-2C3E-3A06-6966-B3914C4B0C7E}"/>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57-76 OR SLIDES 15-33 (PART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Working with Windows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file “School Party Budget” has been restored!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It’s common to have many windows open at the same time. People find it easy to switch between tasks or work between multiple files.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If you have more than one window open, moving them around or resizing them may be helpful.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Let’s </a:t>
            </a:r>
            <a:r>
              <a:rPr lang="en-US" sz="1200" strike="noStrike" kern="1200" dirty="0">
                <a:solidFill>
                  <a:schemeClr val="tx1"/>
                </a:solidFill>
                <a:effectLst/>
                <a:latin typeface="+mn-lt"/>
                <a:ea typeface="+mn-ea"/>
                <a:cs typeface="+mn-cs"/>
              </a:rPr>
              <a:t>open another file to demonstrate. Earlier, we opened the file End of Year Party,</a:t>
            </a:r>
            <a:r>
              <a:rPr lang="en-US" sz="1200" i="0" kern="1200" dirty="0">
                <a:solidFill>
                  <a:schemeClr val="tx1"/>
                </a:solidFill>
                <a:effectLst/>
                <a:latin typeface="+mn-lt"/>
                <a:ea typeface="+mn-ea"/>
                <a:cs typeface="+mn-cs"/>
              </a:rPr>
              <a:t> which was located in Celine’s folder. After we opened the file, I minimized it. </a:t>
            </a:r>
            <a:r>
              <a:rPr lang="en-US" sz="1200" kern="1200" dirty="0">
                <a:solidFill>
                  <a:schemeClr val="tx1"/>
                </a:solidFill>
                <a:effectLst/>
                <a:latin typeface="+mn-lt"/>
                <a:ea typeface="+mn-ea"/>
                <a:cs typeface="+mn-cs"/>
              </a:rPr>
              <a:t>How would you restore the file “End of Year Party from the taskbar?  </a:t>
            </a:r>
          </a:p>
          <a:p>
            <a:endParaRPr lang="en-US" sz="1200" i="1"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Ask the learners to call out the answer to this question.</a:t>
            </a:r>
            <a:endParaRPr lang="en-US" sz="1200" kern="1200" dirty="0">
              <a:solidFill>
                <a:schemeClr val="tx1"/>
              </a:solidFill>
              <a:effectLst/>
              <a:latin typeface="+mn-lt"/>
              <a:ea typeface="+mn-ea"/>
              <a:cs typeface="+mn-cs"/>
            </a:endParaRP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the “End of Year Party” file you minimized in the previous lesson to demonstrate how to restore the file by clicking on its icon in the taskbar.  </a:t>
            </a:r>
            <a:endParaRPr lang="en-US" sz="1200"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ADDITIONAL DETAILS: </a:t>
            </a:r>
            <a:r>
              <a:rPr lang="en-US" sz="1800" i="1" dirty="0">
                <a:effectLst/>
                <a:latin typeface="ATT Aleck Sans" panose="020B0503020203020204"/>
                <a:ea typeface="Times New Roman" panose="02020603050405020304" pitchFamily="18" charset="0"/>
              </a:rPr>
              <a:t>Answer is on the next slide</a:t>
            </a:r>
            <a:r>
              <a:rPr lang="en-US" sz="1800" dirty="0">
                <a:effectLst/>
                <a:latin typeface="ATT Aleck Sans" panose="020B0503020203020204"/>
                <a:ea typeface="Times New Roman" panose="02020603050405020304" pitchFamily="18" charset="0"/>
              </a:rPr>
              <a:t>.</a:t>
            </a: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359AA763-34A0-8292-9A35-8F8FB213985B}"/>
              </a:ext>
            </a:extLst>
          </p:cNvPr>
          <p:cNvSpPr>
            <a:spLocks noGrp="1"/>
          </p:cNvSpPr>
          <p:nvPr>
            <p:ph type="sldNum" sz="quarter" idx="5"/>
          </p:nvPr>
        </p:nvSpPr>
        <p:spPr/>
        <p:txBody>
          <a:bodyPr/>
          <a:lstStyle/>
          <a:p>
            <a:fld id="{0A1A2D79-0A70-4F98-91B6-5265C658D6AD}" type="slidenum">
              <a:rPr lang="en-US" smtClean="0"/>
              <a:t>27</a:t>
            </a:fld>
            <a:endParaRPr lang="en-US"/>
          </a:p>
        </p:txBody>
      </p:sp>
    </p:spTree>
    <p:extLst>
      <p:ext uri="{BB962C8B-B14F-4D97-AF65-F5344CB8AC3E}">
        <p14:creationId xmlns:p14="http://schemas.microsoft.com/office/powerpoint/2010/main" val="31575354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57-76 OR SLIDES 15-33 (PART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Working with Windows</a:t>
            </a:r>
            <a:endParaRPr lang="en-US" sz="1200" kern="1200" dirty="0">
              <a:solidFill>
                <a:schemeClr val="tx1"/>
              </a:solidFill>
              <a:effectLst/>
              <a:latin typeface="+mn-lt"/>
              <a:ea typeface="+mn-ea"/>
              <a:cs typeface="+mn-cs"/>
            </a:endParaRPr>
          </a:p>
          <a:p>
            <a:endParaRPr lang="en-US" sz="1200" strike="noStrike" kern="1200" dirty="0">
              <a:solidFill>
                <a:schemeClr val="tx1"/>
              </a:solidFill>
              <a:effectLst/>
              <a:latin typeface="+mn-lt"/>
              <a:ea typeface="+mn-ea"/>
              <a:cs typeface="+mn-cs"/>
            </a:endParaRPr>
          </a:p>
          <a:p>
            <a:r>
              <a:rPr lang="en-US" sz="1200" strike="noStrike" kern="1200" dirty="0">
                <a:solidFill>
                  <a:schemeClr val="tx1"/>
                </a:solidFill>
                <a:effectLst/>
                <a:latin typeface="+mn-lt"/>
                <a:ea typeface="+mn-ea"/>
                <a:cs typeface="+mn-cs"/>
              </a:rPr>
              <a:t>That’s right, you would click on the Word icon </a:t>
            </a:r>
            <a:r>
              <a:rPr lang="en-US" sz="1200" i="0" kern="1200" dirty="0">
                <a:solidFill>
                  <a:schemeClr val="tx1"/>
                </a:solidFill>
                <a:effectLst/>
                <a:latin typeface="+mn-lt"/>
                <a:ea typeface="+mn-ea"/>
                <a:cs typeface="+mn-cs"/>
              </a:rPr>
              <a:t>in the taskbar to restore the “End of Year Party” document.</a:t>
            </a:r>
          </a:p>
          <a:p>
            <a:endParaRPr lang="en-US" sz="120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effectLst/>
                <a:latin typeface="Helvetica Neue" panose="02000503000000020004" pitchFamily="2" charset="0"/>
              </a:rPr>
              <a:t>INSTRUCTOR NOTE: </a:t>
            </a:r>
            <a:r>
              <a:rPr lang="en-US" dirty="0">
                <a:effectLst/>
                <a:latin typeface="Helvetica Neue" panose="02000503000000020004" pitchFamily="2" charset="0"/>
              </a:rPr>
              <a:t>Press ENTER to highlight the two open windows</a:t>
            </a:r>
          </a:p>
          <a:p>
            <a:endParaRPr lang="en-US" sz="1200" i="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There are now two windows open: “School Party Budget” and “End of Year Party</a:t>
            </a:r>
            <a:endParaRPr lang="en-US" sz="1200" i="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28</a:t>
            </a:fld>
            <a:endParaRPr lang="en-US"/>
          </a:p>
        </p:txBody>
      </p:sp>
    </p:spTree>
    <p:extLst>
      <p:ext uri="{BB962C8B-B14F-4D97-AF65-F5344CB8AC3E}">
        <p14:creationId xmlns:p14="http://schemas.microsoft.com/office/powerpoint/2010/main" val="119012091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57-76 OR SLIDES 15-33 (PART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Working with Windows</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move a specific window, you can pick it up by moving the cursor to the title bar. </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29</a:t>
            </a:fld>
            <a:endParaRPr lang="en-US"/>
          </a:p>
        </p:txBody>
      </p:sp>
    </p:spTree>
    <p:extLst>
      <p:ext uri="{BB962C8B-B14F-4D97-AF65-F5344CB8AC3E}">
        <p14:creationId xmlns:p14="http://schemas.microsoft.com/office/powerpoint/2010/main" val="39477898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39CE13-7671-4D3C-3BDE-7797EE9F70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D2BCA6-0A8D-372E-4A8F-F03E7CBA115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EE1EA2-895F-6AB1-F816-1B607FDF7C66}"/>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45-55 OR SLIDES 3-13 (PART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Files and Folders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i="0" u="none" strike="noStrike" dirty="0">
                <a:solidFill>
                  <a:srgbClr val="000000"/>
                </a:solidFill>
                <a:effectLst/>
                <a:latin typeface="ATT Aleck Sans" panose="020B0503020203020204"/>
              </a:rPr>
              <a:t>There are several ways you can open a file. You can open a file stored on the desktop</a:t>
            </a:r>
            <a:r>
              <a:rPr lang="en-US" sz="1800" b="0" i="0" dirty="0">
                <a:solidFill>
                  <a:srgbClr val="000000"/>
                </a:solidFill>
                <a:effectLst/>
                <a:latin typeface="ATT Aleck Sans" panose="020B0503020203020204"/>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800" b="0" i="0" kern="1200" dirty="0">
              <a:solidFill>
                <a:srgbClr val="000000"/>
              </a:solidFill>
              <a:effectLst/>
              <a:latin typeface="ATT Aleck Sans" panose="020B0503020203020204"/>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i="1" kern="1200" dirty="0">
                <a:solidFill>
                  <a:srgbClr val="000000"/>
                </a:solidFill>
                <a:effectLst/>
                <a:latin typeface="ATT Aleck Sans" panose="020B0503020203020204"/>
                <a:ea typeface="+mn-ea"/>
                <a:cs typeface="+mn-cs"/>
              </a:rPr>
              <a:t>ADDITIONAL DETAILS: </a:t>
            </a:r>
            <a:r>
              <a:rPr lang="en-US" sz="1800" i="1" dirty="0">
                <a:effectLst/>
                <a:latin typeface="ATT Aleck Sans" panose="020B0503020203020204"/>
                <a:ea typeface="Times New Roman" panose="02020603050405020304" pitchFamily="18" charset="0"/>
              </a:rPr>
              <a:t>If you choose to do a live demonstration instead of PowerPoint, remind the learners that the terms mentioned in this section can also be found in the Learner Handout. </a:t>
            </a: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AC358E7B-46A0-F897-B4D4-FD303F1E4849}"/>
              </a:ext>
            </a:extLst>
          </p:cNvPr>
          <p:cNvSpPr>
            <a:spLocks noGrp="1"/>
          </p:cNvSpPr>
          <p:nvPr>
            <p:ph type="sldNum" sz="quarter" idx="5"/>
          </p:nvPr>
        </p:nvSpPr>
        <p:spPr/>
        <p:txBody>
          <a:bodyPr/>
          <a:lstStyle/>
          <a:p>
            <a:fld id="{0A1A2D79-0A70-4F98-91B6-5265C658D6AD}" type="slidenum">
              <a:rPr lang="en-US" smtClean="0"/>
              <a:t>3</a:t>
            </a:fld>
            <a:endParaRPr lang="en-US"/>
          </a:p>
        </p:txBody>
      </p:sp>
    </p:spTree>
    <p:extLst>
      <p:ext uri="{BB962C8B-B14F-4D97-AF65-F5344CB8AC3E}">
        <p14:creationId xmlns:p14="http://schemas.microsoft.com/office/powerpoint/2010/main" val="202495666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57-76 OR SLIDES 15-33 (PART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Working with Windows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C</a:t>
            </a:r>
            <a:r>
              <a:rPr lang="en-US" sz="1200" kern="1200" dirty="0">
                <a:solidFill>
                  <a:schemeClr val="tx1"/>
                </a:solidFill>
                <a:effectLst/>
                <a:latin typeface="+mn-lt"/>
                <a:ea typeface="+mn-ea"/>
                <a:cs typeface="+mn-cs"/>
              </a:rPr>
              <a:t>lick and hold the mouse button to move the window around. In this example, the End of Year Party file was moved to the center of the screen, and the window was made slightly larger.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Do not close documents. </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30</a:t>
            </a:fld>
            <a:endParaRPr lang="en-US"/>
          </a:p>
        </p:txBody>
      </p:sp>
    </p:spTree>
    <p:extLst>
      <p:ext uri="{BB962C8B-B14F-4D97-AF65-F5344CB8AC3E}">
        <p14:creationId xmlns:p14="http://schemas.microsoft.com/office/powerpoint/2010/main" val="147505878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57-76 OR SLIDES 15-33 (PART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Working with Windows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a:t>
            </a:r>
            <a:r>
              <a:rPr lang="en-US" sz="1200" b="0" kern="1200" dirty="0">
                <a:solidFill>
                  <a:schemeClr val="tx1"/>
                </a:solidFill>
                <a:effectLst/>
                <a:latin typeface="+mn-lt"/>
                <a:ea typeface="+mn-ea"/>
                <a:cs typeface="+mn-cs"/>
              </a:rPr>
              <a:t>Task View </a:t>
            </a:r>
            <a:r>
              <a:rPr lang="en-US" sz="1200" kern="1200" dirty="0">
                <a:solidFill>
                  <a:schemeClr val="tx1"/>
                </a:solidFill>
                <a:effectLst/>
                <a:latin typeface="+mn-lt"/>
                <a:ea typeface="+mn-ea"/>
                <a:cs typeface="+mn-cs"/>
              </a:rPr>
              <a:t>is another way to manage having more than one window open.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31</a:t>
            </a:fld>
            <a:endParaRPr lang="en-US"/>
          </a:p>
        </p:txBody>
      </p:sp>
    </p:spTree>
    <p:extLst>
      <p:ext uri="{BB962C8B-B14F-4D97-AF65-F5344CB8AC3E}">
        <p14:creationId xmlns:p14="http://schemas.microsoft.com/office/powerpoint/2010/main" val="29231340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57-76 OR SLIDES 15-33 (PART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Working with Windows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Clicking the </a:t>
            </a:r>
            <a:r>
              <a:rPr lang="en-US" sz="1200" b="0" kern="1200" dirty="0">
                <a:solidFill>
                  <a:schemeClr val="tx1"/>
                </a:solidFill>
                <a:effectLst/>
                <a:latin typeface="+mn-lt"/>
                <a:ea typeface="+mn-ea"/>
                <a:cs typeface="+mn-cs"/>
              </a:rPr>
              <a:t>Task View </a:t>
            </a:r>
            <a:r>
              <a:rPr lang="en-US" sz="1200" kern="1200" dirty="0">
                <a:solidFill>
                  <a:schemeClr val="tx1"/>
                </a:solidFill>
                <a:effectLst/>
                <a:latin typeface="+mn-lt"/>
                <a:ea typeface="+mn-ea"/>
                <a:cs typeface="+mn-cs"/>
              </a:rPr>
              <a:t>button in the taskbar displays all the windows that are currently open. From the Task View, you can close or select an application by clicking on it. </a:t>
            </a:r>
          </a:p>
          <a:p>
            <a:endParaRPr lang="en-US" sz="120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i="1" dirty="0">
                <a:effectLst/>
                <a:latin typeface="Helvetica Neue" panose="02000503000000020004" pitchFamily="2" charset="0"/>
              </a:rPr>
              <a:t>INSTRUCTOR NOTE: </a:t>
            </a:r>
            <a:r>
              <a:rPr lang="en-US" dirty="0">
                <a:effectLst/>
                <a:latin typeface="Helvetica Neue" panose="02000503000000020004" pitchFamily="2" charset="0"/>
              </a:rPr>
              <a:t>Press ENTER to highlight the area and display the notice.</a:t>
            </a:r>
          </a:p>
          <a:p>
            <a:endParaRPr lang="en-US" sz="120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To exit this view, just click outside the windows.</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i="1" dirty="0">
                <a:effectLst/>
                <a:latin typeface="Helvetica Neue" panose="02000503000000020004" pitchFamily="2" charset="0"/>
              </a:rPr>
              <a:t>INSTRUCTOR NOTE: </a:t>
            </a:r>
            <a:r>
              <a:rPr lang="en-US" dirty="0">
                <a:effectLst/>
                <a:latin typeface="Helvetica Neue" panose="02000503000000020004" pitchFamily="2" charset="0"/>
              </a:rPr>
              <a:t>Press ENTER TWICE to remove the border highlight and to highlight the Task View icon.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or click the Task View button </a:t>
            </a:r>
          </a:p>
        </p:txBody>
      </p:sp>
      <p:sp>
        <p:nvSpPr>
          <p:cNvPr id="4" name="Slide Number Placeholder 3"/>
          <p:cNvSpPr>
            <a:spLocks noGrp="1"/>
          </p:cNvSpPr>
          <p:nvPr>
            <p:ph type="sldNum" sz="quarter" idx="5"/>
          </p:nvPr>
        </p:nvSpPr>
        <p:spPr/>
        <p:txBody>
          <a:bodyPr/>
          <a:lstStyle/>
          <a:p>
            <a:fld id="{0A1A2D79-0A70-4F98-91B6-5265C658D6AD}" type="slidenum">
              <a:rPr lang="en-US" smtClean="0"/>
              <a:t>32</a:t>
            </a:fld>
            <a:endParaRPr lang="en-US"/>
          </a:p>
        </p:txBody>
      </p:sp>
    </p:spTree>
    <p:extLst>
      <p:ext uri="{BB962C8B-B14F-4D97-AF65-F5344CB8AC3E}">
        <p14:creationId xmlns:p14="http://schemas.microsoft.com/office/powerpoint/2010/main" val="382768692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9020D2-442B-0319-F58B-7FD4088031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297C6F-F47D-2EB4-A0EA-B549C920B2F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5ED1F4A-62A1-9918-1736-B2F8AFB735BA}"/>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57-76 OR SLIDES 15-33 (PART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Working with Windows</a:t>
            </a:r>
            <a:endParaRPr lang="en-US" sz="1200" i="0" kern="1200" dirty="0">
              <a:solidFill>
                <a:schemeClr val="tx1"/>
              </a:solidFill>
              <a:effectLst/>
              <a:latin typeface="+mn-lt"/>
              <a:ea typeface="Calibri"/>
              <a:cs typeface="Calibri"/>
            </a:endParaRPr>
          </a:p>
          <a:p>
            <a:pPr lvl="0"/>
            <a:endParaRPr lang="en-US" sz="1200" kern="1200" dirty="0">
              <a:solidFill>
                <a:schemeClr val="tx1"/>
              </a:solidFill>
              <a:effectLst/>
              <a:latin typeface="+mn-lt"/>
              <a:ea typeface="+mn-ea"/>
              <a:cs typeface="+mn-cs"/>
            </a:endParaRPr>
          </a:p>
          <a:p>
            <a:r>
              <a:rPr lang="en-US" dirty="0"/>
              <a:t>and the Task View menu closes.</a:t>
            </a:r>
            <a:endParaRPr lang="en-US" sz="1200" strike="sngStrike" kern="1200" dirty="0">
              <a:solidFill>
                <a:schemeClr val="tx1"/>
              </a:solidFill>
              <a:effectLst/>
              <a:latin typeface="+mn-lt"/>
              <a:ea typeface="Calibri"/>
              <a:cs typeface="Calibri"/>
            </a:endParaRPr>
          </a:p>
          <a:p>
            <a:pPr lvl="0"/>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kern="1200" dirty="0">
                <a:solidFill>
                  <a:schemeClr val="tx1"/>
                </a:solidFill>
                <a:effectLst/>
                <a:latin typeface="+mn-lt"/>
                <a:ea typeface="+mn-ea"/>
                <a:cs typeface="+mn-cs"/>
              </a:rPr>
              <a:t>Minimize the “End of Party” file before moving to the next section. </a:t>
            </a:r>
            <a:endParaRPr lang="en-US" sz="1200" kern="1200" dirty="0">
              <a:solidFill>
                <a:schemeClr val="tx1"/>
              </a:solidFill>
              <a:effectLst/>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dirty="0">
                <a:solidFill>
                  <a:srgbClr val="242424"/>
                </a:solidFill>
                <a:effectLst/>
                <a:latin typeface="Segoe UI"/>
                <a:ea typeface="Times New Roman" panose="02020603050405020304" pitchFamily="18" charset="0"/>
                <a:cs typeface="Segoe UI"/>
              </a:rPr>
              <a:t>Review and address items in the “parking lot”. </a:t>
            </a:r>
            <a:endParaRPr lang="en-US" sz="1200" i="0" dirty="0">
              <a:effectLst/>
              <a:latin typeface="Segoe UI"/>
              <a:ea typeface="Times New Roman" panose="02020603050405020304" pitchFamily="18" charset="0"/>
              <a:cs typeface="Segoe UI"/>
            </a:endParaRPr>
          </a:p>
          <a:p>
            <a:endParaRPr lang="en-US" sz="1200" b="0" i="1" dirty="0">
              <a:solidFill>
                <a:srgbClr val="242424"/>
              </a:solidFill>
              <a:effectLst/>
              <a:latin typeface="Segoe UI" panose="020B0502040204020203" pitchFamily="34" charset="0"/>
              <a:ea typeface="Calibri" panose="020F0502020204030204" pitchFamily="34" charset="0"/>
            </a:endParaRPr>
          </a:p>
          <a:p>
            <a:r>
              <a:rPr lang="en-US" sz="1200" b="0" i="1" dirty="0">
                <a:solidFill>
                  <a:srgbClr val="242424"/>
                </a:solidFill>
                <a:effectLst/>
                <a:latin typeface="Segoe UI"/>
                <a:ea typeface="Calibri"/>
                <a:cs typeface="Segoe UI"/>
              </a:rPr>
              <a:t>ADDITIONAL DETAILS: </a:t>
            </a:r>
            <a:r>
              <a:rPr lang="en-US" sz="1200" dirty="0">
                <a:solidFill>
                  <a:srgbClr val="242424"/>
                </a:solidFill>
                <a:effectLst/>
                <a:latin typeface="Segoe UI"/>
                <a:ea typeface="Calibri"/>
                <a:cs typeface="Segoe UI"/>
              </a:rPr>
              <a:t>For information about what the parking lot is, see the “Before the Workshop Begins” section of the Instructor Guide.</a:t>
            </a:r>
            <a:r>
              <a:rPr lang="en-US" sz="1200" i="0" kern="1200" dirty="0">
                <a:solidFill>
                  <a:schemeClr val="tx1"/>
                </a:solidFill>
                <a:effectLst/>
                <a:latin typeface="+mn-lt"/>
                <a:ea typeface="+mn-ea"/>
                <a:cs typeface="+mn-cs"/>
              </a:rPr>
              <a:t> </a:t>
            </a:r>
            <a:endParaRPr lang="en-US" sz="1200" i="0" kern="1200" dirty="0">
              <a:solidFill>
                <a:schemeClr val="tx1"/>
              </a:solidFill>
              <a:effectLst/>
              <a:latin typeface="+mn-lt"/>
              <a:ea typeface="Calibri"/>
              <a:cs typeface="Calibri"/>
            </a:endParaRPr>
          </a:p>
          <a:p>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Segoe UI"/>
                <a:ea typeface="Calibri"/>
                <a:cs typeface="Segoe UI"/>
              </a:rPr>
              <a:t>Before we move to the next section, do you have any questions?</a:t>
            </a:r>
            <a:endParaRPr lang="en-US" sz="1200" i="0" dirty="0">
              <a:solidFill>
                <a:schemeClr val="tx1"/>
              </a:solidFill>
              <a:effectLst/>
              <a:latin typeface="Segoe UI"/>
              <a:ea typeface="Calibri"/>
              <a:cs typeface="Segoe UI"/>
            </a:endParaRPr>
          </a:p>
          <a:p>
            <a:endParaRPr lang="en-US" sz="1200" b="0" i="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B94B3DD6-63FC-AC9E-15D6-5777BD17F691}"/>
              </a:ext>
            </a:extLst>
          </p:cNvPr>
          <p:cNvSpPr>
            <a:spLocks noGrp="1"/>
          </p:cNvSpPr>
          <p:nvPr>
            <p:ph type="sldNum" sz="quarter" idx="5"/>
          </p:nvPr>
        </p:nvSpPr>
        <p:spPr/>
        <p:txBody>
          <a:bodyPr/>
          <a:lstStyle/>
          <a:p>
            <a:fld id="{0A1A2D79-0A70-4F98-91B6-5265C658D6AD}" type="slidenum">
              <a:rPr lang="en-US" smtClean="0"/>
              <a:t>33</a:t>
            </a:fld>
            <a:endParaRPr lang="en-US"/>
          </a:p>
        </p:txBody>
      </p:sp>
    </p:spTree>
    <p:extLst>
      <p:ext uri="{BB962C8B-B14F-4D97-AF65-F5344CB8AC3E}">
        <p14:creationId xmlns:p14="http://schemas.microsoft.com/office/powerpoint/2010/main" val="337524953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AND LEARNER ACTIVITY SHEET</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Activity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endParaRPr lang="en-US" sz="120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dirty="0">
                <a:solidFill>
                  <a:srgbClr val="000000"/>
                </a:solidFill>
                <a:effectLst/>
                <a:latin typeface="ATT Aleck Sans"/>
              </a:rPr>
              <a:t>In this lesson, we learned how to use an application window including how to make a window larger or smaller, move a window, and more. </a:t>
            </a:r>
            <a:r>
              <a:rPr lang="en-US" sz="1200" b="0" i="0" dirty="0">
                <a:solidFill>
                  <a:srgbClr val="000000"/>
                </a:solidFill>
                <a:effectLst/>
                <a:latin typeface="ATT Aleck Sans"/>
              </a:rPr>
              <a:t>​</a:t>
            </a:r>
            <a:r>
              <a:rPr lang="en-US" sz="1000" b="0" i="0" u="none" strike="noStrike" dirty="0">
                <a:solidFill>
                  <a:srgbClr val="000000"/>
                </a:solidFill>
                <a:effectLst/>
                <a:latin typeface="ATT Aleck Sans"/>
              </a:rPr>
              <a:t>Let’s practice what we learned. </a:t>
            </a:r>
            <a:endParaRPr lang="en-US" sz="100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i="0" dirty="0"/>
              <a:t>Point attendees to Activity 2 on Activity Sheet pages 1 and 2. </a:t>
            </a:r>
            <a:r>
              <a:rPr lang="en-US" sz="1200" i="0" kern="1200" dirty="0">
                <a:solidFill>
                  <a:schemeClr val="tx1"/>
                </a:solidFill>
                <a:effectLst/>
                <a:latin typeface="+mn-lt"/>
                <a:ea typeface="+mn-ea"/>
                <a:cs typeface="+mn-cs"/>
              </a:rPr>
              <a:t>Review the topics in this section. Go to the desktop. Ask the learners to call out the answers to the questions on the next slide. If the learners have computers, encourage them to follow along on their computers. Encourage them to call out answers, and then confirm the correct answer to have them update their Activity Sheet.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kern="1200" dirty="0">
              <a:solidFill>
                <a:schemeClr val="tx1"/>
              </a:solidFill>
              <a:effectLst/>
              <a:latin typeface="+mn-lt"/>
              <a:ea typeface="+mn-ea"/>
              <a:cs typeface="+mn-cs"/>
            </a:endParaRPr>
          </a:p>
          <a:p>
            <a:endParaRPr lang="en-US" dirty="0"/>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34</a:t>
            </a:fld>
            <a:endParaRPr lang="en-US"/>
          </a:p>
        </p:txBody>
      </p:sp>
    </p:spTree>
    <p:extLst>
      <p:ext uri="{BB962C8B-B14F-4D97-AF65-F5344CB8AC3E}">
        <p14:creationId xmlns:p14="http://schemas.microsoft.com/office/powerpoint/2010/main" val="409013285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30000"/>
              </a:spcBef>
              <a:spcAft>
                <a:spcPct val="0"/>
              </a:spcAft>
              <a:defRPr/>
            </a:pPr>
            <a:r>
              <a:rPr lang="en-US" i="1" dirty="0"/>
              <a:t>USE POWERPOINT AND LEARNER ACTIVITY SHEET</a:t>
            </a:r>
            <a:endParaRPr lang="en-US" dirty="0"/>
          </a:p>
          <a:p>
            <a:pPr marL="628650" lvl="1" indent="-171450">
              <a:spcBef>
                <a:spcPct val="30000"/>
              </a:spcBef>
              <a:spcAft>
                <a:spcPct val="0"/>
              </a:spcAft>
              <a:buFont typeface="Arial,Sans-Serif"/>
              <a:buChar char="•"/>
              <a:defRPr/>
            </a:pPr>
            <a:r>
              <a:rPr lang="en-US" dirty="0"/>
              <a:t>Activity 2</a:t>
            </a:r>
            <a:endParaRPr lang="en-US" dirty="0">
              <a:ea typeface="Calibri"/>
              <a:cs typeface="Calibri"/>
            </a:endParaRPr>
          </a:p>
          <a:p>
            <a:pPr>
              <a:defRPr/>
            </a:pPr>
            <a:endParaRPr lang="en-US" i="1" dirty="0"/>
          </a:p>
          <a:p>
            <a:pPr marL="0" marR="0" lvl="0" indent="0" algn="l" defTabSz="914400">
              <a:lnSpc>
                <a:spcPct val="100000"/>
              </a:lnSpc>
              <a:spcBef>
                <a:spcPts val="0"/>
              </a:spcBef>
              <a:spcAft>
                <a:spcPts val="0"/>
              </a:spcAft>
              <a:buClrTx/>
              <a:buSzTx/>
              <a:buFontTx/>
              <a:buNone/>
              <a:tabLst/>
              <a:defRPr/>
            </a:pPr>
            <a:r>
              <a:rPr lang="en-US" i="1" dirty="0"/>
              <a:t>INSTRUCTOR NOTE: </a:t>
            </a:r>
            <a:r>
              <a:rPr lang="en-US" i="0" dirty="0"/>
              <a:t>Use slide to debrief the activity or as a guide for yourself if you are doing a demonstration. For each item, demonstrate the answer.</a:t>
            </a:r>
          </a:p>
          <a:p>
            <a:pPr marL="82296" indent="0">
              <a:buNone/>
            </a:pPr>
            <a:r>
              <a:rPr lang="en-US" sz="1200" dirty="0">
                <a:solidFill>
                  <a:schemeClr val="tx1"/>
                </a:solidFill>
              </a:rPr>
              <a:t> </a:t>
            </a:r>
          </a:p>
          <a:p>
            <a:pPr marL="82296"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1. Open the web browser and keep it open. </a:t>
            </a:r>
          </a:p>
          <a:p>
            <a:pPr marL="82296"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tx1"/>
              </a:solidFill>
            </a:endParaRPr>
          </a:p>
          <a:p>
            <a:pPr marL="82296" lvl="0" indent="0">
              <a:buNone/>
            </a:pPr>
            <a:r>
              <a:rPr lang="en-US" sz="1200" dirty="0">
                <a:solidFill>
                  <a:schemeClr val="tx1"/>
                </a:solidFill>
              </a:rPr>
              <a:t>2. Make the browser window wider. Move the browser window to the right side of the screen. </a:t>
            </a:r>
          </a:p>
          <a:p>
            <a:pPr marL="82296" lvl="0" indent="0">
              <a:buNone/>
            </a:pPr>
            <a:endParaRPr lang="en-US" sz="1200" b="1" dirty="0">
              <a:solidFill>
                <a:schemeClr val="tx1"/>
              </a:solidFill>
            </a:endParaRPr>
          </a:p>
          <a:p>
            <a:pPr marL="82296" lvl="0" indent="0">
              <a:buNone/>
            </a:pPr>
            <a:r>
              <a:rPr lang="en-US" sz="1200" dirty="0">
                <a:solidFill>
                  <a:schemeClr val="tx1"/>
                </a:solidFill>
              </a:rPr>
              <a:t>3. What button do you click on to expand or maximize the window to fill the desktop? </a:t>
            </a:r>
            <a:r>
              <a:rPr lang="en-US" sz="1200" b="1" dirty="0">
                <a:solidFill>
                  <a:schemeClr val="tx1"/>
                </a:solidFill>
              </a:rPr>
              <a:t>Answer: </a:t>
            </a:r>
            <a:r>
              <a:rPr lang="en-US" sz="1200" dirty="0">
                <a:solidFill>
                  <a:schemeClr val="tx1"/>
                </a:solidFill>
              </a:rPr>
              <a:t>Click on the square at the top right-hand side of the window. </a:t>
            </a:r>
            <a:br>
              <a:rPr lang="en-US" sz="1200" dirty="0">
                <a:solidFill>
                  <a:schemeClr val="tx1"/>
                </a:solidFill>
              </a:rPr>
            </a:br>
            <a:endParaRPr lang="en-US" sz="1200" dirty="0">
              <a:solidFill>
                <a:schemeClr val="tx1"/>
              </a:solidFill>
            </a:endParaRPr>
          </a:p>
          <a:p>
            <a:pPr marL="82296" lvl="0" indent="0">
              <a:buNone/>
            </a:pPr>
            <a:r>
              <a:rPr lang="en-US" sz="1200" dirty="0">
                <a:solidFill>
                  <a:schemeClr val="tx1"/>
                </a:solidFill>
              </a:rPr>
              <a:t>4. What button do you click on to make the window smaller again? </a:t>
            </a:r>
            <a:r>
              <a:rPr lang="en-US" sz="1200" b="1" dirty="0">
                <a:solidFill>
                  <a:schemeClr val="tx1"/>
                </a:solidFill>
              </a:rPr>
              <a:t>Answer: </a:t>
            </a:r>
            <a:r>
              <a:rPr lang="en-US" sz="1200" dirty="0">
                <a:solidFill>
                  <a:schemeClr val="tx1"/>
                </a:solidFill>
              </a:rPr>
              <a:t>Click on the double square at the top right-hand side of the window. </a:t>
            </a:r>
          </a:p>
          <a:p>
            <a:pPr marL="82296" lvl="0" indent="0">
              <a:buNone/>
            </a:pPr>
            <a:br>
              <a:rPr lang="en-US" sz="1200" dirty="0">
                <a:solidFill>
                  <a:schemeClr val="tx1"/>
                </a:solidFill>
              </a:rPr>
            </a:br>
            <a:r>
              <a:rPr lang="en-US" sz="1200" dirty="0">
                <a:solidFill>
                  <a:schemeClr val="tx1"/>
                </a:solidFill>
              </a:rPr>
              <a:t>5. Use search to see if the computer has a calculator. Is there one? </a:t>
            </a:r>
            <a:r>
              <a:rPr lang="en-US" sz="1200" b="1" dirty="0">
                <a:solidFill>
                  <a:schemeClr val="tx1"/>
                </a:solidFill>
              </a:rPr>
              <a:t>Answer: </a:t>
            </a:r>
            <a:r>
              <a:rPr lang="en-US" sz="1200" dirty="0">
                <a:solidFill>
                  <a:schemeClr val="tx1"/>
                </a:solidFill>
              </a:rPr>
              <a:t>You will need to search to see if the calculator is available on this computer. </a:t>
            </a:r>
            <a:br>
              <a:rPr lang="en-US" sz="1200" dirty="0">
                <a:solidFill>
                  <a:schemeClr val="tx1"/>
                </a:solidFill>
              </a:rPr>
            </a:br>
            <a:endParaRPr lang="en-US" sz="1200" dirty="0">
              <a:solidFill>
                <a:schemeClr val="tx1"/>
              </a:solidFill>
            </a:endParaRPr>
          </a:p>
          <a:p>
            <a:pPr marL="82296" lvl="0" indent="0">
              <a:buNone/>
            </a:pPr>
            <a:r>
              <a:rPr lang="en-US" sz="1200" dirty="0">
                <a:solidFill>
                  <a:schemeClr val="tx1"/>
                </a:solidFill>
              </a:rPr>
              <a:t>6. How do you see all of the windows open at one time? </a:t>
            </a:r>
            <a:r>
              <a:rPr lang="en-US" sz="1200" b="1" dirty="0">
                <a:solidFill>
                  <a:schemeClr val="tx1"/>
                </a:solidFill>
              </a:rPr>
              <a:t>Answer: </a:t>
            </a:r>
            <a:r>
              <a:rPr lang="en-US" sz="1200" dirty="0">
                <a:solidFill>
                  <a:schemeClr val="tx1"/>
                </a:solidFill>
              </a:rPr>
              <a:t>Task view</a:t>
            </a:r>
          </a:p>
          <a:p>
            <a:pPr marL="82296" lvl="0" indent="0">
              <a:buNone/>
            </a:pPr>
            <a:endParaRPr lang="en-US" sz="1200" dirty="0">
              <a:solidFill>
                <a:schemeClr val="tx1"/>
              </a:solidFill>
            </a:endParaRPr>
          </a:p>
          <a:p>
            <a:pPr marL="81915" lvl="0" indent="0">
              <a:buNone/>
            </a:pPr>
            <a:r>
              <a:rPr lang="en-US" sz="1200" dirty="0">
                <a:solidFill>
                  <a:schemeClr val="tx1"/>
                </a:solidFill>
              </a:rPr>
              <a:t>7. In the web browser address bar, go to </a:t>
            </a:r>
            <a:r>
              <a:rPr lang="en-US" b="0" i="0" dirty="0">
                <a:solidFill>
                  <a:srgbClr val="000000"/>
                </a:solidFill>
                <a:effectLst/>
                <a:latin typeface="ATT Aleck Sans" panose="020B0503020203020204"/>
              </a:rPr>
              <a:t>https://</a:t>
            </a:r>
            <a:r>
              <a:rPr lang="en-US" b="0" i="0" dirty="0" err="1">
                <a:solidFill>
                  <a:srgbClr val="000000"/>
                </a:solidFill>
                <a:effectLst/>
                <a:latin typeface="ATT Aleck Sans" panose="020B0503020203020204"/>
              </a:rPr>
              <a:t>digitalliteracy.att.com</a:t>
            </a:r>
            <a:r>
              <a:rPr lang="en-US" b="0" i="0" dirty="0">
                <a:solidFill>
                  <a:srgbClr val="000000"/>
                </a:solidFill>
                <a:effectLst/>
                <a:latin typeface="ATT Aleck Sans" panose="020B0503020203020204"/>
              </a:rPr>
              <a:t>/ </a:t>
            </a:r>
            <a:r>
              <a:rPr lang="en-US" sz="1200" dirty="0">
                <a:solidFill>
                  <a:schemeClr val="tx1"/>
                </a:solidFill>
              </a:rPr>
              <a:t>Scroll to the bottom of the webpage.</a:t>
            </a:r>
            <a:br>
              <a:rPr lang="en-US" sz="1200" dirty="0">
                <a:cs typeface="+mn-lt"/>
              </a:rPr>
            </a:br>
            <a:endParaRPr lang="en-US" sz="1200" dirty="0">
              <a:solidFill>
                <a:schemeClr val="tx1"/>
              </a:solidFill>
              <a:ea typeface="Calibri" panose="020F0502020204030204"/>
              <a:cs typeface="Calibri" panose="020F0502020204030204"/>
            </a:endParaRPr>
          </a:p>
          <a:p>
            <a:pPr marL="82296" lvl="0" indent="0">
              <a:buNone/>
            </a:pPr>
            <a:r>
              <a:rPr lang="en-US" sz="1200" dirty="0">
                <a:solidFill>
                  <a:schemeClr val="tx1"/>
                </a:solidFill>
              </a:rPr>
              <a:t>8. Name one of the links under the Learn More section at the bottom of the page. </a:t>
            </a:r>
          </a:p>
          <a:p>
            <a:pPr marL="82296" lvl="0" indent="0">
              <a:buNone/>
            </a:pPr>
            <a:r>
              <a:rPr lang="en-US" sz="1200" b="1" dirty="0">
                <a:solidFill>
                  <a:schemeClr val="tx1"/>
                </a:solidFill>
              </a:rPr>
              <a:t>Answer:</a:t>
            </a:r>
          </a:p>
          <a:p>
            <a:pPr marL="457200" marR="0" lvl="1"/>
            <a:r>
              <a:rPr lang="en-US" sz="1800" dirty="0">
                <a:effectLst/>
                <a:latin typeface="ATT Aleck Sans" panose="020B0503020203020204"/>
                <a:ea typeface="Times New Roman" panose="02020603050405020304" pitchFamily="18" charset="0"/>
              </a:rPr>
              <a:t> About AT&amp;T Connected Learning</a:t>
            </a:r>
            <a:endParaRPr lang="en-US" sz="1800" dirty="0">
              <a:effectLst/>
              <a:latin typeface="Times New Roman" panose="02020603050405020304" pitchFamily="18" charset="0"/>
              <a:ea typeface="Times New Roman" panose="02020603050405020304" pitchFamily="18" charset="0"/>
            </a:endParaRPr>
          </a:p>
          <a:p>
            <a:pPr marL="457200" marR="0" lvl="1"/>
            <a:r>
              <a:rPr lang="en-US" sz="1800" dirty="0">
                <a:effectLst/>
                <a:latin typeface="ATT Aleck Sans" panose="020B0503020203020204"/>
                <a:ea typeface="Times New Roman" panose="02020603050405020304" pitchFamily="18" charset="0"/>
              </a:rPr>
              <a:t>About </a:t>
            </a:r>
            <a:r>
              <a:rPr lang="en-US" sz="1800" dirty="0" err="1">
                <a:effectLst/>
                <a:latin typeface="ATT Aleck Sans" panose="020B0503020203020204"/>
                <a:ea typeface="Times New Roman" panose="02020603050405020304" pitchFamily="18" charset="0"/>
              </a:rPr>
              <a:t>DigitalLearn.org</a:t>
            </a:r>
            <a:endParaRPr lang="en-US" sz="1800" dirty="0">
              <a:effectLst/>
              <a:latin typeface="Times New Roman" panose="02020603050405020304" pitchFamily="18" charset="0"/>
              <a:ea typeface="Times New Roman" panose="02020603050405020304" pitchFamily="18" charset="0"/>
            </a:endParaRPr>
          </a:p>
          <a:p>
            <a:pPr marL="457200" marR="0" lvl="1"/>
            <a:r>
              <a:rPr lang="en-US" sz="1800" dirty="0">
                <a:effectLst/>
                <a:latin typeface="ATT Aleck Sans" panose="020B0503020203020204"/>
                <a:ea typeface="Times New Roman" panose="02020603050405020304" pitchFamily="18" charset="0"/>
              </a:rPr>
              <a:t>Privacy Policy | Terms</a:t>
            </a:r>
            <a:endParaRPr lang="en-US" sz="1800" dirty="0">
              <a:effectLst/>
              <a:latin typeface="Times New Roman" panose="02020603050405020304" pitchFamily="18" charset="0"/>
              <a:ea typeface="Times New Roman" panose="02020603050405020304" pitchFamily="18" charset="0"/>
            </a:endParaRPr>
          </a:p>
          <a:p>
            <a:pPr marL="82296" lvl="0" indent="0">
              <a:buNone/>
            </a:pPr>
            <a:endParaRPr lang="en-US" sz="1200" b="1" kern="1200" dirty="0">
              <a:solidFill>
                <a:schemeClr val="tx1"/>
              </a:solidFill>
              <a:effectLst/>
              <a:latin typeface="+mn-lt"/>
              <a:ea typeface="+mn-ea"/>
              <a:cs typeface="+mn-cs"/>
            </a:endParaRPr>
          </a:p>
          <a:p>
            <a:pPr marL="82296" lvl="0" indent="0">
              <a:buNone/>
            </a:pPr>
            <a:r>
              <a:rPr lang="en-US" sz="1200" b="1" kern="1200" dirty="0">
                <a:solidFill>
                  <a:schemeClr val="tx1"/>
                </a:solidFill>
                <a:effectLst/>
                <a:latin typeface="+mn-lt"/>
                <a:ea typeface="+mn-ea"/>
                <a:cs typeface="+mn-cs"/>
              </a:rPr>
              <a:t>After learners complete Activity 2: </a:t>
            </a:r>
            <a:r>
              <a:rPr lang="en-US" sz="1200" b="0"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Great job, everyone! In the next section, you’ll learn how to use save and close.”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35</a:t>
            </a:fld>
            <a:endParaRPr lang="en-US"/>
          </a:p>
        </p:txBody>
      </p:sp>
    </p:spTree>
    <p:extLst>
      <p:ext uri="{BB962C8B-B14F-4D97-AF65-F5344CB8AC3E}">
        <p14:creationId xmlns:p14="http://schemas.microsoft.com/office/powerpoint/2010/main" val="394879148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79-93 OR SLIDES 36-50 (PART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Saving and Closing Files</a:t>
            </a:r>
            <a:endParaRPr lang="en-US" sz="1200" i="0" kern="1200" dirty="0">
              <a:solidFill>
                <a:schemeClr val="tx1"/>
              </a:solidFill>
              <a:effectLst/>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 the last lesson, we learned how to open, minimize, move, and resize a window. In this lesson, we are going to learn how to save and close files.</a:t>
            </a:r>
            <a:endParaRPr lang="en-US" sz="1200" kern="1200" dirty="0">
              <a:solidFill>
                <a:schemeClr val="tx1"/>
              </a:solidFill>
              <a:effectLst/>
              <a:latin typeface="+mn-lt"/>
              <a:ea typeface="Calibri"/>
              <a:cs typeface="Calibri"/>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Occasionally, while you are working on a file, or before you close it, you will want to save your work.</a:t>
            </a:r>
            <a:endParaRPr lang="en-US" sz="1200" kern="1200" dirty="0">
              <a:solidFill>
                <a:schemeClr val="tx1"/>
              </a:solidFill>
              <a:effectLst/>
              <a:latin typeface="+mn-lt"/>
              <a:ea typeface="Calibri"/>
              <a:cs typeface="Calibri"/>
            </a:endParaRPr>
          </a:p>
          <a:p>
            <a:r>
              <a:rPr lang="en-US" sz="1200" kern="1200" dirty="0">
                <a:solidFill>
                  <a:schemeClr val="tx1"/>
                </a:solidFill>
                <a:effectLst/>
                <a:latin typeface="+mn-lt"/>
                <a:ea typeface="+mn-ea"/>
                <a:cs typeface="+mn-cs"/>
              </a:rPr>
              <a:t> </a:t>
            </a:r>
            <a:endParaRPr lang="en-US" sz="1200" kern="1200" dirty="0">
              <a:solidFill>
                <a:schemeClr val="tx1"/>
              </a:solidFill>
              <a:effectLst/>
              <a:latin typeface="+mn-lt"/>
              <a:ea typeface="Calibri"/>
              <a:cs typeface="Calibri"/>
            </a:endParaRPr>
          </a:p>
          <a:p>
            <a:r>
              <a:rPr lang="en-US" sz="1200" kern="1200" dirty="0">
                <a:solidFill>
                  <a:schemeClr val="tx1"/>
                </a:solidFill>
                <a:effectLst/>
                <a:latin typeface="+mn-lt"/>
                <a:ea typeface="+mn-ea"/>
                <a:cs typeface="+mn-cs"/>
              </a:rPr>
              <a:t>We are finished working in this Excel document, and we need to save our work before closing the file. This file has been saved before, and we want to keep the same file name and location of the file. </a:t>
            </a:r>
            <a:endParaRPr lang="en-US" sz="1200" kern="1200" dirty="0">
              <a:solidFill>
                <a:schemeClr val="tx1"/>
              </a:solidFill>
              <a:effectLst/>
              <a:latin typeface="+mn-lt"/>
              <a:ea typeface="Calibri"/>
              <a:cs typeface="Calibri"/>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i="1" dirty="0">
              <a:effectLst/>
              <a:latin typeface="Helvetica Neue" panose="02000503000000020004" pitchFamily="2" charset="0"/>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i="1" dirty="0">
                <a:effectLst/>
                <a:latin typeface="Helvetica Neue"/>
              </a:rPr>
              <a:t>INSTRUCTOR NOTE: </a:t>
            </a:r>
            <a:r>
              <a:rPr lang="en-US" dirty="0">
                <a:effectLst/>
                <a:latin typeface="Helvetica Neue"/>
              </a:rPr>
              <a:t>Press ENTER to highlight the Save icon.</a:t>
            </a:r>
          </a:p>
          <a:p>
            <a:endParaRPr lang="en-US" sz="120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To save the file, click the Save option, which is in the toolbar.  </a:t>
            </a:r>
            <a:endParaRPr lang="en-US" sz="1200" kern="1200" dirty="0">
              <a:solidFill>
                <a:schemeClr val="tx1"/>
              </a:solidFill>
              <a:effectLst/>
              <a:latin typeface="+mn-lt"/>
              <a:ea typeface="Calibri"/>
              <a:cs typeface="Calibri"/>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ADDITIONAL DETAILS: </a:t>
            </a:r>
            <a:r>
              <a:rPr lang="en-US" sz="1800" i="1" dirty="0">
                <a:effectLst/>
                <a:latin typeface="ATT Aleck Sans" panose="020B0503020203020204"/>
                <a:ea typeface="Times New Roman" panose="02020603050405020304" pitchFamily="18" charset="0"/>
              </a:rPr>
              <a:t>If you choose to do a live demonstration instead of PowerPoint, remind the learners that the terms mentioned in this section can also be found in the Learner Handout. </a:t>
            </a:r>
            <a:endParaRPr lang="en-US" sz="1800" i="1" dirty="0">
              <a:effectLst/>
              <a:latin typeface="Times New Roman"/>
              <a:ea typeface="Times New Roman" panose="02020603050405020304" pitchFamily="18" charset="0"/>
              <a:cs typeface="Times New Roman"/>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latin typeface="+mn-lt"/>
              <a:ea typeface="Calibri"/>
              <a:cs typeface="Calibri"/>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36</a:t>
            </a:fld>
            <a:endParaRPr lang="en-US"/>
          </a:p>
        </p:txBody>
      </p:sp>
    </p:spTree>
    <p:extLst>
      <p:ext uri="{BB962C8B-B14F-4D97-AF65-F5344CB8AC3E}">
        <p14:creationId xmlns:p14="http://schemas.microsoft.com/office/powerpoint/2010/main" val="409362571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79-93 OR SLIDES 36-50 (PART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Saving and Closing Files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Some applications, including Microsoft Excel and Microsoft Word, may save </a:t>
            </a:r>
            <a:r>
              <a:rPr lang="en-US" sz="1800" b="0" i="0" u="none" strike="noStrike" dirty="0">
                <a:solidFill>
                  <a:srgbClr val="000000"/>
                </a:solidFill>
                <a:effectLst/>
                <a:latin typeface="ATT Aleck Sans" panose="020B0503020203020204"/>
              </a:rPr>
              <a:t>your file automatically every few seconds as you work. In this example, AutoSave is turned off.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37</a:t>
            </a:fld>
            <a:endParaRPr lang="en-US"/>
          </a:p>
        </p:txBody>
      </p:sp>
    </p:spTree>
    <p:extLst>
      <p:ext uri="{BB962C8B-B14F-4D97-AF65-F5344CB8AC3E}">
        <p14:creationId xmlns:p14="http://schemas.microsoft.com/office/powerpoint/2010/main" val="308020935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290F14-8980-27C6-31A6-A3FFBA092E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50F2A6-938A-6ED1-6BB8-EEA638909AD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2E9D0EB-C229-E492-9FD3-04E8A83B7BFF}"/>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79-93 OR SLIDES 36-50 (PART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Saving and Closing Files</a:t>
            </a:r>
          </a:p>
          <a:p>
            <a:pPr lvl="1">
              <a:spcBef>
                <a:spcPct val="30000"/>
              </a:spcBef>
              <a:spcAft>
                <a:spcPct val="0"/>
              </a:spcAft>
            </a:pPr>
            <a:endParaRPr lang="en-US" b="0" i="0" u="none" strike="noStrike" dirty="0">
              <a:solidFill>
                <a:srgbClr val="000000"/>
              </a:solidFill>
              <a:effectLst/>
              <a:latin typeface="Calibri" panose="020F0502020204030204"/>
              <a:ea typeface="Calibri" panose="020F0502020204030204"/>
              <a:cs typeface="Calibri" panose="020F0502020204030204"/>
            </a:endParaRPr>
          </a:p>
          <a:p>
            <a:pPr indent="-171450">
              <a:spcBef>
                <a:spcPct val="30000"/>
              </a:spcBef>
              <a:spcAft>
                <a:spcPct val="0"/>
              </a:spcAft>
            </a:pPr>
            <a:r>
              <a:rPr lang="en-US" dirty="0">
                <a:solidFill>
                  <a:srgbClr val="000000"/>
                </a:solidFill>
              </a:rPr>
              <a:t>To turn on Autosave click the button next to Autosave to turn it on. The icon will turn from gray to green. When Autosave is turned on the application will save your file automatically. </a:t>
            </a:r>
            <a:endParaRPr lang="en-US" dirty="0"/>
          </a:p>
          <a:p>
            <a:endParaRPr lang="en-US" sz="1800" dirty="0">
              <a:solidFill>
                <a:srgbClr val="000000"/>
              </a:solidFill>
              <a:highlight>
                <a:srgbClr val="00FF00"/>
              </a:highlight>
              <a:latin typeface="ATT Aleck Sans" panose="020B0503020203020204"/>
              <a:ea typeface="Calibri" panose="020F0502020204030204"/>
              <a:cs typeface="Calibri" panose="020F0502020204030204"/>
            </a:endParaRPr>
          </a:p>
        </p:txBody>
      </p:sp>
      <p:sp>
        <p:nvSpPr>
          <p:cNvPr id="4" name="Slide Number Placeholder 3">
            <a:extLst>
              <a:ext uri="{FF2B5EF4-FFF2-40B4-BE49-F238E27FC236}">
                <a16:creationId xmlns:a16="http://schemas.microsoft.com/office/drawing/2014/main" id="{65EE2119-A067-A74D-6F17-9669B38C5337}"/>
              </a:ext>
            </a:extLst>
          </p:cNvPr>
          <p:cNvSpPr>
            <a:spLocks noGrp="1"/>
          </p:cNvSpPr>
          <p:nvPr>
            <p:ph type="sldNum" sz="quarter" idx="5"/>
          </p:nvPr>
        </p:nvSpPr>
        <p:spPr/>
        <p:txBody>
          <a:bodyPr/>
          <a:lstStyle/>
          <a:p>
            <a:fld id="{0A1A2D79-0A70-4F98-91B6-5265C658D6AD}" type="slidenum">
              <a:rPr lang="en-US" smtClean="0"/>
              <a:t>38</a:t>
            </a:fld>
            <a:endParaRPr lang="en-US"/>
          </a:p>
        </p:txBody>
      </p:sp>
    </p:spTree>
    <p:extLst>
      <p:ext uri="{BB962C8B-B14F-4D97-AF65-F5344CB8AC3E}">
        <p14:creationId xmlns:p14="http://schemas.microsoft.com/office/powerpoint/2010/main" val="380116373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79-93 OR SLIDES 36-50 (PART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Saving and Closing Files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toolbar will show you the saved status of the document. This file has been saved.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39</a:t>
            </a:fld>
            <a:endParaRPr lang="en-US"/>
          </a:p>
        </p:txBody>
      </p:sp>
    </p:spTree>
    <p:extLst>
      <p:ext uri="{BB962C8B-B14F-4D97-AF65-F5344CB8AC3E}">
        <p14:creationId xmlns:p14="http://schemas.microsoft.com/office/powerpoint/2010/main" val="22479027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45-55 OR SLIDES 3-13 (PART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Files and Folders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i="0" u="none" strike="noStrike" dirty="0">
                <a:solidFill>
                  <a:srgbClr val="000000"/>
                </a:solidFill>
                <a:effectLst/>
                <a:latin typeface="ATT Aleck Sans" panose="020B0503020203020204"/>
              </a:rPr>
              <a:t>You can open a file stored in a folder.</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a:t>
            </a:fld>
            <a:endParaRPr lang="en-US"/>
          </a:p>
        </p:txBody>
      </p:sp>
    </p:spTree>
    <p:extLst>
      <p:ext uri="{BB962C8B-B14F-4D97-AF65-F5344CB8AC3E}">
        <p14:creationId xmlns:p14="http://schemas.microsoft.com/office/powerpoint/2010/main" val="266745643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79-93 OR SLIDES 36-50 (PART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Saving and Closing Files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What if this is the first time you’re saving the file? In that case, click File.</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40</a:t>
            </a:fld>
            <a:endParaRPr lang="en-US"/>
          </a:p>
        </p:txBody>
      </p:sp>
    </p:spTree>
    <p:extLst>
      <p:ext uri="{BB962C8B-B14F-4D97-AF65-F5344CB8AC3E}">
        <p14:creationId xmlns:p14="http://schemas.microsoft.com/office/powerpoint/2010/main" val="109943717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79-93 OR SLIDES 36-50 (PART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Saving and Closing Files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Then select Save.</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41</a:t>
            </a:fld>
            <a:endParaRPr lang="en-US"/>
          </a:p>
        </p:txBody>
      </p:sp>
    </p:spTree>
    <p:extLst>
      <p:ext uri="{BB962C8B-B14F-4D97-AF65-F5344CB8AC3E}">
        <p14:creationId xmlns:p14="http://schemas.microsoft.com/office/powerpoint/2010/main" val="138959566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79-93 OR SLIDES 36-50 (PART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Saving and Closing Files</a:t>
            </a:r>
          </a:p>
          <a:p>
            <a:pPr algn="l" rtl="0" fontAlgn="base">
              <a:lnSpc>
                <a:spcPts val="1275"/>
              </a:lnSpc>
            </a:pPr>
            <a:endParaRPr lang="en-US" sz="1800" b="0" i="0" u="none" strike="noStrike" dirty="0">
              <a:solidFill>
                <a:srgbClr val="000000"/>
              </a:solidFill>
              <a:effectLst/>
              <a:latin typeface="ATT Aleck Sans" panose="020B0503020203020204"/>
            </a:endParaRPr>
          </a:p>
          <a:p>
            <a:pPr algn="l" rtl="0" fontAlgn="base">
              <a:lnSpc>
                <a:spcPts val="1275"/>
              </a:lnSpc>
            </a:pPr>
            <a:r>
              <a:rPr lang="en-US" sz="1800" b="0" i="0" u="none" strike="noStrike" dirty="0">
                <a:solidFill>
                  <a:srgbClr val="000000"/>
                </a:solidFill>
                <a:effectLst/>
                <a:latin typeface="ATT Aleck Sans" panose="020B0503020203020204"/>
              </a:rPr>
              <a:t>A “Save As” window will open. This allows you to select where the saved file will be located on your computer, and to enter a name for the file. </a:t>
            </a:r>
            <a:r>
              <a:rPr lang="en-US" sz="1800" b="0" i="0" dirty="0">
                <a:solidFill>
                  <a:srgbClr val="000000"/>
                </a:solidFill>
                <a:effectLst/>
                <a:latin typeface="ATT Aleck Sans" panose="020B0503020203020204"/>
              </a:rPr>
              <a:t>​</a:t>
            </a:r>
          </a:p>
          <a:p>
            <a:pPr algn="l" rtl="0" fontAlgn="base">
              <a:lnSpc>
                <a:spcPts val="1275"/>
              </a:lnSpc>
            </a:pPr>
            <a:endParaRPr lang="en-US" sz="1800" b="0" i="0" dirty="0">
              <a:solidFill>
                <a:srgbClr val="000000"/>
              </a:solidFill>
              <a:effectLst/>
              <a:latin typeface="ATT Aleck Sans" panose="020B0503020203020204"/>
            </a:endParaRPr>
          </a:p>
          <a:p>
            <a:r>
              <a:rPr lang="en-US" sz="2800" i="1" dirty="0">
                <a:effectLst/>
                <a:latin typeface="Helvetica Neue" panose="02000503000000020004" pitchFamily="2" charset="0"/>
              </a:rPr>
              <a:t>INSTRUCTOR NOTE: </a:t>
            </a:r>
            <a:r>
              <a:rPr lang="en-US" sz="2800" dirty="0">
                <a:effectLst/>
                <a:latin typeface="Helvetica Neue" panose="02000503000000020004" pitchFamily="2" charset="0"/>
              </a:rPr>
              <a:t>Press ENTER to highlight the Desktop option. </a:t>
            </a:r>
          </a:p>
          <a:p>
            <a:br>
              <a:rPr lang="en-US" sz="2800" dirty="0">
                <a:effectLst/>
                <a:latin typeface="Helvetica Neue" panose="02000503000000020004" pitchFamily="2" charset="0"/>
              </a:rPr>
            </a:br>
            <a:r>
              <a:rPr lang="en-US" sz="1800" b="0" i="0" dirty="0">
                <a:solidFill>
                  <a:srgbClr val="000000"/>
                </a:solidFill>
                <a:effectLst/>
                <a:latin typeface="ATT Aleck Sans" panose="020B0503020203020204"/>
              </a:rPr>
              <a:t>Let’s save the file to the desktop. </a:t>
            </a:r>
            <a:endParaRPr lang="en-US" b="0" i="0" dirty="0">
              <a:solidFill>
                <a:srgbClr val="000000"/>
              </a:solidFill>
              <a:effectLst/>
              <a:latin typeface="Segoe UI" panose="020B0502040204020203" pitchFamily="34" charset="0"/>
            </a:endParaRPr>
          </a:p>
          <a:p>
            <a:pPr algn="l" rtl="0" fontAlgn="base">
              <a:lnSpc>
                <a:spcPts val="1275"/>
              </a:lnSpc>
            </a:pPr>
            <a:r>
              <a:rPr lang="en-US" sz="1800" b="0" i="0" dirty="0">
                <a:solidFill>
                  <a:srgbClr val="000000"/>
                </a:solidFill>
                <a:effectLst/>
                <a:latin typeface="ATT Aleck Sans" panose="020B0503020203020204"/>
              </a:rPr>
              <a:t>​</a:t>
            </a:r>
            <a:endParaRPr lang="en-US" b="0" i="0" dirty="0">
              <a:solidFill>
                <a:srgbClr val="000000"/>
              </a:solidFill>
              <a:effectLst/>
              <a:latin typeface="Segoe UI" panose="020B0502040204020203" pitchFamily="34" charset="0"/>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dirty="0">
                <a:effectLst/>
                <a:latin typeface="Helvetica Neue" panose="02000503000000020004" pitchFamily="2" charset="0"/>
              </a:rPr>
              <a:t>INSTRUCTOR NOTE: </a:t>
            </a:r>
            <a:r>
              <a:rPr lang="en-US" sz="1200" dirty="0">
                <a:effectLst/>
                <a:latin typeface="Helvetica Neue" panose="02000503000000020004" pitchFamily="2" charset="0"/>
              </a:rPr>
              <a:t>Press ENTER to highlight Other locations. </a:t>
            </a:r>
          </a:p>
          <a:p>
            <a:r>
              <a:rPr lang="en-US" sz="1800" b="0" i="0" u="none" strike="noStrike" dirty="0">
                <a:solidFill>
                  <a:srgbClr val="000000"/>
                </a:solidFill>
                <a:effectLst/>
                <a:latin typeface="ATT Aleck Sans" panose="020B0503020203020204"/>
              </a:rPr>
              <a:t>You can also use the navigation pane on the left to choose a different location for your file. </a:t>
            </a:r>
            <a:r>
              <a:rPr lang="en-US" sz="1800" b="0" i="0" dirty="0">
                <a:solidFill>
                  <a:srgbClr val="000000"/>
                </a:solidFill>
                <a:effectLst/>
                <a:latin typeface="ATT Aleck Sans" panose="020B0503020203020204"/>
              </a:rPr>
              <a:t>​</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42</a:t>
            </a:fld>
            <a:endParaRPr lang="en-US"/>
          </a:p>
        </p:txBody>
      </p:sp>
    </p:spTree>
    <p:extLst>
      <p:ext uri="{BB962C8B-B14F-4D97-AF65-F5344CB8AC3E}">
        <p14:creationId xmlns:p14="http://schemas.microsoft.com/office/powerpoint/2010/main" val="25658233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7338BB-A13D-B4B3-C907-0968DF0D91A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06D6FD-9783-306B-F7D1-2C8AE09E84B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F8B125B-E12B-23E0-8D71-42B042135C55}"/>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79-93 OR SLIDES 36-50 (PART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Saving and Closing Files</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endParaRPr lang="en-US" sz="1200" i="0" kern="1200" dirty="0">
              <a:solidFill>
                <a:schemeClr val="tx1"/>
              </a:solidFill>
              <a:effectLst/>
              <a:latin typeface="+mn-lt"/>
              <a:ea typeface="+mn-ea"/>
              <a:cs typeface="+mn-cs"/>
            </a:endParaRPr>
          </a:p>
          <a:p>
            <a:pPr algn="l" rtl="0" fontAlgn="base">
              <a:lnSpc>
                <a:spcPts val="1275"/>
              </a:lnSpc>
            </a:pPr>
            <a:r>
              <a:rPr lang="en-US" sz="1800" b="0" i="0" u="none" strike="noStrike" dirty="0">
                <a:solidFill>
                  <a:srgbClr val="000000"/>
                </a:solidFill>
                <a:effectLst/>
                <a:latin typeface="ATT Aleck Sans" panose="020B0503020203020204"/>
              </a:rPr>
              <a:t>Be sure to choose a location you can remember easily, such as on the desktop or in a clearly labeled folder. </a:t>
            </a:r>
            <a:r>
              <a:rPr lang="en-US" sz="1800" b="0" i="0" dirty="0">
                <a:solidFill>
                  <a:srgbClr val="000000"/>
                </a:solidFill>
                <a:effectLst/>
                <a:latin typeface="ATT Aleck Sans" panose="020B0503020203020204"/>
              </a:rPr>
              <a:t>​</a:t>
            </a:r>
            <a:endParaRPr lang="en-US" sz="2800" b="0" i="0" dirty="0">
              <a:solidFill>
                <a:srgbClr val="000000"/>
              </a:solidFill>
              <a:effectLst/>
              <a:latin typeface="Segoe UI" panose="020B0502040204020203" pitchFamily="34" charset="0"/>
            </a:endParaRPr>
          </a:p>
          <a:p>
            <a:pPr algn="l" rtl="0" fontAlgn="base">
              <a:lnSpc>
                <a:spcPts val="1275"/>
              </a:lnSpc>
            </a:pPr>
            <a:r>
              <a:rPr lang="en-US" sz="1800" b="0" i="0" dirty="0">
                <a:solidFill>
                  <a:srgbClr val="000000"/>
                </a:solidFill>
                <a:effectLst/>
                <a:latin typeface="ATT Aleck Sans" panose="020B0503020203020204"/>
              </a:rPr>
              <a:t>​</a:t>
            </a:r>
            <a:endParaRPr lang="en-US" sz="2800" b="0" i="0" dirty="0">
              <a:solidFill>
                <a:srgbClr val="000000"/>
              </a:solidFill>
              <a:effectLst/>
              <a:latin typeface="Segoe UI" panose="020B0502040204020203" pitchFamily="34" charset="0"/>
            </a:endParaRPr>
          </a:p>
          <a:p>
            <a:pPr algn="l" rtl="0" fontAlgn="base">
              <a:lnSpc>
                <a:spcPts val="1275"/>
              </a:lnSpc>
            </a:pPr>
            <a:endParaRPr lang="en-US" sz="1800" b="0" i="0" u="none" strike="noStrike" dirty="0">
              <a:solidFill>
                <a:srgbClr val="000000"/>
              </a:solidFill>
              <a:effectLst/>
              <a:latin typeface="ATT Aleck Sans" panose="020B0503020203020204"/>
            </a:endParaRPr>
          </a:p>
        </p:txBody>
      </p:sp>
      <p:sp>
        <p:nvSpPr>
          <p:cNvPr id="4" name="Slide Number Placeholder 3">
            <a:extLst>
              <a:ext uri="{FF2B5EF4-FFF2-40B4-BE49-F238E27FC236}">
                <a16:creationId xmlns:a16="http://schemas.microsoft.com/office/drawing/2014/main" id="{B42C7814-47E2-2CB5-1875-54A4347E3B30}"/>
              </a:ext>
            </a:extLst>
          </p:cNvPr>
          <p:cNvSpPr>
            <a:spLocks noGrp="1"/>
          </p:cNvSpPr>
          <p:nvPr>
            <p:ph type="sldNum" sz="quarter" idx="5"/>
          </p:nvPr>
        </p:nvSpPr>
        <p:spPr/>
        <p:txBody>
          <a:bodyPr/>
          <a:lstStyle/>
          <a:p>
            <a:fld id="{0A1A2D79-0A70-4F98-91B6-5265C658D6AD}" type="slidenum">
              <a:rPr lang="en-US" smtClean="0"/>
              <a:t>43</a:t>
            </a:fld>
            <a:endParaRPr lang="en-US"/>
          </a:p>
        </p:txBody>
      </p:sp>
    </p:spTree>
    <p:extLst>
      <p:ext uri="{BB962C8B-B14F-4D97-AF65-F5344CB8AC3E}">
        <p14:creationId xmlns:p14="http://schemas.microsoft.com/office/powerpoint/2010/main" val="142716840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79-93 OR SLIDES 36-50 (PART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Saving and Closing Files</a:t>
            </a:r>
            <a:endParaRPr lang="en-US" sz="1200" i="0" kern="1200" dirty="0">
              <a:solidFill>
                <a:schemeClr val="tx1"/>
              </a:solidFill>
              <a:effectLst/>
              <a:latin typeface="+mn-lt"/>
              <a:ea typeface="Calibri"/>
              <a:cs typeface="Calibri"/>
            </a:endParaRPr>
          </a:p>
          <a:p>
            <a:endParaRPr lang="en-US" sz="1800" b="0" i="0" u="none" strike="noStrike" dirty="0">
              <a:solidFill>
                <a:srgbClr val="000000"/>
              </a:solidFill>
              <a:effectLst/>
              <a:latin typeface="ATT Aleck Sans" panose="020B0503020203020204"/>
            </a:endParaRPr>
          </a:p>
          <a:p>
            <a:r>
              <a:rPr lang="en-US" sz="1800" dirty="0">
                <a:solidFill>
                  <a:srgbClr val="000000"/>
                </a:solidFill>
                <a:latin typeface="ATT Aleck Sans" panose="020B0503020203020204"/>
              </a:rPr>
              <a:t>Enter</a:t>
            </a:r>
            <a:r>
              <a:rPr lang="en-US" sz="1800" b="0" i="0" u="none" strike="noStrike" dirty="0">
                <a:solidFill>
                  <a:srgbClr val="000000"/>
                </a:solidFill>
                <a:effectLst/>
                <a:latin typeface="ATT Aleck Sans" panose="020B0503020203020204"/>
              </a:rPr>
              <a:t> a file name here, </a:t>
            </a:r>
            <a:r>
              <a:rPr lang="en-US" sz="1800" b="0" i="0" dirty="0">
                <a:solidFill>
                  <a:srgbClr val="000000"/>
                </a:solidFill>
                <a:effectLst/>
                <a:latin typeface="ATT Aleck Sans" panose="020B0503020203020204"/>
              </a:rPr>
              <a:t>​</a:t>
            </a:r>
            <a:r>
              <a:rPr lang="en-US" sz="1800" dirty="0">
                <a:solidFill>
                  <a:srgbClr val="000000"/>
                </a:solidFill>
                <a:latin typeface="ATT Aleck Sans" panose="020B0503020203020204"/>
              </a:rPr>
              <a:t> </a:t>
            </a:r>
            <a:endParaRPr lang="en-US" sz="1800" b="0" i="0" dirty="0">
              <a:solidFill>
                <a:srgbClr val="000000"/>
              </a:solidFill>
              <a:effectLst/>
              <a:latin typeface="ATT Aleck Sans" panose="020B0503020203020204"/>
            </a:endParaRPr>
          </a:p>
          <a:p>
            <a:endParaRPr lang="en-US" sz="1800" b="0" i="0" kern="1200" dirty="0">
              <a:solidFill>
                <a:srgbClr val="000000"/>
              </a:solidFill>
              <a:effectLst/>
              <a:latin typeface="ATT Aleck Sans" panose="020B0503020203020204"/>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i="1" dirty="0">
                <a:effectLst/>
                <a:latin typeface="Helvetica Neue"/>
              </a:rPr>
              <a:t>INSTRUCTOR NOTE: </a:t>
            </a:r>
            <a:r>
              <a:rPr lang="en-US" dirty="0">
                <a:effectLst/>
                <a:latin typeface="Helvetica Neue"/>
              </a:rPr>
              <a:t>Press ENTER twice to unhighlight the File Name and to highlight Save.</a:t>
            </a:r>
          </a:p>
          <a:p>
            <a:endParaRPr lang="en-US" sz="1200" kern="1200" dirty="0">
              <a:solidFill>
                <a:schemeClr val="tx1"/>
              </a:solidFill>
              <a:effectLst/>
              <a:latin typeface="+mn-lt"/>
              <a:ea typeface="+mn-ea"/>
              <a:cs typeface="+mn-cs"/>
            </a:endParaRPr>
          </a:p>
          <a:p>
            <a:pPr algn="l" rtl="0" fontAlgn="base">
              <a:lnSpc>
                <a:spcPts val="1275"/>
              </a:lnSpc>
            </a:pPr>
            <a:r>
              <a:rPr lang="en-US" sz="1800" b="0" i="0" u="none" strike="noStrike" dirty="0">
                <a:solidFill>
                  <a:srgbClr val="000000"/>
                </a:solidFill>
                <a:effectLst/>
                <a:latin typeface="ATT Aleck Sans" panose="020B0503020203020204"/>
              </a:rPr>
              <a:t>then click the Save button, and the file is saved to the desktop. </a:t>
            </a:r>
            <a:r>
              <a:rPr lang="en-US" sz="1800" b="0" i="0" dirty="0">
                <a:solidFill>
                  <a:srgbClr val="000000"/>
                </a:solidFill>
                <a:effectLst/>
                <a:latin typeface="ATT Aleck Sans" panose="020B0503020203020204"/>
              </a:rPr>
              <a:t>​</a:t>
            </a:r>
            <a:endParaRPr lang="en-US" b="0" i="0" dirty="0">
              <a:solidFill>
                <a:srgbClr val="000000"/>
              </a:solidFill>
              <a:effectLst/>
              <a:latin typeface="Segoe UI" panose="020B0502040204020203" pitchFamily="34" charset="0"/>
            </a:endParaRPr>
          </a:p>
          <a:p>
            <a:pPr algn="l" rtl="0" fontAlgn="base">
              <a:lnSpc>
                <a:spcPts val="1275"/>
              </a:lnSpc>
            </a:pPr>
            <a:r>
              <a:rPr lang="en-US" sz="1800" b="0" i="0" dirty="0">
                <a:solidFill>
                  <a:srgbClr val="000000"/>
                </a:solidFill>
                <a:effectLst/>
                <a:latin typeface="ATT Aleck Sans" panose="020B0503020203020204"/>
              </a:rPr>
              <a:t>​</a:t>
            </a:r>
            <a:endParaRPr lang="en-US" b="0" i="0" dirty="0">
              <a:solidFill>
                <a:srgbClr val="000000"/>
              </a:solidFill>
              <a:effectLst/>
              <a:latin typeface="Segoe UI" panose="020B0502040204020203" pitchFamily="34" charset="0"/>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44</a:t>
            </a:fld>
            <a:endParaRPr lang="en-US"/>
          </a:p>
        </p:txBody>
      </p:sp>
    </p:spTree>
    <p:extLst>
      <p:ext uri="{BB962C8B-B14F-4D97-AF65-F5344CB8AC3E}">
        <p14:creationId xmlns:p14="http://schemas.microsoft.com/office/powerpoint/2010/main" val="200414715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I</a:t>
            </a:r>
            <a:r>
              <a:rPr lang="en-US" sz="1200" i="1" kern="1200" dirty="0">
                <a:solidFill>
                  <a:schemeClr val="tx1"/>
                </a:solidFill>
                <a:effectLst/>
                <a:latin typeface="+mn-lt"/>
                <a:ea typeface="+mn-ea"/>
                <a:cs typeface="+mn-cs"/>
              </a:rPr>
              <a:t>USE POWERPOINT OR LIVE DEMONSTRATION SLIDES 79-93 OR SLIDES 36-50 (PART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Saving and Closing Files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If you want to save the file to a different location on your computer, click on Save As</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45</a:t>
            </a:fld>
            <a:endParaRPr lang="en-US"/>
          </a:p>
        </p:txBody>
      </p:sp>
    </p:spTree>
    <p:extLst>
      <p:ext uri="{BB962C8B-B14F-4D97-AF65-F5344CB8AC3E}">
        <p14:creationId xmlns:p14="http://schemas.microsoft.com/office/powerpoint/2010/main" val="292413879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79-93 OR SLIDES 36-50 (PART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Saving and Closing Files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“Save As” window opens. This allows you to select where the saved file will be located on the computer. </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Helvetica Neue" panose="02000503000000020004" pitchFamily="2" charset="0"/>
              </a:rPr>
              <a:t>INSTRUCTOR NOTE: Press ENTER to highlight This PC.</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We want to save the file </a:t>
            </a:r>
            <a:r>
              <a:rPr lang="en-US" sz="1800" b="0" i="0" u="none" strike="noStrike" dirty="0">
                <a:solidFill>
                  <a:srgbClr val="000000"/>
                </a:solidFill>
                <a:effectLst/>
                <a:latin typeface="ATT Aleck Sans" panose="020B0503020203020204"/>
              </a:rPr>
              <a:t>to a USB drive, also known as a flash drive, so click on This PC. </a:t>
            </a:r>
            <a:r>
              <a:rPr lang="en-US" sz="1800" b="0" i="0" dirty="0">
                <a:solidFill>
                  <a:srgbClr val="000000"/>
                </a:solidFill>
                <a:effectLst/>
                <a:latin typeface="ATT Aleck Sans" panose="020B0503020203020204"/>
              </a:rPr>
              <a:t>​</a:t>
            </a:r>
          </a:p>
          <a:p>
            <a:endParaRPr lang="en-US" sz="1800" b="0" i="0" kern="1200" dirty="0">
              <a:solidFill>
                <a:srgbClr val="000000"/>
              </a:solidFill>
              <a:effectLst/>
              <a:latin typeface="ATT Aleck Sans" panose="020B0503020203020204"/>
              <a:ea typeface="+mn-ea"/>
              <a:cs typeface="+mn-cs"/>
            </a:endParaRPr>
          </a:p>
          <a:p>
            <a:r>
              <a:rPr lang="en-US" sz="1800" b="1" i="1" kern="1200" dirty="0">
                <a:solidFill>
                  <a:srgbClr val="000000"/>
                </a:solidFill>
                <a:effectLst/>
                <a:latin typeface="ATT Aleck Sans" panose="020B0503020203020204"/>
                <a:ea typeface="+mn-ea"/>
                <a:cs typeface="+mn-cs"/>
              </a:rPr>
              <a:t>Instructor Note: </a:t>
            </a:r>
            <a:r>
              <a:rPr lang="en-US" sz="1800" b="0" i="0" kern="1200" dirty="0">
                <a:solidFill>
                  <a:srgbClr val="000000"/>
                </a:solidFill>
                <a:effectLst/>
                <a:latin typeface="ATT Aleck Sans" panose="020B0503020203020204"/>
                <a:ea typeface="+mn-ea"/>
                <a:cs typeface="+mn-cs"/>
              </a:rPr>
              <a:t>If performing a live demonstration, make sure to insert a USB drive into the instructor's computer so the USB drive displays on the menu.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46</a:t>
            </a:fld>
            <a:endParaRPr lang="en-US"/>
          </a:p>
        </p:txBody>
      </p:sp>
    </p:spTree>
    <p:extLst>
      <p:ext uri="{BB962C8B-B14F-4D97-AF65-F5344CB8AC3E}">
        <p14:creationId xmlns:p14="http://schemas.microsoft.com/office/powerpoint/2010/main" val="353165923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79-93 OR SLIDES 36-50 (PART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Saving and Closing Files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Save As folder opens. Because we want to save the file to the </a:t>
            </a:r>
            <a:r>
              <a:rPr lang="en-US" sz="1800" b="0" i="0" u="none" strike="noStrike" dirty="0">
                <a:solidFill>
                  <a:srgbClr val="000000"/>
                </a:solidFill>
                <a:effectLst/>
                <a:latin typeface="ATT Aleck Sans" panose="020B0503020203020204"/>
              </a:rPr>
              <a:t>USB drive click on the USB icon on the left-hand menu.</a:t>
            </a:r>
            <a:r>
              <a:rPr lang="en-US" sz="1800" b="0" i="0" dirty="0">
                <a:solidFill>
                  <a:srgbClr val="000000"/>
                </a:solidFill>
                <a:effectLst/>
                <a:latin typeface="ATT Aleck Sans" panose="020B0503020203020204"/>
              </a:rPr>
              <a:t>​</a:t>
            </a:r>
          </a:p>
          <a:p>
            <a:endParaRPr lang="en-US" sz="1800" b="0" i="0" kern="1200" dirty="0">
              <a:solidFill>
                <a:srgbClr val="000000"/>
              </a:solidFill>
              <a:effectLst/>
              <a:latin typeface="ATT Aleck Sans" panose="020B0503020203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2800" dirty="0">
                <a:effectLst/>
                <a:latin typeface="Helvetica Neue" panose="02000503000000020004" pitchFamily="2" charset="0"/>
              </a:rPr>
              <a:t>INSTRUCTOR NOTE: Press ENTER TWICE to unhighlight USB and highlight the Save.</a:t>
            </a:r>
          </a:p>
          <a:p>
            <a:endParaRPr lang="en-US" sz="1800" b="0" i="0" kern="1200" dirty="0">
              <a:solidFill>
                <a:srgbClr val="000000"/>
              </a:solidFill>
              <a:effectLst/>
              <a:latin typeface="ATT Aleck Sans" panose="020B0503020203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Because we do not want to change the file name, we can click Save.</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47</a:t>
            </a:fld>
            <a:endParaRPr lang="en-US"/>
          </a:p>
        </p:txBody>
      </p:sp>
    </p:spTree>
    <p:extLst>
      <p:ext uri="{BB962C8B-B14F-4D97-AF65-F5344CB8AC3E}">
        <p14:creationId xmlns:p14="http://schemas.microsoft.com/office/powerpoint/2010/main" val="17865738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i="1" dirty="0"/>
              <a:t>USE</a:t>
            </a:r>
            <a:r>
              <a:rPr lang="en-US" sz="1200" i="1" kern="1200" dirty="0">
                <a:solidFill>
                  <a:schemeClr val="tx1"/>
                </a:solidFill>
                <a:effectLst/>
                <a:latin typeface="+mn-lt"/>
                <a:ea typeface="+mn-ea"/>
                <a:cs typeface="+mn-cs"/>
              </a:rPr>
              <a:t> POWERPOINT OR LIVE DEMONSTRATION SLIDES 79-93 OR SLIDES 36-50 (PART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Saving and Closing Files</a:t>
            </a:r>
          </a:p>
          <a:p>
            <a:pPr lvl="0"/>
            <a:endParaRPr lang="en-US" sz="1200" i="0" kern="1200" dirty="0">
              <a:solidFill>
                <a:schemeClr val="tx1"/>
              </a:solidFill>
              <a:effectLst/>
              <a:latin typeface="+mn-lt"/>
              <a:ea typeface="+mn-ea"/>
              <a:cs typeface="+mn-cs"/>
            </a:endParaRPr>
          </a:p>
          <a:p>
            <a:pPr lvl="0"/>
            <a:r>
              <a:rPr lang="en-US" sz="1200" i="0" kern="1200" dirty="0">
                <a:solidFill>
                  <a:schemeClr val="tx1"/>
                </a:solidFill>
                <a:effectLst/>
                <a:latin typeface="+mn-lt"/>
                <a:ea typeface="+mn-ea"/>
                <a:cs typeface="+mn-cs"/>
              </a:rPr>
              <a:t>T</a:t>
            </a:r>
            <a:r>
              <a:rPr lang="en-US" sz="1200" kern="1200" dirty="0">
                <a:solidFill>
                  <a:schemeClr val="tx1"/>
                </a:solidFill>
                <a:effectLst/>
                <a:latin typeface="+mn-lt"/>
                <a:ea typeface="+mn-ea"/>
                <a:cs typeface="+mn-cs"/>
              </a:rPr>
              <a:t>he file is now saved to the new folder.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If you use a public computer, there may be restrictions on where you can save files. Using a USB or flash drive is a common way to save your files when using a public computer.</a:t>
            </a:r>
          </a:p>
          <a:p>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48</a:t>
            </a:fld>
            <a:endParaRPr lang="en-US"/>
          </a:p>
        </p:txBody>
      </p:sp>
    </p:spTree>
    <p:extLst>
      <p:ext uri="{BB962C8B-B14F-4D97-AF65-F5344CB8AC3E}">
        <p14:creationId xmlns:p14="http://schemas.microsoft.com/office/powerpoint/2010/main" val="243323837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79-93 OR SLIDES 36-50 (PART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Saving and Closing Files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Now that we have saved the file, we can close it. To do this, click the X in the title bar. Excel will automatically save the file before it closes.</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49</a:t>
            </a:fld>
            <a:endParaRPr lang="en-US"/>
          </a:p>
        </p:txBody>
      </p:sp>
    </p:spTree>
    <p:extLst>
      <p:ext uri="{BB962C8B-B14F-4D97-AF65-F5344CB8AC3E}">
        <p14:creationId xmlns:p14="http://schemas.microsoft.com/office/powerpoint/2010/main" val="42370070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E06F5F-1E35-1EC6-152C-7C0DDC0CB20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AFD685-EC37-4085-460F-F58A494800E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1118F15-B5E9-3C8B-8040-6443CD65EE57}"/>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45-55 OR SLIDES 3-13 (PART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Files and Folders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800" b="0" i="0" u="none" strike="noStrike" dirty="0">
              <a:solidFill>
                <a:srgbClr val="000000"/>
              </a:solidFill>
              <a:effectLst/>
              <a:latin typeface="ATT Aleck Sans" panose="020B0503020203020204"/>
            </a:endParaRPr>
          </a:p>
          <a:p>
            <a:pPr>
              <a:defRPr/>
            </a:pPr>
            <a:r>
              <a:rPr lang="en-US" sz="1800" b="0" i="0" u="none" strike="noStrike" dirty="0">
                <a:solidFill>
                  <a:srgbClr val="000000"/>
                </a:solidFill>
                <a:effectLst/>
                <a:latin typeface="ATT Aleck Sans" panose="020B0503020203020204"/>
              </a:rPr>
              <a:t>You can open a file using an application</a:t>
            </a:r>
            <a:r>
              <a:rPr lang="en-US" sz="1800" dirty="0">
                <a:solidFill>
                  <a:srgbClr val="000000"/>
                </a:solidFill>
                <a:latin typeface="ATT Aleck Sans" panose="020B0503020203020204"/>
              </a:rPr>
              <a:t> on the computer desktop</a:t>
            </a:r>
            <a:r>
              <a:rPr lang="en-US" sz="1800" b="0" i="0" u="none" strike="noStrike" dirty="0">
                <a:solidFill>
                  <a:srgbClr val="000000"/>
                </a:solidFill>
                <a:effectLst/>
                <a:latin typeface="ATT Aleck Sans" panose="020B0503020203020204"/>
              </a:rPr>
              <a:t>. </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FA425095-617F-202E-1C81-E0B5F2394EF9}"/>
              </a:ext>
            </a:extLst>
          </p:cNvPr>
          <p:cNvSpPr>
            <a:spLocks noGrp="1"/>
          </p:cNvSpPr>
          <p:nvPr>
            <p:ph type="sldNum" sz="quarter" idx="5"/>
          </p:nvPr>
        </p:nvSpPr>
        <p:spPr/>
        <p:txBody>
          <a:bodyPr/>
          <a:lstStyle/>
          <a:p>
            <a:fld id="{0A1A2D79-0A70-4F98-91B6-5265C658D6AD}" type="slidenum">
              <a:rPr lang="en-US" smtClean="0"/>
              <a:t>5</a:t>
            </a:fld>
            <a:endParaRPr lang="en-US"/>
          </a:p>
        </p:txBody>
      </p:sp>
    </p:spTree>
    <p:extLst>
      <p:ext uri="{BB962C8B-B14F-4D97-AF65-F5344CB8AC3E}">
        <p14:creationId xmlns:p14="http://schemas.microsoft.com/office/powerpoint/2010/main" val="51125189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79-93 OR SLIDES 36-50 (PART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Saving and Closing Files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file is now closed.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1" dirty="0">
                <a:solidFill>
                  <a:srgbClr val="242424"/>
                </a:solidFill>
                <a:effectLst/>
                <a:latin typeface="Segoe UI" panose="020B0502040204020203" pitchFamily="34" charset="0"/>
                <a:ea typeface="Times New Roman" panose="02020603050405020304" pitchFamily="18" charset="0"/>
              </a:rPr>
              <a:t>Review and address items in the “parking lot”. </a:t>
            </a:r>
            <a:endParaRPr lang="en-US" sz="1200" dirty="0">
              <a:effectLst/>
              <a:latin typeface="Times New Roman" panose="02020603050405020304" pitchFamily="18" charset="0"/>
              <a:ea typeface="Times New Roman" panose="02020603050405020304" pitchFamily="18" charset="0"/>
            </a:endParaRPr>
          </a:p>
          <a:p>
            <a:endParaRPr lang="en-US" sz="1200" b="0" i="1" dirty="0">
              <a:solidFill>
                <a:srgbClr val="242424"/>
              </a:solidFill>
              <a:effectLst/>
              <a:latin typeface="Segoe UI" panose="020B0502040204020203" pitchFamily="34" charset="0"/>
              <a:ea typeface="Calibri" panose="020F0502020204030204" pitchFamily="34" charset="0"/>
            </a:endParaRPr>
          </a:p>
          <a:p>
            <a:r>
              <a:rPr lang="en-US" sz="1200" b="0" i="1" dirty="0">
                <a:solidFill>
                  <a:srgbClr val="242424"/>
                </a:solidFill>
                <a:effectLst/>
                <a:latin typeface="Segoe UI" panose="020B0502040204020203" pitchFamily="34" charset="0"/>
                <a:ea typeface="Calibri" panose="020F0502020204030204" pitchFamily="34" charset="0"/>
              </a:rPr>
              <a:t>ADDITIONAL DETAILS: </a:t>
            </a:r>
            <a:r>
              <a:rPr lang="en-US" sz="1200" dirty="0">
                <a:solidFill>
                  <a:srgbClr val="242424"/>
                </a:solidFill>
                <a:effectLst/>
                <a:latin typeface="Segoe UI" panose="020B0502040204020203" pitchFamily="34" charset="0"/>
                <a:ea typeface="Calibri" panose="020F0502020204030204" pitchFamily="34" charset="0"/>
              </a:rPr>
              <a:t>For information about what the parking lot is, see the “Before the Workshop Begins” section of the Instructor Guide.</a:t>
            </a:r>
            <a:r>
              <a:rPr lang="en-US" sz="1200" i="0" kern="1200" dirty="0">
                <a:solidFill>
                  <a:schemeClr val="tx1"/>
                </a:solidFill>
                <a:effectLst/>
                <a:latin typeface="+mn-lt"/>
                <a:ea typeface="+mn-ea"/>
                <a:cs typeface="+mn-cs"/>
              </a:rPr>
              <a:t> </a:t>
            </a: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Segoe UI" panose="020B0502040204020203" pitchFamily="34" charset="0"/>
                <a:ea typeface="Calibri" panose="020F0502020204030204" pitchFamily="34" charset="0"/>
                <a:cs typeface="Times New Roman" panose="02020603050405020304" pitchFamily="18" charset="0"/>
              </a:rPr>
              <a:t>Before we move to the next section, do you have any questions?</a:t>
            </a:r>
            <a:endParaRPr lang="en-US" sz="1200" i="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50</a:t>
            </a:fld>
            <a:endParaRPr lang="en-US"/>
          </a:p>
        </p:txBody>
      </p:sp>
    </p:spTree>
    <p:extLst>
      <p:ext uri="{BB962C8B-B14F-4D97-AF65-F5344CB8AC3E}">
        <p14:creationId xmlns:p14="http://schemas.microsoft.com/office/powerpoint/2010/main" val="291608454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AND LEARNER ACTIVITY SHEET</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Activity 3</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endParaRPr lang="en-US" sz="120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i="0" dirty="0"/>
              <a:t>Point attendees to Activity 3 on Activity Sheet pages 1 and 2. </a:t>
            </a:r>
            <a:r>
              <a:rPr lang="en-US" sz="1200" i="0" kern="1200" dirty="0">
                <a:solidFill>
                  <a:schemeClr val="tx1"/>
                </a:solidFill>
                <a:effectLst/>
                <a:latin typeface="+mn-lt"/>
                <a:ea typeface="+mn-ea"/>
                <a:cs typeface="+mn-cs"/>
              </a:rPr>
              <a:t>Review the topics in this section. Go to the desktop. Ask the learners to call out the answers to the questions on the next slide. If the learners have computers, encourage them to follow along on their computers. Encourage them to call out answers, and then confirm the correct answer to have them update their Activity Sheet.</a:t>
            </a:r>
          </a:p>
          <a:p>
            <a:endParaRPr lang="en-US" dirty="0"/>
          </a:p>
          <a:p>
            <a:r>
              <a:rPr lang="en-US" dirty="0"/>
              <a:t>In this lesson, we learned how to </a:t>
            </a:r>
            <a:r>
              <a:rPr lang="en-US" sz="1800" b="0" i="0" u="none" strike="noStrike" dirty="0">
                <a:solidFill>
                  <a:srgbClr val="000000"/>
                </a:solidFill>
                <a:effectLst/>
                <a:latin typeface="ATT Aleck Sans"/>
              </a:rPr>
              <a:t>Close and Save a file. Let’s practice what we learned. </a:t>
            </a:r>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51</a:t>
            </a:fld>
            <a:endParaRPr lang="en-US"/>
          </a:p>
        </p:txBody>
      </p:sp>
    </p:spTree>
    <p:extLst>
      <p:ext uri="{BB962C8B-B14F-4D97-AF65-F5344CB8AC3E}">
        <p14:creationId xmlns:p14="http://schemas.microsoft.com/office/powerpoint/2010/main" val="320173952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30000"/>
              </a:spcBef>
              <a:spcAft>
                <a:spcPct val="0"/>
              </a:spcAft>
              <a:defRPr/>
            </a:pPr>
            <a:r>
              <a:rPr lang="en-US" i="1" dirty="0"/>
              <a:t>USE POWERPOINT AND LEARNER ACTIVITY SHEET</a:t>
            </a:r>
            <a:endParaRPr lang="en-US" dirty="0"/>
          </a:p>
          <a:p>
            <a:pPr marL="628650" lvl="1" indent="-171450">
              <a:spcBef>
                <a:spcPct val="30000"/>
              </a:spcBef>
              <a:spcAft>
                <a:spcPct val="0"/>
              </a:spcAft>
              <a:buFont typeface="Arial,Sans-Serif"/>
              <a:buChar char="•"/>
              <a:defRPr/>
            </a:pPr>
            <a:r>
              <a:rPr lang="en-US" dirty="0"/>
              <a:t>Activity 3</a:t>
            </a:r>
          </a:p>
          <a:p>
            <a:pPr>
              <a:defRPr/>
            </a:pPr>
            <a:endParaRPr lang="en-US" i="1" dirty="0"/>
          </a:p>
          <a:p>
            <a:pPr marL="0" marR="0" lvl="0" indent="0" algn="l" defTabSz="914400">
              <a:lnSpc>
                <a:spcPct val="100000"/>
              </a:lnSpc>
              <a:spcBef>
                <a:spcPts val="0"/>
              </a:spcBef>
              <a:spcAft>
                <a:spcPts val="0"/>
              </a:spcAft>
              <a:buClrTx/>
              <a:buSzTx/>
              <a:buFontTx/>
              <a:buNone/>
              <a:tabLst/>
              <a:defRPr/>
            </a:pPr>
            <a:r>
              <a:rPr lang="en-US" i="1" dirty="0"/>
              <a:t>INSTRUCTOR NOTE: </a:t>
            </a:r>
            <a:r>
              <a:rPr lang="en-US" i="0" dirty="0"/>
              <a:t>Use this slide to debrief the activity or as a guide for yourself if you are doing a demonstration. For each item, demonstrate the answer.</a:t>
            </a:r>
            <a:endParaRPr lang="en-US" dirty="0">
              <a:ea typeface="Calibri"/>
              <a:cs typeface="Calibri"/>
            </a:endParaRPr>
          </a:p>
          <a:p>
            <a:pPr marL="82296" indent="0">
              <a:buNone/>
            </a:pPr>
            <a:r>
              <a:rPr lang="en-US" sz="1200" dirty="0">
                <a:solidFill>
                  <a:schemeClr val="tx1"/>
                </a:solidFill>
              </a:rPr>
              <a:t> </a:t>
            </a:r>
          </a:p>
          <a:p>
            <a:pPr marL="310896"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200" dirty="0">
                <a:solidFill>
                  <a:schemeClr val="tx1"/>
                </a:solidFill>
              </a:rPr>
              <a:t>Open Microsoft Word. </a:t>
            </a:r>
            <a:br>
              <a:rPr lang="en-US" sz="1200" dirty="0">
                <a:solidFill>
                  <a:schemeClr val="tx1"/>
                </a:solidFill>
              </a:rPr>
            </a:br>
            <a:endParaRPr lang="en-US" sz="1200" dirty="0">
              <a:solidFill>
                <a:schemeClr val="tx1"/>
              </a:solidFill>
            </a:endParaRPr>
          </a:p>
          <a:p>
            <a:pPr marL="82296" lvl="0" indent="0">
              <a:buNone/>
            </a:pPr>
            <a:r>
              <a:rPr lang="en-US" sz="1200" dirty="0">
                <a:solidFill>
                  <a:schemeClr val="tx1"/>
                </a:solidFill>
              </a:rPr>
              <a:t>2. Type “Hello World” in the document. </a:t>
            </a:r>
            <a:br>
              <a:rPr lang="en-US" sz="1200" dirty="0">
                <a:solidFill>
                  <a:schemeClr val="tx1"/>
                </a:solidFill>
              </a:rPr>
            </a:br>
            <a:endParaRPr lang="en-US" sz="1200" dirty="0">
              <a:solidFill>
                <a:schemeClr val="tx1"/>
              </a:solidFill>
            </a:endParaRPr>
          </a:p>
          <a:p>
            <a:pPr marL="82296" lvl="0" indent="0">
              <a:buNone/>
            </a:pPr>
            <a:r>
              <a:rPr lang="en-US" sz="1200" dirty="0">
                <a:solidFill>
                  <a:schemeClr val="tx1"/>
                </a:solidFill>
              </a:rPr>
              <a:t>3. Save the document to the desktop. In the File name box, type “Hello” and click Save. </a:t>
            </a:r>
            <a:br>
              <a:rPr lang="en-US" sz="1200" dirty="0">
                <a:solidFill>
                  <a:schemeClr val="tx1"/>
                </a:solidFill>
              </a:rPr>
            </a:br>
            <a:endParaRPr lang="en-US" sz="1200" dirty="0">
              <a:solidFill>
                <a:schemeClr val="tx1"/>
              </a:solidFill>
            </a:endParaRPr>
          </a:p>
          <a:p>
            <a:pPr marL="82296" lvl="0" indent="0">
              <a:buNone/>
            </a:pPr>
            <a:r>
              <a:rPr lang="en-US" sz="1200" dirty="0">
                <a:solidFill>
                  <a:schemeClr val="tx1"/>
                </a:solidFill>
              </a:rPr>
              <a:t>4. Close the file. </a:t>
            </a:r>
          </a:p>
          <a:p>
            <a:pPr marL="82296" lvl="0" indent="0">
              <a:buNone/>
            </a:pPr>
            <a:endParaRPr lang="en-US" sz="1200" kern="1200" dirty="0">
              <a:solidFill>
                <a:schemeClr val="tx1"/>
              </a:solidFill>
              <a:effectLst/>
              <a:latin typeface="+mn-lt"/>
              <a:ea typeface="+mn-ea"/>
              <a:cs typeface="+mn-cs"/>
            </a:endParaRPr>
          </a:p>
          <a:p>
            <a:pPr marL="82296"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After learners complete Activity 3: </a:t>
            </a:r>
            <a:r>
              <a:rPr lang="en-US" sz="1200" b="0"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Great job, everyone! In the next section you’ll learn how to delete files.” </a:t>
            </a:r>
          </a:p>
          <a:p>
            <a:pPr marL="82296"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52</a:t>
            </a:fld>
            <a:endParaRPr lang="en-US"/>
          </a:p>
        </p:txBody>
      </p:sp>
    </p:spTree>
    <p:extLst>
      <p:ext uri="{BB962C8B-B14F-4D97-AF65-F5344CB8AC3E}">
        <p14:creationId xmlns:p14="http://schemas.microsoft.com/office/powerpoint/2010/main" val="334920282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a:solidFill>
                  <a:schemeClr val="tx1"/>
                </a:solidFill>
                <a:effectLst/>
                <a:latin typeface="+mn-lt"/>
                <a:ea typeface="+mn-ea"/>
                <a:cs typeface="+mn-cs"/>
              </a:rPr>
              <a:t>USE POWERPOINT</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a:solidFill>
                  <a:schemeClr val="tx1"/>
                </a:solidFill>
                <a:effectLst/>
                <a:latin typeface="+mn-lt"/>
                <a:ea typeface="+mn-ea"/>
                <a:cs typeface="+mn-cs"/>
              </a:rPr>
              <a:t>Windows 11 Deleting Files</a:t>
            </a:r>
          </a:p>
          <a:p>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a:solidFill>
                  <a:srgbClr val="000000"/>
                </a:solidFill>
                <a:effectLst/>
                <a:latin typeface="ATT Aleck Sans"/>
              </a:rPr>
              <a:t>In this lesson, we are going to learn how to delete a file you no longer want to keep within the Windows 11 operating system. </a:t>
            </a:r>
            <a:r>
              <a:rPr lang="en-US" sz="1800" b="0" i="0">
                <a:solidFill>
                  <a:srgbClr val="000000"/>
                </a:solidFill>
                <a:effectLst/>
                <a:latin typeface="ATT Aleck San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0" i="0" kern="1200">
              <a:solidFill>
                <a:srgbClr val="000000"/>
              </a:solidFill>
              <a:effectLst/>
              <a:latin typeface="ATT Aleck Sans"/>
              <a:ea typeface="+mn-ea"/>
              <a:cs typeface="+mn-cs"/>
            </a:endParaRPr>
          </a:p>
          <a:p>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53</a:t>
            </a:fld>
            <a:endParaRPr lang="en-US"/>
          </a:p>
        </p:txBody>
      </p:sp>
    </p:spTree>
    <p:extLst>
      <p:ext uri="{BB962C8B-B14F-4D97-AF65-F5344CB8AC3E}">
        <p14:creationId xmlns:p14="http://schemas.microsoft.com/office/powerpoint/2010/main" val="224027914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F9BCAE-A734-0EF1-D6DE-B8B52ABA570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FA4AA2-F42A-F898-44B5-DBCEBD24B93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222C0A6-763E-3B79-6C06-B997BEC966B4}"/>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Deleting Files</a:t>
            </a:r>
          </a:p>
          <a:p>
            <a:pPr lvl="0"/>
            <a:endParaRPr lang="en-US" sz="1200" i="1" kern="1200" dirty="0">
              <a:solidFill>
                <a:schemeClr val="tx1"/>
              </a:solidFill>
              <a:effectLst/>
              <a:latin typeface="+mn-lt"/>
              <a:ea typeface="+mn-ea"/>
              <a:cs typeface="+mn-cs"/>
            </a:endParaRPr>
          </a:p>
          <a:p>
            <a:pPr algn="l" rtl="0" fontAlgn="base">
              <a:lnSpc>
                <a:spcPts val="1275"/>
              </a:lnSpc>
            </a:pPr>
            <a:r>
              <a:rPr lang="en-US" sz="1800" b="0" i="0" u="none" strike="noStrike" dirty="0">
                <a:solidFill>
                  <a:srgbClr val="000000"/>
                </a:solidFill>
                <a:effectLst/>
                <a:latin typeface="Aptos" panose="020B0004020202020204" pitchFamily="34" charset="0"/>
              </a:rPr>
              <a:t>There are several reasons why you might want to delete files permanently from your computer. </a:t>
            </a:r>
            <a:endParaRPr lang="en-US" sz="1800" b="0" i="0" strike="sngStrike" dirty="0">
              <a:solidFill>
                <a:srgbClr val="000000"/>
              </a:solidFill>
              <a:effectLst/>
              <a:latin typeface="Arial" panose="020B0604020202020204" pitchFamily="34" charset="0"/>
            </a:endParaRPr>
          </a:p>
          <a:p>
            <a:pPr marL="0" marR="0" lvl="0" indent="0" algn="l" defTabSz="914400" rtl="0" eaLnBrk="1" fontAlgn="base" latinLnBrk="0" hangingPunct="1">
              <a:lnSpc>
                <a:spcPts val="1275"/>
              </a:lnSpc>
              <a:spcBef>
                <a:spcPct val="30000"/>
              </a:spcBef>
              <a:spcAft>
                <a:spcPct val="0"/>
              </a:spcAft>
              <a:buClrTx/>
              <a:buSzTx/>
              <a:buFontTx/>
              <a:buNone/>
              <a:tabLst/>
              <a:defRPr/>
            </a:pPr>
            <a:endParaRPr lang="en-US" sz="2800" i="1" dirty="0">
              <a:effectLst/>
              <a:latin typeface="Helvetica Neue" panose="02000503000000020004" pitchFamily="2" charset="0"/>
            </a:endParaRPr>
          </a:p>
          <a:p>
            <a:pPr marL="0" marR="0" lvl="0" indent="0" algn="l" defTabSz="914400" rtl="0" eaLnBrk="1" fontAlgn="base" latinLnBrk="0" hangingPunct="1">
              <a:lnSpc>
                <a:spcPts val="1275"/>
              </a:lnSpc>
              <a:spcBef>
                <a:spcPct val="30000"/>
              </a:spcBef>
              <a:spcAft>
                <a:spcPct val="0"/>
              </a:spcAft>
              <a:buClrTx/>
              <a:buSzTx/>
              <a:buFontTx/>
              <a:buNone/>
              <a:tabLst/>
              <a:defRPr/>
            </a:pPr>
            <a:r>
              <a:rPr lang="en-US" sz="2800" i="1" dirty="0">
                <a:effectLst/>
                <a:latin typeface="Helvetica Neue" panose="02000503000000020004" pitchFamily="2" charset="0"/>
              </a:rPr>
              <a:t>INSTRUCTOR NOTE: </a:t>
            </a:r>
            <a:r>
              <a:rPr lang="en-US" sz="2800" dirty="0">
                <a:effectLst/>
                <a:latin typeface="Helvetica Neue" panose="02000503000000020004" pitchFamily="2" charset="0"/>
              </a:rPr>
              <a:t>Press ENTER to display first bullet point.</a:t>
            </a:r>
          </a:p>
          <a:p>
            <a:pPr algn="l">
              <a:lnSpc>
                <a:spcPts val="1275"/>
              </a:lnSpc>
              <a:spcBef>
                <a:spcPct val="30000"/>
              </a:spcBef>
              <a:spcAft>
                <a:spcPct val="0"/>
              </a:spcAft>
            </a:pPr>
            <a:endParaRPr lang="en-US" sz="2800" b="0" i="0" u="none" dirty="0">
              <a:solidFill>
                <a:srgbClr val="000000"/>
              </a:solidFill>
              <a:effectLst/>
              <a:latin typeface="Helvetica Neue"/>
            </a:endParaRPr>
          </a:p>
          <a:p>
            <a:pPr>
              <a:lnSpc>
                <a:spcPts val="1275"/>
              </a:lnSpc>
              <a:spcBef>
                <a:spcPct val="30000"/>
              </a:spcBef>
              <a:spcAft>
                <a:spcPct val="0"/>
              </a:spcAft>
            </a:pPr>
            <a:r>
              <a:rPr lang="en-US" sz="1800" dirty="0">
                <a:solidFill>
                  <a:srgbClr val="000000"/>
                </a:solidFill>
                <a:latin typeface="Aptos"/>
                <a:cs typeface="Arial" panose="020B0604020202020204" pitchFamily="34" charset="0"/>
              </a:rPr>
              <a:t>One reason is to </a:t>
            </a:r>
            <a:r>
              <a:rPr lang="en-US" sz="1800" dirty="0">
                <a:solidFill>
                  <a:srgbClr val="000000"/>
                </a:solidFill>
                <a:latin typeface="Aptos"/>
              </a:rPr>
              <a:t>make </a:t>
            </a:r>
            <a:r>
              <a:rPr lang="en-US" sz="1800" b="0" i="0" u="none" strike="noStrike" dirty="0">
                <a:solidFill>
                  <a:srgbClr val="000000"/>
                </a:solidFill>
                <a:effectLst/>
                <a:latin typeface="Aptos"/>
              </a:rPr>
              <a:t>sure you do not run out of storage space on your computer. Even if the file is in the recycle bin, it still takes up storage space.  </a:t>
            </a:r>
            <a:endParaRPr lang="en-US" sz="2800" b="0" i="0" u="none" dirty="0">
              <a:solidFill>
                <a:srgbClr val="000000"/>
              </a:solidFill>
              <a:effectLst/>
              <a:latin typeface="Helvetica Neue"/>
              <a:cs typeface="Arial" panose="020B0604020202020204" pitchFamily="34" charset="0"/>
            </a:endParaRPr>
          </a:p>
          <a:p>
            <a:pPr algn="l" rtl="0" fontAlgn="base">
              <a:lnSpc>
                <a:spcPts val="1275"/>
              </a:lnSpc>
            </a:pPr>
            <a:endParaRPr lang="en-US" sz="1800" b="0" i="0" u="none" strike="noStrike" dirty="0">
              <a:solidFill>
                <a:srgbClr val="000000"/>
              </a:solidFill>
              <a:effectLst/>
              <a:latin typeface="Aptos" panose="020B0004020202020204" pitchFamily="34" charset="0"/>
            </a:endParaRPr>
          </a:p>
          <a:p>
            <a:pPr marL="0" marR="0" lvl="0" indent="0" algn="l" defTabSz="914400" rtl="0" eaLnBrk="1" fontAlgn="base" latinLnBrk="0" hangingPunct="1">
              <a:lnSpc>
                <a:spcPts val="1275"/>
              </a:lnSpc>
              <a:spcBef>
                <a:spcPct val="30000"/>
              </a:spcBef>
              <a:spcAft>
                <a:spcPct val="0"/>
              </a:spcAft>
              <a:buClrTx/>
              <a:buSzTx/>
              <a:buFontTx/>
              <a:buNone/>
              <a:tabLst/>
              <a:defRPr/>
            </a:pPr>
            <a:r>
              <a:rPr lang="en-US" sz="2800" i="1" dirty="0">
                <a:effectLst/>
                <a:latin typeface="Helvetica Neue" panose="02000503000000020004" pitchFamily="2" charset="0"/>
              </a:rPr>
              <a:t>INSTRUCTOR NOTE: </a:t>
            </a:r>
            <a:r>
              <a:rPr lang="en-US" sz="2800" dirty="0">
                <a:effectLst/>
                <a:latin typeface="Helvetica Neue" panose="02000503000000020004" pitchFamily="2" charset="0"/>
              </a:rPr>
              <a:t>Press ENTER to display second bullet point.</a:t>
            </a:r>
          </a:p>
          <a:p>
            <a:pPr algn="l" rtl="0" fontAlgn="base">
              <a:lnSpc>
                <a:spcPts val="1275"/>
              </a:lnSpc>
            </a:pPr>
            <a:r>
              <a:rPr lang="en-US" sz="1800" b="0" i="0" u="none" strike="noStrike" dirty="0">
                <a:solidFill>
                  <a:srgbClr val="000000"/>
                </a:solidFill>
                <a:effectLst/>
                <a:latin typeface="Aptos" panose="020B0004020202020204" pitchFamily="34" charset="0"/>
              </a:rPr>
              <a:t>Deleting unneeded files can help your computer run faster and more efficiently.</a:t>
            </a:r>
            <a:r>
              <a:rPr lang="en-US" sz="1800" b="0" i="0" u="none" strike="noStrike" dirty="0">
                <a:solidFill>
                  <a:srgbClr val="000000"/>
                </a:solidFill>
                <a:effectLst/>
                <a:latin typeface="Arial" panose="020B0604020202020204" pitchFamily="34" charset="0"/>
              </a:rPr>
              <a:t> </a:t>
            </a:r>
          </a:p>
          <a:p>
            <a:pPr algn="l" rtl="0" fontAlgn="base">
              <a:lnSpc>
                <a:spcPts val="1275"/>
              </a:lnSpc>
            </a:pPr>
            <a:endParaRPr lang="en-US" sz="1800" b="0" i="0" u="none" strike="noStrike" dirty="0">
              <a:solidFill>
                <a:srgbClr val="000000"/>
              </a:solidFill>
              <a:effectLst/>
              <a:latin typeface="Arial" panose="020B0604020202020204" pitchFamily="34" charset="0"/>
            </a:endParaRPr>
          </a:p>
          <a:p>
            <a:pPr marL="0" marR="0" lvl="0" indent="0" algn="l" defTabSz="914400" rtl="0" eaLnBrk="1" fontAlgn="base" latinLnBrk="0" hangingPunct="1">
              <a:lnSpc>
                <a:spcPts val="1275"/>
              </a:lnSpc>
              <a:spcBef>
                <a:spcPct val="30000"/>
              </a:spcBef>
              <a:spcAft>
                <a:spcPct val="0"/>
              </a:spcAft>
              <a:buClrTx/>
              <a:buSzTx/>
              <a:buFontTx/>
              <a:buNone/>
              <a:tabLst/>
              <a:defRPr/>
            </a:pPr>
            <a:r>
              <a:rPr lang="en-US" sz="2800" i="1" dirty="0">
                <a:effectLst/>
                <a:latin typeface="Helvetica Neue" panose="02000503000000020004" pitchFamily="2" charset="0"/>
              </a:rPr>
              <a:t>INSTRUCTOR NOTE: </a:t>
            </a:r>
            <a:r>
              <a:rPr lang="en-US" sz="2800" dirty="0">
                <a:effectLst/>
                <a:latin typeface="Helvetica Neue" panose="02000503000000020004" pitchFamily="2" charset="0"/>
              </a:rPr>
              <a:t>Press ENTER to display third bullet point.</a:t>
            </a:r>
          </a:p>
          <a:p>
            <a:pPr fontAlgn="base">
              <a:lnSpc>
                <a:spcPts val="1275"/>
              </a:lnSpc>
            </a:pPr>
            <a:r>
              <a:rPr lang="en-US" sz="1800" b="0" i="0" u="none" strike="noStrike" dirty="0">
                <a:solidFill>
                  <a:srgbClr val="000000"/>
                </a:solidFill>
                <a:effectLst/>
                <a:latin typeface="Aptos"/>
              </a:rPr>
              <a:t>It can help you protect personal information. For instance, if you are working on a file that includes private information </a:t>
            </a:r>
            <a:r>
              <a:rPr lang="en-US" sz="1800" dirty="0">
                <a:solidFill>
                  <a:srgbClr val="000000"/>
                </a:solidFill>
                <a:latin typeface="Aptos"/>
              </a:rPr>
              <a:t>and </a:t>
            </a:r>
            <a:r>
              <a:rPr lang="en-US" sz="1800" b="0" i="0" u="none" strike="noStrike" dirty="0">
                <a:solidFill>
                  <a:srgbClr val="000000"/>
                </a:solidFill>
                <a:effectLst/>
                <a:latin typeface="Aptos"/>
              </a:rPr>
              <a:t>you do not want anyone else to see </a:t>
            </a:r>
            <a:r>
              <a:rPr lang="en-US" sz="1800" dirty="0">
                <a:solidFill>
                  <a:srgbClr val="000000"/>
                </a:solidFill>
                <a:latin typeface="Aptos"/>
              </a:rPr>
              <a:t>it, it </a:t>
            </a:r>
            <a:r>
              <a:rPr lang="en-US" sz="1800" b="0" i="0" u="none" strike="noStrike" dirty="0">
                <a:solidFill>
                  <a:srgbClr val="000000"/>
                </a:solidFill>
                <a:effectLst/>
                <a:latin typeface="Aptos"/>
              </a:rPr>
              <a:t>is recommended that you delete the file when you are done so that someone else cannot access your personal information later. </a:t>
            </a:r>
          </a:p>
          <a:p>
            <a:pPr algn="l" rtl="0" fontAlgn="base">
              <a:lnSpc>
                <a:spcPts val="1275"/>
              </a:lnSpc>
            </a:pPr>
            <a:endParaRPr lang="en-US" sz="1800" b="0" i="0" u="none" strike="noStrike" dirty="0">
              <a:solidFill>
                <a:srgbClr val="000000"/>
              </a:solidFill>
              <a:effectLst/>
              <a:latin typeface="Aptos" panose="020B0004020202020204" pitchFamily="34" charset="0"/>
            </a:endParaRPr>
          </a:p>
          <a:p>
            <a:pPr marL="0" marR="0" lvl="0" indent="0" algn="l" defTabSz="914400" rtl="0" eaLnBrk="1" fontAlgn="base" latinLnBrk="0" hangingPunct="1">
              <a:lnSpc>
                <a:spcPts val="1275"/>
              </a:lnSpc>
              <a:spcBef>
                <a:spcPct val="30000"/>
              </a:spcBef>
              <a:spcAft>
                <a:spcPct val="0"/>
              </a:spcAft>
              <a:buClrTx/>
              <a:buSzTx/>
              <a:buFontTx/>
              <a:buNone/>
              <a:tabLst/>
              <a:defRPr/>
            </a:pPr>
            <a:r>
              <a:rPr lang="en-US" sz="2800" i="1" dirty="0">
                <a:effectLst/>
                <a:latin typeface="Helvetica Neue" panose="02000503000000020004" pitchFamily="2" charset="0"/>
              </a:rPr>
              <a:t>INSTRUCTOR NOTE: </a:t>
            </a:r>
            <a:r>
              <a:rPr lang="en-US" sz="2800" dirty="0">
                <a:effectLst/>
                <a:latin typeface="Helvetica Neue" panose="02000503000000020004" pitchFamily="2" charset="0"/>
              </a:rPr>
              <a:t>Press ENTER to display last bullet point.</a:t>
            </a:r>
          </a:p>
          <a:p>
            <a:pPr algn="l" rtl="0" fontAlgn="base">
              <a:lnSpc>
                <a:spcPts val="1275"/>
              </a:lnSpc>
            </a:pPr>
            <a:r>
              <a:rPr lang="en-US" sz="1800" b="0" i="0" u="none" strike="noStrike" dirty="0">
                <a:solidFill>
                  <a:srgbClr val="000000"/>
                </a:solidFill>
                <a:effectLst/>
                <a:latin typeface="Aptos" panose="020B0004020202020204" pitchFamily="34" charset="0"/>
              </a:rPr>
              <a:t>And finally, it can help you find files more quickly </a:t>
            </a:r>
            <a:r>
              <a:rPr lang="en-US" sz="1800" b="0" i="0" u="none" strike="noStrike" dirty="0">
                <a:solidFill>
                  <a:srgbClr val="000000"/>
                </a:solidFill>
                <a:effectLst/>
                <a:latin typeface="ATT Aleck Sans" panose="020B0503020203020204"/>
              </a:rPr>
              <a:t>by eliminating clutter. </a:t>
            </a:r>
            <a:r>
              <a:rPr lang="en-US" sz="1800" b="0" i="0" dirty="0">
                <a:solidFill>
                  <a:srgbClr val="000000"/>
                </a:solidFill>
                <a:effectLst/>
                <a:latin typeface="ATT Aleck Sans" panose="020B0503020203020204"/>
              </a:rPr>
              <a:t>​</a:t>
            </a:r>
            <a:endParaRPr lang="en-US" b="0" i="0" dirty="0">
              <a:solidFill>
                <a:srgbClr val="000000"/>
              </a:solidFill>
              <a:effectLst/>
              <a:latin typeface="Segoe UI" panose="020B0502040204020203" pitchFamily="34" charset="0"/>
            </a:endParaRPr>
          </a:p>
          <a:p>
            <a:pPr algn="l" rtl="0" fontAlgn="base">
              <a:lnSpc>
                <a:spcPts val="1275"/>
              </a:lnSpc>
            </a:pPr>
            <a:r>
              <a:rPr lang="en-US" sz="1800" b="0" i="0" dirty="0">
                <a:solidFill>
                  <a:srgbClr val="000000"/>
                </a:solidFill>
                <a:effectLst/>
                <a:latin typeface="Aptos" panose="020B0004020202020204" pitchFamily="34" charset="0"/>
              </a:rPr>
              <a:t>​</a:t>
            </a:r>
            <a:endParaRPr lang="en-US" b="0" i="0" dirty="0">
              <a:solidFill>
                <a:srgbClr val="000000"/>
              </a:solidFill>
              <a:effectLst/>
              <a:latin typeface="Segoe UI" panose="020B0502040204020203" pitchFamily="34" charset="0"/>
            </a:endParaRPr>
          </a:p>
          <a:p>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CE5973F1-1F61-3AD9-BA9B-3CC0CC9634FC}"/>
              </a:ext>
            </a:extLst>
          </p:cNvPr>
          <p:cNvSpPr>
            <a:spLocks noGrp="1"/>
          </p:cNvSpPr>
          <p:nvPr>
            <p:ph type="sldNum" sz="quarter" idx="5"/>
          </p:nvPr>
        </p:nvSpPr>
        <p:spPr/>
        <p:txBody>
          <a:bodyPr/>
          <a:lstStyle/>
          <a:p>
            <a:fld id="{0A1A2D79-0A70-4F98-91B6-5265C658D6AD}" type="slidenum">
              <a:rPr lang="en-US" smtClean="0"/>
              <a:t>54</a:t>
            </a:fld>
            <a:endParaRPr lang="en-US"/>
          </a:p>
        </p:txBody>
      </p:sp>
    </p:spTree>
    <p:extLst>
      <p:ext uri="{BB962C8B-B14F-4D97-AF65-F5344CB8AC3E}">
        <p14:creationId xmlns:p14="http://schemas.microsoft.com/office/powerpoint/2010/main" val="45918747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98-110 OR SLIDES 55-67 (PART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Deleting Files</a:t>
            </a:r>
          </a:p>
          <a:p>
            <a:pPr lvl="0"/>
            <a:endParaRPr lang="en-US" sz="120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To delete files, you will use the Recycle Bin, which is located on the desktop.</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There are files in Celine’s folder that we want to delete. How do we open the folder?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Ask the learners to call out the answer. Then demonstrate the step.</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That’s right! You double-click the folder. </a:t>
            </a:r>
          </a:p>
          <a:p>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ADDITIONAL DETAILS: </a:t>
            </a:r>
            <a:r>
              <a:rPr lang="en-US" sz="1800" b="0" i="0" dirty="0">
                <a:effectLst/>
                <a:latin typeface="ATT Aleck Sans" panose="020B0503020203020204"/>
                <a:ea typeface="Times New Roman" panose="02020603050405020304" pitchFamily="18" charset="0"/>
              </a:rPr>
              <a:t>If you choose to do a live demonstration instead of PowerPoint, remind the learners that the terms mentioned in this section can also be found in the Learner Handout. </a:t>
            </a:r>
            <a:endParaRPr lang="en-US" sz="1800" b="0" i="0" dirty="0">
              <a:effectLst/>
              <a:latin typeface="Times New Roman" panose="02020603050405020304" pitchFamily="18" charset="0"/>
              <a:ea typeface="Times New Roman" panose="02020603050405020304" pitchFamily="18" charset="0"/>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55</a:t>
            </a:fld>
            <a:endParaRPr lang="en-US"/>
          </a:p>
        </p:txBody>
      </p:sp>
    </p:spTree>
    <p:extLst>
      <p:ext uri="{BB962C8B-B14F-4D97-AF65-F5344CB8AC3E}">
        <p14:creationId xmlns:p14="http://schemas.microsoft.com/office/powerpoint/2010/main" val="68764906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98-110 OR SLIDES 55-67 (PART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Deleting Files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Celine’s folder is now open.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delete a file, move your cursor to the file you want to delete. In this example, we’re deleting the “To Do List End of the Year Party” document. Click and hold down the left mouse button to select the file. Then drag it to the Recycle Bin on the desktop.</a:t>
            </a:r>
            <a:r>
              <a:rPr lang="en-US" dirty="0">
                <a:effectLst/>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800" b="0" i="1" dirty="0">
                <a:effectLst/>
                <a:latin typeface="ATT Aleck Sans" panose="020B0503020203020204"/>
                <a:ea typeface="Times New Roman" panose="02020603050405020304" pitchFamily="18" charset="0"/>
              </a:rPr>
              <a:t>ADDITIONAL DETAILS: </a:t>
            </a:r>
            <a:r>
              <a:rPr lang="en-US" sz="1800" dirty="0">
                <a:effectLst/>
                <a:latin typeface="ATT Aleck Sans" panose="020B0503020203020204"/>
                <a:ea typeface="Times New Roman" panose="02020603050405020304" pitchFamily="18" charset="0"/>
              </a:rPr>
              <a:t>Answer is demonstrated on the next slide.</a:t>
            </a:r>
            <a:endParaRPr lang="en-US" sz="1800" dirty="0">
              <a:effectLst/>
              <a:latin typeface="Times New Roman" panose="02020603050405020304" pitchFamily="18" charset="0"/>
              <a:ea typeface="Times New Roman" panose="02020603050405020304" pitchFamily="18" charset="0"/>
            </a:endParaRPr>
          </a:p>
          <a:p>
            <a:pPr marL="0" marR="0" indent="457200"/>
            <a:r>
              <a:rPr lang="en-US" sz="1800" b="1" dirty="0">
                <a:effectLst/>
                <a:latin typeface="ATT Aleck Sans" panose="020B0503020203020204"/>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56</a:t>
            </a:fld>
            <a:endParaRPr lang="en-US"/>
          </a:p>
        </p:txBody>
      </p:sp>
    </p:spTree>
    <p:extLst>
      <p:ext uri="{BB962C8B-B14F-4D97-AF65-F5344CB8AC3E}">
        <p14:creationId xmlns:p14="http://schemas.microsoft.com/office/powerpoint/2010/main" val="299231859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98-110 OR SLIDES 55-67 (PART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Deleting Files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You can also delete a file by clicking once to select it. In this example, we’re deleting the library picture.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57</a:t>
            </a:fld>
            <a:endParaRPr lang="en-US"/>
          </a:p>
        </p:txBody>
      </p:sp>
    </p:spTree>
    <p:extLst>
      <p:ext uri="{BB962C8B-B14F-4D97-AF65-F5344CB8AC3E}">
        <p14:creationId xmlns:p14="http://schemas.microsoft.com/office/powerpoint/2010/main" val="394297358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98-110 OR SLIDES 55-67 (PART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Deleting Files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You can then tap the Delete key on your keyboard. </a:t>
            </a:r>
            <a:r>
              <a:rPr lang="en-US" dirty="0"/>
              <a:t>The Delete key may be in a different location, depending on your keyboard.</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58</a:t>
            </a:fld>
            <a:endParaRPr lang="en-US"/>
          </a:p>
        </p:txBody>
      </p:sp>
    </p:spTree>
    <p:extLst>
      <p:ext uri="{BB962C8B-B14F-4D97-AF65-F5344CB8AC3E}">
        <p14:creationId xmlns:p14="http://schemas.microsoft.com/office/powerpoint/2010/main" val="349661564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98-110 OR SLIDES 55-67 (PART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Deleting Files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Now that the library picture and the To Do List file have both been deleted, they no longer display in Celine’s folder.</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59</a:t>
            </a:fld>
            <a:endParaRPr lang="en-US"/>
          </a:p>
        </p:txBody>
      </p:sp>
    </p:spTree>
    <p:extLst>
      <p:ext uri="{BB962C8B-B14F-4D97-AF65-F5344CB8AC3E}">
        <p14:creationId xmlns:p14="http://schemas.microsoft.com/office/powerpoint/2010/main" val="33816441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77F4F2-28CE-3EBD-43C3-2680B73BBCE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26C1F9A-F289-8AE6-9E11-B6B89D21214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813427C-ED5C-4DD7-F1F5-6818ACEB9360}"/>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45-55 OR SLIDES 3-13 (PART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Files and Folders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800" b="0" i="0" u="none" strike="noStrike" dirty="0">
              <a:solidFill>
                <a:srgbClr val="000000"/>
              </a:solidFill>
              <a:effectLst/>
              <a:latin typeface="ATT Aleck Sans" panose="020B0503020203020204"/>
            </a:endParaRPr>
          </a:p>
          <a:p>
            <a:pPr>
              <a:defRPr/>
            </a:pPr>
            <a:r>
              <a:rPr lang="en-US" sz="1800" b="0" i="0" u="none" strike="noStrike" dirty="0">
                <a:solidFill>
                  <a:srgbClr val="000000"/>
                </a:solidFill>
                <a:effectLst/>
                <a:latin typeface="ATT Aleck Sans" panose="020B0503020203020204"/>
              </a:rPr>
              <a:t>You can open a file using an application</a:t>
            </a:r>
            <a:r>
              <a:rPr lang="en-US" sz="1800" dirty="0">
                <a:solidFill>
                  <a:srgbClr val="000000"/>
                </a:solidFill>
                <a:latin typeface="ATT Aleck Sans" panose="020B0503020203020204"/>
              </a:rPr>
              <a:t> in the Start menu</a:t>
            </a:r>
            <a:r>
              <a:rPr lang="en-US" sz="1800" b="0" i="0" u="none" strike="noStrike" dirty="0">
                <a:solidFill>
                  <a:srgbClr val="000000"/>
                </a:solidFill>
                <a:effectLst/>
                <a:latin typeface="ATT Aleck Sans" panose="020B0503020203020204"/>
              </a:rPr>
              <a:t>. </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C2F38095-4475-5F52-1442-90D296332F73}"/>
              </a:ext>
            </a:extLst>
          </p:cNvPr>
          <p:cNvSpPr>
            <a:spLocks noGrp="1"/>
          </p:cNvSpPr>
          <p:nvPr>
            <p:ph type="sldNum" sz="quarter" idx="5"/>
          </p:nvPr>
        </p:nvSpPr>
        <p:spPr/>
        <p:txBody>
          <a:bodyPr/>
          <a:lstStyle/>
          <a:p>
            <a:fld id="{0A1A2D79-0A70-4F98-91B6-5265C658D6AD}" type="slidenum">
              <a:rPr lang="en-US" smtClean="0"/>
              <a:t>6</a:t>
            </a:fld>
            <a:endParaRPr lang="en-US"/>
          </a:p>
        </p:txBody>
      </p:sp>
    </p:spTree>
    <p:extLst>
      <p:ext uri="{BB962C8B-B14F-4D97-AF65-F5344CB8AC3E}">
        <p14:creationId xmlns:p14="http://schemas.microsoft.com/office/powerpoint/2010/main" val="321465633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98-110 OR SLIDES 55-67 (PART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Deleting Files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files are inside the Recycle Bin. The Recycle Bin is a temporary holding place for deleted files.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Just like a recycle bin in your home, the contents stay in the bin until you empty it and take it out.</a:t>
            </a:r>
          </a:p>
          <a:p>
            <a:endParaRPr lang="en-US" sz="120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i="1" dirty="0">
                <a:effectLst/>
                <a:latin typeface="Helvetica Neue" panose="02000503000000020004" pitchFamily="2" charset="0"/>
              </a:rPr>
              <a:t>INSTRUCTOR NOTE: </a:t>
            </a:r>
            <a:r>
              <a:rPr lang="en-US" dirty="0">
                <a:effectLst/>
                <a:latin typeface="Helvetica Neue" panose="02000503000000020004" pitchFamily="2" charset="0"/>
              </a:rPr>
              <a:t>Press ENTER to highlight the notice.</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you move a file to the Recycle Bin and later realize you want to keep the file, you can still get the file back—as long as nobody has emptied the Recycle Bin. To open the Recycle Bin, double-click the icon. </a:t>
            </a:r>
          </a:p>
        </p:txBody>
      </p:sp>
      <p:sp>
        <p:nvSpPr>
          <p:cNvPr id="4" name="Slide Number Placeholder 3"/>
          <p:cNvSpPr>
            <a:spLocks noGrp="1"/>
          </p:cNvSpPr>
          <p:nvPr>
            <p:ph type="sldNum" sz="quarter" idx="5"/>
          </p:nvPr>
        </p:nvSpPr>
        <p:spPr/>
        <p:txBody>
          <a:bodyPr/>
          <a:lstStyle/>
          <a:p>
            <a:fld id="{0A1A2D79-0A70-4F98-91B6-5265C658D6AD}" type="slidenum">
              <a:rPr lang="en-US" smtClean="0"/>
              <a:t>60</a:t>
            </a:fld>
            <a:endParaRPr lang="en-US"/>
          </a:p>
        </p:txBody>
      </p:sp>
    </p:spTree>
    <p:extLst>
      <p:ext uri="{BB962C8B-B14F-4D97-AF65-F5344CB8AC3E}">
        <p14:creationId xmlns:p14="http://schemas.microsoft.com/office/powerpoint/2010/main" val="42137763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98-110 OR SLIDES 55-67 (PART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Deleting Files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Recycle Bin folder will open and a list of the files in the folder will appear. </a:t>
            </a:r>
          </a:p>
          <a:p>
            <a:r>
              <a:rPr lang="en-US" sz="1200" kern="1200" dirty="0">
                <a:solidFill>
                  <a:schemeClr val="tx1"/>
                </a:solidFill>
                <a:effectLst/>
                <a:latin typeface="+mn-lt"/>
                <a:ea typeface="+mn-ea"/>
                <a:cs typeface="+mn-cs"/>
              </a:rPr>
              <a:t> </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i="1" dirty="0">
                <a:effectLst/>
                <a:latin typeface="Helvetica Neue" panose="02000503000000020004" pitchFamily="2" charset="0"/>
              </a:rPr>
              <a:t>INSTRUCTOR NOTE: </a:t>
            </a:r>
            <a:r>
              <a:rPr lang="en-US" dirty="0">
                <a:effectLst/>
                <a:latin typeface="Helvetica Neue" panose="02000503000000020004" pitchFamily="2" charset="0"/>
              </a:rPr>
              <a:t>Press ENTER to highlight the Word document.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To keep a file after placing it in the Recycle Bin, left-click on the file and hold the mouse button down while dragging the file to the desktop or other location where you want to keep it.</a:t>
            </a:r>
            <a:r>
              <a:rPr lang="en-US" dirty="0">
                <a:effectLst/>
              </a:rPr>
              <a:t>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61</a:t>
            </a:fld>
            <a:endParaRPr lang="en-US"/>
          </a:p>
        </p:txBody>
      </p:sp>
    </p:spTree>
    <p:extLst>
      <p:ext uri="{BB962C8B-B14F-4D97-AF65-F5344CB8AC3E}">
        <p14:creationId xmlns:p14="http://schemas.microsoft.com/office/powerpoint/2010/main" val="187231795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98-110 OR SLIDES 55-67 (PART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Deleting Files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 this example, the file was saved to the desktop.</a:t>
            </a:r>
          </a:p>
          <a:p>
            <a:endParaRPr lang="en-US" sz="120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i="1" dirty="0">
                <a:effectLst/>
                <a:latin typeface="Helvetica Neue" panose="02000503000000020004" pitchFamily="2" charset="0"/>
              </a:rPr>
              <a:t>INSTRUCTOR NOTE: </a:t>
            </a:r>
            <a:r>
              <a:rPr lang="en-US" dirty="0">
                <a:effectLst/>
                <a:latin typeface="Helvetica Neue" panose="02000503000000020004" pitchFamily="2" charset="0"/>
              </a:rPr>
              <a:t>Press ENTER to highlight moving the Word document to the Recycle Bin. </a:t>
            </a:r>
          </a:p>
          <a:p>
            <a:endParaRPr lang="en-US" sz="120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Let’s place the To Do List back in the Recycle Bin. When you are certain that you are done with everything in the Recycle Bin, you can empty it to permanently delete those files. </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62</a:t>
            </a:fld>
            <a:endParaRPr lang="en-US"/>
          </a:p>
        </p:txBody>
      </p:sp>
    </p:spTree>
    <p:extLst>
      <p:ext uri="{BB962C8B-B14F-4D97-AF65-F5344CB8AC3E}">
        <p14:creationId xmlns:p14="http://schemas.microsoft.com/office/powerpoint/2010/main" val="416247071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98-110 OR SLIDES 55-67 (PART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Deleting Files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One way to empty the Recycle Bin is to move your cursor over the Recycle Bin icon and then right-click on your mouse.</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63</a:t>
            </a:fld>
            <a:endParaRPr lang="en-US"/>
          </a:p>
        </p:txBody>
      </p:sp>
    </p:spTree>
    <p:extLst>
      <p:ext uri="{BB962C8B-B14F-4D97-AF65-F5344CB8AC3E}">
        <p14:creationId xmlns:p14="http://schemas.microsoft.com/office/powerpoint/2010/main" val="38116471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98-110 OR SLIDES 55-67 (PART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Deleting Files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In the menu that appears, click on “Empty Recycle Bin.”</a:t>
            </a:r>
            <a:r>
              <a:rPr lang="en-US" dirty="0">
                <a:effectLst/>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64</a:t>
            </a:fld>
            <a:endParaRPr lang="en-US"/>
          </a:p>
        </p:txBody>
      </p:sp>
    </p:spTree>
    <p:extLst>
      <p:ext uri="{BB962C8B-B14F-4D97-AF65-F5344CB8AC3E}">
        <p14:creationId xmlns:p14="http://schemas.microsoft.com/office/powerpoint/2010/main" val="290981318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98-110 OR SLIDES 55-67 (PART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Deleting Files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You can also empty the Recycle Bin from the Recycle Bin folder. </a:t>
            </a:r>
          </a:p>
          <a:p>
            <a:pPr lvl="0"/>
            <a:endParaRPr lang="en-US" sz="120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i="1" dirty="0">
                <a:effectLst/>
                <a:latin typeface="Helvetica Neue" panose="02000503000000020004" pitchFamily="2" charset="0"/>
              </a:rPr>
              <a:t>INSTRUCTOR NOTE: </a:t>
            </a:r>
            <a:r>
              <a:rPr lang="en-US" dirty="0">
                <a:effectLst/>
                <a:latin typeface="Helvetica Neue" panose="02000503000000020004" pitchFamily="2" charset="0"/>
              </a:rPr>
              <a:t>Press ENTER to highlight Empty Recycle Bin.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To do this, click on the Empty Recycle Bin icon.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65</a:t>
            </a:fld>
            <a:endParaRPr lang="en-US"/>
          </a:p>
        </p:txBody>
      </p:sp>
    </p:spTree>
    <p:extLst>
      <p:ext uri="{BB962C8B-B14F-4D97-AF65-F5344CB8AC3E}">
        <p14:creationId xmlns:p14="http://schemas.microsoft.com/office/powerpoint/2010/main" val="368695823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98-110 OR SLIDES 55-67 (PART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Deleting Files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You will be asked to confirm that you want to delete the file. If you do want to delete the files, click Yes.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Remember that once you click Yes, you cannot retrieve the files!</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66</a:t>
            </a:fld>
            <a:endParaRPr lang="en-US"/>
          </a:p>
        </p:txBody>
      </p:sp>
    </p:spTree>
    <p:extLst>
      <p:ext uri="{BB962C8B-B14F-4D97-AF65-F5344CB8AC3E}">
        <p14:creationId xmlns:p14="http://schemas.microsoft.com/office/powerpoint/2010/main" val="40835448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98-110 OR SLIDES 55-67 (PART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Deleting Files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Recycle Bin is now empty.</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1" dirty="0">
                <a:solidFill>
                  <a:srgbClr val="242424"/>
                </a:solidFill>
                <a:effectLst/>
                <a:latin typeface="Segoe UI" panose="020B0502040204020203" pitchFamily="34" charset="0"/>
                <a:ea typeface="Times New Roman" panose="02020603050405020304" pitchFamily="18" charset="0"/>
              </a:rPr>
              <a:t>Review and address items in the “parking lot”. </a:t>
            </a:r>
            <a:endParaRPr lang="en-US" sz="1200" dirty="0">
              <a:effectLst/>
              <a:latin typeface="Times New Roman" panose="02020603050405020304" pitchFamily="18" charset="0"/>
              <a:ea typeface="Times New Roman" panose="02020603050405020304" pitchFamily="18" charset="0"/>
            </a:endParaRPr>
          </a:p>
          <a:p>
            <a:endParaRPr lang="en-US" sz="1200" b="0" i="1" dirty="0">
              <a:solidFill>
                <a:srgbClr val="242424"/>
              </a:solidFill>
              <a:effectLst/>
              <a:latin typeface="Segoe UI" panose="020B0502040204020203" pitchFamily="34" charset="0"/>
              <a:ea typeface="Calibri" panose="020F0502020204030204" pitchFamily="34" charset="0"/>
            </a:endParaRPr>
          </a:p>
          <a:p>
            <a:r>
              <a:rPr lang="en-US" sz="1200" b="0" i="1" dirty="0">
                <a:solidFill>
                  <a:srgbClr val="242424"/>
                </a:solidFill>
                <a:effectLst/>
                <a:latin typeface="Segoe UI" panose="020B0502040204020203" pitchFamily="34" charset="0"/>
                <a:ea typeface="Calibri" panose="020F0502020204030204" pitchFamily="34" charset="0"/>
              </a:rPr>
              <a:t>ADDITIONAL DETAILS: </a:t>
            </a:r>
            <a:r>
              <a:rPr lang="en-US" sz="1200" dirty="0">
                <a:solidFill>
                  <a:srgbClr val="242424"/>
                </a:solidFill>
                <a:effectLst/>
                <a:latin typeface="Segoe UI" panose="020B0502040204020203" pitchFamily="34" charset="0"/>
                <a:ea typeface="Calibri" panose="020F0502020204030204" pitchFamily="34" charset="0"/>
              </a:rPr>
              <a:t>For information about what the parking lot is, see the “Before the Workshop Begins” section of the Instructor Guide.</a:t>
            </a:r>
            <a:r>
              <a:rPr lang="en-US" sz="1200" i="0" kern="1200" dirty="0">
                <a:solidFill>
                  <a:schemeClr val="tx1"/>
                </a:solidFill>
                <a:effectLst/>
                <a:latin typeface="+mn-lt"/>
                <a:ea typeface="+mn-ea"/>
                <a:cs typeface="+mn-cs"/>
              </a:rPr>
              <a:t> </a:t>
            </a:r>
          </a:p>
          <a:p>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Segoe UI" panose="020B0502040204020203" pitchFamily="34" charset="0"/>
                <a:ea typeface="Calibri" panose="020F0502020204030204" pitchFamily="34" charset="0"/>
                <a:cs typeface="Times New Roman" panose="02020603050405020304" pitchFamily="18" charset="0"/>
              </a:rPr>
              <a:t>Before we move to the next section, do you have any questions?</a:t>
            </a:r>
            <a:endParaRPr lang="en-US" sz="1200" i="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sz="1200" b="0" i="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67</a:t>
            </a:fld>
            <a:endParaRPr lang="en-US"/>
          </a:p>
        </p:txBody>
      </p:sp>
    </p:spTree>
    <p:extLst>
      <p:ext uri="{BB962C8B-B14F-4D97-AF65-F5344CB8AC3E}">
        <p14:creationId xmlns:p14="http://schemas.microsoft.com/office/powerpoint/2010/main" val="236656234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a:solidFill>
                  <a:schemeClr val="tx1"/>
                </a:solidFill>
                <a:effectLst/>
                <a:latin typeface="+mn-lt"/>
                <a:ea typeface="+mn-ea"/>
                <a:cs typeface="+mn-cs"/>
              </a:rPr>
              <a:t>USE POWERPOINT AND LEARNER ACTIVITY SHEET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kern="1200">
                <a:solidFill>
                  <a:schemeClr val="tx1"/>
                </a:solidFill>
                <a:effectLst/>
                <a:latin typeface="+mn-lt"/>
                <a:ea typeface="+mn-ea"/>
                <a:cs typeface="+mn-cs"/>
              </a:rPr>
              <a:t>Activity 4</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a:solidFill>
                  <a:schemeClr val="tx1"/>
                </a:solidFill>
                <a:effectLst/>
                <a:latin typeface="+mn-lt"/>
                <a:ea typeface="+mn-ea"/>
                <a:cs typeface="+mn-cs"/>
              </a:rPr>
              <a:t>INSTRUCTOR NOTE: </a:t>
            </a:r>
            <a:r>
              <a:rPr lang="en-US" i="0"/>
              <a:t>Point attendees to Activity 4 on Activity Sheet page 2. </a:t>
            </a:r>
            <a:r>
              <a:rPr lang="en-US" sz="1200" i="0" kern="1200">
                <a:solidFill>
                  <a:schemeClr val="tx1"/>
                </a:solidFill>
                <a:effectLst/>
                <a:latin typeface="+mn-lt"/>
                <a:ea typeface="+mn-ea"/>
                <a:cs typeface="+mn-cs"/>
              </a:rPr>
              <a:t>Review the topics in this section. Go to the desktop. Ask the learners to call out the answers to the questions on the next slide. If the learners have computers, encourage them to follow along on their computers. Encourage them to call out answers and then confirm the correct answer to have them update their Activity Sheet.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i="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 </a:t>
            </a:r>
            <a:r>
              <a:rPr lang="en-US"/>
              <a:t>In this lesson, we learned how to </a:t>
            </a:r>
            <a:r>
              <a:rPr lang="en-US" sz="1200" b="0" i="0" u="none" strike="noStrike">
                <a:solidFill>
                  <a:srgbClr val="000000"/>
                </a:solidFill>
                <a:effectLst/>
                <a:latin typeface="ATT Aleck Sans"/>
              </a:rPr>
              <a:t>delete files. Let’s practice what we learned. </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lvl="0"/>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br>
              <a:rPr lang="en-US" sz="1200" kern="1200">
                <a:solidFill>
                  <a:schemeClr val="tx1"/>
                </a:solidFill>
                <a:effectLst/>
                <a:latin typeface="+mn-lt"/>
                <a:ea typeface="+mn-ea"/>
                <a:cs typeface="+mn-cs"/>
              </a:rPr>
            </a:br>
            <a:endParaRPr lang="en-US" sz="1200" kern="1200">
              <a:solidFill>
                <a:schemeClr val="tx1"/>
              </a:solidFill>
              <a:effectLst/>
              <a:latin typeface="+mn-lt"/>
              <a:ea typeface="+mn-ea"/>
              <a:cs typeface="+mn-cs"/>
            </a:endParaRPr>
          </a:p>
          <a:p>
            <a:pPr lvl="0"/>
            <a:br>
              <a:rPr lang="en-US" sz="1200" kern="1200">
                <a:solidFill>
                  <a:schemeClr val="tx1"/>
                </a:solidFill>
                <a:effectLst/>
                <a:latin typeface="+mn-lt"/>
                <a:ea typeface="+mn-ea"/>
                <a:cs typeface="+mn-cs"/>
              </a:rPr>
            </a:b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p:txBody>
      </p:sp>
      <p:sp>
        <p:nvSpPr>
          <p:cNvPr id="4" name="Slide Number Placeholder 3"/>
          <p:cNvSpPr>
            <a:spLocks noGrp="1"/>
          </p:cNvSpPr>
          <p:nvPr>
            <p:ph type="sldNum" sz="quarter" idx="5"/>
          </p:nvPr>
        </p:nvSpPr>
        <p:spPr/>
        <p:txBody>
          <a:bodyPr/>
          <a:lstStyle/>
          <a:p>
            <a:fld id="{0A1A2D79-0A70-4F98-91B6-5265C658D6AD}" type="slidenum">
              <a:rPr lang="en-US" smtClean="0"/>
              <a:t>68</a:t>
            </a:fld>
            <a:endParaRPr lang="en-US"/>
          </a:p>
        </p:txBody>
      </p:sp>
    </p:spTree>
    <p:extLst>
      <p:ext uri="{BB962C8B-B14F-4D97-AF65-F5344CB8AC3E}">
        <p14:creationId xmlns:p14="http://schemas.microsoft.com/office/powerpoint/2010/main" val="277081033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i="1" dirty="0"/>
              <a:t>USE POWERPOINT AND LEARNER ACTIVITY SHEET</a:t>
            </a:r>
            <a:endParaRPr lang="en-US" dirty="0"/>
          </a:p>
          <a:p>
            <a:pPr marL="628650" lvl="1" indent="-171450">
              <a:buFont typeface="Arial,Sans-Serif"/>
              <a:buChar char="•"/>
              <a:defRPr/>
            </a:pPr>
            <a:r>
              <a:rPr lang="en-US" dirty="0"/>
              <a:t>Activity 4</a:t>
            </a:r>
          </a:p>
          <a:p>
            <a:pPr>
              <a:defRPr/>
            </a:pPr>
            <a:endParaRPr lang="en-US" i="1" dirty="0">
              <a:ea typeface="Calibri"/>
              <a:cs typeface="Calibri"/>
            </a:endParaRPr>
          </a:p>
          <a:p>
            <a:pPr>
              <a:defRPr/>
            </a:pPr>
            <a:r>
              <a:rPr lang="en-US" i="1" dirty="0"/>
              <a:t>INSTRUCTOR NOTE: </a:t>
            </a:r>
            <a:r>
              <a:rPr lang="en-US" i="0" dirty="0"/>
              <a:t>Use the slide to debrief the activity or as a guide for yourself if you’re doing a demonstration. For each item, demonstrate the answer.</a:t>
            </a:r>
            <a:endParaRPr lang="en-US" dirty="0">
              <a:ea typeface="Calibri"/>
              <a:cs typeface="Calibri"/>
            </a:endParaRPr>
          </a:p>
          <a:p>
            <a:pPr marL="82296" indent="0">
              <a:buNone/>
            </a:pPr>
            <a:r>
              <a:rPr lang="en-US" sz="1200" dirty="0">
                <a:solidFill>
                  <a:schemeClr val="tx1"/>
                </a:solidFill>
              </a:rPr>
              <a:t> </a:t>
            </a:r>
          </a:p>
          <a:p>
            <a:pPr marL="82296"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1. Move the file named </a:t>
            </a:r>
            <a:r>
              <a:rPr lang="en-US" sz="1200" dirty="0" err="1">
                <a:solidFill>
                  <a:schemeClr val="tx1"/>
                </a:solidFill>
              </a:rPr>
              <a:t>Hello.docx</a:t>
            </a:r>
            <a:r>
              <a:rPr lang="en-US" sz="1200" dirty="0">
                <a:solidFill>
                  <a:schemeClr val="tx1"/>
                </a:solidFill>
              </a:rPr>
              <a:t> on the desktop to the Recycle Bin. </a:t>
            </a:r>
            <a:br>
              <a:rPr lang="en-US" sz="1200" dirty="0">
                <a:solidFill>
                  <a:schemeClr val="tx1"/>
                </a:solidFill>
              </a:rPr>
            </a:br>
            <a:endParaRPr lang="en-US" sz="1200" dirty="0">
              <a:solidFill>
                <a:schemeClr val="tx1"/>
              </a:solidFill>
            </a:endParaRPr>
          </a:p>
          <a:p>
            <a:pPr marL="82296"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2. Empty the Recycle Bin using one of the two methods you learned today. </a:t>
            </a:r>
            <a:br>
              <a:rPr lang="en-US" sz="1200" b="0" i="1" kern="1200" dirty="0">
                <a:solidFill>
                  <a:schemeClr val="tx1"/>
                </a:solidFill>
                <a:effectLst/>
                <a:latin typeface="+mn-lt"/>
                <a:ea typeface="+mn-ea"/>
                <a:cs typeface="+mn-cs"/>
              </a:rPr>
            </a:br>
            <a:r>
              <a:rPr lang="en-US" sz="1200" b="1" i="0" kern="1200" dirty="0">
                <a:solidFill>
                  <a:schemeClr val="tx1"/>
                </a:solidFill>
                <a:effectLst/>
                <a:latin typeface="+mn-lt"/>
                <a:ea typeface="+mn-ea"/>
                <a:cs typeface="+mn-cs"/>
              </a:rPr>
              <a:t>Answer: </a:t>
            </a:r>
            <a:r>
              <a:rPr lang="en-US" sz="1200" b="0" i="0" kern="1200" dirty="0">
                <a:solidFill>
                  <a:schemeClr val="tx1"/>
                </a:solidFill>
                <a:effectLst/>
                <a:latin typeface="+mn-lt"/>
                <a:ea typeface="+mn-ea"/>
                <a:cs typeface="+mn-cs"/>
              </a:rPr>
              <a:t>Right-click on the Recycle Bin or open the Recycle Bin and click on Empty Recycle Bin.</a:t>
            </a:r>
            <a:endParaRPr lang="en-US" sz="12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After learners complete Activity 4: </a:t>
            </a:r>
            <a:r>
              <a:rPr lang="en-US" sz="1200" b="0"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Great job, everyone! In the next section you’ll learn tips for using a PC.”</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69</a:t>
            </a:fld>
            <a:endParaRPr lang="en-US"/>
          </a:p>
        </p:txBody>
      </p:sp>
    </p:spTree>
    <p:extLst>
      <p:ext uri="{BB962C8B-B14F-4D97-AF65-F5344CB8AC3E}">
        <p14:creationId xmlns:p14="http://schemas.microsoft.com/office/powerpoint/2010/main" val="14360689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45-55 OR SLIDES 3-13 (PART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Files and Folders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Any time you open a file, it will open inside a related software application. </a:t>
            </a:r>
            <a:r>
              <a:rPr lang="en-US" sz="1800" b="0" i="0" u="none" strike="noStrike" dirty="0">
                <a:solidFill>
                  <a:srgbClr val="000000"/>
                </a:solidFill>
                <a:effectLst/>
                <a:latin typeface="ATT Aleck Sans" panose="020B0503020203020204"/>
              </a:rPr>
              <a:t>In today’s example, we are going to open a budget file in Microsoft Excel since that was the application used to create it. To open the file, double-click the highlighted icon titled The School Party Budget…</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a:t>
            </a:fld>
            <a:endParaRPr lang="en-US"/>
          </a:p>
        </p:txBody>
      </p:sp>
    </p:spTree>
    <p:extLst>
      <p:ext uri="{BB962C8B-B14F-4D97-AF65-F5344CB8AC3E}">
        <p14:creationId xmlns:p14="http://schemas.microsoft.com/office/powerpoint/2010/main" val="425403090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USE POWERPOINT </a:t>
            </a:r>
            <a:endParaRPr lang="en-US" dirty="0"/>
          </a:p>
          <a:p>
            <a:pPr marL="914400" lvl="1" indent="-285750">
              <a:buFont typeface="Courier New"/>
              <a:buChar char="o"/>
            </a:pPr>
            <a:r>
              <a:rPr lang="en-US" dirty="0"/>
              <a:t>Tips for Using a PC </a:t>
            </a:r>
            <a:endParaRPr lang="en-US" dirty="0">
              <a:ea typeface="Calibri"/>
              <a:cs typeface="Calibri"/>
            </a:endParaRPr>
          </a:p>
          <a:p>
            <a:pPr indent="-285750"/>
            <a:endParaRPr lang="en-US" dirty="0"/>
          </a:p>
          <a:p>
            <a:pPr indent="-285750"/>
            <a:r>
              <a:rPr lang="en-US" sz="1200" kern="1200" dirty="0">
                <a:solidFill>
                  <a:schemeClr val="tx1"/>
                </a:solidFill>
                <a:effectLst/>
                <a:latin typeface="+mn-lt"/>
                <a:ea typeface="+mn-ea"/>
                <a:cs typeface="+mn-cs"/>
              </a:rPr>
              <a:t>Remember: </a:t>
            </a:r>
            <a:endParaRPr lang="en-US" dirty="0">
              <a:ea typeface="Calibri" panose="020F0502020204030204"/>
              <a:cs typeface="Calibri" panose="020F0502020204030204"/>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 desktop and taskbar are useful tools to access common applications and documents.</a:t>
            </a:r>
            <a:endParaRPr lang="en-US" sz="1200" kern="1200" dirty="0">
              <a:solidFill>
                <a:schemeClr val="tx1"/>
              </a:solidFill>
              <a:effectLst/>
              <a:latin typeface="+mn-lt"/>
              <a:ea typeface="Calibri" panose="020F0502020204030204"/>
              <a:cs typeface="Calibri" panose="020F0502020204030204"/>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Task View allows you to see all the open windows at one time.</a:t>
            </a:r>
            <a:endParaRPr lang="en-US" sz="1200" kern="1200" dirty="0">
              <a:solidFill>
                <a:schemeClr val="tx1"/>
              </a:solidFill>
              <a:effectLst/>
              <a:latin typeface="+mn-lt"/>
              <a:ea typeface="Calibri" panose="020F0502020204030204"/>
              <a:cs typeface="Calibri" panose="020F0502020204030204"/>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Folders </a:t>
            </a:r>
            <a:r>
              <a:rPr lang="en-US" dirty="0"/>
              <a:t>help</a:t>
            </a:r>
            <a:r>
              <a:rPr lang="en-US" sz="1200" kern="1200" dirty="0">
                <a:solidFill>
                  <a:schemeClr val="tx1"/>
                </a:solidFill>
                <a:effectLst/>
                <a:latin typeface="+mn-lt"/>
                <a:ea typeface="+mn-ea"/>
                <a:cs typeface="+mn-cs"/>
              </a:rPr>
              <a:t> you organize files. </a:t>
            </a:r>
            <a:endParaRPr lang="en-US" sz="1200" kern="1200" dirty="0">
              <a:solidFill>
                <a:schemeClr val="tx1"/>
              </a:solidFill>
              <a:effectLst/>
              <a:latin typeface="+mn-lt"/>
              <a:ea typeface="Calibri" panose="020F0502020204030204"/>
              <a:cs typeface="Calibri" panose="020F0502020204030204"/>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 search box allows you to quickly locate folders and documents.</a:t>
            </a:r>
            <a:endParaRPr lang="en-US" sz="1200" kern="1200" dirty="0">
              <a:solidFill>
                <a:schemeClr val="tx1"/>
              </a:solidFill>
              <a:effectLst/>
              <a:latin typeface="+mn-lt"/>
              <a:ea typeface="Calibri" panose="020F0502020204030204"/>
              <a:cs typeface="Calibri" panose="020F0502020204030204"/>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You can restore documents from the Recycle Bin, but only if nobody has emptied it. </a:t>
            </a:r>
            <a:endParaRPr lang="en-US" sz="1200" kern="1200" dirty="0">
              <a:solidFill>
                <a:schemeClr val="tx1"/>
              </a:solidFill>
              <a:effectLst/>
              <a:latin typeface="+mn-lt"/>
              <a:ea typeface="Calibri" panose="020F0502020204030204"/>
              <a:cs typeface="Calibri" panose="020F0502020204030204"/>
            </a:endParaRPr>
          </a:p>
          <a:p>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1" dirty="0">
                <a:solidFill>
                  <a:srgbClr val="242424"/>
                </a:solidFill>
                <a:effectLst/>
                <a:latin typeface="Segoe UI" panose="020B0502040204020203" pitchFamily="34" charset="0"/>
                <a:ea typeface="Times New Roman" panose="02020603050405020304" pitchFamily="18" charset="0"/>
              </a:rPr>
              <a:t>Review and address items in the “parking lot”. </a:t>
            </a:r>
            <a:endParaRPr lang="en-US" sz="1200" dirty="0">
              <a:effectLst/>
              <a:latin typeface="Times New Roman" panose="02020603050405020304" pitchFamily="18" charset="0"/>
              <a:ea typeface="Times New Roman" panose="02020603050405020304" pitchFamily="18" charset="0"/>
            </a:endParaRPr>
          </a:p>
          <a:p>
            <a:endParaRPr lang="en-US" sz="1200" b="0" i="1" dirty="0">
              <a:solidFill>
                <a:srgbClr val="242424"/>
              </a:solidFill>
              <a:effectLst/>
              <a:latin typeface="Segoe UI" panose="020B0502040204020203" pitchFamily="34" charset="0"/>
              <a:ea typeface="Calibri" panose="020F0502020204030204" pitchFamily="34" charset="0"/>
            </a:endParaRPr>
          </a:p>
          <a:p>
            <a:r>
              <a:rPr lang="en-US" sz="1200" b="0" i="1" dirty="0">
                <a:solidFill>
                  <a:srgbClr val="242424"/>
                </a:solidFill>
                <a:effectLst/>
                <a:latin typeface="Segoe UI" panose="020B0502040204020203" pitchFamily="34" charset="0"/>
                <a:ea typeface="Calibri" panose="020F0502020204030204" pitchFamily="34" charset="0"/>
              </a:rPr>
              <a:t>ADDITIONAL DETAILS: </a:t>
            </a:r>
            <a:r>
              <a:rPr lang="en-US" sz="1200" dirty="0">
                <a:solidFill>
                  <a:srgbClr val="242424"/>
                </a:solidFill>
                <a:effectLst/>
                <a:latin typeface="Segoe UI" panose="020B0502040204020203" pitchFamily="34" charset="0"/>
                <a:ea typeface="Calibri" panose="020F0502020204030204" pitchFamily="34" charset="0"/>
              </a:rPr>
              <a:t>For information about what the parking lot is, see the “Before the Workshop Begins” section of the Instructor Guide.</a:t>
            </a:r>
            <a:r>
              <a:rPr lang="en-US" sz="1200" i="0" kern="1200" dirty="0">
                <a:solidFill>
                  <a:schemeClr val="tx1"/>
                </a:solidFill>
                <a:effectLst/>
                <a:latin typeface="+mn-lt"/>
                <a:ea typeface="+mn-ea"/>
                <a:cs typeface="+mn-cs"/>
              </a:rPr>
              <a:t> </a:t>
            </a:r>
          </a:p>
          <a:p>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Segoe UI" panose="020B0502040204020203" pitchFamily="34" charset="0"/>
                <a:ea typeface="Calibri" panose="020F0502020204030204" pitchFamily="34" charset="0"/>
                <a:cs typeface="Times New Roman" panose="02020603050405020304" pitchFamily="18" charset="0"/>
              </a:rPr>
              <a:t>Before we move to the next section, do you have any questions?</a:t>
            </a:r>
            <a:endParaRPr lang="en-US" sz="1200" i="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sz="1200" b="0" i="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70</a:t>
            </a:fld>
            <a:endParaRPr lang="en-US"/>
          </a:p>
        </p:txBody>
      </p:sp>
    </p:spTree>
    <p:extLst>
      <p:ext uri="{BB962C8B-B14F-4D97-AF65-F5344CB8AC3E}">
        <p14:creationId xmlns:p14="http://schemas.microsoft.com/office/powerpoint/2010/main" val="145770087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AND LEARNER ACTIVITY SHEET OR ONLINE PC PRACTICE MODULE</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Activity 5</a:t>
            </a:r>
          </a:p>
          <a:p>
            <a:pPr marL="0" lvl="0" indent="0">
              <a:buNone/>
            </a:pPr>
            <a:endParaRPr lang="en-US" sz="1800" b="0" i="0" u="none" strike="noStrike" dirty="0">
              <a:solidFill>
                <a:srgbClr val="000000"/>
              </a:solidFill>
              <a:effectLst/>
              <a:latin typeface="ATT Aleck Sans" panose="020B0503020203020204"/>
            </a:endParaRPr>
          </a:p>
          <a:p>
            <a:pPr marL="0" lvl="0" indent="0">
              <a:buNone/>
            </a:pPr>
            <a:r>
              <a:rPr lang="en-US" sz="1800" b="0" i="0" u="none" strike="noStrike" dirty="0">
                <a:solidFill>
                  <a:srgbClr val="000000"/>
                </a:solidFill>
                <a:effectLst/>
                <a:latin typeface="ATT Aleck Sans" panose="020B0503020203020204"/>
              </a:rPr>
              <a:t>We’ve learned to open applications and files, work within Windows, and save and delete files. Let’s review what we learned. </a:t>
            </a:r>
          </a:p>
          <a:p>
            <a:pPr marL="0" lvl="0" indent="0">
              <a:buNone/>
            </a:pPr>
            <a:endParaRPr lang="en-US" sz="1200"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You can either:</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Launch the Practice section online by clicking on the link “Open Using a PC Practice Module” on the slide</a:t>
            </a:r>
            <a:br>
              <a:rPr lang="en-US" i="0" dirty="0"/>
            </a:br>
            <a:r>
              <a:rPr lang="en-US" dirty="0"/>
              <a:t>OR </a:t>
            </a:r>
            <a:r>
              <a:rPr lang="en-US" b="0" dirty="0"/>
              <a:t>ask learners if they would prefer a demo to walk through these instructions, which are also listed on the Learner Activity Sheet (pages 2 and 3).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In the address bar of the web browser, enter </a:t>
            </a:r>
            <a:r>
              <a:rPr lang="en-US" sz="1200" kern="1200" dirty="0" err="1">
                <a:solidFill>
                  <a:schemeClr val="tx1"/>
                </a:solidFill>
                <a:effectLst/>
                <a:latin typeface="+mn-lt"/>
                <a:ea typeface="+mn-ea"/>
                <a:cs typeface="+mn-cs"/>
              </a:rPr>
              <a:t>digitalliteracy.att.com</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&gt; Click on “Using a PC (Windows 11)” &gt; Click on “Practice Lesson”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Use the next five slides to review what students have learned in this section.</a:t>
            </a:r>
            <a:br>
              <a:rPr lang="en-US" sz="1200" i="0" kern="1200" dirty="0">
                <a:solidFill>
                  <a:schemeClr val="tx1"/>
                </a:solidFill>
                <a:effectLst/>
                <a:latin typeface="+mn-lt"/>
                <a:ea typeface="+mn-ea"/>
                <a:cs typeface="+mn-cs"/>
              </a:rPr>
            </a:br>
            <a:endParaRPr lang="en-US" sz="1200" i="0" kern="1200" dirty="0">
              <a:solidFill>
                <a:schemeClr val="tx1"/>
              </a:solidFill>
              <a:effectLst/>
              <a:latin typeface="+mn-lt"/>
              <a:ea typeface="+mn-ea"/>
              <a:cs typeface="+mn-cs"/>
            </a:endParaRPr>
          </a:p>
          <a:p>
            <a:r>
              <a:rPr lang="en-US" sz="1200" i="0" kern="1200" dirty="0">
                <a:solidFill>
                  <a:schemeClr val="tx1"/>
                </a:solidFill>
                <a:effectLst/>
                <a:latin typeface="+mn-lt"/>
                <a:ea typeface="+mn-ea"/>
                <a:cs typeface="+mn-cs"/>
              </a:rPr>
              <a:t>Learners should follow along as you go through each question. Engage them by asking them to call out answers. Then confirm the correct answer.</a:t>
            </a:r>
            <a:r>
              <a:rPr lang="en-US" sz="1200" kern="1200" dirty="0">
                <a:solidFill>
                  <a:schemeClr val="tx1"/>
                </a:solidFill>
                <a:effectLst/>
                <a:latin typeface="+mn-lt"/>
                <a:ea typeface="+mn-ea"/>
                <a:cs typeface="+mn-cs"/>
              </a:rPr>
              <a:t> </a:t>
            </a:r>
          </a:p>
          <a:p>
            <a:pPr lvl="0"/>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lvl="0"/>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71</a:t>
            </a:fld>
            <a:endParaRPr lang="en-US"/>
          </a:p>
        </p:txBody>
      </p:sp>
    </p:spTree>
    <p:extLst>
      <p:ext uri="{BB962C8B-B14F-4D97-AF65-F5344CB8AC3E}">
        <p14:creationId xmlns:p14="http://schemas.microsoft.com/office/powerpoint/2010/main" val="36506839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a:solidFill>
                  <a:schemeClr val="tx1"/>
                </a:solidFill>
                <a:effectLst/>
                <a:latin typeface="+mn-lt"/>
                <a:ea typeface="+mn-ea"/>
                <a:cs typeface="+mn-cs"/>
              </a:rPr>
              <a:t>USE POWERPOINT AND LEARNER ACTIVITY SHEET OR ONLINE PC PRACTICE MODULE</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a:solidFill>
                  <a:schemeClr val="tx1"/>
                </a:solidFill>
                <a:effectLst/>
                <a:latin typeface="+mn-lt"/>
                <a:ea typeface="+mn-ea"/>
                <a:cs typeface="+mn-cs"/>
              </a:rPr>
              <a:t>Activity 5</a:t>
            </a:r>
            <a:endParaRPr lang="en-US" sz="1200" i="0" kern="1200">
              <a:solidFill>
                <a:schemeClr val="tx1"/>
              </a:solidFill>
              <a:effectLst/>
              <a:latin typeface="+mn-lt"/>
              <a:ea typeface="Calibri"/>
              <a:cs typeface="Calibri"/>
            </a:endParaRPr>
          </a:p>
          <a:p>
            <a:pPr indent="0" algn="l">
              <a:buNone/>
            </a:pPr>
            <a:endParaRPr lang="en-US" sz="1200" b="1" kern="1200">
              <a:solidFill>
                <a:schemeClr val="tx1"/>
              </a:solidFill>
              <a:effectLst/>
              <a:latin typeface="+mn-lt"/>
              <a:ea typeface="Calibri" panose="020F0502020204030204"/>
              <a:cs typeface="Calibri" panose="020F0502020204030204"/>
            </a:endParaRPr>
          </a:p>
          <a:p>
            <a:r>
              <a:rPr lang="en-US">
                <a:ea typeface="Calibri"/>
                <a:cs typeface="Calibri"/>
              </a:rPr>
              <a:t>If you want to open an application on the desktop, what do you need to do?</a:t>
            </a:r>
            <a:endParaRPr lang="en-US"/>
          </a:p>
          <a:p>
            <a:endParaRPr lang="en-US" b="1"/>
          </a:p>
          <a:p>
            <a:pPr lvl="0"/>
            <a:r>
              <a:rPr lang="en-US" sz="1200" b="1" kern="1200">
                <a:solidFill>
                  <a:schemeClr val="tx1"/>
                </a:solidFill>
                <a:effectLst/>
                <a:latin typeface="+mn-lt"/>
                <a:ea typeface="+mn-ea"/>
                <a:cs typeface="+mn-cs"/>
              </a:rPr>
              <a:t>Answer: </a:t>
            </a:r>
            <a:r>
              <a:rPr lang="en-US" sz="1200" b="0" kern="1200">
                <a:solidFill>
                  <a:schemeClr val="tx1"/>
                </a:solidFill>
                <a:effectLst/>
                <a:latin typeface="+mn-lt"/>
                <a:ea typeface="+mn-ea"/>
                <a:cs typeface="+mn-cs"/>
              </a:rPr>
              <a:t>D</a:t>
            </a:r>
            <a:r>
              <a:rPr lang="en-US"/>
              <a:t>ouble-click the icon on the desktop. </a:t>
            </a:r>
            <a:endParaRPr lang="en-US">
              <a:ea typeface="+mn-ea"/>
              <a:cs typeface="+mn-cs"/>
            </a:endParaRPr>
          </a:p>
          <a:p>
            <a:endParaRPr lang="en-US"/>
          </a:p>
          <a:p>
            <a:endParaRPr lang="en-US"/>
          </a:p>
        </p:txBody>
      </p:sp>
      <p:sp>
        <p:nvSpPr>
          <p:cNvPr id="4" name="Slide Number Placeholder 3"/>
          <p:cNvSpPr>
            <a:spLocks noGrp="1"/>
          </p:cNvSpPr>
          <p:nvPr>
            <p:ph type="sldNum" sz="quarter" idx="5"/>
          </p:nvPr>
        </p:nvSpPr>
        <p:spPr/>
        <p:txBody>
          <a:bodyPr/>
          <a:lstStyle/>
          <a:p>
            <a:fld id="{0A1A2D79-0A70-4F98-91B6-5265C658D6AD}" type="slidenum">
              <a:rPr lang="en-US" smtClean="0"/>
              <a:t>72</a:t>
            </a:fld>
            <a:endParaRPr lang="en-US"/>
          </a:p>
        </p:txBody>
      </p:sp>
    </p:spTree>
    <p:extLst>
      <p:ext uri="{BB962C8B-B14F-4D97-AF65-F5344CB8AC3E}">
        <p14:creationId xmlns:p14="http://schemas.microsoft.com/office/powerpoint/2010/main" val="38392243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AND LEARNER ACTIVITY SHEET OR ONLINE PC PRACTICE MODULE</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Activity 5</a:t>
            </a:r>
          </a:p>
          <a:p>
            <a:pPr lvl="0"/>
            <a:endParaRPr lang="en-US" sz="1200" b="0" kern="1200" dirty="0">
              <a:solidFill>
                <a:schemeClr val="tx1"/>
              </a:solidFill>
              <a:effectLst/>
              <a:latin typeface="+mn-lt"/>
              <a:ea typeface="+mn-ea"/>
              <a:cs typeface="+mn-cs"/>
            </a:endParaRPr>
          </a:p>
          <a:p>
            <a:pPr lvl="0"/>
            <a:r>
              <a:rPr lang="en-US" sz="1200" b="0" kern="1200" dirty="0">
                <a:solidFill>
                  <a:schemeClr val="tx1"/>
                </a:solidFill>
                <a:effectLst/>
                <a:latin typeface="+mn-lt"/>
                <a:ea typeface="+mn-ea"/>
                <a:cs typeface="+mn-cs"/>
              </a:rPr>
              <a:t>If you want to minimize the window currently open on your screen, which icon would you click? </a:t>
            </a:r>
          </a:p>
          <a:p>
            <a:pPr lvl="0"/>
            <a:endParaRPr lang="en-US" sz="1200" kern="1200" dirty="0">
              <a:solidFill>
                <a:schemeClr val="tx1"/>
              </a:solidFill>
              <a:effectLst/>
              <a:latin typeface="+mn-lt"/>
              <a:ea typeface="Calibri" panose="020F0502020204030204"/>
              <a:cs typeface="Calibri" panose="020F0502020204030204"/>
            </a:endParaRPr>
          </a:p>
          <a:p>
            <a:r>
              <a:rPr lang="en-US" b="1" dirty="0">
                <a:solidFill>
                  <a:srgbClr val="000000"/>
                </a:solidFill>
                <a:ea typeface="Calibri" panose="020F0502020204030204"/>
                <a:cs typeface="Calibri" panose="020F0502020204030204"/>
              </a:rPr>
              <a:t>Answer: </a:t>
            </a:r>
            <a:r>
              <a:rPr lang="en-US" dirty="0">
                <a:solidFill>
                  <a:srgbClr val="000000"/>
                </a:solidFill>
                <a:ea typeface="Calibri" panose="020F0502020204030204"/>
                <a:cs typeface="Calibri" panose="020F0502020204030204"/>
              </a:rPr>
              <a:t>It's the icon that looks like a line at the top-right side of the window.</a:t>
            </a:r>
          </a:p>
          <a:p>
            <a:endParaRPr lang="en-US" dirty="0">
              <a:solidFill>
                <a:srgbClr val="FF0000"/>
              </a:solidFill>
              <a:ea typeface="Calibri" panose="020F0502020204030204"/>
              <a:cs typeface="Calibri" panose="020F0502020204030204"/>
            </a:endParaRPr>
          </a:p>
          <a:p>
            <a:r>
              <a:rPr lang="en-US" sz="1200" i="1" kern="1200" dirty="0">
                <a:solidFill>
                  <a:schemeClr val="tx1"/>
                </a:solidFill>
                <a:effectLst/>
                <a:latin typeface="+mn-lt"/>
                <a:ea typeface="+mn-ea"/>
                <a:cs typeface="+mn-cs"/>
              </a:rPr>
              <a:t>INSTRUCTOR NOTE</a:t>
            </a:r>
            <a:r>
              <a:rPr lang="en-US" sz="1200" b="0" i="1" kern="1200" dirty="0">
                <a:solidFill>
                  <a:schemeClr val="tx1"/>
                </a:solidFill>
                <a:effectLst/>
                <a:latin typeface="+mn-lt"/>
                <a:ea typeface="+mn-ea"/>
                <a:cs typeface="+mn-cs"/>
              </a:rPr>
              <a:t>: </a:t>
            </a:r>
            <a:r>
              <a:rPr lang="en-US" dirty="0">
                <a:solidFill>
                  <a:srgbClr val="000000"/>
                </a:solidFill>
              </a:rPr>
              <a:t>Point out the icon. </a:t>
            </a:r>
            <a:endParaRPr lang="en-US" dirty="0">
              <a:solidFill>
                <a:srgbClr val="FF0000"/>
              </a:solidFill>
              <a:ea typeface="Calibri"/>
              <a:cs typeface="Calibri"/>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73</a:t>
            </a:fld>
            <a:endParaRPr lang="en-US"/>
          </a:p>
        </p:txBody>
      </p:sp>
    </p:spTree>
    <p:extLst>
      <p:ext uri="{BB962C8B-B14F-4D97-AF65-F5344CB8AC3E}">
        <p14:creationId xmlns:p14="http://schemas.microsoft.com/office/powerpoint/2010/main" val="407667201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AND LEARNER ACTIVITY SHEET OR ONLINE PC PRACTICE MODULE</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Activity 5</a:t>
            </a:r>
          </a:p>
          <a:p>
            <a:pPr lvl="0"/>
            <a:endParaRPr lang="en-US" sz="1200" b="0" kern="1200" dirty="0">
              <a:solidFill>
                <a:schemeClr val="tx1"/>
              </a:solidFill>
              <a:effectLst/>
              <a:latin typeface="+mn-lt"/>
              <a:ea typeface="+mn-ea"/>
              <a:cs typeface="+mn-cs"/>
            </a:endParaRPr>
          </a:p>
          <a:p>
            <a:pPr lvl="0"/>
            <a:r>
              <a:rPr lang="en-US" sz="1200" b="0" kern="1200" dirty="0">
                <a:solidFill>
                  <a:schemeClr val="tx1"/>
                </a:solidFill>
                <a:effectLst/>
                <a:latin typeface="+mn-lt"/>
                <a:ea typeface="+mn-ea"/>
                <a:cs typeface="+mn-cs"/>
              </a:rPr>
              <a:t>If you want to close the window, what icon would you click? </a:t>
            </a:r>
          </a:p>
          <a:p>
            <a:pPr lvl="0"/>
            <a:endParaRPr lang="en-US" sz="1200" kern="1200" dirty="0">
              <a:solidFill>
                <a:schemeClr val="tx1"/>
              </a:solidFill>
              <a:effectLst/>
              <a:latin typeface="+mn-lt"/>
              <a:ea typeface="Calibri" panose="020F0502020204030204"/>
              <a:cs typeface="Calibri" panose="020F0502020204030204"/>
            </a:endParaRPr>
          </a:p>
          <a:p>
            <a:r>
              <a:rPr lang="en-US" b="1" dirty="0">
                <a:solidFill>
                  <a:srgbClr val="000000"/>
                </a:solidFill>
                <a:ea typeface="Calibri" panose="020F0502020204030204"/>
                <a:cs typeface="Calibri" panose="020F0502020204030204"/>
              </a:rPr>
              <a:t>Answer: </a:t>
            </a:r>
            <a:r>
              <a:rPr lang="en-US" dirty="0">
                <a:solidFill>
                  <a:srgbClr val="000000"/>
                </a:solidFill>
                <a:ea typeface="Calibri" panose="020F0502020204030204"/>
                <a:cs typeface="Calibri" panose="020F0502020204030204"/>
              </a:rPr>
              <a:t>It's the icon that looks like an X at the top-right side of the window. </a:t>
            </a:r>
          </a:p>
          <a:p>
            <a:endParaRPr lang="en-US" dirty="0">
              <a:solidFill>
                <a:srgbClr val="FF0000"/>
              </a:solidFill>
              <a:ea typeface="Calibri" panose="020F0502020204030204"/>
              <a:cs typeface="Calibri" panose="020F0502020204030204"/>
            </a:endParaRPr>
          </a:p>
          <a:p>
            <a:r>
              <a:rPr lang="en-US" i="1" kern="1200" dirty="0">
                <a:effectLst/>
              </a:rPr>
              <a:t>INSTRUCTOR NOTE</a:t>
            </a:r>
            <a:r>
              <a:rPr lang="en-US" b="0" i="1" kern="1200" dirty="0">
                <a:effectLst/>
              </a:rPr>
              <a:t>: </a:t>
            </a:r>
            <a:r>
              <a:rPr lang="en-US" b="0" i="0" kern="1200" dirty="0">
                <a:effectLst/>
              </a:rPr>
              <a:t>Point out the icon.</a:t>
            </a:r>
            <a:r>
              <a:rPr lang="en-US" dirty="0"/>
              <a:t> </a:t>
            </a:r>
            <a:endParaRPr lang="en-US" dirty="0">
              <a:ea typeface="Calibri"/>
              <a:cs typeface="Calibri"/>
            </a:endParaRPr>
          </a:p>
          <a:p>
            <a:endParaRPr lang="en-US" dirty="0"/>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74</a:t>
            </a:fld>
            <a:endParaRPr lang="en-US"/>
          </a:p>
        </p:txBody>
      </p:sp>
    </p:spTree>
    <p:extLst>
      <p:ext uri="{BB962C8B-B14F-4D97-AF65-F5344CB8AC3E}">
        <p14:creationId xmlns:p14="http://schemas.microsoft.com/office/powerpoint/2010/main" val="157494276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AND LEARNER ACTIVITY SHEET OR ONLINE PC PRACTICE MODULE</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Activity 5</a:t>
            </a:r>
          </a:p>
          <a:p>
            <a:pPr lvl="0"/>
            <a:endParaRPr lang="en-US" sz="1200" b="0" kern="1200" dirty="0">
              <a:solidFill>
                <a:schemeClr val="tx1"/>
              </a:solidFill>
              <a:effectLst/>
              <a:latin typeface="+mn-lt"/>
              <a:ea typeface="+mn-ea"/>
              <a:cs typeface="+mn-cs"/>
            </a:endParaRPr>
          </a:p>
          <a:p>
            <a:pPr lvl="0"/>
            <a:r>
              <a:rPr lang="en-US" sz="1200" b="0" kern="1200" dirty="0">
                <a:solidFill>
                  <a:schemeClr val="tx1"/>
                </a:solidFill>
                <a:effectLst/>
                <a:latin typeface="+mn-lt"/>
                <a:ea typeface="+mn-ea"/>
                <a:cs typeface="+mn-cs"/>
              </a:rPr>
              <a:t>If you want to save a document, what icon would you click? </a:t>
            </a:r>
          </a:p>
          <a:p>
            <a:pPr lvl="0"/>
            <a:endParaRPr lang="en-US" sz="1200" kern="1200" dirty="0">
              <a:solidFill>
                <a:schemeClr val="tx1"/>
              </a:solidFill>
              <a:effectLst/>
              <a:latin typeface="+mn-lt"/>
              <a:ea typeface="Calibri" panose="020F0502020204030204"/>
              <a:cs typeface="Calibri" panose="020F0502020204030204"/>
            </a:endParaRPr>
          </a:p>
          <a:p>
            <a:r>
              <a:rPr lang="en-US" b="1" dirty="0">
                <a:solidFill>
                  <a:srgbClr val="000000"/>
                </a:solidFill>
                <a:ea typeface="Calibri" panose="020F0502020204030204"/>
                <a:cs typeface="Calibri" panose="020F0502020204030204"/>
              </a:rPr>
              <a:t>Answer: </a:t>
            </a:r>
            <a:r>
              <a:rPr lang="en-US" dirty="0">
                <a:solidFill>
                  <a:srgbClr val="000000"/>
                </a:solidFill>
                <a:ea typeface="Calibri" panose="020F0502020204030204"/>
                <a:cs typeface="Calibri" panose="020F0502020204030204"/>
              </a:rPr>
              <a:t>You can click the File menu or click the Save icon.</a:t>
            </a:r>
          </a:p>
          <a:p>
            <a:endParaRPr lang="en-US" dirty="0">
              <a:solidFill>
                <a:srgbClr val="000000"/>
              </a:solidFill>
              <a:ea typeface="Calibri" panose="020F0502020204030204"/>
              <a:cs typeface="Calibri" panose="020F0502020204030204"/>
            </a:endParaRPr>
          </a:p>
          <a:p>
            <a:r>
              <a:rPr lang="en-US" i="1" dirty="0">
                <a:solidFill>
                  <a:srgbClr val="000000"/>
                </a:solidFill>
              </a:rPr>
              <a:t>INSTRUCTOR NOTE: </a:t>
            </a:r>
            <a:r>
              <a:rPr lang="en-US" dirty="0">
                <a:solidFill>
                  <a:srgbClr val="000000"/>
                </a:solidFill>
              </a:rPr>
              <a:t>Point out the File menu and the Save icon. </a:t>
            </a:r>
            <a:endParaRPr lang="en-US" dirty="0"/>
          </a:p>
          <a:p>
            <a:pPr lvl="0"/>
            <a:endParaRPr lang="en-US" sz="1200" b="0" i="0" kern="1200" dirty="0">
              <a:solidFill>
                <a:srgbClr val="FF0000"/>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75</a:t>
            </a:fld>
            <a:endParaRPr lang="en-US"/>
          </a:p>
        </p:txBody>
      </p:sp>
    </p:spTree>
    <p:extLst>
      <p:ext uri="{BB962C8B-B14F-4D97-AF65-F5344CB8AC3E}">
        <p14:creationId xmlns:p14="http://schemas.microsoft.com/office/powerpoint/2010/main" val="339221429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AND LEARNER ACTIVITY SHEET OR ONLINE PC PRACTICE MODULE</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Activity 5</a:t>
            </a:r>
          </a:p>
          <a:p>
            <a:pPr lvl="0"/>
            <a:endParaRPr lang="en-US" sz="1200" b="0" kern="1200" dirty="0">
              <a:solidFill>
                <a:schemeClr val="tx1"/>
              </a:solidFill>
              <a:effectLst/>
              <a:latin typeface="+mn-lt"/>
              <a:ea typeface="+mn-ea"/>
              <a:cs typeface="+mn-cs"/>
            </a:endParaRPr>
          </a:p>
          <a:p>
            <a:pPr lvl="0"/>
            <a:r>
              <a:rPr lang="en-US" sz="1200" b="0" kern="1200" dirty="0">
                <a:solidFill>
                  <a:schemeClr val="tx1"/>
                </a:solidFill>
                <a:effectLst/>
                <a:latin typeface="+mn-lt"/>
                <a:ea typeface="+mn-ea"/>
                <a:cs typeface="+mn-cs"/>
              </a:rPr>
              <a:t>If you accidentally delete a file, where can you find and retrieve it? </a:t>
            </a:r>
          </a:p>
          <a:p>
            <a:pPr lvl="0"/>
            <a:endParaRPr lang="en-US" sz="1200" kern="1200" dirty="0">
              <a:solidFill>
                <a:schemeClr val="tx1"/>
              </a:solidFill>
              <a:effectLst/>
              <a:latin typeface="+mn-lt"/>
              <a:ea typeface="Calibri" panose="020F0502020204030204"/>
              <a:cs typeface="Calibri" panose="020F0502020204030204"/>
            </a:endParaRPr>
          </a:p>
          <a:p>
            <a:r>
              <a:rPr lang="en-US" b="1" dirty="0">
                <a:ea typeface="Calibri" panose="020F0502020204030204"/>
                <a:cs typeface="Calibri" panose="020F0502020204030204"/>
              </a:rPr>
              <a:t>Answer: </a:t>
            </a:r>
            <a:r>
              <a:rPr lang="en-US" dirty="0">
                <a:ea typeface="Calibri" panose="020F0502020204030204"/>
                <a:cs typeface="Calibri" panose="020F0502020204030204"/>
              </a:rPr>
              <a:t>You would click the </a:t>
            </a:r>
            <a:r>
              <a:rPr lang="en-US" dirty="0"/>
              <a:t>Recycle Bin icon. </a:t>
            </a:r>
            <a:endParaRPr lang="en-US" dirty="0">
              <a:ea typeface="Calibri" panose="020F0502020204030204"/>
              <a:cs typeface="Calibri" panose="020F0502020204030204"/>
            </a:endParaRPr>
          </a:p>
          <a:p>
            <a:endParaRPr lang="en-US" dirty="0">
              <a:ea typeface="Calibri" panose="020F0502020204030204"/>
              <a:cs typeface="Calibri" panose="020F0502020204030204"/>
            </a:endParaRPr>
          </a:p>
          <a:p>
            <a:r>
              <a:rPr lang="en-US" i="1" dirty="0"/>
              <a:t>INSTRUCTOR NOTE: </a:t>
            </a:r>
            <a:r>
              <a:rPr lang="en-US" dirty="0"/>
              <a:t>Point out the Recycle Bin icon. </a:t>
            </a:r>
            <a:endParaRPr lang="en-US" dirty="0">
              <a:ea typeface="Calibri"/>
              <a:cs typeface="Calibri"/>
            </a:endParaRPr>
          </a:p>
          <a:p>
            <a:endParaRPr lang="en-US" dirty="0">
              <a:solidFill>
                <a:srgbClr val="000000"/>
              </a:solidFill>
              <a:ea typeface="Calibri" panose="020F0502020204030204"/>
              <a:cs typeface="Calibri" panose="020F0502020204030204"/>
            </a:endParaRPr>
          </a:p>
          <a:p>
            <a:pPr lvl="0"/>
            <a:endParaRPr lang="en-US" sz="1200" b="0" i="0" kern="1200" dirty="0">
              <a:solidFill>
                <a:srgbClr val="000000"/>
              </a:solidFill>
              <a:effectLst/>
              <a:latin typeface="+mn-lt"/>
              <a:ea typeface="Calibri" panose="020F0502020204030204"/>
              <a:cs typeface="Calibri" panose="020F0502020204030204"/>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76</a:t>
            </a:fld>
            <a:endParaRPr lang="en-US"/>
          </a:p>
        </p:txBody>
      </p:sp>
    </p:spTree>
    <p:extLst>
      <p:ext uri="{BB962C8B-B14F-4D97-AF65-F5344CB8AC3E}">
        <p14:creationId xmlns:p14="http://schemas.microsoft.com/office/powerpoint/2010/main" val="34227847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Wrap Up</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Congratulations, learners! Today you have learned: </a:t>
            </a:r>
            <a:endParaRPr lang="en-US" sz="1200" kern="1200" dirty="0">
              <a:solidFill>
                <a:schemeClr val="tx1"/>
              </a:solidFill>
              <a:effectLst/>
              <a:latin typeface="+mn-lt"/>
              <a:ea typeface="+mn-ea"/>
              <a:cs typeface="+mn-cs"/>
            </a:endParaRPr>
          </a:p>
          <a:p>
            <a:endParaRPr lang="en-US" dirty="0"/>
          </a:p>
          <a:p>
            <a:pPr marL="171450" indent="-171450">
              <a:buFont typeface="Arial" panose="020B0604020202020204" pitchFamily="34" charset="0"/>
              <a:buChar char="•"/>
            </a:pPr>
            <a:r>
              <a:rPr lang="en-US" dirty="0"/>
              <a:t>What is an operating system</a:t>
            </a:r>
          </a:p>
          <a:p>
            <a:pPr marL="171450" indent="-171450">
              <a:buFont typeface="Arial" panose="020B0604020202020204" pitchFamily="34" charset="0"/>
              <a:buChar char="•"/>
            </a:pPr>
            <a:r>
              <a:rPr lang="en-US" dirty="0"/>
              <a:t>The skills you need to use the Windows 11 operating system, including:</a:t>
            </a:r>
          </a:p>
          <a:p>
            <a:pPr marL="628650" lvl="1" indent="-171450">
              <a:buFont typeface="Arial" panose="020B0604020202020204" pitchFamily="34" charset="0"/>
              <a:buChar char="•"/>
            </a:pPr>
            <a:r>
              <a:rPr lang="en-US" dirty="0"/>
              <a:t>Finding and navigating the desktop</a:t>
            </a:r>
          </a:p>
          <a:p>
            <a:pPr marL="628650" lvl="1" indent="-171450">
              <a:buFont typeface="Arial" panose="020B0604020202020204" pitchFamily="34" charset="0"/>
              <a:buChar char="•"/>
            </a:pPr>
            <a:r>
              <a:rPr lang="en-US" dirty="0"/>
              <a:t>Finding and organizing files and folders</a:t>
            </a:r>
          </a:p>
          <a:p>
            <a:pPr marL="628650" lvl="1" indent="-171450">
              <a:buFont typeface="Arial" panose="020B0604020202020204" pitchFamily="34" charset="0"/>
              <a:buChar char="•"/>
            </a:pPr>
            <a:r>
              <a:rPr lang="en-US" dirty="0"/>
              <a:t>Managing application window</a:t>
            </a:r>
          </a:p>
          <a:p>
            <a:pPr marL="628650" lvl="1" indent="-171450">
              <a:buFont typeface="Arial" panose="020B0604020202020204" pitchFamily="34" charset="0"/>
              <a:buChar char="•"/>
            </a:pPr>
            <a:r>
              <a:rPr lang="en-US" dirty="0"/>
              <a:t>Saving and closing files</a:t>
            </a:r>
          </a:p>
          <a:p>
            <a:pPr marL="628650" lvl="1" indent="-171450">
              <a:buFont typeface="Arial" panose="020B0604020202020204" pitchFamily="34" charset="0"/>
              <a:buChar char="•"/>
            </a:pPr>
            <a:r>
              <a:rPr lang="en-US" dirty="0"/>
              <a:t>Deleting files</a:t>
            </a:r>
          </a:p>
          <a:p>
            <a:pPr marL="171450" lvl="0" indent="-171450">
              <a:buFont typeface="Arial" panose="020B0604020202020204" pitchFamily="34" charset="0"/>
              <a:buChar char="•"/>
            </a:pPr>
            <a:r>
              <a:rPr lang="en-US" dirty="0"/>
              <a:t>Tips for using Windows 11</a:t>
            </a:r>
          </a:p>
          <a:p>
            <a:pPr marL="0" marR="0">
              <a:lnSpc>
                <a:spcPct val="107000"/>
              </a:lnSpc>
              <a:spcBef>
                <a:spcPts val="0"/>
              </a:spcBef>
              <a:spcAft>
                <a:spcPts val="800"/>
              </a:spcAft>
            </a:pPr>
            <a:endParaRPr lang="en-US" sz="1800" dirty="0">
              <a:effectLst/>
              <a:latin typeface="Segoe UI" panose="020B0502040204020203"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Segoe UI" panose="020B0502040204020203" pitchFamily="34" charset="0"/>
                <a:ea typeface="Calibri" panose="020F0502020204030204" pitchFamily="34" charset="0"/>
                <a:cs typeface="Times New Roman" panose="02020603050405020304" pitchFamily="18" charset="0"/>
              </a:rPr>
              <a:t>Are there any other questions before today’s workshop ends?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i="1" kern="1200" dirty="0">
                <a:solidFill>
                  <a:schemeClr val="tx1"/>
                </a:solidFill>
                <a:effectLst/>
                <a:latin typeface="+mn-lt"/>
                <a:ea typeface="+mn-ea"/>
                <a:cs typeface="+mn-cs"/>
              </a:rPr>
              <a:t>INSTRUCTOR NOTE: </a:t>
            </a:r>
            <a:r>
              <a:rPr lang="en-US" sz="1200" i="1" dirty="0">
                <a:solidFill>
                  <a:srgbClr val="242424"/>
                </a:solidFill>
                <a:effectLst/>
                <a:latin typeface="Segoe UI" panose="020B0502040204020203" pitchFamily="34" charset="0"/>
                <a:ea typeface="Times New Roman" panose="02020603050405020304" pitchFamily="18" charset="0"/>
              </a:rPr>
              <a:t>Review and address items in the “parking lot”. </a:t>
            </a:r>
            <a:endParaRPr lang="en-US" sz="1200" dirty="0">
              <a:effectLst/>
              <a:latin typeface="Times New Roman" panose="02020603050405020304" pitchFamily="18" charset="0"/>
              <a:ea typeface="Times New Roman" panose="02020603050405020304" pitchFamily="18" charset="0"/>
            </a:endParaRPr>
          </a:p>
          <a:p>
            <a:pPr marL="0" marR="0" indent="457200">
              <a:spcBef>
                <a:spcPts val="0"/>
              </a:spcBef>
              <a:spcAft>
                <a:spcPts val="0"/>
              </a:spcAft>
            </a:pPr>
            <a:r>
              <a:rPr lang="en-US" sz="1200" dirty="0">
                <a:solidFill>
                  <a:srgbClr val="242424"/>
                </a:solidFill>
                <a:effectLst/>
                <a:latin typeface="Segoe UI" panose="020B0502040204020203" pitchFamily="34"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a:p>
            <a:r>
              <a:rPr lang="en-US" sz="1200" b="0" i="1" dirty="0">
                <a:solidFill>
                  <a:srgbClr val="242424"/>
                </a:solidFill>
                <a:effectLst/>
                <a:latin typeface="Segoe UI" panose="020B0502040204020203" pitchFamily="34" charset="0"/>
                <a:ea typeface="Calibri" panose="020F0502020204030204" pitchFamily="34" charset="0"/>
              </a:rPr>
              <a:t>ADDITIONAL DETAILS: </a:t>
            </a:r>
            <a:r>
              <a:rPr lang="en-US" sz="1200" dirty="0">
                <a:solidFill>
                  <a:srgbClr val="242424"/>
                </a:solidFill>
                <a:effectLst/>
                <a:latin typeface="Segoe UI" panose="020B0502040204020203" pitchFamily="34" charset="0"/>
                <a:ea typeface="Calibri" panose="020F0502020204030204" pitchFamily="34" charset="0"/>
              </a:rPr>
              <a:t>For information about what the parking lot is, see the “Before the Workshop Begins” section of the Instructor Guide.</a:t>
            </a:r>
            <a:endParaRPr lang="en-US" sz="1200" dirty="0">
              <a:solidFill>
                <a:schemeClr val="tx1"/>
              </a:solidFill>
              <a:effectLst/>
              <a:latin typeface="Segoe UI" panose="020B0502040204020203" pitchFamily="34" charset="0"/>
              <a:ea typeface="Calibri" panose="020F0502020204030204" pitchFamily="34" charset="0"/>
            </a:endParaRPr>
          </a:p>
          <a:p>
            <a:endParaRPr lang="en-US" dirty="0"/>
          </a:p>
          <a:p>
            <a:r>
              <a:rPr lang="en-US" sz="1200" i="1" kern="1200" dirty="0">
                <a:solidFill>
                  <a:schemeClr val="tx1"/>
                </a:solidFill>
                <a:effectLst/>
                <a:latin typeface="+mn-lt"/>
                <a:ea typeface="+mn-ea"/>
                <a:cs typeface="+mn-cs"/>
              </a:rPr>
              <a:t>INSTRUCTOR NOTE: </a:t>
            </a:r>
            <a:r>
              <a:rPr lang="en-US" i="0" dirty="0"/>
              <a:t>Provide each learner with a Certificate of Completion.</a:t>
            </a:r>
          </a:p>
        </p:txBody>
      </p:sp>
      <p:sp>
        <p:nvSpPr>
          <p:cNvPr id="4" name="Slide Number Placeholder 3"/>
          <p:cNvSpPr>
            <a:spLocks noGrp="1"/>
          </p:cNvSpPr>
          <p:nvPr>
            <p:ph type="sldNum" sz="quarter" idx="5"/>
          </p:nvPr>
        </p:nvSpPr>
        <p:spPr/>
        <p:txBody>
          <a:bodyPr/>
          <a:lstStyle/>
          <a:p>
            <a:fld id="{0A1A2D79-0A70-4F98-91B6-5265C658D6AD}" type="slidenum">
              <a:rPr lang="en-US" smtClean="0"/>
              <a:t>77</a:t>
            </a:fld>
            <a:endParaRPr lang="en-US"/>
          </a:p>
        </p:txBody>
      </p:sp>
    </p:spTree>
    <p:extLst>
      <p:ext uri="{BB962C8B-B14F-4D97-AF65-F5344CB8AC3E}">
        <p14:creationId xmlns:p14="http://schemas.microsoft.com/office/powerpoint/2010/main" val="233050330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Wrap Up</a:t>
            </a:r>
          </a:p>
          <a:p>
            <a:pPr marL="0" lvl="0" indent="0">
              <a:buFont typeface="Arial" panose="020B0604020202020204" pitchFamily="34" charset="0"/>
              <a:buNone/>
            </a:pPr>
            <a:endParaRPr lang="en-US" sz="1200" i="1" kern="1200" dirty="0">
              <a:solidFill>
                <a:schemeClr val="tx1"/>
              </a:solidFill>
              <a:effectLst/>
              <a:latin typeface="+mn-lt"/>
              <a:ea typeface="+mn-ea"/>
              <a:cs typeface="+mn-cs"/>
            </a:endParaRPr>
          </a:p>
          <a:p>
            <a:pPr marL="0" lvl="0" indent="0">
              <a:buFont typeface="Arial" panose="020B0604020202020204" pitchFamily="34" charset="0"/>
              <a:buNone/>
            </a:pPr>
            <a:r>
              <a:rPr lang="en-US" sz="1200" i="1" kern="1200" dirty="0">
                <a:solidFill>
                  <a:schemeClr val="tx1"/>
                </a:solidFill>
                <a:effectLst/>
                <a:latin typeface="+mn-lt"/>
                <a:ea typeface="+mn-ea"/>
                <a:cs typeface="+mn-cs"/>
              </a:rPr>
              <a:t>INSTRUCTOR NOTE: </a:t>
            </a:r>
            <a:r>
              <a:rPr lang="en-US" sz="1200" kern="1200" dirty="0">
                <a:solidFill>
                  <a:schemeClr val="tx1"/>
                </a:solidFill>
                <a:effectLst/>
                <a:latin typeface="+mn-lt"/>
                <a:ea typeface="+mn-ea"/>
                <a:cs typeface="+mn-cs"/>
              </a:rPr>
              <a:t>Highlight the </a:t>
            </a:r>
            <a:r>
              <a:rPr lang="en-US" sz="1200" kern="1200" dirty="0" err="1">
                <a:solidFill>
                  <a:schemeClr val="tx1"/>
                </a:solidFill>
                <a:effectLst/>
                <a:latin typeface="+mn-lt"/>
                <a:ea typeface="+mn-ea"/>
                <a:cs typeface="+mn-cs"/>
              </a:rPr>
              <a:t>digitalliteracy.att.com</a:t>
            </a:r>
            <a:r>
              <a:rPr lang="en-US" sz="1200" kern="1200" dirty="0">
                <a:solidFill>
                  <a:schemeClr val="tx1"/>
                </a:solidFill>
                <a:effectLst/>
                <a:latin typeface="+mn-lt"/>
                <a:ea typeface="+mn-ea"/>
                <a:cs typeface="+mn-cs"/>
              </a:rPr>
              <a:t> and </a:t>
            </a:r>
            <a:r>
              <a:rPr lang="en-US" sz="1200" u="sng" kern="1200" dirty="0">
                <a:solidFill>
                  <a:schemeClr val="tx1"/>
                </a:solidFill>
                <a:effectLst/>
                <a:latin typeface="+mn-lt"/>
                <a:ea typeface="+mn-ea"/>
                <a:cs typeface="+mn-cs"/>
                <a:hlinkClick r:id="rId3"/>
              </a:rPr>
              <a:t>https://www.digitallearn.org/</a:t>
            </a:r>
            <a:r>
              <a:rPr lang="en-US" sz="1200" kern="1200" dirty="0">
                <a:solidFill>
                  <a:schemeClr val="tx1"/>
                </a:solidFill>
                <a:effectLst/>
                <a:latin typeface="+mn-lt"/>
                <a:ea typeface="+mn-ea"/>
                <a:cs typeface="+mn-cs"/>
              </a:rPr>
              <a:t> websites as resources for additional virtual online courses. </a:t>
            </a: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78</a:t>
            </a:fld>
            <a:endParaRPr lang="en-US"/>
          </a:p>
        </p:txBody>
      </p:sp>
    </p:spTree>
    <p:extLst>
      <p:ext uri="{BB962C8B-B14F-4D97-AF65-F5344CB8AC3E}">
        <p14:creationId xmlns:p14="http://schemas.microsoft.com/office/powerpoint/2010/main" val="321876504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a:solidFill>
                  <a:schemeClr val="tx1"/>
                </a:solidFill>
                <a:effectLst/>
                <a:latin typeface="+mn-lt"/>
                <a:ea typeface="+mn-ea"/>
                <a:cs typeface="+mn-cs"/>
              </a:rPr>
              <a:t>USE POWERPOINT</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a:solidFill>
                  <a:schemeClr val="tx1"/>
                </a:solidFill>
                <a:effectLst/>
                <a:latin typeface="+mn-lt"/>
                <a:ea typeface="+mn-ea"/>
                <a:cs typeface="+mn-cs"/>
              </a:rPr>
              <a:t>Windows 11 Wrap Up</a:t>
            </a:r>
          </a:p>
          <a:p>
            <a:endParaRPr lang="en-US"/>
          </a:p>
          <a:p>
            <a:r>
              <a:rPr lang="en-US"/>
              <a:t>Please be sure to complete the learner survey. </a:t>
            </a:r>
            <a:br>
              <a:rPr lang="en-US"/>
            </a:br>
            <a:r>
              <a:rPr lang="en-US"/>
              <a:t>Visit </a:t>
            </a:r>
            <a:r>
              <a:rPr lang="en-US" sz="1200" b="1" kern="1200">
                <a:solidFill>
                  <a:schemeClr val="tx1"/>
                </a:solidFill>
                <a:effectLst/>
                <a:latin typeface="+mn-lt"/>
                <a:ea typeface="+mn-ea"/>
                <a:cs typeface="+mn-cs"/>
              </a:rPr>
              <a:t>digitalliteracy.att.com/learnersurvey  </a:t>
            </a:r>
            <a:br>
              <a:rPr lang="en-US"/>
            </a:br>
            <a:r>
              <a:rPr lang="en-US"/>
              <a:t>or </a:t>
            </a:r>
            <a:br>
              <a:rPr lang="en-US"/>
            </a:br>
            <a:r>
              <a:rPr lang="en-US"/>
              <a:t>Scan the QR code</a:t>
            </a:r>
          </a:p>
          <a:p>
            <a:br>
              <a:rPr lang="en-US"/>
            </a:br>
            <a:r>
              <a:rPr lang="en-US"/>
              <a:t>The link and code are also located on the Activity Sheet. </a:t>
            </a:r>
            <a:br>
              <a:rPr lang="en-US"/>
            </a:br>
            <a:endParaRPr lang="en-US"/>
          </a:p>
        </p:txBody>
      </p:sp>
      <p:sp>
        <p:nvSpPr>
          <p:cNvPr id="4" name="Slide Number Placeholder 3"/>
          <p:cNvSpPr>
            <a:spLocks noGrp="1"/>
          </p:cNvSpPr>
          <p:nvPr>
            <p:ph type="sldNum" sz="quarter" idx="5"/>
          </p:nvPr>
        </p:nvSpPr>
        <p:spPr/>
        <p:txBody>
          <a:bodyPr/>
          <a:lstStyle/>
          <a:p>
            <a:fld id="{0A1A2D79-0A70-4F98-91B6-5265C658D6AD}" type="slidenum">
              <a:rPr lang="en-US" smtClean="0"/>
              <a:t>79</a:t>
            </a:fld>
            <a:endParaRPr lang="en-US"/>
          </a:p>
        </p:txBody>
      </p:sp>
    </p:spTree>
    <p:extLst>
      <p:ext uri="{BB962C8B-B14F-4D97-AF65-F5344CB8AC3E}">
        <p14:creationId xmlns:p14="http://schemas.microsoft.com/office/powerpoint/2010/main" val="38410607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E9F5D4-EDCD-66B0-69F1-E4D470978F1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5F8E6B-8ED1-ABE3-837D-9FFE5548072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BB503F-E25D-4A9A-F4F3-B1442D997B0F}"/>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45-55 OR SLIDES 3-13 (PART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Files and Folders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and the file opens!</a:t>
            </a:r>
          </a:p>
          <a:p>
            <a:endParaRPr lang="en-US" sz="120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If performing a live demonstration, minimize </a:t>
            </a:r>
            <a:r>
              <a:rPr lang="en-US" sz="1200" kern="1200" dirty="0">
                <a:solidFill>
                  <a:schemeClr val="tx1"/>
                </a:solidFill>
                <a:effectLst/>
                <a:latin typeface="+mn-lt"/>
                <a:ea typeface="+mn-ea"/>
                <a:cs typeface="+mn-cs"/>
              </a:rPr>
              <a:t>School Party Budget Excel file before moving to the next section.</a:t>
            </a:r>
            <a:endParaRPr lang="en-US" sz="1200" i="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57EE78E4-BA8C-3874-E802-D3BC3D85720E}"/>
              </a:ext>
            </a:extLst>
          </p:cNvPr>
          <p:cNvSpPr>
            <a:spLocks noGrp="1"/>
          </p:cNvSpPr>
          <p:nvPr>
            <p:ph type="sldNum" sz="quarter" idx="5"/>
          </p:nvPr>
        </p:nvSpPr>
        <p:spPr/>
        <p:txBody>
          <a:bodyPr/>
          <a:lstStyle/>
          <a:p>
            <a:fld id="{0A1A2D79-0A70-4F98-91B6-5265C658D6AD}" type="slidenum">
              <a:rPr lang="en-US" smtClean="0"/>
              <a:t>8</a:t>
            </a:fld>
            <a:endParaRPr lang="en-US"/>
          </a:p>
        </p:txBody>
      </p:sp>
    </p:spTree>
    <p:extLst>
      <p:ext uri="{BB962C8B-B14F-4D97-AF65-F5344CB8AC3E}">
        <p14:creationId xmlns:p14="http://schemas.microsoft.com/office/powerpoint/2010/main" val="413123769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a:solidFill>
                  <a:schemeClr val="tx1"/>
                </a:solidFill>
                <a:effectLst/>
                <a:latin typeface="+mn-lt"/>
                <a:ea typeface="+mn-ea"/>
                <a:cs typeface="+mn-cs"/>
              </a:rPr>
              <a:t>USE POWERPOINT</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a:solidFill>
                  <a:schemeClr val="tx1"/>
                </a:solidFill>
                <a:effectLst/>
                <a:latin typeface="+mn-lt"/>
                <a:ea typeface="+mn-ea"/>
                <a:cs typeface="+mn-cs"/>
              </a:rPr>
              <a:t>Windows 11 Wrap Up</a:t>
            </a:r>
          </a:p>
          <a:p>
            <a:pPr marL="0" lvl="0" indent="0">
              <a:buFont typeface="Arial" panose="020B0604020202020204" pitchFamily="34" charset="0"/>
              <a:buNone/>
            </a:pPr>
            <a:endParaRPr lang="en-US" sz="1200" i="1" kern="1200">
              <a:solidFill>
                <a:schemeClr val="tx1"/>
              </a:solidFill>
              <a:effectLst/>
              <a:latin typeface="+mn-lt"/>
              <a:ea typeface="+mn-ea"/>
              <a:cs typeface="+mn-cs"/>
            </a:endParaRPr>
          </a:p>
          <a:p>
            <a:pPr marL="0" lvl="0" indent="0">
              <a:buFont typeface="Arial" panose="020B0604020202020204" pitchFamily="34" charset="0"/>
              <a:buNone/>
            </a:pPr>
            <a:r>
              <a:rPr lang="en-US" sz="1200" i="1" kern="1200">
                <a:solidFill>
                  <a:schemeClr val="tx1"/>
                </a:solidFill>
                <a:effectLst/>
                <a:latin typeface="+mn-lt"/>
                <a:ea typeface="+mn-ea"/>
                <a:cs typeface="+mn-cs"/>
              </a:rPr>
              <a:t>INSTRUCTOR NOTE: </a:t>
            </a:r>
            <a:r>
              <a:rPr lang="en-US" sz="1200" i="0" kern="1200">
                <a:solidFill>
                  <a:schemeClr val="tx1"/>
                </a:solidFill>
                <a:effectLst/>
                <a:latin typeface="+mn-lt"/>
                <a:ea typeface="+mn-ea"/>
                <a:cs typeface="+mn-cs"/>
              </a:rPr>
              <a:t>Close out session with: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a:t>If applicable: Mention future AT&amp;T and PLA digital learn workshops planned for the location and/or community. </a:t>
            </a:r>
          </a:p>
          <a:p>
            <a:pPr marL="457200" lvl="1" indent="0">
              <a:buFont typeface="Arial" panose="020B0604020202020204" pitchFamily="34" charset="0"/>
              <a:buNone/>
            </a:pPr>
            <a:endParaRPr lang="en-US" sz="1200" i="0" kern="1200">
              <a:solidFill>
                <a:schemeClr val="tx1"/>
              </a:solidFill>
              <a:effectLst/>
              <a:latin typeface="+mn-lt"/>
              <a:ea typeface="+mn-ea"/>
              <a:cs typeface="+mn-cs"/>
            </a:endParaRPr>
          </a:p>
          <a:p>
            <a:pPr marL="628650" lvl="1" indent="-171450">
              <a:buFont typeface="Arial" panose="020B0604020202020204" pitchFamily="34" charset="0"/>
              <a:buChar char="•"/>
            </a:pPr>
            <a:r>
              <a:rPr lang="en-US" sz="1200" i="0" kern="1200">
                <a:solidFill>
                  <a:schemeClr val="tx1"/>
                </a:solidFill>
                <a:effectLst/>
                <a:latin typeface="+mn-lt"/>
                <a:ea typeface="+mn-ea"/>
                <a:cs typeface="+mn-cs"/>
              </a:rPr>
              <a:t>Ask if there are any other final questions and answer any outstanding ones that may have been missed in the parking lot sections. </a:t>
            </a:r>
            <a:br>
              <a:rPr lang="en-US" sz="1200" i="0" kern="1200">
                <a:solidFill>
                  <a:schemeClr val="tx1"/>
                </a:solidFill>
                <a:effectLst/>
                <a:latin typeface="+mn-lt"/>
                <a:ea typeface="+mn-ea"/>
                <a:cs typeface="+mn-cs"/>
              </a:rPr>
            </a:br>
            <a:endParaRPr lang="en-US" sz="1200" i="0" kern="1200">
              <a:solidFill>
                <a:schemeClr val="tx1"/>
              </a:solidFill>
              <a:effectLst/>
              <a:latin typeface="+mn-lt"/>
              <a:ea typeface="+mn-ea"/>
              <a:cs typeface="+mn-cs"/>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kern="1200">
                <a:solidFill>
                  <a:schemeClr val="tx1"/>
                </a:solidFill>
                <a:effectLst/>
                <a:latin typeface="+mn-lt"/>
                <a:ea typeface="+mn-ea"/>
                <a:cs typeface="+mn-cs"/>
              </a:rPr>
              <a:t>Remind learners to complete their Learner Survey.</a:t>
            </a:r>
            <a:br>
              <a:rPr lang="en-US" sz="1200" i="0" kern="1200">
                <a:solidFill>
                  <a:schemeClr val="tx1"/>
                </a:solidFill>
                <a:effectLst/>
                <a:latin typeface="+mn-lt"/>
                <a:ea typeface="+mn-ea"/>
                <a:cs typeface="+mn-cs"/>
              </a:rPr>
            </a:br>
            <a:endParaRPr lang="en-US" sz="1200" i="0" kern="1200">
              <a:solidFill>
                <a:schemeClr val="tx1"/>
              </a:solidFill>
              <a:effectLst/>
              <a:latin typeface="+mn-lt"/>
              <a:ea typeface="+mn-ea"/>
              <a:cs typeface="+mn-cs"/>
            </a:endParaRPr>
          </a:p>
          <a:p>
            <a:pPr marL="628650" lvl="1" indent="-171450">
              <a:buFont typeface="Arial" panose="020B0604020202020204" pitchFamily="34" charset="0"/>
              <a:buChar char="•"/>
            </a:pPr>
            <a:r>
              <a:rPr lang="en-US" sz="1200" i="0" kern="1200">
                <a:solidFill>
                  <a:schemeClr val="tx1"/>
                </a:solidFill>
                <a:effectLst/>
                <a:latin typeface="+mn-lt"/>
                <a:ea typeface="+mn-ea"/>
                <a:cs typeface="+mn-cs"/>
              </a:rPr>
              <a:t>Thanks again to AT&amp;T and PLA for this workshop. We appreciate all our participants for coming and we encourage you to keep learning! </a:t>
            </a:r>
          </a:p>
          <a:p>
            <a:endParaRPr lang="en-US"/>
          </a:p>
        </p:txBody>
      </p:sp>
      <p:sp>
        <p:nvSpPr>
          <p:cNvPr id="4" name="Slide Number Placeholder 3"/>
          <p:cNvSpPr>
            <a:spLocks noGrp="1"/>
          </p:cNvSpPr>
          <p:nvPr>
            <p:ph type="sldNum" sz="quarter" idx="5"/>
          </p:nvPr>
        </p:nvSpPr>
        <p:spPr/>
        <p:txBody>
          <a:bodyPr/>
          <a:lstStyle/>
          <a:p>
            <a:fld id="{0A1A2D79-0A70-4F98-91B6-5265C658D6AD}" type="slidenum">
              <a:rPr lang="en-US" smtClean="0"/>
              <a:t>80</a:t>
            </a:fld>
            <a:endParaRPr lang="en-US"/>
          </a:p>
        </p:txBody>
      </p:sp>
    </p:spTree>
    <p:extLst>
      <p:ext uri="{BB962C8B-B14F-4D97-AF65-F5344CB8AC3E}">
        <p14:creationId xmlns:p14="http://schemas.microsoft.com/office/powerpoint/2010/main" val="33620375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SLIDES 45-55 OR SLIDES 3-13 (PART 2)</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Files and Folders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folder provides a method for storing and organizing files, just like the folders you’d find on a physical desk.</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kern="1200" dirty="0">
                <a:solidFill>
                  <a:schemeClr val="tx1"/>
                </a:solidFill>
                <a:effectLst/>
                <a:latin typeface="+mn-lt"/>
                <a:ea typeface="+mn-ea"/>
                <a:cs typeface="+mn-cs"/>
              </a:rPr>
              <a:t>Please use the “Celine’s Documents” folder, which you downloaded before the class, as an example.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When you double-click a folder, it will open the folder and show the files inside.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Let’s open Celine’s folder by double-clicking it and selecting the file End of Year </a:t>
            </a:r>
            <a:r>
              <a:rPr lang="en-US" sz="1200" kern="1200" dirty="0" err="1">
                <a:solidFill>
                  <a:schemeClr val="tx1"/>
                </a:solidFill>
                <a:effectLst/>
                <a:latin typeface="+mn-lt"/>
                <a:ea typeface="+mn-ea"/>
                <a:cs typeface="+mn-cs"/>
              </a:rPr>
              <a:t>Party.docx</a:t>
            </a:r>
            <a:r>
              <a:rPr lang="en-US" sz="1200" kern="1200" dirty="0">
                <a:solidFill>
                  <a:schemeClr val="tx1"/>
                </a:solidFill>
                <a:effectLst/>
                <a:latin typeface="+mn-lt"/>
                <a:ea typeface="+mn-ea"/>
                <a:cs typeface="+mn-cs"/>
              </a:rPr>
              <a:t>. To open the file, you double-click End of Year </a:t>
            </a:r>
            <a:r>
              <a:rPr lang="en-US" sz="1200" kern="1200" dirty="0" err="1">
                <a:solidFill>
                  <a:schemeClr val="tx1"/>
                </a:solidFill>
                <a:effectLst/>
                <a:latin typeface="+mn-lt"/>
                <a:ea typeface="+mn-ea"/>
                <a:cs typeface="+mn-cs"/>
              </a:rPr>
              <a:t>Party.docx</a:t>
            </a:r>
            <a:r>
              <a:rPr lang="en-US" sz="1200" kern="1200" dirty="0">
                <a:solidFill>
                  <a:schemeClr val="tx1"/>
                </a:solidFill>
                <a:effectLst/>
                <a:latin typeface="+mn-lt"/>
                <a:ea typeface="+mn-ea"/>
                <a:cs typeface="+mn-cs"/>
              </a:rPr>
              <a:t>.</a:t>
            </a:r>
          </a:p>
          <a:p>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9</a:t>
            </a:fld>
            <a:endParaRPr lang="en-US"/>
          </a:p>
        </p:txBody>
      </p:sp>
    </p:spTree>
    <p:extLst>
      <p:ext uri="{BB962C8B-B14F-4D97-AF65-F5344CB8AC3E}">
        <p14:creationId xmlns:p14="http://schemas.microsoft.com/office/powerpoint/2010/main" val="10028786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a:p>
        </p:txBody>
      </p:sp>
      <p:sp>
        <p:nvSpPr>
          <p:cNvPr id="29" name="Slide Number Placeholder 28"/>
          <p:cNvSpPr>
            <a:spLocks noGrp="1"/>
          </p:cNvSpPr>
          <p:nvPr>
            <p:ph type="sldNum" sz="quarter" idx="12"/>
          </p:nvPr>
        </p:nvSpPr>
        <p:spPr>
          <a:xfrm>
            <a:off x="8320089" y="1136"/>
            <a:ext cx="747712" cy="365760"/>
          </a:xfrm>
          <a:prstGeom prst="rect">
            <a:avLst/>
          </a:prstGeom>
        </p:spPr>
        <p:txBody>
          <a:bodyPr/>
          <a:lstStyle>
            <a:lvl1pPr algn="r">
              <a:defRPr sz="1350">
                <a:solidFill>
                  <a:schemeClr val="bg1"/>
                </a:solidFill>
              </a:defRPr>
            </a:lvl1pPr>
          </a:lstStyle>
          <a:p>
            <a:fld id="{D852D4E8-E283-404D-80D7-3AF63315721A}" type="slidenum">
              <a:rPr lang="en-US" smtClean="0"/>
              <a:t>‹#›</a:t>
            </a:fld>
            <a:endParaRPr lang="en-US"/>
          </a:p>
        </p:txBody>
      </p:sp>
      <p:sp>
        <p:nvSpPr>
          <p:cNvPr id="9" name="Subtitle 8"/>
          <p:cNvSpPr>
            <a:spLocks noGrp="1"/>
          </p:cNvSpPr>
          <p:nvPr>
            <p:ph type="subTitle" idx="1"/>
          </p:nvPr>
        </p:nvSpPr>
        <p:spPr>
          <a:xfrm>
            <a:off x="457200" y="3899938"/>
            <a:ext cx="4953000" cy="1752600"/>
          </a:xfrm>
        </p:spPr>
        <p:txBody>
          <a:bodyPr/>
          <a:lstStyle>
            <a:lvl1pPr marL="48006" indent="0" algn="l">
              <a:buNone/>
              <a:defRPr sz="1800">
                <a:solidFill>
                  <a:schemeClr val="tx2"/>
                </a:solidFill>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200" indent="0" algn="ctr">
              <a:buNone/>
            </a:lvl9pPr>
          </a:lstStyle>
          <a:p>
            <a:r>
              <a:rPr kumimoji="0" lang="en-US"/>
              <a:t>Click to edit Master subtitle style</a:t>
            </a:r>
          </a:p>
        </p:txBody>
      </p:sp>
      <p:sp>
        <p:nvSpPr>
          <p:cNvPr id="8" name="Title 7"/>
          <p:cNvSpPr>
            <a:spLocks noGrp="1"/>
          </p:cNvSpPr>
          <p:nvPr>
            <p:ph type="ctrTitle"/>
          </p:nvPr>
        </p:nvSpPr>
        <p:spPr>
          <a:xfrm>
            <a:off x="457200" y="2230565"/>
            <a:ext cx="8458200" cy="1470025"/>
          </a:xfrm>
        </p:spPr>
        <p:txBody>
          <a:bodyPr anchor="b"/>
          <a:lstStyle>
            <a:lvl1pPr>
              <a:defRPr sz="3300">
                <a:solidFill>
                  <a:schemeClr val="bg1"/>
                </a:solidFill>
              </a:defRPr>
            </a:lvl1pPr>
          </a:lstStyle>
          <a:p>
            <a:r>
              <a:rPr kumimoji="0" lang="en-US"/>
              <a:t>Click to edit Master title style</a:t>
            </a:r>
          </a:p>
        </p:txBody>
      </p:sp>
    </p:spTree>
    <p:extLst>
      <p:ext uri="{BB962C8B-B14F-4D97-AF65-F5344CB8AC3E}">
        <p14:creationId xmlns:p14="http://schemas.microsoft.com/office/powerpoint/2010/main" val="3993797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8174736" y="2272"/>
            <a:ext cx="762000" cy="365760"/>
          </a:xfrm>
          <a:prstGeom prst="rect">
            <a:avLst/>
          </a:prstGeom>
        </p:spPr>
        <p:txBody>
          <a:bodyPr/>
          <a:lstStyle/>
          <a:p>
            <a:fld id="{D852D4E8-E283-404D-80D7-3AF63315721A}" type="slidenum">
              <a:rPr lang="en-US" smtClean="0"/>
              <a:t>‹#›</a:t>
            </a:fld>
            <a:endParaRPr lang="en-US"/>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 name="Title 1"/>
          <p:cNvSpPr>
            <a:spLocks noGrp="1"/>
          </p:cNvSpPr>
          <p:nvPr>
            <p:ph type="title"/>
          </p:nvPr>
        </p:nvSpPr>
        <p:spPr/>
        <p:txBody>
          <a:bodyPr/>
          <a:lstStyle/>
          <a:p>
            <a:r>
              <a:rPr kumimoji="0" lang="en-US"/>
              <a:t>Click to edit Master title style</a:t>
            </a:r>
          </a:p>
        </p:txBody>
      </p:sp>
    </p:spTree>
    <p:extLst>
      <p:ext uri="{BB962C8B-B14F-4D97-AF65-F5344CB8AC3E}">
        <p14:creationId xmlns:p14="http://schemas.microsoft.com/office/powerpoint/2010/main" val="3322896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8174736" y="2272"/>
            <a:ext cx="762000" cy="365760"/>
          </a:xfrm>
          <a:prstGeom prst="rect">
            <a:avLst/>
          </a:prstGeom>
        </p:spPr>
        <p:txBody>
          <a:bodyPr/>
          <a:lstStyle/>
          <a:p>
            <a:fld id="{D852D4E8-E283-404D-80D7-3AF63315721A}" type="slidenum">
              <a:rPr lang="en-US" smtClean="0"/>
              <a:t>‹#›</a:t>
            </a:fld>
            <a:endParaRPr lang="en-US"/>
          </a:p>
        </p:txBody>
      </p:sp>
      <p:sp>
        <p:nvSpPr>
          <p:cNvPr id="3" name="Vertical Text Placeholder 2"/>
          <p:cNvSpPr>
            <a:spLocks noGrp="1"/>
          </p:cNvSpPr>
          <p:nvPr>
            <p:ph type="body" orient="vert" idx="1"/>
          </p:nvPr>
        </p:nvSpPr>
        <p:spPr>
          <a:xfrm>
            <a:off x="457200" y="1143000"/>
            <a:ext cx="6248400" cy="5448300"/>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 name="Vertical Title 1"/>
          <p:cNvSpPr>
            <a:spLocks noGrp="1"/>
          </p:cNvSpPr>
          <p:nvPr>
            <p:ph type="title" orient="vert"/>
          </p:nvPr>
        </p:nvSpPr>
        <p:spPr>
          <a:xfrm>
            <a:off x="6781800" y="1143000"/>
            <a:ext cx="1905000" cy="5448300"/>
          </a:xfrm>
        </p:spPr>
        <p:txBody>
          <a:bodyPr vert="eaVert"/>
          <a:lstStyle/>
          <a:p>
            <a:r>
              <a:rPr kumimoji="0" lang="en-US"/>
              <a:t>Click to edit Master title style</a:t>
            </a:r>
          </a:p>
        </p:txBody>
      </p:sp>
    </p:spTree>
    <p:extLst>
      <p:ext uri="{BB962C8B-B14F-4D97-AF65-F5344CB8AC3E}">
        <p14:creationId xmlns:p14="http://schemas.microsoft.com/office/powerpoint/2010/main" val="4264254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8174736" y="2272"/>
            <a:ext cx="762000" cy="365760"/>
          </a:xfrm>
          <a:prstGeom prst="rect">
            <a:avLst/>
          </a:prstGeom>
        </p:spPr>
        <p:txBody>
          <a:bodyPr/>
          <a:lstStyle/>
          <a:p>
            <a:fld id="{D852D4E8-E283-404D-80D7-3AF63315721A}" type="slidenum">
              <a:rPr lang="en-US" smtClean="0"/>
              <a:t>‹#›</a:t>
            </a:fld>
            <a:endParaRPr lang="en-US"/>
          </a:p>
        </p:txBody>
      </p:sp>
      <p:sp>
        <p:nvSpPr>
          <p:cNvPr id="3" name="Content Placeholder 2"/>
          <p:cNvSpPr>
            <a:spLocks noGrp="1"/>
          </p:cNvSpPr>
          <p:nvPr>
            <p:ph idx="1"/>
          </p:nvPr>
        </p:nvSpPr>
        <p:spPr>
          <a:xfrm>
            <a:off x="457200" y="1639824"/>
            <a:ext cx="8229600" cy="4325112"/>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 name="Title 1"/>
          <p:cNvSpPr>
            <a:spLocks noGrp="1"/>
          </p:cNvSpPr>
          <p:nvPr>
            <p:ph type="title"/>
          </p:nvPr>
        </p:nvSpPr>
        <p:spPr>
          <a:xfrm>
            <a:off x="457200" y="533400"/>
            <a:ext cx="8229600" cy="1066800"/>
          </a:xfrm>
        </p:spPr>
        <p:txBody>
          <a:bodyPr/>
          <a:lstStyle/>
          <a:p>
            <a:r>
              <a:rPr kumimoji="0" lang="en-US"/>
              <a:t>Click to edit Master title style</a:t>
            </a:r>
          </a:p>
        </p:txBody>
      </p:sp>
    </p:spTree>
    <p:extLst>
      <p:ext uri="{BB962C8B-B14F-4D97-AF65-F5344CB8AC3E}">
        <p14:creationId xmlns:p14="http://schemas.microsoft.com/office/powerpoint/2010/main" val="3991586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8174736" y="2272"/>
            <a:ext cx="762000" cy="365760"/>
          </a:xfrm>
          <a:prstGeom prst="rect">
            <a:avLst/>
          </a:prstGeom>
        </p:spPr>
        <p:txBody>
          <a:bodyPr/>
          <a:lstStyle/>
          <a:p>
            <a:fld id="{D852D4E8-E283-404D-80D7-3AF63315721A}" type="slidenum">
              <a:rPr lang="en-US" smtClean="0"/>
              <a:t>‹#›</a:t>
            </a:fld>
            <a:endParaRPr lang="en-US"/>
          </a:p>
        </p:txBody>
      </p:sp>
      <p:sp>
        <p:nvSpPr>
          <p:cNvPr id="3" name="Text Placeholder 2"/>
          <p:cNvSpPr>
            <a:spLocks noGrp="1"/>
          </p:cNvSpPr>
          <p:nvPr>
            <p:ph type="body" idx="1"/>
          </p:nvPr>
        </p:nvSpPr>
        <p:spPr>
          <a:xfrm>
            <a:off x="722313" y="3367088"/>
            <a:ext cx="7772400" cy="1509712"/>
          </a:xfrm>
        </p:spPr>
        <p:txBody>
          <a:bodyPr anchor="t"/>
          <a:lstStyle>
            <a:lvl1pPr marL="34290" indent="0">
              <a:buNone/>
              <a:defRPr sz="1575" b="0">
                <a:solidFill>
                  <a:schemeClr val="tx2"/>
                </a:solidFill>
              </a:defRPr>
            </a:lvl1pPr>
            <a:lvl2pPr>
              <a:buNone/>
              <a:defRPr sz="1350">
                <a:solidFill>
                  <a:schemeClr val="tx1">
                    <a:tint val="75000"/>
                  </a:schemeClr>
                </a:solidFill>
              </a:defRPr>
            </a:lvl2pPr>
            <a:lvl3pPr>
              <a:buNone/>
              <a:defRPr sz="1200">
                <a:solidFill>
                  <a:schemeClr val="tx1">
                    <a:tint val="75000"/>
                  </a:schemeClr>
                </a:solidFill>
              </a:defRPr>
            </a:lvl3pPr>
            <a:lvl4pPr>
              <a:buNone/>
              <a:defRPr sz="1050">
                <a:solidFill>
                  <a:schemeClr val="tx1">
                    <a:tint val="75000"/>
                  </a:schemeClr>
                </a:solidFill>
              </a:defRPr>
            </a:lvl4pPr>
            <a:lvl5pPr>
              <a:buNone/>
              <a:defRPr sz="1050">
                <a:solidFill>
                  <a:schemeClr val="tx1">
                    <a:tint val="75000"/>
                  </a:schemeClr>
                </a:solidFill>
              </a:defRPr>
            </a:lvl5pPr>
          </a:lstStyle>
          <a:p>
            <a:pPr lvl="0" eaLnBrk="1" latinLnBrk="0" hangingPunct="1"/>
            <a:r>
              <a:rPr kumimoji="0" lang="en-US"/>
              <a:t>Click to edit Master text styles</a:t>
            </a:r>
          </a:p>
        </p:txBody>
      </p:sp>
      <p:sp>
        <p:nvSpPr>
          <p:cNvPr id="2" name="Title 1"/>
          <p:cNvSpPr>
            <a:spLocks noGrp="1"/>
          </p:cNvSpPr>
          <p:nvPr>
            <p:ph type="title"/>
          </p:nvPr>
        </p:nvSpPr>
        <p:spPr>
          <a:xfrm>
            <a:off x="722313" y="1981202"/>
            <a:ext cx="7772400" cy="1362075"/>
          </a:xfrm>
        </p:spPr>
        <p:txBody>
          <a:bodyPr anchor="b">
            <a:noAutofit/>
          </a:bodyPr>
          <a:lstStyle>
            <a:lvl1pPr algn="l">
              <a:buNone/>
              <a:defRPr sz="3225" b="1" cap="none" baseline="0">
                <a:ln w="12700">
                  <a:solidFill>
                    <a:schemeClr val="accent2">
                      <a:shade val="90000"/>
                      <a:satMod val="150000"/>
                    </a:schemeClr>
                  </a:solidFill>
                </a:ln>
                <a:solidFill>
                  <a:schemeClr val="accent2"/>
                </a:solidFill>
                <a:effectLst/>
              </a:defRPr>
            </a:lvl1pPr>
          </a:lstStyle>
          <a:p>
            <a:r>
              <a:rPr kumimoji="0" lang="en-US"/>
              <a:t>Click to edit Master title style</a:t>
            </a:r>
          </a:p>
        </p:txBody>
      </p:sp>
    </p:spTree>
    <p:extLst>
      <p:ext uri="{BB962C8B-B14F-4D97-AF65-F5344CB8AC3E}">
        <p14:creationId xmlns:p14="http://schemas.microsoft.com/office/powerpoint/2010/main" val="2639852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174736" y="2272"/>
            <a:ext cx="762000" cy="365760"/>
          </a:xfrm>
          <a:prstGeom prst="rect">
            <a:avLst/>
          </a:prstGeom>
        </p:spPr>
        <p:txBody>
          <a:bodyPr/>
          <a:lstStyle/>
          <a:p>
            <a:fld id="{D852D4E8-E283-404D-80D7-3AF63315721A}" type="slidenum">
              <a:rPr lang="en-US" smtClean="0"/>
              <a:t>‹#›</a:t>
            </a:fld>
            <a:endParaRPr lang="en-US"/>
          </a:p>
        </p:txBody>
      </p:sp>
      <p:sp>
        <p:nvSpPr>
          <p:cNvPr id="4" name="Content Placeholder 3"/>
          <p:cNvSpPr>
            <a:spLocks noGrp="1"/>
          </p:cNvSpPr>
          <p:nvPr>
            <p:ph sz="half" idx="2"/>
          </p:nvPr>
        </p:nvSpPr>
        <p:spPr>
          <a:xfrm>
            <a:off x="4648200" y="2249426"/>
            <a:ext cx="4038600" cy="4341875"/>
          </a:xfrm>
        </p:spPr>
        <p:txBody>
          <a:bodyPr/>
          <a:lstStyle>
            <a:lvl1pPr>
              <a:defRPr sz="1500"/>
            </a:lvl1pPr>
            <a:lvl2pPr>
              <a:defRPr sz="1425"/>
            </a:lvl2pPr>
            <a:lvl3pPr>
              <a:defRPr sz="1350"/>
            </a:lvl3pPr>
            <a:lvl4pPr>
              <a:defRPr sz="1350"/>
            </a:lvl4pPr>
            <a:lvl5pPr>
              <a:defRPr sz="135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3" name="Content Placeholder 2"/>
          <p:cNvSpPr>
            <a:spLocks noGrp="1"/>
          </p:cNvSpPr>
          <p:nvPr>
            <p:ph sz="half" idx="1"/>
          </p:nvPr>
        </p:nvSpPr>
        <p:spPr>
          <a:xfrm>
            <a:off x="457200" y="2249426"/>
            <a:ext cx="4038600" cy="4341875"/>
          </a:xfrm>
        </p:spPr>
        <p:txBody>
          <a:bodyPr/>
          <a:lstStyle>
            <a:lvl1pPr>
              <a:defRPr sz="1500"/>
            </a:lvl1pPr>
            <a:lvl2pPr>
              <a:defRPr sz="1425"/>
            </a:lvl2pPr>
            <a:lvl3pPr>
              <a:defRPr sz="1350"/>
            </a:lvl3pPr>
            <a:lvl4pPr>
              <a:defRPr sz="1350"/>
            </a:lvl4pPr>
            <a:lvl5pPr>
              <a:defRPr sz="135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 name="Title 1"/>
          <p:cNvSpPr>
            <a:spLocks noGrp="1"/>
          </p:cNvSpPr>
          <p:nvPr>
            <p:ph type="title"/>
          </p:nvPr>
        </p:nvSpPr>
        <p:spPr/>
        <p:txBody>
          <a:bodyPr/>
          <a:lstStyle/>
          <a:p>
            <a:r>
              <a:rPr kumimoji="0" lang="en-US"/>
              <a:t>Click to edit Master title style</a:t>
            </a:r>
          </a:p>
        </p:txBody>
      </p:sp>
    </p:spTree>
    <p:extLst>
      <p:ext uri="{BB962C8B-B14F-4D97-AF65-F5344CB8AC3E}">
        <p14:creationId xmlns:p14="http://schemas.microsoft.com/office/powerpoint/2010/main" val="706696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6" name="Date Placeholder 25"/>
          <p:cNvSpPr>
            <a:spLocks noGrp="1"/>
          </p:cNvSpPr>
          <p:nvPr>
            <p:ph type="dt" sz="half" idx="10"/>
          </p:nvPr>
        </p:nvSpPr>
        <p:spPr/>
        <p:txBody>
          <a:bodyPr rtlCol="0"/>
          <a:lstStyle/>
          <a:p>
            <a:endParaRPr lang="en-US"/>
          </a:p>
        </p:txBody>
      </p:sp>
      <p:sp>
        <p:nvSpPr>
          <p:cNvPr id="27" name="Slide Number Placeholder 26"/>
          <p:cNvSpPr>
            <a:spLocks noGrp="1"/>
          </p:cNvSpPr>
          <p:nvPr>
            <p:ph type="sldNum" sz="quarter" idx="11"/>
          </p:nvPr>
        </p:nvSpPr>
        <p:spPr>
          <a:xfrm>
            <a:off x="8174736" y="2272"/>
            <a:ext cx="762000" cy="365760"/>
          </a:xfrm>
          <a:prstGeom prst="rect">
            <a:avLst/>
          </a:prstGeom>
        </p:spPr>
        <p:txBody>
          <a:bodyPr rtlCol="0"/>
          <a:lstStyle/>
          <a:p>
            <a:fld id="{D852D4E8-E283-404D-80D7-3AF63315721A}" type="slidenum">
              <a:rPr lang="en-US" smtClean="0"/>
              <a:t>‹#›</a:t>
            </a:fld>
            <a:endParaRPr lang="en-US"/>
          </a:p>
        </p:txBody>
      </p:sp>
      <p:sp>
        <p:nvSpPr>
          <p:cNvPr id="28" name="Footer Placeholder 27"/>
          <p:cNvSpPr>
            <a:spLocks noGrp="1"/>
          </p:cNvSpPr>
          <p:nvPr>
            <p:ph type="ftr" sz="quarter" idx="12"/>
          </p:nvPr>
        </p:nvSpPr>
        <p:spPr/>
        <p:txBody>
          <a:bodyPr rtlCol="0"/>
          <a:lstStyle/>
          <a:p>
            <a:endParaRPr lang="en-US"/>
          </a:p>
        </p:txBody>
      </p:sp>
      <p:sp>
        <p:nvSpPr>
          <p:cNvPr id="6" name="Content Placeholder 5"/>
          <p:cNvSpPr>
            <a:spLocks noGrp="1"/>
          </p:cNvSpPr>
          <p:nvPr>
            <p:ph sz="quarter" idx="4"/>
          </p:nvPr>
        </p:nvSpPr>
        <p:spPr>
          <a:xfrm>
            <a:off x="4718305" y="2708519"/>
            <a:ext cx="4041775" cy="3886200"/>
          </a:xfrm>
        </p:spPr>
        <p:txBody>
          <a:bodyPr/>
          <a:lstStyle>
            <a:lvl1pPr>
              <a:defRPr sz="1500"/>
            </a:lvl1pPr>
            <a:lvl2pPr>
              <a:defRPr sz="1500"/>
            </a:lvl2pPr>
            <a:lvl3pPr>
              <a:defRPr sz="1350"/>
            </a:lvl3pPr>
            <a:lvl4pPr>
              <a:defRPr sz="1200"/>
            </a:lvl4pPr>
            <a:lvl5pPr>
              <a:defRPr sz="12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Text Placeholder 3"/>
          <p:cNvSpPr>
            <a:spLocks noGrp="1"/>
          </p:cNvSpPr>
          <p:nvPr>
            <p:ph type="body" sz="half" idx="3"/>
          </p:nvPr>
        </p:nvSpPr>
        <p:spPr>
          <a:xfrm>
            <a:off x="4721226" y="2244970"/>
            <a:ext cx="4041775" cy="457200"/>
          </a:xfrm>
          <a:solidFill>
            <a:schemeClr val="accent2">
              <a:lumMod val="60000"/>
              <a:lumOff val="40000"/>
              <a:alpha val="25000"/>
            </a:schemeClr>
          </a:solidFill>
          <a:ln w="12700">
            <a:solidFill>
              <a:schemeClr val="accent2"/>
            </a:solidFill>
          </a:ln>
        </p:spPr>
        <p:txBody>
          <a:bodyPr anchor="ctr">
            <a:noAutofit/>
          </a:bodyPr>
          <a:lstStyle>
            <a:lvl1pPr marL="34290" indent="0">
              <a:buNone/>
              <a:defRPr sz="1425" b="1">
                <a:solidFill>
                  <a:schemeClr val="tx1">
                    <a:tint val="95000"/>
                  </a:schemeClr>
                </a:solidFill>
              </a:defRPr>
            </a:lvl1pPr>
            <a:lvl2pPr>
              <a:buNone/>
              <a:defRPr sz="1500" b="1"/>
            </a:lvl2pPr>
            <a:lvl3pPr>
              <a:buNone/>
              <a:defRPr sz="1350" b="1"/>
            </a:lvl3pPr>
            <a:lvl4pPr>
              <a:buNone/>
              <a:defRPr sz="1200" b="1"/>
            </a:lvl4pPr>
            <a:lvl5pPr>
              <a:buNone/>
              <a:defRPr sz="12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1500"/>
            </a:lvl1pPr>
            <a:lvl2pPr>
              <a:defRPr sz="1500"/>
            </a:lvl2pPr>
            <a:lvl3pPr>
              <a:defRPr sz="1350"/>
            </a:lvl3pPr>
            <a:lvl4pPr>
              <a:defRPr sz="1200"/>
            </a:lvl4pPr>
            <a:lvl5pPr>
              <a:defRPr sz="12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3" name="Text Placeholder 2"/>
          <p:cNvSpPr>
            <a:spLocks noGrp="1"/>
          </p:cNvSpPr>
          <p:nvPr>
            <p:ph type="body" idx="1"/>
          </p:nvPr>
        </p:nvSpPr>
        <p:spPr>
          <a:xfrm>
            <a:off x="381000" y="2244970"/>
            <a:ext cx="4041648" cy="457200"/>
          </a:xfrm>
          <a:solidFill>
            <a:schemeClr val="accent2">
              <a:lumMod val="60000"/>
              <a:lumOff val="40000"/>
              <a:alpha val="25000"/>
            </a:schemeClr>
          </a:solidFill>
          <a:ln w="12700">
            <a:solidFill>
              <a:schemeClr val="accent2"/>
            </a:solidFill>
          </a:ln>
        </p:spPr>
        <p:txBody>
          <a:bodyPr anchor="ctr">
            <a:noAutofit/>
          </a:bodyPr>
          <a:lstStyle>
            <a:lvl1pPr marL="34290" indent="0">
              <a:buNone/>
              <a:defRPr sz="1425" b="1">
                <a:solidFill>
                  <a:schemeClr val="tx1">
                    <a:tint val="95000"/>
                  </a:schemeClr>
                </a:solidFill>
              </a:defRPr>
            </a:lvl1pPr>
            <a:lvl2pPr>
              <a:buNone/>
              <a:defRPr sz="1500" b="1"/>
            </a:lvl2pPr>
            <a:lvl3pPr>
              <a:buNone/>
              <a:defRPr sz="1350" b="1"/>
            </a:lvl3pPr>
            <a:lvl4pPr>
              <a:buNone/>
              <a:defRPr sz="1200" b="1"/>
            </a:lvl4pPr>
            <a:lvl5pPr>
              <a:buNone/>
              <a:defRPr sz="1200" b="1"/>
            </a:lvl5pPr>
          </a:lstStyle>
          <a:p>
            <a:pPr lvl="0" eaLnBrk="1" latinLnBrk="0" hangingPunct="1"/>
            <a:r>
              <a:rPr kumimoji="0" lang="en-US"/>
              <a:t>Click to edit Master text styles</a:t>
            </a:r>
          </a:p>
        </p:txBody>
      </p:sp>
      <p:sp>
        <p:nvSpPr>
          <p:cNvPr id="2" name="Title 1"/>
          <p:cNvSpPr>
            <a:spLocks noGrp="1"/>
          </p:cNvSpPr>
          <p:nvPr>
            <p:ph type="title"/>
          </p:nvPr>
        </p:nvSpPr>
        <p:spPr>
          <a:xfrm>
            <a:off x="381000" y="1143000"/>
            <a:ext cx="8382000" cy="1069848"/>
          </a:xfrm>
        </p:spPr>
        <p:txBody>
          <a:bodyPr anchor="ctr"/>
          <a:lstStyle>
            <a:lvl1pPr>
              <a:defRPr sz="3000" b="0" i="0" cap="none" baseline="0"/>
            </a:lvl1pPr>
          </a:lstStyle>
          <a:p>
            <a:r>
              <a:rPr kumimoji="0" lang="en-US"/>
              <a:t>Click to edit Master title style</a:t>
            </a:r>
          </a:p>
        </p:txBody>
      </p:sp>
    </p:spTree>
    <p:extLst>
      <p:ext uri="{BB962C8B-B14F-4D97-AF65-F5344CB8AC3E}">
        <p14:creationId xmlns:p14="http://schemas.microsoft.com/office/powerpoint/2010/main" val="4063846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6583680" y="612648"/>
            <a:ext cx="957264" cy="457200"/>
          </a:xfrm>
        </p:spPr>
        <p:txBody>
          <a:bodyPr/>
          <a:lstStyle/>
          <a:p>
            <a:endParaRPr lang="en-US"/>
          </a:p>
        </p:txBody>
      </p:sp>
      <p:sp>
        <p:nvSpPr>
          <p:cNvPr id="4" name="Footer Placeholder 3"/>
          <p:cNvSpPr>
            <a:spLocks noGrp="1"/>
          </p:cNvSpPr>
          <p:nvPr>
            <p:ph type="ftr" sz="quarter" idx="11"/>
          </p:nvPr>
        </p:nvSpPr>
        <p:spPr>
          <a:xfrm>
            <a:off x="5257800" y="612648"/>
            <a:ext cx="1325880" cy="457200"/>
          </a:xfrm>
        </p:spPr>
        <p:txBody>
          <a:bodyPr/>
          <a:lstStyle/>
          <a:p>
            <a:endParaRPr lang="en-US"/>
          </a:p>
        </p:txBody>
      </p:sp>
      <p:sp>
        <p:nvSpPr>
          <p:cNvPr id="5" name="Slide Number Placeholder 4"/>
          <p:cNvSpPr>
            <a:spLocks noGrp="1"/>
          </p:cNvSpPr>
          <p:nvPr>
            <p:ph type="sldNum" sz="quarter" idx="12"/>
          </p:nvPr>
        </p:nvSpPr>
        <p:spPr>
          <a:xfrm>
            <a:off x="8174736" y="2272"/>
            <a:ext cx="762000" cy="365760"/>
          </a:xfrm>
          <a:prstGeom prst="rect">
            <a:avLst/>
          </a:prstGeom>
        </p:spPr>
        <p:txBody>
          <a:bodyPr/>
          <a:lstStyle/>
          <a:p>
            <a:fld id="{D852D4E8-E283-404D-80D7-3AF63315721A}" type="slidenum">
              <a:rPr lang="en-US" smtClean="0"/>
              <a:t>‹#›</a:t>
            </a:fld>
            <a:endParaRPr lang="en-US"/>
          </a:p>
        </p:txBody>
      </p:sp>
      <p:sp>
        <p:nvSpPr>
          <p:cNvPr id="2" name="Title 1"/>
          <p:cNvSpPr>
            <a:spLocks noGrp="1"/>
          </p:cNvSpPr>
          <p:nvPr>
            <p:ph type="title"/>
          </p:nvPr>
        </p:nvSpPr>
        <p:spPr>
          <a:xfrm>
            <a:off x="457200" y="1143000"/>
            <a:ext cx="8229600" cy="1069848"/>
          </a:xfrm>
        </p:spPr>
        <p:txBody>
          <a:bodyPr anchor="ctr"/>
          <a:lstStyle>
            <a:lvl1pPr>
              <a:defRPr sz="3000">
                <a:solidFill>
                  <a:schemeClr val="tx2"/>
                </a:solidFill>
              </a:defRPr>
            </a:lvl1pPr>
          </a:lstStyle>
          <a:p>
            <a:r>
              <a:rPr kumimoji="0" lang="en-US"/>
              <a:t>Click to edit Master title style</a:t>
            </a:r>
          </a:p>
        </p:txBody>
      </p:sp>
    </p:spTree>
    <p:extLst>
      <p:ext uri="{BB962C8B-B14F-4D97-AF65-F5344CB8AC3E}">
        <p14:creationId xmlns:p14="http://schemas.microsoft.com/office/powerpoint/2010/main" val="2787600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8174736" y="2272"/>
            <a:ext cx="762000" cy="365760"/>
          </a:xfrm>
          <a:prstGeom prst="rect">
            <a:avLst/>
          </a:prstGeom>
        </p:spPr>
        <p:txBody>
          <a:bodyPr/>
          <a:lstStyle/>
          <a:p>
            <a:fld id="{D852D4E8-E283-404D-80D7-3AF63315721A}" type="slidenum">
              <a:rPr lang="en-US" smtClean="0"/>
              <a:t>‹#›</a:t>
            </a:fld>
            <a:endParaRPr lang="en-US"/>
          </a:p>
        </p:txBody>
      </p:sp>
    </p:spTree>
    <p:extLst>
      <p:ext uri="{BB962C8B-B14F-4D97-AF65-F5344CB8AC3E}">
        <p14:creationId xmlns:p14="http://schemas.microsoft.com/office/powerpoint/2010/main" val="2520743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174736" y="2272"/>
            <a:ext cx="762000" cy="365760"/>
          </a:xfrm>
          <a:prstGeom prst="rect">
            <a:avLst/>
          </a:prstGeom>
        </p:spPr>
        <p:txBody>
          <a:bodyPr/>
          <a:lstStyle/>
          <a:p>
            <a:fld id="{D852D4E8-E283-404D-80D7-3AF63315721A}" type="slidenum">
              <a:rPr lang="en-US" smtClean="0"/>
              <a:t>‹#›</a:t>
            </a:fld>
            <a:endParaRPr lang="en-US"/>
          </a:p>
        </p:txBody>
      </p:sp>
      <p:sp>
        <p:nvSpPr>
          <p:cNvPr id="4" name="Content Placeholder 3"/>
          <p:cNvSpPr>
            <a:spLocks noGrp="1"/>
          </p:cNvSpPr>
          <p:nvPr>
            <p:ph sz="half" idx="1"/>
          </p:nvPr>
        </p:nvSpPr>
        <p:spPr>
          <a:xfrm>
            <a:off x="152400" y="776288"/>
            <a:ext cx="5102352" cy="5805083"/>
          </a:xfrm>
        </p:spPr>
        <p:txBody>
          <a:bodyPr/>
          <a:lstStyle>
            <a:lvl1pPr>
              <a:defRPr sz="2400"/>
            </a:lvl1pPr>
            <a:lvl2pPr>
              <a:defRPr sz="2100"/>
            </a:lvl2pPr>
            <a:lvl3pPr>
              <a:defRPr sz="1800"/>
            </a:lvl3pPr>
            <a:lvl4pPr>
              <a:defRPr sz="1500"/>
            </a:lvl4pPr>
            <a:lvl5pPr>
              <a:defRPr sz="15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3" name="Text Placeholder 2"/>
          <p:cNvSpPr>
            <a:spLocks noGrp="1"/>
          </p:cNvSpPr>
          <p:nvPr>
            <p:ph type="body" idx="2"/>
          </p:nvPr>
        </p:nvSpPr>
        <p:spPr>
          <a:xfrm>
            <a:off x="5353496" y="2010728"/>
            <a:ext cx="3383280" cy="4580573"/>
          </a:xfrm>
        </p:spPr>
        <p:txBody>
          <a:bodyPr/>
          <a:lstStyle>
            <a:lvl1pPr marL="6858" indent="0">
              <a:buNone/>
              <a:defRPr sz="1050"/>
            </a:lvl1pPr>
            <a:lvl2pPr>
              <a:buNone/>
              <a:defRPr sz="900"/>
            </a:lvl2pPr>
            <a:lvl3pPr>
              <a:buNone/>
              <a:defRPr sz="750"/>
            </a:lvl3pPr>
            <a:lvl4pPr>
              <a:buNone/>
              <a:defRPr sz="675"/>
            </a:lvl4pPr>
            <a:lvl5pPr>
              <a:buNone/>
              <a:defRPr sz="675"/>
            </a:lvl5pPr>
          </a:lstStyle>
          <a:p>
            <a:pPr lvl="0" eaLnBrk="1" latinLnBrk="0" hangingPunct="1"/>
            <a:r>
              <a:rPr kumimoji="0" lang="en-US"/>
              <a:t>Click to edit Master text styles</a:t>
            </a:r>
          </a:p>
        </p:txBody>
      </p:sp>
      <p:sp>
        <p:nvSpPr>
          <p:cNvPr id="2" name="Title 1"/>
          <p:cNvSpPr>
            <a:spLocks noGrp="1"/>
          </p:cNvSpPr>
          <p:nvPr>
            <p:ph type="title"/>
          </p:nvPr>
        </p:nvSpPr>
        <p:spPr>
          <a:xfrm>
            <a:off x="5353496" y="1101970"/>
            <a:ext cx="3383280" cy="877824"/>
          </a:xfrm>
        </p:spPr>
        <p:txBody>
          <a:bodyPr anchor="b"/>
          <a:lstStyle>
            <a:lvl1pPr algn="l">
              <a:buNone/>
              <a:defRPr sz="1350" b="1"/>
            </a:lvl1pPr>
          </a:lstStyle>
          <a:p>
            <a:r>
              <a:rPr kumimoji="0" lang="en-US"/>
              <a:t>Click to edit Master title style</a:t>
            </a:r>
          </a:p>
        </p:txBody>
      </p:sp>
    </p:spTree>
    <p:extLst>
      <p:ext uri="{BB962C8B-B14F-4D97-AF65-F5344CB8AC3E}">
        <p14:creationId xmlns:p14="http://schemas.microsoft.com/office/powerpoint/2010/main" val="697064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174736" y="2272"/>
            <a:ext cx="762000" cy="365760"/>
          </a:xfrm>
          <a:prstGeom prst="rect">
            <a:avLst/>
          </a:prstGeom>
        </p:spPr>
        <p:txBody>
          <a:bodyPr/>
          <a:lstStyle/>
          <a:p>
            <a:fld id="{D852D4E8-E283-404D-80D7-3AF63315721A}" type="slidenum">
              <a:rPr lang="en-US" smtClean="0"/>
              <a:t>‹#›</a:t>
            </a:fld>
            <a:endParaRPr lang="en-US"/>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2400"/>
            </a:lvl1pPr>
          </a:lstStyle>
          <a:p>
            <a:r>
              <a:rPr kumimoji="0" lang="en-US"/>
              <a:t>Click icon to add picture</a:t>
            </a:r>
          </a:p>
        </p:txBody>
      </p:sp>
      <p:sp>
        <p:nvSpPr>
          <p:cNvPr id="4" name="Text Placeholder 3"/>
          <p:cNvSpPr>
            <a:spLocks noGrp="1"/>
          </p:cNvSpPr>
          <p:nvPr>
            <p:ph type="body" sz="half" idx="2"/>
          </p:nvPr>
        </p:nvSpPr>
        <p:spPr>
          <a:xfrm>
            <a:off x="6088443" y="3274310"/>
            <a:ext cx="2590800" cy="2516489"/>
          </a:xfrm>
        </p:spPr>
        <p:txBody>
          <a:bodyPr lIns="0" tIns="0" rIns="45720" anchor="t"/>
          <a:lstStyle>
            <a:lvl1pPr marL="0" indent="0">
              <a:lnSpc>
                <a:spcPct val="100000"/>
              </a:lnSpc>
              <a:spcBef>
                <a:spcPts val="0"/>
              </a:spcBef>
              <a:buFontTx/>
              <a:buNone/>
              <a:defRPr sz="975"/>
            </a:lvl1pPr>
            <a:lvl2pPr>
              <a:buFontTx/>
              <a:buNone/>
              <a:defRPr sz="900"/>
            </a:lvl2pPr>
            <a:lvl3pPr>
              <a:buFontTx/>
              <a:buNone/>
              <a:defRPr sz="750"/>
            </a:lvl3pPr>
            <a:lvl4pPr>
              <a:buFontTx/>
              <a:buNone/>
              <a:defRPr sz="675"/>
            </a:lvl4pPr>
            <a:lvl5pPr>
              <a:buFontTx/>
              <a:buNone/>
              <a:defRPr sz="675"/>
            </a:lvl5pPr>
          </a:lstStyle>
          <a:p>
            <a:pPr lvl="0" eaLnBrk="1" latinLnBrk="0" hangingPunct="1"/>
            <a:r>
              <a:rPr kumimoji="0" lang="en-US"/>
              <a:t>Click to edit Master text styles</a:t>
            </a:r>
          </a:p>
        </p:txBody>
      </p:sp>
      <p:sp>
        <p:nvSpPr>
          <p:cNvPr id="2" name="Title 1"/>
          <p:cNvSpPr>
            <a:spLocks noGrp="1"/>
          </p:cNvSpPr>
          <p:nvPr>
            <p:ph type="title"/>
          </p:nvPr>
        </p:nvSpPr>
        <p:spPr>
          <a:xfrm>
            <a:off x="5440435" y="1109162"/>
            <a:ext cx="586803" cy="4681637"/>
          </a:xfrm>
        </p:spPr>
        <p:txBody>
          <a:bodyPr vert="vert270" lIns="45720" tIns="0" rIns="45720" anchor="t"/>
          <a:lstStyle>
            <a:lvl1pPr algn="ctr">
              <a:buNone/>
              <a:defRPr sz="1500" b="1"/>
            </a:lvl1pPr>
          </a:lstStyle>
          <a:p>
            <a:r>
              <a:rPr kumimoji="0" lang="en-US"/>
              <a:t>Click to edit Master title style</a:t>
            </a:r>
          </a:p>
        </p:txBody>
      </p:sp>
    </p:spTree>
    <p:extLst>
      <p:ext uri="{BB962C8B-B14F-4D97-AF65-F5344CB8AC3E}">
        <p14:creationId xmlns:p14="http://schemas.microsoft.com/office/powerpoint/2010/main" val="3631637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9" name="Rectangle 28"/>
          <p:cNvSpPr/>
          <p:nvPr userDrawn="1"/>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600">
                <a:solidFill>
                  <a:schemeClr val="accent2"/>
                </a:solidFill>
              </a:defRPr>
            </a:lvl1pPr>
          </a:lstStyle>
          <a:p>
            <a:endParaRPr lang="en-US"/>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600">
                <a:solidFill>
                  <a:schemeClr val="accent2"/>
                </a:solidFill>
              </a:defRPr>
            </a:lvl1pPr>
          </a:lstStyle>
          <a:p>
            <a:endParaRPr lang="en-US"/>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a:t>Click to edit Master title style</a:t>
            </a:r>
          </a:p>
        </p:txBody>
      </p:sp>
      <p:sp>
        <p:nvSpPr>
          <p:cNvPr id="20" name="Slide Number Placeholder 22">
            <a:extLst>
              <a:ext uri="{FF2B5EF4-FFF2-40B4-BE49-F238E27FC236}">
                <a16:creationId xmlns:a16="http://schemas.microsoft.com/office/drawing/2014/main" id="{21C578AC-A602-E148-9CD6-A0189C20FEBB}"/>
              </a:ext>
            </a:extLst>
          </p:cNvPr>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350">
                <a:solidFill>
                  <a:srgbClr val="FFFFFF"/>
                </a:solidFill>
              </a:defRPr>
            </a:lvl1pPr>
          </a:lstStyle>
          <a:p>
            <a:fld id="{D852D4E8-E283-404D-80D7-3AF63315721A}" type="slidenum">
              <a:rPr lang="en-US" smtClean="0"/>
              <a:t>‹#›</a:t>
            </a:fld>
            <a:endParaRPr lang="en-US"/>
          </a:p>
        </p:txBody>
      </p:sp>
    </p:spTree>
    <p:extLst>
      <p:ext uri="{BB962C8B-B14F-4D97-AF65-F5344CB8AC3E}">
        <p14:creationId xmlns:p14="http://schemas.microsoft.com/office/powerpoint/2010/main" val="1332806411"/>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p:titleStyle>
    <p:body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342900" algn="l" rtl="0" eaLnBrk="1" latinLnBrk="0" hangingPunct="1">
        <a:defRPr kumimoji="0" kern="1200">
          <a:solidFill>
            <a:schemeClr val="tx1"/>
          </a:solidFill>
          <a:latin typeface="+mn-lt"/>
          <a:ea typeface="+mn-ea"/>
          <a:cs typeface="+mn-cs"/>
        </a:defRPr>
      </a:lvl2pPr>
      <a:lvl3pPr marL="685800" algn="l" rtl="0" eaLnBrk="1" latinLnBrk="0" hangingPunct="1">
        <a:defRPr kumimoji="0" kern="1200">
          <a:solidFill>
            <a:schemeClr val="tx1"/>
          </a:solidFill>
          <a:latin typeface="+mn-lt"/>
          <a:ea typeface="+mn-ea"/>
          <a:cs typeface="+mn-cs"/>
        </a:defRPr>
      </a:lvl3pPr>
      <a:lvl4pPr marL="1028700" algn="l" rtl="0" eaLnBrk="1" latinLnBrk="0" hangingPunct="1">
        <a:defRPr kumimoji="0" kern="1200">
          <a:solidFill>
            <a:schemeClr val="tx1"/>
          </a:solidFill>
          <a:latin typeface="+mn-lt"/>
          <a:ea typeface="+mn-ea"/>
          <a:cs typeface="+mn-cs"/>
        </a:defRPr>
      </a:lvl4pPr>
      <a:lvl5pPr marL="1371600" algn="l" rtl="0" eaLnBrk="1" latinLnBrk="0" hangingPunct="1">
        <a:defRPr kumimoji="0" kern="1200">
          <a:solidFill>
            <a:schemeClr val="tx1"/>
          </a:solidFill>
          <a:latin typeface="+mn-lt"/>
          <a:ea typeface="+mn-ea"/>
          <a:cs typeface="+mn-cs"/>
        </a:defRPr>
      </a:lvl5pPr>
      <a:lvl6pPr marL="1714500" algn="l" rtl="0" eaLnBrk="1" latinLnBrk="0" hangingPunct="1">
        <a:defRPr kumimoji="0" kern="1200">
          <a:solidFill>
            <a:schemeClr val="tx1"/>
          </a:solidFill>
          <a:latin typeface="+mn-lt"/>
          <a:ea typeface="+mn-ea"/>
          <a:cs typeface="+mn-cs"/>
        </a:defRPr>
      </a:lvl6pPr>
      <a:lvl7pPr marL="2057400" algn="l" rtl="0" eaLnBrk="1" latinLnBrk="0" hangingPunct="1">
        <a:defRPr kumimoji="0" kern="1200">
          <a:solidFill>
            <a:schemeClr val="tx1"/>
          </a:solidFill>
          <a:latin typeface="+mn-lt"/>
          <a:ea typeface="+mn-ea"/>
          <a:cs typeface="+mn-cs"/>
        </a:defRPr>
      </a:lvl7pPr>
      <a:lvl8pPr marL="2400300" algn="l" rtl="0" eaLnBrk="1" latinLnBrk="0" hangingPunct="1">
        <a:defRPr kumimoji="0" kern="1200">
          <a:solidFill>
            <a:schemeClr val="tx1"/>
          </a:solidFill>
          <a:latin typeface="+mn-lt"/>
          <a:ea typeface="+mn-ea"/>
          <a:cs typeface="+mn-cs"/>
        </a:defRPr>
      </a:lvl8pPr>
      <a:lvl9pPr marL="2743200" algn="l" rtl="0" eaLnBrk="1" latinLnBrk="0" hangingPunct="1">
        <a:defRPr kumimoji="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4152">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17.png"/></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15.sv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21.png"/><Relationship Id="rId4" Type="http://schemas.openxmlformats.org/officeDocument/2006/relationships/image" Target="../media/image17.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17.png"/></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17.png"/></Relationships>
</file>

<file path=ppt/slides/_rels/slide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17.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hyperlink" Target="https://digitalliteracy.att.com/" TargetMode="External"/><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17.png"/></Relationships>
</file>

<file path=ppt/slides/_rels/slide3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9.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17.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4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4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5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5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7.xml"/><Relationship Id="rId1" Type="http://schemas.openxmlformats.org/officeDocument/2006/relationships/slideLayout" Target="../slideLayouts/slideLayout2.xml"/><Relationship Id="rId5" Type="http://schemas.openxmlformats.org/officeDocument/2006/relationships/image" Target="../media/image15.svg"/><Relationship Id="rId4" Type="http://schemas.openxmlformats.org/officeDocument/2006/relationships/image" Target="../media/image14.png"/></Relationships>
</file>

<file path=ppt/slides/_rels/slide5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6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6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3.xml"/><Relationship Id="rId1" Type="http://schemas.openxmlformats.org/officeDocument/2006/relationships/slideLayout" Target="../slideLayouts/slideLayout2.xml"/><Relationship Id="rId5" Type="http://schemas.openxmlformats.org/officeDocument/2006/relationships/image" Target="../media/image15.svg"/><Relationship Id="rId4" Type="http://schemas.openxmlformats.org/officeDocument/2006/relationships/image" Target="../media/image14.png"/></Relationships>
</file>

<file path=ppt/slides/_rels/slide6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70.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71.xml.rels><?xml version="1.0" encoding="UTF-8" standalone="yes"?>
<Relationships xmlns="http://schemas.openxmlformats.org/package/2006/relationships"><Relationship Id="rId3" Type="http://schemas.openxmlformats.org/officeDocument/2006/relationships/hyperlink" Target="https://att.digitallearn.org/courses/using-a-pc-windows-11-39b1e6fc-460c-44e9-a4eb-bd751af96905" TargetMode="External"/><Relationship Id="rId2" Type="http://schemas.openxmlformats.org/officeDocument/2006/relationships/notesSlide" Target="../notesSlides/notesSlide71.xml"/><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72.xml"/><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73.xml"/><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74.xml"/><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75.xml"/><Relationship Id="rId1" Type="http://schemas.openxmlformats.org/officeDocument/2006/relationships/slideLayout" Target="../slideLayouts/slideLayout6.xml"/><Relationship Id="rId4" Type="http://schemas.openxmlformats.org/officeDocument/2006/relationships/image" Target="../media/image51.png"/></Relationships>
</file>

<file path=ppt/slides/_rels/slide7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76.xml"/><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78.xml"/><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79.xml"/><Relationship Id="rId1" Type="http://schemas.openxmlformats.org/officeDocument/2006/relationships/slideLayout" Target="../slideLayouts/slideLayout6.xml"/><Relationship Id="rId4" Type="http://schemas.openxmlformats.org/officeDocument/2006/relationships/image" Target="../media/image53.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File: </a:t>
            </a:r>
            <a:r>
              <a:rPr lang="en-US" dirty="0">
                <a:solidFill>
                  <a:schemeClr val="tx1"/>
                </a:solidFill>
              </a:rPr>
              <a:t>A file is a package of information. </a:t>
            </a:r>
            <a:endParaRPr lang="en-US" b="1" dirty="0">
              <a:solidFill>
                <a:schemeClr val="tx1"/>
              </a:solidFill>
            </a:endParaRPr>
          </a:p>
          <a:p>
            <a:pPr marL="308610" lvl="1" indent="0">
              <a:buNone/>
            </a:pP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Files and Folders</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1</a:t>
            </a:fld>
            <a:endParaRPr lang="en-US"/>
          </a:p>
        </p:txBody>
      </p:sp>
      <p:pic>
        <p:nvPicPr>
          <p:cNvPr id="6" name="Picture 5">
            <a:extLst>
              <a:ext uri="{FF2B5EF4-FFF2-40B4-BE49-F238E27FC236}">
                <a16:creationId xmlns:a16="http://schemas.microsoft.com/office/drawing/2014/main" id="{B6F3F066-3356-5242-B653-44D78FAA17B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01750" y="1993900"/>
            <a:ext cx="6235700" cy="4330700"/>
          </a:xfrm>
          <a:prstGeom prst="rect">
            <a:avLst/>
          </a:prstGeom>
        </p:spPr>
      </p:pic>
    </p:spTree>
    <p:extLst>
      <p:ext uri="{BB962C8B-B14F-4D97-AF65-F5344CB8AC3E}">
        <p14:creationId xmlns:p14="http://schemas.microsoft.com/office/powerpoint/2010/main" val="3795143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Open Folder </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10</a:t>
            </a:fld>
            <a:endParaRPr lang="en-US"/>
          </a:p>
        </p:txBody>
      </p:sp>
      <p:sp>
        <p:nvSpPr>
          <p:cNvPr id="11" name="Rectangle 10">
            <a:extLst>
              <a:ext uri="{FF2B5EF4-FFF2-40B4-BE49-F238E27FC236}">
                <a16:creationId xmlns:a16="http://schemas.microsoft.com/office/drawing/2014/main" id="{58A58CC8-EA45-CD42-A1A3-02322C655519}"/>
              </a:ext>
            </a:extLst>
          </p:cNvPr>
          <p:cNvSpPr/>
          <p:nvPr/>
        </p:nvSpPr>
        <p:spPr>
          <a:xfrm>
            <a:off x="3166617" y="2792939"/>
            <a:ext cx="3060701" cy="2210262"/>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2">
            <a:extLst>
              <a:ext uri="{FF2B5EF4-FFF2-40B4-BE49-F238E27FC236}">
                <a16:creationId xmlns:a16="http://schemas.microsoft.com/office/drawing/2014/main" id="{59B6E868-32E6-991E-AE08-9AE6D5276D90}"/>
              </a:ext>
            </a:extLst>
          </p:cNvPr>
          <p:cNvSpPr>
            <a:spLocks noGrp="1"/>
          </p:cNvSpPr>
          <p:nvPr>
            <p:ph type="title"/>
          </p:nvPr>
        </p:nvSpPr>
        <p:spPr>
          <a:xfrm>
            <a:off x="457200" y="685800"/>
            <a:ext cx="8229600" cy="1066800"/>
          </a:xfrm>
        </p:spPr>
        <p:txBody>
          <a:bodyPr/>
          <a:lstStyle/>
          <a:p>
            <a:r>
              <a:rPr lang="en-US" dirty="0"/>
              <a:t>Files and Folders (continued)</a:t>
            </a:r>
          </a:p>
        </p:txBody>
      </p:sp>
      <p:pic>
        <p:nvPicPr>
          <p:cNvPr id="4" name="Picture 3" descr="A screenshot of a computer&#10;&#10;Description automatically generated">
            <a:extLst>
              <a:ext uri="{FF2B5EF4-FFF2-40B4-BE49-F238E27FC236}">
                <a16:creationId xmlns:a16="http://schemas.microsoft.com/office/drawing/2014/main" id="{743E17DF-A7D6-BC73-8B79-D70F3A196C8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5" name="Rectangle 4">
            <a:extLst>
              <a:ext uri="{FF2B5EF4-FFF2-40B4-BE49-F238E27FC236}">
                <a16:creationId xmlns:a16="http://schemas.microsoft.com/office/drawing/2014/main" id="{4D0BEDB4-547C-A2F2-1D53-358B22997D98}"/>
              </a:ext>
            </a:extLst>
          </p:cNvPr>
          <p:cNvSpPr/>
          <p:nvPr/>
        </p:nvSpPr>
        <p:spPr>
          <a:xfrm flipH="1">
            <a:off x="1887747" y="2327394"/>
            <a:ext cx="5791200" cy="3741288"/>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32640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FCA1F7-44C1-80D8-A83F-47BBE8116882}"/>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46B337E-8C50-1465-C5D1-960306A70D2B}"/>
              </a:ext>
            </a:extLst>
          </p:cNvPr>
          <p:cNvSpPr>
            <a:spLocks noGrp="1"/>
          </p:cNvSpPr>
          <p:nvPr>
            <p:ph idx="1"/>
          </p:nvPr>
        </p:nvSpPr>
        <p:spPr>
          <a:xfrm>
            <a:off x="457200" y="1524000"/>
            <a:ext cx="8229600" cy="4324350"/>
          </a:xfrm>
        </p:spPr>
        <p:txBody>
          <a:bodyPr/>
          <a:lstStyle/>
          <a:p>
            <a:r>
              <a:rPr lang="en-US" b="1" dirty="0">
                <a:solidFill>
                  <a:schemeClr val="tx1"/>
                </a:solidFill>
              </a:rPr>
              <a:t>Open Folder </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F1A65102-4465-C428-1EEB-C46539B1F59D}"/>
              </a:ext>
            </a:extLst>
          </p:cNvPr>
          <p:cNvSpPr>
            <a:spLocks noGrp="1"/>
          </p:cNvSpPr>
          <p:nvPr>
            <p:ph type="sldNum" sz="quarter" idx="12"/>
          </p:nvPr>
        </p:nvSpPr>
        <p:spPr/>
        <p:txBody>
          <a:bodyPr/>
          <a:lstStyle/>
          <a:p>
            <a:fld id="{D852D4E8-E283-404D-80D7-3AF63315721A}" type="slidenum">
              <a:rPr lang="en-US" smtClean="0"/>
              <a:t>11</a:t>
            </a:fld>
            <a:endParaRPr lang="en-US"/>
          </a:p>
        </p:txBody>
      </p:sp>
      <p:sp>
        <p:nvSpPr>
          <p:cNvPr id="10" name="Title 2">
            <a:extLst>
              <a:ext uri="{FF2B5EF4-FFF2-40B4-BE49-F238E27FC236}">
                <a16:creationId xmlns:a16="http://schemas.microsoft.com/office/drawing/2014/main" id="{7F13477A-CDDB-61C7-D34D-DC884493F6F6}"/>
              </a:ext>
            </a:extLst>
          </p:cNvPr>
          <p:cNvSpPr>
            <a:spLocks noGrp="1"/>
          </p:cNvSpPr>
          <p:nvPr>
            <p:ph type="title"/>
          </p:nvPr>
        </p:nvSpPr>
        <p:spPr>
          <a:xfrm>
            <a:off x="457200" y="685800"/>
            <a:ext cx="8229600" cy="1066800"/>
          </a:xfrm>
        </p:spPr>
        <p:txBody>
          <a:bodyPr/>
          <a:lstStyle/>
          <a:p>
            <a:r>
              <a:rPr lang="en-US" dirty="0"/>
              <a:t>Files and Folders (continued)</a:t>
            </a:r>
          </a:p>
        </p:txBody>
      </p:sp>
      <p:pic>
        <p:nvPicPr>
          <p:cNvPr id="7" name="Picture 6" descr="A screenshot of a computer&#10;&#10;Description automatically generated">
            <a:extLst>
              <a:ext uri="{FF2B5EF4-FFF2-40B4-BE49-F238E27FC236}">
                <a16:creationId xmlns:a16="http://schemas.microsoft.com/office/drawing/2014/main" id="{8C54C60A-8799-317C-A196-50B30D33B22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3" cy="4471416"/>
          </a:xfrm>
          <a:prstGeom prst="rect">
            <a:avLst/>
          </a:prstGeom>
        </p:spPr>
      </p:pic>
    </p:spTree>
    <p:extLst>
      <p:ext uri="{BB962C8B-B14F-4D97-AF65-F5344CB8AC3E}">
        <p14:creationId xmlns:p14="http://schemas.microsoft.com/office/powerpoint/2010/main" val="2826761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p:txBody>
          <a:bodyPr/>
          <a:lstStyle/>
          <a:p>
            <a:pPr marL="82296" indent="0">
              <a:buNone/>
            </a:pPr>
            <a:br>
              <a:rPr lang="en-US">
                <a:solidFill>
                  <a:schemeClr val="tx1"/>
                </a:solidFill>
              </a:rPr>
            </a:br>
            <a:br>
              <a:rPr lang="en-US">
                <a:solidFill>
                  <a:schemeClr val="tx1"/>
                </a:solidFill>
              </a:rPr>
            </a:br>
            <a:br>
              <a:rPr lang="en-US">
                <a:solidFill>
                  <a:schemeClr val="tx1"/>
                </a:solidFill>
              </a:rPr>
            </a:br>
            <a:br>
              <a:rPr lang="en-US">
                <a:solidFill>
                  <a:schemeClr val="tx1"/>
                </a:solidFill>
              </a:rPr>
            </a:br>
            <a:br>
              <a:rPr lang="en-US">
                <a:solidFill>
                  <a:schemeClr val="tx1"/>
                </a:solidFill>
              </a:rPr>
            </a:br>
            <a:br>
              <a:rPr lang="en-US">
                <a:solidFill>
                  <a:schemeClr val="tx1"/>
                </a:solidFill>
              </a:rPr>
            </a:br>
            <a:br>
              <a:rPr lang="en-US">
                <a:solidFill>
                  <a:schemeClr val="tx1"/>
                </a:solidFill>
              </a:rPr>
            </a:br>
            <a:br>
              <a:rPr lang="en-US">
                <a:solidFill>
                  <a:schemeClr val="tx1"/>
                </a:solidFill>
              </a:rPr>
            </a:br>
            <a:br>
              <a:rPr lang="en-US">
                <a:solidFill>
                  <a:schemeClr val="tx1"/>
                </a:solidFill>
              </a:rPr>
            </a:br>
            <a:endParaRPr lang="en-US">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12</a:t>
            </a:fld>
            <a:endParaRPr lang="en-US"/>
          </a:p>
        </p:txBody>
      </p:sp>
      <p:pic>
        <p:nvPicPr>
          <p:cNvPr id="8" name="Picture 7" descr="A screenshot of a computer&#10;&#10;Description automatically generated">
            <a:extLst>
              <a:ext uri="{FF2B5EF4-FFF2-40B4-BE49-F238E27FC236}">
                <a16:creationId xmlns:a16="http://schemas.microsoft.com/office/drawing/2014/main" id="{3FC6DFC4-89AA-9C72-EF48-C6AA6469D3A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sp>
        <p:nvSpPr>
          <p:cNvPr id="3" name="Content Placeholder 1">
            <a:extLst>
              <a:ext uri="{FF2B5EF4-FFF2-40B4-BE49-F238E27FC236}">
                <a16:creationId xmlns:a16="http://schemas.microsoft.com/office/drawing/2014/main" id="{A1F0A914-F5CE-1C40-14CB-EA4F1BD769FD}"/>
              </a:ext>
            </a:extLst>
          </p:cNvPr>
          <p:cNvSpPr txBox="1">
            <a:spLocks/>
          </p:cNvSpPr>
          <p:nvPr/>
        </p:nvSpPr>
        <p:spPr>
          <a:xfrm>
            <a:off x="457200" y="1447800"/>
            <a:ext cx="8229600" cy="432435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r>
              <a:rPr lang="en-US" b="1" dirty="0">
                <a:solidFill>
                  <a:schemeClr val="tx1"/>
                </a:solidFill>
              </a:rPr>
              <a:t>Review</a:t>
            </a:r>
            <a:endParaRPr lang="en-US" dirty="0">
              <a:solidFill>
                <a:schemeClr val="tx1"/>
              </a:solidFill>
            </a:endParaRPr>
          </a:p>
          <a:p>
            <a:pPr marL="82296" indent="0">
              <a:buFont typeface="Georgia"/>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4" name="Title 2">
            <a:extLst>
              <a:ext uri="{FF2B5EF4-FFF2-40B4-BE49-F238E27FC236}">
                <a16:creationId xmlns:a16="http://schemas.microsoft.com/office/drawing/2014/main" id="{ED1117B2-4F83-92D7-967F-F5DD8A6F41C2}"/>
              </a:ext>
            </a:extLst>
          </p:cNvPr>
          <p:cNvSpPr>
            <a:spLocks noGrp="1"/>
          </p:cNvSpPr>
          <p:nvPr>
            <p:ph type="title"/>
          </p:nvPr>
        </p:nvSpPr>
        <p:spPr>
          <a:xfrm>
            <a:off x="457200" y="685800"/>
            <a:ext cx="8229600" cy="1066800"/>
          </a:xfrm>
        </p:spPr>
        <p:txBody>
          <a:bodyPr/>
          <a:lstStyle/>
          <a:p>
            <a:r>
              <a:rPr lang="en-US" dirty="0"/>
              <a:t>Files and Folders (continued)</a:t>
            </a:r>
          </a:p>
        </p:txBody>
      </p:sp>
    </p:spTree>
    <p:extLst>
      <p:ext uri="{BB962C8B-B14F-4D97-AF65-F5344CB8AC3E}">
        <p14:creationId xmlns:p14="http://schemas.microsoft.com/office/powerpoint/2010/main" val="3233097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98B52D-AEB3-2FA5-CBCC-D3992BDDA45D}"/>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F86D7CE-ABED-E87C-C777-A6FB1CE4A2A2}"/>
              </a:ext>
            </a:extLst>
          </p:cNvPr>
          <p:cNvSpPr>
            <a:spLocks noGrp="1"/>
          </p:cNvSpPr>
          <p:nvPr>
            <p:ph idx="1"/>
          </p:nvPr>
        </p:nvSpPr>
        <p:spPr>
          <a:xfrm>
            <a:off x="457200" y="1447800"/>
            <a:ext cx="8229600" cy="4324350"/>
          </a:xfrm>
        </p:spPr>
        <p:txBody>
          <a:bodyPr/>
          <a:lstStyle/>
          <a:p>
            <a:r>
              <a:rPr lang="en-US" b="1" dirty="0">
                <a:solidFill>
                  <a:schemeClr val="tx1"/>
                </a:solidFill>
              </a:rPr>
              <a:t>Opening a File</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580D7943-9598-927E-2005-506EE20B3ADA}"/>
              </a:ext>
            </a:extLst>
          </p:cNvPr>
          <p:cNvSpPr>
            <a:spLocks noGrp="1"/>
          </p:cNvSpPr>
          <p:nvPr>
            <p:ph type="sldNum" sz="quarter" idx="12"/>
          </p:nvPr>
        </p:nvSpPr>
        <p:spPr/>
        <p:txBody>
          <a:bodyPr/>
          <a:lstStyle/>
          <a:p>
            <a:fld id="{D852D4E8-E283-404D-80D7-3AF63315721A}" type="slidenum">
              <a:rPr lang="en-US" smtClean="0"/>
              <a:t>13</a:t>
            </a:fld>
            <a:endParaRPr lang="en-US"/>
          </a:p>
        </p:txBody>
      </p:sp>
      <p:sp>
        <p:nvSpPr>
          <p:cNvPr id="8" name="Title 2">
            <a:extLst>
              <a:ext uri="{FF2B5EF4-FFF2-40B4-BE49-F238E27FC236}">
                <a16:creationId xmlns:a16="http://schemas.microsoft.com/office/drawing/2014/main" id="{55ACC72D-0857-5FF3-1C7F-11B9DFA168D0}"/>
              </a:ext>
            </a:extLst>
          </p:cNvPr>
          <p:cNvSpPr>
            <a:spLocks noGrp="1"/>
          </p:cNvSpPr>
          <p:nvPr>
            <p:ph type="title"/>
          </p:nvPr>
        </p:nvSpPr>
        <p:spPr>
          <a:xfrm>
            <a:off x="457200" y="685800"/>
            <a:ext cx="8229600" cy="1066800"/>
          </a:xfrm>
        </p:spPr>
        <p:txBody>
          <a:bodyPr/>
          <a:lstStyle/>
          <a:p>
            <a:r>
              <a:rPr lang="en-US" dirty="0"/>
              <a:t>Files and Folders (continued)</a:t>
            </a:r>
          </a:p>
        </p:txBody>
      </p:sp>
      <p:cxnSp>
        <p:nvCxnSpPr>
          <p:cNvPr id="9" name="Straight Connector 8">
            <a:extLst>
              <a:ext uri="{FF2B5EF4-FFF2-40B4-BE49-F238E27FC236}">
                <a16:creationId xmlns:a16="http://schemas.microsoft.com/office/drawing/2014/main" id="{B42D4702-77A7-15FB-A1CB-28C876727A3B}"/>
              </a:ext>
            </a:extLst>
          </p:cNvPr>
          <p:cNvCxnSpPr>
            <a:cxnSpLocks/>
          </p:cNvCxnSpPr>
          <p:nvPr/>
        </p:nvCxnSpPr>
        <p:spPr>
          <a:xfrm>
            <a:off x="1447800" y="3657600"/>
            <a:ext cx="1093666" cy="0"/>
          </a:xfrm>
          <a:prstGeom prst="line">
            <a:avLst/>
          </a:prstGeom>
          <a:ln w="127000">
            <a:solidFill>
              <a:srgbClr val="F4681A"/>
            </a:solidFill>
            <a:headEnd type="triangle"/>
          </a:ln>
        </p:spPr>
        <p:style>
          <a:lnRef idx="1">
            <a:schemeClr val="accent1"/>
          </a:lnRef>
          <a:fillRef idx="0">
            <a:schemeClr val="accent1"/>
          </a:fillRef>
          <a:effectRef idx="0">
            <a:schemeClr val="accent1"/>
          </a:effectRef>
          <a:fontRef idx="minor">
            <a:schemeClr val="tx1"/>
          </a:fontRef>
        </p:style>
      </p:cxnSp>
      <p:pic>
        <p:nvPicPr>
          <p:cNvPr id="11" name="Picture 10" descr="A screenshot of a computer&#10;&#10;Description automatically generated">
            <a:extLst>
              <a:ext uri="{FF2B5EF4-FFF2-40B4-BE49-F238E27FC236}">
                <a16:creationId xmlns:a16="http://schemas.microsoft.com/office/drawing/2014/main" id="{34CBA9DB-71EC-7B0F-6964-5E2A388EE17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10" name="Rectangle 9">
            <a:extLst>
              <a:ext uri="{FF2B5EF4-FFF2-40B4-BE49-F238E27FC236}">
                <a16:creationId xmlns:a16="http://schemas.microsoft.com/office/drawing/2014/main" id="{971E74B7-C9D4-3398-B6A3-BA8DF6323384}"/>
              </a:ext>
            </a:extLst>
          </p:cNvPr>
          <p:cNvSpPr/>
          <p:nvPr/>
        </p:nvSpPr>
        <p:spPr>
          <a:xfrm>
            <a:off x="1818735" y="2138892"/>
            <a:ext cx="5951373" cy="4051927"/>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816390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What Is a Window? </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14</a:t>
            </a:fld>
            <a:endParaRPr lang="en-US"/>
          </a:p>
        </p:txBody>
      </p:sp>
      <p:sp>
        <p:nvSpPr>
          <p:cNvPr id="8" name="Title 2">
            <a:extLst>
              <a:ext uri="{FF2B5EF4-FFF2-40B4-BE49-F238E27FC236}">
                <a16:creationId xmlns:a16="http://schemas.microsoft.com/office/drawing/2014/main" id="{059C9D6B-53F0-5287-0EFD-715CB197AA40}"/>
              </a:ext>
            </a:extLst>
          </p:cNvPr>
          <p:cNvSpPr>
            <a:spLocks noGrp="1"/>
          </p:cNvSpPr>
          <p:nvPr>
            <p:ph type="title"/>
          </p:nvPr>
        </p:nvSpPr>
        <p:spPr>
          <a:xfrm>
            <a:off x="457200" y="685800"/>
            <a:ext cx="8229600" cy="1066800"/>
          </a:xfrm>
        </p:spPr>
        <p:txBody>
          <a:bodyPr/>
          <a:lstStyle/>
          <a:p>
            <a:r>
              <a:rPr lang="en-US" dirty="0"/>
              <a:t>Working with Windows</a:t>
            </a:r>
          </a:p>
        </p:txBody>
      </p:sp>
      <p:sp>
        <p:nvSpPr>
          <p:cNvPr id="4" name="Rectangle 3">
            <a:extLst>
              <a:ext uri="{FF2B5EF4-FFF2-40B4-BE49-F238E27FC236}">
                <a16:creationId xmlns:a16="http://schemas.microsoft.com/office/drawing/2014/main" id="{98D5B4CE-7A56-3FB9-31A1-F382028259F7}"/>
              </a:ext>
            </a:extLst>
          </p:cNvPr>
          <p:cNvSpPr/>
          <p:nvPr/>
        </p:nvSpPr>
        <p:spPr>
          <a:xfrm>
            <a:off x="1897227" y="2348864"/>
            <a:ext cx="5951373" cy="4051927"/>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screenshot of a computer&#10;&#10;Description automatically generated">
            <a:extLst>
              <a:ext uri="{FF2B5EF4-FFF2-40B4-BE49-F238E27FC236}">
                <a16:creationId xmlns:a16="http://schemas.microsoft.com/office/drawing/2014/main" id="{2590F021-2281-D3B0-2C37-82A3F27332D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64424" cy="4479989"/>
          </a:xfrm>
          <a:prstGeom prst="rect">
            <a:avLst/>
          </a:prstGeom>
        </p:spPr>
      </p:pic>
    </p:spTree>
    <p:extLst>
      <p:ext uri="{BB962C8B-B14F-4D97-AF65-F5344CB8AC3E}">
        <p14:creationId xmlns:p14="http://schemas.microsoft.com/office/powerpoint/2010/main" val="2694932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screenshot of a computer&#10;&#10;Description automatically generated">
            <a:extLst>
              <a:ext uri="{FF2B5EF4-FFF2-40B4-BE49-F238E27FC236}">
                <a16:creationId xmlns:a16="http://schemas.microsoft.com/office/drawing/2014/main" id="{A80707E3-2F26-8E52-1D44-41E86CDEE8E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64424" cy="4479989"/>
          </a:xfrm>
          <a:prstGeom prst="rect">
            <a:avLst/>
          </a:prstGeom>
        </p:spPr>
      </p:pic>
      <p:pic>
        <p:nvPicPr>
          <p:cNvPr id="13" name="Picture 12" descr="A screenshot of a computer&#10;&#10;Description automatically generated">
            <a:extLst>
              <a:ext uri="{FF2B5EF4-FFF2-40B4-BE49-F238E27FC236}">
                <a16:creationId xmlns:a16="http://schemas.microsoft.com/office/drawing/2014/main" id="{0AA57FBE-E98E-5487-613E-7831A24C5B6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811933" y="2583373"/>
            <a:ext cx="5937562" cy="3682345"/>
          </a:xfrm>
          <a:prstGeom prst="rect">
            <a:avLst/>
          </a:prstGeom>
        </p:spPr>
      </p:pic>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Changing the Size of the Window </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15</a:t>
            </a:fld>
            <a:endParaRPr lang="en-US"/>
          </a:p>
        </p:txBody>
      </p:sp>
      <p:sp>
        <p:nvSpPr>
          <p:cNvPr id="8" name="Title 2">
            <a:extLst>
              <a:ext uri="{FF2B5EF4-FFF2-40B4-BE49-F238E27FC236}">
                <a16:creationId xmlns:a16="http://schemas.microsoft.com/office/drawing/2014/main" id="{B6F8A499-D347-39A6-6D63-0667C7D10C16}"/>
              </a:ext>
            </a:extLst>
          </p:cNvPr>
          <p:cNvSpPr>
            <a:spLocks noGrp="1"/>
          </p:cNvSpPr>
          <p:nvPr>
            <p:ph type="title"/>
          </p:nvPr>
        </p:nvSpPr>
        <p:spPr>
          <a:xfrm>
            <a:off x="457200" y="685800"/>
            <a:ext cx="8229600" cy="1066800"/>
          </a:xfrm>
        </p:spPr>
        <p:txBody>
          <a:bodyPr/>
          <a:lstStyle/>
          <a:p>
            <a:r>
              <a:rPr lang="en-US" dirty="0"/>
              <a:t>Working with Windows (continued)</a:t>
            </a:r>
          </a:p>
        </p:txBody>
      </p:sp>
      <p:sp>
        <p:nvSpPr>
          <p:cNvPr id="4" name="Rectangle 3">
            <a:extLst>
              <a:ext uri="{FF2B5EF4-FFF2-40B4-BE49-F238E27FC236}">
                <a16:creationId xmlns:a16="http://schemas.microsoft.com/office/drawing/2014/main" id="{1B99927C-F7B2-CF9B-9D89-67A9101746FD}"/>
              </a:ext>
            </a:extLst>
          </p:cNvPr>
          <p:cNvSpPr/>
          <p:nvPr/>
        </p:nvSpPr>
        <p:spPr>
          <a:xfrm>
            <a:off x="1811934" y="2583373"/>
            <a:ext cx="5937562" cy="368234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ursor with solid fill">
            <a:extLst>
              <a:ext uri="{FF2B5EF4-FFF2-40B4-BE49-F238E27FC236}">
                <a16:creationId xmlns:a16="http://schemas.microsoft.com/office/drawing/2014/main" id="{2151CE75-2B4A-2217-F757-07712C75DF63}"/>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7543800" y="4204536"/>
            <a:ext cx="914400" cy="914400"/>
          </a:xfrm>
          <a:prstGeom prst="rect">
            <a:avLst/>
          </a:prstGeom>
        </p:spPr>
      </p:pic>
    </p:spTree>
    <p:extLst>
      <p:ext uri="{BB962C8B-B14F-4D97-AF65-F5344CB8AC3E}">
        <p14:creationId xmlns:p14="http://schemas.microsoft.com/office/powerpoint/2010/main" val="1483071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Changing the Size of the Window </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16</a:t>
            </a:fld>
            <a:endParaRPr lang="en-US"/>
          </a:p>
        </p:txBody>
      </p:sp>
      <p:sp>
        <p:nvSpPr>
          <p:cNvPr id="13" name="Title 2">
            <a:extLst>
              <a:ext uri="{FF2B5EF4-FFF2-40B4-BE49-F238E27FC236}">
                <a16:creationId xmlns:a16="http://schemas.microsoft.com/office/drawing/2014/main" id="{99901B36-F871-E11D-4566-C08570A8A0EC}"/>
              </a:ext>
            </a:extLst>
          </p:cNvPr>
          <p:cNvSpPr>
            <a:spLocks noGrp="1"/>
          </p:cNvSpPr>
          <p:nvPr>
            <p:ph type="title"/>
          </p:nvPr>
        </p:nvSpPr>
        <p:spPr>
          <a:xfrm>
            <a:off x="457200" y="685800"/>
            <a:ext cx="8229600" cy="1066800"/>
          </a:xfrm>
        </p:spPr>
        <p:txBody>
          <a:bodyPr/>
          <a:lstStyle/>
          <a:p>
            <a:r>
              <a:rPr lang="en-US" dirty="0"/>
              <a:t>Working with Windows (continued)</a:t>
            </a:r>
          </a:p>
        </p:txBody>
      </p:sp>
      <p:pic>
        <p:nvPicPr>
          <p:cNvPr id="9" name="Picture 8" descr="A screenshot of a computer&#10;&#10;Description automatically generated">
            <a:extLst>
              <a:ext uri="{FF2B5EF4-FFF2-40B4-BE49-F238E27FC236}">
                <a16:creationId xmlns:a16="http://schemas.microsoft.com/office/drawing/2014/main" id="{8B8B93B4-35B4-689A-D30A-AFBAC891F9B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64424" cy="4479989"/>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83DE9100-1B05-9B28-5450-0D94A781D26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811933" y="2583373"/>
            <a:ext cx="5937562" cy="3682345"/>
          </a:xfrm>
          <a:prstGeom prst="rect">
            <a:avLst/>
          </a:prstGeom>
        </p:spPr>
      </p:pic>
      <p:pic>
        <p:nvPicPr>
          <p:cNvPr id="17" name="Picture 16" descr="A white line in a black background&#10;&#10;Description automatically generated">
            <a:extLst>
              <a:ext uri="{FF2B5EF4-FFF2-40B4-BE49-F238E27FC236}">
                <a16:creationId xmlns:a16="http://schemas.microsoft.com/office/drawing/2014/main" id="{EE81FD16-EF84-D37F-C24E-136D547DDEC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332067" y="3451123"/>
            <a:ext cx="737863" cy="342483"/>
          </a:xfrm>
          <a:prstGeom prst="rect">
            <a:avLst/>
          </a:prstGeom>
        </p:spPr>
      </p:pic>
      <p:sp>
        <p:nvSpPr>
          <p:cNvPr id="18" name="Rectangle 17">
            <a:extLst>
              <a:ext uri="{FF2B5EF4-FFF2-40B4-BE49-F238E27FC236}">
                <a16:creationId xmlns:a16="http://schemas.microsoft.com/office/drawing/2014/main" id="{B2453D01-3AE2-96A4-3A59-650B3C353ADE}"/>
              </a:ext>
            </a:extLst>
          </p:cNvPr>
          <p:cNvSpPr/>
          <p:nvPr/>
        </p:nvSpPr>
        <p:spPr>
          <a:xfrm>
            <a:off x="6989306" y="3375580"/>
            <a:ext cx="1468894" cy="493568"/>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71264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screenshot of a computer&#10;&#10;Description automatically generated">
            <a:extLst>
              <a:ext uri="{FF2B5EF4-FFF2-40B4-BE49-F238E27FC236}">
                <a16:creationId xmlns:a16="http://schemas.microsoft.com/office/drawing/2014/main" id="{1DFFDE9E-6818-AFA8-603B-AEED567B44E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64424" cy="4479989"/>
          </a:xfrm>
          <a:prstGeom prst="rect">
            <a:avLst/>
          </a:prstGeom>
        </p:spPr>
      </p:pic>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87907" y="1520675"/>
            <a:ext cx="8229600" cy="4324350"/>
          </a:xfrm>
        </p:spPr>
        <p:txBody>
          <a:bodyPr/>
          <a:lstStyle/>
          <a:p>
            <a:r>
              <a:rPr lang="en-US" b="1" dirty="0">
                <a:solidFill>
                  <a:schemeClr val="tx1"/>
                </a:solidFill>
              </a:rPr>
              <a:t>Changing the Size of the Window </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17</a:t>
            </a:fld>
            <a:endParaRPr lang="en-US"/>
          </a:p>
        </p:txBody>
      </p:sp>
      <p:sp>
        <p:nvSpPr>
          <p:cNvPr id="10" name="Title 2">
            <a:extLst>
              <a:ext uri="{FF2B5EF4-FFF2-40B4-BE49-F238E27FC236}">
                <a16:creationId xmlns:a16="http://schemas.microsoft.com/office/drawing/2014/main" id="{7191A216-6E74-3227-290E-3F1F357BD91D}"/>
              </a:ext>
            </a:extLst>
          </p:cNvPr>
          <p:cNvSpPr>
            <a:spLocks noGrp="1"/>
          </p:cNvSpPr>
          <p:nvPr>
            <p:ph type="title"/>
          </p:nvPr>
        </p:nvSpPr>
        <p:spPr>
          <a:xfrm>
            <a:off x="457200" y="685800"/>
            <a:ext cx="8229600" cy="1066800"/>
          </a:xfrm>
        </p:spPr>
        <p:txBody>
          <a:bodyPr/>
          <a:lstStyle/>
          <a:p>
            <a:r>
              <a:rPr lang="en-US" dirty="0"/>
              <a:t>Working with Windows (continued)</a:t>
            </a:r>
          </a:p>
        </p:txBody>
      </p:sp>
      <p:pic>
        <p:nvPicPr>
          <p:cNvPr id="14" name="Picture 13" descr="A screenshot of a computer&#10;&#10;Description automatically generated">
            <a:extLst>
              <a:ext uri="{FF2B5EF4-FFF2-40B4-BE49-F238E27FC236}">
                <a16:creationId xmlns:a16="http://schemas.microsoft.com/office/drawing/2014/main" id="{0A4A9EA5-9DF6-69E3-1EFB-73EA8FC017F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2943" y="2193815"/>
            <a:ext cx="6684235" cy="4145415"/>
          </a:xfrm>
          <a:prstGeom prst="rect">
            <a:avLst/>
          </a:prstGeom>
        </p:spPr>
      </p:pic>
    </p:spTree>
    <p:extLst>
      <p:ext uri="{BB962C8B-B14F-4D97-AF65-F5344CB8AC3E}">
        <p14:creationId xmlns:p14="http://schemas.microsoft.com/office/powerpoint/2010/main" val="3789601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screenshot of a computer&#10;&#10;Description automatically generated">
            <a:extLst>
              <a:ext uri="{FF2B5EF4-FFF2-40B4-BE49-F238E27FC236}">
                <a16:creationId xmlns:a16="http://schemas.microsoft.com/office/drawing/2014/main" id="{A82643C6-3132-DEF8-87BC-CF629595566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64424" cy="4479989"/>
          </a:xfrm>
          <a:prstGeom prst="rect">
            <a:avLst/>
          </a:prstGeom>
        </p:spPr>
      </p:pic>
      <p:pic>
        <p:nvPicPr>
          <p:cNvPr id="12" name="Picture 11" descr="A screenshot of a computer&#10;&#10;Description automatically generated">
            <a:extLst>
              <a:ext uri="{FF2B5EF4-FFF2-40B4-BE49-F238E27FC236}">
                <a16:creationId xmlns:a16="http://schemas.microsoft.com/office/drawing/2014/main" id="{A6D87ED6-A117-E28D-E6D5-EF571A95395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2943" y="2321169"/>
            <a:ext cx="6684235" cy="4145415"/>
          </a:xfrm>
          <a:prstGeom prst="rect">
            <a:avLst/>
          </a:prstGeom>
        </p:spPr>
      </p:pic>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18</a:t>
            </a:fld>
            <a:endParaRPr lang="en-US"/>
          </a:p>
        </p:txBody>
      </p:sp>
      <p:sp>
        <p:nvSpPr>
          <p:cNvPr id="11" name="Title 2">
            <a:extLst>
              <a:ext uri="{FF2B5EF4-FFF2-40B4-BE49-F238E27FC236}">
                <a16:creationId xmlns:a16="http://schemas.microsoft.com/office/drawing/2014/main" id="{66F80DAA-697C-34A9-F7BE-3D174057C8D3}"/>
              </a:ext>
            </a:extLst>
          </p:cNvPr>
          <p:cNvSpPr>
            <a:spLocks noGrp="1"/>
          </p:cNvSpPr>
          <p:nvPr>
            <p:ph type="title"/>
          </p:nvPr>
        </p:nvSpPr>
        <p:spPr>
          <a:xfrm>
            <a:off x="457200" y="685800"/>
            <a:ext cx="8229600" cy="1066800"/>
          </a:xfrm>
        </p:spPr>
        <p:txBody>
          <a:bodyPr/>
          <a:lstStyle/>
          <a:p>
            <a:r>
              <a:rPr lang="en-US" dirty="0"/>
              <a:t>Working with Windows (continued)</a:t>
            </a:r>
          </a:p>
        </p:txBody>
      </p:sp>
      <p:sp>
        <p:nvSpPr>
          <p:cNvPr id="5" name="Rectangle 4">
            <a:extLst>
              <a:ext uri="{FF2B5EF4-FFF2-40B4-BE49-F238E27FC236}">
                <a16:creationId xmlns:a16="http://schemas.microsoft.com/office/drawing/2014/main" id="{FB1809E2-4693-1147-D844-76FF877FC22D}"/>
              </a:ext>
            </a:extLst>
          </p:cNvPr>
          <p:cNvSpPr/>
          <p:nvPr/>
        </p:nvSpPr>
        <p:spPr>
          <a:xfrm>
            <a:off x="1702943" y="2348865"/>
            <a:ext cx="6684235" cy="31813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1">
            <a:extLst>
              <a:ext uri="{FF2B5EF4-FFF2-40B4-BE49-F238E27FC236}">
                <a16:creationId xmlns:a16="http://schemas.microsoft.com/office/drawing/2014/main" id="{A9BE716C-3236-307D-EB4E-6CC238134689}"/>
              </a:ext>
            </a:extLst>
          </p:cNvPr>
          <p:cNvSpPr>
            <a:spLocks noGrp="1"/>
          </p:cNvSpPr>
          <p:nvPr>
            <p:ph idx="1"/>
          </p:nvPr>
        </p:nvSpPr>
        <p:spPr>
          <a:xfrm>
            <a:off x="457200" y="1524000"/>
            <a:ext cx="8229600" cy="4324350"/>
          </a:xfrm>
        </p:spPr>
        <p:txBody>
          <a:bodyPr/>
          <a:lstStyle/>
          <a:p>
            <a:r>
              <a:rPr lang="en-US" b="1" dirty="0">
                <a:solidFill>
                  <a:schemeClr val="tx1"/>
                </a:solidFill>
              </a:rPr>
              <a:t>Title Bar</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Tree>
    <p:extLst>
      <p:ext uri="{BB962C8B-B14F-4D97-AF65-F5344CB8AC3E}">
        <p14:creationId xmlns:p14="http://schemas.microsoft.com/office/powerpoint/2010/main" val="2938275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A screenshot of a computer&#10;&#10;Description automatically generated">
            <a:extLst>
              <a:ext uri="{FF2B5EF4-FFF2-40B4-BE49-F238E27FC236}">
                <a16:creationId xmlns:a16="http://schemas.microsoft.com/office/drawing/2014/main" id="{CFAB2764-28D8-3E06-BB32-5BA7EC69FB5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64424" cy="4479989"/>
          </a:xfrm>
          <a:prstGeom prst="rect">
            <a:avLst/>
          </a:prstGeom>
        </p:spPr>
      </p:pic>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Title Bar</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19</a:t>
            </a:fld>
            <a:endParaRPr lang="en-US"/>
          </a:p>
        </p:txBody>
      </p:sp>
      <p:sp>
        <p:nvSpPr>
          <p:cNvPr id="12" name="Title 2">
            <a:extLst>
              <a:ext uri="{FF2B5EF4-FFF2-40B4-BE49-F238E27FC236}">
                <a16:creationId xmlns:a16="http://schemas.microsoft.com/office/drawing/2014/main" id="{AD830B77-B358-AEE3-53BB-40049E12BD1F}"/>
              </a:ext>
            </a:extLst>
          </p:cNvPr>
          <p:cNvSpPr>
            <a:spLocks noGrp="1"/>
          </p:cNvSpPr>
          <p:nvPr>
            <p:ph type="title"/>
          </p:nvPr>
        </p:nvSpPr>
        <p:spPr>
          <a:xfrm>
            <a:off x="457200" y="685800"/>
            <a:ext cx="8229600" cy="1066800"/>
          </a:xfrm>
        </p:spPr>
        <p:txBody>
          <a:bodyPr/>
          <a:lstStyle/>
          <a:p>
            <a:r>
              <a:rPr lang="en-US" dirty="0"/>
              <a:t>Working with Windows (continued)</a:t>
            </a:r>
          </a:p>
        </p:txBody>
      </p:sp>
      <p:pic>
        <p:nvPicPr>
          <p:cNvPr id="18" name="Picture 17" descr="A screenshot of a computer&#10;&#10;Description automatically generated">
            <a:extLst>
              <a:ext uri="{FF2B5EF4-FFF2-40B4-BE49-F238E27FC236}">
                <a16:creationId xmlns:a16="http://schemas.microsoft.com/office/drawing/2014/main" id="{FD485100-2E70-0ED8-7DFB-F55CD725558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2943" y="2321169"/>
            <a:ext cx="6684235" cy="4145415"/>
          </a:xfrm>
          <a:prstGeom prst="rect">
            <a:avLst/>
          </a:prstGeom>
        </p:spPr>
      </p:pic>
      <p:sp>
        <p:nvSpPr>
          <p:cNvPr id="19" name="Rectangle 18">
            <a:extLst>
              <a:ext uri="{FF2B5EF4-FFF2-40B4-BE49-F238E27FC236}">
                <a16:creationId xmlns:a16="http://schemas.microsoft.com/office/drawing/2014/main" id="{948874ED-853A-86E9-E615-F5E182DFD491}"/>
              </a:ext>
            </a:extLst>
          </p:cNvPr>
          <p:cNvSpPr/>
          <p:nvPr/>
        </p:nvSpPr>
        <p:spPr>
          <a:xfrm>
            <a:off x="7273506" y="2297106"/>
            <a:ext cx="1148178" cy="39433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244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66850"/>
            <a:ext cx="8229600" cy="4324350"/>
          </a:xfrm>
        </p:spPr>
        <p:txBody>
          <a:bodyPr/>
          <a:lstStyle/>
          <a:p>
            <a:r>
              <a:rPr lang="en-US" b="1" dirty="0">
                <a:solidFill>
                  <a:schemeClr val="tx1"/>
                </a:solidFill>
              </a:rPr>
              <a:t>Applications: </a:t>
            </a:r>
            <a:r>
              <a:rPr lang="en-US" sz="2400" dirty="0">
                <a:solidFill>
                  <a:schemeClr val="tx1"/>
                </a:solidFill>
              </a:rPr>
              <a:t>Software or tools that allow you to perform tasks. </a:t>
            </a:r>
            <a:endParaRPr lang="en-US" b="1" dirty="0">
              <a:solidFill>
                <a:schemeClr val="tx1"/>
              </a:solidFill>
            </a:endParaRPr>
          </a:p>
          <a:p>
            <a:pPr marL="308610" lvl="1" indent="0">
              <a:buNone/>
            </a:pPr>
            <a:endParaRPr lang="en-US" dirty="0">
              <a:solidFill>
                <a:schemeClr val="tx1"/>
              </a:solidFill>
            </a:endParaRP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2</a:t>
            </a:fld>
            <a:endParaRPr lang="en-US"/>
          </a:p>
        </p:txBody>
      </p:sp>
      <p:pic>
        <p:nvPicPr>
          <p:cNvPr id="7" name="Picture 6">
            <a:extLst>
              <a:ext uri="{FF2B5EF4-FFF2-40B4-BE49-F238E27FC236}">
                <a16:creationId xmlns:a16="http://schemas.microsoft.com/office/drawing/2014/main" id="{09BC0978-E483-DE4C-81DB-6F989F18D10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6818965" y="2834373"/>
            <a:ext cx="1934364" cy="1935189"/>
          </a:xfrm>
          <a:prstGeom prst="rect">
            <a:avLst/>
          </a:prstGeom>
        </p:spPr>
      </p:pic>
      <p:pic>
        <p:nvPicPr>
          <p:cNvPr id="9" name="Picture 8">
            <a:extLst>
              <a:ext uri="{FF2B5EF4-FFF2-40B4-BE49-F238E27FC236}">
                <a16:creationId xmlns:a16="http://schemas.microsoft.com/office/drawing/2014/main" id="{8C496B94-DF05-0D44-B838-E0EB10C4DF0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1887" y="2835198"/>
            <a:ext cx="1933237" cy="1934364"/>
          </a:xfrm>
          <a:prstGeom prst="rect">
            <a:avLst/>
          </a:prstGeom>
        </p:spPr>
      </p:pic>
      <p:pic>
        <p:nvPicPr>
          <p:cNvPr id="11" name="Picture 10">
            <a:extLst>
              <a:ext uri="{FF2B5EF4-FFF2-40B4-BE49-F238E27FC236}">
                <a16:creationId xmlns:a16="http://schemas.microsoft.com/office/drawing/2014/main" id="{5EF2A29A-BDA3-8E42-905E-C8B65CAA139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542217" y="2835197"/>
            <a:ext cx="1934365" cy="1934365"/>
          </a:xfrm>
          <a:prstGeom prst="rect">
            <a:avLst/>
          </a:prstGeom>
        </p:spPr>
      </p:pic>
      <p:pic>
        <p:nvPicPr>
          <p:cNvPr id="13" name="Picture 12">
            <a:extLst>
              <a:ext uri="{FF2B5EF4-FFF2-40B4-BE49-F238E27FC236}">
                <a16:creationId xmlns:a16="http://schemas.microsoft.com/office/drawing/2014/main" id="{EBE0F4A1-4CC1-C245-8851-C0CC67426B6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659084" y="2835197"/>
            <a:ext cx="1934365" cy="1934365"/>
          </a:xfrm>
          <a:prstGeom prst="rect">
            <a:avLst/>
          </a:prstGeom>
        </p:spPr>
      </p:pic>
      <p:sp>
        <p:nvSpPr>
          <p:cNvPr id="10" name="Title 2">
            <a:extLst>
              <a:ext uri="{FF2B5EF4-FFF2-40B4-BE49-F238E27FC236}">
                <a16:creationId xmlns:a16="http://schemas.microsoft.com/office/drawing/2014/main" id="{0EF73239-9FBD-69E8-D975-32613F9A4E12}"/>
              </a:ext>
            </a:extLst>
          </p:cNvPr>
          <p:cNvSpPr>
            <a:spLocks noGrp="1"/>
          </p:cNvSpPr>
          <p:nvPr>
            <p:ph type="title"/>
          </p:nvPr>
        </p:nvSpPr>
        <p:spPr>
          <a:xfrm>
            <a:off x="457200" y="685800"/>
            <a:ext cx="8229600" cy="1066800"/>
          </a:xfrm>
        </p:spPr>
        <p:txBody>
          <a:bodyPr/>
          <a:lstStyle/>
          <a:p>
            <a:r>
              <a:rPr lang="en-US" dirty="0"/>
              <a:t>Files and Folders (continued)</a:t>
            </a:r>
          </a:p>
        </p:txBody>
      </p:sp>
    </p:spTree>
    <p:extLst>
      <p:ext uri="{BB962C8B-B14F-4D97-AF65-F5344CB8AC3E}">
        <p14:creationId xmlns:p14="http://schemas.microsoft.com/office/powerpoint/2010/main" val="3065218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screenshot of a computer&#10;&#10;Description automatically generated">
            <a:extLst>
              <a:ext uri="{FF2B5EF4-FFF2-40B4-BE49-F238E27FC236}">
                <a16:creationId xmlns:a16="http://schemas.microsoft.com/office/drawing/2014/main" id="{912C5F09-B4CA-5212-FC29-EE2296864EC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64424" cy="4479989"/>
          </a:xfrm>
          <a:prstGeom prst="rect">
            <a:avLst/>
          </a:prstGeom>
        </p:spPr>
      </p:pic>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82306"/>
            <a:ext cx="8229600" cy="4324350"/>
          </a:xfrm>
        </p:spPr>
        <p:txBody>
          <a:bodyPr/>
          <a:lstStyle/>
          <a:p>
            <a:r>
              <a:rPr lang="en-US" b="1" dirty="0">
                <a:solidFill>
                  <a:schemeClr val="tx1"/>
                </a:solidFill>
              </a:rPr>
              <a:t>Maximize Button: </a:t>
            </a:r>
            <a:r>
              <a:rPr lang="en-US" dirty="0">
                <a:solidFill>
                  <a:schemeClr val="tx1"/>
                </a:solidFill>
              </a:rPr>
              <a:t>Expand the window to fill the desktop.</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20</a:t>
            </a:fld>
            <a:endParaRPr lang="en-US"/>
          </a:p>
        </p:txBody>
      </p:sp>
      <p:sp>
        <p:nvSpPr>
          <p:cNvPr id="14" name="Title 2">
            <a:extLst>
              <a:ext uri="{FF2B5EF4-FFF2-40B4-BE49-F238E27FC236}">
                <a16:creationId xmlns:a16="http://schemas.microsoft.com/office/drawing/2014/main" id="{1E004331-E85E-39F4-3DCB-5B97A5B77286}"/>
              </a:ext>
            </a:extLst>
          </p:cNvPr>
          <p:cNvSpPr>
            <a:spLocks noGrp="1"/>
          </p:cNvSpPr>
          <p:nvPr>
            <p:ph type="title"/>
          </p:nvPr>
        </p:nvSpPr>
        <p:spPr>
          <a:xfrm>
            <a:off x="457200" y="685800"/>
            <a:ext cx="8229600" cy="1066800"/>
          </a:xfrm>
        </p:spPr>
        <p:txBody>
          <a:bodyPr/>
          <a:lstStyle/>
          <a:p>
            <a:r>
              <a:rPr lang="en-US" dirty="0"/>
              <a:t>Working with Windows (continued)</a:t>
            </a:r>
          </a:p>
        </p:txBody>
      </p:sp>
      <p:pic>
        <p:nvPicPr>
          <p:cNvPr id="9" name="Picture 8" descr="A screenshot of a computer&#10;&#10;Description automatically generated">
            <a:extLst>
              <a:ext uri="{FF2B5EF4-FFF2-40B4-BE49-F238E27FC236}">
                <a16:creationId xmlns:a16="http://schemas.microsoft.com/office/drawing/2014/main" id="{61CBDAFF-1649-1585-DE19-5230EE8D67A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2943" y="2321169"/>
            <a:ext cx="6684235" cy="4145415"/>
          </a:xfrm>
          <a:prstGeom prst="rect">
            <a:avLst/>
          </a:prstGeom>
        </p:spPr>
      </p:pic>
      <p:sp>
        <p:nvSpPr>
          <p:cNvPr id="13" name="Rectangle 12">
            <a:extLst>
              <a:ext uri="{FF2B5EF4-FFF2-40B4-BE49-F238E27FC236}">
                <a16:creationId xmlns:a16="http://schemas.microsoft.com/office/drawing/2014/main" id="{64966101-B8EC-2993-ABA0-088687008413}"/>
              </a:ext>
            </a:extLst>
          </p:cNvPr>
          <p:cNvSpPr/>
          <p:nvPr/>
        </p:nvSpPr>
        <p:spPr>
          <a:xfrm>
            <a:off x="7620000" y="2286000"/>
            <a:ext cx="477838" cy="39433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66563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Maximize Button</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21</a:t>
            </a:fld>
            <a:endParaRPr lang="en-US"/>
          </a:p>
        </p:txBody>
      </p:sp>
      <p:sp>
        <p:nvSpPr>
          <p:cNvPr id="7" name="Title 2">
            <a:extLst>
              <a:ext uri="{FF2B5EF4-FFF2-40B4-BE49-F238E27FC236}">
                <a16:creationId xmlns:a16="http://schemas.microsoft.com/office/drawing/2014/main" id="{3797F451-8BE8-65E6-85C7-83490BBEED76}"/>
              </a:ext>
            </a:extLst>
          </p:cNvPr>
          <p:cNvSpPr>
            <a:spLocks noGrp="1"/>
          </p:cNvSpPr>
          <p:nvPr>
            <p:ph type="title"/>
          </p:nvPr>
        </p:nvSpPr>
        <p:spPr>
          <a:xfrm>
            <a:off x="457200" y="685800"/>
            <a:ext cx="8229600" cy="1066800"/>
          </a:xfrm>
        </p:spPr>
        <p:txBody>
          <a:bodyPr/>
          <a:lstStyle/>
          <a:p>
            <a:r>
              <a:rPr lang="en-US"/>
              <a:t>Working with Windows (continued)</a:t>
            </a:r>
          </a:p>
        </p:txBody>
      </p:sp>
      <p:pic>
        <p:nvPicPr>
          <p:cNvPr id="3" name="Picture 2" descr="A screenshot of a computer&#10;&#10;Description automatically generated">
            <a:extLst>
              <a:ext uri="{FF2B5EF4-FFF2-40B4-BE49-F238E27FC236}">
                <a16:creationId xmlns:a16="http://schemas.microsoft.com/office/drawing/2014/main" id="{CD891BA9-F3A2-A3D4-F825-9BFF1968567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209892" cy="4471416"/>
          </a:xfrm>
          <a:prstGeom prst="rect">
            <a:avLst/>
          </a:prstGeom>
        </p:spPr>
      </p:pic>
    </p:spTree>
    <p:extLst>
      <p:ext uri="{BB962C8B-B14F-4D97-AF65-F5344CB8AC3E}">
        <p14:creationId xmlns:p14="http://schemas.microsoft.com/office/powerpoint/2010/main" val="12493266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79946" y="1447800"/>
            <a:ext cx="8229600" cy="4324350"/>
          </a:xfrm>
        </p:spPr>
        <p:txBody>
          <a:bodyPr/>
          <a:lstStyle/>
          <a:p>
            <a:r>
              <a:rPr lang="en-US" b="1" dirty="0">
                <a:solidFill>
                  <a:schemeClr val="tx1"/>
                </a:solidFill>
              </a:rPr>
              <a:t>Restore Button: </a:t>
            </a:r>
            <a:r>
              <a:rPr lang="en-US" dirty="0">
                <a:solidFill>
                  <a:schemeClr val="tx1"/>
                </a:solidFill>
              </a:rPr>
              <a:t>Returns the window to the size it was before it was maximized. </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22</a:t>
            </a:fld>
            <a:endParaRPr lang="en-US"/>
          </a:p>
        </p:txBody>
      </p:sp>
      <p:sp>
        <p:nvSpPr>
          <p:cNvPr id="9" name="Title 2">
            <a:extLst>
              <a:ext uri="{FF2B5EF4-FFF2-40B4-BE49-F238E27FC236}">
                <a16:creationId xmlns:a16="http://schemas.microsoft.com/office/drawing/2014/main" id="{A3FEFB08-288F-0935-7D2B-A6458F9A95BA}"/>
              </a:ext>
            </a:extLst>
          </p:cNvPr>
          <p:cNvSpPr>
            <a:spLocks noGrp="1"/>
          </p:cNvSpPr>
          <p:nvPr>
            <p:ph type="title"/>
          </p:nvPr>
        </p:nvSpPr>
        <p:spPr>
          <a:xfrm>
            <a:off x="457200" y="685800"/>
            <a:ext cx="8229600" cy="1066800"/>
          </a:xfrm>
        </p:spPr>
        <p:txBody>
          <a:bodyPr/>
          <a:lstStyle/>
          <a:p>
            <a:r>
              <a:rPr lang="en-US" dirty="0"/>
              <a:t>Working with Windows (continued)</a:t>
            </a:r>
          </a:p>
        </p:txBody>
      </p:sp>
      <p:grpSp>
        <p:nvGrpSpPr>
          <p:cNvPr id="4" name="Group 3">
            <a:extLst>
              <a:ext uri="{FF2B5EF4-FFF2-40B4-BE49-F238E27FC236}">
                <a16:creationId xmlns:a16="http://schemas.microsoft.com/office/drawing/2014/main" id="{7FD974AB-842D-BBCA-9974-4DF63805AF4B}"/>
              </a:ext>
            </a:extLst>
          </p:cNvPr>
          <p:cNvGrpSpPr/>
          <p:nvPr/>
        </p:nvGrpSpPr>
        <p:grpSpPr>
          <a:xfrm>
            <a:off x="685800" y="2258568"/>
            <a:ext cx="7209892" cy="4471416"/>
            <a:chOff x="685800" y="2258568"/>
            <a:chExt cx="7209892" cy="4471416"/>
          </a:xfrm>
        </p:grpSpPr>
        <p:pic>
          <p:nvPicPr>
            <p:cNvPr id="3" name="Picture 2" descr="A screenshot of a computer&#10;&#10;Description automatically generated">
              <a:extLst>
                <a:ext uri="{FF2B5EF4-FFF2-40B4-BE49-F238E27FC236}">
                  <a16:creationId xmlns:a16="http://schemas.microsoft.com/office/drawing/2014/main" id="{7C9368E8-9889-248C-FBD6-30A47EAB51B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258568"/>
              <a:ext cx="7209892" cy="4471416"/>
            </a:xfrm>
            <a:prstGeom prst="rect">
              <a:avLst/>
            </a:prstGeom>
          </p:spPr>
        </p:pic>
        <p:pic>
          <p:nvPicPr>
            <p:cNvPr id="7" name="Picture 6">
              <a:extLst>
                <a:ext uri="{FF2B5EF4-FFF2-40B4-BE49-F238E27FC236}">
                  <a16:creationId xmlns:a16="http://schemas.microsoft.com/office/drawing/2014/main" id="{A8D33F6B-0786-C62E-9EE7-9BA52024700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149861" y="2316734"/>
              <a:ext cx="406400" cy="317500"/>
            </a:xfrm>
            <a:prstGeom prst="rect">
              <a:avLst/>
            </a:prstGeom>
          </p:spPr>
        </p:pic>
      </p:grpSp>
      <p:sp>
        <p:nvSpPr>
          <p:cNvPr id="8" name="Rectangle 7">
            <a:extLst>
              <a:ext uri="{FF2B5EF4-FFF2-40B4-BE49-F238E27FC236}">
                <a16:creationId xmlns:a16="http://schemas.microsoft.com/office/drawing/2014/main" id="{5CE8BE2E-005A-45BC-F54B-A169C5F9366B}"/>
              </a:ext>
            </a:extLst>
          </p:cNvPr>
          <p:cNvSpPr/>
          <p:nvPr/>
        </p:nvSpPr>
        <p:spPr>
          <a:xfrm>
            <a:off x="7116377" y="2258568"/>
            <a:ext cx="406400" cy="367876"/>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26797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screenshot of a computer&#10;&#10;Description automatically generated">
            <a:extLst>
              <a:ext uri="{FF2B5EF4-FFF2-40B4-BE49-F238E27FC236}">
                <a16:creationId xmlns:a16="http://schemas.microsoft.com/office/drawing/2014/main" id="{8549E1D8-DFA3-F8E6-B04E-06DCF98DF6B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Restore</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23</a:t>
            </a:fld>
            <a:endParaRPr lang="en-US"/>
          </a:p>
        </p:txBody>
      </p:sp>
      <p:sp>
        <p:nvSpPr>
          <p:cNvPr id="7" name="Title 2">
            <a:extLst>
              <a:ext uri="{FF2B5EF4-FFF2-40B4-BE49-F238E27FC236}">
                <a16:creationId xmlns:a16="http://schemas.microsoft.com/office/drawing/2014/main" id="{84C8B8CE-C126-AA6A-80A5-F10E0B867B88}"/>
              </a:ext>
            </a:extLst>
          </p:cNvPr>
          <p:cNvSpPr>
            <a:spLocks noGrp="1"/>
          </p:cNvSpPr>
          <p:nvPr>
            <p:ph type="title"/>
          </p:nvPr>
        </p:nvSpPr>
        <p:spPr>
          <a:xfrm>
            <a:off x="457200" y="685800"/>
            <a:ext cx="8229600" cy="1066800"/>
          </a:xfrm>
        </p:spPr>
        <p:txBody>
          <a:bodyPr/>
          <a:lstStyle/>
          <a:p>
            <a:r>
              <a:rPr lang="en-US" dirty="0"/>
              <a:t>Working with Windows (continued)</a:t>
            </a:r>
          </a:p>
        </p:txBody>
      </p:sp>
      <p:pic>
        <p:nvPicPr>
          <p:cNvPr id="9" name="Picture 8" descr="A screenshot of a computer&#10;&#10;Description automatically generated">
            <a:extLst>
              <a:ext uri="{FF2B5EF4-FFF2-40B4-BE49-F238E27FC236}">
                <a16:creationId xmlns:a16="http://schemas.microsoft.com/office/drawing/2014/main" id="{6D946BA5-227F-2A0F-0641-9104BCA495F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2943" y="2321169"/>
            <a:ext cx="6684235" cy="4145415"/>
          </a:xfrm>
          <a:prstGeom prst="rect">
            <a:avLst/>
          </a:prstGeom>
        </p:spPr>
      </p:pic>
    </p:spTree>
    <p:extLst>
      <p:ext uri="{BB962C8B-B14F-4D97-AF65-F5344CB8AC3E}">
        <p14:creationId xmlns:p14="http://schemas.microsoft.com/office/powerpoint/2010/main" val="534406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Scroll: </a:t>
            </a:r>
            <a:r>
              <a:rPr lang="en-US" dirty="0">
                <a:solidFill>
                  <a:schemeClr val="tx1"/>
                </a:solidFill>
              </a:rPr>
              <a:t>Use this tool to see more of the file contents that aren’t visible in the window at its current size.</a:t>
            </a:r>
          </a:p>
          <a:p>
            <a:pPr marL="82296" indent="0">
              <a:buNone/>
            </a:pP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24</a:t>
            </a:fld>
            <a:endParaRPr lang="en-US"/>
          </a:p>
        </p:txBody>
      </p:sp>
      <p:sp>
        <p:nvSpPr>
          <p:cNvPr id="9" name="Title 2">
            <a:extLst>
              <a:ext uri="{FF2B5EF4-FFF2-40B4-BE49-F238E27FC236}">
                <a16:creationId xmlns:a16="http://schemas.microsoft.com/office/drawing/2014/main" id="{FD0C0C25-A23D-DD99-0E3B-2F3F4C80AA5E}"/>
              </a:ext>
            </a:extLst>
          </p:cNvPr>
          <p:cNvSpPr>
            <a:spLocks noGrp="1"/>
          </p:cNvSpPr>
          <p:nvPr>
            <p:ph type="title"/>
          </p:nvPr>
        </p:nvSpPr>
        <p:spPr>
          <a:xfrm>
            <a:off x="457200" y="685800"/>
            <a:ext cx="8229600" cy="1066800"/>
          </a:xfrm>
        </p:spPr>
        <p:txBody>
          <a:bodyPr/>
          <a:lstStyle/>
          <a:p>
            <a:r>
              <a:rPr lang="en-US" dirty="0"/>
              <a:t>Working with Windows (continued)</a:t>
            </a:r>
          </a:p>
        </p:txBody>
      </p:sp>
      <p:pic>
        <p:nvPicPr>
          <p:cNvPr id="3" name="Picture 2" descr="A screenshot of a computer&#10;&#10;Description automatically generated">
            <a:extLst>
              <a:ext uri="{FF2B5EF4-FFF2-40B4-BE49-F238E27FC236}">
                <a16:creationId xmlns:a16="http://schemas.microsoft.com/office/drawing/2014/main" id="{6D6D5EF0-1A3A-38BF-AD41-5598664D4C0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258568"/>
            <a:ext cx="7949184" cy="4471416"/>
          </a:xfrm>
          <a:prstGeom prst="rect">
            <a:avLst/>
          </a:prstGeom>
        </p:spPr>
      </p:pic>
      <p:pic>
        <p:nvPicPr>
          <p:cNvPr id="5" name="Picture 4" descr="A screenshot of a computer&#10;&#10;Description automatically generated">
            <a:extLst>
              <a:ext uri="{FF2B5EF4-FFF2-40B4-BE49-F238E27FC236}">
                <a16:creationId xmlns:a16="http://schemas.microsoft.com/office/drawing/2014/main" id="{44F3AEC2-9092-56AB-6D2D-12861F15E8C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90908" y="2551326"/>
            <a:ext cx="6684235" cy="4145415"/>
          </a:xfrm>
          <a:prstGeom prst="rect">
            <a:avLst/>
          </a:prstGeom>
        </p:spPr>
      </p:pic>
      <p:pic>
        <p:nvPicPr>
          <p:cNvPr id="11" name="Graphic 10" descr="Cursor with solid fill">
            <a:extLst>
              <a:ext uri="{FF2B5EF4-FFF2-40B4-BE49-F238E27FC236}">
                <a16:creationId xmlns:a16="http://schemas.microsoft.com/office/drawing/2014/main" id="{67CB8753-D24B-DD47-8551-560289A13E5D}"/>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8125570" y="4661402"/>
            <a:ext cx="316992" cy="316992"/>
          </a:xfrm>
          <a:prstGeom prst="rect">
            <a:avLst/>
          </a:prstGeom>
        </p:spPr>
      </p:pic>
      <p:sp>
        <p:nvSpPr>
          <p:cNvPr id="4" name="Rectangle 3">
            <a:extLst>
              <a:ext uri="{FF2B5EF4-FFF2-40B4-BE49-F238E27FC236}">
                <a16:creationId xmlns:a16="http://schemas.microsoft.com/office/drawing/2014/main" id="{FB489C8A-9803-7E47-B835-0F90970879A5}"/>
              </a:ext>
            </a:extLst>
          </p:cNvPr>
          <p:cNvSpPr/>
          <p:nvPr/>
        </p:nvSpPr>
        <p:spPr>
          <a:xfrm>
            <a:off x="7925616" y="3901440"/>
            <a:ext cx="265176" cy="2048256"/>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20859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screenshot of a computer&#10;&#10;Description automatically generated">
            <a:extLst>
              <a:ext uri="{FF2B5EF4-FFF2-40B4-BE49-F238E27FC236}">
                <a16:creationId xmlns:a16="http://schemas.microsoft.com/office/drawing/2014/main" id="{67F10432-B1C9-0DEF-9D77-7EA5A0376BA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pic>
        <p:nvPicPr>
          <p:cNvPr id="4" name="Picture 3" descr="A screenshot of a computer&#10;&#10;Description automatically generated">
            <a:extLst>
              <a:ext uri="{FF2B5EF4-FFF2-40B4-BE49-F238E27FC236}">
                <a16:creationId xmlns:a16="http://schemas.microsoft.com/office/drawing/2014/main" id="{859DFE20-E3C2-7E45-888A-6EC7130B98E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2943" y="2321169"/>
            <a:ext cx="6684235" cy="4145415"/>
          </a:xfrm>
          <a:prstGeom prst="rect">
            <a:avLst/>
          </a:prstGeom>
        </p:spPr>
      </p:pic>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43050"/>
            <a:ext cx="8229600" cy="4324350"/>
          </a:xfrm>
        </p:spPr>
        <p:txBody>
          <a:bodyPr/>
          <a:lstStyle/>
          <a:p>
            <a:r>
              <a:rPr lang="en-US" b="1" dirty="0">
                <a:solidFill>
                  <a:schemeClr val="tx1"/>
                </a:solidFill>
              </a:rPr>
              <a:t>Minimize Button: </a:t>
            </a:r>
            <a:r>
              <a:rPr lang="en-US" dirty="0">
                <a:solidFill>
                  <a:schemeClr val="tx1"/>
                </a:solidFill>
              </a:rPr>
              <a:t>Hides the file in the taskbar. </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25</a:t>
            </a:fld>
            <a:endParaRPr lang="en-US"/>
          </a:p>
        </p:txBody>
      </p:sp>
      <p:sp>
        <p:nvSpPr>
          <p:cNvPr id="7" name="Rectangle 6">
            <a:extLst>
              <a:ext uri="{FF2B5EF4-FFF2-40B4-BE49-F238E27FC236}">
                <a16:creationId xmlns:a16="http://schemas.microsoft.com/office/drawing/2014/main" id="{53D51036-72AF-F94C-A653-1DE4486EF2CD}"/>
              </a:ext>
            </a:extLst>
          </p:cNvPr>
          <p:cNvSpPr/>
          <p:nvPr/>
        </p:nvSpPr>
        <p:spPr>
          <a:xfrm>
            <a:off x="7280002" y="2371716"/>
            <a:ext cx="356616" cy="238134"/>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2">
            <a:extLst>
              <a:ext uri="{FF2B5EF4-FFF2-40B4-BE49-F238E27FC236}">
                <a16:creationId xmlns:a16="http://schemas.microsoft.com/office/drawing/2014/main" id="{8056FAE7-F74C-440F-9AB3-35FED3DEB67F}"/>
              </a:ext>
            </a:extLst>
          </p:cNvPr>
          <p:cNvSpPr>
            <a:spLocks noGrp="1"/>
          </p:cNvSpPr>
          <p:nvPr>
            <p:ph type="title"/>
          </p:nvPr>
        </p:nvSpPr>
        <p:spPr>
          <a:xfrm>
            <a:off x="457200" y="685800"/>
            <a:ext cx="8229600" cy="1066800"/>
          </a:xfrm>
        </p:spPr>
        <p:txBody>
          <a:bodyPr/>
          <a:lstStyle/>
          <a:p>
            <a:r>
              <a:rPr lang="en-US" dirty="0"/>
              <a:t>Working with Windows (continued)</a:t>
            </a:r>
          </a:p>
        </p:txBody>
      </p:sp>
    </p:spTree>
    <p:extLst>
      <p:ext uri="{BB962C8B-B14F-4D97-AF65-F5344CB8AC3E}">
        <p14:creationId xmlns:p14="http://schemas.microsoft.com/office/powerpoint/2010/main" val="106295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Minimize</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26</a:t>
            </a:fld>
            <a:endParaRPr lang="en-US"/>
          </a:p>
        </p:txBody>
      </p:sp>
      <p:pic>
        <p:nvPicPr>
          <p:cNvPr id="14" name="Picture 13" descr="A screenshot of a computer&#10;&#10;Description automatically generated">
            <a:extLst>
              <a:ext uri="{FF2B5EF4-FFF2-40B4-BE49-F238E27FC236}">
                <a16:creationId xmlns:a16="http://schemas.microsoft.com/office/drawing/2014/main" id="{823773E1-E88D-53B8-9704-3E37731D92E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64424" cy="4479989"/>
          </a:xfrm>
          <a:prstGeom prst="rect">
            <a:avLst/>
          </a:prstGeom>
        </p:spPr>
      </p:pic>
      <p:sp>
        <p:nvSpPr>
          <p:cNvPr id="15" name="Rectangle 14">
            <a:extLst>
              <a:ext uri="{FF2B5EF4-FFF2-40B4-BE49-F238E27FC236}">
                <a16:creationId xmlns:a16="http://schemas.microsoft.com/office/drawing/2014/main" id="{FFA66DB4-5FEE-9B23-E554-9D7BB63D2650}"/>
              </a:ext>
            </a:extLst>
          </p:cNvPr>
          <p:cNvSpPr/>
          <p:nvPr/>
        </p:nvSpPr>
        <p:spPr>
          <a:xfrm>
            <a:off x="5884653" y="6240678"/>
            <a:ext cx="337880" cy="310896"/>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31483AE8-9833-B9B4-5950-34EB7845EF4C}"/>
              </a:ext>
            </a:extLst>
          </p:cNvPr>
          <p:cNvSpPr>
            <a:spLocks noGrp="1"/>
          </p:cNvSpPr>
          <p:nvPr>
            <p:ph type="title"/>
          </p:nvPr>
        </p:nvSpPr>
        <p:spPr>
          <a:xfrm>
            <a:off x="457200" y="685800"/>
            <a:ext cx="8229600" cy="1066800"/>
          </a:xfrm>
        </p:spPr>
        <p:txBody>
          <a:bodyPr/>
          <a:lstStyle/>
          <a:p>
            <a:r>
              <a:rPr lang="en-US" dirty="0"/>
              <a:t>Working with Windows (continued)</a:t>
            </a:r>
          </a:p>
        </p:txBody>
      </p:sp>
    </p:spTree>
    <p:extLst>
      <p:ext uri="{BB962C8B-B14F-4D97-AF65-F5344CB8AC3E}">
        <p14:creationId xmlns:p14="http://schemas.microsoft.com/office/powerpoint/2010/main" val="1688614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9585DD-6442-E02C-643D-DF17A90F844E}"/>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684EB6A-D508-C7C4-2C0F-DA0328D1FC32}"/>
              </a:ext>
            </a:extLst>
          </p:cNvPr>
          <p:cNvSpPr>
            <a:spLocks noGrp="1"/>
          </p:cNvSpPr>
          <p:nvPr>
            <p:ph idx="1"/>
          </p:nvPr>
        </p:nvSpPr>
        <p:spPr>
          <a:xfrm>
            <a:off x="457200" y="1447800"/>
            <a:ext cx="8229600" cy="4324350"/>
          </a:xfrm>
        </p:spPr>
        <p:txBody>
          <a:bodyPr/>
          <a:lstStyle/>
          <a:p>
            <a:r>
              <a:rPr lang="en-US" b="1" dirty="0">
                <a:solidFill>
                  <a:schemeClr val="tx1"/>
                </a:solidFill>
              </a:rPr>
              <a:t>Minimize</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2306D895-784F-7D97-A80C-8598E0EDE864}"/>
              </a:ext>
            </a:extLst>
          </p:cNvPr>
          <p:cNvSpPr>
            <a:spLocks noGrp="1"/>
          </p:cNvSpPr>
          <p:nvPr>
            <p:ph type="sldNum" sz="quarter" idx="12"/>
          </p:nvPr>
        </p:nvSpPr>
        <p:spPr/>
        <p:txBody>
          <a:bodyPr/>
          <a:lstStyle/>
          <a:p>
            <a:fld id="{D852D4E8-E283-404D-80D7-3AF63315721A}" type="slidenum">
              <a:rPr lang="en-US" smtClean="0"/>
              <a:t>27</a:t>
            </a:fld>
            <a:endParaRPr lang="en-US"/>
          </a:p>
        </p:txBody>
      </p:sp>
      <p:pic>
        <p:nvPicPr>
          <p:cNvPr id="14" name="Picture 13" descr="A screenshot of a computer&#10;&#10;Description automatically generated">
            <a:extLst>
              <a:ext uri="{FF2B5EF4-FFF2-40B4-BE49-F238E27FC236}">
                <a16:creationId xmlns:a16="http://schemas.microsoft.com/office/drawing/2014/main" id="{B121753E-AF03-9CAA-EABE-90039067F57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pic>
        <p:nvPicPr>
          <p:cNvPr id="3" name="Picture 2" descr="A screenshot of a computer&#10;&#10;Description automatically generated">
            <a:extLst>
              <a:ext uri="{FF2B5EF4-FFF2-40B4-BE49-F238E27FC236}">
                <a16:creationId xmlns:a16="http://schemas.microsoft.com/office/drawing/2014/main" id="{8801FD5E-8423-C487-1C9C-5E479D0A5F1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2943" y="2023908"/>
            <a:ext cx="6684235" cy="4145415"/>
          </a:xfrm>
          <a:prstGeom prst="rect">
            <a:avLst/>
          </a:prstGeom>
        </p:spPr>
      </p:pic>
      <p:sp>
        <p:nvSpPr>
          <p:cNvPr id="4" name="Title 2">
            <a:extLst>
              <a:ext uri="{FF2B5EF4-FFF2-40B4-BE49-F238E27FC236}">
                <a16:creationId xmlns:a16="http://schemas.microsoft.com/office/drawing/2014/main" id="{8B4B9773-A9EB-3A92-6725-5B46EA3D37FA}"/>
              </a:ext>
            </a:extLst>
          </p:cNvPr>
          <p:cNvSpPr>
            <a:spLocks noGrp="1"/>
          </p:cNvSpPr>
          <p:nvPr>
            <p:ph type="title"/>
          </p:nvPr>
        </p:nvSpPr>
        <p:spPr>
          <a:xfrm>
            <a:off x="457200" y="685800"/>
            <a:ext cx="8229600" cy="1066800"/>
          </a:xfrm>
        </p:spPr>
        <p:txBody>
          <a:bodyPr/>
          <a:lstStyle/>
          <a:p>
            <a:r>
              <a:rPr lang="en-US" dirty="0"/>
              <a:t>Working with Windows (continued)</a:t>
            </a:r>
          </a:p>
        </p:txBody>
      </p:sp>
    </p:spTree>
    <p:extLst>
      <p:ext uri="{BB962C8B-B14F-4D97-AF65-F5344CB8AC3E}">
        <p14:creationId xmlns:p14="http://schemas.microsoft.com/office/powerpoint/2010/main" val="272784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screenshot of a computer&#10;&#10;Description automatically generated">
            <a:extLst>
              <a:ext uri="{FF2B5EF4-FFF2-40B4-BE49-F238E27FC236}">
                <a16:creationId xmlns:a16="http://schemas.microsoft.com/office/drawing/2014/main" id="{8B0257FD-56A7-DB05-1033-AFB0F0D9852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Working with More Than One Window</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28</a:t>
            </a:fld>
            <a:endParaRPr lang="en-US"/>
          </a:p>
        </p:txBody>
      </p:sp>
      <p:pic>
        <p:nvPicPr>
          <p:cNvPr id="4" name="Picture 3" descr="A screenshot of a computer&#10;&#10;Description automatically generated">
            <a:extLst>
              <a:ext uri="{FF2B5EF4-FFF2-40B4-BE49-F238E27FC236}">
                <a16:creationId xmlns:a16="http://schemas.microsoft.com/office/drawing/2014/main" id="{87484BDD-EA9A-B21E-4D44-12AA6247885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2943" y="2023908"/>
            <a:ext cx="6684235" cy="4145415"/>
          </a:xfrm>
          <a:prstGeom prst="rect">
            <a:avLst/>
          </a:prstGeom>
        </p:spPr>
      </p:pic>
      <p:pic>
        <p:nvPicPr>
          <p:cNvPr id="10" name="Picture 9" descr="A screenshot of a computer&#10;&#10;Description automatically generated">
            <a:extLst>
              <a:ext uri="{FF2B5EF4-FFF2-40B4-BE49-F238E27FC236}">
                <a16:creationId xmlns:a16="http://schemas.microsoft.com/office/drawing/2014/main" id="{8F042AB9-5C65-E89D-BB62-32FA54ABA55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346837" y="2264797"/>
            <a:ext cx="6288147" cy="3947604"/>
          </a:xfrm>
          <a:prstGeom prst="rect">
            <a:avLst/>
          </a:prstGeom>
        </p:spPr>
      </p:pic>
      <p:sp>
        <p:nvSpPr>
          <p:cNvPr id="16" name="TextBox 15">
            <a:extLst>
              <a:ext uri="{FF2B5EF4-FFF2-40B4-BE49-F238E27FC236}">
                <a16:creationId xmlns:a16="http://schemas.microsoft.com/office/drawing/2014/main" id="{FD9709DA-B879-7583-A555-3D5A9CAF3ED3}"/>
              </a:ext>
            </a:extLst>
          </p:cNvPr>
          <p:cNvSpPr txBox="1"/>
          <p:nvPr/>
        </p:nvSpPr>
        <p:spPr>
          <a:xfrm>
            <a:off x="4942952" y="3413191"/>
            <a:ext cx="1143000" cy="1569660"/>
          </a:xfrm>
          <a:prstGeom prst="rect">
            <a:avLst/>
          </a:prstGeom>
          <a:noFill/>
        </p:spPr>
        <p:txBody>
          <a:bodyPr wrap="square" rtlCol="0">
            <a:spAutoFit/>
          </a:bodyPr>
          <a:lstStyle/>
          <a:p>
            <a:r>
              <a:rPr lang="en-US" sz="9600" b="1">
                <a:solidFill>
                  <a:srgbClr val="F4681A"/>
                </a:solidFill>
              </a:rPr>
              <a:t>2</a:t>
            </a:r>
          </a:p>
        </p:txBody>
      </p:sp>
      <p:sp>
        <p:nvSpPr>
          <p:cNvPr id="17" name="TextBox 16">
            <a:extLst>
              <a:ext uri="{FF2B5EF4-FFF2-40B4-BE49-F238E27FC236}">
                <a16:creationId xmlns:a16="http://schemas.microsoft.com/office/drawing/2014/main" id="{90CA7E85-44EF-C18B-E703-ACD994BE8CB2}"/>
              </a:ext>
            </a:extLst>
          </p:cNvPr>
          <p:cNvSpPr txBox="1"/>
          <p:nvPr/>
        </p:nvSpPr>
        <p:spPr>
          <a:xfrm>
            <a:off x="1651127" y="3383340"/>
            <a:ext cx="990600" cy="1569660"/>
          </a:xfrm>
          <a:prstGeom prst="rect">
            <a:avLst/>
          </a:prstGeom>
          <a:noFill/>
        </p:spPr>
        <p:txBody>
          <a:bodyPr wrap="square" rtlCol="0">
            <a:spAutoFit/>
          </a:bodyPr>
          <a:lstStyle/>
          <a:p>
            <a:r>
              <a:rPr lang="en-US" sz="9600" b="1">
                <a:solidFill>
                  <a:srgbClr val="F4681A"/>
                </a:solidFill>
              </a:rPr>
              <a:t>1</a:t>
            </a:r>
          </a:p>
        </p:txBody>
      </p:sp>
      <p:sp>
        <p:nvSpPr>
          <p:cNvPr id="3" name="Title 2">
            <a:extLst>
              <a:ext uri="{FF2B5EF4-FFF2-40B4-BE49-F238E27FC236}">
                <a16:creationId xmlns:a16="http://schemas.microsoft.com/office/drawing/2014/main" id="{5E5BF38D-2603-E5EC-D539-89A84EFF4AAF}"/>
              </a:ext>
            </a:extLst>
          </p:cNvPr>
          <p:cNvSpPr>
            <a:spLocks noGrp="1"/>
          </p:cNvSpPr>
          <p:nvPr>
            <p:ph type="title"/>
          </p:nvPr>
        </p:nvSpPr>
        <p:spPr>
          <a:xfrm>
            <a:off x="457200" y="685800"/>
            <a:ext cx="8229600" cy="1066800"/>
          </a:xfrm>
        </p:spPr>
        <p:txBody>
          <a:bodyPr/>
          <a:lstStyle/>
          <a:p>
            <a:r>
              <a:rPr lang="en-US" dirty="0"/>
              <a:t>Working with Windows (continued)</a:t>
            </a:r>
          </a:p>
        </p:txBody>
      </p:sp>
    </p:spTree>
    <p:extLst>
      <p:ext uri="{BB962C8B-B14F-4D97-AF65-F5344CB8AC3E}">
        <p14:creationId xmlns:p14="http://schemas.microsoft.com/office/powerpoint/2010/main" val="3232080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computer&#10;&#10;Description automatically generated">
            <a:extLst>
              <a:ext uri="{FF2B5EF4-FFF2-40B4-BE49-F238E27FC236}">
                <a16:creationId xmlns:a16="http://schemas.microsoft.com/office/drawing/2014/main" id="{F6195A69-6E07-8396-B195-0FE2603E050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pic>
        <p:nvPicPr>
          <p:cNvPr id="4" name="Picture 3" descr="A screenshot of a computer&#10;&#10;Description automatically generated">
            <a:extLst>
              <a:ext uri="{FF2B5EF4-FFF2-40B4-BE49-F238E27FC236}">
                <a16:creationId xmlns:a16="http://schemas.microsoft.com/office/drawing/2014/main" id="{C00432A9-1615-4D27-651D-E118B742F01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2943" y="2054523"/>
            <a:ext cx="6684235" cy="4145415"/>
          </a:xfrm>
          <a:prstGeom prst="rect">
            <a:avLst/>
          </a:prstGeom>
        </p:spPr>
      </p:pic>
      <p:pic>
        <p:nvPicPr>
          <p:cNvPr id="8" name="Picture 7" descr="A screenshot of a computer&#10;&#10;Description automatically generated">
            <a:extLst>
              <a:ext uri="{FF2B5EF4-FFF2-40B4-BE49-F238E27FC236}">
                <a16:creationId xmlns:a16="http://schemas.microsoft.com/office/drawing/2014/main" id="{7A52B2B6-0260-DAEA-4D2F-F3C149C889E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346837" y="2264797"/>
            <a:ext cx="6288147" cy="3947604"/>
          </a:xfrm>
          <a:prstGeom prst="rect">
            <a:avLst/>
          </a:prstGeom>
        </p:spPr>
      </p:pic>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Working with More Than One Window</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29</a:t>
            </a:fld>
            <a:endParaRPr lang="en-US"/>
          </a:p>
        </p:txBody>
      </p:sp>
      <p:pic>
        <p:nvPicPr>
          <p:cNvPr id="12" name="Graphic 11" descr="Cursor with solid fill">
            <a:extLst>
              <a:ext uri="{FF2B5EF4-FFF2-40B4-BE49-F238E27FC236}">
                <a16:creationId xmlns:a16="http://schemas.microsoft.com/office/drawing/2014/main" id="{240CF9BB-51DA-4F40-90E8-8FDB36BBF23E}"/>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7579591" y="2390775"/>
            <a:ext cx="914400" cy="914400"/>
          </a:xfrm>
          <a:prstGeom prst="rect">
            <a:avLst/>
          </a:prstGeom>
        </p:spPr>
      </p:pic>
      <p:sp>
        <p:nvSpPr>
          <p:cNvPr id="9" name="Rectangle 8">
            <a:extLst>
              <a:ext uri="{FF2B5EF4-FFF2-40B4-BE49-F238E27FC236}">
                <a16:creationId xmlns:a16="http://schemas.microsoft.com/office/drawing/2014/main" id="{72FED482-A25F-A24B-8AE3-7B6B44471C48}"/>
              </a:ext>
            </a:extLst>
          </p:cNvPr>
          <p:cNvSpPr/>
          <p:nvPr/>
        </p:nvSpPr>
        <p:spPr>
          <a:xfrm>
            <a:off x="2321367" y="2252062"/>
            <a:ext cx="5433397" cy="315013"/>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2">
            <a:extLst>
              <a:ext uri="{FF2B5EF4-FFF2-40B4-BE49-F238E27FC236}">
                <a16:creationId xmlns:a16="http://schemas.microsoft.com/office/drawing/2014/main" id="{1733EECD-3DE8-0F92-0BE3-AC5ECC80CF88}"/>
              </a:ext>
            </a:extLst>
          </p:cNvPr>
          <p:cNvSpPr>
            <a:spLocks noGrp="1"/>
          </p:cNvSpPr>
          <p:nvPr>
            <p:ph type="title"/>
          </p:nvPr>
        </p:nvSpPr>
        <p:spPr>
          <a:xfrm>
            <a:off x="457200" y="685800"/>
            <a:ext cx="8229600" cy="1066800"/>
          </a:xfrm>
        </p:spPr>
        <p:txBody>
          <a:bodyPr/>
          <a:lstStyle/>
          <a:p>
            <a:r>
              <a:rPr lang="en-US" dirty="0"/>
              <a:t>Working with Windows (continued)</a:t>
            </a:r>
          </a:p>
        </p:txBody>
      </p:sp>
    </p:spTree>
    <p:extLst>
      <p:ext uri="{BB962C8B-B14F-4D97-AF65-F5344CB8AC3E}">
        <p14:creationId xmlns:p14="http://schemas.microsoft.com/office/powerpoint/2010/main" val="3921703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DF8F4E-E832-29C7-4651-0ADB048D7B61}"/>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78E042-93CA-476E-62B5-1A1ED8E26A05}"/>
              </a:ext>
            </a:extLst>
          </p:cNvPr>
          <p:cNvSpPr>
            <a:spLocks noGrp="1"/>
          </p:cNvSpPr>
          <p:nvPr>
            <p:ph idx="1"/>
          </p:nvPr>
        </p:nvSpPr>
        <p:spPr>
          <a:xfrm>
            <a:off x="457200" y="1447800"/>
            <a:ext cx="8229600" cy="4324350"/>
          </a:xfrm>
        </p:spPr>
        <p:txBody>
          <a:bodyPr/>
          <a:lstStyle/>
          <a:p>
            <a:r>
              <a:rPr lang="en-US" b="1" dirty="0">
                <a:solidFill>
                  <a:schemeClr val="tx1"/>
                </a:solidFill>
              </a:rPr>
              <a:t>Different Ways to Open a File: </a:t>
            </a:r>
            <a:r>
              <a:rPr lang="en-US" dirty="0">
                <a:solidFill>
                  <a:schemeClr val="tx1"/>
                </a:solidFill>
              </a:rPr>
              <a:t>Double-click on the desktop icon.</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4EA13755-9BF8-CB66-AD11-8E3F0734346E}"/>
              </a:ext>
            </a:extLst>
          </p:cNvPr>
          <p:cNvSpPr>
            <a:spLocks noGrp="1"/>
          </p:cNvSpPr>
          <p:nvPr>
            <p:ph type="sldNum" sz="quarter" idx="12"/>
          </p:nvPr>
        </p:nvSpPr>
        <p:spPr/>
        <p:txBody>
          <a:bodyPr/>
          <a:lstStyle/>
          <a:p>
            <a:fld id="{D852D4E8-E283-404D-80D7-3AF63315721A}" type="slidenum">
              <a:rPr lang="en-US" smtClean="0"/>
              <a:t>3</a:t>
            </a:fld>
            <a:endParaRPr lang="en-US"/>
          </a:p>
        </p:txBody>
      </p:sp>
      <p:sp>
        <p:nvSpPr>
          <p:cNvPr id="13" name="Title 2">
            <a:extLst>
              <a:ext uri="{FF2B5EF4-FFF2-40B4-BE49-F238E27FC236}">
                <a16:creationId xmlns:a16="http://schemas.microsoft.com/office/drawing/2014/main" id="{95D9B478-E2FF-4EF3-C3AD-2163BA447131}"/>
              </a:ext>
            </a:extLst>
          </p:cNvPr>
          <p:cNvSpPr>
            <a:spLocks noGrp="1"/>
          </p:cNvSpPr>
          <p:nvPr>
            <p:ph type="title"/>
          </p:nvPr>
        </p:nvSpPr>
        <p:spPr>
          <a:xfrm>
            <a:off x="457200" y="685800"/>
            <a:ext cx="8229600" cy="1066800"/>
          </a:xfrm>
        </p:spPr>
        <p:txBody>
          <a:bodyPr/>
          <a:lstStyle/>
          <a:p>
            <a:r>
              <a:rPr lang="en-US" dirty="0"/>
              <a:t>Files and Folders (continued)</a:t>
            </a:r>
          </a:p>
        </p:txBody>
      </p:sp>
      <p:pic>
        <p:nvPicPr>
          <p:cNvPr id="4" name="Picture 3" descr="A screenshot of a computer desktop&#10;&#10;Description automatically generated">
            <a:extLst>
              <a:ext uri="{FF2B5EF4-FFF2-40B4-BE49-F238E27FC236}">
                <a16:creationId xmlns:a16="http://schemas.microsoft.com/office/drawing/2014/main" id="{B88B066B-0522-674D-C889-632311B3D9A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7" name="Rectangle 6">
            <a:extLst>
              <a:ext uri="{FF2B5EF4-FFF2-40B4-BE49-F238E27FC236}">
                <a16:creationId xmlns:a16="http://schemas.microsoft.com/office/drawing/2014/main" id="{45960816-7E6C-052E-2FFA-B75CCD62FB35}"/>
              </a:ext>
            </a:extLst>
          </p:cNvPr>
          <p:cNvSpPr/>
          <p:nvPr/>
        </p:nvSpPr>
        <p:spPr>
          <a:xfrm>
            <a:off x="693008" y="3067228"/>
            <a:ext cx="491686" cy="5334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 name="Straight Connector 2">
            <a:extLst>
              <a:ext uri="{FF2B5EF4-FFF2-40B4-BE49-F238E27FC236}">
                <a16:creationId xmlns:a16="http://schemas.microsoft.com/office/drawing/2014/main" id="{23D15E20-9F30-2509-E4B8-83AFF847A9F0}"/>
              </a:ext>
            </a:extLst>
          </p:cNvPr>
          <p:cNvCxnSpPr>
            <a:cxnSpLocks/>
          </p:cNvCxnSpPr>
          <p:nvPr/>
        </p:nvCxnSpPr>
        <p:spPr>
          <a:xfrm>
            <a:off x="1371600" y="3357112"/>
            <a:ext cx="762000" cy="0"/>
          </a:xfrm>
          <a:prstGeom prst="line">
            <a:avLst/>
          </a:prstGeom>
          <a:ln w="127000">
            <a:solidFill>
              <a:srgbClr val="F4681A"/>
            </a:solidFill>
            <a:head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9099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43050"/>
            <a:ext cx="8229600" cy="4324350"/>
          </a:xfrm>
        </p:spPr>
        <p:txBody>
          <a:bodyPr/>
          <a:lstStyle/>
          <a:p>
            <a:r>
              <a:rPr lang="en-US" b="1" dirty="0">
                <a:solidFill>
                  <a:schemeClr val="tx1"/>
                </a:solidFill>
              </a:rPr>
              <a:t>Working with More Than One Window</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30</a:t>
            </a:fld>
            <a:endParaRPr lang="en-US"/>
          </a:p>
        </p:txBody>
      </p:sp>
      <p:pic>
        <p:nvPicPr>
          <p:cNvPr id="9" name="Picture 8" descr="A screenshot of a computer&#10;&#10;Description automatically generated">
            <a:extLst>
              <a:ext uri="{FF2B5EF4-FFF2-40B4-BE49-F238E27FC236}">
                <a16:creationId xmlns:a16="http://schemas.microsoft.com/office/drawing/2014/main" id="{2522D830-BEEE-1D90-4278-D0CB1A42DA3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pic>
        <p:nvPicPr>
          <p:cNvPr id="10" name="Picture 9" descr="A screenshot of a computer&#10;&#10;Description automatically generated">
            <a:extLst>
              <a:ext uri="{FF2B5EF4-FFF2-40B4-BE49-F238E27FC236}">
                <a16:creationId xmlns:a16="http://schemas.microsoft.com/office/drawing/2014/main" id="{4F42DD61-021E-D63E-AA19-FF7947BE2D1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2943" y="2023908"/>
            <a:ext cx="6684235" cy="4145415"/>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1E87ED9C-57BD-B92D-9506-2573F2F03DE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489805" y="2046093"/>
            <a:ext cx="6684234" cy="4196261"/>
          </a:xfrm>
          <a:prstGeom prst="rect">
            <a:avLst/>
          </a:prstGeom>
        </p:spPr>
      </p:pic>
      <p:sp>
        <p:nvSpPr>
          <p:cNvPr id="3" name="Title 2">
            <a:extLst>
              <a:ext uri="{FF2B5EF4-FFF2-40B4-BE49-F238E27FC236}">
                <a16:creationId xmlns:a16="http://schemas.microsoft.com/office/drawing/2014/main" id="{C89C4B70-BD87-BC61-1BAF-41F10C65613F}"/>
              </a:ext>
            </a:extLst>
          </p:cNvPr>
          <p:cNvSpPr>
            <a:spLocks noGrp="1"/>
          </p:cNvSpPr>
          <p:nvPr>
            <p:ph type="title"/>
          </p:nvPr>
        </p:nvSpPr>
        <p:spPr>
          <a:xfrm>
            <a:off x="457200" y="685800"/>
            <a:ext cx="8229600" cy="1066800"/>
          </a:xfrm>
        </p:spPr>
        <p:txBody>
          <a:bodyPr/>
          <a:lstStyle/>
          <a:p>
            <a:r>
              <a:rPr lang="en-US" dirty="0"/>
              <a:t>Working with Windows (continued)</a:t>
            </a:r>
          </a:p>
        </p:txBody>
      </p:sp>
    </p:spTree>
    <p:extLst>
      <p:ext uri="{BB962C8B-B14F-4D97-AF65-F5344CB8AC3E}">
        <p14:creationId xmlns:p14="http://schemas.microsoft.com/office/powerpoint/2010/main" val="1736651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60444"/>
            <a:ext cx="8229600" cy="4324350"/>
          </a:xfrm>
        </p:spPr>
        <p:txBody>
          <a:bodyPr/>
          <a:lstStyle/>
          <a:p>
            <a:r>
              <a:rPr lang="en-US" b="1" dirty="0">
                <a:solidFill>
                  <a:schemeClr val="tx1"/>
                </a:solidFill>
              </a:rPr>
              <a:t>Task View: </a:t>
            </a:r>
            <a:r>
              <a:rPr lang="en-US" dirty="0">
                <a:solidFill>
                  <a:schemeClr val="tx1"/>
                </a:solidFill>
              </a:rPr>
              <a:t>Displays all the windows that are currently open on the computer.</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31</a:t>
            </a:fld>
            <a:endParaRPr lang="en-US"/>
          </a:p>
        </p:txBody>
      </p:sp>
      <p:sp>
        <p:nvSpPr>
          <p:cNvPr id="14" name="Title 2">
            <a:extLst>
              <a:ext uri="{FF2B5EF4-FFF2-40B4-BE49-F238E27FC236}">
                <a16:creationId xmlns:a16="http://schemas.microsoft.com/office/drawing/2014/main" id="{27AA6444-702D-027F-55A3-D653EBF0BEE6}"/>
              </a:ext>
            </a:extLst>
          </p:cNvPr>
          <p:cNvSpPr>
            <a:spLocks noGrp="1"/>
          </p:cNvSpPr>
          <p:nvPr>
            <p:ph type="title"/>
          </p:nvPr>
        </p:nvSpPr>
        <p:spPr>
          <a:xfrm>
            <a:off x="457200" y="685800"/>
            <a:ext cx="8229600" cy="1066800"/>
          </a:xfrm>
        </p:spPr>
        <p:txBody>
          <a:bodyPr/>
          <a:lstStyle/>
          <a:p>
            <a:r>
              <a:rPr lang="en-US" dirty="0"/>
              <a:t>Working with Windows (continued)</a:t>
            </a:r>
          </a:p>
        </p:txBody>
      </p:sp>
      <p:pic>
        <p:nvPicPr>
          <p:cNvPr id="3" name="Picture 2" descr="A screenshot of a computer&#10;&#10;Description automatically generated">
            <a:extLst>
              <a:ext uri="{FF2B5EF4-FFF2-40B4-BE49-F238E27FC236}">
                <a16:creationId xmlns:a16="http://schemas.microsoft.com/office/drawing/2014/main" id="{37484970-F354-45E4-A94D-3437503C6C9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267712"/>
            <a:ext cx="7949184" cy="4471416"/>
          </a:xfrm>
          <a:prstGeom prst="rect">
            <a:avLst/>
          </a:prstGeom>
        </p:spPr>
      </p:pic>
      <p:pic>
        <p:nvPicPr>
          <p:cNvPr id="4" name="Picture 3" descr="A screenshot of a computer&#10;&#10;Description automatically generated">
            <a:extLst>
              <a:ext uri="{FF2B5EF4-FFF2-40B4-BE49-F238E27FC236}">
                <a16:creationId xmlns:a16="http://schemas.microsoft.com/office/drawing/2014/main" id="{2E9448A6-E8C6-DD6D-D920-2736920A82D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2943" y="2278575"/>
            <a:ext cx="6684235" cy="4145415"/>
          </a:xfrm>
          <a:prstGeom prst="rect">
            <a:avLst/>
          </a:prstGeom>
        </p:spPr>
      </p:pic>
      <p:pic>
        <p:nvPicPr>
          <p:cNvPr id="8" name="Picture 7" descr="A screenshot of a computer&#10;&#10;Description automatically generated">
            <a:extLst>
              <a:ext uri="{FF2B5EF4-FFF2-40B4-BE49-F238E27FC236}">
                <a16:creationId xmlns:a16="http://schemas.microsoft.com/office/drawing/2014/main" id="{3414B4FF-D91A-B45E-7C7E-5B430C5CAFF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489805" y="2278575"/>
            <a:ext cx="6684234" cy="4146809"/>
          </a:xfrm>
          <a:prstGeom prst="rect">
            <a:avLst/>
          </a:prstGeom>
        </p:spPr>
      </p:pic>
      <p:sp>
        <p:nvSpPr>
          <p:cNvPr id="12" name="Rectangle 11">
            <a:extLst>
              <a:ext uri="{FF2B5EF4-FFF2-40B4-BE49-F238E27FC236}">
                <a16:creationId xmlns:a16="http://schemas.microsoft.com/office/drawing/2014/main" id="{32CEB2E4-CB62-BA21-F944-32D3A5F43F21}"/>
              </a:ext>
            </a:extLst>
          </p:cNvPr>
          <p:cNvSpPr/>
          <p:nvPr/>
        </p:nvSpPr>
        <p:spPr>
          <a:xfrm>
            <a:off x="4513052" y="6491678"/>
            <a:ext cx="304801" cy="228210"/>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descr="A black and white square&#10;&#10;Description automatically generated">
            <a:extLst>
              <a:ext uri="{FF2B5EF4-FFF2-40B4-BE49-F238E27FC236}">
                <a16:creationId xmlns:a16="http://schemas.microsoft.com/office/drawing/2014/main" id="{AB69E90D-D6CD-B1DE-BBB9-2616C886C246}"/>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3816350" y="3746700"/>
            <a:ext cx="1511300" cy="1479145"/>
          </a:xfrm>
          <a:prstGeom prst="rect">
            <a:avLst/>
          </a:prstGeom>
        </p:spPr>
      </p:pic>
      <p:sp>
        <p:nvSpPr>
          <p:cNvPr id="21" name="Rectangle 20">
            <a:extLst>
              <a:ext uri="{FF2B5EF4-FFF2-40B4-BE49-F238E27FC236}">
                <a16:creationId xmlns:a16="http://schemas.microsoft.com/office/drawing/2014/main" id="{5FB52A18-4640-D8AE-DF35-50A0957FC8D8}"/>
              </a:ext>
            </a:extLst>
          </p:cNvPr>
          <p:cNvSpPr/>
          <p:nvPr/>
        </p:nvSpPr>
        <p:spPr>
          <a:xfrm>
            <a:off x="3816350" y="3746700"/>
            <a:ext cx="1441449" cy="1282110"/>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2" name="Straight Connector 21">
            <a:extLst>
              <a:ext uri="{FF2B5EF4-FFF2-40B4-BE49-F238E27FC236}">
                <a16:creationId xmlns:a16="http://schemas.microsoft.com/office/drawing/2014/main" id="{0347A30F-A114-2187-8843-C2E8DF8E5F5F}"/>
              </a:ext>
            </a:extLst>
          </p:cNvPr>
          <p:cNvCxnSpPr>
            <a:cxnSpLocks/>
          </p:cNvCxnSpPr>
          <p:nvPr/>
        </p:nvCxnSpPr>
        <p:spPr>
          <a:xfrm flipV="1">
            <a:off x="4660392" y="5029200"/>
            <a:ext cx="0" cy="1462478"/>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51840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65646" y="1600200"/>
            <a:ext cx="8229600" cy="4324350"/>
          </a:xfrm>
        </p:spPr>
        <p:txBody>
          <a:bodyPr/>
          <a:lstStyle/>
          <a:p>
            <a:r>
              <a:rPr lang="en-US" b="1" dirty="0">
                <a:solidFill>
                  <a:schemeClr val="tx1"/>
                </a:solidFill>
              </a:rPr>
              <a:t>Task View</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32</a:t>
            </a:fld>
            <a:endParaRPr lang="en-US"/>
          </a:p>
        </p:txBody>
      </p:sp>
      <p:sp>
        <p:nvSpPr>
          <p:cNvPr id="7" name="Title 2">
            <a:extLst>
              <a:ext uri="{FF2B5EF4-FFF2-40B4-BE49-F238E27FC236}">
                <a16:creationId xmlns:a16="http://schemas.microsoft.com/office/drawing/2014/main" id="{D6E13C97-2689-030E-79F6-AF7F3F1A87FA}"/>
              </a:ext>
            </a:extLst>
          </p:cNvPr>
          <p:cNvSpPr>
            <a:spLocks noGrp="1"/>
          </p:cNvSpPr>
          <p:nvPr>
            <p:ph type="title"/>
          </p:nvPr>
        </p:nvSpPr>
        <p:spPr>
          <a:xfrm>
            <a:off x="457200" y="685800"/>
            <a:ext cx="8229600" cy="1066800"/>
          </a:xfrm>
        </p:spPr>
        <p:txBody>
          <a:bodyPr/>
          <a:lstStyle/>
          <a:p>
            <a:r>
              <a:rPr lang="en-US" dirty="0"/>
              <a:t>Working with Windows (continued)</a:t>
            </a:r>
          </a:p>
        </p:txBody>
      </p:sp>
      <p:pic>
        <p:nvPicPr>
          <p:cNvPr id="4" name="Picture 3" descr="A screenshot of a computer&#10;&#10;Description automatically generated">
            <a:extLst>
              <a:ext uri="{FF2B5EF4-FFF2-40B4-BE49-F238E27FC236}">
                <a16:creationId xmlns:a16="http://schemas.microsoft.com/office/drawing/2014/main" id="{B2305BDA-6E06-5527-32B0-3ED61820275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sp>
        <p:nvSpPr>
          <p:cNvPr id="3" name="Rectangle 2">
            <a:extLst>
              <a:ext uri="{FF2B5EF4-FFF2-40B4-BE49-F238E27FC236}">
                <a16:creationId xmlns:a16="http://schemas.microsoft.com/office/drawing/2014/main" id="{E22FF48C-A75C-4EE0-19E0-06ED40F9D89D}"/>
              </a:ext>
            </a:extLst>
          </p:cNvPr>
          <p:cNvSpPr/>
          <p:nvPr/>
        </p:nvSpPr>
        <p:spPr>
          <a:xfrm>
            <a:off x="2590800" y="2787396"/>
            <a:ext cx="3962400" cy="1676400"/>
          </a:xfrm>
          <a:prstGeom prst="rect">
            <a:avLst/>
          </a:prstGeom>
          <a:noFill/>
          <a:ln w="50800">
            <a:solidFill>
              <a:srgbClr val="F4681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734128CD-42FA-B9AE-5C72-E631D591D7B3}"/>
              </a:ext>
            </a:extLst>
          </p:cNvPr>
          <p:cNvSpPr/>
          <p:nvPr/>
        </p:nvSpPr>
        <p:spPr>
          <a:xfrm>
            <a:off x="864703" y="2130909"/>
            <a:ext cx="7696200" cy="2843784"/>
          </a:xfrm>
          <a:prstGeom prst="rect">
            <a:avLst/>
          </a:prstGeom>
          <a:noFill/>
          <a:ln w="50800">
            <a:solidFill>
              <a:srgbClr val="F4681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00F1CAD7-10A9-CE97-1F6B-82D1D5B41F08}"/>
              </a:ext>
            </a:extLst>
          </p:cNvPr>
          <p:cNvSpPr/>
          <p:nvPr/>
        </p:nvSpPr>
        <p:spPr>
          <a:xfrm>
            <a:off x="6691268" y="2869627"/>
            <a:ext cx="1580045" cy="2084962"/>
          </a:xfrm>
          <a:prstGeom prst="roundRect">
            <a:avLst/>
          </a:prstGeom>
          <a:solidFill>
            <a:srgbClr val="F4681A"/>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3965D4F1-E76C-5E8D-1EB8-D5A599866737}"/>
              </a:ext>
            </a:extLst>
          </p:cNvPr>
          <p:cNvSpPr txBox="1"/>
          <p:nvPr/>
        </p:nvSpPr>
        <p:spPr>
          <a:xfrm>
            <a:off x="6798401" y="3074075"/>
            <a:ext cx="1278799" cy="2031325"/>
          </a:xfrm>
          <a:prstGeom prst="rect">
            <a:avLst/>
          </a:prstGeom>
          <a:noFill/>
        </p:spPr>
        <p:txBody>
          <a:bodyPr wrap="square" rtlCol="0">
            <a:spAutoFit/>
          </a:bodyPr>
          <a:lstStyle/>
          <a:p>
            <a:pPr algn="ctr"/>
            <a:r>
              <a:rPr lang="en-US" sz="1800" b="0" i="0" u="none" strike="noStrike">
                <a:solidFill>
                  <a:srgbClr val="FFFFFF"/>
                </a:solidFill>
                <a:effectLst/>
                <a:latin typeface="Calibri" panose="020F0502020204030204" pitchFamily="34" charset="0"/>
              </a:rPr>
              <a:t>Click anywhere outside the windows to close the Task </a:t>
            </a:r>
            <a:r>
              <a:rPr lang="en-US">
                <a:solidFill>
                  <a:srgbClr val="FFFFFF"/>
                </a:solidFill>
                <a:latin typeface="Calibri" panose="020F0502020204030204" pitchFamily="34" charset="0"/>
              </a:rPr>
              <a:t>V</a:t>
            </a:r>
            <a:r>
              <a:rPr lang="en-US" sz="1800" b="0" i="0" u="none" strike="noStrike">
                <a:solidFill>
                  <a:srgbClr val="FFFFFF"/>
                </a:solidFill>
                <a:effectLst/>
                <a:latin typeface="Calibri" panose="020F0502020204030204" pitchFamily="34" charset="0"/>
              </a:rPr>
              <a:t>iew</a:t>
            </a:r>
            <a:r>
              <a:rPr lang="en-US" sz="1800" b="0" i="0">
                <a:solidFill>
                  <a:srgbClr val="000000"/>
                </a:solidFill>
                <a:effectLst/>
                <a:latin typeface="Calibri" panose="020F0502020204030204" pitchFamily="34" charset="0"/>
              </a:rPr>
              <a:t>​</a:t>
            </a:r>
            <a:endParaRPr lang="en-US"/>
          </a:p>
          <a:p>
            <a:endParaRPr lang="en-US"/>
          </a:p>
        </p:txBody>
      </p:sp>
      <p:sp>
        <p:nvSpPr>
          <p:cNvPr id="10" name="Rectangle 9">
            <a:extLst>
              <a:ext uri="{FF2B5EF4-FFF2-40B4-BE49-F238E27FC236}">
                <a16:creationId xmlns:a16="http://schemas.microsoft.com/office/drawing/2014/main" id="{431129FB-CD0B-E94A-5E87-976F50843F74}"/>
              </a:ext>
            </a:extLst>
          </p:cNvPr>
          <p:cNvSpPr/>
          <p:nvPr/>
        </p:nvSpPr>
        <p:spPr>
          <a:xfrm flipV="1">
            <a:off x="4516365" y="6224355"/>
            <a:ext cx="304800" cy="299466"/>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5472F24D-E9A3-4A17-4802-AFFD6F374AEF}"/>
              </a:ext>
            </a:extLst>
          </p:cNvPr>
          <p:cNvCxnSpPr>
            <a:cxnSpLocks/>
          </p:cNvCxnSpPr>
          <p:nvPr/>
        </p:nvCxnSpPr>
        <p:spPr>
          <a:xfrm flipV="1">
            <a:off x="4671390" y="5057517"/>
            <a:ext cx="0" cy="1143000"/>
          </a:xfrm>
          <a:prstGeom prst="line">
            <a:avLst/>
          </a:prstGeom>
          <a:ln w="127000">
            <a:solidFill>
              <a:srgbClr val="F4681A"/>
            </a:solidFill>
            <a:head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046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grpId="1" nodeType="clickEffect">
                                  <p:stCondLst>
                                    <p:cond delay="0"/>
                                  </p:stCondLst>
                                  <p:childTnLst>
                                    <p:animEffect transition="out" filter="blinds(horizontal)">
                                      <p:cBhvr>
                                        <p:cTn id="16" dur="500"/>
                                        <p:tgtEl>
                                          <p:spTgt spid="3"/>
                                        </p:tgtEl>
                                      </p:cBhvr>
                                    </p:animEffect>
                                    <p:set>
                                      <p:cBhvr>
                                        <p:cTn id="17" dur="1" fill="hold">
                                          <p:stCondLst>
                                            <p:cond delay="499"/>
                                          </p:stCondLst>
                                        </p:cTn>
                                        <p:tgtEl>
                                          <p:spTgt spid="3"/>
                                        </p:tgtEl>
                                        <p:attrNameLst>
                                          <p:attrName>style.visibility</p:attrName>
                                        </p:attrNameLst>
                                      </p:cBhvr>
                                      <p:to>
                                        <p:strVal val="hidden"/>
                                      </p:to>
                                    </p:set>
                                  </p:childTnLst>
                                </p:cTn>
                              </p:par>
                              <p:par>
                                <p:cTn id="18" presetID="3" presetClass="exit" presetSubtype="10" fill="hold" grpId="1" nodeType="withEffect">
                                  <p:stCondLst>
                                    <p:cond delay="0"/>
                                  </p:stCondLst>
                                  <p:childTnLst>
                                    <p:animEffect transition="out" filter="blinds(horizontal)">
                                      <p:cBhvr>
                                        <p:cTn id="19" dur="500"/>
                                        <p:tgtEl>
                                          <p:spTgt spid="5"/>
                                        </p:tgtEl>
                                      </p:cBhvr>
                                    </p:animEffect>
                                    <p:set>
                                      <p:cBhvr>
                                        <p:cTn id="20" dur="1" fill="hold">
                                          <p:stCondLst>
                                            <p:cond delay="499"/>
                                          </p:stCondLst>
                                        </p:cTn>
                                        <p:tgtEl>
                                          <p:spTgt spid="5"/>
                                        </p:tgtEl>
                                        <p:attrNameLst>
                                          <p:attrName>style.visibility</p:attrName>
                                        </p:attrNameLst>
                                      </p:cBhvr>
                                      <p:to>
                                        <p:strVal val="hidden"/>
                                      </p:to>
                                    </p:set>
                                  </p:childTnLst>
                                </p:cTn>
                              </p:par>
                              <p:par>
                                <p:cTn id="21" presetID="3" presetClass="exit" presetSubtype="10" fill="hold" grpId="1" nodeType="withEffect">
                                  <p:stCondLst>
                                    <p:cond delay="0"/>
                                  </p:stCondLst>
                                  <p:childTnLst>
                                    <p:animEffect transition="out" filter="blinds(horizontal)">
                                      <p:cBhvr>
                                        <p:cTn id="22" dur="500"/>
                                        <p:tgtEl>
                                          <p:spTgt spid="8"/>
                                        </p:tgtEl>
                                      </p:cBhvr>
                                    </p:animEffect>
                                    <p:set>
                                      <p:cBhvr>
                                        <p:cTn id="23" dur="1" fill="hold">
                                          <p:stCondLst>
                                            <p:cond delay="499"/>
                                          </p:stCondLst>
                                        </p:cTn>
                                        <p:tgtEl>
                                          <p:spTgt spid="8"/>
                                        </p:tgtEl>
                                        <p:attrNameLst>
                                          <p:attrName>style.visibility</p:attrName>
                                        </p:attrNameLst>
                                      </p:cBhvr>
                                      <p:to>
                                        <p:strVal val="hidden"/>
                                      </p:to>
                                    </p:set>
                                  </p:childTnLst>
                                </p:cTn>
                              </p:par>
                              <p:par>
                                <p:cTn id="24" presetID="3" presetClass="exit" presetSubtype="10" fill="hold" grpId="1" nodeType="withEffect">
                                  <p:stCondLst>
                                    <p:cond delay="0"/>
                                  </p:stCondLst>
                                  <p:childTnLst>
                                    <p:animEffect transition="out" filter="blinds(horizontal)">
                                      <p:cBhvr>
                                        <p:cTn id="25" dur="500"/>
                                        <p:tgtEl>
                                          <p:spTgt spid="9"/>
                                        </p:tgtEl>
                                      </p:cBhvr>
                                    </p:animEffect>
                                    <p:set>
                                      <p:cBhvr>
                                        <p:cTn id="26" dur="1" fill="hold">
                                          <p:stCondLst>
                                            <p:cond delay="499"/>
                                          </p:stCondLst>
                                        </p:cTn>
                                        <p:tgtEl>
                                          <p:spTgt spid="9"/>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5" grpId="0" animBg="1"/>
      <p:bldP spid="5" grpId="1" animBg="1"/>
      <p:bldP spid="8" grpId="0" animBg="1"/>
      <p:bldP spid="8" grpId="1" animBg="1"/>
      <p:bldP spid="9" grpId="0"/>
      <p:bldP spid="9" grpId="1"/>
      <p:bldP spid="10"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B90134-C1EA-6A0A-DA30-8BB53322FE45}"/>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66DD572-36B0-DA07-BAC3-66B4ED4ECA4F}"/>
              </a:ext>
            </a:extLst>
          </p:cNvPr>
          <p:cNvSpPr>
            <a:spLocks noGrp="1"/>
          </p:cNvSpPr>
          <p:nvPr>
            <p:ph idx="1"/>
          </p:nvPr>
        </p:nvSpPr>
        <p:spPr>
          <a:xfrm>
            <a:off x="457200" y="1600200"/>
            <a:ext cx="8229600" cy="4324350"/>
          </a:xfrm>
        </p:spPr>
        <p:txBody>
          <a:bodyPr/>
          <a:lstStyle/>
          <a:p>
            <a:r>
              <a:rPr lang="en-US" b="1" dirty="0">
                <a:solidFill>
                  <a:schemeClr val="tx1"/>
                </a:solidFill>
              </a:rPr>
              <a:t>Working with More Than One Window</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65B2B072-6E80-7D33-C81C-C86E927CFA4A}"/>
              </a:ext>
            </a:extLst>
          </p:cNvPr>
          <p:cNvSpPr>
            <a:spLocks noGrp="1"/>
          </p:cNvSpPr>
          <p:nvPr>
            <p:ph type="sldNum" sz="quarter" idx="12"/>
          </p:nvPr>
        </p:nvSpPr>
        <p:spPr/>
        <p:txBody>
          <a:bodyPr/>
          <a:lstStyle/>
          <a:p>
            <a:fld id="{D852D4E8-E283-404D-80D7-3AF63315721A}" type="slidenum">
              <a:rPr lang="en-US" smtClean="0"/>
              <a:t>33</a:t>
            </a:fld>
            <a:endParaRPr lang="en-US"/>
          </a:p>
        </p:txBody>
      </p:sp>
      <p:sp>
        <p:nvSpPr>
          <p:cNvPr id="14" name="Title 2">
            <a:extLst>
              <a:ext uri="{FF2B5EF4-FFF2-40B4-BE49-F238E27FC236}">
                <a16:creationId xmlns:a16="http://schemas.microsoft.com/office/drawing/2014/main" id="{6A101284-FD58-9A0B-DFFC-20439F4EC70E}"/>
              </a:ext>
            </a:extLst>
          </p:cNvPr>
          <p:cNvSpPr>
            <a:spLocks noGrp="1"/>
          </p:cNvSpPr>
          <p:nvPr>
            <p:ph type="title"/>
          </p:nvPr>
        </p:nvSpPr>
        <p:spPr>
          <a:xfrm>
            <a:off x="457200" y="685800"/>
            <a:ext cx="8229600" cy="1066800"/>
          </a:xfrm>
        </p:spPr>
        <p:txBody>
          <a:bodyPr/>
          <a:lstStyle/>
          <a:p>
            <a:r>
              <a:rPr lang="en-US" dirty="0"/>
              <a:t>Working with Windows (continued)</a:t>
            </a:r>
          </a:p>
        </p:txBody>
      </p:sp>
      <p:pic>
        <p:nvPicPr>
          <p:cNvPr id="3" name="Picture 2" descr="A screenshot of a computer&#10;&#10;Description automatically generated">
            <a:extLst>
              <a:ext uri="{FF2B5EF4-FFF2-40B4-BE49-F238E27FC236}">
                <a16:creationId xmlns:a16="http://schemas.microsoft.com/office/drawing/2014/main" id="{8D039AB1-D784-DCC9-9679-EB884FDD396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6136" cy="4469702"/>
          </a:xfrm>
          <a:prstGeom prst="rect">
            <a:avLst/>
          </a:prstGeom>
        </p:spPr>
      </p:pic>
      <p:pic>
        <p:nvPicPr>
          <p:cNvPr id="4" name="Picture 3" descr="A screenshot of a computer&#10;&#10;Description automatically generated">
            <a:extLst>
              <a:ext uri="{FF2B5EF4-FFF2-40B4-BE49-F238E27FC236}">
                <a16:creationId xmlns:a16="http://schemas.microsoft.com/office/drawing/2014/main" id="{9444B9CA-8ADB-FB1A-7B55-B9386A717A3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2943" y="2058414"/>
            <a:ext cx="6684235" cy="4145415"/>
          </a:xfrm>
          <a:prstGeom prst="rect">
            <a:avLst/>
          </a:prstGeom>
        </p:spPr>
      </p:pic>
      <p:pic>
        <p:nvPicPr>
          <p:cNvPr id="8" name="Picture 7" descr="A screenshot of a computer&#10;&#10;Description automatically generated">
            <a:extLst>
              <a:ext uri="{FF2B5EF4-FFF2-40B4-BE49-F238E27FC236}">
                <a16:creationId xmlns:a16="http://schemas.microsoft.com/office/drawing/2014/main" id="{89EFB906-10CC-6B62-2A24-3D04073CA4F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489805" y="2028840"/>
            <a:ext cx="6684234" cy="4196261"/>
          </a:xfrm>
          <a:prstGeom prst="rect">
            <a:avLst/>
          </a:prstGeom>
        </p:spPr>
      </p:pic>
    </p:spTree>
    <p:extLst>
      <p:ext uri="{BB962C8B-B14F-4D97-AF65-F5344CB8AC3E}">
        <p14:creationId xmlns:p14="http://schemas.microsoft.com/office/powerpoint/2010/main" val="3254516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a:bodyPr>
          <a:lstStyle/>
          <a:p>
            <a:pPr algn="ctr"/>
            <a:r>
              <a:rPr lang="en-US" sz="4800" dirty="0"/>
              <a:t>Activity #2</a:t>
            </a:r>
          </a:p>
        </p:txBody>
      </p:sp>
      <p:sp>
        <p:nvSpPr>
          <p:cNvPr id="3" name="Slide Number Placeholder 2">
            <a:extLst>
              <a:ext uri="{FF2B5EF4-FFF2-40B4-BE49-F238E27FC236}">
                <a16:creationId xmlns:a16="http://schemas.microsoft.com/office/drawing/2014/main" id="{91501DD9-278F-E644-AF1B-B40B329D6952}"/>
              </a:ext>
            </a:extLst>
          </p:cNvPr>
          <p:cNvSpPr>
            <a:spLocks noGrp="1"/>
          </p:cNvSpPr>
          <p:nvPr>
            <p:ph type="sldNum" sz="quarter" idx="12"/>
          </p:nvPr>
        </p:nvSpPr>
        <p:spPr/>
        <p:txBody>
          <a:bodyPr/>
          <a:lstStyle/>
          <a:p>
            <a:fld id="{D852D4E8-E283-404D-80D7-3AF63315721A}" type="slidenum">
              <a:rPr lang="en-US" smtClean="0"/>
              <a:t>34</a:t>
            </a:fld>
            <a:endParaRPr lang="en-US"/>
          </a:p>
        </p:txBody>
      </p:sp>
    </p:spTree>
    <p:extLst>
      <p:ext uri="{BB962C8B-B14F-4D97-AF65-F5344CB8AC3E}">
        <p14:creationId xmlns:p14="http://schemas.microsoft.com/office/powerpoint/2010/main" val="177199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371600"/>
            <a:ext cx="8229600" cy="5215904"/>
          </a:xfrm>
        </p:spPr>
        <p:txBody>
          <a:bodyPr>
            <a:noAutofit/>
          </a:bodyPr>
          <a:lstStyle/>
          <a:p>
            <a:pPr marL="82296" indent="0">
              <a:buNone/>
            </a:pPr>
            <a:r>
              <a:rPr lang="en-US" sz="1600" dirty="0">
                <a:solidFill>
                  <a:schemeClr val="tx1"/>
                </a:solidFill>
              </a:rPr>
              <a:t>Use the computer desktop to answer the following questions. </a:t>
            </a:r>
          </a:p>
          <a:p>
            <a:pPr marL="82296" indent="0">
              <a:buNone/>
            </a:pPr>
            <a:r>
              <a:rPr lang="en-US" sz="1600" dirty="0">
                <a:solidFill>
                  <a:schemeClr val="tx1"/>
                </a:solidFill>
              </a:rPr>
              <a:t>If you don’t have your own computer, follow along with the instructor. </a:t>
            </a:r>
          </a:p>
          <a:p>
            <a:pPr marL="82296" indent="0">
              <a:buNone/>
            </a:pPr>
            <a:r>
              <a:rPr lang="en-US" sz="1600" dirty="0">
                <a:solidFill>
                  <a:schemeClr val="tx1"/>
                </a:solidFill>
              </a:rPr>
              <a:t> </a:t>
            </a:r>
          </a:p>
          <a:p>
            <a:pPr marL="82296" lvl="0" indent="0">
              <a:buNone/>
            </a:pPr>
            <a:r>
              <a:rPr lang="en-US" sz="1600" dirty="0">
                <a:solidFill>
                  <a:schemeClr val="tx1"/>
                </a:solidFill>
              </a:rPr>
              <a:t>1. Open the web browser and keep it open.</a:t>
            </a:r>
            <a:br>
              <a:rPr lang="en-US" sz="1600" dirty="0">
                <a:solidFill>
                  <a:schemeClr val="tx1"/>
                </a:solidFill>
              </a:rPr>
            </a:br>
            <a:endParaRPr lang="en-US" sz="1600" dirty="0">
              <a:solidFill>
                <a:schemeClr val="tx1"/>
              </a:solidFill>
            </a:endParaRPr>
          </a:p>
          <a:p>
            <a:pPr marL="82296" lvl="0" indent="0">
              <a:buNone/>
            </a:pPr>
            <a:r>
              <a:rPr lang="en-US" sz="1600" dirty="0">
                <a:solidFill>
                  <a:schemeClr val="tx1"/>
                </a:solidFill>
              </a:rPr>
              <a:t>2. Make the browser window wider. Move the browser window to the right side of the screen.</a:t>
            </a:r>
            <a:br>
              <a:rPr lang="en-US" sz="1600" dirty="0">
                <a:solidFill>
                  <a:schemeClr val="tx1"/>
                </a:solidFill>
              </a:rPr>
            </a:br>
            <a:endParaRPr lang="en-US" sz="1600" dirty="0">
              <a:solidFill>
                <a:schemeClr val="tx1"/>
              </a:solidFill>
            </a:endParaRPr>
          </a:p>
          <a:p>
            <a:pPr marL="82296" lvl="0" indent="0">
              <a:buNone/>
            </a:pPr>
            <a:r>
              <a:rPr lang="en-US" sz="1600" dirty="0">
                <a:solidFill>
                  <a:schemeClr val="tx1"/>
                </a:solidFill>
              </a:rPr>
              <a:t>3. What button do you click on to expand or maximize the window to fill the desktop?</a:t>
            </a:r>
            <a:br>
              <a:rPr lang="en-US" sz="1600" dirty="0">
                <a:solidFill>
                  <a:schemeClr val="tx1"/>
                </a:solidFill>
              </a:rPr>
            </a:br>
            <a:endParaRPr lang="en-US" sz="1600" dirty="0">
              <a:solidFill>
                <a:schemeClr val="tx1"/>
              </a:solidFill>
            </a:endParaRPr>
          </a:p>
          <a:p>
            <a:pPr marL="82296" lvl="0" indent="0">
              <a:buNone/>
            </a:pPr>
            <a:r>
              <a:rPr lang="en-US" sz="1600" dirty="0">
                <a:solidFill>
                  <a:schemeClr val="tx1"/>
                </a:solidFill>
              </a:rPr>
              <a:t>4. What button do you click on to make the window smaller again? </a:t>
            </a:r>
          </a:p>
          <a:p>
            <a:pPr marL="82296" lvl="0" indent="0">
              <a:buNone/>
            </a:pPr>
            <a:br>
              <a:rPr lang="en-US" sz="1600" dirty="0">
                <a:solidFill>
                  <a:schemeClr val="tx1"/>
                </a:solidFill>
              </a:rPr>
            </a:br>
            <a:r>
              <a:rPr lang="en-US" sz="1600" dirty="0">
                <a:solidFill>
                  <a:schemeClr val="tx1"/>
                </a:solidFill>
              </a:rPr>
              <a:t>5. Use search to see if the computer has a calculator. Is there one?</a:t>
            </a:r>
            <a:br>
              <a:rPr lang="en-US" sz="1600" dirty="0">
                <a:solidFill>
                  <a:schemeClr val="tx1"/>
                </a:solidFill>
              </a:rPr>
            </a:br>
            <a:endParaRPr lang="en-US" sz="1600" dirty="0">
              <a:solidFill>
                <a:schemeClr val="tx1"/>
              </a:solidFill>
            </a:endParaRPr>
          </a:p>
          <a:p>
            <a:pPr marL="82296" lvl="0" indent="0">
              <a:buNone/>
            </a:pPr>
            <a:r>
              <a:rPr lang="en-US" sz="1600" dirty="0">
                <a:solidFill>
                  <a:schemeClr val="tx1"/>
                </a:solidFill>
              </a:rPr>
              <a:t>6. How do you see all of the windows open at one time? </a:t>
            </a:r>
            <a:br>
              <a:rPr lang="en-US" sz="1600" dirty="0">
                <a:solidFill>
                  <a:schemeClr val="tx1"/>
                </a:solidFill>
              </a:rPr>
            </a:br>
            <a:endParaRPr lang="en-US" sz="1600" dirty="0">
              <a:solidFill>
                <a:schemeClr val="tx1"/>
              </a:solidFill>
            </a:endParaRPr>
          </a:p>
          <a:p>
            <a:pPr marL="82296" lvl="0" indent="0">
              <a:buNone/>
            </a:pPr>
            <a:r>
              <a:rPr lang="en-US" sz="1600" dirty="0">
                <a:solidFill>
                  <a:schemeClr val="tx1"/>
                </a:solidFill>
              </a:rPr>
              <a:t>7. In the web browser address bar, go to </a:t>
            </a:r>
            <a:r>
              <a:rPr lang="en-US" sz="1600" dirty="0">
                <a:solidFill>
                  <a:schemeClr val="tx1"/>
                </a:solidFill>
                <a:hlinkClick r:id="rId3"/>
              </a:rPr>
              <a:t>https://digitalliteracy.att.com/</a:t>
            </a:r>
            <a:r>
              <a:rPr lang="en-US" sz="1600" dirty="0">
                <a:solidFill>
                  <a:schemeClr val="tx1"/>
                </a:solidFill>
              </a:rPr>
              <a:t> Scroll to the bottom of the webpage. </a:t>
            </a:r>
            <a:br>
              <a:rPr lang="en-US" sz="1600" dirty="0">
                <a:solidFill>
                  <a:schemeClr val="tx1"/>
                </a:solidFill>
              </a:rPr>
            </a:br>
            <a:endParaRPr lang="en-US" sz="1600" dirty="0">
              <a:solidFill>
                <a:schemeClr val="tx1"/>
              </a:solidFill>
            </a:endParaRPr>
          </a:p>
          <a:p>
            <a:pPr marL="82296" lvl="0" indent="0">
              <a:buNone/>
            </a:pPr>
            <a:r>
              <a:rPr lang="en-US" sz="1600" dirty="0">
                <a:solidFill>
                  <a:schemeClr val="tx1"/>
                </a:solidFill>
              </a:rPr>
              <a:t>8. Name one of the links under the Learn More section at the bottom of the page. </a:t>
            </a:r>
            <a:br>
              <a:rPr lang="en-US" sz="1700" dirty="0">
                <a:solidFill>
                  <a:schemeClr val="tx1"/>
                </a:solidFill>
              </a:rPr>
            </a:br>
            <a:endParaRPr lang="en-US" sz="1700"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349322" y="533400"/>
            <a:ext cx="8229600" cy="1066800"/>
          </a:xfrm>
        </p:spPr>
        <p:txBody>
          <a:bodyPr/>
          <a:lstStyle/>
          <a:p>
            <a:r>
              <a:rPr lang="en-US" dirty="0"/>
              <a:t>ACTIVITY #2: Working with Files </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35</a:t>
            </a:fld>
            <a:endParaRPr lang="en-US"/>
          </a:p>
        </p:txBody>
      </p:sp>
    </p:spTree>
    <p:extLst>
      <p:ext uri="{BB962C8B-B14F-4D97-AF65-F5344CB8AC3E}">
        <p14:creationId xmlns:p14="http://schemas.microsoft.com/office/powerpoint/2010/main" val="706080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omputer&#10;&#10;Description automatically generated">
            <a:extLst>
              <a:ext uri="{FF2B5EF4-FFF2-40B4-BE49-F238E27FC236}">
                <a16:creationId xmlns:a16="http://schemas.microsoft.com/office/drawing/2014/main" id="{AF2DD859-4E01-471A-87ED-9AED242181A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pic>
        <p:nvPicPr>
          <p:cNvPr id="10" name="Picture 9" descr="A screenshot of a computer&#10;&#10;Description automatically generated">
            <a:extLst>
              <a:ext uri="{FF2B5EF4-FFF2-40B4-BE49-F238E27FC236}">
                <a16:creationId xmlns:a16="http://schemas.microsoft.com/office/drawing/2014/main" id="{80AE0A6D-5F8A-960E-8C96-9D920A104B0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2943" y="2058414"/>
            <a:ext cx="6684235" cy="4145415"/>
          </a:xfrm>
          <a:prstGeom prst="rect">
            <a:avLst/>
          </a:prstGeom>
        </p:spPr>
      </p:pic>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4752"/>
            <a:ext cx="8229600" cy="4324350"/>
          </a:xfrm>
        </p:spPr>
        <p:txBody>
          <a:bodyPr/>
          <a:lstStyle/>
          <a:p>
            <a:r>
              <a:rPr lang="en-US" b="1" dirty="0">
                <a:solidFill>
                  <a:schemeClr val="tx1"/>
                </a:solidFill>
              </a:rPr>
              <a:t>Saving a File</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Saving and Closing Files </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36</a:t>
            </a:fld>
            <a:endParaRPr lang="en-US"/>
          </a:p>
        </p:txBody>
      </p:sp>
      <p:sp>
        <p:nvSpPr>
          <p:cNvPr id="7" name="Rectangle 6">
            <a:extLst>
              <a:ext uri="{FF2B5EF4-FFF2-40B4-BE49-F238E27FC236}">
                <a16:creationId xmlns:a16="http://schemas.microsoft.com/office/drawing/2014/main" id="{C63196CB-EA44-4044-0AFA-E203A5283325}"/>
              </a:ext>
            </a:extLst>
          </p:cNvPr>
          <p:cNvSpPr/>
          <p:nvPr/>
        </p:nvSpPr>
        <p:spPr>
          <a:xfrm>
            <a:off x="2754923" y="2033857"/>
            <a:ext cx="346364" cy="360218"/>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Arrow Connector 7">
            <a:extLst>
              <a:ext uri="{FF2B5EF4-FFF2-40B4-BE49-F238E27FC236}">
                <a16:creationId xmlns:a16="http://schemas.microsoft.com/office/drawing/2014/main" id="{E8530ADD-0A88-7211-BEAD-49A6D8D4ED21}"/>
              </a:ext>
            </a:extLst>
          </p:cNvPr>
          <p:cNvCxnSpPr/>
          <p:nvPr/>
        </p:nvCxnSpPr>
        <p:spPr>
          <a:xfrm flipV="1">
            <a:off x="2928105" y="2539171"/>
            <a:ext cx="0" cy="803564"/>
          </a:xfrm>
          <a:prstGeom prst="straightConnector1">
            <a:avLst/>
          </a:prstGeom>
          <a:ln w="114300">
            <a:solidFill>
              <a:srgbClr val="F4681A"/>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07328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computer&#10;&#10;Description automatically generated">
            <a:extLst>
              <a:ext uri="{FF2B5EF4-FFF2-40B4-BE49-F238E27FC236}">
                <a16:creationId xmlns:a16="http://schemas.microsoft.com/office/drawing/2014/main" id="{761FD4F7-B1C4-2A07-5ABF-D43272E934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pic>
        <p:nvPicPr>
          <p:cNvPr id="5" name="Picture 4" descr="A screenshot of a computer&#10;&#10;Description automatically generated">
            <a:extLst>
              <a:ext uri="{FF2B5EF4-FFF2-40B4-BE49-F238E27FC236}">
                <a16:creationId xmlns:a16="http://schemas.microsoft.com/office/drawing/2014/main" id="{C28E9F97-667E-264F-2237-952FDF37190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2943" y="2058414"/>
            <a:ext cx="6684235" cy="4145415"/>
          </a:xfrm>
          <a:prstGeom prst="rect">
            <a:avLst/>
          </a:prstGeom>
        </p:spPr>
      </p:pic>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62176"/>
            <a:ext cx="8229600" cy="4324350"/>
          </a:xfrm>
        </p:spPr>
        <p:txBody>
          <a:bodyPr/>
          <a:lstStyle/>
          <a:p>
            <a:r>
              <a:rPr lang="en-US" b="1" dirty="0">
                <a:solidFill>
                  <a:schemeClr val="tx1"/>
                </a:solidFill>
              </a:rPr>
              <a:t>AutoSave: </a:t>
            </a:r>
            <a:r>
              <a:rPr lang="en-US" dirty="0">
                <a:solidFill>
                  <a:schemeClr val="tx1"/>
                </a:solidFill>
              </a:rPr>
              <a:t>Saves your file automatically every few seconds as you work. </a:t>
            </a:r>
            <a:br>
              <a:rPr lang="en-US" b="1" dirty="0">
                <a:solidFill>
                  <a:schemeClr val="tx1"/>
                </a:solidFill>
              </a:rPr>
            </a:br>
            <a:br>
              <a:rPr lang="en-US" b="1" dirty="0">
                <a:solidFill>
                  <a:schemeClr val="tx1"/>
                </a:solidFill>
              </a:rPr>
            </a:br>
            <a:br>
              <a:rPr lang="en-US" b="1" dirty="0">
                <a:solidFill>
                  <a:schemeClr val="tx1"/>
                </a:solidFill>
              </a:rPr>
            </a:br>
            <a:br>
              <a:rPr lang="en-US" b="1" dirty="0">
                <a:solidFill>
                  <a:schemeClr val="tx1"/>
                </a:solidFill>
              </a:rPr>
            </a:br>
            <a:br>
              <a:rPr lang="en-US" b="1" dirty="0">
                <a:solidFill>
                  <a:schemeClr val="tx1"/>
                </a:solidFill>
              </a:rPr>
            </a:br>
            <a:br>
              <a:rPr lang="en-US" b="1" dirty="0">
                <a:solidFill>
                  <a:schemeClr val="tx1"/>
                </a:solidFill>
              </a:rPr>
            </a:br>
            <a:br>
              <a:rPr lang="en-US" b="1" dirty="0">
                <a:solidFill>
                  <a:schemeClr val="tx1"/>
                </a:solidFill>
              </a:rPr>
            </a:br>
            <a:br>
              <a:rPr lang="en-US" b="1" dirty="0">
                <a:solidFill>
                  <a:schemeClr val="tx1"/>
                </a:solidFill>
              </a:rPr>
            </a:br>
            <a:br>
              <a:rPr lang="en-US" b="1" dirty="0">
                <a:solidFill>
                  <a:schemeClr val="tx1"/>
                </a:solidFill>
              </a:rPr>
            </a:br>
            <a:endParaRPr lang="en-US" b="1"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37</a:t>
            </a:fld>
            <a:endParaRPr lang="en-US"/>
          </a:p>
        </p:txBody>
      </p:sp>
      <p:sp>
        <p:nvSpPr>
          <p:cNvPr id="4" name="Rectangle 3">
            <a:extLst>
              <a:ext uri="{FF2B5EF4-FFF2-40B4-BE49-F238E27FC236}">
                <a16:creationId xmlns:a16="http://schemas.microsoft.com/office/drawing/2014/main" id="{739AB5FE-A397-3E4C-9753-5304C243D5AD}"/>
              </a:ext>
            </a:extLst>
          </p:cNvPr>
          <p:cNvSpPr/>
          <p:nvPr/>
        </p:nvSpPr>
        <p:spPr>
          <a:xfrm>
            <a:off x="2015706" y="2065516"/>
            <a:ext cx="838200" cy="293807"/>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a:extLst>
              <a:ext uri="{FF2B5EF4-FFF2-40B4-BE49-F238E27FC236}">
                <a16:creationId xmlns:a16="http://schemas.microsoft.com/office/drawing/2014/main" id="{B431B086-2AEE-BF49-9FC9-7EB6EF87A479}"/>
              </a:ext>
            </a:extLst>
          </p:cNvPr>
          <p:cNvCxnSpPr/>
          <p:nvPr/>
        </p:nvCxnSpPr>
        <p:spPr>
          <a:xfrm flipV="1">
            <a:off x="2455653" y="2470159"/>
            <a:ext cx="0" cy="803564"/>
          </a:xfrm>
          <a:prstGeom prst="straightConnector1">
            <a:avLst/>
          </a:prstGeom>
          <a:ln w="114300">
            <a:solidFill>
              <a:srgbClr val="F4681A"/>
            </a:solidFill>
            <a:tailEnd type="triangle"/>
          </a:ln>
        </p:spPr>
        <p:style>
          <a:lnRef idx="1">
            <a:schemeClr val="accent1"/>
          </a:lnRef>
          <a:fillRef idx="0">
            <a:schemeClr val="accent1"/>
          </a:fillRef>
          <a:effectRef idx="0">
            <a:schemeClr val="accent1"/>
          </a:effectRef>
          <a:fontRef idx="minor">
            <a:schemeClr val="tx1"/>
          </a:fontRef>
        </p:style>
      </p:cxnSp>
      <p:sp>
        <p:nvSpPr>
          <p:cNvPr id="9" name="Title 2">
            <a:extLst>
              <a:ext uri="{FF2B5EF4-FFF2-40B4-BE49-F238E27FC236}">
                <a16:creationId xmlns:a16="http://schemas.microsoft.com/office/drawing/2014/main" id="{F8883034-08EE-8B13-5D43-7C7D14067EC9}"/>
              </a:ext>
            </a:extLst>
          </p:cNvPr>
          <p:cNvSpPr>
            <a:spLocks noGrp="1"/>
          </p:cNvSpPr>
          <p:nvPr>
            <p:ph type="title"/>
          </p:nvPr>
        </p:nvSpPr>
        <p:spPr>
          <a:xfrm>
            <a:off x="457200" y="609600"/>
            <a:ext cx="8229600" cy="1066800"/>
          </a:xfrm>
        </p:spPr>
        <p:txBody>
          <a:bodyPr/>
          <a:lstStyle/>
          <a:p>
            <a:r>
              <a:rPr lang="en-US" dirty="0"/>
              <a:t>Saving and Closing Files </a:t>
            </a:r>
            <a:r>
              <a:rPr lang="en-US" sz="3200" dirty="0"/>
              <a:t>(continued)</a:t>
            </a:r>
            <a:endParaRPr lang="en-US" dirty="0"/>
          </a:p>
        </p:txBody>
      </p:sp>
    </p:spTree>
    <p:extLst>
      <p:ext uri="{BB962C8B-B14F-4D97-AF65-F5344CB8AC3E}">
        <p14:creationId xmlns:p14="http://schemas.microsoft.com/office/powerpoint/2010/main" val="1160035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09661B-C9BC-994F-DD12-F6648128A2EB}"/>
            </a:ext>
          </a:extLst>
        </p:cNvPr>
        <p:cNvGrpSpPr/>
        <p:nvPr/>
      </p:nvGrpSpPr>
      <p:grpSpPr>
        <a:xfrm>
          <a:off x="0" y="0"/>
          <a:ext cx="0" cy="0"/>
          <a:chOff x="0" y="0"/>
          <a:chExt cx="0" cy="0"/>
        </a:xfrm>
      </p:grpSpPr>
      <p:pic>
        <p:nvPicPr>
          <p:cNvPr id="3" name="Picture 2" descr="A screenshot of a computer&#10;&#10;Description automatically generated">
            <a:extLst>
              <a:ext uri="{FF2B5EF4-FFF2-40B4-BE49-F238E27FC236}">
                <a16:creationId xmlns:a16="http://schemas.microsoft.com/office/drawing/2014/main" id="{6874BBEA-BD61-61AB-59B2-C88C07561D6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sp>
        <p:nvSpPr>
          <p:cNvPr id="2" name="Content Placeholder 1">
            <a:extLst>
              <a:ext uri="{FF2B5EF4-FFF2-40B4-BE49-F238E27FC236}">
                <a16:creationId xmlns:a16="http://schemas.microsoft.com/office/drawing/2014/main" id="{0DEAD750-D183-26F2-FD80-8D3BFCD9B806}"/>
              </a:ext>
            </a:extLst>
          </p:cNvPr>
          <p:cNvSpPr>
            <a:spLocks noGrp="1"/>
          </p:cNvSpPr>
          <p:nvPr>
            <p:ph idx="1"/>
          </p:nvPr>
        </p:nvSpPr>
        <p:spPr>
          <a:xfrm>
            <a:off x="457200" y="1444923"/>
            <a:ext cx="8229600" cy="4324350"/>
          </a:xfrm>
        </p:spPr>
        <p:txBody>
          <a:bodyPr/>
          <a:lstStyle/>
          <a:p>
            <a:r>
              <a:rPr lang="en-US" b="1" dirty="0">
                <a:solidFill>
                  <a:schemeClr val="tx1"/>
                </a:solidFill>
              </a:rPr>
              <a:t>AutoSave</a:t>
            </a:r>
            <a:br>
              <a:rPr lang="en-US" b="1" dirty="0">
                <a:solidFill>
                  <a:schemeClr val="tx1"/>
                </a:solidFill>
              </a:rPr>
            </a:br>
            <a:br>
              <a:rPr lang="en-US" b="1" dirty="0">
                <a:solidFill>
                  <a:schemeClr val="tx1"/>
                </a:solidFill>
              </a:rPr>
            </a:br>
            <a:br>
              <a:rPr lang="en-US" b="1" dirty="0">
                <a:solidFill>
                  <a:schemeClr val="tx1"/>
                </a:solidFill>
              </a:rPr>
            </a:br>
            <a:br>
              <a:rPr lang="en-US" b="1" dirty="0">
                <a:solidFill>
                  <a:schemeClr val="tx1"/>
                </a:solidFill>
              </a:rPr>
            </a:br>
            <a:br>
              <a:rPr lang="en-US" b="1" dirty="0">
                <a:solidFill>
                  <a:schemeClr val="tx1"/>
                </a:solidFill>
              </a:rPr>
            </a:br>
            <a:br>
              <a:rPr lang="en-US" b="1" dirty="0">
                <a:solidFill>
                  <a:schemeClr val="tx1"/>
                </a:solidFill>
              </a:rPr>
            </a:br>
            <a:br>
              <a:rPr lang="en-US" b="1" dirty="0">
                <a:solidFill>
                  <a:schemeClr val="tx1"/>
                </a:solidFill>
              </a:rPr>
            </a:br>
            <a:br>
              <a:rPr lang="en-US" b="1" dirty="0">
                <a:solidFill>
                  <a:schemeClr val="tx1"/>
                </a:solidFill>
              </a:rPr>
            </a:br>
            <a:br>
              <a:rPr lang="en-US" b="1" dirty="0">
                <a:solidFill>
                  <a:schemeClr val="tx1"/>
                </a:solidFill>
              </a:rPr>
            </a:br>
            <a:endParaRPr lang="en-US" b="1" dirty="0">
              <a:solidFill>
                <a:schemeClr val="tx1"/>
              </a:solidFill>
            </a:endParaRPr>
          </a:p>
        </p:txBody>
      </p:sp>
      <p:sp>
        <p:nvSpPr>
          <p:cNvPr id="6" name="Slide Number Placeholder 5">
            <a:extLst>
              <a:ext uri="{FF2B5EF4-FFF2-40B4-BE49-F238E27FC236}">
                <a16:creationId xmlns:a16="http://schemas.microsoft.com/office/drawing/2014/main" id="{CA86859A-AB23-C8DF-DAEC-CD85E4281552}"/>
              </a:ext>
            </a:extLst>
          </p:cNvPr>
          <p:cNvSpPr>
            <a:spLocks noGrp="1"/>
          </p:cNvSpPr>
          <p:nvPr>
            <p:ph type="sldNum" sz="quarter" idx="12"/>
          </p:nvPr>
        </p:nvSpPr>
        <p:spPr/>
        <p:txBody>
          <a:bodyPr/>
          <a:lstStyle/>
          <a:p>
            <a:fld id="{D852D4E8-E283-404D-80D7-3AF63315721A}" type="slidenum">
              <a:rPr lang="en-US" smtClean="0"/>
              <a:t>38</a:t>
            </a:fld>
            <a:endParaRPr lang="en-US"/>
          </a:p>
        </p:txBody>
      </p:sp>
      <p:grpSp>
        <p:nvGrpSpPr>
          <p:cNvPr id="7" name="Group 6">
            <a:extLst>
              <a:ext uri="{FF2B5EF4-FFF2-40B4-BE49-F238E27FC236}">
                <a16:creationId xmlns:a16="http://schemas.microsoft.com/office/drawing/2014/main" id="{BAE6F2CF-5675-E80A-90F4-6C226CC20EC5}"/>
              </a:ext>
            </a:extLst>
          </p:cNvPr>
          <p:cNvGrpSpPr/>
          <p:nvPr/>
        </p:nvGrpSpPr>
        <p:grpSpPr>
          <a:xfrm>
            <a:off x="1702943" y="2058414"/>
            <a:ext cx="6684235" cy="4145415"/>
            <a:chOff x="1702943" y="2058414"/>
            <a:chExt cx="6684235" cy="4145415"/>
          </a:xfrm>
        </p:grpSpPr>
        <p:pic>
          <p:nvPicPr>
            <p:cNvPr id="5" name="Picture 4" descr="A screenshot of a computer&#10;&#10;Description automatically generated">
              <a:extLst>
                <a:ext uri="{FF2B5EF4-FFF2-40B4-BE49-F238E27FC236}">
                  <a16:creationId xmlns:a16="http://schemas.microsoft.com/office/drawing/2014/main" id="{489D6E52-75A0-C538-BE99-B9E715FB00A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2943" y="2058414"/>
              <a:ext cx="6684235" cy="4145415"/>
            </a:xfrm>
            <a:prstGeom prst="rect">
              <a:avLst/>
            </a:prstGeom>
          </p:spPr>
        </p:pic>
        <p:pic>
          <p:nvPicPr>
            <p:cNvPr id="10" name="Picture 9" descr="A green circle with black text&#10;&#10;Description automatically generated">
              <a:extLst>
                <a:ext uri="{FF2B5EF4-FFF2-40B4-BE49-F238E27FC236}">
                  <a16:creationId xmlns:a16="http://schemas.microsoft.com/office/drawing/2014/main" id="{F40A655E-8FE2-D264-B565-D43AE2B8CAF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815297" y="2112669"/>
              <a:ext cx="1170006" cy="225815"/>
            </a:xfrm>
            <a:prstGeom prst="rect">
              <a:avLst/>
            </a:prstGeom>
          </p:spPr>
        </p:pic>
      </p:grpSp>
      <p:sp>
        <p:nvSpPr>
          <p:cNvPr id="9" name="Title 2">
            <a:extLst>
              <a:ext uri="{FF2B5EF4-FFF2-40B4-BE49-F238E27FC236}">
                <a16:creationId xmlns:a16="http://schemas.microsoft.com/office/drawing/2014/main" id="{DC24421B-976F-E8FD-8DEF-FCABEFAF8BCE}"/>
              </a:ext>
            </a:extLst>
          </p:cNvPr>
          <p:cNvSpPr>
            <a:spLocks noGrp="1"/>
          </p:cNvSpPr>
          <p:nvPr>
            <p:ph type="title"/>
          </p:nvPr>
        </p:nvSpPr>
        <p:spPr>
          <a:xfrm>
            <a:off x="457200" y="609600"/>
            <a:ext cx="8229600" cy="1066800"/>
          </a:xfrm>
        </p:spPr>
        <p:txBody>
          <a:bodyPr/>
          <a:lstStyle/>
          <a:p>
            <a:r>
              <a:rPr lang="en-US" dirty="0"/>
              <a:t>Saving and Closing Files </a:t>
            </a:r>
            <a:r>
              <a:rPr lang="en-US" sz="3200" dirty="0"/>
              <a:t>(continued)</a:t>
            </a:r>
            <a:endParaRPr lang="en-US" dirty="0"/>
          </a:p>
        </p:txBody>
      </p:sp>
      <p:sp>
        <p:nvSpPr>
          <p:cNvPr id="11" name="Rectangle 10">
            <a:extLst>
              <a:ext uri="{FF2B5EF4-FFF2-40B4-BE49-F238E27FC236}">
                <a16:creationId xmlns:a16="http://schemas.microsoft.com/office/drawing/2014/main" id="{358FDAAE-50C0-E770-2FD8-796F887AB09D}"/>
              </a:ext>
            </a:extLst>
          </p:cNvPr>
          <p:cNvSpPr/>
          <p:nvPr/>
        </p:nvSpPr>
        <p:spPr>
          <a:xfrm>
            <a:off x="1750273" y="2074968"/>
            <a:ext cx="1050735" cy="292127"/>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A green circle with black text&#10;&#10;Description automatically generated">
            <a:extLst>
              <a:ext uri="{FF2B5EF4-FFF2-40B4-BE49-F238E27FC236}">
                <a16:creationId xmlns:a16="http://schemas.microsoft.com/office/drawing/2014/main" id="{34AF271C-80ED-13A9-B99A-7E2E55636D27}"/>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2209640" y="3379869"/>
            <a:ext cx="5462016" cy="1066800"/>
          </a:xfrm>
          <a:prstGeom prst="rect">
            <a:avLst/>
          </a:prstGeom>
        </p:spPr>
      </p:pic>
      <p:sp>
        <p:nvSpPr>
          <p:cNvPr id="14" name="Rectangle 13">
            <a:extLst>
              <a:ext uri="{FF2B5EF4-FFF2-40B4-BE49-F238E27FC236}">
                <a16:creationId xmlns:a16="http://schemas.microsoft.com/office/drawing/2014/main" id="{5F222FE2-D442-4DA3-C000-B59F47489966}"/>
              </a:ext>
            </a:extLst>
          </p:cNvPr>
          <p:cNvSpPr/>
          <p:nvPr/>
        </p:nvSpPr>
        <p:spPr>
          <a:xfrm>
            <a:off x="2240703" y="3429000"/>
            <a:ext cx="5430953" cy="1017669"/>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 name="Straight Connector 3">
            <a:extLst>
              <a:ext uri="{FF2B5EF4-FFF2-40B4-BE49-F238E27FC236}">
                <a16:creationId xmlns:a16="http://schemas.microsoft.com/office/drawing/2014/main" id="{8B169C36-A6F5-B3B9-F0C0-5BB5834135C4}"/>
              </a:ext>
            </a:extLst>
          </p:cNvPr>
          <p:cNvCxnSpPr>
            <a:cxnSpLocks/>
            <a:endCxn id="11" idx="3"/>
          </p:cNvCxnSpPr>
          <p:nvPr/>
        </p:nvCxnSpPr>
        <p:spPr>
          <a:xfrm flipV="1">
            <a:off x="2788932" y="2221032"/>
            <a:ext cx="12076" cy="1218114"/>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29389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creenshot of a computer&#10;&#10;Description automatically generated">
            <a:extLst>
              <a:ext uri="{FF2B5EF4-FFF2-40B4-BE49-F238E27FC236}">
                <a16:creationId xmlns:a16="http://schemas.microsoft.com/office/drawing/2014/main" id="{BAF755AC-9D00-22AF-968A-85537B8C0A3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pic>
        <p:nvPicPr>
          <p:cNvPr id="9" name="Picture 8" descr="A screenshot of a computer&#10;&#10;Description automatically generated">
            <a:extLst>
              <a:ext uri="{FF2B5EF4-FFF2-40B4-BE49-F238E27FC236}">
                <a16:creationId xmlns:a16="http://schemas.microsoft.com/office/drawing/2014/main" id="{E959A53F-131E-9A54-9ACA-05B241C2DEE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2943" y="2058414"/>
            <a:ext cx="6684235" cy="4145415"/>
          </a:xfrm>
          <a:prstGeom prst="rect">
            <a:avLst/>
          </a:prstGeom>
        </p:spPr>
      </p:pic>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39</a:t>
            </a:fld>
            <a:endParaRPr lang="en-US"/>
          </a:p>
        </p:txBody>
      </p:sp>
      <p:sp>
        <p:nvSpPr>
          <p:cNvPr id="4" name="Rectangle 3">
            <a:extLst>
              <a:ext uri="{FF2B5EF4-FFF2-40B4-BE49-F238E27FC236}">
                <a16:creationId xmlns:a16="http://schemas.microsoft.com/office/drawing/2014/main" id="{739AB5FE-A397-3E4C-9753-5304C243D5AD}"/>
              </a:ext>
            </a:extLst>
          </p:cNvPr>
          <p:cNvSpPr/>
          <p:nvPr/>
        </p:nvSpPr>
        <p:spPr>
          <a:xfrm>
            <a:off x="3847558" y="2083980"/>
            <a:ext cx="1867441" cy="327102"/>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9B2B12DB-5071-DA4B-BFBD-EC44FBFF6551}"/>
              </a:ext>
            </a:extLst>
          </p:cNvPr>
          <p:cNvCxnSpPr>
            <a:cxnSpLocks/>
          </p:cNvCxnSpPr>
          <p:nvPr/>
        </p:nvCxnSpPr>
        <p:spPr>
          <a:xfrm flipH="1">
            <a:off x="4781278" y="2393829"/>
            <a:ext cx="1" cy="914400"/>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sp>
        <p:nvSpPr>
          <p:cNvPr id="12" name="Title 2">
            <a:extLst>
              <a:ext uri="{FF2B5EF4-FFF2-40B4-BE49-F238E27FC236}">
                <a16:creationId xmlns:a16="http://schemas.microsoft.com/office/drawing/2014/main" id="{4C5A2872-170A-F9B0-2F0A-DC5138EE180E}"/>
              </a:ext>
            </a:extLst>
          </p:cNvPr>
          <p:cNvSpPr>
            <a:spLocks noGrp="1"/>
          </p:cNvSpPr>
          <p:nvPr>
            <p:ph type="title"/>
          </p:nvPr>
        </p:nvSpPr>
        <p:spPr>
          <a:xfrm>
            <a:off x="457200" y="609600"/>
            <a:ext cx="8229600" cy="1066800"/>
          </a:xfrm>
        </p:spPr>
        <p:txBody>
          <a:bodyPr/>
          <a:lstStyle/>
          <a:p>
            <a:r>
              <a:rPr lang="en-US" dirty="0"/>
              <a:t>Saving and Closing Files </a:t>
            </a:r>
            <a:r>
              <a:rPr lang="en-US" sz="3200" dirty="0"/>
              <a:t>(continued)</a:t>
            </a:r>
            <a:endParaRPr lang="en-US" dirty="0"/>
          </a:p>
        </p:txBody>
      </p:sp>
      <p:pic>
        <p:nvPicPr>
          <p:cNvPr id="14" name="Picture 13" descr="A black text with a black dot&#10;&#10;Description automatically generated">
            <a:extLst>
              <a:ext uri="{FF2B5EF4-FFF2-40B4-BE49-F238E27FC236}">
                <a16:creationId xmlns:a16="http://schemas.microsoft.com/office/drawing/2014/main" id="{083E7F9E-7C47-CEF6-B33D-06A07AAEC427}"/>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241354" y="3335135"/>
            <a:ext cx="5079848" cy="703856"/>
          </a:xfrm>
          <a:prstGeom prst="rect">
            <a:avLst/>
          </a:prstGeom>
        </p:spPr>
      </p:pic>
      <p:sp>
        <p:nvSpPr>
          <p:cNvPr id="10" name="Rectangle 9">
            <a:extLst>
              <a:ext uri="{FF2B5EF4-FFF2-40B4-BE49-F238E27FC236}">
                <a16:creationId xmlns:a16="http://schemas.microsoft.com/office/drawing/2014/main" id="{24F78A4D-40E9-CE4A-A609-C972BB5F1757}"/>
              </a:ext>
            </a:extLst>
          </p:cNvPr>
          <p:cNvSpPr/>
          <p:nvPr/>
        </p:nvSpPr>
        <p:spPr>
          <a:xfrm>
            <a:off x="2241345" y="3316480"/>
            <a:ext cx="5079848" cy="722511"/>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1">
            <a:extLst>
              <a:ext uri="{FF2B5EF4-FFF2-40B4-BE49-F238E27FC236}">
                <a16:creationId xmlns:a16="http://schemas.microsoft.com/office/drawing/2014/main" id="{A97A48BD-82BA-5C6F-38B9-1BA7A21434BE}"/>
              </a:ext>
            </a:extLst>
          </p:cNvPr>
          <p:cNvSpPr>
            <a:spLocks noGrp="1"/>
          </p:cNvSpPr>
          <p:nvPr>
            <p:ph idx="1"/>
          </p:nvPr>
        </p:nvSpPr>
        <p:spPr>
          <a:xfrm>
            <a:off x="457200" y="1444923"/>
            <a:ext cx="8229600" cy="4324350"/>
          </a:xfrm>
        </p:spPr>
        <p:txBody>
          <a:bodyPr/>
          <a:lstStyle/>
          <a:p>
            <a:r>
              <a:rPr lang="en-US" b="1" dirty="0">
                <a:solidFill>
                  <a:schemeClr val="tx1"/>
                </a:solidFill>
              </a:rPr>
              <a:t>AutoSave</a:t>
            </a:r>
            <a:br>
              <a:rPr lang="en-US" b="1" dirty="0">
                <a:solidFill>
                  <a:schemeClr val="tx1"/>
                </a:solidFill>
              </a:rPr>
            </a:br>
            <a:br>
              <a:rPr lang="en-US" b="1" dirty="0">
                <a:solidFill>
                  <a:schemeClr val="tx1"/>
                </a:solidFill>
              </a:rPr>
            </a:br>
            <a:br>
              <a:rPr lang="en-US" b="1" dirty="0">
                <a:solidFill>
                  <a:schemeClr val="tx1"/>
                </a:solidFill>
              </a:rPr>
            </a:br>
            <a:br>
              <a:rPr lang="en-US" b="1" dirty="0">
                <a:solidFill>
                  <a:schemeClr val="tx1"/>
                </a:solidFill>
              </a:rPr>
            </a:br>
            <a:br>
              <a:rPr lang="en-US" b="1" dirty="0">
                <a:solidFill>
                  <a:schemeClr val="tx1"/>
                </a:solidFill>
              </a:rPr>
            </a:br>
            <a:br>
              <a:rPr lang="en-US" b="1" dirty="0">
                <a:solidFill>
                  <a:schemeClr val="tx1"/>
                </a:solidFill>
              </a:rPr>
            </a:br>
            <a:br>
              <a:rPr lang="en-US" b="1" dirty="0">
                <a:solidFill>
                  <a:schemeClr val="tx1"/>
                </a:solidFill>
              </a:rPr>
            </a:br>
            <a:br>
              <a:rPr lang="en-US" b="1" dirty="0">
                <a:solidFill>
                  <a:schemeClr val="tx1"/>
                </a:solidFill>
              </a:rPr>
            </a:br>
            <a:br>
              <a:rPr lang="en-US" b="1" dirty="0">
                <a:solidFill>
                  <a:schemeClr val="tx1"/>
                </a:solidFill>
              </a:rPr>
            </a:br>
            <a:endParaRPr lang="en-US" b="1" dirty="0">
              <a:solidFill>
                <a:schemeClr val="tx1"/>
              </a:solidFill>
            </a:endParaRPr>
          </a:p>
        </p:txBody>
      </p:sp>
    </p:spTree>
    <p:extLst>
      <p:ext uri="{BB962C8B-B14F-4D97-AF65-F5344CB8AC3E}">
        <p14:creationId xmlns:p14="http://schemas.microsoft.com/office/powerpoint/2010/main" val="3402420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Different Ways to Open a File: </a:t>
            </a:r>
            <a:r>
              <a:rPr lang="en-US" dirty="0">
                <a:solidFill>
                  <a:schemeClr val="tx1"/>
                </a:solidFill>
              </a:rPr>
              <a:t>Open files stored in folders. </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a:t>
            </a:fld>
            <a:endParaRPr lang="en-US"/>
          </a:p>
        </p:txBody>
      </p:sp>
      <p:sp>
        <p:nvSpPr>
          <p:cNvPr id="13" name="Title 2">
            <a:extLst>
              <a:ext uri="{FF2B5EF4-FFF2-40B4-BE49-F238E27FC236}">
                <a16:creationId xmlns:a16="http://schemas.microsoft.com/office/drawing/2014/main" id="{9B20C02A-FE7F-35D0-C0A8-36E95FF62384}"/>
              </a:ext>
            </a:extLst>
          </p:cNvPr>
          <p:cNvSpPr>
            <a:spLocks noGrp="1"/>
          </p:cNvSpPr>
          <p:nvPr>
            <p:ph type="title"/>
          </p:nvPr>
        </p:nvSpPr>
        <p:spPr>
          <a:xfrm>
            <a:off x="457200" y="685800"/>
            <a:ext cx="8229600" cy="1066800"/>
          </a:xfrm>
        </p:spPr>
        <p:txBody>
          <a:bodyPr/>
          <a:lstStyle/>
          <a:p>
            <a:r>
              <a:rPr lang="en-US" dirty="0"/>
              <a:t>Files and Folders (continued)</a:t>
            </a:r>
          </a:p>
        </p:txBody>
      </p:sp>
      <p:pic>
        <p:nvPicPr>
          <p:cNvPr id="4" name="Picture 3" descr="A screenshot of a computer desktop&#10;&#10;Description automatically generated">
            <a:extLst>
              <a:ext uri="{FF2B5EF4-FFF2-40B4-BE49-F238E27FC236}">
                <a16:creationId xmlns:a16="http://schemas.microsoft.com/office/drawing/2014/main" id="{1BA5A6DD-553C-7BC8-383A-ACB338DF1E0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7" name="Rectangle 6">
            <a:extLst>
              <a:ext uri="{FF2B5EF4-FFF2-40B4-BE49-F238E27FC236}">
                <a16:creationId xmlns:a16="http://schemas.microsoft.com/office/drawing/2014/main" id="{EADED36C-6129-2966-E00B-5CF72D66F684}"/>
              </a:ext>
            </a:extLst>
          </p:cNvPr>
          <p:cNvSpPr/>
          <p:nvPr/>
        </p:nvSpPr>
        <p:spPr>
          <a:xfrm>
            <a:off x="693008" y="2570669"/>
            <a:ext cx="491686" cy="603851"/>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81E956BA-B121-43C5-63A4-288B8925E82A}"/>
              </a:ext>
            </a:extLst>
          </p:cNvPr>
          <p:cNvSpPr/>
          <p:nvPr/>
        </p:nvSpPr>
        <p:spPr>
          <a:xfrm>
            <a:off x="5206041" y="6152127"/>
            <a:ext cx="304800" cy="3810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id="{44E6F986-6B6B-3B28-4B18-F94786B5BF13}"/>
              </a:ext>
            </a:extLst>
          </p:cNvPr>
          <p:cNvCxnSpPr>
            <a:cxnSpLocks/>
          </p:cNvCxnSpPr>
          <p:nvPr/>
        </p:nvCxnSpPr>
        <p:spPr>
          <a:xfrm flipH="1" flipV="1">
            <a:off x="4697058" y="3705889"/>
            <a:ext cx="703043" cy="2340866"/>
          </a:xfrm>
          <a:prstGeom prst="line">
            <a:avLst/>
          </a:prstGeom>
          <a:ln w="57150">
            <a:solidFill>
              <a:srgbClr val="F4681A"/>
            </a:solidFill>
            <a:headEnd type="triangl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31C6ACB1-91A0-8F6D-0FE4-766646C8F92A}"/>
              </a:ext>
            </a:extLst>
          </p:cNvPr>
          <p:cNvCxnSpPr>
            <a:cxnSpLocks/>
          </p:cNvCxnSpPr>
          <p:nvPr/>
        </p:nvCxnSpPr>
        <p:spPr>
          <a:xfrm>
            <a:off x="1295400" y="2751105"/>
            <a:ext cx="3411757" cy="954784"/>
          </a:xfrm>
          <a:prstGeom prst="line">
            <a:avLst/>
          </a:prstGeom>
          <a:ln w="57150">
            <a:solidFill>
              <a:srgbClr val="F4681A"/>
            </a:solidFill>
            <a:head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09470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computer&#10;&#10;Description automatically generated">
            <a:extLst>
              <a:ext uri="{FF2B5EF4-FFF2-40B4-BE49-F238E27FC236}">
                <a16:creationId xmlns:a16="http://schemas.microsoft.com/office/drawing/2014/main" id="{B37C539C-FEEF-1577-89C0-41EFC81F5CD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pic>
        <p:nvPicPr>
          <p:cNvPr id="5" name="Picture 4" descr="A screenshot of a computer&#10;&#10;Description automatically generated">
            <a:extLst>
              <a:ext uri="{FF2B5EF4-FFF2-40B4-BE49-F238E27FC236}">
                <a16:creationId xmlns:a16="http://schemas.microsoft.com/office/drawing/2014/main" id="{87A33CCB-C713-CB1F-2B58-2E1AD7C39AA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2943" y="2058414"/>
            <a:ext cx="6684235" cy="4145415"/>
          </a:xfrm>
          <a:prstGeom prst="rect">
            <a:avLst/>
          </a:prstGeom>
        </p:spPr>
      </p:pic>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Saving a File for the First Time</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40</a:t>
            </a:fld>
            <a:endParaRPr lang="en-US"/>
          </a:p>
        </p:txBody>
      </p:sp>
      <p:sp>
        <p:nvSpPr>
          <p:cNvPr id="4" name="Rectangle 3">
            <a:extLst>
              <a:ext uri="{FF2B5EF4-FFF2-40B4-BE49-F238E27FC236}">
                <a16:creationId xmlns:a16="http://schemas.microsoft.com/office/drawing/2014/main" id="{739AB5FE-A397-3E4C-9753-5304C243D5AD}"/>
              </a:ext>
            </a:extLst>
          </p:cNvPr>
          <p:cNvSpPr/>
          <p:nvPr/>
        </p:nvSpPr>
        <p:spPr>
          <a:xfrm>
            <a:off x="1787106" y="2443439"/>
            <a:ext cx="320040" cy="196243"/>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Arrow Connector 11">
            <a:extLst>
              <a:ext uri="{FF2B5EF4-FFF2-40B4-BE49-F238E27FC236}">
                <a16:creationId xmlns:a16="http://schemas.microsoft.com/office/drawing/2014/main" id="{B6F59618-2DB1-CF49-BAD4-6D31E69DE4E6}"/>
              </a:ext>
            </a:extLst>
          </p:cNvPr>
          <p:cNvCxnSpPr/>
          <p:nvPr/>
        </p:nvCxnSpPr>
        <p:spPr>
          <a:xfrm flipV="1">
            <a:off x="1922253" y="2733135"/>
            <a:ext cx="0" cy="803564"/>
          </a:xfrm>
          <a:prstGeom prst="straightConnector1">
            <a:avLst/>
          </a:prstGeom>
          <a:ln w="114300">
            <a:solidFill>
              <a:srgbClr val="F4681A"/>
            </a:solidFill>
            <a:tailEnd type="triangle"/>
          </a:ln>
        </p:spPr>
        <p:style>
          <a:lnRef idx="1">
            <a:schemeClr val="accent1"/>
          </a:lnRef>
          <a:fillRef idx="0">
            <a:schemeClr val="accent1"/>
          </a:fillRef>
          <a:effectRef idx="0">
            <a:schemeClr val="accent1"/>
          </a:effectRef>
          <a:fontRef idx="minor">
            <a:schemeClr val="tx1"/>
          </a:fontRef>
        </p:style>
      </p:cxnSp>
      <p:sp>
        <p:nvSpPr>
          <p:cNvPr id="7" name="Title 2">
            <a:extLst>
              <a:ext uri="{FF2B5EF4-FFF2-40B4-BE49-F238E27FC236}">
                <a16:creationId xmlns:a16="http://schemas.microsoft.com/office/drawing/2014/main" id="{5310D3D2-2F49-24B5-C8E9-C30621E5C8F0}"/>
              </a:ext>
            </a:extLst>
          </p:cNvPr>
          <p:cNvSpPr>
            <a:spLocks noGrp="1"/>
          </p:cNvSpPr>
          <p:nvPr>
            <p:ph type="title"/>
          </p:nvPr>
        </p:nvSpPr>
        <p:spPr>
          <a:xfrm>
            <a:off x="457200" y="609600"/>
            <a:ext cx="8229600" cy="1066800"/>
          </a:xfrm>
        </p:spPr>
        <p:txBody>
          <a:bodyPr/>
          <a:lstStyle/>
          <a:p>
            <a:r>
              <a:rPr lang="en-US" dirty="0"/>
              <a:t>Saving and Closing Files </a:t>
            </a:r>
            <a:r>
              <a:rPr lang="en-US" sz="3200" dirty="0"/>
              <a:t>(continued)</a:t>
            </a:r>
            <a:endParaRPr lang="en-US" dirty="0"/>
          </a:p>
        </p:txBody>
      </p:sp>
    </p:spTree>
    <p:extLst>
      <p:ext uri="{BB962C8B-B14F-4D97-AF65-F5344CB8AC3E}">
        <p14:creationId xmlns:p14="http://schemas.microsoft.com/office/powerpoint/2010/main" val="1336332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omputer&#10;&#10;Description automatically generated">
            <a:extLst>
              <a:ext uri="{FF2B5EF4-FFF2-40B4-BE49-F238E27FC236}">
                <a16:creationId xmlns:a16="http://schemas.microsoft.com/office/drawing/2014/main" id="{76E4A642-081C-006D-B203-D4A3CC21211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a:solidFill>
                  <a:schemeClr val="tx1"/>
                </a:solidFill>
              </a:rPr>
              <a:t>Saving a File for the First Time</a:t>
            </a:r>
          </a:p>
          <a:p>
            <a:pPr marL="82296" indent="0">
              <a:buNone/>
            </a:pPr>
            <a:br>
              <a:rPr lang="en-US">
                <a:solidFill>
                  <a:schemeClr val="tx1"/>
                </a:solidFill>
              </a:rPr>
            </a:br>
            <a:br>
              <a:rPr lang="en-US">
                <a:solidFill>
                  <a:schemeClr val="tx1"/>
                </a:solidFill>
              </a:rPr>
            </a:br>
            <a:br>
              <a:rPr lang="en-US">
                <a:solidFill>
                  <a:schemeClr val="tx1"/>
                </a:solidFill>
              </a:rPr>
            </a:br>
            <a:br>
              <a:rPr lang="en-US">
                <a:solidFill>
                  <a:schemeClr val="tx1"/>
                </a:solidFill>
              </a:rPr>
            </a:br>
            <a:br>
              <a:rPr lang="en-US">
                <a:solidFill>
                  <a:schemeClr val="tx1"/>
                </a:solidFill>
              </a:rPr>
            </a:br>
            <a:br>
              <a:rPr lang="en-US">
                <a:solidFill>
                  <a:schemeClr val="tx1"/>
                </a:solidFill>
              </a:rPr>
            </a:br>
            <a:br>
              <a:rPr lang="en-US">
                <a:solidFill>
                  <a:schemeClr val="tx1"/>
                </a:solidFill>
              </a:rPr>
            </a:br>
            <a:br>
              <a:rPr lang="en-US">
                <a:solidFill>
                  <a:schemeClr val="tx1"/>
                </a:solidFill>
              </a:rPr>
            </a:br>
            <a:br>
              <a:rPr lang="en-US">
                <a:solidFill>
                  <a:schemeClr val="tx1"/>
                </a:solidFill>
              </a:rPr>
            </a:br>
            <a:endParaRPr lang="en-US">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41</a:t>
            </a:fld>
            <a:endParaRPr lang="en-US"/>
          </a:p>
        </p:txBody>
      </p:sp>
      <p:sp>
        <p:nvSpPr>
          <p:cNvPr id="8" name="Rectangle 7">
            <a:extLst>
              <a:ext uri="{FF2B5EF4-FFF2-40B4-BE49-F238E27FC236}">
                <a16:creationId xmlns:a16="http://schemas.microsoft.com/office/drawing/2014/main" id="{4FEDD74C-95A4-1F4F-AA8E-892CAA5E4998}"/>
              </a:ext>
            </a:extLst>
          </p:cNvPr>
          <p:cNvSpPr/>
          <p:nvPr/>
        </p:nvSpPr>
        <p:spPr>
          <a:xfrm>
            <a:off x="1710906" y="4734465"/>
            <a:ext cx="831273" cy="29094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2">
            <a:extLst>
              <a:ext uri="{FF2B5EF4-FFF2-40B4-BE49-F238E27FC236}">
                <a16:creationId xmlns:a16="http://schemas.microsoft.com/office/drawing/2014/main" id="{0A2CF9BB-A0C2-ACCE-5808-8F06BB645E9E}"/>
              </a:ext>
            </a:extLst>
          </p:cNvPr>
          <p:cNvSpPr>
            <a:spLocks noGrp="1"/>
          </p:cNvSpPr>
          <p:nvPr>
            <p:ph type="title"/>
          </p:nvPr>
        </p:nvSpPr>
        <p:spPr>
          <a:xfrm>
            <a:off x="457200" y="609600"/>
            <a:ext cx="8229600" cy="1066800"/>
          </a:xfrm>
        </p:spPr>
        <p:txBody>
          <a:bodyPr/>
          <a:lstStyle/>
          <a:p>
            <a:r>
              <a:rPr lang="en-US" dirty="0"/>
              <a:t>Saving and Closing Files </a:t>
            </a:r>
            <a:r>
              <a:rPr lang="en-US" sz="3200" dirty="0"/>
              <a:t>(continued)</a:t>
            </a:r>
            <a:endParaRPr lang="en-US" dirty="0"/>
          </a:p>
        </p:txBody>
      </p:sp>
    </p:spTree>
    <p:extLst>
      <p:ext uri="{BB962C8B-B14F-4D97-AF65-F5344CB8AC3E}">
        <p14:creationId xmlns:p14="http://schemas.microsoft.com/office/powerpoint/2010/main" val="3672214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omputer&#10;&#10;Description automatically generated">
            <a:extLst>
              <a:ext uri="{FF2B5EF4-FFF2-40B4-BE49-F238E27FC236}">
                <a16:creationId xmlns:a16="http://schemas.microsoft.com/office/drawing/2014/main" id="{57E81136-82E6-31E8-799D-36ECBC24D01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43050"/>
            <a:ext cx="8229600" cy="4324350"/>
          </a:xfrm>
        </p:spPr>
        <p:txBody>
          <a:bodyPr/>
          <a:lstStyle/>
          <a:p>
            <a:r>
              <a:rPr lang="en-US" b="1" dirty="0">
                <a:solidFill>
                  <a:schemeClr val="tx1"/>
                </a:solidFill>
              </a:rPr>
              <a:t>Saving a File for the First Time</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42</a:t>
            </a:fld>
            <a:endParaRPr lang="en-US"/>
          </a:p>
        </p:txBody>
      </p:sp>
      <p:sp>
        <p:nvSpPr>
          <p:cNvPr id="5" name="Rectangle 4">
            <a:extLst>
              <a:ext uri="{FF2B5EF4-FFF2-40B4-BE49-F238E27FC236}">
                <a16:creationId xmlns:a16="http://schemas.microsoft.com/office/drawing/2014/main" id="{F3F20722-0861-D1FB-8121-1FC7F1B257E8}"/>
              </a:ext>
            </a:extLst>
          </p:cNvPr>
          <p:cNvSpPr/>
          <p:nvPr/>
        </p:nvSpPr>
        <p:spPr>
          <a:xfrm>
            <a:off x="4665443" y="4945190"/>
            <a:ext cx="2421157" cy="393123"/>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65CD8F29-9E24-D0E4-EE73-CA4D52890C1A}"/>
              </a:ext>
            </a:extLst>
          </p:cNvPr>
          <p:cNvSpPr/>
          <p:nvPr/>
        </p:nvSpPr>
        <p:spPr>
          <a:xfrm>
            <a:off x="2590800" y="4800601"/>
            <a:ext cx="1676400" cy="12954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DAF31D02-DEBC-0AA0-A683-CA0A6F5BD591}"/>
              </a:ext>
            </a:extLst>
          </p:cNvPr>
          <p:cNvSpPr>
            <a:spLocks noGrp="1"/>
          </p:cNvSpPr>
          <p:nvPr>
            <p:ph type="title"/>
          </p:nvPr>
        </p:nvSpPr>
        <p:spPr>
          <a:xfrm>
            <a:off x="457200" y="609600"/>
            <a:ext cx="8229600" cy="1066800"/>
          </a:xfrm>
        </p:spPr>
        <p:txBody>
          <a:bodyPr/>
          <a:lstStyle/>
          <a:p>
            <a:r>
              <a:rPr lang="en-US" dirty="0"/>
              <a:t>Saving and Closing Files </a:t>
            </a:r>
            <a:r>
              <a:rPr lang="en-US" sz="3200" dirty="0"/>
              <a:t>(continued)</a:t>
            </a:r>
            <a:endParaRPr lang="en-US" dirty="0"/>
          </a:p>
        </p:txBody>
      </p:sp>
    </p:spTree>
    <p:extLst>
      <p:ext uri="{BB962C8B-B14F-4D97-AF65-F5344CB8AC3E}">
        <p14:creationId xmlns:p14="http://schemas.microsoft.com/office/powerpoint/2010/main" val="3368927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CC48EC-B4E7-E56E-FDC7-F5C862B3CFC8}"/>
            </a:ext>
          </a:extLst>
        </p:cNvPr>
        <p:cNvGrpSpPr/>
        <p:nvPr/>
      </p:nvGrpSpPr>
      <p:grpSpPr>
        <a:xfrm>
          <a:off x="0" y="0"/>
          <a:ext cx="0" cy="0"/>
          <a:chOff x="0" y="0"/>
          <a:chExt cx="0" cy="0"/>
        </a:xfrm>
      </p:grpSpPr>
      <p:pic>
        <p:nvPicPr>
          <p:cNvPr id="4" name="Picture 3" descr="A screenshot of a computer&#10;&#10;Description automatically generated">
            <a:extLst>
              <a:ext uri="{FF2B5EF4-FFF2-40B4-BE49-F238E27FC236}">
                <a16:creationId xmlns:a16="http://schemas.microsoft.com/office/drawing/2014/main" id="{A39D6730-90E1-9D25-9AE5-35977204DED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2" name="Content Placeholder 1">
            <a:extLst>
              <a:ext uri="{FF2B5EF4-FFF2-40B4-BE49-F238E27FC236}">
                <a16:creationId xmlns:a16="http://schemas.microsoft.com/office/drawing/2014/main" id="{646D417D-CF42-FCAE-440F-BAAFD45E736B}"/>
              </a:ext>
            </a:extLst>
          </p:cNvPr>
          <p:cNvSpPr>
            <a:spLocks noGrp="1"/>
          </p:cNvSpPr>
          <p:nvPr>
            <p:ph idx="1"/>
          </p:nvPr>
        </p:nvSpPr>
        <p:spPr>
          <a:xfrm>
            <a:off x="457200" y="1543050"/>
            <a:ext cx="8229600" cy="4324350"/>
          </a:xfrm>
        </p:spPr>
        <p:txBody>
          <a:bodyPr/>
          <a:lstStyle/>
          <a:p>
            <a:r>
              <a:rPr lang="en-US" b="1" dirty="0">
                <a:solidFill>
                  <a:schemeClr val="tx1"/>
                </a:solidFill>
              </a:rPr>
              <a:t>Saving a File for the First Time</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42847B57-16BB-A6E7-E744-3784D7AEB465}"/>
              </a:ext>
            </a:extLst>
          </p:cNvPr>
          <p:cNvSpPr>
            <a:spLocks noGrp="1"/>
          </p:cNvSpPr>
          <p:nvPr>
            <p:ph type="sldNum" sz="quarter" idx="12"/>
          </p:nvPr>
        </p:nvSpPr>
        <p:spPr/>
        <p:txBody>
          <a:bodyPr/>
          <a:lstStyle/>
          <a:p>
            <a:fld id="{D852D4E8-E283-404D-80D7-3AF63315721A}" type="slidenum">
              <a:rPr lang="en-US" smtClean="0"/>
              <a:t>43</a:t>
            </a:fld>
            <a:endParaRPr lang="en-US"/>
          </a:p>
        </p:txBody>
      </p:sp>
      <p:sp>
        <p:nvSpPr>
          <p:cNvPr id="3" name="Rounded Rectangle 2">
            <a:extLst>
              <a:ext uri="{FF2B5EF4-FFF2-40B4-BE49-F238E27FC236}">
                <a16:creationId xmlns:a16="http://schemas.microsoft.com/office/drawing/2014/main" id="{8EF5A5D8-4DE7-2E8F-149B-C949A1C346E6}"/>
              </a:ext>
            </a:extLst>
          </p:cNvPr>
          <p:cNvSpPr/>
          <p:nvPr/>
        </p:nvSpPr>
        <p:spPr>
          <a:xfrm>
            <a:off x="3962399" y="2984392"/>
            <a:ext cx="3927913" cy="2084962"/>
          </a:xfrm>
          <a:prstGeom prst="roundRect">
            <a:avLst/>
          </a:prstGeom>
          <a:solidFill>
            <a:srgbClr val="F4681A"/>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BE287B9E-2E65-3697-EB61-34B17949EB81}"/>
              </a:ext>
            </a:extLst>
          </p:cNvPr>
          <p:cNvSpPr txBox="1"/>
          <p:nvPr/>
        </p:nvSpPr>
        <p:spPr>
          <a:xfrm>
            <a:off x="4419600" y="3150275"/>
            <a:ext cx="3179030" cy="2031325"/>
          </a:xfrm>
          <a:prstGeom prst="rect">
            <a:avLst/>
          </a:prstGeom>
          <a:noFill/>
        </p:spPr>
        <p:txBody>
          <a:bodyPr wrap="square" rtlCol="0">
            <a:spAutoFit/>
          </a:bodyPr>
          <a:lstStyle/>
          <a:p>
            <a:pPr algn="l" rtl="0" fontAlgn="base">
              <a:lnSpc>
                <a:spcPct val="150000"/>
              </a:lnSpc>
            </a:pPr>
            <a:r>
              <a:rPr lang="en-US" dirty="0">
                <a:solidFill>
                  <a:schemeClr val="bg1"/>
                </a:solidFill>
                <a:effectLst/>
                <a:latin typeface="ATT Aleck Sans" panose="020B0503020203020204"/>
                <a:ea typeface="Times New Roman" panose="02020603050405020304" pitchFamily="18" charset="0"/>
              </a:rPr>
              <a:t>Be sure to choose a location you can remember easily:</a:t>
            </a:r>
            <a:endParaRPr lang="en-US" b="0" i="0" dirty="0">
              <a:solidFill>
                <a:schemeClr val="bg1"/>
              </a:solidFill>
              <a:effectLst/>
              <a:latin typeface="+mn-lt"/>
            </a:endParaRPr>
          </a:p>
          <a:p>
            <a:pPr marL="285750" indent="-285750" algn="l" rtl="0" fontAlgn="base">
              <a:lnSpc>
                <a:spcPct val="150000"/>
              </a:lnSpc>
              <a:buFont typeface="Wingdings" pitchFamily="2" charset="2"/>
              <a:buChar char="ü"/>
            </a:pPr>
            <a:r>
              <a:rPr lang="en-US" dirty="0">
                <a:solidFill>
                  <a:schemeClr val="bg1"/>
                </a:solidFill>
                <a:effectLst/>
                <a:latin typeface="ATT Aleck Sans" panose="020B0503020203020204"/>
                <a:ea typeface="Times New Roman" panose="02020603050405020304" pitchFamily="18" charset="0"/>
              </a:rPr>
              <a:t>On the Desktop </a:t>
            </a:r>
            <a:endParaRPr lang="en-US" dirty="0">
              <a:solidFill>
                <a:schemeClr val="bg1"/>
              </a:solidFill>
              <a:latin typeface="+mn-lt"/>
            </a:endParaRPr>
          </a:p>
          <a:p>
            <a:pPr marL="285750" indent="-285750" algn="l" rtl="0" fontAlgn="base">
              <a:lnSpc>
                <a:spcPct val="150000"/>
              </a:lnSpc>
              <a:buFont typeface="Wingdings" pitchFamily="2" charset="2"/>
              <a:buChar char="ü"/>
            </a:pPr>
            <a:r>
              <a:rPr lang="en-US" dirty="0">
                <a:solidFill>
                  <a:schemeClr val="bg1"/>
                </a:solidFill>
                <a:effectLst/>
                <a:latin typeface="ATT Aleck Sans" panose="020B0503020203020204"/>
                <a:ea typeface="Times New Roman" panose="02020603050405020304" pitchFamily="18" charset="0"/>
              </a:rPr>
              <a:t>In a clearly labeled folder</a:t>
            </a:r>
            <a:r>
              <a:rPr lang="en-US" dirty="0">
                <a:solidFill>
                  <a:schemeClr val="bg1"/>
                </a:solidFill>
                <a:effectLst/>
              </a:rPr>
              <a:t> </a:t>
            </a:r>
            <a:r>
              <a:rPr lang="en-US" b="0" i="0" u="none" strike="noStrike" dirty="0">
                <a:solidFill>
                  <a:schemeClr val="bg1"/>
                </a:solidFill>
                <a:effectLst/>
                <a:latin typeface="+mn-lt"/>
              </a:rPr>
              <a:t> </a:t>
            </a:r>
            <a:r>
              <a:rPr lang="en-US" b="0" i="0" dirty="0">
                <a:solidFill>
                  <a:schemeClr val="bg1"/>
                </a:solidFill>
                <a:effectLst/>
                <a:latin typeface="+mn-lt"/>
              </a:rPr>
              <a:t>​</a:t>
            </a:r>
          </a:p>
          <a:p>
            <a:endParaRPr lang="en-US" dirty="0"/>
          </a:p>
        </p:txBody>
      </p:sp>
      <p:sp>
        <p:nvSpPr>
          <p:cNvPr id="5" name="Title 2">
            <a:extLst>
              <a:ext uri="{FF2B5EF4-FFF2-40B4-BE49-F238E27FC236}">
                <a16:creationId xmlns:a16="http://schemas.microsoft.com/office/drawing/2014/main" id="{61D62EFE-EF1C-3811-10F2-996226899724}"/>
              </a:ext>
            </a:extLst>
          </p:cNvPr>
          <p:cNvSpPr>
            <a:spLocks noGrp="1"/>
          </p:cNvSpPr>
          <p:nvPr>
            <p:ph type="title"/>
          </p:nvPr>
        </p:nvSpPr>
        <p:spPr>
          <a:xfrm>
            <a:off x="457200" y="609600"/>
            <a:ext cx="8229600" cy="1066800"/>
          </a:xfrm>
        </p:spPr>
        <p:txBody>
          <a:bodyPr/>
          <a:lstStyle/>
          <a:p>
            <a:r>
              <a:rPr lang="en-US" dirty="0"/>
              <a:t>Saving and Closing Files </a:t>
            </a:r>
            <a:r>
              <a:rPr lang="en-US" sz="3200" dirty="0"/>
              <a:t>(continued)</a:t>
            </a:r>
            <a:endParaRPr lang="en-US" dirty="0"/>
          </a:p>
        </p:txBody>
      </p:sp>
    </p:spTree>
    <p:extLst>
      <p:ext uri="{BB962C8B-B14F-4D97-AF65-F5344CB8AC3E}">
        <p14:creationId xmlns:p14="http://schemas.microsoft.com/office/powerpoint/2010/main" val="1296201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omputer&#10;&#10;Description automatically generated">
            <a:extLst>
              <a:ext uri="{FF2B5EF4-FFF2-40B4-BE49-F238E27FC236}">
                <a16:creationId xmlns:a16="http://schemas.microsoft.com/office/drawing/2014/main" id="{26409842-1FCF-567A-566B-7FC31D56484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Saving a File for the First Time</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44</a:t>
            </a:fld>
            <a:endParaRPr lang="en-US"/>
          </a:p>
        </p:txBody>
      </p:sp>
      <p:sp>
        <p:nvSpPr>
          <p:cNvPr id="8" name="Rectangle 7">
            <a:extLst>
              <a:ext uri="{FF2B5EF4-FFF2-40B4-BE49-F238E27FC236}">
                <a16:creationId xmlns:a16="http://schemas.microsoft.com/office/drawing/2014/main" id="{3C27026C-C340-0448-AB21-2A6DE1A40B1D}"/>
              </a:ext>
            </a:extLst>
          </p:cNvPr>
          <p:cNvSpPr/>
          <p:nvPr/>
        </p:nvSpPr>
        <p:spPr>
          <a:xfrm>
            <a:off x="4630947" y="3114006"/>
            <a:ext cx="2133600" cy="415636"/>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D42D0B33-1463-2AC6-9924-55F5DCE8F0FF}"/>
              </a:ext>
            </a:extLst>
          </p:cNvPr>
          <p:cNvSpPr/>
          <p:nvPr/>
        </p:nvSpPr>
        <p:spPr>
          <a:xfrm>
            <a:off x="6452558" y="3411746"/>
            <a:ext cx="759126" cy="381823"/>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B8001931-0344-74F5-5535-AF50E537255C}"/>
              </a:ext>
            </a:extLst>
          </p:cNvPr>
          <p:cNvSpPr>
            <a:spLocks noGrp="1"/>
          </p:cNvSpPr>
          <p:nvPr>
            <p:ph type="title"/>
          </p:nvPr>
        </p:nvSpPr>
        <p:spPr>
          <a:xfrm>
            <a:off x="457200" y="609600"/>
            <a:ext cx="8229600" cy="1066800"/>
          </a:xfrm>
        </p:spPr>
        <p:txBody>
          <a:bodyPr/>
          <a:lstStyle/>
          <a:p>
            <a:r>
              <a:rPr lang="en-US" dirty="0"/>
              <a:t>Saving and Closing Files </a:t>
            </a:r>
            <a:r>
              <a:rPr lang="en-US" sz="3200" dirty="0"/>
              <a:t>(continued)</a:t>
            </a:r>
            <a:endParaRPr lang="en-US" dirty="0"/>
          </a:p>
        </p:txBody>
      </p:sp>
    </p:spTree>
    <p:extLst>
      <p:ext uri="{BB962C8B-B14F-4D97-AF65-F5344CB8AC3E}">
        <p14:creationId xmlns:p14="http://schemas.microsoft.com/office/powerpoint/2010/main" val="3611689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00200"/>
            <a:ext cx="8229600" cy="4324350"/>
          </a:xfrm>
        </p:spPr>
        <p:txBody>
          <a:bodyPr/>
          <a:lstStyle/>
          <a:p>
            <a:r>
              <a:rPr lang="en-US" b="1" dirty="0">
                <a:solidFill>
                  <a:schemeClr val="tx1"/>
                </a:solidFill>
              </a:rPr>
              <a:t>Saving a File to Another Location</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45</a:t>
            </a:fld>
            <a:endParaRPr lang="en-US"/>
          </a:p>
        </p:txBody>
      </p:sp>
      <p:sp>
        <p:nvSpPr>
          <p:cNvPr id="9" name="Title 2">
            <a:extLst>
              <a:ext uri="{FF2B5EF4-FFF2-40B4-BE49-F238E27FC236}">
                <a16:creationId xmlns:a16="http://schemas.microsoft.com/office/drawing/2014/main" id="{D73D044C-9D96-5894-C834-EEBD2B839D4C}"/>
              </a:ext>
            </a:extLst>
          </p:cNvPr>
          <p:cNvSpPr>
            <a:spLocks noGrp="1"/>
          </p:cNvSpPr>
          <p:nvPr>
            <p:ph type="title"/>
          </p:nvPr>
        </p:nvSpPr>
        <p:spPr>
          <a:xfrm>
            <a:off x="457200" y="609600"/>
            <a:ext cx="8229600" cy="1066800"/>
          </a:xfrm>
        </p:spPr>
        <p:txBody>
          <a:bodyPr/>
          <a:lstStyle/>
          <a:p>
            <a:r>
              <a:rPr lang="en-US" dirty="0"/>
              <a:t>Saving and Closing Files </a:t>
            </a:r>
            <a:r>
              <a:rPr lang="en-US" sz="3200" dirty="0"/>
              <a:t>(continued)</a:t>
            </a:r>
            <a:endParaRPr lang="en-US" dirty="0"/>
          </a:p>
        </p:txBody>
      </p:sp>
      <p:pic>
        <p:nvPicPr>
          <p:cNvPr id="3" name="Picture 2" descr="A screenshot of a computer&#10;&#10;Description automatically generated">
            <a:extLst>
              <a:ext uri="{FF2B5EF4-FFF2-40B4-BE49-F238E27FC236}">
                <a16:creationId xmlns:a16="http://schemas.microsoft.com/office/drawing/2014/main" id="{FE75A671-A49B-299A-A599-326E123A5E2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4" name="Rectangle 3">
            <a:extLst>
              <a:ext uri="{FF2B5EF4-FFF2-40B4-BE49-F238E27FC236}">
                <a16:creationId xmlns:a16="http://schemas.microsoft.com/office/drawing/2014/main" id="{5983B64C-0B6E-B1AE-1BFD-26255D029B1C}"/>
              </a:ext>
            </a:extLst>
          </p:cNvPr>
          <p:cNvSpPr/>
          <p:nvPr/>
        </p:nvSpPr>
        <p:spPr>
          <a:xfrm>
            <a:off x="1728159" y="4976920"/>
            <a:ext cx="831273" cy="29094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91109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00200"/>
            <a:ext cx="8229600" cy="4324350"/>
          </a:xfrm>
        </p:spPr>
        <p:txBody>
          <a:bodyPr/>
          <a:lstStyle/>
          <a:p>
            <a:r>
              <a:rPr lang="en-US" b="1" dirty="0">
                <a:solidFill>
                  <a:schemeClr val="tx1"/>
                </a:solidFill>
              </a:rPr>
              <a:t>Saving a File to Another Location</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46</a:t>
            </a:fld>
            <a:endParaRPr lang="en-US"/>
          </a:p>
        </p:txBody>
      </p:sp>
      <p:sp>
        <p:nvSpPr>
          <p:cNvPr id="9" name="Title 2">
            <a:extLst>
              <a:ext uri="{FF2B5EF4-FFF2-40B4-BE49-F238E27FC236}">
                <a16:creationId xmlns:a16="http://schemas.microsoft.com/office/drawing/2014/main" id="{51574A50-1234-7B33-9846-227E15D765C3}"/>
              </a:ext>
            </a:extLst>
          </p:cNvPr>
          <p:cNvSpPr>
            <a:spLocks noGrp="1"/>
          </p:cNvSpPr>
          <p:nvPr>
            <p:ph type="title"/>
          </p:nvPr>
        </p:nvSpPr>
        <p:spPr>
          <a:xfrm>
            <a:off x="457200" y="609600"/>
            <a:ext cx="8229600" cy="1066800"/>
          </a:xfrm>
        </p:spPr>
        <p:txBody>
          <a:bodyPr/>
          <a:lstStyle/>
          <a:p>
            <a:r>
              <a:rPr lang="en-US" dirty="0"/>
              <a:t>Saving and Closing Files </a:t>
            </a:r>
            <a:r>
              <a:rPr lang="en-US" sz="3200" dirty="0"/>
              <a:t>(continued)</a:t>
            </a:r>
            <a:endParaRPr lang="en-US" dirty="0"/>
          </a:p>
        </p:txBody>
      </p:sp>
      <p:sp>
        <p:nvSpPr>
          <p:cNvPr id="4" name="Rectangle 3">
            <a:extLst>
              <a:ext uri="{FF2B5EF4-FFF2-40B4-BE49-F238E27FC236}">
                <a16:creationId xmlns:a16="http://schemas.microsoft.com/office/drawing/2014/main" id="{90AB8123-DDCC-6D2C-B056-346E587E369B}"/>
              </a:ext>
            </a:extLst>
          </p:cNvPr>
          <p:cNvSpPr/>
          <p:nvPr/>
        </p:nvSpPr>
        <p:spPr>
          <a:xfrm>
            <a:off x="1676400" y="4890655"/>
            <a:ext cx="831273" cy="29094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screenshot of a computer&#10;&#10;Description automatically generated">
            <a:extLst>
              <a:ext uri="{FF2B5EF4-FFF2-40B4-BE49-F238E27FC236}">
                <a16:creationId xmlns:a16="http://schemas.microsoft.com/office/drawing/2014/main" id="{5FE000FE-67FA-EEBF-2086-2672700067F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7" name="Rectangle 6">
            <a:extLst>
              <a:ext uri="{FF2B5EF4-FFF2-40B4-BE49-F238E27FC236}">
                <a16:creationId xmlns:a16="http://schemas.microsoft.com/office/drawing/2014/main" id="{7119BEB5-0721-FDAD-B629-5F714D637A53}"/>
              </a:ext>
            </a:extLst>
          </p:cNvPr>
          <p:cNvSpPr/>
          <p:nvPr/>
        </p:nvSpPr>
        <p:spPr>
          <a:xfrm>
            <a:off x="2736273" y="4863597"/>
            <a:ext cx="831273" cy="29094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12584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Saving a File to Another Location</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47</a:t>
            </a:fld>
            <a:endParaRPr lang="en-US"/>
          </a:p>
        </p:txBody>
      </p:sp>
      <p:pic>
        <p:nvPicPr>
          <p:cNvPr id="4" name="Picture 3" descr="A screenshot of a computer&#10;&#10;Description automatically generated">
            <a:extLst>
              <a:ext uri="{FF2B5EF4-FFF2-40B4-BE49-F238E27FC236}">
                <a16:creationId xmlns:a16="http://schemas.microsoft.com/office/drawing/2014/main" id="{5EE36EE8-A344-C3D5-778C-687E1116D74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8" name="Rectangle 7">
            <a:extLst>
              <a:ext uri="{FF2B5EF4-FFF2-40B4-BE49-F238E27FC236}">
                <a16:creationId xmlns:a16="http://schemas.microsoft.com/office/drawing/2014/main" id="{2EF5FABC-76D5-6549-BEE1-3F36A18B9DEF}"/>
              </a:ext>
            </a:extLst>
          </p:cNvPr>
          <p:cNvSpPr/>
          <p:nvPr/>
        </p:nvSpPr>
        <p:spPr>
          <a:xfrm>
            <a:off x="1737565" y="3896131"/>
            <a:ext cx="1119116" cy="27295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2">
            <a:extLst>
              <a:ext uri="{FF2B5EF4-FFF2-40B4-BE49-F238E27FC236}">
                <a16:creationId xmlns:a16="http://schemas.microsoft.com/office/drawing/2014/main" id="{385397C6-4A18-75AB-85A9-9EE80BF8BC7E}"/>
              </a:ext>
            </a:extLst>
          </p:cNvPr>
          <p:cNvSpPr>
            <a:spLocks noGrp="1"/>
          </p:cNvSpPr>
          <p:nvPr>
            <p:ph type="title"/>
          </p:nvPr>
        </p:nvSpPr>
        <p:spPr>
          <a:xfrm>
            <a:off x="457200" y="609600"/>
            <a:ext cx="8229600" cy="1066800"/>
          </a:xfrm>
        </p:spPr>
        <p:txBody>
          <a:bodyPr/>
          <a:lstStyle/>
          <a:p>
            <a:r>
              <a:rPr lang="en-US" dirty="0"/>
              <a:t>Saving and Closing Files </a:t>
            </a:r>
            <a:r>
              <a:rPr lang="en-US" sz="3200" dirty="0"/>
              <a:t>(continued)</a:t>
            </a:r>
            <a:endParaRPr lang="en-US" dirty="0"/>
          </a:p>
        </p:txBody>
      </p:sp>
      <p:sp>
        <p:nvSpPr>
          <p:cNvPr id="5" name="Rectangle 4">
            <a:extLst>
              <a:ext uri="{FF2B5EF4-FFF2-40B4-BE49-F238E27FC236}">
                <a16:creationId xmlns:a16="http://schemas.microsoft.com/office/drawing/2014/main" id="{462C7465-D2B2-A252-0EA5-3A5A84BA7062}"/>
              </a:ext>
            </a:extLst>
          </p:cNvPr>
          <p:cNvSpPr/>
          <p:nvPr/>
        </p:nvSpPr>
        <p:spPr>
          <a:xfrm>
            <a:off x="5256700" y="5112609"/>
            <a:ext cx="627529" cy="324737"/>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08307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Saving a File to Another Location</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48</a:t>
            </a:fld>
            <a:endParaRPr lang="en-US"/>
          </a:p>
        </p:txBody>
      </p:sp>
      <p:sp>
        <p:nvSpPr>
          <p:cNvPr id="7" name="Title 2">
            <a:extLst>
              <a:ext uri="{FF2B5EF4-FFF2-40B4-BE49-F238E27FC236}">
                <a16:creationId xmlns:a16="http://schemas.microsoft.com/office/drawing/2014/main" id="{186E51A7-A2F9-42A0-C364-F3229AE31A2D}"/>
              </a:ext>
            </a:extLst>
          </p:cNvPr>
          <p:cNvSpPr>
            <a:spLocks noGrp="1"/>
          </p:cNvSpPr>
          <p:nvPr>
            <p:ph type="title"/>
          </p:nvPr>
        </p:nvSpPr>
        <p:spPr>
          <a:xfrm>
            <a:off x="457200" y="609600"/>
            <a:ext cx="8229600" cy="1066800"/>
          </a:xfrm>
        </p:spPr>
        <p:txBody>
          <a:bodyPr/>
          <a:lstStyle/>
          <a:p>
            <a:r>
              <a:rPr lang="en-US" dirty="0"/>
              <a:t>Saving and Closing Files </a:t>
            </a:r>
            <a:r>
              <a:rPr lang="en-US" sz="3200" dirty="0"/>
              <a:t>(continued)</a:t>
            </a:r>
            <a:endParaRPr lang="en-US" dirty="0"/>
          </a:p>
        </p:txBody>
      </p:sp>
      <p:pic>
        <p:nvPicPr>
          <p:cNvPr id="3" name="Picture 2" descr="A screenshot of a computer&#10;&#10;Description automatically generated">
            <a:extLst>
              <a:ext uri="{FF2B5EF4-FFF2-40B4-BE49-F238E27FC236}">
                <a16:creationId xmlns:a16="http://schemas.microsoft.com/office/drawing/2014/main" id="{9238814D-454A-EEDC-B73B-A02E6F67B9B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pic>
        <p:nvPicPr>
          <p:cNvPr id="4" name="Picture 3" descr="A screenshot of a computer&#10;&#10;Description automatically generated">
            <a:extLst>
              <a:ext uri="{FF2B5EF4-FFF2-40B4-BE49-F238E27FC236}">
                <a16:creationId xmlns:a16="http://schemas.microsoft.com/office/drawing/2014/main" id="{14A9B480-7C69-36DA-288E-17F2CCAF9A6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2943" y="2041161"/>
            <a:ext cx="6684235" cy="4145415"/>
          </a:xfrm>
          <a:prstGeom prst="rect">
            <a:avLst/>
          </a:prstGeom>
        </p:spPr>
      </p:pic>
    </p:spTree>
    <p:extLst>
      <p:ext uri="{BB962C8B-B14F-4D97-AF65-F5344CB8AC3E}">
        <p14:creationId xmlns:p14="http://schemas.microsoft.com/office/powerpoint/2010/main" val="947844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computer&#10;&#10;Description automatically generated">
            <a:extLst>
              <a:ext uri="{FF2B5EF4-FFF2-40B4-BE49-F238E27FC236}">
                <a16:creationId xmlns:a16="http://schemas.microsoft.com/office/drawing/2014/main" id="{B346AB29-ABEC-B60E-7272-C7805908689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pic>
        <p:nvPicPr>
          <p:cNvPr id="5" name="Picture 4" descr="A screenshot of a computer&#10;&#10;Description automatically generated">
            <a:extLst>
              <a:ext uri="{FF2B5EF4-FFF2-40B4-BE49-F238E27FC236}">
                <a16:creationId xmlns:a16="http://schemas.microsoft.com/office/drawing/2014/main" id="{8584D0D6-5BDB-DDE8-B984-4707C85B36A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02943" y="2041161"/>
            <a:ext cx="6684235" cy="4145415"/>
          </a:xfrm>
          <a:prstGeom prst="rect">
            <a:avLst/>
          </a:prstGeom>
        </p:spPr>
      </p:pic>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43050"/>
            <a:ext cx="8229600" cy="4324350"/>
          </a:xfrm>
        </p:spPr>
        <p:txBody>
          <a:bodyPr/>
          <a:lstStyle/>
          <a:p>
            <a:r>
              <a:rPr lang="en-US" b="1" dirty="0">
                <a:solidFill>
                  <a:schemeClr val="tx1"/>
                </a:solidFill>
              </a:rPr>
              <a:t>Closing a File</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49</a:t>
            </a:fld>
            <a:endParaRPr lang="en-US"/>
          </a:p>
        </p:txBody>
      </p:sp>
      <p:sp>
        <p:nvSpPr>
          <p:cNvPr id="4" name="Rectangle 3">
            <a:extLst>
              <a:ext uri="{FF2B5EF4-FFF2-40B4-BE49-F238E27FC236}">
                <a16:creationId xmlns:a16="http://schemas.microsoft.com/office/drawing/2014/main" id="{7FA48C99-7C39-B64B-B39E-F29DF0347C9A}"/>
              </a:ext>
            </a:extLst>
          </p:cNvPr>
          <p:cNvSpPr/>
          <p:nvPr/>
        </p:nvSpPr>
        <p:spPr>
          <a:xfrm>
            <a:off x="8041165" y="2083721"/>
            <a:ext cx="300251" cy="259308"/>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a:extLst>
              <a:ext uri="{FF2B5EF4-FFF2-40B4-BE49-F238E27FC236}">
                <a16:creationId xmlns:a16="http://schemas.microsoft.com/office/drawing/2014/main" id="{1F443EE4-3065-4C46-99F6-0725593FE494}"/>
              </a:ext>
            </a:extLst>
          </p:cNvPr>
          <p:cNvCxnSpPr>
            <a:cxnSpLocks/>
          </p:cNvCxnSpPr>
          <p:nvPr/>
        </p:nvCxnSpPr>
        <p:spPr>
          <a:xfrm flipV="1">
            <a:off x="8181998" y="2590800"/>
            <a:ext cx="0" cy="590266"/>
          </a:xfrm>
          <a:prstGeom prst="straightConnector1">
            <a:avLst/>
          </a:prstGeom>
          <a:ln w="114300">
            <a:solidFill>
              <a:srgbClr val="F4681A"/>
            </a:solidFill>
            <a:tailEnd type="triangle"/>
          </a:ln>
        </p:spPr>
        <p:style>
          <a:lnRef idx="1">
            <a:schemeClr val="accent1"/>
          </a:lnRef>
          <a:fillRef idx="0">
            <a:schemeClr val="accent1"/>
          </a:fillRef>
          <a:effectRef idx="0">
            <a:schemeClr val="accent1"/>
          </a:effectRef>
          <a:fontRef idx="minor">
            <a:schemeClr val="tx1"/>
          </a:fontRef>
        </p:style>
      </p:cxnSp>
      <p:sp>
        <p:nvSpPr>
          <p:cNvPr id="10" name="Title 2">
            <a:extLst>
              <a:ext uri="{FF2B5EF4-FFF2-40B4-BE49-F238E27FC236}">
                <a16:creationId xmlns:a16="http://schemas.microsoft.com/office/drawing/2014/main" id="{91253A39-9DF7-8B8D-CBC7-DCEF5512D580}"/>
              </a:ext>
            </a:extLst>
          </p:cNvPr>
          <p:cNvSpPr>
            <a:spLocks noGrp="1"/>
          </p:cNvSpPr>
          <p:nvPr>
            <p:ph type="title"/>
          </p:nvPr>
        </p:nvSpPr>
        <p:spPr>
          <a:xfrm>
            <a:off x="457200" y="609600"/>
            <a:ext cx="8229600" cy="1066800"/>
          </a:xfrm>
        </p:spPr>
        <p:txBody>
          <a:bodyPr/>
          <a:lstStyle/>
          <a:p>
            <a:r>
              <a:rPr lang="en-US" dirty="0"/>
              <a:t>Saving and Closing Files </a:t>
            </a:r>
            <a:r>
              <a:rPr lang="en-US" sz="3200" dirty="0"/>
              <a:t>(continued)</a:t>
            </a:r>
            <a:endParaRPr lang="en-US" dirty="0"/>
          </a:p>
        </p:txBody>
      </p:sp>
    </p:spTree>
    <p:extLst>
      <p:ext uri="{BB962C8B-B14F-4D97-AF65-F5344CB8AC3E}">
        <p14:creationId xmlns:p14="http://schemas.microsoft.com/office/powerpoint/2010/main" val="4665437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8504F1-7AD4-5F46-70EC-50BBF2EB58CB}"/>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DACC86E-ADF1-AAD4-92CE-EA2F9A6C711E}"/>
              </a:ext>
            </a:extLst>
          </p:cNvPr>
          <p:cNvSpPr>
            <a:spLocks noGrp="1"/>
          </p:cNvSpPr>
          <p:nvPr>
            <p:ph idx="1"/>
          </p:nvPr>
        </p:nvSpPr>
        <p:spPr>
          <a:xfrm>
            <a:off x="457200" y="1447800"/>
            <a:ext cx="8229600" cy="4324350"/>
          </a:xfrm>
        </p:spPr>
        <p:txBody>
          <a:bodyPr/>
          <a:lstStyle/>
          <a:p>
            <a:r>
              <a:rPr lang="en-US" b="1" dirty="0">
                <a:solidFill>
                  <a:schemeClr val="tx1"/>
                </a:solidFill>
              </a:rPr>
              <a:t>Different Ways to Open a File: </a:t>
            </a:r>
            <a:r>
              <a:rPr lang="en-US" dirty="0">
                <a:solidFill>
                  <a:schemeClr val="tx1"/>
                </a:solidFill>
              </a:rPr>
              <a:t>Open files with an application on the computer desktop. </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1117A5F9-AA97-3C24-9C02-56922C03D3AC}"/>
              </a:ext>
            </a:extLst>
          </p:cNvPr>
          <p:cNvSpPr>
            <a:spLocks noGrp="1"/>
          </p:cNvSpPr>
          <p:nvPr>
            <p:ph type="sldNum" sz="quarter" idx="12"/>
          </p:nvPr>
        </p:nvSpPr>
        <p:spPr/>
        <p:txBody>
          <a:bodyPr/>
          <a:lstStyle/>
          <a:p>
            <a:fld id="{D852D4E8-E283-404D-80D7-3AF63315721A}" type="slidenum">
              <a:rPr lang="en-US" smtClean="0"/>
              <a:t>5</a:t>
            </a:fld>
            <a:endParaRPr lang="en-US"/>
          </a:p>
        </p:txBody>
      </p:sp>
      <p:sp>
        <p:nvSpPr>
          <p:cNvPr id="13" name="Title 2">
            <a:extLst>
              <a:ext uri="{FF2B5EF4-FFF2-40B4-BE49-F238E27FC236}">
                <a16:creationId xmlns:a16="http://schemas.microsoft.com/office/drawing/2014/main" id="{E7D60440-984B-7723-7008-9367B67E879E}"/>
              </a:ext>
            </a:extLst>
          </p:cNvPr>
          <p:cNvSpPr>
            <a:spLocks noGrp="1"/>
          </p:cNvSpPr>
          <p:nvPr>
            <p:ph type="title"/>
          </p:nvPr>
        </p:nvSpPr>
        <p:spPr>
          <a:xfrm>
            <a:off x="457200" y="685800"/>
            <a:ext cx="8229600" cy="1066800"/>
          </a:xfrm>
        </p:spPr>
        <p:txBody>
          <a:bodyPr/>
          <a:lstStyle/>
          <a:p>
            <a:r>
              <a:rPr lang="en-US" dirty="0"/>
              <a:t>Files and Folders (continued)</a:t>
            </a:r>
          </a:p>
        </p:txBody>
      </p:sp>
      <p:pic>
        <p:nvPicPr>
          <p:cNvPr id="4" name="Picture 3" descr="A screenshot of a computer desktop&#10;&#10;Description automatically generated">
            <a:extLst>
              <a:ext uri="{FF2B5EF4-FFF2-40B4-BE49-F238E27FC236}">
                <a16:creationId xmlns:a16="http://schemas.microsoft.com/office/drawing/2014/main" id="{40B17498-025C-5EAD-5991-E19A666B608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108199"/>
            <a:ext cx="7959286" cy="4471416"/>
          </a:xfrm>
          <a:prstGeom prst="rect">
            <a:avLst/>
          </a:prstGeom>
        </p:spPr>
      </p:pic>
      <p:sp>
        <p:nvSpPr>
          <p:cNvPr id="7" name="Rectangle 6">
            <a:extLst>
              <a:ext uri="{FF2B5EF4-FFF2-40B4-BE49-F238E27FC236}">
                <a16:creationId xmlns:a16="http://schemas.microsoft.com/office/drawing/2014/main" id="{A669FD4C-9EC6-07AA-3268-93935CF25736}"/>
              </a:ext>
            </a:extLst>
          </p:cNvPr>
          <p:cNvSpPr/>
          <p:nvPr/>
        </p:nvSpPr>
        <p:spPr>
          <a:xfrm>
            <a:off x="727514" y="3686352"/>
            <a:ext cx="491686" cy="16764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ED8B0AB4-B8D3-4B84-675C-FD0E634ECCBB}"/>
              </a:ext>
            </a:extLst>
          </p:cNvPr>
          <p:cNvSpPr/>
          <p:nvPr/>
        </p:nvSpPr>
        <p:spPr>
          <a:xfrm>
            <a:off x="5482806" y="6243626"/>
            <a:ext cx="838200" cy="308991"/>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a:extLst>
              <a:ext uri="{FF2B5EF4-FFF2-40B4-BE49-F238E27FC236}">
                <a16:creationId xmlns:a16="http://schemas.microsoft.com/office/drawing/2014/main" id="{5681CC66-7A7F-948E-F6A1-515C1C035A5D}"/>
              </a:ext>
            </a:extLst>
          </p:cNvPr>
          <p:cNvCxnSpPr>
            <a:cxnSpLocks/>
          </p:cNvCxnSpPr>
          <p:nvPr/>
        </p:nvCxnSpPr>
        <p:spPr>
          <a:xfrm flipH="1" flipV="1">
            <a:off x="4800600" y="4502483"/>
            <a:ext cx="1066800" cy="1526381"/>
          </a:xfrm>
          <a:prstGeom prst="line">
            <a:avLst/>
          </a:prstGeom>
          <a:ln w="57150">
            <a:solidFill>
              <a:srgbClr val="F4681A"/>
            </a:solidFill>
            <a:headEnd type="triangle"/>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72600ACE-DAFA-EE16-D887-4DAC9BDFD427}"/>
              </a:ext>
            </a:extLst>
          </p:cNvPr>
          <p:cNvCxnSpPr>
            <a:cxnSpLocks/>
          </p:cNvCxnSpPr>
          <p:nvPr/>
        </p:nvCxnSpPr>
        <p:spPr>
          <a:xfrm>
            <a:off x="1377266" y="4416188"/>
            <a:ext cx="3449857" cy="105345"/>
          </a:xfrm>
          <a:prstGeom prst="line">
            <a:avLst/>
          </a:prstGeom>
          <a:ln w="57150">
            <a:solidFill>
              <a:srgbClr val="F4681A"/>
            </a:solidFill>
            <a:head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96703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Closing a File</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50</a:t>
            </a:fld>
            <a:endParaRPr lang="en-US"/>
          </a:p>
        </p:txBody>
      </p:sp>
      <p:pic>
        <p:nvPicPr>
          <p:cNvPr id="4" name="Picture 3" descr="A screenshot of a computer&#10;&#10;Description automatically generated">
            <a:extLst>
              <a:ext uri="{FF2B5EF4-FFF2-40B4-BE49-F238E27FC236}">
                <a16:creationId xmlns:a16="http://schemas.microsoft.com/office/drawing/2014/main" id="{6D6AED70-F50B-273C-3243-93C96C77C3A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sp>
        <p:nvSpPr>
          <p:cNvPr id="3" name="Title 2">
            <a:extLst>
              <a:ext uri="{FF2B5EF4-FFF2-40B4-BE49-F238E27FC236}">
                <a16:creationId xmlns:a16="http://schemas.microsoft.com/office/drawing/2014/main" id="{B7D9E60F-05AD-CF18-7722-F5BA73030E5D}"/>
              </a:ext>
            </a:extLst>
          </p:cNvPr>
          <p:cNvSpPr>
            <a:spLocks noGrp="1"/>
          </p:cNvSpPr>
          <p:nvPr>
            <p:ph type="title"/>
          </p:nvPr>
        </p:nvSpPr>
        <p:spPr>
          <a:xfrm>
            <a:off x="457200" y="609600"/>
            <a:ext cx="8229600" cy="1066800"/>
          </a:xfrm>
        </p:spPr>
        <p:txBody>
          <a:bodyPr/>
          <a:lstStyle/>
          <a:p>
            <a:r>
              <a:rPr lang="en-US" dirty="0"/>
              <a:t>Saving and Closing Files </a:t>
            </a:r>
            <a:r>
              <a:rPr lang="en-US" sz="3200" dirty="0"/>
              <a:t>(continued)</a:t>
            </a:r>
            <a:endParaRPr lang="en-US" dirty="0"/>
          </a:p>
        </p:txBody>
      </p:sp>
    </p:spTree>
    <p:extLst>
      <p:ext uri="{BB962C8B-B14F-4D97-AF65-F5344CB8AC3E}">
        <p14:creationId xmlns:p14="http://schemas.microsoft.com/office/powerpoint/2010/main" val="415358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a:bodyPr>
          <a:lstStyle/>
          <a:p>
            <a:pPr algn="ctr"/>
            <a:r>
              <a:rPr lang="en-US" sz="4800" dirty="0"/>
              <a:t>Activity #3</a:t>
            </a:r>
          </a:p>
        </p:txBody>
      </p:sp>
      <p:sp>
        <p:nvSpPr>
          <p:cNvPr id="3" name="Slide Number Placeholder 2">
            <a:extLst>
              <a:ext uri="{FF2B5EF4-FFF2-40B4-BE49-F238E27FC236}">
                <a16:creationId xmlns:a16="http://schemas.microsoft.com/office/drawing/2014/main" id="{91501DD9-278F-E644-AF1B-B40B329D6952}"/>
              </a:ext>
            </a:extLst>
          </p:cNvPr>
          <p:cNvSpPr>
            <a:spLocks noGrp="1"/>
          </p:cNvSpPr>
          <p:nvPr>
            <p:ph type="sldNum" sz="quarter" idx="12"/>
          </p:nvPr>
        </p:nvSpPr>
        <p:spPr/>
        <p:txBody>
          <a:bodyPr/>
          <a:lstStyle/>
          <a:p>
            <a:fld id="{D852D4E8-E283-404D-80D7-3AF63315721A}" type="slidenum">
              <a:rPr lang="en-US" smtClean="0"/>
              <a:t>51</a:t>
            </a:fld>
            <a:endParaRPr lang="en-US"/>
          </a:p>
        </p:txBody>
      </p:sp>
    </p:spTree>
    <p:extLst>
      <p:ext uri="{BB962C8B-B14F-4D97-AF65-F5344CB8AC3E}">
        <p14:creationId xmlns:p14="http://schemas.microsoft.com/office/powerpoint/2010/main" val="770968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981200"/>
            <a:ext cx="8229600" cy="4324350"/>
          </a:xfrm>
        </p:spPr>
        <p:txBody>
          <a:bodyPr vert="horz" lIns="91440" tIns="45720" rIns="91440" bIns="45720" anchor="t">
            <a:normAutofit fontScale="62500" lnSpcReduction="20000"/>
          </a:bodyPr>
          <a:lstStyle/>
          <a:p>
            <a:pPr marL="81915" indent="0">
              <a:buNone/>
            </a:pPr>
            <a:r>
              <a:rPr lang="en-US" sz="3600" dirty="0">
                <a:solidFill>
                  <a:schemeClr val="tx1"/>
                </a:solidFill>
                <a:latin typeface="ATT Aleck Sans"/>
              </a:rPr>
              <a:t>Use the computer desktop to complete the following tasks. </a:t>
            </a:r>
            <a:endParaRPr lang="en-US" dirty="0">
              <a:solidFill>
                <a:schemeClr val="tx1"/>
              </a:solidFill>
              <a:latin typeface="ATT Aleck Sans"/>
            </a:endParaRPr>
          </a:p>
          <a:p>
            <a:pPr marL="81915" indent="0">
              <a:buNone/>
            </a:pPr>
            <a:r>
              <a:rPr lang="en-US" sz="3600" dirty="0">
                <a:solidFill>
                  <a:schemeClr val="tx1"/>
                </a:solidFill>
                <a:latin typeface="ATT Aleck Sans"/>
              </a:rPr>
              <a:t>If you don’t have your own computer, follow along with the instructor. </a:t>
            </a:r>
          </a:p>
          <a:p>
            <a:pPr marL="81915" indent="0">
              <a:buNone/>
            </a:pPr>
            <a:endParaRPr lang="en-US" sz="3600" dirty="0">
              <a:solidFill>
                <a:schemeClr val="tx1"/>
              </a:solidFill>
            </a:endParaRPr>
          </a:p>
          <a:p>
            <a:pPr marL="81915" lvl="0" indent="0">
              <a:buNone/>
            </a:pPr>
            <a:r>
              <a:rPr lang="en-US" sz="3600" dirty="0">
                <a:solidFill>
                  <a:schemeClr val="tx1"/>
                </a:solidFill>
                <a:latin typeface="ATT Aleck Sans"/>
              </a:rPr>
              <a:t>1. Open Microsoft Word.</a:t>
            </a:r>
            <a:br>
              <a:rPr lang="en-US" sz="3600" dirty="0"/>
            </a:br>
            <a:endParaRPr lang="en-US" sz="3600" dirty="0">
              <a:solidFill>
                <a:schemeClr val="tx1"/>
              </a:solidFill>
            </a:endParaRPr>
          </a:p>
          <a:p>
            <a:pPr marL="81915" lvl="0" indent="0">
              <a:buNone/>
            </a:pPr>
            <a:r>
              <a:rPr lang="en-US" sz="3600" dirty="0">
                <a:solidFill>
                  <a:schemeClr val="tx1"/>
                </a:solidFill>
                <a:latin typeface="ATT Aleck Sans"/>
              </a:rPr>
              <a:t>2. Type “Hello World” in the document.</a:t>
            </a:r>
            <a:br>
              <a:rPr lang="en-US" sz="3600" dirty="0"/>
            </a:br>
            <a:endParaRPr lang="en-US" sz="3600" dirty="0">
              <a:solidFill>
                <a:schemeClr val="tx1"/>
              </a:solidFill>
            </a:endParaRPr>
          </a:p>
          <a:p>
            <a:pPr marL="81915" lvl="0" indent="0">
              <a:buNone/>
            </a:pPr>
            <a:r>
              <a:rPr lang="en-US" sz="3600" dirty="0">
                <a:solidFill>
                  <a:schemeClr val="tx1"/>
                </a:solidFill>
                <a:latin typeface="ATT Aleck Sans"/>
              </a:rPr>
              <a:t>3. Save the document to the desktop. In the File name box, type “Hello” and click Save. </a:t>
            </a:r>
            <a:br>
              <a:rPr lang="en-US" sz="3600" dirty="0"/>
            </a:br>
            <a:endParaRPr lang="en-US" sz="3600" dirty="0">
              <a:solidFill>
                <a:schemeClr val="tx1"/>
              </a:solidFill>
            </a:endParaRPr>
          </a:p>
          <a:p>
            <a:pPr marL="81915" lvl="0" indent="0">
              <a:buNone/>
            </a:pPr>
            <a:r>
              <a:rPr lang="en-US" sz="3600" dirty="0">
                <a:solidFill>
                  <a:schemeClr val="tx1"/>
                </a:solidFill>
                <a:latin typeface="ATT Aleck Sans"/>
              </a:rPr>
              <a:t>4. Close the file.</a:t>
            </a:r>
          </a:p>
          <a:p>
            <a:pPr marL="81915" indent="0">
              <a:buNone/>
            </a:pPr>
            <a:br>
              <a:rPr lang="en-US" dirty="0"/>
            </a:br>
            <a:br>
              <a:rPr lang="en-US" dirty="0"/>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85800"/>
            <a:ext cx="8229600" cy="1066800"/>
          </a:xfrm>
        </p:spPr>
        <p:txBody>
          <a:bodyPr/>
          <a:lstStyle/>
          <a:p>
            <a:r>
              <a:rPr lang="en-US" dirty="0"/>
              <a:t>Activity 3: Saving a File</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52</a:t>
            </a:fld>
            <a:endParaRPr lang="en-US"/>
          </a:p>
        </p:txBody>
      </p:sp>
    </p:spTree>
    <p:extLst>
      <p:ext uri="{BB962C8B-B14F-4D97-AF65-F5344CB8AC3E}">
        <p14:creationId xmlns:p14="http://schemas.microsoft.com/office/powerpoint/2010/main" val="468988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creenshot of a computer&#10;&#10;Description automatically generated">
            <a:extLst>
              <a:ext uri="{FF2B5EF4-FFF2-40B4-BE49-F238E27FC236}">
                <a16:creationId xmlns:a16="http://schemas.microsoft.com/office/drawing/2014/main" id="{273E5FCD-8A48-9791-E9DF-1423E20C798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64424" cy="4479989"/>
          </a:xfrm>
          <a:prstGeom prst="rect">
            <a:avLst/>
          </a:prstGeom>
        </p:spPr>
      </p:pic>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00200"/>
            <a:ext cx="8229600" cy="4324350"/>
          </a:xfrm>
        </p:spPr>
        <p:txBody>
          <a:bodyPr/>
          <a:lstStyle/>
          <a:p>
            <a:r>
              <a:rPr lang="en-US" b="1" dirty="0">
                <a:solidFill>
                  <a:schemeClr val="tx1"/>
                </a:solidFill>
              </a:rPr>
              <a:t>Recycle Bin</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85800"/>
            <a:ext cx="8229600" cy="1066800"/>
          </a:xfrm>
        </p:spPr>
        <p:txBody>
          <a:bodyPr/>
          <a:lstStyle/>
          <a:p>
            <a:r>
              <a:rPr lang="en-US" dirty="0"/>
              <a:t>Deleting Files</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53</a:t>
            </a:fld>
            <a:endParaRPr lang="en-US"/>
          </a:p>
        </p:txBody>
      </p:sp>
      <p:sp>
        <p:nvSpPr>
          <p:cNvPr id="4" name="Rectangle 3">
            <a:extLst>
              <a:ext uri="{FF2B5EF4-FFF2-40B4-BE49-F238E27FC236}">
                <a16:creationId xmlns:a16="http://schemas.microsoft.com/office/drawing/2014/main" id="{AD9AB96B-53F7-E040-BA3B-71238D352306}"/>
              </a:ext>
            </a:extLst>
          </p:cNvPr>
          <p:cNvSpPr/>
          <p:nvPr/>
        </p:nvSpPr>
        <p:spPr>
          <a:xfrm>
            <a:off x="685800" y="2038407"/>
            <a:ext cx="491319" cy="456063"/>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0E1F6250-B21C-0041-9ABE-C2BA2B8E11C8}"/>
              </a:ext>
            </a:extLst>
          </p:cNvPr>
          <p:cNvSpPr/>
          <p:nvPr/>
        </p:nvSpPr>
        <p:spPr>
          <a:xfrm>
            <a:off x="3473450" y="3024685"/>
            <a:ext cx="2197102" cy="2420772"/>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white recycle bin with blue arrows&#10;&#10;Description automatically generated">
            <a:extLst>
              <a:ext uri="{FF2B5EF4-FFF2-40B4-BE49-F238E27FC236}">
                <a16:creationId xmlns:a16="http://schemas.microsoft.com/office/drawing/2014/main" id="{0C187FB9-1487-7368-F67C-E1B04779C5B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3659" y="3180382"/>
            <a:ext cx="1876682" cy="2046938"/>
          </a:xfrm>
          <a:prstGeom prst="rect">
            <a:avLst/>
          </a:prstGeom>
        </p:spPr>
      </p:pic>
      <p:cxnSp>
        <p:nvCxnSpPr>
          <p:cNvPr id="12" name="Straight Connector 11">
            <a:extLst>
              <a:ext uri="{FF2B5EF4-FFF2-40B4-BE49-F238E27FC236}">
                <a16:creationId xmlns:a16="http://schemas.microsoft.com/office/drawing/2014/main" id="{9057D6BC-CA5D-D76B-FB59-1DE04A673EB1}"/>
              </a:ext>
            </a:extLst>
          </p:cNvPr>
          <p:cNvCxnSpPr>
            <a:cxnSpLocks/>
            <a:stCxn id="4" idx="3"/>
          </p:cNvCxnSpPr>
          <p:nvPr/>
        </p:nvCxnSpPr>
        <p:spPr>
          <a:xfrm>
            <a:off x="1177119" y="2266439"/>
            <a:ext cx="2296329" cy="2006538"/>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49076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87D494-1149-EFFE-249D-9BCC14DC3C91}"/>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3852BDE8-285D-A6EA-5CF4-FCD3357FD8BC}"/>
              </a:ext>
            </a:extLst>
          </p:cNvPr>
          <p:cNvSpPr>
            <a:spLocks noGrp="1"/>
          </p:cNvSpPr>
          <p:nvPr>
            <p:ph type="title"/>
          </p:nvPr>
        </p:nvSpPr>
        <p:spPr>
          <a:xfrm>
            <a:off x="1143000" y="573024"/>
            <a:ext cx="7543800" cy="1066800"/>
          </a:xfrm>
        </p:spPr>
        <p:txBody>
          <a:bodyPr/>
          <a:lstStyle/>
          <a:p>
            <a:r>
              <a:rPr lang="en-US" dirty="0"/>
              <a:t>Why Delete Files Permanently </a:t>
            </a:r>
          </a:p>
        </p:txBody>
      </p:sp>
      <p:sp>
        <p:nvSpPr>
          <p:cNvPr id="7" name="Slide Number Placeholder 6">
            <a:extLst>
              <a:ext uri="{FF2B5EF4-FFF2-40B4-BE49-F238E27FC236}">
                <a16:creationId xmlns:a16="http://schemas.microsoft.com/office/drawing/2014/main" id="{FA580247-0341-900F-3887-C72117118E4A}"/>
              </a:ext>
            </a:extLst>
          </p:cNvPr>
          <p:cNvSpPr>
            <a:spLocks noGrp="1"/>
          </p:cNvSpPr>
          <p:nvPr>
            <p:ph type="sldNum" sz="quarter" idx="12"/>
          </p:nvPr>
        </p:nvSpPr>
        <p:spPr/>
        <p:txBody>
          <a:bodyPr/>
          <a:lstStyle/>
          <a:p>
            <a:fld id="{D852D4E8-E283-404D-80D7-3AF63315721A}" type="slidenum">
              <a:rPr lang="en-US" smtClean="0"/>
              <a:t>54</a:t>
            </a:fld>
            <a:endParaRPr lang="en-US"/>
          </a:p>
        </p:txBody>
      </p:sp>
      <p:grpSp>
        <p:nvGrpSpPr>
          <p:cNvPr id="4" name="Group 3">
            <a:extLst>
              <a:ext uri="{FF2B5EF4-FFF2-40B4-BE49-F238E27FC236}">
                <a16:creationId xmlns:a16="http://schemas.microsoft.com/office/drawing/2014/main" id="{06E5F7B0-BAA9-3E9C-B778-48DD91B12121}"/>
              </a:ext>
            </a:extLst>
          </p:cNvPr>
          <p:cNvGrpSpPr/>
          <p:nvPr/>
        </p:nvGrpSpPr>
        <p:grpSpPr>
          <a:xfrm>
            <a:off x="988609" y="2391218"/>
            <a:ext cx="8187608" cy="653701"/>
            <a:chOff x="988609" y="2391218"/>
            <a:chExt cx="8187608" cy="653701"/>
          </a:xfrm>
        </p:grpSpPr>
        <p:pic>
          <p:nvPicPr>
            <p:cNvPr id="11" name="Picture 10">
              <a:extLst>
                <a:ext uri="{FF2B5EF4-FFF2-40B4-BE49-F238E27FC236}">
                  <a16:creationId xmlns:a16="http://schemas.microsoft.com/office/drawing/2014/main" id="{CBB8694A-B8D8-82AE-3712-C05C05571B2A}"/>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609" y="2391218"/>
              <a:ext cx="457200" cy="457200"/>
            </a:xfrm>
            <a:prstGeom prst="rect">
              <a:avLst/>
            </a:prstGeom>
          </p:spPr>
        </p:pic>
        <p:sp>
          <p:nvSpPr>
            <p:cNvPr id="13" name="Content Placeholder 1">
              <a:extLst>
                <a:ext uri="{FF2B5EF4-FFF2-40B4-BE49-F238E27FC236}">
                  <a16:creationId xmlns:a16="http://schemas.microsoft.com/office/drawing/2014/main" id="{BB6E2BA5-A604-1954-AE4A-66ECCB6DDC4D}"/>
                </a:ext>
              </a:extLst>
            </p:cNvPr>
            <p:cNvSpPr txBox="1">
              <a:spLocks/>
            </p:cNvSpPr>
            <p:nvPr/>
          </p:nvSpPr>
          <p:spPr>
            <a:xfrm>
              <a:off x="1380493" y="2412989"/>
              <a:ext cx="7795724" cy="63193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n-US" dirty="0">
                  <a:solidFill>
                    <a:schemeClr val="tx1"/>
                  </a:solidFill>
                  <a:latin typeface="+mn-lt"/>
                </a:rPr>
                <a:t>To make sure you do not run out of storage space.</a:t>
              </a:r>
              <a:endParaRPr lang="en-US" sz="2100" dirty="0">
                <a:solidFill>
                  <a:schemeClr val="tx1"/>
                </a:solidFill>
              </a:endParaRPr>
            </a:p>
          </p:txBody>
        </p:sp>
      </p:grpSp>
      <p:sp>
        <p:nvSpPr>
          <p:cNvPr id="15" name="Content Placeholder 1">
            <a:extLst>
              <a:ext uri="{FF2B5EF4-FFF2-40B4-BE49-F238E27FC236}">
                <a16:creationId xmlns:a16="http://schemas.microsoft.com/office/drawing/2014/main" id="{6ABDD158-7181-2361-51D4-87E73CE2F5BE}"/>
              </a:ext>
            </a:extLst>
          </p:cNvPr>
          <p:cNvSpPr txBox="1">
            <a:spLocks/>
          </p:cNvSpPr>
          <p:nvPr/>
        </p:nvSpPr>
        <p:spPr>
          <a:xfrm>
            <a:off x="1380493" y="2964520"/>
            <a:ext cx="7795724" cy="63193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n-US">
                <a:solidFill>
                  <a:schemeClr val="tx1"/>
                </a:solidFill>
                <a:latin typeface="+mn-lt"/>
              </a:rPr>
              <a:t>Help your computer run faster and more efficiently.</a:t>
            </a:r>
            <a:endParaRPr lang="en-US" sz="2100">
              <a:solidFill>
                <a:schemeClr val="tx1"/>
              </a:solidFill>
            </a:endParaRPr>
          </a:p>
        </p:txBody>
      </p:sp>
      <p:pic>
        <p:nvPicPr>
          <p:cNvPr id="16" name="Picture 15">
            <a:extLst>
              <a:ext uri="{FF2B5EF4-FFF2-40B4-BE49-F238E27FC236}">
                <a16:creationId xmlns:a16="http://schemas.microsoft.com/office/drawing/2014/main" id="{36D6A8DF-12B8-4094-7CE4-EA53A59CE7A1}"/>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609" y="2920978"/>
            <a:ext cx="457200" cy="457200"/>
          </a:xfrm>
          <a:prstGeom prst="rect">
            <a:avLst/>
          </a:prstGeom>
        </p:spPr>
      </p:pic>
      <p:sp>
        <p:nvSpPr>
          <p:cNvPr id="17" name="Content Placeholder 1">
            <a:extLst>
              <a:ext uri="{FF2B5EF4-FFF2-40B4-BE49-F238E27FC236}">
                <a16:creationId xmlns:a16="http://schemas.microsoft.com/office/drawing/2014/main" id="{BB6BA91A-1B97-E066-C34C-1B5EC271690F}"/>
              </a:ext>
            </a:extLst>
          </p:cNvPr>
          <p:cNvSpPr txBox="1">
            <a:spLocks/>
          </p:cNvSpPr>
          <p:nvPr/>
        </p:nvSpPr>
        <p:spPr>
          <a:xfrm>
            <a:off x="1380493" y="3494280"/>
            <a:ext cx="7795724" cy="63193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n-US">
                <a:solidFill>
                  <a:schemeClr val="tx1"/>
                </a:solidFill>
                <a:latin typeface="+mn-lt"/>
              </a:rPr>
              <a:t>Protect personal information. ​</a:t>
            </a:r>
          </a:p>
          <a:p>
            <a:pPr marL="89154" indent="0">
              <a:buNone/>
            </a:pPr>
            <a:endParaRPr lang="en-US" sz="2100">
              <a:solidFill>
                <a:schemeClr val="tx1"/>
              </a:solidFill>
            </a:endParaRPr>
          </a:p>
        </p:txBody>
      </p:sp>
      <p:pic>
        <p:nvPicPr>
          <p:cNvPr id="18" name="Picture 17">
            <a:extLst>
              <a:ext uri="{FF2B5EF4-FFF2-40B4-BE49-F238E27FC236}">
                <a16:creationId xmlns:a16="http://schemas.microsoft.com/office/drawing/2014/main" id="{2B6338FF-9DB1-5FAB-A56F-7559003EC35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609" y="3465229"/>
            <a:ext cx="457200" cy="457200"/>
          </a:xfrm>
          <a:prstGeom prst="rect">
            <a:avLst/>
          </a:prstGeom>
        </p:spPr>
      </p:pic>
      <p:sp>
        <p:nvSpPr>
          <p:cNvPr id="19" name="Content Placeholder 1">
            <a:extLst>
              <a:ext uri="{FF2B5EF4-FFF2-40B4-BE49-F238E27FC236}">
                <a16:creationId xmlns:a16="http://schemas.microsoft.com/office/drawing/2014/main" id="{38A83FFA-64FF-7083-2079-E4E6FDEE5BA0}"/>
              </a:ext>
            </a:extLst>
          </p:cNvPr>
          <p:cNvSpPr txBox="1">
            <a:spLocks/>
          </p:cNvSpPr>
          <p:nvPr/>
        </p:nvSpPr>
        <p:spPr>
          <a:xfrm>
            <a:off x="1402264" y="4049975"/>
            <a:ext cx="7795724" cy="63193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n-US">
                <a:solidFill>
                  <a:schemeClr val="tx1"/>
                </a:solidFill>
                <a:latin typeface="+mn-lt"/>
              </a:rPr>
              <a:t>Help you find files more quickly by eliminating clutter. ​</a:t>
            </a:r>
            <a:endParaRPr lang="en-US" sz="2100">
              <a:solidFill>
                <a:schemeClr val="tx1"/>
              </a:solidFill>
            </a:endParaRPr>
          </a:p>
        </p:txBody>
      </p:sp>
      <p:pic>
        <p:nvPicPr>
          <p:cNvPr id="20" name="Picture 19">
            <a:extLst>
              <a:ext uri="{FF2B5EF4-FFF2-40B4-BE49-F238E27FC236}">
                <a16:creationId xmlns:a16="http://schemas.microsoft.com/office/drawing/2014/main" id="{F36FA730-E313-C20D-C8FC-1A68F18C8C2C}"/>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1010380" y="4005841"/>
            <a:ext cx="457200" cy="457200"/>
          </a:xfrm>
          <a:prstGeom prst="rect">
            <a:avLst/>
          </a:prstGeom>
        </p:spPr>
      </p:pic>
      <p:pic>
        <p:nvPicPr>
          <p:cNvPr id="5" name="Google Shape;730;p37">
            <a:extLst>
              <a:ext uri="{FF2B5EF4-FFF2-40B4-BE49-F238E27FC236}">
                <a16:creationId xmlns:a16="http://schemas.microsoft.com/office/drawing/2014/main" id="{97998C99-1494-9FCB-D65D-EE4DD34506F4}"/>
              </a:ext>
              <a:ext uri="{C183D7F6-B498-43B3-948B-1728B52AA6E4}">
                <adec:decorative xmlns:adec="http://schemas.microsoft.com/office/drawing/2017/decorative" val="1"/>
              </a:ext>
            </a:extLst>
          </p:cNvPr>
          <p:cNvPicPr preferRelativeResize="0">
            <a:picLocks noChangeAspect="1"/>
          </p:cNvPicPr>
          <p:nvPr/>
        </p:nvPicPr>
        <p:blipFill rotWithShape="1">
          <a:blip r:embed="rId4" cstate="email">
            <a:alphaModFix/>
            <a:extLst>
              <a:ext uri="{28A0092B-C50C-407E-A947-70E740481C1C}">
                <a14:useLocalDpi xmlns:a14="http://schemas.microsoft.com/office/drawing/2010/main"/>
              </a:ext>
            </a:extLst>
          </a:blip>
          <a:srcRect/>
          <a:stretch/>
        </p:blipFill>
        <p:spPr>
          <a:xfrm rot="-224247">
            <a:off x="373019" y="703477"/>
            <a:ext cx="820231" cy="822960"/>
          </a:xfrm>
          <a:prstGeom prst="rect">
            <a:avLst/>
          </a:prstGeom>
          <a:noFill/>
          <a:ln>
            <a:noFill/>
          </a:ln>
        </p:spPr>
      </p:pic>
    </p:spTree>
    <p:extLst>
      <p:ext uri="{BB962C8B-B14F-4D97-AF65-F5344CB8AC3E}">
        <p14:creationId xmlns:p14="http://schemas.microsoft.com/office/powerpoint/2010/main" val="2913482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19"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76400"/>
            <a:ext cx="8229600" cy="4324350"/>
          </a:xfrm>
        </p:spPr>
        <p:txBody>
          <a:bodyPr/>
          <a:lstStyle/>
          <a:p>
            <a:pPr marL="425196" indent="-342900"/>
            <a:r>
              <a:rPr lang="en-US" b="1" dirty="0">
                <a:solidFill>
                  <a:schemeClr val="tx1"/>
                </a:solidFill>
              </a:rPr>
              <a:t>Delete</a:t>
            </a:r>
            <a:r>
              <a:rPr lang="en-US" dirty="0">
                <a:solidFill>
                  <a:schemeClr val="tx1"/>
                </a:solidFill>
              </a:rPr>
              <a:t> </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85800"/>
            <a:ext cx="8229600" cy="1066800"/>
          </a:xfrm>
        </p:spPr>
        <p:txBody>
          <a:bodyPr/>
          <a:lstStyle/>
          <a:p>
            <a:r>
              <a:rPr lang="en-US" dirty="0"/>
              <a:t>Deleting Files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55</a:t>
            </a:fld>
            <a:endParaRPr lang="en-US"/>
          </a:p>
        </p:txBody>
      </p:sp>
      <p:pic>
        <p:nvPicPr>
          <p:cNvPr id="5" name="Picture 4" descr="A screenshot of a computer&#10;&#10;Description automatically generated">
            <a:extLst>
              <a:ext uri="{FF2B5EF4-FFF2-40B4-BE49-F238E27FC236}">
                <a16:creationId xmlns:a16="http://schemas.microsoft.com/office/drawing/2014/main" id="{8395AF4A-7079-BFF8-045E-5EB21A2DCC4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64424" cy="4479989"/>
          </a:xfrm>
          <a:prstGeom prst="rect">
            <a:avLst/>
          </a:prstGeom>
        </p:spPr>
      </p:pic>
      <p:sp>
        <p:nvSpPr>
          <p:cNvPr id="4" name="Rectangle 3">
            <a:extLst>
              <a:ext uri="{FF2B5EF4-FFF2-40B4-BE49-F238E27FC236}">
                <a16:creationId xmlns:a16="http://schemas.microsoft.com/office/drawing/2014/main" id="{AD9AB96B-53F7-E040-BA3B-71238D352306}"/>
              </a:ext>
            </a:extLst>
          </p:cNvPr>
          <p:cNvSpPr/>
          <p:nvPr/>
        </p:nvSpPr>
        <p:spPr>
          <a:xfrm>
            <a:off x="685800" y="2528278"/>
            <a:ext cx="491319" cy="634739"/>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358409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omputer&#10;&#10;Description automatically generated">
            <a:extLst>
              <a:ext uri="{FF2B5EF4-FFF2-40B4-BE49-F238E27FC236}">
                <a16:creationId xmlns:a16="http://schemas.microsoft.com/office/drawing/2014/main" id="{A2335E2B-5032-3FD5-FD99-BB42B7D3910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1847" y="2057400"/>
            <a:ext cx="7959286" cy="4471416"/>
          </a:xfrm>
          <a:prstGeom prst="rect">
            <a:avLst/>
          </a:prstGeom>
        </p:spPr>
      </p:pic>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85800"/>
            <a:ext cx="8229600" cy="1066800"/>
          </a:xfrm>
        </p:spPr>
        <p:txBody>
          <a:bodyPr/>
          <a:lstStyle/>
          <a:p>
            <a:r>
              <a:rPr lang="en-US" dirty="0"/>
              <a:t>Deleting Files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56</a:t>
            </a:fld>
            <a:endParaRPr lang="en-US"/>
          </a:p>
        </p:txBody>
      </p:sp>
      <p:sp>
        <p:nvSpPr>
          <p:cNvPr id="10" name="Rectangle 9">
            <a:extLst>
              <a:ext uri="{FF2B5EF4-FFF2-40B4-BE49-F238E27FC236}">
                <a16:creationId xmlns:a16="http://schemas.microsoft.com/office/drawing/2014/main" id="{BB0F6F69-AF1A-CA40-86EA-B937F15296B1}"/>
              </a:ext>
            </a:extLst>
          </p:cNvPr>
          <p:cNvSpPr/>
          <p:nvPr/>
        </p:nvSpPr>
        <p:spPr>
          <a:xfrm>
            <a:off x="3657600" y="4163682"/>
            <a:ext cx="4286053" cy="1524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Arrow Connector 11">
            <a:extLst>
              <a:ext uri="{FF2B5EF4-FFF2-40B4-BE49-F238E27FC236}">
                <a16:creationId xmlns:a16="http://schemas.microsoft.com/office/drawing/2014/main" id="{0B018823-12A1-CD41-98A5-1A4E3AB39EF8}"/>
              </a:ext>
            </a:extLst>
          </p:cNvPr>
          <p:cNvCxnSpPr>
            <a:cxnSpLocks/>
          </p:cNvCxnSpPr>
          <p:nvPr/>
        </p:nvCxnSpPr>
        <p:spPr>
          <a:xfrm flipH="1" flipV="1">
            <a:off x="1200347" y="2314410"/>
            <a:ext cx="3959163" cy="1849272"/>
          </a:xfrm>
          <a:prstGeom prst="straightConnector1">
            <a:avLst/>
          </a:prstGeom>
          <a:ln w="76200">
            <a:solidFill>
              <a:srgbClr val="F4681A"/>
            </a:solidFill>
            <a:tailEnd type="triangle"/>
          </a:ln>
        </p:spPr>
        <p:style>
          <a:lnRef idx="1">
            <a:schemeClr val="accent1"/>
          </a:lnRef>
          <a:fillRef idx="0">
            <a:schemeClr val="accent1"/>
          </a:fillRef>
          <a:effectRef idx="0">
            <a:schemeClr val="accent1"/>
          </a:effectRef>
          <a:fontRef idx="minor">
            <a:schemeClr val="tx1"/>
          </a:fontRef>
        </p:style>
      </p:cxnSp>
      <p:sp>
        <p:nvSpPr>
          <p:cNvPr id="2" name="Content Placeholder 1">
            <a:extLst>
              <a:ext uri="{FF2B5EF4-FFF2-40B4-BE49-F238E27FC236}">
                <a16:creationId xmlns:a16="http://schemas.microsoft.com/office/drawing/2014/main" id="{AAA6EBE9-3D71-6F7B-985D-A272F629AF52}"/>
              </a:ext>
            </a:extLst>
          </p:cNvPr>
          <p:cNvSpPr>
            <a:spLocks noGrp="1"/>
          </p:cNvSpPr>
          <p:nvPr>
            <p:ph idx="1"/>
          </p:nvPr>
        </p:nvSpPr>
        <p:spPr>
          <a:xfrm>
            <a:off x="457200" y="1676400"/>
            <a:ext cx="8229600" cy="4324350"/>
          </a:xfrm>
        </p:spPr>
        <p:txBody>
          <a:bodyPr/>
          <a:lstStyle/>
          <a:p>
            <a:pPr marL="425196" indent="-342900"/>
            <a:r>
              <a:rPr lang="en-US" b="1" dirty="0">
                <a:solidFill>
                  <a:schemeClr val="tx1"/>
                </a:solidFill>
              </a:rPr>
              <a:t>Drag File to the Recycle Bin</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Tree>
    <p:extLst>
      <p:ext uri="{BB962C8B-B14F-4D97-AF65-F5344CB8AC3E}">
        <p14:creationId xmlns:p14="http://schemas.microsoft.com/office/powerpoint/2010/main" val="621012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creenshot of a computer&#10;&#10;Description automatically generated">
            <a:extLst>
              <a:ext uri="{FF2B5EF4-FFF2-40B4-BE49-F238E27FC236}">
                <a16:creationId xmlns:a16="http://schemas.microsoft.com/office/drawing/2014/main" id="{DE34037A-19DF-3ABE-5E42-B68603F5522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93008" y="2057400"/>
            <a:ext cx="7959286" cy="4471416"/>
          </a:xfrm>
          <a:prstGeom prst="rect">
            <a:avLst/>
          </a:prstGeom>
        </p:spPr>
      </p:pic>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85800"/>
            <a:ext cx="8229600" cy="1066800"/>
          </a:xfrm>
        </p:spPr>
        <p:txBody>
          <a:bodyPr/>
          <a:lstStyle/>
          <a:p>
            <a:r>
              <a:rPr lang="en-US" dirty="0"/>
              <a:t>Deleting Files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57</a:t>
            </a:fld>
            <a:endParaRPr lang="en-US"/>
          </a:p>
        </p:txBody>
      </p:sp>
      <p:sp>
        <p:nvSpPr>
          <p:cNvPr id="10" name="Rectangle 9">
            <a:extLst>
              <a:ext uri="{FF2B5EF4-FFF2-40B4-BE49-F238E27FC236}">
                <a16:creationId xmlns:a16="http://schemas.microsoft.com/office/drawing/2014/main" id="{BB0F6F69-AF1A-CA40-86EA-B937F15296B1}"/>
              </a:ext>
            </a:extLst>
          </p:cNvPr>
          <p:cNvSpPr/>
          <p:nvPr/>
        </p:nvSpPr>
        <p:spPr>
          <a:xfrm>
            <a:off x="3657600" y="3726612"/>
            <a:ext cx="4343400" cy="197603"/>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Cursor with solid fill">
            <a:extLst>
              <a:ext uri="{FF2B5EF4-FFF2-40B4-BE49-F238E27FC236}">
                <a16:creationId xmlns:a16="http://schemas.microsoft.com/office/drawing/2014/main" id="{18F95654-1CE5-7C4D-BFAA-8B888D22CAC4}"/>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126440" y="3690832"/>
            <a:ext cx="702860" cy="702860"/>
          </a:xfrm>
          <a:prstGeom prst="rect">
            <a:avLst/>
          </a:prstGeom>
        </p:spPr>
      </p:pic>
      <p:sp>
        <p:nvSpPr>
          <p:cNvPr id="9" name="Content Placeholder 1">
            <a:extLst>
              <a:ext uri="{FF2B5EF4-FFF2-40B4-BE49-F238E27FC236}">
                <a16:creationId xmlns:a16="http://schemas.microsoft.com/office/drawing/2014/main" id="{728EE14D-B9BC-8FEF-3582-297C30F858B6}"/>
              </a:ext>
            </a:extLst>
          </p:cNvPr>
          <p:cNvSpPr>
            <a:spLocks noGrp="1"/>
          </p:cNvSpPr>
          <p:nvPr>
            <p:ph idx="1"/>
          </p:nvPr>
        </p:nvSpPr>
        <p:spPr>
          <a:xfrm>
            <a:off x="457200" y="1676400"/>
            <a:ext cx="8229600" cy="4324350"/>
          </a:xfrm>
        </p:spPr>
        <p:txBody>
          <a:bodyPr/>
          <a:lstStyle/>
          <a:p>
            <a:pPr marL="425196" indent="-342900"/>
            <a:r>
              <a:rPr lang="en-US" b="1" dirty="0">
                <a:solidFill>
                  <a:schemeClr val="tx1"/>
                </a:solidFill>
              </a:rPr>
              <a:t>Use the Delete Key on the Keyboard</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Tree>
    <p:extLst>
      <p:ext uri="{BB962C8B-B14F-4D97-AF65-F5344CB8AC3E}">
        <p14:creationId xmlns:p14="http://schemas.microsoft.com/office/powerpoint/2010/main" val="3783952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85800"/>
            <a:ext cx="8229600" cy="1066800"/>
          </a:xfrm>
        </p:spPr>
        <p:txBody>
          <a:bodyPr/>
          <a:lstStyle/>
          <a:p>
            <a:r>
              <a:rPr lang="en-US" dirty="0"/>
              <a:t>Deleting Files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58</a:t>
            </a:fld>
            <a:endParaRPr lang="en-US"/>
          </a:p>
        </p:txBody>
      </p:sp>
      <p:pic>
        <p:nvPicPr>
          <p:cNvPr id="5" name="Picture 4">
            <a:extLst>
              <a:ext uri="{FF2B5EF4-FFF2-40B4-BE49-F238E27FC236}">
                <a16:creationId xmlns:a16="http://schemas.microsoft.com/office/drawing/2014/main" id="{22E3C9E0-0AEA-5346-AC69-6CB380E5C5E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7200" y="2183641"/>
            <a:ext cx="8054523" cy="2911881"/>
          </a:xfrm>
          <a:prstGeom prst="rect">
            <a:avLst/>
          </a:prstGeom>
        </p:spPr>
      </p:pic>
      <p:sp>
        <p:nvSpPr>
          <p:cNvPr id="10" name="Rectangle 9">
            <a:extLst>
              <a:ext uri="{FF2B5EF4-FFF2-40B4-BE49-F238E27FC236}">
                <a16:creationId xmlns:a16="http://schemas.microsoft.com/office/drawing/2014/main" id="{BB0F6F69-AF1A-CA40-86EA-B937F15296B1}"/>
              </a:ext>
            </a:extLst>
          </p:cNvPr>
          <p:cNvSpPr/>
          <p:nvPr/>
        </p:nvSpPr>
        <p:spPr>
          <a:xfrm>
            <a:off x="7055892" y="2470244"/>
            <a:ext cx="1269241" cy="491319"/>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1">
            <a:extLst>
              <a:ext uri="{FF2B5EF4-FFF2-40B4-BE49-F238E27FC236}">
                <a16:creationId xmlns:a16="http://schemas.microsoft.com/office/drawing/2014/main" id="{7340837A-90C1-3E1D-3988-C684EC904770}"/>
              </a:ext>
            </a:extLst>
          </p:cNvPr>
          <p:cNvSpPr>
            <a:spLocks noGrp="1"/>
          </p:cNvSpPr>
          <p:nvPr>
            <p:ph idx="1"/>
          </p:nvPr>
        </p:nvSpPr>
        <p:spPr>
          <a:xfrm>
            <a:off x="457200" y="1676400"/>
            <a:ext cx="8229600" cy="4324350"/>
          </a:xfrm>
        </p:spPr>
        <p:txBody>
          <a:bodyPr/>
          <a:lstStyle/>
          <a:p>
            <a:pPr marL="425196" indent="-342900"/>
            <a:r>
              <a:rPr lang="en-US" b="1" dirty="0">
                <a:solidFill>
                  <a:schemeClr val="tx1"/>
                </a:solidFill>
              </a:rPr>
              <a:t>Use the Delete Key on the Keyboard</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Tree>
    <p:extLst>
      <p:ext uri="{BB962C8B-B14F-4D97-AF65-F5344CB8AC3E}">
        <p14:creationId xmlns:p14="http://schemas.microsoft.com/office/powerpoint/2010/main" val="41326628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85800"/>
            <a:ext cx="8229600" cy="1066800"/>
          </a:xfrm>
        </p:spPr>
        <p:txBody>
          <a:bodyPr/>
          <a:lstStyle/>
          <a:p>
            <a:r>
              <a:rPr lang="en-US" dirty="0"/>
              <a:t>Deleting Files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59</a:t>
            </a:fld>
            <a:endParaRPr lang="en-US"/>
          </a:p>
        </p:txBody>
      </p:sp>
      <p:pic>
        <p:nvPicPr>
          <p:cNvPr id="8" name="Picture 7" descr="A screenshot of a computer&#10;&#10;Description automatically generated">
            <a:extLst>
              <a:ext uri="{FF2B5EF4-FFF2-40B4-BE49-F238E27FC236}">
                <a16:creationId xmlns:a16="http://schemas.microsoft.com/office/drawing/2014/main" id="{05CF0403-CDE0-E4EE-F5DD-9BB7B765E29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2017" y="2057400"/>
            <a:ext cx="7959286" cy="4471416"/>
          </a:xfrm>
          <a:prstGeom prst="rect">
            <a:avLst/>
          </a:prstGeom>
        </p:spPr>
      </p:pic>
    </p:spTree>
    <p:extLst>
      <p:ext uri="{BB962C8B-B14F-4D97-AF65-F5344CB8AC3E}">
        <p14:creationId xmlns:p14="http://schemas.microsoft.com/office/powerpoint/2010/main" val="703699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D81FBA-B676-1E05-C769-96616576E493}"/>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95BAE6-057D-D140-31A9-6F06B9709C32}"/>
              </a:ext>
            </a:extLst>
          </p:cNvPr>
          <p:cNvSpPr>
            <a:spLocks noGrp="1"/>
          </p:cNvSpPr>
          <p:nvPr>
            <p:ph idx="1"/>
          </p:nvPr>
        </p:nvSpPr>
        <p:spPr>
          <a:xfrm>
            <a:off x="457200" y="1447800"/>
            <a:ext cx="8229600" cy="4324350"/>
          </a:xfrm>
        </p:spPr>
        <p:txBody>
          <a:bodyPr/>
          <a:lstStyle/>
          <a:p>
            <a:r>
              <a:rPr lang="en-US" b="1" dirty="0">
                <a:solidFill>
                  <a:schemeClr val="tx1"/>
                </a:solidFill>
              </a:rPr>
              <a:t>Different Ways to Open a File: </a:t>
            </a:r>
            <a:r>
              <a:rPr lang="en-US" dirty="0">
                <a:solidFill>
                  <a:schemeClr val="tx1"/>
                </a:solidFill>
              </a:rPr>
              <a:t>Open files with an application in the Start menu. </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F85C0FD5-D0FF-A728-3BA8-767378C9EE14}"/>
              </a:ext>
            </a:extLst>
          </p:cNvPr>
          <p:cNvSpPr>
            <a:spLocks noGrp="1"/>
          </p:cNvSpPr>
          <p:nvPr>
            <p:ph type="sldNum" sz="quarter" idx="12"/>
          </p:nvPr>
        </p:nvSpPr>
        <p:spPr/>
        <p:txBody>
          <a:bodyPr/>
          <a:lstStyle/>
          <a:p>
            <a:fld id="{D852D4E8-E283-404D-80D7-3AF63315721A}" type="slidenum">
              <a:rPr lang="en-US" smtClean="0"/>
              <a:t>6</a:t>
            </a:fld>
            <a:endParaRPr lang="en-US"/>
          </a:p>
        </p:txBody>
      </p:sp>
      <p:sp>
        <p:nvSpPr>
          <p:cNvPr id="13" name="Title 2">
            <a:extLst>
              <a:ext uri="{FF2B5EF4-FFF2-40B4-BE49-F238E27FC236}">
                <a16:creationId xmlns:a16="http://schemas.microsoft.com/office/drawing/2014/main" id="{4CA51823-1372-1B17-AF75-93C445AD54FF}"/>
              </a:ext>
            </a:extLst>
          </p:cNvPr>
          <p:cNvSpPr>
            <a:spLocks noGrp="1"/>
          </p:cNvSpPr>
          <p:nvPr>
            <p:ph type="title"/>
          </p:nvPr>
        </p:nvSpPr>
        <p:spPr>
          <a:xfrm>
            <a:off x="457200" y="685800"/>
            <a:ext cx="8229600" cy="1066800"/>
          </a:xfrm>
        </p:spPr>
        <p:txBody>
          <a:bodyPr/>
          <a:lstStyle/>
          <a:p>
            <a:r>
              <a:rPr lang="en-US" dirty="0"/>
              <a:t>Files and Folders (continued)</a:t>
            </a:r>
          </a:p>
        </p:txBody>
      </p:sp>
      <p:pic>
        <p:nvPicPr>
          <p:cNvPr id="4" name="Picture 3" descr="A screenshot of a computer desktop&#10;&#10;Description automatically generated">
            <a:extLst>
              <a:ext uri="{FF2B5EF4-FFF2-40B4-BE49-F238E27FC236}">
                <a16:creationId xmlns:a16="http://schemas.microsoft.com/office/drawing/2014/main" id="{FB7147F4-2487-A664-AB55-42F24F1B06D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258568"/>
            <a:ext cx="7959286" cy="4471416"/>
          </a:xfrm>
          <a:prstGeom prst="rect">
            <a:avLst/>
          </a:prstGeom>
        </p:spPr>
      </p:pic>
      <p:sp>
        <p:nvSpPr>
          <p:cNvPr id="3" name="Rectangle 2">
            <a:extLst>
              <a:ext uri="{FF2B5EF4-FFF2-40B4-BE49-F238E27FC236}">
                <a16:creationId xmlns:a16="http://schemas.microsoft.com/office/drawing/2014/main" id="{3374F051-5BA8-875D-5521-34E3CA426FB1}"/>
              </a:ext>
            </a:extLst>
          </p:cNvPr>
          <p:cNvSpPr/>
          <p:nvPr/>
        </p:nvSpPr>
        <p:spPr>
          <a:xfrm>
            <a:off x="2971800" y="6431174"/>
            <a:ext cx="381000" cy="308991"/>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1FEB2ECA-3BB5-8CEF-5BC5-EFD8F98F0421}"/>
              </a:ext>
            </a:extLst>
          </p:cNvPr>
          <p:cNvCxnSpPr>
            <a:cxnSpLocks/>
          </p:cNvCxnSpPr>
          <p:nvPr/>
        </p:nvCxnSpPr>
        <p:spPr>
          <a:xfrm flipV="1">
            <a:off x="3162300" y="5134154"/>
            <a:ext cx="0" cy="895350"/>
          </a:xfrm>
          <a:prstGeom prst="line">
            <a:avLst/>
          </a:prstGeom>
          <a:ln w="127000">
            <a:solidFill>
              <a:srgbClr val="F4681A"/>
            </a:solidFill>
            <a:head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27714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Recycle Bin</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85800"/>
            <a:ext cx="8229600" cy="1066800"/>
          </a:xfrm>
        </p:spPr>
        <p:txBody>
          <a:bodyPr/>
          <a:lstStyle/>
          <a:p>
            <a:r>
              <a:rPr lang="en-US" dirty="0"/>
              <a:t>Deleting Files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60</a:t>
            </a:fld>
            <a:endParaRPr lang="en-US"/>
          </a:p>
        </p:txBody>
      </p:sp>
      <p:pic>
        <p:nvPicPr>
          <p:cNvPr id="5" name="Picture 4" descr="A screenshot of a computer&#10;&#10;Description automatically generated">
            <a:extLst>
              <a:ext uri="{FF2B5EF4-FFF2-40B4-BE49-F238E27FC236}">
                <a16:creationId xmlns:a16="http://schemas.microsoft.com/office/drawing/2014/main" id="{4E5978BE-CF9C-6895-B40B-12EF67F53F3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sp>
        <p:nvSpPr>
          <p:cNvPr id="10" name="Rectangle 9">
            <a:extLst>
              <a:ext uri="{FF2B5EF4-FFF2-40B4-BE49-F238E27FC236}">
                <a16:creationId xmlns:a16="http://schemas.microsoft.com/office/drawing/2014/main" id="{7F2D3033-DF0C-FCD7-C008-24F5F904C1BB}"/>
              </a:ext>
            </a:extLst>
          </p:cNvPr>
          <p:cNvSpPr/>
          <p:nvPr/>
        </p:nvSpPr>
        <p:spPr>
          <a:xfrm>
            <a:off x="685800" y="2038407"/>
            <a:ext cx="491319" cy="456063"/>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A white recycle bin with blue arrows&#10;&#10;Description automatically generated">
            <a:extLst>
              <a:ext uri="{FF2B5EF4-FFF2-40B4-BE49-F238E27FC236}">
                <a16:creationId xmlns:a16="http://schemas.microsoft.com/office/drawing/2014/main" id="{94B4DE72-D6D9-2AA1-F6EA-7BA8811F6C8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3659" y="3180382"/>
            <a:ext cx="1876682" cy="2046938"/>
          </a:xfrm>
          <a:prstGeom prst="rect">
            <a:avLst/>
          </a:prstGeom>
        </p:spPr>
      </p:pic>
      <p:cxnSp>
        <p:nvCxnSpPr>
          <p:cNvPr id="12" name="Straight Connector 11">
            <a:extLst>
              <a:ext uri="{FF2B5EF4-FFF2-40B4-BE49-F238E27FC236}">
                <a16:creationId xmlns:a16="http://schemas.microsoft.com/office/drawing/2014/main" id="{785B30B3-C036-0ACD-832A-0B0ECDFE485A}"/>
              </a:ext>
            </a:extLst>
          </p:cNvPr>
          <p:cNvCxnSpPr>
            <a:cxnSpLocks/>
            <a:stCxn id="10" idx="3"/>
          </p:cNvCxnSpPr>
          <p:nvPr/>
        </p:nvCxnSpPr>
        <p:spPr>
          <a:xfrm>
            <a:off x="1177119" y="2266439"/>
            <a:ext cx="2296329" cy="2006538"/>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5C34A8F2-C07F-FD06-F630-B4AE583431B3}"/>
              </a:ext>
            </a:extLst>
          </p:cNvPr>
          <p:cNvSpPr/>
          <p:nvPr/>
        </p:nvSpPr>
        <p:spPr>
          <a:xfrm>
            <a:off x="3473450" y="3024685"/>
            <a:ext cx="2197102" cy="2420772"/>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a:extLst>
              <a:ext uri="{FF2B5EF4-FFF2-40B4-BE49-F238E27FC236}">
                <a16:creationId xmlns:a16="http://schemas.microsoft.com/office/drawing/2014/main" id="{F88A8F50-3A3E-0460-025D-5AFF21EE59B3}"/>
              </a:ext>
            </a:extLst>
          </p:cNvPr>
          <p:cNvSpPr/>
          <p:nvPr/>
        </p:nvSpPr>
        <p:spPr>
          <a:xfrm>
            <a:off x="4946259" y="1520325"/>
            <a:ext cx="3927913" cy="1754326"/>
          </a:xfrm>
          <a:prstGeom prst="roundRect">
            <a:avLst/>
          </a:prstGeom>
          <a:solidFill>
            <a:srgbClr val="F4681A"/>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98004D18-744C-C646-A355-C68C4AA35F0D}"/>
              </a:ext>
            </a:extLst>
          </p:cNvPr>
          <p:cNvSpPr txBox="1"/>
          <p:nvPr/>
        </p:nvSpPr>
        <p:spPr>
          <a:xfrm>
            <a:off x="5403460" y="1686208"/>
            <a:ext cx="3179030" cy="1754326"/>
          </a:xfrm>
          <a:prstGeom prst="rect">
            <a:avLst/>
          </a:prstGeom>
          <a:noFill/>
        </p:spPr>
        <p:txBody>
          <a:bodyPr wrap="square" rtlCol="0">
            <a:spAutoFit/>
          </a:bodyPr>
          <a:lstStyle/>
          <a:p>
            <a:pPr algn="ctr" rtl="0" fontAlgn="base">
              <a:lnSpc>
                <a:spcPct val="150000"/>
              </a:lnSpc>
            </a:pPr>
            <a:r>
              <a:rPr lang="en-US" sz="2000" b="1" i="0" u="none" strike="noStrike" dirty="0">
                <a:solidFill>
                  <a:srgbClr val="FFFFFF"/>
                </a:solidFill>
                <a:effectLst/>
                <a:latin typeface="+mn-lt"/>
              </a:rPr>
              <a:t>If you haven’t emptied the recycle bin. You can get a file back!</a:t>
            </a:r>
            <a:endParaRPr lang="en-US" sz="2000" b="1" i="0" dirty="0">
              <a:solidFill>
                <a:srgbClr val="000000"/>
              </a:solidFill>
              <a:effectLst/>
              <a:latin typeface="+mn-lt"/>
            </a:endParaRPr>
          </a:p>
          <a:p>
            <a:endParaRPr lang="en-US" dirty="0"/>
          </a:p>
        </p:txBody>
      </p:sp>
    </p:spTree>
    <p:extLst>
      <p:ext uri="{BB962C8B-B14F-4D97-AF65-F5344CB8AC3E}">
        <p14:creationId xmlns:p14="http://schemas.microsoft.com/office/powerpoint/2010/main" val="728610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61</a:t>
            </a:fld>
            <a:endParaRPr lang="en-US"/>
          </a:p>
        </p:txBody>
      </p:sp>
      <p:pic>
        <p:nvPicPr>
          <p:cNvPr id="7" name="Picture 6" descr="A screenshot of a computer&#10;&#10;Description automatically generated">
            <a:extLst>
              <a:ext uri="{FF2B5EF4-FFF2-40B4-BE49-F238E27FC236}">
                <a16:creationId xmlns:a16="http://schemas.microsoft.com/office/drawing/2014/main" id="{4F4C27FF-7516-FBF2-A187-1B975ABCCDF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64424" cy="4479989"/>
          </a:xfrm>
          <a:prstGeom prst="rect">
            <a:avLst/>
          </a:prstGeom>
        </p:spPr>
      </p:pic>
      <p:sp>
        <p:nvSpPr>
          <p:cNvPr id="9" name="Rectangle 8">
            <a:extLst>
              <a:ext uri="{FF2B5EF4-FFF2-40B4-BE49-F238E27FC236}">
                <a16:creationId xmlns:a16="http://schemas.microsoft.com/office/drawing/2014/main" id="{5173F0A2-DA4B-1A21-555D-6453CA679C4F}"/>
              </a:ext>
            </a:extLst>
          </p:cNvPr>
          <p:cNvSpPr/>
          <p:nvPr/>
        </p:nvSpPr>
        <p:spPr>
          <a:xfrm>
            <a:off x="3229490" y="3528262"/>
            <a:ext cx="4317241" cy="3048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Arrow Connector 9">
            <a:extLst>
              <a:ext uri="{FF2B5EF4-FFF2-40B4-BE49-F238E27FC236}">
                <a16:creationId xmlns:a16="http://schemas.microsoft.com/office/drawing/2014/main" id="{78362C60-2877-0940-10E2-B723467A812E}"/>
              </a:ext>
            </a:extLst>
          </p:cNvPr>
          <p:cNvCxnSpPr>
            <a:cxnSpLocks/>
          </p:cNvCxnSpPr>
          <p:nvPr/>
        </p:nvCxnSpPr>
        <p:spPr>
          <a:xfrm flipH="1" flipV="1">
            <a:off x="1295400" y="3505200"/>
            <a:ext cx="1934090" cy="327862"/>
          </a:xfrm>
          <a:prstGeom prst="straightConnector1">
            <a:avLst/>
          </a:prstGeom>
          <a:ln w="76200">
            <a:solidFill>
              <a:srgbClr val="F4681A"/>
            </a:solidFill>
            <a:tailEnd type="triangle"/>
          </a:ln>
        </p:spPr>
        <p:style>
          <a:lnRef idx="1">
            <a:schemeClr val="accent1"/>
          </a:lnRef>
          <a:fillRef idx="0">
            <a:schemeClr val="accent1"/>
          </a:fillRef>
          <a:effectRef idx="0">
            <a:schemeClr val="accent1"/>
          </a:effectRef>
          <a:fontRef idx="minor">
            <a:schemeClr val="tx1"/>
          </a:fontRef>
        </p:style>
      </p:cxnSp>
      <p:sp>
        <p:nvSpPr>
          <p:cNvPr id="2" name="Content Placeholder 1">
            <a:extLst>
              <a:ext uri="{FF2B5EF4-FFF2-40B4-BE49-F238E27FC236}">
                <a16:creationId xmlns:a16="http://schemas.microsoft.com/office/drawing/2014/main" id="{6FD8B1B5-E56A-49C2-62FE-5C8B95B9C059}"/>
              </a:ext>
            </a:extLst>
          </p:cNvPr>
          <p:cNvSpPr>
            <a:spLocks noGrp="1"/>
          </p:cNvSpPr>
          <p:nvPr>
            <p:ph idx="1"/>
          </p:nvPr>
        </p:nvSpPr>
        <p:spPr>
          <a:xfrm>
            <a:off x="457200" y="1524000"/>
            <a:ext cx="8229600" cy="4324350"/>
          </a:xfrm>
        </p:spPr>
        <p:txBody>
          <a:bodyPr/>
          <a:lstStyle/>
          <a:p>
            <a:r>
              <a:rPr lang="en-US" b="1" dirty="0">
                <a:solidFill>
                  <a:schemeClr val="tx1"/>
                </a:solidFill>
              </a:rPr>
              <a:t>Recycle Bin Folder</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11" name="Title 2">
            <a:extLst>
              <a:ext uri="{FF2B5EF4-FFF2-40B4-BE49-F238E27FC236}">
                <a16:creationId xmlns:a16="http://schemas.microsoft.com/office/drawing/2014/main" id="{39C444BF-4F47-CE7E-57B6-D0011C0D0BFB}"/>
              </a:ext>
            </a:extLst>
          </p:cNvPr>
          <p:cNvSpPr>
            <a:spLocks noGrp="1"/>
          </p:cNvSpPr>
          <p:nvPr>
            <p:ph type="title"/>
          </p:nvPr>
        </p:nvSpPr>
        <p:spPr>
          <a:xfrm>
            <a:off x="457200" y="685800"/>
            <a:ext cx="8229600" cy="1066800"/>
          </a:xfrm>
        </p:spPr>
        <p:txBody>
          <a:bodyPr/>
          <a:lstStyle/>
          <a:p>
            <a:r>
              <a:rPr lang="en-US" dirty="0"/>
              <a:t>Deleting Files (continued)</a:t>
            </a:r>
          </a:p>
        </p:txBody>
      </p:sp>
    </p:spTree>
    <p:extLst>
      <p:ext uri="{BB962C8B-B14F-4D97-AF65-F5344CB8AC3E}">
        <p14:creationId xmlns:p14="http://schemas.microsoft.com/office/powerpoint/2010/main" val="3887317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62</a:t>
            </a:fld>
            <a:endParaRPr lang="en-US"/>
          </a:p>
        </p:txBody>
      </p:sp>
      <p:pic>
        <p:nvPicPr>
          <p:cNvPr id="2" name="Picture 1" descr="A screenshot of a computer&#10;&#10;Description automatically generated">
            <a:extLst>
              <a:ext uri="{FF2B5EF4-FFF2-40B4-BE49-F238E27FC236}">
                <a16:creationId xmlns:a16="http://schemas.microsoft.com/office/drawing/2014/main" id="{B514169A-D48D-0802-EC8C-BBE20D10D31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pic>
        <p:nvPicPr>
          <p:cNvPr id="5" name="Picture 4" descr="A close-up of a computer screen&#10;&#10;Description automatically generated">
            <a:extLst>
              <a:ext uri="{FF2B5EF4-FFF2-40B4-BE49-F238E27FC236}">
                <a16:creationId xmlns:a16="http://schemas.microsoft.com/office/drawing/2014/main" id="{645F13C6-3660-45B4-2E3F-247EF2F2385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219200" y="3352800"/>
            <a:ext cx="533400" cy="598055"/>
          </a:xfrm>
          <a:prstGeom prst="rect">
            <a:avLst/>
          </a:prstGeom>
        </p:spPr>
      </p:pic>
      <p:sp>
        <p:nvSpPr>
          <p:cNvPr id="7" name="Rectangle 6">
            <a:extLst>
              <a:ext uri="{FF2B5EF4-FFF2-40B4-BE49-F238E27FC236}">
                <a16:creationId xmlns:a16="http://schemas.microsoft.com/office/drawing/2014/main" id="{9A97D4D6-957A-401C-7834-18ABD3650129}"/>
              </a:ext>
            </a:extLst>
          </p:cNvPr>
          <p:cNvSpPr/>
          <p:nvPr/>
        </p:nvSpPr>
        <p:spPr>
          <a:xfrm>
            <a:off x="685865" y="2057400"/>
            <a:ext cx="533400" cy="457201"/>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8BA01B79-0BF6-DE02-D523-CB910E10C658}"/>
              </a:ext>
            </a:extLst>
          </p:cNvPr>
          <p:cNvSpPr/>
          <p:nvPr/>
        </p:nvSpPr>
        <p:spPr>
          <a:xfrm>
            <a:off x="1135844" y="3301734"/>
            <a:ext cx="616756" cy="591906"/>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Arrow Connector 11">
            <a:extLst>
              <a:ext uri="{FF2B5EF4-FFF2-40B4-BE49-F238E27FC236}">
                <a16:creationId xmlns:a16="http://schemas.microsoft.com/office/drawing/2014/main" id="{B25F8DAC-CD5C-427B-9843-5FF0FDCC2CEF}"/>
              </a:ext>
            </a:extLst>
          </p:cNvPr>
          <p:cNvCxnSpPr/>
          <p:nvPr/>
        </p:nvCxnSpPr>
        <p:spPr>
          <a:xfrm flipH="1" flipV="1">
            <a:off x="1135844" y="2662881"/>
            <a:ext cx="334370" cy="625719"/>
          </a:xfrm>
          <a:prstGeom prst="straightConnector1">
            <a:avLst/>
          </a:prstGeom>
          <a:ln w="38100">
            <a:solidFill>
              <a:srgbClr val="F4681A"/>
            </a:solidFill>
            <a:tailEnd type="triangle"/>
          </a:ln>
        </p:spPr>
        <p:style>
          <a:lnRef idx="1">
            <a:schemeClr val="accent1"/>
          </a:lnRef>
          <a:fillRef idx="0">
            <a:schemeClr val="accent1"/>
          </a:fillRef>
          <a:effectRef idx="0">
            <a:schemeClr val="accent1"/>
          </a:effectRef>
          <a:fontRef idx="minor">
            <a:schemeClr val="tx1"/>
          </a:fontRef>
        </p:style>
      </p:cxnSp>
      <p:sp>
        <p:nvSpPr>
          <p:cNvPr id="10" name="Title 2">
            <a:extLst>
              <a:ext uri="{FF2B5EF4-FFF2-40B4-BE49-F238E27FC236}">
                <a16:creationId xmlns:a16="http://schemas.microsoft.com/office/drawing/2014/main" id="{92DAE11B-CEB8-47DC-E582-02C1E33C0AE3}"/>
              </a:ext>
            </a:extLst>
          </p:cNvPr>
          <p:cNvSpPr>
            <a:spLocks noGrp="1"/>
          </p:cNvSpPr>
          <p:nvPr>
            <p:ph type="title"/>
          </p:nvPr>
        </p:nvSpPr>
        <p:spPr>
          <a:xfrm>
            <a:off x="457200" y="685800"/>
            <a:ext cx="8229600" cy="1066800"/>
          </a:xfrm>
        </p:spPr>
        <p:txBody>
          <a:bodyPr/>
          <a:lstStyle/>
          <a:p>
            <a:r>
              <a:rPr lang="en-US" dirty="0"/>
              <a:t>Deleting Files (continued)</a:t>
            </a:r>
          </a:p>
        </p:txBody>
      </p:sp>
    </p:spTree>
    <p:extLst>
      <p:ext uri="{BB962C8B-B14F-4D97-AF65-F5344CB8AC3E}">
        <p14:creationId xmlns:p14="http://schemas.microsoft.com/office/powerpoint/2010/main" val="827115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
            <a:extLst>
              <a:ext uri="{FF2B5EF4-FFF2-40B4-BE49-F238E27FC236}">
                <a16:creationId xmlns:a16="http://schemas.microsoft.com/office/drawing/2014/main" id="{D9CDAFE9-EA29-E5CD-185C-A6AACC99C7C3}"/>
              </a:ext>
            </a:extLst>
          </p:cNvPr>
          <p:cNvSpPr>
            <a:spLocks noGrp="1"/>
          </p:cNvSpPr>
          <p:nvPr>
            <p:ph idx="1"/>
          </p:nvPr>
        </p:nvSpPr>
        <p:spPr>
          <a:xfrm>
            <a:off x="457200" y="1524000"/>
            <a:ext cx="8229600" cy="4324350"/>
          </a:xfrm>
        </p:spPr>
        <p:txBody>
          <a:bodyPr/>
          <a:lstStyle/>
          <a:p>
            <a:r>
              <a:rPr lang="en-US" b="1" dirty="0">
                <a:solidFill>
                  <a:schemeClr val="tx1"/>
                </a:solidFill>
              </a:rPr>
              <a:t>Empty Recycle Bin</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pic>
        <p:nvPicPr>
          <p:cNvPr id="2" name="Picture 1" descr="A screenshot of a computer&#10;&#10;Description automatically generated">
            <a:extLst>
              <a:ext uri="{FF2B5EF4-FFF2-40B4-BE49-F238E27FC236}">
                <a16:creationId xmlns:a16="http://schemas.microsoft.com/office/drawing/2014/main" id="{72E93E8D-E492-0014-A6EE-729570F3E50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63</a:t>
            </a:fld>
            <a:endParaRPr lang="en-US"/>
          </a:p>
        </p:txBody>
      </p:sp>
      <p:sp>
        <p:nvSpPr>
          <p:cNvPr id="15" name="Rectangle 14">
            <a:extLst>
              <a:ext uri="{FF2B5EF4-FFF2-40B4-BE49-F238E27FC236}">
                <a16:creationId xmlns:a16="http://schemas.microsoft.com/office/drawing/2014/main" id="{17DE685A-28D6-6B4F-96E9-3B327CA8F1EF}"/>
              </a:ext>
            </a:extLst>
          </p:cNvPr>
          <p:cNvSpPr/>
          <p:nvPr/>
        </p:nvSpPr>
        <p:spPr>
          <a:xfrm>
            <a:off x="685800" y="2017999"/>
            <a:ext cx="533400" cy="55109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Cursor with solid fill">
            <a:extLst>
              <a:ext uri="{FF2B5EF4-FFF2-40B4-BE49-F238E27FC236}">
                <a16:creationId xmlns:a16="http://schemas.microsoft.com/office/drawing/2014/main" id="{B59FCCB4-6418-FA49-AE70-F8C2826C62D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219200" y="2205447"/>
            <a:ext cx="806096" cy="806096"/>
          </a:xfrm>
          <a:prstGeom prst="rect">
            <a:avLst/>
          </a:prstGeom>
        </p:spPr>
      </p:pic>
      <p:sp>
        <p:nvSpPr>
          <p:cNvPr id="9" name="Title 2">
            <a:extLst>
              <a:ext uri="{FF2B5EF4-FFF2-40B4-BE49-F238E27FC236}">
                <a16:creationId xmlns:a16="http://schemas.microsoft.com/office/drawing/2014/main" id="{3A00DB2C-1A10-0BCC-6646-576D9CC0CCDD}"/>
              </a:ext>
            </a:extLst>
          </p:cNvPr>
          <p:cNvSpPr>
            <a:spLocks noGrp="1"/>
          </p:cNvSpPr>
          <p:nvPr>
            <p:ph type="title"/>
          </p:nvPr>
        </p:nvSpPr>
        <p:spPr>
          <a:xfrm>
            <a:off x="457200" y="685800"/>
            <a:ext cx="8229600" cy="1066800"/>
          </a:xfrm>
        </p:spPr>
        <p:txBody>
          <a:bodyPr/>
          <a:lstStyle/>
          <a:p>
            <a:r>
              <a:rPr lang="en-US" dirty="0"/>
              <a:t>Deleting Files (continued)</a:t>
            </a:r>
          </a:p>
        </p:txBody>
      </p:sp>
    </p:spTree>
    <p:extLst>
      <p:ext uri="{BB962C8B-B14F-4D97-AF65-F5344CB8AC3E}">
        <p14:creationId xmlns:p14="http://schemas.microsoft.com/office/powerpoint/2010/main" val="1923233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64</a:t>
            </a:fld>
            <a:endParaRPr lang="en-US"/>
          </a:p>
        </p:txBody>
      </p:sp>
      <p:sp>
        <p:nvSpPr>
          <p:cNvPr id="8" name="Content Placeholder 1">
            <a:extLst>
              <a:ext uri="{FF2B5EF4-FFF2-40B4-BE49-F238E27FC236}">
                <a16:creationId xmlns:a16="http://schemas.microsoft.com/office/drawing/2014/main" id="{BE9AA590-8E72-27DF-D4EF-A3FA7D97B91B}"/>
              </a:ext>
            </a:extLst>
          </p:cNvPr>
          <p:cNvSpPr>
            <a:spLocks noGrp="1"/>
          </p:cNvSpPr>
          <p:nvPr>
            <p:ph idx="1"/>
          </p:nvPr>
        </p:nvSpPr>
        <p:spPr>
          <a:xfrm>
            <a:off x="457200" y="1506746"/>
            <a:ext cx="8229600" cy="4324350"/>
          </a:xfrm>
        </p:spPr>
        <p:txBody>
          <a:bodyPr/>
          <a:lstStyle/>
          <a:p>
            <a:r>
              <a:rPr lang="en-US" b="1" dirty="0">
                <a:solidFill>
                  <a:schemeClr val="tx1"/>
                </a:solidFill>
              </a:rPr>
              <a:t>Right Click to Empty Recycle Bin</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pic>
        <p:nvPicPr>
          <p:cNvPr id="5" name="Picture 4" descr="A screenshot of a computer desktop&#10;&#10;Description automatically generated">
            <a:extLst>
              <a:ext uri="{FF2B5EF4-FFF2-40B4-BE49-F238E27FC236}">
                <a16:creationId xmlns:a16="http://schemas.microsoft.com/office/drawing/2014/main" id="{0D186C94-16DE-6518-1FF0-4626D1DBF51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2" name="Rectangle 1">
            <a:extLst>
              <a:ext uri="{FF2B5EF4-FFF2-40B4-BE49-F238E27FC236}">
                <a16:creationId xmlns:a16="http://schemas.microsoft.com/office/drawing/2014/main" id="{1E6D9294-1DAA-384E-BE6D-A66EBA113FAF}"/>
              </a:ext>
            </a:extLst>
          </p:cNvPr>
          <p:cNvSpPr/>
          <p:nvPr/>
        </p:nvSpPr>
        <p:spPr>
          <a:xfrm>
            <a:off x="973230" y="2693371"/>
            <a:ext cx="1649186" cy="27003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a:extLst>
              <a:ext uri="{FF2B5EF4-FFF2-40B4-BE49-F238E27FC236}">
                <a16:creationId xmlns:a16="http://schemas.microsoft.com/office/drawing/2014/main" id="{5A131C92-6EDB-EC4C-A4D2-44B48C765237}"/>
              </a:ext>
            </a:extLst>
          </p:cNvPr>
          <p:cNvCxnSpPr>
            <a:cxnSpLocks/>
          </p:cNvCxnSpPr>
          <p:nvPr/>
        </p:nvCxnSpPr>
        <p:spPr>
          <a:xfrm flipH="1">
            <a:off x="2666141" y="2825377"/>
            <a:ext cx="1143000" cy="0"/>
          </a:xfrm>
          <a:prstGeom prst="straightConnector1">
            <a:avLst/>
          </a:prstGeom>
          <a:ln w="76200">
            <a:solidFill>
              <a:srgbClr val="F4681A"/>
            </a:solidFill>
            <a:tailEnd type="triangle"/>
          </a:ln>
        </p:spPr>
        <p:style>
          <a:lnRef idx="1">
            <a:schemeClr val="accent1"/>
          </a:lnRef>
          <a:fillRef idx="0">
            <a:schemeClr val="accent1"/>
          </a:fillRef>
          <a:effectRef idx="0">
            <a:schemeClr val="accent1"/>
          </a:effectRef>
          <a:fontRef idx="minor">
            <a:schemeClr val="tx1"/>
          </a:fontRef>
        </p:style>
      </p:cxnSp>
      <p:sp>
        <p:nvSpPr>
          <p:cNvPr id="10" name="Title 2">
            <a:extLst>
              <a:ext uri="{FF2B5EF4-FFF2-40B4-BE49-F238E27FC236}">
                <a16:creationId xmlns:a16="http://schemas.microsoft.com/office/drawing/2014/main" id="{9AD6946F-070F-6C62-418E-05432A34327D}"/>
              </a:ext>
            </a:extLst>
          </p:cNvPr>
          <p:cNvSpPr>
            <a:spLocks noGrp="1"/>
          </p:cNvSpPr>
          <p:nvPr>
            <p:ph type="title"/>
          </p:nvPr>
        </p:nvSpPr>
        <p:spPr>
          <a:xfrm>
            <a:off x="457200" y="685800"/>
            <a:ext cx="8229600" cy="1066800"/>
          </a:xfrm>
        </p:spPr>
        <p:txBody>
          <a:bodyPr/>
          <a:lstStyle/>
          <a:p>
            <a:r>
              <a:rPr lang="en-US" dirty="0"/>
              <a:t>Deleting Files (continued)</a:t>
            </a:r>
          </a:p>
        </p:txBody>
      </p:sp>
    </p:spTree>
    <p:extLst>
      <p:ext uri="{BB962C8B-B14F-4D97-AF65-F5344CB8AC3E}">
        <p14:creationId xmlns:p14="http://schemas.microsoft.com/office/powerpoint/2010/main" val="38197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85800"/>
            <a:ext cx="8229600" cy="1066800"/>
          </a:xfrm>
        </p:spPr>
        <p:txBody>
          <a:bodyPr/>
          <a:lstStyle/>
          <a:p>
            <a:r>
              <a:rPr lang="en-US" dirty="0"/>
              <a:t>Deleting Files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65</a:t>
            </a:fld>
            <a:endParaRPr lang="en-US"/>
          </a:p>
        </p:txBody>
      </p:sp>
      <p:sp>
        <p:nvSpPr>
          <p:cNvPr id="2" name="Rectangle 1">
            <a:extLst>
              <a:ext uri="{FF2B5EF4-FFF2-40B4-BE49-F238E27FC236}">
                <a16:creationId xmlns:a16="http://schemas.microsoft.com/office/drawing/2014/main" id="{1E6D9294-1DAA-384E-BE6D-A66EBA113FAF}"/>
              </a:ext>
            </a:extLst>
          </p:cNvPr>
          <p:cNvSpPr/>
          <p:nvPr/>
        </p:nvSpPr>
        <p:spPr>
          <a:xfrm>
            <a:off x="2541048" y="2371930"/>
            <a:ext cx="496066" cy="501899"/>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screenshot of a computer&#10;&#10;Description automatically generated">
            <a:extLst>
              <a:ext uri="{FF2B5EF4-FFF2-40B4-BE49-F238E27FC236}">
                <a16:creationId xmlns:a16="http://schemas.microsoft.com/office/drawing/2014/main" id="{EC62F2B3-C87D-11E7-4179-DBB789991F4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sp>
        <p:nvSpPr>
          <p:cNvPr id="8" name="Rectangle 7">
            <a:extLst>
              <a:ext uri="{FF2B5EF4-FFF2-40B4-BE49-F238E27FC236}">
                <a16:creationId xmlns:a16="http://schemas.microsoft.com/office/drawing/2014/main" id="{5C134B0A-B21A-3189-980A-9E2D3F129895}"/>
              </a:ext>
            </a:extLst>
          </p:cNvPr>
          <p:cNvSpPr/>
          <p:nvPr/>
        </p:nvSpPr>
        <p:spPr>
          <a:xfrm>
            <a:off x="5427453" y="2873829"/>
            <a:ext cx="1066800" cy="3810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1">
            <a:extLst>
              <a:ext uri="{FF2B5EF4-FFF2-40B4-BE49-F238E27FC236}">
                <a16:creationId xmlns:a16="http://schemas.microsoft.com/office/drawing/2014/main" id="{E1AAD70B-BDB2-A9B5-8236-3A4D78D3ABE2}"/>
              </a:ext>
            </a:extLst>
          </p:cNvPr>
          <p:cNvSpPr>
            <a:spLocks noGrp="1"/>
          </p:cNvSpPr>
          <p:nvPr>
            <p:ph idx="1"/>
          </p:nvPr>
        </p:nvSpPr>
        <p:spPr>
          <a:xfrm>
            <a:off x="457200" y="1524000"/>
            <a:ext cx="8229600" cy="4324350"/>
          </a:xfrm>
        </p:spPr>
        <p:txBody>
          <a:bodyPr/>
          <a:lstStyle/>
          <a:p>
            <a:r>
              <a:rPr lang="en-US" b="1" dirty="0">
                <a:solidFill>
                  <a:schemeClr val="tx1"/>
                </a:solidFill>
              </a:rPr>
              <a:t>Use the Folder Menu to Empty the Recycle Bin</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Tree>
    <p:extLst>
      <p:ext uri="{BB962C8B-B14F-4D97-AF65-F5344CB8AC3E}">
        <p14:creationId xmlns:p14="http://schemas.microsoft.com/office/powerpoint/2010/main" val="3455431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omputer&#10;&#10;Description automatically generated">
            <a:extLst>
              <a:ext uri="{FF2B5EF4-FFF2-40B4-BE49-F238E27FC236}">
                <a16:creationId xmlns:a16="http://schemas.microsoft.com/office/drawing/2014/main" id="{E1A3128E-DE4B-EDB5-515E-BD2CB6CC3B3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85800"/>
            <a:ext cx="8229600" cy="1066800"/>
          </a:xfrm>
        </p:spPr>
        <p:txBody>
          <a:bodyPr/>
          <a:lstStyle/>
          <a:p>
            <a:r>
              <a:rPr lang="en-US" dirty="0"/>
              <a:t>Deleting Files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66</a:t>
            </a:fld>
            <a:endParaRPr lang="en-US"/>
          </a:p>
        </p:txBody>
      </p:sp>
      <p:sp>
        <p:nvSpPr>
          <p:cNvPr id="8" name="Rectangle 7">
            <a:extLst>
              <a:ext uri="{FF2B5EF4-FFF2-40B4-BE49-F238E27FC236}">
                <a16:creationId xmlns:a16="http://schemas.microsoft.com/office/drawing/2014/main" id="{FB364660-4EE8-9B46-9A06-66663DA5C099}"/>
              </a:ext>
            </a:extLst>
          </p:cNvPr>
          <p:cNvSpPr/>
          <p:nvPr/>
        </p:nvSpPr>
        <p:spPr>
          <a:xfrm>
            <a:off x="3183689" y="3347411"/>
            <a:ext cx="2939143" cy="1500634"/>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60896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67</a:t>
            </a:fld>
            <a:endParaRPr lang="en-US"/>
          </a:p>
        </p:txBody>
      </p:sp>
      <p:pic>
        <p:nvPicPr>
          <p:cNvPr id="7" name="Picture 6" descr="A screenshot of a computer&#10;&#10;Description automatically generated">
            <a:extLst>
              <a:ext uri="{FF2B5EF4-FFF2-40B4-BE49-F238E27FC236}">
                <a16:creationId xmlns:a16="http://schemas.microsoft.com/office/drawing/2014/main" id="{42EC5FF1-BE8A-2666-334D-54FA46C1919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49184" cy="4471416"/>
          </a:xfrm>
          <a:prstGeom prst="rect">
            <a:avLst/>
          </a:prstGeom>
        </p:spPr>
      </p:pic>
      <p:sp>
        <p:nvSpPr>
          <p:cNvPr id="2" name="Content Placeholder 1">
            <a:extLst>
              <a:ext uri="{FF2B5EF4-FFF2-40B4-BE49-F238E27FC236}">
                <a16:creationId xmlns:a16="http://schemas.microsoft.com/office/drawing/2014/main" id="{B9BA1D79-94D1-AC3E-488E-B01737248509}"/>
              </a:ext>
            </a:extLst>
          </p:cNvPr>
          <p:cNvSpPr>
            <a:spLocks noGrp="1"/>
          </p:cNvSpPr>
          <p:nvPr>
            <p:ph idx="1"/>
          </p:nvPr>
        </p:nvSpPr>
        <p:spPr>
          <a:xfrm>
            <a:off x="457200" y="1524000"/>
            <a:ext cx="8229600" cy="4324350"/>
          </a:xfrm>
        </p:spPr>
        <p:txBody>
          <a:bodyPr/>
          <a:lstStyle/>
          <a:p>
            <a:r>
              <a:rPr lang="en-US" b="1" dirty="0">
                <a:solidFill>
                  <a:schemeClr val="tx1"/>
                </a:solidFill>
              </a:rPr>
              <a:t>Recycle Bin Empty</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8" name="Title 2">
            <a:extLst>
              <a:ext uri="{FF2B5EF4-FFF2-40B4-BE49-F238E27FC236}">
                <a16:creationId xmlns:a16="http://schemas.microsoft.com/office/drawing/2014/main" id="{CB2F2651-0EA7-F465-A35D-FF9B0FCF305F}"/>
              </a:ext>
            </a:extLst>
          </p:cNvPr>
          <p:cNvSpPr>
            <a:spLocks noGrp="1"/>
          </p:cNvSpPr>
          <p:nvPr>
            <p:ph type="title"/>
          </p:nvPr>
        </p:nvSpPr>
        <p:spPr>
          <a:xfrm>
            <a:off x="457200" y="685800"/>
            <a:ext cx="8229600" cy="1066800"/>
          </a:xfrm>
        </p:spPr>
        <p:txBody>
          <a:bodyPr/>
          <a:lstStyle/>
          <a:p>
            <a:r>
              <a:rPr lang="en-US" dirty="0"/>
              <a:t>Deleting Files (continued)</a:t>
            </a:r>
          </a:p>
        </p:txBody>
      </p:sp>
    </p:spTree>
    <p:extLst>
      <p:ext uri="{BB962C8B-B14F-4D97-AF65-F5344CB8AC3E}">
        <p14:creationId xmlns:p14="http://schemas.microsoft.com/office/powerpoint/2010/main" val="3923521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a:bodyPr>
          <a:lstStyle/>
          <a:p>
            <a:pPr algn="ctr"/>
            <a:r>
              <a:rPr lang="en-US" sz="4800" dirty="0"/>
              <a:t>Activity #4</a:t>
            </a:r>
          </a:p>
        </p:txBody>
      </p:sp>
      <p:sp>
        <p:nvSpPr>
          <p:cNvPr id="3" name="Slide Number Placeholder 2">
            <a:extLst>
              <a:ext uri="{FF2B5EF4-FFF2-40B4-BE49-F238E27FC236}">
                <a16:creationId xmlns:a16="http://schemas.microsoft.com/office/drawing/2014/main" id="{91501DD9-278F-E644-AF1B-B40B329D6952}"/>
              </a:ext>
            </a:extLst>
          </p:cNvPr>
          <p:cNvSpPr>
            <a:spLocks noGrp="1"/>
          </p:cNvSpPr>
          <p:nvPr>
            <p:ph type="sldNum" sz="quarter" idx="12"/>
          </p:nvPr>
        </p:nvSpPr>
        <p:spPr/>
        <p:txBody>
          <a:bodyPr/>
          <a:lstStyle/>
          <a:p>
            <a:fld id="{D852D4E8-E283-404D-80D7-3AF63315721A}" type="slidenum">
              <a:rPr lang="en-US" smtClean="0"/>
              <a:t>68</a:t>
            </a:fld>
            <a:endParaRPr lang="en-US"/>
          </a:p>
        </p:txBody>
      </p:sp>
    </p:spTree>
    <p:extLst>
      <p:ext uri="{BB962C8B-B14F-4D97-AF65-F5344CB8AC3E}">
        <p14:creationId xmlns:p14="http://schemas.microsoft.com/office/powerpoint/2010/main" val="1408805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73024"/>
            <a:ext cx="8229600" cy="1066800"/>
          </a:xfrm>
        </p:spPr>
        <p:txBody>
          <a:bodyPr/>
          <a:lstStyle/>
          <a:p>
            <a:r>
              <a:rPr lang="en-US" dirty="0"/>
              <a:t>Activity 4: Deleting Files</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69</a:t>
            </a:fld>
            <a:endParaRPr lang="en-US"/>
          </a:p>
        </p:txBody>
      </p:sp>
      <p:sp>
        <p:nvSpPr>
          <p:cNvPr id="15" name="Content Placeholder 1">
            <a:extLst>
              <a:ext uri="{FF2B5EF4-FFF2-40B4-BE49-F238E27FC236}">
                <a16:creationId xmlns:a16="http://schemas.microsoft.com/office/drawing/2014/main" id="{6BB202A4-08FB-9E4B-A3CA-D7FABF3CF7A0}"/>
              </a:ext>
            </a:extLst>
          </p:cNvPr>
          <p:cNvSpPr>
            <a:spLocks noGrp="1"/>
          </p:cNvSpPr>
          <p:nvPr>
            <p:ph idx="1"/>
          </p:nvPr>
        </p:nvSpPr>
        <p:spPr>
          <a:xfrm>
            <a:off x="457200" y="1639824"/>
            <a:ext cx="8229600" cy="4325112"/>
          </a:xfrm>
        </p:spPr>
        <p:txBody>
          <a:bodyPr vert="horz" lIns="91440" tIns="45720" rIns="91440" bIns="45720" anchor="t">
            <a:normAutofit fontScale="62500" lnSpcReduction="20000"/>
          </a:bodyPr>
          <a:lstStyle/>
          <a:p>
            <a:pPr indent="-191770">
              <a:buNone/>
            </a:pPr>
            <a:r>
              <a:rPr lang="en-US" sz="3700" dirty="0">
                <a:solidFill>
                  <a:schemeClr val="tx1"/>
                </a:solidFill>
                <a:latin typeface="ATT Aleck Sans"/>
              </a:rPr>
              <a:t>Use the computer desktop to complete the following tasks. </a:t>
            </a:r>
            <a:endParaRPr lang="en-US" dirty="0">
              <a:solidFill>
                <a:schemeClr val="tx1"/>
              </a:solidFill>
            </a:endParaRPr>
          </a:p>
          <a:p>
            <a:pPr marL="81915" indent="0">
              <a:buNone/>
            </a:pPr>
            <a:endParaRPr lang="en-US" sz="3200" dirty="0">
              <a:solidFill>
                <a:schemeClr val="tx1"/>
              </a:solidFill>
            </a:endParaRPr>
          </a:p>
          <a:p>
            <a:pPr marL="81915" indent="0">
              <a:buNone/>
            </a:pPr>
            <a:r>
              <a:rPr lang="en-US" sz="3200" dirty="0">
                <a:solidFill>
                  <a:schemeClr val="tx1"/>
                </a:solidFill>
                <a:latin typeface="ATT Aleck Sans"/>
              </a:rPr>
              <a:t>If you don’t have your own computer, follow along with the instructor. </a:t>
            </a:r>
          </a:p>
          <a:p>
            <a:pPr marL="81915" indent="0">
              <a:buNone/>
            </a:pPr>
            <a:endParaRPr lang="en-US" sz="3200" dirty="0">
              <a:solidFill>
                <a:schemeClr val="tx1"/>
              </a:solidFill>
            </a:endParaRPr>
          </a:p>
          <a:p>
            <a:pPr marL="81915" lvl="0" indent="0">
              <a:buNone/>
            </a:pPr>
            <a:r>
              <a:rPr lang="en-US" sz="3200" dirty="0">
                <a:solidFill>
                  <a:schemeClr val="tx1"/>
                </a:solidFill>
                <a:latin typeface="ATT Aleck Sans"/>
              </a:rPr>
              <a:t>1. Move the file named Hello.docx on the desktop to the Recycle Bin. </a:t>
            </a:r>
            <a:br>
              <a:rPr lang="en-US" sz="3200" dirty="0"/>
            </a:br>
            <a:endParaRPr lang="en-US" sz="3200" dirty="0">
              <a:solidFill>
                <a:schemeClr val="tx1"/>
              </a:solidFill>
            </a:endParaRPr>
          </a:p>
          <a:p>
            <a:pPr marL="81915" lvl="0" indent="0">
              <a:buNone/>
            </a:pPr>
            <a:r>
              <a:rPr lang="en-US" sz="3200" dirty="0">
                <a:solidFill>
                  <a:schemeClr val="tx1"/>
                </a:solidFill>
                <a:latin typeface="ATT Aleck Sans"/>
              </a:rPr>
              <a:t>2. Empty the Recycle Bin using one of the two methods you learned today.</a:t>
            </a:r>
            <a:br>
              <a:rPr lang="en-US" sz="3000" dirty="0"/>
            </a:br>
            <a:endParaRPr lang="en-US" sz="3000" dirty="0">
              <a:solidFill>
                <a:schemeClr val="tx1"/>
              </a:solidFill>
            </a:endParaRPr>
          </a:p>
          <a:p>
            <a:pPr marL="81915" lvl="0" indent="0">
              <a:buNone/>
            </a:pPr>
            <a:br>
              <a:rPr lang="en-US" dirty="0"/>
            </a:br>
            <a:br>
              <a:rPr lang="en-US" dirty="0"/>
            </a:br>
            <a:br>
              <a:rPr lang="en-US" dirty="0"/>
            </a:br>
            <a:br>
              <a:rPr lang="en-US" dirty="0"/>
            </a:br>
            <a:br>
              <a:rPr lang="en-US" dirty="0"/>
            </a:br>
            <a:br>
              <a:rPr lang="en-US" dirty="0"/>
            </a:br>
            <a:br>
              <a:rPr lang="en-US" dirty="0"/>
            </a:br>
            <a:br>
              <a:rPr lang="en-US" dirty="0"/>
            </a:br>
            <a:br>
              <a:rPr lang="en-US" dirty="0"/>
            </a:br>
            <a:endParaRPr lang="en-US" dirty="0">
              <a:solidFill>
                <a:schemeClr val="tx1"/>
              </a:solidFill>
            </a:endParaRPr>
          </a:p>
        </p:txBody>
      </p:sp>
    </p:spTree>
    <p:extLst>
      <p:ext uri="{BB962C8B-B14F-4D97-AF65-F5344CB8AC3E}">
        <p14:creationId xmlns:p14="http://schemas.microsoft.com/office/powerpoint/2010/main" val="3987004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Opening a File</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7</a:t>
            </a:fld>
            <a:endParaRPr lang="en-US"/>
          </a:p>
        </p:txBody>
      </p:sp>
      <p:sp>
        <p:nvSpPr>
          <p:cNvPr id="8" name="Title 2">
            <a:extLst>
              <a:ext uri="{FF2B5EF4-FFF2-40B4-BE49-F238E27FC236}">
                <a16:creationId xmlns:a16="http://schemas.microsoft.com/office/drawing/2014/main" id="{5505D5DF-BA4C-BA1E-7E2A-C7846A1DBF62}"/>
              </a:ext>
            </a:extLst>
          </p:cNvPr>
          <p:cNvSpPr>
            <a:spLocks noGrp="1"/>
          </p:cNvSpPr>
          <p:nvPr>
            <p:ph type="title"/>
          </p:nvPr>
        </p:nvSpPr>
        <p:spPr>
          <a:xfrm>
            <a:off x="457200" y="685800"/>
            <a:ext cx="8229600" cy="1066800"/>
          </a:xfrm>
        </p:spPr>
        <p:txBody>
          <a:bodyPr/>
          <a:lstStyle/>
          <a:p>
            <a:r>
              <a:rPr lang="en-US" dirty="0"/>
              <a:t>Files and Folders (continued)</a:t>
            </a:r>
          </a:p>
        </p:txBody>
      </p:sp>
      <p:pic>
        <p:nvPicPr>
          <p:cNvPr id="3" name="Picture 2" descr="A screenshot of a computer desktop&#10;&#10;Description automatically generated">
            <a:extLst>
              <a:ext uri="{FF2B5EF4-FFF2-40B4-BE49-F238E27FC236}">
                <a16:creationId xmlns:a16="http://schemas.microsoft.com/office/drawing/2014/main" id="{2F70542D-2E57-1FAE-F60A-FE2B15D0596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258568"/>
            <a:ext cx="7959286" cy="4471416"/>
          </a:xfrm>
          <a:prstGeom prst="rect">
            <a:avLst/>
          </a:prstGeom>
        </p:spPr>
      </p:pic>
      <p:cxnSp>
        <p:nvCxnSpPr>
          <p:cNvPr id="9" name="Straight Connector 8">
            <a:extLst>
              <a:ext uri="{FF2B5EF4-FFF2-40B4-BE49-F238E27FC236}">
                <a16:creationId xmlns:a16="http://schemas.microsoft.com/office/drawing/2014/main" id="{26843346-64BC-D27D-D57A-BE6A62589871}"/>
              </a:ext>
            </a:extLst>
          </p:cNvPr>
          <p:cNvCxnSpPr>
            <a:cxnSpLocks/>
          </p:cNvCxnSpPr>
          <p:nvPr/>
        </p:nvCxnSpPr>
        <p:spPr>
          <a:xfrm>
            <a:off x="1447800" y="3657600"/>
            <a:ext cx="1093666" cy="0"/>
          </a:xfrm>
          <a:prstGeom prst="line">
            <a:avLst/>
          </a:prstGeom>
          <a:ln w="127000">
            <a:solidFill>
              <a:srgbClr val="F4681A"/>
            </a:solidFill>
            <a:headEnd type="triangle"/>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12A39F54-590B-AF5F-0906-F2B9DC27ED73}"/>
              </a:ext>
            </a:extLst>
          </p:cNvPr>
          <p:cNvSpPr/>
          <p:nvPr/>
        </p:nvSpPr>
        <p:spPr>
          <a:xfrm>
            <a:off x="693008" y="3322212"/>
            <a:ext cx="491686" cy="63627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66714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85800"/>
            <a:ext cx="8229600" cy="1066800"/>
          </a:xfrm>
        </p:spPr>
        <p:txBody>
          <a:bodyPr/>
          <a:lstStyle/>
          <a:p>
            <a:r>
              <a:rPr lang="en-US" dirty="0"/>
              <a:t>Tips for Using a PC</a:t>
            </a:r>
          </a:p>
        </p:txBody>
      </p:sp>
      <p:sp>
        <p:nvSpPr>
          <p:cNvPr id="7" name="Slide Number Placeholder 6">
            <a:extLst>
              <a:ext uri="{FF2B5EF4-FFF2-40B4-BE49-F238E27FC236}">
                <a16:creationId xmlns:a16="http://schemas.microsoft.com/office/drawing/2014/main" id="{21B70969-E879-0144-88AD-7C3890867213}"/>
              </a:ext>
            </a:extLst>
          </p:cNvPr>
          <p:cNvSpPr>
            <a:spLocks noGrp="1"/>
          </p:cNvSpPr>
          <p:nvPr>
            <p:ph type="sldNum" sz="quarter" idx="12"/>
          </p:nvPr>
        </p:nvSpPr>
        <p:spPr/>
        <p:txBody>
          <a:bodyPr/>
          <a:lstStyle/>
          <a:p>
            <a:fld id="{D852D4E8-E283-404D-80D7-3AF63315721A}" type="slidenum">
              <a:rPr lang="en-US" smtClean="0"/>
              <a:t>70</a:t>
            </a:fld>
            <a:endParaRPr lang="en-US"/>
          </a:p>
        </p:txBody>
      </p:sp>
      <p:grpSp>
        <p:nvGrpSpPr>
          <p:cNvPr id="4" name="Group 3">
            <a:extLst>
              <a:ext uri="{FF2B5EF4-FFF2-40B4-BE49-F238E27FC236}">
                <a16:creationId xmlns:a16="http://schemas.microsoft.com/office/drawing/2014/main" id="{0D3ED8D8-447F-BD48-A669-D647E313E4DE}"/>
              </a:ext>
            </a:extLst>
          </p:cNvPr>
          <p:cNvGrpSpPr/>
          <p:nvPr/>
        </p:nvGrpSpPr>
        <p:grpSpPr>
          <a:xfrm>
            <a:off x="988609" y="2359202"/>
            <a:ext cx="6030524" cy="631930"/>
            <a:chOff x="988609" y="2359202"/>
            <a:chExt cx="6030524" cy="631930"/>
          </a:xfrm>
        </p:grpSpPr>
        <p:pic>
          <p:nvPicPr>
            <p:cNvPr id="11" name="Picture 10">
              <a:extLst>
                <a:ext uri="{FF2B5EF4-FFF2-40B4-BE49-F238E27FC236}">
                  <a16:creationId xmlns:a16="http://schemas.microsoft.com/office/drawing/2014/main" id="{F8EA0A2D-D817-554F-8D5A-130BFE7202B7}"/>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609" y="2391218"/>
              <a:ext cx="457200" cy="457200"/>
            </a:xfrm>
            <a:prstGeom prst="rect">
              <a:avLst/>
            </a:prstGeom>
          </p:spPr>
        </p:pic>
        <p:sp>
          <p:nvSpPr>
            <p:cNvPr id="13" name="Content Placeholder 1">
              <a:extLst>
                <a:ext uri="{FF2B5EF4-FFF2-40B4-BE49-F238E27FC236}">
                  <a16:creationId xmlns:a16="http://schemas.microsoft.com/office/drawing/2014/main" id="{30D47FCA-8463-5347-ADAA-B8C66E91A2B8}"/>
                </a:ext>
              </a:extLst>
            </p:cNvPr>
            <p:cNvSpPr txBox="1">
              <a:spLocks/>
            </p:cNvSpPr>
            <p:nvPr/>
          </p:nvSpPr>
          <p:spPr>
            <a:xfrm>
              <a:off x="1380493" y="2359202"/>
              <a:ext cx="5638640" cy="631930"/>
            </a:xfrm>
            <a:prstGeom prst="rect">
              <a:avLst/>
            </a:prstGeom>
          </p:spPr>
          <p:txBody>
            <a:bodyPr vert="horz">
              <a:no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n-US" dirty="0">
                  <a:solidFill>
                    <a:schemeClr val="tx1"/>
                  </a:solidFill>
                  <a:effectLst/>
                  <a:latin typeface="ATT Aleck Sans" panose="020B0503020203020204"/>
                  <a:ea typeface="Times New Roman" panose="02020603050405020304" pitchFamily="18" charset="0"/>
                  <a:cs typeface="Times New Roman" panose="02020603050405020304" pitchFamily="18" charset="0"/>
                </a:rPr>
                <a:t>The desktop and taskbar are useful tools to access common applications and documents.</a:t>
              </a:r>
              <a:endParaRPr lang="en-US"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89154" indent="0">
                <a:buNone/>
              </a:pPr>
              <a:endParaRPr lang="en-US" sz="2000" dirty="0">
                <a:solidFill>
                  <a:schemeClr val="tx1"/>
                </a:solidFill>
                <a:latin typeface="+mn-lt"/>
              </a:endParaRPr>
            </a:p>
          </p:txBody>
        </p:sp>
      </p:grpSp>
      <p:sp>
        <p:nvSpPr>
          <p:cNvPr id="15" name="Content Placeholder 1">
            <a:extLst>
              <a:ext uri="{FF2B5EF4-FFF2-40B4-BE49-F238E27FC236}">
                <a16:creationId xmlns:a16="http://schemas.microsoft.com/office/drawing/2014/main" id="{E03B3C22-703C-3948-92A7-9FD6DAEFBD30}"/>
              </a:ext>
            </a:extLst>
          </p:cNvPr>
          <p:cNvSpPr txBox="1">
            <a:spLocks/>
          </p:cNvSpPr>
          <p:nvPr/>
        </p:nvSpPr>
        <p:spPr>
          <a:xfrm>
            <a:off x="1416351" y="3162088"/>
            <a:ext cx="7795724" cy="63193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n-US" dirty="0">
                <a:solidFill>
                  <a:schemeClr val="tx1"/>
                </a:solidFill>
                <a:effectLst/>
                <a:latin typeface="ATT Aleck Sans" panose="020B0503020203020204"/>
                <a:ea typeface="Times New Roman" panose="02020603050405020304" pitchFamily="18" charset="0"/>
              </a:rPr>
              <a:t>Task View allows you to see all the open windows at one time.</a:t>
            </a:r>
            <a:r>
              <a:rPr lang="en-US" dirty="0">
                <a:solidFill>
                  <a:schemeClr val="tx1"/>
                </a:solidFill>
                <a:effectLst/>
              </a:rPr>
              <a:t> </a:t>
            </a:r>
            <a:endParaRPr lang="en-US" dirty="0">
              <a:solidFill>
                <a:schemeClr val="tx1"/>
              </a:solidFill>
            </a:endParaRPr>
          </a:p>
        </p:txBody>
      </p:sp>
      <p:pic>
        <p:nvPicPr>
          <p:cNvPr id="16" name="Picture 15">
            <a:extLst>
              <a:ext uri="{FF2B5EF4-FFF2-40B4-BE49-F238E27FC236}">
                <a16:creationId xmlns:a16="http://schemas.microsoft.com/office/drawing/2014/main" id="{759CC353-F10A-F640-B185-005805939BB7}"/>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1007747" y="3125704"/>
            <a:ext cx="457200" cy="457200"/>
          </a:xfrm>
          <a:prstGeom prst="rect">
            <a:avLst/>
          </a:prstGeom>
        </p:spPr>
      </p:pic>
      <p:sp>
        <p:nvSpPr>
          <p:cNvPr id="17" name="Content Placeholder 1">
            <a:extLst>
              <a:ext uri="{FF2B5EF4-FFF2-40B4-BE49-F238E27FC236}">
                <a16:creationId xmlns:a16="http://schemas.microsoft.com/office/drawing/2014/main" id="{3E91CC7A-3212-DA49-BE88-023BE360E664}"/>
              </a:ext>
            </a:extLst>
          </p:cNvPr>
          <p:cNvSpPr txBox="1">
            <a:spLocks/>
          </p:cNvSpPr>
          <p:nvPr/>
        </p:nvSpPr>
        <p:spPr>
          <a:xfrm>
            <a:off x="1519124" y="3807268"/>
            <a:ext cx="7795724" cy="63193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0" indent="0">
              <a:buNone/>
            </a:pPr>
            <a:r>
              <a:rPr lang="en-US" dirty="0">
                <a:solidFill>
                  <a:schemeClr val="tx1"/>
                </a:solidFill>
                <a:effectLst/>
                <a:latin typeface="ATT Aleck Sans" panose="020B0503020203020204"/>
                <a:ea typeface="Times New Roman" panose="02020603050405020304" pitchFamily="18" charset="0"/>
                <a:cs typeface="Times New Roman" panose="02020603050405020304" pitchFamily="18" charset="0"/>
              </a:rPr>
              <a:t>Folders help you organize files. </a:t>
            </a:r>
            <a:endParaRPr lang="en-US"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lvl="0" indent="0">
              <a:buNone/>
            </a:pPr>
            <a:endParaRPr lang="en-US" sz="2100" dirty="0">
              <a:solidFill>
                <a:schemeClr val="tx1"/>
              </a:solidFill>
            </a:endParaRPr>
          </a:p>
        </p:txBody>
      </p:sp>
      <p:pic>
        <p:nvPicPr>
          <p:cNvPr id="18" name="Picture 17">
            <a:extLst>
              <a:ext uri="{FF2B5EF4-FFF2-40B4-BE49-F238E27FC236}">
                <a16:creationId xmlns:a16="http://schemas.microsoft.com/office/drawing/2014/main" id="{1768F23D-BA30-FB4A-9423-B587823BDC0E}"/>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1026067" y="3834024"/>
            <a:ext cx="457200" cy="457200"/>
          </a:xfrm>
          <a:prstGeom prst="rect">
            <a:avLst/>
          </a:prstGeom>
        </p:spPr>
      </p:pic>
      <p:sp>
        <p:nvSpPr>
          <p:cNvPr id="19" name="Content Placeholder 1">
            <a:extLst>
              <a:ext uri="{FF2B5EF4-FFF2-40B4-BE49-F238E27FC236}">
                <a16:creationId xmlns:a16="http://schemas.microsoft.com/office/drawing/2014/main" id="{4B6B8B11-B863-8645-9901-EDB738C86C46}"/>
              </a:ext>
            </a:extLst>
          </p:cNvPr>
          <p:cNvSpPr txBox="1">
            <a:spLocks/>
          </p:cNvSpPr>
          <p:nvPr/>
        </p:nvSpPr>
        <p:spPr>
          <a:xfrm>
            <a:off x="1445809" y="4438966"/>
            <a:ext cx="7795724" cy="631930"/>
          </a:xfrm>
          <a:prstGeom prst="rect">
            <a:avLst/>
          </a:prstGeom>
        </p:spPr>
        <p:txBody>
          <a:bodyPr vert="horz">
            <a:no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n-US" dirty="0">
                <a:solidFill>
                  <a:schemeClr val="tx1"/>
                </a:solidFill>
                <a:effectLst/>
                <a:latin typeface="ATT Aleck Sans" panose="020B0503020203020204"/>
                <a:ea typeface="Times New Roman" panose="02020603050405020304" pitchFamily="18" charset="0"/>
                <a:cs typeface="Times New Roman" panose="02020603050405020304" pitchFamily="18" charset="0"/>
              </a:rPr>
              <a:t>The search box allows you to quickly locate folders and </a:t>
            </a:r>
            <a:br>
              <a:rPr lang="en-US" dirty="0">
                <a:solidFill>
                  <a:schemeClr val="tx1"/>
                </a:solidFill>
                <a:effectLst/>
                <a:latin typeface="ATT Aleck Sans" panose="020B0503020203020204"/>
                <a:ea typeface="Times New Roman" panose="02020603050405020304" pitchFamily="18" charset="0"/>
                <a:cs typeface="Times New Roman" panose="02020603050405020304" pitchFamily="18" charset="0"/>
              </a:rPr>
            </a:br>
            <a:r>
              <a:rPr lang="en-US" dirty="0">
                <a:solidFill>
                  <a:schemeClr val="tx1"/>
                </a:solidFill>
                <a:effectLst/>
                <a:latin typeface="ATT Aleck Sans" panose="020B0503020203020204"/>
                <a:ea typeface="Times New Roman" panose="02020603050405020304" pitchFamily="18" charset="0"/>
                <a:cs typeface="Times New Roman" panose="02020603050405020304" pitchFamily="18" charset="0"/>
              </a:rPr>
              <a:t>documents.</a:t>
            </a:r>
            <a:endParaRPr lang="en-US"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89154" indent="0">
              <a:buNone/>
            </a:pPr>
            <a:endParaRPr lang="en-US" sz="2000" dirty="0">
              <a:solidFill>
                <a:schemeClr val="tx1"/>
              </a:solidFill>
              <a:latin typeface="Segoe UI" panose="020B0502040204020203" pitchFamily="34" charset="0"/>
              <a:cs typeface="Segoe UI" panose="020B0502040204020203" pitchFamily="34" charset="0"/>
            </a:endParaRPr>
          </a:p>
        </p:txBody>
      </p:sp>
      <p:pic>
        <p:nvPicPr>
          <p:cNvPr id="20" name="Picture 19">
            <a:extLst>
              <a:ext uri="{FF2B5EF4-FFF2-40B4-BE49-F238E27FC236}">
                <a16:creationId xmlns:a16="http://schemas.microsoft.com/office/drawing/2014/main" id="{B45026D5-66D4-9E4F-AF54-D962CBB1DB1A}"/>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1025269" y="4488656"/>
            <a:ext cx="457200" cy="457200"/>
          </a:xfrm>
          <a:prstGeom prst="rect">
            <a:avLst/>
          </a:prstGeom>
        </p:spPr>
      </p:pic>
      <p:pic>
        <p:nvPicPr>
          <p:cNvPr id="14" name="Picture 13">
            <a:extLst>
              <a:ext uri="{FF2B5EF4-FFF2-40B4-BE49-F238E27FC236}">
                <a16:creationId xmlns:a16="http://schemas.microsoft.com/office/drawing/2014/main" id="{1FD5606A-E56A-214D-88F1-FD5630F4D4C7}"/>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6242734" y="404416"/>
            <a:ext cx="2685109" cy="2194560"/>
          </a:xfrm>
          <a:prstGeom prst="rect">
            <a:avLst/>
          </a:prstGeom>
        </p:spPr>
      </p:pic>
      <p:pic>
        <p:nvPicPr>
          <p:cNvPr id="22" name="Picture 21">
            <a:extLst>
              <a:ext uri="{FF2B5EF4-FFF2-40B4-BE49-F238E27FC236}">
                <a16:creationId xmlns:a16="http://schemas.microsoft.com/office/drawing/2014/main" id="{1C4DFCAE-2B53-C14A-AFE5-E73CBE0A50E1}"/>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1052963" y="5277076"/>
            <a:ext cx="457200" cy="457200"/>
          </a:xfrm>
          <a:prstGeom prst="rect">
            <a:avLst/>
          </a:prstGeom>
        </p:spPr>
      </p:pic>
      <p:sp>
        <p:nvSpPr>
          <p:cNvPr id="23" name="Content Placeholder 1">
            <a:extLst>
              <a:ext uri="{FF2B5EF4-FFF2-40B4-BE49-F238E27FC236}">
                <a16:creationId xmlns:a16="http://schemas.microsoft.com/office/drawing/2014/main" id="{D3890233-AAA9-B842-964D-CE667E97823D}"/>
              </a:ext>
            </a:extLst>
          </p:cNvPr>
          <p:cNvSpPr txBox="1">
            <a:spLocks/>
          </p:cNvSpPr>
          <p:nvPr/>
        </p:nvSpPr>
        <p:spPr>
          <a:xfrm>
            <a:off x="1464540" y="5187431"/>
            <a:ext cx="7795724" cy="631930"/>
          </a:xfrm>
          <a:prstGeom prst="rect">
            <a:avLst/>
          </a:prstGeom>
        </p:spPr>
        <p:txBody>
          <a:bodyPr vert="horz">
            <a:no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n-US" dirty="0">
                <a:solidFill>
                  <a:schemeClr val="tx1"/>
                </a:solidFill>
                <a:effectLst/>
                <a:latin typeface="ATT Aleck Sans" panose="020B0503020203020204"/>
                <a:ea typeface="Times New Roman" panose="02020603050405020304" pitchFamily="18" charset="0"/>
                <a:cs typeface="Times New Roman" panose="02020603050405020304" pitchFamily="18" charset="0"/>
              </a:rPr>
              <a:t>You can restore documents from the Recycle Bin, but only if </a:t>
            </a:r>
            <a:br>
              <a:rPr lang="en-US" dirty="0">
                <a:solidFill>
                  <a:schemeClr val="tx1"/>
                </a:solidFill>
                <a:effectLst/>
                <a:latin typeface="ATT Aleck Sans" panose="020B0503020203020204"/>
                <a:ea typeface="Times New Roman" panose="02020603050405020304" pitchFamily="18" charset="0"/>
                <a:cs typeface="Times New Roman" panose="02020603050405020304" pitchFamily="18" charset="0"/>
              </a:rPr>
            </a:br>
            <a:r>
              <a:rPr lang="en-US" dirty="0">
                <a:solidFill>
                  <a:schemeClr val="tx1"/>
                </a:solidFill>
                <a:effectLst/>
                <a:latin typeface="ATT Aleck Sans" panose="020B0503020203020204"/>
                <a:ea typeface="Times New Roman" panose="02020603050405020304" pitchFamily="18" charset="0"/>
                <a:cs typeface="Times New Roman" panose="02020603050405020304" pitchFamily="18" charset="0"/>
              </a:rPr>
              <a:t>nobody has emptied it. </a:t>
            </a:r>
            <a:endParaRPr lang="en-US"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82296" lvl="0" indent="0">
              <a:buNone/>
            </a:pPr>
            <a:endParaRPr lang="en-US" sz="2000" dirty="0">
              <a:solidFill>
                <a:schemeClr val="tx1"/>
              </a:solidFill>
              <a:latin typeface="+mn-lt"/>
            </a:endParaRPr>
          </a:p>
        </p:txBody>
      </p:sp>
    </p:spTree>
    <p:extLst>
      <p:ext uri="{BB962C8B-B14F-4D97-AF65-F5344CB8AC3E}">
        <p14:creationId xmlns:p14="http://schemas.microsoft.com/office/powerpoint/2010/main" val="4043899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a:bodyPr>
          <a:lstStyle/>
          <a:p>
            <a:pPr algn="ctr"/>
            <a:r>
              <a:rPr lang="en-US" sz="4800" dirty="0"/>
              <a:t>Activity #5</a:t>
            </a:r>
          </a:p>
        </p:txBody>
      </p:sp>
      <p:sp>
        <p:nvSpPr>
          <p:cNvPr id="3" name="Slide Number Placeholder 2">
            <a:extLst>
              <a:ext uri="{FF2B5EF4-FFF2-40B4-BE49-F238E27FC236}">
                <a16:creationId xmlns:a16="http://schemas.microsoft.com/office/drawing/2014/main" id="{91501DD9-278F-E644-AF1B-B40B329D6952}"/>
              </a:ext>
            </a:extLst>
          </p:cNvPr>
          <p:cNvSpPr>
            <a:spLocks noGrp="1"/>
          </p:cNvSpPr>
          <p:nvPr>
            <p:ph type="sldNum" sz="quarter" idx="12"/>
          </p:nvPr>
        </p:nvSpPr>
        <p:spPr/>
        <p:txBody>
          <a:bodyPr/>
          <a:lstStyle/>
          <a:p>
            <a:fld id="{D852D4E8-E283-404D-80D7-3AF63315721A}" type="slidenum">
              <a:rPr lang="en-US" smtClean="0"/>
              <a:t>71</a:t>
            </a:fld>
            <a:endParaRPr lang="en-US"/>
          </a:p>
        </p:txBody>
      </p:sp>
      <p:sp>
        <p:nvSpPr>
          <p:cNvPr id="11" name="Title 1">
            <a:extLst>
              <a:ext uri="{FF2B5EF4-FFF2-40B4-BE49-F238E27FC236}">
                <a16:creationId xmlns:a16="http://schemas.microsoft.com/office/drawing/2014/main" id="{5061ED29-D369-E24B-9317-72E41EC433D8}"/>
              </a:ext>
            </a:extLst>
          </p:cNvPr>
          <p:cNvSpPr txBox="1">
            <a:spLocks/>
          </p:cNvSpPr>
          <p:nvPr/>
        </p:nvSpPr>
        <p:spPr>
          <a:xfrm>
            <a:off x="457200" y="3787141"/>
            <a:ext cx="8183880" cy="105156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pPr algn="ctr"/>
            <a:r>
              <a:rPr lang="en-US" sz="2100" dirty="0">
                <a:hlinkClick r:id="rId3"/>
              </a:rPr>
              <a:t>Open Using a PC Practice Module</a:t>
            </a:r>
            <a:endParaRPr lang="en-US" sz="2100" dirty="0"/>
          </a:p>
        </p:txBody>
      </p:sp>
    </p:spTree>
    <p:extLst>
      <p:ext uri="{BB962C8B-B14F-4D97-AF65-F5344CB8AC3E}">
        <p14:creationId xmlns:p14="http://schemas.microsoft.com/office/powerpoint/2010/main" val="315952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72</a:t>
            </a:fld>
            <a:endParaRPr lang="en-US"/>
          </a:p>
        </p:txBody>
      </p:sp>
      <p:sp>
        <p:nvSpPr>
          <p:cNvPr id="2" name="Rectangle 1">
            <a:extLst>
              <a:ext uri="{FF2B5EF4-FFF2-40B4-BE49-F238E27FC236}">
                <a16:creationId xmlns:a16="http://schemas.microsoft.com/office/drawing/2014/main" id="{ACB5698A-5ED0-8045-8696-EBC16006FFA4}"/>
              </a:ext>
            </a:extLst>
          </p:cNvPr>
          <p:cNvSpPr/>
          <p:nvPr/>
        </p:nvSpPr>
        <p:spPr>
          <a:xfrm>
            <a:off x="547848" y="668215"/>
            <a:ext cx="8048303" cy="1107830"/>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Content Placeholder 1">
            <a:extLst>
              <a:ext uri="{FF2B5EF4-FFF2-40B4-BE49-F238E27FC236}">
                <a16:creationId xmlns:a16="http://schemas.microsoft.com/office/drawing/2014/main" id="{4EB9C014-327D-1A4F-B339-792F1124C51F}"/>
              </a:ext>
            </a:extLst>
          </p:cNvPr>
          <p:cNvSpPr txBox="1">
            <a:spLocks/>
          </p:cNvSpPr>
          <p:nvPr/>
        </p:nvSpPr>
        <p:spPr>
          <a:xfrm>
            <a:off x="547848" y="757018"/>
            <a:ext cx="8048303" cy="1071782"/>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0" marR="0" indent="0" algn="ctr">
              <a:buNone/>
            </a:pPr>
            <a:r>
              <a:rPr lang="en-US" sz="2400" dirty="0">
                <a:solidFill>
                  <a:schemeClr val="bg1"/>
                </a:solidFill>
                <a:effectLst/>
                <a:latin typeface="ATT Aleck Sans" panose="020B0503020203020204"/>
                <a:ea typeface="Times New Roman" panose="02020603050405020304" pitchFamily="18" charset="0"/>
              </a:rPr>
              <a:t>If you want to open an application on the desktop, </a:t>
            </a:r>
            <a:br>
              <a:rPr lang="en-US" sz="2400" dirty="0">
                <a:solidFill>
                  <a:schemeClr val="bg1"/>
                </a:solidFill>
                <a:effectLst/>
                <a:latin typeface="ATT Aleck Sans" panose="020B0503020203020204"/>
                <a:ea typeface="Times New Roman" panose="02020603050405020304" pitchFamily="18" charset="0"/>
              </a:rPr>
            </a:br>
            <a:r>
              <a:rPr lang="en-US" sz="2400" dirty="0">
                <a:solidFill>
                  <a:schemeClr val="bg1"/>
                </a:solidFill>
                <a:effectLst/>
                <a:latin typeface="ATT Aleck Sans" panose="020B0503020203020204"/>
                <a:ea typeface="Times New Roman" panose="02020603050405020304" pitchFamily="18" charset="0"/>
              </a:rPr>
              <a:t>what do you need to do? </a:t>
            </a:r>
            <a:endParaRPr lang="en-US" sz="2400" dirty="0">
              <a:solidFill>
                <a:schemeClr val="bg1"/>
              </a:solidFill>
              <a:effectLst/>
              <a:latin typeface="Times New Roman" panose="02020603050405020304" pitchFamily="18" charset="0"/>
              <a:ea typeface="Times New Roman" panose="02020603050405020304" pitchFamily="18" charset="0"/>
            </a:endParaRPr>
          </a:p>
          <a:p>
            <a:pPr marL="308610" lvl="1" indent="0" algn="ctr">
              <a:buFont typeface="Georgia"/>
              <a:buNone/>
            </a:pPr>
            <a:r>
              <a:rPr lang="en-US" dirty="0">
                <a:solidFill>
                  <a:schemeClr val="tx1"/>
                </a:solidFill>
              </a:rPr>
              <a:t>		</a:t>
            </a:r>
          </a:p>
          <a:p>
            <a:pPr marL="308610" lvl="1" indent="0" algn="ctr">
              <a:buFont typeface="Georgia"/>
              <a:buNone/>
            </a:pPr>
            <a:r>
              <a:rPr lang="en-US" dirty="0">
                <a:solidFill>
                  <a:schemeClr val="tx1"/>
                </a:solidFill>
              </a:rPr>
              <a:t>	</a:t>
            </a:r>
            <a:endParaRPr lang="en-US" sz="2100" dirty="0">
              <a:solidFill>
                <a:schemeClr val="tx1"/>
              </a:solidFill>
            </a:endParaRP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p:txBody>
      </p:sp>
      <p:pic>
        <p:nvPicPr>
          <p:cNvPr id="7" name="Picture 6">
            <a:extLst>
              <a:ext uri="{FF2B5EF4-FFF2-40B4-BE49-F238E27FC236}">
                <a16:creationId xmlns:a16="http://schemas.microsoft.com/office/drawing/2014/main" id="{EB52D79D-6AD1-EE49-9F8D-2EFA3A32834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717779" y="2283385"/>
            <a:ext cx="5708440" cy="3656232"/>
          </a:xfrm>
          <a:prstGeom prst="rect">
            <a:avLst/>
          </a:prstGeom>
        </p:spPr>
      </p:pic>
    </p:spTree>
    <p:extLst>
      <p:ext uri="{BB962C8B-B14F-4D97-AF65-F5344CB8AC3E}">
        <p14:creationId xmlns:p14="http://schemas.microsoft.com/office/powerpoint/2010/main" val="3407708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73</a:t>
            </a:fld>
            <a:endParaRPr lang="en-US"/>
          </a:p>
        </p:txBody>
      </p:sp>
      <p:sp>
        <p:nvSpPr>
          <p:cNvPr id="2" name="Rectangle 1">
            <a:extLst>
              <a:ext uri="{FF2B5EF4-FFF2-40B4-BE49-F238E27FC236}">
                <a16:creationId xmlns:a16="http://schemas.microsoft.com/office/drawing/2014/main" id="{ACB5698A-5ED0-8045-8696-EBC16006FFA4}"/>
              </a:ext>
            </a:extLst>
          </p:cNvPr>
          <p:cNvSpPr/>
          <p:nvPr/>
        </p:nvSpPr>
        <p:spPr>
          <a:xfrm>
            <a:off x="547848" y="668215"/>
            <a:ext cx="8048303" cy="1107830"/>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Content Placeholder 1">
            <a:extLst>
              <a:ext uri="{FF2B5EF4-FFF2-40B4-BE49-F238E27FC236}">
                <a16:creationId xmlns:a16="http://schemas.microsoft.com/office/drawing/2014/main" id="{4EB9C014-327D-1A4F-B339-792F1124C51F}"/>
              </a:ext>
            </a:extLst>
          </p:cNvPr>
          <p:cNvSpPr txBox="1">
            <a:spLocks/>
          </p:cNvSpPr>
          <p:nvPr/>
        </p:nvSpPr>
        <p:spPr>
          <a:xfrm>
            <a:off x="547848" y="806824"/>
            <a:ext cx="8048303" cy="880419"/>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n-US" sz="2400" dirty="0">
                <a:solidFill>
                  <a:schemeClr val="bg1"/>
                </a:solidFill>
                <a:effectLst/>
                <a:latin typeface="ATT Aleck Sans" panose="020B0503020203020204"/>
                <a:ea typeface="Times New Roman" panose="02020603050405020304" pitchFamily="18" charset="0"/>
              </a:rPr>
              <a:t>If you want to minimize the window currently open on your screen, what icon would you click? </a:t>
            </a:r>
            <a:endParaRPr lang="en-US" sz="2400" dirty="0">
              <a:solidFill>
                <a:schemeClr val="bg1"/>
              </a:solidFill>
              <a:effectLst/>
              <a:latin typeface="Times New Roman" panose="02020603050405020304" pitchFamily="18" charset="0"/>
              <a:ea typeface="Times New Roman" panose="02020603050405020304" pitchFamily="18" charset="0"/>
            </a:endParaRPr>
          </a:p>
          <a:p>
            <a:pPr marL="82296" indent="0" algn="ctr">
              <a:buNone/>
            </a:pPr>
            <a:endParaRPr lang="en-US" dirty="0">
              <a:solidFill>
                <a:schemeClr val="bg1"/>
              </a:solidFill>
            </a:endParaRPr>
          </a:p>
          <a:p>
            <a:pPr marL="82296" indent="0" algn="ctr">
              <a:buNone/>
            </a:pPr>
            <a:r>
              <a:rPr lang="en-US" b="1" dirty="0">
                <a:solidFill>
                  <a:schemeClr val="bg1"/>
                </a:solidFill>
              </a:rPr>
              <a:t> </a:t>
            </a:r>
            <a:endParaRPr lang="en-US" dirty="0">
              <a:solidFill>
                <a:schemeClr val="bg1"/>
              </a:solidFill>
            </a:endParaRPr>
          </a:p>
          <a:p>
            <a:pPr marL="308610" lvl="1" indent="0" algn="ctr">
              <a:buFont typeface="Georgia"/>
              <a:buNone/>
            </a:pPr>
            <a:r>
              <a:rPr lang="en-US" dirty="0">
                <a:solidFill>
                  <a:schemeClr val="tx1"/>
                </a:solidFill>
              </a:rPr>
              <a:t>		</a:t>
            </a:r>
          </a:p>
          <a:p>
            <a:pPr marL="308610" lvl="1" indent="0" algn="ctr">
              <a:buFont typeface="Georgia"/>
              <a:buNone/>
            </a:pPr>
            <a:r>
              <a:rPr lang="en-US" dirty="0">
                <a:solidFill>
                  <a:schemeClr val="tx1"/>
                </a:solidFill>
              </a:rPr>
              <a:t>	</a:t>
            </a:r>
            <a:endParaRPr lang="en-US" sz="2100" dirty="0">
              <a:solidFill>
                <a:schemeClr val="tx1"/>
              </a:solidFill>
            </a:endParaRP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p:txBody>
      </p:sp>
      <p:pic>
        <p:nvPicPr>
          <p:cNvPr id="6" name="Picture 5" descr="A screenshot of a computer&#10;&#10;Description automatically generated">
            <a:extLst>
              <a:ext uri="{FF2B5EF4-FFF2-40B4-BE49-F238E27FC236}">
                <a16:creationId xmlns:a16="http://schemas.microsoft.com/office/drawing/2014/main" id="{339B1022-1217-B145-61C8-C38ED780068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2298" y="1805397"/>
            <a:ext cx="8048302" cy="5052603"/>
          </a:xfrm>
          <a:prstGeom prst="rect">
            <a:avLst/>
          </a:prstGeom>
        </p:spPr>
      </p:pic>
    </p:spTree>
    <p:extLst>
      <p:ext uri="{BB962C8B-B14F-4D97-AF65-F5344CB8AC3E}">
        <p14:creationId xmlns:p14="http://schemas.microsoft.com/office/powerpoint/2010/main" val="3305945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74</a:t>
            </a:fld>
            <a:endParaRPr lang="en-US"/>
          </a:p>
        </p:txBody>
      </p:sp>
      <p:sp>
        <p:nvSpPr>
          <p:cNvPr id="2" name="Rectangle 1">
            <a:extLst>
              <a:ext uri="{FF2B5EF4-FFF2-40B4-BE49-F238E27FC236}">
                <a16:creationId xmlns:a16="http://schemas.microsoft.com/office/drawing/2014/main" id="{ACB5698A-5ED0-8045-8696-EBC16006FFA4}"/>
              </a:ext>
            </a:extLst>
          </p:cNvPr>
          <p:cNvSpPr/>
          <p:nvPr/>
        </p:nvSpPr>
        <p:spPr>
          <a:xfrm>
            <a:off x="547848" y="668215"/>
            <a:ext cx="8048303" cy="1107830"/>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Content Placeholder 1">
            <a:extLst>
              <a:ext uri="{FF2B5EF4-FFF2-40B4-BE49-F238E27FC236}">
                <a16:creationId xmlns:a16="http://schemas.microsoft.com/office/drawing/2014/main" id="{4EB9C014-327D-1A4F-B339-792F1124C51F}"/>
              </a:ext>
            </a:extLst>
          </p:cNvPr>
          <p:cNvSpPr txBox="1">
            <a:spLocks/>
          </p:cNvSpPr>
          <p:nvPr/>
        </p:nvSpPr>
        <p:spPr>
          <a:xfrm>
            <a:off x="562298" y="781920"/>
            <a:ext cx="8048303" cy="880419"/>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n-US" sz="2400" dirty="0">
                <a:solidFill>
                  <a:schemeClr val="bg1"/>
                </a:solidFill>
                <a:effectLst/>
                <a:latin typeface="ATT Aleck Sans" panose="020B0503020203020204"/>
                <a:ea typeface="Times New Roman" panose="02020603050405020304" pitchFamily="18" charset="0"/>
              </a:rPr>
              <a:t>If you want to close the window, what icon </a:t>
            </a:r>
            <a:br>
              <a:rPr lang="en-US" sz="2400" dirty="0">
                <a:solidFill>
                  <a:schemeClr val="bg1"/>
                </a:solidFill>
                <a:effectLst/>
                <a:latin typeface="ATT Aleck Sans" panose="020B0503020203020204"/>
                <a:ea typeface="Times New Roman" panose="02020603050405020304" pitchFamily="18" charset="0"/>
              </a:rPr>
            </a:br>
            <a:r>
              <a:rPr lang="en-US" sz="2400" dirty="0">
                <a:solidFill>
                  <a:schemeClr val="bg1"/>
                </a:solidFill>
                <a:effectLst/>
                <a:latin typeface="ATT Aleck Sans" panose="020B0503020203020204"/>
                <a:ea typeface="Times New Roman" panose="02020603050405020304" pitchFamily="18" charset="0"/>
              </a:rPr>
              <a:t>would you click? </a:t>
            </a:r>
            <a:endParaRPr lang="en-US" sz="2400" dirty="0">
              <a:solidFill>
                <a:schemeClr val="bg1"/>
              </a:solidFill>
            </a:endParaRPr>
          </a:p>
          <a:p>
            <a:pPr marL="82296" indent="0" algn="ctr">
              <a:buNone/>
            </a:pPr>
            <a:r>
              <a:rPr lang="en-US" b="1" dirty="0">
                <a:solidFill>
                  <a:schemeClr val="bg1"/>
                </a:solidFill>
              </a:rPr>
              <a:t> </a:t>
            </a:r>
            <a:endParaRPr lang="en-US" dirty="0">
              <a:solidFill>
                <a:schemeClr val="bg1"/>
              </a:solidFill>
            </a:endParaRPr>
          </a:p>
          <a:p>
            <a:pPr marL="308610" lvl="1" indent="0" algn="ctr">
              <a:buFont typeface="Georgia"/>
              <a:buNone/>
            </a:pPr>
            <a:r>
              <a:rPr lang="en-US" dirty="0">
                <a:solidFill>
                  <a:schemeClr val="tx1"/>
                </a:solidFill>
              </a:rPr>
              <a:t>		</a:t>
            </a:r>
          </a:p>
          <a:p>
            <a:pPr marL="308610" lvl="1" indent="0" algn="ctr">
              <a:buFont typeface="Georgia"/>
              <a:buNone/>
            </a:pPr>
            <a:r>
              <a:rPr lang="en-US" dirty="0">
                <a:solidFill>
                  <a:schemeClr val="tx1"/>
                </a:solidFill>
              </a:rPr>
              <a:t>	</a:t>
            </a:r>
            <a:endParaRPr lang="en-US" sz="2100" dirty="0">
              <a:solidFill>
                <a:schemeClr val="tx1"/>
              </a:solidFill>
            </a:endParaRP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p:txBody>
      </p:sp>
      <p:pic>
        <p:nvPicPr>
          <p:cNvPr id="4" name="Picture 3" descr="A screenshot of a computer&#10;&#10;Description automatically generated">
            <a:extLst>
              <a:ext uri="{FF2B5EF4-FFF2-40B4-BE49-F238E27FC236}">
                <a16:creationId xmlns:a16="http://schemas.microsoft.com/office/drawing/2014/main" id="{3C52ED76-E22A-50F5-12A8-0FBC9EC3D92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2298" y="1805397"/>
            <a:ext cx="8048302" cy="5052603"/>
          </a:xfrm>
          <a:prstGeom prst="rect">
            <a:avLst/>
          </a:prstGeom>
        </p:spPr>
      </p:pic>
    </p:spTree>
    <p:extLst>
      <p:ext uri="{BB962C8B-B14F-4D97-AF65-F5344CB8AC3E}">
        <p14:creationId xmlns:p14="http://schemas.microsoft.com/office/powerpoint/2010/main" val="2590382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75</a:t>
            </a:fld>
            <a:endParaRPr lang="en-US"/>
          </a:p>
        </p:txBody>
      </p:sp>
      <p:sp>
        <p:nvSpPr>
          <p:cNvPr id="2" name="Rectangle 1">
            <a:extLst>
              <a:ext uri="{FF2B5EF4-FFF2-40B4-BE49-F238E27FC236}">
                <a16:creationId xmlns:a16="http://schemas.microsoft.com/office/drawing/2014/main" id="{ACB5698A-5ED0-8045-8696-EBC16006FFA4}"/>
              </a:ext>
            </a:extLst>
          </p:cNvPr>
          <p:cNvSpPr/>
          <p:nvPr/>
        </p:nvSpPr>
        <p:spPr>
          <a:xfrm>
            <a:off x="547848" y="668215"/>
            <a:ext cx="8048303" cy="1107830"/>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Content Placeholder 1">
            <a:extLst>
              <a:ext uri="{FF2B5EF4-FFF2-40B4-BE49-F238E27FC236}">
                <a16:creationId xmlns:a16="http://schemas.microsoft.com/office/drawing/2014/main" id="{4EB9C014-327D-1A4F-B339-792F1124C51F}"/>
              </a:ext>
            </a:extLst>
          </p:cNvPr>
          <p:cNvSpPr txBox="1">
            <a:spLocks/>
          </p:cNvSpPr>
          <p:nvPr/>
        </p:nvSpPr>
        <p:spPr>
          <a:xfrm>
            <a:off x="547847" y="806824"/>
            <a:ext cx="8048303" cy="880419"/>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n-US" sz="2400" dirty="0">
                <a:solidFill>
                  <a:schemeClr val="bg1"/>
                </a:solidFill>
                <a:effectLst/>
                <a:latin typeface="ATT Aleck Sans" panose="020B0503020203020204"/>
                <a:ea typeface="Times New Roman" panose="02020603050405020304" pitchFamily="18" charset="0"/>
              </a:rPr>
              <a:t>If you want to save a document, what icon</a:t>
            </a:r>
            <a:br>
              <a:rPr lang="en-US" sz="2400" dirty="0">
                <a:solidFill>
                  <a:schemeClr val="bg1"/>
                </a:solidFill>
                <a:effectLst/>
                <a:latin typeface="ATT Aleck Sans" panose="020B0503020203020204"/>
                <a:ea typeface="Times New Roman" panose="02020603050405020304" pitchFamily="18" charset="0"/>
              </a:rPr>
            </a:br>
            <a:r>
              <a:rPr lang="en-US" sz="2400" dirty="0">
                <a:solidFill>
                  <a:schemeClr val="bg1"/>
                </a:solidFill>
                <a:effectLst/>
                <a:latin typeface="ATT Aleck Sans" panose="020B0503020203020204"/>
                <a:ea typeface="Times New Roman" panose="02020603050405020304" pitchFamily="18" charset="0"/>
              </a:rPr>
              <a:t> would you click? </a:t>
            </a:r>
            <a:endParaRPr lang="en-US" sz="2400" dirty="0">
              <a:solidFill>
                <a:schemeClr val="bg1"/>
              </a:solidFill>
              <a:effectLst/>
              <a:latin typeface="Times New Roman" panose="02020603050405020304" pitchFamily="18" charset="0"/>
              <a:ea typeface="Times New Roman" panose="02020603050405020304" pitchFamily="18" charset="0"/>
            </a:endParaRPr>
          </a:p>
          <a:p>
            <a:pPr marL="82296" indent="0" algn="ctr">
              <a:buNone/>
            </a:pPr>
            <a:endParaRPr lang="en-US" dirty="0">
              <a:solidFill>
                <a:schemeClr val="bg1"/>
              </a:solidFill>
            </a:endParaRPr>
          </a:p>
          <a:p>
            <a:pPr marL="82296" indent="0" algn="ctr">
              <a:buNone/>
            </a:pPr>
            <a:r>
              <a:rPr lang="en-US" b="1" dirty="0">
                <a:solidFill>
                  <a:schemeClr val="bg1"/>
                </a:solidFill>
              </a:rPr>
              <a:t> </a:t>
            </a:r>
            <a:endParaRPr lang="en-US" dirty="0">
              <a:solidFill>
                <a:schemeClr val="bg1"/>
              </a:solidFill>
            </a:endParaRPr>
          </a:p>
          <a:p>
            <a:pPr marL="308610" lvl="1" indent="0" algn="ctr">
              <a:buFont typeface="Georgia"/>
              <a:buNone/>
            </a:pPr>
            <a:r>
              <a:rPr lang="en-US" dirty="0">
                <a:solidFill>
                  <a:schemeClr val="tx1"/>
                </a:solidFill>
              </a:rPr>
              <a:t>		</a:t>
            </a:r>
          </a:p>
          <a:p>
            <a:pPr marL="308610" lvl="1" indent="0" algn="ctr">
              <a:buFont typeface="Georgia"/>
              <a:buNone/>
            </a:pPr>
            <a:r>
              <a:rPr lang="en-US" dirty="0">
                <a:solidFill>
                  <a:schemeClr val="tx1"/>
                </a:solidFill>
              </a:rPr>
              <a:t>	</a:t>
            </a:r>
            <a:endParaRPr lang="en-US" sz="2100" dirty="0">
              <a:solidFill>
                <a:schemeClr val="tx1"/>
              </a:solidFill>
            </a:endParaRP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p:txBody>
      </p:sp>
      <p:pic>
        <p:nvPicPr>
          <p:cNvPr id="4" name="Picture 3" descr="A screenshot of a computer&#10;&#10;Description automatically generated">
            <a:extLst>
              <a:ext uri="{FF2B5EF4-FFF2-40B4-BE49-F238E27FC236}">
                <a16:creationId xmlns:a16="http://schemas.microsoft.com/office/drawing/2014/main" id="{0277E607-6FED-8E90-E84E-CBD6140281E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8399" y="2039618"/>
            <a:ext cx="8037752" cy="4521236"/>
          </a:xfrm>
          <a:prstGeom prst="rect">
            <a:avLst/>
          </a:prstGeom>
        </p:spPr>
      </p:pic>
      <p:pic>
        <p:nvPicPr>
          <p:cNvPr id="8" name="Picture 7" descr="A screenshot of a computer&#10;&#10;Description automatically generated">
            <a:extLst>
              <a:ext uri="{FF2B5EF4-FFF2-40B4-BE49-F238E27FC236}">
                <a16:creationId xmlns:a16="http://schemas.microsoft.com/office/drawing/2014/main" id="{F40245BC-3676-5E82-280D-17249F11741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47798" y="2075960"/>
            <a:ext cx="6409799" cy="3975216"/>
          </a:xfrm>
          <a:prstGeom prst="rect">
            <a:avLst/>
          </a:prstGeom>
        </p:spPr>
      </p:pic>
    </p:spTree>
    <p:extLst>
      <p:ext uri="{BB962C8B-B14F-4D97-AF65-F5344CB8AC3E}">
        <p14:creationId xmlns:p14="http://schemas.microsoft.com/office/powerpoint/2010/main" val="1192309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76</a:t>
            </a:fld>
            <a:endParaRPr lang="en-US"/>
          </a:p>
        </p:txBody>
      </p:sp>
      <p:sp>
        <p:nvSpPr>
          <p:cNvPr id="2" name="Rectangle 1">
            <a:extLst>
              <a:ext uri="{FF2B5EF4-FFF2-40B4-BE49-F238E27FC236}">
                <a16:creationId xmlns:a16="http://schemas.microsoft.com/office/drawing/2014/main" id="{ACB5698A-5ED0-8045-8696-EBC16006FFA4}"/>
              </a:ext>
            </a:extLst>
          </p:cNvPr>
          <p:cNvSpPr/>
          <p:nvPr/>
        </p:nvSpPr>
        <p:spPr>
          <a:xfrm>
            <a:off x="547848" y="668215"/>
            <a:ext cx="8048303" cy="1107830"/>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Content Placeholder 1">
            <a:extLst>
              <a:ext uri="{FF2B5EF4-FFF2-40B4-BE49-F238E27FC236}">
                <a16:creationId xmlns:a16="http://schemas.microsoft.com/office/drawing/2014/main" id="{4EB9C014-327D-1A4F-B339-792F1124C51F}"/>
              </a:ext>
            </a:extLst>
          </p:cNvPr>
          <p:cNvSpPr txBox="1">
            <a:spLocks/>
          </p:cNvSpPr>
          <p:nvPr/>
        </p:nvSpPr>
        <p:spPr>
          <a:xfrm>
            <a:off x="547848" y="806824"/>
            <a:ext cx="8048303" cy="880419"/>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n-US" sz="2400" dirty="0">
                <a:solidFill>
                  <a:schemeClr val="bg1"/>
                </a:solidFill>
                <a:effectLst/>
                <a:latin typeface="ATT Aleck Sans" panose="020B0503020203020204"/>
                <a:ea typeface="Times New Roman" panose="02020603050405020304" pitchFamily="18" charset="0"/>
              </a:rPr>
              <a:t>If you accidentally deleted a file, where can you find and retrieve it? </a:t>
            </a:r>
            <a:r>
              <a:rPr lang="en-US" sz="2400" b="1" dirty="0">
                <a:solidFill>
                  <a:schemeClr val="bg1"/>
                </a:solidFill>
              </a:rPr>
              <a:t> </a:t>
            </a:r>
            <a:endParaRPr lang="en-US" sz="2400" dirty="0">
              <a:solidFill>
                <a:schemeClr val="bg1"/>
              </a:solidFill>
            </a:endParaRPr>
          </a:p>
          <a:p>
            <a:pPr marL="308610" lvl="1" indent="0" algn="ctr">
              <a:buFont typeface="Georgia"/>
              <a:buNone/>
            </a:pPr>
            <a:r>
              <a:rPr lang="en-US" dirty="0">
                <a:solidFill>
                  <a:schemeClr val="tx1"/>
                </a:solidFill>
              </a:rPr>
              <a:t>		</a:t>
            </a:r>
          </a:p>
          <a:p>
            <a:pPr marL="308610" lvl="1" indent="0" algn="ctr">
              <a:buFont typeface="Georgia"/>
              <a:buNone/>
            </a:pPr>
            <a:r>
              <a:rPr lang="en-US" dirty="0">
                <a:solidFill>
                  <a:schemeClr val="tx1"/>
                </a:solidFill>
              </a:rPr>
              <a:t>	</a:t>
            </a:r>
            <a:endParaRPr lang="en-US" sz="2100" dirty="0">
              <a:solidFill>
                <a:schemeClr val="tx1"/>
              </a:solidFill>
            </a:endParaRP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p:txBody>
      </p:sp>
      <p:pic>
        <p:nvPicPr>
          <p:cNvPr id="4" name="Picture 3" descr="A screenshot of a computer&#10;&#10;Description automatically generated">
            <a:extLst>
              <a:ext uri="{FF2B5EF4-FFF2-40B4-BE49-F238E27FC236}">
                <a16:creationId xmlns:a16="http://schemas.microsoft.com/office/drawing/2014/main" id="{8EC93B1E-0F6C-88AC-37D8-06AA4750D58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8399" y="2039618"/>
            <a:ext cx="8037752" cy="4521236"/>
          </a:xfrm>
          <a:prstGeom prst="rect">
            <a:avLst/>
          </a:prstGeom>
        </p:spPr>
      </p:pic>
    </p:spTree>
    <p:extLst>
      <p:ext uri="{BB962C8B-B14F-4D97-AF65-F5344CB8AC3E}">
        <p14:creationId xmlns:p14="http://schemas.microsoft.com/office/powerpoint/2010/main" val="3805314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39824"/>
            <a:ext cx="8229600" cy="4837176"/>
          </a:xfrm>
        </p:spPr>
        <p:txBody>
          <a:bodyPr vert="horz" lIns="91440" tIns="45720" rIns="91440" bIns="45720" anchor="t">
            <a:normAutofit/>
          </a:bodyPr>
          <a:lstStyle/>
          <a:p>
            <a:pPr marL="81915" indent="0">
              <a:buNone/>
            </a:pPr>
            <a:r>
              <a:rPr lang="en-US" dirty="0"/>
              <a:t>Today you have learned:</a:t>
            </a:r>
            <a:br>
              <a:rPr lang="en-US" dirty="0"/>
            </a:br>
            <a:endParaRPr lang="en-US" dirty="0">
              <a:solidFill>
                <a:schemeClr val="tx1"/>
              </a:solidFill>
            </a:endParaRPr>
          </a:p>
          <a:p>
            <a:pPr indent="-191770"/>
            <a:r>
              <a:rPr lang="en-US" dirty="0"/>
              <a:t>What is an operating systems</a:t>
            </a:r>
          </a:p>
          <a:p>
            <a:pPr indent="-191770"/>
            <a:r>
              <a:rPr lang="en-US" dirty="0"/>
              <a:t>The skills you need to use the Windows 11 operating system, including:</a:t>
            </a:r>
          </a:p>
          <a:p>
            <a:pPr marL="493395" lvl="1" indent="-184785"/>
            <a:r>
              <a:rPr lang="en-US" dirty="0"/>
              <a:t>Finding and navigating the desktop</a:t>
            </a:r>
          </a:p>
          <a:p>
            <a:pPr marL="493395" lvl="1" indent="-184785"/>
            <a:r>
              <a:rPr lang="en-US" dirty="0"/>
              <a:t>Finding and organizing files and folders</a:t>
            </a:r>
          </a:p>
          <a:p>
            <a:pPr marL="493395" lvl="1" indent="-184785"/>
            <a:r>
              <a:rPr lang="en-US" dirty="0"/>
              <a:t>Managing application windows</a:t>
            </a:r>
          </a:p>
          <a:p>
            <a:pPr marL="493395" lvl="1" indent="-184785"/>
            <a:r>
              <a:rPr lang="en-US" dirty="0"/>
              <a:t>Saving and closing files</a:t>
            </a:r>
          </a:p>
          <a:p>
            <a:pPr marL="493395" lvl="1" indent="-184785"/>
            <a:r>
              <a:rPr lang="en-US" dirty="0"/>
              <a:t>Deleting files</a:t>
            </a:r>
          </a:p>
          <a:p>
            <a:pPr indent="-191770"/>
            <a:r>
              <a:rPr lang="en-US" dirty="0">
                <a:latin typeface="ATT Aleck Sans"/>
              </a:rPr>
              <a:t>Tips for using Windows 11</a:t>
            </a:r>
            <a:endParaRPr lang="en-US" dirty="0"/>
          </a:p>
          <a:p>
            <a:pPr marL="493395" lvl="1" indent="-184785"/>
            <a:endParaRPr lang="en-US" sz="2000" dirty="0">
              <a:solidFill>
                <a:schemeClr val="tx1"/>
              </a:solidFill>
            </a:endParaRPr>
          </a:p>
          <a:p>
            <a:pPr marL="493395" lvl="1" indent="-184785"/>
            <a:endParaRPr lang="en-US" sz="2000" dirty="0">
              <a:solidFill>
                <a:schemeClr val="tx1"/>
              </a:solidFill>
            </a:endParaRPr>
          </a:p>
          <a:p>
            <a:pPr marL="81915" indent="0">
              <a:buNone/>
            </a:pPr>
            <a:endParaRPr lang="en-US" dirty="0">
              <a:solidFill>
                <a:schemeClr val="tx1"/>
              </a:solidFill>
            </a:endParaRPr>
          </a:p>
        </p:txBody>
      </p:sp>
      <p:sp>
        <p:nvSpPr>
          <p:cNvPr id="5" name="Title 4">
            <a:extLst>
              <a:ext uri="{FF2B5EF4-FFF2-40B4-BE49-F238E27FC236}">
                <a16:creationId xmlns:a16="http://schemas.microsoft.com/office/drawing/2014/main" id="{87E9E9DF-53AB-F24C-BD08-4B2F47E5BD2D}"/>
              </a:ext>
            </a:extLst>
          </p:cNvPr>
          <p:cNvSpPr>
            <a:spLocks noGrp="1"/>
          </p:cNvSpPr>
          <p:nvPr>
            <p:ph type="title"/>
          </p:nvPr>
        </p:nvSpPr>
        <p:spPr>
          <a:xfrm>
            <a:off x="457200" y="585056"/>
            <a:ext cx="8229600" cy="1066800"/>
          </a:xfrm>
        </p:spPr>
        <p:txBody>
          <a:bodyPr/>
          <a:lstStyle/>
          <a:p>
            <a:r>
              <a:rPr lang="en-US" dirty="0"/>
              <a:t>Congratulations, Learners! </a:t>
            </a:r>
          </a:p>
        </p:txBody>
      </p:sp>
      <p:sp>
        <p:nvSpPr>
          <p:cNvPr id="3" name="Slide Number Placeholder 2">
            <a:extLst>
              <a:ext uri="{FF2B5EF4-FFF2-40B4-BE49-F238E27FC236}">
                <a16:creationId xmlns:a16="http://schemas.microsoft.com/office/drawing/2014/main" id="{8A39ED1B-0119-F540-BE48-734BF6E3F59E}"/>
              </a:ext>
            </a:extLst>
          </p:cNvPr>
          <p:cNvSpPr>
            <a:spLocks noGrp="1"/>
          </p:cNvSpPr>
          <p:nvPr>
            <p:ph type="sldNum" sz="quarter" idx="12"/>
          </p:nvPr>
        </p:nvSpPr>
        <p:spPr/>
        <p:txBody>
          <a:bodyPr/>
          <a:lstStyle/>
          <a:p>
            <a:fld id="{D852D4E8-E283-404D-80D7-3AF63315721A}" type="slidenum">
              <a:rPr lang="en-US" smtClean="0"/>
              <a:t>77</a:t>
            </a:fld>
            <a:endParaRPr lang="en-US"/>
          </a:p>
        </p:txBody>
      </p:sp>
    </p:spTree>
    <p:extLst>
      <p:ext uri="{BB962C8B-B14F-4D97-AF65-F5344CB8AC3E}">
        <p14:creationId xmlns:p14="http://schemas.microsoft.com/office/powerpoint/2010/main" val="631216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fontScale="90000"/>
          </a:bodyPr>
          <a:lstStyle/>
          <a:p>
            <a:pPr algn="ctr"/>
            <a:br>
              <a:rPr lang="en-US" sz="2200" dirty="0"/>
            </a:br>
            <a:r>
              <a:rPr lang="en-US" dirty="0"/>
              <a:t>Today’s training is provided by AT&amp;T </a:t>
            </a:r>
            <a:br>
              <a:rPr lang="en-US" dirty="0"/>
            </a:br>
            <a:r>
              <a:rPr lang="en-US" dirty="0"/>
              <a:t>and the Public Library Association. </a:t>
            </a:r>
            <a:br>
              <a:rPr lang="en-US" dirty="0"/>
            </a:br>
            <a:r>
              <a:rPr lang="en-US" dirty="0"/>
              <a:t>Visit https</a:t>
            </a:r>
            <a:r>
              <a:rPr lang="en-US" dirty="0">
                <a:solidFill>
                  <a:srgbClr val="009FDB"/>
                </a:solidFill>
              </a:rPr>
              <a:t>://</a:t>
            </a:r>
            <a:r>
              <a:rPr lang="en-US" dirty="0" err="1">
                <a:solidFill>
                  <a:srgbClr val="009FDB"/>
                </a:solidFill>
              </a:rPr>
              <a:t>digitalliteracy.att.com</a:t>
            </a:r>
            <a:r>
              <a:rPr lang="en-US" dirty="0">
                <a:solidFill>
                  <a:srgbClr val="009FDB"/>
                </a:solidFill>
              </a:rPr>
              <a:t>/ </a:t>
            </a:r>
            <a:br>
              <a:rPr lang="en-US" dirty="0"/>
            </a:br>
            <a:r>
              <a:rPr lang="en-US" dirty="0"/>
              <a:t>for more courses and to build confidence using technology. </a:t>
            </a:r>
            <a:br>
              <a:rPr lang="en-US" dirty="0"/>
            </a:br>
            <a:endParaRPr lang="en-US" sz="4800" dirty="0"/>
          </a:p>
        </p:txBody>
      </p:sp>
      <p:grpSp>
        <p:nvGrpSpPr>
          <p:cNvPr id="6" name="Group 5">
            <a:extLst>
              <a:ext uri="{FF2B5EF4-FFF2-40B4-BE49-F238E27FC236}">
                <a16:creationId xmlns:a16="http://schemas.microsoft.com/office/drawing/2014/main" id="{90A10C2C-BDDA-AA4C-852A-B34208C58200}"/>
              </a:ext>
            </a:extLst>
          </p:cNvPr>
          <p:cNvGrpSpPr/>
          <p:nvPr/>
        </p:nvGrpSpPr>
        <p:grpSpPr>
          <a:xfrm>
            <a:off x="0" y="5791200"/>
            <a:ext cx="9220200" cy="806783"/>
            <a:chOff x="0" y="5791200"/>
            <a:chExt cx="9220200" cy="806783"/>
          </a:xfrm>
        </p:grpSpPr>
        <p:pic>
          <p:nvPicPr>
            <p:cNvPr id="7" name="Picture 6">
              <a:extLst>
                <a:ext uri="{FF2B5EF4-FFF2-40B4-BE49-F238E27FC236}">
                  <a16:creationId xmlns:a16="http://schemas.microsoft.com/office/drawing/2014/main" id="{EE5DC813-571C-1C47-9024-7CDE370F2FE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2705101" y="6096000"/>
              <a:ext cx="3733797" cy="501983"/>
            </a:xfrm>
            <a:prstGeom prst="rect">
              <a:avLst/>
            </a:prstGeom>
          </p:spPr>
        </p:pic>
        <p:cxnSp>
          <p:nvCxnSpPr>
            <p:cNvPr id="8" name="Straight Connector 7">
              <a:extLst>
                <a:ext uri="{FF2B5EF4-FFF2-40B4-BE49-F238E27FC236}">
                  <a16:creationId xmlns:a16="http://schemas.microsoft.com/office/drawing/2014/main" id="{4632B9E2-B605-DD49-9650-77C1E4B26356}"/>
                </a:ext>
              </a:extLst>
            </p:cNvPr>
            <p:cNvCxnSpPr/>
            <p:nvPr/>
          </p:nvCxnSpPr>
          <p:spPr>
            <a:xfrm>
              <a:off x="0" y="5791200"/>
              <a:ext cx="92202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3" name="Slide Number Placeholder 2">
            <a:extLst>
              <a:ext uri="{FF2B5EF4-FFF2-40B4-BE49-F238E27FC236}">
                <a16:creationId xmlns:a16="http://schemas.microsoft.com/office/drawing/2014/main" id="{A4145DA5-5F0E-2749-AFCA-36F5B81DEB82}"/>
              </a:ext>
            </a:extLst>
          </p:cNvPr>
          <p:cNvSpPr>
            <a:spLocks noGrp="1"/>
          </p:cNvSpPr>
          <p:nvPr>
            <p:ph type="sldNum" sz="quarter" idx="12"/>
          </p:nvPr>
        </p:nvSpPr>
        <p:spPr/>
        <p:txBody>
          <a:bodyPr/>
          <a:lstStyle/>
          <a:p>
            <a:fld id="{D852D4E8-E283-404D-80D7-3AF63315721A}" type="slidenum">
              <a:rPr lang="en-US" smtClean="0"/>
              <a:t>78</a:t>
            </a:fld>
            <a:endParaRPr lang="en-US"/>
          </a:p>
        </p:txBody>
      </p:sp>
    </p:spTree>
    <p:extLst>
      <p:ext uri="{BB962C8B-B14F-4D97-AF65-F5344CB8AC3E}">
        <p14:creationId xmlns:p14="http://schemas.microsoft.com/office/powerpoint/2010/main" val="791591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0060" y="2750820"/>
            <a:ext cx="8183880" cy="1051560"/>
          </a:xfrm>
        </p:spPr>
        <p:txBody>
          <a:bodyPr>
            <a:normAutofit fontScale="90000"/>
          </a:bodyPr>
          <a:lstStyle/>
          <a:p>
            <a:pPr algn="ctr"/>
            <a:br>
              <a:rPr lang="en-US" sz="2200" dirty="0"/>
            </a:br>
            <a:r>
              <a:rPr lang="en-US" dirty="0"/>
              <a:t>Please be sure to complete the learner survey. </a:t>
            </a:r>
            <a:br>
              <a:rPr lang="en-US" dirty="0"/>
            </a:br>
            <a:r>
              <a:rPr lang="en-US" dirty="0"/>
              <a:t>Visit: </a:t>
            </a:r>
            <a:r>
              <a:rPr lang="en-US" b="1" dirty="0" err="1"/>
              <a:t>digitalliteracy.att.com</a:t>
            </a:r>
            <a:r>
              <a:rPr lang="en-US" b="1" dirty="0"/>
              <a:t>/</a:t>
            </a:r>
            <a:r>
              <a:rPr lang="en-US" b="1" dirty="0" err="1"/>
              <a:t>learnersurvey</a:t>
            </a:r>
            <a:r>
              <a:rPr lang="en-US" b="1" dirty="0"/>
              <a:t>  </a:t>
            </a:r>
            <a:br>
              <a:rPr lang="en-US" dirty="0"/>
            </a:br>
            <a:r>
              <a:rPr lang="en-US" dirty="0"/>
              <a:t>or </a:t>
            </a:r>
            <a:br>
              <a:rPr lang="en-US" dirty="0"/>
            </a:br>
            <a:r>
              <a:rPr lang="en-US" dirty="0"/>
              <a:t>Scan the QR code here: </a:t>
            </a:r>
            <a:br>
              <a:rPr lang="en-US" dirty="0"/>
            </a:br>
            <a:br>
              <a:rPr lang="en-US" dirty="0"/>
            </a:br>
            <a:br>
              <a:rPr lang="en-US" dirty="0"/>
            </a:br>
            <a:br>
              <a:rPr lang="en-US" dirty="0"/>
            </a:br>
            <a:br>
              <a:rPr lang="en-US" dirty="0"/>
            </a:br>
            <a:br>
              <a:rPr lang="en-US" dirty="0"/>
            </a:br>
            <a:r>
              <a:rPr lang="en-US" dirty="0"/>
              <a:t>The QR code is also on the Activity Sheet. </a:t>
            </a:r>
            <a:br>
              <a:rPr lang="en-US" dirty="0"/>
            </a:br>
            <a:br>
              <a:rPr lang="en-US" dirty="0"/>
            </a:br>
            <a:r>
              <a:rPr lang="en-US" dirty="0"/>
              <a:t>We appreciate your feedback and participation! </a:t>
            </a:r>
            <a:br>
              <a:rPr lang="en-US" dirty="0"/>
            </a:br>
            <a:endParaRPr lang="en-US" sz="4800" dirty="0"/>
          </a:p>
        </p:txBody>
      </p:sp>
      <p:grpSp>
        <p:nvGrpSpPr>
          <p:cNvPr id="6" name="Group 5">
            <a:extLst>
              <a:ext uri="{FF2B5EF4-FFF2-40B4-BE49-F238E27FC236}">
                <a16:creationId xmlns:a16="http://schemas.microsoft.com/office/drawing/2014/main" id="{90A10C2C-BDDA-AA4C-852A-B34208C58200}"/>
              </a:ext>
            </a:extLst>
          </p:cNvPr>
          <p:cNvGrpSpPr/>
          <p:nvPr/>
        </p:nvGrpSpPr>
        <p:grpSpPr>
          <a:xfrm>
            <a:off x="0" y="5791200"/>
            <a:ext cx="9220200" cy="806783"/>
            <a:chOff x="0" y="5791200"/>
            <a:chExt cx="9220200" cy="806783"/>
          </a:xfrm>
        </p:grpSpPr>
        <p:pic>
          <p:nvPicPr>
            <p:cNvPr id="7" name="Picture 6">
              <a:extLst>
                <a:ext uri="{FF2B5EF4-FFF2-40B4-BE49-F238E27FC236}">
                  <a16:creationId xmlns:a16="http://schemas.microsoft.com/office/drawing/2014/main" id="{EE5DC813-571C-1C47-9024-7CDE370F2FE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2705101" y="6096000"/>
              <a:ext cx="3733797" cy="501983"/>
            </a:xfrm>
            <a:prstGeom prst="rect">
              <a:avLst/>
            </a:prstGeom>
          </p:spPr>
        </p:pic>
        <p:cxnSp>
          <p:nvCxnSpPr>
            <p:cNvPr id="8" name="Straight Connector 7">
              <a:extLst>
                <a:ext uri="{FF2B5EF4-FFF2-40B4-BE49-F238E27FC236}">
                  <a16:creationId xmlns:a16="http://schemas.microsoft.com/office/drawing/2014/main" id="{4632B9E2-B605-DD49-9650-77C1E4B26356}"/>
                </a:ext>
              </a:extLst>
            </p:cNvPr>
            <p:cNvCxnSpPr/>
            <p:nvPr/>
          </p:nvCxnSpPr>
          <p:spPr>
            <a:xfrm>
              <a:off x="0" y="5791200"/>
              <a:ext cx="92202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3" name="Slide Number Placeholder 2">
            <a:extLst>
              <a:ext uri="{FF2B5EF4-FFF2-40B4-BE49-F238E27FC236}">
                <a16:creationId xmlns:a16="http://schemas.microsoft.com/office/drawing/2014/main" id="{A4145DA5-5F0E-2749-AFCA-36F5B81DEB82}"/>
              </a:ext>
            </a:extLst>
          </p:cNvPr>
          <p:cNvSpPr>
            <a:spLocks noGrp="1"/>
          </p:cNvSpPr>
          <p:nvPr>
            <p:ph type="sldNum" sz="quarter" idx="12"/>
          </p:nvPr>
        </p:nvSpPr>
        <p:spPr/>
        <p:txBody>
          <a:bodyPr/>
          <a:lstStyle/>
          <a:p>
            <a:fld id="{D852D4E8-E283-404D-80D7-3AF63315721A}" type="slidenum">
              <a:rPr lang="en-US" smtClean="0"/>
              <a:t>79</a:t>
            </a:fld>
            <a:endParaRPr lang="en-US"/>
          </a:p>
        </p:txBody>
      </p:sp>
      <p:pic>
        <p:nvPicPr>
          <p:cNvPr id="4" name="Picture 3" descr="A qr code on a white background&#10;&#10;Description automatically generated">
            <a:extLst>
              <a:ext uri="{FF2B5EF4-FFF2-40B4-BE49-F238E27FC236}">
                <a16:creationId xmlns:a16="http://schemas.microsoft.com/office/drawing/2014/main" id="{3925F421-5EB5-5A9B-8E06-F80A996A61E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93519" y="2346062"/>
            <a:ext cx="1770218" cy="1752176"/>
          </a:xfrm>
          <a:prstGeom prst="rect">
            <a:avLst/>
          </a:prstGeom>
        </p:spPr>
      </p:pic>
    </p:spTree>
    <p:extLst>
      <p:ext uri="{BB962C8B-B14F-4D97-AF65-F5344CB8AC3E}">
        <p14:creationId xmlns:p14="http://schemas.microsoft.com/office/powerpoint/2010/main" val="3395186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CF1E45-49A7-55B4-FCE9-7EED63D73876}"/>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4AF6159-4168-DF6D-89F7-836369EC824C}"/>
              </a:ext>
            </a:extLst>
          </p:cNvPr>
          <p:cNvSpPr>
            <a:spLocks noGrp="1"/>
          </p:cNvSpPr>
          <p:nvPr>
            <p:ph idx="1"/>
          </p:nvPr>
        </p:nvSpPr>
        <p:spPr>
          <a:xfrm>
            <a:off x="457200" y="1447800"/>
            <a:ext cx="8229600" cy="4324350"/>
          </a:xfrm>
        </p:spPr>
        <p:txBody>
          <a:bodyPr/>
          <a:lstStyle/>
          <a:p>
            <a:r>
              <a:rPr lang="en-US" b="1" dirty="0">
                <a:solidFill>
                  <a:schemeClr val="tx1"/>
                </a:solidFill>
              </a:rPr>
              <a:t>Opening a File</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07E370B-416F-3E2C-D93F-608EFB2ADD1A}"/>
              </a:ext>
            </a:extLst>
          </p:cNvPr>
          <p:cNvSpPr>
            <a:spLocks noGrp="1"/>
          </p:cNvSpPr>
          <p:nvPr>
            <p:ph type="sldNum" sz="quarter" idx="12"/>
          </p:nvPr>
        </p:nvSpPr>
        <p:spPr/>
        <p:txBody>
          <a:bodyPr/>
          <a:lstStyle/>
          <a:p>
            <a:fld id="{D852D4E8-E283-404D-80D7-3AF63315721A}" type="slidenum">
              <a:rPr lang="en-US" smtClean="0"/>
              <a:t>8</a:t>
            </a:fld>
            <a:endParaRPr lang="en-US"/>
          </a:p>
        </p:txBody>
      </p:sp>
      <p:sp>
        <p:nvSpPr>
          <p:cNvPr id="8" name="Title 2">
            <a:extLst>
              <a:ext uri="{FF2B5EF4-FFF2-40B4-BE49-F238E27FC236}">
                <a16:creationId xmlns:a16="http://schemas.microsoft.com/office/drawing/2014/main" id="{123B3029-657E-78D6-B1CF-6AC36D3318E3}"/>
              </a:ext>
            </a:extLst>
          </p:cNvPr>
          <p:cNvSpPr>
            <a:spLocks noGrp="1"/>
          </p:cNvSpPr>
          <p:nvPr>
            <p:ph type="title"/>
          </p:nvPr>
        </p:nvSpPr>
        <p:spPr>
          <a:xfrm>
            <a:off x="457200" y="685800"/>
            <a:ext cx="8229600" cy="1066800"/>
          </a:xfrm>
        </p:spPr>
        <p:txBody>
          <a:bodyPr/>
          <a:lstStyle/>
          <a:p>
            <a:r>
              <a:rPr lang="en-US" dirty="0"/>
              <a:t>Files and Folders (continued)</a:t>
            </a:r>
          </a:p>
        </p:txBody>
      </p:sp>
      <p:cxnSp>
        <p:nvCxnSpPr>
          <p:cNvPr id="9" name="Straight Connector 8">
            <a:extLst>
              <a:ext uri="{FF2B5EF4-FFF2-40B4-BE49-F238E27FC236}">
                <a16:creationId xmlns:a16="http://schemas.microsoft.com/office/drawing/2014/main" id="{601706E3-E537-DEC0-937C-74700E37B44E}"/>
              </a:ext>
            </a:extLst>
          </p:cNvPr>
          <p:cNvCxnSpPr>
            <a:cxnSpLocks/>
          </p:cNvCxnSpPr>
          <p:nvPr/>
        </p:nvCxnSpPr>
        <p:spPr>
          <a:xfrm>
            <a:off x="1447800" y="3657600"/>
            <a:ext cx="1093666" cy="0"/>
          </a:xfrm>
          <a:prstGeom prst="line">
            <a:avLst/>
          </a:prstGeom>
          <a:ln w="127000">
            <a:solidFill>
              <a:srgbClr val="F4681A"/>
            </a:solidFill>
            <a:headEnd type="triangle"/>
          </a:ln>
        </p:spPr>
        <p:style>
          <a:lnRef idx="1">
            <a:schemeClr val="accent1"/>
          </a:lnRef>
          <a:fillRef idx="0">
            <a:schemeClr val="accent1"/>
          </a:fillRef>
          <a:effectRef idx="0">
            <a:schemeClr val="accent1"/>
          </a:effectRef>
          <a:fontRef idx="minor">
            <a:schemeClr val="tx1"/>
          </a:fontRef>
        </p:style>
      </p:cxnSp>
      <p:pic>
        <p:nvPicPr>
          <p:cNvPr id="11" name="Picture 10" descr="A screenshot of a computer&#10;&#10;Description automatically generated">
            <a:extLst>
              <a:ext uri="{FF2B5EF4-FFF2-40B4-BE49-F238E27FC236}">
                <a16:creationId xmlns:a16="http://schemas.microsoft.com/office/drawing/2014/main" id="{2A71DC51-EEF6-9877-90B7-2697A3C406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10" name="Rectangle 9">
            <a:extLst>
              <a:ext uri="{FF2B5EF4-FFF2-40B4-BE49-F238E27FC236}">
                <a16:creationId xmlns:a16="http://schemas.microsoft.com/office/drawing/2014/main" id="{320CDDD2-EAE5-1556-95FB-DEB960115674}"/>
              </a:ext>
            </a:extLst>
          </p:cNvPr>
          <p:cNvSpPr/>
          <p:nvPr/>
        </p:nvSpPr>
        <p:spPr>
          <a:xfrm>
            <a:off x="1810962" y="2193587"/>
            <a:ext cx="5951373" cy="4051927"/>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82499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0583C908-B49F-F14F-8A2F-1ADA65361E11}"/>
              </a:ext>
            </a:extLst>
          </p:cNvPr>
          <p:cNvSpPr>
            <a:spLocks noGrp="1"/>
          </p:cNvSpPr>
          <p:nvPr>
            <p:ph type="subTitle" idx="1"/>
          </p:nvPr>
        </p:nvSpPr>
        <p:spPr/>
        <p:txBody>
          <a:bodyPr/>
          <a:lstStyle/>
          <a:p>
            <a:r>
              <a:rPr lang="en-US" sz="2000" b="1"/>
              <a:t>THANK YOU FOR COMING!</a:t>
            </a:r>
          </a:p>
          <a:p>
            <a:endParaRPr lang="en-US"/>
          </a:p>
        </p:txBody>
      </p:sp>
      <p:sp>
        <p:nvSpPr>
          <p:cNvPr id="3" name="Title 2">
            <a:extLst>
              <a:ext uri="{FF2B5EF4-FFF2-40B4-BE49-F238E27FC236}">
                <a16:creationId xmlns:a16="http://schemas.microsoft.com/office/drawing/2014/main" id="{23DD05A5-8075-BA4D-B01C-4C79E31AF801}"/>
              </a:ext>
            </a:extLst>
          </p:cNvPr>
          <p:cNvSpPr>
            <a:spLocks noGrp="1"/>
          </p:cNvSpPr>
          <p:nvPr>
            <p:ph type="ctrTitle"/>
          </p:nvPr>
        </p:nvSpPr>
        <p:spPr/>
        <p:txBody>
          <a:bodyPr/>
          <a:lstStyle/>
          <a:p>
            <a:r>
              <a:rPr lang="en-US"/>
              <a:t>Questions?</a:t>
            </a:r>
          </a:p>
        </p:txBody>
      </p:sp>
      <p:grpSp>
        <p:nvGrpSpPr>
          <p:cNvPr id="7" name="Group 6">
            <a:extLst>
              <a:ext uri="{FF2B5EF4-FFF2-40B4-BE49-F238E27FC236}">
                <a16:creationId xmlns:a16="http://schemas.microsoft.com/office/drawing/2014/main" id="{71FB1F5B-D6C2-CA41-83A6-4340EF2C88A8}"/>
              </a:ext>
            </a:extLst>
          </p:cNvPr>
          <p:cNvGrpSpPr/>
          <p:nvPr/>
        </p:nvGrpSpPr>
        <p:grpSpPr>
          <a:xfrm>
            <a:off x="-38101" y="5334000"/>
            <a:ext cx="9220200" cy="806783"/>
            <a:chOff x="0" y="5791200"/>
            <a:chExt cx="9220200" cy="806783"/>
          </a:xfrm>
        </p:grpSpPr>
        <p:pic>
          <p:nvPicPr>
            <p:cNvPr id="8" name="Picture 7">
              <a:extLst>
                <a:ext uri="{FF2B5EF4-FFF2-40B4-BE49-F238E27FC236}">
                  <a16:creationId xmlns:a16="http://schemas.microsoft.com/office/drawing/2014/main" id="{4F8D42A3-C752-D246-93F9-5C25D9E8735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2705101" y="6096000"/>
              <a:ext cx="3733797" cy="501983"/>
            </a:xfrm>
            <a:prstGeom prst="rect">
              <a:avLst/>
            </a:prstGeom>
          </p:spPr>
        </p:pic>
        <p:cxnSp>
          <p:nvCxnSpPr>
            <p:cNvPr id="9" name="Straight Connector 8">
              <a:extLst>
                <a:ext uri="{FF2B5EF4-FFF2-40B4-BE49-F238E27FC236}">
                  <a16:creationId xmlns:a16="http://schemas.microsoft.com/office/drawing/2014/main" id="{66B3C92E-78BD-4B40-9F96-C952FE6596F0}"/>
                </a:ext>
              </a:extLst>
            </p:cNvPr>
            <p:cNvCxnSpPr/>
            <p:nvPr/>
          </p:nvCxnSpPr>
          <p:spPr>
            <a:xfrm>
              <a:off x="0" y="5791200"/>
              <a:ext cx="92202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0" name="Text Box 2">
            <a:extLst>
              <a:ext uri="{FF2B5EF4-FFF2-40B4-BE49-F238E27FC236}">
                <a16:creationId xmlns:a16="http://schemas.microsoft.com/office/drawing/2014/main" id="{3F858E2B-0CF3-8E40-B04E-D080A87ABA59}"/>
              </a:ext>
            </a:extLst>
          </p:cNvPr>
          <p:cNvSpPr txBox="1"/>
          <p:nvPr/>
        </p:nvSpPr>
        <p:spPr>
          <a:xfrm>
            <a:off x="963129" y="6324600"/>
            <a:ext cx="7217741" cy="430317"/>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457200" marR="0">
              <a:spcBef>
                <a:spcPts val="0"/>
              </a:spcBef>
              <a:spcAft>
                <a:spcPts val="0"/>
              </a:spcAft>
            </a:pPr>
            <a:r>
              <a:rPr lang="en-US" sz="1000" b="1">
                <a:effectLst/>
                <a:latin typeface="ATT Aleck Sans" panose="020B0503020203020204" pitchFamily="34" charset="0"/>
                <a:ea typeface="Calibri" panose="020F0502020204030204" pitchFamily="34" charset="0"/>
                <a:cs typeface="ATT Aleck Sans" panose="020B0503020203020204" pitchFamily="34" charset="0"/>
              </a:rPr>
              <a:t>Disclaimer: </a:t>
            </a:r>
            <a:r>
              <a:rPr lang="en-US" sz="1000">
                <a:effectLst/>
                <a:latin typeface="ATT Aleck Sans" panose="020B0503020203020204" pitchFamily="34" charset="0"/>
                <a:ea typeface="Calibri" panose="020F0502020204030204" pitchFamily="34" charset="0"/>
                <a:cs typeface="ATT Aleck Sans" panose="020B0503020203020204" pitchFamily="34" charset="0"/>
              </a:rPr>
              <a:t>None of the other companies whose names or logos appear in these educational materials have been involved in the creation of these materials, or approve, sponsor, or are affiliated in any way with these materials.</a:t>
            </a:r>
            <a:endParaRPr lang="en-US" sz="1600">
              <a:effectLst/>
              <a:latin typeface="ATT Aleck Sans" panose="020B0503020203020204" pitchFamily="34" charset="0"/>
              <a:ea typeface="Calibri" panose="020F0502020204030204" pitchFamily="34" charset="0"/>
              <a:cs typeface="ATT Aleck Sans" panose="020B0503020203020204" pitchFamily="34" charset="0"/>
            </a:endParaRPr>
          </a:p>
          <a:p>
            <a:pPr marL="0" marR="0">
              <a:spcBef>
                <a:spcPts val="0"/>
              </a:spcBef>
              <a:spcAft>
                <a:spcPts val="0"/>
              </a:spcAft>
            </a:pPr>
            <a:r>
              <a:rPr lang="en-US" sz="1600">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4" name="Slide Number Placeholder 3">
            <a:extLst>
              <a:ext uri="{FF2B5EF4-FFF2-40B4-BE49-F238E27FC236}">
                <a16:creationId xmlns:a16="http://schemas.microsoft.com/office/drawing/2014/main" id="{131076FE-944C-8347-8773-F307D75FC0FF}"/>
              </a:ext>
            </a:extLst>
          </p:cNvPr>
          <p:cNvSpPr>
            <a:spLocks noGrp="1"/>
          </p:cNvSpPr>
          <p:nvPr>
            <p:ph type="sldNum" sz="quarter" idx="12"/>
          </p:nvPr>
        </p:nvSpPr>
        <p:spPr/>
        <p:txBody>
          <a:bodyPr/>
          <a:lstStyle/>
          <a:p>
            <a:fld id="{D852D4E8-E283-404D-80D7-3AF63315721A}" type="slidenum">
              <a:rPr lang="en-US" smtClean="0"/>
              <a:t>80</a:t>
            </a:fld>
            <a:endParaRPr lang="en-US"/>
          </a:p>
        </p:txBody>
      </p:sp>
    </p:spTree>
    <p:extLst>
      <p:ext uri="{BB962C8B-B14F-4D97-AF65-F5344CB8AC3E}">
        <p14:creationId xmlns:p14="http://schemas.microsoft.com/office/powerpoint/2010/main" val="3139601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Folder: </a:t>
            </a:r>
            <a:r>
              <a:rPr lang="en-US" dirty="0">
                <a:solidFill>
                  <a:schemeClr val="tx1"/>
                </a:solidFill>
              </a:rPr>
              <a:t>A method for storing and organizing files.</a:t>
            </a:r>
            <a:r>
              <a:rPr lang="en-US" b="1" dirty="0">
                <a:solidFill>
                  <a:schemeClr val="tx1"/>
                </a:solidFill>
              </a:rPr>
              <a:t> </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9</a:t>
            </a:fld>
            <a:endParaRPr lang="en-US"/>
          </a:p>
        </p:txBody>
      </p:sp>
      <p:sp>
        <p:nvSpPr>
          <p:cNvPr id="11" name="Title 2">
            <a:extLst>
              <a:ext uri="{FF2B5EF4-FFF2-40B4-BE49-F238E27FC236}">
                <a16:creationId xmlns:a16="http://schemas.microsoft.com/office/drawing/2014/main" id="{63974DD1-C63B-54FF-A354-D9735B18E893}"/>
              </a:ext>
            </a:extLst>
          </p:cNvPr>
          <p:cNvSpPr>
            <a:spLocks noGrp="1"/>
          </p:cNvSpPr>
          <p:nvPr>
            <p:ph type="title"/>
          </p:nvPr>
        </p:nvSpPr>
        <p:spPr>
          <a:xfrm>
            <a:off x="457200" y="685800"/>
            <a:ext cx="8229600" cy="1066800"/>
          </a:xfrm>
        </p:spPr>
        <p:txBody>
          <a:bodyPr/>
          <a:lstStyle/>
          <a:p>
            <a:r>
              <a:rPr lang="en-US" dirty="0"/>
              <a:t>Files and Folders (continued)</a:t>
            </a:r>
          </a:p>
        </p:txBody>
      </p:sp>
      <p:pic>
        <p:nvPicPr>
          <p:cNvPr id="3" name="Picture 2" descr="A screenshot of a computer desktop&#10;&#10;Description automatically generated">
            <a:extLst>
              <a:ext uri="{FF2B5EF4-FFF2-40B4-BE49-F238E27FC236}">
                <a16:creationId xmlns:a16="http://schemas.microsoft.com/office/drawing/2014/main" id="{ABF35F14-3A8A-43EF-82F7-A9B9CCEA926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5" name="Rectangle 4">
            <a:extLst>
              <a:ext uri="{FF2B5EF4-FFF2-40B4-BE49-F238E27FC236}">
                <a16:creationId xmlns:a16="http://schemas.microsoft.com/office/drawing/2014/main" id="{A3DC4F78-F9CB-6EAE-EF7E-98C34922B97B}"/>
              </a:ext>
            </a:extLst>
          </p:cNvPr>
          <p:cNvSpPr/>
          <p:nvPr/>
        </p:nvSpPr>
        <p:spPr>
          <a:xfrm>
            <a:off x="693008" y="2568445"/>
            <a:ext cx="491686" cy="63627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95E8B9D2-0149-4923-3635-B781A8C22A7D}"/>
              </a:ext>
            </a:extLst>
          </p:cNvPr>
          <p:cNvCxnSpPr>
            <a:cxnSpLocks/>
          </p:cNvCxnSpPr>
          <p:nvPr/>
        </p:nvCxnSpPr>
        <p:spPr>
          <a:xfrm>
            <a:off x="1497134" y="3149917"/>
            <a:ext cx="1093666" cy="0"/>
          </a:xfrm>
          <a:prstGeom prst="line">
            <a:avLst/>
          </a:prstGeom>
          <a:ln w="127000">
            <a:solidFill>
              <a:srgbClr val="F4681A"/>
            </a:solidFill>
            <a:head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611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w TechEd Theme - Basic PowerPoint">
  <a:themeElements>
    <a:clrScheme name="Custom 2">
      <a:dk1>
        <a:srgbClr val="000000"/>
      </a:dk1>
      <a:lt1>
        <a:srgbClr val="FFFFFF"/>
      </a:lt1>
      <a:dk2>
        <a:srgbClr val="009FDB"/>
      </a:dk2>
      <a:lt2>
        <a:srgbClr val="E7E6E6"/>
      </a:lt2>
      <a:accent1>
        <a:srgbClr val="00A4CF"/>
      </a:accent1>
      <a:accent2>
        <a:srgbClr val="6DCCE1"/>
      </a:accent2>
      <a:accent3>
        <a:srgbClr val="00A4CF"/>
      </a:accent3>
      <a:accent4>
        <a:srgbClr val="6DCCE1"/>
      </a:accent4>
      <a:accent5>
        <a:srgbClr val="4472C4"/>
      </a:accent5>
      <a:accent6>
        <a:srgbClr val="6DCCE1"/>
      </a:accent6>
      <a:hlink>
        <a:srgbClr val="7F7F7F"/>
      </a:hlink>
      <a:folHlink>
        <a:srgbClr val="FFFFFF"/>
      </a:folHlink>
    </a:clrScheme>
    <a:fontScheme name="Custom 2">
      <a:majorFont>
        <a:latin typeface="Segoe UI Semibold"/>
        <a:ea typeface=""/>
        <a:cs typeface=""/>
      </a:majorFont>
      <a:minorFont>
        <a:latin typeface="Segoe UI Semi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extLst>
    <a:ext uri="{05A4C25C-085E-4340-85A3-A5531E510DB2}">
      <thm15:themeFamily xmlns:thm15="http://schemas.microsoft.com/office/thememl/2012/main" name="New TechEd Theme - Basic PowerPoint" id="{EBF6C87B-479B-45DF-BCDE-BC68215B5F4A}" vid="{AD3EDA62-2FAF-4269-A490-1D1DBF2FAC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064FA16E779B1498959DD44C5C6E9C1" ma:contentTypeVersion="13" ma:contentTypeDescription="Create a new document." ma:contentTypeScope="" ma:versionID="c220596961f973cb1c83ecc5a8f196b3">
  <xsd:schema xmlns:xsd="http://www.w3.org/2001/XMLSchema" xmlns:xs="http://www.w3.org/2001/XMLSchema" xmlns:p="http://schemas.microsoft.com/office/2006/metadata/properties" xmlns:ns3="85495b2c-2a7c-4afb-86fc-936ef0f18a9e" xmlns:ns4="208d213c-d5c7-4e55-bd96-ff72355b8008" targetNamespace="http://schemas.microsoft.com/office/2006/metadata/properties" ma:root="true" ma:fieldsID="9b11282c29b1847459f3367f3134855a" ns3:_="" ns4:_="">
    <xsd:import namespace="85495b2c-2a7c-4afb-86fc-936ef0f18a9e"/>
    <xsd:import namespace="208d213c-d5c7-4e55-bd96-ff72355b8008"/>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5495b2c-2a7c-4afb-86fc-936ef0f18a9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08d213c-d5c7-4e55-bd96-ff72355b800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2AC6FE-9392-4372-BC11-C6757B39AA79}">
  <ds:schemaRefs>
    <ds:schemaRef ds:uri="http://schemas.microsoft.com/sharepoint/v3/contenttype/forms"/>
  </ds:schemaRefs>
</ds:datastoreItem>
</file>

<file path=customXml/itemProps2.xml><?xml version="1.0" encoding="utf-8"?>
<ds:datastoreItem xmlns:ds="http://schemas.openxmlformats.org/officeDocument/2006/customXml" ds:itemID="{9A3AADE7-72E5-45D1-B88B-000D29EDA9D9}">
  <ds:schemaRefs>
    <ds:schemaRef ds:uri="208d213c-d5c7-4e55-bd96-ff72355b8008"/>
    <ds:schemaRef ds:uri="85495b2c-2a7c-4afb-86fc-936ef0f18a9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74149581-1BA0-4F40-B30A-89CDF3AA3B35}">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3713</TotalTime>
  <Words>8316</Words>
  <Application>Microsoft Macintosh PowerPoint</Application>
  <PresentationFormat>On-screen Show (4:3)</PresentationFormat>
  <Paragraphs>1059</Paragraphs>
  <Slides>80</Slides>
  <Notes>80</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80</vt:i4>
      </vt:variant>
    </vt:vector>
  </HeadingPairs>
  <TitlesOfParts>
    <vt:vector size="94" baseType="lpstr">
      <vt:lpstr>Aptos</vt:lpstr>
      <vt:lpstr>Arial</vt:lpstr>
      <vt:lpstr>Arial,Sans-Serif</vt:lpstr>
      <vt:lpstr>ATT Aleck Sans</vt:lpstr>
      <vt:lpstr>Calibri</vt:lpstr>
      <vt:lpstr>Courier New</vt:lpstr>
      <vt:lpstr>Georgia</vt:lpstr>
      <vt:lpstr>Helvetica Neue</vt:lpstr>
      <vt:lpstr>Segoe UI</vt:lpstr>
      <vt:lpstr>Segoe UI Semilight</vt:lpstr>
      <vt:lpstr>Times New Roman</vt:lpstr>
      <vt:lpstr>Wingdings</vt:lpstr>
      <vt:lpstr>Wingdings 2</vt:lpstr>
      <vt:lpstr>New TechEd Theme - Basic PowerPoint</vt:lpstr>
      <vt:lpstr>Files and Folders</vt:lpstr>
      <vt:lpstr>Files and Folders (continued)</vt:lpstr>
      <vt:lpstr>Files and Folders (continued)</vt:lpstr>
      <vt:lpstr>Files and Folders (continued)</vt:lpstr>
      <vt:lpstr>Files and Folders (continued)</vt:lpstr>
      <vt:lpstr>Files and Folders (continued)</vt:lpstr>
      <vt:lpstr>Files and Folders (continued)</vt:lpstr>
      <vt:lpstr>Files and Folders (continued)</vt:lpstr>
      <vt:lpstr>Files and Folders (continued)</vt:lpstr>
      <vt:lpstr>Files and Folders (continued)</vt:lpstr>
      <vt:lpstr>Files and Folders (continued)</vt:lpstr>
      <vt:lpstr>Files and Folders (continued)</vt:lpstr>
      <vt:lpstr>Files and Folders (continued)</vt:lpstr>
      <vt:lpstr>Working with Windows</vt:lpstr>
      <vt:lpstr>Working with Windows (continued)</vt:lpstr>
      <vt:lpstr>Working with Windows (continued)</vt:lpstr>
      <vt:lpstr>Working with Windows (continued)</vt:lpstr>
      <vt:lpstr>Working with Windows (continued)</vt:lpstr>
      <vt:lpstr>Working with Windows (continued)</vt:lpstr>
      <vt:lpstr>Working with Windows (continued)</vt:lpstr>
      <vt:lpstr>Working with Windows (continued)</vt:lpstr>
      <vt:lpstr>Working with Windows (continued)</vt:lpstr>
      <vt:lpstr>Working with Windows (continued)</vt:lpstr>
      <vt:lpstr>Working with Windows (continued)</vt:lpstr>
      <vt:lpstr>Working with Windows (continued)</vt:lpstr>
      <vt:lpstr>Working with Windows (continued)</vt:lpstr>
      <vt:lpstr>Working with Windows (continued)</vt:lpstr>
      <vt:lpstr>Working with Windows (continued)</vt:lpstr>
      <vt:lpstr>Working with Windows (continued)</vt:lpstr>
      <vt:lpstr>Working with Windows (continued)</vt:lpstr>
      <vt:lpstr>Working with Windows (continued)</vt:lpstr>
      <vt:lpstr>Working with Windows (continued)</vt:lpstr>
      <vt:lpstr>Working with Windows (continued)</vt:lpstr>
      <vt:lpstr>Activity #2</vt:lpstr>
      <vt:lpstr>ACTIVITY #2: Working with Files </vt:lpstr>
      <vt:lpstr>Saving and Closing Files </vt:lpstr>
      <vt:lpstr>Saving and Closing Files (continued)</vt:lpstr>
      <vt:lpstr>Saving and Closing Files (continued)</vt:lpstr>
      <vt:lpstr>Saving and Closing Files (continued)</vt:lpstr>
      <vt:lpstr>Saving and Closing Files (continued)</vt:lpstr>
      <vt:lpstr>Saving and Closing Files (continued)</vt:lpstr>
      <vt:lpstr>Saving and Closing Files (continued)</vt:lpstr>
      <vt:lpstr>Saving and Closing Files (continued)</vt:lpstr>
      <vt:lpstr>Saving and Closing Files (continued)</vt:lpstr>
      <vt:lpstr>Saving and Closing Files (continued)</vt:lpstr>
      <vt:lpstr>Saving and Closing Files (continued)</vt:lpstr>
      <vt:lpstr>Saving and Closing Files (continued)</vt:lpstr>
      <vt:lpstr>Saving and Closing Files (continued)</vt:lpstr>
      <vt:lpstr>Saving and Closing Files (continued)</vt:lpstr>
      <vt:lpstr>Saving and Closing Files (continued)</vt:lpstr>
      <vt:lpstr>Activity #3</vt:lpstr>
      <vt:lpstr>Activity 3: Saving a File</vt:lpstr>
      <vt:lpstr>Deleting Files</vt:lpstr>
      <vt:lpstr>Why Delete Files Permanently </vt:lpstr>
      <vt:lpstr>Deleting Files (continued)</vt:lpstr>
      <vt:lpstr>Deleting Files (continued)</vt:lpstr>
      <vt:lpstr>Deleting Files (continued)</vt:lpstr>
      <vt:lpstr>Deleting Files (continued)</vt:lpstr>
      <vt:lpstr>Deleting Files (continued)</vt:lpstr>
      <vt:lpstr>Deleting Files (continued)</vt:lpstr>
      <vt:lpstr>Deleting Files (continued)</vt:lpstr>
      <vt:lpstr>Deleting Files (continued)</vt:lpstr>
      <vt:lpstr>Deleting Files (continued)</vt:lpstr>
      <vt:lpstr>Deleting Files (continued)</vt:lpstr>
      <vt:lpstr>Deleting Files (continued)</vt:lpstr>
      <vt:lpstr>Deleting Files (continued)</vt:lpstr>
      <vt:lpstr>Deleting Files (continued)</vt:lpstr>
      <vt:lpstr>Activity #4</vt:lpstr>
      <vt:lpstr>Activity 4: Deleting Files</vt:lpstr>
      <vt:lpstr>Tips for Using a PC</vt:lpstr>
      <vt:lpstr>Activity #5</vt:lpstr>
      <vt:lpstr>PowerPoint Presentation</vt:lpstr>
      <vt:lpstr>PowerPoint Presentation</vt:lpstr>
      <vt:lpstr>PowerPoint Presentation</vt:lpstr>
      <vt:lpstr>PowerPoint Presentation</vt:lpstr>
      <vt:lpstr>PowerPoint Presentation</vt:lpstr>
      <vt:lpstr>Congratulations, Learners! </vt:lpstr>
      <vt:lpstr> Today’s training is provided by AT&amp;T  and the Public Library Association.  Visit https://digitalliteracy.att.com/  for more courses and to build confidence using technology.  </vt:lpstr>
      <vt:lpstr> Please be sure to complete the learner survey.  Visit: digitalliteracy.att.com/learnersurvey   or  Scan the QR code here:       The QR code is also on the Activity Sheet.   We appreciate your feedback and participation!  </vt:lpstr>
      <vt:lpstr>Questions?</vt:lpstr>
    </vt:vector>
  </TitlesOfParts>
  <Company>Gail Borden Public Library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Internet Basics</dc:title>
  <dc:creator>Monica Dombrowski</dc:creator>
  <cp:lastModifiedBy>Michelle Frisque</cp:lastModifiedBy>
  <cp:revision>160</cp:revision>
  <cp:lastPrinted>2021-08-02T19:29:03Z</cp:lastPrinted>
  <dcterms:created xsi:type="dcterms:W3CDTF">2014-06-09T21:31:51Z</dcterms:created>
  <dcterms:modified xsi:type="dcterms:W3CDTF">2025-01-21T03:59:37Z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0x010100B064FA16E779B1498959DD44C5C6E9C1</vt:lpwstr>
  </property>
</Properties>
</file>