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118"/>
  </p:notesMasterIdLst>
  <p:handoutMasterIdLst>
    <p:handoutMasterId r:id="rId119"/>
  </p:handoutMasterIdLst>
  <p:sldIdLst>
    <p:sldId id="344" r:id="rId5"/>
    <p:sldId id="345" r:id="rId6"/>
    <p:sldId id="294" r:id="rId7"/>
    <p:sldId id="416" r:id="rId8"/>
    <p:sldId id="417" r:id="rId9"/>
    <p:sldId id="420" r:id="rId10"/>
    <p:sldId id="421" r:id="rId11"/>
    <p:sldId id="422" r:id="rId12"/>
    <p:sldId id="423" r:id="rId13"/>
    <p:sldId id="424" r:id="rId14"/>
    <p:sldId id="427" r:id="rId15"/>
    <p:sldId id="425" r:id="rId16"/>
    <p:sldId id="426" r:id="rId17"/>
    <p:sldId id="428" r:id="rId18"/>
    <p:sldId id="430" r:id="rId19"/>
    <p:sldId id="429" r:id="rId20"/>
    <p:sldId id="431" r:id="rId21"/>
    <p:sldId id="432" r:id="rId22"/>
    <p:sldId id="433" r:id="rId23"/>
    <p:sldId id="434" r:id="rId24"/>
    <p:sldId id="435" r:id="rId25"/>
    <p:sldId id="436" r:id="rId26"/>
    <p:sldId id="437" r:id="rId27"/>
    <p:sldId id="438" r:id="rId28"/>
    <p:sldId id="439" r:id="rId29"/>
    <p:sldId id="440" r:id="rId30"/>
    <p:sldId id="441" r:id="rId31"/>
    <p:sldId id="442" r:id="rId32"/>
    <p:sldId id="443" r:id="rId33"/>
    <p:sldId id="444" r:id="rId34"/>
    <p:sldId id="446" r:id="rId35"/>
    <p:sldId id="445" r:id="rId36"/>
    <p:sldId id="447" r:id="rId37"/>
    <p:sldId id="448" r:id="rId38"/>
    <p:sldId id="449" r:id="rId39"/>
    <p:sldId id="450" r:id="rId40"/>
    <p:sldId id="451" r:id="rId41"/>
    <p:sldId id="452" r:id="rId42"/>
    <p:sldId id="453" r:id="rId43"/>
    <p:sldId id="454" r:id="rId44"/>
    <p:sldId id="455" r:id="rId45"/>
    <p:sldId id="456" r:id="rId46"/>
    <p:sldId id="468" r:id="rId47"/>
    <p:sldId id="458" r:id="rId48"/>
    <p:sldId id="459" r:id="rId49"/>
    <p:sldId id="457" r:id="rId50"/>
    <p:sldId id="460" r:id="rId51"/>
    <p:sldId id="461" r:id="rId52"/>
    <p:sldId id="464" r:id="rId53"/>
    <p:sldId id="463" r:id="rId54"/>
    <p:sldId id="462" r:id="rId55"/>
    <p:sldId id="465" r:id="rId56"/>
    <p:sldId id="466" r:id="rId57"/>
    <p:sldId id="467" r:id="rId58"/>
    <p:sldId id="469" r:id="rId59"/>
    <p:sldId id="470" r:id="rId60"/>
    <p:sldId id="471" r:id="rId61"/>
    <p:sldId id="472" r:id="rId62"/>
    <p:sldId id="473" r:id="rId63"/>
    <p:sldId id="474" r:id="rId64"/>
    <p:sldId id="475" r:id="rId65"/>
    <p:sldId id="476" r:id="rId66"/>
    <p:sldId id="477" r:id="rId67"/>
    <p:sldId id="478" r:id="rId68"/>
    <p:sldId id="479" r:id="rId69"/>
    <p:sldId id="480" r:id="rId70"/>
    <p:sldId id="481" r:id="rId71"/>
    <p:sldId id="483" r:id="rId72"/>
    <p:sldId id="482" r:id="rId73"/>
    <p:sldId id="484" r:id="rId74"/>
    <p:sldId id="485" r:id="rId75"/>
    <p:sldId id="486" r:id="rId76"/>
    <p:sldId id="487" r:id="rId77"/>
    <p:sldId id="488" r:id="rId78"/>
    <p:sldId id="489" r:id="rId79"/>
    <p:sldId id="490" r:id="rId80"/>
    <p:sldId id="491" r:id="rId81"/>
    <p:sldId id="492" r:id="rId82"/>
    <p:sldId id="493" r:id="rId83"/>
    <p:sldId id="494" r:id="rId84"/>
    <p:sldId id="495" r:id="rId85"/>
    <p:sldId id="496" r:id="rId86"/>
    <p:sldId id="497" r:id="rId87"/>
    <p:sldId id="499" r:id="rId88"/>
    <p:sldId id="500" r:id="rId89"/>
    <p:sldId id="498" r:id="rId90"/>
    <p:sldId id="501" r:id="rId91"/>
    <p:sldId id="502" r:id="rId92"/>
    <p:sldId id="503" r:id="rId93"/>
    <p:sldId id="504" r:id="rId94"/>
    <p:sldId id="505" r:id="rId95"/>
    <p:sldId id="519" r:id="rId96"/>
    <p:sldId id="520" r:id="rId97"/>
    <p:sldId id="521" r:id="rId98"/>
    <p:sldId id="522" r:id="rId99"/>
    <p:sldId id="523" r:id="rId100"/>
    <p:sldId id="508" r:id="rId101"/>
    <p:sldId id="506" r:id="rId102"/>
    <p:sldId id="509" r:id="rId103"/>
    <p:sldId id="510" r:id="rId104"/>
    <p:sldId id="511" r:id="rId105"/>
    <p:sldId id="512" r:id="rId106"/>
    <p:sldId id="507" r:id="rId107"/>
    <p:sldId id="513" r:id="rId108"/>
    <p:sldId id="514" r:id="rId109"/>
    <p:sldId id="515" r:id="rId110"/>
    <p:sldId id="516" r:id="rId111"/>
    <p:sldId id="517" r:id="rId112"/>
    <p:sldId id="518" r:id="rId113"/>
    <p:sldId id="352" r:id="rId114"/>
    <p:sldId id="350" r:id="rId115"/>
    <p:sldId id="410" r:id="rId116"/>
    <p:sldId id="349" r:id="rId1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698A447-FE25-82A1-CA18-234A2FA66231}" name="Symone Villasenor" initials="SV" userId="S::svillasenor@ala.org::751823e2-d0cf-4f8e-b0b7-1f1f9bc93bf2" providerId="AD"/>
  <p188:author id="{3C95D8E0-BD8D-3331-11E7-7341778080B7}" name="Michelle Frisque" initials="MF" userId="S::michelle@frisqueconsulting.com::37aced1b-b634-4327-9d0e-5eacb81a0bc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SUNA BENFANTE, JOY" initials="OBJ" lastIdx="107" clrIdx="0">
    <p:extLst>
      <p:ext uri="{19B8F6BF-5375-455C-9EA6-DF929625EA0E}">
        <p15:presenceInfo xmlns:p15="http://schemas.microsoft.com/office/powerpoint/2012/main" userId="S::jo547v@att.com::a5408760-d216-43c0-937b-59897d300ab3" providerId="AD"/>
      </p:ext>
    </p:extLst>
  </p:cmAuthor>
  <p:cmAuthor id="2" name="Symone Villasenor" initials="SV" lastIdx="42" clrIdx="1">
    <p:extLst>
      <p:ext uri="{19B8F6BF-5375-455C-9EA6-DF929625EA0E}">
        <p15:presenceInfo xmlns:p15="http://schemas.microsoft.com/office/powerpoint/2012/main" userId="S::svillasenor@ala.org::751823e2-d0cf-4f8e-b0b7-1f1f9bc93bf2" providerId="AD"/>
      </p:ext>
    </p:extLst>
  </p:cmAuthor>
  <p:cmAuthor id="3" name="OLDHAM, GWENDOLYN M" initials="OGM" lastIdx="14" clrIdx="2">
    <p:extLst>
      <p:ext uri="{19B8F6BF-5375-455C-9EA6-DF929625EA0E}">
        <p15:presenceInfo xmlns:p15="http://schemas.microsoft.com/office/powerpoint/2012/main" userId="S::GO8189@att.com::649404fb-0c3e-4b14-95bc-5b106f6fbb36" providerId="AD"/>
      </p:ext>
    </p:extLst>
  </p:cmAuthor>
  <p:cmAuthor id="4" name="Michelle Frisque" initials="MF" lastIdx="50" clrIdx="3">
    <p:extLst>
      <p:ext uri="{19B8F6BF-5375-455C-9EA6-DF929625EA0E}">
        <p15:presenceInfo xmlns:p15="http://schemas.microsoft.com/office/powerpoint/2012/main" userId="S::mfrisque@chipublib.org::b549717c-11bd-4814-b32b-ee1a39f62b3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FDB"/>
    <a:srgbClr val="0C419A"/>
    <a:srgbClr val="F468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78"/>
    <p:restoredTop sz="55192" autoAdjust="0"/>
  </p:normalViewPr>
  <p:slideViewPr>
    <p:cSldViewPr snapToGrid="0">
      <p:cViewPr varScale="1">
        <p:scale>
          <a:sx n="64" d="100"/>
          <a:sy n="64" d="100"/>
        </p:scale>
        <p:origin x="2184" y="176"/>
      </p:cViewPr>
      <p:guideLst>
        <p:guide orient="horz" pos="2160"/>
        <p:guide pos="2880"/>
      </p:guideLst>
    </p:cSldViewPr>
  </p:slideViewPr>
  <p:notesTextViewPr>
    <p:cViewPr>
      <p:scale>
        <a:sx n="165" d="100"/>
        <a:sy n="16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handoutMaster" Target="handoutMasters/handoutMaster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commentAuthors" Target="commentAuthors.xml"/><Relationship Id="rId125" Type="http://schemas.microsoft.com/office/2018/10/relationships/authors" Target="author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1D6740-5DBA-4ED8-A50A-6649330A9E7E}" type="datetimeFigureOut">
              <a:rPr lang="en-US" smtClean="0"/>
              <a:t>3/13/23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09C679B-B59F-4B1D-854E-619DF890609E}" type="slidenum">
              <a:rPr lang="en-US" smtClean="0"/>
              <a:t>‹#›</a:t>
            </a:fld>
            <a:endParaRPr lang="en-US" dirty="0"/>
          </a:p>
        </p:txBody>
      </p:sp>
    </p:spTree>
    <p:extLst>
      <p:ext uri="{BB962C8B-B14F-4D97-AF65-F5344CB8AC3E}">
        <p14:creationId xmlns:p14="http://schemas.microsoft.com/office/powerpoint/2010/main" val="1979146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CFDD3C-E4D7-44DA-8FF8-718B62107170}" type="datetimeFigureOut">
              <a:rPr lang="en-US" smtClean="0"/>
              <a:t>3/13/23</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1A2D79-0A70-4F98-91B6-5265C658D6AD}" type="slidenum">
              <a:rPr lang="en-US" smtClean="0"/>
              <a:t>‹#›</a:t>
            </a:fld>
            <a:endParaRPr lang="en-US" dirty="0"/>
          </a:p>
        </p:txBody>
      </p:sp>
    </p:spTree>
    <p:extLst>
      <p:ext uri="{BB962C8B-B14F-4D97-AF65-F5344CB8AC3E}">
        <p14:creationId xmlns:p14="http://schemas.microsoft.com/office/powerpoint/2010/main" val="383314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www.affordableconnectivity.gov/"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s://www.affordableconnectivity.gov/"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Instructor affiliation (for instance, AT&amp;T employee, library staff member, community volunteer, etc.)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Location name</a:t>
            </a:r>
            <a:r>
              <a:rPr lang="en-US" dirty="0">
                <a:effectLs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p>
          <a:p>
            <a:endParaRPr lang="en-US" dirty="0">
              <a:effectLst/>
              <a:highlight>
                <a:srgbClr val="FFFF00"/>
              </a:highlight>
            </a:endParaRPr>
          </a:p>
          <a:p>
            <a:r>
              <a:rPr lang="en-US" i="1" dirty="0">
                <a:effectLst/>
                <a:highlight>
                  <a:srgbClr val="FFFF00"/>
                </a:highlight>
              </a:rPr>
              <a:t>INSTRUCTOR NOTE: </a:t>
            </a:r>
            <a:r>
              <a:rPr lang="en-US" sz="1800" b="0" i="0" u="none" dirty="0">
                <a:solidFill>
                  <a:srgbClr val="D13438"/>
                </a:solidFill>
                <a:effectLst/>
                <a:latin typeface="ATT Aleck Sans" panose="020B0503020203020204"/>
              </a:rPr>
              <a:t>In some cases, not all information will be displayed on the slide at one time. Instead, some text or graphics will only display when the instructor clicks the mouse or Enter on the keyboard. There are notes within the script below when the instructor will need to click Enter for an image or text to display on the screen.</a:t>
            </a:r>
            <a:r>
              <a:rPr lang="en-US" sz="1800" b="0" i="0" u="none" dirty="0">
                <a:solidFill>
                  <a:srgbClr val="009FDB"/>
                </a:solidFill>
                <a:effectLst/>
                <a:latin typeface="ATT Aleck Sans" panose="020B0503020203020204"/>
              </a:rPr>
              <a:t> </a:t>
            </a:r>
            <a:endParaRPr lang="en-US" u="none" dirty="0">
              <a:highlight>
                <a:srgbClr val="FFFF00"/>
              </a:highligh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a:t>
            </a:fld>
            <a:endParaRPr lang="en-US" dirty="0"/>
          </a:p>
        </p:txBody>
      </p:sp>
    </p:spTree>
    <p:extLst>
      <p:ext uri="{BB962C8B-B14F-4D97-AF65-F5344CB8AC3E}">
        <p14:creationId xmlns:p14="http://schemas.microsoft.com/office/powerpoint/2010/main" val="3810312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have questions about your eligibility, including whether you meet the Federal Poverty Guidelines, visit the web page How Do I Qualify? for more information. The URL can be found in your Learner’s Handout.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33149808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might also consider data limits. A data limit is the amount of data you are allowed to use over a set period of time, usually a billing cycle. Each task you do on the internet uses data. When you send an email, it requires data. When you watch a movie from a website, it uses data. Some tasks, like reading or sending an email, only use a little bit of data; other tasks, like watching a movie, use more. If you go over the limit, some service providers may charge you for using extra data.</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100</a:t>
            </a:fld>
            <a:endParaRPr lang="en-US" dirty="0"/>
          </a:p>
        </p:txBody>
      </p:sp>
    </p:spTree>
    <p:extLst>
      <p:ext uri="{BB962C8B-B14F-4D97-AF65-F5344CB8AC3E}">
        <p14:creationId xmlns:p14="http://schemas.microsoft.com/office/powerpoint/2010/main" val="20076193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chart list how much data you will use when performing certain tasks on the internet. Email and web browsing do not use that much data. If you plan on participating in video calls, streaming tv shows and movies, or playing online video games, you will need more data.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101</a:t>
            </a:fld>
            <a:endParaRPr lang="en-US" dirty="0"/>
          </a:p>
        </p:txBody>
      </p:sp>
    </p:spTree>
    <p:extLst>
      <p:ext uri="{BB962C8B-B14F-4D97-AF65-F5344CB8AC3E}">
        <p14:creationId xmlns:p14="http://schemas.microsoft.com/office/powerpoint/2010/main" val="257910644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r>
              <a:rPr lang="en-US" dirty="0"/>
              <a:t>Check with the internet service provider to determine if there are any other requirements related to the service.</a:t>
            </a:r>
          </a:p>
        </p:txBody>
      </p:sp>
      <p:sp>
        <p:nvSpPr>
          <p:cNvPr id="4" name="Slide Number Placeholder 3"/>
          <p:cNvSpPr>
            <a:spLocks noGrp="1"/>
          </p:cNvSpPr>
          <p:nvPr>
            <p:ph type="sldNum" sz="quarter" idx="5"/>
          </p:nvPr>
        </p:nvSpPr>
        <p:spPr/>
        <p:txBody>
          <a:bodyPr/>
          <a:lstStyle/>
          <a:p>
            <a:fld id="{0A1A2D79-0A70-4F98-91B6-5265C658D6AD}" type="slidenum">
              <a:rPr lang="en-US" smtClean="0"/>
              <a:t>102</a:t>
            </a:fld>
            <a:endParaRPr lang="en-US" dirty="0"/>
          </a:p>
        </p:txBody>
      </p:sp>
    </p:spTree>
    <p:extLst>
      <p:ext uri="{BB962C8B-B14F-4D97-AF65-F5344CB8AC3E}">
        <p14:creationId xmlns:p14="http://schemas.microsoft.com/office/powerpoint/2010/main" val="377193693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br>
              <a:rPr lang="en-US" sz="1200" b="0" i="0" kern="1200" dirty="0">
                <a:solidFill>
                  <a:schemeClr val="tx1"/>
                </a:solidFill>
                <a:effectLst/>
                <a:latin typeface="Times New Roman" panose="02020603050405020304" pitchFamily="18" charset="0"/>
                <a:ea typeface="Times New Roman" panose="02020603050405020304" pitchFamily="18" charset="0"/>
                <a:cs typeface="+mn-cs"/>
              </a:rPr>
            </a:br>
            <a:endParaRPr lang="en-US" sz="1200" b="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you are connected, here are some tips to help you make the most of your internet connection.</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103</a:t>
            </a:fld>
            <a:endParaRPr lang="en-US" dirty="0"/>
          </a:p>
        </p:txBody>
      </p:sp>
    </p:spTree>
    <p:extLst>
      <p:ext uri="{BB962C8B-B14F-4D97-AF65-F5344CB8AC3E}">
        <p14:creationId xmlns:p14="http://schemas.microsoft.com/office/powerpoint/2010/main" val="27813885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r>
              <a:rPr lang="en-US" dirty="0"/>
              <a:t>Check your library website to find in-person or virtual classes to build your digital skills like how to use your computer, connect with family and friends using social media, apply for a job online, and more. </a:t>
            </a:r>
          </a:p>
        </p:txBody>
      </p:sp>
      <p:sp>
        <p:nvSpPr>
          <p:cNvPr id="4" name="Slide Number Placeholder 3"/>
          <p:cNvSpPr>
            <a:spLocks noGrp="1"/>
          </p:cNvSpPr>
          <p:nvPr>
            <p:ph type="sldNum" sz="quarter" idx="5"/>
          </p:nvPr>
        </p:nvSpPr>
        <p:spPr/>
        <p:txBody>
          <a:bodyPr/>
          <a:lstStyle/>
          <a:p>
            <a:fld id="{0A1A2D79-0A70-4F98-91B6-5265C658D6AD}" type="slidenum">
              <a:rPr lang="en-US" smtClean="0"/>
              <a:t>104</a:t>
            </a:fld>
            <a:endParaRPr lang="en-US" dirty="0"/>
          </a:p>
        </p:txBody>
      </p:sp>
    </p:spTree>
    <p:extLst>
      <p:ext uri="{BB962C8B-B14F-4D97-AF65-F5344CB8AC3E}">
        <p14:creationId xmlns:p14="http://schemas.microsoft.com/office/powerpoint/2010/main" val="8048594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Take advantage of free online services to learn digital skills. You can visit </a:t>
            </a:r>
            <a:r>
              <a:rPr lang="en-US" sz="1200" dirty="0" err="1">
                <a:solidFill>
                  <a:schemeClr val="tx1"/>
                </a:solidFill>
              </a:rPr>
              <a:t>digitalliteracy.att.com</a:t>
            </a:r>
            <a:r>
              <a:rPr lang="en-US" sz="1200" dirty="0">
                <a:solidFill>
                  <a:schemeClr val="tx1"/>
                </a:solidFill>
              </a:rPr>
              <a:t> </a:t>
            </a:r>
            <a:r>
              <a:rPr lang="en-US" dirty="0"/>
              <a:t>to access self-paced online tutorials to build digital skills like how to search the internet, how to safely search online, the basics of video conferencing, and more. Check your local library or community organizations’ websites to discover additional tools they offer to help build your digital skills.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105</a:t>
            </a:fld>
            <a:endParaRPr lang="en-US" dirty="0"/>
          </a:p>
        </p:txBody>
      </p:sp>
    </p:spTree>
    <p:extLst>
      <p:ext uri="{BB962C8B-B14F-4D97-AF65-F5344CB8AC3E}">
        <p14:creationId xmlns:p14="http://schemas.microsoft.com/office/powerpoint/2010/main" val="131508997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also want to get one-on-one digital coaching. Check your local library or community organizations to see if they provide one-on-one digital coaching for technical questions or problems you cannot figure out.</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106</a:t>
            </a:fld>
            <a:endParaRPr lang="en-US" dirty="0"/>
          </a:p>
        </p:txBody>
      </p:sp>
    </p:spTree>
    <p:extLst>
      <p:ext uri="{BB962C8B-B14F-4D97-AF65-F5344CB8AC3E}">
        <p14:creationId xmlns:p14="http://schemas.microsoft.com/office/powerpoint/2010/main" val="65382599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Access educational tools or tutoring services through your school’s or library’s website to assist students with their homework.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107</a:t>
            </a:fld>
            <a:endParaRPr lang="en-US" dirty="0"/>
          </a:p>
        </p:txBody>
      </p:sp>
    </p:spTree>
    <p:extLst>
      <p:ext uri="{BB962C8B-B14F-4D97-AF65-F5344CB8AC3E}">
        <p14:creationId xmlns:p14="http://schemas.microsoft.com/office/powerpoint/2010/main" val="60122142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Use your internet connection to connec</a:t>
            </a:r>
            <a:r>
              <a:rPr lang="en-US" dirty="0"/>
              <a:t>t with family and friends via email, social media, video chat, video conferencing tools, and more.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108</a:t>
            </a:fld>
            <a:endParaRPr lang="en-US" dirty="0"/>
          </a:p>
        </p:txBody>
      </p:sp>
    </p:spTree>
    <p:extLst>
      <p:ext uri="{BB962C8B-B14F-4D97-AF65-F5344CB8AC3E}">
        <p14:creationId xmlns:p14="http://schemas.microsoft.com/office/powerpoint/2010/main" val="27817282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hope that you can use the information in this course and in the Learners Handout to apply for the ACP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is also an online version of this course on the AT&amp;T Connected Learning website. </a:t>
            </a:r>
            <a:r>
              <a:rPr lang="en-US" sz="1200" dirty="0">
                <a:effectLst/>
                <a:latin typeface="Calibri" panose="020F0502020204030204" pitchFamily="34" charset="0"/>
                <a:ea typeface="Calibri" panose="020F0502020204030204" pitchFamily="34" charset="0"/>
                <a:cs typeface="Times New Roman" panose="02020603050405020304" pitchFamily="18" charset="0"/>
              </a:rPr>
              <a:t>The URL can be found in the </a:t>
            </a:r>
            <a:r>
              <a:rPr lang="en-US" sz="1200" dirty="0"/>
              <a:t>Learner Handout.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109</a:t>
            </a:fld>
            <a:endParaRPr lang="en-US" dirty="0"/>
          </a:p>
        </p:txBody>
      </p:sp>
    </p:spTree>
    <p:extLst>
      <p:ext uri="{BB962C8B-B14F-4D97-AF65-F5344CB8AC3E}">
        <p14:creationId xmlns:p14="http://schemas.microsoft.com/office/powerpoint/2010/main" val="3611461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Instructor Note: Give the learners a few minutes to review the list. Answer questions if you can; if not, refer them to the How Do I Qualify web page.</a:t>
            </a: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338219438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n-US" dirty="0">
                <a:solidFill>
                  <a:schemeClr val="tx1"/>
                </a:solidFill>
              </a:rPr>
              <a:t>Congratulations, learners! Today you have learned: </a:t>
            </a:r>
          </a:p>
          <a:p>
            <a:pPr lvl="0"/>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dirty="0"/>
              <a:t>About the ACP benefit</a:t>
            </a:r>
          </a:p>
          <a:p>
            <a:pPr marL="628650" lvl="1" indent="-171450">
              <a:buFont typeface="Arial" panose="020B0604020202020204" pitchFamily="34" charset="0"/>
              <a:buChar char="•"/>
            </a:pPr>
            <a:r>
              <a:rPr lang="en-US" dirty="0"/>
              <a:t>Information you need to apply, including</a:t>
            </a:r>
          </a:p>
          <a:p>
            <a:pPr marL="848106" lvl="2" indent="-171450">
              <a:buFont typeface="Arial" panose="020B0604020202020204" pitchFamily="34" charset="0"/>
              <a:buChar char="•"/>
            </a:pPr>
            <a:r>
              <a:rPr lang="en-US" dirty="0"/>
              <a:t>Benefits of internet access in your home</a:t>
            </a:r>
          </a:p>
          <a:p>
            <a:pPr marL="848106" lvl="2" indent="-171450">
              <a:buFont typeface="Arial" panose="020B0604020202020204" pitchFamily="34" charset="0"/>
              <a:buChar char="•"/>
            </a:pPr>
            <a:r>
              <a:rPr lang="en-US" dirty="0"/>
              <a:t>Who is eligible to apply for the program</a:t>
            </a:r>
          </a:p>
          <a:p>
            <a:pPr marL="848106" lvl="2" indent="-171450">
              <a:buFont typeface="Arial" panose="020B0604020202020204" pitchFamily="34" charset="0"/>
              <a:buChar char="•"/>
            </a:pPr>
            <a:r>
              <a:rPr lang="en-US" dirty="0"/>
              <a:t>Your rights if you participate in the ACP</a:t>
            </a:r>
          </a:p>
          <a:p>
            <a:pPr marL="628650" lvl="1" indent="-171450">
              <a:buFont typeface="Arial" panose="020B0604020202020204" pitchFamily="34" charset="0"/>
              <a:buChar char="•"/>
            </a:pPr>
            <a:r>
              <a:rPr lang="en-US" dirty="0"/>
              <a:t>How to apply for the program</a:t>
            </a:r>
          </a:p>
          <a:p>
            <a:pPr marL="628650" lvl="1" indent="-171450">
              <a:buFont typeface="Arial" panose="020B0604020202020204" pitchFamily="34" charset="0"/>
              <a:buChar char="•"/>
            </a:pPr>
            <a:r>
              <a:rPr lang="en-US" dirty="0"/>
              <a:t>How to use the benefit</a:t>
            </a:r>
          </a:p>
          <a:p>
            <a:pPr marL="628650" lvl="1" indent="-171450">
              <a:buFont typeface="Arial" panose="020B0604020202020204" pitchFamily="34" charset="0"/>
              <a:buChar char="•"/>
            </a:pPr>
            <a:endParaRPr lang="en-US" b="1" dirty="0"/>
          </a:p>
          <a:p>
            <a:pPr marL="0" lvl="0" indent="0">
              <a:buFont typeface="Arial" panose="020B0604020202020204" pitchFamily="34" charset="0"/>
              <a:buNone/>
            </a:pPr>
            <a:r>
              <a:rPr lang="en-US" dirty="0"/>
              <a:t>We hope that you can use the information in this course and in the Learners Handout to apply for the ACP program.</a:t>
            </a:r>
            <a:endParaRPr lang="en-US" b="1" dirty="0"/>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a:t>
            </a:r>
          </a:p>
        </p:txBody>
      </p:sp>
      <p:sp>
        <p:nvSpPr>
          <p:cNvPr id="4" name="Slide Number Placeholder 3"/>
          <p:cNvSpPr>
            <a:spLocks noGrp="1"/>
          </p:cNvSpPr>
          <p:nvPr>
            <p:ph type="sldNum" sz="quarter" idx="5"/>
          </p:nvPr>
        </p:nvSpPr>
        <p:spPr/>
        <p:txBody>
          <a:bodyPr/>
          <a:lstStyle/>
          <a:p>
            <a:fld id="{0A1A2D79-0A70-4F98-91B6-5265C658D6AD}" type="slidenum">
              <a:rPr lang="en-US" smtClean="0"/>
              <a:t>110</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Highlight the digitalliteracy.att.com and </a:t>
            </a:r>
            <a:r>
              <a:rPr lang="en-US" sz="1200" u="sng" kern="1200" dirty="0">
                <a:solidFill>
                  <a:schemeClr val="tx1"/>
                </a:solidFill>
                <a:effectLst/>
                <a:latin typeface="+mn-lt"/>
                <a:ea typeface="+mn-ea"/>
                <a:cs typeface="+mn-cs"/>
                <a:hlinkClick r:id="rId3"/>
              </a:rPr>
              <a:t>https://www.digitallearn.org/</a:t>
            </a:r>
            <a:r>
              <a:rPr lang="en-US" sz="1200" kern="1200" dirty="0">
                <a:solidFill>
                  <a:schemeClr val="tx1"/>
                </a:solidFill>
                <a:effectLst/>
                <a:latin typeface="+mn-lt"/>
                <a:ea typeface="+mn-ea"/>
                <a:cs typeface="+mn-cs"/>
              </a:rPr>
              <a:t> websites as resources for additional virtual online courses.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111</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be sure to complete the learner survey. </a:t>
            </a:r>
            <a:br>
              <a:rPr lang="en-US" dirty="0"/>
            </a:br>
            <a:r>
              <a:rPr lang="en-US" dirty="0"/>
              <a:t>Visit </a:t>
            </a:r>
            <a:r>
              <a:rPr lang="en-US" sz="1200" b="1" kern="1200" dirty="0">
                <a:solidFill>
                  <a:schemeClr val="tx1"/>
                </a:solidFill>
                <a:effectLst/>
                <a:latin typeface="+mn-lt"/>
                <a:ea typeface="+mn-ea"/>
                <a:cs typeface="+mn-cs"/>
              </a:rPr>
              <a:t>digitalliteracy.att.com/learnersurvey  </a:t>
            </a:r>
            <a:br>
              <a:rPr lang="en-US" dirty="0"/>
            </a:br>
            <a:r>
              <a:rPr lang="en-US" dirty="0"/>
              <a:t>or </a:t>
            </a:r>
            <a:br>
              <a:rPr lang="en-US" dirty="0"/>
            </a:br>
            <a:r>
              <a:rPr lang="en-US" dirty="0"/>
              <a:t>Scan the QR code</a:t>
            </a:r>
          </a:p>
          <a:p>
            <a:br>
              <a:rPr lang="en-US" dirty="0"/>
            </a:br>
            <a:r>
              <a:rPr lang="en-US" dirty="0"/>
              <a:t>The link and code are also located on the Activity Sheet. </a:t>
            </a:r>
            <a:br>
              <a:rPr lang="en-US" dirty="0"/>
            </a:b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112</a:t>
            </a:fld>
            <a:endParaRPr lang="en-US" dirty="0"/>
          </a:p>
        </p:txBody>
      </p:sp>
    </p:spTree>
    <p:extLst>
      <p:ext uri="{BB962C8B-B14F-4D97-AF65-F5344CB8AC3E}">
        <p14:creationId xmlns:p14="http://schemas.microsoft.com/office/powerpoint/2010/main" val="384106077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sz="1200" i="1" kern="1200" dirty="0">
              <a:solidFill>
                <a:schemeClr val="tx1"/>
              </a:solidFill>
              <a:effectLst/>
              <a:latin typeface="+mn-lt"/>
              <a:ea typeface="+mn-ea"/>
              <a:cs typeface="+mn-cs"/>
            </a:endParaRPr>
          </a:p>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Close out session with: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If applicable: Mention future AT&amp;T and PLA digital learn workshops planned for the location and/or community. </a:t>
            </a:r>
          </a:p>
          <a:p>
            <a:pPr marL="457200" lvl="1" indent="0">
              <a:buFont typeface="Arial" panose="020B0604020202020204" pitchFamily="34" charset="0"/>
              <a:buNone/>
            </a:pPr>
            <a:endParaRPr lang="en-US"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Ask if there are any other final questions and answer any outstanding ones that may have been missed in the parking lot sections. </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Remind learners to complete their Learner Survey.</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0" kern="1200" dirty="0">
                <a:solidFill>
                  <a:schemeClr val="tx1"/>
                </a:solidFill>
                <a:effectLst/>
                <a:latin typeface="+mn-lt"/>
                <a:ea typeface="+mn-ea"/>
                <a:cs typeface="+mn-cs"/>
              </a:rPr>
              <a:t>Thanks again to AT&amp;T and PLA for this workshop. We appreciate all our participants for coming and we encourage you to keep learning!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113</a:t>
            </a:fld>
            <a:endParaRPr lang="en-US" dirty="0"/>
          </a:p>
        </p:txBody>
      </p:sp>
    </p:spTree>
    <p:extLst>
      <p:ext uri="{BB962C8B-B14F-4D97-AF65-F5344CB8AC3E}">
        <p14:creationId xmlns:p14="http://schemas.microsoft.com/office/powerpoint/2010/main" val="3362037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endParaRPr lang="en-US" dirty="0"/>
          </a:p>
          <a:p>
            <a:r>
              <a:rPr lang="en-US" dirty="0"/>
              <a:t>The ACP program includes protections for you to make it easier to apply for internet service for your home. Those protections include: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first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You can choose the service plan that best meets your needs, including a plan you may already have;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You can access internet services regardless of your credit status;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Companies can’t exclude you from enrolling in the program if you have past-due balances or prior debt;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You can’t be forced into a more expensive or lower quality plan in order to receive the benefit;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You can switch internet companies or internet service offerings.</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911782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are not eligible for the ACP, you may have other options. For example, you can search the website </a:t>
            </a:r>
            <a:r>
              <a:rPr lang="en-US" dirty="0" err="1"/>
              <a:t>EveryoneOn.org</a:t>
            </a:r>
            <a:r>
              <a:rPr lang="en-US" dirty="0"/>
              <a:t> to see if there are low-cost internet service options in your community by typing in your zip code and seeing what is available in your community. </a:t>
            </a:r>
            <a:r>
              <a:rPr lang="en-US" b="0" dirty="0">
                <a:solidFill>
                  <a:schemeClr val="accent5">
                    <a:lumMod val="75000"/>
                  </a:schemeClr>
                </a:solidFill>
              </a:rPr>
              <a:t>Please note this tool may not include every company that provides low-cost options in your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chemeClr val="accent5">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also check with your local internet service provider to see if they have low-cost options available or contact your local library or community organizations to see if they can connect you with other low-cost internet options in your community.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next section, review any “parking lot” questions. If there are no questions in the parking lot, ask learners if they have any questions before you move to the next section.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solidFill>
                <a:schemeClr val="accent5">
                  <a:lumMod val="7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861170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have one ACP benefit per household, not per person. According to the ACP, a household is a group of people who live together and share money, even if they are not related to each other. If you live together and share money, you are one household. If you either don’t live together or you don’t share money, you are two or more households.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756599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Here are two examples.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Benally family lives on </a:t>
            </a:r>
            <a:r>
              <a:rPr lang="en-US" b="0" dirty="0">
                <a:solidFill>
                  <a:schemeClr val="accent5">
                    <a:lumMod val="75000"/>
                  </a:schemeClr>
                </a:solidFill>
              </a:rPr>
              <a:t>qualifying</a:t>
            </a:r>
            <a:r>
              <a:rPr lang="en-US" dirty="0"/>
              <a:t> Tribal lands. Mahala lives with her daughter and her family. According to the ACP guidelines, an adult who lives with friends or family and provides financial support must share one ACP benefit.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Damien </a:t>
            </a:r>
            <a:r>
              <a:rPr lang="en-US" dirty="0" err="1"/>
              <a:t>Melaku</a:t>
            </a:r>
            <a:r>
              <a:rPr lang="en-US" dirty="0"/>
              <a:t> is eligible because he receives a Pell grant. Since he lives with his parents and they share money, the </a:t>
            </a:r>
            <a:r>
              <a:rPr lang="en-US" dirty="0" err="1"/>
              <a:t>Melaku</a:t>
            </a:r>
            <a:r>
              <a:rPr lang="en-US" dirty="0"/>
              <a:t> family is considered to be in the same household and is eligible for the benefit. </a:t>
            </a:r>
          </a:p>
          <a:p>
            <a:endParaRPr lang="en-US" dirty="0"/>
          </a:p>
          <a:p>
            <a:r>
              <a:rPr lang="en-US" dirty="0"/>
              <a:t>If Damien, who receives a Federal Pell Grant, lived in a different residence than his parents, it would be considered two separate households. Damien would be eligible because of the Pell grant. His parents would need to be eligible through a different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3222086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If you have additional questions about your household status, please review the webpage What is a Household? The URL to the website can be found in the Learner Handout.</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1374035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The ACP benefit is non-transferable. This means you cannot give your benefit to another person, even if they qualify for the ACP. If you know of someone who wants to participate in the ACP they will need to apply on their own.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2563112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You can enroll</a:t>
            </a:r>
            <a:r>
              <a:rPr lang="en-US" dirty="0">
                <a:solidFill>
                  <a:srgbClr val="00B050"/>
                </a:solidFill>
              </a:rPr>
              <a:t> </a:t>
            </a:r>
            <a:r>
              <a:rPr lang="en-US" dirty="0"/>
              <a:t>even if you have a past due balance or balance in collection with an internet service provider.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23700371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must give accurate and true information on the application form and all ACP-related forms or questionnaires. If you give false or fraudulent information, you will lose your benefit, and the United States government can take legal action against you.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2421400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Please use the Volunteer Instructor Guide for talking points for the presentation. In that document, slide notations begin on page 5.</a:t>
            </a:r>
          </a:p>
          <a:p>
            <a:endParaRPr lang="en-US" dirty="0"/>
          </a:p>
          <a:p>
            <a:r>
              <a:rPr lang="en-US" sz="1200" kern="1200" dirty="0">
                <a:solidFill>
                  <a:schemeClr val="tx1"/>
                </a:solidFill>
                <a:effectLst/>
                <a:latin typeface="+mn-lt"/>
                <a:ea typeface="+mn-ea"/>
                <a:cs typeface="+mn-cs"/>
              </a:rPr>
              <a:t>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when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32137261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If you qualify for the Affordable Connectivity Program and the FCC's Lifeline Program, your household can enroll in both programs. For example, you could apply the Lifeline benefit to a mobile service and apply an ACP benefit to an internet service to your home. You could also apply your Lifeline and ACP benefit to a single internet service from the same company.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2330882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The </a:t>
            </a:r>
            <a:r>
              <a:rPr lang="en-US" b="0" dirty="0">
                <a:solidFill>
                  <a:schemeClr val="accent5">
                    <a:lumMod val="75000"/>
                  </a:schemeClr>
                </a:solidFill>
              </a:rPr>
              <a:t>discount</a:t>
            </a:r>
            <a:r>
              <a:rPr lang="en-US" dirty="0"/>
              <a:t> is applied to your billing statement. You will not receive a check each month to pay for the service. If your service plan is less than the benefit, you will not receive the extra amount. If the plan you select is more than the monthly </a:t>
            </a:r>
            <a:r>
              <a:rPr lang="en-US" b="0" dirty="0">
                <a:solidFill>
                  <a:schemeClr val="accent5">
                    <a:lumMod val="75000"/>
                  </a:schemeClr>
                </a:solidFill>
              </a:rPr>
              <a:t>discount</a:t>
            </a:r>
            <a:r>
              <a:rPr lang="en-US" dirty="0"/>
              <a:t>, you pay for the difference.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2850977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There is a benefit to purchase a device. ACP-eligible households can also receive a one-time benefit</a:t>
            </a:r>
            <a:r>
              <a:rPr lang="en-US" dirty="0">
                <a:solidFill>
                  <a:srgbClr val="FF0000"/>
                </a:solidFill>
              </a:rPr>
              <a:t> </a:t>
            </a:r>
            <a:r>
              <a:rPr lang="en-US" dirty="0"/>
              <a:t>of up to $100 to purchase a laptop, desktop computer, or tablet. You must use a government-approved provider (not all ACP providers are participating in this part of the program), and you will be asked to contribute between $10-50 toward the cost of the device. Note that this benefit cannot be used to purchase a cell phone. Each household is limited to a single device benefit even if multiple people in the same household are eligible.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1088492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The ACP Administrator may ask you to provide additional documents to verify that you or someone in your household is eligible for this benefit. This might include an official document that proves your participation in a qualifying government assistance program, your income, or your identity.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23106589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If you no longer qualify for the ACP benefit for example, your income grows to exceed the income level or you no longer participate in a qualifying benefits program, you must notify your ACP internet company or the ACP administrator within 30 days.</a:t>
            </a: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8903315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endParaRPr lang="en-US" dirty="0"/>
          </a:p>
          <a:p>
            <a:r>
              <a:rPr lang="en-US" dirty="0"/>
              <a:t>If your service is free </a:t>
            </a:r>
            <a:r>
              <a:rPr lang="en-US" dirty="0">
                <a:solidFill>
                  <a:srgbClr val="FF0000"/>
                </a:solidFill>
              </a:rPr>
              <a:t>after the ACP benefit is applied</a:t>
            </a:r>
            <a:r>
              <a:rPr lang="en-US" dirty="0"/>
              <a:t>, you must use </a:t>
            </a:r>
            <a:r>
              <a:rPr lang="en-US" dirty="0">
                <a:solidFill>
                  <a:srgbClr val="FF0000"/>
                </a:solidFill>
              </a:rPr>
              <a:t>the service </a:t>
            </a:r>
            <a:r>
              <a:rPr lang="en-US" dirty="0"/>
              <a:t>at least once every 30 days. If you don’t, you will get a 15-day notice from your internet company to use </a:t>
            </a:r>
            <a:r>
              <a:rPr lang="en-US" dirty="0">
                <a:solidFill>
                  <a:srgbClr val="FF0000"/>
                </a:solidFill>
              </a:rPr>
              <a:t>the service </a:t>
            </a:r>
            <a:r>
              <a:rPr lang="en-US" dirty="0"/>
              <a:t>or </a:t>
            </a:r>
            <a:r>
              <a:rPr lang="en-US" dirty="0">
                <a:solidFill>
                  <a:srgbClr val="FF0000"/>
                </a:solidFill>
              </a:rPr>
              <a:t>the benefit will be removed, and you will be de-enrolled from </a:t>
            </a:r>
            <a:r>
              <a:rPr lang="en-US" dirty="0">
                <a:solidFill>
                  <a:srgbClr val="FF0000"/>
                </a:solidFill>
                <a:highlight>
                  <a:srgbClr val="FFFF00"/>
                </a:highlight>
              </a:rPr>
              <a:t>the</a:t>
            </a:r>
            <a:r>
              <a:rPr lang="en-US" dirty="0">
                <a:solidFill>
                  <a:srgbClr val="FF0000"/>
                </a:solidFill>
              </a:rPr>
              <a:t> ACP. To receive ACP again, </a:t>
            </a:r>
            <a:r>
              <a:rPr lang="en-US" dirty="0"/>
              <a:t>you will need to reapply. </a:t>
            </a: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32294605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ACP guidelines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a:t>
            </a:r>
            <a:r>
              <a:rPr lang="en-US" dirty="0">
                <a:solidFill>
                  <a:srgbClr val="FF0000"/>
                </a:solidFill>
              </a:rPr>
              <a:t>may need to annually </a:t>
            </a:r>
            <a:r>
              <a:rPr lang="en-US" dirty="0"/>
              <a:t>confirm that you still qualify for the ACP benefit each year. If the program can not automatically confirm that you still qualify for the benefit you </a:t>
            </a:r>
            <a:r>
              <a:rPr lang="en-US" dirty="0">
                <a:solidFill>
                  <a:srgbClr val="FF0000"/>
                </a:solidFill>
              </a:rPr>
              <a:t>will </a:t>
            </a:r>
            <a:r>
              <a:rPr lang="en-US" dirty="0"/>
              <a:t>receive a </a:t>
            </a:r>
            <a:r>
              <a:rPr lang="en-US" dirty="0">
                <a:solidFill>
                  <a:srgbClr val="FF0000"/>
                </a:solidFill>
              </a:rPr>
              <a:t>letter</a:t>
            </a:r>
            <a:r>
              <a:rPr lang="en-US" dirty="0"/>
              <a:t> in the mail </a:t>
            </a:r>
            <a:r>
              <a:rPr lang="en-US" dirty="0">
                <a:solidFill>
                  <a:srgbClr val="FF0000"/>
                </a:solidFill>
              </a:rPr>
              <a:t>and you may also receive reminders by email, mail, </a:t>
            </a:r>
            <a:r>
              <a:rPr lang="en-US" dirty="0"/>
              <a:t>or messages on your phone from </a:t>
            </a:r>
            <a:r>
              <a:rPr lang="en-US" dirty="0">
                <a:solidFill>
                  <a:srgbClr val="FF0000"/>
                </a:solidFill>
              </a:rPr>
              <a:t>the </a:t>
            </a:r>
            <a:r>
              <a:rPr lang="en-US" dirty="0"/>
              <a:t>ACP Administrator asking for additional information. </a:t>
            </a:r>
            <a:r>
              <a:rPr lang="en-US" dirty="0">
                <a:solidFill>
                  <a:srgbClr val="FF0000"/>
                </a:solidFill>
              </a:rPr>
              <a:t>When you are asked to recertify, you must do so within 60 days, or you will lose your ACP benefit.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next section, review any “parking lot” questions. If there are no questions in the parking lot, ask learners if they have any questions before you move to the next lesson.</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1207860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Now that we have reviewed the Affordable Connectivity Program guidelines let’s explore the documents you may need when applying for the program. </a:t>
            </a:r>
            <a:endParaRPr lang="en-US" dirty="0">
              <a:highlight>
                <a:srgbClr val="FFFF00"/>
              </a:highlight>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During the ACP application process, you will need to provide documents. Some documents will prove that you are in a program that makes you eligible for the ACP. Some documents will be required to verify </a:t>
            </a:r>
            <a:r>
              <a:rPr lang="en-US" b="0" dirty="0">
                <a:solidFill>
                  <a:schemeClr val="accent5">
                    <a:lumMod val="75000"/>
                  </a:schemeClr>
                </a:solidFill>
              </a:rPr>
              <a:t>your</a:t>
            </a:r>
            <a:r>
              <a:rPr lang="en-US" dirty="0"/>
              <a:t> identity or document where you live. You will also need to answer questions about the person in the household who is eligible for the program.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1211600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endParaRPr lang="en-US" dirty="0"/>
          </a:p>
          <a:p>
            <a:r>
              <a:rPr lang="en-US" dirty="0"/>
              <a:t>Regardless of how you are eligible for the program, if you are filling out the application, </a:t>
            </a:r>
            <a:r>
              <a:rPr lang="en-US" b="0" dirty="0">
                <a:solidFill>
                  <a:schemeClr val="accent5">
                    <a:lumMod val="75000"/>
                  </a:schemeClr>
                </a:solidFill>
              </a:rPr>
              <a:t>you</a:t>
            </a:r>
            <a:r>
              <a:rPr lang="en-US" dirty="0"/>
              <a:t> will need to include information about yourself, and if you are applying </a:t>
            </a:r>
            <a:r>
              <a:rPr lang="en-US" dirty="0">
                <a:solidFill>
                  <a:srgbClr val="FF0000"/>
                </a:solidFill>
              </a:rPr>
              <a:t>because your dependent is a Benefit Qualifying Person (BQP),</a:t>
            </a:r>
            <a:r>
              <a:rPr lang="en-US" dirty="0"/>
              <a:t> you may need to provide information about them as well. </a:t>
            </a:r>
          </a:p>
          <a:p>
            <a:endParaRPr lang="en-US" dirty="0"/>
          </a:p>
          <a:p>
            <a:r>
              <a:rPr lang="en-US" dirty="0"/>
              <a:t>Make sure all of your documents are current. You cannot use expired documentation when you apply. </a:t>
            </a:r>
          </a:p>
          <a:p>
            <a:endParaRPr lang="en-US" dirty="0"/>
          </a:p>
          <a:p>
            <a:r>
              <a:rPr lang="en-US" dirty="0"/>
              <a:t>Let’s look at some of the documents you </a:t>
            </a:r>
            <a:r>
              <a:rPr lang="en-US" b="0" u="none" dirty="0"/>
              <a:t>may</a:t>
            </a:r>
            <a:r>
              <a:rPr lang="en-US" dirty="0"/>
              <a:t> need to include. We have provided you with a copy of the Types of Documents Accepted for the Affordable Connectivity Program handout so that you can follow along. </a:t>
            </a:r>
          </a:p>
          <a:p>
            <a:endParaRPr lang="en-US" dirty="0"/>
          </a:p>
          <a:p>
            <a:r>
              <a:rPr lang="en-US" dirty="0"/>
              <a:t>You can also access this information online using the link you see here on the screen. This has also been included in the Learner Handout. </a:t>
            </a:r>
          </a:p>
          <a:p>
            <a:endParaRPr lang="en-US" dirty="0"/>
          </a:p>
          <a:p>
            <a:pPr marL="0" marR="0">
              <a:spcBef>
                <a:spcPts val="0"/>
              </a:spcBef>
              <a:spcAft>
                <a:spcPts val="0"/>
              </a:spcAft>
            </a:pPr>
            <a:r>
              <a:rPr lang="en-US" dirty="0"/>
              <a:t>We are highlighting the information you may need to provide in the order in which it is </a:t>
            </a:r>
            <a:r>
              <a:rPr lang="en-US" sz="1800" dirty="0">
                <a:effectLst/>
                <a:latin typeface="ATT Aleck Sans" panose="020B0503020203020204"/>
                <a:ea typeface="Times New Roman" panose="02020603050405020304" pitchFamily="18" charset="0"/>
              </a:rPr>
              <a:t>asked during the application process.</a:t>
            </a:r>
          </a:p>
          <a:p>
            <a:pPr marL="0" marR="0">
              <a:spcBef>
                <a:spcPts val="0"/>
              </a:spcBef>
              <a:spcAft>
                <a:spcPts val="0"/>
              </a:spcAft>
            </a:pPr>
            <a:endParaRPr lang="en-US" sz="1800" dirty="0">
              <a:effectLst/>
              <a:latin typeface="ATT Aleck Sans" panose="020B0503020203020204"/>
              <a:ea typeface="Times New Roman" panose="02020603050405020304" pitchFamily="18" charset="0"/>
            </a:endParaRPr>
          </a:p>
          <a:p>
            <a:pPr marL="0" marR="0">
              <a:spcBef>
                <a:spcPts val="0"/>
              </a:spcBef>
              <a:spcAft>
                <a:spcPts val="0"/>
              </a:spcAft>
            </a:pPr>
            <a:r>
              <a:rPr lang="en-US" sz="1800" b="0" i="0" u="none" dirty="0">
                <a:solidFill>
                  <a:srgbClr val="D13438"/>
                </a:solidFill>
                <a:effectLst/>
                <a:latin typeface="ATT Aleck Sans" panose="020B0503020203020204"/>
              </a:rPr>
              <a:t>If you are asked to provide proof you can make copies or take pictures of your documents using a scanner, copy machine, camera or smartphone and then upload them into the ACP application or send them in the mail. </a:t>
            </a:r>
            <a:r>
              <a:rPr lang="en-US" sz="1800" b="0" i="0" dirty="0">
                <a:solidFill>
                  <a:srgbClr val="000000"/>
                </a:solidFill>
                <a:effectLst/>
                <a:latin typeface="ATT Aleck Sans" panose="020B0503020203020204"/>
              </a:rPr>
              <a:t>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3177631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 need to provide proof of the Date of Birth of the person eligible for the benefit. This includes an official, unexpired document with </a:t>
            </a:r>
            <a:r>
              <a:rPr lang="en-US" b="0" dirty="0">
                <a:solidFill>
                  <a:schemeClr val="accent5">
                    <a:lumMod val="75000"/>
                  </a:schemeClr>
                </a:solidFill>
              </a:rPr>
              <a:t>the</a:t>
            </a:r>
            <a:r>
              <a:rPr lang="en-US" dirty="0"/>
              <a:t> first and last name and date of birth.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Examples of documents you can use include: Government, military, state, or Tribal ID; Driver’s License; Birth Certificate; Certificate of U.S. Citizenship or Naturalization; Permanent Resident Card or Green Card; or a Government assistance program document.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information can be found on page 2 of the handout. </a:t>
            </a: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1346866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workshop, you will learn about the Affordable Connectivity Program, also known as the ACP, which helps families and households with affordable internet service. In this workshop, we’ll discuss: </a:t>
            </a:r>
          </a:p>
          <a:p>
            <a:pPr marL="171450" indent="-171450">
              <a:buFont typeface="Arial" panose="020B0604020202020204" pitchFamily="34" charset="0"/>
              <a:buChar char="•"/>
            </a:pPr>
            <a:r>
              <a:rPr lang="en-US" dirty="0"/>
              <a:t>what is the ACP benefit</a:t>
            </a:r>
          </a:p>
          <a:p>
            <a:pPr marL="171450" indent="-171450">
              <a:buFont typeface="Arial" panose="020B0604020202020204" pitchFamily="34" charset="0"/>
              <a:buChar char="•"/>
            </a:pPr>
            <a:r>
              <a:rPr lang="en-US" dirty="0"/>
              <a:t>the information you need to apply for the program,</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benefits of internet access in your home,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who is eligible to apply for the program, and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your rights if you participate in the ACP </a:t>
            </a:r>
          </a:p>
          <a:p>
            <a:pPr marL="171450" indent="-171450">
              <a:buFont typeface="Arial" panose="020B0604020202020204" pitchFamily="34" charset="0"/>
              <a:buChar char="•"/>
            </a:pPr>
            <a:r>
              <a:rPr lang="en-US" dirty="0"/>
              <a:t>how to apply for the program, and </a:t>
            </a:r>
          </a:p>
          <a:p>
            <a:pPr marL="171450" indent="-171450">
              <a:buFont typeface="Arial" panose="020B0604020202020204" pitchFamily="34" charset="0"/>
              <a:buChar char="•"/>
            </a:pPr>
            <a:r>
              <a:rPr lang="en-US" dirty="0"/>
              <a:t>how to use the benefit.</a:t>
            </a:r>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a:t>
            </a:r>
            <a:r>
              <a:rPr lang="en-US" dirty="0">
                <a:solidFill>
                  <a:srgbClr val="00B050"/>
                </a:solidFill>
              </a:rPr>
              <a:t> </a:t>
            </a:r>
            <a:r>
              <a:rPr lang="en-US" dirty="0"/>
              <a:t>need to provide copies of official documents to prove your identity.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includes providing one or more documents that confirm your first and last name, your date of birth, and the last four digits of your social security number or your full Tribal ID. When providing this information, please redact or mark out all but the last four digits of your SSN.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Documents you can use include:</a:t>
            </a:r>
          </a:p>
          <a:p>
            <a:r>
              <a:rPr lang="en-US" dirty="0"/>
              <a:t>Government, military, state, or Tribal ID or Driver’s License; Government assistance program document; Birth Certificate; Social Security Card; or a Prior year’s tax return or W-2.</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information can be found on page 3 of the handout.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2942186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You may also need to provide copies of official documents to prove you are a living person.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a:t>
            </a:r>
            <a:r>
              <a:rPr lang="en-US" b="0" dirty="0">
                <a:solidFill>
                  <a:schemeClr val="accent5">
                    <a:lumMod val="75000"/>
                  </a:schemeClr>
                </a:solidFill>
              </a:rPr>
              <a:t>do</a:t>
            </a:r>
            <a:r>
              <a:rPr lang="en-US" dirty="0"/>
              <a:t> this, provide one document that confirms your first and last name and shows life activity within the last 3 months.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Documents you can use include government assistance program documents, current utility bills, current income statements such as a paystub, current mortgage or lease statement, current retirement/pension statement of benefits, or current unemployment statement of benefits.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information can be found on page 3 of the handout.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7236324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may</a:t>
            </a:r>
            <a:r>
              <a:rPr lang="en-US" dirty="0">
                <a:solidFill>
                  <a:srgbClr val="00B050"/>
                </a:solidFill>
              </a:rPr>
              <a:t> </a:t>
            </a:r>
            <a:r>
              <a:rPr lang="en-US" dirty="0"/>
              <a:t>also need to provide proof of a valid address. This can include an official document that shows your name and address, such as a Driver’s License; valid government, state, or Tribal ID; utility bill, excluding wireless phone bills (within the last 30 days); W-2 or tax return, or mortgage or lease.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TT Aleck Sans" panose="020B0503020203020204"/>
                <a:ea typeface="Times New Roman" panose="02020603050405020304" pitchFamily="18" charset="0"/>
              </a:rPr>
              <a:t>More information can be found on page 2 of the handout.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26600922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 can also include a map that shows your physical address or location, including latitude and longitude coordinates. Coordinates are required if you live on Tribal lands.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More information can be found on page 2 of the handout.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40897692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can only receive one benefit per household. If someone else at your address receives the ACP benefit, you may be asked to complete the ACP Household Worksheet to confirm that your household is not receiving more than one benefit.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can access the worksheet on the ACP website. The URL to the worksheet can also be found in the </a:t>
            </a:r>
            <a:r>
              <a:rPr lang="en-US" sz="1800" dirty="0"/>
              <a:t>Learner Handout.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30984419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apply online, you will also need to have an email address. If you do not have an email address and need help setting one up, we suggest taking the PLA Digital Learn or AT&amp;T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Connected Learning course Intro to Email.</a:t>
            </a:r>
          </a:p>
          <a:p>
            <a:endParaRPr lang="en-US" dirty="0"/>
          </a:p>
          <a:p>
            <a:r>
              <a:rPr lang="en-US" sz="1200" dirty="0">
                <a:effectLst/>
                <a:latin typeface="Calibri" panose="020F0502020204030204" pitchFamily="34" charset="0"/>
                <a:ea typeface="Calibri" panose="020F0502020204030204" pitchFamily="34" charset="0"/>
                <a:cs typeface="Times New Roman" panose="02020603050405020304" pitchFamily="18" charset="0"/>
              </a:rPr>
              <a:t>The link to AT&amp;T Connected Learning can be found in the </a:t>
            </a:r>
            <a:r>
              <a:rPr lang="en-US" sz="1200" dirty="0"/>
              <a:t>Learner Handout.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2936864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You will need to provide a letter or official document to prove that you or your dependent, the Benefit Qualifying Person, participate in one of the qualifying programs OR to prove that you qualify based on your household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Earlier in this workshop, we reviewed the programs which make you eligible for ACP. You can also refer to the document </a:t>
            </a:r>
            <a:r>
              <a:rPr lang="en-US" sz="1800" dirty="0"/>
              <a:t>Types of Documents Accepted for the Affordable Connectivity Program handout. Refer to page one and the section </a:t>
            </a:r>
            <a:r>
              <a:rPr lang="en-US" sz="1800" b="0" dirty="0">
                <a:solidFill>
                  <a:srgbClr val="232323"/>
                </a:solidFill>
                <a:effectLst/>
                <a:latin typeface="SourceSansPro"/>
              </a:rPr>
              <a:t>Proof of Program or Income Eligibility for more information. </a:t>
            </a:r>
            <a:endParaRPr lang="en-US" sz="1800" b="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No matter which program you want to use to apply, your documents must include your name, or your dependent’s name; the name of the qualifying program; the name of the government or Tribal agency that issued the document; and an issued date within the last 12 months or a future expiration date.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ATT Aleck Sans" panose="020B0503020203020204"/>
                <a:ea typeface="Times New Roman" panose="02020603050405020304" pitchFamily="18" charset="0"/>
              </a:rPr>
              <a:t>More information can be found on page 1 of the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3296055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qualify because your household income is at or below 200% of the Federal Poverty Guidelines, you will need to provide documentation that includes the following information. Your name, or your dependent’s name; your current income information (monthly or annual income); if providing paystubs, they need to be 3 consecutive months of paystubs; and an issued date within the last 12 months or prior year tax document.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Examples of documents include prior year’s state, federal, or Tribal tax return or a Social Security Benefit Statement.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ATT Aleck Sans" panose="020B0503020203020204"/>
                <a:ea typeface="Times New Roman" panose="02020603050405020304" pitchFamily="18" charset="0"/>
              </a:rPr>
              <a:t>More information can be found on page 2 of the handout. </a:t>
            </a: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1088447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effectLst/>
                <a:latin typeface="Calibri" panose="020F0502020204030204" pitchFamily="34" charset="0"/>
              </a:rPr>
              <a:t>In addition to the document shared earlier in this lesson, the ACP website has a full list of the Types of Documents Accepted for the Affordable Connectivity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learn more about the information needed, refer to the Show you Qualify web page. A link to this resource can be found in the Learner’s Handout.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2572128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Getting Ready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have reviewed the documents you may need when you apply for the Affordable Connectivity Program. I would like you to take a few moments to review the Types of Documents Accepted for the Affordable Connectivity Program handout and determine what documentation you will need when applying for the affordable connectivity program benefit.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next section, review any “parking lot” questions. If there are no questions in the parking lot, ask learners if they have any questions before you move to the next lesson.</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1416343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endParaRPr lang="en-US" dirty="0"/>
          </a:p>
          <a:p>
            <a:r>
              <a:rPr lang="en-US" dirty="0"/>
              <a:t>So what is the Affordable Connectivity Program? The ACP is a program of the United States Federal Communications Commission, also referred to as the FCC, to help </a:t>
            </a:r>
            <a:r>
              <a:rPr lang="en-US" dirty="0">
                <a:solidFill>
                  <a:srgbClr val="FF0000"/>
                </a:solidFill>
                <a:highlight>
                  <a:srgbClr val="FFFF00"/>
                </a:highlight>
              </a:rPr>
              <a:t>qualifying </a:t>
            </a:r>
            <a:r>
              <a:rPr lang="en-US" dirty="0">
                <a:highlight>
                  <a:srgbClr val="FFFF00"/>
                </a:highlight>
              </a:rPr>
              <a:t>households </a:t>
            </a:r>
            <a:r>
              <a:rPr lang="en-US" dirty="0">
                <a:solidFill>
                  <a:srgbClr val="FF0000"/>
                </a:solidFill>
                <a:highlight>
                  <a:srgbClr val="FFFF00"/>
                </a:highlight>
              </a:rPr>
              <a:t>receive a discount on </a:t>
            </a:r>
            <a:r>
              <a:rPr lang="en-US" dirty="0">
                <a:highlight>
                  <a:srgbClr val="FFFF00"/>
                </a:highlight>
              </a:rPr>
              <a:t>internet service </a:t>
            </a:r>
            <a:r>
              <a:rPr lang="en-US" dirty="0">
                <a:solidFill>
                  <a:srgbClr val="FF0000"/>
                </a:solidFill>
                <a:highlight>
                  <a:srgbClr val="FFFF00"/>
                </a:highlight>
              </a:rPr>
              <a:t>with participating providers</a:t>
            </a:r>
            <a:r>
              <a:rPr lang="en-US" dirty="0">
                <a:highlight>
                  <a:srgbClr val="FFFF00"/>
                </a:highlight>
              </a:rPr>
              <a:t>.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2876276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Now that you have identified how you may be eligible for the benefit and what documents you need to apply for the benefit, let’s go through the step you need to take to </a:t>
            </a:r>
            <a:r>
              <a:rPr lang="en-US" b="0" dirty="0">
                <a:solidFill>
                  <a:schemeClr val="accent5">
                    <a:lumMod val="75000"/>
                  </a:schemeClr>
                </a:solidFill>
                <a:latin typeface="ATT Aleck Sans" panose="020B0503020203020204" pitchFamily="34" charset="0"/>
                <a:cs typeface="ATT Aleck Sans" panose="020B0503020203020204" pitchFamily="34" charset="0"/>
              </a:rPr>
              <a:t>fill out and submit the ACP application to determine if you are eligible for the benefit.</a:t>
            </a:r>
          </a:p>
          <a:p>
            <a:endParaRPr lang="en-US" b="0" dirty="0">
              <a:solidFill>
                <a:schemeClr val="accent5">
                  <a:lumMod val="75000"/>
                </a:schemeClr>
              </a:solidFill>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You can apply for the ACP online or by mail. In today’s workshop, we will walk you through the steps of using the online application to apply for the ACP benefit.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Information on how to access the mail-in application can be found in the Learner’s Handout.</a:t>
            </a: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39906645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apply online, you will go to the Affordable Connectivity Program website. To do this, open a web browser and type https://</a:t>
            </a:r>
            <a:r>
              <a:rPr lang="en-US" dirty="0" err="1"/>
              <a:t>www.affordableconnectivity.gov</a:t>
            </a:r>
            <a:r>
              <a:rPr lang="en-US" dirty="0"/>
              <a:t> into the address bar.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18475602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need assistance navigating a website, we suggest taking the PLA Digital Learn or AT&amp;T Connected Learning course Navigating a Website.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30334500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also a reminder that if you apply online, you must have an email address. If you do not have an email address and need help setting one up, we suggest taking the PLA Digital Learn or AT&amp;T Connected Learning course Intro to Email.</a:t>
            </a:r>
          </a:p>
          <a:p>
            <a:endParaRPr lang="en-US" dirty="0"/>
          </a:p>
          <a:p>
            <a:r>
              <a:rPr lang="en-US" sz="1200" dirty="0">
                <a:effectLst/>
                <a:latin typeface="Calibri" panose="020F0502020204030204" pitchFamily="34" charset="0"/>
                <a:ea typeface="Calibri" panose="020F0502020204030204" pitchFamily="34" charset="0"/>
                <a:cs typeface="Times New Roman" panose="02020603050405020304" pitchFamily="18" charset="0"/>
              </a:rPr>
              <a:t>The link to Connect Learning can be found in the </a:t>
            </a:r>
            <a:r>
              <a:rPr lang="en-US" sz="1200" dirty="0"/>
              <a:t>Learner Handout.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3430191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From this page, you can apply for the ACP, access instructions and forms that will guide you through the application process, and so much more.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Apply Now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r>
              <a:rPr lang="en-US" dirty="0"/>
              <a:t>To begin the online application, click Apply Now.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142559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t>
            </a:r>
            <a:r>
              <a:rPr lang="en-US" dirty="0">
                <a:latin typeface="ATT Aleck Sans" panose="020B0503020203020204" pitchFamily="34" charset="0"/>
                <a:cs typeface="ATT Aleck Sans" panose="020B0503020203020204" pitchFamily="34" charset="0"/>
              </a:rPr>
              <a:t>he </a:t>
            </a:r>
            <a:r>
              <a:rPr lang="en-US" dirty="0"/>
              <a:t>online application displays.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English and Spanish links.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online form is available in both English and Spanish. </a:t>
            </a:r>
            <a:r>
              <a:rPr lang="en-US" dirty="0">
                <a:latin typeface="ATT Aleck Sans" panose="020B0503020203020204" pitchFamily="34" charset="0"/>
                <a:cs typeface="ATT Aleck Sans" panose="020B0503020203020204" pitchFamily="34" charset="0"/>
              </a:rPr>
              <a:t>To view the Spanish version of the </a:t>
            </a:r>
            <a:r>
              <a:rPr lang="en-US" dirty="0"/>
              <a:t>a</a:t>
            </a:r>
            <a:r>
              <a:rPr lang="en-US" dirty="0">
                <a:latin typeface="ATT Aleck Sans" panose="020B0503020203020204" pitchFamily="34" charset="0"/>
                <a:cs typeface="ATT Aleck Sans" panose="020B0503020203020204" pitchFamily="34" charset="0"/>
              </a:rPr>
              <a:t>pplication, click on </a:t>
            </a:r>
            <a:r>
              <a:rPr lang="en-US" dirty="0">
                <a:cs typeface="Segoe UI" panose="020F0502020204030204" pitchFamily="34" charset="0"/>
              </a:rPr>
              <a:t>the </a:t>
            </a:r>
            <a:r>
              <a:rPr lang="en-US" b="0" i="0" u="none" strike="noStrike" dirty="0" err="1">
                <a:effectLst/>
                <a:latin typeface="Source Sans Pro" panose="020B0503030403020204" pitchFamily="34" charset="0"/>
              </a:rPr>
              <a:t>Español</a:t>
            </a:r>
            <a:r>
              <a:rPr lang="en-US" b="0" i="0" u="none" strike="noStrike" dirty="0">
                <a:effectLst/>
                <a:latin typeface="Source Sans Pro" panose="020B0503030403020204" pitchFamily="34" charset="0"/>
              </a:rPr>
              <a:t> </a:t>
            </a:r>
            <a:r>
              <a:rPr lang="en-US" b="0" i="0" u="none" strike="noStrike" dirty="0">
                <a:effectLst/>
              </a:rPr>
              <a:t>link</a:t>
            </a:r>
            <a:r>
              <a:rPr lang="en-US" b="0" i="0" u="none" strike="noStrike" dirty="0">
                <a:solidFill>
                  <a:srgbClr val="262626"/>
                </a:solidFill>
                <a:effectLst/>
              </a:rPr>
              <a:t>.</a:t>
            </a:r>
            <a:endParaRPr lang="en-US" b="0" i="0" u="none" strike="noStrike" dirty="0">
              <a:solidFill>
                <a:srgbClr val="262626"/>
              </a:solidFill>
              <a:effectLst/>
              <a:latin typeface="Source Sans Pro" panose="020B05030304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7563678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The first thing that you need to do is enter your full legal name as it appears on official documents. Enter your first name into the First name field. In the last name field, enter your last name. If your middle name appears on your legal documents like your Social Security Card or State ID enter it into the middle name field. You must use your legal name. Do not use your nickname. </a:t>
            </a:r>
            <a:endParaRPr lang="en-US" dirty="0">
              <a:highlight>
                <a:srgbClr val="FFFF00"/>
              </a:highlight>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5508931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Once you enter your official name you will scroll down the form to the next question and enter your birth date. Using the drop-down menu select the mon</a:t>
            </a:r>
            <a:r>
              <a:rPr lang="en-US" dirty="0"/>
              <a:t>th of your birth, enter the Day and enter the year you were born. </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34001171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Once you fill in your date of birth, you will scroll down the form to the next question to verify your identity.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asked which option you will use to verify your identity.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6535846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selecting the option Social Security Number </a:t>
            </a:r>
            <a:r>
              <a:rPr lang="en-US" sz="1800" dirty="0">
                <a:effectLst/>
                <a:latin typeface="SourceSansPro"/>
              </a:rPr>
              <a:t>is the fastest way to process your application and may reduce the need to provide proof of documentation later in the application.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If you select the Social Security Number, you will be asked to enter the last four digits of your SSN.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ighlight>
                <a:srgbClr val="FFFF00"/>
              </a:highlight>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dirty="0"/>
          </a:p>
        </p:txBody>
      </p:sp>
    </p:spTree>
    <p:extLst>
      <p:ext uri="{BB962C8B-B14F-4D97-AF65-F5344CB8AC3E}">
        <p14:creationId xmlns:p14="http://schemas.microsoft.com/office/powerpoint/2010/main" val="2302381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display the first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a:highlight>
                  <a:srgbClr val="FFFF00"/>
                </a:highlight>
              </a:rPr>
              <a:t>ACP provides </a:t>
            </a:r>
            <a:r>
              <a:rPr lang="en-US" dirty="0">
                <a:solidFill>
                  <a:srgbClr val="FF0000"/>
                </a:solidFill>
                <a:highlight>
                  <a:srgbClr val="FFFF00"/>
                </a:highlight>
              </a:rPr>
              <a:t>a benefit of</a:t>
            </a:r>
            <a:r>
              <a:rPr lang="en-US" dirty="0">
                <a:highlight>
                  <a:srgbClr val="FFFF00"/>
                </a:highlight>
              </a:rPr>
              <a:t> up </a:t>
            </a:r>
            <a:r>
              <a:rPr lang="en-US" dirty="0"/>
              <a:t>to $30 per month for internet service or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display the second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up to $75 per month for internet service for households on qualifying Tribal lands. In some cases, the benefit may fully cover the cost of your internet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benefit is available to eligible new customers, current customers, or households who have had internet service in the past.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display the third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In addition to providing a monthly discount for internet service, the ACP also provides a one-time</a:t>
            </a:r>
            <a:r>
              <a:rPr lang="en-US" dirty="0">
                <a:solidFill>
                  <a:srgbClr val="FF0000"/>
                </a:solidFill>
              </a:rPr>
              <a:t> </a:t>
            </a:r>
            <a:r>
              <a:rPr lang="en-US" dirty="0"/>
              <a:t>discount</a:t>
            </a:r>
            <a:r>
              <a:rPr lang="en-US" dirty="0">
                <a:solidFill>
                  <a:srgbClr val="FF0000"/>
                </a:solidFill>
              </a:rPr>
              <a:t> </a:t>
            </a:r>
            <a:r>
              <a:rPr lang="en-US" dirty="0"/>
              <a:t>of up to $100 for a laptop, desktop computer, or tablet purchased through a participating provider. To use the benefit, your household must contribute between $10 and $50 toward the purchase price of the device.</a:t>
            </a:r>
          </a:p>
          <a:p>
            <a:endParaRPr lang="en-US" dirty="0"/>
          </a:p>
          <a:p>
            <a:r>
              <a:rPr lang="en-US" dirty="0"/>
              <a:t>The ACP is limited to one monthly service discount and one device discount per household.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23394156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ourceSansPro"/>
              </a:rPr>
              <a:t>If you do not have an SSN or prefer not to provide the last four digits, choose one of the other forms of identification that you wish to submit to verify your identity.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ourceSansPro"/>
              </a:rPr>
              <a:t>In addition to using our Social Security Number, you can also use your Tribal ID Number, Driver’s License, Military ID, Passport, Taxpayer Identification Number, or other Government 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highlight>
                <a:srgbClr val="FFFF00"/>
              </a:highlight>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dirty="0"/>
          </a:p>
        </p:txBody>
      </p:sp>
    </p:spTree>
    <p:extLst>
      <p:ext uri="{BB962C8B-B14F-4D97-AF65-F5344CB8AC3E}">
        <p14:creationId xmlns:p14="http://schemas.microsoft.com/office/powerpoint/2010/main" val="9167405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sz="1800" dirty="0">
              <a:effectLst/>
              <a:latin typeface="SourceSansPro"/>
            </a:endParaRPr>
          </a:p>
          <a:p>
            <a:r>
              <a:rPr lang="en-US" sz="1800" dirty="0">
                <a:effectLst/>
                <a:latin typeface="SourceSansPro"/>
              </a:rPr>
              <a:t>If you select the last option, Driver’s License, Military ID, Passport, Taxpayer Identification Number, or other Government ID, the menu expands. You will be required to select which ID you will use.  </a:t>
            </a: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dirty="0"/>
          </a:p>
        </p:txBody>
      </p:sp>
    </p:spTree>
    <p:extLst>
      <p:ext uri="{BB962C8B-B14F-4D97-AF65-F5344CB8AC3E}">
        <p14:creationId xmlns:p14="http://schemas.microsoft.com/office/powerpoint/2010/main" val="271031948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sz="1800" dirty="0">
              <a:effectLst/>
              <a:latin typeface="SourceSansPro"/>
            </a:endParaRPr>
          </a:p>
          <a:p>
            <a:r>
              <a:rPr lang="en-US" sz="1800" dirty="0">
                <a:effectLst/>
                <a:latin typeface="SourceSansPro"/>
              </a:rPr>
              <a:t>You will also need to attach a scanned copy or picture of your form of identification. Files must be less than 10 MB in size and of the following file types: jpg, jpeg, </a:t>
            </a:r>
            <a:r>
              <a:rPr lang="en-US" sz="1800" dirty="0" err="1">
                <a:effectLst/>
                <a:latin typeface="SourceSansPro"/>
              </a:rPr>
              <a:t>png</a:t>
            </a:r>
            <a:r>
              <a:rPr lang="en-US" sz="1800" dirty="0">
                <a:effectLst/>
                <a:latin typeface="SourceSansPro"/>
              </a:rPr>
              <a:t>, pdf or gif. </a:t>
            </a:r>
          </a:p>
          <a:p>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The way you upload the file will change depending on the type of device you are using. Follow the instructions on the screen to upload the file.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highlight>
                <a:srgbClr val="FFFF00"/>
              </a:highlight>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ATT Aleck Sans" panose="020B0503020203020204" pitchFamily="34" charset="0"/>
                <a:cs typeface="ATT Aleck Sans" panose="020B0503020203020204" pitchFamily="34" charset="0"/>
              </a:rPr>
              <a:t>Once this form is completed, you can move to the next section of the form. </a:t>
            </a:r>
            <a:endParaRPr lang="en-US" sz="1800" dirty="0">
              <a:highlight>
                <a:srgbClr val="FFFF00"/>
              </a:highlight>
              <a:latin typeface="ATT Aleck Sans" panose="020B0503020203020204" pitchFamily="34" charset="0"/>
              <a:cs typeface="ATT Aleck Sans" panose="020B0503020203020204" pitchFamily="34" charset="0"/>
            </a:endParaRPr>
          </a:p>
          <a:p>
            <a:endParaRPr lang="en-US" sz="1800" dirty="0">
              <a:effectLst/>
              <a:latin typeface="SourceSansPro"/>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dirty="0"/>
          </a:p>
        </p:txBody>
      </p:sp>
    </p:spTree>
    <p:extLst>
      <p:ext uri="{BB962C8B-B14F-4D97-AF65-F5344CB8AC3E}">
        <p14:creationId xmlns:p14="http://schemas.microsoft.com/office/powerpoint/2010/main" val="29750440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The home address </a:t>
            </a:r>
            <a:r>
              <a:rPr lang="en-US" dirty="0"/>
              <a:t>section appears. You will need to enter your home address to the form. It cannot be a Post Office Box.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Choose your state by clicking or tapping the drop-down menu.</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be able to provide PO Box information later in the application process as your mailing address if needed. </a:t>
            </a:r>
            <a:endParaRPr lang="en-US" dirty="0">
              <a:highlight>
                <a:srgbClr val="FFFF00"/>
              </a:highlight>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dirty="0"/>
          </a:p>
        </p:txBody>
      </p:sp>
    </p:spTree>
    <p:extLst>
      <p:ext uri="{BB962C8B-B14F-4D97-AF65-F5344CB8AC3E}">
        <p14:creationId xmlns:p14="http://schemas.microsoft.com/office/powerpoint/2010/main" val="160939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Once you enter your home address, scroll down the form to the next section. You will be asked </a:t>
            </a:r>
            <a:r>
              <a:rPr lang="en-US" sz="1800" dirty="0">
                <a:effectLst/>
                <a:latin typeface="SourceSansPro"/>
                <a:cs typeface="ATT Aleck Sans" panose="020B0503020203020204" pitchFamily="34" charset="0"/>
              </a:rPr>
              <a:t>to c</a:t>
            </a:r>
            <a:r>
              <a:rPr lang="en-US" sz="1800" dirty="0">
                <a:effectLst/>
                <a:latin typeface="SourceSansPro"/>
              </a:rPr>
              <a:t>onfirm whether you qualify for the ACP through your child or dependent. </a:t>
            </a:r>
          </a:p>
          <a:p>
            <a:endParaRPr lang="en-US" sz="1800" dirty="0">
              <a:effectLst/>
              <a:latin typeface="SourceSansPro"/>
            </a:endParaRPr>
          </a:p>
          <a:p>
            <a:r>
              <a:rPr lang="en-US" sz="1800" dirty="0">
                <a:effectLst/>
                <a:latin typeface="SourceSansPro"/>
              </a:rPr>
              <a:t>If you qualify for the ACP </a:t>
            </a:r>
            <a:r>
              <a:rPr lang="en-US" sz="1800" dirty="0"/>
              <a:t>because your children participate in an eligible program like </a:t>
            </a:r>
            <a:r>
              <a:rPr lang="en-US" sz="1800" dirty="0">
                <a:effectLst/>
                <a:latin typeface="Calibri" panose="020F0502020204030204" pitchFamily="34" charset="0"/>
                <a:ea typeface="Calibri" panose="020F0502020204030204" pitchFamily="34" charset="0"/>
                <a:cs typeface="Calibri" panose="020F0502020204030204" pitchFamily="34" charset="0"/>
              </a:rPr>
              <a:t>National School Lunch Program, you will select Yes, I qualify through my child or dependent. If you qualify because you participate in a program, then you select, No, I qualify by myself. </a:t>
            </a:r>
            <a:endParaRPr lang="en-US" sz="1800" dirty="0">
              <a:effectLst/>
              <a:latin typeface="SourceSansPro"/>
            </a:endParaRPr>
          </a:p>
          <a:p>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n-US" dirty="0"/>
          </a:p>
        </p:txBody>
      </p:sp>
    </p:spTree>
    <p:extLst>
      <p:ext uri="{BB962C8B-B14F-4D97-AF65-F5344CB8AC3E}">
        <p14:creationId xmlns:p14="http://schemas.microsoft.com/office/powerpoint/2010/main" val="29722769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If you selected you qualify through a child or dependent, you must enter in your child or dependent’s information. </a:t>
            </a:r>
            <a:endParaRPr lang="en-US" dirty="0">
              <a:effectLst/>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dirty="0"/>
          </a:p>
        </p:txBody>
      </p:sp>
    </p:spTree>
    <p:extLst>
      <p:ext uri="{BB962C8B-B14F-4D97-AF65-F5344CB8AC3E}">
        <p14:creationId xmlns:p14="http://schemas.microsoft.com/office/powerpoint/2010/main" val="18627399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First, you will be asked to fill in the full legal name of your child or dependent. You will need to enter the name used on official documents like Social Security Card or State ID. Do not include a nickname. </a:t>
            </a:r>
          </a:p>
          <a:p>
            <a:endParaRPr lang="en-US" dirty="0"/>
          </a:p>
          <a:p>
            <a:r>
              <a:rPr lang="en-US" dirty="0"/>
              <a:t>You will also need to enter your child or dependent’s date of birth. </a:t>
            </a: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dirty="0"/>
          </a:p>
        </p:txBody>
      </p:sp>
    </p:spTree>
    <p:extLst>
      <p:ext uri="{BB962C8B-B14F-4D97-AF65-F5344CB8AC3E}">
        <p14:creationId xmlns:p14="http://schemas.microsoft.com/office/powerpoint/2010/main" val="22810076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Finally, you will need to verify the identity of your child or dependent. Once you complete this step you will be asked to create an account.</a:t>
            </a: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dirty="0"/>
          </a:p>
        </p:txBody>
      </p:sp>
    </p:spTree>
    <p:extLst>
      <p:ext uri="{BB962C8B-B14F-4D97-AF65-F5344CB8AC3E}">
        <p14:creationId xmlns:p14="http://schemas.microsoft.com/office/powerpoint/2010/main" val="26018407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The account will help keep your information safe and allow you to save and come back to this form at any time.</a:t>
            </a:r>
          </a:p>
          <a:p>
            <a:r>
              <a:rPr lang="en-US" dirty="0">
                <a:latin typeface="ATT Aleck Sans" panose="020B0503020203020204" pitchFamily="34" charset="0"/>
                <a:cs typeface="ATT Aleck Sans" panose="020B0503020203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Username textbox.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To create an account, you will first need to choose a username. Make sure to select a username that is easy to remember. You can also use your email address or your name in some form.  </a:t>
            </a: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dirty="0"/>
          </a:p>
        </p:txBody>
      </p:sp>
    </p:spTree>
    <p:extLst>
      <p:ext uri="{BB962C8B-B14F-4D97-AF65-F5344CB8AC3E}">
        <p14:creationId xmlns:p14="http://schemas.microsoft.com/office/powerpoint/2010/main" val="12410692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Once you create your username, you will be prompted to creat</a:t>
            </a:r>
            <a:r>
              <a:rPr lang="en-US" dirty="0"/>
              <a:t>e a password.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Quick Tip.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Make sure to pick a password you can remember. You will need to enter your password each time you access your ACP application.</a:t>
            </a:r>
          </a:p>
          <a:p>
            <a:endParaRPr lang="en-US" dirty="0"/>
          </a:p>
          <a:p>
            <a:r>
              <a:rPr lang="en-US" dirty="0"/>
              <a:t>If your password meets the requirements, the icon for each will change from the orange warning icon</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dirty="0"/>
          </a:p>
        </p:txBody>
      </p:sp>
    </p:spTree>
    <p:extLst>
      <p:ext uri="{BB962C8B-B14F-4D97-AF65-F5344CB8AC3E}">
        <p14:creationId xmlns:p14="http://schemas.microsoft.com/office/powerpoint/2010/main" val="12555883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question you may be asking is, why would I want internet access?  There are many benefits to having internet access. When it is available in the home, you have access to the internet whenever you need it. Other advantages include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first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access educational resources, attend classes online to earn a college degree, build new skills for work, or learn a new hobby.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access educational tools to assist with students' homework.</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access health care resources and attend some doctor’s appointments virtually.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access your bank account, pay bills online, and sign up for other essential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apply for new jobs or work some jobs remotely.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watch or listen to online entertainment.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chemeClr val="accent5">
                    <a:lumMod val="75000"/>
                  </a:schemeClr>
                </a:solidFill>
              </a:rPr>
              <a:t>You can </a:t>
            </a:r>
            <a:r>
              <a:rPr lang="en-US" dirty="0"/>
              <a:t>stay up to date with the news.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display the next bullet point.</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stay connected with family and friends.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you can see, having internet service in your home has many benefits and can help you connect and engage with greater possibility.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323729402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the green success icon.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If you need assistance creating a password, check out the AT&amp;T Connected Learning course </a:t>
            </a:r>
            <a:r>
              <a:rPr lang="en-US" b="0" i="0" dirty="0">
                <a:solidFill>
                  <a:srgbClr val="FFFFFF"/>
                </a:solidFill>
                <a:effectLst/>
                <a:latin typeface="Roboto" panose="020F0502020204030204" pitchFamily="34" charset="0"/>
              </a:rPr>
              <a:t>Accounts and Passwords.</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dirty="0"/>
          </a:p>
        </p:txBody>
      </p:sp>
    </p:spTree>
    <p:extLst>
      <p:ext uri="{BB962C8B-B14F-4D97-AF65-F5344CB8AC3E}">
        <p14:creationId xmlns:p14="http://schemas.microsoft.com/office/powerpoint/2010/main" val="29793914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Once you successfully create your account, you will be asked to enter your email address into the contact information.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Notifications about the application will go to the email address that you provide.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checkbox.</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You can enter an alternate email address by checking the box. This provides for a secondary contact, such as a family member or caseworker, who will receive updates about your application. </a:t>
            </a: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dirty="0"/>
          </a:p>
        </p:txBody>
      </p:sp>
    </p:spTree>
    <p:extLst>
      <p:ext uri="{BB962C8B-B14F-4D97-AF65-F5344CB8AC3E}">
        <p14:creationId xmlns:p14="http://schemas.microsoft.com/office/powerpoint/2010/main" val="576870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Once you enter your email address, you will be asked to enter your phone number. </a:t>
            </a:r>
          </a:p>
          <a:p>
            <a:endParaRPr lang="en-US" dirty="0"/>
          </a:p>
          <a:p>
            <a:r>
              <a:rPr lang="en-US" dirty="0"/>
              <a:t>This is optional. If you do provide it, the program administrators can contact you by phone about your ACP application. </a:t>
            </a:r>
          </a:p>
          <a:p>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checkbox.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effectLst/>
              <a:latin typeface="SourceSansPro"/>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If you have a mailing address that is different from your home address, you can check the provided box in the form and enter the mailing </a:t>
            </a:r>
            <a:r>
              <a:rPr lang="en-US" dirty="0"/>
              <a:t>a</a:t>
            </a:r>
            <a:r>
              <a:rPr lang="en-US" dirty="0">
                <a:latin typeface="ATT Aleck Sans" panose="020B0503020203020204" pitchFamily="34" charset="0"/>
                <a:cs typeface="ATT Aleck Sans" panose="020B0503020203020204" pitchFamily="34" charset="0"/>
              </a:rPr>
              <a:t>ddress, such as a PO Box.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dirty="0"/>
          </a:p>
        </p:txBody>
      </p:sp>
    </p:spTree>
    <p:extLst>
      <p:ext uri="{BB962C8B-B14F-4D97-AF65-F5344CB8AC3E}">
        <p14:creationId xmlns:p14="http://schemas.microsoft.com/office/powerpoint/2010/main" val="264215258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The mailing address asks for your street address, apartment or unit number, city, state, and zip code.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n-US" dirty="0"/>
          </a:p>
        </p:txBody>
      </p:sp>
    </p:spTree>
    <p:extLst>
      <p:ext uri="{BB962C8B-B14F-4D97-AF65-F5344CB8AC3E}">
        <p14:creationId xmlns:p14="http://schemas.microsoft.com/office/powerpoint/2010/main" val="7372273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sz="1800" dirty="0">
              <a:effectLst/>
              <a:latin typeface="SourceSansPro"/>
            </a:endParaRPr>
          </a:p>
          <a:p>
            <a:r>
              <a:rPr lang="en-US" sz="1800" dirty="0">
                <a:effectLst/>
                <a:latin typeface="SourceSansPro"/>
              </a:rPr>
              <a:t>You can select your preferred language. This is optional. </a:t>
            </a:r>
          </a:p>
          <a:p>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a:t>
            </a:r>
            <a:r>
              <a:rPr lang="en-US" dirty="0" err="1"/>
              <a:t>Español</a:t>
            </a:r>
            <a:r>
              <a:rPr lang="en-US" dirty="0"/>
              <a:t>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checkbox.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effectLst/>
              <a:latin typeface="SourceSansPro"/>
            </a:endParaRPr>
          </a:p>
          <a:p>
            <a:endParaRPr lang="en-US" sz="1800" dirty="0">
              <a:effectLst/>
              <a:latin typeface="SourceSansPro"/>
            </a:endParaRPr>
          </a:p>
          <a:p>
            <a:r>
              <a:rPr lang="en-US" dirty="0"/>
              <a:t>If you select </a:t>
            </a:r>
            <a:r>
              <a:rPr lang="en-US" dirty="0" err="1"/>
              <a:t>Español</a:t>
            </a:r>
            <a:r>
              <a:rPr lang="en-US" dirty="0"/>
              <a:t>, any notifications you receive will be in Spanish. </a:t>
            </a:r>
            <a:endParaRPr lang="en-US" dirty="0">
              <a:effectLst/>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dirty="0"/>
          </a:p>
        </p:txBody>
      </p:sp>
    </p:spTree>
    <p:extLst>
      <p:ext uri="{BB962C8B-B14F-4D97-AF65-F5344CB8AC3E}">
        <p14:creationId xmlns:p14="http://schemas.microsoft.com/office/powerpoint/2010/main" val="19586230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need to check the box that says “I’m not a robot”.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dirty="0"/>
          </a:p>
        </p:txBody>
      </p:sp>
    </p:spTree>
    <p:extLst>
      <p:ext uri="{BB962C8B-B14F-4D97-AF65-F5344CB8AC3E}">
        <p14:creationId xmlns:p14="http://schemas.microsoft.com/office/powerpoint/2010/main" val="34602799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Then click Submit. </a:t>
            </a: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dirty="0"/>
          </a:p>
        </p:txBody>
      </p:sp>
    </p:spTree>
    <p:extLst>
      <p:ext uri="{BB962C8B-B14F-4D97-AF65-F5344CB8AC3E}">
        <p14:creationId xmlns:p14="http://schemas.microsoft.com/office/powerpoint/2010/main" val="53890790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sz="1800" dirty="0">
              <a:effectLst/>
              <a:latin typeface="SourceSansPro"/>
            </a:endParaRPr>
          </a:p>
          <a:p>
            <a:r>
              <a:rPr lang="en-US" sz="1800" dirty="0">
                <a:effectLst/>
                <a:latin typeface="SourceSansPro"/>
              </a:rPr>
              <a:t>You will then see a message confirming that you have created your account. </a:t>
            </a:r>
          </a:p>
          <a:p>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show the Quick Tip.]</a:t>
            </a:r>
            <a:endParaRPr lang="en-US" dirty="0">
              <a:effectLst/>
            </a:endParaRPr>
          </a:p>
          <a:p>
            <a:endParaRPr lang="en-US" sz="1800" dirty="0">
              <a:effectLst/>
              <a:latin typeface="SourceSansPro"/>
            </a:endParaRPr>
          </a:p>
          <a:p>
            <a:r>
              <a:rPr lang="en-US" sz="1800" dirty="0">
                <a:effectLst/>
                <a:latin typeface="SourceSansPro"/>
              </a:rPr>
              <a:t>Remember you will need the username and password you created to review and submit your application. </a:t>
            </a:r>
          </a:p>
          <a:p>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Close button.]</a:t>
            </a:r>
            <a:endParaRPr lang="en-US" sz="1800" dirty="0">
              <a:effectLst/>
              <a:latin typeface="SourceSansPro"/>
            </a:endParaRPr>
          </a:p>
          <a:p>
            <a:endParaRPr lang="en-US" sz="1800" dirty="0">
              <a:effectLst/>
              <a:latin typeface="SourceSansPro"/>
            </a:endParaRPr>
          </a:p>
          <a:p>
            <a:r>
              <a:rPr lang="en-US" sz="1800" dirty="0">
                <a:effectLst/>
                <a:latin typeface="SourceSansPro"/>
              </a:rPr>
              <a:t>Click </a:t>
            </a:r>
            <a:r>
              <a:rPr lang="en-US" sz="1800" b="0" dirty="0">
                <a:effectLst/>
                <a:latin typeface="SourceSansPro"/>
              </a:rPr>
              <a:t>Close. </a:t>
            </a:r>
            <a:endParaRPr lang="en-US" b="0" dirty="0">
              <a:effectLst/>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dirty="0"/>
          </a:p>
        </p:txBody>
      </p:sp>
    </p:spTree>
    <p:extLst>
      <p:ext uri="{BB962C8B-B14F-4D97-AF65-F5344CB8AC3E}">
        <p14:creationId xmlns:p14="http://schemas.microsoft.com/office/powerpoint/2010/main" val="222111619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To log back into your account, type </a:t>
            </a:r>
            <a:r>
              <a:rPr lang="en-US" dirty="0">
                <a:hlinkClick r:id="rId3"/>
              </a:rPr>
              <a:t>https://www.affordableconnectivity.gov</a:t>
            </a:r>
            <a:r>
              <a:rPr lang="en-US" dirty="0"/>
              <a:t> into your web browser.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Sign In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endParaRPr lang="en-US" dirty="0"/>
          </a:p>
          <a:p>
            <a:r>
              <a:rPr lang="en-US" dirty="0"/>
              <a:t>Then click Sign In at the top right-hand side of the page.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dirty="0"/>
          </a:p>
        </p:txBody>
      </p:sp>
    </p:spTree>
    <p:extLst>
      <p:ext uri="{BB962C8B-B14F-4D97-AF65-F5344CB8AC3E}">
        <p14:creationId xmlns:p14="http://schemas.microsoft.com/office/powerpoint/2010/main" val="30428558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Enter your username and password to sign in to your account. </a:t>
            </a: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dirty="0"/>
          </a:p>
        </p:txBody>
      </p:sp>
    </p:spTree>
    <p:extLst>
      <p:ext uri="{BB962C8B-B14F-4D97-AF65-F5344CB8AC3E}">
        <p14:creationId xmlns:p14="http://schemas.microsoft.com/office/powerpoint/2010/main" val="2429516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endParaRPr lang="en-US" sz="1200" dirty="0"/>
          </a:p>
          <a:p>
            <a:r>
              <a:rPr lang="en-US" sz="1200" dirty="0"/>
              <a:t>Your household is eligible for the ACP if you or someone in your household participates in one of the following programs:</a:t>
            </a:r>
          </a:p>
          <a:p>
            <a:pPr marL="171450" indent="-171450">
              <a:lnSpc>
                <a:spcPct val="160000"/>
              </a:lnSpc>
              <a:buFont typeface="Arial" panose="020B0604020202020204" pitchFamily="34" charset="0"/>
              <a:buChar char="•"/>
            </a:pPr>
            <a:r>
              <a:rPr lang="en-US" sz="1200" dirty="0">
                <a:solidFill>
                  <a:schemeClr val="tx1"/>
                </a:solidFill>
              </a:rPr>
              <a:t>Supplemental Nutrition Assistance Program (SNAP)</a:t>
            </a:r>
          </a:p>
          <a:p>
            <a:pPr marL="171450" indent="-171450">
              <a:lnSpc>
                <a:spcPct val="160000"/>
              </a:lnSpc>
              <a:buFont typeface="Arial" panose="020B0604020202020204" pitchFamily="34" charset="0"/>
              <a:buChar char="•"/>
            </a:pPr>
            <a:r>
              <a:rPr lang="en-US" sz="1200" dirty="0">
                <a:solidFill>
                  <a:schemeClr val="tx1"/>
                </a:solidFill>
              </a:rPr>
              <a:t>Free and Reduced-Price School Lunch Program or School Breakfast Program including through the USDA Community Eligibility Provision</a:t>
            </a:r>
          </a:p>
          <a:p>
            <a:pPr marL="171450" indent="-171450">
              <a:lnSpc>
                <a:spcPct val="160000"/>
              </a:lnSpc>
              <a:buFont typeface="Arial" panose="020B0604020202020204" pitchFamily="34" charset="0"/>
              <a:buChar char="•"/>
            </a:pPr>
            <a:r>
              <a:rPr lang="en-US" sz="1200" dirty="0">
                <a:solidFill>
                  <a:schemeClr val="tx1"/>
                </a:solidFill>
              </a:rPr>
              <a:t>Medicaid</a:t>
            </a:r>
          </a:p>
          <a:p>
            <a:pPr marL="171450" indent="-171450">
              <a:lnSpc>
                <a:spcPct val="160000"/>
              </a:lnSpc>
              <a:buFont typeface="Arial" panose="020B0604020202020204" pitchFamily="34" charset="0"/>
              <a:buChar char="•"/>
            </a:pPr>
            <a:r>
              <a:rPr lang="en-US" sz="1200" dirty="0">
                <a:solidFill>
                  <a:schemeClr val="tx1"/>
                </a:solidFill>
              </a:rPr>
              <a:t>Special Supplemental Nutrition Program for Women, Infants, and Children (WIC)</a:t>
            </a:r>
          </a:p>
          <a:p>
            <a:pPr marL="171450" indent="-171450">
              <a:lnSpc>
                <a:spcPct val="160000"/>
              </a:lnSpc>
              <a:buFont typeface="Arial" panose="020B0604020202020204" pitchFamily="34" charset="0"/>
              <a:buChar char="•"/>
            </a:pPr>
            <a:r>
              <a:rPr lang="en-US" sz="1200" dirty="0">
                <a:solidFill>
                  <a:schemeClr val="tx1"/>
                </a:solidFill>
              </a:rPr>
              <a:t>Supplemental Security Income (SSI)</a:t>
            </a:r>
          </a:p>
          <a:p>
            <a:pPr marL="171450" indent="-171450">
              <a:lnSpc>
                <a:spcPct val="160000"/>
              </a:lnSpc>
              <a:buFont typeface="Arial" panose="020B0604020202020204" pitchFamily="34" charset="0"/>
              <a:buChar char="•"/>
            </a:pPr>
            <a:r>
              <a:rPr lang="en-US" sz="1200" dirty="0">
                <a:solidFill>
                  <a:schemeClr val="tx1"/>
                </a:solidFill>
              </a:rPr>
              <a:t>Federal Public Housing Assistance (FPHA)</a:t>
            </a:r>
          </a:p>
          <a:p>
            <a:pPr marL="171450" indent="-171450">
              <a:lnSpc>
                <a:spcPct val="160000"/>
              </a:lnSpc>
              <a:buFont typeface="Arial" panose="020B0604020202020204" pitchFamily="34" charset="0"/>
              <a:buChar char="•"/>
            </a:pPr>
            <a:r>
              <a:rPr lang="en-US" sz="1200" dirty="0">
                <a:solidFill>
                  <a:schemeClr val="tx1"/>
                </a:solidFill>
              </a:rPr>
              <a:t>Veterans Pension or Survivor Benefits</a:t>
            </a:r>
          </a:p>
          <a:p>
            <a:pPr marL="171450" indent="-171450">
              <a:lnSpc>
                <a:spcPct val="160000"/>
              </a:lnSpc>
              <a:buFont typeface="Arial" panose="020B0604020202020204" pitchFamily="34" charset="0"/>
              <a:buChar char="•"/>
            </a:pPr>
            <a:r>
              <a:rPr lang="en-US" sz="1200" dirty="0">
                <a:solidFill>
                  <a:schemeClr val="tx1"/>
                </a:solidFill>
              </a:rPr>
              <a:t>Lifeline</a:t>
            </a:r>
          </a:p>
          <a:p>
            <a:pPr marL="171450" indent="-171450">
              <a:lnSpc>
                <a:spcPct val="160000"/>
              </a:lnSpc>
              <a:buFont typeface="Arial" panose="020B0604020202020204" pitchFamily="34" charset="0"/>
              <a:buChar char="•"/>
            </a:pPr>
            <a:r>
              <a:rPr lang="en-US" sz="1200" dirty="0">
                <a:solidFill>
                  <a:schemeClr val="tx1"/>
                </a:solidFill>
              </a:rPr>
              <a:t>Received a Federal Pell Grant during the current award year</a:t>
            </a:r>
            <a:endParaRPr lang="en-US" sz="1200"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137239940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then scroll down the page and click on the box next to “I am not a robot.”</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dirty="0"/>
          </a:p>
        </p:txBody>
      </p:sp>
    </p:spTree>
    <p:extLst>
      <p:ext uri="{BB962C8B-B14F-4D97-AF65-F5344CB8AC3E}">
        <p14:creationId xmlns:p14="http://schemas.microsoft.com/office/powerpoint/2010/main" val="237219527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then click the Sign in button. </a:t>
            </a: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dirty="0"/>
          </a:p>
        </p:txBody>
      </p:sp>
    </p:spTree>
    <p:extLst>
      <p:ext uri="{BB962C8B-B14F-4D97-AF65-F5344CB8AC3E}">
        <p14:creationId xmlns:p14="http://schemas.microsoft.com/office/powerpoint/2010/main" val="155056016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After you sign into your account, you will see a welcome message with your name. Two application options appear Lifeline and the Affordable Connectivity Program.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Apply for ACP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You will want to click on the Apply for ACP button.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dirty="0"/>
          </a:p>
        </p:txBody>
      </p:sp>
    </p:spTree>
    <p:extLst>
      <p:ext uri="{BB962C8B-B14F-4D97-AF65-F5344CB8AC3E}">
        <p14:creationId xmlns:p14="http://schemas.microsoft.com/office/powerpoint/2010/main" val="36816057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sz="1800" dirty="0">
              <a:effectLst/>
              <a:latin typeface="SourceSansPro"/>
            </a:endParaRPr>
          </a:p>
          <a:p>
            <a:r>
              <a:rPr lang="en-US" sz="1800" dirty="0">
                <a:effectLst/>
                <a:latin typeface="SourceSansPro"/>
              </a:rPr>
              <a:t>To qualify for the ACP, you need to check the box next to the government assistance program you are in or if you qualify based on acceptable income criteria. You can check more than one check box.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8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Next button.</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800" dirty="0">
              <a:effectLst/>
              <a:latin typeface="SourceSansPro"/>
            </a:endParaRPr>
          </a:p>
          <a:p>
            <a:endParaRPr lang="en-US" sz="1800" dirty="0">
              <a:effectLst/>
              <a:latin typeface="SourceSansPro"/>
            </a:endParaRPr>
          </a:p>
          <a:p>
            <a:r>
              <a:rPr lang="en-US" sz="1800" dirty="0">
                <a:effectLst/>
                <a:latin typeface="SourceSansPro"/>
              </a:rPr>
              <a:t>Click </a:t>
            </a:r>
            <a:r>
              <a:rPr lang="en-US" sz="1800" b="0" dirty="0">
                <a:effectLst/>
                <a:latin typeface="SourceSansPro"/>
              </a:rPr>
              <a:t>Next</a:t>
            </a:r>
            <a:r>
              <a:rPr lang="en-US" sz="1800" dirty="0">
                <a:effectLst/>
                <a:latin typeface="SourceSansPro"/>
              </a:rPr>
              <a:t>.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dirty="0"/>
          </a:p>
        </p:txBody>
      </p:sp>
    </p:spTree>
    <p:extLst>
      <p:ext uri="{BB962C8B-B14F-4D97-AF65-F5344CB8AC3E}">
        <p14:creationId xmlns:p14="http://schemas.microsoft.com/office/powerpoint/2010/main" val="262662182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You will be asked to review your information and confirm it is correct.</a:t>
            </a:r>
          </a:p>
          <a:p>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Edit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sz="1200" dirty="0">
              <a:effectLst/>
              <a:latin typeface="SourceSansPro"/>
            </a:endParaRPr>
          </a:p>
          <a:p>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If you need to edit any information, you can click on the Edit button. </a:t>
            </a:r>
            <a:r>
              <a:rPr lang="en-US" sz="1800" dirty="0">
                <a:effectLst/>
                <a:latin typeface="SourceSansPro"/>
              </a:rPr>
              <a:t>and follow the prompts to make your changes. </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endParaRPr>
          </a:p>
          <a:p>
            <a:r>
              <a:rPr lang="en-US" dirty="0">
                <a:latin typeface="ATT Aleck Sans" panose="020B0503020203020204" pitchFamily="34" charset="0"/>
              </a:rPr>
              <a:t>If you don’t need to edit the information you see on the screen you should scroll down the page….</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dirty="0"/>
          </a:p>
        </p:txBody>
      </p:sp>
    </p:spTree>
    <p:extLst>
      <p:ext uri="{BB962C8B-B14F-4D97-AF65-F5344CB8AC3E}">
        <p14:creationId xmlns:p14="http://schemas.microsoft.com/office/powerpoint/2010/main" val="94600956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Review the information on the screen and then check the box to confirm that the information </a:t>
            </a:r>
            <a:r>
              <a:rPr lang="en-US" sz="1800" dirty="0">
                <a:effectLst/>
                <a:latin typeface="SourceSansPro"/>
              </a:rPr>
              <a:t>you provided can be used to find out if you qualify for the ACP. </a:t>
            </a:r>
          </a:p>
          <a:p>
            <a:endParaRPr lang="en-US" sz="1800" dirty="0">
              <a:effectLst/>
              <a:latin typeface="SourceSansPro"/>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twice to highlight the Submit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Then, click </a:t>
            </a:r>
            <a:r>
              <a:rPr lang="en-US" sz="1800" b="0" dirty="0">
                <a:effectLst/>
                <a:latin typeface="SourceSansPro"/>
              </a:rPr>
              <a:t>Submit</a:t>
            </a:r>
            <a:r>
              <a:rPr lang="en-US" sz="1800" dirty="0">
                <a:effectLst/>
                <a:latin typeface="SourceSansPro"/>
              </a:rPr>
              <a:t>. </a:t>
            </a: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dirty="0"/>
          </a:p>
        </p:txBody>
      </p:sp>
    </p:spTree>
    <p:extLst>
      <p:ext uri="{BB962C8B-B14F-4D97-AF65-F5344CB8AC3E}">
        <p14:creationId xmlns:p14="http://schemas.microsoft.com/office/powerpoint/2010/main" val="11386663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You may be asked to provide additiona</a:t>
            </a:r>
            <a:r>
              <a:rPr lang="en-US" dirty="0"/>
              <a:t>l information or documentation to show your household eligibility for the ACP. Follow the steps that display online to confirm your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need additional assistance, check out the Online Application Instructions. The link to the instructions is found in the Learner Handout.  To find the instructions, scroll down the page….</a:t>
            </a:r>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dirty="0"/>
          </a:p>
        </p:txBody>
      </p:sp>
    </p:spTree>
    <p:extLst>
      <p:ext uri="{BB962C8B-B14F-4D97-AF65-F5344CB8AC3E}">
        <p14:creationId xmlns:p14="http://schemas.microsoft.com/office/powerpoint/2010/main" val="417789539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and click on the link Online Application Instructions. </a:t>
            </a:r>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dirty="0"/>
          </a:p>
        </p:txBody>
      </p:sp>
    </p:spTree>
    <p:extLst>
      <p:ext uri="{BB962C8B-B14F-4D97-AF65-F5344CB8AC3E}">
        <p14:creationId xmlns:p14="http://schemas.microsoft.com/office/powerpoint/2010/main" val="38057641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p>
          <a:p>
            <a:r>
              <a:rPr lang="en-US" dirty="0"/>
              <a:t>If your application is approved, you will be asked to Certify and Sign the application form online. A list of questions appear. </a:t>
            </a:r>
          </a:p>
          <a:p>
            <a:endParaRPr lang="en-US" dirty="0"/>
          </a:p>
          <a:p>
            <a:r>
              <a:rPr lang="en-US" dirty="0"/>
              <a:t>This is an official government document and must be answered truthfully. Read each statement and type your initials into the box next to each one to indicate that the statement is true or that you agree. </a:t>
            </a:r>
          </a:p>
          <a:p>
            <a:endParaRPr lang="en-US" dirty="0"/>
          </a:p>
          <a:p>
            <a:r>
              <a:rPr lang="en-US" sz="1800" b="0" i="0" u="none" dirty="0">
                <a:solidFill>
                  <a:srgbClr val="D13438"/>
                </a:solidFill>
                <a:effectLst/>
                <a:latin typeface="ATT Aleck Sans" panose="020B0503020203020204"/>
              </a:rPr>
              <a:t>You may not be approved immediately after submitting the application online. The ACP administrator may need to review the information before deciding. If so, you will receive follow-up communication via email or mail. </a:t>
            </a:r>
            <a:r>
              <a:rPr lang="en-US" sz="1800" b="0" i="0" dirty="0">
                <a:solidFill>
                  <a:srgbClr val="000000"/>
                </a:solidFill>
                <a:effectLst/>
                <a:latin typeface="ATT Aleck Sans" panose="020B0503020203020204"/>
              </a:rPr>
              <a:t>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dirty="0"/>
          </a:p>
        </p:txBody>
      </p:sp>
    </p:spTree>
    <p:extLst>
      <p:ext uri="{BB962C8B-B14F-4D97-AF65-F5344CB8AC3E}">
        <p14:creationId xmlns:p14="http://schemas.microsoft.com/office/powerpoint/2010/main" val="190315489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Scroll down the page to see the remaining statements and continue to type your initials into the box next to each statement. </a:t>
            </a: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You must initial all boxes in order to move to the next step.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dirty="0"/>
          </a:p>
        </p:txBody>
      </p:sp>
    </p:spTree>
    <p:extLst>
      <p:ext uri="{BB962C8B-B14F-4D97-AF65-F5344CB8AC3E}">
        <p14:creationId xmlns:p14="http://schemas.microsoft.com/office/powerpoint/2010/main" val="3756055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addition to participation in the programs we just reviewed, you may also be eligible because your household income is 200% or less than the Federal Poverty Guidelines.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For instance, if you live in a household of 3 in the contiguous United States and you make less than $46,060 annually, you would qualify. A household of 3 in Hawaii making less than $52,980 would qualify, and a household of 3 in Alaska would qualify if they make less than $57,580.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would like more information on the Federal Poverty Guidelines, visit the web page “Do I Qualify”. The URL can be found in your Learner’s Handout.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42648859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Once you initial all of the statements, you will be asked to sign the form. To do this, type your full name into the form.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Checkbox.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Click the box to confirm that she understands this is a digital signatur</a:t>
            </a:r>
            <a:r>
              <a:rPr lang="en-US" dirty="0"/>
              <a:t>e and is the same as if she signed her name with a pen.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Submit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ourceSansPro"/>
              </a:rPr>
              <a:t>Then select </a:t>
            </a:r>
            <a:r>
              <a:rPr lang="en-US" sz="1800" b="0" dirty="0">
                <a:effectLst/>
                <a:latin typeface="SourceSansPro"/>
              </a:rPr>
              <a:t>Submit</a:t>
            </a:r>
            <a:r>
              <a:rPr lang="en-US" sz="1800" dirty="0">
                <a:effectLst/>
                <a:latin typeface="SourceSansPro"/>
              </a:rPr>
              <a:t>.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dirty="0"/>
          </a:p>
        </p:txBody>
      </p:sp>
    </p:spTree>
    <p:extLst>
      <p:ext uri="{BB962C8B-B14F-4D97-AF65-F5344CB8AC3E}">
        <p14:creationId xmlns:p14="http://schemas.microsoft.com/office/powerpoint/2010/main" val="12565686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Congratulations, in this example, we have successfully submitted our application and qualified for the Affordable Connectivity Program benefit. </a:t>
            </a: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A page displays listing the next steps you will need to take to enroll with a participating internet service provider </a:t>
            </a:r>
            <a:r>
              <a:rPr lang="en-US" dirty="0">
                <a:solidFill>
                  <a:srgbClr val="FC4504"/>
                </a:solidFill>
              </a:rPr>
              <a:t>and the date by which you must do so. </a:t>
            </a:r>
            <a:r>
              <a:rPr lang="en-US" sz="1800" dirty="0">
                <a:effectLst/>
                <a:latin typeface="SourceSansPro"/>
              </a:rPr>
              <a:t>Make a note of the deadline for signing up. If you do not sign up by the deadline, you will need to re-apply. </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81</a:t>
            </a:fld>
            <a:endParaRPr lang="en-US" dirty="0"/>
          </a:p>
        </p:txBody>
      </p:sp>
    </p:spTree>
    <p:extLst>
      <p:ext uri="{BB962C8B-B14F-4D97-AF65-F5344CB8AC3E}">
        <p14:creationId xmlns:p14="http://schemas.microsoft.com/office/powerpoint/2010/main" val="38677115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solidFill>
                  <a:srgbClr val="009FDB"/>
                </a:solidFill>
                <a:latin typeface="ATT Aleck Sans" panose="020B0503020203020204" pitchFamily="34" charset="0"/>
                <a:cs typeface="ATT Aleck Sans" panose="020B0503020203020204" pitchFamily="34" charset="0"/>
              </a:rPr>
              <a:t>How to apply</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Scroll down to see the Additional information. You will need this information when you sign up with the internet service provider. </a:t>
            </a:r>
            <a:endParaRPr lang="en-US" dirty="0">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Confirm Tribal Qualification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qualify for the benefit because your household is on qualifying Tribal lands, you will need to </a:t>
            </a:r>
            <a:r>
              <a:rPr lang="en-US" dirty="0">
                <a:latin typeface="ATT Aleck Sans" panose="020B0503020203020204" pitchFamily="34" charset="0"/>
                <a:cs typeface="ATT Aleck Sans" panose="020B0503020203020204" pitchFamily="34" charset="0"/>
              </a:rPr>
              <a:t>take the additional step of clicking on the button, Confirm Tribal Qualification, to complete your application.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82</a:t>
            </a:fld>
            <a:endParaRPr lang="en-US" dirty="0"/>
          </a:p>
        </p:txBody>
      </p:sp>
    </p:spTree>
    <p:extLst>
      <p:ext uri="{BB962C8B-B14F-4D97-AF65-F5344CB8AC3E}">
        <p14:creationId xmlns:p14="http://schemas.microsoft.com/office/powerpoint/2010/main" val="231269384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 to find an internet service provider </a:t>
            </a: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also complete a mail-in application if you don’t want to apply online. To access the mail-in application, open a web browser and type https://</a:t>
            </a:r>
            <a:r>
              <a:rPr lang="en-US" dirty="0" err="1"/>
              <a:t>www.affordableconnectivity.gov</a:t>
            </a:r>
            <a:r>
              <a:rPr lang="en-US" dirty="0"/>
              <a:t> into the address bar. </a:t>
            </a:r>
            <a:endParaRPr lang="en-US" dirty="0">
              <a:latin typeface="ATT Aleck Sans" panose="020B0503020203020204" pitchFamily="34" charset="0"/>
              <a:cs typeface="ATT Aleck Sans" panose="020B0503020203020204"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next section, review any “parking lot” questions. If there are no questions in the parking lot, ask learners if they have any questions before you move to the next lesson.</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83</a:t>
            </a:fld>
            <a:endParaRPr lang="en-US" dirty="0"/>
          </a:p>
        </p:txBody>
      </p:sp>
    </p:spTree>
    <p:extLst>
      <p:ext uri="{BB962C8B-B14F-4D97-AF65-F5344CB8AC3E}">
        <p14:creationId xmlns:p14="http://schemas.microsoft.com/office/powerpoint/2010/main" val="90035401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effectLst/>
                <a:latin typeface="ATT Aleck Sans" panose="020B0503020203020204"/>
                <a:ea typeface="Times New Roman" panose="02020603050405020304" pitchFamily="18" charset="0"/>
              </a:rPr>
              <a:t>Using the ACP Benefit      </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Once you successfully sign up for the ACP benefit, you will receive an Application ID. Sometimes you will receive the code immediately after you submit the application. Sometimes the Application ID will be sent to you at a later date, and you will receive it via email or in the mail.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84</a:t>
            </a:fld>
            <a:endParaRPr lang="en-US" dirty="0"/>
          </a:p>
        </p:txBody>
      </p:sp>
    </p:spTree>
    <p:extLst>
      <p:ext uri="{BB962C8B-B14F-4D97-AF65-F5344CB8AC3E}">
        <p14:creationId xmlns:p14="http://schemas.microsoft.com/office/powerpoint/2010/main" val="72863764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Once you have the A</a:t>
            </a:r>
            <a:r>
              <a:rPr lang="en-US" dirty="0"/>
              <a:t>pplication ID</a:t>
            </a:r>
            <a:r>
              <a:rPr lang="en-US" dirty="0">
                <a:latin typeface="ATT Aleck Sans" panose="020B0503020203020204" pitchFamily="34" charset="0"/>
                <a:cs typeface="ATT Aleck Sans" panose="020B0503020203020204" pitchFamily="34" charset="0"/>
              </a:rPr>
              <a:t>, you will need to select an approved internet service provider that is participating in the program in your area. To find a participating company in your area, </a:t>
            </a:r>
            <a:r>
              <a:rPr lang="en-US" dirty="0"/>
              <a:t>open a web browser and type </a:t>
            </a:r>
            <a:r>
              <a:rPr lang="en-US" dirty="0">
                <a:hlinkClick r:id="rId3"/>
              </a:rPr>
              <a:t>https://www.affordableconnectivity.gov</a:t>
            </a:r>
            <a:r>
              <a:rPr lang="en-US" dirty="0"/>
              <a:t> into the address bar,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Companies Near Me menu.</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an</a:t>
            </a:r>
            <a:r>
              <a:rPr lang="en-US" dirty="0"/>
              <a:t>d click the menu link Companies Near Me.</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85</a:t>
            </a:fld>
            <a:endParaRPr lang="en-US" dirty="0"/>
          </a:p>
        </p:txBody>
      </p:sp>
    </p:spTree>
    <p:extLst>
      <p:ext uri="{BB962C8B-B14F-4D97-AF65-F5344CB8AC3E}">
        <p14:creationId xmlns:p14="http://schemas.microsoft.com/office/powerpoint/2010/main" val="28274226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this page, click on Search Providers. Please note that this tool may not include every company participating in the ACP.</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86</a:t>
            </a:fld>
            <a:endParaRPr lang="en-US" dirty="0"/>
          </a:p>
        </p:txBody>
      </p:sp>
    </p:spTree>
    <p:extLst>
      <p:ext uri="{BB962C8B-B14F-4D97-AF65-F5344CB8AC3E}">
        <p14:creationId xmlns:p14="http://schemas.microsoft.com/office/powerpoint/2010/main" val="35109557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Zip Code text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search using your Zip Code,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Enter Your City and State text box.</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or by entering your City and State.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ACP radio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must also include which </a:t>
            </a:r>
            <a:r>
              <a:rPr lang="en-US" dirty="0">
                <a:latin typeface="ATT Aleck Sans" panose="020B0503020203020204" pitchFamily="34" charset="0"/>
                <a:cs typeface="ATT Aleck Sans" panose="020B0503020203020204" pitchFamily="34" charset="0"/>
              </a:rPr>
              <a:t>program you ar</a:t>
            </a:r>
            <a:r>
              <a:rPr lang="en-US" dirty="0"/>
              <a:t>e participating in. You will select ACP.</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87</a:t>
            </a:fld>
            <a:endParaRPr lang="en-US" dirty="0"/>
          </a:p>
        </p:txBody>
      </p:sp>
    </p:spTree>
    <p:extLst>
      <p:ext uri="{BB962C8B-B14F-4D97-AF65-F5344CB8AC3E}">
        <p14:creationId xmlns:p14="http://schemas.microsoft.com/office/powerpoint/2010/main" val="213421172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Let’s search for a specific city. As you begin to type Dallas, Texas in the Enter Your City and State text box, </a:t>
            </a:r>
            <a:r>
              <a:rPr lang="en-US" dirty="0">
                <a:latin typeface="ATT Aleck Sans" panose="020B0503020203020204" pitchFamily="34" charset="0"/>
                <a:cs typeface="ATT Aleck Sans" panose="020B0503020203020204" pitchFamily="34" charset="0"/>
              </a:rPr>
              <a:t>a drop-down menu appears.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Dallas, Texas.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Let’s select Dallas, Texas.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ACP.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Verify that ACP is selected.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Search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sngStrike"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then click the Search button.</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trike="sngStrike"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88</a:t>
            </a:fld>
            <a:endParaRPr lang="en-US" dirty="0"/>
          </a:p>
        </p:txBody>
      </p:sp>
    </p:spTree>
    <p:extLst>
      <p:ext uri="{BB962C8B-B14F-4D97-AF65-F5344CB8AC3E}">
        <p14:creationId xmlns:p14="http://schemas.microsoft.com/office/powerpoint/2010/main" val="313251651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search results display. The list includes a list of internet service providers in Dallas, Texas.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addition, the search results include: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Type of Service.</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type of service they provide,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$0 with ACP.</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they have plans that will not cost more than the $30 benefit, which means there is no cost to you,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Discount Devices.</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if you can purchase a laptop, desktop computer, or tablet for a one-time </a:t>
            </a:r>
            <a:r>
              <a:rPr lang="en-US" b="0" dirty="0">
                <a:solidFill>
                  <a:schemeClr val="accent5">
                    <a:lumMod val="75000"/>
                  </a:schemeClr>
                </a:solidFill>
              </a:rPr>
              <a:t>discount</a:t>
            </a:r>
            <a:r>
              <a:rPr lang="en-US" dirty="0"/>
              <a:t> of up to $100 through this provider if the household contributes between $10 to $50 toward the purchase price of the device. </a:t>
            </a: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89</a:t>
            </a:fld>
            <a:endParaRPr lang="en-US" dirty="0"/>
          </a:p>
        </p:txBody>
      </p:sp>
    </p:spTree>
    <p:extLst>
      <p:ext uri="{BB962C8B-B14F-4D97-AF65-F5344CB8AC3E}">
        <p14:creationId xmlns:p14="http://schemas.microsoft.com/office/powerpoint/2010/main" val="3466767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628650" lvl="1" indent="-171450">
              <a:buFont typeface="Arial" panose="020B0604020202020204" pitchFamily="34" charset="0"/>
              <a:buChar char="•"/>
            </a:pPr>
            <a:r>
              <a:rPr lang="en-US" dirty="0"/>
              <a:t>What is the ACP benefit?</a:t>
            </a:r>
          </a:p>
          <a:p>
            <a:endParaRPr lang="en-US" dirty="0"/>
          </a:p>
          <a:p>
            <a:r>
              <a:rPr lang="en-US" dirty="0"/>
              <a:t>If you live on qualifying Tribal lands, you are eligible for the Tribal ACP benefit if your household income is at or below 200% of the Federal Poverty Guidelines or if you or someone in your household participates in any of the federal programs previously mentioned or The Bureau of Indian Affairs General Assistance, Head Start households meeting the income qualifying standard, Tribally-Administered Assistance for Needy Families also known as TANF, </a:t>
            </a:r>
            <a:r>
              <a:rPr lang="en-US" b="0" dirty="0">
                <a:solidFill>
                  <a:schemeClr val="accent5">
                    <a:lumMod val="75000"/>
                  </a:schemeClr>
                </a:solidFill>
              </a:rPr>
              <a:t>or the </a:t>
            </a:r>
            <a:r>
              <a:rPr lang="en-US" dirty="0"/>
              <a:t>Food Distribution Program on Indian Reservations. </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28956372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example, after reviewing their options, click on AT&amp;T. To access the site, click on the provider’s name.</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90</a:t>
            </a:fld>
            <a:endParaRPr lang="en-US" dirty="0"/>
          </a:p>
        </p:txBody>
      </p:sp>
    </p:spTree>
    <p:extLst>
      <p:ext uri="{BB962C8B-B14F-4D97-AF65-F5344CB8AC3E}">
        <p14:creationId xmlns:p14="http://schemas.microsoft.com/office/powerpoint/2010/main" val="128483405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the web page with the ACP benefit information displays. </a:t>
            </a: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91</a:t>
            </a:fld>
            <a:endParaRPr lang="en-US" dirty="0"/>
          </a:p>
        </p:txBody>
      </p:sp>
    </p:spTree>
    <p:extLst>
      <p:ext uri="{BB962C8B-B14F-4D97-AF65-F5344CB8AC3E}">
        <p14:creationId xmlns:p14="http://schemas.microsoft.com/office/powerpoint/2010/main" val="3698724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Scroll down the page to find more information about the internet service plan.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Calibri" panose="020F0502020204030204" pitchFamily="34" charset="0"/>
              </a:rPr>
              <a:t>With some providers, such as AT&amp;T, you can enroll for ACP at the same time you sign up for new service directly from the provider’s website.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Get Started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endParaRPr>
          </a:p>
          <a:p>
            <a:pPr marL="0" marR="0">
              <a:spcBef>
                <a:spcPts val="0"/>
              </a:spcBef>
              <a:spcAft>
                <a:spcPts val="0"/>
              </a:spcAft>
            </a:pPr>
            <a:r>
              <a:rPr lang="en-US" dirty="0">
                <a:effectLst/>
                <a:latin typeface="Calibri" panose="020F0502020204030204" pitchFamily="34" charset="0"/>
                <a:ea typeface="Calibri" panose="020F0502020204030204" pitchFamily="34" charset="0"/>
              </a:rPr>
              <a:t>In this example, we are going to select the option </a:t>
            </a:r>
            <a:r>
              <a:rPr lang="en-US" sz="1800" u="none" dirty="0">
                <a:solidFill>
                  <a:srgbClr val="008080"/>
                </a:solidFill>
                <a:effectLst/>
                <a:latin typeface="Calibri" panose="020F0502020204030204" pitchFamily="34" charset="0"/>
                <a:ea typeface="Times New Roman" panose="02020603050405020304" pitchFamily="18" charset="0"/>
                <a:cs typeface="Times New Roman" panose="02020603050405020304" pitchFamily="18" charset="0"/>
              </a:rPr>
              <a:t>for new customers, so we will click on Get Started.</a:t>
            </a:r>
            <a:endParaRPr lang="en-US" sz="1800" u="none"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92</a:t>
            </a:fld>
            <a:endParaRPr lang="en-US" dirty="0"/>
          </a:p>
        </p:txBody>
      </p:sp>
    </p:spTree>
    <p:extLst>
      <p:ext uri="{BB962C8B-B14F-4D97-AF65-F5344CB8AC3E}">
        <p14:creationId xmlns:p14="http://schemas.microsoft.com/office/powerpoint/2010/main" val="11346506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Use the tool to verify that this service is available at your house.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93</a:t>
            </a:fld>
            <a:endParaRPr lang="en-US" dirty="0"/>
          </a:p>
        </p:txBody>
      </p:sp>
    </p:spTree>
    <p:extLst>
      <p:ext uri="{BB962C8B-B14F-4D97-AF65-F5344CB8AC3E}">
        <p14:creationId xmlns:p14="http://schemas.microsoft.com/office/powerpoint/2010/main" val="208816577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latin typeface="ATT Aleck Sans" panose="020B0503020203020204" pitchFamily="34" charset="0"/>
              <a:cs typeface="ATT Aleck Sans" panose="020B0503020203020204" pitchFamily="34" charset="0"/>
            </a:endParaRPr>
          </a:p>
          <a:p>
            <a:r>
              <a:rPr lang="en-US" dirty="0">
                <a:latin typeface="ATT Aleck Sans" panose="020B0503020203020204" pitchFamily="34" charset="0"/>
                <a:cs typeface="ATT Aleck Sans" panose="020B0503020203020204" pitchFamily="34" charset="0"/>
              </a:rPr>
              <a:t>To do thi</a:t>
            </a:r>
            <a:r>
              <a:rPr lang="en-US" dirty="0"/>
              <a:t>s, type your address into the form. </a:t>
            </a:r>
          </a:p>
        </p:txBody>
      </p:sp>
      <p:sp>
        <p:nvSpPr>
          <p:cNvPr id="4" name="Slide Number Placeholder 3"/>
          <p:cNvSpPr>
            <a:spLocks noGrp="1"/>
          </p:cNvSpPr>
          <p:nvPr>
            <p:ph type="sldNum" sz="quarter" idx="5"/>
          </p:nvPr>
        </p:nvSpPr>
        <p:spPr/>
        <p:txBody>
          <a:bodyPr/>
          <a:lstStyle/>
          <a:p>
            <a:fld id="{0A1A2D79-0A70-4F98-91B6-5265C658D6AD}" type="slidenum">
              <a:rPr lang="en-US" smtClean="0"/>
              <a:t>94</a:t>
            </a:fld>
            <a:endParaRPr lang="en-US" dirty="0"/>
          </a:p>
        </p:txBody>
      </p:sp>
    </p:spTree>
    <p:extLst>
      <p:ext uri="{BB962C8B-B14F-4D97-AF65-F5344CB8AC3E}">
        <p14:creationId xmlns:p14="http://schemas.microsoft.com/office/powerpoint/2010/main" val="24653399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TT Aleck Sans" panose="020B0503020203020204" pitchFamily="34" charset="0"/>
                <a:cs typeface="ATT Aleck Sans" panose="020B0503020203020204" pitchFamily="34" charset="0"/>
              </a:rPr>
              <a:t>In this example, the AT&amp;T </a:t>
            </a:r>
            <a:r>
              <a:rPr lang="en-US" dirty="0"/>
              <a:t>internet plan is available!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Click ENTER to highlight the Apply my ACP Benefit button.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Because we are already approved, you would click on Apply my ACP benefit. You would then follow the prompts that display on the screen.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TT Aleck Sans" panose="020B0503020203020204" pitchFamily="34" charset="0"/>
              <a:cs typeface="ATT Aleck Sans" panose="020B0503020203020204" pitchFamily="34"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95</a:t>
            </a:fld>
            <a:endParaRPr lang="en-US" dirty="0"/>
          </a:p>
        </p:txBody>
      </p:sp>
    </p:spTree>
    <p:extLst>
      <p:ext uri="{BB962C8B-B14F-4D97-AF65-F5344CB8AC3E}">
        <p14:creationId xmlns:p14="http://schemas.microsoft.com/office/powerpoint/2010/main" val="130682479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USE POWERPOINT OR LIVE DEMONSTRATION:</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Remember, when you apply for internet service,</a:t>
            </a:r>
            <a:r>
              <a:rPr lang="en-US" sz="1200" b="1"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latin typeface="Calibri" panose="020F0502020204030204" pitchFamily="34" charset="0"/>
                <a:ea typeface="Calibri" panose="020F0502020204030204" pitchFamily="34" charset="0"/>
                <a:cs typeface="Times New Roman" panose="02020603050405020304" pitchFamily="18" charset="0"/>
              </a:rPr>
              <a:t>you will need the Application ID number you received when you successfully completed the ACP application.</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96</a:t>
            </a:fld>
            <a:endParaRPr lang="en-US" dirty="0"/>
          </a:p>
        </p:txBody>
      </p:sp>
    </p:spTree>
    <p:extLst>
      <p:ext uri="{BB962C8B-B14F-4D97-AF65-F5344CB8AC3E}">
        <p14:creationId xmlns:p14="http://schemas.microsoft.com/office/powerpoint/2010/main" val="21645615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r>
              <a:rPr lang="en-US" dirty="0">
                <a:latin typeface="ATT Aleck Sans" panose="020B0503020203020204" pitchFamily="34" charset="0"/>
                <a:cs typeface="ATT Aleck Sans" panose="020B0503020203020204" pitchFamily="34" charset="0"/>
              </a:rPr>
              <a:t>There are lots of things to consider when selecting an internet service plan. </a:t>
            </a:r>
            <a:r>
              <a:rPr lang="en-US" dirty="0"/>
              <a:t>H</a:t>
            </a:r>
            <a:r>
              <a:rPr lang="en-US" dirty="0">
                <a:latin typeface="ATT Aleck Sans" panose="020B0503020203020204" pitchFamily="34" charset="0"/>
                <a:cs typeface="ATT Aleck Sans" panose="020B0503020203020204" pitchFamily="34" charset="0"/>
              </a:rPr>
              <a:t>ere are some tips to help you.</a:t>
            </a:r>
          </a:p>
          <a:p>
            <a:endParaRPr lang="en-US" dirty="0"/>
          </a:p>
          <a:p>
            <a:r>
              <a:rPr lang="en-US" dirty="0"/>
              <a:t>Which service providers are available in your area? Use tools like the USAC Companies Near Me tool to find providers in your location. </a:t>
            </a: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97</a:t>
            </a:fld>
            <a:endParaRPr lang="en-US" dirty="0"/>
          </a:p>
        </p:txBody>
      </p:sp>
    </p:spTree>
    <p:extLst>
      <p:ext uri="{BB962C8B-B14F-4D97-AF65-F5344CB8AC3E}">
        <p14:creationId xmlns:p14="http://schemas.microsoft.com/office/powerpoint/2010/main" val="292080176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selecting an internet plan, one of the terms you will see is download speed. Your download speed refers to how quickly you receive text, images, music, video, and other data when you’re online. Most of what we do online involves downloading information, including viewing web pages, listening to music, streaming video, and playing games. The faster</a:t>
            </a:r>
            <a:r>
              <a:rPr lang="en-US" strike="sngStrike" dirty="0"/>
              <a:t> </a:t>
            </a:r>
            <a:r>
              <a:rPr lang="en-US" dirty="0"/>
              <a:t>the download speed, the shorter it takes for the information to download to your computer for you to read, watch, listen to, or engage with.</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98</a:t>
            </a:fld>
            <a:endParaRPr lang="en-US" dirty="0"/>
          </a:p>
        </p:txBody>
      </p:sp>
    </p:spTree>
    <p:extLst>
      <p:ext uri="{BB962C8B-B14F-4D97-AF65-F5344CB8AC3E}">
        <p14:creationId xmlns:p14="http://schemas.microsoft.com/office/powerpoint/2010/main" val="381001827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USE POWERPOINT </a:t>
            </a:r>
          </a:p>
          <a:p>
            <a:pPr marL="742950" marR="0" lvl="1" indent="-285750">
              <a:spcBef>
                <a:spcPts val="0"/>
              </a:spcBef>
              <a:spcAft>
                <a:spcPts val="0"/>
              </a:spcAft>
              <a:buFont typeface="Arial" panose="020B0604020202020204" pitchFamily="34" charset="0"/>
              <a:buChar char="•"/>
            </a:pPr>
            <a:r>
              <a:rPr lang="en-US" sz="1200" b="0" dirty="0">
                <a:effectLst/>
                <a:latin typeface="ATT Aleck Sans" panose="020B0503020203020204"/>
                <a:ea typeface="Times New Roman" panose="02020603050405020304" pitchFamily="18" charset="0"/>
              </a:rPr>
              <a:t>Using the ACP Benefit      </a:t>
            </a:r>
            <a:endParaRPr lang="en-US" sz="1200" b="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Similar to download speed, upload speed is a consideration when selecting a plan. Upload speed refers to how quickly you send data from your device to the internet. Common tasks that involve uploading include sending an email to a friend, sharing photos on social media, backing up files online</a:t>
            </a:r>
            <a:r>
              <a:rPr lang="en-US" b="1" dirty="0">
                <a:solidFill>
                  <a:schemeClr val="accent5">
                    <a:lumMod val="75000"/>
                  </a:schemeClr>
                </a:solidFill>
              </a:rPr>
              <a:t>, </a:t>
            </a:r>
            <a:r>
              <a:rPr lang="en-US" b="0" dirty="0">
                <a:solidFill>
                  <a:schemeClr val="accent5">
                    <a:lumMod val="75000"/>
                  </a:schemeClr>
                </a:solidFill>
              </a:rPr>
              <a:t>playing games </a:t>
            </a:r>
            <a:r>
              <a:rPr lang="en-US" dirty="0"/>
              <a:t>and video conferencing.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99</a:t>
            </a:fld>
            <a:endParaRPr lang="en-US" dirty="0"/>
          </a:p>
        </p:txBody>
      </p:sp>
    </p:spTree>
    <p:extLst>
      <p:ext uri="{BB962C8B-B14F-4D97-AF65-F5344CB8AC3E}">
        <p14:creationId xmlns:p14="http://schemas.microsoft.com/office/powerpoint/2010/main" val="3802550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29" name="Slide Number Placeholder 28"/>
          <p:cNvSpPr>
            <a:spLocks noGrp="1"/>
          </p:cNvSpPr>
          <p:nvPr>
            <p:ph type="sldNum" sz="quarter" idx="12"/>
          </p:nvPr>
        </p:nvSpPr>
        <p:spPr>
          <a:xfrm>
            <a:off x="8320089" y="1136"/>
            <a:ext cx="747712" cy="365760"/>
          </a:xfrm>
          <a:prstGeom prst="rect">
            <a:avLst/>
          </a:prstGeom>
        </p:spPr>
        <p:txBody>
          <a:bodyPr/>
          <a:lstStyle>
            <a:lvl1pPr algn="r">
              <a:defRPr sz="1350">
                <a:solidFill>
                  <a:schemeClr val="bg1"/>
                </a:solidFill>
              </a:defRPr>
            </a:lvl1pPr>
          </a:lstStyle>
          <a:p>
            <a:fld id="{D852D4E8-E283-404D-80D7-3AF63315721A}" type="slidenum">
              <a:rPr lang="en-US" smtClean="0"/>
              <a:t>‹#›</a:t>
            </a:fld>
            <a:endParaRPr lang="en-US"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kumimoji="0" lang="en-US"/>
              <a:t>Click to edit Master subtitle style</a:t>
            </a:r>
          </a:p>
        </p:txBody>
      </p:sp>
      <p:sp>
        <p:nvSpPr>
          <p:cNvPr id="8" name="Title 7"/>
          <p:cNvSpPr>
            <a:spLocks noGrp="1"/>
          </p:cNvSpPr>
          <p:nvPr>
            <p:ph type="ctrTitle"/>
          </p:nvPr>
        </p:nvSpPr>
        <p:spPr>
          <a:xfrm>
            <a:off x="457200" y="2230565"/>
            <a:ext cx="8458200" cy="1470025"/>
          </a:xfrm>
        </p:spPr>
        <p:txBody>
          <a:bodyPr anchor="b"/>
          <a:lstStyle>
            <a:lvl1pPr>
              <a:defRPr sz="33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3993797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32289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Vertical Text Placeholder 2"/>
          <p:cNvSpPr>
            <a:spLocks noGrp="1"/>
          </p:cNvSpPr>
          <p:nvPr>
            <p:ph type="body" orient="vert" idx="1"/>
          </p:nvPr>
        </p:nvSpPr>
        <p:spPr>
          <a:xfrm>
            <a:off x="457200" y="1143000"/>
            <a:ext cx="6248400" cy="544830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6781800" y="1143000"/>
            <a:ext cx="1905000" cy="5448300"/>
          </a:xfrm>
        </p:spPr>
        <p:txBody>
          <a:bodyPr vert="eaVert"/>
          <a:lstStyle/>
          <a:p>
            <a:r>
              <a:rPr kumimoji="0" lang="en-US"/>
              <a:t>Click to edit Master title style</a:t>
            </a:r>
          </a:p>
        </p:txBody>
      </p:sp>
    </p:spTree>
    <p:extLst>
      <p:ext uri="{BB962C8B-B14F-4D97-AF65-F5344CB8AC3E}">
        <p14:creationId xmlns:p14="http://schemas.microsoft.com/office/powerpoint/2010/main" val="426425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Content Placeholder 2"/>
          <p:cNvSpPr>
            <a:spLocks noGrp="1"/>
          </p:cNvSpPr>
          <p:nvPr>
            <p:ph idx="1"/>
          </p:nvPr>
        </p:nvSpPr>
        <p:spPr>
          <a:xfrm>
            <a:off x="457200" y="1639824"/>
            <a:ext cx="8229600" cy="4325112"/>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a:xfrm>
            <a:off x="457200" y="533400"/>
            <a:ext cx="8229600" cy="1066800"/>
          </a:xfrm>
        </p:spPr>
        <p:txBody>
          <a:bodyPr/>
          <a:lstStyle/>
          <a:p>
            <a:r>
              <a:rPr kumimoji="0" lang="en-US"/>
              <a:t>Click to edit Master title style</a:t>
            </a:r>
          </a:p>
        </p:txBody>
      </p:sp>
    </p:spTree>
    <p:extLst>
      <p:ext uri="{BB962C8B-B14F-4D97-AF65-F5344CB8AC3E}">
        <p14:creationId xmlns:p14="http://schemas.microsoft.com/office/powerpoint/2010/main" val="399158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eaLnBrk="1" latinLnBrk="0" hangingPunct="1"/>
            <a:r>
              <a:rPr kumimoji="0"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kumimoji="0" lang="en-US"/>
              <a:t>Click to edit Master title style</a:t>
            </a:r>
          </a:p>
        </p:txBody>
      </p:sp>
    </p:spTree>
    <p:extLst>
      <p:ext uri="{BB962C8B-B14F-4D97-AF65-F5344CB8AC3E}">
        <p14:creationId xmlns:p14="http://schemas.microsoft.com/office/powerpoint/2010/main" val="263985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70669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6" name="Date Placeholder 25"/>
          <p:cNvSpPr>
            <a:spLocks noGrp="1"/>
          </p:cNvSpPr>
          <p:nvPr>
            <p:ph type="dt" sz="half" idx="10"/>
          </p:nvPr>
        </p:nvSpPr>
        <p:spPr/>
        <p:txBody>
          <a:bodyPr rtlCol="0"/>
          <a:lstStyle/>
          <a:p>
            <a:endParaRPr lang="en-US" dirty="0"/>
          </a:p>
        </p:txBody>
      </p:sp>
      <p:sp>
        <p:nvSpPr>
          <p:cNvPr id="27" name="Slide Number Placeholder 26"/>
          <p:cNvSpPr>
            <a:spLocks noGrp="1"/>
          </p:cNvSpPr>
          <p:nvPr>
            <p:ph type="sldNum" sz="quarter" idx="11"/>
          </p:nvPr>
        </p:nvSpPr>
        <p:spPr>
          <a:xfrm>
            <a:off x="8174736" y="2272"/>
            <a:ext cx="762000" cy="365760"/>
          </a:xfrm>
          <a:prstGeom prst="rect">
            <a:avLst/>
          </a:prstGeom>
        </p:spPr>
        <p:txBody>
          <a:bodyPr rtlCol="0"/>
          <a:lstStyle/>
          <a:p>
            <a:fld id="{D852D4E8-E283-404D-80D7-3AF63315721A}" type="slidenum">
              <a:rPr lang="en-US" smtClean="0"/>
              <a:t>‹#›</a:t>
            </a:fld>
            <a:endParaRPr lang="en-US" dirty="0"/>
          </a:p>
        </p:txBody>
      </p:sp>
      <p:sp>
        <p:nvSpPr>
          <p:cNvPr id="28" name="Footer Placeholder 27"/>
          <p:cNvSpPr>
            <a:spLocks noGrp="1"/>
          </p:cNvSpPr>
          <p:nvPr>
            <p:ph type="ftr" sz="quarter" idx="12"/>
          </p:nvPr>
        </p:nvSpPr>
        <p:spPr/>
        <p:txBody>
          <a:bodyPr rtlCol="0"/>
          <a:lstStyle/>
          <a:p>
            <a:endParaRPr lang="en-US" dirty="0"/>
          </a:p>
        </p:txBody>
      </p:sp>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eaLnBrk="1" latinLnBrk="0" hangingPunct="1"/>
            <a:r>
              <a:rPr kumimoji="0" lang="en-US"/>
              <a:t>Click to edit Master text styles</a:t>
            </a:r>
          </a:p>
        </p:txBody>
      </p:sp>
      <p:sp>
        <p:nvSpPr>
          <p:cNvPr id="2" name="Title 1"/>
          <p:cNvSpPr>
            <a:spLocks noGrp="1"/>
          </p:cNvSpPr>
          <p:nvPr>
            <p:ph type="title"/>
          </p:nvPr>
        </p:nvSpPr>
        <p:spPr>
          <a:xfrm>
            <a:off x="381000" y="1143000"/>
            <a:ext cx="8382000" cy="1069848"/>
          </a:xfrm>
        </p:spPr>
        <p:txBody>
          <a:bodyPr anchor="ctr"/>
          <a:lstStyle>
            <a:lvl1pPr>
              <a:defRPr sz="3000" b="0" i="0" cap="none" baseline="0"/>
            </a:lvl1pPr>
          </a:lstStyle>
          <a:p>
            <a:r>
              <a:rPr kumimoji="0" lang="en-US"/>
              <a:t>Click to edit Master title style</a:t>
            </a:r>
          </a:p>
        </p:txBody>
      </p:sp>
    </p:spTree>
    <p:extLst>
      <p:ext uri="{BB962C8B-B14F-4D97-AF65-F5344CB8AC3E}">
        <p14:creationId xmlns:p14="http://schemas.microsoft.com/office/powerpoint/2010/main" val="4063846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583680" y="612648"/>
            <a:ext cx="957264" cy="457200"/>
          </a:xfrm>
        </p:spPr>
        <p:txBody>
          <a:bodyPr/>
          <a:lstStyle/>
          <a:p>
            <a:endParaRPr lang="en-US" dirty="0"/>
          </a:p>
        </p:txBody>
      </p:sp>
      <p:sp>
        <p:nvSpPr>
          <p:cNvPr id="4" name="Footer Placeholder 3"/>
          <p:cNvSpPr>
            <a:spLocks noGrp="1"/>
          </p:cNvSpPr>
          <p:nvPr>
            <p:ph type="ftr" sz="quarter" idx="11"/>
          </p:nvPr>
        </p:nvSpPr>
        <p:spPr>
          <a:xfrm>
            <a:off x="5257800" y="612648"/>
            <a:ext cx="1325880" cy="457200"/>
          </a:xfrm>
        </p:spPr>
        <p:txBody>
          <a:bodyPr/>
          <a:lstStyle/>
          <a:p>
            <a:endParaRPr lang="en-US" dirty="0"/>
          </a:p>
        </p:txBody>
      </p:sp>
      <p:sp>
        <p:nvSpPr>
          <p:cNvPr id="5" name="Slide Number Placeholder 4"/>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2" name="Title 1"/>
          <p:cNvSpPr>
            <a:spLocks noGrp="1"/>
          </p:cNvSpPr>
          <p:nvPr>
            <p:ph type="title"/>
          </p:nvPr>
        </p:nvSpPr>
        <p:spPr>
          <a:xfrm>
            <a:off x="457200" y="1143000"/>
            <a:ext cx="8229600" cy="1069848"/>
          </a:xfrm>
        </p:spPr>
        <p:txBody>
          <a:bodyPr anchor="ctr"/>
          <a:lstStyle>
            <a:lvl1pPr>
              <a:defRPr sz="3000">
                <a:solidFill>
                  <a:schemeClr val="tx2"/>
                </a:solidFill>
              </a:defRPr>
            </a:lvl1pPr>
          </a:lstStyle>
          <a:p>
            <a:r>
              <a:rPr kumimoji="0" lang="en-US"/>
              <a:t>Click to edit Master title style</a:t>
            </a:r>
          </a:p>
        </p:txBody>
      </p:sp>
    </p:spTree>
    <p:extLst>
      <p:ext uri="{BB962C8B-B14F-4D97-AF65-F5344CB8AC3E}">
        <p14:creationId xmlns:p14="http://schemas.microsoft.com/office/powerpoint/2010/main" val="2787600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Tree>
    <p:extLst>
      <p:ext uri="{BB962C8B-B14F-4D97-AF65-F5344CB8AC3E}">
        <p14:creationId xmlns:p14="http://schemas.microsoft.com/office/powerpoint/2010/main" val="25207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kumimoji="0" lang="en-US"/>
              <a:t>Click to edit Master title style</a:t>
            </a:r>
          </a:p>
        </p:txBody>
      </p:sp>
    </p:spTree>
    <p:extLst>
      <p:ext uri="{BB962C8B-B14F-4D97-AF65-F5344CB8AC3E}">
        <p14:creationId xmlns:p14="http://schemas.microsoft.com/office/powerpoint/2010/main" val="69706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74736" y="2272"/>
            <a:ext cx="762000" cy="365760"/>
          </a:xfrm>
          <a:prstGeom prst="rect">
            <a:avLst/>
          </a:prstGeom>
        </p:spPr>
        <p:txBody>
          <a:bodyPr/>
          <a:lstStyle/>
          <a:p>
            <a:fld id="{D852D4E8-E283-404D-80D7-3AF63315721A}" type="slidenum">
              <a:rPr lang="en-US" smtClean="0"/>
              <a:t>‹#›</a:t>
            </a:fld>
            <a:endParaRPr lang="en-US" dirty="0"/>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r>
              <a:rPr kumimoji="0" lang="en-US" dirty="0"/>
              <a:t>Click icon to add picture</a:t>
            </a:r>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eaLnBrk="1" latinLnBrk="0" hangingPunct="1"/>
            <a:r>
              <a:rPr kumimoji="0"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kumimoji="0" lang="en-US"/>
              <a:t>Click to edit Master title style</a:t>
            </a:r>
          </a:p>
        </p:txBody>
      </p:sp>
    </p:spTree>
    <p:extLst>
      <p:ext uri="{BB962C8B-B14F-4D97-AF65-F5344CB8AC3E}">
        <p14:creationId xmlns:p14="http://schemas.microsoft.com/office/powerpoint/2010/main" val="363163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 name="Rectangle 28"/>
          <p:cNvSpPr/>
          <p:nvPr userDrawn="1"/>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350" dirty="0"/>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600">
                <a:solidFill>
                  <a:schemeClr val="accent2"/>
                </a:solidFill>
              </a:defRPr>
            </a:lvl1pPr>
          </a:lstStyle>
          <a:p>
            <a:endParaRPr lang="en-US" dirty="0"/>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600">
                <a:solidFill>
                  <a:schemeClr val="accent2"/>
                </a:solidFill>
              </a:defRPr>
            </a:lvl1pPr>
          </a:lstStyle>
          <a:p>
            <a:endParaRPr lang="en-US" dirty="0"/>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a:t>Click to edit Master title style</a:t>
            </a:r>
          </a:p>
        </p:txBody>
      </p:sp>
      <p:sp>
        <p:nvSpPr>
          <p:cNvPr id="20" name="Slide Number Placeholder 22">
            <a:extLst>
              <a:ext uri="{FF2B5EF4-FFF2-40B4-BE49-F238E27FC236}">
                <a16:creationId xmlns:a16="http://schemas.microsoft.com/office/drawing/2014/main" id="{21C578AC-A602-E148-9CD6-A0189C20FEBB}"/>
              </a:ext>
            </a:extLst>
          </p:cNvPr>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350">
                <a:solidFill>
                  <a:srgbClr val="FFFFFF"/>
                </a:solidFill>
              </a:defRPr>
            </a:lvl1pPr>
          </a:lstStyle>
          <a:p>
            <a:fld id="{D852D4E8-E283-404D-80D7-3AF63315721A}" type="slidenum">
              <a:rPr lang="en-US" smtClean="0"/>
              <a:t>‹#›</a:t>
            </a:fld>
            <a:endParaRPr lang="en-US" dirty="0"/>
          </a:p>
        </p:txBody>
      </p:sp>
    </p:spTree>
    <p:extLst>
      <p:ext uri="{BB962C8B-B14F-4D97-AF65-F5344CB8AC3E}">
        <p14:creationId xmlns:p14="http://schemas.microsoft.com/office/powerpoint/2010/main" val="133280641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p:titleStyle>
    <p:body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0.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0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0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101.png"/></Relationships>
</file>

<file path=ppt/slides/_rels/slide103.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103.jpg"/></Relationships>
</file>

<file path=ppt/slides/_rels/slide10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5.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7.png"/></Relationships>
</file>

<file path=ppt/slides/_rels/slide10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104.jpeg"/></Relationships>
</file>

<file path=ppt/slides/_rels/slide10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openxmlformats.org/officeDocument/2006/relationships/image" Target="../media/image105.jpg"/></Relationships>
</file>

<file path=ppt/slides/_rels/slide10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8.xml"/><Relationship Id="rId1" Type="http://schemas.openxmlformats.org/officeDocument/2006/relationships/slideLayout" Target="../slideLayouts/slideLayout2.xml"/><Relationship Id="rId4" Type="http://schemas.openxmlformats.org/officeDocument/2006/relationships/image" Target="../media/image106.jpeg"/></Relationships>
</file>

<file path=ppt/slides/_rels/slide10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9.xml"/><Relationship Id="rId1" Type="http://schemas.openxmlformats.org/officeDocument/2006/relationships/slideLayout" Target="../slideLayouts/slideLayout7.xml"/><Relationship Id="rId4" Type="http://schemas.openxmlformats.org/officeDocument/2006/relationships/image" Target="../media/image107.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2.xml"/><Relationship Id="rId1" Type="http://schemas.openxmlformats.org/officeDocument/2006/relationships/slideLayout" Target="../slideLayouts/slideLayout6.xml"/><Relationship Id="rId5" Type="http://schemas.openxmlformats.org/officeDocument/2006/relationships/image" Target="cid:image002.png@01D93BD4.ABB9DB10" TargetMode="External"/><Relationship Id="rId4" Type="http://schemas.openxmlformats.org/officeDocument/2006/relationships/image" Target="../media/image108.png"/></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7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9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8.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9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9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29BF2A4-9B58-0A46-A9CC-E72E0285B8D1}"/>
              </a:ext>
            </a:extLst>
          </p:cNvPr>
          <p:cNvSpPr>
            <a:spLocks noGrp="1"/>
          </p:cNvSpPr>
          <p:nvPr>
            <p:ph type="subTitle" idx="1"/>
          </p:nvPr>
        </p:nvSpPr>
        <p:spPr/>
        <p:txBody>
          <a:bodyPr>
            <a:normAutofit/>
          </a:bodyPr>
          <a:lstStyle/>
          <a:p>
            <a:r>
              <a:rPr lang="en-US" sz="2400" dirty="0"/>
              <a:t>Instructor Name:</a:t>
            </a:r>
          </a:p>
          <a:p>
            <a:r>
              <a:rPr lang="en-US" sz="2400" dirty="0"/>
              <a:t>Instructor Affiliation:</a:t>
            </a:r>
          </a:p>
          <a:p>
            <a:r>
              <a:rPr lang="en-US" sz="2400" dirty="0"/>
              <a:t>Location Name: </a:t>
            </a:r>
          </a:p>
        </p:txBody>
      </p:sp>
      <p:sp>
        <p:nvSpPr>
          <p:cNvPr id="3" name="Title 2">
            <a:extLst>
              <a:ext uri="{FF2B5EF4-FFF2-40B4-BE49-F238E27FC236}">
                <a16:creationId xmlns:a16="http://schemas.microsoft.com/office/drawing/2014/main" id="{F4713738-5AF9-9343-952E-417C1CF65187}"/>
              </a:ext>
            </a:extLst>
          </p:cNvPr>
          <p:cNvSpPr>
            <a:spLocks noGrp="1"/>
          </p:cNvSpPr>
          <p:nvPr>
            <p:ph type="ctrTitle"/>
          </p:nvPr>
        </p:nvSpPr>
        <p:spPr/>
        <p:txBody>
          <a:bodyPr>
            <a:normAutofit fontScale="90000"/>
          </a:bodyPr>
          <a:lstStyle/>
          <a:p>
            <a:r>
              <a:rPr lang="en-US" sz="4800" dirty="0"/>
              <a:t>The Affordable Connectivity Program</a:t>
            </a:r>
          </a:p>
        </p:txBody>
      </p:sp>
      <p:grpSp>
        <p:nvGrpSpPr>
          <p:cNvPr id="7" name="Group 6" descr="AT&amp;T Connected Learning and Public Library Assocation logos.">
            <a:extLst>
              <a:ext uri="{FF2B5EF4-FFF2-40B4-BE49-F238E27FC236}">
                <a16:creationId xmlns:a16="http://schemas.microsoft.com/office/drawing/2014/main" id="{126089D8-4574-D044-A59E-C1F16C92548B}"/>
              </a:ext>
            </a:extLst>
          </p:cNvPr>
          <p:cNvGrpSpPr/>
          <p:nvPr/>
        </p:nvGrpSpPr>
        <p:grpSpPr>
          <a:xfrm>
            <a:off x="0" y="5448494"/>
            <a:ext cx="9220200" cy="806783"/>
            <a:chOff x="0" y="5791200"/>
            <a:chExt cx="9220200" cy="806783"/>
          </a:xfrm>
        </p:grpSpPr>
        <p:pic>
          <p:nvPicPr>
            <p:cNvPr id="4" name="Picture 3">
              <a:extLst>
                <a:ext uri="{FF2B5EF4-FFF2-40B4-BE49-F238E27FC236}">
                  <a16:creationId xmlns:a16="http://schemas.microsoft.com/office/drawing/2014/main" id="{39FD5B05-D1A0-DA42-A7D0-37B79A333ED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9EE1D607-B13B-E248-B614-3EE950B330DD}"/>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8" name="Text Box 2">
            <a:extLst>
              <a:ext uri="{FF2B5EF4-FFF2-40B4-BE49-F238E27FC236}">
                <a16:creationId xmlns:a16="http://schemas.microsoft.com/office/drawing/2014/main" id="{C98DBF68-7725-D24B-8D8E-E4BA41860FD0}"/>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dirty="0">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dirty="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5" name="Slide Number Placeholder 4">
            <a:extLst>
              <a:ext uri="{FF2B5EF4-FFF2-40B4-BE49-F238E27FC236}">
                <a16:creationId xmlns:a16="http://schemas.microsoft.com/office/drawing/2014/main" id="{EBED2F3C-FF39-084F-B5D7-AE6894092780}"/>
              </a:ext>
            </a:extLst>
          </p:cNvPr>
          <p:cNvSpPr>
            <a:spLocks noGrp="1"/>
          </p:cNvSpPr>
          <p:nvPr>
            <p:ph type="sldNum" sz="quarter" idx="12"/>
          </p:nvPr>
        </p:nvSpPr>
        <p:spPr/>
        <p:txBody>
          <a:bodyPr/>
          <a:lstStyle/>
          <a:p>
            <a:fld id="{D852D4E8-E283-404D-80D7-3AF63315721A}" type="slidenum">
              <a:rPr lang="en-US" smtClean="0"/>
              <a:t>1</a:t>
            </a:fld>
            <a:endParaRPr lang="en-US" dirty="0"/>
          </a:p>
        </p:txBody>
      </p:sp>
    </p:spTree>
    <p:extLst>
      <p:ext uri="{BB962C8B-B14F-4D97-AF65-F5344CB8AC3E}">
        <p14:creationId xmlns:p14="http://schemas.microsoft.com/office/powerpoint/2010/main" val="1771792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E2C0A6-2D0A-5C48-A78B-F5E19B106557}"/>
              </a:ext>
            </a:extLst>
          </p:cNvPr>
          <p:cNvSpPr>
            <a:spLocks noGrp="1"/>
          </p:cNvSpPr>
          <p:nvPr>
            <p:ph type="sldNum" sz="quarter" idx="12"/>
          </p:nvPr>
        </p:nvSpPr>
        <p:spPr/>
        <p:txBody>
          <a:bodyPr/>
          <a:lstStyle/>
          <a:p>
            <a:fld id="{D852D4E8-E283-404D-80D7-3AF63315721A}" type="slidenum">
              <a:rPr lang="en-US" smtClean="0"/>
              <a:t>10</a:t>
            </a:fld>
            <a:endParaRPr lang="en-US" dirty="0"/>
          </a:p>
        </p:txBody>
      </p:sp>
      <p:sp>
        <p:nvSpPr>
          <p:cNvPr id="4" name="Title 3">
            <a:extLst>
              <a:ext uri="{FF2B5EF4-FFF2-40B4-BE49-F238E27FC236}">
                <a16:creationId xmlns:a16="http://schemas.microsoft.com/office/drawing/2014/main" id="{C1215E27-2317-3DD7-32D8-059A4F1F1EFF}"/>
              </a:ext>
            </a:extLst>
          </p:cNvPr>
          <p:cNvSpPr>
            <a:spLocks noGrp="1"/>
          </p:cNvSpPr>
          <p:nvPr>
            <p:ph type="title"/>
          </p:nvPr>
        </p:nvSpPr>
        <p:spPr/>
        <p:txBody>
          <a:bodyPr/>
          <a:lstStyle/>
          <a:p>
            <a:r>
              <a:rPr lang="en-US" dirty="0"/>
              <a:t>How Do I Qualify?</a:t>
            </a:r>
          </a:p>
        </p:txBody>
      </p:sp>
      <p:pic>
        <p:nvPicPr>
          <p:cNvPr id="6" name="Picture 5" descr="A screenshot of the USAC ACP web page with information answering the question do I qualify for the ACP?">
            <a:extLst>
              <a:ext uri="{FF2B5EF4-FFF2-40B4-BE49-F238E27FC236}">
                <a16:creationId xmlns:a16="http://schemas.microsoft.com/office/drawing/2014/main" id="{3743F7E9-4388-915D-794C-4F83CB9CB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986" y="1376547"/>
            <a:ext cx="8175127" cy="5073556"/>
          </a:xfrm>
          <a:prstGeom prst="rect">
            <a:avLst/>
          </a:prstGeom>
        </p:spPr>
      </p:pic>
      <p:sp>
        <p:nvSpPr>
          <p:cNvPr id="3" name="Content Placeholder 2">
            <a:extLst>
              <a:ext uri="{FF2B5EF4-FFF2-40B4-BE49-F238E27FC236}">
                <a16:creationId xmlns:a16="http://schemas.microsoft.com/office/drawing/2014/main" id="{67B4B42D-3C84-921F-1AF2-1D607FA16B2B}"/>
              </a:ext>
            </a:extLst>
          </p:cNvPr>
          <p:cNvSpPr>
            <a:spLocks noGrp="1"/>
          </p:cNvSpPr>
          <p:nvPr>
            <p:ph idx="1"/>
          </p:nvPr>
        </p:nvSpPr>
        <p:spPr>
          <a:xfrm>
            <a:off x="457200" y="6074664"/>
            <a:ext cx="8229600" cy="478536"/>
          </a:xfrm>
        </p:spPr>
        <p:txBody>
          <a:bodyPr/>
          <a:lstStyle/>
          <a:p>
            <a:pPr marL="82296" indent="0" algn="ctr">
              <a:buNone/>
            </a:pPr>
            <a:r>
              <a:rPr lang="en-US" dirty="0">
                <a:solidFill>
                  <a:schemeClr val="tx1"/>
                </a:solidFill>
              </a:rPr>
              <a:t>https://</a:t>
            </a:r>
            <a:r>
              <a:rPr lang="en-US" dirty="0" err="1">
                <a:solidFill>
                  <a:schemeClr val="tx1"/>
                </a:solidFill>
              </a:rPr>
              <a:t>www.affordableconnectivity.gov</a:t>
            </a:r>
            <a:r>
              <a:rPr lang="en-US" dirty="0">
                <a:solidFill>
                  <a:schemeClr val="tx1"/>
                </a:solidFill>
              </a:rPr>
              <a:t>/do-</a:t>
            </a:r>
            <a:r>
              <a:rPr lang="en-US" dirty="0" err="1">
                <a:solidFill>
                  <a:schemeClr val="tx1"/>
                </a:solidFill>
              </a:rPr>
              <a:t>i</a:t>
            </a:r>
            <a:r>
              <a:rPr lang="en-US" dirty="0">
                <a:solidFill>
                  <a:schemeClr val="tx1"/>
                </a:solidFill>
              </a:rPr>
              <a:t>-qualify/</a:t>
            </a:r>
          </a:p>
          <a:p>
            <a:pPr marL="82296" indent="0">
              <a:buNone/>
            </a:pPr>
            <a:endParaRPr lang="en-US" dirty="0"/>
          </a:p>
          <a:p>
            <a:pPr marL="82296" indent="0">
              <a:buNone/>
            </a:pPr>
            <a:endParaRPr lang="en-US" dirty="0"/>
          </a:p>
        </p:txBody>
      </p:sp>
    </p:spTree>
    <p:extLst>
      <p:ext uri="{BB962C8B-B14F-4D97-AF65-F5344CB8AC3E}">
        <p14:creationId xmlns:p14="http://schemas.microsoft.com/office/powerpoint/2010/main" val="2170770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100</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Data limits</a:t>
            </a: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E27E8766-BFC5-A22D-0E71-EEB23502D0C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336" y="2678621"/>
            <a:ext cx="7772400" cy="2914285"/>
          </a:xfrm>
          <a:prstGeom prst="rect">
            <a:avLst/>
          </a:prstGeom>
        </p:spPr>
      </p:pic>
    </p:spTree>
    <p:extLst>
      <p:ext uri="{BB962C8B-B14F-4D97-AF65-F5344CB8AC3E}">
        <p14:creationId xmlns:p14="http://schemas.microsoft.com/office/powerpoint/2010/main" val="4269123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101</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Data Limits</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5" name="Picture 4">
            <a:extLst>
              <a:ext uri="{FF2B5EF4-FFF2-40B4-BE49-F238E27FC236}">
                <a16:creationId xmlns:a16="http://schemas.microsoft.com/office/drawing/2014/main" id="{DE785EE2-B7CE-FF63-58D1-5315866E8651}"/>
              </a:ext>
              <a:ext uri="{C183D7F6-B498-43B3-948B-1728B52AA6E4}">
                <adec:decorative xmlns:adec="http://schemas.microsoft.com/office/drawing/2017/decorative" val="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07865" y="2346215"/>
            <a:ext cx="7427785" cy="3530146"/>
          </a:xfrm>
          <a:prstGeom prst="rect">
            <a:avLst/>
          </a:prstGeom>
        </p:spPr>
      </p:pic>
      <p:sp>
        <p:nvSpPr>
          <p:cNvPr id="7" name="TextBox 6">
            <a:extLst>
              <a:ext uri="{FF2B5EF4-FFF2-40B4-BE49-F238E27FC236}">
                <a16:creationId xmlns:a16="http://schemas.microsoft.com/office/drawing/2014/main" id="{67605086-286F-0FF4-F514-2E60C57B82D8}"/>
              </a:ext>
            </a:extLst>
          </p:cNvPr>
          <p:cNvSpPr txBox="1"/>
          <p:nvPr/>
        </p:nvSpPr>
        <p:spPr>
          <a:xfrm>
            <a:off x="1482693" y="5915985"/>
            <a:ext cx="6178613" cy="707886"/>
          </a:xfrm>
          <a:prstGeom prst="rect">
            <a:avLst/>
          </a:prstGeom>
          <a:noFill/>
        </p:spPr>
        <p:txBody>
          <a:bodyPr wrap="square" rtlCol="0">
            <a:spAutoFit/>
          </a:bodyPr>
          <a:lstStyle/>
          <a:p>
            <a:pPr algn="ctr"/>
            <a:r>
              <a:rPr lang="en-US" sz="2000" u="sng" dirty="0">
                <a:effectLst/>
                <a:latin typeface="Segoe UI" panose="020B0502040204020203" pitchFamily="34" charset="0"/>
              </a:rPr>
              <a:t>https://www.cnet.com/home/internet/how-much-internet-speed-do-you-really-need/ </a:t>
            </a:r>
            <a:endParaRPr lang="en-US" sz="2000" u="sng" dirty="0"/>
          </a:p>
        </p:txBody>
      </p:sp>
    </p:spTree>
    <p:extLst>
      <p:ext uri="{BB962C8B-B14F-4D97-AF65-F5344CB8AC3E}">
        <p14:creationId xmlns:p14="http://schemas.microsoft.com/office/powerpoint/2010/main" val="2854747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102</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Other requirements</a:t>
            </a: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8090C2CF-A2E1-42C4-6157-D1599B4B25D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0500" y="2432050"/>
            <a:ext cx="3683000" cy="3365500"/>
          </a:xfrm>
          <a:prstGeom prst="rect">
            <a:avLst/>
          </a:prstGeom>
        </p:spPr>
      </p:pic>
    </p:spTree>
    <p:extLst>
      <p:ext uri="{BB962C8B-B14F-4D97-AF65-F5344CB8AC3E}">
        <p14:creationId xmlns:p14="http://schemas.microsoft.com/office/powerpoint/2010/main" val="1186646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2F26A4-E4B6-DA1E-0EA1-E8A0C797E8BC}"/>
              </a:ext>
            </a:extLst>
          </p:cNvPr>
          <p:cNvSpPr>
            <a:spLocks noGrp="1"/>
          </p:cNvSpPr>
          <p:nvPr>
            <p:ph type="sldNum" sz="quarter" idx="12"/>
          </p:nvPr>
        </p:nvSpPr>
        <p:spPr/>
        <p:txBody>
          <a:bodyPr/>
          <a:lstStyle/>
          <a:p>
            <a:fld id="{D852D4E8-E283-404D-80D7-3AF63315721A}" type="slidenum">
              <a:rPr lang="en-US" smtClean="0"/>
              <a:t>103</a:t>
            </a:fld>
            <a:endParaRPr lang="en-US" dirty="0"/>
          </a:p>
        </p:txBody>
      </p:sp>
      <p:pic>
        <p:nvPicPr>
          <p:cNvPr id="4" name="Picture 3" descr="A picture containing text&#10;&#10;Description automatically generated">
            <a:extLst>
              <a:ext uri="{FF2B5EF4-FFF2-40B4-BE49-F238E27FC236}">
                <a16:creationId xmlns:a16="http://schemas.microsoft.com/office/drawing/2014/main" id="{33F7C3DC-9602-4C51-A0F1-536B68353C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854" y="1492249"/>
            <a:ext cx="8164291" cy="3275693"/>
          </a:xfrm>
          <a:prstGeom prst="rect">
            <a:avLst/>
          </a:prstGeom>
        </p:spPr>
      </p:pic>
    </p:spTree>
    <p:extLst>
      <p:ext uri="{BB962C8B-B14F-4D97-AF65-F5344CB8AC3E}">
        <p14:creationId xmlns:p14="http://schemas.microsoft.com/office/powerpoint/2010/main" val="1046750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104</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Build skills and confidence using technology</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Making the Most of Home Internet</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1EC8C8B9-6354-5904-69A8-C26B6B02056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2121" y="2517322"/>
            <a:ext cx="5716739" cy="3807278"/>
          </a:xfrm>
          <a:prstGeom prst="rect">
            <a:avLst/>
          </a:prstGeom>
        </p:spPr>
      </p:pic>
    </p:spTree>
    <p:extLst>
      <p:ext uri="{BB962C8B-B14F-4D97-AF65-F5344CB8AC3E}">
        <p14:creationId xmlns:p14="http://schemas.microsoft.com/office/powerpoint/2010/main" val="2737507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105</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Build your digital skills using free online tools</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Making the Most of Home Internet</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sp>
        <p:nvSpPr>
          <p:cNvPr id="7" name="Title 3">
            <a:extLst>
              <a:ext uri="{FF2B5EF4-FFF2-40B4-BE49-F238E27FC236}">
                <a16:creationId xmlns:a16="http://schemas.microsoft.com/office/drawing/2014/main" id="{ABD1B7C0-7C0A-4417-1E82-8D1CBE6AE5D0}"/>
              </a:ext>
            </a:extLst>
          </p:cNvPr>
          <p:cNvSpPr txBox="1">
            <a:spLocks/>
          </p:cNvSpPr>
          <p:nvPr/>
        </p:nvSpPr>
        <p:spPr>
          <a:xfrm>
            <a:off x="326136" y="5791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n-US" sz="2800" dirty="0">
                <a:solidFill>
                  <a:schemeClr val="tx1"/>
                </a:solidFill>
              </a:rPr>
              <a:t>https://</a:t>
            </a:r>
            <a:r>
              <a:rPr lang="en-US" sz="2800" dirty="0" err="1">
                <a:solidFill>
                  <a:schemeClr val="tx1"/>
                </a:solidFill>
              </a:rPr>
              <a:t>digitalliteracy.att.com</a:t>
            </a:r>
            <a:endParaRPr lang="en-US" sz="2800" dirty="0">
              <a:solidFill>
                <a:schemeClr val="tx1"/>
              </a:solidFill>
            </a:endParaRPr>
          </a:p>
        </p:txBody>
      </p:sp>
      <p:grpSp>
        <p:nvGrpSpPr>
          <p:cNvPr id="8" name="Group 7">
            <a:extLst>
              <a:ext uri="{FF2B5EF4-FFF2-40B4-BE49-F238E27FC236}">
                <a16:creationId xmlns:a16="http://schemas.microsoft.com/office/drawing/2014/main" id="{0DE9AEE1-A3EB-EBD1-A822-9A323973FCA1}"/>
              </a:ext>
            </a:extLst>
          </p:cNvPr>
          <p:cNvGrpSpPr/>
          <p:nvPr/>
        </p:nvGrpSpPr>
        <p:grpSpPr>
          <a:xfrm>
            <a:off x="2034878" y="2158505"/>
            <a:ext cx="4812116" cy="3632695"/>
            <a:chOff x="1898650" y="1548476"/>
            <a:chExt cx="5346700" cy="4235911"/>
          </a:xfrm>
        </p:grpSpPr>
        <p:pic>
          <p:nvPicPr>
            <p:cNvPr id="9" name="Picture 8">
              <a:extLst>
                <a:ext uri="{FF2B5EF4-FFF2-40B4-BE49-F238E27FC236}">
                  <a16:creationId xmlns:a16="http://schemas.microsoft.com/office/drawing/2014/main" id="{B60836DB-B1A4-584B-FA1F-755B8FAF52D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8650" y="1548476"/>
              <a:ext cx="5346700" cy="2120900"/>
            </a:xfrm>
            <a:prstGeom prst="rect">
              <a:avLst/>
            </a:prstGeom>
          </p:spPr>
        </p:pic>
        <p:pic>
          <p:nvPicPr>
            <p:cNvPr id="10" name="Picture 9" descr="AT&amp;T Connected Learning website featuring the Navigating a website course. ">
              <a:extLst>
                <a:ext uri="{FF2B5EF4-FFF2-40B4-BE49-F238E27FC236}">
                  <a16:creationId xmlns:a16="http://schemas.microsoft.com/office/drawing/2014/main" id="{90281503-26B3-4E15-783E-139C7A4C15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13393" y="3742458"/>
              <a:ext cx="2717213" cy="2041929"/>
            </a:xfrm>
            <a:prstGeom prst="rect">
              <a:avLst/>
            </a:prstGeom>
          </p:spPr>
        </p:pic>
      </p:grpSp>
    </p:spTree>
    <p:extLst>
      <p:ext uri="{BB962C8B-B14F-4D97-AF65-F5344CB8AC3E}">
        <p14:creationId xmlns:p14="http://schemas.microsoft.com/office/powerpoint/2010/main" val="2259458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106</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One-on-one digital coaching</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Making the Most of Home Internet</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389315F7-5E95-6C5C-2728-717E3F6AFCC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020" y="2519951"/>
            <a:ext cx="7772400" cy="3886200"/>
          </a:xfrm>
          <a:prstGeom prst="rect">
            <a:avLst/>
          </a:prstGeom>
        </p:spPr>
      </p:pic>
    </p:spTree>
    <p:extLst>
      <p:ext uri="{BB962C8B-B14F-4D97-AF65-F5344CB8AC3E}">
        <p14:creationId xmlns:p14="http://schemas.microsoft.com/office/powerpoint/2010/main" val="390950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107</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Get homework help</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Making the Most of Home Internet</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2478778C-EE42-91D0-E8C8-8B035DAA1C2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4150" y="2306591"/>
            <a:ext cx="6235700" cy="4152900"/>
          </a:xfrm>
          <a:prstGeom prst="rect">
            <a:avLst/>
          </a:prstGeom>
        </p:spPr>
      </p:pic>
    </p:spTree>
    <p:extLst>
      <p:ext uri="{BB962C8B-B14F-4D97-AF65-F5344CB8AC3E}">
        <p14:creationId xmlns:p14="http://schemas.microsoft.com/office/powerpoint/2010/main" val="123363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108</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Stay connected with family and friends</a:t>
            </a:r>
          </a:p>
          <a:p>
            <a:pPr marL="82296" indent="0">
              <a:buNone/>
            </a:pPr>
            <a:endParaRPr lang="en-US" dirty="0">
              <a:solidFill>
                <a:schemeClr val="tx1"/>
              </a:solidFill>
            </a:endParaRP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Making the Most of Home Internet</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D6ACF5BB-EF61-DEFA-C894-D03ADE4020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2409913"/>
            <a:ext cx="7772400" cy="4067798"/>
          </a:xfrm>
          <a:prstGeom prst="rect">
            <a:avLst/>
          </a:prstGeom>
        </p:spPr>
      </p:pic>
    </p:spTree>
    <p:extLst>
      <p:ext uri="{BB962C8B-B14F-4D97-AF65-F5344CB8AC3E}">
        <p14:creationId xmlns:p14="http://schemas.microsoft.com/office/powerpoint/2010/main" val="3558107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B6D7D1-425A-FB15-4484-B865A287D85E}"/>
              </a:ext>
            </a:extLst>
          </p:cNvPr>
          <p:cNvSpPr>
            <a:spLocks noGrp="1"/>
          </p:cNvSpPr>
          <p:nvPr>
            <p:ph type="sldNum" sz="quarter" idx="12"/>
          </p:nvPr>
        </p:nvSpPr>
        <p:spPr/>
        <p:txBody>
          <a:bodyPr/>
          <a:lstStyle/>
          <a:p>
            <a:fld id="{D852D4E8-E283-404D-80D7-3AF63315721A}" type="slidenum">
              <a:rPr lang="en-US" smtClean="0"/>
              <a:t>109</a:t>
            </a:fld>
            <a:endParaRPr lang="en-US" dirty="0"/>
          </a:p>
        </p:txBody>
      </p:sp>
      <p:sp>
        <p:nvSpPr>
          <p:cNvPr id="5" name="Title 3">
            <a:extLst>
              <a:ext uri="{FF2B5EF4-FFF2-40B4-BE49-F238E27FC236}">
                <a16:creationId xmlns:a16="http://schemas.microsoft.com/office/drawing/2014/main" id="{2E73977C-A501-BFEF-DC58-CB47E9E5CA67}"/>
              </a:ext>
            </a:extLst>
          </p:cNvPr>
          <p:cNvSpPr txBox="1">
            <a:spLocks/>
          </p:cNvSpPr>
          <p:nvPr/>
        </p:nvSpPr>
        <p:spPr>
          <a:xfrm>
            <a:off x="326136" y="57912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n-US" sz="2800" dirty="0">
                <a:solidFill>
                  <a:schemeClr val="tx1"/>
                </a:solidFill>
              </a:rPr>
              <a:t>https://</a:t>
            </a:r>
            <a:r>
              <a:rPr lang="en-US" sz="2800" dirty="0" err="1">
                <a:solidFill>
                  <a:schemeClr val="tx1"/>
                </a:solidFill>
              </a:rPr>
              <a:t>digitalliteracy.att.com</a:t>
            </a:r>
            <a:endParaRPr lang="en-US" sz="2800" dirty="0">
              <a:solidFill>
                <a:schemeClr val="tx1"/>
              </a:solidFill>
            </a:endParaRPr>
          </a:p>
        </p:txBody>
      </p:sp>
      <p:sp>
        <p:nvSpPr>
          <p:cNvPr id="7" name="Title 3">
            <a:extLst>
              <a:ext uri="{FF2B5EF4-FFF2-40B4-BE49-F238E27FC236}">
                <a16:creationId xmlns:a16="http://schemas.microsoft.com/office/drawing/2014/main" id="{7A005A1D-1A8C-A552-352E-37D53E1A49E3}"/>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t>Affordable Connectivity Program Online Course</a:t>
            </a:r>
          </a:p>
        </p:txBody>
      </p:sp>
      <p:grpSp>
        <p:nvGrpSpPr>
          <p:cNvPr id="9" name="Group 8">
            <a:extLst>
              <a:ext uri="{FF2B5EF4-FFF2-40B4-BE49-F238E27FC236}">
                <a16:creationId xmlns:a16="http://schemas.microsoft.com/office/drawing/2014/main" id="{A80380D0-ECAC-02AB-2159-5B851060D358}"/>
              </a:ext>
            </a:extLst>
          </p:cNvPr>
          <p:cNvGrpSpPr/>
          <p:nvPr/>
        </p:nvGrpSpPr>
        <p:grpSpPr>
          <a:xfrm>
            <a:off x="2034878" y="1457467"/>
            <a:ext cx="4812116" cy="4532289"/>
            <a:chOff x="2034878" y="1457467"/>
            <a:chExt cx="4812116" cy="4532289"/>
          </a:xfrm>
        </p:grpSpPr>
        <p:pic>
          <p:nvPicPr>
            <p:cNvPr id="4" name="Picture 3">
              <a:extLst>
                <a:ext uri="{FF2B5EF4-FFF2-40B4-BE49-F238E27FC236}">
                  <a16:creationId xmlns:a16="http://schemas.microsoft.com/office/drawing/2014/main" id="{D14FF525-BA88-04F6-C240-C77056B4EBA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4878" y="1457467"/>
              <a:ext cx="4812116" cy="1818873"/>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55B5912B-2298-E9DE-8492-9284293507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8928" y="3276340"/>
              <a:ext cx="3504016" cy="2713416"/>
            </a:xfrm>
            <a:prstGeom prst="rect">
              <a:avLst/>
            </a:prstGeom>
          </p:spPr>
        </p:pic>
      </p:grpSp>
    </p:spTree>
    <p:extLst>
      <p:ext uri="{BB962C8B-B14F-4D97-AF65-F5344CB8AC3E}">
        <p14:creationId xmlns:p14="http://schemas.microsoft.com/office/powerpoint/2010/main" val="298883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183F2C-D08F-35A6-6B52-A3AFCD905924}"/>
              </a:ext>
            </a:extLst>
          </p:cNvPr>
          <p:cNvSpPr>
            <a:spLocks noGrp="1"/>
          </p:cNvSpPr>
          <p:nvPr>
            <p:ph type="sldNum" sz="quarter" idx="12"/>
          </p:nvPr>
        </p:nvSpPr>
        <p:spPr/>
        <p:txBody>
          <a:bodyPr/>
          <a:lstStyle/>
          <a:p>
            <a:fld id="{D852D4E8-E283-404D-80D7-3AF63315721A}" type="slidenum">
              <a:rPr lang="en-US" smtClean="0"/>
              <a:t>11</a:t>
            </a:fld>
            <a:endParaRPr lang="en-US" dirty="0"/>
          </a:p>
        </p:txBody>
      </p:sp>
      <p:sp>
        <p:nvSpPr>
          <p:cNvPr id="4" name="Title 3">
            <a:extLst>
              <a:ext uri="{FF2B5EF4-FFF2-40B4-BE49-F238E27FC236}">
                <a16:creationId xmlns:a16="http://schemas.microsoft.com/office/drawing/2014/main" id="{D631BF15-A51D-138F-8E31-89F03570FA1E}"/>
              </a:ext>
            </a:extLst>
          </p:cNvPr>
          <p:cNvSpPr>
            <a:spLocks noGrp="1"/>
          </p:cNvSpPr>
          <p:nvPr>
            <p:ph type="title"/>
          </p:nvPr>
        </p:nvSpPr>
        <p:spPr/>
        <p:txBody>
          <a:bodyPr/>
          <a:lstStyle/>
          <a:p>
            <a:r>
              <a:rPr lang="en-US" dirty="0"/>
              <a:t>Do I Qualify?</a:t>
            </a:r>
          </a:p>
        </p:txBody>
      </p:sp>
      <p:pic>
        <p:nvPicPr>
          <p:cNvPr id="5" name="Content Placeholder 4" descr="Icon&#10;&#10;Description automatically generated">
            <a:extLst>
              <a:ext uri="{FF2B5EF4-FFF2-40B4-BE49-F238E27FC236}">
                <a16:creationId xmlns:a16="http://schemas.microsoft.com/office/drawing/2014/main" id="{1352D264-0EE5-D180-B7DA-49F99A985BC4}"/>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6185646" y="533400"/>
            <a:ext cx="2958353" cy="2585227"/>
          </a:xfrm>
          <a:prstGeom prst="rect">
            <a:avLst/>
          </a:prstGeom>
        </p:spPr>
      </p:pic>
      <p:sp>
        <p:nvSpPr>
          <p:cNvPr id="6" name="TextBox 5">
            <a:extLst>
              <a:ext uri="{FF2B5EF4-FFF2-40B4-BE49-F238E27FC236}">
                <a16:creationId xmlns:a16="http://schemas.microsoft.com/office/drawing/2014/main" id="{41AE97F9-DC82-DF9C-0CE6-287C1CC5E656}"/>
              </a:ext>
            </a:extLst>
          </p:cNvPr>
          <p:cNvSpPr txBox="1"/>
          <p:nvPr/>
        </p:nvSpPr>
        <p:spPr>
          <a:xfrm>
            <a:off x="457200" y="1859340"/>
            <a:ext cx="5208494" cy="3416320"/>
          </a:xfrm>
          <a:prstGeom prst="rect">
            <a:avLst/>
          </a:prstGeom>
          <a:noFill/>
        </p:spPr>
        <p:txBody>
          <a:bodyPr wrap="square" rtlCol="0">
            <a:spAutoFit/>
          </a:bodyPr>
          <a:lstStyle/>
          <a:p>
            <a:pPr>
              <a:buClr>
                <a:schemeClr val="accent1"/>
              </a:buClr>
            </a:pPr>
            <a:r>
              <a:rPr lang="en-US" sz="2400" dirty="0">
                <a:latin typeface="ATT Aleck Sans" panose="020B0503020203020204" pitchFamily="34" charset="0"/>
                <a:cs typeface="ATT Aleck Sans" panose="020B0503020203020204" pitchFamily="34" charset="0"/>
              </a:rPr>
              <a:t>Review the ACP Eligibility Requirements on the Types of Documents Accepted for the Affordable Connectivity Program handout.</a:t>
            </a:r>
          </a:p>
          <a:p>
            <a:pPr>
              <a:buClr>
                <a:schemeClr val="accent1"/>
              </a:buClr>
            </a:pPr>
            <a:endParaRPr lang="en-US" sz="2400" dirty="0">
              <a:latin typeface="ATT Aleck Sans" panose="020B0503020203020204" pitchFamily="34" charset="0"/>
              <a:cs typeface="ATT Aleck Sans" panose="020B0503020203020204" pitchFamily="34" charset="0"/>
            </a:endParaRPr>
          </a:p>
          <a:p>
            <a:pPr>
              <a:buClr>
                <a:schemeClr val="accent1"/>
              </a:buClr>
            </a:pPr>
            <a:r>
              <a:rPr lang="en-US" sz="2400" dirty="0">
                <a:latin typeface="ATT Aleck Sans" panose="020B0503020203020204" pitchFamily="34" charset="0"/>
                <a:cs typeface="ATT Aleck Sans" panose="020B0503020203020204" pitchFamily="34" charset="0"/>
              </a:rPr>
              <a:t>How might your household be eligible for the ACP benefit? </a:t>
            </a:r>
          </a:p>
          <a:p>
            <a:pPr>
              <a:buClr>
                <a:schemeClr val="accent1"/>
              </a:buClr>
            </a:pPr>
            <a:endParaRPr lang="en-US" sz="2400" dirty="0">
              <a:latin typeface="ATT Aleck Sans" panose="020B0503020203020204" pitchFamily="34" charset="0"/>
              <a:cs typeface="ATT Aleck Sans" panose="020B0503020203020204" pitchFamily="34" charset="0"/>
            </a:endParaRPr>
          </a:p>
          <a:p>
            <a:pPr>
              <a:buClr>
                <a:schemeClr val="accent1"/>
              </a:buClr>
            </a:pPr>
            <a:endParaRPr lang="en-US" sz="2400" dirty="0">
              <a:latin typeface="ATT Aleck Sans" panose="020B0503020203020204" pitchFamily="34" charset="0"/>
              <a:cs typeface="ATT Aleck Sans" panose="020B0503020203020204" pitchFamily="34" charset="0"/>
            </a:endParaRPr>
          </a:p>
        </p:txBody>
      </p:sp>
    </p:spTree>
    <p:extLst>
      <p:ext uri="{BB962C8B-B14F-4D97-AF65-F5344CB8AC3E}">
        <p14:creationId xmlns:p14="http://schemas.microsoft.com/office/powerpoint/2010/main" val="1207014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n-US" dirty="0"/>
              <a:t>Today you have learned:</a:t>
            </a:r>
            <a:br>
              <a:rPr lang="en-US" dirty="0"/>
            </a:br>
            <a:endParaRPr lang="en-US" dirty="0">
              <a:solidFill>
                <a:schemeClr val="tx1"/>
              </a:solidFill>
            </a:endParaRPr>
          </a:p>
          <a:p>
            <a:pPr lvl="1"/>
            <a:r>
              <a:rPr lang="en-US" sz="2200" dirty="0">
                <a:solidFill>
                  <a:schemeClr val="tx1"/>
                </a:solidFill>
              </a:rPr>
              <a:t>About the ACP benefit</a:t>
            </a:r>
          </a:p>
          <a:p>
            <a:pPr lvl="1"/>
            <a:r>
              <a:rPr lang="en-US" sz="2200" dirty="0">
                <a:solidFill>
                  <a:schemeClr val="tx1"/>
                </a:solidFill>
              </a:rPr>
              <a:t>Information you need to apply</a:t>
            </a:r>
          </a:p>
          <a:p>
            <a:pPr lvl="2"/>
            <a:r>
              <a:rPr lang="en-US" sz="2200" dirty="0">
                <a:solidFill>
                  <a:schemeClr val="tx1"/>
                </a:solidFill>
              </a:rPr>
              <a:t>Benefits of internet access in your home</a:t>
            </a:r>
          </a:p>
          <a:p>
            <a:pPr lvl="2"/>
            <a:r>
              <a:rPr lang="en-US" sz="2200" dirty="0">
                <a:solidFill>
                  <a:schemeClr val="tx1"/>
                </a:solidFill>
              </a:rPr>
              <a:t>Who is eligible to apply for the program</a:t>
            </a:r>
          </a:p>
          <a:p>
            <a:pPr lvl="2"/>
            <a:r>
              <a:rPr lang="en-US" sz="2200" dirty="0">
                <a:solidFill>
                  <a:schemeClr val="tx1"/>
                </a:solidFill>
              </a:rPr>
              <a:t>Your rights if you participate in the ACP</a:t>
            </a:r>
          </a:p>
          <a:p>
            <a:pPr lvl="1"/>
            <a:r>
              <a:rPr lang="en-US" sz="2200" dirty="0">
                <a:solidFill>
                  <a:schemeClr val="tx1"/>
                </a:solidFill>
              </a:rPr>
              <a:t>How to apply for the program</a:t>
            </a:r>
          </a:p>
          <a:p>
            <a:pPr lvl="1"/>
            <a:r>
              <a:rPr lang="en-US" sz="2200" dirty="0">
                <a:solidFill>
                  <a:schemeClr val="tx1"/>
                </a:solidFill>
              </a:rPr>
              <a:t>How to use the benefit</a:t>
            </a:r>
          </a:p>
          <a:p>
            <a:pPr lvl="1"/>
            <a:endParaRPr lang="en-US" sz="2100" dirty="0">
              <a:solidFill>
                <a:schemeClr val="tx1"/>
              </a:solidFill>
            </a:endParaRPr>
          </a:p>
          <a:p>
            <a:pPr lvl="1"/>
            <a:endParaRPr lang="en-US" sz="2000" dirty="0">
              <a:solidFill>
                <a:schemeClr val="tx1"/>
              </a:solidFill>
            </a:endParaRPr>
          </a:p>
          <a:p>
            <a:pPr lvl="1"/>
            <a:endParaRPr lang="en-US" sz="2000" dirty="0">
              <a:solidFill>
                <a:schemeClr val="tx1"/>
              </a:solidFill>
            </a:endParaRP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Learners!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110</a:t>
            </a:fld>
            <a:endParaRPr lang="en-US"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 </a:t>
            </a:r>
            <a:br>
              <a:rPr lang="en-US" dirty="0"/>
            </a:br>
            <a:r>
              <a:rPr lang="en-US" dirty="0"/>
              <a:t>Visit https</a:t>
            </a:r>
            <a:r>
              <a:rPr lang="en-US" dirty="0">
                <a:solidFill>
                  <a:srgbClr val="009FDB"/>
                </a:solidFill>
              </a:rPr>
              <a:t>://digitalliteracy.att.com/ </a:t>
            </a:r>
            <a:br>
              <a:rPr lang="en-US" dirty="0"/>
            </a:br>
            <a:r>
              <a:rPr lang="en-US" dirty="0"/>
              <a:t>for more courses and to build confidence using technology. </a:t>
            </a:r>
            <a:br>
              <a:rPr lang="en-US" dirty="0"/>
            </a:br>
            <a:endParaRPr lang="en-US"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111</a:t>
            </a:fld>
            <a:endParaRPr lang="en-US" dirty="0"/>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060" y="2750820"/>
            <a:ext cx="8183880" cy="1051560"/>
          </a:xfrm>
        </p:spPr>
        <p:txBody>
          <a:bodyPr>
            <a:normAutofit fontScale="90000"/>
          </a:bodyPr>
          <a:lstStyle/>
          <a:p>
            <a:pPr algn="ctr"/>
            <a:br>
              <a:rPr lang="en-US" sz="2200" dirty="0"/>
            </a:br>
            <a:r>
              <a:rPr lang="en-US" dirty="0"/>
              <a:t>Please be sure to complete the learner survey. </a:t>
            </a:r>
            <a:br>
              <a:rPr lang="en-US" dirty="0"/>
            </a:br>
            <a:r>
              <a:rPr lang="en-US" dirty="0"/>
              <a:t>Visit: </a:t>
            </a:r>
            <a:r>
              <a:rPr lang="en-US" b="1" dirty="0"/>
              <a:t>digitalliteracy.att.com/learnersurvey  </a:t>
            </a:r>
            <a:br>
              <a:rPr lang="en-US" dirty="0"/>
            </a:br>
            <a:r>
              <a:rPr lang="en-US" dirty="0"/>
              <a:t>or </a:t>
            </a:r>
            <a:br>
              <a:rPr lang="en-US" dirty="0"/>
            </a:br>
            <a:r>
              <a:rPr lang="en-US" dirty="0"/>
              <a:t>Scan the QR code here: </a:t>
            </a:r>
            <a:br>
              <a:rPr lang="en-US" dirty="0"/>
            </a:br>
            <a:br>
              <a:rPr lang="en-US" dirty="0"/>
            </a:br>
            <a:br>
              <a:rPr lang="en-US" dirty="0"/>
            </a:br>
            <a:br>
              <a:rPr lang="en-US" dirty="0"/>
            </a:br>
            <a:br>
              <a:rPr lang="en-US" dirty="0"/>
            </a:br>
            <a:br>
              <a:rPr lang="en-US" dirty="0"/>
            </a:br>
            <a:r>
              <a:rPr lang="en-US" dirty="0"/>
              <a:t>The QR code is also on the Activity Sheet. </a:t>
            </a:r>
            <a:br>
              <a:rPr lang="en-US" dirty="0"/>
            </a:br>
            <a:br>
              <a:rPr lang="en-US" dirty="0"/>
            </a:br>
            <a:r>
              <a:rPr lang="en-US" dirty="0"/>
              <a:t>We appreciate your feedback and participation! </a:t>
            </a:r>
            <a:br>
              <a:rPr lang="en-US" dirty="0"/>
            </a:br>
            <a:endParaRPr lang="en-US" sz="4800" dirty="0"/>
          </a:p>
        </p:txBody>
      </p:sp>
      <p:grpSp>
        <p:nvGrpSpPr>
          <p:cNvPr id="6" name="Group 5">
            <a:extLst>
              <a:ext uri="{FF2B5EF4-FFF2-40B4-BE49-F238E27FC236}">
                <a16:creationId xmlns:a16="http://schemas.microsoft.com/office/drawing/2014/main" id="{90A10C2C-BDDA-AA4C-852A-B34208C58200}"/>
              </a:ext>
            </a:extLst>
          </p:cNvPr>
          <p:cNvGrpSpPr/>
          <p:nvPr/>
        </p:nvGrpSpPr>
        <p:grpSpPr>
          <a:xfrm>
            <a:off x="0" y="5791200"/>
            <a:ext cx="9220200" cy="806783"/>
            <a:chOff x="0" y="5791200"/>
            <a:chExt cx="9220200" cy="806783"/>
          </a:xfrm>
        </p:grpSpPr>
        <p:pic>
          <p:nvPicPr>
            <p:cNvPr id="7" name="Picture 6">
              <a:extLst>
                <a:ext uri="{FF2B5EF4-FFF2-40B4-BE49-F238E27FC236}">
                  <a16:creationId xmlns:a16="http://schemas.microsoft.com/office/drawing/2014/main" id="{EE5DC813-571C-1C47-9024-7CDE370F2FE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8" name="Straight Connector 7">
              <a:extLst>
                <a:ext uri="{FF2B5EF4-FFF2-40B4-BE49-F238E27FC236}">
                  <a16:creationId xmlns:a16="http://schemas.microsoft.com/office/drawing/2014/main" id="{4632B9E2-B605-DD49-9650-77C1E4B26356}"/>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112</a:t>
            </a:fld>
            <a:endParaRPr lang="en-US" dirty="0"/>
          </a:p>
        </p:txBody>
      </p:sp>
      <p:pic>
        <p:nvPicPr>
          <p:cNvPr id="4" name="Picture 3">
            <a:extLst>
              <a:ext uri="{FF2B5EF4-FFF2-40B4-BE49-F238E27FC236}">
                <a16:creationId xmlns:a16="http://schemas.microsoft.com/office/drawing/2014/main" id="{781C5267-6B60-D027-46D4-D198024E799D}"/>
              </a:ext>
            </a:extLst>
          </p:cNvPr>
          <p:cNvPicPr>
            <a:picLocks noChangeAspect="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3580911" y="2344937"/>
            <a:ext cx="1982177" cy="1967984"/>
          </a:xfrm>
          <a:prstGeom prst="rect">
            <a:avLst/>
          </a:prstGeom>
          <a:noFill/>
          <a:ln>
            <a:noFill/>
          </a:ln>
        </p:spPr>
      </p:pic>
    </p:spTree>
    <p:extLst>
      <p:ext uri="{BB962C8B-B14F-4D97-AF65-F5344CB8AC3E}">
        <p14:creationId xmlns:p14="http://schemas.microsoft.com/office/powerpoint/2010/main" val="339518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n-US" sz="2000" b="1" dirty="0"/>
              <a:t>THANK YOU FOR COMING!</a:t>
            </a:r>
          </a:p>
          <a:p>
            <a:endParaRPr lang="en-US"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p:txBody>
          <a:bodyPr/>
          <a:lstStyle/>
          <a:p>
            <a:r>
              <a:rPr lang="en-US" dirty="0"/>
              <a:t>Questions?</a:t>
            </a:r>
          </a:p>
        </p:txBody>
      </p:sp>
      <p:grpSp>
        <p:nvGrpSpPr>
          <p:cNvPr id="7" name="Group 6">
            <a:extLst>
              <a:ext uri="{FF2B5EF4-FFF2-40B4-BE49-F238E27FC236}">
                <a16:creationId xmlns:a16="http://schemas.microsoft.com/office/drawing/2014/main" id="{71FB1F5B-D6C2-CA41-83A6-4340EF2C88A8}"/>
              </a:ext>
            </a:extLst>
          </p:cNvPr>
          <p:cNvGrpSpPr/>
          <p:nvPr/>
        </p:nvGrpSpPr>
        <p:grpSpPr>
          <a:xfrm>
            <a:off x="-38101" y="5334000"/>
            <a:ext cx="9220200" cy="806783"/>
            <a:chOff x="0" y="5791200"/>
            <a:chExt cx="9220200" cy="806783"/>
          </a:xfrm>
        </p:grpSpPr>
        <p:pic>
          <p:nvPicPr>
            <p:cNvPr id="8" name="Picture 7">
              <a:extLst>
                <a:ext uri="{FF2B5EF4-FFF2-40B4-BE49-F238E27FC236}">
                  <a16:creationId xmlns:a16="http://schemas.microsoft.com/office/drawing/2014/main" id="{4F8D42A3-C752-D246-93F9-5C25D9E8735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9" name="Straight Connector 8">
              <a:extLst>
                <a:ext uri="{FF2B5EF4-FFF2-40B4-BE49-F238E27FC236}">
                  <a16:creationId xmlns:a16="http://schemas.microsoft.com/office/drawing/2014/main" id="{66B3C92E-78BD-4B40-9F96-C952FE6596F0}"/>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0" name="Text Box 2">
            <a:extLst>
              <a:ext uri="{FF2B5EF4-FFF2-40B4-BE49-F238E27FC236}">
                <a16:creationId xmlns:a16="http://schemas.microsoft.com/office/drawing/2014/main" id="{3F858E2B-0CF3-8E40-B04E-D080A87ABA59}"/>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dirty="0">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dirty="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113</a:t>
            </a:fld>
            <a:endParaRPr lang="en-US" dirty="0"/>
          </a:p>
        </p:txBody>
      </p:sp>
    </p:spTree>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19BE6B-0057-73F6-FA57-002540156C0E}"/>
              </a:ext>
            </a:extLst>
          </p:cNvPr>
          <p:cNvSpPr>
            <a:spLocks noGrp="1"/>
          </p:cNvSpPr>
          <p:nvPr>
            <p:ph type="sldNum" sz="quarter" idx="12"/>
          </p:nvPr>
        </p:nvSpPr>
        <p:spPr/>
        <p:txBody>
          <a:bodyPr/>
          <a:lstStyle/>
          <a:p>
            <a:fld id="{D852D4E8-E283-404D-80D7-3AF63315721A}" type="slidenum">
              <a:rPr lang="en-US" smtClean="0"/>
              <a:t>12</a:t>
            </a:fld>
            <a:endParaRPr lang="en-US" dirty="0"/>
          </a:p>
        </p:txBody>
      </p:sp>
      <p:sp>
        <p:nvSpPr>
          <p:cNvPr id="3" name="Content Placeholder 2">
            <a:extLst>
              <a:ext uri="{FF2B5EF4-FFF2-40B4-BE49-F238E27FC236}">
                <a16:creationId xmlns:a16="http://schemas.microsoft.com/office/drawing/2014/main" id="{7EB111B3-5AA6-FDD5-C336-3AF3195A7A93}"/>
              </a:ext>
            </a:extLst>
          </p:cNvPr>
          <p:cNvSpPr>
            <a:spLocks noGrp="1"/>
          </p:cNvSpPr>
          <p:nvPr>
            <p:ph idx="1"/>
          </p:nvPr>
        </p:nvSpPr>
        <p:spPr/>
        <p:txBody>
          <a:bodyPr/>
          <a:lstStyle/>
          <a:p>
            <a:pPr>
              <a:lnSpc>
                <a:spcPct val="150000"/>
              </a:lnSpc>
              <a:buBlip>
                <a:blip r:embed="rId3"/>
              </a:buBlip>
            </a:pPr>
            <a:r>
              <a:rPr lang="en-US" dirty="0">
                <a:solidFill>
                  <a:schemeClr val="tx1"/>
                </a:solidFill>
              </a:rPr>
              <a:t>Choose the service plan that best meets your needs.</a:t>
            </a:r>
          </a:p>
          <a:p>
            <a:pPr>
              <a:lnSpc>
                <a:spcPct val="150000"/>
              </a:lnSpc>
              <a:buBlip>
                <a:blip r:embed="rId3"/>
              </a:buBlip>
            </a:pPr>
            <a:r>
              <a:rPr lang="en-US" dirty="0">
                <a:solidFill>
                  <a:schemeClr val="tx1"/>
                </a:solidFill>
              </a:rPr>
              <a:t>Access internet services regardless of your credit status.</a:t>
            </a:r>
          </a:p>
          <a:p>
            <a:pPr>
              <a:lnSpc>
                <a:spcPct val="150000"/>
              </a:lnSpc>
              <a:buBlip>
                <a:blip r:embed="rId3"/>
              </a:buBlip>
            </a:pPr>
            <a:r>
              <a:rPr lang="en-US" dirty="0">
                <a:solidFill>
                  <a:schemeClr val="tx1"/>
                </a:solidFill>
              </a:rPr>
              <a:t>Can’t be excluded even if you have past-due balances or prior debt.</a:t>
            </a:r>
          </a:p>
          <a:p>
            <a:pPr>
              <a:lnSpc>
                <a:spcPct val="150000"/>
              </a:lnSpc>
              <a:buBlip>
                <a:blip r:embed="rId3"/>
              </a:buBlip>
            </a:pPr>
            <a:r>
              <a:rPr lang="en-US" dirty="0">
                <a:solidFill>
                  <a:schemeClr val="tx1"/>
                </a:solidFill>
              </a:rPr>
              <a:t>Can’t be forced into a more expensive or lower-quality plan. </a:t>
            </a:r>
          </a:p>
          <a:p>
            <a:pPr>
              <a:lnSpc>
                <a:spcPct val="150000"/>
              </a:lnSpc>
              <a:buBlip>
                <a:blip r:embed="rId3"/>
              </a:buBlip>
            </a:pPr>
            <a:r>
              <a:rPr lang="en-US" dirty="0">
                <a:solidFill>
                  <a:schemeClr val="tx1"/>
                </a:solidFill>
              </a:rPr>
              <a:t>Can switch internet companies or internet service offerings.</a:t>
            </a:r>
          </a:p>
          <a:p>
            <a:endParaRPr lang="en-US" dirty="0"/>
          </a:p>
        </p:txBody>
      </p:sp>
      <p:sp>
        <p:nvSpPr>
          <p:cNvPr id="4" name="Title 3">
            <a:extLst>
              <a:ext uri="{FF2B5EF4-FFF2-40B4-BE49-F238E27FC236}">
                <a16:creationId xmlns:a16="http://schemas.microsoft.com/office/drawing/2014/main" id="{68A9C5F9-90CB-7C38-E244-7FE9B0951D80}"/>
              </a:ext>
            </a:extLst>
          </p:cNvPr>
          <p:cNvSpPr>
            <a:spLocks noGrp="1"/>
          </p:cNvSpPr>
          <p:nvPr>
            <p:ph type="title"/>
          </p:nvPr>
        </p:nvSpPr>
        <p:spPr/>
        <p:txBody>
          <a:bodyPr/>
          <a:lstStyle/>
          <a:p>
            <a:r>
              <a:rPr lang="en-US" dirty="0"/>
              <a:t>ACP Consumer Protections</a:t>
            </a:r>
          </a:p>
        </p:txBody>
      </p:sp>
    </p:spTree>
    <p:extLst>
      <p:ext uri="{BB962C8B-B14F-4D97-AF65-F5344CB8AC3E}">
        <p14:creationId xmlns:p14="http://schemas.microsoft.com/office/powerpoint/2010/main" val="1922605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EACE1FF-1408-805C-A761-3C2851C5365B}"/>
              </a:ext>
            </a:extLst>
          </p:cNvPr>
          <p:cNvSpPr>
            <a:spLocks noGrp="1"/>
          </p:cNvSpPr>
          <p:nvPr>
            <p:ph type="sldNum" sz="quarter" idx="12"/>
          </p:nvPr>
        </p:nvSpPr>
        <p:spPr/>
        <p:txBody>
          <a:bodyPr/>
          <a:lstStyle/>
          <a:p>
            <a:fld id="{D852D4E8-E283-404D-80D7-3AF63315721A}" type="slidenum">
              <a:rPr lang="en-US" smtClean="0"/>
              <a:t>13</a:t>
            </a:fld>
            <a:endParaRPr lang="en-US" dirty="0"/>
          </a:p>
        </p:txBody>
      </p:sp>
      <p:sp>
        <p:nvSpPr>
          <p:cNvPr id="3" name="Title 2">
            <a:extLst>
              <a:ext uri="{FF2B5EF4-FFF2-40B4-BE49-F238E27FC236}">
                <a16:creationId xmlns:a16="http://schemas.microsoft.com/office/drawing/2014/main" id="{B90A1B3C-0EC0-8770-51C5-47461E12F49E}"/>
              </a:ext>
            </a:extLst>
          </p:cNvPr>
          <p:cNvSpPr>
            <a:spLocks noGrp="1"/>
          </p:cNvSpPr>
          <p:nvPr>
            <p:ph type="title"/>
          </p:nvPr>
        </p:nvSpPr>
        <p:spPr>
          <a:xfrm>
            <a:off x="457200" y="600653"/>
            <a:ext cx="8229600" cy="1069848"/>
          </a:xfrm>
        </p:spPr>
        <p:txBody>
          <a:bodyPr/>
          <a:lstStyle/>
          <a:p>
            <a:r>
              <a:rPr lang="en-US" dirty="0"/>
              <a:t>Other Options</a:t>
            </a:r>
          </a:p>
        </p:txBody>
      </p:sp>
      <p:pic>
        <p:nvPicPr>
          <p:cNvPr id="5" name="Picture 4" descr="A group of people sitting in a classroom&#10;&#10;Description automatically generated with low confidence">
            <a:extLst>
              <a:ext uri="{FF2B5EF4-FFF2-40B4-BE49-F238E27FC236}">
                <a16:creationId xmlns:a16="http://schemas.microsoft.com/office/drawing/2014/main" id="{27B87BCF-46DC-D1C0-CAF0-075313152B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692893"/>
            <a:ext cx="7772400" cy="4483750"/>
          </a:xfrm>
          <a:prstGeom prst="rect">
            <a:avLst/>
          </a:prstGeom>
        </p:spPr>
      </p:pic>
      <p:sp>
        <p:nvSpPr>
          <p:cNvPr id="7" name="TextBox 6">
            <a:extLst>
              <a:ext uri="{FF2B5EF4-FFF2-40B4-BE49-F238E27FC236}">
                <a16:creationId xmlns:a16="http://schemas.microsoft.com/office/drawing/2014/main" id="{6E58A45B-1B17-1FC5-FAD2-7FD5F7E5F16A}"/>
              </a:ext>
            </a:extLst>
          </p:cNvPr>
          <p:cNvSpPr txBox="1"/>
          <p:nvPr/>
        </p:nvSpPr>
        <p:spPr>
          <a:xfrm>
            <a:off x="2286000" y="6176643"/>
            <a:ext cx="4572000" cy="415498"/>
          </a:xfrm>
          <a:prstGeom prst="rect">
            <a:avLst/>
          </a:prstGeom>
          <a:noFill/>
        </p:spPr>
        <p:txBody>
          <a:bodyPr wrap="square">
            <a:spAutoFit/>
          </a:bodyPr>
          <a:lstStyle/>
          <a:p>
            <a:pPr algn="ctr"/>
            <a:r>
              <a:rPr lang="en-US" sz="2100" dirty="0"/>
              <a:t>https://</a:t>
            </a:r>
            <a:r>
              <a:rPr lang="en-US" sz="2100" dirty="0" err="1"/>
              <a:t>www.EveryoneOn.org</a:t>
            </a:r>
            <a:endParaRPr lang="en-US" sz="2100" dirty="0"/>
          </a:p>
        </p:txBody>
      </p:sp>
    </p:spTree>
    <p:extLst>
      <p:ext uri="{BB962C8B-B14F-4D97-AF65-F5344CB8AC3E}">
        <p14:creationId xmlns:p14="http://schemas.microsoft.com/office/powerpoint/2010/main" val="2038351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14</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One ACP benefit per household, not per person </a:t>
            </a: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8" name="Picture 7" descr="A red house with a white door.">
            <a:extLst>
              <a:ext uri="{FF2B5EF4-FFF2-40B4-BE49-F238E27FC236}">
                <a16:creationId xmlns:a16="http://schemas.microsoft.com/office/drawing/2014/main" id="{925CF148-1813-2F1D-A89F-D41568783557}"/>
              </a:ext>
            </a:extLst>
          </p:cNvPr>
          <p:cNvPicPr>
            <a:picLocks noChangeAspect="1"/>
          </p:cNvPicPr>
          <p:nvPr/>
        </p:nvPicPr>
        <p:blipFill rotWithShape="1">
          <a:blip r:embed="rId3">
            <a:extLst>
              <a:ext uri="{28A0092B-C50C-407E-A947-70E740481C1C}">
                <a14:useLocalDpi xmlns:a14="http://schemas.microsoft.com/office/drawing/2010/main" val="0"/>
              </a:ext>
            </a:extLst>
          </a:blip>
          <a:srcRect t="12961" b="14295"/>
          <a:stretch/>
        </p:blipFill>
        <p:spPr>
          <a:xfrm>
            <a:off x="2184181" y="2720788"/>
            <a:ext cx="4775638" cy="3603812"/>
          </a:xfrm>
          <a:prstGeom prst="rect">
            <a:avLst/>
          </a:prstGeom>
        </p:spPr>
      </p:pic>
      <p:pic>
        <p:nvPicPr>
          <p:cNvPr id="10" name="Picture 9" descr="Number 1.">
            <a:extLst>
              <a:ext uri="{FF2B5EF4-FFF2-40B4-BE49-F238E27FC236}">
                <a16:creationId xmlns:a16="http://schemas.microsoft.com/office/drawing/2014/main" id="{9771D49F-1674-66DF-40C9-796C616700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spTree>
    <p:extLst>
      <p:ext uri="{BB962C8B-B14F-4D97-AF65-F5344CB8AC3E}">
        <p14:creationId xmlns:p14="http://schemas.microsoft.com/office/powerpoint/2010/main" val="2024457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15</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One ACP benefit per household, not per person </a:t>
            </a: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10" name="Picture 9" descr="Number 1.">
            <a:extLst>
              <a:ext uri="{FF2B5EF4-FFF2-40B4-BE49-F238E27FC236}">
                <a16:creationId xmlns:a16="http://schemas.microsoft.com/office/drawing/2014/main" id="{9771D49F-1674-66DF-40C9-796C616700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grpSp>
        <p:nvGrpSpPr>
          <p:cNvPr id="12" name="Group 11">
            <a:extLst>
              <a:ext uri="{FF2B5EF4-FFF2-40B4-BE49-F238E27FC236}">
                <a16:creationId xmlns:a16="http://schemas.microsoft.com/office/drawing/2014/main" id="{366D433D-C82A-9B8D-DB81-A661822FA18C}"/>
              </a:ext>
            </a:extLst>
          </p:cNvPr>
          <p:cNvGrpSpPr/>
          <p:nvPr/>
        </p:nvGrpSpPr>
        <p:grpSpPr>
          <a:xfrm>
            <a:off x="4792845" y="2464936"/>
            <a:ext cx="4019458" cy="3451488"/>
            <a:chOff x="4792845" y="2464936"/>
            <a:chExt cx="4019458" cy="3451488"/>
          </a:xfrm>
        </p:grpSpPr>
        <p:sp>
          <p:nvSpPr>
            <p:cNvPr id="6" name="Content Placeholder 2">
              <a:extLst>
                <a:ext uri="{FF2B5EF4-FFF2-40B4-BE49-F238E27FC236}">
                  <a16:creationId xmlns:a16="http://schemas.microsoft.com/office/drawing/2014/main" id="{8EE00EA9-68B4-E79F-41ED-52EEEB831DFF}"/>
                </a:ext>
              </a:extLst>
            </p:cNvPr>
            <p:cNvSpPr txBox="1">
              <a:spLocks/>
            </p:cNvSpPr>
            <p:nvPr/>
          </p:nvSpPr>
          <p:spPr>
            <a:xfrm>
              <a:off x="5481918" y="2464936"/>
              <a:ext cx="2339788" cy="592029"/>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n-US" dirty="0" err="1">
                  <a:solidFill>
                    <a:schemeClr val="tx1"/>
                  </a:solidFill>
                </a:rPr>
                <a:t>Melaku</a:t>
              </a:r>
              <a:r>
                <a:rPr lang="en-US" dirty="0">
                  <a:solidFill>
                    <a:schemeClr val="tx1"/>
                  </a:solidFill>
                </a:rPr>
                <a:t> Family</a:t>
              </a:r>
            </a:p>
            <a:p>
              <a:endParaRPr lang="en-US" dirty="0"/>
            </a:p>
            <a:p>
              <a:endParaRPr lang="en-US" dirty="0"/>
            </a:p>
          </p:txBody>
        </p:sp>
        <p:pic>
          <p:nvPicPr>
            <p:cNvPr id="7" name="Picture 6" descr="A family photo of the Melaku Family which includes a mom, dad, and their son who is in college.">
              <a:extLst>
                <a:ext uri="{FF2B5EF4-FFF2-40B4-BE49-F238E27FC236}">
                  <a16:creationId xmlns:a16="http://schemas.microsoft.com/office/drawing/2014/main" id="{F6A0AFFB-AA24-FF7D-8697-FCB3923C0D2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2845" y="3146435"/>
              <a:ext cx="4019458" cy="2769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grpSp>
        <p:nvGrpSpPr>
          <p:cNvPr id="11" name="Group 10">
            <a:extLst>
              <a:ext uri="{FF2B5EF4-FFF2-40B4-BE49-F238E27FC236}">
                <a16:creationId xmlns:a16="http://schemas.microsoft.com/office/drawing/2014/main" id="{6B3D8FA6-F150-36A7-0204-D9308553404E}"/>
              </a:ext>
            </a:extLst>
          </p:cNvPr>
          <p:cNvGrpSpPr/>
          <p:nvPr/>
        </p:nvGrpSpPr>
        <p:grpSpPr>
          <a:xfrm>
            <a:off x="268941" y="2464935"/>
            <a:ext cx="4174101" cy="3463555"/>
            <a:chOff x="268941" y="2464935"/>
            <a:chExt cx="4174101" cy="3463555"/>
          </a:xfrm>
        </p:grpSpPr>
        <p:sp>
          <p:nvSpPr>
            <p:cNvPr id="5" name="Content Placeholder 2" descr="The Benally family photo includes a grandmom, mom, dad, and daughter.">
              <a:extLst>
                <a:ext uri="{FF2B5EF4-FFF2-40B4-BE49-F238E27FC236}">
                  <a16:creationId xmlns:a16="http://schemas.microsoft.com/office/drawing/2014/main" id="{AB2116CA-2258-2981-628D-1B7E4D86E368}"/>
                </a:ext>
              </a:extLst>
            </p:cNvPr>
            <p:cNvSpPr txBox="1">
              <a:spLocks/>
            </p:cNvSpPr>
            <p:nvPr/>
          </p:nvSpPr>
          <p:spPr>
            <a:xfrm>
              <a:off x="1051109" y="2464935"/>
              <a:ext cx="2339788" cy="592029"/>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n-US" dirty="0">
                  <a:solidFill>
                    <a:schemeClr val="tx1"/>
                  </a:solidFill>
                </a:rPr>
                <a:t>Benally Family</a:t>
              </a:r>
            </a:p>
            <a:p>
              <a:endParaRPr lang="en-US" dirty="0"/>
            </a:p>
            <a:p>
              <a:endParaRPr lang="en-US" dirty="0"/>
            </a:p>
          </p:txBody>
        </p:sp>
        <p:pic>
          <p:nvPicPr>
            <p:cNvPr id="9" name="Picture 8" descr="A group of people posing for a photo&#10;&#10;Description automatically generated">
              <a:extLst>
                <a:ext uri="{FF2B5EF4-FFF2-40B4-BE49-F238E27FC236}">
                  <a16:creationId xmlns:a16="http://schemas.microsoft.com/office/drawing/2014/main" id="{209BA2EA-0A3D-D15F-415D-97F1832CC9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8941" y="3146435"/>
              <a:ext cx="4174101" cy="27820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0407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225F94-37FA-F6FE-F1F9-1D5F4012C7EA}"/>
              </a:ext>
            </a:extLst>
          </p:cNvPr>
          <p:cNvSpPr>
            <a:spLocks noGrp="1"/>
          </p:cNvSpPr>
          <p:nvPr>
            <p:ph type="sldNum" sz="quarter" idx="12"/>
          </p:nvPr>
        </p:nvSpPr>
        <p:spPr/>
        <p:txBody>
          <a:bodyPr/>
          <a:lstStyle/>
          <a:p>
            <a:fld id="{D852D4E8-E283-404D-80D7-3AF63315721A}" type="slidenum">
              <a:rPr lang="en-US" smtClean="0"/>
              <a:t>16</a:t>
            </a:fld>
            <a:endParaRPr lang="en-US" dirty="0"/>
          </a:p>
        </p:txBody>
      </p:sp>
      <p:sp>
        <p:nvSpPr>
          <p:cNvPr id="3" name="Content Placeholder 2">
            <a:extLst>
              <a:ext uri="{FF2B5EF4-FFF2-40B4-BE49-F238E27FC236}">
                <a16:creationId xmlns:a16="http://schemas.microsoft.com/office/drawing/2014/main" id="{6A244FB5-E922-B5B1-AD15-1C323884DE3E}"/>
              </a:ext>
            </a:extLst>
          </p:cNvPr>
          <p:cNvSpPr>
            <a:spLocks noGrp="1"/>
          </p:cNvSpPr>
          <p:nvPr>
            <p:ph idx="1"/>
          </p:nvPr>
        </p:nvSpPr>
        <p:spPr>
          <a:xfrm>
            <a:off x="457200" y="1639824"/>
            <a:ext cx="8229600" cy="619282"/>
          </a:xfrm>
        </p:spPr>
        <p:txBody>
          <a:bodyPr/>
          <a:lstStyle/>
          <a:p>
            <a:pPr marL="82296" indent="0">
              <a:buNone/>
            </a:pPr>
            <a:r>
              <a:rPr lang="en-US" dirty="0">
                <a:solidFill>
                  <a:schemeClr val="tx1"/>
                </a:solidFill>
              </a:rPr>
              <a:t>	One ACP benefit per household, not per person </a:t>
            </a:r>
          </a:p>
          <a:p>
            <a:pPr marL="82296" indent="0">
              <a:buNone/>
            </a:pPr>
            <a:endParaRPr lang="en-US" dirty="0"/>
          </a:p>
        </p:txBody>
      </p:sp>
      <p:sp>
        <p:nvSpPr>
          <p:cNvPr id="4" name="Title 3">
            <a:extLst>
              <a:ext uri="{FF2B5EF4-FFF2-40B4-BE49-F238E27FC236}">
                <a16:creationId xmlns:a16="http://schemas.microsoft.com/office/drawing/2014/main" id="{114AE1D9-656B-CFD6-422C-D7D3D57602F1}"/>
              </a:ext>
            </a:extLst>
          </p:cNvPr>
          <p:cNvSpPr>
            <a:spLocks noGrp="1"/>
          </p:cNvSpPr>
          <p:nvPr>
            <p:ph type="title"/>
          </p:nvPr>
        </p:nvSpPr>
        <p:spPr/>
        <p:txBody>
          <a:bodyPr/>
          <a:lstStyle/>
          <a:p>
            <a:r>
              <a:rPr lang="en-US" dirty="0"/>
              <a:t>ACP Guidelines</a:t>
            </a:r>
          </a:p>
        </p:txBody>
      </p:sp>
      <p:sp>
        <p:nvSpPr>
          <p:cNvPr id="5" name="Content Placeholder 2">
            <a:extLst>
              <a:ext uri="{FF2B5EF4-FFF2-40B4-BE49-F238E27FC236}">
                <a16:creationId xmlns:a16="http://schemas.microsoft.com/office/drawing/2014/main" id="{C43E7D09-BFFB-065A-C5AC-EC0C340BE87E}"/>
              </a:ext>
            </a:extLst>
          </p:cNvPr>
          <p:cNvSpPr txBox="1">
            <a:spLocks/>
          </p:cNvSpPr>
          <p:nvPr/>
        </p:nvSpPr>
        <p:spPr>
          <a:xfrm>
            <a:off x="457200" y="5672686"/>
            <a:ext cx="8229600" cy="77365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Font typeface="Georgia"/>
              <a:buNone/>
            </a:pPr>
            <a:endParaRPr lang="en-US" dirty="0"/>
          </a:p>
        </p:txBody>
      </p:sp>
      <p:sp>
        <p:nvSpPr>
          <p:cNvPr id="6" name="Content Placeholder 2">
            <a:extLst>
              <a:ext uri="{FF2B5EF4-FFF2-40B4-BE49-F238E27FC236}">
                <a16:creationId xmlns:a16="http://schemas.microsoft.com/office/drawing/2014/main" id="{69AE3906-E4BD-7CE3-748A-7F1B3616BEA9}"/>
              </a:ext>
            </a:extLst>
          </p:cNvPr>
          <p:cNvSpPr txBox="1">
            <a:spLocks/>
          </p:cNvSpPr>
          <p:nvPr/>
        </p:nvSpPr>
        <p:spPr>
          <a:xfrm>
            <a:off x="0" y="6265253"/>
            <a:ext cx="9144000" cy="61928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Font typeface="Georgia"/>
              <a:buNone/>
            </a:pPr>
            <a:r>
              <a:rPr lang="en-US" sz="2200" dirty="0">
                <a:solidFill>
                  <a:schemeClr val="tx1"/>
                </a:solidFill>
              </a:rPr>
              <a:t>https://</a:t>
            </a:r>
            <a:r>
              <a:rPr lang="en-US" sz="2200" dirty="0" err="1">
                <a:solidFill>
                  <a:schemeClr val="tx1"/>
                </a:solidFill>
              </a:rPr>
              <a:t>www.affordableconnectivity.gov</a:t>
            </a:r>
            <a:r>
              <a:rPr lang="en-US" sz="2200" dirty="0">
                <a:solidFill>
                  <a:schemeClr val="tx1"/>
                </a:solidFill>
              </a:rPr>
              <a:t>/do-</a:t>
            </a:r>
            <a:r>
              <a:rPr lang="en-US" sz="2200" dirty="0" err="1">
                <a:solidFill>
                  <a:schemeClr val="tx1"/>
                </a:solidFill>
              </a:rPr>
              <a:t>i</a:t>
            </a:r>
            <a:r>
              <a:rPr lang="en-US" sz="2200" dirty="0">
                <a:solidFill>
                  <a:schemeClr val="tx1"/>
                </a:solidFill>
              </a:rPr>
              <a:t>-qualify/what-is-a-household/</a:t>
            </a:r>
          </a:p>
          <a:p>
            <a:pPr marL="82296" indent="0">
              <a:buFont typeface="Georgia"/>
              <a:buNone/>
            </a:pPr>
            <a:endParaRPr lang="en-US" dirty="0"/>
          </a:p>
          <a:p>
            <a:pPr marL="82296" indent="0">
              <a:buFont typeface="Georgia"/>
              <a:buNone/>
            </a:pPr>
            <a:endParaRPr lang="en-US" dirty="0"/>
          </a:p>
        </p:txBody>
      </p:sp>
      <p:pic>
        <p:nvPicPr>
          <p:cNvPr id="7" name="Picture 6" descr="Number 1.">
            <a:extLst>
              <a:ext uri="{FF2B5EF4-FFF2-40B4-BE49-F238E27FC236}">
                <a16:creationId xmlns:a16="http://schemas.microsoft.com/office/drawing/2014/main" id="{3DF7500D-38B3-E2BB-8250-63F44E7C95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65012"/>
            <a:ext cx="810927" cy="780408"/>
          </a:xfrm>
          <a:prstGeom prst="rect">
            <a:avLst/>
          </a:prstGeom>
        </p:spPr>
      </p:pic>
      <p:pic>
        <p:nvPicPr>
          <p:cNvPr id="9" name="Picture 8" descr="Screenshot of the ACP web page, What is a Household?&#10;">
            <a:extLst>
              <a:ext uri="{FF2B5EF4-FFF2-40B4-BE49-F238E27FC236}">
                <a16:creationId xmlns:a16="http://schemas.microsoft.com/office/drawing/2014/main" id="{AB2BCD3D-8BF9-C5FB-8916-92D6C898BB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8127" y="2192767"/>
            <a:ext cx="6405282" cy="4006797"/>
          </a:xfrm>
          <a:prstGeom prst="rect">
            <a:avLst/>
          </a:prstGeom>
          <a:ln>
            <a:solidFill>
              <a:schemeClr val="tx1">
                <a:lumMod val="95000"/>
                <a:lumOff val="5000"/>
              </a:schemeClr>
            </a:solidFill>
          </a:ln>
        </p:spPr>
      </p:pic>
    </p:spTree>
    <p:extLst>
      <p:ext uri="{BB962C8B-B14F-4D97-AF65-F5344CB8AC3E}">
        <p14:creationId xmlns:p14="http://schemas.microsoft.com/office/powerpoint/2010/main" val="16603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17</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The ACP benefit is non-transferable</a:t>
            </a: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6" name="Picture 5" descr="Number 2.">
            <a:extLst>
              <a:ext uri="{FF2B5EF4-FFF2-40B4-BE49-F238E27FC236}">
                <a16:creationId xmlns:a16="http://schemas.microsoft.com/office/drawing/2014/main" id="{94A2ACDA-D02E-D548-5E0E-7DBBCA4A30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92" y="1452285"/>
            <a:ext cx="807635" cy="777240"/>
          </a:xfrm>
          <a:prstGeom prst="rect">
            <a:avLst/>
          </a:prstGeom>
        </p:spPr>
      </p:pic>
      <p:pic>
        <p:nvPicPr>
          <p:cNvPr id="9" name="Picture 8" descr="A graphic containing the words non-transferable.&#10;">
            <a:extLst>
              <a:ext uri="{FF2B5EF4-FFF2-40B4-BE49-F238E27FC236}">
                <a16:creationId xmlns:a16="http://schemas.microsoft.com/office/drawing/2014/main" id="{3477DD47-81A1-EF8E-B1F8-7F1A65B4ED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2519085"/>
            <a:ext cx="7772400" cy="3548627"/>
          </a:xfrm>
          <a:prstGeom prst="rect">
            <a:avLst/>
          </a:prstGeom>
        </p:spPr>
      </p:pic>
    </p:spTree>
    <p:extLst>
      <p:ext uri="{BB962C8B-B14F-4D97-AF65-F5344CB8AC3E}">
        <p14:creationId xmlns:p14="http://schemas.microsoft.com/office/powerpoint/2010/main" val="3294755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18</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You can enroll even if you have a past due balance or balance in 	collection</a:t>
            </a: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7" name="Picture 6" descr="Graphic of a computer with an invoice displaying on the screen.">
            <a:extLst>
              <a:ext uri="{FF2B5EF4-FFF2-40B4-BE49-F238E27FC236}">
                <a16:creationId xmlns:a16="http://schemas.microsoft.com/office/drawing/2014/main" id="{21D319D6-0130-9D94-8ACB-E41BDF5CB21C}"/>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585" y="2545976"/>
            <a:ext cx="4170830" cy="4170830"/>
          </a:xfrm>
          <a:prstGeom prst="rect">
            <a:avLst/>
          </a:prstGeom>
        </p:spPr>
      </p:pic>
      <p:pic>
        <p:nvPicPr>
          <p:cNvPr id="10" name="Picture 9" descr="Number 3.&#10;">
            <a:extLst>
              <a:ext uri="{FF2B5EF4-FFF2-40B4-BE49-F238E27FC236}">
                <a16:creationId xmlns:a16="http://schemas.microsoft.com/office/drawing/2014/main" id="{527DDE12-EFB2-F9CE-E95F-7C9D060F44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492" y="1462330"/>
            <a:ext cx="807635" cy="777240"/>
          </a:xfrm>
          <a:prstGeom prst="rect">
            <a:avLst/>
          </a:prstGeom>
        </p:spPr>
      </p:pic>
    </p:spTree>
    <p:extLst>
      <p:ext uri="{BB962C8B-B14F-4D97-AF65-F5344CB8AC3E}">
        <p14:creationId xmlns:p14="http://schemas.microsoft.com/office/powerpoint/2010/main" val="368280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19</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You must give accurate and true information </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6" name="Picture 5" descr="Number 4.">
            <a:extLst>
              <a:ext uri="{FF2B5EF4-FFF2-40B4-BE49-F238E27FC236}">
                <a16:creationId xmlns:a16="http://schemas.microsoft.com/office/drawing/2014/main" id="{81994023-0181-6D9C-8EDE-AE4A1542F0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92" y="1450680"/>
            <a:ext cx="807635" cy="777240"/>
          </a:xfrm>
          <a:prstGeom prst="rect">
            <a:avLst/>
          </a:prstGeom>
        </p:spPr>
      </p:pic>
      <p:pic>
        <p:nvPicPr>
          <p:cNvPr id="9" name="Picture 8" descr="Graphic of a computer sending an email. ">
            <a:extLst>
              <a:ext uri="{FF2B5EF4-FFF2-40B4-BE49-F238E27FC236}">
                <a16:creationId xmlns:a16="http://schemas.microsoft.com/office/drawing/2014/main" id="{705E4E42-B49C-2EFD-F0E1-B0DA5C36DF4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2438500"/>
            <a:ext cx="7772400" cy="3747049"/>
          </a:xfrm>
          <a:prstGeom prst="rect">
            <a:avLst/>
          </a:prstGeom>
        </p:spPr>
      </p:pic>
    </p:spTree>
    <p:extLst>
      <p:ext uri="{BB962C8B-B14F-4D97-AF65-F5344CB8AC3E}">
        <p14:creationId xmlns:p14="http://schemas.microsoft.com/office/powerpoint/2010/main" val="229213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E4D4E-D857-2D4A-B5DD-9BA4C77A93F3}"/>
              </a:ext>
            </a:extLst>
          </p:cNvPr>
          <p:cNvSpPr>
            <a:spLocks noGrp="1"/>
          </p:cNvSpPr>
          <p:nvPr>
            <p:ph type="title"/>
          </p:nvPr>
        </p:nvSpPr>
        <p:spPr/>
        <p:txBody>
          <a:bodyPr>
            <a:normAutofit/>
          </a:bodyPr>
          <a:lstStyle/>
          <a:p>
            <a:pPr algn="ctr"/>
            <a:r>
              <a:rPr lang="en-US" sz="4800" b="1" dirty="0"/>
              <a:t>Welcome! </a:t>
            </a:r>
          </a:p>
        </p:txBody>
      </p:sp>
      <p:sp>
        <p:nvSpPr>
          <p:cNvPr id="3" name="Subtitle 1">
            <a:extLst>
              <a:ext uri="{FF2B5EF4-FFF2-40B4-BE49-F238E27FC236}">
                <a16:creationId xmlns:a16="http://schemas.microsoft.com/office/drawing/2014/main" id="{2ABA1559-C51B-344B-B60B-5F285B69436A}"/>
              </a:ext>
            </a:extLst>
          </p:cNvPr>
          <p:cNvSpPr txBox="1">
            <a:spLocks/>
          </p:cNvSpPr>
          <p:nvPr/>
        </p:nvSpPr>
        <p:spPr>
          <a:xfrm>
            <a:off x="457200" y="2212848"/>
            <a:ext cx="8305800" cy="1450848"/>
          </a:xfrm>
          <a:prstGeom prst="rect">
            <a:avLst/>
          </a:prstGeom>
        </p:spPr>
        <p:txBody>
          <a:bodyPr>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3200" dirty="0"/>
              <a:t>Today’s training is provided by </a:t>
            </a:r>
            <a:br>
              <a:rPr lang="en-US" sz="3200" dirty="0"/>
            </a:br>
            <a:r>
              <a:rPr lang="en-US" sz="3200" dirty="0"/>
              <a:t>AT&amp;T and the Public Library Association</a:t>
            </a:r>
          </a:p>
        </p:txBody>
      </p:sp>
      <p:pic>
        <p:nvPicPr>
          <p:cNvPr id="4" name="Picture 3" descr="AT&amp;T Connected Learning and Public Library Assocation logos.">
            <a:extLst>
              <a:ext uri="{FF2B5EF4-FFF2-40B4-BE49-F238E27FC236}">
                <a16:creationId xmlns:a16="http://schemas.microsoft.com/office/drawing/2014/main" id="{94A0360C-C31D-4F44-915D-6F6E9190D7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40153" y="4038600"/>
            <a:ext cx="7263693" cy="976553"/>
          </a:xfrm>
          <a:prstGeom prst="rect">
            <a:avLst/>
          </a:prstGeom>
        </p:spPr>
      </p:pic>
      <p:sp>
        <p:nvSpPr>
          <p:cNvPr id="5" name="Text Box 2">
            <a:extLst>
              <a:ext uri="{FF2B5EF4-FFF2-40B4-BE49-F238E27FC236}">
                <a16:creationId xmlns:a16="http://schemas.microsoft.com/office/drawing/2014/main" id="{28B8280A-EBCB-7C40-980A-872FF9143787}"/>
              </a:ext>
            </a:extLst>
          </p:cNvPr>
          <p:cNvSpPr txBox="1"/>
          <p:nvPr/>
        </p:nvSpPr>
        <p:spPr>
          <a:xfrm>
            <a:off x="963129" y="6324600"/>
            <a:ext cx="7217741" cy="4303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marR="0">
              <a:spcBef>
                <a:spcPts val="0"/>
              </a:spcBef>
              <a:spcAft>
                <a:spcPts val="0"/>
              </a:spcAft>
            </a:pPr>
            <a:r>
              <a:rPr lang="en-US" sz="1000" b="1" dirty="0">
                <a:effectLst/>
                <a:latin typeface="ATT Aleck Sans" panose="020B0503020203020204" pitchFamily="34" charset="0"/>
                <a:ea typeface="Calibri" panose="020F0502020204030204" pitchFamily="34" charset="0"/>
                <a:cs typeface="ATT Aleck Sans" panose="020B0503020203020204" pitchFamily="34" charset="0"/>
              </a:rPr>
              <a:t>Disclaimer: </a:t>
            </a:r>
            <a:r>
              <a:rPr lang="en-US" sz="1000" dirty="0">
                <a:effectLst/>
                <a:latin typeface="ATT Aleck Sans" panose="020B0503020203020204" pitchFamily="34" charset="0"/>
                <a:ea typeface="Calibri" panose="020F0502020204030204" pitchFamily="34" charset="0"/>
                <a:cs typeface="ATT Aleck Sans" panose="020B0503020203020204" pitchFamily="34" charset="0"/>
              </a:rPr>
              <a:t>None of the other companies whose names or logos appear in these educational materials have been involved in the creation of these materials, or approve, sponsor, or are affiliated in any way with these materials.</a:t>
            </a:r>
            <a:endParaRPr lang="en-US" sz="1600" dirty="0">
              <a:effectLst/>
              <a:latin typeface="ATT Aleck Sans" panose="020B0503020203020204" pitchFamily="34" charset="0"/>
              <a:ea typeface="Calibri" panose="020F0502020204030204" pitchFamily="34" charset="0"/>
              <a:cs typeface="ATT Aleck Sans" panose="020B0503020203020204" pitchFamily="34" charset="0"/>
            </a:endParaRPr>
          </a:p>
          <a:p>
            <a:pPr marL="0" marR="0">
              <a:spcBef>
                <a:spcPts val="0"/>
              </a:spcBef>
              <a:spcAft>
                <a:spcPts val="0"/>
              </a:spcAft>
            </a:pP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p>
        </p:txBody>
      </p:sp>
      <p:sp>
        <p:nvSpPr>
          <p:cNvPr id="6" name="Slide Number Placeholder 5">
            <a:extLst>
              <a:ext uri="{FF2B5EF4-FFF2-40B4-BE49-F238E27FC236}">
                <a16:creationId xmlns:a16="http://schemas.microsoft.com/office/drawing/2014/main" id="{EA158BD0-D3ED-134F-A270-A70CAFEF0B98}"/>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extLst>
      <p:ext uri="{BB962C8B-B14F-4D97-AF65-F5344CB8AC3E}">
        <p14:creationId xmlns:p14="http://schemas.microsoft.com/office/powerpoint/2010/main" val="133863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20</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Can enroll in the Affordable Connectivity Program and the FCC’s 	Lifeline if eligible</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7" name="Picture 6" descr="Logo&#10;&#10;Description automatically generated">
            <a:extLst>
              <a:ext uri="{FF2B5EF4-FFF2-40B4-BE49-F238E27FC236}">
                <a16:creationId xmlns:a16="http://schemas.microsoft.com/office/drawing/2014/main" id="{A067E608-1882-F90A-D647-E3BD00A8F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92" y="1442798"/>
            <a:ext cx="807635" cy="777240"/>
          </a:xfrm>
          <a:prstGeom prst="rect">
            <a:avLst/>
          </a:prstGeom>
        </p:spPr>
      </p:pic>
      <p:pic>
        <p:nvPicPr>
          <p:cNvPr id="10" name="Picture 9" descr="Graphic of a laptop and a cell phone connecting to the internet.">
            <a:extLst>
              <a:ext uri="{FF2B5EF4-FFF2-40B4-BE49-F238E27FC236}">
                <a16:creationId xmlns:a16="http://schemas.microsoft.com/office/drawing/2014/main" id="{FAEC2B84-25BD-F8B2-5FA0-D3C757C3A2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336" y="2659566"/>
            <a:ext cx="7772400" cy="3665034"/>
          </a:xfrm>
          <a:prstGeom prst="rect">
            <a:avLst/>
          </a:prstGeom>
        </p:spPr>
      </p:pic>
    </p:spTree>
    <p:extLst>
      <p:ext uri="{BB962C8B-B14F-4D97-AF65-F5344CB8AC3E}">
        <p14:creationId xmlns:p14="http://schemas.microsoft.com/office/powerpoint/2010/main" val="120563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21</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Discount is applied to your billing statement</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6" name="Picture 5" descr="Logo&#10;&#10;Description automatically generated">
            <a:extLst>
              <a:ext uri="{FF2B5EF4-FFF2-40B4-BE49-F238E27FC236}">
                <a16:creationId xmlns:a16="http://schemas.microsoft.com/office/drawing/2014/main" id="{660349E9-09D6-0CCD-D526-B527E89CEC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92" y="1437164"/>
            <a:ext cx="807635" cy="777240"/>
          </a:xfrm>
          <a:prstGeom prst="rect">
            <a:avLst/>
          </a:prstGeom>
        </p:spPr>
      </p:pic>
      <p:pic>
        <p:nvPicPr>
          <p:cNvPr id="9" name="Picture 8" descr="A graphic of a laptop and an invoice displaying on the screen.  ">
            <a:extLst>
              <a:ext uri="{FF2B5EF4-FFF2-40B4-BE49-F238E27FC236}">
                <a16:creationId xmlns:a16="http://schemas.microsoft.com/office/drawing/2014/main" id="{479068A2-4CAB-EF61-DF7E-A0C2FFB83D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2381149"/>
            <a:ext cx="7772400" cy="4273889"/>
          </a:xfrm>
          <a:prstGeom prst="rect">
            <a:avLst/>
          </a:prstGeom>
        </p:spPr>
      </p:pic>
    </p:spTree>
    <p:extLst>
      <p:ext uri="{BB962C8B-B14F-4D97-AF65-F5344CB8AC3E}">
        <p14:creationId xmlns:p14="http://schemas.microsoft.com/office/powerpoint/2010/main" val="41938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22</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Benefit to purchase a device</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7" name="Picture 6" descr="A graphic of a laptop. ">
            <a:extLst>
              <a:ext uri="{FF2B5EF4-FFF2-40B4-BE49-F238E27FC236}">
                <a16:creationId xmlns:a16="http://schemas.microsoft.com/office/drawing/2014/main" id="{3F69496A-0634-4D45-9D91-44E832E68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8303" y="2445840"/>
            <a:ext cx="4027394" cy="4027394"/>
          </a:xfrm>
          <a:prstGeom prst="rect">
            <a:avLst/>
          </a:prstGeom>
        </p:spPr>
      </p:pic>
      <p:pic>
        <p:nvPicPr>
          <p:cNvPr id="10" name="Picture 9" descr="Logo&#10;&#10;Description automatically generated">
            <a:extLst>
              <a:ext uri="{FF2B5EF4-FFF2-40B4-BE49-F238E27FC236}">
                <a16:creationId xmlns:a16="http://schemas.microsoft.com/office/drawing/2014/main" id="{CA7107BD-6F07-27F6-6E47-0BE85DC58C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492" y="1447713"/>
            <a:ext cx="807635" cy="777240"/>
          </a:xfrm>
          <a:prstGeom prst="rect">
            <a:avLst/>
          </a:prstGeom>
        </p:spPr>
      </p:pic>
    </p:spTree>
    <p:extLst>
      <p:ext uri="{BB962C8B-B14F-4D97-AF65-F5344CB8AC3E}">
        <p14:creationId xmlns:p14="http://schemas.microsoft.com/office/powerpoint/2010/main" val="1738795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23</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Additional documents may be needed</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6" name="Picture 5" descr="Logo, icon&#10;&#10;Description automatically generated">
            <a:extLst>
              <a:ext uri="{FF2B5EF4-FFF2-40B4-BE49-F238E27FC236}">
                <a16:creationId xmlns:a16="http://schemas.microsoft.com/office/drawing/2014/main" id="{60BAD28D-F14B-8713-524A-4A3F23A4A1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39829"/>
            <a:ext cx="807635" cy="777240"/>
          </a:xfrm>
          <a:prstGeom prst="rect">
            <a:avLst/>
          </a:prstGeom>
        </p:spPr>
      </p:pic>
      <p:pic>
        <p:nvPicPr>
          <p:cNvPr id="9" name="Picture 8" descr="A graphic a computer screen with signed document.">
            <a:extLst>
              <a:ext uri="{FF2B5EF4-FFF2-40B4-BE49-F238E27FC236}">
                <a16:creationId xmlns:a16="http://schemas.microsoft.com/office/drawing/2014/main" id="{DAE9EB69-A9E5-A84A-52ED-554271FCD7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0800" y="2545976"/>
            <a:ext cx="3962400" cy="3962400"/>
          </a:xfrm>
          <a:prstGeom prst="rect">
            <a:avLst/>
          </a:prstGeom>
        </p:spPr>
      </p:pic>
    </p:spTree>
    <p:extLst>
      <p:ext uri="{BB962C8B-B14F-4D97-AF65-F5344CB8AC3E}">
        <p14:creationId xmlns:p14="http://schemas.microsoft.com/office/powerpoint/2010/main" val="1472872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24</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If you no longer qualify, you must notify your internet company or 	ACP administrator within 30 days </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7" name="Picture 6" descr="Calendar with the thirtieth day highlighted. ">
            <a:extLst>
              <a:ext uri="{FF2B5EF4-FFF2-40B4-BE49-F238E27FC236}">
                <a16:creationId xmlns:a16="http://schemas.microsoft.com/office/drawing/2014/main" id="{6D274D77-54A9-59D4-6986-7EF1BC1953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2585" y="2545976"/>
            <a:ext cx="6042212" cy="4028141"/>
          </a:xfrm>
          <a:prstGeom prst="rect">
            <a:avLst/>
          </a:prstGeom>
        </p:spPr>
      </p:pic>
      <p:pic>
        <p:nvPicPr>
          <p:cNvPr id="10" name="Picture 9" descr="Logo&#10;&#10;Description automatically generated">
            <a:extLst>
              <a:ext uri="{FF2B5EF4-FFF2-40B4-BE49-F238E27FC236}">
                <a16:creationId xmlns:a16="http://schemas.microsoft.com/office/drawing/2014/main" id="{9992ECA8-F932-2735-4A48-7B58FD540C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49874"/>
            <a:ext cx="807635" cy="777240"/>
          </a:xfrm>
          <a:prstGeom prst="rect">
            <a:avLst/>
          </a:prstGeom>
        </p:spPr>
      </p:pic>
    </p:spTree>
    <p:extLst>
      <p:ext uri="{BB962C8B-B14F-4D97-AF65-F5344CB8AC3E}">
        <p14:creationId xmlns:p14="http://schemas.microsoft.com/office/powerpoint/2010/main" val="4103474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25</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Use it or lose it</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9" name="Picture 8" descr="Logo&#10;&#10;Description automatically generated">
            <a:extLst>
              <a:ext uri="{FF2B5EF4-FFF2-40B4-BE49-F238E27FC236}">
                <a16:creationId xmlns:a16="http://schemas.microsoft.com/office/drawing/2014/main" id="{227FB64A-A0AA-1DA1-FEDE-461055079A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1951"/>
            <a:ext cx="807635" cy="777240"/>
          </a:xfrm>
          <a:prstGeom prst="rect">
            <a:avLst/>
          </a:prstGeom>
        </p:spPr>
      </p:pic>
      <p:pic>
        <p:nvPicPr>
          <p:cNvPr id="12" name="Picture 11" descr="A graphic of a laptop with a seach box on the screen.">
            <a:extLst>
              <a:ext uri="{FF2B5EF4-FFF2-40B4-BE49-F238E27FC236}">
                <a16:creationId xmlns:a16="http://schemas.microsoft.com/office/drawing/2014/main" id="{CCEE271D-9292-2CAD-9FF2-F9F93466AF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336" y="2585600"/>
            <a:ext cx="7772400" cy="3668834"/>
          </a:xfrm>
          <a:prstGeom prst="rect">
            <a:avLst/>
          </a:prstGeom>
        </p:spPr>
      </p:pic>
    </p:spTree>
    <p:extLst>
      <p:ext uri="{BB962C8B-B14F-4D97-AF65-F5344CB8AC3E}">
        <p14:creationId xmlns:p14="http://schemas.microsoft.com/office/powerpoint/2010/main" val="482850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F13142-EE0A-EFDA-7378-6572E640496B}"/>
              </a:ext>
            </a:extLst>
          </p:cNvPr>
          <p:cNvSpPr>
            <a:spLocks noGrp="1"/>
          </p:cNvSpPr>
          <p:nvPr>
            <p:ph type="sldNum" sz="quarter" idx="12"/>
          </p:nvPr>
        </p:nvSpPr>
        <p:spPr/>
        <p:txBody>
          <a:bodyPr/>
          <a:lstStyle/>
          <a:p>
            <a:fld id="{D852D4E8-E283-404D-80D7-3AF63315721A}" type="slidenum">
              <a:rPr lang="en-US" smtClean="0"/>
              <a:t>26</a:t>
            </a:fld>
            <a:endParaRPr lang="en-US" dirty="0"/>
          </a:p>
        </p:txBody>
      </p:sp>
      <p:sp>
        <p:nvSpPr>
          <p:cNvPr id="3" name="Content Placeholder 2">
            <a:extLst>
              <a:ext uri="{FF2B5EF4-FFF2-40B4-BE49-F238E27FC236}">
                <a16:creationId xmlns:a16="http://schemas.microsoft.com/office/drawing/2014/main" id="{894FA788-E46C-87BA-9392-6CD5D6B212A5}"/>
              </a:ext>
            </a:extLst>
          </p:cNvPr>
          <p:cNvSpPr>
            <a:spLocks noGrp="1"/>
          </p:cNvSpPr>
          <p:nvPr>
            <p:ph idx="1"/>
          </p:nvPr>
        </p:nvSpPr>
        <p:spPr>
          <a:xfrm>
            <a:off x="457200" y="1639824"/>
            <a:ext cx="8229600" cy="906152"/>
          </a:xfrm>
        </p:spPr>
        <p:txBody>
          <a:bodyPr/>
          <a:lstStyle/>
          <a:p>
            <a:pPr marL="82296" indent="0">
              <a:buNone/>
            </a:pPr>
            <a:r>
              <a:rPr lang="en-US" dirty="0">
                <a:solidFill>
                  <a:schemeClr val="tx1"/>
                </a:solidFill>
              </a:rPr>
              <a:t>	Recertify every year</a:t>
            </a: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pPr marL="82296" indent="0">
              <a:buNone/>
            </a:pPr>
            <a:endParaRPr lang="en-US" dirty="0">
              <a:solidFill>
                <a:schemeClr val="tx1"/>
              </a:solidFill>
            </a:endParaRPr>
          </a:p>
          <a:p>
            <a:endParaRPr lang="en-US" dirty="0"/>
          </a:p>
          <a:p>
            <a:endParaRPr lang="en-US" dirty="0"/>
          </a:p>
        </p:txBody>
      </p:sp>
      <p:sp>
        <p:nvSpPr>
          <p:cNvPr id="4" name="Title 3">
            <a:extLst>
              <a:ext uri="{FF2B5EF4-FFF2-40B4-BE49-F238E27FC236}">
                <a16:creationId xmlns:a16="http://schemas.microsoft.com/office/drawing/2014/main" id="{2F466B11-2696-56D0-5C92-F9E999190675}"/>
              </a:ext>
            </a:extLst>
          </p:cNvPr>
          <p:cNvSpPr>
            <a:spLocks noGrp="1"/>
          </p:cNvSpPr>
          <p:nvPr>
            <p:ph type="title"/>
          </p:nvPr>
        </p:nvSpPr>
        <p:spPr/>
        <p:txBody>
          <a:bodyPr/>
          <a:lstStyle/>
          <a:p>
            <a:r>
              <a:rPr lang="en-US" dirty="0"/>
              <a:t>ACP Guidelines</a:t>
            </a:r>
          </a:p>
        </p:txBody>
      </p:sp>
      <p:pic>
        <p:nvPicPr>
          <p:cNvPr id="6" name="Picture 5" descr="Logo&#10;&#10;Description automatically generated">
            <a:extLst>
              <a:ext uri="{FF2B5EF4-FFF2-40B4-BE49-F238E27FC236}">
                <a16:creationId xmlns:a16="http://schemas.microsoft.com/office/drawing/2014/main" id="{B9E009AE-2A59-4321-3993-B1E0AE2C30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38176"/>
            <a:ext cx="807635" cy="777240"/>
          </a:xfrm>
          <a:prstGeom prst="rect">
            <a:avLst/>
          </a:prstGeom>
        </p:spPr>
      </p:pic>
      <p:pic>
        <p:nvPicPr>
          <p:cNvPr id="9" name="Picture 8">
            <a:extLst>
              <a:ext uri="{FF2B5EF4-FFF2-40B4-BE49-F238E27FC236}">
                <a16:creationId xmlns:a16="http://schemas.microsoft.com/office/drawing/2014/main" id="{CE3F173E-235B-8985-E4EC-CE2A7DD3F66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2663" y="2215416"/>
            <a:ext cx="5018674" cy="4391971"/>
          </a:xfrm>
          <a:prstGeom prst="rect">
            <a:avLst/>
          </a:prstGeom>
        </p:spPr>
      </p:pic>
    </p:spTree>
    <p:extLst>
      <p:ext uri="{BB962C8B-B14F-4D97-AF65-F5344CB8AC3E}">
        <p14:creationId xmlns:p14="http://schemas.microsoft.com/office/powerpoint/2010/main" val="939890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5D72EDB-3CE0-BC19-16C7-AF00DDD403DE}"/>
              </a:ext>
            </a:extLst>
          </p:cNvPr>
          <p:cNvSpPr>
            <a:spLocks noGrp="1"/>
          </p:cNvSpPr>
          <p:nvPr>
            <p:ph type="sldNum" sz="quarter" idx="12"/>
          </p:nvPr>
        </p:nvSpPr>
        <p:spPr/>
        <p:txBody>
          <a:bodyPr/>
          <a:lstStyle/>
          <a:p>
            <a:fld id="{D852D4E8-E283-404D-80D7-3AF63315721A}" type="slidenum">
              <a:rPr lang="en-US" smtClean="0"/>
              <a:t>27</a:t>
            </a:fld>
            <a:endParaRPr lang="en-US" dirty="0"/>
          </a:p>
        </p:txBody>
      </p:sp>
      <p:sp>
        <p:nvSpPr>
          <p:cNvPr id="4" name="Title 3">
            <a:extLst>
              <a:ext uri="{FF2B5EF4-FFF2-40B4-BE49-F238E27FC236}">
                <a16:creationId xmlns:a16="http://schemas.microsoft.com/office/drawing/2014/main" id="{1FE0D806-9924-CF41-5FDB-1FF9F9394C4F}"/>
              </a:ext>
            </a:extLst>
          </p:cNvPr>
          <p:cNvSpPr>
            <a:spLocks noGrp="1"/>
          </p:cNvSpPr>
          <p:nvPr>
            <p:ph type="title"/>
          </p:nvPr>
        </p:nvSpPr>
        <p:spPr/>
        <p:txBody>
          <a:bodyPr/>
          <a:lstStyle/>
          <a:p>
            <a:r>
              <a:rPr lang="en-US" dirty="0"/>
              <a:t>Types of Documents Accepted for the Affordable Connectivity Program</a:t>
            </a:r>
          </a:p>
        </p:txBody>
      </p:sp>
      <p:pic>
        <p:nvPicPr>
          <p:cNvPr id="6" name="Picture 5" descr="Types of Documents Accepted for the Affordable Connectivity Program web page. ">
            <a:extLst>
              <a:ext uri="{FF2B5EF4-FFF2-40B4-BE49-F238E27FC236}">
                <a16:creationId xmlns:a16="http://schemas.microsoft.com/office/drawing/2014/main" id="{637932BA-5E47-9CBD-A8ED-F171E020D5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765568"/>
            <a:ext cx="7772400" cy="4802596"/>
          </a:xfrm>
          <a:prstGeom prst="rect">
            <a:avLst/>
          </a:prstGeom>
        </p:spPr>
      </p:pic>
    </p:spTree>
    <p:extLst>
      <p:ext uri="{BB962C8B-B14F-4D97-AF65-F5344CB8AC3E}">
        <p14:creationId xmlns:p14="http://schemas.microsoft.com/office/powerpoint/2010/main" val="4165146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68A8C9-1826-3544-D92A-2157C2048987}"/>
              </a:ext>
            </a:extLst>
          </p:cNvPr>
          <p:cNvSpPr>
            <a:spLocks noGrp="1"/>
          </p:cNvSpPr>
          <p:nvPr>
            <p:ph type="sldNum" sz="quarter" idx="12"/>
          </p:nvPr>
        </p:nvSpPr>
        <p:spPr/>
        <p:txBody>
          <a:bodyPr/>
          <a:lstStyle/>
          <a:p>
            <a:fld id="{D852D4E8-E283-404D-80D7-3AF63315721A}" type="slidenum">
              <a:rPr lang="en-US" smtClean="0"/>
              <a:t>28</a:t>
            </a:fld>
            <a:endParaRPr lang="en-US" dirty="0"/>
          </a:p>
        </p:txBody>
      </p:sp>
      <p:sp>
        <p:nvSpPr>
          <p:cNvPr id="4" name="Title 3">
            <a:extLst>
              <a:ext uri="{FF2B5EF4-FFF2-40B4-BE49-F238E27FC236}">
                <a16:creationId xmlns:a16="http://schemas.microsoft.com/office/drawing/2014/main" id="{6F8CDFCF-6002-D734-B8B7-2E083C3FCCDA}"/>
              </a:ext>
            </a:extLst>
          </p:cNvPr>
          <p:cNvSpPr>
            <a:spLocks noGrp="1"/>
          </p:cNvSpPr>
          <p:nvPr>
            <p:ph type="title"/>
          </p:nvPr>
        </p:nvSpPr>
        <p:spPr/>
        <p:txBody>
          <a:bodyPr/>
          <a:lstStyle/>
          <a:p>
            <a:r>
              <a:rPr lang="en-US" dirty="0"/>
              <a:t>Types of Documents Accepted for the Affordable Connectivity Program</a:t>
            </a:r>
          </a:p>
        </p:txBody>
      </p:sp>
      <p:pic>
        <p:nvPicPr>
          <p:cNvPr id="5" name="Picture 4">
            <a:extLst>
              <a:ext uri="{FF2B5EF4-FFF2-40B4-BE49-F238E27FC236}">
                <a16:creationId xmlns:a16="http://schemas.microsoft.com/office/drawing/2014/main" id="{A3CCDE6E-33A5-E922-10C3-A209DD6856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61090" y="1600200"/>
            <a:ext cx="3357998" cy="43394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TextBox 6">
            <a:extLst>
              <a:ext uri="{FF2B5EF4-FFF2-40B4-BE49-F238E27FC236}">
                <a16:creationId xmlns:a16="http://schemas.microsoft.com/office/drawing/2014/main" id="{10664A21-B58E-BEE7-9825-45C408ECCB36}"/>
              </a:ext>
            </a:extLst>
          </p:cNvPr>
          <p:cNvSpPr txBox="1"/>
          <p:nvPr/>
        </p:nvSpPr>
        <p:spPr>
          <a:xfrm>
            <a:off x="0" y="6175093"/>
            <a:ext cx="9144000" cy="646331"/>
          </a:xfrm>
          <a:prstGeom prst="rect">
            <a:avLst/>
          </a:prstGeom>
          <a:noFill/>
        </p:spPr>
        <p:txBody>
          <a:bodyPr wrap="square">
            <a:spAutoFit/>
          </a:bodyPr>
          <a:lstStyle/>
          <a:p>
            <a:pPr algn="ctr"/>
            <a:r>
              <a:rPr lang="en-US" sz="1800" dirty="0"/>
              <a:t>https://</a:t>
            </a:r>
            <a:r>
              <a:rPr lang="en-US" sz="1800" dirty="0" err="1"/>
              <a:t>www.affordableconnectivity.gov</a:t>
            </a:r>
            <a:r>
              <a:rPr lang="en-US" sz="1800" dirty="0"/>
              <a:t>/wp-content/uploads/ACP-Acceptable-Documentation-Guide-</a:t>
            </a:r>
            <a:r>
              <a:rPr lang="en-US" sz="1800" dirty="0" err="1"/>
              <a:t>English.pdf</a:t>
            </a:r>
            <a:endParaRPr lang="en-US" sz="1800" dirty="0"/>
          </a:p>
        </p:txBody>
      </p:sp>
    </p:spTree>
    <p:extLst>
      <p:ext uri="{BB962C8B-B14F-4D97-AF65-F5344CB8AC3E}">
        <p14:creationId xmlns:p14="http://schemas.microsoft.com/office/powerpoint/2010/main" val="35395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5C50E6-3BE7-5D37-80DD-14C6F5BB62B2}"/>
              </a:ext>
            </a:extLst>
          </p:cNvPr>
          <p:cNvSpPr>
            <a:spLocks noGrp="1"/>
          </p:cNvSpPr>
          <p:nvPr>
            <p:ph type="sldNum" sz="quarter" idx="12"/>
          </p:nvPr>
        </p:nvSpPr>
        <p:spPr/>
        <p:txBody>
          <a:bodyPr/>
          <a:lstStyle/>
          <a:p>
            <a:fld id="{D852D4E8-E283-404D-80D7-3AF63315721A}" type="slidenum">
              <a:rPr lang="en-US" smtClean="0"/>
              <a:t>29</a:t>
            </a:fld>
            <a:endParaRPr lang="en-US" dirty="0"/>
          </a:p>
        </p:txBody>
      </p:sp>
      <p:sp>
        <p:nvSpPr>
          <p:cNvPr id="3" name="Content Placeholder 2">
            <a:extLst>
              <a:ext uri="{FF2B5EF4-FFF2-40B4-BE49-F238E27FC236}">
                <a16:creationId xmlns:a16="http://schemas.microsoft.com/office/drawing/2014/main" id="{91EFFF7A-9434-E648-AEB9-1390EF122D2C}"/>
              </a:ext>
            </a:extLst>
          </p:cNvPr>
          <p:cNvSpPr>
            <a:spLocks noGrp="1"/>
          </p:cNvSpPr>
          <p:nvPr>
            <p:ph idx="1"/>
          </p:nvPr>
        </p:nvSpPr>
        <p:spPr/>
        <p:txBody>
          <a:bodyPr>
            <a:normAutofit/>
          </a:bodyPr>
          <a:lstStyle/>
          <a:p>
            <a:pPr marL="82296" indent="0">
              <a:buNone/>
            </a:pPr>
            <a:r>
              <a:rPr lang="en-US" sz="2000" dirty="0">
                <a:solidFill>
                  <a:schemeClr val="tx1"/>
                </a:solidFill>
              </a:rPr>
              <a:t>Examples include:</a:t>
            </a:r>
          </a:p>
          <a:p>
            <a:pPr marL="82296" indent="0">
              <a:buNone/>
            </a:pPr>
            <a:endParaRPr lang="en-US" sz="2000" dirty="0">
              <a:solidFill>
                <a:schemeClr val="tx1"/>
              </a:solidFill>
            </a:endParaRPr>
          </a:p>
          <a:p>
            <a:pPr lvl="1"/>
            <a:r>
              <a:rPr lang="en-US" sz="2000" dirty="0">
                <a:solidFill>
                  <a:schemeClr val="tx1"/>
                </a:solidFill>
              </a:rPr>
              <a:t>Government, military, state, or Tribal ID</a:t>
            </a:r>
          </a:p>
          <a:p>
            <a:pPr lvl="1"/>
            <a:r>
              <a:rPr lang="en-US" sz="2000" dirty="0">
                <a:solidFill>
                  <a:schemeClr val="tx1"/>
                </a:solidFill>
              </a:rPr>
              <a:t>Driver’s License </a:t>
            </a:r>
          </a:p>
          <a:p>
            <a:pPr lvl="1"/>
            <a:r>
              <a:rPr lang="en-US" sz="2000" dirty="0">
                <a:solidFill>
                  <a:schemeClr val="tx1"/>
                </a:solidFill>
              </a:rPr>
              <a:t>Birth Certificate</a:t>
            </a:r>
          </a:p>
          <a:p>
            <a:pPr lvl="1"/>
            <a:r>
              <a:rPr lang="en-US" sz="2000" dirty="0">
                <a:solidFill>
                  <a:schemeClr val="tx1"/>
                </a:solidFill>
              </a:rPr>
              <a:t>Certificate of U.S. Citizenship or Naturalization </a:t>
            </a:r>
          </a:p>
          <a:p>
            <a:pPr lvl="1"/>
            <a:r>
              <a:rPr lang="en-US" sz="2000" dirty="0">
                <a:solidFill>
                  <a:schemeClr val="tx1"/>
                </a:solidFill>
              </a:rPr>
              <a:t>Permanent Resident Card or Green Card</a:t>
            </a:r>
          </a:p>
          <a:p>
            <a:pPr lvl="1"/>
            <a:r>
              <a:rPr lang="en-US" sz="2000" dirty="0">
                <a:solidFill>
                  <a:schemeClr val="tx1"/>
                </a:solidFill>
              </a:rPr>
              <a:t>Government assistance program document </a:t>
            </a:r>
          </a:p>
          <a:p>
            <a:pPr marL="82296" indent="0">
              <a:buNone/>
            </a:pPr>
            <a:endParaRPr lang="en-US" dirty="0"/>
          </a:p>
          <a:p>
            <a:pPr marL="82296" indent="0">
              <a:buNone/>
            </a:pPr>
            <a:endParaRPr lang="en-US" dirty="0"/>
          </a:p>
        </p:txBody>
      </p:sp>
      <p:sp>
        <p:nvSpPr>
          <p:cNvPr id="4" name="Title 3">
            <a:extLst>
              <a:ext uri="{FF2B5EF4-FFF2-40B4-BE49-F238E27FC236}">
                <a16:creationId xmlns:a16="http://schemas.microsoft.com/office/drawing/2014/main" id="{3055585F-7BB5-E82E-EEA2-F00E72C174AB}"/>
              </a:ext>
            </a:extLst>
          </p:cNvPr>
          <p:cNvSpPr>
            <a:spLocks noGrp="1"/>
          </p:cNvSpPr>
          <p:nvPr>
            <p:ph type="title"/>
          </p:nvPr>
        </p:nvSpPr>
        <p:spPr/>
        <p:txBody>
          <a:bodyPr>
            <a:normAutofit/>
          </a:bodyPr>
          <a:lstStyle/>
          <a:p>
            <a:r>
              <a:rPr lang="en-US" dirty="0"/>
              <a:t>Proof of Date of Birth</a:t>
            </a:r>
          </a:p>
        </p:txBody>
      </p:sp>
    </p:spTree>
    <p:extLst>
      <p:ext uri="{BB962C8B-B14F-4D97-AF65-F5344CB8AC3E}">
        <p14:creationId xmlns:p14="http://schemas.microsoft.com/office/powerpoint/2010/main" val="353126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marL="82296" indent="0">
              <a:buNone/>
            </a:pPr>
            <a:endParaRPr lang="en-US" b="1" dirty="0"/>
          </a:p>
          <a:p>
            <a:pPr marL="171450" indent="-171450">
              <a:buFont typeface="Arial" panose="020B0604020202020204" pitchFamily="34" charset="0"/>
              <a:buChar char="•"/>
            </a:pPr>
            <a:r>
              <a:rPr lang="en-US" dirty="0"/>
              <a:t>About the ACP benefit</a:t>
            </a:r>
          </a:p>
          <a:p>
            <a:pPr marL="171450" indent="-171450">
              <a:buFont typeface="Arial" panose="020B0604020202020204" pitchFamily="34" charset="0"/>
              <a:buChar char="•"/>
            </a:pPr>
            <a:r>
              <a:rPr lang="en-US" dirty="0"/>
              <a:t>Information you need to apply</a:t>
            </a:r>
          </a:p>
          <a:p>
            <a:pPr marL="390906" lvl="1" indent="-171450">
              <a:buFont typeface="Arial" panose="020B0604020202020204" pitchFamily="34" charset="0"/>
              <a:buChar char="•"/>
            </a:pPr>
            <a:r>
              <a:rPr lang="en-US" dirty="0"/>
              <a:t>Benefits of internet access in your home</a:t>
            </a:r>
          </a:p>
          <a:p>
            <a:pPr marL="390906" lvl="1" indent="-171450">
              <a:buFont typeface="Arial" panose="020B0604020202020204" pitchFamily="34" charset="0"/>
              <a:buChar char="•"/>
            </a:pPr>
            <a:r>
              <a:rPr lang="en-US" dirty="0"/>
              <a:t>Who is eligible to apply for the program</a:t>
            </a:r>
          </a:p>
          <a:p>
            <a:pPr marL="390906" lvl="1" indent="-171450">
              <a:buFont typeface="Arial" panose="020B0604020202020204" pitchFamily="34" charset="0"/>
              <a:buChar char="•"/>
            </a:pPr>
            <a:r>
              <a:rPr lang="en-US" dirty="0"/>
              <a:t>Your rights if you participate in the ACP</a:t>
            </a:r>
          </a:p>
          <a:p>
            <a:pPr marL="171450" indent="-171450">
              <a:buFont typeface="Arial" panose="020B0604020202020204" pitchFamily="34" charset="0"/>
              <a:buChar char="•"/>
            </a:pPr>
            <a:r>
              <a:rPr lang="en-US" dirty="0"/>
              <a:t>How to apply for the program</a:t>
            </a:r>
          </a:p>
          <a:p>
            <a:pPr marL="171450" indent="-171450">
              <a:buFont typeface="Arial" panose="020B0604020202020204" pitchFamily="34" charset="0"/>
              <a:buChar char="•"/>
            </a:pPr>
            <a:r>
              <a:rPr lang="en-US" dirty="0"/>
              <a:t>How to use the benefit</a:t>
            </a:r>
            <a:endParaRPr lang="en-US" b="1" dirty="0"/>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3</a:t>
            </a:fld>
            <a:endParaRPr lang="en-US"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5225A0-DA45-7D36-4B31-D54097E55D44}"/>
              </a:ext>
            </a:extLst>
          </p:cNvPr>
          <p:cNvSpPr>
            <a:spLocks noGrp="1"/>
          </p:cNvSpPr>
          <p:nvPr>
            <p:ph type="sldNum" sz="quarter" idx="12"/>
          </p:nvPr>
        </p:nvSpPr>
        <p:spPr/>
        <p:txBody>
          <a:bodyPr/>
          <a:lstStyle/>
          <a:p>
            <a:fld id="{D852D4E8-E283-404D-80D7-3AF63315721A}" type="slidenum">
              <a:rPr lang="en-US" smtClean="0"/>
              <a:t>30</a:t>
            </a:fld>
            <a:endParaRPr lang="en-US" dirty="0"/>
          </a:p>
        </p:txBody>
      </p:sp>
      <p:sp>
        <p:nvSpPr>
          <p:cNvPr id="7" name="Content Placeholder 6">
            <a:extLst>
              <a:ext uri="{FF2B5EF4-FFF2-40B4-BE49-F238E27FC236}">
                <a16:creationId xmlns:a16="http://schemas.microsoft.com/office/drawing/2014/main" id="{A442D515-66AF-375B-79F2-5DDB6C738CDE}"/>
              </a:ext>
            </a:extLst>
          </p:cNvPr>
          <p:cNvSpPr>
            <a:spLocks noGrp="1"/>
          </p:cNvSpPr>
          <p:nvPr>
            <p:ph sz="half" idx="2"/>
          </p:nvPr>
        </p:nvSpPr>
        <p:spPr>
          <a:xfrm>
            <a:off x="4648200" y="1696536"/>
            <a:ext cx="4038600" cy="4341875"/>
          </a:xfrm>
        </p:spPr>
        <p:txBody>
          <a:bodyPr>
            <a:normAutofit/>
          </a:bodyPr>
          <a:lstStyle/>
          <a:p>
            <a:pPr marL="82296" indent="0">
              <a:buNone/>
            </a:pPr>
            <a:r>
              <a:rPr lang="en-US" sz="2000" dirty="0">
                <a:solidFill>
                  <a:schemeClr val="tx1"/>
                </a:solidFill>
              </a:rPr>
              <a:t>Examples include:</a:t>
            </a:r>
          </a:p>
          <a:p>
            <a:pPr marL="82296" indent="0">
              <a:buNone/>
            </a:pPr>
            <a:endParaRPr lang="en-US" sz="2000" dirty="0">
              <a:solidFill>
                <a:schemeClr val="tx1"/>
              </a:solidFill>
            </a:endParaRPr>
          </a:p>
          <a:p>
            <a:r>
              <a:rPr lang="en-US" sz="2000" dirty="0">
                <a:solidFill>
                  <a:schemeClr val="tx1"/>
                </a:solidFill>
              </a:rPr>
              <a:t>Government assistance program document </a:t>
            </a:r>
          </a:p>
          <a:p>
            <a:r>
              <a:rPr lang="en-US" sz="2000" dirty="0">
                <a:solidFill>
                  <a:schemeClr val="tx1"/>
                </a:solidFill>
              </a:rPr>
              <a:t>Current utility bill</a:t>
            </a:r>
          </a:p>
          <a:p>
            <a:r>
              <a:rPr lang="en-US" sz="2000" dirty="0">
                <a:solidFill>
                  <a:schemeClr val="tx1"/>
                </a:solidFill>
              </a:rPr>
              <a:t>Current income statements such as a paystub</a:t>
            </a:r>
          </a:p>
          <a:p>
            <a:r>
              <a:rPr lang="en-US" sz="2000" dirty="0">
                <a:solidFill>
                  <a:schemeClr val="tx1"/>
                </a:solidFill>
              </a:rPr>
              <a:t>Current mortgage or lease statement</a:t>
            </a:r>
          </a:p>
          <a:p>
            <a:r>
              <a:rPr lang="en-US" sz="2000" dirty="0">
                <a:solidFill>
                  <a:schemeClr val="tx1"/>
                </a:solidFill>
              </a:rPr>
              <a:t>Current retirement/pension statement of benefits</a:t>
            </a:r>
          </a:p>
          <a:p>
            <a:r>
              <a:rPr lang="en-US" sz="2000" dirty="0">
                <a:solidFill>
                  <a:schemeClr val="tx1"/>
                </a:solidFill>
              </a:rPr>
              <a:t>Current unemployment statement of benefits</a:t>
            </a:r>
          </a:p>
          <a:p>
            <a:endParaRPr lang="en-US" sz="2000" dirty="0">
              <a:solidFill>
                <a:schemeClr val="tx1"/>
              </a:solidFill>
            </a:endParaRPr>
          </a:p>
          <a:p>
            <a:pPr marL="82296" indent="0">
              <a:buNone/>
            </a:pPr>
            <a:endParaRPr lang="en-US" dirty="0"/>
          </a:p>
          <a:p>
            <a:pPr marL="82296" indent="0">
              <a:buNone/>
            </a:pPr>
            <a:endParaRPr lang="en-US" dirty="0"/>
          </a:p>
        </p:txBody>
      </p:sp>
      <p:sp>
        <p:nvSpPr>
          <p:cNvPr id="3" name="Content Placeholder 2">
            <a:extLst>
              <a:ext uri="{FF2B5EF4-FFF2-40B4-BE49-F238E27FC236}">
                <a16:creationId xmlns:a16="http://schemas.microsoft.com/office/drawing/2014/main" id="{16FA6406-C8C3-7343-43B3-D824EF241EDB}"/>
              </a:ext>
            </a:extLst>
          </p:cNvPr>
          <p:cNvSpPr>
            <a:spLocks noGrp="1"/>
          </p:cNvSpPr>
          <p:nvPr>
            <p:ph sz="half" idx="1"/>
          </p:nvPr>
        </p:nvSpPr>
        <p:spPr>
          <a:xfrm>
            <a:off x="457200" y="1696536"/>
            <a:ext cx="4038600" cy="4341875"/>
          </a:xfrm>
        </p:spPr>
        <p:txBody>
          <a:bodyPr>
            <a:normAutofit/>
          </a:bodyPr>
          <a:lstStyle/>
          <a:p>
            <a:pPr marL="82296" indent="0">
              <a:buNone/>
            </a:pPr>
            <a:r>
              <a:rPr lang="en-US" sz="2000" dirty="0">
                <a:solidFill>
                  <a:schemeClr val="tx1"/>
                </a:solidFill>
              </a:rPr>
              <a:t>Provide one or more documents that confirm:</a:t>
            </a:r>
          </a:p>
          <a:p>
            <a:pPr marL="82296" indent="0">
              <a:buNone/>
            </a:pPr>
            <a:endParaRPr lang="en-US" sz="2000" dirty="0">
              <a:solidFill>
                <a:schemeClr val="tx1"/>
              </a:solidFill>
            </a:endParaRPr>
          </a:p>
          <a:p>
            <a:r>
              <a:rPr lang="en-US" sz="2075" dirty="0">
                <a:solidFill>
                  <a:schemeClr val="tx1"/>
                </a:solidFill>
              </a:rPr>
              <a:t>Your first and last name</a:t>
            </a:r>
          </a:p>
          <a:p>
            <a:r>
              <a:rPr lang="en-US" sz="2075" dirty="0">
                <a:solidFill>
                  <a:schemeClr val="tx1"/>
                </a:solidFill>
              </a:rPr>
              <a:t>Your date of birth</a:t>
            </a:r>
          </a:p>
          <a:p>
            <a:r>
              <a:rPr lang="en-US" sz="2075" dirty="0">
                <a:solidFill>
                  <a:schemeClr val="tx1"/>
                </a:solidFill>
              </a:rPr>
              <a:t>Last 4 digits of your social security number or full Tribal ID</a:t>
            </a:r>
          </a:p>
          <a:p>
            <a:pPr marL="82296" indent="0">
              <a:buNone/>
            </a:pPr>
            <a:endParaRPr lang="en-US" dirty="0"/>
          </a:p>
          <a:p>
            <a:pPr marL="82296" indent="0">
              <a:buNone/>
            </a:pPr>
            <a:endParaRPr lang="en-US" dirty="0"/>
          </a:p>
        </p:txBody>
      </p:sp>
      <p:sp>
        <p:nvSpPr>
          <p:cNvPr id="4" name="Title 3">
            <a:extLst>
              <a:ext uri="{FF2B5EF4-FFF2-40B4-BE49-F238E27FC236}">
                <a16:creationId xmlns:a16="http://schemas.microsoft.com/office/drawing/2014/main" id="{FB9F6BE1-73E5-5599-4D87-9DDAD467B723}"/>
              </a:ext>
            </a:extLst>
          </p:cNvPr>
          <p:cNvSpPr>
            <a:spLocks noGrp="1"/>
          </p:cNvSpPr>
          <p:nvPr>
            <p:ph type="title"/>
          </p:nvPr>
        </p:nvSpPr>
        <p:spPr>
          <a:xfrm>
            <a:off x="457200" y="590110"/>
            <a:ext cx="8229600" cy="1066800"/>
          </a:xfrm>
        </p:spPr>
        <p:txBody>
          <a:bodyPr/>
          <a:lstStyle/>
          <a:p>
            <a:r>
              <a:rPr lang="en-US" dirty="0"/>
              <a:t>Proof of Identity</a:t>
            </a:r>
          </a:p>
        </p:txBody>
      </p:sp>
      <p:pic>
        <p:nvPicPr>
          <p:cNvPr id="11" name="Picture 10" descr="Graphical user interface&#10;&#10;Description automatically generated">
            <a:extLst>
              <a:ext uri="{FF2B5EF4-FFF2-40B4-BE49-F238E27FC236}">
                <a16:creationId xmlns:a16="http://schemas.microsoft.com/office/drawing/2014/main" id="{7E412DBD-828B-F057-6535-9BE5017AAB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4231902"/>
            <a:ext cx="3476847" cy="2315538"/>
          </a:xfrm>
          <a:prstGeom prst="rect">
            <a:avLst/>
          </a:prstGeom>
        </p:spPr>
      </p:pic>
    </p:spTree>
    <p:extLst>
      <p:ext uri="{BB962C8B-B14F-4D97-AF65-F5344CB8AC3E}">
        <p14:creationId xmlns:p14="http://schemas.microsoft.com/office/powerpoint/2010/main" val="1902645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55225A0-DA45-7D36-4B31-D54097E55D44}"/>
              </a:ext>
            </a:extLst>
          </p:cNvPr>
          <p:cNvSpPr>
            <a:spLocks noGrp="1"/>
          </p:cNvSpPr>
          <p:nvPr>
            <p:ph type="sldNum" sz="quarter" idx="12"/>
          </p:nvPr>
        </p:nvSpPr>
        <p:spPr/>
        <p:txBody>
          <a:bodyPr/>
          <a:lstStyle/>
          <a:p>
            <a:fld id="{D852D4E8-E283-404D-80D7-3AF63315721A}" type="slidenum">
              <a:rPr lang="en-US" smtClean="0"/>
              <a:t>31</a:t>
            </a:fld>
            <a:endParaRPr lang="en-US" dirty="0"/>
          </a:p>
        </p:txBody>
      </p:sp>
      <p:sp>
        <p:nvSpPr>
          <p:cNvPr id="7" name="Content Placeholder 6">
            <a:extLst>
              <a:ext uri="{FF2B5EF4-FFF2-40B4-BE49-F238E27FC236}">
                <a16:creationId xmlns:a16="http://schemas.microsoft.com/office/drawing/2014/main" id="{A442D515-66AF-375B-79F2-5DDB6C738CDE}"/>
              </a:ext>
            </a:extLst>
          </p:cNvPr>
          <p:cNvSpPr>
            <a:spLocks noGrp="1"/>
          </p:cNvSpPr>
          <p:nvPr>
            <p:ph sz="half" idx="2"/>
          </p:nvPr>
        </p:nvSpPr>
        <p:spPr>
          <a:xfrm>
            <a:off x="4648200" y="1696536"/>
            <a:ext cx="4038600" cy="4341875"/>
          </a:xfrm>
        </p:spPr>
        <p:txBody>
          <a:bodyPr/>
          <a:lstStyle/>
          <a:p>
            <a:pPr marL="82296" indent="0">
              <a:buNone/>
            </a:pPr>
            <a:r>
              <a:rPr lang="en-US" sz="2000" dirty="0">
                <a:solidFill>
                  <a:schemeClr val="tx1"/>
                </a:solidFill>
              </a:rPr>
              <a:t>Examples include:</a:t>
            </a:r>
          </a:p>
          <a:p>
            <a:pPr marL="82296" indent="0">
              <a:buNone/>
            </a:pPr>
            <a:endParaRPr lang="en-US" sz="2000" dirty="0">
              <a:solidFill>
                <a:schemeClr val="tx1"/>
              </a:solidFill>
            </a:endParaRPr>
          </a:p>
          <a:p>
            <a:r>
              <a:rPr lang="en-US" sz="2000" dirty="0">
                <a:solidFill>
                  <a:schemeClr val="tx1"/>
                </a:solidFill>
              </a:rPr>
              <a:t>Government, military, state, or Tribal ID or Driver’s License</a:t>
            </a:r>
          </a:p>
          <a:p>
            <a:r>
              <a:rPr lang="en-US" sz="2000" dirty="0">
                <a:solidFill>
                  <a:schemeClr val="tx1"/>
                </a:solidFill>
              </a:rPr>
              <a:t>Government assistance program document </a:t>
            </a:r>
          </a:p>
          <a:p>
            <a:r>
              <a:rPr lang="en-US" sz="2000" dirty="0">
                <a:solidFill>
                  <a:schemeClr val="tx1"/>
                </a:solidFill>
              </a:rPr>
              <a:t>Birth Certificate</a:t>
            </a:r>
          </a:p>
          <a:p>
            <a:r>
              <a:rPr lang="en-US" sz="2000" dirty="0">
                <a:solidFill>
                  <a:schemeClr val="tx1"/>
                </a:solidFill>
              </a:rPr>
              <a:t>Social Security Card </a:t>
            </a:r>
          </a:p>
          <a:p>
            <a:r>
              <a:rPr lang="en-US" sz="2000" dirty="0">
                <a:solidFill>
                  <a:schemeClr val="tx1"/>
                </a:solidFill>
              </a:rPr>
              <a:t>Prior year’s tax return or W-2</a:t>
            </a:r>
          </a:p>
          <a:p>
            <a:pPr marL="82296" indent="0">
              <a:buNone/>
            </a:pPr>
            <a:endParaRPr lang="en-US" dirty="0"/>
          </a:p>
          <a:p>
            <a:pPr marL="82296" indent="0">
              <a:buNone/>
            </a:pPr>
            <a:endParaRPr lang="en-US" dirty="0"/>
          </a:p>
        </p:txBody>
      </p:sp>
      <p:sp>
        <p:nvSpPr>
          <p:cNvPr id="3" name="Content Placeholder 2">
            <a:extLst>
              <a:ext uri="{FF2B5EF4-FFF2-40B4-BE49-F238E27FC236}">
                <a16:creationId xmlns:a16="http://schemas.microsoft.com/office/drawing/2014/main" id="{16FA6406-C8C3-7343-43B3-D824EF241EDB}"/>
              </a:ext>
            </a:extLst>
          </p:cNvPr>
          <p:cNvSpPr>
            <a:spLocks noGrp="1"/>
          </p:cNvSpPr>
          <p:nvPr>
            <p:ph sz="half" idx="1"/>
          </p:nvPr>
        </p:nvSpPr>
        <p:spPr>
          <a:xfrm>
            <a:off x="457200" y="1696536"/>
            <a:ext cx="4038600" cy="4341875"/>
          </a:xfrm>
        </p:spPr>
        <p:txBody>
          <a:bodyPr/>
          <a:lstStyle/>
          <a:p>
            <a:pPr marL="82296" indent="0">
              <a:buNone/>
            </a:pPr>
            <a:r>
              <a:rPr lang="en-US" sz="2000" dirty="0">
                <a:solidFill>
                  <a:schemeClr val="tx1"/>
                </a:solidFill>
              </a:rPr>
              <a:t>Provide one or more documents that :</a:t>
            </a:r>
          </a:p>
          <a:p>
            <a:pPr marL="82296" indent="0">
              <a:buNone/>
            </a:pPr>
            <a:endParaRPr lang="en-US" sz="2000" dirty="0">
              <a:solidFill>
                <a:schemeClr val="tx1"/>
              </a:solidFill>
            </a:endParaRPr>
          </a:p>
          <a:p>
            <a:r>
              <a:rPr lang="en-US" sz="2075" dirty="0">
                <a:solidFill>
                  <a:schemeClr val="tx1"/>
                </a:solidFill>
              </a:rPr>
              <a:t>Confirms your first and last name</a:t>
            </a:r>
          </a:p>
          <a:p>
            <a:r>
              <a:rPr lang="en-US" sz="2075" dirty="0">
                <a:solidFill>
                  <a:schemeClr val="tx1"/>
                </a:solidFill>
              </a:rPr>
              <a:t>Shows life activity within the last 3 months</a:t>
            </a:r>
            <a:endParaRPr lang="en-US" dirty="0"/>
          </a:p>
          <a:p>
            <a:pPr marL="82296" indent="0">
              <a:buNone/>
            </a:pPr>
            <a:endParaRPr lang="en-US" dirty="0"/>
          </a:p>
        </p:txBody>
      </p:sp>
      <p:sp>
        <p:nvSpPr>
          <p:cNvPr id="4" name="Title 3">
            <a:extLst>
              <a:ext uri="{FF2B5EF4-FFF2-40B4-BE49-F238E27FC236}">
                <a16:creationId xmlns:a16="http://schemas.microsoft.com/office/drawing/2014/main" id="{FB9F6BE1-73E5-5599-4D87-9DDAD467B723}"/>
              </a:ext>
            </a:extLst>
          </p:cNvPr>
          <p:cNvSpPr>
            <a:spLocks noGrp="1"/>
          </p:cNvSpPr>
          <p:nvPr>
            <p:ph type="title"/>
          </p:nvPr>
        </p:nvSpPr>
        <p:spPr>
          <a:xfrm>
            <a:off x="457200" y="590110"/>
            <a:ext cx="8229600" cy="1066800"/>
          </a:xfrm>
        </p:spPr>
        <p:txBody>
          <a:bodyPr/>
          <a:lstStyle/>
          <a:p>
            <a:r>
              <a:rPr lang="en-US" dirty="0"/>
              <a:t>Proof You Are Alive</a:t>
            </a:r>
          </a:p>
        </p:txBody>
      </p:sp>
      <p:pic>
        <p:nvPicPr>
          <p:cNvPr id="8" name="Picture 7" descr="A picture containing text, computer&#10;&#10;Description automatically generated">
            <a:extLst>
              <a:ext uri="{FF2B5EF4-FFF2-40B4-BE49-F238E27FC236}">
                <a16:creationId xmlns:a16="http://schemas.microsoft.com/office/drawing/2014/main" id="{3B91C48A-EDAC-70B7-C48B-EF6DFB88F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613" y="3907907"/>
            <a:ext cx="2226783" cy="2507114"/>
          </a:xfrm>
          <a:prstGeom prst="rect">
            <a:avLst/>
          </a:prstGeom>
        </p:spPr>
      </p:pic>
    </p:spTree>
    <p:extLst>
      <p:ext uri="{BB962C8B-B14F-4D97-AF65-F5344CB8AC3E}">
        <p14:creationId xmlns:p14="http://schemas.microsoft.com/office/powerpoint/2010/main" val="1391635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9B4EB9-F040-D7F6-2654-797BFC50BF71}"/>
              </a:ext>
            </a:extLst>
          </p:cNvPr>
          <p:cNvSpPr>
            <a:spLocks noGrp="1"/>
          </p:cNvSpPr>
          <p:nvPr>
            <p:ph type="sldNum" sz="quarter" idx="12"/>
          </p:nvPr>
        </p:nvSpPr>
        <p:spPr/>
        <p:txBody>
          <a:bodyPr/>
          <a:lstStyle/>
          <a:p>
            <a:fld id="{D852D4E8-E283-404D-80D7-3AF63315721A}" type="slidenum">
              <a:rPr lang="en-US" smtClean="0"/>
              <a:t>32</a:t>
            </a:fld>
            <a:endParaRPr lang="en-US" dirty="0"/>
          </a:p>
        </p:txBody>
      </p:sp>
      <p:sp>
        <p:nvSpPr>
          <p:cNvPr id="3" name="Content Placeholder 2">
            <a:extLst>
              <a:ext uri="{FF2B5EF4-FFF2-40B4-BE49-F238E27FC236}">
                <a16:creationId xmlns:a16="http://schemas.microsoft.com/office/drawing/2014/main" id="{94FF1052-D234-8480-2FC6-CD644B0DA206}"/>
              </a:ext>
            </a:extLst>
          </p:cNvPr>
          <p:cNvSpPr>
            <a:spLocks noGrp="1"/>
          </p:cNvSpPr>
          <p:nvPr>
            <p:ph idx="1"/>
          </p:nvPr>
        </p:nvSpPr>
        <p:spPr/>
        <p:txBody>
          <a:bodyPr/>
          <a:lstStyle/>
          <a:p>
            <a:r>
              <a:rPr lang="en-US" dirty="0">
                <a:solidFill>
                  <a:schemeClr val="tx1"/>
                </a:solidFill>
              </a:rPr>
              <a:t>Driver’s License </a:t>
            </a:r>
          </a:p>
          <a:p>
            <a:r>
              <a:rPr lang="en-US" dirty="0">
                <a:solidFill>
                  <a:schemeClr val="tx1"/>
                </a:solidFill>
              </a:rPr>
              <a:t>Valid government, state, or Tribal ID </a:t>
            </a:r>
          </a:p>
          <a:p>
            <a:r>
              <a:rPr lang="en-US" dirty="0">
                <a:solidFill>
                  <a:schemeClr val="tx1"/>
                </a:solidFill>
              </a:rPr>
              <a:t>Utility bill</a:t>
            </a:r>
          </a:p>
          <a:p>
            <a:r>
              <a:rPr lang="en-US" dirty="0">
                <a:solidFill>
                  <a:schemeClr val="tx1"/>
                </a:solidFill>
              </a:rPr>
              <a:t>W-2 or tax return </a:t>
            </a:r>
          </a:p>
          <a:p>
            <a:r>
              <a:rPr lang="en-US" dirty="0">
                <a:solidFill>
                  <a:schemeClr val="tx1"/>
                </a:solidFill>
              </a:rPr>
              <a:t>Mortgage or lease</a:t>
            </a:r>
          </a:p>
          <a:p>
            <a:endParaRPr lang="en-US" dirty="0"/>
          </a:p>
          <a:p>
            <a:endParaRPr lang="en-US" dirty="0"/>
          </a:p>
        </p:txBody>
      </p:sp>
      <p:sp>
        <p:nvSpPr>
          <p:cNvPr id="4" name="Title 3">
            <a:extLst>
              <a:ext uri="{FF2B5EF4-FFF2-40B4-BE49-F238E27FC236}">
                <a16:creationId xmlns:a16="http://schemas.microsoft.com/office/drawing/2014/main" id="{1A075435-E0DC-00AB-D68F-60C3231B9B1B}"/>
              </a:ext>
            </a:extLst>
          </p:cNvPr>
          <p:cNvSpPr>
            <a:spLocks noGrp="1"/>
          </p:cNvSpPr>
          <p:nvPr>
            <p:ph type="title"/>
          </p:nvPr>
        </p:nvSpPr>
        <p:spPr/>
        <p:txBody>
          <a:bodyPr/>
          <a:lstStyle/>
          <a:p>
            <a:r>
              <a:rPr lang="en-US" dirty="0"/>
              <a:t>Proof of Valid Address</a:t>
            </a:r>
          </a:p>
        </p:txBody>
      </p:sp>
      <p:pic>
        <p:nvPicPr>
          <p:cNvPr id="6" name="Picture 5">
            <a:extLst>
              <a:ext uri="{FF2B5EF4-FFF2-40B4-BE49-F238E27FC236}">
                <a16:creationId xmlns:a16="http://schemas.microsoft.com/office/drawing/2014/main" id="{39DFBD37-CDD0-DD4B-1B5E-CF9FB646C18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903" y="4125432"/>
            <a:ext cx="8626194" cy="1597443"/>
          </a:xfrm>
          <a:prstGeom prst="rect">
            <a:avLst/>
          </a:prstGeom>
        </p:spPr>
      </p:pic>
    </p:spTree>
    <p:extLst>
      <p:ext uri="{BB962C8B-B14F-4D97-AF65-F5344CB8AC3E}">
        <p14:creationId xmlns:p14="http://schemas.microsoft.com/office/powerpoint/2010/main" val="3352555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CBE6BB-83EA-C584-D5DF-10020EA29B94}"/>
              </a:ext>
            </a:extLst>
          </p:cNvPr>
          <p:cNvSpPr>
            <a:spLocks noGrp="1"/>
          </p:cNvSpPr>
          <p:nvPr>
            <p:ph type="sldNum" sz="quarter" idx="12"/>
          </p:nvPr>
        </p:nvSpPr>
        <p:spPr/>
        <p:txBody>
          <a:bodyPr/>
          <a:lstStyle/>
          <a:p>
            <a:fld id="{D852D4E8-E283-404D-80D7-3AF63315721A}" type="slidenum">
              <a:rPr lang="en-US" smtClean="0"/>
              <a:t>33</a:t>
            </a:fld>
            <a:endParaRPr lang="en-US" dirty="0"/>
          </a:p>
        </p:txBody>
      </p:sp>
      <p:sp>
        <p:nvSpPr>
          <p:cNvPr id="4" name="Title 3">
            <a:extLst>
              <a:ext uri="{FF2B5EF4-FFF2-40B4-BE49-F238E27FC236}">
                <a16:creationId xmlns:a16="http://schemas.microsoft.com/office/drawing/2014/main" id="{00B35A5B-47B9-4626-4342-FE8CE56A765D}"/>
              </a:ext>
            </a:extLst>
          </p:cNvPr>
          <p:cNvSpPr>
            <a:spLocks noGrp="1"/>
          </p:cNvSpPr>
          <p:nvPr>
            <p:ph type="title"/>
          </p:nvPr>
        </p:nvSpPr>
        <p:spPr/>
        <p:txBody>
          <a:bodyPr/>
          <a:lstStyle/>
          <a:p>
            <a:r>
              <a:rPr lang="en-US" dirty="0"/>
              <a:t>Proof of Valid Address</a:t>
            </a:r>
          </a:p>
        </p:txBody>
      </p:sp>
      <p:pic>
        <p:nvPicPr>
          <p:cNvPr id="6" name="Picture 5">
            <a:extLst>
              <a:ext uri="{FF2B5EF4-FFF2-40B4-BE49-F238E27FC236}">
                <a16:creationId xmlns:a16="http://schemas.microsoft.com/office/drawing/2014/main" id="{02E19D8F-8576-2D75-1AE0-B37202547D2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63486"/>
            <a:ext cx="7772400" cy="3331028"/>
          </a:xfrm>
          <a:prstGeom prst="rect">
            <a:avLst/>
          </a:prstGeom>
        </p:spPr>
      </p:pic>
    </p:spTree>
    <p:extLst>
      <p:ext uri="{BB962C8B-B14F-4D97-AF65-F5344CB8AC3E}">
        <p14:creationId xmlns:p14="http://schemas.microsoft.com/office/powerpoint/2010/main" val="3317255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461431-5677-1D80-656D-8148FD47693A}"/>
              </a:ext>
            </a:extLst>
          </p:cNvPr>
          <p:cNvSpPr>
            <a:spLocks noGrp="1"/>
          </p:cNvSpPr>
          <p:nvPr>
            <p:ph type="sldNum" sz="quarter" idx="12"/>
          </p:nvPr>
        </p:nvSpPr>
        <p:spPr/>
        <p:txBody>
          <a:bodyPr/>
          <a:lstStyle/>
          <a:p>
            <a:fld id="{D852D4E8-E283-404D-80D7-3AF63315721A}" type="slidenum">
              <a:rPr lang="en-US" smtClean="0"/>
              <a:t>34</a:t>
            </a:fld>
            <a:endParaRPr lang="en-US" dirty="0"/>
          </a:p>
        </p:txBody>
      </p:sp>
      <p:sp>
        <p:nvSpPr>
          <p:cNvPr id="4" name="Title 3">
            <a:extLst>
              <a:ext uri="{FF2B5EF4-FFF2-40B4-BE49-F238E27FC236}">
                <a16:creationId xmlns:a16="http://schemas.microsoft.com/office/drawing/2014/main" id="{83339F8B-E5F1-0A58-1023-F74A196F9DF5}"/>
              </a:ext>
            </a:extLst>
          </p:cNvPr>
          <p:cNvSpPr>
            <a:spLocks noGrp="1"/>
          </p:cNvSpPr>
          <p:nvPr>
            <p:ph type="title"/>
          </p:nvPr>
        </p:nvSpPr>
        <p:spPr/>
        <p:txBody>
          <a:bodyPr>
            <a:normAutofit/>
          </a:bodyPr>
          <a:lstStyle/>
          <a:p>
            <a:r>
              <a:rPr lang="en-US" dirty="0"/>
              <a:t>Completed ACP Household Worksheet </a:t>
            </a:r>
            <a:br>
              <a:rPr lang="en-US" dirty="0"/>
            </a:br>
            <a:endParaRPr lang="en-US" dirty="0"/>
          </a:p>
        </p:txBody>
      </p:sp>
      <p:pic>
        <p:nvPicPr>
          <p:cNvPr id="10" name="Picture 9" descr="Affordable Connectivity Program Household Worksheet">
            <a:extLst>
              <a:ext uri="{FF2B5EF4-FFF2-40B4-BE49-F238E27FC236}">
                <a16:creationId xmlns:a16="http://schemas.microsoft.com/office/drawing/2014/main" id="{E35E99BC-2B6D-916D-0C52-FA8FA7181006}"/>
              </a:ext>
            </a:extLst>
          </p:cNvPr>
          <p:cNvPicPr>
            <a:picLocks noChangeAspect="1"/>
          </p:cNvPicPr>
          <p:nvPr/>
        </p:nvPicPr>
        <p:blipFill rotWithShape="1">
          <a:blip r:embed="rId3">
            <a:extLst>
              <a:ext uri="{28A0092B-C50C-407E-A947-70E740481C1C}">
                <a14:useLocalDpi xmlns:a14="http://schemas.microsoft.com/office/drawing/2010/main" val="0"/>
              </a:ext>
            </a:extLst>
          </a:blip>
          <a:srcRect b="16079"/>
          <a:stretch/>
        </p:blipFill>
        <p:spPr>
          <a:xfrm>
            <a:off x="2368090" y="1276974"/>
            <a:ext cx="4181566" cy="4539923"/>
          </a:xfrm>
          <a:prstGeom prst="rect">
            <a:avLst/>
          </a:prstGeom>
        </p:spPr>
      </p:pic>
      <p:sp>
        <p:nvSpPr>
          <p:cNvPr id="11" name="Content Placeholder 2">
            <a:extLst>
              <a:ext uri="{FF2B5EF4-FFF2-40B4-BE49-F238E27FC236}">
                <a16:creationId xmlns:a16="http://schemas.microsoft.com/office/drawing/2014/main" id="{60F2A629-0A37-D609-9793-9C5E7EFED6BE}"/>
              </a:ext>
            </a:extLst>
          </p:cNvPr>
          <p:cNvSpPr>
            <a:spLocks noGrp="1"/>
          </p:cNvSpPr>
          <p:nvPr>
            <p:ph idx="1"/>
          </p:nvPr>
        </p:nvSpPr>
        <p:spPr>
          <a:xfrm>
            <a:off x="457200" y="5741581"/>
            <a:ext cx="8229600" cy="733717"/>
          </a:xfrm>
        </p:spPr>
        <p:txBody>
          <a:bodyPr/>
          <a:lstStyle/>
          <a:p>
            <a:pPr marL="82296" indent="0" algn="ctr">
              <a:buNone/>
            </a:pPr>
            <a:r>
              <a:rPr lang="en-US" dirty="0">
                <a:solidFill>
                  <a:schemeClr val="tx1"/>
                </a:solidFill>
              </a:rPr>
              <a:t>https://</a:t>
            </a:r>
            <a:r>
              <a:rPr lang="en-US" dirty="0" err="1">
                <a:solidFill>
                  <a:schemeClr val="tx1"/>
                </a:solidFill>
              </a:rPr>
              <a:t>www.affordableconnectivity.gov</a:t>
            </a:r>
            <a:r>
              <a:rPr lang="en-US" dirty="0">
                <a:solidFill>
                  <a:schemeClr val="tx1"/>
                </a:solidFill>
              </a:rPr>
              <a:t>/wp-content/uploads/lifeline/images/ACP-Household-Worksheet-</a:t>
            </a:r>
            <a:r>
              <a:rPr lang="en-US" dirty="0" err="1">
                <a:solidFill>
                  <a:schemeClr val="tx1"/>
                </a:solidFill>
              </a:rPr>
              <a:t>English.pdf</a:t>
            </a:r>
            <a:endParaRPr lang="en-US" dirty="0">
              <a:solidFill>
                <a:schemeClr val="tx1"/>
              </a:solidFill>
            </a:endParaRPr>
          </a:p>
          <a:p>
            <a:pPr marL="82296" indent="0">
              <a:buNone/>
            </a:pPr>
            <a:endParaRPr lang="en-US" dirty="0"/>
          </a:p>
          <a:p>
            <a:pPr marL="82296" indent="0">
              <a:buNone/>
            </a:pPr>
            <a:endParaRPr lang="en-US" dirty="0"/>
          </a:p>
        </p:txBody>
      </p:sp>
    </p:spTree>
    <p:extLst>
      <p:ext uri="{BB962C8B-B14F-4D97-AF65-F5344CB8AC3E}">
        <p14:creationId xmlns:p14="http://schemas.microsoft.com/office/powerpoint/2010/main" val="72268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2E95FA-80EB-8A47-669E-DF711E216F55}"/>
              </a:ext>
            </a:extLst>
          </p:cNvPr>
          <p:cNvSpPr>
            <a:spLocks noGrp="1"/>
          </p:cNvSpPr>
          <p:nvPr>
            <p:ph type="sldNum" sz="quarter" idx="12"/>
          </p:nvPr>
        </p:nvSpPr>
        <p:spPr/>
        <p:txBody>
          <a:bodyPr/>
          <a:lstStyle/>
          <a:p>
            <a:fld id="{D852D4E8-E283-404D-80D7-3AF63315721A}" type="slidenum">
              <a:rPr lang="en-US" smtClean="0"/>
              <a:t>35</a:t>
            </a:fld>
            <a:endParaRPr lang="en-US" dirty="0"/>
          </a:p>
        </p:txBody>
      </p:sp>
      <p:sp>
        <p:nvSpPr>
          <p:cNvPr id="4" name="Title 3">
            <a:extLst>
              <a:ext uri="{FF2B5EF4-FFF2-40B4-BE49-F238E27FC236}">
                <a16:creationId xmlns:a16="http://schemas.microsoft.com/office/drawing/2014/main" id="{CD016461-7B20-BFE4-91F9-0B9DF6552AB0}"/>
              </a:ext>
            </a:extLst>
          </p:cNvPr>
          <p:cNvSpPr>
            <a:spLocks noGrp="1"/>
          </p:cNvSpPr>
          <p:nvPr>
            <p:ph type="title"/>
          </p:nvPr>
        </p:nvSpPr>
        <p:spPr/>
        <p:txBody>
          <a:bodyPr>
            <a:normAutofit/>
          </a:bodyPr>
          <a:lstStyle/>
          <a:p>
            <a:r>
              <a:rPr lang="en-US" dirty="0"/>
              <a:t>Email Address Required When Applying Online</a:t>
            </a:r>
          </a:p>
        </p:txBody>
      </p:sp>
      <p:sp>
        <p:nvSpPr>
          <p:cNvPr id="7" name="Content Placeholder 2">
            <a:extLst>
              <a:ext uri="{FF2B5EF4-FFF2-40B4-BE49-F238E27FC236}">
                <a16:creationId xmlns:a16="http://schemas.microsoft.com/office/drawing/2014/main" id="{FBAFD0C9-0776-C57F-5496-471989D01C37}"/>
              </a:ext>
            </a:extLst>
          </p:cNvPr>
          <p:cNvSpPr>
            <a:spLocks noGrp="1"/>
          </p:cNvSpPr>
          <p:nvPr>
            <p:ph idx="1"/>
          </p:nvPr>
        </p:nvSpPr>
        <p:spPr>
          <a:xfrm>
            <a:off x="0" y="5969268"/>
            <a:ext cx="9144000" cy="733717"/>
          </a:xfrm>
        </p:spPr>
        <p:txBody>
          <a:bodyPr/>
          <a:lstStyle/>
          <a:p>
            <a:pPr marL="82296" indent="0" algn="ctr">
              <a:buNone/>
            </a:pPr>
            <a:r>
              <a:rPr lang="en-US" sz="3000" dirty="0">
                <a:solidFill>
                  <a:schemeClr val="tx1"/>
                </a:solidFill>
              </a:rPr>
              <a:t>https://</a:t>
            </a:r>
            <a:r>
              <a:rPr lang="en-US" sz="3000" dirty="0" err="1">
                <a:solidFill>
                  <a:schemeClr val="tx1"/>
                </a:solidFill>
              </a:rPr>
              <a:t>digitalliteracy.att.com</a:t>
            </a:r>
            <a:endParaRPr lang="en-US" dirty="0">
              <a:solidFill>
                <a:schemeClr val="tx1"/>
              </a:solidFill>
            </a:endParaRPr>
          </a:p>
          <a:p>
            <a:pPr marL="82296" indent="0">
              <a:buNone/>
            </a:pPr>
            <a:endParaRPr lang="en-US" dirty="0"/>
          </a:p>
          <a:p>
            <a:pPr marL="82296" indent="0">
              <a:buNone/>
            </a:pPr>
            <a:endParaRPr lang="en-US" dirty="0"/>
          </a:p>
        </p:txBody>
      </p:sp>
      <p:grpSp>
        <p:nvGrpSpPr>
          <p:cNvPr id="3" name="Group 2">
            <a:extLst>
              <a:ext uri="{FF2B5EF4-FFF2-40B4-BE49-F238E27FC236}">
                <a16:creationId xmlns:a16="http://schemas.microsoft.com/office/drawing/2014/main" id="{6179F39D-1DF3-935A-BC14-D0800E25B955}"/>
              </a:ext>
            </a:extLst>
          </p:cNvPr>
          <p:cNvGrpSpPr/>
          <p:nvPr/>
        </p:nvGrpSpPr>
        <p:grpSpPr>
          <a:xfrm>
            <a:off x="1898650" y="1486401"/>
            <a:ext cx="5346700" cy="4083978"/>
            <a:chOff x="1898650" y="1486401"/>
            <a:chExt cx="5346700" cy="4083978"/>
          </a:xfrm>
        </p:grpSpPr>
        <p:pic>
          <p:nvPicPr>
            <p:cNvPr id="5" name="Picture 4">
              <a:extLst>
                <a:ext uri="{FF2B5EF4-FFF2-40B4-BE49-F238E27FC236}">
                  <a16:creationId xmlns:a16="http://schemas.microsoft.com/office/drawing/2014/main" id="{0F33AEBB-630B-FC8B-336B-D6DCB2D3D3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486401"/>
              <a:ext cx="5346700" cy="2120900"/>
            </a:xfrm>
            <a:prstGeom prst="rect">
              <a:avLst/>
            </a:prstGeom>
          </p:spPr>
        </p:pic>
        <p:pic>
          <p:nvPicPr>
            <p:cNvPr id="8" name="Picture 7" descr="AT&amp;T Connected Learning website featuring the Intro to Email course. ">
              <a:extLst>
                <a:ext uri="{FF2B5EF4-FFF2-40B4-BE49-F238E27FC236}">
                  <a16:creationId xmlns:a16="http://schemas.microsoft.com/office/drawing/2014/main" id="{3CE5CA1C-F284-7D22-80AB-47EB5750EC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9095" y="3633173"/>
              <a:ext cx="2905809" cy="1937206"/>
            </a:xfrm>
            <a:prstGeom prst="rect">
              <a:avLst/>
            </a:prstGeom>
          </p:spPr>
        </p:pic>
      </p:grpSp>
    </p:spTree>
    <p:extLst>
      <p:ext uri="{BB962C8B-B14F-4D97-AF65-F5344CB8AC3E}">
        <p14:creationId xmlns:p14="http://schemas.microsoft.com/office/powerpoint/2010/main" val="266009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923DEF-78EC-D80A-08EA-A2B307270E26}"/>
              </a:ext>
            </a:extLst>
          </p:cNvPr>
          <p:cNvSpPr>
            <a:spLocks noGrp="1"/>
          </p:cNvSpPr>
          <p:nvPr>
            <p:ph type="sldNum" sz="quarter" idx="12"/>
          </p:nvPr>
        </p:nvSpPr>
        <p:spPr/>
        <p:txBody>
          <a:bodyPr/>
          <a:lstStyle/>
          <a:p>
            <a:fld id="{D852D4E8-E283-404D-80D7-3AF63315721A}" type="slidenum">
              <a:rPr lang="en-US" smtClean="0"/>
              <a:t>36</a:t>
            </a:fld>
            <a:endParaRPr lang="en-US" dirty="0"/>
          </a:p>
        </p:txBody>
      </p:sp>
      <p:sp>
        <p:nvSpPr>
          <p:cNvPr id="3" name="Content Placeholder 2">
            <a:extLst>
              <a:ext uri="{FF2B5EF4-FFF2-40B4-BE49-F238E27FC236}">
                <a16:creationId xmlns:a16="http://schemas.microsoft.com/office/drawing/2014/main" id="{BBD06515-9FC3-6D45-F824-D264B5C97358}"/>
              </a:ext>
            </a:extLst>
          </p:cNvPr>
          <p:cNvSpPr>
            <a:spLocks noGrp="1"/>
          </p:cNvSpPr>
          <p:nvPr>
            <p:ph idx="1"/>
          </p:nvPr>
        </p:nvSpPr>
        <p:spPr/>
        <p:txBody>
          <a:bodyPr/>
          <a:lstStyle/>
          <a:p>
            <a:pPr marL="82296" indent="0">
              <a:buNone/>
            </a:pPr>
            <a:r>
              <a:rPr lang="en-US" dirty="0">
                <a:solidFill>
                  <a:schemeClr val="tx1"/>
                </a:solidFill>
              </a:rPr>
              <a:t>Documents must include:</a:t>
            </a:r>
          </a:p>
          <a:p>
            <a:r>
              <a:rPr lang="en-US" dirty="0">
                <a:solidFill>
                  <a:schemeClr val="tx1"/>
                </a:solidFill>
              </a:rPr>
              <a:t>Your name or your dependent’s name</a:t>
            </a:r>
          </a:p>
          <a:p>
            <a:r>
              <a:rPr lang="en-US" dirty="0">
                <a:solidFill>
                  <a:schemeClr val="tx1"/>
                </a:solidFill>
              </a:rPr>
              <a:t>The name of the qualifying program</a:t>
            </a:r>
          </a:p>
          <a:p>
            <a:r>
              <a:rPr lang="en-US" dirty="0">
                <a:solidFill>
                  <a:schemeClr val="tx1"/>
                </a:solidFill>
              </a:rPr>
              <a:t>The name of the government or Tribal agency that issued the document</a:t>
            </a:r>
          </a:p>
          <a:p>
            <a:r>
              <a:rPr lang="en-US" dirty="0">
                <a:solidFill>
                  <a:schemeClr val="tx1"/>
                </a:solidFill>
              </a:rPr>
              <a:t>An issued date within the last 12 months or a future expiration date</a:t>
            </a:r>
          </a:p>
        </p:txBody>
      </p:sp>
      <p:sp>
        <p:nvSpPr>
          <p:cNvPr id="4" name="Title 3">
            <a:extLst>
              <a:ext uri="{FF2B5EF4-FFF2-40B4-BE49-F238E27FC236}">
                <a16:creationId xmlns:a16="http://schemas.microsoft.com/office/drawing/2014/main" id="{ADB7CF50-87C0-C59F-7EC2-7BE5A2F2C367}"/>
              </a:ext>
            </a:extLst>
          </p:cNvPr>
          <p:cNvSpPr>
            <a:spLocks noGrp="1"/>
          </p:cNvSpPr>
          <p:nvPr>
            <p:ph type="title"/>
          </p:nvPr>
        </p:nvSpPr>
        <p:spPr/>
        <p:txBody>
          <a:bodyPr>
            <a:normAutofit/>
          </a:bodyPr>
          <a:lstStyle/>
          <a:p>
            <a:r>
              <a:rPr lang="en-US" dirty="0"/>
              <a:t>Proof of Qualifying Program or Income Eligibility Documents</a:t>
            </a:r>
          </a:p>
        </p:txBody>
      </p:sp>
    </p:spTree>
    <p:extLst>
      <p:ext uri="{BB962C8B-B14F-4D97-AF65-F5344CB8AC3E}">
        <p14:creationId xmlns:p14="http://schemas.microsoft.com/office/powerpoint/2010/main" val="133157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F5D606-5915-6B3D-64AA-CB7559B2D05E}"/>
              </a:ext>
            </a:extLst>
          </p:cNvPr>
          <p:cNvSpPr>
            <a:spLocks noGrp="1"/>
          </p:cNvSpPr>
          <p:nvPr>
            <p:ph type="sldNum" sz="quarter" idx="12"/>
          </p:nvPr>
        </p:nvSpPr>
        <p:spPr/>
        <p:txBody>
          <a:bodyPr/>
          <a:lstStyle/>
          <a:p>
            <a:fld id="{D852D4E8-E283-404D-80D7-3AF63315721A}" type="slidenum">
              <a:rPr lang="en-US" smtClean="0"/>
              <a:t>37</a:t>
            </a:fld>
            <a:endParaRPr lang="en-US" dirty="0"/>
          </a:p>
        </p:txBody>
      </p:sp>
      <p:sp>
        <p:nvSpPr>
          <p:cNvPr id="3" name="Content Placeholder 2">
            <a:extLst>
              <a:ext uri="{FF2B5EF4-FFF2-40B4-BE49-F238E27FC236}">
                <a16:creationId xmlns:a16="http://schemas.microsoft.com/office/drawing/2014/main" id="{4E994586-C31B-3EE5-D586-8A50812D63C6}"/>
              </a:ext>
            </a:extLst>
          </p:cNvPr>
          <p:cNvSpPr>
            <a:spLocks noGrp="1"/>
          </p:cNvSpPr>
          <p:nvPr>
            <p:ph idx="1"/>
          </p:nvPr>
        </p:nvSpPr>
        <p:spPr/>
        <p:txBody>
          <a:bodyPr/>
          <a:lstStyle/>
          <a:p>
            <a:pPr marL="82296" indent="0">
              <a:buNone/>
            </a:pPr>
            <a:r>
              <a:rPr lang="en-US" dirty="0">
                <a:solidFill>
                  <a:schemeClr val="tx1"/>
                </a:solidFill>
              </a:rPr>
              <a:t>Check that your document has the following information:</a:t>
            </a:r>
          </a:p>
          <a:p>
            <a:r>
              <a:rPr lang="en-US" dirty="0">
                <a:solidFill>
                  <a:schemeClr val="tx1"/>
                </a:solidFill>
              </a:rPr>
              <a:t>Your name or your dependent’s name</a:t>
            </a:r>
          </a:p>
          <a:p>
            <a:r>
              <a:rPr lang="en-US" dirty="0">
                <a:solidFill>
                  <a:schemeClr val="tx1"/>
                </a:solidFill>
              </a:rPr>
              <a:t>Current income information (monthly or annual income)</a:t>
            </a:r>
          </a:p>
          <a:p>
            <a:r>
              <a:rPr lang="en-US" dirty="0">
                <a:solidFill>
                  <a:schemeClr val="tx1"/>
                </a:solidFill>
              </a:rPr>
              <a:t>If providing paystubs, 3 consecutive months of paystubs</a:t>
            </a:r>
          </a:p>
          <a:p>
            <a:r>
              <a:rPr lang="en-US" dirty="0">
                <a:solidFill>
                  <a:schemeClr val="tx1"/>
                </a:solidFill>
              </a:rPr>
              <a:t>An issued date within the last 12 months or prior year tax document</a:t>
            </a:r>
          </a:p>
          <a:p>
            <a:endParaRPr lang="en-US" dirty="0"/>
          </a:p>
        </p:txBody>
      </p:sp>
      <p:sp>
        <p:nvSpPr>
          <p:cNvPr id="4" name="Title 3">
            <a:extLst>
              <a:ext uri="{FF2B5EF4-FFF2-40B4-BE49-F238E27FC236}">
                <a16:creationId xmlns:a16="http://schemas.microsoft.com/office/drawing/2014/main" id="{249A93BE-56D5-8171-FF67-E08F87148040}"/>
              </a:ext>
            </a:extLst>
          </p:cNvPr>
          <p:cNvSpPr>
            <a:spLocks noGrp="1"/>
          </p:cNvSpPr>
          <p:nvPr>
            <p:ph type="title"/>
          </p:nvPr>
        </p:nvSpPr>
        <p:spPr/>
        <p:txBody>
          <a:bodyPr/>
          <a:lstStyle/>
          <a:p>
            <a:r>
              <a:rPr lang="en-US" dirty="0"/>
              <a:t>Eligibility Documents That Shows Your Annual Income</a:t>
            </a:r>
          </a:p>
        </p:txBody>
      </p:sp>
    </p:spTree>
    <p:extLst>
      <p:ext uri="{BB962C8B-B14F-4D97-AF65-F5344CB8AC3E}">
        <p14:creationId xmlns:p14="http://schemas.microsoft.com/office/powerpoint/2010/main" val="3546357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333B07-44D3-D07F-D837-2565AFD81DB8}"/>
              </a:ext>
            </a:extLst>
          </p:cNvPr>
          <p:cNvSpPr>
            <a:spLocks noGrp="1"/>
          </p:cNvSpPr>
          <p:nvPr>
            <p:ph type="sldNum" sz="quarter" idx="12"/>
          </p:nvPr>
        </p:nvSpPr>
        <p:spPr/>
        <p:txBody>
          <a:bodyPr/>
          <a:lstStyle/>
          <a:p>
            <a:fld id="{D852D4E8-E283-404D-80D7-3AF63315721A}" type="slidenum">
              <a:rPr lang="en-US" smtClean="0"/>
              <a:t>38</a:t>
            </a:fld>
            <a:endParaRPr lang="en-US" dirty="0"/>
          </a:p>
        </p:txBody>
      </p:sp>
      <p:pic>
        <p:nvPicPr>
          <p:cNvPr id="6" name="Picture 5" descr="Show you qualify.">
            <a:extLst>
              <a:ext uri="{FF2B5EF4-FFF2-40B4-BE49-F238E27FC236}">
                <a16:creationId xmlns:a16="http://schemas.microsoft.com/office/drawing/2014/main" id="{028B2015-AAA5-75C5-CAD9-04B2E786FA55}"/>
              </a:ext>
            </a:extLst>
          </p:cNvPr>
          <p:cNvPicPr>
            <a:picLocks noChangeAspect="1"/>
          </p:cNvPicPr>
          <p:nvPr/>
        </p:nvPicPr>
        <p:blipFill rotWithShape="1">
          <a:blip r:embed="rId3">
            <a:extLst>
              <a:ext uri="{28A0092B-C50C-407E-A947-70E740481C1C}">
                <a14:useLocalDpi xmlns:a14="http://schemas.microsoft.com/office/drawing/2010/main" val="0"/>
              </a:ext>
            </a:extLst>
          </a:blip>
          <a:srcRect b="4824"/>
          <a:stretch/>
        </p:blipFill>
        <p:spPr>
          <a:xfrm>
            <a:off x="1378815" y="657700"/>
            <a:ext cx="6386370" cy="5542600"/>
          </a:xfrm>
          <a:prstGeom prst="rect">
            <a:avLst/>
          </a:prstGeom>
        </p:spPr>
      </p:pic>
      <p:sp>
        <p:nvSpPr>
          <p:cNvPr id="7" name="Content Placeholder 2">
            <a:extLst>
              <a:ext uri="{FF2B5EF4-FFF2-40B4-BE49-F238E27FC236}">
                <a16:creationId xmlns:a16="http://schemas.microsoft.com/office/drawing/2014/main" id="{403D9077-FF41-033C-8E52-5EA8799CF179}"/>
              </a:ext>
            </a:extLst>
          </p:cNvPr>
          <p:cNvSpPr>
            <a:spLocks noGrp="1"/>
          </p:cNvSpPr>
          <p:nvPr>
            <p:ph idx="1"/>
          </p:nvPr>
        </p:nvSpPr>
        <p:spPr>
          <a:xfrm>
            <a:off x="457199" y="6200300"/>
            <a:ext cx="8229600" cy="733717"/>
          </a:xfrm>
        </p:spPr>
        <p:txBody>
          <a:bodyPr/>
          <a:lstStyle/>
          <a:p>
            <a:pPr marL="82296" indent="0" algn="ctr">
              <a:buNone/>
            </a:pPr>
            <a:r>
              <a:rPr lang="en-US" dirty="0">
                <a:solidFill>
                  <a:schemeClr val="tx1"/>
                </a:solidFill>
              </a:rPr>
              <a:t>https://</a:t>
            </a:r>
            <a:r>
              <a:rPr lang="en-US" dirty="0" err="1">
                <a:solidFill>
                  <a:schemeClr val="tx1"/>
                </a:solidFill>
              </a:rPr>
              <a:t>www.affordableconnectivity.gov</a:t>
            </a:r>
            <a:r>
              <a:rPr lang="en-US" dirty="0">
                <a:solidFill>
                  <a:schemeClr val="tx1"/>
                </a:solidFill>
              </a:rPr>
              <a:t>/how-to-apply/show-you-qualify/</a:t>
            </a:r>
          </a:p>
          <a:p>
            <a:pPr marL="82296" indent="0" algn="ctr">
              <a:buNone/>
            </a:pPr>
            <a:endParaRPr lang="en-US" dirty="0">
              <a:solidFill>
                <a:schemeClr val="tx1"/>
              </a:solidFill>
            </a:endParaRPr>
          </a:p>
          <a:p>
            <a:pPr marL="82296" indent="0" algn="ctr">
              <a:buNone/>
            </a:pPr>
            <a:endParaRPr lang="en-US" dirty="0">
              <a:solidFill>
                <a:schemeClr val="tx1"/>
              </a:solidFill>
            </a:endParaRPr>
          </a:p>
          <a:p>
            <a:pPr marL="82296" indent="0">
              <a:buNone/>
            </a:pPr>
            <a:endParaRPr lang="en-US" dirty="0"/>
          </a:p>
          <a:p>
            <a:pPr marL="82296" indent="0">
              <a:buNone/>
            </a:pPr>
            <a:endParaRPr lang="en-US" dirty="0"/>
          </a:p>
        </p:txBody>
      </p:sp>
    </p:spTree>
    <p:extLst>
      <p:ext uri="{BB962C8B-B14F-4D97-AF65-F5344CB8AC3E}">
        <p14:creationId xmlns:p14="http://schemas.microsoft.com/office/powerpoint/2010/main" val="3031536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0091D3-4C01-4695-A92B-DD12606D7F29}"/>
              </a:ext>
            </a:extLst>
          </p:cNvPr>
          <p:cNvSpPr>
            <a:spLocks noGrp="1"/>
          </p:cNvSpPr>
          <p:nvPr>
            <p:ph type="sldNum" sz="quarter" idx="12"/>
          </p:nvPr>
        </p:nvSpPr>
        <p:spPr/>
        <p:txBody>
          <a:bodyPr/>
          <a:lstStyle/>
          <a:p>
            <a:fld id="{D852D4E8-E283-404D-80D7-3AF63315721A}" type="slidenum">
              <a:rPr lang="en-US" smtClean="0"/>
              <a:t>39</a:t>
            </a:fld>
            <a:endParaRPr lang="en-US" dirty="0"/>
          </a:p>
        </p:txBody>
      </p:sp>
      <p:sp>
        <p:nvSpPr>
          <p:cNvPr id="3" name="Content Placeholder 2">
            <a:extLst>
              <a:ext uri="{FF2B5EF4-FFF2-40B4-BE49-F238E27FC236}">
                <a16:creationId xmlns:a16="http://schemas.microsoft.com/office/drawing/2014/main" id="{2DBBAA8B-D181-EB88-04A7-A99FF9B7D7CD}"/>
              </a:ext>
            </a:extLst>
          </p:cNvPr>
          <p:cNvSpPr>
            <a:spLocks noGrp="1"/>
          </p:cNvSpPr>
          <p:nvPr>
            <p:ph idx="1"/>
          </p:nvPr>
        </p:nvSpPr>
        <p:spPr>
          <a:xfrm>
            <a:off x="457200" y="1639824"/>
            <a:ext cx="6071191" cy="4325112"/>
          </a:xfrm>
        </p:spPr>
        <p:txBody>
          <a:bodyPr/>
          <a:lstStyle/>
          <a:p>
            <a:pPr marL="82296" indent="0">
              <a:buClr>
                <a:schemeClr val="accent1"/>
              </a:buClr>
              <a:buNone/>
            </a:pPr>
            <a:r>
              <a:rPr lang="en-US" sz="2800" dirty="0">
                <a:solidFill>
                  <a:schemeClr val="tx1"/>
                </a:solidFill>
                <a:latin typeface="ATT Aleck Sans" panose="020B0503020203020204" pitchFamily="34" charset="0"/>
                <a:cs typeface="ATT Aleck Sans" panose="020B0503020203020204" pitchFamily="34" charset="0"/>
              </a:rPr>
              <a:t>Review the handout, Types of Documents Accepted for the Affordable Connectivity Program.</a:t>
            </a:r>
          </a:p>
          <a:p>
            <a:pPr>
              <a:buClr>
                <a:schemeClr val="accent1"/>
              </a:buClr>
            </a:pPr>
            <a:endParaRPr lang="en-US" sz="2800" dirty="0">
              <a:solidFill>
                <a:schemeClr val="tx1"/>
              </a:solidFill>
              <a:latin typeface="ATT Aleck Sans" panose="020B0503020203020204" pitchFamily="34" charset="0"/>
              <a:cs typeface="ATT Aleck Sans" panose="020B0503020203020204" pitchFamily="34" charset="0"/>
            </a:endParaRPr>
          </a:p>
          <a:p>
            <a:pPr marL="82296" indent="0">
              <a:buClr>
                <a:schemeClr val="accent1"/>
              </a:buClr>
              <a:buNone/>
            </a:pPr>
            <a:r>
              <a:rPr lang="en-US" sz="2800" dirty="0">
                <a:solidFill>
                  <a:schemeClr val="tx1"/>
                </a:solidFill>
                <a:latin typeface="ATT Aleck Sans" panose="020B0503020203020204" pitchFamily="34" charset="0"/>
                <a:cs typeface="ATT Aleck Sans" panose="020B0503020203020204" pitchFamily="34" charset="0"/>
              </a:rPr>
              <a:t>What documents will you need to apply for the benefit? </a:t>
            </a:r>
          </a:p>
          <a:p>
            <a:pPr marL="82296" indent="0">
              <a:buNone/>
            </a:pPr>
            <a:endParaRPr lang="en-US" dirty="0"/>
          </a:p>
        </p:txBody>
      </p:sp>
      <p:sp>
        <p:nvSpPr>
          <p:cNvPr id="4" name="Title 3">
            <a:extLst>
              <a:ext uri="{FF2B5EF4-FFF2-40B4-BE49-F238E27FC236}">
                <a16:creationId xmlns:a16="http://schemas.microsoft.com/office/drawing/2014/main" id="{05AC1796-9B1E-F0C4-F206-ABC0492D0AD7}"/>
              </a:ext>
            </a:extLst>
          </p:cNvPr>
          <p:cNvSpPr>
            <a:spLocks noGrp="1"/>
          </p:cNvSpPr>
          <p:nvPr>
            <p:ph type="title"/>
          </p:nvPr>
        </p:nvSpPr>
        <p:spPr/>
        <p:txBody>
          <a:bodyPr/>
          <a:lstStyle/>
          <a:p>
            <a:r>
              <a:rPr lang="en-US" dirty="0"/>
              <a:t>What Documents Do I Need?</a:t>
            </a:r>
          </a:p>
        </p:txBody>
      </p:sp>
      <p:pic>
        <p:nvPicPr>
          <p:cNvPr id="5" name="Content Placeholder 4">
            <a:extLst>
              <a:ext uri="{FF2B5EF4-FFF2-40B4-BE49-F238E27FC236}">
                <a16:creationId xmlns:a16="http://schemas.microsoft.com/office/drawing/2014/main" id="{872FE28F-8A7F-27FC-99F4-1C9EFF40642A}"/>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185646" y="533400"/>
            <a:ext cx="2958353" cy="2585227"/>
          </a:xfrm>
          <a:prstGeom prst="rect">
            <a:avLst/>
          </a:prstGeom>
        </p:spPr>
      </p:pic>
    </p:spTree>
    <p:extLst>
      <p:ext uri="{BB962C8B-B14F-4D97-AF65-F5344CB8AC3E}">
        <p14:creationId xmlns:p14="http://schemas.microsoft.com/office/powerpoint/2010/main" val="8519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8EF8ABD-FDDA-6956-3017-7B43B57E94D3}"/>
              </a:ext>
            </a:extLst>
          </p:cNvPr>
          <p:cNvSpPr>
            <a:spLocks noGrp="1"/>
          </p:cNvSpPr>
          <p:nvPr>
            <p:ph type="sldNum" sz="quarter" idx="12"/>
          </p:nvPr>
        </p:nvSpPr>
        <p:spPr/>
        <p:txBody>
          <a:bodyPr/>
          <a:lstStyle/>
          <a:p>
            <a:fld id="{D852D4E8-E283-404D-80D7-3AF63315721A}" type="slidenum">
              <a:rPr lang="en-US" smtClean="0"/>
              <a:t>4</a:t>
            </a:fld>
            <a:endParaRPr lang="en-US" dirty="0"/>
          </a:p>
        </p:txBody>
      </p:sp>
      <p:pic>
        <p:nvPicPr>
          <p:cNvPr id="5" name="Picture 4" descr="Graphical user interface, application, website&#10;&#10;Description automatically generated">
            <a:extLst>
              <a:ext uri="{FF2B5EF4-FFF2-40B4-BE49-F238E27FC236}">
                <a16:creationId xmlns:a16="http://schemas.microsoft.com/office/drawing/2014/main" id="{912F189A-704D-E95F-FB2D-D22184D94F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184" y="914400"/>
            <a:ext cx="8504119" cy="5239410"/>
          </a:xfrm>
          <a:prstGeom prst="rect">
            <a:avLst/>
          </a:prstGeom>
        </p:spPr>
      </p:pic>
    </p:spTree>
    <p:extLst>
      <p:ext uri="{BB962C8B-B14F-4D97-AF65-F5344CB8AC3E}">
        <p14:creationId xmlns:p14="http://schemas.microsoft.com/office/powerpoint/2010/main" val="29669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BE5D1FB-589C-45D9-ED20-5E36057DFF94}"/>
              </a:ext>
            </a:extLst>
          </p:cNvPr>
          <p:cNvSpPr>
            <a:spLocks noGrp="1"/>
          </p:cNvSpPr>
          <p:nvPr>
            <p:ph type="sldNum" sz="quarter" idx="12"/>
          </p:nvPr>
        </p:nvSpPr>
        <p:spPr/>
        <p:txBody>
          <a:bodyPr/>
          <a:lstStyle/>
          <a:p>
            <a:fld id="{D852D4E8-E283-404D-80D7-3AF63315721A}" type="slidenum">
              <a:rPr lang="en-US" smtClean="0"/>
              <a:t>40</a:t>
            </a:fld>
            <a:endParaRPr lang="en-US" dirty="0"/>
          </a:p>
        </p:txBody>
      </p:sp>
      <p:sp>
        <p:nvSpPr>
          <p:cNvPr id="4" name="Title 3">
            <a:extLst>
              <a:ext uri="{FF2B5EF4-FFF2-40B4-BE49-F238E27FC236}">
                <a16:creationId xmlns:a16="http://schemas.microsoft.com/office/drawing/2014/main" id="{F61EAD14-F4BA-0AAC-2EC5-A26DF114C6CB}"/>
              </a:ext>
            </a:extLst>
          </p:cNvPr>
          <p:cNvSpPr>
            <a:spLocks noGrp="1"/>
          </p:cNvSpPr>
          <p:nvPr>
            <p:ph type="title"/>
          </p:nvPr>
        </p:nvSpPr>
        <p:spPr/>
        <p:txBody>
          <a:bodyPr/>
          <a:lstStyle/>
          <a:p>
            <a:r>
              <a:rPr lang="en-US" dirty="0"/>
              <a:t>How to Apply for the ACP Benefit</a:t>
            </a:r>
          </a:p>
        </p:txBody>
      </p:sp>
      <p:pic>
        <p:nvPicPr>
          <p:cNvPr id="6" name="Picture 5" descr="Affordable Connectivity Program Home Page with the Apply Now button displayed.  ">
            <a:extLst>
              <a:ext uri="{FF2B5EF4-FFF2-40B4-BE49-F238E27FC236}">
                <a16:creationId xmlns:a16="http://schemas.microsoft.com/office/drawing/2014/main" id="{685DE992-8673-8060-5DC3-AD726D863E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765568"/>
            <a:ext cx="7772400" cy="4802596"/>
          </a:xfrm>
          <a:prstGeom prst="rect">
            <a:avLst/>
          </a:prstGeom>
        </p:spPr>
      </p:pic>
    </p:spTree>
    <p:extLst>
      <p:ext uri="{BB962C8B-B14F-4D97-AF65-F5344CB8AC3E}">
        <p14:creationId xmlns:p14="http://schemas.microsoft.com/office/powerpoint/2010/main" val="204803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41</a:t>
            </a:fld>
            <a:endParaRPr lang="en-US"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326136" y="5738553"/>
            <a:ext cx="8229600" cy="1066800"/>
          </a:xfrm>
        </p:spPr>
        <p:txBody>
          <a:bodyPr>
            <a:normAutofit/>
          </a:bodyPr>
          <a:lstStyle/>
          <a:p>
            <a:pPr algn="ctr"/>
            <a:r>
              <a:rPr lang="en-US" dirty="0">
                <a:solidFill>
                  <a:schemeClr val="tx1"/>
                </a:solidFill>
              </a:rPr>
              <a:t>https://</a:t>
            </a:r>
            <a:r>
              <a:rPr lang="en-US" dirty="0" err="1">
                <a:solidFill>
                  <a:schemeClr val="tx1"/>
                </a:solidFill>
              </a:rPr>
              <a:t>www.affordableconnectivity.gov</a:t>
            </a:r>
            <a:endParaRPr lang="en-US" dirty="0">
              <a:solidFill>
                <a:schemeClr val="tx1"/>
              </a:solidFill>
            </a:endParaRPr>
          </a:p>
        </p:txBody>
      </p:sp>
      <p:pic>
        <p:nvPicPr>
          <p:cNvPr id="7" name="Picture 6" descr="A computer screen displaying the Affordable Connectivity Program Home Page with the Apply Now button display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401" y="586047"/>
            <a:ext cx="5531006" cy="4724400"/>
          </a:xfrm>
          <a:prstGeom prst="rect">
            <a:avLst/>
          </a:prstGeom>
        </p:spPr>
      </p:pic>
    </p:spTree>
    <p:extLst>
      <p:ext uri="{BB962C8B-B14F-4D97-AF65-F5344CB8AC3E}">
        <p14:creationId xmlns:p14="http://schemas.microsoft.com/office/powerpoint/2010/main" val="809433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14FDFD6-8B54-68C1-2181-0B724DAF44EF}"/>
              </a:ext>
            </a:extLst>
          </p:cNvPr>
          <p:cNvSpPr>
            <a:spLocks noGrp="1"/>
          </p:cNvSpPr>
          <p:nvPr>
            <p:ph type="sldNum" sz="quarter" idx="12"/>
          </p:nvPr>
        </p:nvSpPr>
        <p:spPr/>
        <p:txBody>
          <a:bodyPr/>
          <a:lstStyle/>
          <a:p>
            <a:fld id="{D852D4E8-E283-404D-80D7-3AF63315721A}" type="slidenum">
              <a:rPr lang="en-US" smtClean="0"/>
              <a:t>42</a:t>
            </a:fld>
            <a:endParaRPr lang="en-US" dirty="0"/>
          </a:p>
        </p:txBody>
      </p:sp>
      <p:sp>
        <p:nvSpPr>
          <p:cNvPr id="4" name="Title 3">
            <a:extLst>
              <a:ext uri="{FF2B5EF4-FFF2-40B4-BE49-F238E27FC236}">
                <a16:creationId xmlns:a16="http://schemas.microsoft.com/office/drawing/2014/main" id="{AB8A98CF-691E-FCBB-7B8D-C414FC1A0A33}"/>
              </a:ext>
            </a:extLst>
          </p:cNvPr>
          <p:cNvSpPr>
            <a:spLocks noGrp="1"/>
          </p:cNvSpPr>
          <p:nvPr>
            <p:ph type="title"/>
          </p:nvPr>
        </p:nvSpPr>
        <p:spPr/>
        <p:txBody>
          <a:bodyPr/>
          <a:lstStyle/>
          <a:p>
            <a:r>
              <a:rPr lang="en-US" dirty="0"/>
              <a:t>Navigating a Website</a:t>
            </a:r>
          </a:p>
        </p:txBody>
      </p:sp>
      <p:sp>
        <p:nvSpPr>
          <p:cNvPr id="7" name="Title 3">
            <a:extLst>
              <a:ext uri="{FF2B5EF4-FFF2-40B4-BE49-F238E27FC236}">
                <a16:creationId xmlns:a16="http://schemas.microsoft.com/office/drawing/2014/main" id="{16C63CE1-3F38-930B-7C6A-A7C6565BA86C}"/>
              </a:ext>
            </a:extLst>
          </p:cNvPr>
          <p:cNvSpPr txBox="1">
            <a:spLocks/>
          </p:cNvSpPr>
          <p:nvPr/>
        </p:nvSpPr>
        <p:spPr>
          <a:xfrm>
            <a:off x="0" y="5738553"/>
            <a:ext cx="91440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marL="82296" indent="0" algn="ctr">
              <a:buNone/>
            </a:pPr>
            <a:r>
              <a:rPr lang="en-US" sz="2400" dirty="0">
                <a:solidFill>
                  <a:schemeClr val="tx1"/>
                </a:solidFill>
              </a:rPr>
              <a:t>https://</a:t>
            </a:r>
            <a:r>
              <a:rPr lang="en-US" sz="2400" dirty="0" err="1">
                <a:solidFill>
                  <a:schemeClr val="tx1"/>
                </a:solidFill>
              </a:rPr>
              <a:t>digitalliteracy.att.com</a:t>
            </a:r>
            <a:endParaRPr lang="en-US" sz="2400" dirty="0">
              <a:solidFill>
                <a:schemeClr val="tx1"/>
              </a:solidFill>
            </a:endParaRPr>
          </a:p>
        </p:txBody>
      </p:sp>
      <p:grpSp>
        <p:nvGrpSpPr>
          <p:cNvPr id="12" name="Group 11">
            <a:extLst>
              <a:ext uri="{FF2B5EF4-FFF2-40B4-BE49-F238E27FC236}">
                <a16:creationId xmlns:a16="http://schemas.microsoft.com/office/drawing/2014/main" id="{58EAFA2E-A9C9-4833-CFE5-DB81F802CC27}"/>
              </a:ext>
            </a:extLst>
          </p:cNvPr>
          <p:cNvGrpSpPr/>
          <p:nvPr/>
        </p:nvGrpSpPr>
        <p:grpSpPr>
          <a:xfrm>
            <a:off x="1898650" y="1548476"/>
            <a:ext cx="5346700" cy="4235911"/>
            <a:chOff x="1898650" y="1548476"/>
            <a:chExt cx="5346700" cy="4235911"/>
          </a:xfrm>
        </p:grpSpPr>
        <p:pic>
          <p:nvPicPr>
            <p:cNvPr id="9" name="Picture 8">
              <a:extLst>
                <a:ext uri="{FF2B5EF4-FFF2-40B4-BE49-F238E27FC236}">
                  <a16:creationId xmlns:a16="http://schemas.microsoft.com/office/drawing/2014/main" id="{1126A088-551C-B1E7-D190-D0F0C53352B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548476"/>
              <a:ext cx="5346700" cy="2120900"/>
            </a:xfrm>
            <a:prstGeom prst="rect">
              <a:avLst/>
            </a:prstGeom>
          </p:spPr>
        </p:pic>
        <p:pic>
          <p:nvPicPr>
            <p:cNvPr id="11" name="Picture 10" descr="AT&amp;T Connected Learning website featuring the Navigating a website course. ">
              <a:extLst>
                <a:ext uri="{FF2B5EF4-FFF2-40B4-BE49-F238E27FC236}">
                  <a16:creationId xmlns:a16="http://schemas.microsoft.com/office/drawing/2014/main" id="{EB8D0E00-79D4-CB86-83D9-CD55216525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3393" y="3742458"/>
              <a:ext cx="2717213" cy="2041929"/>
            </a:xfrm>
            <a:prstGeom prst="rect">
              <a:avLst/>
            </a:prstGeom>
          </p:spPr>
        </p:pic>
      </p:grpSp>
    </p:spTree>
    <p:extLst>
      <p:ext uri="{BB962C8B-B14F-4D97-AF65-F5344CB8AC3E}">
        <p14:creationId xmlns:p14="http://schemas.microsoft.com/office/powerpoint/2010/main" val="1186587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52E95FA-80EB-8A47-669E-DF711E216F55}"/>
              </a:ext>
            </a:extLst>
          </p:cNvPr>
          <p:cNvSpPr>
            <a:spLocks noGrp="1"/>
          </p:cNvSpPr>
          <p:nvPr>
            <p:ph type="sldNum" sz="quarter" idx="12"/>
          </p:nvPr>
        </p:nvSpPr>
        <p:spPr/>
        <p:txBody>
          <a:bodyPr/>
          <a:lstStyle/>
          <a:p>
            <a:fld id="{D852D4E8-E283-404D-80D7-3AF63315721A}" type="slidenum">
              <a:rPr lang="en-US" smtClean="0"/>
              <a:t>43</a:t>
            </a:fld>
            <a:endParaRPr lang="en-US" dirty="0"/>
          </a:p>
        </p:txBody>
      </p:sp>
      <p:sp>
        <p:nvSpPr>
          <p:cNvPr id="4" name="Title 3">
            <a:extLst>
              <a:ext uri="{FF2B5EF4-FFF2-40B4-BE49-F238E27FC236}">
                <a16:creationId xmlns:a16="http://schemas.microsoft.com/office/drawing/2014/main" id="{CD016461-7B20-BFE4-91F9-0B9DF6552AB0}"/>
              </a:ext>
            </a:extLst>
          </p:cNvPr>
          <p:cNvSpPr>
            <a:spLocks noGrp="1"/>
          </p:cNvSpPr>
          <p:nvPr>
            <p:ph type="title"/>
          </p:nvPr>
        </p:nvSpPr>
        <p:spPr/>
        <p:txBody>
          <a:bodyPr>
            <a:normAutofit/>
          </a:bodyPr>
          <a:lstStyle/>
          <a:p>
            <a:r>
              <a:rPr lang="en-US" dirty="0"/>
              <a:t>Reminder: Email Address Required</a:t>
            </a:r>
          </a:p>
        </p:txBody>
      </p:sp>
      <p:sp>
        <p:nvSpPr>
          <p:cNvPr id="7" name="Content Placeholder 2">
            <a:extLst>
              <a:ext uri="{FF2B5EF4-FFF2-40B4-BE49-F238E27FC236}">
                <a16:creationId xmlns:a16="http://schemas.microsoft.com/office/drawing/2014/main" id="{FBAFD0C9-0776-C57F-5496-471989D01C37}"/>
              </a:ext>
            </a:extLst>
          </p:cNvPr>
          <p:cNvSpPr>
            <a:spLocks noGrp="1"/>
          </p:cNvSpPr>
          <p:nvPr>
            <p:ph idx="1"/>
          </p:nvPr>
        </p:nvSpPr>
        <p:spPr>
          <a:xfrm>
            <a:off x="0" y="5969268"/>
            <a:ext cx="9144000" cy="733717"/>
          </a:xfrm>
        </p:spPr>
        <p:txBody>
          <a:bodyPr/>
          <a:lstStyle/>
          <a:p>
            <a:pPr marL="82296" indent="0" algn="ctr">
              <a:buNone/>
            </a:pPr>
            <a:r>
              <a:rPr lang="en-US" sz="3000" dirty="0">
                <a:solidFill>
                  <a:schemeClr val="tx1"/>
                </a:solidFill>
              </a:rPr>
              <a:t>https://</a:t>
            </a:r>
            <a:r>
              <a:rPr lang="en-US" sz="3000" dirty="0" err="1">
                <a:solidFill>
                  <a:schemeClr val="tx1"/>
                </a:solidFill>
              </a:rPr>
              <a:t>digitalliteracy.att.com</a:t>
            </a:r>
            <a:endParaRPr lang="en-US" sz="3200" dirty="0">
              <a:solidFill>
                <a:schemeClr val="tx1"/>
              </a:solidFill>
            </a:endParaRPr>
          </a:p>
          <a:p>
            <a:pPr marL="82296" indent="0" algn="ctr">
              <a:buNone/>
            </a:pPr>
            <a:endParaRPr lang="en-US" dirty="0">
              <a:solidFill>
                <a:schemeClr val="tx1"/>
              </a:solidFill>
            </a:endParaRPr>
          </a:p>
          <a:p>
            <a:pPr marL="82296" indent="0">
              <a:buNone/>
            </a:pPr>
            <a:endParaRPr lang="en-US" dirty="0"/>
          </a:p>
          <a:p>
            <a:pPr marL="82296" indent="0">
              <a:buNone/>
            </a:pPr>
            <a:endParaRPr lang="en-US" dirty="0"/>
          </a:p>
        </p:txBody>
      </p:sp>
      <p:grpSp>
        <p:nvGrpSpPr>
          <p:cNvPr id="9" name="Group 8">
            <a:extLst>
              <a:ext uri="{FF2B5EF4-FFF2-40B4-BE49-F238E27FC236}">
                <a16:creationId xmlns:a16="http://schemas.microsoft.com/office/drawing/2014/main" id="{6FEDFEC0-3749-77AC-0BCB-DD1BBE469E71}"/>
              </a:ext>
            </a:extLst>
          </p:cNvPr>
          <p:cNvGrpSpPr/>
          <p:nvPr/>
        </p:nvGrpSpPr>
        <p:grpSpPr>
          <a:xfrm>
            <a:off x="1898650" y="1486401"/>
            <a:ext cx="5346700" cy="4083978"/>
            <a:chOff x="1898650" y="1486401"/>
            <a:chExt cx="5346700" cy="4083978"/>
          </a:xfrm>
        </p:grpSpPr>
        <p:pic>
          <p:nvPicPr>
            <p:cNvPr id="3" name="Picture 2">
              <a:extLst>
                <a:ext uri="{FF2B5EF4-FFF2-40B4-BE49-F238E27FC236}">
                  <a16:creationId xmlns:a16="http://schemas.microsoft.com/office/drawing/2014/main" id="{EF92ADE5-C839-C319-0B29-5E4BAC644E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8650" y="1486401"/>
              <a:ext cx="5346700" cy="2120900"/>
            </a:xfrm>
            <a:prstGeom prst="rect">
              <a:avLst/>
            </a:prstGeom>
          </p:spPr>
        </p:pic>
        <p:pic>
          <p:nvPicPr>
            <p:cNvPr id="8" name="Picture 7" descr="AT&amp;T Connected Learning website featuring the Intro to Email course. ">
              <a:extLst>
                <a:ext uri="{FF2B5EF4-FFF2-40B4-BE49-F238E27FC236}">
                  <a16:creationId xmlns:a16="http://schemas.microsoft.com/office/drawing/2014/main" id="{F19B1197-4FBF-57DC-526F-3BA72945AD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9095" y="3633173"/>
              <a:ext cx="2905809" cy="1937206"/>
            </a:xfrm>
            <a:prstGeom prst="rect">
              <a:avLst/>
            </a:prstGeom>
          </p:spPr>
        </p:pic>
      </p:grpSp>
    </p:spTree>
    <p:extLst>
      <p:ext uri="{BB962C8B-B14F-4D97-AF65-F5344CB8AC3E}">
        <p14:creationId xmlns:p14="http://schemas.microsoft.com/office/powerpoint/2010/main" val="72323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44</a:t>
            </a:fld>
            <a:endParaRPr lang="en-US"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0" y="5738553"/>
            <a:ext cx="9144000" cy="1066800"/>
          </a:xfrm>
        </p:spPr>
        <p:txBody>
          <a:bodyPr>
            <a:normAutofit/>
          </a:bodyPr>
          <a:lstStyle/>
          <a:p>
            <a:pPr algn="ctr"/>
            <a:r>
              <a:rPr lang="en-US" dirty="0">
                <a:solidFill>
                  <a:schemeClr val="tx1"/>
                </a:solidFill>
              </a:rPr>
              <a:t>https://</a:t>
            </a:r>
            <a:r>
              <a:rPr lang="en-US" dirty="0" err="1">
                <a:solidFill>
                  <a:schemeClr val="tx1"/>
                </a:solidFill>
              </a:rPr>
              <a:t>www.affordableconnectivity.gov</a:t>
            </a:r>
            <a:endParaRPr lang="en-US" dirty="0">
              <a:solidFill>
                <a:schemeClr val="tx1"/>
              </a:solidFill>
            </a:endParaRPr>
          </a:p>
        </p:txBody>
      </p:sp>
      <p:pic>
        <p:nvPicPr>
          <p:cNvPr id="7" name="Picture 6" descr="A computer screen displaying the Affordable Connectivity Program Home Page with the Apply Now button display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1401" y="586047"/>
            <a:ext cx="5531006" cy="4724400"/>
          </a:xfrm>
          <a:prstGeom prst="rect">
            <a:avLst/>
          </a:prstGeom>
        </p:spPr>
      </p:pic>
      <p:sp>
        <p:nvSpPr>
          <p:cNvPr id="3" name="Rectangle 2">
            <a:extLst>
              <a:ext uri="{FF2B5EF4-FFF2-40B4-BE49-F238E27FC236}">
                <a16:creationId xmlns:a16="http://schemas.microsoft.com/office/drawing/2014/main" id="{B435DD09-6ED2-1767-CFF5-527210CF0BB0}"/>
              </a:ext>
            </a:extLst>
          </p:cNvPr>
          <p:cNvSpPr/>
          <p:nvPr/>
        </p:nvSpPr>
        <p:spPr>
          <a:xfrm>
            <a:off x="3116230" y="2224180"/>
            <a:ext cx="724250" cy="38601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568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460B07-B993-E0CD-8A4B-AF8E5F641CA8}"/>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A5FED482-AF02-4DF2-8A43-E65515B149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86" y="631953"/>
            <a:ext cx="7772400" cy="5594093"/>
          </a:xfrm>
          <a:prstGeom prst="rect">
            <a:avLst/>
          </a:prstGeom>
          <a:ln>
            <a:solidFill>
              <a:schemeClr val="tx1">
                <a:lumMod val="95000"/>
                <a:lumOff val="5000"/>
              </a:schemeClr>
            </a:solidFill>
          </a:ln>
        </p:spPr>
      </p:pic>
      <p:sp>
        <p:nvSpPr>
          <p:cNvPr id="7" name="Rectangle 6">
            <a:extLst>
              <a:ext uri="{FF2B5EF4-FFF2-40B4-BE49-F238E27FC236}">
                <a16:creationId xmlns:a16="http://schemas.microsoft.com/office/drawing/2014/main" id="{23AFCA1D-52E8-3908-7A2D-BE98F7F7261A}"/>
              </a:ext>
            </a:extLst>
          </p:cNvPr>
          <p:cNvSpPr/>
          <p:nvPr/>
        </p:nvSpPr>
        <p:spPr>
          <a:xfrm>
            <a:off x="5925931" y="631953"/>
            <a:ext cx="1173137" cy="481952"/>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1998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3040255-3D0F-FE03-1847-0505252D633B}"/>
              </a:ext>
            </a:extLst>
          </p:cNvPr>
          <p:cNvSpPr>
            <a:spLocks noGrp="1"/>
          </p:cNvSpPr>
          <p:nvPr>
            <p:ph type="sldNum" sz="quarter" idx="12"/>
          </p:nvPr>
        </p:nvSpPr>
        <p:spPr/>
        <p:txBody>
          <a:bodyPr/>
          <a:lstStyle/>
          <a:p>
            <a:fld id="{D852D4E8-E283-404D-80D7-3AF63315721A}" type="slidenum">
              <a:rPr lang="en-US" smtClean="0"/>
              <a:t>46</a:t>
            </a:fld>
            <a:endParaRPr lang="en-US" dirty="0"/>
          </a:p>
        </p:txBody>
      </p:sp>
      <p:pic>
        <p:nvPicPr>
          <p:cNvPr id="6" name="Picture 5" descr="ACP application form field, what is your legal name? The form includes text boxes to add the first name, middle name (optional) and last name(s).">
            <a:extLst>
              <a:ext uri="{FF2B5EF4-FFF2-40B4-BE49-F238E27FC236}">
                <a16:creationId xmlns:a16="http://schemas.microsoft.com/office/drawing/2014/main" id="{855F0DC0-C35B-DFAC-CE3C-864A28782B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07283"/>
            <a:ext cx="9118542" cy="3643434"/>
          </a:xfrm>
          <a:prstGeom prst="rect">
            <a:avLst/>
          </a:prstGeom>
        </p:spPr>
      </p:pic>
    </p:spTree>
    <p:extLst>
      <p:ext uri="{BB962C8B-B14F-4D97-AF65-F5344CB8AC3E}">
        <p14:creationId xmlns:p14="http://schemas.microsoft.com/office/powerpoint/2010/main" val="148860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CF3650-298C-AA51-4FD5-6609BBB756D0}"/>
              </a:ext>
            </a:extLst>
          </p:cNvPr>
          <p:cNvSpPr>
            <a:spLocks noGrp="1"/>
          </p:cNvSpPr>
          <p:nvPr>
            <p:ph type="sldNum" sz="quarter" idx="12"/>
          </p:nvPr>
        </p:nvSpPr>
        <p:spPr/>
        <p:txBody>
          <a:bodyPr/>
          <a:lstStyle/>
          <a:p>
            <a:fld id="{D852D4E8-E283-404D-80D7-3AF63315721A}" type="slidenum">
              <a:rPr lang="en-US" smtClean="0"/>
              <a:t>47</a:t>
            </a:fld>
            <a:endParaRPr lang="en-US" dirty="0"/>
          </a:p>
        </p:txBody>
      </p:sp>
      <p:pic>
        <p:nvPicPr>
          <p:cNvPr id="4" name="Picture 3" descr="The ACP application form field asks for information, what is their date of birth. The form field is a drop-down menu to select the month, and the form field to enter the birth date and birth year.  ">
            <a:extLst>
              <a:ext uri="{FF2B5EF4-FFF2-40B4-BE49-F238E27FC236}">
                <a16:creationId xmlns:a16="http://schemas.microsoft.com/office/drawing/2014/main" id="{6C5A3189-450E-D1C2-73FB-CCD7C99602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758" y="1928553"/>
            <a:ext cx="8873617" cy="2659957"/>
          </a:xfrm>
          <a:prstGeom prst="rect">
            <a:avLst/>
          </a:prstGeom>
        </p:spPr>
      </p:pic>
    </p:spTree>
    <p:extLst>
      <p:ext uri="{BB962C8B-B14F-4D97-AF65-F5344CB8AC3E}">
        <p14:creationId xmlns:p14="http://schemas.microsoft.com/office/powerpoint/2010/main" val="170608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48</a:t>
            </a:fld>
            <a:endParaRPr lang="en-US" dirty="0"/>
          </a:p>
        </p:txBody>
      </p:sp>
      <p:pic>
        <p:nvPicPr>
          <p:cNvPr id="4" name="Picture 3" descr="The ACP application form field asks for information to verify your identity. The form field allows you to select Social Security Number,  Tribal ID Number, or Drivers License, Military ID, Passport, Taxpayer Identification Number or other Government ID.&#10;">
            <a:extLst>
              <a:ext uri="{FF2B5EF4-FFF2-40B4-BE49-F238E27FC236}">
                <a16:creationId xmlns:a16="http://schemas.microsoft.com/office/drawing/2014/main" id="{9F9FCEB9-54D1-B4C8-E990-9C457DBA4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625" y="1230284"/>
            <a:ext cx="7223111" cy="3647671"/>
          </a:xfrm>
          <a:prstGeom prst="rect">
            <a:avLst/>
          </a:prstGeom>
        </p:spPr>
      </p:pic>
    </p:spTree>
    <p:extLst>
      <p:ext uri="{BB962C8B-B14F-4D97-AF65-F5344CB8AC3E}">
        <p14:creationId xmlns:p14="http://schemas.microsoft.com/office/powerpoint/2010/main" val="275704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49</a:t>
            </a:fld>
            <a:endParaRPr lang="en-US" dirty="0"/>
          </a:p>
        </p:txBody>
      </p:sp>
      <p:pic>
        <p:nvPicPr>
          <p:cNvPr id="5" name="Picture 4" descr="The ACP application form field asks for information to verify your identity. Social Security Number option is selected. The form field asks for the last 4 digits of your SSN. ">
            <a:extLst>
              <a:ext uri="{FF2B5EF4-FFF2-40B4-BE49-F238E27FC236}">
                <a16:creationId xmlns:a16="http://schemas.microsoft.com/office/drawing/2014/main" id="{2CB5D04C-2BD5-CBEE-EFF4-5D50387620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150" y="1149350"/>
            <a:ext cx="5981700" cy="4559300"/>
          </a:xfrm>
          <a:prstGeom prst="rect">
            <a:avLst/>
          </a:prstGeom>
        </p:spPr>
      </p:pic>
    </p:spTree>
    <p:extLst>
      <p:ext uri="{BB962C8B-B14F-4D97-AF65-F5344CB8AC3E}">
        <p14:creationId xmlns:p14="http://schemas.microsoft.com/office/powerpoint/2010/main" val="3513088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B8EFB0-DED3-878C-3142-8FE04BAD8004}"/>
              </a:ext>
            </a:extLst>
          </p:cNvPr>
          <p:cNvSpPr>
            <a:spLocks noGrp="1"/>
          </p:cNvSpPr>
          <p:nvPr>
            <p:ph type="sldNum" sz="quarter" idx="12"/>
          </p:nvPr>
        </p:nvSpPr>
        <p:spPr/>
        <p:txBody>
          <a:bodyPr/>
          <a:lstStyle/>
          <a:p>
            <a:fld id="{D852D4E8-E283-404D-80D7-3AF63315721A}" type="slidenum">
              <a:rPr lang="en-US" smtClean="0"/>
              <a:t>5</a:t>
            </a:fld>
            <a:endParaRPr lang="en-US" dirty="0"/>
          </a:p>
        </p:txBody>
      </p:sp>
      <p:sp>
        <p:nvSpPr>
          <p:cNvPr id="3" name="Content Placeholder 2">
            <a:extLst>
              <a:ext uri="{FF2B5EF4-FFF2-40B4-BE49-F238E27FC236}">
                <a16:creationId xmlns:a16="http://schemas.microsoft.com/office/drawing/2014/main" id="{547D7295-C004-7E6A-AF8F-85A062068F89}"/>
              </a:ext>
            </a:extLst>
          </p:cNvPr>
          <p:cNvSpPr>
            <a:spLocks noGrp="1"/>
          </p:cNvSpPr>
          <p:nvPr>
            <p:ph idx="1"/>
          </p:nvPr>
        </p:nvSpPr>
        <p:spPr/>
        <p:txBody>
          <a:bodyPr/>
          <a:lstStyle/>
          <a:p>
            <a:r>
              <a:rPr lang="en-US" dirty="0">
                <a:solidFill>
                  <a:schemeClr val="tx1"/>
                </a:solidFill>
              </a:rPr>
              <a:t>Up to $30/month benefit for internet service; </a:t>
            </a:r>
          </a:p>
          <a:p>
            <a:r>
              <a:rPr lang="en-US" dirty="0">
                <a:solidFill>
                  <a:schemeClr val="tx1"/>
                </a:solidFill>
              </a:rPr>
              <a:t>Up to $75/month benefit for households on qualifying Tribal lands; and</a:t>
            </a:r>
          </a:p>
          <a:p>
            <a:r>
              <a:rPr lang="en-US" dirty="0">
                <a:solidFill>
                  <a:schemeClr val="tx1"/>
                </a:solidFill>
              </a:rPr>
              <a:t>A one-time discount of up to $100 for a laptop, desktop computer, or tablet purchased through a participating provider.</a:t>
            </a:r>
          </a:p>
          <a:p>
            <a:endParaRPr lang="en-US" dirty="0">
              <a:solidFill>
                <a:schemeClr val="tx1"/>
              </a:solidFill>
            </a:endParaRPr>
          </a:p>
          <a:p>
            <a:endParaRPr lang="en-US" dirty="0">
              <a:solidFill>
                <a:schemeClr val="tx1"/>
              </a:solidFill>
            </a:endParaRPr>
          </a:p>
        </p:txBody>
      </p:sp>
      <p:sp>
        <p:nvSpPr>
          <p:cNvPr id="4" name="Title 3">
            <a:extLst>
              <a:ext uri="{FF2B5EF4-FFF2-40B4-BE49-F238E27FC236}">
                <a16:creationId xmlns:a16="http://schemas.microsoft.com/office/drawing/2014/main" id="{C00517F1-0BD2-9C64-2C98-3F286B0343EC}"/>
              </a:ext>
            </a:extLst>
          </p:cNvPr>
          <p:cNvSpPr>
            <a:spLocks noGrp="1"/>
          </p:cNvSpPr>
          <p:nvPr>
            <p:ph type="title"/>
          </p:nvPr>
        </p:nvSpPr>
        <p:spPr/>
        <p:txBody>
          <a:bodyPr/>
          <a:lstStyle/>
          <a:p>
            <a:r>
              <a:rPr lang="en-US" dirty="0"/>
              <a:t>The Benefit</a:t>
            </a:r>
          </a:p>
        </p:txBody>
      </p:sp>
      <p:pic>
        <p:nvPicPr>
          <p:cNvPr id="6" name="Picture 5" descr="Graphical user interface, website&#10;&#10;Description automatically generated">
            <a:extLst>
              <a:ext uri="{FF2B5EF4-FFF2-40B4-BE49-F238E27FC236}">
                <a16:creationId xmlns:a16="http://schemas.microsoft.com/office/drawing/2014/main" id="{ABD54BC7-6CA9-8364-160C-CB65314189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8928" y="3944769"/>
            <a:ext cx="2786144" cy="2379831"/>
          </a:xfrm>
          <a:prstGeom prst="rect">
            <a:avLst/>
          </a:prstGeom>
        </p:spPr>
      </p:pic>
      <p:pic>
        <p:nvPicPr>
          <p:cNvPr id="8" name="Picture 7" descr="Graphical user interface, website&#10;&#10;Description automatically generated">
            <a:extLst>
              <a:ext uri="{FF2B5EF4-FFF2-40B4-BE49-F238E27FC236}">
                <a16:creationId xmlns:a16="http://schemas.microsoft.com/office/drawing/2014/main" id="{52FB9359-7ECF-7442-604C-EC6A63CA47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866" y="4644136"/>
            <a:ext cx="2770398" cy="1500632"/>
          </a:xfrm>
          <a:prstGeom prst="rect">
            <a:avLst/>
          </a:prstGeom>
        </p:spPr>
      </p:pic>
      <p:pic>
        <p:nvPicPr>
          <p:cNvPr id="10" name="Picture 9" descr="A screenshot of a website&#10;&#10;Description automatically generated with medium confidence">
            <a:extLst>
              <a:ext uri="{FF2B5EF4-FFF2-40B4-BE49-F238E27FC236}">
                <a16:creationId xmlns:a16="http://schemas.microsoft.com/office/drawing/2014/main" id="{8CCFD94F-47B8-3887-DA0C-6DD027B8EC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6062" y="4105297"/>
            <a:ext cx="1648674" cy="2039471"/>
          </a:xfrm>
          <a:prstGeom prst="rect">
            <a:avLst/>
          </a:prstGeom>
        </p:spPr>
      </p:pic>
    </p:spTree>
    <p:extLst>
      <p:ext uri="{BB962C8B-B14F-4D97-AF65-F5344CB8AC3E}">
        <p14:creationId xmlns:p14="http://schemas.microsoft.com/office/powerpoint/2010/main" val="140009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CD84FD-350F-4506-BACB-3CD43B711E5C}"/>
              </a:ext>
            </a:extLst>
          </p:cNvPr>
          <p:cNvSpPr>
            <a:spLocks noGrp="1"/>
          </p:cNvSpPr>
          <p:nvPr>
            <p:ph type="sldNum" sz="quarter" idx="12"/>
          </p:nvPr>
        </p:nvSpPr>
        <p:spPr/>
        <p:txBody>
          <a:bodyPr/>
          <a:lstStyle/>
          <a:p>
            <a:fld id="{D852D4E8-E283-404D-80D7-3AF63315721A}" type="slidenum">
              <a:rPr lang="en-US" smtClean="0"/>
              <a:t>50</a:t>
            </a:fld>
            <a:endParaRPr lang="en-US" dirty="0"/>
          </a:p>
        </p:txBody>
      </p:sp>
      <p:pic>
        <p:nvPicPr>
          <p:cNvPr id="4" name="Picture 3" descr="The ACP application form field asks for information to verify your identity. The form field allows you to select Social Security Number,  Tribal ID Number, or Drivers License, Military ID, Passport, Taxpayer Identification Number or other Government ID.&#10;&#10;">
            <a:extLst>
              <a:ext uri="{FF2B5EF4-FFF2-40B4-BE49-F238E27FC236}">
                <a16:creationId xmlns:a16="http://schemas.microsoft.com/office/drawing/2014/main" id="{9F9FCEB9-54D1-B4C8-E990-9C457DBA47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625" y="1230284"/>
            <a:ext cx="7223111" cy="3647671"/>
          </a:xfrm>
          <a:prstGeom prst="rect">
            <a:avLst/>
          </a:prstGeom>
        </p:spPr>
      </p:pic>
    </p:spTree>
    <p:extLst>
      <p:ext uri="{BB962C8B-B14F-4D97-AF65-F5344CB8AC3E}">
        <p14:creationId xmlns:p14="http://schemas.microsoft.com/office/powerpoint/2010/main" val="195886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0C48FB-714F-5C90-0C84-61384FC21B22}"/>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8" name="Picture 7" descr="The ACP form with the Drivers License, Military ID, Passport, Taxpayer Identification Number, or other Government ID  menu expanded.  ">
            <a:extLst>
              <a:ext uri="{FF2B5EF4-FFF2-40B4-BE49-F238E27FC236}">
                <a16:creationId xmlns:a16="http://schemas.microsoft.com/office/drawing/2014/main" id="{1DC73D1D-4ABC-DBA5-CC9B-6A393727E1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03239" y="802178"/>
            <a:ext cx="4937522" cy="5253644"/>
          </a:xfrm>
          <a:prstGeom prst="rect">
            <a:avLst/>
          </a:prstGeom>
        </p:spPr>
      </p:pic>
      <p:sp>
        <p:nvSpPr>
          <p:cNvPr id="9" name="Rectangle 8">
            <a:extLst>
              <a:ext uri="{FF2B5EF4-FFF2-40B4-BE49-F238E27FC236}">
                <a16:creationId xmlns:a16="http://schemas.microsoft.com/office/drawing/2014/main" id="{46FD6BE5-AA62-85EF-592B-530A2F03DD52}"/>
              </a:ext>
            </a:extLst>
          </p:cNvPr>
          <p:cNvSpPr/>
          <p:nvPr/>
        </p:nvSpPr>
        <p:spPr>
          <a:xfrm>
            <a:off x="2284958" y="2523436"/>
            <a:ext cx="4548104" cy="35323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351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0C48FB-714F-5C90-0C84-61384FC21B22}"/>
              </a:ext>
            </a:extLst>
          </p:cNvPr>
          <p:cNvSpPr>
            <a:spLocks noGrp="1"/>
          </p:cNvSpPr>
          <p:nvPr>
            <p:ph type="sldNum" sz="quarter" idx="12"/>
          </p:nvPr>
        </p:nvSpPr>
        <p:spPr/>
        <p:txBody>
          <a:bodyPr/>
          <a:lstStyle/>
          <a:p>
            <a:fld id="{D852D4E8-E283-404D-80D7-3AF63315721A}" type="slidenum">
              <a:rPr lang="en-US" smtClean="0"/>
              <a:t>52</a:t>
            </a:fld>
            <a:endParaRPr lang="en-US" dirty="0"/>
          </a:p>
        </p:txBody>
      </p:sp>
      <p:pic>
        <p:nvPicPr>
          <p:cNvPr id="5" name="Picture 4" descr="Graphical user interface, text, application, email&#10;&#10;Description automatically generated">
            <a:extLst>
              <a:ext uri="{FF2B5EF4-FFF2-40B4-BE49-F238E27FC236}">
                <a16:creationId xmlns:a16="http://schemas.microsoft.com/office/drawing/2014/main" id="{9F5D7FDA-7A77-2A16-ED47-EE53DDE483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57300"/>
            <a:ext cx="6705600" cy="4343400"/>
          </a:xfrm>
          <a:prstGeom prst="rect">
            <a:avLst/>
          </a:prstGeom>
        </p:spPr>
      </p:pic>
    </p:spTree>
    <p:extLst>
      <p:ext uri="{BB962C8B-B14F-4D97-AF65-F5344CB8AC3E}">
        <p14:creationId xmlns:p14="http://schemas.microsoft.com/office/powerpoint/2010/main" val="108868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0099C9-CDEA-F6F1-BD5F-80051EC3E93E}"/>
              </a:ext>
            </a:extLst>
          </p:cNvPr>
          <p:cNvSpPr>
            <a:spLocks noGrp="1"/>
          </p:cNvSpPr>
          <p:nvPr>
            <p:ph type="sldNum" sz="quarter" idx="12"/>
          </p:nvPr>
        </p:nvSpPr>
        <p:spPr/>
        <p:txBody>
          <a:bodyPr/>
          <a:lstStyle/>
          <a:p>
            <a:fld id="{D852D4E8-E283-404D-80D7-3AF63315721A}" type="slidenum">
              <a:rPr lang="en-US" smtClean="0"/>
              <a:t>53</a:t>
            </a:fld>
            <a:endParaRPr lang="en-US" dirty="0"/>
          </a:p>
        </p:txBody>
      </p:sp>
      <p:pic>
        <p:nvPicPr>
          <p:cNvPr id="5" name="Picture 4" descr="The ACP application form field asks for your home address. The form field asks for your street address, apartment or unit number, city,  state, and zip code.   &#10;">
            <a:extLst>
              <a:ext uri="{FF2B5EF4-FFF2-40B4-BE49-F238E27FC236}">
                <a16:creationId xmlns:a16="http://schemas.microsoft.com/office/drawing/2014/main" id="{88365ADD-BF74-9238-75EC-BB67517B436B}"/>
              </a:ext>
            </a:extLst>
          </p:cNvPr>
          <p:cNvPicPr>
            <a:picLocks noChangeAspect="1"/>
          </p:cNvPicPr>
          <p:nvPr/>
        </p:nvPicPr>
        <p:blipFill rotWithShape="1">
          <a:blip r:embed="rId3">
            <a:extLst>
              <a:ext uri="{28A0092B-C50C-407E-A947-70E740481C1C}">
                <a14:useLocalDpi xmlns:a14="http://schemas.microsoft.com/office/drawing/2010/main" val="0"/>
              </a:ext>
            </a:extLst>
          </a:blip>
          <a:srcRect l="14973" r="12300"/>
          <a:stretch/>
        </p:blipFill>
        <p:spPr>
          <a:xfrm>
            <a:off x="659254" y="1210055"/>
            <a:ext cx="7896482" cy="3611327"/>
          </a:xfrm>
          <a:prstGeom prst="rect">
            <a:avLst/>
          </a:prstGeom>
        </p:spPr>
      </p:pic>
    </p:spTree>
    <p:extLst>
      <p:ext uri="{BB962C8B-B14F-4D97-AF65-F5344CB8AC3E}">
        <p14:creationId xmlns:p14="http://schemas.microsoft.com/office/powerpoint/2010/main" val="318240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BEF99BD-51F6-0B20-F624-BE8F0D8CA24C}"/>
              </a:ext>
            </a:extLst>
          </p:cNvPr>
          <p:cNvSpPr>
            <a:spLocks noGrp="1"/>
          </p:cNvSpPr>
          <p:nvPr>
            <p:ph type="sldNum" sz="quarter" idx="12"/>
          </p:nvPr>
        </p:nvSpPr>
        <p:spPr/>
        <p:txBody>
          <a:bodyPr/>
          <a:lstStyle/>
          <a:p>
            <a:fld id="{D852D4E8-E283-404D-80D7-3AF63315721A}" type="slidenum">
              <a:rPr lang="en-US" smtClean="0"/>
              <a:t>54</a:t>
            </a:fld>
            <a:endParaRPr lang="en-US" dirty="0"/>
          </a:p>
        </p:txBody>
      </p:sp>
      <p:pic>
        <p:nvPicPr>
          <p:cNvPr id="4" name="Picture 3" descr="The ACP application form asks you to confirm if you qualify for Lifeline or the ACP  through your child or dependent or no, I qualify by myself. ">
            <a:extLst>
              <a:ext uri="{FF2B5EF4-FFF2-40B4-BE49-F238E27FC236}">
                <a16:creationId xmlns:a16="http://schemas.microsoft.com/office/drawing/2014/main" id="{2AFF9BCB-2278-8CEA-85E8-42B512C2436C}"/>
              </a:ext>
            </a:extLst>
          </p:cNvPr>
          <p:cNvPicPr>
            <a:picLocks noChangeAspect="1"/>
          </p:cNvPicPr>
          <p:nvPr/>
        </p:nvPicPr>
        <p:blipFill rotWithShape="1">
          <a:blip r:embed="rId3">
            <a:extLst>
              <a:ext uri="{28A0092B-C50C-407E-A947-70E740481C1C}">
                <a14:useLocalDpi xmlns:a14="http://schemas.microsoft.com/office/drawing/2010/main" val="0"/>
              </a:ext>
            </a:extLst>
          </a:blip>
          <a:srcRect l="18396" r="14652"/>
          <a:stretch/>
        </p:blipFill>
        <p:spPr>
          <a:xfrm>
            <a:off x="987094" y="1625608"/>
            <a:ext cx="7187642" cy="3844165"/>
          </a:xfrm>
          <a:prstGeom prst="rect">
            <a:avLst/>
          </a:prstGeom>
        </p:spPr>
      </p:pic>
    </p:spTree>
    <p:extLst>
      <p:ext uri="{BB962C8B-B14F-4D97-AF65-F5344CB8AC3E}">
        <p14:creationId xmlns:p14="http://schemas.microsoft.com/office/powerpoint/2010/main" val="171751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08D99A-CFB1-CA6D-C21F-582943AB9AF0}"/>
              </a:ext>
            </a:extLst>
          </p:cNvPr>
          <p:cNvSpPr>
            <a:spLocks noGrp="1"/>
          </p:cNvSpPr>
          <p:nvPr>
            <p:ph type="sldNum" sz="quarter" idx="12"/>
          </p:nvPr>
        </p:nvSpPr>
        <p:spPr/>
        <p:txBody>
          <a:bodyPr/>
          <a:lstStyle/>
          <a:p>
            <a:fld id="{D852D4E8-E283-404D-80D7-3AF63315721A}" type="slidenum">
              <a:rPr lang="en-US" smtClean="0"/>
              <a:t>55</a:t>
            </a:fld>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C5FB07E9-5B8B-7C55-7FA5-986F1783F522}"/>
              </a:ext>
            </a:extLst>
          </p:cNvPr>
          <p:cNvPicPr>
            <a:picLocks noChangeAspect="1"/>
          </p:cNvPicPr>
          <p:nvPr/>
        </p:nvPicPr>
        <p:blipFill rotWithShape="1">
          <a:blip r:embed="rId3">
            <a:extLst>
              <a:ext uri="{28A0092B-C50C-407E-A947-70E740481C1C}">
                <a14:useLocalDpi xmlns:a14="http://schemas.microsoft.com/office/drawing/2010/main" val="0"/>
              </a:ext>
            </a:extLst>
          </a:blip>
          <a:srcRect l="16846" r="13635"/>
          <a:stretch/>
        </p:blipFill>
        <p:spPr>
          <a:xfrm>
            <a:off x="856019" y="1684105"/>
            <a:ext cx="7431961" cy="3769043"/>
          </a:xfrm>
          <a:prstGeom prst="rect">
            <a:avLst/>
          </a:prstGeom>
        </p:spPr>
      </p:pic>
    </p:spTree>
    <p:extLst>
      <p:ext uri="{BB962C8B-B14F-4D97-AF65-F5344CB8AC3E}">
        <p14:creationId xmlns:p14="http://schemas.microsoft.com/office/powerpoint/2010/main" val="414553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8F2981-9275-41C1-ED75-B9D507400A97}"/>
              </a:ext>
            </a:extLst>
          </p:cNvPr>
          <p:cNvSpPr>
            <a:spLocks noGrp="1"/>
          </p:cNvSpPr>
          <p:nvPr>
            <p:ph type="sldNum" sz="quarter" idx="12"/>
          </p:nvPr>
        </p:nvSpPr>
        <p:spPr/>
        <p:txBody>
          <a:bodyPr/>
          <a:lstStyle/>
          <a:p>
            <a:fld id="{D852D4E8-E283-404D-80D7-3AF63315721A}" type="slidenum">
              <a:rPr lang="en-US" smtClean="0"/>
              <a:t>56</a:t>
            </a:fld>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C79B0F65-4412-74DD-EB83-9EFD4F50FB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2814" y="681642"/>
            <a:ext cx="4865134" cy="5985165"/>
          </a:xfrm>
          <a:prstGeom prst="rect">
            <a:avLst/>
          </a:prstGeom>
        </p:spPr>
      </p:pic>
    </p:spTree>
    <p:extLst>
      <p:ext uri="{BB962C8B-B14F-4D97-AF65-F5344CB8AC3E}">
        <p14:creationId xmlns:p14="http://schemas.microsoft.com/office/powerpoint/2010/main" val="1272455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6F7995-EF0B-010E-C8AE-392E7482D5CD}"/>
              </a:ext>
            </a:extLst>
          </p:cNvPr>
          <p:cNvSpPr>
            <a:spLocks noGrp="1"/>
          </p:cNvSpPr>
          <p:nvPr>
            <p:ph type="sldNum" sz="quarter" idx="12"/>
          </p:nvPr>
        </p:nvSpPr>
        <p:spPr/>
        <p:txBody>
          <a:bodyPr/>
          <a:lstStyle/>
          <a:p>
            <a:fld id="{D852D4E8-E283-404D-80D7-3AF63315721A}" type="slidenum">
              <a:rPr lang="en-US" smtClean="0"/>
              <a:t>57</a:t>
            </a:fld>
            <a:endParaRPr lang="en-US" dirty="0"/>
          </a:p>
        </p:txBody>
      </p:sp>
      <p:pic>
        <p:nvPicPr>
          <p:cNvPr id="3" name="Picture 2" descr="The ACP application form field asks for information to verify your identity. The form field allows you to select Social Security Number,  Tribal ID Number, or Drivers License, Military ID, Passport, Taxpayer Identification Number or other Government ID.&#10;&#10;">
            <a:extLst>
              <a:ext uri="{FF2B5EF4-FFF2-40B4-BE49-F238E27FC236}">
                <a16:creationId xmlns:a16="http://schemas.microsoft.com/office/drawing/2014/main" id="{76F43708-DB28-EE4C-73B6-B76DAD62B2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625" y="1230284"/>
            <a:ext cx="7223111" cy="3647671"/>
          </a:xfrm>
          <a:prstGeom prst="rect">
            <a:avLst/>
          </a:prstGeom>
        </p:spPr>
      </p:pic>
    </p:spTree>
    <p:extLst>
      <p:ext uri="{BB962C8B-B14F-4D97-AF65-F5344CB8AC3E}">
        <p14:creationId xmlns:p14="http://schemas.microsoft.com/office/powerpoint/2010/main" val="66372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E32D15-4009-197B-BDA7-27BFDC3F44CA}"/>
              </a:ext>
            </a:extLst>
          </p:cNvPr>
          <p:cNvSpPr>
            <a:spLocks noGrp="1"/>
          </p:cNvSpPr>
          <p:nvPr>
            <p:ph type="sldNum" sz="quarter" idx="12"/>
          </p:nvPr>
        </p:nvSpPr>
        <p:spPr/>
        <p:txBody>
          <a:bodyPr/>
          <a:lstStyle/>
          <a:p>
            <a:fld id="{D852D4E8-E283-404D-80D7-3AF63315721A}" type="slidenum">
              <a:rPr lang="en-US" smtClean="0"/>
              <a:t>58</a:t>
            </a:fld>
            <a:endParaRPr lang="en-US" dirty="0"/>
          </a:p>
        </p:txBody>
      </p:sp>
      <p:pic>
        <p:nvPicPr>
          <p:cNvPr id="4" name="Picture 3" descr="The ACP form section to choose your username.">
            <a:extLst>
              <a:ext uri="{FF2B5EF4-FFF2-40B4-BE49-F238E27FC236}">
                <a16:creationId xmlns:a16="http://schemas.microsoft.com/office/drawing/2014/main" id="{53F376DC-A0B4-1A07-7314-283DCE0A33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4" y="1698172"/>
            <a:ext cx="8078651" cy="3004457"/>
          </a:xfrm>
          <a:prstGeom prst="rect">
            <a:avLst/>
          </a:prstGeom>
        </p:spPr>
      </p:pic>
      <p:sp>
        <p:nvSpPr>
          <p:cNvPr id="5" name="Rectangle 4">
            <a:extLst>
              <a:ext uri="{FF2B5EF4-FFF2-40B4-BE49-F238E27FC236}">
                <a16:creationId xmlns:a16="http://schemas.microsoft.com/office/drawing/2014/main" id="{E346298D-F1E5-328B-5C46-A3E389FAC9B2}"/>
              </a:ext>
            </a:extLst>
          </p:cNvPr>
          <p:cNvSpPr/>
          <p:nvPr/>
        </p:nvSpPr>
        <p:spPr>
          <a:xfrm flipV="1">
            <a:off x="922560" y="3584124"/>
            <a:ext cx="3649439" cy="710290"/>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9716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60CACF-FBE7-31B9-002C-00DA05E7725D}"/>
              </a:ext>
            </a:extLst>
          </p:cNvPr>
          <p:cNvSpPr>
            <a:spLocks noGrp="1"/>
          </p:cNvSpPr>
          <p:nvPr>
            <p:ph type="sldNum" sz="quarter" idx="12"/>
          </p:nvPr>
        </p:nvSpPr>
        <p:spPr/>
        <p:txBody>
          <a:bodyPr/>
          <a:lstStyle/>
          <a:p>
            <a:fld id="{D852D4E8-E283-404D-80D7-3AF63315721A}" type="slidenum">
              <a:rPr lang="en-US" smtClean="0"/>
              <a:t>59</a:t>
            </a:fld>
            <a:endParaRPr lang="en-US" dirty="0"/>
          </a:p>
        </p:txBody>
      </p:sp>
      <p:pic>
        <p:nvPicPr>
          <p:cNvPr id="4" name="Picture 3" descr="The ACP form section to create a password. ">
            <a:extLst>
              <a:ext uri="{FF2B5EF4-FFF2-40B4-BE49-F238E27FC236}">
                <a16:creationId xmlns:a16="http://schemas.microsoft.com/office/drawing/2014/main" id="{BE3CDEBF-2DE0-595F-62F8-2B3B37B58A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720" y="1761218"/>
            <a:ext cx="7210833" cy="4674507"/>
          </a:xfrm>
          <a:prstGeom prst="rect">
            <a:avLst/>
          </a:prstGeom>
        </p:spPr>
      </p:pic>
      <p:grpSp>
        <p:nvGrpSpPr>
          <p:cNvPr id="7" name="Group 6">
            <a:extLst>
              <a:ext uri="{FF2B5EF4-FFF2-40B4-BE49-F238E27FC236}">
                <a16:creationId xmlns:a16="http://schemas.microsoft.com/office/drawing/2014/main" id="{5C320C66-93C9-2B70-0318-104DCF714896}"/>
              </a:ext>
            </a:extLst>
          </p:cNvPr>
          <p:cNvGrpSpPr/>
          <p:nvPr/>
        </p:nvGrpSpPr>
        <p:grpSpPr>
          <a:xfrm>
            <a:off x="195942" y="368032"/>
            <a:ext cx="8631305" cy="1435991"/>
            <a:chOff x="195942" y="368032"/>
            <a:chExt cx="8631305" cy="1435991"/>
          </a:xfrm>
        </p:grpSpPr>
        <p:pic>
          <p:nvPicPr>
            <p:cNvPr id="5" name="Picture 4" descr="Quick Tips icon. ">
              <a:extLst>
                <a:ext uri="{FF2B5EF4-FFF2-40B4-BE49-F238E27FC236}">
                  <a16:creationId xmlns:a16="http://schemas.microsoft.com/office/drawing/2014/main" id="{4C9B206A-E0F1-E93B-422C-D47C6098B77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070270" y="368032"/>
              <a:ext cx="1756977" cy="1435991"/>
            </a:xfrm>
            <a:prstGeom prst="rect">
              <a:avLst/>
            </a:prstGeom>
          </p:spPr>
        </p:pic>
        <p:sp>
          <p:nvSpPr>
            <p:cNvPr id="6" name="Title 3">
              <a:extLst>
                <a:ext uri="{FF2B5EF4-FFF2-40B4-BE49-F238E27FC236}">
                  <a16:creationId xmlns:a16="http://schemas.microsoft.com/office/drawing/2014/main" id="{62ACCDF7-8517-16DC-6072-BF5D7FC50D89}"/>
                </a:ext>
              </a:extLst>
            </p:cNvPr>
            <p:cNvSpPr txBox="1">
              <a:spLocks/>
            </p:cNvSpPr>
            <p:nvPr/>
          </p:nvSpPr>
          <p:spPr>
            <a:xfrm>
              <a:off x="195942" y="422275"/>
              <a:ext cx="7037614" cy="1210582"/>
            </a:xfrm>
            <a:prstGeom prst="rect">
              <a:avLst/>
            </a:prstGeom>
          </p:spPr>
          <p:txBody>
            <a:bodyPr>
              <a:no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r"/>
              <a:r>
                <a:rPr lang="en-US" sz="2400" dirty="0">
                  <a:solidFill>
                    <a:schemeClr val="tx1"/>
                  </a:solidFill>
                </a:rPr>
                <a:t>Select a password you will remember.</a:t>
              </a:r>
              <a:br>
                <a:rPr lang="en-US" sz="2400" dirty="0">
                  <a:solidFill>
                    <a:schemeClr val="tx1"/>
                  </a:solidFill>
                </a:rPr>
              </a:br>
              <a:r>
                <a:rPr lang="en-US" sz="2400" dirty="0">
                  <a:solidFill>
                    <a:schemeClr val="tx1"/>
                  </a:solidFill>
                </a:rPr>
                <a:t>You will need to enter your password each</a:t>
              </a:r>
              <a:br>
                <a:rPr lang="en-US" sz="2400" dirty="0">
                  <a:solidFill>
                    <a:schemeClr val="tx1"/>
                  </a:solidFill>
                </a:rPr>
              </a:br>
              <a:r>
                <a:rPr lang="en-US" sz="2400" dirty="0">
                  <a:solidFill>
                    <a:schemeClr val="tx1"/>
                  </a:solidFill>
                </a:rPr>
                <a:t>time you access your ACP application.</a:t>
              </a:r>
            </a:p>
          </p:txBody>
        </p:sp>
      </p:grpSp>
      <p:sp>
        <p:nvSpPr>
          <p:cNvPr id="9" name="Rectangle 8">
            <a:extLst>
              <a:ext uri="{FF2B5EF4-FFF2-40B4-BE49-F238E27FC236}">
                <a16:creationId xmlns:a16="http://schemas.microsoft.com/office/drawing/2014/main" id="{B34AAE86-C531-6E9A-7AFE-34BF0E3CECBA}"/>
              </a:ext>
            </a:extLst>
          </p:cNvPr>
          <p:cNvSpPr/>
          <p:nvPr/>
        </p:nvSpPr>
        <p:spPr>
          <a:xfrm>
            <a:off x="957943" y="3238499"/>
            <a:ext cx="3287489" cy="21172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5057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DCF9AE-B21B-848F-525A-878BED411612}"/>
              </a:ext>
            </a:extLst>
          </p:cNvPr>
          <p:cNvSpPr>
            <a:spLocks noGrp="1"/>
          </p:cNvSpPr>
          <p:nvPr>
            <p:ph type="sldNum" sz="quarter" idx="12"/>
          </p:nvPr>
        </p:nvSpPr>
        <p:spPr/>
        <p:txBody>
          <a:bodyPr/>
          <a:lstStyle/>
          <a:p>
            <a:fld id="{D852D4E8-E283-404D-80D7-3AF63315721A}" type="slidenum">
              <a:rPr lang="en-US" smtClean="0"/>
              <a:t>6</a:t>
            </a:fld>
            <a:endParaRPr lang="en-US" dirty="0"/>
          </a:p>
        </p:txBody>
      </p:sp>
      <p:sp>
        <p:nvSpPr>
          <p:cNvPr id="3" name="Content Placeholder 2">
            <a:extLst>
              <a:ext uri="{FF2B5EF4-FFF2-40B4-BE49-F238E27FC236}">
                <a16:creationId xmlns:a16="http://schemas.microsoft.com/office/drawing/2014/main" id="{E26E7D97-22DD-C7B0-1702-C7CBB322499D}"/>
              </a:ext>
            </a:extLst>
          </p:cNvPr>
          <p:cNvSpPr>
            <a:spLocks noGrp="1"/>
          </p:cNvSpPr>
          <p:nvPr>
            <p:ph idx="1"/>
          </p:nvPr>
        </p:nvSpPr>
        <p:spPr/>
        <p:txBody>
          <a:bodyPr>
            <a:normAutofit lnSpcReduction="10000"/>
          </a:bodyPr>
          <a:lstStyle/>
          <a:p>
            <a:pPr>
              <a:lnSpc>
                <a:spcPct val="150000"/>
              </a:lnSpc>
              <a:buBlip>
                <a:blip r:embed="rId3"/>
              </a:buBlip>
            </a:pPr>
            <a:r>
              <a:rPr lang="en-US" dirty="0">
                <a:solidFill>
                  <a:schemeClr val="tx1"/>
                </a:solidFill>
              </a:rPr>
              <a:t>Access education and online learning resources. </a:t>
            </a:r>
          </a:p>
          <a:p>
            <a:pPr>
              <a:lnSpc>
                <a:spcPct val="150000"/>
              </a:lnSpc>
              <a:buBlip>
                <a:blip r:embed="rId3"/>
              </a:buBlip>
            </a:pPr>
            <a:r>
              <a:rPr lang="en-US" dirty="0">
                <a:solidFill>
                  <a:schemeClr val="tx1"/>
                </a:solidFill>
              </a:rPr>
              <a:t>Access educational tools to assist with homework.</a:t>
            </a:r>
          </a:p>
          <a:p>
            <a:pPr>
              <a:lnSpc>
                <a:spcPct val="150000"/>
              </a:lnSpc>
              <a:buBlip>
                <a:blip r:embed="rId3"/>
              </a:buBlip>
            </a:pPr>
            <a:r>
              <a:rPr lang="en-US" dirty="0">
                <a:solidFill>
                  <a:schemeClr val="tx1"/>
                </a:solidFill>
              </a:rPr>
              <a:t>Access health care resources.  </a:t>
            </a:r>
          </a:p>
          <a:p>
            <a:pPr>
              <a:lnSpc>
                <a:spcPct val="110000"/>
              </a:lnSpc>
              <a:buBlip>
                <a:blip r:embed="rId3"/>
              </a:buBlip>
            </a:pPr>
            <a:r>
              <a:rPr lang="en-US" dirty="0">
                <a:solidFill>
                  <a:schemeClr val="tx1"/>
                </a:solidFill>
              </a:rPr>
              <a:t>Access your bank account, pay bills online, and sign up for other essential services.</a:t>
            </a:r>
          </a:p>
          <a:p>
            <a:pPr>
              <a:lnSpc>
                <a:spcPct val="150000"/>
              </a:lnSpc>
              <a:buBlip>
                <a:blip r:embed="rId3"/>
              </a:buBlip>
            </a:pPr>
            <a:r>
              <a:rPr lang="en-US" dirty="0">
                <a:solidFill>
                  <a:schemeClr val="tx1"/>
                </a:solidFill>
              </a:rPr>
              <a:t>Apply for new jobs or work some jobs remotely.</a:t>
            </a:r>
          </a:p>
          <a:p>
            <a:pPr>
              <a:lnSpc>
                <a:spcPct val="150000"/>
              </a:lnSpc>
              <a:buBlip>
                <a:blip r:embed="rId3"/>
              </a:buBlip>
            </a:pPr>
            <a:r>
              <a:rPr lang="en-US" dirty="0">
                <a:solidFill>
                  <a:schemeClr val="tx1"/>
                </a:solidFill>
              </a:rPr>
              <a:t>Watch online entertainment.</a:t>
            </a:r>
          </a:p>
          <a:p>
            <a:pPr>
              <a:lnSpc>
                <a:spcPct val="150000"/>
              </a:lnSpc>
              <a:buBlip>
                <a:blip r:embed="rId3"/>
              </a:buBlip>
            </a:pPr>
            <a:r>
              <a:rPr lang="en-US" dirty="0">
                <a:solidFill>
                  <a:schemeClr val="tx1"/>
                </a:solidFill>
              </a:rPr>
              <a:t>Stay up to date with the news.</a:t>
            </a:r>
          </a:p>
          <a:p>
            <a:pPr>
              <a:lnSpc>
                <a:spcPct val="150000"/>
              </a:lnSpc>
              <a:buBlip>
                <a:blip r:embed="rId3"/>
              </a:buBlip>
            </a:pPr>
            <a:r>
              <a:rPr lang="en-US" dirty="0">
                <a:solidFill>
                  <a:schemeClr val="tx1"/>
                </a:solidFill>
              </a:rPr>
              <a:t>Stay connected with family and friends.</a:t>
            </a:r>
          </a:p>
          <a:p>
            <a:pPr>
              <a:buBlip>
                <a:blip r:embed="rId3"/>
              </a:buBlip>
            </a:pPr>
            <a:endParaRPr lang="en-US" dirty="0">
              <a:solidFill>
                <a:schemeClr val="tx1"/>
              </a:solidFill>
            </a:endParaRPr>
          </a:p>
          <a:p>
            <a:pPr>
              <a:buBlip>
                <a:blip r:embed="rId3"/>
              </a:buBlip>
            </a:pPr>
            <a:endParaRPr lang="en-US" sz="2000" dirty="0">
              <a:solidFill>
                <a:schemeClr val="tx1"/>
              </a:solidFill>
            </a:endParaRPr>
          </a:p>
          <a:p>
            <a:pPr>
              <a:buBlip>
                <a:blip r:embed="rId3"/>
              </a:buBlip>
            </a:pPr>
            <a:endParaRPr lang="en-US" sz="2000" dirty="0">
              <a:solidFill>
                <a:schemeClr val="tx1"/>
              </a:solidFill>
            </a:endParaRPr>
          </a:p>
          <a:p>
            <a:pPr>
              <a:buBlip>
                <a:blip r:embed="rId3"/>
              </a:buBlip>
            </a:pPr>
            <a:endParaRPr lang="en-US" dirty="0">
              <a:solidFill>
                <a:schemeClr val="tx1"/>
              </a:solidFill>
            </a:endParaRPr>
          </a:p>
          <a:p>
            <a:pPr>
              <a:buBlip>
                <a:blip r:embed="rId3"/>
              </a:buBlip>
            </a:pPr>
            <a:endParaRPr lang="en-US" dirty="0">
              <a:solidFill>
                <a:schemeClr val="tx1"/>
              </a:solidFill>
            </a:endParaRPr>
          </a:p>
          <a:p>
            <a:pPr>
              <a:buBlip>
                <a:blip r:embed="rId3"/>
              </a:buBlip>
            </a:pPr>
            <a:endParaRPr lang="en-US" dirty="0">
              <a:solidFill>
                <a:schemeClr val="tx1"/>
              </a:solidFill>
            </a:endParaRPr>
          </a:p>
          <a:p>
            <a:pPr>
              <a:buBlip>
                <a:blip r:embed="rId3"/>
              </a:buBlip>
            </a:pPr>
            <a:endParaRPr lang="en-US" dirty="0">
              <a:solidFill>
                <a:schemeClr val="tx1"/>
              </a:solidFill>
            </a:endParaRPr>
          </a:p>
          <a:p>
            <a:endParaRPr lang="en-US" dirty="0"/>
          </a:p>
        </p:txBody>
      </p:sp>
      <p:sp>
        <p:nvSpPr>
          <p:cNvPr id="4" name="Title 3">
            <a:extLst>
              <a:ext uri="{FF2B5EF4-FFF2-40B4-BE49-F238E27FC236}">
                <a16:creationId xmlns:a16="http://schemas.microsoft.com/office/drawing/2014/main" id="{F99DFA67-51F2-D0AB-6CB5-D26F483C1ADB}"/>
              </a:ext>
            </a:extLst>
          </p:cNvPr>
          <p:cNvSpPr>
            <a:spLocks noGrp="1"/>
          </p:cNvSpPr>
          <p:nvPr>
            <p:ph type="title"/>
          </p:nvPr>
        </p:nvSpPr>
        <p:spPr/>
        <p:txBody>
          <a:bodyPr/>
          <a:lstStyle/>
          <a:p>
            <a:r>
              <a:rPr lang="en-US" dirty="0"/>
              <a:t>Benefits of Home Internet Access</a:t>
            </a:r>
          </a:p>
        </p:txBody>
      </p:sp>
      <p:pic>
        <p:nvPicPr>
          <p:cNvPr id="8" name="Picture 7" descr="Graphical user interface, website&#10;&#10;Description automatically generated">
            <a:extLst>
              <a:ext uri="{FF2B5EF4-FFF2-40B4-BE49-F238E27FC236}">
                <a16:creationId xmlns:a16="http://schemas.microsoft.com/office/drawing/2014/main" id="{044F0513-951F-3B46-600E-70BFA686F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0656" y="4279458"/>
            <a:ext cx="2786144" cy="2379831"/>
          </a:xfrm>
          <a:prstGeom prst="rect">
            <a:avLst/>
          </a:prstGeom>
        </p:spPr>
      </p:pic>
    </p:spTree>
    <p:extLst>
      <p:ext uri="{BB962C8B-B14F-4D97-AF65-F5344CB8AC3E}">
        <p14:creationId xmlns:p14="http://schemas.microsoft.com/office/powerpoint/2010/main" val="4144671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E1EE30-23AD-7F65-D28C-04C93B356928}"/>
              </a:ext>
            </a:extLst>
          </p:cNvPr>
          <p:cNvSpPr>
            <a:spLocks noGrp="1"/>
          </p:cNvSpPr>
          <p:nvPr>
            <p:ph type="sldNum" sz="quarter" idx="12"/>
          </p:nvPr>
        </p:nvSpPr>
        <p:spPr/>
        <p:txBody>
          <a:bodyPr/>
          <a:lstStyle/>
          <a:p>
            <a:fld id="{D852D4E8-E283-404D-80D7-3AF63315721A}" type="slidenum">
              <a:rPr lang="en-US" smtClean="0"/>
              <a:t>60</a:t>
            </a:fld>
            <a:endParaRPr lang="en-US" dirty="0"/>
          </a:p>
        </p:txBody>
      </p:sp>
      <p:pic>
        <p:nvPicPr>
          <p:cNvPr id="5" name="Picture 4" descr="The ACP form to create a password. This form shows a password that meets the password requirement. ">
            <a:extLst>
              <a:ext uri="{FF2B5EF4-FFF2-40B4-BE49-F238E27FC236}">
                <a16:creationId xmlns:a16="http://schemas.microsoft.com/office/drawing/2014/main" id="{49FB9F7A-F6B0-FF2B-A367-89C3BBC32F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640" y="1787694"/>
            <a:ext cx="7144802" cy="4631702"/>
          </a:xfrm>
          <a:prstGeom prst="rect">
            <a:avLst/>
          </a:prstGeom>
        </p:spPr>
      </p:pic>
      <p:sp>
        <p:nvSpPr>
          <p:cNvPr id="6" name="Rectangle 5">
            <a:extLst>
              <a:ext uri="{FF2B5EF4-FFF2-40B4-BE49-F238E27FC236}">
                <a16:creationId xmlns:a16="http://schemas.microsoft.com/office/drawing/2014/main" id="{32585472-FD8B-F3E8-EEA3-6140D2080A0D}"/>
              </a:ext>
            </a:extLst>
          </p:cNvPr>
          <p:cNvSpPr/>
          <p:nvPr/>
        </p:nvSpPr>
        <p:spPr>
          <a:xfrm>
            <a:off x="957943" y="3238499"/>
            <a:ext cx="3287489" cy="2117271"/>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7016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04671E-4460-B4B3-183E-7978E923E26E}"/>
              </a:ext>
            </a:extLst>
          </p:cNvPr>
          <p:cNvSpPr>
            <a:spLocks noGrp="1"/>
          </p:cNvSpPr>
          <p:nvPr>
            <p:ph type="sldNum" sz="quarter" idx="12"/>
          </p:nvPr>
        </p:nvSpPr>
        <p:spPr/>
        <p:txBody>
          <a:bodyPr/>
          <a:lstStyle/>
          <a:p>
            <a:fld id="{D852D4E8-E283-404D-80D7-3AF63315721A}" type="slidenum">
              <a:rPr lang="en-US" smtClean="0"/>
              <a:t>61</a:t>
            </a:fld>
            <a:endParaRPr lang="en-US" dirty="0"/>
          </a:p>
        </p:txBody>
      </p:sp>
      <p:pic>
        <p:nvPicPr>
          <p:cNvPr id="4" name="Picture 3" descr="The ACP form asks for your contact information. The first request is for your email address. There is an option to include an alternative email address. ">
            <a:extLst>
              <a:ext uri="{FF2B5EF4-FFF2-40B4-BE49-F238E27FC236}">
                <a16:creationId xmlns:a16="http://schemas.microsoft.com/office/drawing/2014/main" id="{925F295F-6930-4905-9580-BD919FD205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344" y="2154464"/>
            <a:ext cx="7377311" cy="2549071"/>
          </a:xfrm>
          <a:prstGeom prst="rect">
            <a:avLst/>
          </a:prstGeom>
        </p:spPr>
      </p:pic>
      <p:sp>
        <p:nvSpPr>
          <p:cNvPr id="5" name="Rectangle 4">
            <a:extLst>
              <a:ext uri="{FF2B5EF4-FFF2-40B4-BE49-F238E27FC236}">
                <a16:creationId xmlns:a16="http://schemas.microsoft.com/office/drawing/2014/main" id="{67785A57-B10D-2035-8D40-78E1095D1DB8}"/>
              </a:ext>
            </a:extLst>
          </p:cNvPr>
          <p:cNvSpPr/>
          <p:nvPr/>
        </p:nvSpPr>
        <p:spPr>
          <a:xfrm>
            <a:off x="1183817" y="3857627"/>
            <a:ext cx="3077939" cy="38779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73453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798D9B-542B-48B9-2CDB-E928B9C73156}"/>
              </a:ext>
            </a:extLst>
          </p:cNvPr>
          <p:cNvSpPr>
            <a:spLocks noGrp="1"/>
          </p:cNvSpPr>
          <p:nvPr>
            <p:ph type="sldNum" sz="quarter" idx="12"/>
          </p:nvPr>
        </p:nvSpPr>
        <p:spPr/>
        <p:txBody>
          <a:bodyPr/>
          <a:lstStyle/>
          <a:p>
            <a:fld id="{D852D4E8-E283-404D-80D7-3AF63315721A}" type="slidenum">
              <a:rPr lang="en-US" smtClean="0"/>
              <a:t>62</a:t>
            </a:fld>
            <a:endParaRPr lang="en-US" dirty="0"/>
          </a:p>
        </p:txBody>
      </p:sp>
      <p:pic>
        <p:nvPicPr>
          <p:cNvPr id="7" name="Picture 6" descr="The ACP form asking for your phone number. This section is optional. Option to include a mailing address. ">
            <a:extLst>
              <a:ext uri="{FF2B5EF4-FFF2-40B4-BE49-F238E27FC236}">
                <a16:creationId xmlns:a16="http://schemas.microsoft.com/office/drawing/2014/main" id="{9133363B-252C-250F-D0C4-F5B5D383B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948" y="1777999"/>
            <a:ext cx="8522423" cy="4149271"/>
          </a:xfrm>
          <a:prstGeom prst="rect">
            <a:avLst/>
          </a:prstGeom>
        </p:spPr>
      </p:pic>
      <p:sp>
        <p:nvSpPr>
          <p:cNvPr id="5" name="Rectangle 4">
            <a:extLst>
              <a:ext uri="{FF2B5EF4-FFF2-40B4-BE49-F238E27FC236}">
                <a16:creationId xmlns:a16="http://schemas.microsoft.com/office/drawing/2014/main" id="{55CF96F8-CC0A-208F-A241-BD5FDF7BA8E8}"/>
              </a:ext>
            </a:extLst>
          </p:cNvPr>
          <p:cNvSpPr/>
          <p:nvPr/>
        </p:nvSpPr>
        <p:spPr>
          <a:xfrm>
            <a:off x="768103" y="4739370"/>
            <a:ext cx="5877625" cy="87765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56736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95FCF9-7E1C-5BA3-2CE7-D5DDFBDC2EF5}"/>
              </a:ext>
            </a:extLst>
          </p:cNvPr>
          <p:cNvSpPr>
            <a:spLocks noGrp="1"/>
          </p:cNvSpPr>
          <p:nvPr>
            <p:ph type="sldNum" sz="quarter" idx="12"/>
          </p:nvPr>
        </p:nvSpPr>
        <p:spPr/>
        <p:txBody>
          <a:bodyPr/>
          <a:lstStyle/>
          <a:p>
            <a:fld id="{D852D4E8-E283-404D-80D7-3AF63315721A}" type="slidenum">
              <a:rPr lang="en-US" smtClean="0"/>
              <a:t>63</a:t>
            </a:fld>
            <a:endParaRPr lang="en-US" dirty="0"/>
          </a:p>
        </p:txBody>
      </p:sp>
      <p:pic>
        <p:nvPicPr>
          <p:cNvPr id="4" name="Picture 3" descr="The ACP form asking for the mailing address. This section is optional. ">
            <a:extLst>
              <a:ext uri="{FF2B5EF4-FFF2-40B4-BE49-F238E27FC236}">
                <a16:creationId xmlns:a16="http://schemas.microsoft.com/office/drawing/2014/main" id="{3F29F913-FB72-DCCA-E86C-1BB24FA88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150" y="1933121"/>
            <a:ext cx="7251700" cy="2959100"/>
          </a:xfrm>
          <a:prstGeom prst="rect">
            <a:avLst/>
          </a:prstGeom>
        </p:spPr>
      </p:pic>
    </p:spTree>
    <p:extLst>
      <p:ext uri="{BB962C8B-B14F-4D97-AF65-F5344CB8AC3E}">
        <p14:creationId xmlns:p14="http://schemas.microsoft.com/office/powerpoint/2010/main" val="251275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C303D23-EB46-A16F-051B-F4C995C42903}"/>
              </a:ext>
            </a:extLst>
          </p:cNvPr>
          <p:cNvSpPr>
            <a:spLocks noGrp="1"/>
          </p:cNvSpPr>
          <p:nvPr>
            <p:ph type="sldNum" sz="quarter" idx="12"/>
          </p:nvPr>
        </p:nvSpPr>
        <p:spPr/>
        <p:txBody>
          <a:bodyPr/>
          <a:lstStyle/>
          <a:p>
            <a:fld id="{D852D4E8-E283-404D-80D7-3AF63315721A}" type="slidenum">
              <a:rPr lang="en-US" smtClean="0"/>
              <a:t>64</a:t>
            </a:fld>
            <a:endParaRPr lang="en-US" dirty="0"/>
          </a:p>
        </p:txBody>
      </p:sp>
      <p:pic>
        <p:nvPicPr>
          <p:cNvPr id="4" name="Picture 3" descr="The ACP form asking for your preferred language. This section is optional. You can select both English and Espanol. ">
            <a:extLst>
              <a:ext uri="{FF2B5EF4-FFF2-40B4-BE49-F238E27FC236}">
                <a16:creationId xmlns:a16="http://schemas.microsoft.com/office/drawing/2014/main" id="{883968E9-D0A6-4361-954B-33C8967B4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141" y="1919514"/>
            <a:ext cx="7903718" cy="2538186"/>
          </a:xfrm>
          <a:prstGeom prst="rect">
            <a:avLst/>
          </a:prstGeom>
        </p:spPr>
      </p:pic>
      <p:sp>
        <p:nvSpPr>
          <p:cNvPr id="5" name="Rectangle 4">
            <a:extLst>
              <a:ext uri="{FF2B5EF4-FFF2-40B4-BE49-F238E27FC236}">
                <a16:creationId xmlns:a16="http://schemas.microsoft.com/office/drawing/2014/main" id="{74615BBF-1DD0-05FA-4227-A9CB57299A2C}"/>
              </a:ext>
            </a:extLst>
          </p:cNvPr>
          <p:cNvSpPr/>
          <p:nvPr/>
        </p:nvSpPr>
        <p:spPr>
          <a:xfrm>
            <a:off x="2130875" y="3612698"/>
            <a:ext cx="1216481" cy="4367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23795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EDB555-C6C5-AD94-9259-03A7691920CF}"/>
              </a:ext>
            </a:extLst>
          </p:cNvPr>
          <p:cNvSpPr>
            <a:spLocks noGrp="1"/>
          </p:cNvSpPr>
          <p:nvPr>
            <p:ph type="sldNum" sz="quarter" idx="12"/>
          </p:nvPr>
        </p:nvSpPr>
        <p:spPr/>
        <p:txBody>
          <a:bodyPr/>
          <a:lstStyle/>
          <a:p>
            <a:fld id="{D852D4E8-E283-404D-80D7-3AF63315721A}" type="slidenum">
              <a:rPr lang="en-US" smtClean="0"/>
              <a:t>65</a:t>
            </a:fld>
            <a:endParaRPr lang="en-US" dirty="0"/>
          </a:p>
        </p:txBody>
      </p:sp>
      <p:grpSp>
        <p:nvGrpSpPr>
          <p:cNvPr id="3" name="Group 2">
            <a:extLst>
              <a:ext uri="{FF2B5EF4-FFF2-40B4-BE49-F238E27FC236}">
                <a16:creationId xmlns:a16="http://schemas.microsoft.com/office/drawing/2014/main" id="{2E047742-88F1-65BC-7627-260F903AF2AD}"/>
              </a:ext>
            </a:extLst>
          </p:cNvPr>
          <p:cNvGrpSpPr/>
          <p:nvPr/>
        </p:nvGrpSpPr>
        <p:grpSpPr>
          <a:xfrm>
            <a:off x="1997074" y="2623930"/>
            <a:ext cx="5149851" cy="2193452"/>
            <a:chOff x="1250949" y="2040618"/>
            <a:chExt cx="6299287" cy="2776764"/>
          </a:xfrm>
        </p:grpSpPr>
        <p:pic>
          <p:nvPicPr>
            <p:cNvPr id="4" name="Picture 3" descr="I am not a robot reCAPTCHA. Box unchecked.">
              <a:extLst>
                <a:ext uri="{FF2B5EF4-FFF2-40B4-BE49-F238E27FC236}">
                  <a16:creationId xmlns:a16="http://schemas.microsoft.com/office/drawing/2014/main" id="{040CD88E-55A0-160F-9646-80B164F9F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0949" y="2040618"/>
              <a:ext cx="6299287" cy="2776764"/>
            </a:xfrm>
            <a:prstGeom prst="rect">
              <a:avLst/>
            </a:prstGeom>
          </p:spPr>
        </p:pic>
        <p:sp>
          <p:nvSpPr>
            <p:cNvPr id="6" name="Rectangle 5">
              <a:extLst>
                <a:ext uri="{FF2B5EF4-FFF2-40B4-BE49-F238E27FC236}">
                  <a16:creationId xmlns:a16="http://schemas.microsoft.com/office/drawing/2014/main" id="{99BFB349-D591-12A2-CB0E-398181CEF7FD}"/>
                </a:ext>
              </a:extLst>
            </p:cNvPr>
            <p:cNvSpPr/>
            <p:nvPr/>
          </p:nvSpPr>
          <p:spPr>
            <a:xfrm>
              <a:off x="2163533" y="2616656"/>
              <a:ext cx="2604410" cy="812343"/>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539773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C495F6-926D-5953-41AB-6472D10F70AA}"/>
              </a:ext>
            </a:extLst>
          </p:cNvPr>
          <p:cNvSpPr>
            <a:spLocks noGrp="1"/>
          </p:cNvSpPr>
          <p:nvPr>
            <p:ph type="sldNum" sz="quarter" idx="12"/>
          </p:nvPr>
        </p:nvSpPr>
        <p:spPr/>
        <p:txBody>
          <a:bodyPr/>
          <a:lstStyle/>
          <a:p>
            <a:fld id="{D852D4E8-E283-404D-80D7-3AF63315721A}" type="slidenum">
              <a:rPr lang="en-US" smtClean="0"/>
              <a:t>66</a:t>
            </a:fld>
            <a:endParaRPr lang="en-US" dirty="0"/>
          </a:p>
        </p:txBody>
      </p:sp>
      <p:grpSp>
        <p:nvGrpSpPr>
          <p:cNvPr id="3" name="Group 2">
            <a:extLst>
              <a:ext uri="{FF2B5EF4-FFF2-40B4-BE49-F238E27FC236}">
                <a16:creationId xmlns:a16="http://schemas.microsoft.com/office/drawing/2014/main" id="{4A57FA5E-62A2-45C3-BE56-FD7C86D88755}"/>
              </a:ext>
            </a:extLst>
          </p:cNvPr>
          <p:cNvGrpSpPr/>
          <p:nvPr/>
        </p:nvGrpSpPr>
        <p:grpSpPr>
          <a:xfrm>
            <a:off x="1751404" y="2464904"/>
            <a:ext cx="5641192" cy="2344913"/>
            <a:chOff x="1751404" y="2464904"/>
            <a:chExt cx="5641192" cy="2344913"/>
          </a:xfrm>
        </p:grpSpPr>
        <p:pic>
          <p:nvPicPr>
            <p:cNvPr id="5" name="Picture 4" descr="I am not a robot reCAPTCHA. Box checked.">
              <a:extLst>
                <a:ext uri="{FF2B5EF4-FFF2-40B4-BE49-F238E27FC236}">
                  <a16:creationId xmlns:a16="http://schemas.microsoft.com/office/drawing/2014/main" id="{ABBB3EA1-0ECB-F812-E823-A6DCEB3266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1404" y="2464904"/>
              <a:ext cx="5641192" cy="2344913"/>
            </a:xfrm>
            <a:prstGeom prst="rect">
              <a:avLst/>
            </a:prstGeom>
          </p:spPr>
        </p:pic>
        <p:sp>
          <p:nvSpPr>
            <p:cNvPr id="6" name="Rectangle 5">
              <a:extLst>
                <a:ext uri="{FF2B5EF4-FFF2-40B4-BE49-F238E27FC236}">
                  <a16:creationId xmlns:a16="http://schemas.microsoft.com/office/drawing/2014/main" id="{D46CAFDD-B610-3D5B-9FD8-6047C97753B6}"/>
                </a:ext>
              </a:extLst>
            </p:cNvPr>
            <p:cNvSpPr/>
            <p:nvPr/>
          </p:nvSpPr>
          <p:spPr>
            <a:xfrm>
              <a:off x="5200645" y="4030132"/>
              <a:ext cx="1477739" cy="7796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32714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B55CC8-D908-D6AA-A9DF-6AAC1FD4EB0F}"/>
              </a:ext>
            </a:extLst>
          </p:cNvPr>
          <p:cNvSpPr>
            <a:spLocks noGrp="1"/>
          </p:cNvSpPr>
          <p:nvPr>
            <p:ph type="sldNum" sz="quarter" idx="12"/>
          </p:nvPr>
        </p:nvSpPr>
        <p:spPr/>
        <p:txBody>
          <a:bodyPr/>
          <a:lstStyle/>
          <a:p>
            <a:fld id="{D852D4E8-E283-404D-80D7-3AF63315721A}" type="slidenum">
              <a:rPr lang="en-US" smtClean="0"/>
              <a:t>67</a:t>
            </a:fld>
            <a:endParaRPr lang="en-US" dirty="0"/>
          </a:p>
        </p:txBody>
      </p:sp>
      <p:pic>
        <p:nvPicPr>
          <p:cNvPr id="5" name="Picture 4" descr="Quick Tips icon. ">
            <a:extLst>
              <a:ext uri="{FF2B5EF4-FFF2-40B4-BE49-F238E27FC236}">
                <a16:creationId xmlns:a16="http://schemas.microsoft.com/office/drawing/2014/main" id="{CA861E89-17B8-4099-6DFD-C0312B6944D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070270" y="368032"/>
            <a:ext cx="1756977" cy="1435991"/>
          </a:xfrm>
          <a:prstGeom prst="rect">
            <a:avLst/>
          </a:prstGeom>
        </p:spPr>
      </p:pic>
      <p:sp>
        <p:nvSpPr>
          <p:cNvPr id="6" name="Title 3">
            <a:extLst>
              <a:ext uri="{FF2B5EF4-FFF2-40B4-BE49-F238E27FC236}">
                <a16:creationId xmlns:a16="http://schemas.microsoft.com/office/drawing/2014/main" id="{060F990A-56AD-7803-2453-A70673CB380D}"/>
              </a:ext>
            </a:extLst>
          </p:cNvPr>
          <p:cNvSpPr txBox="1">
            <a:spLocks/>
          </p:cNvSpPr>
          <p:nvPr/>
        </p:nvSpPr>
        <p:spPr>
          <a:xfrm>
            <a:off x="32656" y="593441"/>
            <a:ext cx="7037614" cy="1210582"/>
          </a:xfrm>
          <a:prstGeom prst="rect">
            <a:avLst/>
          </a:prstGeom>
        </p:spPr>
        <p:txBody>
          <a:bodyPr>
            <a:no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r"/>
            <a:r>
              <a:rPr lang="en-US" sz="2400" dirty="0">
                <a:solidFill>
                  <a:schemeClr val="tx1"/>
                </a:solidFill>
              </a:rPr>
              <a:t>Remember you will need the username and password you created to review and submit your application. </a:t>
            </a:r>
          </a:p>
          <a:p>
            <a:pPr algn="r"/>
            <a:endParaRPr lang="en-US" sz="2400" dirty="0">
              <a:solidFill>
                <a:schemeClr val="tx1"/>
              </a:solidFill>
            </a:endParaRPr>
          </a:p>
        </p:txBody>
      </p:sp>
      <p:grpSp>
        <p:nvGrpSpPr>
          <p:cNvPr id="3" name="Group 2">
            <a:extLst>
              <a:ext uri="{FF2B5EF4-FFF2-40B4-BE49-F238E27FC236}">
                <a16:creationId xmlns:a16="http://schemas.microsoft.com/office/drawing/2014/main" id="{2D11B20A-7FD8-871E-F1CD-9C98CF7776A0}"/>
              </a:ext>
            </a:extLst>
          </p:cNvPr>
          <p:cNvGrpSpPr/>
          <p:nvPr/>
        </p:nvGrpSpPr>
        <p:grpSpPr>
          <a:xfrm>
            <a:off x="1483337" y="2169783"/>
            <a:ext cx="6177325" cy="3194050"/>
            <a:chOff x="1483337" y="2169783"/>
            <a:chExt cx="6177325" cy="3194050"/>
          </a:xfrm>
        </p:grpSpPr>
        <p:pic>
          <p:nvPicPr>
            <p:cNvPr id="4" name="Picture 3" descr="A message confirming that you have created your Natijonoal Verifier account">
              <a:extLst>
                <a:ext uri="{FF2B5EF4-FFF2-40B4-BE49-F238E27FC236}">
                  <a16:creationId xmlns:a16="http://schemas.microsoft.com/office/drawing/2014/main" id="{1A1BBFA5-F7B5-9F2B-EA87-8503B03D11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3337" y="2169783"/>
              <a:ext cx="6177325" cy="3194050"/>
            </a:xfrm>
            <a:prstGeom prst="rect">
              <a:avLst/>
            </a:prstGeom>
          </p:spPr>
        </p:pic>
        <p:sp>
          <p:nvSpPr>
            <p:cNvPr id="7" name="Rectangle 6">
              <a:extLst>
                <a:ext uri="{FF2B5EF4-FFF2-40B4-BE49-F238E27FC236}">
                  <a16:creationId xmlns:a16="http://schemas.microsoft.com/office/drawing/2014/main" id="{B3B92989-A51F-CEF6-770B-87F73D45CDFE}"/>
                </a:ext>
              </a:extLst>
            </p:cNvPr>
            <p:cNvSpPr/>
            <p:nvPr/>
          </p:nvSpPr>
          <p:spPr>
            <a:xfrm>
              <a:off x="5548517" y="4277200"/>
              <a:ext cx="1314454" cy="779685"/>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476051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8C92533-4DBE-608E-EF85-6D37E54B5BF6}"/>
              </a:ext>
            </a:extLst>
          </p:cNvPr>
          <p:cNvSpPr>
            <a:spLocks noGrp="1"/>
          </p:cNvSpPr>
          <p:nvPr>
            <p:ph type="sldNum" sz="quarter" idx="12"/>
          </p:nvPr>
        </p:nvSpPr>
        <p:spPr/>
        <p:txBody>
          <a:bodyPr/>
          <a:lstStyle/>
          <a:p>
            <a:fld id="{D852D4E8-E283-404D-80D7-3AF63315721A}" type="slidenum">
              <a:rPr lang="en-US" smtClean="0"/>
              <a:t>68</a:t>
            </a:fld>
            <a:endParaRPr lang="en-US" dirty="0"/>
          </a:p>
        </p:txBody>
      </p:sp>
      <p:sp>
        <p:nvSpPr>
          <p:cNvPr id="4" name="Title 3">
            <a:extLst>
              <a:ext uri="{FF2B5EF4-FFF2-40B4-BE49-F238E27FC236}">
                <a16:creationId xmlns:a16="http://schemas.microsoft.com/office/drawing/2014/main" id="{1D604204-C6F8-9B6A-6BC5-0732C5CFE921}"/>
              </a:ext>
            </a:extLst>
          </p:cNvPr>
          <p:cNvSpPr>
            <a:spLocks noGrp="1"/>
          </p:cNvSpPr>
          <p:nvPr>
            <p:ph type="title"/>
          </p:nvPr>
        </p:nvSpPr>
        <p:spPr>
          <a:xfrm>
            <a:off x="326136" y="5907449"/>
            <a:ext cx="8229600" cy="1066800"/>
          </a:xfrm>
        </p:spPr>
        <p:txBody>
          <a:bodyPr>
            <a:normAutofit/>
          </a:bodyPr>
          <a:lstStyle/>
          <a:p>
            <a:pPr algn="ctr"/>
            <a:r>
              <a:rPr lang="en-US" dirty="0">
                <a:solidFill>
                  <a:schemeClr val="tx1"/>
                </a:solidFill>
              </a:rPr>
              <a:t>https://</a:t>
            </a:r>
            <a:r>
              <a:rPr lang="en-US" dirty="0" err="1">
                <a:solidFill>
                  <a:schemeClr val="tx1"/>
                </a:solidFill>
              </a:rPr>
              <a:t>www.affordableconnectivity.gov</a:t>
            </a:r>
            <a:endParaRPr lang="en-US" dirty="0">
              <a:solidFill>
                <a:schemeClr val="tx1"/>
              </a:solidFill>
            </a:endParaRPr>
          </a:p>
        </p:txBody>
      </p:sp>
      <p:pic>
        <p:nvPicPr>
          <p:cNvPr id="7" name="Picture 6" descr="A computer screen displaying the Affordable Connectivity Program Home Page with the Sign In button highlighted. ">
            <a:extLst>
              <a:ext uri="{FF2B5EF4-FFF2-40B4-BE49-F238E27FC236}">
                <a16:creationId xmlns:a16="http://schemas.microsoft.com/office/drawing/2014/main" id="{AB856FC7-9F1C-D084-43F9-873333913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2666" y="455413"/>
            <a:ext cx="6883983" cy="5880067"/>
          </a:xfrm>
          <a:prstGeom prst="rect">
            <a:avLst/>
          </a:prstGeom>
        </p:spPr>
      </p:pic>
      <p:sp>
        <p:nvSpPr>
          <p:cNvPr id="3" name="Rectangle 2">
            <a:extLst>
              <a:ext uri="{FF2B5EF4-FFF2-40B4-BE49-F238E27FC236}">
                <a16:creationId xmlns:a16="http://schemas.microsoft.com/office/drawing/2014/main" id="{B435DD09-6ED2-1767-CFF5-527210CF0BB0}"/>
              </a:ext>
            </a:extLst>
          </p:cNvPr>
          <p:cNvSpPr/>
          <p:nvPr/>
        </p:nvSpPr>
        <p:spPr>
          <a:xfrm>
            <a:off x="6202331" y="819919"/>
            <a:ext cx="724250" cy="38601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52445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7BD08C-EAA6-5C8D-A5F9-3F3550198E0D}"/>
              </a:ext>
            </a:extLst>
          </p:cNvPr>
          <p:cNvSpPr>
            <a:spLocks noGrp="1"/>
          </p:cNvSpPr>
          <p:nvPr>
            <p:ph type="sldNum" sz="quarter" idx="12"/>
          </p:nvPr>
        </p:nvSpPr>
        <p:spPr/>
        <p:txBody>
          <a:bodyPr/>
          <a:lstStyle/>
          <a:p>
            <a:fld id="{D852D4E8-E283-404D-80D7-3AF63315721A}" type="slidenum">
              <a:rPr lang="en-US" smtClean="0"/>
              <a:t>69</a:t>
            </a:fld>
            <a:endParaRPr lang="en-US" dirty="0"/>
          </a:p>
        </p:txBody>
      </p:sp>
      <p:pic>
        <p:nvPicPr>
          <p:cNvPr id="4" name="Picture 3" descr="Sign in to your National Verifier account. ">
            <a:extLst>
              <a:ext uri="{FF2B5EF4-FFF2-40B4-BE49-F238E27FC236}">
                <a16:creationId xmlns:a16="http://schemas.microsoft.com/office/drawing/2014/main" id="{C7FE1831-EFCE-3847-FA52-B553318373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9359" y="905328"/>
            <a:ext cx="7125281" cy="5299529"/>
          </a:xfrm>
          <a:prstGeom prst="rect">
            <a:avLst/>
          </a:prstGeom>
        </p:spPr>
      </p:pic>
    </p:spTree>
    <p:extLst>
      <p:ext uri="{BB962C8B-B14F-4D97-AF65-F5344CB8AC3E}">
        <p14:creationId xmlns:p14="http://schemas.microsoft.com/office/powerpoint/2010/main" val="3454557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FDC28B-1CD8-BCD2-F849-17C2C41E3819}"/>
              </a:ext>
            </a:extLst>
          </p:cNvPr>
          <p:cNvSpPr>
            <a:spLocks noGrp="1"/>
          </p:cNvSpPr>
          <p:nvPr>
            <p:ph type="sldNum" sz="quarter" idx="12"/>
          </p:nvPr>
        </p:nvSpPr>
        <p:spPr/>
        <p:txBody>
          <a:bodyPr/>
          <a:lstStyle/>
          <a:p>
            <a:fld id="{D852D4E8-E283-404D-80D7-3AF63315721A}" type="slidenum">
              <a:rPr lang="en-US" smtClean="0"/>
              <a:t>7</a:t>
            </a:fld>
            <a:endParaRPr lang="en-US" dirty="0"/>
          </a:p>
        </p:txBody>
      </p:sp>
      <p:sp>
        <p:nvSpPr>
          <p:cNvPr id="3" name="Content Placeholder 2">
            <a:extLst>
              <a:ext uri="{FF2B5EF4-FFF2-40B4-BE49-F238E27FC236}">
                <a16:creationId xmlns:a16="http://schemas.microsoft.com/office/drawing/2014/main" id="{AB3B09A6-BA25-69AE-698C-8EAF162E4860}"/>
              </a:ext>
            </a:extLst>
          </p:cNvPr>
          <p:cNvSpPr>
            <a:spLocks noGrp="1"/>
          </p:cNvSpPr>
          <p:nvPr>
            <p:ph idx="1"/>
          </p:nvPr>
        </p:nvSpPr>
        <p:spPr>
          <a:xfrm>
            <a:off x="457200" y="1370882"/>
            <a:ext cx="8229600" cy="5484845"/>
          </a:xfrm>
        </p:spPr>
        <p:txBody>
          <a:bodyPr>
            <a:normAutofit fontScale="77500" lnSpcReduction="20000"/>
          </a:bodyPr>
          <a:lstStyle/>
          <a:p>
            <a:pPr marL="82296" indent="0">
              <a:buNone/>
            </a:pPr>
            <a:endParaRPr lang="en-US" dirty="0">
              <a:effectLst/>
              <a:latin typeface="Calibri" panose="020F0502020204030204" pitchFamily="34" charset="0"/>
              <a:ea typeface="Calibri" panose="020F0502020204030204" pitchFamily="34" charset="0"/>
              <a:cs typeface="Calibri" panose="020F0502020204030204" pitchFamily="34" charset="0"/>
            </a:endParaRPr>
          </a:p>
          <a:p>
            <a:pPr marL="82296" indent="0">
              <a:lnSpc>
                <a:spcPct val="160000"/>
              </a:lnSpc>
              <a:buNone/>
            </a:pPr>
            <a:r>
              <a:rPr lang="en-US" sz="2500" dirty="0">
                <a:solidFill>
                  <a:schemeClr val="tx1"/>
                </a:solidFill>
              </a:rPr>
              <a:t>You or someone in your household participates in one of the following programs:</a:t>
            </a:r>
          </a:p>
          <a:p>
            <a:pPr>
              <a:lnSpc>
                <a:spcPct val="160000"/>
              </a:lnSpc>
            </a:pPr>
            <a:r>
              <a:rPr lang="en-US" sz="2300" dirty="0">
                <a:solidFill>
                  <a:schemeClr val="tx1"/>
                </a:solidFill>
              </a:rPr>
              <a:t>Supplemental Nutrition Assistance Program (SNAP)</a:t>
            </a:r>
          </a:p>
          <a:p>
            <a:pPr>
              <a:lnSpc>
                <a:spcPct val="160000"/>
              </a:lnSpc>
            </a:pPr>
            <a:r>
              <a:rPr lang="en-US" sz="2300" dirty="0">
                <a:solidFill>
                  <a:schemeClr val="tx1"/>
                </a:solidFill>
              </a:rPr>
              <a:t>Free and Reduced-Price School Lunch Program or School Breakfast Program, including through the USDA Community Eligibility Provision</a:t>
            </a:r>
          </a:p>
          <a:p>
            <a:pPr>
              <a:lnSpc>
                <a:spcPct val="160000"/>
              </a:lnSpc>
            </a:pPr>
            <a:r>
              <a:rPr lang="en-US" sz="2300" dirty="0">
                <a:solidFill>
                  <a:schemeClr val="tx1"/>
                </a:solidFill>
              </a:rPr>
              <a:t>Medicaid</a:t>
            </a:r>
          </a:p>
          <a:p>
            <a:pPr>
              <a:lnSpc>
                <a:spcPct val="160000"/>
              </a:lnSpc>
            </a:pPr>
            <a:r>
              <a:rPr lang="en-US" sz="2300" dirty="0">
                <a:solidFill>
                  <a:schemeClr val="tx1"/>
                </a:solidFill>
              </a:rPr>
              <a:t>Special Supplemental Nutrition Program for Women, Infants, and Children (WIC)</a:t>
            </a:r>
          </a:p>
          <a:p>
            <a:pPr>
              <a:lnSpc>
                <a:spcPct val="160000"/>
              </a:lnSpc>
            </a:pPr>
            <a:r>
              <a:rPr lang="en-US" sz="2300" dirty="0">
                <a:solidFill>
                  <a:schemeClr val="tx1"/>
                </a:solidFill>
              </a:rPr>
              <a:t>Supplemental Security Income (SSI)</a:t>
            </a:r>
          </a:p>
          <a:p>
            <a:pPr>
              <a:lnSpc>
                <a:spcPct val="160000"/>
              </a:lnSpc>
            </a:pPr>
            <a:r>
              <a:rPr lang="en-US" sz="2300" dirty="0">
                <a:solidFill>
                  <a:schemeClr val="tx1"/>
                </a:solidFill>
              </a:rPr>
              <a:t>Federal Public Housing Assistance (FPHA)</a:t>
            </a:r>
          </a:p>
          <a:p>
            <a:pPr>
              <a:lnSpc>
                <a:spcPct val="160000"/>
              </a:lnSpc>
            </a:pPr>
            <a:r>
              <a:rPr lang="en-US" sz="2300" dirty="0">
                <a:solidFill>
                  <a:schemeClr val="tx1"/>
                </a:solidFill>
              </a:rPr>
              <a:t>Veterans Pension or Survivor Benefits</a:t>
            </a:r>
          </a:p>
          <a:p>
            <a:pPr>
              <a:lnSpc>
                <a:spcPct val="160000"/>
              </a:lnSpc>
            </a:pPr>
            <a:r>
              <a:rPr lang="en-US" sz="2300" dirty="0">
                <a:solidFill>
                  <a:schemeClr val="tx1"/>
                </a:solidFill>
              </a:rPr>
              <a:t>Lifeline</a:t>
            </a:r>
          </a:p>
          <a:p>
            <a:pPr>
              <a:lnSpc>
                <a:spcPct val="160000"/>
              </a:lnSpc>
            </a:pPr>
            <a:r>
              <a:rPr lang="en-US" sz="2300" dirty="0">
                <a:solidFill>
                  <a:schemeClr val="tx1"/>
                </a:solidFill>
              </a:rPr>
              <a:t>Received a Federal Pell Grant during the current award year</a:t>
            </a:r>
            <a:endParaRPr lang="en-US" sz="2300" dirty="0"/>
          </a:p>
          <a:p>
            <a:endParaRPr lang="en-US" dirty="0"/>
          </a:p>
          <a:p>
            <a:pPr marL="82296" indent="0">
              <a:buNone/>
            </a:pPr>
            <a:endParaRPr lang="en-US" dirty="0"/>
          </a:p>
          <a:p>
            <a:pPr marL="82296" indent="0">
              <a:buNone/>
            </a:pPr>
            <a:endParaRPr lang="en-US" dirty="0"/>
          </a:p>
        </p:txBody>
      </p:sp>
      <p:sp>
        <p:nvSpPr>
          <p:cNvPr id="4" name="Title 3">
            <a:extLst>
              <a:ext uri="{FF2B5EF4-FFF2-40B4-BE49-F238E27FC236}">
                <a16:creationId xmlns:a16="http://schemas.microsoft.com/office/drawing/2014/main" id="{BA260D8A-FB5A-B2C4-F131-6BB49DF4FD49}"/>
              </a:ext>
            </a:extLst>
          </p:cNvPr>
          <p:cNvSpPr>
            <a:spLocks noGrp="1"/>
          </p:cNvSpPr>
          <p:nvPr>
            <p:ph type="title"/>
          </p:nvPr>
        </p:nvSpPr>
        <p:spPr/>
        <p:txBody>
          <a:bodyPr/>
          <a:lstStyle/>
          <a:p>
            <a:r>
              <a:rPr lang="en-US" dirty="0"/>
              <a:t>ACP Eligibility Requirements</a:t>
            </a:r>
          </a:p>
        </p:txBody>
      </p:sp>
      <p:pic>
        <p:nvPicPr>
          <p:cNvPr id="5" name="Picture 4" descr="Icon&#10;&#10;Description automatically generated">
            <a:extLst>
              <a:ext uri="{FF2B5EF4-FFF2-40B4-BE49-F238E27FC236}">
                <a16:creationId xmlns:a16="http://schemas.microsoft.com/office/drawing/2014/main" id="{75DEF56D-FEEB-289F-5B30-BFB620582F4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611" y="1323875"/>
            <a:ext cx="625055" cy="552649"/>
          </a:xfrm>
          <a:prstGeom prst="rect">
            <a:avLst/>
          </a:prstGeom>
        </p:spPr>
      </p:pic>
    </p:spTree>
    <p:extLst>
      <p:ext uri="{BB962C8B-B14F-4D97-AF65-F5344CB8AC3E}">
        <p14:creationId xmlns:p14="http://schemas.microsoft.com/office/powerpoint/2010/main" val="271252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DC8D39-2E79-A60D-DF1C-64FD05D5FC62}"/>
              </a:ext>
            </a:extLst>
          </p:cNvPr>
          <p:cNvSpPr>
            <a:spLocks noGrp="1"/>
          </p:cNvSpPr>
          <p:nvPr>
            <p:ph type="sldNum" sz="quarter" idx="12"/>
          </p:nvPr>
        </p:nvSpPr>
        <p:spPr/>
        <p:txBody>
          <a:bodyPr/>
          <a:lstStyle/>
          <a:p>
            <a:fld id="{D852D4E8-E283-404D-80D7-3AF63315721A}" type="slidenum">
              <a:rPr lang="en-US" smtClean="0"/>
              <a:t>70</a:t>
            </a:fld>
            <a:endParaRPr lang="en-US" dirty="0"/>
          </a:p>
        </p:txBody>
      </p:sp>
      <p:grpSp>
        <p:nvGrpSpPr>
          <p:cNvPr id="9" name="Group 8">
            <a:extLst>
              <a:ext uri="{FF2B5EF4-FFF2-40B4-BE49-F238E27FC236}">
                <a16:creationId xmlns:a16="http://schemas.microsoft.com/office/drawing/2014/main" id="{7A593272-851C-A55B-EBC4-1B4C3DF9BD2C}"/>
              </a:ext>
            </a:extLst>
          </p:cNvPr>
          <p:cNvGrpSpPr/>
          <p:nvPr/>
        </p:nvGrpSpPr>
        <p:grpSpPr>
          <a:xfrm>
            <a:off x="1177337" y="1982858"/>
            <a:ext cx="6753654" cy="2922812"/>
            <a:chOff x="1177337" y="1943102"/>
            <a:chExt cx="6753654" cy="2922812"/>
          </a:xfrm>
        </p:grpSpPr>
        <p:pic>
          <p:nvPicPr>
            <p:cNvPr id="7" name="Picture 6" descr="Graphical user interface, application&#10;&#10;Description automatically generated">
              <a:extLst>
                <a:ext uri="{FF2B5EF4-FFF2-40B4-BE49-F238E27FC236}">
                  <a16:creationId xmlns:a16="http://schemas.microsoft.com/office/drawing/2014/main" id="{D57FD986-B727-C39D-2A07-21D8D5CA1BF9}"/>
                </a:ext>
              </a:extLst>
            </p:cNvPr>
            <p:cNvPicPr>
              <a:picLocks noChangeAspect="1"/>
            </p:cNvPicPr>
            <p:nvPr/>
          </p:nvPicPr>
          <p:blipFill rotWithShape="1">
            <a:blip r:embed="rId3">
              <a:extLst>
                <a:ext uri="{28A0092B-C50C-407E-A947-70E740481C1C}">
                  <a14:useLocalDpi xmlns:a14="http://schemas.microsoft.com/office/drawing/2010/main" val="0"/>
                </a:ext>
              </a:extLst>
            </a:blip>
            <a:srcRect b="5251"/>
            <a:stretch/>
          </p:blipFill>
          <p:spPr>
            <a:xfrm>
              <a:off x="1177337" y="1943102"/>
              <a:ext cx="6753654" cy="2922812"/>
            </a:xfrm>
            <a:prstGeom prst="rect">
              <a:avLst/>
            </a:prstGeom>
          </p:spPr>
        </p:pic>
        <p:sp>
          <p:nvSpPr>
            <p:cNvPr id="5" name="Rectangle 4">
              <a:extLst>
                <a:ext uri="{FF2B5EF4-FFF2-40B4-BE49-F238E27FC236}">
                  <a16:creationId xmlns:a16="http://schemas.microsoft.com/office/drawing/2014/main" id="{A977C4C7-A6BF-7A5E-9812-F6D6C6CBC643}"/>
                </a:ext>
              </a:extLst>
            </p:cNvPr>
            <p:cNvSpPr/>
            <p:nvPr/>
          </p:nvSpPr>
          <p:spPr>
            <a:xfrm>
              <a:off x="2139043" y="2632986"/>
              <a:ext cx="2726871" cy="79601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209424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DC8D39-2E79-A60D-DF1C-64FD05D5FC62}"/>
              </a:ext>
            </a:extLst>
          </p:cNvPr>
          <p:cNvSpPr>
            <a:spLocks noGrp="1"/>
          </p:cNvSpPr>
          <p:nvPr>
            <p:ph type="sldNum" sz="quarter" idx="12"/>
          </p:nvPr>
        </p:nvSpPr>
        <p:spPr/>
        <p:txBody>
          <a:bodyPr/>
          <a:lstStyle/>
          <a:p>
            <a:fld id="{D852D4E8-E283-404D-80D7-3AF63315721A}" type="slidenum">
              <a:rPr lang="en-US" smtClean="0"/>
              <a:t>71</a:t>
            </a:fld>
            <a:endParaRPr lang="en-US" dirty="0"/>
          </a:p>
        </p:txBody>
      </p:sp>
      <p:grpSp>
        <p:nvGrpSpPr>
          <p:cNvPr id="12" name="Group 11">
            <a:extLst>
              <a:ext uri="{FF2B5EF4-FFF2-40B4-BE49-F238E27FC236}">
                <a16:creationId xmlns:a16="http://schemas.microsoft.com/office/drawing/2014/main" id="{A5441D25-DFD6-2C0F-A6C5-6F46FB2353C1}"/>
              </a:ext>
            </a:extLst>
          </p:cNvPr>
          <p:cNvGrpSpPr/>
          <p:nvPr/>
        </p:nvGrpSpPr>
        <p:grpSpPr>
          <a:xfrm>
            <a:off x="1195173" y="2407172"/>
            <a:ext cx="6753654" cy="2589371"/>
            <a:chOff x="1195173" y="2407172"/>
            <a:chExt cx="6753654" cy="2589371"/>
          </a:xfrm>
        </p:grpSpPr>
        <p:pic>
          <p:nvPicPr>
            <p:cNvPr id="10" name="Picture 9" descr="Graphical user interface, text, application&#10;&#10;Description automatically generated">
              <a:extLst>
                <a:ext uri="{FF2B5EF4-FFF2-40B4-BE49-F238E27FC236}">
                  <a16:creationId xmlns:a16="http://schemas.microsoft.com/office/drawing/2014/main" id="{84045D77-4CB6-3C64-0A35-87BBEBEEC5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3689" y="2407172"/>
              <a:ext cx="5100949" cy="1420979"/>
            </a:xfrm>
            <a:prstGeom prst="rect">
              <a:avLst/>
            </a:prstGeom>
          </p:spPr>
        </p:pic>
        <p:pic>
          <p:nvPicPr>
            <p:cNvPr id="11" name="Picture 10" descr="Graphical user interface, application&#10;&#10;Description automatically generated">
              <a:extLst>
                <a:ext uri="{FF2B5EF4-FFF2-40B4-BE49-F238E27FC236}">
                  <a16:creationId xmlns:a16="http://schemas.microsoft.com/office/drawing/2014/main" id="{702862C8-580A-7CF7-3683-C409727142B0}"/>
                </a:ext>
              </a:extLst>
            </p:cNvPr>
            <p:cNvPicPr>
              <a:picLocks noChangeAspect="1"/>
            </p:cNvPicPr>
            <p:nvPr/>
          </p:nvPicPr>
          <p:blipFill rotWithShape="1">
            <a:blip r:embed="rId4">
              <a:extLst>
                <a:ext uri="{28A0092B-C50C-407E-A947-70E740481C1C}">
                  <a14:useLocalDpi xmlns:a14="http://schemas.microsoft.com/office/drawing/2010/main" val="0"/>
                </a:ext>
              </a:extLst>
            </a:blip>
            <a:srcRect t="61108" b="5251"/>
            <a:stretch/>
          </p:blipFill>
          <p:spPr>
            <a:xfrm>
              <a:off x="1195173" y="3828151"/>
              <a:ext cx="6753654" cy="1037761"/>
            </a:xfrm>
            <a:prstGeom prst="rect">
              <a:avLst/>
            </a:prstGeom>
          </p:spPr>
        </p:pic>
        <p:sp>
          <p:nvSpPr>
            <p:cNvPr id="5" name="Rectangle 4">
              <a:extLst>
                <a:ext uri="{FF2B5EF4-FFF2-40B4-BE49-F238E27FC236}">
                  <a16:creationId xmlns:a16="http://schemas.microsoft.com/office/drawing/2014/main" id="{9688B354-46E5-2A09-539D-F109E4F187D4}"/>
                </a:ext>
              </a:extLst>
            </p:cNvPr>
            <p:cNvSpPr/>
            <p:nvPr/>
          </p:nvSpPr>
          <p:spPr>
            <a:xfrm>
              <a:off x="2003689" y="3722017"/>
              <a:ext cx="2241740" cy="127452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52903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3787C4-F1ED-CFB4-D680-C2393CD66806}"/>
              </a:ext>
            </a:extLst>
          </p:cNvPr>
          <p:cNvSpPr>
            <a:spLocks noGrp="1"/>
          </p:cNvSpPr>
          <p:nvPr>
            <p:ph type="sldNum" sz="quarter" idx="12"/>
          </p:nvPr>
        </p:nvSpPr>
        <p:spPr/>
        <p:txBody>
          <a:bodyPr/>
          <a:lstStyle/>
          <a:p>
            <a:fld id="{D852D4E8-E283-404D-80D7-3AF63315721A}" type="slidenum">
              <a:rPr lang="en-US" smtClean="0"/>
              <a:t>72</a:t>
            </a:fld>
            <a:endParaRPr lang="en-US" dirty="0"/>
          </a:p>
        </p:txBody>
      </p:sp>
      <p:pic>
        <p:nvPicPr>
          <p:cNvPr id="4" name="Picture 3" descr="Graphical user interface, text, application, email&#10;&#10;Description automatically generated">
            <a:extLst>
              <a:ext uri="{FF2B5EF4-FFF2-40B4-BE49-F238E27FC236}">
                <a16:creationId xmlns:a16="http://schemas.microsoft.com/office/drawing/2014/main" id="{6CED89ED-E17F-693E-C5AB-94BB4C543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500" y="704850"/>
            <a:ext cx="7239000" cy="5448300"/>
          </a:xfrm>
          <a:prstGeom prst="rect">
            <a:avLst/>
          </a:prstGeom>
        </p:spPr>
      </p:pic>
      <p:sp>
        <p:nvSpPr>
          <p:cNvPr id="5" name="Rectangle 4">
            <a:extLst>
              <a:ext uri="{FF2B5EF4-FFF2-40B4-BE49-F238E27FC236}">
                <a16:creationId xmlns:a16="http://schemas.microsoft.com/office/drawing/2014/main" id="{E9A01A31-AFB8-1DF5-EB62-F9A342479833}"/>
              </a:ext>
            </a:extLst>
          </p:cNvPr>
          <p:cNvSpPr/>
          <p:nvPr/>
        </p:nvSpPr>
        <p:spPr>
          <a:xfrm>
            <a:off x="952500" y="5486399"/>
            <a:ext cx="1594757" cy="66675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8299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823AA06-5401-1654-836A-10C38B9FC72D}"/>
              </a:ext>
            </a:extLst>
          </p:cNvPr>
          <p:cNvSpPr>
            <a:spLocks noGrp="1"/>
          </p:cNvSpPr>
          <p:nvPr>
            <p:ph type="sldNum" sz="quarter" idx="12"/>
          </p:nvPr>
        </p:nvSpPr>
        <p:spPr/>
        <p:txBody>
          <a:bodyPr/>
          <a:lstStyle/>
          <a:p>
            <a:fld id="{D852D4E8-E283-404D-80D7-3AF63315721A}" type="slidenum">
              <a:rPr lang="en-US" smtClean="0"/>
              <a:t>73</a:t>
            </a:fld>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43665B48-B227-BE82-AFD9-57000320C4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9352" y="368032"/>
            <a:ext cx="4825296" cy="6221186"/>
          </a:xfrm>
          <a:prstGeom prst="rect">
            <a:avLst/>
          </a:prstGeom>
        </p:spPr>
      </p:pic>
      <p:sp>
        <p:nvSpPr>
          <p:cNvPr id="6" name="Rectangle 5">
            <a:extLst>
              <a:ext uri="{FF2B5EF4-FFF2-40B4-BE49-F238E27FC236}">
                <a16:creationId xmlns:a16="http://schemas.microsoft.com/office/drawing/2014/main" id="{E7B6E7A3-1F1A-3AB9-0FFA-47B3E41C8E63}"/>
              </a:ext>
            </a:extLst>
          </p:cNvPr>
          <p:cNvSpPr/>
          <p:nvPr/>
        </p:nvSpPr>
        <p:spPr>
          <a:xfrm>
            <a:off x="6017593" y="6008914"/>
            <a:ext cx="999713" cy="58030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94563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C957F9-F41D-4C60-1512-D49E7A8AC65A}"/>
              </a:ext>
            </a:extLst>
          </p:cNvPr>
          <p:cNvSpPr>
            <a:spLocks noGrp="1"/>
          </p:cNvSpPr>
          <p:nvPr>
            <p:ph type="sldNum" sz="quarter" idx="12"/>
          </p:nvPr>
        </p:nvSpPr>
        <p:spPr/>
        <p:txBody>
          <a:bodyPr/>
          <a:lstStyle/>
          <a:p>
            <a:fld id="{D852D4E8-E283-404D-80D7-3AF63315721A}" type="slidenum">
              <a:rPr lang="en-US" smtClean="0"/>
              <a:t>74</a:t>
            </a:fld>
            <a:endParaRPr lang="en-US" dirty="0"/>
          </a:p>
        </p:txBody>
      </p:sp>
      <p:pic>
        <p:nvPicPr>
          <p:cNvPr id="6" name="Picture 5" descr="Review your information. Double check the information you entered is correct. ">
            <a:extLst>
              <a:ext uri="{FF2B5EF4-FFF2-40B4-BE49-F238E27FC236}">
                <a16:creationId xmlns:a16="http://schemas.microsoft.com/office/drawing/2014/main" id="{C146DB97-45A5-A659-D7EA-DCB2141AC2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224" y="1413435"/>
            <a:ext cx="7314282" cy="4754283"/>
          </a:xfrm>
          <a:prstGeom prst="rect">
            <a:avLst/>
          </a:prstGeom>
        </p:spPr>
      </p:pic>
      <p:sp>
        <p:nvSpPr>
          <p:cNvPr id="4" name="Rectangle 3">
            <a:extLst>
              <a:ext uri="{FF2B5EF4-FFF2-40B4-BE49-F238E27FC236}">
                <a16:creationId xmlns:a16="http://schemas.microsoft.com/office/drawing/2014/main" id="{8EE22EDF-6826-9193-7581-9A232F8068A3}"/>
              </a:ext>
            </a:extLst>
          </p:cNvPr>
          <p:cNvSpPr/>
          <p:nvPr/>
        </p:nvSpPr>
        <p:spPr>
          <a:xfrm>
            <a:off x="6519614" y="4054608"/>
            <a:ext cx="1476902" cy="678756"/>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3365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C3C7B3-E4DA-27A0-C92F-73C8ED9F8160}"/>
              </a:ext>
            </a:extLst>
          </p:cNvPr>
          <p:cNvSpPr>
            <a:spLocks noGrp="1"/>
          </p:cNvSpPr>
          <p:nvPr>
            <p:ph type="sldNum" sz="quarter" idx="12"/>
          </p:nvPr>
        </p:nvSpPr>
        <p:spPr/>
        <p:txBody>
          <a:bodyPr/>
          <a:lstStyle/>
          <a:p>
            <a:fld id="{D852D4E8-E283-404D-80D7-3AF63315721A}" type="slidenum">
              <a:rPr lang="en-US" smtClean="0"/>
              <a:t>75</a:t>
            </a:fld>
            <a:endParaRPr lang="en-US" dirty="0"/>
          </a:p>
        </p:txBody>
      </p:sp>
      <p:pic>
        <p:nvPicPr>
          <p:cNvPr id="4" name="Picture 3" descr="The information you gave us will be used to check if you qualify for the ACP. Please confirm that this is okay. ">
            <a:extLst>
              <a:ext uri="{FF2B5EF4-FFF2-40B4-BE49-F238E27FC236}">
                <a16:creationId xmlns:a16="http://schemas.microsoft.com/office/drawing/2014/main" id="{129921ED-E280-DBF9-ECC2-A1D7ABC6E1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408" y="1607204"/>
            <a:ext cx="7287184" cy="3643592"/>
          </a:xfrm>
          <a:prstGeom prst="rect">
            <a:avLst/>
          </a:prstGeom>
        </p:spPr>
      </p:pic>
      <p:sp>
        <p:nvSpPr>
          <p:cNvPr id="5" name="Rectangle 4">
            <a:extLst>
              <a:ext uri="{FF2B5EF4-FFF2-40B4-BE49-F238E27FC236}">
                <a16:creationId xmlns:a16="http://schemas.microsoft.com/office/drawing/2014/main" id="{36A18466-6FC8-6C71-ED8D-62D1B2F97653}"/>
              </a:ext>
            </a:extLst>
          </p:cNvPr>
          <p:cNvSpPr/>
          <p:nvPr/>
        </p:nvSpPr>
        <p:spPr>
          <a:xfrm>
            <a:off x="1237129" y="3089622"/>
            <a:ext cx="591671" cy="532119"/>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13EDB369-AFC8-AEF4-3267-12B5F5CAEA7A}"/>
              </a:ext>
            </a:extLst>
          </p:cNvPr>
          <p:cNvSpPr/>
          <p:nvPr/>
        </p:nvSpPr>
        <p:spPr>
          <a:xfrm>
            <a:off x="6696635" y="4443292"/>
            <a:ext cx="1478101" cy="807504"/>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25220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5F9AA73-6367-30C6-1486-816D3FF87668}"/>
              </a:ext>
            </a:extLst>
          </p:cNvPr>
          <p:cNvSpPr>
            <a:spLocks noGrp="1"/>
          </p:cNvSpPr>
          <p:nvPr>
            <p:ph type="sldNum" sz="quarter" idx="12"/>
          </p:nvPr>
        </p:nvSpPr>
        <p:spPr/>
        <p:txBody>
          <a:bodyPr/>
          <a:lstStyle/>
          <a:p>
            <a:fld id="{D852D4E8-E283-404D-80D7-3AF63315721A}" type="slidenum">
              <a:rPr lang="en-US" smtClean="0"/>
              <a:t>76</a:t>
            </a:fld>
            <a:endParaRPr lang="en-US" dirty="0"/>
          </a:p>
        </p:txBody>
      </p:sp>
      <p:pic>
        <p:nvPicPr>
          <p:cNvPr id="4" name="Picture 3" descr="Screenshot of the How to Apply website.">
            <a:extLst>
              <a:ext uri="{FF2B5EF4-FFF2-40B4-BE49-F238E27FC236}">
                <a16:creationId xmlns:a16="http://schemas.microsoft.com/office/drawing/2014/main" id="{051C5858-E474-33D8-DA5D-FCCB000687ED}"/>
              </a:ext>
            </a:extLst>
          </p:cNvPr>
          <p:cNvPicPr>
            <a:picLocks noChangeAspect="1"/>
          </p:cNvPicPr>
          <p:nvPr/>
        </p:nvPicPr>
        <p:blipFill rotWithShape="1">
          <a:blip r:embed="rId3">
            <a:extLst>
              <a:ext uri="{28A0092B-C50C-407E-A947-70E740481C1C}">
                <a14:useLocalDpi xmlns:a14="http://schemas.microsoft.com/office/drawing/2010/main" val="0"/>
              </a:ext>
            </a:extLst>
          </a:blip>
          <a:srcRect b="2219"/>
          <a:stretch/>
        </p:blipFill>
        <p:spPr>
          <a:xfrm>
            <a:off x="1268577" y="636168"/>
            <a:ext cx="6606845" cy="5925997"/>
          </a:xfrm>
          <a:prstGeom prst="rect">
            <a:avLst/>
          </a:prstGeom>
          <a:ln>
            <a:solidFill>
              <a:schemeClr val="tx1">
                <a:lumMod val="95000"/>
                <a:lumOff val="5000"/>
              </a:schemeClr>
            </a:solidFill>
          </a:ln>
        </p:spPr>
      </p:pic>
    </p:spTree>
    <p:extLst>
      <p:ext uri="{BB962C8B-B14F-4D97-AF65-F5344CB8AC3E}">
        <p14:creationId xmlns:p14="http://schemas.microsoft.com/office/powerpoint/2010/main" val="1477169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F752691-BFA0-D5AF-274C-8FCCB5614F68}"/>
              </a:ext>
            </a:extLst>
          </p:cNvPr>
          <p:cNvSpPr>
            <a:spLocks noGrp="1"/>
          </p:cNvSpPr>
          <p:nvPr>
            <p:ph type="sldNum" sz="quarter" idx="12"/>
          </p:nvPr>
        </p:nvSpPr>
        <p:spPr/>
        <p:txBody>
          <a:bodyPr/>
          <a:lstStyle/>
          <a:p>
            <a:fld id="{D852D4E8-E283-404D-80D7-3AF63315721A}" type="slidenum">
              <a:rPr lang="en-US" smtClean="0"/>
              <a:t>77</a:t>
            </a:fld>
            <a:endParaRPr lang="en-US" dirty="0"/>
          </a:p>
        </p:txBody>
      </p:sp>
      <p:pic>
        <p:nvPicPr>
          <p:cNvPr id="5" name="Picture 4" descr="Graphical user interface, application, Teams&#10;&#10;Description automatically generated">
            <a:extLst>
              <a:ext uri="{FF2B5EF4-FFF2-40B4-BE49-F238E27FC236}">
                <a16:creationId xmlns:a16="http://schemas.microsoft.com/office/drawing/2014/main" id="{0D60734E-6D63-769B-D9E4-115E2AA7758F}"/>
              </a:ext>
            </a:extLst>
          </p:cNvPr>
          <p:cNvPicPr>
            <a:picLocks noChangeAspect="1"/>
          </p:cNvPicPr>
          <p:nvPr/>
        </p:nvPicPr>
        <p:blipFill rotWithShape="1">
          <a:blip r:embed="rId3">
            <a:extLst>
              <a:ext uri="{28A0092B-C50C-407E-A947-70E740481C1C}">
                <a14:useLocalDpi xmlns:a14="http://schemas.microsoft.com/office/drawing/2010/main" val="0"/>
              </a:ext>
            </a:extLst>
          </a:blip>
          <a:srcRect l="9991" r="10517" b="2362"/>
          <a:stretch/>
        </p:blipFill>
        <p:spPr>
          <a:xfrm>
            <a:off x="1065707" y="949948"/>
            <a:ext cx="7012586" cy="4958103"/>
          </a:xfrm>
          <a:prstGeom prst="rect">
            <a:avLst/>
          </a:prstGeom>
        </p:spPr>
      </p:pic>
      <p:sp>
        <p:nvSpPr>
          <p:cNvPr id="6" name="Rectangle 5">
            <a:extLst>
              <a:ext uri="{FF2B5EF4-FFF2-40B4-BE49-F238E27FC236}">
                <a16:creationId xmlns:a16="http://schemas.microsoft.com/office/drawing/2014/main" id="{B6CE213A-E444-92D4-6509-7262BC70012C}"/>
              </a:ext>
            </a:extLst>
          </p:cNvPr>
          <p:cNvSpPr/>
          <p:nvPr/>
        </p:nvSpPr>
        <p:spPr>
          <a:xfrm>
            <a:off x="2312895" y="1915245"/>
            <a:ext cx="5074024" cy="73830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29727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228644-4D1F-6016-15ED-33890BD58C23}"/>
              </a:ext>
            </a:extLst>
          </p:cNvPr>
          <p:cNvSpPr>
            <a:spLocks noGrp="1"/>
          </p:cNvSpPr>
          <p:nvPr>
            <p:ph type="sldNum" sz="quarter" idx="12"/>
          </p:nvPr>
        </p:nvSpPr>
        <p:spPr/>
        <p:txBody>
          <a:bodyPr/>
          <a:lstStyle/>
          <a:p>
            <a:fld id="{D852D4E8-E283-404D-80D7-3AF63315721A}" type="slidenum">
              <a:rPr lang="en-US" smtClean="0"/>
              <a:t>78</a:t>
            </a:fld>
            <a:endParaRPr lang="en-US" dirty="0"/>
          </a:p>
        </p:txBody>
      </p:sp>
      <p:pic>
        <p:nvPicPr>
          <p:cNvPr id="4" name="Picture 3" descr="Certify and sign the application form, page 1.">
            <a:extLst>
              <a:ext uri="{FF2B5EF4-FFF2-40B4-BE49-F238E27FC236}">
                <a16:creationId xmlns:a16="http://schemas.microsoft.com/office/drawing/2014/main" id="{A0998224-2402-107F-2F16-23CCA7CFFB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6445" y="421819"/>
            <a:ext cx="3625062" cy="6292072"/>
          </a:xfrm>
          <a:prstGeom prst="rect">
            <a:avLst/>
          </a:prstGeom>
        </p:spPr>
      </p:pic>
    </p:spTree>
    <p:extLst>
      <p:ext uri="{BB962C8B-B14F-4D97-AF65-F5344CB8AC3E}">
        <p14:creationId xmlns:p14="http://schemas.microsoft.com/office/powerpoint/2010/main" val="18814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61C942D-0689-BD49-B2D1-C0B072BED0FB}"/>
              </a:ext>
            </a:extLst>
          </p:cNvPr>
          <p:cNvSpPr>
            <a:spLocks noGrp="1"/>
          </p:cNvSpPr>
          <p:nvPr>
            <p:ph type="sldNum" sz="quarter" idx="12"/>
          </p:nvPr>
        </p:nvSpPr>
        <p:spPr/>
        <p:txBody>
          <a:bodyPr/>
          <a:lstStyle/>
          <a:p>
            <a:fld id="{D852D4E8-E283-404D-80D7-3AF63315721A}" type="slidenum">
              <a:rPr lang="en-US" smtClean="0"/>
              <a:t>79</a:t>
            </a:fld>
            <a:endParaRPr lang="en-US" dirty="0"/>
          </a:p>
        </p:txBody>
      </p:sp>
      <p:pic>
        <p:nvPicPr>
          <p:cNvPr id="4" name="Picture 3" descr="Certify and sign the application form, page 2.">
            <a:extLst>
              <a:ext uri="{FF2B5EF4-FFF2-40B4-BE49-F238E27FC236}">
                <a16:creationId xmlns:a16="http://schemas.microsoft.com/office/drawing/2014/main" id="{9987D2C1-1C09-035B-A408-2109C1150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8723" y="506694"/>
            <a:ext cx="6546554" cy="6351306"/>
          </a:xfrm>
          <a:prstGeom prst="rect">
            <a:avLst/>
          </a:prstGeom>
        </p:spPr>
      </p:pic>
    </p:spTree>
    <p:extLst>
      <p:ext uri="{BB962C8B-B14F-4D97-AF65-F5344CB8AC3E}">
        <p14:creationId xmlns:p14="http://schemas.microsoft.com/office/powerpoint/2010/main" val="2966086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14D65F-AB0A-8BF7-08B0-D5842A6EB4B4}"/>
              </a:ext>
            </a:extLst>
          </p:cNvPr>
          <p:cNvSpPr>
            <a:spLocks noGrp="1"/>
          </p:cNvSpPr>
          <p:nvPr>
            <p:ph type="sldNum" sz="quarter" idx="12"/>
          </p:nvPr>
        </p:nvSpPr>
        <p:spPr/>
        <p:txBody>
          <a:bodyPr/>
          <a:lstStyle/>
          <a:p>
            <a:fld id="{D852D4E8-E283-404D-80D7-3AF63315721A}" type="slidenum">
              <a:rPr lang="en-US" smtClean="0"/>
              <a:t>8</a:t>
            </a:fld>
            <a:endParaRPr lang="en-US" dirty="0"/>
          </a:p>
        </p:txBody>
      </p:sp>
      <p:sp>
        <p:nvSpPr>
          <p:cNvPr id="3" name="Content Placeholder 2">
            <a:extLst>
              <a:ext uri="{FF2B5EF4-FFF2-40B4-BE49-F238E27FC236}">
                <a16:creationId xmlns:a16="http://schemas.microsoft.com/office/drawing/2014/main" id="{62849F92-BD14-BBFE-7349-69D8308204E3}"/>
              </a:ext>
            </a:extLst>
          </p:cNvPr>
          <p:cNvSpPr>
            <a:spLocks noGrp="1"/>
          </p:cNvSpPr>
          <p:nvPr>
            <p:ph idx="1"/>
          </p:nvPr>
        </p:nvSpPr>
        <p:spPr>
          <a:xfrm>
            <a:off x="457200" y="1639824"/>
            <a:ext cx="8229600" cy="918852"/>
          </a:xfrm>
        </p:spPr>
        <p:txBody>
          <a:bodyPr/>
          <a:lstStyle/>
          <a:p>
            <a:pPr marL="82296" indent="0">
              <a:buNone/>
            </a:pPr>
            <a:r>
              <a:rPr lang="en-US" dirty="0">
                <a:solidFill>
                  <a:schemeClr val="tx1"/>
                </a:solidFill>
              </a:rPr>
              <a:t>Your household income is 200% or less than the Federal Poverty Guidelines.</a:t>
            </a:r>
          </a:p>
          <a:p>
            <a:pPr marL="82296" indent="0">
              <a:buNone/>
            </a:pPr>
            <a:endParaRPr lang="en-US" dirty="0"/>
          </a:p>
          <a:p>
            <a:pPr marL="82296" indent="0">
              <a:buNone/>
            </a:pPr>
            <a:endParaRPr lang="en-US" dirty="0"/>
          </a:p>
        </p:txBody>
      </p:sp>
      <p:sp>
        <p:nvSpPr>
          <p:cNvPr id="4" name="Title 3">
            <a:extLst>
              <a:ext uri="{FF2B5EF4-FFF2-40B4-BE49-F238E27FC236}">
                <a16:creationId xmlns:a16="http://schemas.microsoft.com/office/drawing/2014/main" id="{AE627463-E0E2-8B70-8DD7-345A0B7A43D4}"/>
              </a:ext>
            </a:extLst>
          </p:cNvPr>
          <p:cNvSpPr>
            <a:spLocks noGrp="1"/>
          </p:cNvSpPr>
          <p:nvPr>
            <p:ph type="title"/>
          </p:nvPr>
        </p:nvSpPr>
        <p:spPr/>
        <p:txBody>
          <a:bodyPr/>
          <a:lstStyle/>
          <a:p>
            <a:r>
              <a:rPr lang="en-US" dirty="0"/>
              <a:t>ACP Eligibility Requirements</a:t>
            </a:r>
          </a:p>
        </p:txBody>
      </p:sp>
      <p:pic>
        <p:nvPicPr>
          <p:cNvPr id="5" name="Picture 4">
            <a:extLst>
              <a:ext uri="{FF2B5EF4-FFF2-40B4-BE49-F238E27FC236}">
                <a16:creationId xmlns:a16="http://schemas.microsoft.com/office/drawing/2014/main" id="{D74AF79E-CAAB-FAFA-FADD-1DA58AB2039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126744" y="1323875"/>
            <a:ext cx="625054" cy="552649"/>
          </a:xfrm>
          <a:prstGeom prst="rect">
            <a:avLst/>
          </a:prstGeom>
        </p:spPr>
      </p:pic>
      <p:pic>
        <p:nvPicPr>
          <p:cNvPr id="7" name="Picture 6" descr="Table of the Federal Poverty Guidelines.">
            <a:extLst>
              <a:ext uri="{FF2B5EF4-FFF2-40B4-BE49-F238E27FC236}">
                <a16:creationId xmlns:a16="http://schemas.microsoft.com/office/drawing/2014/main" id="{20FF6C9C-9544-A626-2D21-FD96BC5F2D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798" y="2558676"/>
            <a:ext cx="7644324" cy="4093136"/>
          </a:xfrm>
          <a:prstGeom prst="rect">
            <a:avLst/>
          </a:prstGeom>
        </p:spPr>
      </p:pic>
      <p:sp>
        <p:nvSpPr>
          <p:cNvPr id="8" name="Rectangle 7">
            <a:extLst>
              <a:ext uri="{FF2B5EF4-FFF2-40B4-BE49-F238E27FC236}">
                <a16:creationId xmlns:a16="http://schemas.microsoft.com/office/drawing/2014/main" id="{36016AC3-1572-E503-C127-E9E3434B70F6}"/>
              </a:ext>
            </a:extLst>
          </p:cNvPr>
          <p:cNvSpPr/>
          <p:nvPr/>
        </p:nvSpPr>
        <p:spPr>
          <a:xfrm>
            <a:off x="747878" y="3801035"/>
            <a:ext cx="7426858" cy="49829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602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B23DAE-E9CD-E89E-7D8E-20238E3865E0}"/>
              </a:ext>
            </a:extLst>
          </p:cNvPr>
          <p:cNvSpPr>
            <a:spLocks noGrp="1"/>
          </p:cNvSpPr>
          <p:nvPr>
            <p:ph type="sldNum" sz="quarter" idx="12"/>
          </p:nvPr>
        </p:nvSpPr>
        <p:spPr/>
        <p:txBody>
          <a:bodyPr/>
          <a:lstStyle/>
          <a:p>
            <a:fld id="{D852D4E8-E283-404D-80D7-3AF63315721A}" type="slidenum">
              <a:rPr lang="en-US" smtClean="0"/>
              <a:t>80</a:t>
            </a:fld>
            <a:endParaRPr lang="en-US" dirty="0"/>
          </a:p>
        </p:txBody>
      </p:sp>
      <p:pic>
        <p:nvPicPr>
          <p:cNvPr id="4" name="Picture 3" descr="Graphical user interface, text, application, email&#10;&#10;Description automatically generated">
            <a:extLst>
              <a:ext uri="{FF2B5EF4-FFF2-40B4-BE49-F238E27FC236}">
                <a16:creationId xmlns:a16="http://schemas.microsoft.com/office/drawing/2014/main" id="{8F65A50A-AB3E-52CC-86AA-62FDB7E10E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436" y="1683905"/>
            <a:ext cx="7226300" cy="3670300"/>
          </a:xfrm>
          <a:prstGeom prst="rect">
            <a:avLst/>
          </a:prstGeom>
        </p:spPr>
      </p:pic>
      <p:sp>
        <p:nvSpPr>
          <p:cNvPr id="5" name="Rectangle 4">
            <a:extLst>
              <a:ext uri="{FF2B5EF4-FFF2-40B4-BE49-F238E27FC236}">
                <a16:creationId xmlns:a16="http://schemas.microsoft.com/office/drawing/2014/main" id="{B9A87EAC-DCED-7F1E-72EB-90D617730BCC}"/>
              </a:ext>
            </a:extLst>
          </p:cNvPr>
          <p:cNvSpPr/>
          <p:nvPr/>
        </p:nvSpPr>
        <p:spPr>
          <a:xfrm>
            <a:off x="1376580" y="2765601"/>
            <a:ext cx="6390839" cy="738307"/>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1222B5B-0356-6EEE-4D6F-19CEF8BB71EA}"/>
              </a:ext>
            </a:extLst>
          </p:cNvPr>
          <p:cNvSpPr/>
          <p:nvPr/>
        </p:nvSpPr>
        <p:spPr>
          <a:xfrm>
            <a:off x="1366166" y="3519055"/>
            <a:ext cx="6390839" cy="738308"/>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5602B81-0344-DB72-EB2A-F6B959EE479A}"/>
              </a:ext>
            </a:extLst>
          </p:cNvPr>
          <p:cNvSpPr/>
          <p:nvPr/>
        </p:nvSpPr>
        <p:spPr>
          <a:xfrm>
            <a:off x="6604000" y="4615898"/>
            <a:ext cx="1556221" cy="738307"/>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4142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EA7880-B87E-FAB1-6101-BA2BB141F790}"/>
              </a:ext>
            </a:extLst>
          </p:cNvPr>
          <p:cNvSpPr>
            <a:spLocks noGrp="1"/>
          </p:cNvSpPr>
          <p:nvPr>
            <p:ph type="sldNum" sz="quarter" idx="12"/>
          </p:nvPr>
        </p:nvSpPr>
        <p:spPr/>
        <p:txBody>
          <a:bodyPr/>
          <a:lstStyle/>
          <a:p>
            <a:fld id="{D852D4E8-E283-404D-80D7-3AF63315721A}" type="slidenum">
              <a:rPr lang="en-US" smtClean="0"/>
              <a:t>81</a:t>
            </a:fld>
            <a:endParaRPr lang="en-US" dirty="0"/>
          </a:p>
        </p:txBody>
      </p:sp>
      <p:pic>
        <p:nvPicPr>
          <p:cNvPr id="4" name="Picture 3" descr="You qualify for the Affordable Connectivity Program benefits web page. It includes information on what steps you should take next. ">
            <a:extLst>
              <a:ext uri="{FF2B5EF4-FFF2-40B4-BE49-F238E27FC236}">
                <a16:creationId xmlns:a16="http://schemas.microsoft.com/office/drawing/2014/main" id="{88569F44-2E30-44AA-E52A-78FDA9C8F9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9382" y="396875"/>
            <a:ext cx="4863809" cy="6062472"/>
          </a:xfrm>
          <a:prstGeom prst="rect">
            <a:avLst/>
          </a:prstGeom>
        </p:spPr>
      </p:pic>
    </p:spTree>
    <p:extLst>
      <p:ext uri="{BB962C8B-B14F-4D97-AF65-F5344CB8AC3E}">
        <p14:creationId xmlns:p14="http://schemas.microsoft.com/office/powerpoint/2010/main" val="1835660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82</a:t>
            </a:fld>
            <a:endParaRPr lang="en-US" dirty="0"/>
          </a:p>
        </p:txBody>
      </p:sp>
      <p:pic>
        <p:nvPicPr>
          <p:cNvPr id="3" name="Picture 2" descr="Application ID number with Confirm Tribal Qualification button.">
            <a:extLst>
              <a:ext uri="{FF2B5EF4-FFF2-40B4-BE49-F238E27FC236}">
                <a16:creationId xmlns:a16="http://schemas.microsoft.com/office/drawing/2014/main" id="{E67CEE3E-C3E4-8ACF-BEE6-31BA9643A6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397" y="379476"/>
            <a:ext cx="6131205" cy="6099048"/>
          </a:xfrm>
          <a:prstGeom prst="rect">
            <a:avLst/>
          </a:prstGeom>
        </p:spPr>
      </p:pic>
      <p:sp>
        <p:nvSpPr>
          <p:cNvPr id="5" name="Rectangle 4">
            <a:extLst>
              <a:ext uri="{FF2B5EF4-FFF2-40B4-BE49-F238E27FC236}">
                <a16:creationId xmlns:a16="http://schemas.microsoft.com/office/drawing/2014/main" id="{4FBC360A-D8A9-E12F-3A5D-780CB8161C09}"/>
              </a:ext>
            </a:extLst>
          </p:cNvPr>
          <p:cNvSpPr/>
          <p:nvPr/>
        </p:nvSpPr>
        <p:spPr>
          <a:xfrm>
            <a:off x="3069988" y="4028661"/>
            <a:ext cx="3004021" cy="738307"/>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7514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768843-7972-B005-355B-70D154459278}"/>
              </a:ext>
            </a:extLst>
          </p:cNvPr>
          <p:cNvSpPr>
            <a:spLocks noGrp="1"/>
          </p:cNvSpPr>
          <p:nvPr>
            <p:ph type="sldNum" sz="quarter" idx="12"/>
          </p:nvPr>
        </p:nvSpPr>
        <p:spPr/>
        <p:txBody>
          <a:bodyPr/>
          <a:lstStyle/>
          <a:p>
            <a:fld id="{D852D4E8-E283-404D-80D7-3AF63315721A}" type="slidenum">
              <a:rPr lang="en-US" smtClean="0"/>
              <a:t>83</a:t>
            </a:fld>
            <a:endParaRPr lang="en-US" dirty="0"/>
          </a:p>
        </p:txBody>
      </p:sp>
      <p:sp>
        <p:nvSpPr>
          <p:cNvPr id="3" name="Title 3">
            <a:extLst>
              <a:ext uri="{FF2B5EF4-FFF2-40B4-BE49-F238E27FC236}">
                <a16:creationId xmlns:a16="http://schemas.microsoft.com/office/drawing/2014/main" id="{7CE178A1-43F1-C550-E60B-BC60AE1DA63E}"/>
              </a:ext>
            </a:extLst>
          </p:cNvPr>
          <p:cNvSpPr txBox="1">
            <a:spLocks/>
          </p:cNvSpPr>
          <p:nvPr/>
        </p:nvSpPr>
        <p:spPr>
          <a:xfrm>
            <a:off x="326136" y="6322328"/>
            <a:ext cx="8229600" cy="1066800"/>
          </a:xfrm>
          <a:prstGeom prst="rect">
            <a:avLst/>
          </a:prstGeom>
        </p:spPr>
        <p:txBody>
          <a:bodyP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dirty="0">
                <a:solidFill>
                  <a:schemeClr val="tx1"/>
                </a:solidFill>
              </a:rPr>
              <a:t>https://</a:t>
            </a:r>
            <a:r>
              <a:rPr lang="en-US" dirty="0" err="1">
                <a:solidFill>
                  <a:schemeClr val="tx1"/>
                </a:solidFill>
              </a:rPr>
              <a:t>www.affordableconnectivity.gov</a:t>
            </a:r>
            <a:endParaRPr lang="en-US" dirty="0">
              <a:solidFill>
                <a:schemeClr val="tx1"/>
              </a:solidFill>
            </a:endParaRPr>
          </a:p>
        </p:txBody>
      </p:sp>
      <p:pic>
        <p:nvPicPr>
          <p:cNvPr id="4" name="Picture 3" descr="A computer screen displaying the Affordable Connectivity Program Home Page with the Sign In button highlighted. ">
            <a:extLst>
              <a:ext uri="{FF2B5EF4-FFF2-40B4-BE49-F238E27FC236}">
                <a16:creationId xmlns:a16="http://schemas.microsoft.com/office/drawing/2014/main" id="{6B8913D3-802B-04F5-9989-EC78F14E6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008" y="368032"/>
            <a:ext cx="6883983" cy="5880067"/>
          </a:xfrm>
          <a:prstGeom prst="rect">
            <a:avLst/>
          </a:prstGeom>
        </p:spPr>
      </p:pic>
    </p:spTree>
    <p:extLst>
      <p:ext uri="{BB962C8B-B14F-4D97-AF65-F5344CB8AC3E}">
        <p14:creationId xmlns:p14="http://schemas.microsoft.com/office/powerpoint/2010/main" val="1052440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84</a:t>
            </a:fld>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D78BB75C-5ABA-D94F-8906-49F18C2413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678" y="379755"/>
            <a:ext cx="6131205" cy="6099048"/>
          </a:xfrm>
          <a:prstGeom prst="rect">
            <a:avLst/>
          </a:prstGeom>
        </p:spPr>
      </p:pic>
      <p:sp>
        <p:nvSpPr>
          <p:cNvPr id="3" name="Rectangle 2">
            <a:extLst>
              <a:ext uri="{FF2B5EF4-FFF2-40B4-BE49-F238E27FC236}">
                <a16:creationId xmlns:a16="http://schemas.microsoft.com/office/drawing/2014/main" id="{71FD4D9D-88E5-22D9-7507-6C08872A3928}"/>
              </a:ext>
            </a:extLst>
          </p:cNvPr>
          <p:cNvSpPr/>
          <p:nvPr/>
        </p:nvSpPr>
        <p:spPr>
          <a:xfrm>
            <a:off x="2554394" y="1707089"/>
            <a:ext cx="3004021" cy="38501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01378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4768843-7972-B005-355B-70D154459278}"/>
              </a:ext>
            </a:extLst>
          </p:cNvPr>
          <p:cNvSpPr>
            <a:spLocks noGrp="1"/>
          </p:cNvSpPr>
          <p:nvPr>
            <p:ph type="sldNum" sz="quarter" idx="12"/>
          </p:nvPr>
        </p:nvSpPr>
        <p:spPr/>
        <p:txBody>
          <a:bodyPr/>
          <a:lstStyle/>
          <a:p>
            <a:fld id="{D852D4E8-E283-404D-80D7-3AF63315721A}" type="slidenum">
              <a:rPr lang="en-US" smtClean="0"/>
              <a:t>85</a:t>
            </a:fld>
            <a:endParaRPr lang="en-US" dirty="0"/>
          </a:p>
        </p:txBody>
      </p:sp>
      <p:sp>
        <p:nvSpPr>
          <p:cNvPr id="3" name="Title 3">
            <a:extLst>
              <a:ext uri="{FF2B5EF4-FFF2-40B4-BE49-F238E27FC236}">
                <a16:creationId xmlns:a16="http://schemas.microsoft.com/office/drawing/2014/main" id="{7CE178A1-43F1-C550-E60B-BC60AE1DA63E}"/>
              </a:ext>
            </a:extLst>
          </p:cNvPr>
          <p:cNvSpPr txBox="1">
            <a:spLocks/>
          </p:cNvSpPr>
          <p:nvPr/>
        </p:nvSpPr>
        <p:spPr>
          <a:xfrm>
            <a:off x="326136" y="6322328"/>
            <a:ext cx="8229600" cy="1066800"/>
          </a:xfrm>
          <a:prstGeom prst="rect">
            <a:avLst/>
          </a:prstGeom>
        </p:spPr>
        <p:txBody>
          <a:bodyP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pPr algn="ctr"/>
            <a:r>
              <a:rPr lang="en-US" dirty="0">
                <a:solidFill>
                  <a:schemeClr val="tx1"/>
                </a:solidFill>
              </a:rPr>
              <a:t>https://</a:t>
            </a:r>
            <a:r>
              <a:rPr lang="en-US" dirty="0" err="1">
                <a:solidFill>
                  <a:schemeClr val="tx1"/>
                </a:solidFill>
              </a:rPr>
              <a:t>www.affordableconnectivity.gov</a:t>
            </a:r>
            <a:endParaRPr lang="en-US" dirty="0">
              <a:solidFill>
                <a:schemeClr val="tx1"/>
              </a:solidFill>
            </a:endParaRPr>
          </a:p>
        </p:txBody>
      </p:sp>
      <p:pic>
        <p:nvPicPr>
          <p:cNvPr id="4" name="Picture 3" descr="A computer screen displaying the Affordable Connectivity Program Home Page with the Sign In button highlighted. ">
            <a:extLst>
              <a:ext uri="{FF2B5EF4-FFF2-40B4-BE49-F238E27FC236}">
                <a16:creationId xmlns:a16="http://schemas.microsoft.com/office/drawing/2014/main" id="{6B8913D3-802B-04F5-9989-EC78F14E64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008" y="368032"/>
            <a:ext cx="6883983" cy="5880067"/>
          </a:xfrm>
          <a:prstGeom prst="rect">
            <a:avLst/>
          </a:prstGeom>
        </p:spPr>
      </p:pic>
      <p:sp>
        <p:nvSpPr>
          <p:cNvPr id="5" name="Rectangle 4">
            <a:extLst>
              <a:ext uri="{FF2B5EF4-FFF2-40B4-BE49-F238E27FC236}">
                <a16:creationId xmlns:a16="http://schemas.microsoft.com/office/drawing/2014/main" id="{998C551B-4D9D-D1D6-F8ED-D32810172566}"/>
              </a:ext>
            </a:extLst>
          </p:cNvPr>
          <p:cNvSpPr/>
          <p:nvPr/>
        </p:nvSpPr>
        <p:spPr>
          <a:xfrm>
            <a:off x="4571999" y="1181537"/>
            <a:ext cx="962362" cy="283957"/>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719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2324C2-7D25-9660-16DB-07B48FCA2446}"/>
              </a:ext>
            </a:extLst>
          </p:cNvPr>
          <p:cNvSpPr>
            <a:spLocks noGrp="1"/>
          </p:cNvSpPr>
          <p:nvPr>
            <p:ph type="sldNum" sz="quarter" idx="12"/>
          </p:nvPr>
        </p:nvSpPr>
        <p:spPr/>
        <p:txBody>
          <a:bodyPr/>
          <a:lstStyle/>
          <a:p>
            <a:fld id="{D852D4E8-E283-404D-80D7-3AF63315721A}" type="slidenum">
              <a:rPr lang="en-US" smtClean="0"/>
              <a:t>86</a:t>
            </a:fld>
            <a:endParaRPr lang="en-US" dirty="0"/>
          </a:p>
        </p:txBody>
      </p:sp>
      <p:pic>
        <p:nvPicPr>
          <p:cNvPr id="4" name="Picture 3" descr="Companies New Me web pape.">
            <a:extLst>
              <a:ext uri="{FF2B5EF4-FFF2-40B4-BE49-F238E27FC236}">
                <a16:creationId xmlns:a16="http://schemas.microsoft.com/office/drawing/2014/main" id="{24C61119-F707-9785-CCF0-2137AE3EFD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553466"/>
            <a:ext cx="7772400" cy="5751068"/>
          </a:xfrm>
          <a:prstGeom prst="rect">
            <a:avLst/>
          </a:prstGeom>
        </p:spPr>
      </p:pic>
    </p:spTree>
    <p:extLst>
      <p:ext uri="{BB962C8B-B14F-4D97-AF65-F5344CB8AC3E}">
        <p14:creationId xmlns:p14="http://schemas.microsoft.com/office/powerpoint/2010/main" val="346627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B7FA8D-64AE-6548-FCB2-5BBA878225BA}"/>
              </a:ext>
            </a:extLst>
          </p:cNvPr>
          <p:cNvSpPr>
            <a:spLocks noGrp="1"/>
          </p:cNvSpPr>
          <p:nvPr>
            <p:ph type="sldNum" sz="quarter" idx="12"/>
          </p:nvPr>
        </p:nvSpPr>
        <p:spPr/>
        <p:txBody>
          <a:bodyPr/>
          <a:lstStyle/>
          <a:p>
            <a:fld id="{D852D4E8-E283-404D-80D7-3AF63315721A}" type="slidenum">
              <a:rPr lang="en-US" smtClean="0"/>
              <a:t>87</a:t>
            </a:fld>
            <a:endParaRPr lang="en-US" dirty="0"/>
          </a:p>
        </p:txBody>
      </p:sp>
      <p:pic>
        <p:nvPicPr>
          <p:cNvPr id="4" name="Picture 3" descr="Graphical user interface, text, application&#10;&#10;Description automatically generated">
            <a:extLst>
              <a:ext uri="{FF2B5EF4-FFF2-40B4-BE49-F238E27FC236}">
                <a16:creationId xmlns:a16="http://schemas.microsoft.com/office/drawing/2014/main" id="{08488A8E-9100-E316-35B9-61FA32DAB174}"/>
              </a:ext>
            </a:extLst>
          </p:cNvPr>
          <p:cNvPicPr>
            <a:picLocks noChangeAspect="1"/>
          </p:cNvPicPr>
          <p:nvPr/>
        </p:nvPicPr>
        <p:blipFill rotWithShape="1">
          <a:blip r:embed="rId3">
            <a:extLst>
              <a:ext uri="{28A0092B-C50C-407E-A947-70E740481C1C}">
                <a14:useLocalDpi xmlns:a14="http://schemas.microsoft.com/office/drawing/2010/main" val="0"/>
              </a:ext>
            </a:extLst>
          </a:blip>
          <a:srcRect b="2568"/>
          <a:stretch/>
        </p:blipFill>
        <p:spPr>
          <a:xfrm>
            <a:off x="685800" y="529389"/>
            <a:ext cx="7772400" cy="6031832"/>
          </a:xfrm>
          <a:prstGeom prst="rect">
            <a:avLst/>
          </a:prstGeom>
        </p:spPr>
      </p:pic>
      <p:sp>
        <p:nvSpPr>
          <p:cNvPr id="5" name="Rectangle 4">
            <a:extLst>
              <a:ext uri="{FF2B5EF4-FFF2-40B4-BE49-F238E27FC236}">
                <a16:creationId xmlns:a16="http://schemas.microsoft.com/office/drawing/2014/main" id="{1AD28269-EF89-7E61-D8C1-9CD44A04EDCD}"/>
              </a:ext>
            </a:extLst>
          </p:cNvPr>
          <p:cNvSpPr/>
          <p:nvPr/>
        </p:nvSpPr>
        <p:spPr>
          <a:xfrm>
            <a:off x="2319191" y="3933541"/>
            <a:ext cx="1401633" cy="81492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71AB509-382C-EBC7-5019-D05462ED6C90}"/>
              </a:ext>
            </a:extLst>
          </p:cNvPr>
          <p:cNvSpPr/>
          <p:nvPr/>
        </p:nvSpPr>
        <p:spPr>
          <a:xfrm>
            <a:off x="4572000" y="3928745"/>
            <a:ext cx="2005263" cy="81492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EE74BEA-19CF-5578-B2AD-A6E5EEAA5D37}"/>
              </a:ext>
            </a:extLst>
          </p:cNvPr>
          <p:cNvSpPr/>
          <p:nvPr/>
        </p:nvSpPr>
        <p:spPr>
          <a:xfrm>
            <a:off x="2319190" y="4872940"/>
            <a:ext cx="1401633" cy="46908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863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D4C8978-1F29-65AA-2CF6-A4C10C26383F}"/>
              </a:ext>
            </a:extLst>
          </p:cNvPr>
          <p:cNvSpPr>
            <a:spLocks noGrp="1"/>
          </p:cNvSpPr>
          <p:nvPr>
            <p:ph type="sldNum" sz="quarter" idx="12"/>
          </p:nvPr>
        </p:nvSpPr>
        <p:spPr/>
        <p:txBody>
          <a:bodyPr/>
          <a:lstStyle/>
          <a:p>
            <a:fld id="{D852D4E8-E283-404D-80D7-3AF63315721A}" type="slidenum">
              <a:rPr lang="en-US" smtClean="0"/>
              <a:t>88</a:t>
            </a:fld>
            <a:endParaRPr lang="en-US" dirty="0"/>
          </a:p>
        </p:txBody>
      </p:sp>
      <p:pic>
        <p:nvPicPr>
          <p:cNvPr id="4" name="Picture 3" descr="Find A Company web page entering Dallas, Texas in the Enter Your City and State text box. ">
            <a:extLst>
              <a:ext uri="{FF2B5EF4-FFF2-40B4-BE49-F238E27FC236}">
                <a16:creationId xmlns:a16="http://schemas.microsoft.com/office/drawing/2014/main" id="{8CAE3DDB-094E-AE1D-738E-9CC365E1E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1073150"/>
            <a:ext cx="7086600" cy="4711700"/>
          </a:xfrm>
          <a:prstGeom prst="rect">
            <a:avLst/>
          </a:prstGeom>
        </p:spPr>
      </p:pic>
      <p:sp>
        <p:nvSpPr>
          <p:cNvPr id="5" name="Rectangle 4">
            <a:extLst>
              <a:ext uri="{FF2B5EF4-FFF2-40B4-BE49-F238E27FC236}">
                <a16:creationId xmlns:a16="http://schemas.microsoft.com/office/drawing/2014/main" id="{2CBBE75C-9E69-79BC-BFB7-81324AB0E408}"/>
              </a:ext>
            </a:extLst>
          </p:cNvPr>
          <p:cNvSpPr/>
          <p:nvPr/>
        </p:nvSpPr>
        <p:spPr>
          <a:xfrm>
            <a:off x="4588329" y="2774212"/>
            <a:ext cx="2873829" cy="4915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1FEF4AA-7D35-CD2C-3EFF-39735F391516}"/>
              </a:ext>
            </a:extLst>
          </p:cNvPr>
          <p:cNvSpPr/>
          <p:nvPr/>
        </p:nvSpPr>
        <p:spPr>
          <a:xfrm>
            <a:off x="1028700" y="3645069"/>
            <a:ext cx="2073729" cy="491502"/>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7D2CB62-83CC-1DA9-3891-05A498C4D770}"/>
              </a:ext>
            </a:extLst>
          </p:cNvPr>
          <p:cNvSpPr/>
          <p:nvPr/>
        </p:nvSpPr>
        <p:spPr>
          <a:xfrm>
            <a:off x="1028700" y="4714958"/>
            <a:ext cx="2449286" cy="771441"/>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6272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56F8A4-4E38-80A4-B294-50728EF5759E}"/>
              </a:ext>
            </a:extLst>
          </p:cNvPr>
          <p:cNvSpPr>
            <a:spLocks noGrp="1"/>
          </p:cNvSpPr>
          <p:nvPr>
            <p:ph type="sldNum" sz="quarter" idx="12"/>
          </p:nvPr>
        </p:nvSpPr>
        <p:spPr/>
        <p:txBody>
          <a:bodyPr/>
          <a:lstStyle/>
          <a:p>
            <a:fld id="{D852D4E8-E283-404D-80D7-3AF63315721A}" type="slidenum">
              <a:rPr lang="en-US" smtClean="0"/>
              <a:t>89</a:t>
            </a:fld>
            <a:endParaRPr lang="en-US" dirty="0"/>
          </a:p>
        </p:txBody>
      </p:sp>
      <p:pic>
        <p:nvPicPr>
          <p:cNvPr id="8" name="Picture 7" descr="Table&#10;&#10;Description automatically generated">
            <a:extLst>
              <a:ext uri="{FF2B5EF4-FFF2-40B4-BE49-F238E27FC236}">
                <a16:creationId xmlns:a16="http://schemas.microsoft.com/office/drawing/2014/main" id="{CC7D26EE-F775-1CA9-82E6-A6A915CA93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71942"/>
            <a:ext cx="7772400" cy="5314115"/>
          </a:xfrm>
          <a:prstGeom prst="rect">
            <a:avLst/>
          </a:prstGeom>
        </p:spPr>
      </p:pic>
      <p:sp>
        <p:nvSpPr>
          <p:cNvPr id="5" name="Rectangle 4">
            <a:extLst>
              <a:ext uri="{FF2B5EF4-FFF2-40B4-BE49-F238E27FC236}">
                <a16:creationId xmlns:a16="http://schemas.microsoft.com/office/drawing/2014/main" id="{016F55AE-81B8-968E-5E71-F3CDEB53D3CE}"/>
              </a:ext>
            </a:extLst>
          </p:cNvPr>
          <p:cNvSpPr/>
          <p:nvPr/>
        </p:nvSpPr>
        <p:spPr>
          <a:xfrm>
            <a:off x="3806736" y="837257"/>
            <a:ext cx="1436914"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A6B9515-1457-AF29-4BFE-876F0AF89EBA}"/>
              </a:ext>
            </a:extLst>
          </p:cNvPr>
          <p:cNvSpPr/>
          <p:nvPr/>
        </p:nvSpPr>
        <p:spPr>
          <a:xfrm>
            <a:off x="5337268" y="837257"/>
            <a:ext cx="1175656"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F7CD19-581A-E52E-36F8-7796890709A6}"/>
              </a:ext>
            </a:extLst>
          </p:cNvPr>
          <p:cNvSpPr/>
          <p:nvPr/>
        </p:nvSpPr>
        <p:spPr>
          <a:xfrm>
            <a:off x="6644641" y="837257"/>
            <a:ext cx="1545336" cy="524880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232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0EEFE56-D2DF-7D6B-0265-86B36F03A301}"/>
              </a:ext>
            </a:extLst>
          </p:cNvPr>
          <p:cNvSpPr>
            <a:spLocks noGrp="1"/>
          </p:cNvSpPr>
          <p:nvPr>
            <p:ph type="sldNum" sz="quarter" idx="12"/>
          </p:nvPr>
        </p:nvSpPr>
        <p:spPr/>
        <p:txBody>
          <a:bodyPr/>
          <a:lstStyle/>
          <a:p>
            <a:fld id="{D852D4E8-E283-404D-80D7-3AF63315721A}" type="slidenum">
              <a:rPr lang="en-US" smtClean="0"/>
              <a:t>9</a:t>
            </a:fld>
            <a:endParaRPr lang="en-US" dirty="0"/>
          </a:p>
        </p:txBody>
      </p:sp>
      <p:sp>
        <p:nvSpPr>
          <p:cNvPr id="3" name="Content Placeholder 2">
            <a:extLst>
              <a:ext uri="{FF2B5EF4-FFF2-40B4-BE49-F238E27FC236}">
                <a16:creationId xmlns:a16="http://schemas.microsoft.com/office/drawing/2014/main" id="{B14E981D-BBB9-1E1F-BE7F-2F2C1D4BA285}"/>
              </a:ext>
            </a:extLst>
          </p:cNvPr>
          <p:cNvSpPr>
            <a:spLocks noGrp="1"/>
          </p:cNvSpPr>
          <p:nvPr>
            <p:ph idx="1"/>
          </p:nvPr>
        </p:nvSpPr>
        <p:spPr/>
        <p:txBody>
          <a:bodyPr>
            <a:normAutofit/>
          </a:bodyPr>
          <a:lstStyle/>
          <a:p>
            <a:pPr marL="82296" indent="0">
              <a:lnSpc>
                <a:spcPct val="110000"/>
              </a:lnSpc>
              <a:buNone/>
            </a:pPr>
            <a:r>
              <a:rPr lang="en-US" dirty="0">
                <a:solidFill>
                  <a:schemeClr val="tx1"/>
                </a:solidFill>
              </a:rPr>
              <a:t>You are eligible for the Tribal ACP benefit if your household income is at or below 200% of the Federal Poverty Guidelines or if you or someone in your household participates in:</a:t>
            </a:r>
          </a:p>
          <a:p>
            <a:pPr>
              <a:lnSpc>
                <a:spcPct val="150000"/>
              </a:lnSpc>
            </a:pPr>
            <a:r>
              <a:rPr lang="en-US" dirty="0">
                <a:solidFill>
                  <a:schemeClr val="tx1"/>
                </a:solidFill>
              </a:rPr>
              <a:t>Any of the federal programs previously mentioned or</a:t>
            </a:r>
          </a:p>
          <a:p>
            <a:pPr>
              <a:lnSpc>
                <a:spcPct val="150000"/>
              </a:lnSpc>
            </a:pPr>
            <a:r>
              <a:rPr lang="en-US" dirty="0">
                <a:solidFill>
                  <a:schemeClr val="tx1"/>
                </a:solidFill>
              </a:rPr>
              <a:t>Bureau of Indian Affairs General Assistance  </a:t>
            </a:r>
          </a:p>
          <a:p>
            <a:pPr>
              <a:lnSpc>
                <a:spcPct val="150000"/>
              </a:lnSpc>
            </a:pPr>
            <a:r>
              <a:rPr lang="en-US" dirty="0">
                <a:solidFill>
                  <a:schemeClr val="tx1"/>
                </a:solidFill>
              </a:rPr>
              <a:t>Head Start (only households meeting the income qualifying standard)</a:t>
            </a:r>
          </a:p>
          <a:p>
            <a:pPr>
              <a:lnSpc>
                <a:spcPct val="150000"/>
              </a:lnSpc>
            </a:pPr>
            <a:r>
              <a:rPr lang="en-US" dirty="0">
                <a:solidFill>
                  <a:schemeClr val="tx1"/>
                </a:solidFill>
              </a:rPr>
              <a:t>Tribally-Administered Assistance for Needy Families (TANF) </a:t>
            </a:r>
          </a:p>
          <a:p>
            <a:pPr>
              <a:lnSpc>
                <a:spcPct val="150000"/>
              </a:lnSpc>
            </a:pPr>
            <a:r>
              <a:rPr lang="en-US" dirty="0">
                <a:solidFill>
                  <a:schemeClr val="tx1"/>
                </a:solidFill>
              </a:rPr>
              <a:t>Food Distribution Program on Indian Reservations</a:t>
            </a:r>
          </a:p>
          <a:p>
            <a:endParaRPr lang="en-US" dirty="0"/>
          </a:p>
          <a:p>
            <a:pPr marL="82296" indent="0">
              <a:buNone/>
            </a:pPr>
            <a:endParaRPr lang="en-US" dirty="0"/>
          </a:p>
        </p:txBody>
      </p:sp>
      <p:sp>
        <p:nvSpPr>
          <p:cNvPr id="4" name="Title 3">
            <a:extLst>
              <a:ext uri="{FF2B5EF4-FFF2-40B4-BE49-F238E27FC236}">
                <a16:creationId xmlns:a16="http://schemas.microsoft.com/office/drawing/2014/main" id="{1D5E9F69-7239-0FF1-33BC-564577F83244}"/>
              </a:ext>
            </a:extLst>
          </p:cNvPr>
          <p:cNvSpPr>
            <a:spLocks noGrp="1"/>
          </p:cNvSpPr>
          <p:nvPr>
            <p:ph type="title"/>
          </p:nvPr>
        </p:nvSpPr>
        <p:spPr/>
        <p:txBody>
          <a:bodyPr/>
          <a:lstStyle/>
          <a:p>
            <a:r>
              <a:rPr lang="en-US" dirty="0"/>
              <a:t>Tribal ACP Benefits</a:t>
            </a:r>
          </a:p>
        </p:txBody>
      </p:sp>
    </p:spTree>
    <p:extLst>
      <p:ext uri="{BB962C8B-B14F-4D97-AF65-F5344CB8AC3E}">
        <p14:creationId xmlns:p14="http://schemas.microsoft.com/office/powerpoint/2010/main" val="2428329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972A40-C802-A79F-800C-2B7C3495E444}"/>
              </a:ext>
            </a:extLst>
          </p:cNvPr>
          <p:cNvSpPr>
            <a:spLocks noGrp="1"/>
          </p:cNvSpPr>
          <p:nvPr>
            <p:ph type="sldNum" sz="quarter" idx="12"/>
          </p:nvPr>
        </p:nvSpPr>
        <p:spPr/>
        <p:txBody>
          <a:bodyPr/>
          <a:lstStyle/>
          <a:p>
            <a:fld id="{D852D4E8-E283-404D-80D7-3AF63315721A}" type="slidenum">
              <a:rPr lang="en-US" smtClean="0"/>
              <a:t>90</a:t>
            </a:fld>
            <a:endParaRPr lang="en-US" dirty="0"/>
          </a:p>
        </p:txBody>
      </p:sp>
      <p:pic>
        <p:nvPicPr>
          <p:cNvPr id="5" name="Picture 4" descr="Table&#10;&#10;Description automatically generated">
            <a:extLst>
              <a:ext uri="{FF2B5EF4-FFF2-40B4-BE49-F238E27FC236}">
                <a16:creationId xmlns:a16="http://schemas.microsoft.com/office/drawing/2014/main" id="{A2240065-9BDF-2DFE-C5FC-A5E433A67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71942"/>
            <a:ext cx="7772400" cy="5314115"/>
          </a:xfrm>
          <a:prstGeom prst="rect">
            <a:avLst/>
          </a:prstGeom>
        </p:spPr>
      </p:pic>
      <p:sp>
        <p:nvSpPr>
          <p:cNvPr id="4" name="Rectangle 3">
            <a:extLst>
              <a:ext uri="{FF2B5EF4-FFF2-40B4-BE49-F238E27FC236}">
                <a16:creationId xmlns:a16="http://schemas.microsoft.com/office/drawing/2014/main" id="{659282A8-07E6-51E6-5E32-770AAA6117D8}"/>
              </a:ext>
            </a:extLst>
          </p:cNvPr>
          <p:cNvSpPr/>
          <p:nvPr/>
        </p:nvSpPr>
        <p:spPr>
          <a:xfrm>
            <a:off x="767443" y="1277427"/>
            <a:ext cx="7609114"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5289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CCEF0E-C2A5-18EB-10C7-1FEC07170622}"/>
              </a:ext>
            </a:extLst>
          </p:cNvPr>
          <p:cNvSpPr>
            <a:spLocks noGrp="1"/>
          </p:cNvSpPr>
          <p:nvPr>
            <p:ph type="sldNum" sz="quarter" idx="12"/>
          </p:nvPr>
        </p:nvSpPr>
        <p:spPr/>
        <p:txBody>
          <a:bodyPr/>
          <a:lstStyle/>
          <a:p>
            <a:fld id="{D852D4E8-E283-404D-80D7-3AF63315721A}" type="slidenum">
              <a:rPr lang="en-US" smtClean="0"/>
              <a:t>91</a:t>
            </a:fld>
            <a:endParaRPr lang="en-US" dirty="0"/>
          </a:p>
        </p:txBody>
      </p:sp>
      <p:pic>
        <p:nvPicPr>
          <p:cNvPr id="6" name="Picture 5" descr="AT&amp;T home page.">
            <a:extLst>
              <a:ext uri="{FF2B5EF4-FFF2-40B4-BE49-F238E27FC236}">
                <a16:creationId xmlns:a16="http://schemas.microsoft.com/office/drawing/2014/main" id="{C09787CF-3C18-2F6C-D16A-73E19825BB4C}"/>
              </a:ext>
            </a:extLst>
          </p:cNvPr>
          <p:cNvPicPr>
            <a:picLocks noChangeAspect="1"/>
          </p:cNvPicPr>
          <p:nvPr/>
        </p:nvPicPr>
        <p:blipFill rotWithShape="1">
          <a:blip r:embed="rId3">
            <a:extLst>
              <a:ext uri="{28A0092B-C50C-407E-A947-70E740481C1C}">
                <a14:useLocalDpi xmlns:a14="http://schemas.microsoft.com/office/drawing/2010/main" val="0"/>
              </a:ext>
            </a:extLst>
          </a:blip>
          <a:srcRect b="1971"/>
          <a:stretch/>
        </p:blipFill>
        <p:spPr>
          <a:xfrm>
            <a:off x="685800" y="847725"/>
            <a:ext cx="7772400" cy="5162550"/>
          </a:xfrm>
          <a:prstGeom prst="rect">
            <a:avLst/>
          </a:prstGeom>
        </p:spPr>
      </p:pic>
    </p:spTree>
    <p:extLst>
      <p:ext uri="{BB962C8B-B14F-4D97-AF65-F5344CB8AC3E}">
        <p14:creationId xmlns:p14="http://schemas.microsoft.com/office/powerpoint/2010/main" val="247513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CCEF0E-C2A5-18EB-10C7-1FEC07170622}"/>
              </a:ext>
            </a:extLst>
          </p:cNvPr>
          <p:cNvSpPr>
            <a:spLocks noGrp="1"/>
          </p:cNvSpPr>
          <p:nvPr>
            <p:ph type="sldNum" sz="quarter" idx="12"/>
          </p:nvPr>
        </p:nvSpPr>
        <p:spPr/>
        <p:txBody>
          <a:bodyPr/>
          <a:lstStyle/>
          <a:p>
            <a:fld id="{D852D4E8-E283-404D-80D7-3AF63315721A}" type="slidenum">
              <a:rPr lang="en-US" smtClean="0"/>
              <a:t>92</a:t>
            </a:fld>
            <a:endParaRPr lang="en-US" dirty="0"/>
          </a:p>
        </p:txBody>
      </p:sp>
      <p:pic>
        <p:nvPicPr>
          <p:cNvPr id="4" name="Picture 3" descr="AT&amp;T Web page. Asked to select if you have AT&amp;T internet or if you would like to get it. ">
            <a:extLst>
              <a:ext uri="{FF2B5EF4-FFF2-40B4-BE49-F238E27FC236}">
                <a16:creationId xmlns:a16="http://schemas.microsoft.com/office/drawing/2014/main" id="{EBE6491F-9C03-AF15-713F-4E03E84DD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5957"/>
            <a:ext cx="7772400" cy="4399927"/>
          </a:xfrm>
          <a:prstGeom prst="rect">
            <a:avLst/>
          </a:prstGeom>
        </p:spPr>
      </p:pic>
      <p:sp>
        <p:nvSpPr>
          <p:cNvPr id="5" name="Rectangle 4">
            <a:extLst>
              <a:ext uri="{FF2B5EF4-FFF2-40B4-BE49-F238E27FC236}">
                <a16:creationId xmlns:a16="http://schemas.microsoft.com/office/drawing/2014/main" id="{BEE94AA9-1F1A-9207-99A5-9DBF273A8CE7}"/>
              </a:ext>
            </a:extLst>
          </p:cNvPr>
          <p:cNvSpPr/>
          <p:nvPr/>
        </p:nvSpPr>
        <p:spPr>
          <a:xfrm>
            <a:off x="5551714" y="2137399"/>
            <a:ext cx="1926772"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618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912E3B-7BEC-F0C1-96B9-19BBECFD4946}"/>
              </a:ext>
            </a:extLst>
          </p:cNvPr>
          <p:cNvSpPr>
            <a:spLocks noGrp="1"/>
          </p:cNvSpPr>
          <p:nvPr>
            <p:ph type="sldNum" sz="quarter" idx="12"/>
          </p:nvPr>
        </p:nvSpPr>
        <p:spPr/>
        <p:txBody>
          <a:bodyPr/>
          <a:lstStyle/>
          <a:p>
            <a:fld id="{D852D4E8-E283-404D-80D7-3AF63315721A}" type="slidenum">
              <a:rPr lang="en-US" smtClean="0"/>
              <a:t>93</a:t>
            </a:fld>
            <a:endParaRPr lang="en-US" dirty="0"/>
          </a:p>
        </p:txBody>
      </p:sp>
      <p:pic>
        <p:nvPicPr>
          <p:cNvPr id="4" name="Picture 3" descr="Graphical user interface, website&#10;&#10;Description automatically generated">
            <a:extLst>
              <a:ext uri="{FF2B5EF4-FFF2-40B4-BE49-F238E27FC236}">
                <a16:creationId xmlns:a16="http://schemas.microsoft.com/office/drawing/2014/main" id="{80B3AE51-03D2-AA29-ADC4-170150C75A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5633"/>
            <a:ext cx="7772400" cy="4786734"/>
          </a:xfrm>
          <a:prstGeom prst="rect">
            <a:avLst/>
          </a:prstGeom>
        </p:spPr>
      </p:pic>
      <p:sp>
        <p:nvSpPr>
          <p:cNvPr id="5" name="Rectangle 4">
            <a:extLst>
              <a:ext uri="{FF2B5EF4-FFF2-40B4-BE49-F238E27FC236}">
                <a16:creationId xmlns:a16="http://schemas.microsoft.com/office/drawing/2014/main" id="{E452182F-86D4-F27A-0A93-CD5731576FC1}"/>
              </a:ext>
            </a:extLst>
          </p:cNvPr>
          <p:cNvSpPr/>
          <p:nvPr/>
        </p:nvSpPr>
        <p:spPr>
          <a:xfrm>
            <a:off x="963386" y="4749971"/>
            <a:ext cx="7211350" cy="752760"/>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1882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912E3B-7BEC-F0C1-96B9-19BBECFD4946}"/>
              </a:ext>
            </a:extLst>
          </p:cNvPr>
          <p:cNvSpPr>
            <a:spLocks noGrp="1"/>
          </p:cNvSpPr>
          <p:nvPr>
            <p:ph type="sldNum" sz="quarter" idx="12"/>
          </p:nvPr>
        </p:nvSpPr>
        <p:spPr/>
        <p:txBody>
          <a:bodyPr/>
          <a:lstStyle/>
          <a:p>
            <a:fld id="{D852D4E8-E283-404D-80D7-3AF63315721A}" type="slidenum">
              <a:rPr lang="en-US" smtClean="0"/>
              <a:t>94</a:t>
            </a:fld>
            <a:endParaRPr lang="en-US" dirty="0"/>
          </a:p>
        </p:txBody>
      </p:sp>
      <p:pic>
        <p:nvPicPr>
          <p:cNvPr id="6" name="Picture 5" descr="Graphical user interface, website&#10;&#10;Description automatically generated">
            <a:extLst>
              <a:ext uri="{FF2B5EF4-FFF2-40B4-BE49-F238E27FC236}">
                <a16:creationId xmlns:a16="http://schemas.microsoft.com/office/drawing/2014/main" id="{C53FAD26-C1A4-B416-C62A-E6EA7188F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039349"/>
            <a:ext cx="7772400" cy="4779301"/>
          </a:xfrm>
          <a:prstGeom prst="rect">
            <a:avLst/>
          </a:prstGeom>
        </p:spPr>
      </p:pic>
    </p:spTree>
    <p:extLst>
      <p:ext uri="{BB962C8B-B14F-4D97-AF65-F5344CB8AC3E}">
        <p14:creationId xmlns:p14="http://schemas.microsoft.com/office/powerpoint/2010/main" val="3207097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CE602F-8D92-CBC5-D1D6-E246F42CBC29}"/>
              </a:ext>
            </a:extLst>
          </p:cNvPr>
          <p:cNvSpPr>
            <a:spLocks noGrp="1"/>
          </p:cNvSpPr>
          <p:nvPr>
            <p:ph type="sldNum" sz="quarter" idx="12"/>
          </p:nvPr>
        </p:nvSpPr>
        <p:spPr/>
        <p:txBody>
          <a:bodyPr/>
          <a:lstStyle/>
          <a:p>
            <a:fld id="{D852D4E8-E283-404D-80D7-3AF63315721A}" type="slidenum">
              <a:rPr lang="en-US" smtClean="0"/>
              <a:t>95</a:t>
            </a:fld>
            <a:endParaRPr lang="en-US" dirty="0"/>
          </a:p>
        </p:txBody>
      </p:sp>
      <p:pic>
        <p:nvPicPr>
          <p:cNvPr id="4" name="Picture 3" descr="Graphical user interface, text, website&#10;&#10;Description automatically generated">
            <a:extLst>
              <a:ext uri="{FF2B5EF4-FFF2-40B4-BE49-F238E27FC236}">
                <a16:creationId xmlns:a16="http://schemas.microsoft.com/office/drawing/2014/main" id="{B1F1C8CF-F1D0-1297-1D06-0A04550F8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1192004"/>
            <a:ext cx="7772400" cy="4473992"/>
          </a:xfrm>
          <a:prstGeom prst="rect">
            <a:avLst/>
          </a:prstGeom>
        </p:spPr>
      </p:pic>
      <p:sp>
        <p:nvSpPr>
          <p:cNvPr id="5" name="Rectangle 4">
            <a:extLst>
              <a:ext uri="{FF2B5EF4-FFF2-40B4-BE49-F238E27FC236}">
                <a16:creationId xmlns:a16="http://schemas.microsoft.com/office/drawing/2014/main" id="{C279D6B8-1C23-737C-EB49-016104E8541F}"/>
              </a:ext>
            </a:extLst>
          </p:cNvPr>
          <p:cNvSpPr/>
          <p:nvPr/>
        </p:nvSpPr>
        <p:spPr>
          <a:xfrm>
            <a:off x="2367643" y="4229099"/>
            <a:ext cx="2008414" cy="587829"/>
          </a:xfrm>
          <a:prstGeom prst="rect">
            <a:avLst/>
          </a:prstGeom>
          <a:noFill/>
          <a:ln w="5715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756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2"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3DD57-43D6-360F-03A1-EF7B0B4D7DC5}"/>
              </a:ext>
            </a:extLst>
          </p:cNvPr>
          <p:cNvSpPr>
            <a:spLocks noGrp="1"/>
          </p:cNvSpPr>
          <p:nvPr>
            <p:ph type="sldNum" sz="quarter" idx="12"/>
          </p:nvPr>
        </p:nvSpPr>
        <p:spPr/>
        <p:txBody>
          <a:bodyPr/>
          <a:lstStyle/>
          <a:p>
            <a:fld id="{D852D4E8-E283-404D-80D7-3AF63315721A}" type="slidenum">
              <a:rPr lang="en-US" smtClean="0"/>
              <a:t>96</a:t>
            </a:fld>
            <a:endParaRPr lang="en-US" dirty="0"/>
          </a:p>
        </p:txBody>
      </p:sp>
      <p:pic>
        <p:nvPicPr>
          <p:cNvPr id="5" name="Picture 4" descr="Application ID&#10;">
            <a:extLst>
              <a:ext uri="{FF2B5EF4-FFF2-40B4-BE49-F238E27FC236}">
                <a16:creationId xmlns:a16="http://schemas.microsoft.com/office/drawing/2014/main" id="{89528E77-49B0-6DC2-2BFE-9D48EB1FD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678" y="379755"/>
            <a:ext cx="6131205" cy="6099048"/>
          </a:xfrm>
          <a:prstGeom prst="rect">
            <a:avLst/>
          </a:prstGeom>
        </p:spPr>
      </p:pic>
      <p:sp>
        <p:nvSpPr>
          <p:cNvPr id="3" name="Rectangle 2">
            <a:extLst>
              <a:ext uri="{FF2B5EF4-FFF2-40B4-BE49-F238E27FC236}">
                <a16:creationId xmlns:a16="http://schemas.microsoft.com/office/drawing/2014/main" id="{71FD4D9D-88E5-22D9-7507-6C08872A3928}"/>
              </a:ext>
            </a:extLst>
          </p:cNvPr>
          <p:cNvSpPr/>
          <p:nvPr/>
        </p:nvSpPr>
        <p:spPr>
          <a:xfrm>
            <a:off x="2594150" y="1726967"/>
            <a:ext cx="3004021" cy="385011"/>
          </a:xfrm>
          <a:prstGeom prst="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44341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97</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Providers in your area </a:t>
            </a: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5" name="Picture 4" descr="Companies New Me web pape.">
            <a:extLst>
              <a:ext uri="{FF2B5EF4-FFF2-40B4-BE49-F238E27FC236}">
                <a16:creationId xmlns:a16="http://schemas.microsoft.com/office/drawing/2014/main" id="{5A04F087-4BC2-20ED-997E-30332BF205E4}"/>
              </a:ext>
            </a:extLst>
          </p:cNvPr>
          <p:cNvPicPr>
            <a:picLocks noChangeAspect="1"/>
          </p:cNvPicPr>
          <p:nvPr/>
        </p:nvPicPr>
        <p:blipFill rotWithShape="1">
          <a:blip r:embed="rId4">
            <a:extLst>
              <a:ext uri="{28A0092B-C50C-407E-A947-70E740481C1C}">
                <a14:useLocalDpi xmlns:a14="http://schemas.microsoft.com/office/drawing/2010/main" val="0"/>
              </a:ext>
            </a:extLst>
          </a:blip>
          <a:srcRect b="2907"/>
          <a:stretch/>
        </p:blipFill>
        <p:spPr>
          <a:xfrm>
            <a:off x="1787978" y="2188283"/>
            <a:ext cx="5568043" cy="4000245"/>
          </a:xfrm>
          <a:prstGeom prst="rect">
            <a:avLst/>
          </a:prstGeom>
          <a:ln>
            <a:solidFill>
              <a:schemeClr val="tx1">
                <a:lumMod val="95000"/>
                <a:lumOff val="5000"/>
              </a:schemeClr>
            </a:solidFill>
          </a:ln>
        </p:spPr>
      </p:pic>
    </p:spTree>
    <p:extLst>
      <p:ext uri="{BB962C8B-B14F-4D97-AF65-F5344CB8AC3E}">
        <p14:creationId xmlns:p14="http://schemas.microsoft.com/office/powerpoint/2010/main" val="3767209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98</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a:xfrm>
            <a:off x="457200" y="1656153"/>
            <a:ext cx="8229600" cy="4325112"/>
          </a:xfrm>
        </p:spPr>
        <p:txBody>
          <a:bodyPr/>
          <a:lstStyle/>
          <a:p>
            <a:pPr marL="82296" indent="0">
              <a:buNone/>
            </a:pPr>
            <a:r>
              <a:rPr lang="en-US" dirty="0">
                <a:solidFill>
                  <a:schemeClr val="tx1"/>
                </a:solidFill>
              </a:rPr>
              <a:t>D	Download Speed</a:t>
            </a: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8" name="Picture 7">
            <a:extLst>
              <a:ext uri="{FF2B5EF4-FFF2-40B4-BE49-F238E27FC236}">
                <a16:creationId xmlns:a16="http://schemas.microsoft.com/office/drawing/2014/main" id="{E5DFC489-AC72-7DC1-303B-02F61106F894}"/>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r="6098"/>
          <a:stretch/>
        </p:blipFill>
        <p:spPr>
          <a:xfrm>
            <a:off x="1449614" y="2095500"/>
            <a:ext cx="6380138" cy="3941718"/>
          </a:xfrm>
          <a:prstGeom prst="rect">
            <a:avLst/>
          </a:prstGeom>
        </p:spPr>
      </p:pic>
    </p:spTree>
    <p:extLst>
      <p:ext uri="{BB962C8B-B14F-4D97-AF65-F5344CB8AC3E}">
        <p14:creationId xmlns:p14="http://schemas.microsoft.com/office/powerpoint/2010/main" val="3322949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59F5C2-900E-C026-193A-21D960C8D9DE}"/>
              </a:ext>
            </a:extLst>
          </p:cNvPr>
          <p:cNvSpPr>
            <a:spLocks noGrp="1"/>
          </p:cNvSpPr>
          <p:nvPr>
            <p:ph type="sldNum" sz="quarter" idx="12"/>
          </p:nvPr>
        </p:nvSpPr>
        <p:spPr/>
        <p:txBody>
          <a:bodyPr/>
          <a:lstStyle/>
          <a:p>
            <a:fld id="{D852D4E8-E283-404D-80D7-3AF63315721A}" type="slidenum">
              <a:rPr lang="en-US" smtClean="0"/>
              <a:t>99</a:t>
            </a:fld>
            <a:endParaRPr lang="en-US" dirty="0"/>
          </a:p>
        </p:txBody>
      </p:sp>
      <p:sp>
        <p:nvSpPr>
          <p:cNvPr id="4" name="Content Placeholder 3">
            <a:extLst>
              <a:ext uri="{FF2B5EF4-FFF2-40B4-BE49-F238E27FC236}">
                <a16:creationId xmlns:a16="http://schemas.microsoft.com/office/drawing/2014/main" id="{59205769-9C9E-30E0-14AA-23ED2E960F4A}"/>
              </a:ext>
            </a:extLst>
          </p:cNvPr>
          <p:cNvSpPr>
            <a:spLocks noGrp="1"/>
          </p:cNvSpPr>
          <p:nvPr>
            <p:ph idx="1"/>
          </p:nvPr>
        </p:nvSpPr>
        <p:spPr/>
        <p:txBody>
          <a:bodyPr/>
          <a:lstStyle/>
          <a:p>
            <a:pPr marL="82296" indent="0">
              <a:buNone/>
            </a:pPr>
            <a:r>
              <a:rPr lang="en-US" dirty="0">
                <a:solidFill>
                  <a:schemeClr val="tx1"/>
                </a:solidFill>
              </a:rPr>
              <a:t>	Upload speed</a:t>
            </a:r>
          </a:p>
          <a:p>
            <a:pPr marL="82296" indent="0">
              <a:buNone/>
            </a:pPr>
            <a:endParaRPr lang="en-US" dirty="0"/>
          </a:p>
        </p:txBody>
      </p:sp>
      <p:sp>
        <p:nvSpPr>
          <p:cNvPr id="3" name="Title 2">
            <a:extLst>
              <a:ext uri="{FF2B5EF4-FFF2-40B4-BE49-F238E27FC236}">
                <a16:creationId xmlns:a16="http://schemas.microsoft.com/office/drawing/2014/main" id="{9FF51E03-FDC7-B7E7-8429-E19F88C0FD68}"/>
              </a:ext>
            </a:extLst>
          </p:cNvPr>
          <p:cNvSpPr>
            <a:spLocks noGrp="1"/>
          </p:cNvSpPr>
          <p:nvPr>
            <p:ph type="title"/>
          </p:nvPr>
        </p:nvSpPr>
        <p:spPr/>
        <p:txBody>
          <a:bodyPr>
            <a:normAutofit/>
          </a:bodyPr>
          <a:lstStyle/>
          <a:p>
            <a:r>
              <a:rPr lang="en-US" dirty="0"/>
              <a:t>Tips for Selecting a Provider</a:t>
            </a:r>
          </a:p>
        </p:txBody>
      </p:sp>
      <p:pic>
        <p:nvPicPr>
          <p:cNvPr id="6" name="Picture 5" descr="Icon&#10;&#10;Description automatically generated">
            <a:extLst>
              <a:ext uri="{FF2B5EF4-FFF2-40B4-BE49-F238E27FC236}">
                <a16:creationId xmlns:a16="http://schemas.microsoft.com/office/drawing/2014/main" id="{7E9797E1-198D-3934-5D61-62F445FB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53151"/>
            <a:ext cx="850665" cy="853440"/>
          </a:xfrm>
          <a:prstGeom prst="rect">
            <a:avLst/>
          </a:prstGeom>
        </p:spPr>
      </p:pic>
      <p:pic>
        <p:nvPicPr>
          <p:cNvPr id="7" name="Picture 6">
            <a:extLst>
              <a:ext uri="{FF2B5EF4-FFF2-40B4-BE49-F238E27FC236}">
                <a16:creationId xmlns:a16="http://schemas.microsoft.com/office/drawing/2014/main" id="{F2CD67CE-B0D3-BB42-4EA9-67F4EDDB604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2229" y="2187221"/>
            <a:ext cx="6409636" cy="3777715"/>
          </a:xfrm>
          <a:prstGeom prst="rect">
            <a:avLst/>
          </a:prstGeom>
        </p:spPr>
      </p:pic>
    </p:spTree>
    <p:extLst>
      <p:ext uri="{BB962C8B-B14F-4D97-AF65-F5344CB8AC3E}">
        <p14:creationId xmlns:p14="http://schemas.microsoft.com/office/powerpoint/2010/main" val="294636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Custom 2">
      <a:dk1>
        <a:srgbClr val="000000"/>
      </a:dk1>
      <a:lt1>
        <a:srgbClr val="FFFFFF"/>
      </a:lt1>
      <a:dk2>
        <a:srgbClr val="009FDB"/>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Custom 2">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New TechEd Theme - Basic PowerPoint" id="{EBF6C87B-479B-45DF-BCDE-BC68215B5F4A}" vid="{AD3EDA62-2FAF-4269-A490-1D1DBF2FAC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64FA16E779B1498959DD44C5C6E9C1" ma:contentTypeVersion="13" ma:contentTypeDescription="Create a new document." ma:contentTypeScope="" ma:versionID="c220596961f973cb1c83ecc5a8f196b3">
  <xsd:schema xmlns:xsd="http://www.w3.org/2001/XMLSchema" xmlns:xs="http://www.w3.org/2001/XMLSchema" xmlns:p="http://schemas.microsoft.com/office/2006/metadata/properties" xmlns:ns3="85495b2c-2a7c-4afb-86fc-936ef0f18a9e" xmlns:ns4="208d213c-d5c7-4e55-bd96-ff72355b8008" targetNamespace="http://schemas.microsoft.com/office/2006/metadata/properties" ma:root="true" ma:fieldsID="9b11282c29b1847459f3367f3134855a" ns3:_="" ns4:_="">
    <xsd:import namespace="85495b2c-2a7c-4afb-86fc-936ef0f18a9e"/>
    <xsd:import namespace="208d213c-d5c7-4e55-bd96-ff72355b8008"/>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495b2c-2a7c-4afb-86fc-936ef0f18a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08d213c-d5c7-4e55-bd96-ff72355b800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3AADE7-72E5-45D1-B88B-000D29EDA9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495b2c-2a7c-4afb-86fc-936ef0f18a9e"/>
    <ds:schemaRef ds:uri="208d213c-d5c7-4e55-bd96-ff72355b80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149581-1BA0-4F40-B30A-89CDF3AA3B35}">
  <ds:schemaRefs>
    <ds:schemaRef ds:uri="85495b2c-2a7c-4afb-86fc-936ef0f18a9e"/>
    <ds:schemaRef ds:uri="http://schemas.microsoft.com/office/infopath/2007/PartnerControls"/>
    <ds:schemaRef ds:uri="http://schemas.microsoft.com/office/2006/metadata/properties"/>
    <ds:schemaRef ds:uri="http://schemas.microsoft.com/office/2006/documentManagement/types"/>
    <ds:schemaRef ds:uri="http://purl.org/dc/dcmitype/"/>
    <ds:schemaRef ds:uri="http://purl.org/dc/terms/"/>
    <ds:schemaRef ds:uri="http://www.w3.org/XML/1998/namespace"/>
    <ds:schemaRef ds:uri="http://schemas.openxmlformats.org/package/2006/metadata/core-properties"/>
    <ds:schemaRef ds:uri="208d213c-d5c7-4e55-bd96-ff72355b8008"/>
    <ds:schemaRef ds:uri="http://purl.org/dc/elements/1.1/"/>
  </ds:schemaRefs>
</ds:datastoreItem>
</file>

<file path=customXml/itemProps3.xml><?xml version="1.0" encoding="utf-8"?>
<ds:datastoreItem xmlns:ds="http://schemas.openxmlformats.org/officeDocument/2006/customXml" ds:itemID="{7D2AC6FE-9392-4372-BC11-C6757B39AA7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14621</TotalTime>
  <Words>10161</Words>
  <Application>Microsoft Macintosh PowerPoint</Application>
  <PresentationFormat>On-screen Show (4:3)</PresentationFormat>
  <Paragraphs>1297</Paragraphs>
  <Slides>113</Slides>
  <Notes>113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113</vt:i4>
      </vt:variant>
    </vt:vector>
  </HeadingPairs>
  <TitlesOfParts>
    <vt:vector size="125" baseType="lpstr">
      <vt:lpstr>Arial</vt:lpstr>
      <vt:lpstr>ATT Aleck Sans</vt:lpstr>
      <vt:lpstr>Calibri</vt:lpstr>
      <vt:lpstr>Georgia</vt:lpstr>
      <vt:lpstr>Roboto</vt:lpstr>
      <vt:lpstr>Segoe UI</vt:lpstr>
      <vt:lpstr>Segoe UI Semilight</vt:lpstr>
      <vt:lpstr>Source Sans Pro</vt:lpstr>
      <vt:lpstr>SourceSansPro</vt:lpstr>
      <vt:lpstr>Times New Roman</vt:lpstr>
      <vt:lpstr>Wingdings 2</vt:lpstr>
      <vt:lpstr>New TechEd Theme - Basic PowerPoint</vt:lpstr>
      <vt:lpstr>The Affordable Connectivity Program</vt:lpstr>
      <vt:lpstr>Welcome! </vt:lpstr>
      <vt:lpstr>Today’s Agenda </vt:lpstr>
      <vt:lpstr>PowerPoint Presentation</vt:lpstr>
      <vt:lpstr>The Benefit</vt:lpstr>
      <vt:lpstr>Benefits of Home Internet Access</vt:lpstr>
      <vt:lpstr>ACP Eligibility Requirements</vt:lpstr>
      <vt:lpstr>ACP Eligibility Requirements</vt:lpstr>
      <vt:lpstr>Tribal ACP Benefits</vt:lpstr>
      <vt:lpstr>How Do I Qualify?</vt:lpstr>
      <vt:lpstr>Do I Qualify?</vt:lpstr>
      <vt:lpstr>ACP Consumer Protections</vt:lpstr>
      <vt:lpstr>Other Options</vt:lpstr>
      <vt:lpstr>ACP Guidelines</vt:lpstr>
      <vt:lpstr>ACP Guidelines</vt:lpstr>
      <vt:lpstr>ACP Guidelines</vt:lpstr>
      <vt:lpstr>ACP Guidelines</vt:lpstr>
      <vt:lpstr>ACP Guidelines</vt:lpstr>
      <vt:lpstr>ACP Guidelines</vt:lpstr>
      <vt:lpstr>ACP Guidelines</vt:lpstr>
      <vt:lpstr>ACP Guidelines</vt:lpstr>
      <vt:lpstr>ACP Guidelines</vt:lpstr>
      <vt:lpstr>ACP Guidelines</vt:lpstr>
      <vt:lpstr>ACP Guidelines</vt:lpstr>
      <vt:lpstr>ACP Guidelines</vt:lpstr>
      <vt:lpstr>ACP Guidelines</vt:lpstr>
      <vt:lpstr>Types of Documents Accepted for the Affordable Connectivity Program</vt:lpstr>
      <vt:lpstr>Types of Documents Accepted for the Affordable Connectivity Program</vt:lpstr>
      <vt:lpstr>Proof of Date of Birth</vt:lpstr>
      <vt:lpstr>Proof of Identity</vt:lpstr>
      <vt:lpstr>Proof You Are Alive</vt:lpstr>
      <vt:lpstr>Proof of Valid Address</vt:lpstr>
      <vt:lpstr>Proof of Valid Address</vt:lpstr>
      <vt:lpstr>Completed ACP Household Worksheet  </vt:lpstr>
      <vt:lpstr>Email Address Required When Applying Online</vt:lpstr>
      <vt:lpstr>Proof of Qualifying Program or Income Eligibility Documents</vt:lpstr>
      <vt:lpstr>Eligibility Documents That Shows Your Annual Income</vt:lpstr>
      <vt:lpstr>PowerPoint Presentation</vt:lpstr>
      <vt:lpstr>What Documents Do I Need?</vt:lpstr>
      <vt:lpstr>How to Apply for the ACP Benefit</vt:lpstr>
      <vt:lpstr>https://www.affordableconnectivity.gov</vt:lpstr>
      <vt:lpstr>Navigating a Website</vt:lpstr>
      <vt:lpstr>Reminder: Email Address Required</vt:lpstr>
      <vt:lpstr>https://www.affordableconnectivity.gov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https://www.affordableconnectivity.gov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Tips for Selecting a Provider</vt:lpstr>
      <vt:lpstr>Tips for Selecting a Provider</vt:lpstr>
      <vt:lpstr>Tips for Selecting a Provider</vt:lpstr>
      <vt:lpstr>Tips for Selecting a Provider</vt:lpstr>
      <vt:lpstr>Tips for Selecting a Provider</vt:lpstr>
      <vt:lpstr>Tips for Selecting a Provider</vt:lpstr>
      <vt:lpstr>PowerPoint Presentation</vt:lpstr>
      <vt:lpstr>Tips for Making the Most of Home Internet</vt:lpstr>
      <vt:lpstr>Tips for Making the Most of Home Internet</vt:lpstr>
      <vt:lpstr>Tips for Making the Most of Home Internet</vt:lpstr>
      <vt:lpstr>Tips for Making the Most of Home Internet</vt:lpstr>
      <vt:lpstr>Tips for Making the Most of Home Internet</vt:lpstr>
      <vt:lpstr>PowerPoint Presentation</vt:lpstr>
      <vt:lpstr>Congratulations, Learners! </vt:lpstr>
      <vt:lpstr> Today’s training is provided by AT&amp;T  and the Public Library Association.  Visit https://digitalliteracy.att.com/  for more courses and to build confidence using technology.  </vt:lpstr>
      <vt:lpstr> Please be sure to complete the learner survey.  Visit: digitalliteracy.att.com/learnersurvey   or  Scan the QR code here:       The QR code is also on the Activity Sheet.   We appreciate your feedback and participation!  </vt:lpstr>
      <vt:lpstr>Questions?</vt:lpstr>
    </vt:vector>
  </TitlesOfParts>
  <Company>Gail Borden Public Library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Internet Basics</dc:title>
  <dc:creator>Monica Dombrowski</dc:creator>
  <cp:lastModifiedBy>Michelle Frisque</cp:lastModifiedBy>
  <cp:revision>206</cp:revision>
  <cp:lastPrinted>2021-08-02T19:29:03Z</cp:lastPrinted>
  <dcterms:created xsi:type="dcterms:W3CDTF">2014-06-09T21:31:51Z</dcterms:created>
  <dcterms:modified xsi:type="dcterms:W3CDTF">2023-03-14T16:04:50Z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0x010100B064FA16E779B1498959DD44C5C6E9C1</vt:lpwstr>
  </property>
</Properties>
</file>