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56"/>
  </p:notesMasterIdLst>
  <p:sldIdLst>
    <p:sldId id="256" r:id="rId2"/>
    <p:sldId id="272" r:id="rId3"/>
    <p:sldId id="276" r:id="rId4"/>
    <p:sldId id="285" r:id="rId5"/>
    <p:sldId id="274" r:id="rId6"/>
    <p:sldId id="282" r:id="rId7"/>
    <p:sldId id="317" r:id="rId8"/>
    <p:sldId id="377" r:id="rId9"/>
    <p:sldId id="375" r:id="rId10"/>
    <p:sldId id="376" r:id="rId11"/>
    <p:sldId id="315" r:id="rId12"/>
    <p:sldId id="316" r:id="rId13"/>
    <p:sldId id="346" r:id="rId14"/>
    <p:sldId id="331" r:id="rId15"/>
    <p:sldId id="286" r:id="rId16"/>
    <p:sldId id="295" r:id="rId17"/>
    <p:sldId id="296" r:id="rId18"/>
    <p:sldId id="359" r:id="rId19"/>
    <p:sldId id="360" r:id="rId20"/>
    <p:sldId id="332" r:id="rId21"/>
    <p:sldId id="362" r:id="rId22"/>
    <p:sldId id="364" r:id="rId23"/>
    <p:sldId id="380" r:id="rId24"/>
    <p:sldId id="378" r:id="rId25"/>
    <p:sldId id="365" r:id="rId26"/>
    <p:sldId id="366" r:id="rId27"/>
    <p:sldId id="367" r:id="rId28"/>
    <p:sldId id="368" r:id="rId29"/>
    <p:sldId id="369" r:id="rId30"/>
    <p:sldId id="370" r:id="rId31"/>
    <p:sldId id="371" r:id="rId32"/>
    <p:sldId id="372" r:id="rId33"/>
    <p:sldId id="342" r:id="rId34"/>
    <p:sldId id="382" r:id="rId35"/>
    <p:sldId id="381" r:id="rId36"/>
    <p:sldId id="344" r:id="rId37"/>
    <p:sldId id="345" r:id="rId38"/>
    <p:sldId id="374" r:id="rId39"/>
    <p:sldId id="288" r:id="rId40"/>
    <p:sldId id="304" r:id="rId41"/>
    <p:sldId id="333" r:id="rId42"/>
    <p:sldId id="335" r:id="rId43"/>
    <p:sldId id="347" r:id="rId44"/>
    <p:sldId id="334" r:id="rId45"/>
    <p:sldId id="336" r:id="rId46"/>
    <p:sldId id="338" r:id="rId47"/>
    <p:sldId id="339" r:id="rId48"/>
    <p:sldId id="340" r:id="rId49"/>
    <p:sldId id="337" r:id="rId50"/>
    <p:sldId id="348" r:id="rId51"/>
    <p:sldId id="294" r:id="rId52"/>
    <p:sldId id="262" r:id="rId53"/>
    <p:sldId id="273" r:id="rId54"/>
    <p:sldId id="270" r:id="rId5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C398"/>
    <a:srgbClr val="709658"/>
    <a:srgbClr val="934747"/>
    <a:srgbClr val="B17462"/>
    <a:srgbClr val="3575B1"/>
    <a:srgbClr val="E0AA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48" autoAdjust="0"/>
  </p:normalViewPr>
  <p:slideViewPr>
    <p:cSldViewPr>
      <p:cViewPr varScale="1">
        <p:scale>
          <a:sx n="54" d="100"/>
          <a:sy n="54" d="100"/>
        </p:scale>
        <p:origin x="144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61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97E7E-AA80-4EF1-83F1-D6DD1DCE7E45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A0E2B4-7EE4-4883-8768-CD337D989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342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304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784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5886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1673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7919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/>
              <a:t>Locate</a:t>
            </a:r>
            <a:r>
              <a:rPr lang="en-US" altLang="en-US" baseline="0" dirty="0"/>
              <a:t> and Identify your tablet’s components </a:t>
            </a:r>
            <a:r>
              <a:rPr lang="en-US" altLang="en-US" dirty="0"/>
              <a:t>(1)</a:t>
            </a:r>
            <a:r>
              <a:rPr lang="en-US" altLang="en-US" baseline="0" dirty="0"/>
              <a:t> On/Off button – Does your tablet offer “restart” options? (2) Volume Controls (3) Home Button (4) Additional Buttons (5) unlocking your device.</a:t>
            </a:r>
            <a:endParaRPr lang="en-US" altLang="en-US" dirty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2E09F3F-20D0-4626-A586-98FA46513DD1}" type="slidenum">
              <a:rPr lang="en-US" altLang="en-US">
                <a:latin typeface="Calibri" panose="020F0502020204030204" pitchFamily="34" charset="0"/>
              </a:rPr>
              <a:pPr eaLnBrk="1" hangingPunct="1"/>
              <a:t>14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07002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6413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5765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2877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2787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653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8884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/>
              <a:t>(1) Determine how</a:t>
            </a:r>
            <a:r>
              <a:rPr lang="en-US" altLang="en-US" baseline="0" dirty="0"/>
              <a:t> to access “All Apps” </a:t>
            </a:r>
            <a:r>
              <a:rPr lang="en-US" altLang="en-US" dirty="0"/>
              <a:t>(1) Customize Your</a:t>
            </a:r>
            <a:r>
              <a:rPr lang="en-US" altLang="en-US" baseline="0" dirty="0"/>
              <a:t> Home Screen by adding frequently used apps and removing others. (3) Explore the secondary screens available (using the navigation buttons)</a:t>
            </a:r>
            <a:endParaRPr lang="en-US" altLang="en-US" dirty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2E09F3F-20D0-4626-A586-98FA46513DD1}" type="slidenum">
              <a:rPr lang="en-US" altLang="en-US">
                <a:latin typeface="Calibri" panose="020F0502020204030204" pitchFamily="34" charset="0"/>
              </a:rPr>
              <a:pPr eaLnBrk="1" hangingPunct="1"/>
              <a:t>20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6715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0E2B4-7EE4-4883-8768-CD337D989DB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11720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0E2B4-7EE4-4883-8768-CD337D989DB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19551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0E2B4-7EE4-4883-8768-CD337D989DB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32773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0E2B4-7EE4-4883-8768-CD337D989DB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03734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0E2B4-7EE4-4883-8768-CD337D989DB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08397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0E2B4-7EE4-4883-8768-CD337D989DB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29208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0E2B4-7EE4-4883-8768-CD337D989DB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4090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0E2B4-7EE4-4883-8768-CD337D989DB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64785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0E2B4-7EE4-4883-8768-CD337D989DB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2810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dirty="0"/>
              <a:t>*Note: Button locations vary depending on device and manufacturer.</a:t>
            </a:r>
          </a:p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8050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0E2B4-7EE4-4883-8768-CD337D989DB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87647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E09F3F-20D0-4626-A586-98FA46513DD1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1377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0E2B4-7EE4-4883-8768-CD337D989DB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862671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7036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1816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12739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17426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80641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E09F3F-20D0-4626-A586-98FA46513DD1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62435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035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35040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34465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71897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09316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81604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79990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57794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99463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57382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496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3994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03613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2E09F3F-20D0-4626-A586-98FA46513DD1}" type="slidenum">
              <a:rPr lang="en-US" altLang="en-US">
                <a:latin typeface="Calibri" panose="020F0502020204030204" pitchFamily="34" charset="0"/>
              </a:rPr>
              <a:pPr eaLnBrk="1" hangingPunct="1"/>
              <a:t>50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21332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21124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92263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815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3234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8915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6768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381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6" y="3810008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4" name="Rectangle 23"/>
          <p:cNvSpPr/>
          <p:nvPr/>
        </p:nvSpPr>
        <p:spPr>
          <a:xfrm flipV="1">
            <a:off x="5410204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5" name="Rectangle 24"/>
          <p:cNvSpPr/>
          <p:nvPr/>
        </p:nvSpPr>
        <p:spPr>
          <a:xfrm flipV="1">
            <a:off x="5410204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10" name="Rectangle 9"/>
          <p:cNvSpPr/>
          <p:nvPr/>
        </p:nvSpPr>
        <p:spPr>
          <a:xfrm>
            <a:off x="4" y="3675533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9" y="1136"/>
            <a:ext cx="747712" cy="365760"/>
          </a:xfrm>
        </p:spPr>
        <p:txBody>
          <a:bodyPr/>
          <a:lstStyle>
            <a:lvl1pPr algn="r">
              <a:defRPr sz="760">
                <a:solidFill>
                  <a:schemeClr val="bg1"/>
                </a:solidFill>
              </a:defRPr>
            </a:lvl1pPr>
          </a:lstStyle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27004" indent="0" algn="l">
              <a:buNone/>
              <a:defRPr sz="1013">
                <a:solidFill>
                  <a:schemeClr val="tx2"/>
                </a:solidFill>
              </a:defRPr>
            </a:lvl1pPr>
            <a:lvl2pPr marL="192881" indent="0" algn="ctr">
              <a:buNone/>
            </a:lvl2pPr>
            <a:lvl3pPr marL="385763" indent="0" algn="ctr">
              <a:buNone/>
            </a:lvl3pPr>
            <a:lvl4pPr marL="578644" indent="0" algn="ctr">
              <a:buNone/>
            </a:lvl4pPr>
            <a:lvl5pPr marL="771525" indent="0" algn="ctr">
              <a:buNone/>
            </a:lvl5pPr>
            <a:lvl6pPr marL="964406" indent="0" algn="ctr">
              <a:buNone/>
            </a:lvl6pPr>
            <a:lvl7pPr marL="1157288" indent="0" algn="ctr">
              <a:buNone/>
            </a:lvl7pPr>
            <a:lvl8pPr marL="1350169" indent="0" algn="ctr">
              <a:buNone/>
            </a:lvl8pPr>
            <a:lvl9pPr marL="154305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95"/>
            <a:ext cx="8458200" cy="1470025"/>
          </a:xfrm>
        </p:spPr>
        <p:txBody>
          <a:bodyPr anchor="b"/>
          <a:lstStyle>
            <a:lvl1pPr>
              <a:defRPr sz="1856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0804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380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483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483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284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4532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19289" indent="0">
              <a:buNone/>
              <a:defRPr sz="886" b="0">
                <a:solidFill>
                  <a:schemeClr val="tx2"/>
                </a:solidFill>
              </a:defRPr>
            </a:lvl1pPr>
            <a:lvl2pPr>
              <a:buNone/>
              <a:defRPr sz="76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591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591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8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1814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80329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32"/>
            <a:ext cx="4038600" cy="4341875"/>
          </a:xfrm>
        </p:spPr>
        <p:txBody>
          <a:bodyPr/>
          <a:lstStyle>
            <a:lvl1pPr>
              <a:defRPr sz="844"/>
            </a:lvl1pPr>
            <a:lvl2pPr>
              <a:defRPr sz="802"/>
            </a:lvl2pPr>
            <a:lvl3pPr>
              <a:defRPr sz="760"/>
            </a:lvl3pPr>
            <a:lvl4pPr>
              <a:defRPr sz="760"/>
            </a:lvl4pPr>
            <a:lvl5pPr>
              <a:defRPr sz="76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32"/>
            <a:ext cx="4038600" cy="4341875"/>
          </a:xfrm>
        </p:spPr>
        <p:txBody>
          <a:bodyPr/>
          <a:lstStyle>
            <a:lvl1pPr>
              <a:defRPr sz="844"/>
            </a:lvl1pPr>
            <a:lvl2pPr>
              <a:defRPr sz="802"/>
            </a:lvl2pPr>
            <a:lvl3pPr>
              <a:defRPr sz="760"/>
            </a:lvl3pPr>
            <a:lvl4pPr>
              <a:defRPr sz="760"/>
            </a:lvl4pPr>
            <a:lvl5pPr>
              <a:defRPr sz="76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83937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8" y="2708519"/>
            <a:ext cx="4041775" cy="3886200"/>
          </a:xfrm>
        </p:spPr>
        <p:txBody>
          <a:bodyPr/>
          <a:lstStyle>
            <a:lvl1pPr>
              <a:defRPr sz="844"/>
            </a:lvl1pPr>
            <a:lvl2pPr>
              <a:defRPr sz="844"/>
            </a:lvl2pPr>
            <a:lvl3pPr>
              <a:defRPr sz="760"/>
            </a:lvl3pPr>
            <a:lvl4pPr>
              <a:defRPr sz="675"/>
            </a:lvl4pPr>
            <a:lvl5pPr>
              <a:defRPr sz="675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9" y="2244970"/>
            <a:ext cx="4041775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19289" indent="0">
              <a:buNone/>
              <a:defRPr sz="802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844" b="1"/>
            </a:lvl2pPr>
            <a:lvl3pPr>
              <a:buNone/>
              <a:defRPr sz="760" b="1"/>
            </a:lvl3pPr>
            <a:lvl4pPr>
              <a:buNone/>
              <a:defRPr sz="675" b="1"/>
            </a:lvl4pPr>
            <a:lvl5pPr>
              <a:buNone/>
              <a:defRPr sz="675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844"/>
            </a:lvl1pPr>
            <a:lvl2pPr>
              <a:defRPr sz="844"/>
            </a:lvl2pPr>
            <a:lvl3pPr>
              <a:defRPr sz="760"/>
            </a:lvl3pPr>
            <a:lvl4pPr>
              <a:defRPr sz="675"/>
            </a:lvl4pPr>
            <a:lvl5pPr>
              <a:defRPr sz="675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19289" indent="0">
              <a:buNone/>
              <a:defRPr sz="802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844" b="1"/>
            </a:lvl2pPr>
            <a:lvl3pPr>
              <a:buNone/>
              <a:defRPr sz="760" b="1"/>
            </a:lvl3pPr>
            <a:lvl4pPr>
              <a:buNone/>
              <a:defRPr sz="675" b="1"/>
            </a:lvl4pPr>
            <a:lvl5pPr>
              <a:buNone/>
              <a:defRPr sz="675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1688" b="0" i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7397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1688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9593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68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94"/>
            <a:ext cx="5102352" cy="5805083"/>
          </a:xfrm>
        </p:spPr>
        <p:txBody>
          <a:bodyPr/>
          <a:lstStyle>
            <a:lvl1pPr>
              <a:defRPr sz="1350"/>
            </a:lvl1pPr>
            <a:lvl2pPr>
              <a:defRPr sz="1181"/>
            </a:lvl2pPr>
            <a:lvl3pPr>
              <a:defRPr sz="1013"/>
            </a:lvl3pPr>
            <a:lvl4pPr>
              <a:defRPr sz="844"/>
            </a:lvl4pPr>
            <a:lvl5pPr>
              <a:defRPr sz="844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34"/>
            <a:ext cx="3383280" cy="4580573"/>
          </a:xfrm>
        </p:spPr>
        <p:txBody>
          <a:bodyPr/>
          <a:lstStyle>
            <a:lvl1pPr marL="3858" indent="0">
              <a:buNone/>
              <a:defRPr sz="591"/>
            </a:lvl1pPr>
            <a:lvl2pPr>
              <a:buNone/>
              <a:defRPr sz="506"/>
            </a:lvl2pPr>
            <a:lvl3pPr>
              <a:buNone/>
              <a:defRPr sz="422"/>
            </a:lvl3pPr>
            <a:lvl4pPr>
              <a:buNone/>
              <a:defRPr sz="380"/>
            </a:lvl4pPr>
            <a:lvl5pPr>
              <a:buNone/>
              <a:defRPr sz="38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760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78514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135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16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548"/>
            </a:lvl1pPr>
            <a:lvl2pPr>
              <a:buFontTx/>
              <a:buNone/>
              <a:defRPr sz="506"/>
            </a:lvl2pPr>
            <a:lvl3pPr>
              <a:buFontTx/>
              <a:buNone/>
              <a:defRPr sz="422"/>
            </a:lvl3pPr>
            <a:lvl4pPr>
              <a:buFontTx/>
              <a:buNone/>
              <a:defRPr sz="380"/>
            </a:lvl4pPr>
            <a:lvl5pPr>
              <a:buFontTx/>
              <a:buNone/>
              <a:defRPr sz="38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6" y="1109162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844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55961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26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0" name="Rectangle 29"/>
          <p:cNvSpPr/>
          <p:nvPr/>
        </p:nvSpPr>
        <p:spPr>
          <a:xfrm>
            <a:off x="4" y="308284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1" name="Rectangle 30"/>
          <p:cNvSpPr/>
          <p:nvPr/>
        </p:nvSpPr>
        <p:spPr>
          <a:xfrm flipV="1">
            <a:off x="5410186" y="360254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2" name="Rectangle 31"/>
          <p:cNvSpPr/>
          <p:nvPr/>
        </p:nvSpPr>
        <p:spPr>
          <a:xfrm flipV="1">
            <a:off x="5410204" y="440120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7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338">
                <a:solidFill>
                  <a:schemeClr val="accent2"/>
                </a:solidFill>
              </a:defRPr>
            </a:lvl1pPr>
          </a:lstStyle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338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760">
                <a:solidFill>
                  <a:srgbClr val="FFFFFF"/>
                </a:solidFill>
              </a:defRPr>
            </a:lvl1pPr>
          </a:lstStyle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462026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1688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54305" indent="-108014" algn="l" rtl="0" eaLnBrk="1" latinLnBrk="0" hangingPunct="1">
        <a:spcBef>
          <a:spcPts val="127"/>
        </a:spcBef>
        <a:buClr>
          <a:schemeClr val="accent3"/>
        </a:buClr>
        <a:buFont typeface="Georgia"/>
        <a:buChar char="•"/>
        <a:defRPr kumimoji="0" sz="1181" kern="1200">
          <a:solidFill>
            <a:schemeClr val="tx2"/>
          </a:solidFill>
          <a:latin typeface="+mn-lt"/>
          <a:ea typeface="+mn-ea"/>
          <a:cs typeface="+mn-cs"/>
        </a:defRPr>
      </a:lvl1pPr>
      <a:lvl2pPr marL="277749" indent="-104156" algn="l" rtl="0" eaLnBrk="1" latinLnBrk="0" hangingPunct="1">
        <a:spcBef>
          <a:spcPts val="127"/>
        </a:spcBef>
        <a:buClr>
          <a:schemeClr val="accent2"/>
        </a:buClr>
        <a:buFont typeface="Georgia"/>
        <a:buChar char="▫"/>
        <a:defRPr kumimoji="0" sz="1097" kern="1200">
          <a:solidFill>
            <a:schemeClr val="tx2"/>
          </a:solidFill>
          <a:latin typeface="+mn-lt"/>
          <a:ea typeface="+mn-ea"/>
          <a:cs typeface="+mn-cs"/>
        </a:defRPr>
      </a:lvl2pPr>
      <a:lvl3pPr marL="389621" indent="-9258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1013" kern="1200">
          <a:solidFill>
            <a:schemeClr val="tx2"/>
          </a:solidFill>
          <a:latin typeface="+mn-lt"/>
          <a:ea typeface="+mn-ea"/>
          <a:cs typeface="+mn-cs"/>
        </a:defRPr>
      </a:lvl3pPr>
      <a:lvl4pPr marL="497634" indent="-84868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929" kern="1200">
          <a:solidFill>
            <a:schemeClr val="tx2"/>
          </a:solidFill>
          <a:latin typeface="+mn-lt"/>
          <a:ea typeface="+mn-ea"/>
          <a:cs typeface="+mn-cs"/>
        </a:defRPr>
      </a:lvl4pPr>
      <a:lvl5pPr marL="586359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844" kern="1200">
          <a:solidFill>
            <a:schemeClr val="tx2"/>
          </a:solidFill>
          <a:latin typeface="+mn-lt"/>
          <a:ea typeface="+mn-ea"/>
          <a:cs typeface="+mn-cs"/>
        </a:defRPr>
      </a:lvl5pPr>
      <a:lvl6pPr marL="678942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760" kern="1200">
          <a:solidFill>
            <a:schemeClr val="tx2"/>
          </a:solidFill>
          <a:latin typeface="+mn-lt"/>
          <a:ea typeface="+mn-ea"/>
          <a:cs typeface="+mn-cs"/>
        </a:defRPr>
      </a:lvl6pPr>
      <a:lvl7pPr marL="771525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675" kern="1200">
          <a:solidFill>
            <a:schemeClr val="tx2"/>
          </a:solidFill>
          <a:latin typeface="+mn-lt"/>
          <a:ea typeface="+mn-ea"/>
          <a:cs typeface="+mn-cs"/>
        </a:defRPr>
      </a:lvl7pPr>
      <a:lvl8pPr marL="856393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633" kern="1200">
          <a:solidFill>
            <a:schemeClr val="tx2"/>
          </a:solidFill>
          <a:latin typeface="+mn-lt"/>
          <a:ea typeface="+mn-ea"/>
          <a:cs typeface="+mn-cs"/>
        </a:defRPr>
      </a:lvl8pPr>
      <a:lvl9pPr marL="945119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591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19288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38576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57864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96440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15728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35016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5430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160">
          <p15:clr>
            <a:srgbClr val="F26B43"/>
          </p15:clr>
        </p15:guide>
        <p15:guide id="3" orient="horz" pos="415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png"/><Relationship Id="rId4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2.png"/><Relationship Id="rId4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" y="3886200"/>
            <a:ext cx="5181600" cy="1219200"/>
          </a:xfrm>
        </p:spPr>
        <p:txBody>
          <a:bodyPr>
            <a:normAutofit/>
          </a:bodyPr>
          <a:lstStyle/>
          <a:p>
            <a:pPr algn="r"/>
            <a:r>
              <a:rPr lang="en-US" sz="2400" dirty="0"/>
              <a:t>Instructor Name</a:t>
            </a:r>
          </a:p>
          <a:p>
            <a:pPr algn="r"/>
            <a:r>
              <a:rPr lang="en-US" sz="2400" dirty="0"/>
              <a:t>Instructor Title</a:t>
            </a:r>
          </a:p>
          <a:p>
            <a:pPr algn="r"/>
            <a:r>
              <a:rPr lang="en-US" sz="2400" dirty="0"/>
              <a:t>Library Name</a:t>
            </a:r>
          </a:p>
          <a:p>
            <a:pPr algn="r"/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981200"/>
            <a:ext cx="8810722" cy="175260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Tablets: Getting Started</a:t>
            </a:r>
            <a:endParaRPr lang="en-US" sz="3200" b="1" i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F849AB-E52E-4265-B4C1-03093B5B79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847" y="5717518"/>
            <a:ext cx="3135454" cy="73378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A3CC116-FA77-41FD-9B92-73A869478F9C}"/>
              </a:ext>
            </a:extLst>
          </p:cNvPr>
          <p:cNvSpPr/>
          <p:nvPr/>
        </p:nvSpPr>
        <p:spPr>
          <a:xfrm>
            <a:off x="4429554" y="633398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Courtesy of Gail Borden Public Library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and the Public Library Association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6852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b="1" dirty="0"/>
              <a:t>Android Home Button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1752600"/>
            <a:ext cx="2735385" cy="4572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872892" y="5953886"/>
            <a:ext cx="609600" cy="34937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76662" y="5955268"/>
            <a:ext cx="1563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Home Button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rot="16200000" flipH="1">
            <a:off x="4080412" y="5519928"/>
            <a:ext cx="0" cy="128016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92332" y="1752600"/>
            <a:ext cx="3189068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The Home button will: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Bring you to your Home Screen with one tap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Activate Voice Command/ Google search app if held down for a few seconds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Potentially provide you with additional features if double tapped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9603"/>
          <a:stretch/>
        </p:blipFill>
        <p:spPr>
          <a:xfrm>
            <a:off x="5482492" y="2667000"/>
            <a:ext cx="2581373" cy="161925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8963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" y="2590800"/>
            <a:ext cx="9134856" cy="1143000"/>
          </a:xfrm>
        </p:spPr>
        <p:txBody>
          <a:bodyPr>
            <a:normAutofit/>
          </a:bodyPr>
          <a:lstStyle/>
          <a:p>
            <a:r>
              <a:rPr lang="en-US" sz="6000" b="1" dirty="0">
                <a:cs typeface="Courier New" panose="02070309020205020404" pitchFamily="49" charset="0"/>
              </a:rPr>
              <a:t>Unlocking Your Device</a:t>
            </a:r>
            <a:endParaRPr lang="en-US" sz="4000" b="1" i="1" dirty="0">
              <a:effectLst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27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26" y="1720089"/>
            <a:ext cx="2590307" cy="4144492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b="1" dirty="0">
                <a:cs typeface="Courier New" panose="02070309020205020404" pitchFamily="49" charset="0"/>
              </a:rPr>
              <a:t>Unlocking Your Device</a:t>
            </a:r>
            <a:endParaRPr lang="en-US" sz="4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899" y="1720089"/>
            <a:ext cx="3089401" cy="414449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112" y="5351730"/>
            <a:ext cx="457200" cy="79628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901" y="4850623"/>
            <a:ext cx="457200" cy="796284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rot="16200000" flipH="1">
            <a:off x="2096801" y="4785360"/>
            <a:ext cx="0" cy="64008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6200000" flipH="1">
            <a:off x="7637834" y="5127430"/>
            <a:ext cx="0" cy="64008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688" y="1720089"/>
            <a:ext cx="2627155" cy="41444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531" y="4882243"/>
            <a:ext cx="457200" cy="796284"/>
          </a:xfrm>
          <a:prstGeom prst="rect">
            <a:avLst/>
          </a:prstGeom>
        </p:spPr>
      </p:pic>
      <p:cxnSp>
        <p:nvCxnSpPr>
          <p:cNvPr id="14" name="Straight Arrow Connector 13"/>
          <p:cNvCxnSpPr/>
          <p:nvPr/>
        </p:nvCxnSpPr>
        <p:spPr>
          <a:xfrm flipH="1">
            <a:off x="4387290" y="5034055"/>
            <a:ext cx="772414" cy="77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84566" y="6191552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Android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02202" y="6191552"/>
            <a:ext cx="1371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Kindle Fire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24699" y="6180352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iPad</a:t>
            </a:r>
          </a:p>
        </p:txBody>
      </p:sp>
    </p:spTree>
    <p:extLst>
      <p:ext uri="{BB962C8B-B14F-4D97-AF65-F5344CB8AC3E}">
        <p14:creationId xmlns:p14="http://schemas.microsoft.com/office/powerpoint/2010/main" val="118348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b="1" dirty="0">
                <a:cs typeface="Courier New" panose="02070309020205020404" pitchFamily="49" charset="0"/>
              </a:rPr>
              <a:t>Unlocking Your Device</a:t>
            </a:r>
            <a:endParaRPr lang="en-US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920249" y="6186944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Android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44177" y="6180352"/>
            <a:ext cx="1371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Kindle Fire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41461" y="6180352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iPad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5" y="1723136"/>
            <a:ext cx="2590307" cy="414449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177" y="1720088"/>
            <a:ext cx="3108369" cy="414449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824" y="1720088"/>
            <a:ext cx="2590308" cy="4144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42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2438400" y="3200400"/>
            <a:ext cx="4267200" cy="685800"/>
          </a:xfrm>
        </p:spPr>
        <p:txBody>
          <a:bodyPr>
            <a:normAutofit lnSpcReduction="10000"/>
          </a:bodyPr>
          <a:lstStyle/>
          <a:p>
            <a:pPr marL="27432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r>
              <a:rPr lang="en-US" sz="4000" dirty="0"/>
              <a:t>ACTIVITY #1</a:t>
            </a:r>
          </a:p>
        </p:txBody>
      </p:sp>
      <p:sp>
        <p:nvSpPr>
          <p:cNvPr id="20484" name="AutoShape 4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485" name="AutoShape 6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884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" y="1981200"/>
            <a:ext cx="9134856" cy="1752600"/>
          </a:xfrm>
        </p:spPr>
        <p:txBody>
          <a:bodyPr>
            <a:normAutofit/>
          </a:bodyPr>
          <a:lstStyle/>
          <a:p>
            <a:r>
              <a:rPr lang="en-US" sz="6000" b="1" dirty="0">
                <a:cs typeface="Courier New" panose="02070309020205020404" pitchFamily="49" charset="0"/>
              </a:rPr>
              <a:t>Home Screen &amp; Settings</a:t>
            </a:r>
            <a:endParaRPr lang="en-US" sz="4000" b="1" i="1" dirty="0">
              <a:effectLst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39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b="1" dirty="0"/>
              <a:t>iPad Home Screen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962" y="1603248"/>
            <a:ext cx="3808476" cy="507796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971800" y="6092632"/>
            <a:ext cx="3276600" cy="58990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419600" y="5867400"/>
            <a:ext cx="533400" cy="2252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4572000"/>
            <a:ext cx="457200" cy="79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65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15440"/>
            <a:ext cx="7639216" cy="477451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b="1" dirty="0"/>
              <a:t>Android Home Screen</a:t>
            </a:r>
          </a:p>
        </p:txBody>
      </p:sp>
      <p:sp>
        <p:nvSpPr>
          <p:cNvPr id="9" name="Rectangle 8"/>
          <p:cNvSpPr/>
          <p:nvPr/>
        </p:nvSpPr>
        <p:spPr>
          <a:xfrm>
            <a:off x="7763480" y="1981200"/>
            <a:ext cx="457200" cy="228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63480" y="5943601"/>
            <a:ext cx="485335" cy="4463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013888" y="6016249"/>
            <a:ext cx="830639" cy="33403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4876800"/>
            <a:ext cx="457200" cy="79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9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b="1" dirty="0"/>
              <a:t>Kindle Home Screen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5917" y="1600200"/>
            <a:ext cx="3070765" cy="49132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98" y="1600199"/>
            <a:ext cx="3069337" cy="491093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828800" y="2057400"/>
            <a:ext cx="304800" cy="42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760" y="4343400"/>
            <a:ext cx="437515" cy="762000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>
            <a:off x="2829787" y="4406188"/>
            <a:ext cx="722908" cy="18288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10800000">
            <a:off x="1448730" y="4406188"/>
            <a:ext cx="722908" cy="18288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599" y="2163276"/>
            <a:ext cx="3047999" cy="19394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8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Notifications Screen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690" y="1595110"/>
            <a:ext cx="3143250" cy="4191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33" y="1595110"/>
            <a:ext cx="2622557" cy="4196090"/>
          </a:xfrm>
          <a:prstGeom prst="rect">
            <a:avLst/>
          </a:prstGeom>
        </p:spPr>
      </p:pic>
      <p:sp>
        <p:nvSpPr>
          <p:cNvPr id="8" name="Down Arrow 7"/>
          <p:cNvSpPr/>
          <p:nvPr/>
        </p:nvSpPr>
        <p:spPr>
          <a:xfrm>
            <a:off x="7131292" y="2480085"/>
            <a:ext cx="182880" cy="54864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1509836" y="2417253"/>
            <a:ext cx="182880" cy="54864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330" y="1595110"/>
            <a:ext cx="2619375" cy="4191000"/>
          </a:xfrm>
          <a:prstGeom prst="rect">
            <a:avLst/>
          </a:prstGeom>
        </p:spPr>
      </p:pic>
      <p:sp>
        <p:nvSpPr>
          <p:cNvPr id="16" name="Down Arrow 15"/>
          <p:cNvSpPr/>
          <p:nvPr/>
        </p:nvSpPr>
        <p:spPr>
          <a:xfrm>
            <a:off x="4560880" y="2400300"/>
            <a:ext cx="182880" cy="54864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57200" y="3347206"/>
            <a:ext cx="2209800" cy="114859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091330" y="2209801"/>
            <a:ext cx="1353232" cy="38099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513348" y="1889761"/>
            <a:ext cx="1021052" cy="16763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676" y="1595109"/>
            <a:ext cx="457200" cy="79628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017" y="1543434"/>
            <a:ext cx="457200" cy="79628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132" y="1571817"/>
            <a:ext cx="457200" cy="79628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44311" y="5998981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Android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875079" y="5998981"/>
            <a:ext cx="1371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Kindle Fire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198348" y="6008338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iPad</a:t>
            </a:r>
          </a:p>
        </p:txBody>
      </p:sp>
    </p:spTree>
    <p:extLst>
      <p:ext uri="{BB962C8B-B14F-4D97-AF65-F5344CB8AC3E}">
        <p14:creationId xmlns:p14="http://schemas.microsoft.com/office/powerpoint/2010/main" val="334285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228600" y="1828800"/>
            <a:ext cx="8488680" cy="4876800"/>
          </a:xfrm>
        </p:spPr>
        <p:txBody>
          <a:bodyPr>
            <a:normAutofit/>
          </a:bodyPr>
          <a:lstStyle/>
          <a:p>
            <a:pPr marL="502920" indent="-457200">
              <a:lnSpc>
                <a:spcPct val="150000"/>
              </a:lnSpc>
              <a:buClr>
                <a:schemeClr val="accent1"/>
              </a:buClr>
            </a:pPr>
            <a:r>
              <a:rPr lang="en-US" sz="2800" dirty="0">
                <a:solidFill>
                  <a:schemeClr val="bg2">
                    <a:lumMod val="25000"/>
                  </a:schemeClr>
                </a:solidFill>
              </a:rPr>
              <a:t>Tablet Buttons</a:t>
            </a:r>
          </a:p>
          <a:p>
            <a:pPr marL="502920" indent="-457200">
              <a:lnSpc>
                <a:spcPct val="150000"/>
              </a:lnSpc>
              <a:buClr>
                <a:schemeClr val="accent1"/>
              </a:buClr>
            </a:pPr>
            <a:r>
              <a:rPr lang="en-US" sz="2800" dirty="0">
                <a:solidFill>
                  <a:schemeClr val="bg2">
                    <a:lumMod val="25000"/>
                  </a:schemeClr>
                </a:solidFill>
              </a:rPr>
              <a:t>Home Screen Navigations &amp; Settings</a:t>
            </a:r>
          </a:p>
          <a:p>
            <a:pPr marL="502920" indent="-457200">
              <a:lnSpc>
                <a:spcPct val="150000"/>
              </a:lnSpc>
              <a:buClr>
                <a:schemeClr val="accent1"/>
              </a:buClr>
            </a:pPr>
            <a:r>
              <a:rPr lang="en-US" sz="2800" dirty="0">
                <a:solidFill>
                  <a:schemeClr val="bg2">
                    <a:lumMod val="25000"/>
                  </a:schemeClr>
                </a:solidFill>
              </a:rPr>
              <a:t>Apps</a:t>
            </a:r>
          </a:p>
          <a:p>
            <a:pPr marL="502920" indent="-457200">
              <a:lnSpc>
                <a:spcPct val="150000"/>
              </a:lnSpc>
              <a:buClr>
                <a:schemeClr val="accent1"/>
              </a:buClr>
            </a:pPr>
            <a:r>
              <a:rPr lang="en-US" sz="2800" dirty="0">
                <a:solidFill>
                  <a:schemeClr val="bg2">
                    <a:lumMod val="25000"/>
                  </a:schemeClr>
                </a:solidFill>
              </a:rPr>
              <a:t>Entering Text</a:t>
            </a:r>
            <a:endParaRPr lang="en-US" sz="2716" dirty="0">
              <a:solidFill>
                <a:schemeClr val="bg2">
                  <a:lumMod val="25000"/>
                </a:schemeClr>
              </a:solidFill>
            </a:endParaRPr>
          </a:p>
          <a:p>
            <a:pPr marL="502920" indent="-457200">
              <a:lnSpc>
                <a:spcPct val="150000"/>
              </a:lnSpc>
              <a:buClr>
                <a:schemeClr val="accent1"/>
              </a:buClr>
            </a:pPr>
            <a:r>
              <a:rPr lang="en-US" sz="2800" dirty="0">
                <a:solidFill>
                  <a:schemeClr val="bg2">
                    <a:lumMod val="25000"/>
                  </a:schemeClr>
                </a:solidFill>
              </a:rPr>
              <a:t>Charging &amp; Care</a:t>
            </a:r>
          </a:p>
          <a:p>
            <a:pPr marL="502920" indent="-457200">
              <a:buClr>
                <a:schemeClr val="accent1"/>
              </a:buClr>
            </a:pPr>
            <a:endParaRPr lang="en-US" sz="2800" dirty="0">
              <a:solidFill>
                <a:schemeClr val="bg2">
                  <a:lumMod val="25000"/>
                </a:schemeClr>
              </a:solidFill>
            </a:endParaRPr>
          </a:p>
          <a:p>
            <a:pPr marL="45720" indent="0">
              <a:buClr>
                <a:srgbClr val="934747"/>
              </a:buClr>
              <a:buNone/>
            </a:pPr>
            <a:endParaRPr lang="en-US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Agenda</a:t>
            </a:r>
            <a:endParaRPr lang="en-US" sz="4800" b="1" dirty="0">
              <a:solidFill>
                <a:schemeClr val="bg2"/>
              </a:solidFill>
              <a:effectLst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19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2438400" y="3200400"/>
            <a:ext cx="4267200" cy="685800"/>
          </a:xfrm>
        </p:spPr>
        <p:txBody>
          <a:bodyPr>
            <a:normAutofit lnSpcReduction="10000"/>
          </a:bodyPr>
          <a:lstStyle/>
          <a:p>
            <a:pPr marL="27432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r>
              <a:rPr lang="en-US" sz="4000" dirty="0"/>
              <a:t>ACTIVITY #2</a:t>
            </a:r>
          </a:p>
        </p:txBody>
      </p:sp>
      <p:sp>
        <p:nvSpPr>
          <p:cNvPr id="20484" name="AutoShape 4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485" name="AutoShape 6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91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" y="1981200"/>
            <a:ext cx="9134856" cy="1752600"/>
          </a:xfrm>
        </p:spPr>
        <p:txBody>
          <a:bodyPr>
            <a:normAutofit/>
          </a:bodyPr>
          <a:lstStyle/>
          <a:p>
            <a:r>
              <a:rPr lang="en-US" sz="6000" b="1" dirty="0">
                <a:cs typeface="Courier New" panose="02070309020205020404" pitchFamily="49" charset="0"/>
              </a:rPr>
              <a:t>Settings</a:t>
            </a:r>
            <a:endParaRPr lang="en-US" sz="4000" b="1" i="1" dirty="0">
              <a:effectLst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28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iPad Settings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1237" y="1219200"/>
            <a:ext cx="3948125" cy="526416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88" r="47431"/>
          <a:stretch/>
        </p:blipFill>
        <p:spPr>
          <a:xfrm>
            <a:off x="940451" y="3000072"/>
            <a:ext cx="2931135" cy="108636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1385875" y="3228584"/>
            <a:ext cx="914400" cy="85785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21237" y="1905000"/>
            <a:ext cx="1627163" cy="457836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61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Android Settings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70"/>
          <a:stretch/>
        </p:blipFill>
        <p:spPr>
          <a:xfrm>
            <a:off x="4191000" y="1600200"/>
            <a:ext cx="4324179" cy="491431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4191000" y="2057400"/>
            <a:ext cx="4324179" cy="3048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191000" y="2362200"/>
            <a:ext cx="1752601" cy="415231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42" t="79342"/>
          <a:stretch/>
        </p:blipFill>
        <p:spPr>
          <a:xfrm>
            <a:off x="1196499" y="2537047"/>
            <a:ext cx="1950403" cy="167631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2" name="Rectangle 11"/>
          <p:cNvSpPr/>
          <p:nvPr/>
        </p:nvSpPr>
        <p:spPr>
          <a:xfrm>
            <a:off x="2477798" y="2619022"/>
            <a:ext cx="669104" cy="838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944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Kindle Settings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509" y="1066800"/>
            <a:ext cx="3409147" cy="54967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65"/>
          <a:stretch/>
        </p:blipFill>
        <p:spPr>
          <a:xfrm>
            <a:off x="304800" y="3307699"/>
            <a:ext cx="5494514" cy="12954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930463" y="3465287"/>
            <a:ext cx="868851" cy="69978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079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Connecting to Wi-Fi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33" b="50746"/>
          <a:stretch/>
        </p:blipFill>
        <p:spPr>
          <a:xfrm>
            <a:off x="152400" y="1671071"/>
            <a:ext cx="3962618" cy="360314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864"/>
          <a:stretch/>
        </p:blipFill>
        <p:spPr>
          <a:xfrm>
            <a:off x="4251960" y="2133600"/>
            <a:ext cx="4743643" cy="298126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228600" y="2811194"/>
            <a:ext cx="1676400" cy="459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51960" y="3278600"/>
            <a:ext cx="1990578" cy="3028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00309" y="5632946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Android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80881" y="5632946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iPad</a:t>
            </a:r>
          </a:p>
        </p:txBody>
      </p:sp>
    </p:spTree>
    <p:extLst>
      <p:ext uri="{BB962C8B-B14F-4D97-AF65-F5344CB8AC3E}">
        <p14:creationId xmlns:p14="http://schemas.microsoft.com/office/powerpoint/2010/main" val="290589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Kindle – Connecting to Wi-Fi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65"/>
          <a:stretch/>
        </p:blipFill>
        <p:spPr>
          <a:xfrm>
            <a:off x="221963" y="1616612"/>
            <a:ext cx="5336638" cy="415278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99675" y="5181600"/>
            <a:ext cx="995725" cy="457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828800"/>
            <a:ext cx="2994462" cy="479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031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Bluetooth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849"/>
          <a:stretch/>
        </p:blipFill>
        <p:spPr>
          <a:xfrm>
            <a:off x="4647028" y="2286000"/>
            <a:ext cx="4170045" cy="16764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449"/>
          <a:stretch/>
        </p:blipFill>
        <p:spPr>
          <a:xfrm>
            <a:off x="330992" y="1714499"/>
            <a:ext cx="4164807" cy="290210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1" name="Rectangle 10"/>
          <p:cNvSpPr/>
          <p:nvPr/>
        </p:nvSpPr>
        <p:spPr>
          <a:xfrm>
            <a:off x="330992" y="3124200"/>
            <a:ext cx="1574008" cy="381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43510" y="3505200"/>
            <a:ext cx="1757289" cy="3048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79995" y="5117742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Android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89150" y="5117742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iPad</a:t>
            </a:r>
          </a:p>
        </p:txBody>
      </p:sp>
    </p:spTree>
    <p:extLst>
      <p:ext uri="{BB962C8B-B14F-4D97-AF65-F5344CB8AC3E}">
        <p14:creationId xmlns:p14="http://schemas.microsoft.com/office/powerpoint/2010/main" val="314228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iPad - Changing a Passcode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33"/>
          <a:stretch/>
        </p:blipFill>
        <p:spPr>
          <a:xfrm>
            <a:off x="1752600" y="1600200"/>
            <a:ext cx="5410200" cy="503274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1766668" y="6248400"/>
            <a:ext cx="2195732" cy="38454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81475" y="2590800"/>
            <a:ext cx="1228725" cy="31183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790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Android - Changing a Passcode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27"/>
          <a:stretch/>
        </p:blipFill>
        <p:spPr>
          <a:xfrm>
            <a:off x="533400" y="1610751"/>
            <a:ext cx="4300537" cy="464962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2240280" y="3191022"/>
            <a:ext cx="1112520" cy="381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2462" y="3800622"/>
            <a:ext cx="1481138" cy="39037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47" t="11593" b="48596"/>
          <a:stretch/>
        </p:blipFill>
        <p:spPr>
          <a:xfrm>
            <a:off x="5059680" y="2209800"/>
            <a:ext cx="3505200" cy="365106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7" name="Right Arrow 6"/>
          <p:cNvSpPr/>
          <p:nvPr/>
        </p:nvSpPr>
        <p:spPr>
          <a:xfrm>
            <a:off x="4016839" y="3290082"/>
            <a:ext cx="640080" cy="18288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6136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b="1" dirty="0"/>
              <a:t>Which Tablet Do You Own?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6019800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Android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68742" y="6025400"/>
            <a:ext cx="2057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Kindle Fire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15089" y="6019800"/>
            <a:ext cx="1028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iPad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057400"/>
            <a:ext cx="2667000" cy="378089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76" y="2038641"/>
            <a:ext cx="2209800" cy="378089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025" y="2038642"/>
            <a:ext cx="2613088" cy="378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50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Kindle - Changing a Passcode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61"/>
          <a:stretch/>
        </p:blipFill>
        <p:spPr>
          <a:xfrm>
            <a:off x="4038600" y="1982654"/>
            <a:ext cx="4769431" cy="343692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131453" y="2819400"/>
            <a:ext cx="4676578" cy="4141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35" y="1649484"/>
            <a:ext cx="2968752" cy="475000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36835" y="5105400"/>
            <a:ext cx="2968752" cy="3048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2307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2438400" y="3200400"/>
            <a:ext cx="4267200" cy="685800"/>
          </a:xfrm>
        </p:spPr>
        <p:txBody>
          <a:bodyPr>
            <a:normAutofit lnSpcReduction="10000"/>
          </a:bodyPr>
          <a:lstStyle/>
          <a:p>
            <a:pPr marL="27432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r>
              <a:rPr lang="en-US" sz="4000" dirty="0"/>
              <a:t>ACTIVITY #3</a:t>
            </a:r>
          </a:p>
        </p:txBody>
      </p:sp>
      <p:sp>
        <p:nvSpPr>
          <p:cNvPr id="20484" name="AutoShape 4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485" name="AutoShape 6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57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" y="1981200"/>
            <a:ext cx="9134856" cy="1752600"/>
          </a:xfrm>
        </p:spPr>
        <p:txBody>
          <a:bodyPr>
            <a:normAutofit/>
          </a:bodyPr>
          <a:lstStyle/>
          <a:p>
            <a:r>
              <a:rPr lang="en-US" sz="6000" b="1" dirty="0">
                <a:cs typeface="Courier New" panose="02070309020205020404" pitchFamily="49" charset="0"/>
              </a:rPr>
              <a:t>Apps</a:t>
            </a:r>
            <a:endParaRPr lang="en-US" sz="4000" b="1" i="1" dirty="0">
              <a:effectLst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59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b="1" dirty="0"/>
              <a:t>Opening Apps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81" y="1856229"/>
            <a:ext cx="2615374" cy="41845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192" y="1868424"/>
            <a:ext cx="3129303" cy="41724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047" y="1868424"/>
            <a:ext cx="2607753" cy="417240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714440" y="3276600"/>
            <a:ext cx="1238560" cy="120532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905000" y="3962400"/>
            <a:ext cx="304800" cy="51952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flipH="1">
            <a:off x="5943600" y="4724400"/>
            <a:ext cx="685800" cy="609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048568" y="6186944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Android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47919" y="6266283"/>
            <a:ext cx="1371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Kindle Fire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001943" y="6186944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iPad</a:t>
            </a:r>
          </a:p>
        </p:txBody>
      </p:sp>
    </p:spTree>
    <p:extLst>
      <p:ext uri="{BB962C8B-B14F-4D97-AF65-F5344CB8AC3E}">
        <p14:creationId xmlns:p14="http://schemas.microsoft.com/office/powerpoint/2010/main" val="1156902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b="1" dirty="0"/>
              <a:t>iPad Task Manager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1820948"/>
            <a:ext cx="3332541" cy="47244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043825" y="6145377"/>
            <a:ext cx="1548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Home button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55488" y="6145377"/>
            <a:ext cx="399359" cy="3693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04800" y="1820948"/>
            <a:ext cx="2971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Quickly double tap the Home button to open Task Manager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Swipe up to close programs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rot="16200000" flipH="1">
            <a:off x="4321472" y="5698169"/>
            <a:ext cx="0" cy="128016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0126" y="2222776"/>
            <a:ext cx="2918971" cy="3891961"/>
          </a:xfrm>
          <a:prstGeom prst="rect">
            <a:avLst/>
          </a:prstGeom>
        </p:spPr>
      </p:pic>
      <p:sp>
        <p:nvSpPr>
          <p:cNvPr id="10" name="Up Arrow 9"/>
          <p:cNvSpPr/>
          <p:nvPr/>
        </p:nvSpPr>
        <p:spPr>
          <a:xfrm>
            <a:off x="5304255" y="3336012"/>
            <a:ext cx="182880" cy="64008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527" y="4021413"/>
            <a:ext cx="548640" cy="955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99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b="1" dirty="0"/>
              <a:t>Android Task Manager Button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02" y="1752600"/>
            <a:ext cx="2735385" cy="4572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533494" y="5931767"/>
            <a:ext cx="486306" cy="34937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447800" y="5911333"/>
            <a:ext cx="2305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Task Manager Button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rot="16200000" flipH="1">
            <a:off x="4568294" y="5455920"/>
            <a:ext cx="0" cy="128016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92332" y="1752600"/>
            <a:ext cx="461167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Tap on the Task Manager button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Swipe left/right or tap the “X” in the upper corner to close programs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374" y="2133599"/>
            <a:ext cx="2299189" cy="377773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086600" y="3581400"/>
            <a:ext cx="246826" cy="22860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Up Arrow 10"/>
          <p:cNvSpPr/>
          <p:nvPr/>
        </p:nvSpPr>
        <p:spPr>
          <a:xfrm rot="16200000">
            <a:off x="5918450" y="3843837"/>
            <a:ext cx="182880" cy="64008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694" y="4004944"/>
            <a:ext cx="548640" cy="955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05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9496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Kindle - Closing Apps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944"/>
          <a:stretch/>
        </p:blipFill>
        <p:spPr>
          <a:xfrm>
            <a:off x="193642" y="1606296"/>
            <a:ext cx="5968479" cy="29657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642"/>
          <a:stretch/>
        </p:blipFill>
        <p:spPr>
          <a:xfrm>
            <a:off x="2895600" y="4267200"/>
            <a:ext cx="5708882" cy="2133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04800" y="3931602"/>
            <a:ext cx="1066800" cy="33559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048000" y="5943600"/>
            <a:ext cx="1371600" cy="3048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53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9496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Kindle - Closing Apps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86"/>
          <a:stretch/>
        </p:blipFill>
        <p:spPr>
          <a:xfrm>
            <a:off x="270217" y="1905000"/>
            <a:ext cx="4400550" cy="25146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81000" y="3051750"/>
            <a:ext cx="2057400" cy="6820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511"/>
          <a:stretch/>
        </p:blipFill>
        <p:spPr>
          <a:xfrm>
            <a:off x="3048000" y="3807655"/>
            <a:ext cx="5579643" cy="266700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276600" y="5312254"/>
            <a:ext cx="1219200" cy="40274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4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2438400" y="3200400"/>
            <a:ext cx="4267200" cy="685800"/>
          </a:xfrm>
        </p:spPr>
        <p:txBody>
          <a:bodyPr>
            <a:normAutofit lnSpcReduction="10000"/>
          </a:bodyPr>
          <a:lstStyle/>
          <a:p>
            <a:pPr marL="27432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r>
              <a:rPr lang="en-US" sz="4000" dirty="0"/>
              <a:t>ACTIVITY #4</a:t>
            </a:r>
          </a:p>
        </p:txBody>
      </p:sp>
      <p:sp>
        <p:nvSpPr>
          <p:cNvPr id="20484" name="AutoShape 4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485" name="AutoShape 6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49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" y="1981200"/>
            <a:ext cx="9134856" cy="1752600"/>
          </a:xfrm>
        </p:spPr>
        <p:txBody>
          <a:bodyPr>
            <a:normAutofit/>
          </a:bodyPr>
          <a:lstStyle/>
          <a:p>
            <a:r>
              <a:rPr lang="en-US" sz="6000" b="1" dirty="0">
                <a:cs typeface="Courier New" panose="02070309020205020404" pitchFamily="49" charset="0"/>
              </a:rPr>
              <a:t>Entering Text</a:t>
            </a:r>
            <a:endParaRPr lang="en-US" sz="4000" b="1" i="1" dirty="0">
              <a:effectLst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05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" y="1981200"/>
            <a:ext cx="6620256" cy="175260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Tablet</a:t>
            </a:r>
            <a:r>
              <a:rPr lang="en-US" sz="4800" b="1" dirty="0">
                <a:effectLst/>
                <a:cs typeface="Courier New" panose="02070309020205020404" pitchFamily="49" charset="0"/>
              </a:rPr>
              <a:t> Buttons</a:t>
            </a:r>
          </a:p>
        </p:txBody>
      </p:sp>
    </p:spTree>
    <p:extLst>
      <p:ext uri="{BB962C8B-B14F-4D97-AF65-F5344CB8AC3E}">
        <p14:creationId xmlns:p14="http://schemas.microsoft.com/office/powerpoint/2010/main" val="3711624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Entering Text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137" y="1867213"/>
            <a:ext cx="4261009" cy="154541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959" y="3439071"/>
            <a:ext cx="4404861" cy="200822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83" y="1686835"/>
            <a:ext cx="4378665" cy="172579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444916"/>
            <a:ext cx="2839959" cy="275017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389" y="4587692"/>
            <a:ext cx="420015" cy="73152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113" y="3525034"/>
            <a:ext cx="420015" cy="73152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798" y="2440538"/>
            <a:ext cx="420015" cy="73152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563" y="2312650"/>
            <a:ext cx="420015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05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Entering Text - iPad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124201"/>
            <a:ext cx="8796773" cy="358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38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Entering Text - iPad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" y="3124200"/>
            <a:ext cx="8763000" cy="358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44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Entering Text - iPad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124200"/>
            <a:ext cx="8773571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67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Entering Text - iPad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200400"/>
            <a:ext cx="8815562" cy="348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54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Entering Text – Android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" y="2133600"/>
            <a:ext cx="8948137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45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Entering Text – Android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215092"/>
            <a:ext cx="8839200" cy="450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7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Entering Text – Android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209800"/>
            <a:ext cx="8839200" cy="4505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69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Entering Text – Android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12" y="2209800"/>
            <a:ext cx="8763000" cy="448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91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Entering Text – Kindle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76" y="3276600"/>
            <a:ext cx="8758937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70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b="1" dirty="0"/>
              <a:t>iPad Buttons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9552" y="1820948"/>
            <a:ext cx="3332541" cy="4724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78546" y="1077672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Power button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92653" y="1841902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Mute/screen Rotation switch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06953" y="2885646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Volume Controls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21546" y="6145377"/>
            <a:ext cx="1548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Home button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553640" y="6145377"/>
            <a:ext cx="399359" cy="3693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6019800" y="1417320"/>
            <a:ext cx="0" cy="36576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5400000">
            <a:off x="6750146" y="1828800"/>
            <a:ext cx="0" cy="4572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>
            <a:off x="6759523" y="2734405"/>
            <a:ext cx="0" cy="4572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>
            <a:off x="5812794" y="5685043"/>
            <a:ext cx="0" cy="128016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02315" y="1841463"/>
            <a:ext cx="28176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Power button can: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Turn your device on/off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Put your device in “sleep”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“Wake” your device</a:t>
            </a:r>
          </a:p>
        </p:txBody>
      </p:sp>
    </p:spTree>
    <p:extLst>
      <p:ext uri="{BB962C8B-B14F-4D97-AF65-F5344CB8AC3E}">
        <p14:creationId xmlns:p14="http://schemas.microsoft.com/office/powerpoint/2010/main" val="368008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2438400" y="3200400"/>
            <a:ext cx="4267200" cy="685800"/>
          </a:xfrm>
        </p:spPr>
        <p:txBody>
          <a:bodyPr>
            <a:normAutofit lnSpcReduction="10000"/>
          </a:bodyPr>
          <a:lstStyle/>
          <a:p>
            <a:pPr marL="27432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r>
              <a:rPr lang="en-US" sz="4000" dirty="0"/>
              <a:t>ACTIVITY #5</a:t>
            </a:r>
          </a:p>
        </p:txBody>
      </p:sp>
      <p:sp>
        <p:nvSpPr>
          <p:cNvPr id="20484" name="AutoShape 4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485" name="AutoShape 6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6335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" y="1981200"/>
            <a:ext cx="9134856" cy="1752600"/>
          </a:xfrm>
        </p:spPr>
        <p:txBody>
          <a:bodyPr>
            <a:normAutofit/>
          </a:bodyPr>
          <a:lstStyle/>
          <a:p>
            <a:r>
              <a:rPr lang="en-US" sz="6000" b="1" dirty="0">
                <a:cs typeface="Courier New" panose="02070309020205020404" pitchFamily="49" charset="0"/>
              </a:rPr>
              <a:t>Charging &amp; Care</a:t>
            </a:r>
            <a:endParaRPr lang="en-US" sz="4000" b="1" i="1" dirty="0">
              <a:effectLst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2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8991600" cy="5257800"/>
          </a:xfrm>
        </p:spPr>
        <p:txBody>
          <a:bodyPr>
            <a:normAutofit/>
          </a:bodyPr>
          <a:lstStyle/>
          <a:p>
            <a:pPr marL="274320" indent="-274320">
              <a:lnSpc>
                <a:spcPct val="15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Charge your device when there is 5-10% battery remaining</a:t>
            </a:r>
          </a:p>
          <a:p>
            <a:pPr marL="274320" indent="-274320">
              <a:lnSpc>
                <a:spcPct val="15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Avoid leaving your device plugged in all the time</a:t>
            </a:r>
          </a:p>
          <a:p>
            <a:pPr marL="274320" indent="-274320">
              <a:lnSpc>
                <a:spcPct val="15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For fastest charge use an electrical outlet</a:t>
            </a:r>
          </a:p>
          <a:p>
            <a:pPr marL="274320" indent="-274320">
              <a:lnSpc>
                <a:spcPct val="15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If you’re an infrequent user, make sure to fully charge the battery every couple months as it drains over time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229600" cy="1066800"/>
          </a:xfrm>
        </p:spPr>
        <p:txBody>
          <a:bodyPr/>
          <a:lstStyle/>
          <a:p>
            <a:r>
              <a:rPr lang="en-US" sz="4800" b="1" dirty="0"/>
              <a:t>Tablet Charging</a:t>
            </a:r>
          </a:p>
        </p:txBody>
      </p:sp>
    </p:spTree>
    <p:extLst>
      <p:ext uri="{BB962C8B-B14F-4D97-AF65-F5344CB8AC3E}">
        <p14:creationId xmlns:p14="http://schemas.microsoft.com/office/powerpoint/2010/main" val="299241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8991600" cy="5257800"/>
          </a:xfrm>
        </p:spPr>
        <p:txBody>
          <a:bodyPr>
            <a:normAutofit/>
          </a:bodyPr>
          <a:lstStyle/>
          <a:p>
            <a:pPr marL="274320" indent="-274320">
              <a:lnSpc>
                <a:spcPct val="15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Avoid extreme temperatures and liquids</a:t>
            </a:r>
          </a:p>
          <a:p>
            <a:pPr marL="274320" indent="-274320">
              <a:lnSpc>
                <a:spcPct val="15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Invest in a case, screen protector and stylus</a:t>
            </a:r>
          </a:p>
          <a:p>
            <a:pPr marL="274320" indent="-274320">
              <a:lnSpc>
                <a:spcPct val="15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Use a microfiber cloth with screen cleaner to clean your tablet</a:t>
            </a:r>
          </a:p>
          <a:p>
            <a:pPr marL="274320" indent="-274320">
              <a:lnSpc>
                <a:spcPct val="15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758" dirty="0">
                <a:solidFill>
                  <a:schemeClr val="tx1"/>
                </a:solidFill>
              </a:rPr>
              <a:t>You can make your own cleaning solution with one part 70% isopropyl alcohol and one part distilled water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229600" cy="1066800"/>
          </a:xfrm>
        </p:spPr>
        <p:txBody>
          <a:bodyPr/>
          <a:lstStyle/>
          <a:p>
            <a:r>
              <a:rPr lang="en-US" sz="4800" b="1" dirty="0"/>
              <a:t>Tablet Care</a:t>
            </a:r>
          </a:p>
        </p:txBody>
      </p:sp>
    </p:spTree>
    <p:extLst>
      <p:ext uri="{BB962C8B-B14F-4D97-AF65-F5344CB8AC3E}">
        <p14:creationId xmlns:p14="http://schemas.microsoft.com/office/powerpoint/2010/main" val="79084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/>
          <a:lstStyle/>
          <a:p>
            <a:r>
              <a:rPr lang="en-US" sz="4800" b="1" dirty="0"/>
              <a:t>Questions?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2900" y="2133600"/>
            <a:ext cx="84582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Thank you!</a:t>
            </a:r>
          </a:p>
          <a:p>
            <a:pPr algn="ctr"/>
            <a:endParaRPr lang="en-US" sz="4000" dirty="0"/>
          </a:p>
          <a:p>
            <a:pPr algn="ctr"/>
            <a:r>
              <a:rPr lang="en-US" sz="4000" b="1" u="sng" dirty="0"/>
              <a:t>Part Two Next Week</a:t>
            </a:r>
          </a:p>
          <a:p>
            <a:pPr algn="ctr"/>
            <a:r>
              <a:rPr lang="en-US" sz="4000" dirty="0"/>
              <a:t>Tablet Apps</a:t>
            </a:r>
          </a:p>
          <a:p>
            <a:pPr algn="ctr"/>
            <a:endParaRPr lang="en-US" sz="28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745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b="1" dirty="0"/>
              <a:t>Android Buttons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507" y="1612392"/>
            <a:ext cx="2735385" cy="457200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810000" y="5819774"/>
            <a:ext cx="457200" cy="3646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343399" y="5813678"/>
            <a:ext cx="609600" cy="34937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029198" y="5813678"/>
            <a:ext cx="457202" cy="37071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716276" y="5781177"/>
            <a:ext cx="1592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Return Button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0631" y="5795131"/>
            <a:ext cx="2307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Task Manager Button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64018" y="6256544"/>
            <a:ext cx="1563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Home Button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61731" y="2244072"/>
            <a:ext cx="1701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Camera Button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61731" y="2935658"/>
            <a:ext cx="1872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Volume Controls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rot="5400000">
            <a:off x="6351707" y="2209800"/>
            <a:ext cx="0" cy="4572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>
            <a:off x="6330602" y="2942597"/>
            <a:ext cx="0" cy="4572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H="1">
            <a:off x="3284888" y="5541936"/>
            <a:ext cx="0" cy="9144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>
            <a:off x="6123107" y="5538786"/>
            <a:ext cx="0" cy="9144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/>
          <p:nvPr/>
        </p:nvCxnSpPr>
        <p:spPr>
          <a:xfrm flipV="1">
            <a:off x="2910839" y="6223442"/>
            <a:ext cx="1737360" cy="274320"/>
          </a:xfrm>
          <a:prstGeom prst="bentConnector3">
            <a:avLst>
              <a:gd name="adj1" fmla="val 99365"/>
            </a:avLst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665907" y="1141944"/>
            <a:ext cx="1617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Power Button</a:t>
            </a:r>
          </a:p>
        </p:txBody>
      </p:sp>
      <p:cxnSp>
        <p:nvCxnSpPr>
          <p:cNvPr id="27" name="Elbow Connector 26"/>
          <p:cNvCxnSpPr/>
          <p:nvPr/>
        </p:nvCxnSpPr>
        <p:spPr>
          <a:xfrm rot="16200000">
            <a:off x="5345867" y="1275235"/>
            <a:ext cx="274320" cy="365760"/>
          </a:xfrm>
          <a:prstGeom prst="bentConnector3">
            <a:avLst>
              <a:gd name="adj1" fmla="val 100984"/>
            </a:avLst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92432" y="1629272"/>
            <a:ext cx="28176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Power button can: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Turn your device on/off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Put your device in “sleep”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“Wake” your device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Restart your device</a:t>
            </a:r>
          </a:p>
        </p:txBody>
      </p:sp>
    </p:spTree>
    <p:extLst>
      <p:ext uri="{BB962C8B-B14F-4D97-AF65-F5344CB8AC3E}">
        <p14:creationId xmlns:p14="http://schemas.microsoft.com/office/powerpoint/2010/main" val="9268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b="1"/>
              <a:t>Kindle Buttons</a:t>
            </a:r>
            <a:endParaRPr lang="en-US" sz="4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6677465" y="3777734"/>
            <a:ext cx="1575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Power Button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677465" y="2846769"/>
            <a:ext cx="1933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Volume Controls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876" y="1757211"/>
            <a:ext cx="3201924" cy="4632881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rot="5400000">
            <a:off x="6357425" y="2819400"/>
            <a:ext cx="0" cy="4572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5400000">
            <a:off x="6357425" y="3733800"/>
            <a:ext cx="0" cy="4572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961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" y="2590800"/>
            <a:ext cx="9134856" cy="1143000"/>
          </a:xfrm>
        </p:spPr>
        <p:txBody>
          <a:bodyPr>
            <a:normAutofit/>
          </a:bodyPr>
          <a:lstStyle/>
          <a:p>
            <a:r>
              <a:rPr lang="en-US" sz="6000" b="1" dirty="0">
                <a:cs typeface="Courier New" panose="02070309020205020404" pitchFamily="49" charset="0"/>
              </a:rPr>
              <a:t>The Home Button</a:t>
            </a:r>
            <a:endParaRPr lang="en-US" sz="4000" b="1" i="1" dirty="0">
              <a:effectLst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19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b="1" dirty="0"/>
              <a:t>iPad Home Button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1820948"/>
            <a:ext cx="3332541" cy="47244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043825" y="6145377"/>
            <a:ext cx="1548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Home button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55488" y="6145377"/>
            <a:ext cx="399359" cy="3693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04800" y="1820948"/>
            <a:ext cx="3048000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The Home button will: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Bring you to your Home Screen with one tap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Open Task Manager with a quick, double tap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Activate Siri if held down for a few seconds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rot="16200000" flipH="1">
            <a:off x="4321472" y="5698169"/>
            <a:ext cx="0" cy="128016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http://s.hswstatic.com/gif/siri-article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365" y="3321358"/>
            <a:ext cx="2546352" cy="1697569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589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est PPT theme">
  <a:themeElements>
    <a:clrScheme name="digital learn template">
      <a:dk1>
        <a:sysClr val="windowText" lastClr="000000"/>
      </a:dk1>
      <a:lt1>
        <a:sysClr val="window" lastClr="FFFFFF"/>
      </a:lt1>
      <a:dk2>
        <a:srgbClr val="00A4CF"/>
      </a:dk2>
      <a:lt2>
        <a:srgbClr val="E7E6E6"/>
      </a:lt2>
      <a:accent1>
        <a:srgbClr val="00A4CF"/>
      </a:accent1>
      <a:accent2>
        <a:srgbClr val="6DCCE1"/>
      </a:accent2>
      <a:accent3>
        <a:srgbClr val="00A4CF"/>
      </a:accent3>
      <a:accent4>
        <a:srgbClr val="6DCCE1"/>
      </a:accent4>
      <a:accent5>
        <a:srgbClr val="4472C4"/>
      </a:accent5>
      <a:accent6>
        <a:srgbClr val="6DCCE1"/>
      </a:accent6>
      <a:hlink>
        <a:srgbClr val="7F7F7F"/>
      </a:hlink>
      <a:folHlink>
        <a:srgbClr val="FFFFFF"/>
      </a:folHlink>
    </a:clrScheme>
    <a:fontScheme name="Segoe Scrip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est PPT theme" id="{0FCD3406-7D73-40D5-A6A5-494FE9CB07E6}" vid="{CE19E13C-8655-45C1-8B7F-68BD120ACB0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Newest PPT theme</Template>
  <TotalTime>6374</TotalTime>
  <Words>665</Words>
  <Application>Microsoft Office PowerPoint</Application>
  <PresentationFormat>On-screen Show (4:3)</PresentationFormat>
  <Paragraphs>188</Paragraphs>
  <Slides>54</Slides>
  <Notes>53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5" baseType="lpstr">
      <vt:lpstr>Arial</vt:lpstr>
      <vt:lpstr>Calibri</vt:lpstr>
      <vt:lpstr>Courier New</vt:lpstr>
      <vt:lpstr>Georgia</vt:lpstr>
      <vt:lpstr>Myriad Pro</vt:lpstr>
      <vt:lpstr>Segoe UI</vt:lpstr>
      <vt:lpstr>Segoe UI Semibold</vt:lpstr>
      <vt:lpstr>Times New Roman</vt:lpstr>
      <vt:lpstr>Wingdings</vt:lpstr>
      <vt:lpstr>Wingdings 2</vt:lpstr>
      <vt:lpstr>Newest PPT theme</vt:lpstr>
      <vt:lpstr>Tablets: Getting Started</vt:lpstr>
      <vt:lpstr>Agenda</vt:lpstr>
      <vt:lpstr>Which Tablet Do You Own?</vt:lpstr>
      <vt:lpstr>Tablet Buttons</vt:lpstr>
      <vt:lpstr>iPad Buttons</vt:lpstr>
      <vt:lpstr>Android Buttons</vt:lpstr>
      <vt:lpstr>Kindle Buttons</vt:lpstr>
      <vt:lpstr>The Home Button</vt:lpstr>
      <vt:lpstr>iPad Home Button</vt:lpstr>
      <vt:lpstr>Android Home Button</vt:lpstr>
      <vt:lpstr>Unlocking Your Device</vt:lpstr>
      <vt:lpstr>Unlocking Your Device</vt:lpstr>
      <vt:lpstr>Unlocking Your Device</vt:lpstr>
      <vt:lpstr>PowerPoint Presentation</vt:lpstr>
      <vt:lpstr>Home Screen &amp; Settings</vt:lpstr>
      <vt:lpstr>iPad Home Screen</vt:lpstr>
      <vt:lpstr>Android Home Screen</vt:lpstr>
      <vt:lpstr>Kindle Home Screen</vt:lpstr>
      <vt:lpstr>Notifications Screen</vt:lpstr>
      <vt:lpstr>PowerPoint Presentation</vt:lpstr>
      <vt:lpstr>Settings</vt:lpstr>
      <vt:lpstr>iPad Settings</vt:lpstr>
      <vt:lpstr>Android Settings</vt:lpstr>
      <vt:lpstr>Kindle Settings</vt:lpstr>
      <vt:lpstr>Connecting to Wi-Fi</vt:lpstr>
      <vt:lpstr>Kindle – Connecting to Wi-Fi</vt:lpstr>
      <vt:lpstr>Bluetooth</vt:lpstr>
      <vt:lpstr>iPad - Changing a Passcode</vt:lpstr>
      <vt:lpstr>Android - Changing a Passcode</vt:lpstr>
      <vt:lpstr>Kindle - Changing a Passcode</vt:lpstr>
      <vt:lpstr>PowerPoint Presentation</vt:lpstr>
      <vt:lpstr>Apps</vt:lpstr>
      <vt:lpstr>Opening Apps</vt:lpstr>
      <vt:lpstr>iPad Task Manager</vt:lpstr>
      <vt:lpstr>Android Task Manager Button</vt:lpstr>
      <vt:lpstr>Kindle - Closing Apps</vt:lpstr>
      <vt:lpstr>Kindle - Closing Apps</vt:lpstr>
      <vt:lpstr>PowerPoint Presentation</vt:lpstr>
      <vt:lpstr>Entering Text</vt:lpstr>
      <vt:lpstr>Entering Text</vt:lpstr>
      <vt:lpstr>Entering Text - iPad</vt:lpstr>
      <vt:lpstr>Entering Text - iPad</vt:lpstr>
      <vt:lpstr>Entering Text - iPad</vt:lpstr>
      <vt:lpstr>Entering Text - iPad</vt:lpstr>
      <vt:lpstr>Entering Text – Android</vt:lpstr>
      <vt:lpstr>Entering Text – Android</vt:lpstr>
      <vt:lpstr>Entering Text – Android</vt:lpstr>
      <vt:lpstr>Entering Text – Android</vt:lpstr>
      <vt:lpstr>Entering Text – Kindle</vt:lpstr>
      <vt:lpstr>PowerPoint Presentation</vt:lpstr>
      <vt:lpstr>Charging &amp; Care</vt:lpstr>
      <vt:lpstr>Tablet Charging</vt:lpstr>
      <vt:lpstr>Tablet Care</vt:lpstr>
      <vt:lpstr>Questions?</vt:lpstr>
    </vt:vector>
  </TitlesOfParts>
  <Company>Gail Borden Public Library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Tablet Basics Part 1</dc:title>
  <dc:creator>Athens Moreno</dc:creator>
  <cp:lastModifiedBy>Nellie Barrett</cp:lastModifiedBy>
  <cp:revision>258</cp:revision>
  <dcterms:created xsi:type="dcterms:W3CDTF">2014-05-30T16:35:15Z</dcterms:created>
  <dcterms:modified xsi:type="dcterms:W3CDTF">2017-12-28T17:56:24Z</dcterms:modified>
</cp:coreProperties>
</file>