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40"/>
  </p:notesMasterIdLst>
  <p:sldIdLst>
    <p:sldId id="256" r:id="rId2"/>
    <p:sldId id="259" r:id="rId3"/>
    <p:sldId id="324" r:id="rId4"/>
    <p:sldId id="272" r:id="rId5"/>
    <p:sldId id="273" r:id="rId6"/>
    <p:sldId id="348" r:id="rId7"/>
    <p:sldId id="325" r:id="rId8"/>
    <p:sldId id="265" r:id="rId9"/>
    <p:sldId id="267" r:id="rId10"/>
    <p:sldId id="269" r:id="rId11"/>
    <p:sldId id="331" r:id="rId12"/>
    <p:sldId id="333" r:id="rId13"/>
    <p:sldId id="326" r:id="rId14"/>
    <p:sldId id="327" r:id="rId15"/>
    <p:sldId id="274" r:id="rId16"/>
    <p:sldId id="349" r:id="rId17"/>
    <p:sldId id="329" r:id="rId18"/>
    <p:sldId id="276" r:id="rId19"/>
    <p:sldId id="277" r:id="rId20"/>
    <p:sldId id="334" r:id="rId21"/>
    <p:sldId id="335" r:id="rId22"/>
    <p:sldId id="278" r:id="rId23"/>
    <p:sldId id="350" r:id="rId24"/>
    <p:sldId id="336" r:id="rId25"/>
    <p:sldId id="339" r:id="rId26"/>
    <p:sldId id="340" r:id="rId27"/>
    <p:sldId id="351" r:id="rId28"/>
    <p:sldId id="337" r:id="rId29"/>
    <p:sldId id="341" r:id="rId30"/>
    <p:sldId id="343" r:id="rId31"/>
    <p:sldId id="352" r:id="rId32"/>
    <p:sldId id="338" r:id="rId33"/>
    <p:sldId id="345" r:id="rId34"/>
    <p:sldId id="344" r:id="rId35"/>
    <p:sldId id="353" r:id="rId36"/>
    <p:sldId id="346" r:id="rId37"/>
    <p:sldId id="347" r:id="rId38"/>
    <p:sldId id="263" r:id="rId3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34747"/>
    <a:srgbClr val="A8C398"/>
    <a:srgbClr val="709658"/>
    <a:srgbClr val="B17462"/>
    <a:srgbClr val="3575B1"/>
    <a:srgbClr val="E0AA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2857" autoAdjust="0"/>
  </p:normalViewPr>
  <p:slideViewPr>
    <p:cSldViewPr>
      <p:cViewPr varScale="1">
        <p:scale>
          <a:sx n="74" d="100"/>
          <a:sy n="74" d="100"/>
        </p:scale>
        <p:origin x="185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797E7E-AA80-4EF1-83F1-D6DD1DCE7E45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A0E2B4-7EE4-4883-8768-CD337D989D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342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304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718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8228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54286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8216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18543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1080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1004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9C9B932-D124-4346-99CC-59B1F50DD632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81814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14526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17714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8988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74922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7854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4E02CE4-CD77-48A2-BC30-1BB2137DEDF8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998128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15501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476981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382635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496681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60061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7957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668132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127965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93788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903034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828015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136552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10233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35468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547582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630776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158924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46734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87417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58310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256379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96207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718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3" y="381000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1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1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10" name="Rectangle 9"/>
          <p:cNvSpPr/>
          <p:nvPr/>
        </p:nvSpPr>
        <p:spPr>
          <a:xfrm>
            <a:off x="1" y="3675529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350">
                <a:solidFill>
                  <a:schemeClr val="bg1"/>
                </a:solidFill>
              </a:defRPr>
            </a:lvl1pPr>
          </a:lstStyle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48006" indent="0" algn="l">
              <a:buNone/>
              <a:defRPr sz="1800">
                <a:solidFill>
                  <a:schemeClr val="tx2"/>
                </a:solidFill>
              </a:defRPr>
            </a:lvl1pPr>
            <a:lvl2pPr marL="342900" indent="0" algn="ctr">
              <a:buNone/>
            </a:lvl2pPr>
            <a:lvl3pPr marL="685800" indent="0" algn="ctr">
              <a:buNone/>
            </a:lvl3pPr>
            <a:lvl4pPr marL="1028700" indent="0" algn="ctr">
              <a:buNone/>
            </a:lvl4pPr>
            <a:lvl5pPr marL="1371600" indent="0" algn="ctr">
              <a:buNone/>
            </a:lvl5pPr>
            <a:lvl6pPr marL="1714500" indent="0" algn="ctr">
              <a:buNone/>
            </a:lvl6pPr>
            <a:lvl7pPr marL="2057400" indent="0" algn="ctr">
              <a:buNone/>
            </a:lvl7pPr>
            <a:lvl8pPr marL="2400300" indent="0" algn="ctr">
              <a:buNone/>
            </a:lvl8pPr>
            <a:lvl9pPr marL="27432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9"/>
            <a:ext cx="8458200" cy="1470025"/>
          </a:xfrm>
        </p:spPr>
        <p:txBody>
          <a:bodyPr anchor="b"/>
          <a:lstStyle>
            <a:lvl1pPr>
              <a:defRPr sz="3300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8140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73764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34290" indent="0">
              <a:buNone/>
              <a:defRPr sz="1575" b="0">
                <a:solidFill>
                  <a:schemeClr val="tx2"/>
                </a:solidFill>
              </a:defRPr>
            </a:lvl1pPr>
            <a:lvl2pPr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2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3225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855730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6"/>
            <a:ext cx="4038600" cy="4341875"/>
          </a:xfrm>
        </p:spPr>
        <p:txBody>
          <a:bodyPr/>
          <a:lstStyle>
            <a:lvl1pPr>
              <a:defRPr sz="1500"/>
            </a:lvl1pPr>
            <a:lvl2pPr>
              <a:defRPr sz="1425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6"/>
            <a:ext cx="4038600" cy="4341875"/>
          </a:xfrm>
        </p:spPr>
        <p:txBody>
          <a:bodyPr/>
          <a:lstStyle>
            <a:lvl1pPr>
              <a:defRPr sz="1500"/>
            </a:lvl1pPr>
            <a:lvl2pPr>
              <a:defRPr sz="1425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26820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5" y="2708519"/>
            <a:ext cx="4041775" cy="3886200"/>
          </a:xfrm>
        </p:spPr>
        <p:txBody>
          <a:bodyPr/>
          <a:lstStyle>
            <a:lvl1pPr>
              <a:defRPr sz="15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6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34290" indent="0">
              <a:buNone/>
              <a:defRPr sz="1425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5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34290" indent="0">
              <a:buNone/>
              <a:defRPr sz="1425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300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82635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300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07936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5826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8"/>
            <a:ext cx="5102352" cy="580508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8"/>
            <a:ext cx="3383280" cy="4580573"/>
          </a:xfrm>
        </p:spPr>
        <p:txBody>
          <a:bodyPr/>
          <a:lstStyle>
            <a:lvl1pPr marL="6858" indent="0">
              <a:buNone/>
              <a:defRPr sz="1050"/>
            </a:lvl1pPr>
            <a:lvl2pPr>
              <a:buNone/>
              <a:defRPr sz="900"/>
            </a:lvl2pPr>
            <a:lvl3pPr>
              <a:buNone/>
              <a:defRPr sz="750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350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34668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24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0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975"/>
            </a:lvl1pPr>
            <a:lvl2pPr>
              <a:buFontTx/>
              <a:buNone/>
              <a:defRPr sz="900"/>
            </a:lvl2pPr>
            <a:lvl3pPr>
              <a:buFontTx/>
              <a:buNone/>
              <a:defRPr sz="750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5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500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794222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84392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0409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0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0" name="Rectangle 29"/>
          <p:cNvSpPr/>
          <p:nvPr/>
        </p:nvSpPr>
        <p:spPr>
          <a:xfrm>
            <a:off x="1" y="308278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3" y="360248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1" y="440114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600">
                <a:solidFill>
                  <a:schemeClr val="accent2"/>
                </a:solidFill>
              </a:defRPr>
            </a:lvl1pPr>
          </a:lstStyle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6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350">
                <a:solidFill>
                  <a:srgbClr val="FFFFFF"/>
                </a:solidFill>
              </a:defRPr>
            </a:lvl1pPr>
          </a:lstStyle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750153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192024" algn="l" rtl="0" eaLnBrk="1" latinLnBrk="0" hangingPunct="1">
        <a:spcBef>
          <a:spcPts val="225"/>
        </a:spcBef>
        <a:buClr>
          <a:schemeClr val="accent3"/>
        </a:buClr>
        <a:buFont typeface="Georgia"/>
        <a:buChar char="•"/>
        <a:defRPr kumimoji="0" sz="2100" kern="1200">
          <a:solidFill>
            <a:schemeClr val="tx2"/>
          </a:solidFill>
          <a:latin typeface="+mn-lt"/>
          <a:ea typeface="+mn-ea"/>
          <a:cs typeface="+mn-cs"/>
        </a:defRPr>
      </a:lvl1pPr>
      <a:lvl2pPr marL="493776" indent="-185166" algn="l" rtl="0" eaLnBrk="1" latinLnBrk="0" hangingPunct="1">
        <a:spcBef>
          <a:spcPts val="225"/>
        </a:spcBef>
        <a:buClr>
          <a:schemeClr val="accent2"/>
        </a:buClr>
        <a:buFont typeface="Georgia"/>
        <a:buChar char="▫"/>
        <a:defRPr kumimoji="0" sz="1950" kern="1200">
          <a:solidFill>
            <a:schemeClr val="tx2"/>
          </a:solidFill>
          <a:latin typeface="+mn-lt"/>
          <a:ea typeface="+mn-ea"/>
          <a:cs typeface="+mn-cs"/>
        </a:defRPr>
      </a:lvl2pPr>
      <a:lvl3pPr marL="692658" indent="-164592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884682" indent="-150876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650" kern="1200">
          <a:solidFill>
            <a:schemeClr val="tx2"/>
          </a:solidFill>
          <a:latin typeface="+mn-lt"/>
          <a:ea typeface="+mn-ea"/>
          <a:cs typeface="+mn-cs"/>
        </a:defRPr>
      </a:lvl4pPr>
      <a:lvl5pPr marL="1042416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500" kern="1200">
          <a:solidFill>
            <a:schemeClr val="tx2"/>
          </a:solidFill>
          <a:latin typeface="+mn-lt"/>
          <a:ea typeface="+mn-ea"/>
          <a:cs typeface="+mn-cs"/>
        </a:defRPr>
      </a:lvl5pPr>
      <a:lvl6pPr marL="1207008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6pPr>
      <a:lvl7pPr marL="1371600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1522476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8pPr>
      <a:lvl9pPr marL="1680210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05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mailto:jdoe@gmail.com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johndoe@gmail.com" TargetMode="External"/><Relationship Id="rId4" Type="http://schemas.openxmlformats.org/officeDocument/2006/relationships/hyperlink" Target="http://www.linkedin.com/in/johndoe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895724"/>
            <a:ext cx="5410200" cy="2657475"/>
          </a:xfrm>
        </p:spPr>
        <p:txBody>
          <a:bodyPr>
            <a:normAutofit/>
          </a:bodyPr>
          <a:lstStyle/>
          <a:p>
            <a:pPr algn="r"/>
            <a:r>
              <a:rPr lang="en-US" sz="2400" dirty="0">
                <a:solidFill>
                  <a:schemeClr val="accent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Phil Schmitt</a:t>
            </a:r>
          </a:p>
          <a:p>
            <a:pPr algn="r"/>
            <a:r>
              <a:rPr lang="en-US" sz="2400" dirty="0">
                <a:solidFill>
                  <a:schemeClr val="accent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Technology Trainer</a:t>
            </a:r>
          </a:p>
          <a:p>
            <a:pPr algn="r"/>
            <a:r>
              <a:rPr lang="en-US" sz="2400" dirty="0">
                <a:solidFill>
                  <a:schemeClr val="accent2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Gail Borden Public Library District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" y="2514600"/>
            <a:ext cx="6553200" cy="1295400"/>
          </a:xfrm>
        </p:spPr>
        <p:txBody>
          <a:bodyPr>
            <a:normAutofit/>
          </a:bodyPr>
          <a:lstStyle/>
          <a:p>
            <a:r>
              <a:rPr lang="en-US" sz="4800" b="1" dirty="0">
                <a:effectLst/>
                <a:cs typeface="Courier New" panose="02070309020205020404" pitchFamily="49" charset="0"/>
              </a:rPr>
              <a:t>Resume Basics</a:t>
            </a:r>
            <a:endParaRPr lang="en-US" sz="2800" b="1" i="1" dirty="0">
              <a:effectLst/>
              <a:cs typeface="Courier New" panose="02070309020205020404" pitchFamily="49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787B4F7-0D34-4530-8B74-F6DA1C3C23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847" y="5717518"/>
            <a:ext cx="3135454" cy="73378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CBEEF95E-2434-4D28-BE09-AC2DA44C385B}"/>
              </a:ext>
            </a:extLst>
          </p:cNvPr>
          <p:cNvSpPr/>
          <p:nvPr/>
        </p:nvSpPr>
        <p:spPr>
          <a:xfrm>
            <a:off x="4429554" y="63339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Courtesy of Gail Borden Public Library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and the Public Library Association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6852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828800"/>
            <a:ext cx="8183880" cy="4495800"/>
          </a:xfrm>
        </p:spPr>
        <p:txBody>
          <a:bodyPr>
            <a:normAutofit/>
          </a:bodyPr>
          <a:lstStyle/>
          <a:p>
            <a:pPr marL="228600" indent="-2286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Types of Resumes</a:t>
            </a:r>
          </a:p>
          <a:p>
            <a:pPr marL="228600" indent="-2286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Format &amp; Language</a:t>
            </a:r>
          </a:p>
          <a:p>
            <a:pPr marL="228600" indent="-2286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Heading</a:t>
            </a:r>
          </a:p>
          <a:p>
            <a:pPr marL="228600" indent="-2286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Objective vs. Profile</a:t>
            </a:r>
          </a:p>
          <a:p>
            <a:pPr marL="228600" indent="-2286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Skills</a:t>
            </a:r>
          </a:p>
          <a:p>
            <a:pPr marL="228600" indent="-2286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Education</a:t>
            </a:r>
          </a:p>
          <a:p>
            <a:pPr marL="228600" indent="-2286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Work Experience</a:t>
            </a:r>
          </a:p>
          <a:p>
            <a:pPr marL="228600" indent="-2286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Additional Sections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492" y="6096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2">
                    <a:lumMod val="75000"/>
                  </a:schemeClr>
                </a:solidFill>
                <a:effectLst/>
                <a:cs typeface="Courier New" panose="02070309020205020404" pitchFamily="49" charset="0"/>
              </a:rPr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1101027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 txBox="1">
            <a:spLocks/>
          </p:cNvSpPr>
          <p:nvPr/>
        </p:nvSpPr>
        <p:spPr>
          <a:xfrm>
            <a:off x="685800" y="2752725"/>
            <a:ext cx="7772400" cy="1362075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25" b="1" kern="1200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dirty="0">
                <a:ln w="12700">
                  <a:noFill/>
                </a:ln>
                <a:solidFill>
                  <a:schemeClr val="accent2">
                    <a:lumMod val="75000"/>
                  </a:schemeClr>
                </a:solidFill>
              </a:rPr>
              <a:t>Types of Resumes</a:t>
            </a:r>
          </a:p>
        </p:txBody>
      </p:sp>
    </p:spTree>
    <p:extLst>
      <p:ext uri="{BB962C8B-B14F-4D97-AF65-F5344CB8AC3E}">
        <p14:creationId xmlns:p14="http://schemas.microsoft.com/office/powerpoint/2010/main" val="2024306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4355024" cy="4648200"/>
          </a:xfrm>
        </p:spPr>
        <p:txBody>
          <a:bodyPr>
            <a:normAutofit fontScale="92500" lnSpcReduction="10000"/>
          </a:bodyPr>
          <a:lstStyle/>
          <a:p>
            <a:pPr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Most traditional format</a:t>
            </a:r>
          </a:p>
          <a:p>
            <a:pPr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Stresses consistent employment within a specific field</a:t>
            </a:r>
          </a:p>
          <a:p>
            <a:pPr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Highlights promotions</a:t>
            </a:r>
          </a:p>
          <a:p>
            <a:pPr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1-2 pages in length</a:t>
            </a:r>
          </a:p>
          <a:p>
            <a:pPr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Recommended for:</a:t>
            </a:r>
          </a:p>
          <a:p>
            <a:pPr lvl="1"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Those with solid work experience</a:t>
            </a:r>
          </a:p>
          <a:p>
            <a:pPr lvl="1"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Those who wish to show progression over the      course of a career</a:t>
            </a:r>
          </a:p>
        </p:txBody>
      </p:sp>
      <p:sp>
        <p:nvSpPr>
          <p:cNvPr id="25601" name="Title 1"/>
          <p:cNvSpPr>
            <a:spLocks noGrp="1"/>
          </p:cNvSpPr>
          <p:nvPr>
            <p:ph type="title"/>
          </p:nvPr>
        </p:nvSpPr>
        <p:spPr>
          <a:xfrm>
            <a:off x="468824" y="533400"/>
            <a:ext cx="4191000" cy="914400"/>
          </a:xfrm>
        </p:spPr>
        <p:txBody>
          <a:bodyPr/>
          <a:lstStyle/>
          <a:p>
            <a:pPr eaLnBrk="1" hangingPunct="1"/>
            <a:r>
              <a:rPr lang="en-US" sz="4800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Chronological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4800" y="1447800"/>
            <a:ext cx="4707463" cy="521208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Content Placeholder 2"/>
          <p:cNvSpPr>
            <a:spLocks noGrp="1"/>
          </p:cNvSpPr>
          <p:nvPr>
            <p:ph idx="1"/>
          </p:nvPr>
        </p:nvSpPr>
        <p:spPr>
          <a:xfrm>
            <a:off x="152400" y="1735468"/>
            <a:ext cx="3962400" cy="4741532"/>
          </a:xfrm>
        </p:spPr>
        <p:txBody>
          <a:bodyPr>
            <a:normAutofit/>
          </a:bodyPr>
          <a:lstStyle/>
          <a:p>
            <a:pPr>
              <a:buClr>
                <a:schemeClr val="accent2">
                  <a:lumMod val="50000"/>
                </a:schemeClr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Stresses transferable skills                                                  and volunteer experience</a:t>
            </a:r>
          </a:p>
          <a:p>
            <a:pPr>
              <a:buClr>
                <a:schemeClr val="accent2">
                  <a:lumMod val="50000"/>
                </a:schemeClr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Minimizes gaps in job                                                   history</a:t>
            </a:r>
          </a:p>
          <a:p>
            <a:pPr>
              <a:buClr>
                <a:schemeClr val="accent2">
                  <a:lumMod val="50000"/>
                </a:schemeClr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 page</a:t>
            </a:r>
          </a:p>
          <a:p>
            <a:pPr>
              <a:buClr>
                <a:schemeClr val="accent2">
                  <a:lumMod val="50000"/>
                </a:schemeClr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Recommended for:</a:t>
            </a:r>
          </a:p>
          <a:p>
            <a:pPr lvl="1">
              <a:buClr>
                <a:schemeClr val="accent2">
                  <a:lumMod val="50000"/>
                </a:schemeClr>
              </a:buClr>
            </a:pP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Those with limited or no                                                                        work experience</a:t>
            </a:r>
          </a:p>
          <a:p>
            <a:pPr lvl="1">
              <a:buClr>
                <a:schemeClr val="accent2">
                  <a:lumMod val="50000"/>
                </a:schemeClr>
              </a:buClr>
            </a:pP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Recent graduates</a:t>
            </a:r>
          </a:p>
          <a:p>
            <a:pPr lvl="1">
              <a:buClr>
                <a:schemeClr val="accent2">
                  <a:lumMod val="50000"/>
                </a:schemeClr>
              </a:buClr>
            </a:pP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Those with large gaps                                                                 in employment history </a:t>
            </a:r>
          </a:p>
          <a:p>
            <a:pPr>
              <a:buClr>
                <a:schemeClr val="accent2">
                  <a:lumMod val="50000"/>
                </a:schemeClr>
              </a:buClr>
            </a:pPr>
            <a:endParaRPr lang="en-US" sz="32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7649" name="Title 1"/>
          <p:cNvSpPr>
            <a:spLocks noGrp="1"/>
          </p:cNvSpPr>
          <p:nvPr>
            <p:ph type="title"/>
          </p:nvPr>
        </p:nvSpPr>
        <p:spPr>
          <a:xfrm>
            <a:off x="304800" y="533400"/>
            <a:ext cx="5173851" cy="914400"/>
          </a:xfrm>
        </p:spPr>
        <p:txBody>
          <a:bodyPr/>
          <a:lstStyle/>
          <a:p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Functional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7200" y="990600"/>
            <a:ext cx="4344209" cy="557784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2514600"/>
            <a:ext cx="8229600" cy="2286000"/>
          </a:xfrm>
        </p:spPr>
        <p:txBody>
          <a:bodyPr/>
          <a:lstStyle/>
          <a:p>
            <a:pPr marL="45720" indent="0">
              <a:buNone/>
            </a:pPr>
            <a:endParaRPr lang="en-US" sz="4800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  <a:p>
            <a:pPr marL="45720" indent="0" algn="ctr">
              <a:buNone/>
            </a:pPr>
            <a:r>
              <a:rPr lang="en-US" sz="4800" b="1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Activity #1</a:t>
            </a:r>
            <a:endParaRPr lang="en-US" sz="4800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8976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85800" y="2752725"/>
            <a:ext cx="7772400" cy="1362075"/>
          </a:xfrm>
        </p:spPr>
        <p:txBody>
          <a:bodyPr/>
          <a:lstStyle/>
          <a:p>
            <a:pPr algn="ctr"/>
            <a:r>
              <a:rPr lang="en-US" sz="4800" dirty="0">
                <a:ln w="12700">
                  <a:noFill/>
                </a:ln>
                <a:solidFill>
                  <a:schemeClr val="accent2">
                    <a:lumMod val="75000"/>
                  </a:schemeClr>
                </a:solidFill>
              </a:rPr>
              <a:t>Format &amp; Language</a:t>
            </a:r>
          </a:p>
        </p:txBody>
      </p:sp>
    </p:spTree>
    <p:extLst>
      <p:ext uri="{BB962C8B-B14F-4D97-AF65-F5344CB8AC3E}">
        <p14:creationId xmlns:p14="http://schemas.microsoft.com/office/powerpoint/2010/main" val="283877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457200" y="2401824"/>
            <a:ext cx="8229600" cy="3541776"/>
          </a:xfrm>
        </p:spPr>
        <p:txBody>
          <a:bodyPr>
            <a:normAutofit/>
          </a:bodyPr>
          <a:lstStyle/>
          <a:p>
            <a:pPr marL="45720" indent="0" algn="ctr">
              <a:buClr>
                <a:srgbClr val="934747"/>
              </a:buClr>
              <a:buNone/>
            </a:pPr>
            <a:endParaRPr lang="en-US" sz="28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" indent="0" algn="ctr">
              <a:buClr>
                <a:srgbClr val="934747"/>
              </a:buClr>
              <a:buNone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How long do you think a person spends looking at a resume when he or she receives one?</a:t>
            </a:r>
          </a:p>
          <a:p>
            <a:pPr marL="45720" indent="0" algn="ctr">
              <a:buClr>
                <a:srgbClr val="934747"/>
              </a:buClr>
              <a:buNone/>
            </a:pPr>
            <a:endParaRPr lang="en-US" sz="40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" lvl="0" indent="0" algn="ctr">
              <a:buClr>
                <a:srgbClr val="934747"/>
              </a:buClr>
              <a:buNone/>
            </a:pPr>
            <a:r>
              <a:rPr lang="en-US" sz="4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</a:t>
            </a:r>
            <a:r>
              <a:rPr lang="en-US" sz="4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5 to 10 seconds </a:t>
            </a:r>
          </a:p>
        </p:txBody>
      </p:sp>
      <p:sp>
        <p:nvSpPr>
          <p:cNvPr id="16385" name="Title 1"/>
          <p:cNvSpPr>
            <a:spLocks noGrp="1"/>
          </p:cNvSpPr>
          <p:nvPr>
            <p:ph type="title"/>
          </p:nvPr>
        </p:nvSpPr>
        <p:spPr>
          <a:xfrm>
            <a:off x="457200" y="1295400"/>
            <a:ext cx="8229600" cy="1066800"/>
          </a:xfrm>
        </p:spPr>
        <p:txBody>
          <a:bodyPr/>
          <a:lstStyle/>
          <a:p>
            <a:pPr algn="ctr"/>
            <a:r>
              <a:rPr lang="en-US" sz="4800" b="1" dirty="0">
                <a:solidFill>
                  <a:schemeClr val="accent2">
                    <a:lumMod val="75000"/>
                  </a:schemeClr>
                </a:solidFill>
                <a:latin typeface="+mn-lt"/>
                <a:cs typeface="Courier New" panose="02070309020205020404" pitchFamily="49" charset="0"/>
              </a:rPr>
              <a:t>QUESTION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76400"/>
            <a:ext cx="8534400" cy="495300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3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Overall readability</a:t>
            </a:r>
          </a:p>
          <a:p>
            <a:pPr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</a:pPr>
            <a:r>
              <a:rPr lang="en-US" sz="3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Fonts</a:t>
            </a:r>
          </a:p>
          <a:p>
            <a:pPr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Grammar &amp; spelling</a:t>
            </a:r>
          </a:p>
          <a:p>
            <a:pPr>
              <a:spcAft>
                <a:spcPts val="3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Length</a:t>
            </a:r>
          </a:p>
          <a:p>
            <a:pPr>
              <a:spcAft>
                <a:spcPts val="3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Style</a:t>
            </a:r>
          </a:p>
          <a:p>
            <a:pPr>
              <a:spcAft>
                <a:spcPts val="3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Margins &amp; spacing</a:t>
            </a:r>
          </a:p>
          <a:p>
            <a:pPr>
              <a:spcAft>
                <a:spcPts val="3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Paper/electronic format</a:t>
            </a:r>
          </a:p>
          <a:p>
            <a:pPr marL="82296" indent="0"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  <a:buClr>
                <a:schemeClr val="accent1"/>
              </a:buClr>
              <a:buNone/>
            </a:pPr>
            <a:endParaRPr lang="en-US" sz="32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2">
                    <a:lumMod val="75000"/>
                  </a:schemeClr>
                </a:solidFill>
                <a:cs typeface="Courier New" panose="02070309020205020404" pitchFamily="49" charset="0"/>
              </a:rPr>
              <a:t>Formatting Considerations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"/>
          <p:cNvSpPr>
            <a:spLocks noGrp="1"/>
          </p:cNvSpPr>
          <p:nvPr>
            <p:ph type="title"/>
          </p:nvPr>
        </p:nvSpPr>
        <p:spPr>
          <a:xfrm>
            <a:off x="371958" y="538616"/>
            <a:ext cx="8229600" cy="985384"/>
          </a:xfrm>
        </p:spPr>
        <p:txBody>
          <a:bodyPr/>
          <a:lstStyle/>
          <a:p>
            <a:r>
              <a:rPr lang="en-US" sz="4800" b="1" dirty="0">
                <a:solidFill>
                  <a:schemeClr val="accent2">
                    <a:lumMod val="75000"/>
                  </a:schemeClr>
                </a:solidFill>
                <a:cs typeface="Courier New" panose="02070309020205020404" pitchFamily="49" charset="0"/>
              </a:rPr>
              <a:t>Language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295758" y="1676400"/>
            <a:ext cx="8619642" cy="4876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192024" algn="l" rtl="0" eaLnBrk="1" latinLnBrk="0" hangingPunct="1">
              <a:spcBef>
                <a:spcPts val="225"/>
              </a:spcBef>
              <a:buClr>
                <a:schemeClr val="accent3"/>
              </a:buClr>
              <a:buFont typeface="Georgia"/>
              <a:buChar char="•"/>
              <a:defRPr kumimoji="0"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93776" indent="-185166" algn="l" rtl="0" eaLnBrk="1" latinLnBrk="0" hangingPunct="1">
              <a:spcBef>
                <a:spcPts val="225"/>
              </a:spcBef>
              <a:buClr>
                <a:schemeClr val="accent2"/>
              </a:buClr>
              <a:buFont typeface="Georgia"/>
              <a:buChar char="▫"/>
              <a:defRPr kumimoji="0" sz="19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92658" indent="-164592" algn="l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84682" indent="-150876" algn="l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42416" indent="-137160" algn="l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207008" indent="-137160" algn="l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371600" indent="-137160" algn="l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522476" indent="-137160" algn="l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680210" indent="-137160" algn="l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5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3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Use strong, brief descriptions that are  action-focused</a:t>
            </a:r>
          </a:p>
          <a:p>
            <a:pPr marL="82296" indent="0">
              <a:spcAft>
                <a:spcPts val="1200"/>
              </a:spcAft>
              <a:buClr>
                <a:schemeClr val="accent2">
                  <a:lumMod val="50000"/>
                </a:schemeClr>
              </a:buClr>
              <a:buNone/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ex. </a:t>
            </a:r>
            <a:r>
              <a:rPr lang="en-US" sz="2600" i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Hired, trained, and managed production team</a:t>
            </a:r>
            <a:endParaRPr lang="en-US" sz="26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3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Use 3</a:t>
            </a:r>
            <a:r>
              <a:rPr lang="en-US" sz="3200" baseline="30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rd</a:t>
            </a:r>
            <a:r>
              <a:rPr lang="en-US" sz="3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person objective voice </a:t>
            </a:r>
          </a:p>
          <a:p>
            <a:pPr marL="82296" indent="0">
              <a:spcAft>
                <a:spcPts val="1200"/>
              </a:spcAft>
              <a:buClr>
                <a:schemeClr val="accent2">
                  <a:lumMod val="50000"/>
                </a:schemeClr>
              </a:buClr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</a:t>
            </a: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ex. </a:t>
            </a:r>
            <a:r>
              <a:rPr lang="en-US" sz="2600" i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Managed production team</a:t>
            </a:r>
          </a:p>
          <a:p>
            <a:pPr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3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Minimize abbreviations and jargon that   need further explanation </a:t>
            </a:r>
          </a:p>
          <a:p>
            <a:pPr marL="82296" indent="0">
              <a:spcAft>
                <a:spcPts val="600"/>
              </a:spcAft>
              <a:buClr>
                <a:schemeClr val="accent2">
                  <a:lumMod val="50000"/>
                </a:schemeClr>
              </a:buClr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</a:t>
            </a: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ex. </a:t>
            </a:r>
            <a:r>
              <a:rPr lang="en-US" sz="2600" i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Member ISTE board</a:t>
            </a:r>
            <a:endParaRPr lang="en-US" sz="26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8200" y="2428756"/>
            <a:ext cx="4038600" cy="3983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88" t="18214" r="25283" b="8881"/>
          <a:stretch/>
        </p:blipFill>
        <p:spPr bwMode="auto">
          <a:xfrm>
            <a:off x="381000" y="1981200"/>
            <a:ext cx="3983932" cy="3962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" y="533400"/>
            <a:ext cx="8229600" cy="1066800"/>
          </a:xfrm>
        </p:spPr>
        <p:txBody>
          <a:bodyPr/>
          <a:lstStyle/>
          <a:p>
            <a:r>
              <a:rPr lang="en-US" sz="4800" b="1" dirty="0">
                <a:solidFill>
                  <a:schemeClr val="accent2">
                    <a:lumMod val="75000"/>
                  </a:schemeClr>
                </a:solidFill>
                <a:cs typeface="Courier New" panose="02070309020205020404" pitchFamily="49" charset="0"/>
              </a:rPr>
              <a:t>“Eye test”</a:t>
            </a: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2480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2514600"/>
            <a:ext cx="8229600" cy="2286000"/>
          </a:xfrm>
        </p:spPr>
        <p:txBody>
          <a:bodyPr/>
          <a:lstStyle/>
          <a:p>
            <a:pPr marL="45720" indent="0">
              <a:buNone/>
            </a:pPr>
            <a:endParaRPr lang="en-US" sz="4800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  <a:p>
            <a:pPr marL="45720" indent="0" algn="ctr">
              <a:buNone/>
            </a:pPr>
            <a:r>
              <a:rPr lang="en-US" sz="4800" b="1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Activity #2</a:t>
            </a:r>
            <a:endParaRPr lang="en-US" sz="4800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05436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685800" y="2752725"/>
            <a:ext cx="7772400" cy="1362075"/>
          </a:xfrm>
        </p:spPr>
        <p:txBody>
          <a:bodyPr/>
          <a:lstStyle/>
          <a:p>
            <a:pPr algn="ctr"/>
            <a:r>
              <a:rPr lang="en-US" sz="4800" dirty="0">
                <a:ln w="12700">
                  <a:noFill/>
                </a:ln>
                <a:solidFill>
                  <a:schemeClr val="accent2">
                    <a:lumMod val="75000"/>
                  </a:schemeClr>
                </a:solidFill>
              </a:rPr>
              <a:t>Heading</a:t>
            </a:r>
          </a:p>
        </p:txBody>
      </p:sp>
    </p:spTree>
    <p:extLst>
      <p:ext uri="{BB962C8B-B14F-4D97-AF65-F5344CB8AC3E}">
        <p14:creationId xmlns:p14="http://schemas.microsoft.com/office/powerpoint/2010/main" val="877566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81000" y="1676400"/>
            <a:ext cx="8382000" cy="480060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  <a:buClr>
                <a:schemeClr val="accent2">
                  <a:lumMod val="50000"/>
                </a:schemeClr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Headings include the following pieces of information:</a:t>
            </a:r>
          </a:p>
          <a:p>
            <a:pPr lvl="1">
              <a:spcAft>
                <a:spcPts val="300"/>
              </a:spcAft>
              <a:buClr>
                <a:schemeClr val="accent2">
                  <a:lumMod val="50000"/>
                </a:schemeClr>
              </a:buClr>
            </a:pPr>
            <a:r>
              <a:rPr lang="en-US" sz="26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Name </a:t>
            </a:r>
          </a:p>
          <a:p>
            <a:pPr lvl="1">
              <a:spcAft>
                <a:spcPts val="300"/>
              </a:spcAft>
              <a:buClr>
                <a:schemeClr val="accent2">
                  <a:lumMod val="50000"/>
                </a:schemeClr>
              </a:buClr>
            </a:pPr>
            <a:r>
              <a:rPr lang="en-US" sz="26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Phone Number</a:t>
            </a:r>
          </a:p>
          <a:p>
            <a:pPr lvl="1">
              <a:spcAft>
                <a:spcPts val="300"/>
              </a:spcAft>
              <a:buClr>
                <a:schemeClr val="accent2">
                  <a:lumMod val="50000"/>
                </a:schemeClr>
              </a:buClr>
            </a:pPr>
            <a:r>
              <a:rPr lang="en-US" sz="26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Email address</a:t>
            </a:r>
          </a:p>
          <a:p>
            <a:pPr marL="308610" lvl="1" indent="0">
              <a:spcAft>
                <a:spcPts val="300"/>
              </a:spcAft>
              <a:buClr>
                <a:schemeClr val="accent2">
                  <a:lumMod val="50000"/>
                </a:schemeClr>
              </a:buClr>
              <a:buNone/>
            </a:pPr>
            <a:endParaRPr lang="en-US" sz="265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spcAft>
                <a:spcPts val="300"/>
              </a:spcAft>
              <a:buClr>
                <a:schemeClr val="accent2">
                  <a:lumMod val="50000"/>
                </a:schemeClr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They also may include the following:</a:t>
            </a:r>
          </a:p>
          <a:p>
            <a:pPr lvl="1">
              <a:spcAft>
                <a:spcPts val="300"/>
              </a:spcAft>
              <a:buClr>
                <a:schemeClr val="accent2">
                  <a:lumMod val="50000"/>
                </a:schemeClr>
              </a:buClr>
            </a:pPr>
            <a:r>
              <a:rPr lang="en-US" sz="26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Address</a:t>
            </a:r>
          </a:p>
          <a:p>
            <a:pPr lvl="1">
              <a:spcAft>
                <a:spcPts val="300"/>
              </a:spcAft>
              <a:buClr>
                <a:schemeClr val="accent2">
                  <a:lumMod val="50000"/>
                </a:schemeClr>
              </a:buClr>
            </a:pPr>
            <a:r>
              <a:rPr lang="en-US" sz="26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URL for LinkedIn profile, website, or portfolio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81000" y="533400"/>
            <a:ext cx="5562600" cy="106680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Components </a:t>
            </a:r>
            <a:endParaRPr lang="en-US" sz="48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4375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Grp="1" noChangeArrowheads="1"/>
          </p:cNvSpPr>
          <p:nvPr>
            <p:ph idx="1"/>
          </p:nvPr>
        </p:nvSpPr>
        <p:spPr>
          <a:xfrm>
            <a:off x="152400" y="1917192"/>
            <a:ext cx="8839199" cy="4407408"/>
          </a:xfrm>
        </p:spPr>
        <p:txBody>
          <a:bodyPr/>
          <a:lstStyle/>
          <a:p>
            <a:pPr marL="45720" indent="0" algn="ctr">
              <a:buClr>
                <a:srgbClr val="C00000"/>
              </a:buClr>
              <a:buNone/>
            </a:pPr>
            <a:r>
              <a:rPr lang="en-US" sz="4000" b="1" dirty="0">
                <a:solidFill>
                  <a:schemeClr val="tx1"/>
                </a:solidFill>
                <a:latin typeface="Imprint MT Shadow" panose="04020605060303030202" pitchFamily="82" charset="0"/>
              </a:rPr>
              <a:t>John R. Doe</a:t>
            </a:r>
          </a:p>
          <a:p>
            <a:pPr marL="45720" indent="0" algn="ctr">
              <a:buClr>
                <a:srgbClr val="C00000"/>
              </a:buClr>
              <a:buNone/>
            </a:pP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555-555-5555 | </a:t>
            </a: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hlinkClick r:id="rId3"/>
              </a:rPr>
              <a:t>jdoe@gmail.com</a:t>
            </a: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| </a:t>
            </a: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hlinkClick r:id="rId4"/>
              </a:rPr>
              <a:t>www.linkedin.com/in/johndoe</a:t>
            </a: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pPr marL="45720" indent="0" algn="ctr">
              <a:buClr>
                <a:srgbClr val="C00000"/>
              </a:buClr>
              <a:buNone/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pPr marL="45720" indent="0" algn="ctr">
              <a:buClr>
                <a:srgbClr val="C00000"/>
              </a:buClr>
              <a:buNone/>
            </a:pPr>
            <a:endParaRPr lang="en-US" sz="2600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  <a:p>
            <a:pPr algn="ctr" eaLnBrk="1" hangingPunct="1">
              <a:buFontTx/>
              <a:buNone/>
            </a:pPr>
            <a:r>
              <a:rPr lang="en-US" sz="3200" b="1" dirty="0">
                <a:solidFill>
                  <a:schemeClr val="tx1"/>
                </a:solidFill>
                <a:latin typeface="Trajan Pro" panose="02020502050506020301" pitchFamily="18" charset="0"/>
                <a:cs typeface="Times New Roman" pitchFamily="18" charset="0"/>
              </a:rPr>
              <a:t>John R. Doe</a:t>
            </a:r>
          </a:p>
          <a:p>
            <a:pPr algn="ctr" eaLnBrk="1" hangingPunct="1">
              <a:buFontTx/>
              <a:buNone/>
            </a:pPr>
            <a:r>
              <a:rPr lang="en-U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1400 Spring St., Elgin, IL 60120</a:t>
            </a:r>
          </a:p>
          <a:p>
            <a:pPr algn="ctr" eaLnBrk="1" hangingPunct="1">
              <a:buFontTx/>
              <a:buNone/>
            </a:pPr>
            <a:r>
              <a:rPr lang="en-U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(847) 555-1000</a:t>
            </a:r>
          </a:p>
          <a:p>
            <a:pPr algn="ctr" eaLnBrk="1" hangingPunct="1">
              <a:buFontTx/>
              <a:buNone/>
            </a:pPr>
            <a:r>
              <a:rPr lang="en-U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johndoe@gmail.com</a:t>
            </a:r>
            <a:r>
              <a:rPr lang="en-U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9697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533400"/>
            <a:ext cx="8229600" cy="1066800"/>
          </a:xfrm>
        </p:spPr>
        <p:txBody>
          <a:bodyPr/>
          <a:lstStyle/>
          <a:p>
            <a:pPr eaLnBrk="1" hangingPunct="1"/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Examples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96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96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96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96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96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96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96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96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96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2514600"/>
            <a:ext cx="8229600" cy="2286000"/>
          </a:xfrm>
        </p:spPr>
        <p:txBody>
          <a:bodyPr/>
          <a:lstStyle/>
          <a:p>
            <a:pPr marL="45720" indent="0">
              <a:buNone/>
            </a:pPr>
            <a:endParaRPr lang="en-US" sz="4800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  <a:p>
            <a:pPr marL="45720" indent="0" algn="ctr">
              <a:buNone/>
            </a:pPr>
            <a:r>
              <a:rPr lang="en-US" sz="4800" b="1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Activity #3</a:t>
            </a:r>
            <a:endParaRPr lang="en-US" sz="4800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58736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609600" y="3276600"/>
            <a:ext cx="7772400" cy="838200"/>
          </a:xfrm>
        </p:spPr>
        <p:txBody>
          <a:bodyPr/>
          <a:lstStyle/>
          <a:p>
            <a:pPr algn="ctr"/>
            <a:r>
              <a:rPr lang="en-US" sz="4800" dirty="0">
                <a:ln w="12700">
                  <a:noFill/>
                </a:ln>
                <a:solidFill>
                  <a:schemeClr val="accent2">
                    <a:lumMod val="75000"/>
                  </a:schemeClr>
                </a:solidFill>
              </a:rPr>
              <a:t>Objective vs. Profile</a:t>
            </a:r>
          </a:p>
        </p:txBody>
      </p:sp>
    </p:spTree>
    <p:extLst>
      <p:ext uri="{BB962C8B-B14F-4D97-AF65-F5344CB8AC3E}">
        <p14:creationId xmlns:p14="http://schemas.microsoft.com/office/powerpoint/2010/main" val="3463786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Content Placeholder 2"/>
          <p:cNvSpPr>
            <a:spLocks noGrp="1"/>
          </p:cNvSpPr>
          <p:nvPr>
            <p:ph idx="1"/>
          </p:nvPr>
        </p:nvSpPr>
        <p:spPr>
          <a:xfrm>
            <a:off x="152400" y="1752600"/>
            <a:ext cx="8839200" cy="495300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 brief statement that defines the type of employment you seek and/or your career goal(s)</a:t>
            </a:r>
          </a:p>
          <a:p>
            <a:pPr>
              <a:buFont typeface="Arial" charset="0"/>
              <a:buNone/>
            </a:pPr>
            <a:endParaRPr lang="en-US" sz="12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spcAft>
                <a:spcPts val="300"/>
              </a:spcAft>
              <a:buNone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An objective includes the following:</a:t>
            </a:r>
          </a:p>
          <a:p>
            <a:pPr>
              <a:spcAft>
                <a:spcPts val="300"/>
              </a:spcAft>
              <a:buClr>
                <a:schemeClr val="accent2">
                  <a:lumMod val="50000"/>
                </a:schemeClr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Position Title (mandatory)</a:t>
            </a:r>
          </a:p>
          <a:p>
            <a:pPr>
              <a:spcAft>
                <a:spcPts val="300"/>
              </a:spcAft>
              <a:buClr>
                <a:schemeClr val="accent2">
                  <a:lumMod val="50000"/>
                </a:schemeClr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Job or field (mandatory)</a:t>
            </a:r>
          </a:p>
          <a:p>
            <a:pPr marL="82296" indent="0">
              <a:spcAft>
                <a:spcPts val="300"/>
              </a:spcAft>
              <a:buClr>
                <a:schemeClr val="accent2">
                  <a:lumMod val="50000"/>
                </a:schemeClr>
              </a:buClr>
              <a:buNone/>
            </a:pPr>
            <a:endParaRPr lang="en-US" sz="28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82296" indent="0">
              <a:spcAft>
                <a:spcPts val="300"/>
              </a:spcAft>
              <a:buClr>
                <a:schemeClr val="accent2">
                  <a:lumMod val="50000"/>
                </a:schemeClr>
              </a:buClr>
              <a:buNone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It also MAY include the following:</a:t>
            </a:r>
          </a:p>
          <a:p>
            <a:pPr>
              <a:spcAft>
                <a:spcPts val="300"/>
              </a:spcAft>
              <a:buClr>
                <a:schemeClr val="accent2">
                  <a:lumMod val="50000"/>
                </a:schemeClr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Position level</a:t>
            </a:r>
          </a:p>
          <a:p>
            <a:pPr>
              <a:spcAft>
                <a:spcPts val="300"/>
              </a:spcAft>
              <a:buClr>
                <a:schemeClr val="accent2">
                  <a:lumMod val="50000"/>
                </a:schemeClr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Name of the company to which you are applying</a:t>
            </a:r>
            <a:endParaRPr lang="en-US" sz="2800" dirty="0">
              <a:latin typeface="Times New Roman" pitchFamily="18" charset="0"/>
            </a:endParaRPr>
          </a:p>
          <a:p>
            <a:pPr>
              <a:buFont typeface="Arial" charset="0"/>
              <a:buNone/>
            </a:pPr>
            <a:endParaRPr lang="en-US" sz="2800" b="1" dirty="0">
              <a:latin typeface="Times New Roman" pitchFamily="18" charset="0"/>
            </a:endParaRPr>
          </a:p>
        </p:txBody>
      </p:sp>
      <p:sp>
        <p:nvSpPr>
          <p:cNvPr id="33793" name="Title 1"/>
          <p:cNvSpPr>
            <a:spLocks noGrp="1"/>
          </p:cNvSpPr>
          <p:nvPr>
            <p:ph type="title"/>
          </p:nvPr>
        </p:nvSpPr>
        <p:spPr>
          <a:xfrm>
            <a:off x="304800" y="685800"/>
            <a:ext cx="8229600" cy="762000"/>
          </a:xfrm>
        </p:spPr>
        <p:txBody>
          <a:bodyPr>
            <a:noAutofit/>
          </a:bodyPr>
          <a:lstStyle/>
          <a:p>
            <a:pPr eaLnBrk="1" hangingPunct="1"/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Objective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Content Placeholder 2"/>
          <p:cNvSpPr>
            <a:spLocks noGrp="1"/>
          </p:cNvSpPr>
          <p:nvPr>
            <p:ph idx="1"/>
          </p:nvPr>
        </p:nvSpPr>
        <p:spPr>
          <a:xfrm>
            <a:off x="152400" y="1905000"/>
            <a:ext cx="8839200" cy="4343400"/>
          </a:xfrm>
        </p:spPr>
        <p:txBody>
          <a:bodyPr>
            <a:noAutofit/>
          </a:bodyPr>
          <a:lstStyle/>
          <a:p>
            <a:pPr>
              <a:buClr>
                <a:schemeClr val="tx2"/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To acquire an entry-level position as a Medical </a:t>
            </a:r>
          </a:p>
          <a:p>
            <a:pPr marL="82296" indent="0">
              <a:buNone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Assistant</a:t>
            </a:r>
          </a:p>
          <a:p>
            <a:endParaRPr lang="en-US" sz="36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Clr>
                <a:schemeClr val="tx2"/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To obtain a production manager position with </a:t>
            </a:r>
          </a:p>
          <a:p>
            <a:pPr marL="82296" indent="0">
              <a:buNone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supervisory responsibilities at Aramark Industries</a:t>
            </a:r>
          </a:p>
          <a:p>
            <a:endParaRPr lang="en-US" sz="28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Clr>
                <a:schemeClr val="tx2"/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To secure a clerk position that allows long-term </a:t>
            </a:r>
          </a:p>
          <a:p>
            <a:pPr marL="82296" indent="0">
              <a:buNone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advancement into a position of increased </a:t>
            </a:r>
          </a:p>
          <a:p>
            <a:pPr marL="82296" indent="0">
              <a:buNone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responsibility</a:t>
            </a:r>
          </a:p>
        </p:txBody>
      </p:sp>
      <p:sp>
        <p:nvSpPr>
          <p:cNvPr id="35841" name="Title 1"/>
          <p:cNvSpPr>
            <a:spLocks noGrp="1"/>
          </p:cNvSpPr>
          <p:nvPr>
            <p:ph type="title"/>
          </p:nvPr>
        </p:nvSpPr>
        <p:spPr>
          <a:xfrm>
            <a:off x="166607" y="533400"/>
            <a:ext cx="8229600" cy="9144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Examples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Content Placeholder 2"/>
          <p:cNvSpPr>
            <a:spLocks noGrp="1"/>
          </p:cNvSpPr>
          <p:nvPr>
            <p:ph idx="1"/>
          </p:nvPr>
        </p:nvSpPr>
        <p:spPr>
          <a:xfrm>
            <a:off x="152400" y="1752600"/>
            <a:ext cx="8839200" cy="495300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 brief statement that highlights the skills and abilities you have to offer potential employers</a:t>
            </a:r>
          </a:p>
          <a:p>
            <a:pPr marL="45720" indent="0">
              <a:buNone/>
            </a:pPr>
            <a:endParaRPr lang="en-US" sz="12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buNone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 profile statement is comprised of 2-3 sentences </a:t>
            </a:r>
          </a:p>
          <a:p>
            <a:pPr>
              <a:spcBef>
                <a:spcPts val="0"/>
              </a:spcBef>
              <a:spcAft>
                <a:spcPts val="300"/>
              </a:spcAft>
              <a:buNone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that grab the reader’s attention and summarize the </a:t>
            </a:r>
          </a:p>
          <a:p>
            <a:pPr>
              <a:spcBef>
                <a:spcPts val="0"/>
              </a:spcBef>
              <a:spcAft>
                <a:spcPts val="300"/>
              </a:spcAft>
              <a:buNone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following:</a:t>
            </a:r>
          </a:p>
          <a:p>
            <a:pPr>
              <a:spcAft>
                <a:spcPts val="300"/>
              </a:spcAft>
              <a:buClr>
                <a:schemeClr val="accent2">
                  <a:lumMod val="50000"/>
                </a:schemeClr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Most relevant experience</a:t>
            </a:r>
          </a:p>
          <a:p>
            <a:pPr>
              <a:spcAft>
                <a:spcPts val="300"/>
              </a:spcAft>
              <a:buClr>
                <a:schemeClr val="accent2">
                  <a:lumMod val="50000"/>
                </a:schemeClr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Transferrable skills</a:t>
            </a:r>
          </a:p>
          <a:p>
            <a:pPr>
              <a:spcAft>
                <a:spcPts val="300"/>
              </a:spcAft>
              <a:buClr>
                <a:schemeClr val="accent2">
                  <a:lumMod val="50000"/>
                </a:schemeClr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Best personal qualities</a:t>
            </a:r>
          </a:p>
          <a:p>
            <a:pPr>
              <a:spcAft>
                <a:spcPts val="300"/>
              </a:spcAft>
              <a:buClr>
                <a:schemeClr val="accent2">
                  <a:lumMod val="50000"/>
                </a:schemeClr>
              </a:buClr>
            </a:pPr>
            <a:endParaRPr lang="en-US" sz="28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spcAft>
                <a:spcPts val="300"/>
              </a:spcAft>
              <a:buClr>
                <a:schemeClr val="accent2">
                  <a:lumMod val="50000"/>
                </a:schemeClr>
              </a:buClr>
            </a:pPr>
            <a:endParaRPr lang="en-US" sz="2800" dirty="0">
              <a:latin typeface="Times New Roman" pitchFamily="18" charset="0"/>
            </a:endParaRPr>
          </a:p>
          <a:p>
            <a:pPr>
              <a:buFont typeface="Arial" charset="0"/>
              <a:buNone/>
            </a:pPr>
            <a:endParaRPr lang="en-US" sz="2800" b="1" dirty="0">
              <a:latin typeface="Times New Roman" pitchFamily="18" charset="0"/>
            </a:endParaRPr>
          </a:p>
        </p:txBody>
      </p:sp>
      <p:sp>
        <p:nvSpPr>
          <p:cNvPr id="33793" name="Title 1"/>
          <p:cNvSpPr>
            <a:spLocks noGrp="1"/>
          </p:cNvSpPr>
          <p:nvPr>
            <p:ph type="title"/>
          </p:nvPr>
        </p:nvSpPr>
        <p:spPr>
          <a:xfrm>
            <a:off x="304800" y="685800"/>
            <a:ext cx="8229600" cy="762000"/>
          </a:xfrm>
        </p:spPr>
        <p:txBody>
          <a:bodyPr>
            <a:noAutofit/>
          </a:bodyPr>
          <a:lstStyle/>
          <a:p>
            <a:pPr eaLnBrk="1" hangingPunct="1"/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Profile</a:t>
            </a:r>
          </a:p>
        </p:txBody>
      </p:sp>
    </p:spTree>
    <p:extLst>
      <p:ext uri="{BB962C8B-B14F-4D97-AF65-F5344CB8AC3E}">
        <p14:creationId xmlns:p14="http://schemas.microsoft.com/office/powerpoint/2010/main" val="364384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Content Placeholder 2"/>
          <p:cNvSpPr>
            <a:spLocks noGrp="1"/>
          </p:cNvSpPr>
          <p:nvPr>
            <p:ph idx="1"/>
          </p:nvPr>
        </p:nvSpPr>
        <p:spPr>
          <a:xfrm>
            <a:off x="152400" y="1905000"/>
            <a:ext cx="8839200" cy="4343400"/>
          </a:xfrm>
        </p:spPr>
        <p:txBody>
          <a:bodyPr>
            <a:noAutofit/>
          </a:bodyPr>
          <a:lstStyle/>
          <a:p>
            <a:pPr eaLnBrk="1" hangingPunct="1">
              <a:buFont typeface="Arial" charset="0"/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 tactical, innovative, hands-on educator with on-ground and </a:t>
            </a:r>
          </a:p>
          <a:p>
            <a:pPr eaLnBrk="1" hangingPunct="1">
              <a:buFont typeface="Arial" charset="0"/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online teaching experience in a collegiate, public, and non-</a:t>
            </a:r>
          </a:p>
          <a:p>
            <a:pPr eaLnBrk="1" hangingPunct="1">
              <a:buFont typeface="Arial" charset="0"/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profit environment. Expertise working with students from </a:t>
            </a:r>
          </a:p>
          <a:p>
            <a:pPr eaLnBrk="1" hangingPunct="1">
              <a:buFont typeface="Arial" charset="0"/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kindergarten to college, particularly those with educational and </a:t>
            </a:r>
          </a:p>
          <a:p>
            <a:pPr eaLnBrk="1" hangingPunct="1">
              <a:buFont typeface="Arial" charset="0"/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environmental challenges. Skilled in numerous teaching and </a:t>
            </a:r>
          </a:p>
          <a:p>
            <a:pPr eaLnBrk="1" hangingPunct="1">
              <a:buFont typeface="Arial" charset="0"/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assessment strategies that create an interactive learning </a:t>
            </a:r>
          </a:p>
          <a:p>
            <a:pPr eaLnBrk="1" hangingPunct="1">
              <a:buFont typeface="Arial" charset="0"/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environment and engage students through active participation </a:t>
            </a:r>
          </a:p>
          <a:p>
            <a:pPr eaLnBrk="1" hangingPunct="1">
              <a:buFont typeface="Arial" charset="0"/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and real-life examples.</a:t>
            </a:r>
          </a:p>
        </p:txBody>
      </p:sp>
      <p:sp>
        <p:nvSpPr>
          <p:cNvPr id="35841" name="Title 1"/>
          <p:cNvSpPr>
            <a:spLocks noGrp="1"/>
          </p:cNvSpPr>
          <p:nvPr>
            <p:ph type="title"/>
          </p:nvPr>
        </p:nvSpPr>
        <p:spPr>
          <a:xfrm>
            <a:off x="166607" y="533400"/>
            <a:ext cx="8229600" cy="9144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4246305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3"/>
          <p:cNvSpPr>
            <a:spLocks noGrp="1"/>
          </p:cNvSpPr>
          <p:nvPr>
            <p:ph idx="1"/>
          </p:nvPr>
        </p:nvSpPr>
        <p:spPr>
          <a:xfrm>
            <a:off x="457200" y="1066801"/>
            <a:ext cx="8229600" cy="5562600"/>
          </a:xfrm>
        </p:spPr>
        <p:txBody>
          <a:bodyPr>
            <a:normAutofit/>
          </a:bodyPr>
          <a:lstStyle/>
          <a:p>
            <a:pPr algn="ctr">
              <a:lnSpc>
                <a:spcPct val="80000"/>
              </a:lnSpc>
              <a:buNone/>
            </a:pPr>
            <a:endParaRPr lang="en-US" sz="36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>
              <a:lnSpc>
                <a:spcPct val="80000"/>
              </a:lnSpc>
              <a:buNone/>
            </a:pPr>
            <a:r>
              <a:rPr lang="en-US" sz="3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What’s the difference?</a:t>
            </a:r>
          </a:p>
          <a:p>
            <a:pPr algn="ctr">
              <a:lnSpc>
                <a:spcPct val="80000"/>
              </a:lnSpc>
              <a:buNone/>
            </a:pPr>
            <a:r>
              <a:rPr lang="en-US" sz="4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FOCUS</a:t>
            </a:r>
            <a:r>
              <a:rPr lang="en-US" sz="4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pPr algn="ctr">
              <a:lnSpc>
                <a:spcPct val="80000"/>
              </a:lnSpc>
              <a:buNone/>
            </a:pPr>
            <a:endParaRPr lang="en-US" sz="36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>
              <a:lnSpc>
                <a:spcPct val="80000"/>
              </a:lnSpc>
              <a:buNone/>
            </a:pPr>
            <a:endParaRPr lang="en-US" sz="36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>
              <a:lnSpc>
                <a:spcPct val="80000"/>
              </a:lnSpc>
              <a:buNone/>
            </a:pPr>
            <a:r>
              <a:rPr lang="en-US" sz="3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Objective statements say… </a:t>
            </a:r>
          </a:p>
          <a:p>
            <a:pPr algn="ctr">
              <a:lnSpc>
                <a:spcPct val="80000"/>
              </a:lnSpc>
              <a:buNone/>
            </a:pPr>
            <a:r>
              <a:rPr lang="en-US" sz="3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“</a:t>
            </a:r>
            <a:r>
              <a:rPr lang="en-US" sz="3600" i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This is what I want</a:t>
            </a:r>
            <a:r>
              <a:rPr lang="en-US" sz="3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” </a:t>
            </a:r>
          </a:p>
          <a:p>
            <a:pPr algn="ctr">
              <a:lnSpc>
                <a:spcPct val="80000"/>
              </a:lnSpc>
              <a:buNone/>
            </a:pPr>
            <a:endParaRPr lang="en-US" sz="36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>
              <a:lnSpc>
                <a:spcPct val="80000"/>
              </a:lnSpc>
              <a:buNone/>
            </a:pPr>
            <a:r>
              <a:rPr lang="en-US" sz="3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Profile statements say… </a:t>
            </a:r>
          </a:p>
          <a:p>
            <a:pPr algn="ctr">
              <a:lnSpc>
                <a:spcPct val="80000"/>
              </a:lnSpc>
              <a:buNone/>
            </a:pPr>
            <a:r>
              <a:rPr lang="en-US" sz="3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“</a:t>
            </a:r>
            <a:r>
              <a:rPr lang="en-US" sz="3600" i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This is what I can offer you</a:t>
            </a:r>
            <a:r>
              <a:rPr lang="en-US" sz="3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”</a:t>
            </a:r>
            <a:r>
              <a:rPr lang="en-US" sz="36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8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8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8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78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78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78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89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89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89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789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789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789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2514600"/>
            <a:ext cx="8229600" cy="2286000"/>
          </a:xfrm>
        </p:spPr>
        <p:txBody>
          <a:bodyPr/>
          <a:lstStyle/>
          <a:p>
            <a:pPr marL="45720" indent="0">
              <a:buNone/>
            </a:pPr>
            <a:endParaRPr lang="en-US" sz="4800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  <a:p>
            <a:pPr marL="45720" indent="0" algn="ctr">
              <a:buNone/>
            </a:pPr>
            <a:r>
              <a:rPr lang="en-US" sz="4800" b="1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Activity #4</a:t>
            </a:r>
            <a:endParaRPr lang="en-US" sz="4800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086668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609600" y="3276600"/>
            <a:ext cx="7772400" cy="838200"/>
          </a:xfrm>
        </p:spPr>
        <p:txBody>
          <a:bodyPr/>
          <a:lstStyle/>
          <a:p>
            <a:pPr algn="ctr"/>
            <a:r>
              <a:rPr lang="en-US" sz="4800" dirty="0">
                <a:ln w="12700">
                  <a:noFill/>
                </a:ln>
                <a:solidFill>
                  <a:schemeClr val="accent2">
                    <a:lumMod val="75000"/>
                  </a:schemeClr>
                </a:solidFill>
              </a:rPr>
              <a:t>Skills</a:t>
            </a:r>
          </a:p>
        </p:txBody>
      </p:sp>
    </p:spTree>
    <p:extLst>
      <p:ext uri="{BB962C8B-B14F-4D97-AF65-F5344CB8AC3E}">
        <p14:creationId xmlns:p14="http://schemas.microsoft.com/office/powerpoint/2010/main" val="2638394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52400" y="1524000"/>
            <a:ext cx="8839200" cy="5105400"/>
          </a:xfrm>
        </p:spPr>
        <p:txBody>
          <a:bodyPr>
            <a:noAutofit/>
          </a:bodyPr>
          <a:lstStyle/>
          <a:p>
            <a:pPr>
              <a:spcAft>
                <a:spcPts val="600"/>
              </a:spcAft>
              <a:buClr>
                <a:schemeClr val="tx2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Identify the skills listed in the job posting(s) and/or desired within the field and include the ones you have in your resume </a:t>
            </a:r>
          </a:p>
          <a:p>
            <a:pPr>
              <a:buClr>
                <a:schemeClr val="tx2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Depending on your resume style, you can include them in  one or more of the following sections:</a:t>
            </a:r>
          </a:p>
          <a:p>
            <a:pPr lvl="1"/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Skills (Functional)</a:t>
            </a:r>
          </a:p>
          <a:p>
            <a:pPr lvl="1"/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Profile (Chronological)</a:t>
            </a:r>
          </a:p>
          <a:p>
            <a:pPr lvl="1">
              <a:spcAft>
                <a:spcPts val="600"/>
              </a:spcAft>
            </a:pP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Work Experience (Chronological &amp; Functional)</a:t>
            </a:r>
          </a:p>
          <a:p>
            <a:pPr>
              <a:buClr>
                <a:schemeClr val="tx2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Key skills to highlight include:</a:t>
            </a:r>
          </a:p>
          <a:p>
            <a:pPr lvl="1"/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Communication</a:t>
            </a:r>
          </a:p>
          <a:p>
            <a:pPr lvl="1"/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Teamwork</a:t>
            </a:r>
          </a:p>
          <a:p>
            <a:pPr lvl="1"/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Leadership</a:t>
            </a:r>
          </a:p>
          <a:p>
            <a:pPr lvl="1"/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Technical Proficiency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66607" y="533400"/>
            <a:ext cx="8229600" cy="9144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Components</a:t>
            </a:r>
          </a:p>
        </p:txBody>
      </p:sp>
    </p:spTree>
    <p:extLst>
      <p:ext uri="{BB962C8B-B14F-4D97-AF65-F5344CB8AC3E}">
        <p14:creationId xmlns:p14="http://schemas.microsoft.com/office/powerpoint/2010/main" val="375069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3486150"/>
            <a:ext cx="8229600" cy="2228850"/>
          </a:xfrm>
        </p:spPr>
        <p:txBody>
          <a:bodyPr>
            <a:normAutofit/>
          </a:bodyPr>
          <a:lstStyle/>
          <a:p>
            <a:pPr marL="82296" indent="0">
              <a:spcAft>
                <a:spcPts val="300"/>
              </a:spcAft>
              <a:buNone/>
            </a:pPr>
            <a:r>
              <a:rPr lang="en-US" sz="22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Work Experience</a:t>
            </a:r>
          </a:p>
          <a:p>
            <a:pPr marL="82296" indent="0">
              <a:spcAft>
                <a:spcPts val="300"/>
              </a:spcAft>
              <a:buNone/>
            </a:pP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Marketing Assistant, Nabisco Foods			1999-2013</a:t>
            </a:r>
          </a:p>
          <a:p>
            <a:pPr marL="82296" indent="0">
              <a:buNone/>
            </a:pPr>
            <a:r>
              <a:rPr lang="en-US" sz="2000" i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Worked daily with Marketing Managers to analyze sales numbers, chart  customer purchasing trends, and develop new product strategies to increase customer demand for new and existing products.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66607" y="533400"/>
            <a:ext cx="8229600" cy="9144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Example</a:t>
            </a:r>
          </a:p>
        </p:txBody>
      </p:sp>
      <p:pic>
        <p:nvPicPr>
          <p:cNvPr id="1026" name="Picture 2" descr="C:\Users\MDOMBR~1\AppData\Local\Temp\SNAGHTML630d62d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450" y="1847850"/>
            <a:ext cx="7829550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526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2514600"/>
            <a:ext cx="8229600" cy="2286000"/>
          </a:xfrm>
        </p:spPr>
        <p:txBody>
          <a:bodyPr/>
          <a:lstStyle/>
          <a:p>
            <a:pPr marL="45720" indent="0">
              <a:buNone/>
            </a:pPr>
            <a:endParaRPr lang="en-US" sz="4800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  <a:p>
            <a:pPr marL="45720" indent="0" algn="ctr">
              <a:buNone/>
            </a:pPr>
            <a:r>
              <a:rPr lang="en-US" sz="4800" b="1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Activity #5</a:t>
            </a:r>
            <a:endParaRPr lang="en-US" sz="4800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16168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609600" y="3276600"/>
            <a:ext cx="7772400" cy="838200"/>
          </a:xfrm>
        </p:spPr>
        <p:txBody>
          <a:bodyPr/>
          <a:lstStyle/>
          <a:p>
            <a:pPr algn="ctr"/>
            <a:r>
              <a:rPr lang="en-US" sz="4800" dirty="0">
                <a:ln w="12700">
                  <a:noFill/>
                </a:ln>
                <a:solidFill>
                  <a:schemeClr val="accent2">
                    <a:lumMod val="75000"/>
                  </a:schemeClr>
                </a:solidFill>
              </a:rPr>
              <a:t>Education</a:t>
            </a:r>
          </a:p>
        </p:txBody>
      </p:sp>
    </p:spTree>
    <p:extLst>
      <p:ext uri="{BB962C8B-B14F-4D97-AF65-F5344CB8AC3E}">
        <p14:creationId xmlns:p14="http://schemas.microsoft.com/office/powerpoint/2010/main" val="4273891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52400" y="1447800"/>
            <a:ext cx="8839200" cy="5029200"/>
          </a:xfrm>
        </p:spPr>
        <p:txBody>
          <a:bodyPr>
            <a:noAutofit/>
          </a:bodyPr>
          <a:lstStyle/>
          <a:p>
            <a:pPr>
              <a:spcAft>
                <a:spcPts val="600"/>
              </a:spcAft>
              <a:buClr>
                <a:schemeClr val="tx2"/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Include the following, as applicable:</a:t>
            </a:r>
          </a:p>
          <a:p>
            <a:pPr lvl="1">
              <a:spcAft>
                <a:spcPts val="600"/>
              </a:spcAft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Higher education degrees:</a:t>
            </a:r>
          </a:p>
          <a:p>
            <a:pPr lvl="2">
              <a:spcAft>
                <a:spcPts val="600"/>
              </a:spcAft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Associate / Bachelor / Master / PhD</a:t>
            </a:r>
          </a:p>
          <a:p>
            <a:pPr lvl="2">
              <a:spcAft>
                <a:spcPts val="600"/>
              </a:spcAft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Can include honors, if desired (Magna / Summa / Cum Laude)</a:t>
            </a:r>
          </a:p>
          <a:p>
            <a:pPr lvl="1">
              <a:spcAft>
                <a:spcPts val="600"/>
              </a:spcAft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High school</a:t>
            </a:r>
          </a:p>
          <a:p>
            <a:pPr lvl="1">
              <a:spcAft>
                <a:spcPts val="600"/>
              </a:spcAft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Professional certifications, licenses, or training courses like:</a:t>
            </a:r>
          </a:p>
          <a:p>
            <a:pPr lvl="2">
              <a:spcAft>
                <a:spcPts val="600"/>
              </a:spcAft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PE certification</a:t>
            </a:r>
          </a:p>
          <a:p>
            <a:pPr lvl="2">
              <a:spcAft>
                <a:spcPts val="600"/>
              </a:spcAft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Six Sigma Green Belt Training</a:t>
            </a:r>
          </a:p>
          <a:p>
            <a:pPr lvl="2"/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ISO9001 Internal Auditor Training</a:t>
            </a:r>
          </a:p>
          <a:p>
            <a:pPr>
              <a:spcAft>
                <a:spcPts val="600"/>
              </a:spcAft>
            </a:pPr>
            <a:endParaRPr lang="en-US" sz="22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166607" y="533400"/>
            <a:ext cx="8229600" cy="9144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Components</a:t>
            </a:r>
          </a:p>
        </p:txBody>
      </p:sp>
    </p:spTree>
    <p:extLst>
      <p:ext uri="{BB962C8B-B14F-4D97-AF65-F5344CB8AC3E}">
        <p14:creationId xmlns:p14="http://schemas.microsoft.com/office/powerpoint/2010/main" val="1951680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66607" y="533400"/>
            <a:ext cx="8229600" cy="9144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Example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2590800"/>
            <a:ext cx="7420133" cy="201168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18848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2514600"/>
            <a:ext cx="8229600" cy="2286000"/>
          </a:xfrm>
        </p:spPr>
        <p:txBody>
          <a:bodyPr/>
          <a:lstStyle/>
          <a:p>
            <a:pPr marL="45720" indent="0">
              <a:buNone/>
            </a:pPr>
            <a:endParaRPr lang="en-US" sz="4800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  <a:p>
            <a:pPr marL="45720" indent="0" algn="ctr">
              <a:buNone/>
            </a:pPr>
            <a:r>
              <a:rPr lang="en-US" sz="4800" b="1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Activity #6</a:t>
            </a:r>
            <a:endParaRPr lang="en-US" sz="4800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79820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609600" y="3276600"/>
            <a:ext cx="7772400" cy="838200"/>
          </a:xfrm>
        </p:spPr>
        <p:txBody>
          <a:bodyPr/>
          <a:lstStyle/>
          <a:p>
            <a:pPr algn="ctr"/>
            <a:r>
              <a:rPr lang="en-US" sz="4800" dirty="0">
                <a:ln w="12700">
                  <a:noFill/>
                </a:ln>
                <a:solidFill>
                  <a:schemeClr val="accent2">
                    <a:lumMod val="75000"/>
                  </a:schemeClr>
                </a:solidFill>
              </a:rPr>
              <a:t>Work Experience</a:t>
            </a:r>
          </a:p>
        </p:txBody>
      </p:sp>
    </p:spTree>
    <p:extLst>
      <p:ext uri="{BB962C8B-B14F-4D97-AF65-F5344CB8AC3E}">
        <p14:creationId xmlns:p14="http://schemas.microsoft.com/office/powerpoint/2010/main" val="2493799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52400" y="1447800"/>
            <a:ext cx="8839200" cy="5029200"/>
          </a:xfrm>
        </p:spPr>
        <p:txBody>
          <a:bodyPr>
            <a:noAutofit/>
          </a:bodyPr>
          <a:lstStyle/>
          <a:p>
            <a:pPr>
              <a:spcAft>
                <a:spcPts val="600"/>
              </a:spcAft>
              <a:buClr>
                <a:schemeClr val="tx2"/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Include the following:</a:t>
            </a:r>
          </a:p>
          <a:p>
            <a:pPr lvl="1">
              <a:spcAft>
                <a:spcPts val="600"/>
              </a:spcAft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Company name and location (town and state)</a:t>
            </a:r>
          </a:p>
          <a:p>
            <a:pPr lvl="1">
              <a:spcAft>
                <a:spcPts val="600"/>
              </a:spcAft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Job title</a:t>
            </a:r>
          </a:p>
          <a:p>
            <a:pPr lvl="1">
              <a:spcAft>
                <a:spcPts val="600"/>
              </a:spcAft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Dates employed (years, at a minimum)</a:t>
            </a:r>
          </a:p>
          <a:p>
            <a:pPr lvl="1">
              <a:spcAft>
                <a:spcPts val="600"/>
              </a:spcAft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Roles and responsibilities</a:t>
            </a:r>
          </a:p>
          <a:p>
            <a:pPr lvl="2">
              <a:spcAft>
                <a:spcPts val="600"/>
              </a:spcAft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1-4 sentences or bullet points using action verbs that highlight transferrable skills and abilities</a:t>
            </a:r>
          </a:p>
          <a:p>
            <a:pPr lvl="1">
              <a:spcAft>
                <a:spcPts val="600"/>
              </a:spcAft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Key accomplishments</a:t>
            </a:r>
          </a:p>
          <a:p>
            <a:pPr lvl="2">
              <a:spcAft>
                <a:spcPts val="600"/>
              </a:spcAft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3-4 major projects, awards, promotions, or activities that show your potential</a:t>
            </a:r>
          </a:p>
        </p:txBody>
      </p:sp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166607" y="533400"/>
            <a:ext cx="8229600" cy="9144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Components</a:t>
            </a:r>
          </a:p>
        </p:txBody>
      </p:sp>
    </p:spTree>
    <p:extLst>
      <p:ext uri="{BB962C8B-B14F-4D97-AF65-F5344CB8AC3E}">
        <p14:creationId xmlns:p14="http://schemas.microsoft.com/office/powerpoint/2010/main" val="3300139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66607" y="533400"/>
            <a:ext cx="8229600" cy="9144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Example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671" y="1981200"/>
            <a:ext cx="8766929" cy="27432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21585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2514600"/>
            <a:ext cx="8229600" cy="2286000"/>
          </a:xfrm>
        </p:spPr>
        <p:txBody>
          <a:bodyPr/>
          <a:lstStyle/>
          <a:p>
            <a:pPr marL="45720" indent="0">
              <a:buNone/>
            </a:pPr>
            <a:endParaRPr lang="en-US" sz="4800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  <a:p>
            <a:pPr marL="45720" indent="0" algn="ctr">
              <a:buNone/>
            </a:pPr>
            <a:r>
              <a:rPr lang="en-US" sz="4800" b="1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Activity #7</a:t>
            </a:r>
            <a:endParaRPr lang="en-US" sz="4800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49759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609600" y="3276600"/>
            <a:ext cx="7772400" cy="838200"/>
          </a:xfrm>
        </p:spPr>
        <p:txBody>
          <a:bodyPr/>
          <a:lstStyle/>
          <a:p>
            <a:pPr algn="ctr"/>
            <a:r>
              <a:rPr lang="en-US" sz="4800" dirty="0">
                <a:ln w="12700">
                  <a:noFill/>
                </a:ln>
                <a:solidFill>
                  <a:schemeClr val="accent2">
                    <a:lumMod val="75000"/>
                  </a:schemeClr>
                </a:solidFill>
              </a:rPr>
              <a:t>Additional Sections</a:t>
            </a:r>
          </a:p>
        </p:txBody>
      </p:sp>
    </p:spTree>
    <p:extLst>
      <p:ext uri="{BB962C8B-B14F-4D97-AF65-F5344CB8AC3E}">
        <p14:creationId xmlns:p14="http://schemas.microsoft.com/office/powerpoint/2010/main" val="1227403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52400" y="1905000"/>
            <a:ext cx="8839200" cy="4572000"/>
          </a:xfrm>
        </p:spPr>
        <p:txBody>
          <a:bodyPr>
            <a:noAutofit/>
          </a:bodyPr>
          <a:lstStyle/>
          <a:p>
            <a:pPr>
              <a:spcAft>
                <a:spcPts val="600"/>
              </a:spcAft>
              <a:buClr>
                <a:schemeClr val="tx2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Volunteer Work</a:t>
            </a:r>
          </a:p>
          <a:p>
            <a:pPr>
              <a:spcAft>
                <a:spcPts val="600"/>
              </a:spcAft>
              <a:buClr>
                <a:schemeClr val="tx2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Military Experience</a:t>
            </a:r>
          </a:p>
          <a:p>
            <a:pPr>
              <a:spcAft>
                <a:spcPts val="600"/>
              </a:spcAft>
              <a:buClr>
                <a:schemeClr val="tx2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Software Applications</a:t>
            </a:r>
          </a:p>
          <a:p>
            <a:pPr>
              <a:spcAft>
                <a:spcPts val="600"/>
              </a:spcAft>
              <a:buClr>
                <a:schemeClr val="tx2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Groups &amp; Organizations</a:t>
            </a:r>
          </a:p>
          <a:p>
            <a:pPr>
              <a:spcAft>
                <a:spcPts val="600"/>
              </a:spcAft>
              <a:buClr>
                <a:schemeClr val="tx2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Internships or Externships</a:t>
            </a:r>
          </a:p>
          <a:p>
            <a:pPr>
              <a:spcAft>
                <a:spcPts val="600"/>
              </a:spcAft>
              <a:buClr>
                <a:schemeClr val="tx2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Presentations, Publications, or Workshops</a:t>
            </a:r>
          </a:p>
        </p:txBody>
      </p:sp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166607" y="533400"/>
            <a:ext cx="8229600" cy="9144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Examples</a:t>
            </a:r>
          </a:p>
        </p:txBody>
      </p:sp>
    </p:spTree>
    <p:extLst>
      <p:ext uri="{BB962C8B-B14F-4D97-AF65-F5344CB8AC3E}">
        <p14:creationId xmlns:p14="http://schemas.microsoft.com/office/powerpoint/2010/main" val="2457582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128155" y="2590800"/>
            <a:ext cx="8839200" cy="3886200"/>
          </a:xfrm>
        </p:spPr>
        <p:txBody>
          <a:bodyPr>
            <a:normAutofit/>
          </a:bodyPr>
          <a:lstStyle/>
          <a:p>
            <a:pPr marL="45720" indent="0" algn="ctr">
              <a:buClr>
                <a:srgbClr val="934747"/>
              </a:buClr>
              <a:buNone/>
            </a:pPr>
            <a:endParaRPr lang="en-US" sz="1200" b="1" dirty="0">
              <a:solidFill>
                <a:srgbClr val="934747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" indent="0" algn="ctr">
              <a:buClr>
                <a:srgbClr val="934747"/>
              </a:buClr>
              <a:buNone/>
            </a:pPr>
            <a:r>
              <a:rPr lang="en-US" sz="4800" dirty="0">
                <a:solidFill>
                  <a:schemeClr val="accent2">
                    <a:lumMod val="50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THANK YOU FOR ATTENDING!</a:t>
            </a:r>
          </a:p>
          <a:p>
            <a:pPr marL="45720" indent="0" algn="ctr">
              <a:buClr>
                <a:srgbClr val="934747"/>
              </a:buClr>
              <a:buNone/>
            </a:pPr>
            <a:endParaRPr lang="en-US" sz="4000" b="1" u="sng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" indent="0" algn="ctr">
              <a:buClr>
                <a:srgbClr val="934747"/>
              </a:buClr>
              <a:buNone/>
            </a:pPr>
            <a:r>
              <a:rPr lang="en-US" sz="4000" u="sng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Next in the series: </a:t>
            </a:r>
          </a:p>
          <a:p>
            <a:pPr marL="45720" indent="0" algn="ctr">
              <a:buClr>
                <a:srgbClr val="934747"/>
              </a:buClr>
              <a:buNone/>
            </a:pPr>
            <a:r>
              <a:rPr lang="en-US" sz="4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Customizing Your Resume Part 1</a:t>
            </a:r>
          </a:p>
          <a:p>
            <a:pPr marL="45720" indent="0" algn="ctr">
              <a:buClr>
                <a:srgbClr val="934747"/>
              </a:buClr>
              <a:buNone/>
            </a:pPr>
            <a:endParaRPr lang="en-US" sz="2800" b="1" dirty="0">
              <a:solidFill>
                <a:srgbClr val="934747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5815" y="1447800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en-US" sz="54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QUESTIONS?</a:t>
            </a:r>
            <a:endParaRPr lang="en-US" sz="5400" b="1" dirty="0">
              <a:solidFill>
                <a:schemeClr val="accent2">
                  <a:lumMod val="50000"/>
                </a:schemeClr>
              </a:solidFill>
              <a:effectLst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1659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 TechEd Theme - Basic PowerPoint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Custom 2">
      <a:majorFont>
        <a:latin typeface="Segoe UI Semibold"/>
        <a:ea typeface=""/>
        <a:cs typeface=""/>
      </a:majorFont>
      <a:minorFont>
        <a:latin typeface="Segoe UI Semi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ew TechEd Theme - Basic PowerPoint" id="{EBF6C87B-479B-45DF-BCDE-BC68215B5F4A}" vid="{AD3EDA62-2FAF-4269-A490-1D1DBF2FACD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 Basic PowerPoint Theme</Template>
  <TotalTime>2406</TotalTime>
  <Words>802</Words>
  <Application>Microsoft Office PowerPoint</Application>
  <PresentationFormat>On-screen Show (4:3)</PresentationFormat>
  <Paragraphs>212</Paragraphs>
  <Slides>38</Slides>
  <Notes>38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51" baseType="lpstr">
      <vt:lpstr>Arial</vt:lpstr>
      <vt:lpstr>Calibri</vt:lpstr>
      <vt:lpstr>Courier New</vt:lpstr>
      <vt:lpstr>Georgia</vt:lpstr>
      <vt:lpstr>Imprint MT Shadow</vt:lpstr>
      <vt:lpstr>Myriad Pro</vt:lpstr>
      <vt:lpstr>Segoe UI</vt:lpstr>
      <vt:lpstr>Segoe UI Semibold</vt:lpstr>
      <vt:lpstr>Segoe UI Semilight</vt:lpstr>
      <vt:lpstr>Times New Roman</vt:lpstr>
      <vt:lpstr>Trajan Pro</vt:lpstr>
      <vt:lpstr>Wingdings 2</vt:lpstr>
      <vt:lpstr>New TechEd Theme - Basic PowerPoint</vt:lpstr>
      <vt:lpstr>Resume Basics</vt:lpstr>
      <vt:lpstr>Agenda</vt:lpstr>
      <vt:lpstr>PowerPoint Presentation</vt:lpstr>
      <vt:lpstr>Chronological</vt:lpstr>
      <vt:lpstr>Functional</vt:lpstr>
      <vt:lpstr>PowerPoint Presentation</vt:lpstr>
      <vt:lpstr>Format &amp; Language</vt:lpstr>
      <vt:lpstr>QUESTION</vt:lpstr>
      <vt:lpstr>Formatting Considerations</vt:lpstr>
      <vt:lpstr>Language</vt:lpstr>
      <vt:lpstr>“Eye test”</vt:lpstr>
      <vt:lpstr>PowerPoint Presentation</vt:lpstr>
      <vt:lpstr>Heading</vt:lpstr>
      <vt:lpstr>Components </vt:lpstr>
      <vt:lpstr>Examples</vt:lpstr>
      <vt:lpstr>PowerPoint Presentation</vt:lpstr>
      <vt:lpstr>Objective vs. Profile</vt:lpstr>
      <vt:lpstr>Objective</vt:lpstr>
      <vt:lpstr>Examples </vt:lpstr>
      <vt:lpstr>Profile</vt:lpstr>
      <vt:lpstr>Example</vt:lpstr>
      <vt:lpstr>PowerPoint Presentation</vt:lpstr>
      <vt:lpstr>PowerPoint Presentation</vt:lpstr>
      <vt:lpstr>Skills</vt:lpstr>
      <vt:lpstr>Components</vt:lpstr>
      <vt:lpstr>Example</vt:lpstr>
      <vt:lpstr>PowerPoint Presentation</vt:lpstr>
      <vt:lpstr>Education</vt:lpstr>
      <vt:lpstr>Components</vt:lpstr>
      <vt:lpstr>Example</vt:lpstr>
      <vt:lpstr>PowerPoint Presentation</vt:lpstr>
      <vt:lpstr>Work Experience</vt:lpstr>
      <vt:lpstr>Components</vt:lpstr>
      <vt:lpstr>Example</vt:lpstr>
      <vt:lpstr>PowerPoint Presentation</vt:lpstr>
      <vt:lpstr>Additional Sections</vt:lpstr>
      <vt:lpstr>Examples</vt:lpstr>
      <vt:lpstr>QUESTIONS?</vt:lpstr>
    </vt:vector>
  </TitlesOfParts>
  <Company>Gail Borden Public Library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Resume Basics</dc:title>
  <dc:creator>Phil Schmitt</dc:creator>
  <cp:lastModifiedBy>Nellie Barrett</cp:lastModifiedBy>
  <cp:revision>180</cp:revision>
  <dcterms:created xsi:type="dcterms:W3CDTF">2014-05-30T16:35:15Z</dcterms:created>
  <dcterms:modified xsi:type="dcterms:W3CDTF">2017-11-13T19:25:06Z</dcterms:modified>
</cp:coreProperties>
</file>