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40"/>
  </p:notesMasterIdLst>
  <p:sldIdLst>
    <p:sldId id="256" r:id="rId2"/>
    <p:sldId id="259" r:id="rId3"/>
    <p:sldId id="324" r:id="rId4"/>
    <p:sldId id="272" r:id="rId5"/>
    <p:sldId id="273" r:id="rId6"/>
    <p:sldId id="348" r:id="rId7"/>
    <p:sldId id="325" r:id="rId8"/>
    <p:sldId id="265" r:id="rId9"/>
    <p:sldId id="267" r:id="rId10"/>
    <p:sldId id="269" r:id="rId11"/>
    <p:sldId id="331" r:id="rId12"/>
    <p:sldId id="333" r:id="rId13"/>
    <p:sldId id="326" r:id="rId14"/>
    <p:sldId id="327" r:id="rId15"/>
    <p:sldId id="274" r:id="rId16"/>
    <p:sldId id="349" r:id="rId17"/>
    <p:sldId id="329" r:id="rId18"/>
    <p:sldId id="276" r:id="rId19"/>
    <p:sldId id="277" r:id="rId20"/>
    <p:sldId id="334" r:id="rId21"/>
    <p:sldId id="335" r:id="rId22"/>
    <p:sldId id="278" r:id="rId23"/>
    <p:sldId id="350" r:id="rId24"/>
    <p:sldId id="336" r:id="rId25"/>
    <p:sldId id="339" r:id="rId26"/>
    <p:sldId id="340" r:id="rId27"/>
    <p:sldId id="351" r:id="rId28"/>
    <p:sldId id="337" r:id="rId29"/>
    <p:sldId id="341" r:id="rId30"/>
    <p:sldId id="343" r:id="rId31"/>
    <p:sldId id="352" r:id="rId32"/>
    <p:sldId id="338" r:id="rId33"/>
    <p:sldId id="345" r:id="rId34"/>
    <p:sldId id="344" r:id="rId35"/>
    <p:sldId id="353" r:id="rId36"/>
    <p:sldId id="346" r:id="rId37"/>
    <p:sldId id="347" r:id="rId38"/>
    <p:sldId id="26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57" autoAdjust="0"/>
  </p:normalViewPr>
  <p:slideViewPr>
    <p:cSldViewPr>
      <p:cViewPr varScale="1">
        <p:scale>
          <a:sx n="74" d="100"/>
          <a:sy n="74" d="100"/>
        </p:scale>
        <p:origin x="185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97E7E-AA80-4EF1-83F1-D6DD1DCE7E45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0E2B4-7EE4-4883-8768-CD337D98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0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52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714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98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922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85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E02CE4-CD77-48A2-BC30-1BB2137DEDF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812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550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98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263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66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6006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7957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813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2796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78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303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2801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655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023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54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28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758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077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892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673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8741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8310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6379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6207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28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21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54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08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100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9B932-D124-4346-99CC-59B1F50DD63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18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4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39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040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376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5573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682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6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793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2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466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422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5015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jdoe@gmail.co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johndoe@gmail.com" TargetMode="External"/><Relationship Id="rId4" Type="http://schemas.openxmlformats.org/officeDocument/2006/relationships/hyperlink" Target="http://www.linkedin.com/in/johndoe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95724"/>
            <a:ext cx="5410200" cy="2657475"/>
          </a:xfrm>
        </p:spPr>
        <p:txBody>
          <a:bodyPr>
            <a:normAutofit/>
          </a:bodyPr>
          <a:lstStyle/>
          <a:p>
            <a:pPr algn="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Phil Schmitt</a:t>
            </a:r>
          </a:p>
          <a:p>
            <a:pPr algn="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Technology Trainer</a:t>
            </a:r>
          </a:p>
          <a:p>
            <a:pPr algn="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Gail Borden Public Library District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2514600"/>
            <a:ext cx="6553200" cy="12954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/>
                <a:cs typeface="Courier New" panose="02070309020205020404" pitchFamily="49" charset="0"/>
              </a:rPr>
              <a:t>Resume Basics</a:t>
            </a:r>
            <a:endParaRPr lang="en-US" sz="2800" b="1" i="1" dirty="0">
              <a:effectLst/>
              <a:cs typeface="Courier New" panose="02070309020205020404" pitchFamily="49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87B4F7-0D34-4530-8B74-F6DA1C3C23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BEEF95E-2434-4D28-BE09-AC2DA44C385B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85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371958" y="538616"/>
            <a:ext cx="8229600" cy="985384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cs typeface="Courier New" panose="02070309020205020404" pitchFamily="49" charset="0"/>
              </a:rPr>
              <a:t>Language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95758" y="1676400"/>
            <a:ext cx="8619642" cy="4876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192024" algn="l" rtl="0" eaLnBrk="1" latinLnBrk="0" hangingPunct="1">
              <a:spcBef>
                <a:spcPts val="225"/>
              </a:spcBef>
              <a:buClr>
                <a:schemeClr val="accent3"/>
              </a:buClr>
              <a:buFont typeface="Georgia"/>
              <a:buChar char="•"/>
              <a:defRPr kumimoji="0"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93776" indent="-185166" algn="l" rtl="0" eaLnBrk="1" latinLnBrk="0" hangingPunct="1">
              <a:spcBef>
                <a:spcPts val="225"/>
              </a:spcBef>
              <a:buClr>
                <a:schemeClr val="accent2"/>
              </a:buClr>
              <a:buFont typeface="Georgia"/>
              <a:buChar char="▫"/>
              <a:defRPr kumimoji="0" sz="19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92658" indent="-164592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84682" indent="-150876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6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42416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207008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22476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80210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 strong, brief descriptions that are  action-focused</a:t>
            </a:r>
          </a:p>
          <a:p>
            <a:pPr marL="82296" indent="0">
              <a:spcAft>
                <a:spcPts val="1200"/>
              </a:spcAft>
              <a:buClr>
                <a:schemeClr val="accent2">
                  <a:lumMod val="50000"/>
                </a:schemeClr>
              </a:buClr>
              <a:buNone/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ex. </a:t>
            </a:r>
            <a:r>
              <a:rPr lang="en-US" sz="26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Hired, trained, and managed production team</a:t>
            </a:r>
            <a:endParaRPr lang="en-US" sz="2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 3</a:t>
            </a:r>
            <a:r>
              <a:rPr lang="en-US" sz="3200" baseline="30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rd</a:t>
            </a: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person objective voice </a:t>
            </a:r>
          </a:p>
          <a:p>
            <a:pPr marL="82296" indent="0">
              <a:spcAft>
                <a:spcPts val="1200"/>
              </a:spcAft>
              <a:buClr>
                <a:schemeClr val="accent2">
                  <a:lumMod val="50000"/>
                </a:schemeClr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ex. </a:t>
            </a:r>
            <a:r>
              <a:rPr lang="en-US" sz="26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Managed production team</a:t>
            </a:r>
          </a:p>
          <a:p>
            <a:pPr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Minimize abbreviations and jargon that   need further explanation </a:t>
            </a:r>
          </a:p>
          <a:p>
            <a:pPr marL="82296" indent="0">
              <a:spcAft>
                <a:spcPts val="600"/>
              </a:spcAft>
              <a:buClr>
                <a:schemeClr val="accent2">
                  <a:lumMod val="50000"/>
                </a:schemeClr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ex. </a:t>
            </a:r>
            <a:r>
              <a:rPr lang="en-US" sz="26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Member ISTE board</a:t>
            </a:r>
            <a:endParaRPr lang="en-US" sz="2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428756"/>
            <a:ext cx="4038600" cy="3983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8" t="18214" r="25283" b="8881"/>
          <a:stretch/>
        </p:blipFill>
        <p:spPr bwMode="auto">
          <a:xfrm>
            <a:off x="381000" y="1981200"/>
            <a:ext cx="3983932" cy="396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0668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cs typeface="Courier New" panose="02070309020205020404" pitchFamily="49" charset="0"/>
              </a:rPr>
              <a:t>“Eye test”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8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514600"/>
            <a:ext cx="8229600" cy="2286000"/>
          </a:xfrm>
        </p:spPr>
        <p:txBody>
          <a:bodyPr/>
          <a:lstStyle/>
          <a:p>
            <a:pPr marL="45720" indent="0">
              <a:buNone/>
            </a:pP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Activity #2</a:t>
            </a: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543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85800" y="2752725"/>
            <a:ext cx="7772400" cy="1362075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87756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800600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Headings include the following pieces of information: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Name 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Phone Number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Email address</a:t>
            </a:r>
          </a:p>
          <a:p>
            <a:pPr marL="308610" lvl="1" indent="0">
              <a:spcAft>
                <a:spcPts val="300"/>
              </a:spcAft>
              <a:buClr>
                <a:schemeClr val="accent2">
                  <a:lumMod val="50000"/>
                </a:schemeClr>
              </a:buClr>
              <a:buNone/>
            </a:pPr>
            <a:endParaRPr lang="en-US" sz="265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They also may include the following: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Address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URL for LinkedIn profile, website, or portfolio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33400"/>
            <a:ext cx="5562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Components </a:t>
            </a:r>
            <a:endParaRPr lang="en-US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37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917192"/>
            <a:ext cx="8839199" cy="4407408"/>
          </a:xfrm>
        </p:spPr>
        <p:txBody>
          <a:bodyPr/>
          <a:lstStyle/>
          <a:p>
            <a:pPr marL="45720" indent="0" algn="ctr">
              <a:buClr>
                <a:srgbClr val="C00000"/>
              </a:buClr>
              <a:buNone/>
            </a:pPr>
            <a:r>
              <a:rPr lang="en-US" sz="4000" b="1" dirty="0">
                <a:solidFill>
                  <a:schemeClr val="tx1"/>
                </a:solidFill>
                <a:latin typeface="Imprint MT Shadow" panose="04020605060303030202" pitchFamily="82" charset="0"/>
              </a:rPr>
              <a:t>John R. Doe</a:t>
            </a:r>
          </a:p>
          <a:p>
            <a:pPr marL="45720" indent="0" algn="ctr">
              <a:buClr>
                <a:srgbClr val="C00000"/>
              </a:buClr>
              <a:buNone/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555-555-5555 | 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3"/>
              </a:rPr>
              <a:t>jdoe@gmail.com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| 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4"/>
              </a:rPr>
              <a:t>www.linkedin.com/in/johndoe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45720" indent="0" algn="ctr">
              <a:buClr>
                <a:srgbClr val="C00000"/>
              </a:buClr>
              <a:buNone/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45720" indent="0" algn="ctr">
              <a:buClr>
                <a:srgbClr val="C00000"/>
              </a:buClr>
              <a:buNone/>
            </a:pPr>
            <a:endParaRPr lang="en-US" sz="26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sz="3200" b="1" dirty="0">
                <a:solidFill>
                  <a:schemeClr val="tx1"/>
                </a:solidFill>
                <a:latin typeface="Trajan Pro" panose="02020502050506020301" pitchFamily="18" charset="0"/>
                <a:cs typeface="Times New Roman" pitchFamily="18" charset="0"/>
              </a:rPr>
              <a:t>John R. Doe</a:t>
            </a:r>
          </a:p>
          <a:p>
            <a:pPr algn="ctr" eaLnBrk="1" hangingPunct="1">
              <a:buFontTx/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1400 Spring St., Elgin, IL 60120</a:t>
            </a:r>
          </a:p>
          <a:p>
            <a:pPr algn="ctr" eaLnBrk="1" hangingPunct="1">
              <a:buFontTx/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(847) 555-1000</a:t>
            </a:r>
          </a:p>
          <a:p>
            <a:pPr algn="ctr" eaLnBrk="1" hangingPunct="1">
              <a:buFontTx/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johndoe@gmail.com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229600" cy="1066800"/>
          </a:xfrm>
        </p:spPr>
        <p:txBody>
          <a:bodyPr/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514600"/>
            <a:ext cx="8229600" cy="2286000"/>
          </a:xfrm>
        </p:spPr>
        <p:txBody>
          <a:bodyPr/>
          <a:lstStyle/>
          <a:p>
            <a:pPr marL="45720" indent="0">
              <a:buNone/>
            </a:pP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Activity #3</a:t>
            </a: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873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09600" y="3276600"/>
            <a:ext cx="7772400" cy="83820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Objective vs. Profile</a:t>
            </a:r>
          </a:p>
        </p:txBody>
      </p:sp>
    </p:spTree>
    <p:extLst>
      <p:ext uri="{BB962C8B-B14F-4D97-AF65-F5344CB8AC3E}">
        <p14:creationId xmlns:p14="http://schemas.microsoft.com/office/powerpoint/2010/main" val="34637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839200" cy="4953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brief statement that defines the type of employment you seek and/or your career goal(s)</a:t>
            </a:r>
          </a:p>
          <a:p>
            <a:pPr>
              <a:buFont typeface="Arial" charset="0"/>
              <a:buNone/>
            </a:pPr>
            <a:endParaRPr lang="en-US" sz="1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300"/>
              </a:spcAft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 objective includes the following:</a:t>
            </a: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Position Title (mandatory)</a:t>
            </a: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Job or field (mandatory)</a:t>
            </a:r>
          </a:p>
          <a:p>
            <a:pPr marL="82296" indent="0">
              <a:spcAft>
                <a:spcPts val="300"/>
              </a:spcAft>
              <a:buClr>
                <a:schemeClr val="accent2">
                  <a:lumMod val="50000"/>
                </a:schemeClr>
              </a:buClr>
              <a:buNone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2296" indent="0">
              <a:spcAft>
                <a:spcPts val="300"/>
              </a:spcAft>
              <a:buClr>
                <a:schemeClr val="accent2">
                  <a:lumMod val="50000"/>
                </a:schemeClr>
              </a:buClr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It also MAY include the following:</a:t>
            </a: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Position level</a:t>
            </a: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Name of the company to which you are applying</a:t>
            </a:r>
            <a:endParaRPr lang="en-US" sz="2800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sz="2800" b="1" dirty="0">
              <a:latin typeface="Times New Roman" pitchFamily="18" charset="0"/>
            </a:endParaRPr>
          </a:p>
        </p:txBody>
      </p:sp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Objective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8839200" cy="4343400"/>
          </a:xfrm>
        </p:spPr>
        <p:txBody>
          <a:bodyPr>
            <a:noAutofit/>
          </a:bodyPr>
          <a:lstStyle/>
          <a:p>
            <a:pPr>
              <a:buClr>
                <a:schemeClr val="tx2"/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acquire an entry-level position as a Medical </a:t>
            </a:r>
          </a:p>
          <a:p>
            <a:pPr marL="82296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Assistant</a:t>
            </a:r>
          </a:p>
          <a:p>
            <a:endParaRPr lang="en-US" sz="3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/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obtain a production manager position with </a:t>
            </a:r>
          </a:p>
          <a:p>
            <a:pPr marL="82296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supervisory responsibilities at Aramark Industries</a:t>
            </a:r>
          </a:p>
          <a:p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/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secure a clerk position that allows long-term </a:t>
            </a:r>
          </a:p>
          <a:p>
            <a:pPr marL="82296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advancement into a position of increased </a:t>
            </a:r>
          </a:p>
          <a:p>
            <a:pPr marL="82296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responsibility</a:t>
            </a:r>
          </a:p>
        </p:txBody>
      </p:sp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495800"/>
          </a:xfrm>
        </p:spPr>
        <p:txBody>
          <a:bodyPr>
            <a:normAutofit/>
          </a:bodyPr>
          <a:lstStyle/>
          <a:p>
            <a: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Types of Resumes</a:t>
            </a:r>
          </a:p>
          <a:p>
            <a: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Format &amp; Language</a:t>
            </a:r>
          </a:p>
          <a:p>
            <a: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Heading</a:t>
            </a:r>
          </a:p>
          <a:p>
            <a: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Objective vs. Profile</a:t>
            </a:r>
          </a:p>
          <a:p>
            <a: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  <a:p>
            <a: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Education</a:t>
            </a:r>
          </a:p>
          <a:p>
            <a: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 Experience</a:t>
            </a:r>
          </a:p>
          <a:p>
            <a:pPr marL="228600" indent="-2286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Additional Sections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492" y="60960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effectLst/>
                <a:cs typeface="Courier New" panose="02070309020205020404" pitchFamily="49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010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839200" cy="4953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brief statement that highlights the skills and abilities you have to offer potential employers</a:t>
            </a:r>
          </a:p>
          <a:p>
            <a:pPr marL="45720" indent="0">
              <a:buNone/>
            </a:pPr>
            <a:endParaRPr lang="en-US" sz="1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profile statement is comprised of 2-3 sentences </a:t>
            </a:r>
          </a:p>
          <a:p>
            <a:pPr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 grab the reader’s attention and summarize the </a:t>
            </a:r>
          </a:p>
          <a:p>
            <a:pPr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following:</a:t>
            </a: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Most relevant experience</a:t>
            </a: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Transferrable skills</a:t>
            </a: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Best personal qualities</a:t>
            </a: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endParaRPr lang="en-US" sz="2800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sz="2800" b="1" dirty="0">
              <a:latin typeface="Times New Roman" pitchFamily="18" charset="0"/>
            </a:endParaRPr>
          </a:p>
        </p:txBody>
      </p:sp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Profile</a:t>
            </a:r>
          </a:p>
        </p:txBody>
      </p:sp>
    </p:spTree>
    <p:extLst>
      <p:ext uri="{BB962C8B-B14F-4D97-AF65-F5344CB8AC3E}">
        <p14:creationId xmlns:p14="http://schemas.microsoft.com/office/powerpoint/2010/main" val="36438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8839200" cy="4343400"/>
          </a:xfrm>
        </p:spPr>
        <p:txBody>
          <a:bodyPr>
            <a:noAutofit/>
          </a:bodyPr>
          <a:lstStyle/>
          <a:p>
            <a:pPr eaLnBrk="1" hangingPunct="1">
              <a:buFont typeface="Arial" charset="0"/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tactical, innovative, hands-on educator with on-ground and 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online teaching experience in a collegiate, public, and non-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profit environment. Expertise working with students from 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kindergarten to college, particularly those with educational and 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environmental challenges. Skilled in numerous teaching and 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assessment strategies that create an interactive learning 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environment and engage students through active participation 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real-life examples.</a:t>
            </a:r>
          </a:p>
        </p:txBody>
      </p:sp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24630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556260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en-US" sz="3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What’s the difference?</a:t>
            </a:r>
          </a:p>
          <a:p>
            <a:pPr algn="ctr">
              <a:lnSpc>
                <a:spcPct val="80000"/>
              </a:lnSpc>
              <a:buNone/>
            </a:pPr>
            <a:r>
              <a:rPr lang="en-US" sz="4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FOCUS</a:t>
            </a:r>
            <a:r>
              <a:rPr lang="en-US" sz="4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80000"/>
              </a:lnSpc>
              <a:buNone/>
            </a:pPr>
            <a:endParaRPr lang="en-US" sz="3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>
              <a:lnSpc>
                <a:spcPct val="80000"/>
              </a:lnSpc>
              <a:buNone/>
            </a:pPr>
            <a:endParaRPr lang="en-US" sz="3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Objective statements say… </a:t>
            </a:r>
          </a:p>
          <a:p>
            <a:pPr algn="ctr">
              <a:lnSpc>
                <a:spcPct val="80000"/>
              </a:lnSpc>
              <a:buNone/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“</a:t>
            </a:r>
            <a:r>
              <a:rPr lang="en-US" sz="36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This is what I want</a:t>
            </a: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” </a:t>
            </a:r>
          </a:p>
          <a:p>
            <a:pPr algn="ctr">
              <a:lnSpc>
                <a:spcPct val="80000"/>
              </a:lnSpc>
              <a:buNone/>
            </a:pPr>
            <a:endParaRPr lang="en-US" sz="36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Profile statements say… </a:t>
            </a:r>
          </a:p>
          <a:p>
            <a:pPr algn="ctr">
              <a:lnSpc>
                <a:spcPct val="80000"/>
              </a:lnSpc>
              <a:buNone/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“</a:t>
            </a:r>
            <a:r>
              <a:rPr lang="en-US" sz="36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This is what I can offer you</a:t>
            </a: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”</a:t>
            </a:r>
            <a:r>
              <a:rPr lang="en-US" sz="36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514600"/>
            <a:ext cx="8229600" cy="2286000"/>
          </a:xfrm>
        </p:spPr>
        <p:txBody>
          <a:bodyPr/>
          <a:lstStyle/>
          <a:p>
            <a:pPr marL="45720" indent="0">
              <a:buNone/>
            </a:pP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Activity #4</a:t>
            </a: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666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09600" y="3276600"/>
            <a:ext cx="7772400" cy="83820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Skills</a:t>
            </a:r>
          </a:p>
        </p:txBody>
      </p:sp>
    </p:spTree>
    <p:extLst>
      <p:ext uri="{BB962C8B-B14F-4D97-AF65-F5344CB8AC3E}">
        <p14:creationId xmlns:p14="http://schemas.microsoft.com/office/powerpoint/2010/main" val="263839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839200" cy="51054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Identify the skills listed in the job posting(s) and/or desired within the field and include the ones you have in your resume </a:t>
            </a:r>
          </a:p>
          <a:p>
            <a:pPr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Depending on your resume style, you can include them in  one or more of the following sections: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Skills (Functional)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Profile (Chronological)</a:t>
            </a:r>
          </a:p>
          <a:p>
            <a:pPr lvl="1"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 Experience (Chronological &amp; Functional)</a:t>
            </a:r>
          </a:p>
          <a:p>
            <a:pPr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Key skills to highlight include: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Communication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Teamwork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Technical Proficiency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Components</a:t>
            </a:r>
          </a:p>
        </p:txBody>
      </p:sp>
    </p:spTree>
    <p:extLst>
      <p:ext uri="{BB962C8B-B14F-4D97-AF65-F5344CB8AC3E}">
        <p14:creationId xmlns:p14="http://schemas.microsoft.com/office/powerpoint/2010/main" val="37506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486150"/>
            <a:ext cx="8229600" cy="2228850"/>
          </a:xfrm>
        </p:spPr>
        <p:txBody>
          <a:bodyPr>
            <a:normAutofit/>
          </a:bodyPr>
          <a:lstStyle/>
          <a:p>
            <a:pPr marL="82296" indent="0">
              <a:spcAft>
                <a:spcPts val="300"/>
              </a:spcAft>
              <a:buNone/>
            </a:pPr>
            <a:r>
              <a:rPr lang="en-US" sz="22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 Experience</a:t>
            </a:r>
          </a:p>
          <a:p>
            <a:pPr marL="82296" indent="0">
              <a:spcAft>
                <a:spcPts val="300"/>
              </a:spcAft>
              <a:buNone/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Marketing Assistant, Nabisco Foods			1999-2013</a:t>
            </a:r>
          </a:p>
          <a:p>
            <a:pPr marL="82296" indent="0">
              <a:buNone/>
            </a:pPr>
            <a:r>
              <a:rPr lang="en-US" sz="20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Worked daily with Marketing Managers to analyze sales numbers, chart  customer purchasing trends, and develop new product strategies to increase customer demand for new and existing products.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</a:t>
            </a:r>
          </a:p>
        </p:txBody>
      </p:sp>
      <p:pic>
        <p:nvPicPr>
          <p:cNvPr id="1026" name="Picture 2" descr="C:\Users\MDOMBR~1\AppData\Local\Temp\SNAGHTML630d62d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847850"/>
            <a:ext cx="7829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2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514600"/>
            <a:ext cx="8229600" cy="2286000"/>
          </a:xfrm>
        </p:spPr>
        <p:txBody>
          <a:bodyPr/>
          <a:lstStyle/>
          <a:p>
            <a:pPr marL="45720" indent="0">
              <a:buNone/>
            </a:pP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Activity #5</a:t>
            </a: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616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09600" y="3276600"/>
            <a:ext cx="7772400" cy="83820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427389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0292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 the following, as applicable: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Higher education degrees:</a:t>
            </a:r>
          </a:p>
          <a:p>
            <a:pPr lvl="2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Associate / Bachelor / Master / PhD</a:t>
            </a:r>
          </a:p>
          <a:p>
            <a:pPr lvl="2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 include honors, if desired (Magna / Summa / Cum Laude)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High school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Professional certifications, licenses, or training courses like:</a:t>
            </a:r>
          </a:p>
          <a:p>
            <a:pPr lvl="2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 certification</a:t>
            </a:r>
          </a:p>
          <a:p>
            <a:pPr lvl="2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Six Sigma Green Belt Training</a:t>
            </a:r>
          </a:p>
          <a:p>
            <a:pPr lvl="2"/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ISO9001 Internal Auditor Training</a:t>
            </a:r>
          </a:p>
          <a:p>
            <a:pPr>
              <a:spcAft>
                <a:spcPts val="600"/>
              </a:spcAft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Components</a:t>
            </a:r>
          </a:p>
        </p:txBody>
      </p:sp>
    </p:spTree>
    <p:extLst>
      <p:ext uri="{BB962C8B-B14F-4D97-AF65-F5344CB8AC3E}">
        <p14:creationId xmlns:p14="http://schemas.microsoft.com/office/powerpoint/2010/main" val="19516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685800" y="2752725"/>
            <a:ext cx="7772400" cy="1362075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25" b="1" kern="1200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Types of Resumes</a:t>
            </a:r>
          </a:p>
        </p:txBody>
      </p:sp>
    </p:spTree>
    <p:extLst>
      <p:ext uri="{BB962C8B-B14F-4D97-AF65-F5344CB8AC3E}">
        <p14:creationId xmlns:p14="http://schemas.microsoft.com/office/powerpoint/2010/main" val="202430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590800"/>
            <a:ext cx="7420133" cy="20116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1884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514600"/>
            <a:ext cx="8229600" cy="2286000"/>
          </a:xfrm>
        </p:spPr>
        <p:txBody>
          <a:bodyPr/>
          <a:lstStyle/>
          <a:p>
            <a:pPr marL="45720" indent="0">
              <a:buNone/>
            </a:pP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Activity #6</a:t>
            </a: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982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09600" y="3276600"/>
            <a:ext cx="7772400" cy="83820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249379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0292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 the following: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Company name and location (town and state)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Job title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Dates employed (years, at a minimum)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Roles and responsibilities</a:t>
            </a:r>
          </a:p>
          <a:p>
            <a:pPr lvl="2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1-4 sentences or bullet points using action verbs that highlight transferrable skills and abilities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Key accomplishments</a:t>
            </a:r>
          </a:p>
          <a:p>
            <a:pPr lvl="2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3-4 major projects, awards, promotions, or activities that show your potential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Components</a:t>
            </a:r>
          </a:p>
        </p:txBody>
      </p:sp>
    </p:spTree>
    <p:extLst>
      <p:ext uri="{BB962C8B-B14F-4D97-AF65-F5344CB8AC3E}">
        <p14:creationId xmlns:p14="http://schemas.microsoft.com/office/powerpoint/2010/main" val="330013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671" y="1981200"/>
            <a:ext cx="8766929" cy="27432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2158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514600"/>
            <a:ext cx="8229600" cy="2286000"/>
          </a:xfrm>
        </p:spPr>
        <p:txBody>
          <a:bodyPr/>
          <a:lstStyle/>
          <a:p>
            <a:pPr marL="45720" indent="0">
              <a:buNone/>
            </a:pP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Activity #7</a:t>
            </a: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975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09600" y="3276600"/>
            <a:ext cx="7772400" cy="83820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Additional Sections</a:t>
            </a:r>
          </a:p>
        </p:txBody>
      </p:sp>
    </p:spTree>
    <p:extLst>
      <p:ext uri="{BB962C8B-B14F-4D97-AF65-F5344CB8AC3E}">
        <p14:creationId xmlns:p14="http://schemas.microsoft.com/office/powerpoint/2010/main" val="122740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8839200" cy="45720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Volunteer Work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Military Experience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Software Applications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Groups &amp; Organizations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Internships or Externships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Presentations, Publications, or Workshops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245758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28155" y="2590800"/>
            <a:ext cx="8839200" cy="38862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12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THANK YOU FOR ATTENDING!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4000" b="1" u="sng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u="sng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Next in the series: </a:t>
            </a: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Customizing Your Resume Part 1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815" y="14478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QUESTIONS?</a:t>
            </a:r>
            <a:endParaRPr lang="en-US" sz="5400" b="1" dirty="0">
              <a:solidFill>
                <a:schemeClr val="accent2">
                  <a:lumMod val="50000"/>
                </a:schemeClr>
              </a:solidFill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5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4355024" cy="46482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Most traditional format</a:t>
            </a:r>
          </a:p>
          <a:p>
            <a:pPr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Stresses consistent employment within a specific field</a:t>
            </a:r>
          </a:p>
          <a:p>
            <a:pPr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Highlights promotions</a:t>
            </a:r>
          </a:p>
          <a:p>
            <a:pPr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1-2 pages in length</a:t>
            </a:r>
          </a:p>
          <a:p>
            <a:pPr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Recommended for:</a:t>
            </a:r>
          </a:p>
          <a:p>
            <a:pPr lvl="1"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Those with solid work experience</a:t>
            </a:r>
          </a:p>
          <a:p>
            <a:pPr lvl="1"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Those who wish to show progression over the      course of a career</a:t>
            </a: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824" y="533400"/>
            <a:ext cx="4191000" cy="9144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Chronological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1447800"/>
            <a:ext cx="4707463" cy="52120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152400" y="1735468"/>
            <a:ext cx="3962400" cy="4741532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Stresses transferable skills                                                  and volunteer experience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Minimizes gaps in job                                                   history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 page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Recommended for: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Those with limited or no                                                                        work experience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Recent graduates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Those with large gaps                                                                 in employment history 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5173851" cy="9144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Functional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990600"/>
            <a:ext cx="4344209" cy="55778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514600"/>
            <a:ext cx="8229600" cy="2286000"/>
          </a:xfrm>
        </p:spPr>
        <p:txBody>
          <a:bodyPr/>
          <a:lstStyle/>
          <a:p>
            <a:pPr marL="45720" indent="0">
              <a:buNone/>
            </a:pP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Activity #1</a:t>
            </a:r>
            <a:endParaRPr lang="en-US" sz="4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976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752725"/>
            <a:ext cx="7772400" cy="1362075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Format &amp; Language</a:t>
            </a:r>
          </a:p>
        </p:txBody>
      </p:sp>
    </p:spTree>
    <p:extLst>
      <p:ext uri="{BB962C8B-B14F-4D97-AF65-F5344CB8AC3E}">
        <p14:creationId xmlns:p14="http://schemas.microsoft.com/office/powerpoint/2010/main" val="28387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2401824"/>
            <a:ext cx="8229600" cy="3541776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How long do you think a person spends looking at a resume when he or she receives one?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4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lvl="0" indent="0" algn="ctr">
              <a:buClr>
                <a:srgbClr val="934747"/>
              </a:buClr>
              <a:buNone/>
            </a:pPr>
            <a:r>
              <a:rPr lang="en-US" sz="4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4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 to 10 seconds </a:t>
            </a:r>
          </a:p>
        </p:txBody>
      </p:sp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066800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Courier New" panose="02070309020205020404" pitchFamily="49" charset="0"/>
              </a:rPr>
              <a:t>QUESTION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534400" cy="495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Overall readability</a:t>
            </a:r>
          </a:p>
          <a:p>
            <a:pPr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Fonts</a:t>
            </a:r>
          </a:p>
          <a:p>
            <a:pPr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Grammar &amp; spelling</a:t>
            </a:r>
          </a:p>
          <a:p>
            <a:pPr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Length</a:t>
            </a:r>
          </a:p>
          <a:p>
            <a:pPr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Style</a:t>
            </a:r>
          </a:p>
          <a:p>
            <a:pPr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Margins &amp; spacing</a:t>
            </a:r>
          </a:p>
          <a:p>
            <a:pPr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Paper/electronic format</a:t>
            </a:r>
          </a:p>
          <a:p>
            <a:pPr marL="82296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cs typeface="Courier New" panose="02070309020205020404" pitchFamily="49" charset="0"/>
              </a:rPr>
              <a:t>Formatting Considerations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TechEd Theme - Basic PowerPoint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Custom 2">
      <a:majorFont>
        <a:latin typeface="Segoe UI Semibold"/>
        <a:ea typeface=""/>
        <a:cs typeface=""/>
      </a:majorFont>
      <a:minorFont>
        <a:latin typeface="Segoe UI Semi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TechEd Theme - Basic PowerPoint" id="{EBF6C87B-479B-45DF-BCDE-BC68215B5F4A}" vid="{AD3EDA62-2FAF-4269-A490-1D1DBF2FAC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Basic PowerPoint Theme</Template>
  <TotalTime>2406</TotalTime>
  <Words>802</Words>
  <Application>Microsoft Office PowerPoint</Application>
  <PresentationFormat>On-screen Show (4:3)</PresentationFormat>
  <Paragraphs>212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1" baseType="lpstr">
      <vt:lpstr>Arial</vt:lpstr>
      <vt:lpstr>Calibri</vt:lpstr>
      <vt:lpstr>Courier New</vt:lpstr>
      <vt:lpstr>Georgia</vt:lpstr>
      <vt:lpstr>Imprint MT Shadow</vt:lpstr>
      <vt:lpstr>Myriad Pro</vt:lpstr>
      <vt:lpstr>Segoe UI</vt:lpstr>
      <vt:lpstr>Segoe UI Semibold</vt:lpstr>
      <vt:lpstr>Segoe UI Semilight</vt:lpstr>
      <vt:lpstr>Times New Roman</vt:lpstr>
      <vt:lpstr>Trajan Pro</vt:lpstr>
      <vt:lpstr>Wingdings 2</vt:lpstr>
      <vt:lpstr>New TechEd Theme - Basic PowerPoint</vt:lpstr>
      <vt:lpstr>Resume Basics</vt:lpstr>
      <vt:lpstr>Agenda</vt:lpstr>
      <vt:lpstr>PowerPoint Presentation</vt:lpstr>
      <vt:lpstr>Chronological</vt:lpstr>
      <vt:lpstr>Functional</vt:lpstr>
      <vt:lpstr>PowerPoint Presentation</vt:lpstr>
      <vt:lpstr>Format &amp; Language</vt:lpstr>
      <vt:lpstr>QUESTION</vt:lpstr>
      <vt:lpstr>Formatting Considerations</vt:lpstr>
      <vt:lpstr>Language</vt:lpstr>
      <vt:lpstr>“Eye test”</vt:lpstr>
      <vt:lpstr>PowerPoint Presentation</vt:lpstr>
      <vt:lpstr>Heading</vt:lpstr>
      <vt:lpstr>Components </vt:lpstr>
      <vt:lpstr>Examples</vt:lpstr>
      <vt:lpstr>PowerPoint Presentation</vt:lpstr>
      <vt:lpstr>Objective vs. Profile</vt:lpstr>
      <vt:lpstr>Objective</vt:lpstr>
      <vt:lpstr>Examples </vt:lpstr>
      <vt:lpstr>Profile</vt:lpstr>
      <vt:lpstr>Example</vt:lpstr>
      <vt:lpstr>PowerPoint Presentation</vt:lpstr>
      <vt:lpstr>PowerPoint Presentation</vt:lpstr>
      <vt:lpstr>Skills</vt:lpstr>
      <vt:lpstr>Components</vt:lpstr>
      <vt:lpstr>Example</vt:lpstr>
      <vt:lpstr>PowerPoint Presentation</vt:lpstr>
      <vt:lpstr>Education</vt:lpstr>
      <vt:lpstr>Components</vt:lpstr>
      <vt:lpstr>Example</vt:lpstr>
      <vt:lpstr>PowerPoint Presentation</vt:lpstr>
      <vt:lpstr>Work Experience</vt:lpstr>
      <vt:lpstr>Components</vt:lpstr>
      <vt:lpstr>Example</vt:lpstr>
      <vt:lpstr>PowerPoint Presentation</vt:lpstr>
      <vt:lpstr>Additional Sections</vt:lpstr>
      <vt:lpstr>Examples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Resume Basics</dc:title>
  <dc:creator>Phil Schmitt</dc:creator>
  <cp:lastModifiedBy>Nellie Barrett</cp:lastModifiedBy>
  <cp:revision>180</cp:revision>
  <dcterms:created xsi:type="dcterms:W3CDTF">2014-05-30T16:35:15Z</dcterms:created>
  <dcterms:modified xsi:type="dcterms:W3CDTF">2017-11-13T19:25:06Z</dcterms:modified>
</cp:coreProperties>
</file>