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1.xml" ContentType="application/vnd.openxmlformats-officedocument.presentationml.tags+xml"/>
  <Override PartName="/ppt/notesSlides/notesSlide60.xml" ContentType="application/vnd.openxmlformats-officedocument.presentationml.notesSlide+xml"/>
  <Override PartName="/ppt/tags/tag2.xml" ContentType="application/vnd.openxmlformats-officedocument.presentationml.tags+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63"/>
  </p:notesMasterIdLst>
  <p:handoutMasterIdLst>
    <p:handoutMasterId r:id="rId64"/>
  </p:handoutMasterIdLst>
  <p:sldIdLst>
    <p:sldId id="256" r:id="rId2"/>
    <p:sldId id="294" r:id="rId3"/>
    <p:sldId id="548" r:id="rId4"/>
    <p:sldId id="400" r:id="rId5"/>
    <p:sldId id="549" r:id="rId6"/>
    <p:sldId id="551" r:id="rId7"/>
    <p:sldId id="550" r:id="rId8"/>
    <p:sldId id="552" r:id="rId9"/>
    <p:sldId id="553" r:id="rId10"/>
    <p:sldId id="554" r:id="rId11"/>
    <p:sldId id="555" r:id="rId12"/>
    <p:sldId id="556" r:id="rId13"/>
    <p:sldId id="557" r:id="rId14"/>
    <p:sldId id="546" r:id="rId15"/>
    <p:sldId id="547" r:id="rId16"/>
    <p:sldId id="558" r:id="rId17"/>
    <p:sldId id="559" r:id="rId18"/>
    <p:sldId id="560" r:id="rId19"/>
    <p:sldId id="561" r:id="rId20"/>
    <p:sldId id="562" r:id="rId21"/>
    <p:sldId id="563" r:id="rId22"/>
    <p:sldId id="511" r:id="rId23"/>
    <p:sldId id="606" r:id="rId24"/>
    <p:sldId id="564" r:id="rId25"/>
    <p:sldId id="566" r:id="rId26"/>
    <p:sldId id="568" r:id="rId27"/>
    <p:sldId id="569" r:id="rId28"/>
    <p:sldId id="570" r:id="rId29"/>
    <p:sldId id="571" r:id="rId30"/>
    <p:sldId id="572" r:id="rId31"/>
    <p:sldId id="573" r:id="rId32"/>
    <p:sldId id="574" r:id="rId33"/>
    <p:sldId id="565" r:id="rId34"/>
    <p:sldId id="605" r:id="rId35"/>
    <p:sldId id="575" r:id="rId36"/>
    <p:sldId id="577" r:id="rId37"/>
    <p:sldId id="576" r:id="rId38"/>
    <p:sldId id="579" r:id="rId39"/>
    <p:sldId id="578" r:id="rId40"/>
    <p:sldId id="580" r:id="rId41"/>
    <p:sldId id="581" r:id="rId42"/>
    <p:sldId id="582" r:id="rId43"/>
    <p:sldId id="591" r:id="rId44"/>
    <p:sldId id="609" r:id="rId45"/>
    <p:sldId id="593" r:id="rId46"/>
    <p:sldId id="594" r:id="rId47"/>
    <p:sldId id="595" r:id="rId48"/>
    <p:sldId id="596" r:id="rId49"/>
    <p:sldId id="597" r:id="rId50"/>
    <p:sldId id="598" r:id="rId51"/>
    <p:sldId id="599" r:id="rId52"/>
    <p:sldId id="600" r:id="rId53"/>
    <p:sldId id="601" r:id="rId54"/>
    <p:sldId id="602" r:id="rId55"/>
    <p:sldId id="603" r:id="rId56"/>
    <p:sldId id="604" r:id="rId57"/>
    <p:sldId id="607" r:id="rId58"/>
    <p:sldId id="608" r:id="rId59"/>
    <p:sldId id="610" r:id="rId60"/>
    <p:sldId id="545" r:id="rId61"/>
    <p:sldId id="349" r:id="rId62"/>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A5D0"/>
    <a:srgbClr val="009F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52"/>
    <p:restoredTop sz="66152" autoAdjust="0"/>
  </p:normalViewPr>
  <p:slideViewPr>
    <p:cSldViewPr>
      <p:cViewPr>
        <p:scale>
          <a:sx n="82" d="100"/>
          <a:sy n="82" d="100"/>
        </p:scale>
        <p:origin x="1048" y="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6/18/25</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6/18/25</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Segoe UI" panose="020B0502040204020203" pitchFamily="34" charset="0"/>
                <a:ea typeface="+mn-ea"/>
                <a:cs typeface="Segoe UI" panose="020B0502040204020203" pitchFamily="34" charset="0"/>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effectLst/>
                <a:latin typeface="Segoe UI" panose="020B0502040204020203" pitchFamily="34" charset="0"/>
                <a:ea typeface="Calibri" panose="020F0502020204030204" pitchFamily="34" charset="0"/>
                <a:cs typeface="Segoe UI" panose="020B0502040204020203" pitchFamily="34" charset="0"/>
              </a:rPr>
              <a:t>Workshop Introduction</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solidFill>
                <a:srgbClr val="009FDB"/>
              </a:solidFill>
              <a:effectLst/>
              <a:highlight>
                <a:srgbClr val="FFFF00"/>
              </a:highligh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a:highlight>
                  <a:srgbClr val="FFFF00"/>
                </a:highlight>
                <a:latin typeface="Segoe UI" panose="020B0502040204020203" pitchFamily="34" charset="0"/>
                <a:cs typeface="Segoe UI" panose="020B0502040204020203" pitchFamily="34" charset="0"/>
              </a:rPr>
              <a:t>ADDITIONAL DETAILS: </a:t>
            </a:r>
            <a:r>
              <a:rPr lang="en-US" sz="1200" i="0" dirty="0">
                <a:highlight>
                  <a:srgbClr val="FFFF00"/>
                </a:highlight>
                <a:latin typeface="Segoe UI" panose="020B0502040204020203" pitchFamily="34" charset="0"/>
                <a:cs typeface="Segoe UI" panose="020B0502040204020203" pitchFamily="34" charset="0"/>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highlight>
                  <a:srgbClr val="FFFF00"/>
                </a:highlight>
                <a:latin typeface="Segoe UI" panose="020B0502040204020203" pitchFamily="34" charset="0"/>
                <a:ea typeface="+mn-ea"/>
                <a:cs typeface="Segoe UI" panose="020B0502040204020203" pitchFamily="34" charset="0"/>
              </a:rPr>
              <a:t>Instructor name</a:t>
            </a:r>
          </a:p>
          <a:p>
            <a:pPr marL="171450" indent="-171450">
              <a:buFont typeface="Arial" panose="020B0604020202020204" pitchFamily="34" charset="0"/>
              <a:buChar char="•"/>
            </a:pPr>
            <a:r>
              <a:rPr lang="en-US" sz="1200" kern="1200" dirty="0">
                <a:solidFill>
                  <a:schemeClr val="tx1"/>
                </a:solidFill>
                <a:effectLst/>
                <a:highlight>
                  <a:srgbClr val="FFFF00"/>
                </a:highlight>
                <a:latin typeface="Segoe UI" panose="020B0502040204020203" pitchFamily="34" charset="0"/>
                <a:ea typeface="+mn-ea"/>
                <a:cs typeface="Segoe UI" panose="020B0502040204020203" pitchFamily="34" charset="0"/>
              </a:rPr>
              <a:t>Instructor affiliation (for instance, library staff member, community volunteer, etc.) </a:t>
            </a:r>
          </a:p>
          <a:p>
            <a:pPr marL="171450" indent="-171450">
              <a:buFont typeface="Arial" panose="020B0604020202020204" pitchFamily="34" charset="0"/>
              <a:buChar char="•"/>
            </a:pPr>
            <a:r>
              <a:rPr lang="en-US" sz="1200" kern="1200" dirty="0">
                <a:solidFill>
                  <a:schemeClr val="tx1"/>
                </a:solidFill>
                <a:effectLst/>
                <a:highlight>
                  <a:srgbClr val="FFFF00"/>
                </a:highlight>
                <a:latin typeface="Segoe UI" panose="020B0502040204020203" pitchFamily="34" charset="0"/>
                <a:ea typeface="+mn-ea"/>
                <a:cs typeface="Segoe UI" panose="020B0502040204020203" pitchFamily="34" charset="0"/>
              </a:rPr>
              <a:t>Location name</a:t>
            </a:r>
            <a:r>
              <a:rPr lang="en-US" sz="1200" dirty="0">
                <a:effectLst/>
                <a:highlight>
                  <a:srgbClr val="FFFF00"/>
                </a:highlight>
                <a:latin typeface="Segoe UI" panose="020B0502040204020203" pitchFamily="34" charset="0"/>
                <a:cs typeface="Segoe UI" panose="020B0502040204020203" pitchFamily="34" charset="0"/>
              </a:rPr>
              <a:t> </a:t>
            </a:r>
          </a:p>
          <a:p>
            <a:pPr marL="171450" indent="-171450">
              <a:buFont typeface="Arial" panose="020B0604020202020204" pitchFamily="34" charset="0"/>
              <a:buChar char="•"/>
            </a:pPr>
            <a:r>
              <a:rPr lang="en-US" sz="1200" dirty="0">
                <a:effectLst/>
                <a:highlight>
                  <a:srgbClr val="FFFF00"/>
                </a:highlight>
                <a:latin typeface="Segoe UI" panose="020B0502040204020203" pitchFamily="34" charset="0"/>
                <a:cs typeface="Segoe UI" panose="020B0502040204020203" pitchFamily="34" charset="0"/>
              </a:rPr>
              <a:t>Library’s logo</a:t>
            </a:r>
          </a:p>
          <a:p>
            <a:endParaRPr lang="en-US" sz="1200" dirty="0">
              <a:effectLst/>
              <a:highlight>
                <a:srgbClr val="FFFF00"/>
              </a:highlight>
              <a:latin typeface="Segoe UI" panose="020B0502040204020203" pitchFamily="34" charset="0"/>
              <a:cs typeface="Segoe UI" panose="020B0502040204020203" pitchFamily="34" charset="0"/>
            </a:endParaRPr>
          </a:p>
          <a:p>
            <a:r>
              <a:rPr lang="en-US" sz="1200" i="1" dirty="0">
                <a:highlight>
                  <a:srgbClr val="FFFF00"/>
                </a:highlight>
                <a:latin typeface="Segoe UI" panose="020B0502040204020203" pitchFamily="34" charset="0"/>
                <a:cs typeface="Segoe UI" panose="020B0502040204020203" pitchFamily="34" charset="0"/>
              </a:rPr>
              <a:t>ADDITIONAL DETAILS: </a:t>
            </a:r>
            <a:r>
              <a:rPr lang="en-US" sz="1200" dirty="0">
                <a:effectLst/>
                <a:highlight>
                  <a:srgbClr val="FFFF00"/>
                </a:highlight>
                <a:latin typeface="Segoe UI" panose="020B0502040204020203" pitchFamily="34" charset="0"/>
                <a:cs typeface="Segoe UI" panose="020B0502040204020203" pitchFamily="34" charset="0"/>
              </a:rPr>
              <a:t>Before the workshop, please review the Instructor Outline for guidance on what to do to prepare for the workshop. You’ll find notes on how to conduct the workshop and details on what you should do once the workshop ends. </a:t>
            </a:r>
            <a:endParaRPr lang="en-US" sz="1200" dirty="0">
              <a:highlight>
                <a:srgbClr val="FFFF00"/>
              </a:highlight>
              <a:latin typeface="Segoe UI" panose="020B0502040204020203" pitchFamily="34" charset="0"/>
              <a:cs typeface="Segoe UI" panose="020B0502040204020203" pitchFamily="34" charset="0"/>
            </a:endParaRPr>
          </a:p>
          <a:p>
            <a:pPr>
              <a:spcBef>
                <a:spcPct val="0"/>
              </a:spcBef>
            </a:pPr>
            <a:endParaRPr lang="en-US" altLang="en-US" sz="1200" dirty="0">
              <a:latin typeface="Segoe UI" panose="020B0502040204020203" pitchFamily="34" charset="0"/>
              <a:cs typeface="Segoe UI" panose="020B0502040204020203" pitchFamily="34" charset="0"/>
            </a:endParaRPr>
          </a:p>
          <a:p>
            <a:r>
              <a:rPr lang="en-US" sz="1200" i="1" dirty="0">
                <a:latin typeface="Segoe UI" panose="020B0502040204020203" pitchFamily="34" charset="0"/>
                <a:cs typeface="Segoe UI" panose="020B0502040204020203" pitchFamily="34" charset="0"/>
              </a:rPr>
              <a:t>INSTRUCTOR NOTE: </a:t>
            </a:r>
            <a:r>
              <a:rPr lang="en-US" sz="1200" i="0" dirty="0">
                <a:latin typeface="Segoe UI" panose="020B0502040204020203" pitchFamily="34" charset="0"/>
                <a:cs typeface="Segoe UI" panose="020B0502040204020203" pitchFamily="34" charset="0"/>
              </a:rPr>
              <a:t>Please use the Instructor Guide for talking points for the presentation. In that document, slide notations begin on page 6.</a:t>
            </a:r>
          </a:p>
          <a:p>
            <a:endParaRPr lang="en-US" sz="1200" i="1" kern="1200" dirty="0">
              <a:solidFill>
                <a:schemeClr val="tx1"/>
              </a:solidFill>
              <a:effectLst/>
              <a:latin typeface="Segoe UI" panose="020B0502040204020203" pitchFamily="34" charset="0"/>
              <a:ea typeface="+mn-ea"/>
              <a:cs typeface="Segoe UI" panose="020B0502040204020203" pitchFamily="34" charset="0"/>
            </a:endParaRPr>
          </a:p>
          <a:p>
            <a:pPr marL="0" marR="0">
              <a:lnSpc>
                <a:spcPct val="107000"/>
              </a:lnSpc>
              <a:spcBef>
                <a:spcPts val="0"/>
              </a:spcBef>
              <a:spcAft>
                <a:spcPts val="800"/>
              </a:spcAft>
            </a:pPr>
            <a:r>
              <a:rPr lang="en-US" sz="1200" dirty="0">
                <a:effectLst/>
                <a:latin typeface="Segoe UI" panose="020B0502040204020203" pitchFamily="34" charset="0"/>
                <a:ea typeface="Calibri" panose="020F0502020204030204" pitchFamily="34" charset="0"/>
                <a:cs typeface="Segoe UI" panose="020B0502040204020203" pitchFamily="34" charset="0"/>
              </a:rPr>
              <a:t>Example Script to begin the workshop: My name is </a:t>
            </a:r>
            <a:r>
              <a:rPr lang="en-US" sz="1200" b="1" dirty="0">
                <a:effectLst/>
                <a:latin typeface="Segoe UI" panose="020B0502040204020203" pitchFamily="34" charset="0"/>
                <a:ea typeface="Calibri" panose="020F0502020204030204" pitchFamily="34" charset="0"/>
                <a:cs typeface="Segoe UI" panose="020B0502040204020203" pitchFamily="34" charset="0"/>
              </a:rPr>
              <a:t>&lt;your name here&gt;</a:t>
            </a:r>
            <a:r>
              <a:rPr lang="en-US" sz="1200" dirty="0">
                <a:effectLst/>
                <a:latin typeface="Segoe UI" panose="020B0502040204020203" pitchFamily="34" charset="0"/>
                <a:ea typeface="Calibri" panose="020F0502020204030204" pitchFamily="34" charset="0"/>
                <a:cs typeface="Segoe UI" panose="020B0502040204020203" pitchFamily="34" charset="0"/>
              </a:rPr>
              <a:t> and I am </a:t>
            </a:r>
            <a:r>
              <a:rPr lang="en-US" sz="1200" b="1" dirty="0">
                <a:effectLst/>
                <a:latin typeface="Segoe UI" panose="020B0502040204020203" pitchFamily="34" charset="0"/>
                <a:ea typeface="Calibri" panose="020F0502020204030204" pitchFamily="34" charset="0"/>
                <a:cs typeface="Segoe UI" panose="020B0502040204020203" pitchFamily="34" charset="0"/>
              </a:rPr>
              <a:t>&lt;brief description of yourself&gt;</a:t>
            </a:r>
            <a:r>
              <a:rPr lang="en-US" sz="1200" dirty="0">
                <a:effectLst/>
                <a:latin typeface="Segoe UI" panose="020B0502040204020203" pitchFamily="34" charset="0"/>
                <a:ea typeface="Calibri" panose="020F0502020204030204" pitchFamily="34" charset="0"/>
                <a:cs typeface="Segoe UI" panose="020B0502040204020203" pitchFamily="34" charset="0"/>
              </a:rPr>
              <a:t>.” </a:t>
            </a:r>
            <a:r>
              <a:rPr lang="en-US" sz="12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Today’s workshop is provided by AT&amp;T and the Public Library Association.” </a:t>
            </a:r>
            <a:r>
              <a:rPr lang="en-US" sz="1200" dirty="0">
                <a:effectLst/>
                <a:latin typeface="Segoe UI" panose="020B0502040204020203" pitchFamily="34" charset="0"/>
                <a:ea typeface="Calibri" panose="020F0502020204030204" pitchFamily="34" charset="0"/>
                <a:cs typeface="Segoe UI" panose="020B0502040204020203" pitchFamily="34" charset="0"/>
              </a:rPr>
              <a:t>Before we get started, here are a few housekeeping items: </a:t>
            </a:r>
            <a:r>
              <a:rPr lang="en-US" sz="12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[Mention the items that are relevant to your workshop.]</a:t>
            </a:r>
            <a:endParaRPr lang="en-US" sz="1200" dirty="0">
              <a:effectLst/>
              <a:latin typeface="Segoe UI" panose="020B0502040204020203" pitchFamily="34" charset="0"/>
              <a:ea typeface="Calibri" panose="020F0502020204030204" pitchFamily="34" charset="0"/>
              <a:cs typeface="Segoe UI" panose="020B0502040204020203" pitchFamily="34" charset="0"/>
            </a:endParaRPr>
          </a:p>
          <a:p>
            <a:pPr marL="800100" marR="0" lvl="1" indent="-342900">
              <a:lnSpc>
                <a:spcPct val="107000"/>
              </a:lnSpc>
              <a:spcBef>
                <a:spcPts val="0"/>
              </a:spcBef>
              <a:spcAft>
                <a:spcPts val="0"/>
              </a:spcAft>
              <a:buFont typeface="Symbol" pitchFamily="2" charset="2"/>
              <a:buChar char=""/>
            </a:pPr>
            <a:r>
              <a:rPr lang="en-US" sz="1200" dirty="0">
                <a:effectLst/>
                <a:latin typeface="Segoe UI" panose="020B0502040204020203" pitchFamily="34" charset="0"/>
                <a:ea typeface="Calibri" panose="020F0502020204030204" pitchFamily="34" charset="0"/>
                <a:cs typeface="Segoe UI" panose="020B0502040204020203" pitchFamily="34" charset="0"/>
              </a:rPr>
              <a:t>Where are the restrooms?</a:t>
            </a:r>
          </a:p>
          <a:p>
            <a:pPr marL="800100" marR="0" lvl="1" indent="-342900">
              <a:lnSpc>
                <a:spcPct val="107000"/>
              </a:lnSpc>
              <a:spcBef>
                <a:spcPts val="0"/>
              </a:spcBef>
              <a:spcAft>
                <a:spcPts val="0"/>
              </a:spcAft>
              <a:buFont typeface="Symbol" pitchFamily="2" charset="2"/>
              <a:buChar char=""/>
            </a:pPr>
            <a:r>
              <a:rPr lang="en-US" sz="1200" dirty="0">
                <a:effectLst/>
                <a:latin typeface="Segoe UI" panose="020B0502040204020203" pitchFamily="34" charset="0"/>
                <a:ea typeface="Calibri" panose="020F0502020204030204" pitchFamily="34" charset="0"/>
                <a:cs typeface="Segoe UI" panose="020B0502040204020203" pitchFamily="34" charset="0"/>
              </a:rPr>
              <a:t>Where are the emergency exits?</a:t>
            </a:r>
          </a:p>
          <a:p>
            <a:pPr marL="800100" marR="0" lvl="1" indent="-342900">
              <a:lnSpc>
                <a:spcPct val="107000"/>
              </a:lnSpc>
              <a:spcBef>
                <a:spcPts val="0"/>
              </a:spcBef>
              <a:spcAft>
                <a:spcPts val="0"/>
              </a:spcAft>
              <a:buFont typeface="Symbol" pitchFamily="2" charset="2"/>
              <a:buChar char=""/>
            </a:pPr>
            <a:r>
              <a:rPr lang="en-US" sz="1200" dirty="0">
                <a:effectLst/>
                <a:latin typeface="Segoe UI" panose="020B0502040204020203" pitchFamily="34" charset="0"/>
                <a:ea typeface="Calibri" panose="020F0502020204030204" pitchFamily="34" charset="0"/>
                <a:cs typeface="Segoe UI" panose="020B0502040204020203" pitchFamily="34" charset="0"/>
              </a:rPr>
              <a:t>When/how to ask questions. Point to the page number located on each slide for participants to write down along with their question.  </a:t>
            </a:r>
          </a:p>
          <a:p>
            <a:pPr marL="800100" marR="0" lvl="1" indent="-342900">
              <a:lnSpc>
                <a:spcPct val="107000"/>
              </a:lnSpc>
              <a:spcBef>
                <a:spcPts val="0"/>
              </a:spcBef>
              <a:spcAft>
                <a:spcPts val="0"/>
              </a:spcAft>
              <a:buFont typeface="Symbol" pitchFamily="2" charset="2"/>
              <a:buChar char=""/>
            </a:pPr>
            <a:r>
              <a:rPr lang="en-US" sz="1200" dirty="0">
                <a:effectLst/>
                <a:latin typeface="Segoe UI" panose="020B0502040204020203" pitchFamily="34" charset="0"/>
                <a:ea typeface="Calibri" panose="020F0502020204030204" pitchFamily="34" charset="0"/>
                <a:cs typeface="Segoe UI" panose="020B0502040204020203" pitchFamily="34" charset="0"/>
              </a:rPr>
              <a:t>If you have a cell phone with you, please make sure to either turn it off or set it to silent.</a:t>
            </a:r>
          </a:p>
          <a:p>
            <a:pPr marL="800100" marR="0" lvl="1" indent="-342900">
              <a:lnSpc>
                <a:spcPct val="107000"/>
              </a:lnSpc>
              <a:spcBef>
                <a:spcPts val="0"/>
              </a:spcBef>
              <a:spcAft>
                <a:spcPts val="0"/>
              </a:spcAft>
              <a:buFont typeface="Symbol" pitchFamily="2" charset="2"/>
              <a:buChar char=""/>
            </a:pPr>
            <a:r>
              <a:rPr lang="en-US" sz="1200" dirty="0">
                <a:effectLst/>
                <a:latin typeface="Segoe UI" panose="020B0502040204020203" pitchFamily="34" charset="0"/>
                <a:ea typeface="Calibri" panose="020F0502020204030204" pitchFamily="34" charset="0"/>
                <a:cs typeface="Segoe UI" panose="020B0502040204020203" pitchFamily="34" charset="0"/>
              </a:rPr>
              <a:t>Will there be a break?</a:t>
            </a:r>
          </a:p>
          <a:p>
            <a:pPr marL="800100" marR="0" lvl="1" indent="-342900">
              <a:lnSpc>
                <a:spcPct val="107000"/>
              </a:lnSpc>
              <a:spcBef>
                <a:spcPts val="0"/>
              </a:spcBef>
              <a:spcAft>
                <a:spcPts val="0"/>
              </a:spcAft>
              <a:buFont typeface="Symbol" pitchFamily="2" charset="2"/>
              <a:buChar char=""/>
            </a:pPr>
            <a:r>
              <a:rPr lang="en-US" sz="1200" kern="1200" dirty="0">
                <a:solidFill>
                  <a:schemeClr val="tx1"/>
                </a:solidFill>
                <a:effectLst/>
                <a:latin typeface="Segoe UI" panose="020B0502040204020203" pitchFamily="34" charset="0"/>
                <a:ea typeface="+mn-ea"/>
                <a:cs typeface="Segoe UI" panose="020B0502040204020203" pitchFamily="34" charset="0"/>
              </a:rPr>
              <a:t>If the workshop is virtual include instructions on how learners can mute and unmute themselves. </a:t>
            </a:r>
            <a:br>
              <a:rPr lang="en-US" sz="1200" kern="1200" dirty="0">
                <a:solidFill>
                  <a:schemeClr val="tx1"/>
                </a:solidFill>
                <a:effectLst/>
                <a:latin typeface="Segoe UI" panose="020B0502040204020203" pitchFamily="34" charset="0"/>
                <a:ea typeface="+mn-ea"/>
                <a:cs typeface="Segoe UI" panose="020B0502040204020203" pitchFamily="34" charset="0"/>
              </a:rPr>
            </a:br>
            <a:endParaRPr lang="en-US" sz="1200" dirty="0">
              <a:highlight>
                <a:srgbClr val="FFFF00"/>
              </a:highlight>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200" i="1" dirty="0">
                <a:latin typeface="Segoe UI" panose="020B0502040204020203" pitchFamily="34" charset="0"/>
                <a:cs typeface="Segoe UI" panose="020B0502040204020203" pitchFamily="34" charset="0"/>
              </a:rPr>
              <a:t>INSTRUCTOR NOTE: </a:t>
            </a:r>
            <a:r>
              <a:rPr lang="en-US" sz="1200" i="0" kern="1200" dirty="0">
                <a:solidFill>
                  <a:schemeClr val="tx1"/>
                </a:solidFill>
                <a:effectLst/>
                <a:latin typeface="Segoe UI" panose="020B0502040204020203" pitchFamily="34" charset="0"/>
                <a:ea typeface="+mn-ea"/>
                <a:cs typeface="Segoe UI" panose="020B0502040204020203" pitchFamily="34" charset="0"/>
              </a:rPr>
              <a:t>Include thank-you to community collaborator if applicable.</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CB275-D16E-880D-B64B-7E82835FC5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C16922-E93D-11EF-7343-D4C1A0F9B8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A95691-2CEF-31A0-C26D-F3FD80343EC6}"/>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Where You May Encounter QR Codes</a:t>
            </a:r>
          </a:p>
          <a:p>
            <a:pPr marL="457200" lvl="1" indent="0">
              <a:buFont typeface="Arial" panose="020B0604020202020204" pitchFamily="34" charset="0"/>
              <a:buNone/>
              <a:defRPr/>
            </a:pPr>
            <a:endParaRPr lang="en-US" sz="1400" i="0" dirty="0">
              <a:solidFill>
                <a:srgbClr val="000000"/>
              </a:solidFill>
              <a:effectLst/>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defRPr/>
            </a:pPr>
            <a:r>
              <a:rPr lang="en-US" sz="1200" i="0" dirty="0">
                <a:solidFill>
                  <a:srgbClr val="000000"/>
                </a:solidFill>
                <a:effectLst/>
                <a:latin typeface="Segoe UI" panose="020B0502040204020203" pitchFamily="34" charset="0"/>
                <a:ea typeface="ＭＳ Ｐゴシック"/>
                <a:cs typeface="Segoe UI" panose="020B0502040204020203" pitchFamily="34" charset="0"/>
              </a:rPr>
              <a:t>or purchase a ticket. </a:t>
            </a:r>
            <a:endParaRPr lang="en-US" sz="1200" dirty="0">
              <a:latin typeface="Segoe UI" panose="020B0502040204020203" pitchFamily="34" charset="0"/>
              <a:ea typeface="ＭＳ Ｐゴシック"/>
              <a:cs typeface="Segoe UI" panose="020B0502040204020203" pitchFamily="34" charset="0"/>
            </a:endParaRPr>
          </a:p>
          <a:p>
            <a:r>
              <a:rPr lang="en-US" sz="1400" dirty="0"/>
              <a:t> </a:t>
            </a:r>
          </a:p>
          <a:p>
            <a:endParaRPr lang="en-US" dirty="0"/>
          </a:p>
        </p:txBody>
      </p:sp>
      <p:sp>
        <p:nvSpPr>
          <p:cNvPr id="4" name="Slide Number Placeholder 3">
            <a:extLst>
              <a:ext uri="{FF2B5EF4-FFF2-40B4-BE49-F238E27FC236}">
                <a16:creationId xmlns:a16="http://schemas.microsoft.com/office/drawing/2014/main" id="{09493226-D0E6-210B-202C-467EA7F89260}"/>
              </a:ext>
            </a:extLst>
          </p:cNvPr>
          <p:cNvSpPr>
            <a:spLocks noGrp="1"/>
          </p:cNvSpPr>
          <p:nvPr>
            <p:ph type="sldNum" sz="quarter" idx="5"/>
          </p:nvPr>
        </p:nvSpPr>
        <p:spPr/>
        <p:txBody>
          <a:bodyPr/>
          <a:lstStyle/>
          <a:p>
            <a:fld id="{0A1A2D79-0A70-4F98-91B6-5265C658D6AD}" type="slidenum">
              <a:rPr lang="en-US" smtClean="0"/>
              <a:t>10</a:t>
            </a:fld>
            <a:endParaRPr lang="en-US"/>
          </a:p>
        </p:txBody>
      </p:sp>
    </p:spTree>
    <p:extLst>
      <p:ext uri="{BB962C8B-B14F-4D97-AF65-F5344CB8AC3E}">
        <p14:creationId xmlns:p14="http://schemas.microsoft.com/office/powerpoint/2010/main" val="1765128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79413-DFD2-6D01-12A8-2990E79CC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CFA1D7-0B63-66A0-FE88-F7589241C1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0D33B7-3D48-3D83-7380-4934BA2FFCC7}"/>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Where You May Encounter QR Codes</a:t>
            </a:r>
            <a:endParaRPr lang="en-US" sz="1400" i="0" dirty="0">
              <a:solidFill>
                <a:srgbClr val="000000"/>
              </a:solidFill>
              <a:effectLst/>
              <a:latin typeface="Segoe UI" panose="020B0502040204020203" pitchFamily="34" charset="0"/>
              <a:ea typeface="ＭＳ Ｐゴシック"/>
              <a:cs typeface="Segoe UI" panose="020B0502040204020203" pitchFamily="34" charset="0"/>
            </a:endParaRPr>
          </a:p>
          <a:p>
            <a:pPr marL="742950" lvl="1" indent="-285750">
              <a:buFont typeface="Arial" panose="020B0604020202020204" pitchFamily="34" charset="0"/>
              <a:buChar char="•"/>
              <a:defRPr/>
            </a:pPr>
            <a:endParaRPr lang="en-US" sz="1400" i="0" dirty="0">
              <a:solidFill>
                <a:srgbClr val="000000"/>
              </a:solidFill>
              <a:effectLst/>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Segoe UI" panose="020B0502040204020203" pitchFamily="34" charset="0"/>
                <a:ea typeface="+mn-ea"/>
                <a:cs typeface="Segoe UI" panose="020B0502040204020203" pitchFamily="34" charset="0"/>
              </a:rPr>
              <a:t>A friend may share a QR code you can use to attend an event or to pay them back.</a:t>
            </a:r>
          </a:p>
          <a:p>
            <a:pPr marL="0" lvl="0" indent="0">
              <a:buFont typeface="Arial" panose="020B0604020202020204" pitchFamily="34" charset="0"/>
              <a:buNone/>
              <a:defRPr/>
            </a:pPr>
            <a:endParaRPr lang="en-US" sz="1400" i="0" dirty="0">
              <a:solidFill>
                <a:srgbClr val="000000"/>
              </a:solidFill>
              <a:effectLst/>
              <a:latin typeface="ATT Aleck Sans" panose="020B0503020203020204"/>
              <a:ea typeface="Times New Roman" panose="02020603050405020304" pitchFamily="18" charset="0"/>
            </a:endParaRPr>
          </a:p>
        </p:txBody>
      </p:sp>
      <p:sp>
        <p:nvSpPr>
          <p:cNvPr id="4" name="Slide Number Placeholder 3">
            <a:extLst>
              <a:ext uri="{FF2B5EF4-FFF2-40B4-BE49-F238E27FC236}">
                <a16:creationId xmlns:a16="http://schemas.microsoft.com/office/drawing/2014/main" id="{C38681F7-B768-3A12-5BA2-997995BF888B}"/>
              </a:ext>
            </a:extLst>
          </p:cNvPr>
          <p:cNvSpPr>
            <a:spLocks noGrp="1"/>
          </p:cNvSpPr>
          <p:nvPr>
            <p:ph type="sldNum" sz="quarter" idx="5"/>
          </p:nvPr>
        </p:nvSpPr>
        <p:spPr/>
        <p:txBody>
          <a:bodyPr/>
          <a:lstStyle/>
          <a:p>
            <a:fld id="{0A1A2D79-0A70-4F98-91B6-5265C658D6AD}" type="slidenum">
              <a:rPr lang="en-US" smtClean="0"/>
              <a:t>11</a:t>
            </a:fld>
            <a:endParaRPr lang="en-US"/>
          </a:p>
        </p:txBody>
      </p:sp>
    </p:spTree>
    <p:extLst>
      <p:ext uri="{BB962C8B-B14F-4D97-AF65-F5344CB8AC3E}">
        <p14:creationId xmlns:p14="http://schemas.microsoft.com/office/powerpoint/2010/main" val="2767211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E1879-F7DF-DAE1-1959-2B386036F7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57924-EB2C-FEC7-EA78-A6B18CBFC8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6E37A9-B3C1-2873-04AB-061A3B7D6C68}"/>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Where You May Encounter QR Codes</a:t>
            </a:r>
          </a:p>
          <a:p>
            <a:endParaRPr lang="en-US" sz="1400" dirty="0">
              <a:latin typeface="Segoe UI" panose="020B0502040204020203" pitchFamily="34" charset="0"/>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Or you may receive a QR code for a ticket to a concert or a boarding pass in an email or text message. </a:t>
            </a:r>
          </a:p>
          <a:p>
            <a:endParaRPr lang="en-US" dirty="0"/>
          </a:p>
        </p:txBody>
      </p:sp>
      <p:sp>
        <p:nvSpPr>
          <p:cNvPr id="4" name="Slide Number Placeholder 3">
            <a:extLst>
              <a:ext uri="{FF2B5EF4-FFF2-40B4-BE49-F238E27FC236}">
                <a16:creationId xmlns:a16="http://schemas.microsoft.com/office/drawing/2014/main" id="{00362718-BFE6-27AE-518A-3DB095D9A345}"/>
              </a:ext>
            </a:extLst>
          </p:cNvPr>
          <p:cNvSpPr>
            <a:spLocks noGrp="1"/>
          </p:cNvSpPr>
          <p:nvPr>
            <p:ph type="sldNum" sz="quarter" idx="5"/>
          </p:nvPr>
        </p:nvSpPr>
        <p:spPr/>
        <p:txBody>
          <a:bodyPr/>
          <a:lstStyle/>
          <a:p>
            <a:fld id="{0A1A2D79-0A70-4F98-91B6-5265C658D6AD}" type="slidenum">
              <a:rPr lang="en-US" smtClean="0"/>
              <a:t>12</a:t>
            </a:fld>
            <a:endParaRPr lang="en-US"/>
          </a:p>
        </p:txBody>
      </p:sp>
    </p:spTree>
    <p:extLst>
      <p:ext uri="{BB962C8B-B14F-4D97-AF65-F5344CB8AC3E}">
        <p14:creationId xmlns:p14="http://schemas.microsoft.com/office/powerpoint/2010/main" val="2417460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is a QR Code</a:t>
            </a:r>
            <a:b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lang="en-US" dirty="0">
              <a:latin typeface="Segoe UI" panose="020B0502040204020203" pitchFamily="34" charset="0"/>
              <a:cs typeface="Segoe UI" panose="020B0502040204020203" pitchFamily="34" charset="0"/>
            </a:endParaRPr>
          </a:p>
          <a:p>
            <a:pPr marL="0" lvl="0" indent="0">
              <a:buFont typeface="Arial" panose="020B0604020202020204" pitchFamily="34" charset="0"/>
              <a:buNone/>
            </a:pPr>
            <a:r>
              <a:rPr lang="en-US" dirty="0">
                <a:latin typeface="Segoe UI" panose="020B0502040204020203" pitchFamily="34" charset="0"/>
                <a:cs typeface="Segoe UI" panose="020B0502040204020203" pitchFamily="34" charset="0"/>
              </a:rPr>
              <a:t>A QR code </a:t>
            </a:r>
            <a:r>
              <a:rPr lang="en-US" sz="1200" dirty="0">
                <a:latin typeface="Segoe UI" panose="020B0502040204020203" pitchFamily="34" charset="0"/>
                <a:ea typeface="ＭＳ Ｐゴシック"/>
                <a:cs typeface="Segoe UI" panose="020B0502040204020203" pitchFamily="34" charset="0"/>
              </a:rPr>
              <a:t>is like a barcode. Just like you would scan a barcode for information like a price or to check out at a store…</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a:p>
        </p:txBody>
      </p:sp>
    </p:spTree>
    <p:extLst>
      <p:ext uri="{BB962C8B-B14F-4D97-AF65-F5344CB8AC3E}">
        <p14:creationId xmlns:p14="http://schemas.microsoft.com/office/powerpoint/2010/main" val="2594175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443B8-C784-5143-AE0F-FA1B8BE80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C90636-5A27-A389-238E-1ACD7D726B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8B5DE5-B8F9-D0D9-4571-BDCA5FF5299F}"/>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is a QR Code</a:t>
            </a:r>
            <a:br>
              <a:rPr lang="en-US" dirty="0">
                <a:latin typeface="Segoe UI" panose="020B0502040204020203" pitchFamily="34" charset="0"/>
                <a:cs typeface="Segoe UI" panose="020B0502040204020203" pitchFamily="34" charset="0"/>
              </a:rPr>
            </a:br>
            <a:endParaRPr lang="en-US" dirty="0">
              <a:latin typeface="Segoe UI" panose="020B0502040204020203" pitchFamily="34" charset="0"/>
              <a:cs typeface="Segoe UI" panose="020B0502040204020203" pitchFamily="34" charset="0"/>
            </a:endParaRPr>
          </a:p>
          <a:p>
            <a:pPr marL="0" lvl="0" indent="0">
              <a:buFont typeface="Arial" panose="020B0604020202020204" pitchFamily="34" charset="0"/>
              <a:buNone/>
            </a:pPr>
            <a:r>
              <a:rPr lang="en-US" sz="1200" dirty="0">
                <a:latin typeface="Segoe UI" panose="020B0502040204020203" pitchFamily="34" charset="0"/>
                <a:ea typeface="ＭＳ Ｐゴシック"/>
                <a:cs typeface="Segoe UI" panose="020B0502040204020203" pitchFamily="34" charset="0"/>
              </a:rPr>
              <a:t>you scan the QR code. The difference here is that you use your smartphone or tablet to scan, using the built-in camera app. </a:t>
            </a:r>
            <a:endParaRPr lang="en-US"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BCA85DBC-5DCF-6B5B-FF2B-77307F3CD832}"/>
              </a:ext>
            </a:extLst>
          </p:cNvPr>
          <p:cNvSpPr>
            <a:spLocks noGrp="1"/>
          </p:cNvSpPr>
          <p:nvPr>
            <p:ph type="sldNum" sz="quarter" idx="5"/>
          </p:nvPr>
        </p:nvSpPr>
        <p:spPr/>
        <p:txBody>
          <a:bodyPr/>
          <a:lstStyle/>
          <a:p>
            <a:fld id="{0A1A2D79-0A70-4F98-91B6-5265C658D6AD}" type="slidenum">
              <a:rPr lang="en-US" smtClean="0"/>
              <a:t>14</a:t>
            </a:fld>
            <a:endParaRPr lang="en-US"/>
          </a:p>
        </p:txBody>
      </p:sp>
    </p:spTree>
    <p:extLst>
      <p:ext uri="{BB962C8B-B14F-4D97-AF65-F5344CB8AC3E}">
        <p14:creationId xmlns:p14="http://schemas.microsoft.com/office/powerpoint/2010/main" val="3201352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A1C41-563C-9910-20AF-591684C1BC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D8B871-553C-9BF7-EF53-7F9762501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2B24B7-C3BD-0C61-5C02-BBF55546BB46}"/>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is a QR Code</a:t>
            </a:r>
            <a:endParaRPr lang="en-US" dirty="0">
              <a:latin typeface="Segoe UI" panose="020B0502040204020203" pitchFamily="34" charset="0"/>
              <a:cs typeface="Segoe UI" panose="020B0502040204020203" pitchFamily="34" charset="0"/>
            </a:endParaRPr>
          </a:p>
          <a:p>
            <a:pPr marL="0" lvl="0"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Just like you click on a link on a webpage to connect to a website, movie, or music video, the information in the QR code is read by your device, and connects you to a resource on the Internet, like a website to view a food menu or advertisement, or an application to make a payment, and more. </a:t>
            </a:r>
            <a:endParaRPr lang="en-US"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C1711BB-8EE7-678E-0CF3-930A56A075E3}"/>
              </a:ext>
            </a:extLst>
          </p:cNvPr>
          <p:cNvSpPr>
            <a:spLocks noGrp="1"/>
          </p:cNvSpPr>
          <p:nvPr>
            <p:ph type="sldNum" sz="quarter" idx="5"/>
          </p:nvPr>
        </p:nvSpPr>
        <p:spPr/>
        <p:txBody>
          <a:bodyPr/>
          <a:lstStyle/>
          <a:p>
            <a:fld id="{0A1A2D79-0A70-4F98-91B6-5265C658D6AD}" type="slidenum">
              <a:rPr lang="en-US" smtClean="0"/>
              <a:t>15</a:t>
            </a:fld>
            <a:endParaRPr lang="en-US"/>
          </a:p>
        </p:txBody>
      </p:sp>
    </p:spTree>
    <p:extLst>
      <p:ext uri="{BB962C8B-B14F-4D97-AF65-F5344CB8AC3E}">
        <p14:creationId xmlns:p14="http://schemas.microsoft.com/office/powerpoint/2010/main" val="1891993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21783-9DBD-A708-6CD5-66CA397C83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AA34D-44F3-72CD-9B0E-719BC08B82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8FDF3-EC24-9ACC-8DAA-B6B42D23C396}"/>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You Can Do with a QR Code</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What can you do with a QR code? Let’s explore the different ways you may use a QR code as you go about your week. </a:t>
            </a:r>
            <a:endParaRPr lang="en-US"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9DFDC5D-2895-B16B-A2D8-FAD344F423F4}"/>
              </a:ext>
            </a:extLst>
          </p:cNvPr>
          <p:cNvSpPr>
            <a:spLocks noGrp="1"/>
          </p:cNvSpPr>
          <p:nvPr>
            <p:ph type="sldNum" sz="quarter" idx="5"/>
          </p:nvPr>
        </p:nvSpPr>
        <p:spPr/>
        <p:txBody>
          <a:bodyPr/>
          <a:lstStyle/>
          <a:p>
            <a:fld id="{0A1A2D79-0A70-4F98-91B6-5265C658D6AD}" type="slidenum">
              <a:rPr lang="en-US" smtClean="0"/>
              <a:t>16</a:t>
            </a:fld>
            <a:endParaRPr lang="en-US"/>
          </a:p>
        </p:txBody>
      </p:sp>
    </p:spTree>
    <p:extLst>
      <p:ext uri="{BB962C8B-B14F-4D97-AF65-F5344CB8AC3E}">
        <p14:creationId xmlns:p14="http://schemas.microsoft.com/office/powerpoint/2010/main" val="42258715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B8CE2-8217-9163-DAA2-F6B59C213A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19E069-C5B6-5800-EBC4-1CFAE9FF22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6ED21-3DAC-729E-6E1D-E277087D810F}"/>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You Can Do with a QR Code</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Instead of using paper menus, some restaurants provide QR codes that you can scan to view the menu. </a:t>
            </a:r>
            <a:endParaRPr lang="en-US"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80832255-4329-7158-0DA7-2EE6FE654A86}"/>
              </a:ext>
            </a:extLst>
          </p:cNvPr>
          <p:cNvSpPr>
            <a:spLocks noGrp="1"/>
          </p:cNvSpPr>
          <p:nvPr>
            <p:ph type="sldNum" sz="quarter" idx="5"/>
          </p:nvPr>
        </p:nvSpPr>
        <p:spPr/>
        <p:txBody>
          <a:bodyPr/>
          <a:lstStyle/>
          <a:p>
            <a:fld id="{0A1A2D79-0A70-4F98-91B6-5265C658D6AD}" type="slidenum">
              <a:rPr lang="en-US" smtClean="0"/>
              <a:t>17</a:t>
            </a:fld>
            <a:endParaRPr lang="en-US"/>
          </a:p>
        </p:txBody>
      </p:sp>
    </p:spTree>
    <p:extLst>
      <p:ext uri="{BB962C8B-B14F-4D97-AF65-F5344CB8AC3E}">
        <p14:creationId xmlns:p14="http://schemas.microsoft.com/office/powerpoint/2010/main" val="3300872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9C396-40D9-5BA1-71B0-558D7BD5CC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FE3ABF-DD6A-25F1-3A6D-BCE560DD44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B63407-8B58-7531-9FDE-4189ABBD191E}"/>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You Can Do with a QR Code</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At the doctor’s office, you may be asked to scan a QR code to check in instead of waiting in line. </a:t>
            </a:r>
            <a:endParaRPr lang="en-US"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F2E13FC7-2F22-EDE2-6F49-5617AF044351}"/>
              </a:ext>
            </a:extLst>
          </p:cNvPr>
          <p:cNvSpPr>
            <a:spLocks noGrp="1"/>
          </p:cNvSpPr>
          <p:nvPr>
            <p:ph type="sldNum" sz="quarter" idx="5"/>
          </p:nvPr>
        </p:nvSpPr>
        <p:spPr/>
        <p:txBody>
          <a:bodyPr/>
          <a:lstStyle/>
          <a:p>
            <a:fld id="{0A1A2D79-0A70-4F98-91B6-5265C658D6AD}" type="slidenum">
              <a:rPr lang="en-US" smtClean="0"/>
              <a:t>18</a:t>
            </a:fld>
            <a:endParaRPr lang="en-US"/>
          </a:p>
        </p:txBody>
      </p:sp>
    </p:spTree>
    <p:extLst>
      <p:ext uri="{BB962C8B-B14F-4D97-AF65-F5344CB8AC3E}">
        <p14:creationId xmlns:p14="http://schemas.microsoft.com/office/powerpoint/2010/main" val="33260299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B920A-7391-59FB-4A13-14E9CCC41C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D33648-1FEE-092A-8CCA-88E9C7642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1A65A4-6FA0-C2ED-84BC-AE0B46A77138}"/>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You Can Do with a QR Code</a:t>
            </a:r>
            <a:endParaRPr lang="en-US" dirty="0">
              <a:latin typeface="Segoe UI" panose="020B0502040204020203" pitchFamily="34" charset="0"/>
              <a:cs typeface="Segoe UI" panose="020B0502040204020203" pitchFamily="34" charset="0"/>
            </a:endParaRPr>
          </a:p>
          <a:p>
            <a:endParaRPr lang="en-US" dirty="0">
              <a:latin typeface="Segoe UI" panose="020B0502040204020203" pitchFamily="34" charset="0"/>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At the local coffee shop, they may provide a QR code to scan that connects your phone or laptop to the shop’s Wi-Fi instead of typing in a long password.</a:t>
            </a:r>
            <a:endParaRPr lang="en-US"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9098368F-5050-5626-9446-F2DFB4D741B9}"/>
              </a:ext>
            </a:extLst>
          </p:cNvPr>
          <p:cNvSpPr>
            <a:spLocks noGrp="1"/>
          </p:cNvSpPr>
          <p:nvPr>
            <p:ph type="sldNum" sz="quarter" idx="5"/>
          </p:nvPr>
        </p:nvSpPr>
        <p:spPr/>
        <p:txBody>
          <a:bodyPr/>
          <a:lstStyle/>
          <a:p>
            <a:fld id="{0A1A2D79-0A70-4F98-91B6-5265C658D6AD}" type="slidenum">
              <a:rPr lang="en-US" smtClean="0"/>
              <a:t>19</a:t>
            </a:fld>
            <a:endParaRPr lang="en-US"/>
          </a:p>
        </p:txBody>
      </p:sp>
    </p:spTree>
    <p:extLst>
      <p:ext uri="{BB962C8B-B14F-4D97-AF65-F5344CB8AC3E}">
        <p14:creationId xmlns:p14="http://schemas.microsoft.com/office/powerpoint/2010/main" val="162001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400" i="1"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628650" lvl="1" indent="-171450">
              <a:buFont typeface="Arial" panose="020B0604020202020204" pitchFamily="34" charset="0"/>
              <a:buChar char="•"/>
              <a:defRPr/>
            </a:pPr>
            <a:r>
              <a:rPr lang="en-US" sz="1400" i="0" dirty="0">
                <a:solidFill>
                  <a:srgbClr val="000000"/>
                </a:solidFill>
                <a:effectLst/>
                <a:latin typeface="Segoe UI" panose="020B0502040204020203" pitchFamily="34" charset="0"/>
                <a:cs typeface="Segoe UI" panose="020B0502040204020203" pitchFamily="34" charset="0"/>
              </a:rPr>
              <a:t>Workshop Introduction</a:t>
            </a:r>
            <a:br>
              <a:rPr lang="en-US" dirty="0">
                <a:latin typeface="Segoe UI" panose="020B0502040204020203" pitchFamily="34" charset="0"/>
                <a:ea typeface="Calibri"/>
                <a:cs typeface="Segoe UI" panose="020B0502040204020203" pitchFamily="34" charset="0"/>
              </a:rPr>
            </a:br>
            <a:endParaRPr lang="en-US" sz="1200" kern="1200" dirty="0">
              <a:solidFill>
                <a:srgbClr val="009FDB"/>
              </a:solidFill>
              <a:effectLst/>
              <a:latin typeface="Segoe UI" panose="020B0502040204020203" pitchFamily="34" charset="0"/>
              <a:ea typeface="Calibri"/>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Segoe UI" panose="020B0502040204020203" pitchFamily="34" charset="0"/>
                <a:ea typeface="+mn-ea"/>
                <a:cs typeface="Segoe UI" panose="020B0502040204020203" pitchFamily="34" charset="0"/>
              </a:rPr>
              <a:t>In today’s workshop, you will learn about QR codes</a:t>
            </a:r>
            <a:r>
              <a:rPr lang="en-US" dirty="0">
                <a:latin typeface="Segoe UI" panose="020B0502040204020203" pitchFamily="34" charset="0"/>
                <a:cs typeface="Segoe UI" panose="020B0502040204020203" pitchFamily="34" charset="0"/>
              </a:rPr>
              <a:t>,</a:t>
            </a:r>
            <a:r>
              <a:rPr lang="en-US" sz="1200" kern="1200" dirty="0">
                <a:solidFill>
                  <a:schemeClr val="tx1"/>
                </a:solidFill>
                <a:effectLst/>
                <a:latin typeface="Segoe UI" panose="020B0502040204020203" pitchFamily="34" charset="0"/>
                <a:ea typeface="+mn-ea"/>
                <a:cs typeface="Segoe UI" panose="020B0502040204020203" pitchFamily="34" charset="0"/>
              </a:rPr>
              <a:t> including</a:t>
            </a:r>
            <a:endParaRPr lang="en-US" dirty="0">
              <a:latin typeface="Segoe UI" panose="020B0502040204020203" pitchFamily="34" charset="0"/>
              <a:ea typeface="Calibri"/>
              <a:cs typeface="Segoe UI" panose="020B0502040204020203" pitchFamily="34" charset="0"/>
            </a:endParaRPr>
          </a:p>
          <a:p>
            <a:endParaRPr lang="en-US" b="0" dirty="0">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r>
              <a:rPr lang="en-US" b="1" dirty="0">
                <a:latin typeface="Segoe UI" panose="020B0502040204020203" pitchFamily="34" charset="0"/>
                <a:cs typeface="Segoe UI" panose="020B0502040204020203" pitchFamily="34" charset="0"/>
              </a:rPr>
              <a:t>Introduction </a:t>
            </a:r>
          </a:p>
          <a:p>
            <a:pPr marL="628650" lvl="1"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is a QR code</a:t>
            </a:r>
          </a:p>
          <a:p>
            <a:pPr marL="171450" indent="-171450">
              <a:buFont typeface="Arial" panose="020B0604020202020204" pitchFamily="34" charset="0"/>
              <a:buChar char="•"/>
            </a:pPr>
            <a:r>
              <a:rPr lang="en-US" b="1" dirty="0">
                <a:latin typeface="Segoe UI" panose="020B0502040204020203" pitchFamily="34" charset="0"/>
                <a:cs typeface="Segoe UI" panose="020B0502040204020203" pitchFamily="34" charset="0"/>
              </a:rPr>
              <a:t>Skill Building</a:t>
            </a:r>
          </a:p>
          <a:p>
            <a:pPr marL="628650" lvl="1"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Where you can find a QR code</a:t>
            </a:r>
          </a:p>
          <a:p>
            <a:pPr marL="628650" lvl="1"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you can do with a QR code</a:t>
            </a:r>
          </a:p>
          <a:p>
            <a:pPr marL="628650" lvl="1"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How to scan a QR code</a:t>
            </a:r>
          </a:p>
          <a:p>
            <a:pPr marL="171450" indent="-171450">
              <a:buFont typeface="Arial" panose="020B0604020202020204" pitchFamily="34" charset="0"/>
              <a:buChar char="•"/>
            </a:pPr>
            <a:r>
              <a:rPr lang="en-US" b="1" dirty="0">
                <a:latin typeface="Segoe UI" panose="020B0502040204020203" pitchFamily="34" charset="0"/>
                <a:cs typeface="Segoe UI" panose="020B0502040204020203" pitchFamily="34" charset="0"/>
              </a:rPr>
              <a:t>Tips for successfully scanning a QR code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Segoe UI" panose="020B0502040204020203" pitchFamily="34" charset="0"/>
                <a:cs typeface="Segoe UI" panose="020B0502040204020203" pitchFamily="34" charset="0"/>
              </a:rPr>
              <a:t>Tips for u</a:t>
            </a:r>
            <a:r>
              <a:rPr lang="en-US" dirty="0">
                <a:latin typeface="Segoe UI" panose="020B0502040204020203" pitchFamily="34" charset="0"/>
                <a:cs typeface="Segoe UI" panose="020B0502040204020203" pitchFamily="34" charset="0"/>
              </a:rPr>
              <a:t>sing QR codes safely and securely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Segoe UI" panose="020B0502040204020203" pitchFamily="34" charset="0"/>
                <a:cs typeface="Segoe UI" panose="020B0502040204020203" pitchFamily="34" charset="0"/>
              </a:rPr>
              <a:t>Practice</a:t>
            </a:r>
            <a:endParaRPr lang="en-US" b="0" dirty="0">
              <a:latin typeface="Segoe UI" panose="020B0502040204020203" pitchFamily="34" charset="0"/>
              <a:cs typeface="Segoe UI" panose="020B0502040204020203" pitchFamily="34" charset="0"/>
            </a:endParaRPr>
          </a:p>
          <a:p>
            <a:endParaRPr lang="en-US" b="1" dirty="0">
              <a:latin typeface="Segoe UI" panose="020B0502040204020203" pitchFamily="34" charset="0"/>
              <a:cs typeface="Segoe UI" panose="020B0502040204020203" pitchFamily="34" charset="0"/>
            </a:endParaRPr>
          </a:p>
          <a:p>
            <a:r>
              <a:rPr lang="en-US" b="0" dirty="0">
                <a:latin typeface="Segoe UI" panose="020B0502040204020203" pitchFamily="34" charset="0"/>
                <a:cs typeface="Segoe UI" panose="020B0502040204020203" pitchFamily="34" charset="0"/>
              </a:rPr>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BB63E-D35C-F00D-FB7D-55EAFE4E5A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1A93C8-71EC-16EB-2620-0AA4CCB68E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436190-D0E6-B1A5-8C56-A1B4E9150039}"/>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You Can Do with a QR Code</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Scan the QR code on a friend's or colleague's business card to add their contact to your phone automatically instead of typing the information into your contacts manually.</a:t>
            </a:r>
          </a:p>
          <a:p>
            <a:endParaRPr lang="en-US" dirty="0"/>
          </a:p>
        </p:txBody>
      </p:sp>
      <p:sp>
        <p:nvSpPr>
          <p:cNvPr id="4" name="Slide Number Placeholder 3">
            <a:extLst>
              <a:ext uri="{FF2B5EF4-FFF2-40B4-BE49-F238E27FC236}">
                <a16:creationId xmlns:a16="http://schemas.microsoft.com/office/drawing/2014/main" id="{55290778-CB5B-6107-EA97-FE13A391419D}"/>
              </a:ext>
            </a:extLst>
          </p:cNvPr>
          <p:cNvSpPr>
            <a:spLocks noGrp="1"/>
          </p:cNvSpPr>
          <p:nvPr>
            <p:ph type="sldNum" sz="quarter" idx="5"/>
          </p:nvPr>
        </p:nvSpPr>
        <p:spPr/>
        <p:txBody>
          <a:bodyPr/>
          <a:lstStyle/>
          <a:p>
            <a:fld id="{0A1A2D79-0A70-4F98-91B6-5265C658D6AD}" type="slidenum">
              <a:rPr lang="en-US" smtClean="0"/>
              <a:t>20</a:t>
            </a:fld>
            <a:endParaRPr lang="en-US"/>
          </a:p>
        </p:txBody>
      </p:sp>
    </p:spTree>
    <p:extLst>
      <p:ext uri="{BB962C8B-B14F-4D97-AF65-F5344CB8AC3E}">
        <p14:creationId xmlns:p14="http://schemas.microsoft.com/office/powerpoint/2010/main" val="1297564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331EE-176A-59FF-4C39-2693EB3FD9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4F8BAC-8EA7-A52E-5412-8055271C3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239B46-C4A6-DCEE-EB8F-2F67027FD064}"/>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You Can Do with a QR Code</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Use the QR code on a parking ticket to pay your fee as you leave the parking garage.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TT Aleck Sans"/>
              <a:ea typeface="ＭＳ Ｐゴシック"/>
            </a:endParaRPr>
          </a:p>
        </p:txBody>
      </p:sp>
      <p:sp>
        <p:nvSpPr>
          <p:cNvPr id="4" name="Slide Number Placeholder 3">
            <a:extLst>
              <a:ext uri="{FF2B5EF4-FFF2-40B4-BE49-F238E27FC236}">
                <a16:creationId xmlns:a16="http://schemas.microsoft.com/office/drawing/2014/main" id="{FB4A665F-C201-75F3-45F4-A67C6C4D6376}"/>
              </a:ext>
            </a:extLst>
          </p:cNvPr>
          <p:cNvSpPr>
            <a:spLocks noGrp="1"/>
          </p:cNvSpPr>
          <p:nvPr>
            <p:ph type="sldNum" sz="quarter" idx="5"/>
          </p:nvPr>
        </p:nvSpPr>
        <p:spPr/>
        <p:txBody>
          <a:bodyPr/>
          <a:lstStyle/>
          <a:p>
            <a:fld id="{0A1A2D79-0A70-4F98-91B6-5265C658D6AD}" type="slidenum">
              <a:rPr lang="en-US" smtClean="0"/>
              <a:t>21</a:t>
            </a:fld>
            <a:endParaRPr lang="en-US"/>
          </a:p>
        </p:txBody>
      </p:sp>
    </p:spTree>
    <p:extLst>
      <p:ext uri="{BB962C8B-B14F-4D97-AF65-F5344CB8AC3E}">
        <p14:creationId xmlns:p14="http://schemas.microsoft.com/office/powerpoint/2010/main" val="3840232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ED82A-E24E-03D3-452F-AFE261C750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2F6FFD-36C2-F566-7424-0894E728A4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33855-78D6-01E3-8E70-30C556FCD2B8}"/>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What You Can Do with a QR Code</a:t>
            </a:r>
            <a:endParaRPr lang="en-US" dirty="0">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You can also use QR codes to download an app, use a coupon, watch a video, take a survey, or rate a service.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Using QR codes can help save you time or make things easier to 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We have explored a variety of ways in which we can use QR codes to complete everyday tasks.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Before we move to the next section, do you have any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latin typeface="Segoe UI" panose="020B0502040204020203" pitchFamily="34" charset="0"/>
                <a:ea typeface="ＭＳ Ｐゴシック"/>
                <a:cs typeface="Segoe UI" panose="020B0502040204020203" pitchFamily="34" charset="0"/>
              </a:rPr>
              <a:t>INSTRUCTOR NOTE: </a:t>
            </a:r>
            <a:r>
              <a:rPr lang="en-US" sz="1200" dirty="0">
                <a:latin typeface="Segoe UI" panose="020B0502040204020203" pitchFamily="34" charset="0"/>
                <a:ea typeface="ＭＳ Ｐゴシック"/>
                <a:cs typeface="Segoe UI" panose="020B0502040204020203" pitchFamily="34" charset="0"/>
              </a:rPr>
              <a:t>Review and address items in the “parking lot”.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latin typeface="Segoe UI" panose="020B0502040204020203" pitchFamily="34" charset="0"/>
                <a:ea typeface="ＭＳ Ｐゴシック"/>
                <a:cs typeface="Segoe UI" panose="020B0502040204020203" pitchFamily="34" charset="0"/>
              </a:rPr>
              <a:t>ADDITIONAL DETAILS: </a:t>
            </a:r>
            <a:r>
              <a:rPr lang="en-US" sz="1200" dirty="0">
                <a:latin typeface="Segoe UI" panose="020B0502040204020203" pitchFamily="34" charset="0"/>
                <a:ea typeface="ＭＳ Ｐゴシック"/>
                <a:cs typeface="Segoe UI" panose="020B0502040204020203" pitchFamily="34" charset="0"/>
              </a:rPr>
              <a:t>For information about what the parking lot is, see the “Before the Workshop Begins” section of the Instructor Guide.</a:t>
            </a:r>
          </a:p>
          <a:p>
            <a:endParaRPr lang="en-US" sz="1200" b="0" i="1" dirty="0">
              <a:solidFill>
                <a:srgbClr val="242424"/>
              </a:solidFill>
              <a:effectLst/>
              <a:latin typeface="Segoe UI" panose="020B0502040204020203" pitchFamily="34" charset="0"/>
              <a:ea typeface="Calibri" panose="020F0502020204030204" pitchFamily="34" charset="0"/>
              <a:cs typeface="Segoe UI" panose="020B0502040204020203" pitchFamily="34" charset="0"/>
            </a:endParaRPr>
          </a:p>
          <a:p>
            <a:pPr marL="0" marR="0">
              <a:lnSpc>
                <a:spcPct val="107000"/>
              </a:lnSpc>
              <a:spcBef>
                <a:spcPts val="0"/>
              </a:spcBef>
              <a:spcAft>
                <a:spcPts val="800"/>
              </a:spcAft>
            </a:pPr>
            <a:endParaRPr lang="en-US" sz="1200" i="1" dirty="0">
              <a:solidFill>
                <a:schemeClr val="tx1"/>
              </a:solidFill>
              <a:effectLst/>
              <a:latin typeface="Segoe UI" panose="020B0502040204020203" pitchFamily="34" charset="0"/>
              <a:ea typeface="Times New Roman" panose="02020603050405020304" pitchFamily="18" charset="0"/>
              <a:cs typeface="Segoe UI" panose="020B0502040204020203" pitchFamily="34" charset="0"/>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C89D33-0E95-44C6-4498-C174755105E6}"/>
              </a:ext>
            </a:extLst>
          </p:cNvPr>
          <p:cNvSpPr>
            <a:spLocks noGrp="1"/>
          </p:cNvSpPr>
          <p:nvPr>
            <p:ph type="sldNum" sz="quarter" idx="5"/>
          </p:nvPr>
        </p:nvSpPr>
        <p:spPr/>
        <p:txBody>
          <a:bodyPr/>
          <a:lstStyle/>
          <a:p>
            <a:fld id="{0A1A2D79-0A70-4F98-91B6-5265C658D6AD}" type="slidenum">
              <a:rPr lang="en-US" smtClean="0"/>
              <a:t>22</a:t>
            </a:fld>
            <a:endParaRPr lang="en-US"/>
          </a:p>
        </p:txBody>
      </p:sp>
    </p:spTree>
    <p:extLst>
      <p:ext uri="{BB962C8B-B14F-4D97-AF65-F5344CB8AC3E}">
        <p14:creationId xmlns:p14="http://schemas.microsoft.com/office/powerpoint/2010/main" val="1045313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EE234-1E63-3C3C-BF11-0D10CC19F7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3E7617-9CA6-18C4-C93C-F3890E41A4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B9CF93-031B-50C9-9C39-830587EDD140}"/>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Now that you know what to do with a QR code, let’s learn how to scan a QR code using an iPhone and an</a:t>
            </a:r>
            <a:r>
              <a:rPr lang="en-US" dirty="0">
                <a:latin typeface="Segoe UI" panose="020B0502040204020203" pitchFamily="34" charset="0"/>
                <a:cs typeface="Segoe UI" panose="020B0502040204020203" pitchFamily="34" charset="0"/>
              </a:rPr>
              <a:t> Android mobile device. </a:t>
            </a:r>
          </a:p>
        </p:txBody>
      </p:sp>
      <p:sp>
        <p:nvSpPr>
          <p:cNvPr id="4" name="Slide Number Placeholder 3">
            <a:extLst>
              <a:ext uri="{FF2B5EF4-FFF2-40B4-BE49-F238E27FC236}">
                <a16:creationId xmlns:a16="http://schemas.microsoft.com/office/drawing/2014/main" id="{55124EE0-C084-EDCF-0E5D-AFD5815D5CFD}"/>
              </a:ext>
            </a:extLst>
          </p:cNvPr>
          <p:cNvSpPr>
            <a:spLocks noGrp="1"/>
          </p:cNvSpPr>
          <p:nvPr>
            <p:ph type="sldNum" sz="quarter" idx="5"/>
          </p:nvPr>
        </p:nvSpPr>
        <p:spPr/>
        <p:txBody>
          <a:bodyPr/>
          <a:lstStyle/>
          <a:p>
            <a:fld id="{0A1A2D79-0A70-4F98-91B6-5265C658D6AD}" type="slidenum">
              <a:rPr lang="en-US" smtClean="0"/>
              <a:t>23</a:t>
            </a:fld>
            <a:endParaRPr lang="en-US"/>
          </a:p>
        </p:txBody>
      </p:sp>
    </p:spTree>
    <p:extLst>
      <p:ext uri="{BB962C8B-B14F-4D97-AF65-F5344CB8AC3E}">
        <p14:creationId xmlns:p14="http://schemas.microsoft.com/office/powerpoint/2010/main" val="987937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C5ADA-A292-6A3F-EB6A-8B254E803E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E63B2D-5A30-D032-4AFA-46ABC5616A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3B1CEA-088E-9831-E519-F5B15857639B}"/>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Times New Roman" panose="02020603050405020304" pitchFamily="18" charset="0"/>
                <a:cs typeface="Segoe UI" panose="020B0502040204020203" pitchFamily="34" charset="0"/>
              </a:rPr>
              <a:t>To scan a QR code, you will use your smartphone or tablet’s built-in camera app. In today’s example, we will show you how to scan a QR code using an iPhone and an Android smartphone.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Segoe UI" panose="020B0502040204020203" pitchFamily="34" charset="0"/>
              <a:ea typeface="Times New Roman" panose="02020603050405020304" pitchFamily="18"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Segoe UI" panose="020B0502040204020203" pitchFamily="34" charset="0"/>
                <a:ea typeface="Times New Roman" panose="02020603050405020304" pitchFamily="18" charset="0"/>
                <a:cs typeface="Segoe UI" panose="020B0502040204020203" pitchFamily="34" charset="0"/>
              </a:rPr>
              <a:t>INSTRUCTOR NOTE: </a:t>
            </a:r>
            <a:r>
              <a:rPr lang="en-US" sz="1200" dirty="0">
                <a:effectLst/>
                <a:latin typeface="Segoe UI" panose="020B0502040204020203" pitchFamily="34" charset="0"/>
                <a:ea typeface="Times New Roman" panose="02020603050405020304" pitchFamily="18" charset="0"/>
                <a:cs typeface="Segoe UI" panose="020B0502040204020203" pitchFamily="34" charset="0"/>
              </a:rPr>
              <a:t>Press ENTER to display the tap icon on both 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Times New Roman" panose="02020603050405020304" pitchFamily="18" charset="0"/>
                <a:cs typeface="Segoe UI" panose="020B0502040204020203" pitchFamily="34" charset="0"/>
              </a:rPr>
              <a:t>Start by waking up your smartphone by tapping the screen.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TT Aleck Sans"/>
              <a:ea typeface="ＭＳ Ｐゴシック"/>
            </a:endParaRPr>
          </a:p>
        </p:txBody>
      </p:sp>
      <p:sp>
        <p:nvSpPr>
          <p:cNvPr id="4" name="Slide Number Placeholder 3">
            <a:extLst>
              <a:ext uri="{FF2B5EF4-FFF2-40B4-BE49-F238E27FC236}">
                <a16:creationId xmlns:a16="http://schemas.microsoft.com/office/drawing/2014/main" id="{4C9C86F1-732E-F468-B29D-CA1C4E5CA2D3}"/>
              </a:ext>
            </a:extLst>
          </p:cNvPr>
          <p:cNvSpPr>
            <a:spLocks noGrp="1"/>
          </p:cNvSpPr>
          <p:nvPr>
            <p:ph type="sldNum" sz="quarter" idx="5"/>
          </p:nvPr>
        </p:nvSpPr>
        <p:spPr/>
        <p:txBody>
          <a:bodyPr/>
          <a:lstStyle/>
          <a:p>
            <a:fld id="{0A1A2D79-0A70-4F98-91B6-5265C658D6AD}" type="slidenum">
              <a:rPr lang="en-US" smtClean="0"/>
              <a:t>24</a:t>
            </a:fld>
            <a:endParaRPr lang="en-US"/>
          </a:p>
        </p:txBody>
      </p:sp>
    </p:spTree>
    <p:extLst>
      <p:ext uri="{BB962C8B-B14F-4D97-AF65-F5344CB8AC3E}">
        <p14:creationId xmlns:p14="http://schemas.microsoft.com/office/powerpoint/2010/main" val="32169739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4BE89-BDD9-6D62-CF6D-30DF08DF00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B5A03-E43E-E2C5-FF10-748B2EC76B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009C22-E21C-0B5F-99F8-9E3467F7D4FF}"/>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Then tap the camera icon with your finger.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TT Aleck Sans"/>
              <a:ea typeface="ＭＳ Ｐゴシック"/>
            </a:endParaRPr>
          </a:p>
        </p:txBody>
      </p:sp>
      <p:sp>
        <p:nvSpPr>
          <p:cNvPr id="4" name="Slide Number Placeholder 3">
            <a:extLst>
              <a:ext uri="{FF2B5EF4-FFF2-40B4-BE49-F238E27FC236}">
                <a16:creationId xmlns:a16="http://schemas.microsoft.com/office/drawing/2014/main" id="{A9489444-FA07-3BDB-6067-C87F544A7D83}"/>
              </a:ext>
            </a:extLst>
          </p:cNvPr>
          <p:cNvSpPr>
            <a:spLocks noGrp="1"/>
          </p:cNvSpPr>
          <p:nvPr>
            <p:ph type="sldNum" sz="quarter" idx="5"/>
          </p:nvPr>
        </p:nvSpPr>
        <p:spPr/>
        <p:txBody>
          <a:bodyPr/>
          <a:lstStyle/>
          <a:p>
            <a:fld id="{0A1A2D79-0A70-4F98-91B6-5265C658D6AD}" type="slidenum">
              <a:rPr lang="en-US" smtClean="0"/>
              <a:t>25</a:t>
            </a:fld>
            <a:endParaRPr lang="en-US"/>
          </a:p>
        </p:txBody>
      </p:sp>
    </p:spTree>
    <p:extLst>
      <p:ext uri="{BB962C8B-B14F-4D97-AF65-F5344CB8AC3E}">
        <p14:creationId xmlns:p14="http://schemas.microsoft.com/office/powerpoint/2010/main" val="1762717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4AABF-4A52-37E4-36AB-E8917E66DE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B6D4CC-1790-E6F6-C67B-47D56A55EF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97D695-2673-BDF8-DE46-8D9BF11D8101}"/>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p>
          <a:p>
            <a:pPr marL="742950" lvl="1" indent="-285750">
              <a:buFont typeface="Arial" panose="020B0604020202020204" pitchFamily="34" charset="0"/>
              <a:buChar char="•"/>
              <a:defRPr/>
            </a:pPr>
            <a:endParaRPr lang="en-US" sz="1400" i="0" dirty="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pPr>
            <a:r>
              <a:rPr lang="en-US" i="0" dirty="0">
                <a:solidFill>
                  <a:srgbClr val="000000"/>
                </a:solidFill>
                <a:effectLst/>
                <a:latin typeface="Segoe UI" panose="020B0502040204020203" pitchFamily="34" charset="0"/>
                <a:cs typeface="Segoe UI" panose="020B0502040204020203" pitchFamily="34" charset="0"/>
              </a:rPr>
              <a:t>Another way to access the camera app is from the home screen</a:t>
            </a:r>
          </a:p>
          <a:p>
            <a:pPr marL="0" lvl="0" indent="0">
              <a:buFont typeface="Arial" panose="020B0604020202020204" pitchFamily="34" charset="0"/>
              <a:buNone/>
              <a:defRPr/>
            </a:pPr>
            <a:endParaRPr lang="en-US" i="0" dirty="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pPr>
            <a:r>
              <a:rPr lang="en-US" i="1" dirty="0">
                <a:solidFill>
                  <a:srgbClr val="000000"/>
                </a:solidFill>
                <a:effectLst/>
                <a:latin typeface="Segoe UI" panose="020B0502040204020203" pitchFamily="34" charset="0"/>
                <a:cs typeface="Segoe UI" panose="020B0502040204020203" pitchFamily="34" charset="0"/>
              </a:rPr>
              <a:t>INSTRUCTOR NOTE: </a:t>
            </a:r>
            <a:r>
              <a:rPr lang="en-US" i="0" dirty="0">
                <a:solidFill>
                  <a:srgbClr val="000000"/>
                </a:solidFill>
                <a:effectLst/>
                <a:latin typeface="Segoe UI" panose="020B0502040204020203" pitchFamily="34" charset="0"/>
                <a:cs typeface="Segoe UI" panose="020B0502040204020203" pitchFamily="34" charset="0"/>
              </a:rPr>
              <a:t>Press ENTER to display the tap icon on both images. </a:t>
            </a:r>
          </a:p>
          <a:p>
            <a:pPr marL="0" lvl="0" indent="0">
              <a:buFont typeface="Arial" panose="020B0604020202020204" pitchFamily="34" charset="0"/>
              <a:buNone/>
              <a:defRPr/>
            </a:pPr>
            <a:r>
              <a:rPr lang="en-US" i="0" dirty="0">
                <a:solidFill>
                  <a:srgbClr val="000000"/>
                </a:solidFill>
                <a:effectLst/>
                <a:latin typeface="Segoe UI" panose="020B0502040204020203" pitchFamily="34" charset="0"/>
                <a:cs typeface="Segoe UI" panose="020B0502040204020203" pitchFamily="34" charset="0"/>
              </a:rPr>
              <a:t>Look for the camera app and tap it. </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8381F341-179D-8849-D026-2ADC85148275}"/>
              </a:ext>
            </a:extLst>
          </p:cNvPr>
          <p:cNvSpPr>
            <a:spLocks noGrp="1"/>
          </p:cNvSpPr>
          <p:nvPr>
            <p:ph type="sldNum" sz="quarter" idx="5"/>
          </p:nvPr>
        </p:nvSpPr>
        <p:spPr/>
        <p:txBody>
          <a:bodyPr/>
          <a:lstStyle/>
          <a:p>
            <a:fld id="{0A1A2D79-0A70-4F98-91B6-5265C658D6AD}" type="slidenum">
              <a:rPr lang="en-US" smtClean="0"/>
              <a:t>26</a:t>
            </a:fld>
            <a:endParaRPr lang="en-US"/>
          </a:p>
        </p:txBody>
      </p:sp>
    </p:spTree>
    <p:extLst>
      <p:ext uri="{BB962C8B-B14F-4D97-AF65-F5344CB8AC3E}">
        <p14:creationId xmlns:p14="http://schemas.microsoft.com/office/powerpoint/2010/main" val="4274853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C21C9-389D-1C9A-EF7C-B200620E30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0FA484-FC9C-D255-A3A5-6CCAE8AAE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F6FD7F-4ABB-7FF8-D285-0178F91BAB11}"/>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p>
          <a:p>
            <a:pPr marL="742950" lvl="1" indent="-285750">
              <a:buFont typeface="Arial" panose="020B0604020202020204" pitchFamily="34" charset="0"/>
              <a:buChar char="•"/>
              <a:defRPr/>
            </a:pPr>
            <a:endParaRPr lang="en-US" sz="1400" i="0" dirty="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pPr>
            <a:r>
              <a:rPr lang="en-US" i="0" dirty="0">
                <a:solidFill>
                  <a:srgbClr val="000000"/>
                </a:solidFill>
                <a:effectLst/>
                <a:latin typeface="Segoe UI" panose="020B0502040204020203" pitchFamily="34" charset="0"/>
                <a:cs typeface="Segoe UI" panose="020B0502040204020203" pitchFamily="34" charset="0"/>
              </a:rPr>
              <a:t>And the camera app opens.</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0823D627-6FAC-08C2-8559-84D8F7A0F967}"/>
              </a:ext>
            </a:extLst>
          </p:cNvPr>
          <p:cNvSpPr>
            <a:spLocks noGrp="1"/>
          </p:cNvSpPr>
          <p:nvPr>
            <p:ph type="sldNum" sz="quarter" idx="5"/>
          </p:nvPr>
        </p:nvSpPr>
        <p:spPr/>
        <p:txBody>
          <a:bodyPr/>
          <a:lstStyle/>
          <a:p>
            <a:fld id="{0A1A2D79-0A70-4F98-91B6-5265C658D6AD}" type="slidenum">
              <a:rPr lang="en-US" smtClean="0"/>
              <a:t>27</a:t>
            </a:fld>
            <a:endParaRPr lang="en-US"/>
          </a:p>
        </p:txBody>
      </p:sp>
    </p:spTree>
    <p:extLst>
      <p:ext uri="{BB962C8B-B14F-4D97-AF65-F5344CB8AC3E}">
        <p14:creationId xmlns:p14="http://schemas.microsoft.com/office/powerpoint/2010/main" val="2429503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71ACD-0302-9347-ECB3-80F08BC04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47DB9A-FB97-5FB2-265D-7EA9EE8AB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AEB70-86C5-FE6B-AB13-5D8233DB45DB}"/>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p>
          <a:p>
            <a:pPr marL="742950" lvl="1" indent="-285750">
              <a:buFont typeface="Arial" panose="020B0604020202020204" pitchFamily="34" charset="0"/>
              <a:buChar char="•"/>
              <a:defRPr/>
            </a:pPr>
            <a:endParaRPr lang="en-US" sz="1400" i="0" dirty="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pPr>
            <a:r>
              <a:rPr lang="en-US" i="0" dirty="0">
                <a:solidFill>
                  <a:srgbClr val="000000"/>
                </a:solidFill>
                <a:effectLst/>
                <a:latin typeface="Segoe UI" panose="020B0502040204020203" pitchFamily="34" charset="0"/>
                <a:cs typeface="Segoe UI" panose="020B0502040204020203" pitchFamily="34" charset="0"/>
              </a:rPr>
              <a:t>Hold your device so that the QR code appears in the camera’s viewfinder, making sure the entire code is visible on the screen. Even if the code is upside down, the camera can read it!</a:t>
            </a:r>
            <a:endParaRPr lang="en-US"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CFF78D2A-871F-270D-9313-4A9FB287644D}"/>
              </a:ext>
            </a:extLst>
          </p:cNvPr>
          <p:cNvSpPr>
            <a:spLocks noGrp="1"/>
          </p:cNvSpPr>
          <p:nvPr>
            <p:ph type="sldNum" sz="quarter" idx="5"/>
          </p:nvPr>
        </p:nvSpPr>
        <p:spPr/>
        <p:txBody>
          <a:bodyPr/>
          <a:lstStyle/>
          <a:p>
            <a:fld id="{0A1A2D79-0A70-4F98-91B6-5265C658D6AD}" type="slidenum">
              <a:rPr lang="en-US" smtClean="0"/>
              <a:t>28</a:t>
            </a:fld>
            <a:endParaRPr lang="en-US"/>
          </a:p>
        </p:txBody>
      </p:sp>
    </p:spTree>
    <p:extLst>
      <p:ext uri="{BB962C8B-B14F-4D97-AF65-F5344CB8AC3E}">
        <p14:creationId xmlns:p14="http://schemas.microsoft.com/office/powerpoint/2010/main" val="40898599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12430-6B6D-91C6-E661-1A789FD180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2A9CDA-F01C-D8A5-CAB7-DD460F006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0D8CE-9354-5A77-3AE0-EF23B077F72C}"/>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Segoe UI" panose="020B0502040204020203" pitchFamily="34" charset="0"/>
                <a:ea typeface="ＭＳ Ｐゴシック"/>
                <a:cs typeface="Segoe UI" panose="020B0502040204020203" pitchFamily="34" charset="0"/>
              </a:rPr>
              <a:t>The device automatically detects that it is a QR code and displays a link. You will not take a picture of the QR code. Instead of taking a picture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dirty="0">
                <a:latin typeface="Segoe UI" panose="020B0502040204020203" pitchFamily="34" charset="0"/>
                <a:ea typeface="ＭＳ Ｐゴシック"/>
                <a:cs typeface="Segoe UI" panose="020B0502040204020203" pitchFamily="34" charset="0"/>
              </a:rPr>
              <a:t>INSTRUCTOR NOTE: </a:t>
            </a:r>
            <a:r>
              <a:rPr lang="en-US" dirty="0">
                <a:latin typeface="Segoe UI" panose="020B0502040204020203" pitchFamily="34" charset="0"/>
                <a:ea typeface="ＭＳ Ｐゴシック"/>
                <a:cs typeface="Segoe UI" panose="020B0502040204020203" pitchFamily="34" charset="0"/>
              </a:rPr>
              <a:t>Press ENTER to display the tap icon on both images.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Segoe UI" panose="020B0502040204020203" pitchFamily="34" charset="0"/>
                <a:ea typeface="ＭＳ Ｐゴシック"/>
                <a:cs typeface="Segoe UI" panose="020B0502040204020203" pitchFamily="34" charset="0"/>
              </a:rPr>
              <a:t>tap the link on the screen</a:t>
            </a:r>
            <a:endParaRPr lang="en-US" dirty="0">
              <a:latin typeface="Segoe UI" panose="020B0502040204020203" pitchFamily="34" charset="0"/>
              <a:cs typeface="Segoe UI" panose="020B0502040204020203" pitchFamily="34" charset="0"/>
            </a:endParaRPr>
          </a:p>
          <a:p>
            <a:pPr marL="0" lvl="0"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DFE2DBD6-5C8A-3142-5778-068DC54DF96E}"/>
              </a:ext>
            </a:extLst>
          </p:cNvPr>
          <p:cNvSpPr>
            <a:spLocks noGrp="1"/>
          </p:cNvSpPr>
          <p:nvPr>
            <p:ph type="sldNum" sz="quarter" idx="5"/>
          </p:nvPr>
        </p:nvSpPr>
        <p:spPr/>
        <p:txBody>
          <a:bodyPr/>
          <a:lstStyle/>
          <a:p>
            <a:fld id="{0A1A2D79-0A70-4F98-91B6-5265C658D6AD}" type="slidenum">
              <a:rPr lang="en-US" smtClean="0"/>
              <a:t>29</a:t>
            </a:fld>
            <a:endParaRPr lang="en-US"/>
          </a:p>
        </p:txBody>
      </p:sp>
    </p:spTree>
    <p:extLst>
      <p:ext uri="{BB962C8B-B14F-4D97-AF65-F5344CB8AC3E}">
        <p14:creationId xmlns:p14="http://schemas.microsoft.com/office/powerpoint/2010/main" val="394465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400" i="1"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628650" lvl="1" indent="-171450">
              <a:buFont typeface="Arial" panose="020B0604020202020204" pitchFamily="34" charset="0"/>
              <a:buChar char="•"/>
              <a:defRPr/>
            </a:pPr>
            <a:r>
              <a:rPr lang="en-US" sz="1400" i="0" dirty="0">
                <a:solidFill>
                  <a:srgbClr val="000000"/>
                </a:solidFill>
                <a:effectLst/>
                <a:latin typeface="Segoe UI" panose="020B0502040204020203" pitchFamily="34" charset="0"/>
                <a:cs typeface="Segoe UI" panose="020B0502040204020203" pitchFamily="34" charset="0"/>
              </a:rPr>
              <a:t>What is a QR Code</a:t>
            </a:r>
            <a:endParaRPr lang="en-US" sz="1400" i="0" dirty="0">
              <a:latin typeface="Segoe UI" panose="020B0502040204020203" pitchFamily="34" charset="0"/>
              <a:cs typeface="Segoe UI" panose="020B0502040204020203" pitchFamily="34" charset="0"/>
            </a:endParaRPr>
          </a:p>
          <a:p>
            <a:pPr marL="0" lvl="0" indent="0">
              <a:buFont typeface="Arial" panose="020B0604020202020204" pitchFamily="34" charset="0"/>
              <a:buNone/>
            </a:pPr>
            <a:endParaRPr lang="en-US" sz="1200" dirty="0">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pPr>
            <a:r>
              <a:rPr lang="en-US" sz="1200" dirty="0">
                <a:latin typeface="Segoe UI" panose="020B0502040204020203" pitchFamily="34" charset="0"/>
                <a:ea typeface="ＭＳ Ｐゴシック"/>
                <a:cs typeface="Segoe UI" panose="020B0502040204020203" pitchFamily="34" charset="0"/>
              </a:rPr>
              <a:t>You may have noticed these square patterns, called QR codes, showing up everywhere.</a:t>
            </a: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a:p>
        </p:txBody>
      </p:sp>
    </p:spTree>
    <p:extLst>
      <p:ext uri="{BB962C8B-B14F-4D97-AF65-F5344CB8AC3E}">
        <p14:creationId xmlns:p14="http://schemas.microsoft.com/office/powerpoint/2010/main" val="4112181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2BBDC-6224-023B-FC24-2140FB7DB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BCC1E3-D56B-BD7A-2343-9D47080C23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541E8F-B536-7E25-760A-6B4FC853D0FA}"/>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How to Scan a QR Code</a:t>
            </a:r>
          </a:p>
          <a:p>
            <a:pPr marL="742950" lvl="1" indent="-285750">
              <a:buFont typeface="Arial" panose="020B0604020202020204" pitchFamily="34" charset="0"/>
              <a:buChar char="•"/>
              <a:defRPr/>
            </a:pPr>
            <a:endPar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defRPr/>
            </a:pPr>
            <a:r>
              <a:rPr lang="en-US" sz="12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and the link opens a web browser that displays the PLA DigitalLearn website.</a:t>
            </a:r>
          </a:p>
          <a:p>
            <a:pPr marL="457200" lvl="1"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lvl="0" indent="0" algn="l">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6888115F-51E0-8DB7-BA98-92AA5BDBFA15}"/>
              </a:ext>
            </a:extLst>
          </p:cNvPr>
          <p:cNvSpPr>
            <a:spLocks noGrp="1"/>
          </p:cNvSpPr>
          <p:nvPr>
            <p:ph type="sldNum" sz="quarter" idx="5"/>
          </p:nvPr>
        </p:nvSpPr>
        <p:spPr/>
        <p:txBody>
          <a:bodyPr/>
          <a:lstStyle/>
          <a:p>
            <a:fld id="{0A1A2D79-0A70-4F98-91B6-5265C658D6AD}" type="slidenum">
              <a:rPr lang="en-US" smtClean="0"/>
              <a:t>30</a:t>
            </a:fld>
            <a:endParaRPr lang="en-US"/>
          </a:p>
        </p:txBody>
      </p:sp>
    </p:spTree>
    <p:extLst>
      <p:ext uri="{BB962C8B-B14F-4D97-AF65-F5344CB8AC3E}">
        <p14:creationId xmlns:p14="http://schemas.microsoft.com/office/powerpoint/2010/main" val="28592618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AA8C7-8639-00C3-FE21-C35B7A016C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ECB88E-B590-003E-5760-267B3CDF1E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4C33A7-1748-852E-2668-E9900EC28FF4}"/>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 AND LEARNER ACTIVITY SHEET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Activity 1</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dirty="0">
                <a:effectLst/>
                <a:latin typeface="Segoe UI" panose="020B0502040204020203" pitchFamily="34" charset="0"/>
                <a:ea typeface="Times New Roman" panose="02020603050405020304" pitchFamily="18" charset="0"/>
                <a:cs typeface="Segoe UI" panose="020B0502040204020203" pitchFamily="34" charset="0"/>
              </a:rPr>
              <a:t>In this lesson, we learned where to find a QR code, what to do with a QR code, and how to scan a QR code. </a:t>
            </a:r>
            <a:r>
              <a:rPr lang="en-US" sz="1200" dirty="0">
                <a:latin typeface="Segoe UI" panose="020B0502040204020203" pitchFamily="34" charset="0"/>
                <a:cs typeface="Segoe UI" panose="020B0502040204020203" pitchFamily="34" charset="0"/>
              </a:rPr>
              <a:t>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Segoe UI" panose="020B0502040204020203" pitchFamily="34" charset="0"/>
                <a:ea typeface="+mn-ea"/>
                <a:cs typeface="Segoe UI" panose="020B0502040204020203" pitchFamily="34" charset="0"/>
              </a:rPr>
              <a:t> </a:t>
            </a:r>
            <a:endParaRPr lang="en-US" sz="1200" b="0" i="0" u="none" strike="noStrike" kern="1200" dirty="0">
              <a:solidFill>
                <a:srgbClr val="333333"/>
              </a:solidFill>
              <a:effectLst/>
              <a:latin typeface="Segoe UI" panose="020B0502040204020203" pitchFamily="34" charset="0"/>
              <a:ea typeface="+mn-ea"/>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dirty="0">
                <a:effectLst/>
                <a:latin typeface="Segoe UI" panose="020B0502040204020203" pitchFamily="34" charset="0"/>
                <a:ea typeface="Times New Roman" panose="02020603050405020304" pitchFamily="18" charset="0"/>
                <a:cs typeface="Segoe UI" panose="020B0502040204020203" pitchFamily="34" charset="0"/>
              </a:rPr>
              <a:t>Let’s practice what we learned.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b="0" i="0" u="none" strike="noStrike" dirty="0">
              <a:solidFill>
                <a:srgbClr val="333333"/>
              </a:solidFill>
              <a:effectLst/>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b="0" i="1" u="none" strike="noStrike" dirty="0">
                <a:solidFill>
                  <a:srgbClr val="333333"/>
                </a:solidFill>
                <a:effectLst/>
                <a:latin typeface="Segoe UI" panose="020B0502040204020203" pitchFamily="34" charset="0"/>
                <a:cs typeface="Segoe UI" panose="020B0502040204020203" pitchFamily="34" charset="0"/>
              </a:rPr>
              <a:t>INSTRUCTOR NOTE: </a:t>
            </a:r>
            <a:r>
              <a:rPr lang="en-US" sz="1200" b="0" i="0" u="none" strike="noStrike" dirty="0">
                <a:solidFill>
                  <a:srgbClr val="333333"/>
                </a:solidFill>
                <a:effectLst/>
                <a:latin typeface="Segoe UI" panose="020B0502040204020203" pitchFamily="34" charset="0"/>
                <a:cs typeface="Segoe UI" panose="020B0502040204020203" pitchFamily="34" charset="0"/>
              </a:rPr>
              <a:t>Point attendees to Activity 1 on Activity Sheet page 1. Ask the attendees to use their device to scan a QR code.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b="0" i="0" u="none" strike="noStrike" dirty="0">
              <a:solidFill>
                <a:srgbClr val="333333"/>
              </a:solidFill>
              <a:effectLst/>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b="0" i="1" u="none" strike="noStrike" dirty="0">
                <a:solidFill>
                  <a:srgbClr val="333333"/>
                </a:solidFill>
                <a:effectLst/>
                <a:latin typeface="Segoe UI" panose="020B0502040204020203" pitchFamily="34" charset="0"/>
                <a:cs typeface="Segoe UI" panose="020B0502040204020203" pitchFamily="34" charset="0"/>
              </a:rPr>
              <a:t>INSTRUCTOR NOTE: </a:t>
            </a:r>
            <a:r>
              <a:rPr lang="en-US" sz="1200" b="0" i="0" u="none" strike="noStrike" dirty="0">
                <a:solidFill>
                  <a:srgbClr val="333333"/>
                </a:solidFill>
                <a:effectLst/>
                <a:latin typeface="Segoe UI" panose="020B0502040204020203" pitchFamily="34" charset="0"/>
                <a:cs typeface="Segoe UI" panose="020B0502040204020203" pitchFamily="34" charset="0"/>
              </a:rPr>
              <a:t>If a learner does not have a smartphone or tablet with them, you can encourage them to watch another attendee complete the activity, or if your organization has devices to lend, provide them to the attendees who need them.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dirty="0">
                <a:solidFill>
                  <a:srgbClr val="000000"/>
                </a:solidFill>
                <a:effectLst/>
                <a:latin typeface="ATT Aleck Sans" panose="020B0503020203020204"/>
              </a:rPr>
              <a:t>​</a:t>
            </a: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a:extLst>
              <a:ext uri="{FF2B5EF4-FFF2-40B4-BE49-F238E27FC236}">
                <a16:creationId xmlns:a16="http://schemas.microsoft.com/office/drawing/2014/main" id="{88018345-7020-2951-DD7E-508F8226C380}"/>
              </a:ext>
            </a:extLst>
          </p:cNvPr>
          <p:cNvSpPr>
            <a:spLocks noGrp="1"/>
          </p:cNvSpPr>
          <p:nvPr>
            <p:ph type="sldNum" sz="quarter" idx="5"/>
          </p:nvPr>
        </p:nvSpPr>
        <p:spPr/>
        <p:txBody>
          <a:bodyPr/>
          <a:lstStyle/>
          <a:p>
            <a:fld id="{0A1A2D79-0A70-4F98-91B6-5265C658D6AD}" type="slidenum">
              <a:rPr lang="en-US" smtClean="0"/>
              <a:t>31</a:t>
            </a:fld>
            <a:endParaRPr lang="en-US"/>
          </a:p>
        </p:txBody>
      </p:sp>
    </p:spTree>
    <p:extLst>
      <p:ext uri="{BB962C8B-B14F-4D97-AF65-F5344CB8AC3E}">
        <p14:creationId xmlns:p14="http://schemas.microsoft.com/office/powerpoint/2010/main" val="8600111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8399F-BEC0-1F82-D075-F7E26767A8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632004-8812-8B68-AE46-BC1E3DD0C0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3847D3-502E-3097-2EA9-1F7E350DAB86}"/>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 AND LEARNER ACTIVITY SHEET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Activity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dirty="0">
                <a:solidFill>
                  <a:srgbClr val="333333"/>
                </a:solidFill>
                <a:effectLst/>
                <a:latin typeface="Segoe UI" panose="020B0502040204020203" pitchFamily="34" charset="0"/>
                <a:cs typeface="Segoe UI" panose="020B0502040204020203" pitchFamily="34" charset="0"/>
              </a:rPr>
              <a:t>INSTRUCTOR NOTE: </a:t>
            </a:r>
            <a:r>
              <a:rPr lang="en-US" sz="1200" b="0" i="0" u="none" strike="noStrike" dirty="0">
                <a:solidFill>
                  <a:srgbClr val="333333"/>
                </a:solidFill>
                <a:effectLst/>
                <a:latin typeface="Segoe UI" panose="020B0502040204020203" pitchFamily="34" charset="0"/>
                <a:cs typeface="Segoe UI" panose="020B0502040204020203" pitchFamily="34" charset="0"/>
              </a:rPr>
              <a:t>After the attendees have time to complete the activity, review the answers by asking the learners to call out the answers to following questions.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333333"/>
              </a:solidFill>
              <a:effectLst/>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If you have a smartphone or tablet, use the camera to scan the QR code on the screen or use the QR code in Activity 1 of the Activity Sheet. </a:t>
            </a:r>
            <a:br>
              <a:rPr lang="en-US" sz="1200" b="0" i="0" u="none" strike="noStrike" baseline="0" dirty="0">
                <a:latin typeface="Segoe UI" panose="020B0502040204020203" pitchFamily="34" charset="0"/>
                <a:cs typeface="Segoe UI" panose="020B0502040204020203" pitchFamily="34" charset="0"/>
              </a:rPr>
            </a:br>
            <a:endParaRPr lang="en-US" sz="1200" b="0" i="0" u="none" strike="noStrike" dirty="0">
              <a:solidFill>
                <a:srgbClr val="333333"/>
              </a:solidFill>
              <a:effectLst/>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What resource does the QR code open? </a:t>
            </a:r>
          </a:p>
          <a:p>
            <a:pPr marR="0" algn="l" rtl="0"/>
            <a:r>
              <a:rPr lang="en-US" sz="1200" b="1" i="0" u="none" strike="noStrike" baseline="0" dirty="0">
                <a:latin typeface="Segoe UI" panose="020B0502040204020203" pitchFamily="34" charset="0"/>
                <a:cs typeface="Segoe UI" panose="020B0502040204020203" pitchFamily="34" charset="0"/>
              </a:rPr>
              <a:t>Answer: </a:t>
            </a:r>
            <a:r>
              <a:rPr lang="en-US" sz="1200" b="0" i="0" u="none" strike="noStrike" baseline="0" dirty="0">
                <a:latin typeface="Segoe UI" panose="020B0502040204020203" pitchFamily="34" charset="0"/>
                <a:cs typeface="Segoe UI" panose="020B0502040204020203" pitchFamily="34" charset="0"/>
              </a:rPr>
              <a:t>PLA DigitalLearn website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dirty="0">
                <a:solidFill>
                  <a:srgbClr val="333333"/>
                </a:solidFill>
                <a:effectLst/>
                <a:latin typeface="Segoe UI" panose="020B0502040204020203" pitchFamily="34" charset="0"/>
                <a:cs typeface="Segoe UI" panose="020B0502040204020203" pitchFamily="34" charset="0"/>
              </a:rPr>
              <a:t>INSTRUCTOR NOTE: </a:t>
            </a:r>
            <a:r>
              <a:rPr lang="en-US" sz="1200" b="0" i="0" u="none" strike="noStrike" baseline="0" dirty="0">
                <a:latin typeface="Segoe UI" panose="020B0502040204020203" pitchFamily="34" charset="0"/>
                <a:cs typeface="Segoe UI" panose="020B0502040204020203" pitchFamily="34" charset="0"/>
              </a:rPr>
              <a:t>Check in with the attendees to see if they need any help with the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baseline="0" dirty="0">
              <a:solidFill>
                <a:srgbClr val="333333"/>
              </a:solidFill>
              <a:effectLst/>
              <a:latin typeface="Segoe UI" panose="020B0502040204020203" pitchFamily="34" charset="0"/>
              <a:cs typeface="Segoe UI" panose="020B0502040204020203" pitchFamily="34" charset="0"/>
            </a:endParaRPr>
          </a:p>
          <a:p>
            <a:pPr marR="0" algn="l" rtl="0"/>
            <a:r>
              <a:rPr lang="en-US" sz="1200" b="1" i="0" u="none" strike="noStrike" baseline="0" dirty="0">
                <a:latin typeface="Segoe UI" panose="020B0502040204020203" pitchFamily="34" charset="0"/>
                <a:cs typeface="Segoe UI" panose="020B0502040204020203" pitchFamily="34" charset="0"/>
              </a:rPr>
              <a:t>After learners complete Activity 1: </a:t>
            </a:r>
            <a:r>
              <a:rPr lang="en-US" sz="1200" b="0" i="0" u="none" strike="noStrike" baseline="0" dirty="0">
                <a:latin typeface="Segoe UI" panose="020B0502040204020203" pitchFamily="34" charset="0"/>
                <a:cs typeface="Segoe UI" panose="020B0502040204020203" pitchFamily="34" charset="0"/>
              </a:rPr>
              <a:t>Great job, everyone! Before we move to the next section, do you have any questions?</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1" u="none" strike="noStrike" dirty="0">
                <a:solidFill>
                  <a:srgbClr val="333333"/>
                </a:solidFill>
                <a:effectLst/>
                <a:latin typeface="Segoe UI" panose="020B0502040204020203" pitchFamily="34" charset="0"/>
                <a:cs typeface="Segoe UI" panose="020B0502040204020203" pitchFamily="34" charset="0"/>
              </a:rPr>
              <a:t>INSTRUCTOR NOTE:  </a:t>
            </a:r>
            <a:r>
              <a:rPr lang="en-US" sz="1200" b="0" i="0" u="none" strike="noStrike" dirty="0">
                <a:solidFill>
                  <a:srgbClr val="333333"/>
                </a:solidFill>
                <a:effectLst/>
                <a:latin typeface="Segoe UI" panose="020B0502040204020203" pitchFamily="34" charset="0"/>
                <a:cs typeface="Segoe UI" panose="020B0502040204020203" pitchFamily="34" charset="0"/>
              </a:rPr>
              <a:t>Review and address items in the “parking lot”.</a:t>
            </a:r>
            <a:endParaRPr lang="en-US" sz="1200" b="0" i="0" u="none" strike="noStrike" baseline="0"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effectLst/>
                <a:latin typeface="Segoe UI" panose="020B0502040204020203" pitchFamily="34" charset="0"/>
                <a:ea typeface="Times New Roman" panose="02020603050405020304" pitchFamily="18" charset="0"/>
                <a:cs typeface="Segoe UI" panose="020B0502040204020203" pitchFamily="34" charset="0"/>
              </a:rPr>
              <a:t>ADDITIONAL DETAILS: </a:t>
            </a:r>
            <a:r>
              <a:rPr lang="en-US" sz="1800" dirty="0">
                <a:effectLst/>
                <a:latin typeface="Segoe UI" panose="020B0502040204020203" pitchFamily="34" charset="0"/>
                <a:ea typeface="Times New Roman" panose="02020603050405020304" pitchFamily="18" charset="0"/>
                <a:cs typeface="Segoe UI" panose="020B0502040204020203" pitchFamily="34" charset="0"/>
              </a:rPr>
              <a:t>For information about what the parking lot is, see the “Before the Workshop Begins” section of the Instructor Guide.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F3FB5B0-1369-B4EF-572A-0DF5E65AE9EE}"/>
              </a:ext>
            </a:extLst>
          </p:cNvPr>
          <p:cNvSpPr>
            <a:spLocks noGrp="1"/>
          </p:cNvSpPr>
          <p:nvPr>
            <p:ph type="sldNum" sz="quarter" idx="5"/>
          </p:nvPr>
        </p:nvSpPr>
        <p:spPr/>
        <p:txBody>
          <a:bodyPr/>
          <a:lstStyle/>
          <a:p>
            <a:fld id="{0A1A2D79-0A70-4F98-91B6-5265C658D6AD}" type="slidenum">
              <a:rPr lang="en-US" smtClean="0"/>
              <a:t>32</a:t>
            </a:fld>
            <a:endParaRPr lang="en-US"/>
          </a:p>
        </p:txBody>
      </p:sp>
    </p:spTree>
    <p:extLst>
      <p:ext uri="{BB962C8B-B14F-4D97-AF65-F5344CB8AC3E}">
        <p14:creationId xmlns:p14="http://schemas.microsoft.com/office/powerpoint/2010/main" val="10306799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6C25F-D5D0-7FB2-F878-686DB7C13E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CF560-952A-A4A4-326E-CEB1647702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603D9B-ACED-4121-6107-1BB1D9CDC23C}"/>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pPr marL="628650" lvl="1" indent="-171450" rtl="0">
              <a:buFont typeface="Arial" panose="020B0604020202020204" pitchFamily="34" charset="0"/>
              <a:buChar char="•"/>
            </a:pPr>
            <a:endParaRPr lang="en-US" sz="1200" b="0" i="0" u="none" strike="noStrike" kern="1200" baseline="0" dirty="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pPr>
            <a:r>
              <a:rPr lang="en-US" sz="1200" b="0" i="0" u="none" strike="noStrike" kern="1200" baseline="0" dirty="0">
                <a:solidFill>
                  <a:srgbClr val="000000"/>
                </a:solidFill>
                <a:latin typeface="Segoe UI" panose="020B0502040204020203" pitchFamily="34" charset="0"/>
                <a:cs typeface="Segoe UI" panose="020B0502040204020203" pitchFamily="34" charset="0"/>
              </a:rPr>
              <a:t>Let’s explore some tips to help you successfully scan a QR code. </a:t>
            </a:r>
          </a:p>
          <a:p>
            <a:endParaRPr lang="en-US" dirty="0"/>
          </a:p>
        </p:txBody>
      </p:sp>
      <p:sp>
        <p:nvSpPr>
          <p:cNvPr id="4" name="Slide Number Placeholder 3">
            <a:extLst>
              <a:ext uri="{FF2B5EF4-FFF2-40B4-BE49-F238E27FC236}">
                <a16:creationId xmlns:a16="http://schemas.microsoft.com/office/drawing/2014/main" id="{A036DC85-B08E-7A97-46F0-DD945612248E}"/>
              </a:ext>
            </a:extLst>
          </p:cNvPr>
          <p:cNvSpPr>
            <a:spLocks noGrp="1"/>
          </p:cNvSpPr>
          <p:nvPr>
            <p:ph type="sldNum" sz="quarter" idx="5"/>
          </p:nvPr>
        </p:nvSpPr>
        <p:spPr/>
        <p:txBody>
          <a:bodyPr/>
          <a:lstStyle/>
          <a:p>
            <a:fld id="{0A1A2D79-0A70-4F98-91B6-5265C658D6AD}" type="slidenum">
              <a:rPr lang="en-US" smtClean="0"/>
              <a:t>33</a:t>
            </a:fld>
            <a:endParaRPr lang="en-US"/>
          </a:p>
        </p:txBody>
      </p:sp>
    </p:spTree>
    <p:extLst>
      <p:ext uri="{BB962C8B-B14F-4D97-AF65-F5344CB8AC3E}">
        <p14:creationId xmlns:p14="http://schemas.microsoft.com/office/powerpoint/2010/main" val="28089670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F7D2C-AEBC-DD8B-DFC3-B85AE7285E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523ED8-C7F4-6746-84BE-7476665578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C32D64-4D95-3185-6A72-21368A8B2CCD}"/>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br>
              <a:rPr lang="en-US" dirty="0">
                <a:latin typeface="Segoe UI" panose="020B0502040204020203" pitchFamily="34" charset="0"/>
                <a:cs typeface="Segoe UI" panose="020B0502040204020203" pitchFamily="34" charset="0"/>
              </a:rPr>
            </a:b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Segoe UI" panose="020B0502040204020203" pitchFamily="34" charset="0"/>
                <a:ea typeface="ＭＳ Ｐゴシック"/>
                <a:cs typeface="Segoe UI" panose="020B0502040204020203" pitchFamily="34" charset="0"/>
              </a:rPr>
              <a:t>If you accidentally take a picture of the code, don’t worry. Just scan the code again.</a:t>
            </a:r>
            <a:endParaRPr lang="en-US" sz="1200" dirty="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D896EF05-70BA-D26D-5CC4-9585DDFDCE9E}"/>
              </a:ext>
            </a:extLst>
          </p:cNvPr>
          <p:cNvSpPr>
            <a:spLocks noGrp="1"/>
          </p:cNvSpPr>
          <p:nvPr>
            <p:ph type="sldNum" sz="quarter" idx="5"/>
          </p:nvPr>
        </p:nvSpPr>
        <p:spPr/>
        <p:txBody>
          <a:bodyPr/>
          <a:lstStyle/>
          <a:p>
            <a:fld id="{0A1A2D79-0A70-4F98-91B6-5265C658D6AD}" type="slidenum">
              <a:rPr lang="en-US" smtClean="0"/>
              <a:t>34</a:t>
            </a:fld>
            <a:endParaRPr lang="en-US"/>
          </a:p>
        </p:txBody>
      </p:sp>
    </p:spTree>
    <p:extLst>
      <p:ext uri="{BB962C8B-B14F-4D97-AF65-F5344CB8AC3E}">
        <p14:creationId xmlns:p14="http://schemas.microsoft.com/office/powerpoint/2010/main" val="20585061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75689-36B8-B192-0AF4-6092B4466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0E8AA4-73C1-4728-54F4-A62135CCD3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5C046A-96D3-60B4-1F10-985CFC5DF09E}"/>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SzPts val="120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pPr marL="628650" lvl="1" indent="-171450" rtl="0">
              <a:buSzPts val="1200"/>
              <a:buFont typeface="Arial" panose="020B0604020202020204" pitchFamily="34" charset="0"/>
              <a:buChar char="•"/>
            </a:pPr>
            <a:endParaRPr lang="en-US" sz="1400" b="0" i="0" u="none" strike="noStrike" kern="1200" baseline="0" dirty="0">
              <a:solidFill>
                <a:srgbClr val="000000"/>
              </a:solidFill>
              <a:latin typeface="Segoe UI" panose="020B0502040204020203" pitchFamily="34" charset="0"/>
              <a:cs typeface="Segoe UI" panose="020B0502040204020203" pitchFamily="34" charset="0"/>
            </a:endParaRPr>
          </a:p>
          <a:p>
            <a:pPr marL="0" lvl="0" indent="0" rtl="0">
              <a:buSzPts val="1200"/>
              <a:buFont typeface="Arial" panose="020B0604020202020204" pitchFamily="34" charset="0"/>
              <a:buNone/>
            </a:pPr>
            <a:r>
              <a:rPr lang="en-US" sz="1400" b="0" i="0" u="none" strike="noStrike" kern="1200" baseline="0" dirty="0">
                <a:solidFill>
                  <a:srgbClr val="000000"/>
                </a:solidFill>
                <a:latin typeface="Segoe UI" panose="020B0502040204020203" pitchFamily="34" charset="0"/>
                <a:cs typeface="Segoe UI" panose="020B0502040204020203" pitchFamily="34" charset="0"/>
              </a:rPr>
              <a:t>Keep the camera steady. The camera can’t read the code if the image is moving or blurry.</a:t>
            </a:r>
          </a:p>
          <a:p>
            <a:endParaRPr lang="en-US" dirty="0"/>
          </a:p>
        </p:txBody>
      </p:sp>
      <p:sp>
        <p:nvSpPr>
          <p:cNvPr id="4" name="Slide Number Placeholder 3">
            <a:extLst>
              <a:ext uri="{FF2B5EF4-FFF2-40B4-BE49-F238E27FC236}">
                <a16:creationId xmlns:a16="http://schemas.microsoft.com/office/drawing/2014/main" id="{ECB70D04-F6A2-0DC8-4180-61B8B73DF60A}"/>
              </a:ext>
            </a:extLst>
          </p:cNvPr>
          <p:cNvSpPr>
            <a:spLocks noGrp="1"/>
          </p:cNvSpPr>
          <p:nvPr>
            <p:ph type="sldNum" sz="quarter" idx="5"/>
          </p:nvPr>
        </p:nvSpPr>
        <p:spPr/>
        <p:txBody>
          <a:bodyPr/>
          <a:lstStyle/>
          <a:p>
            <a:fld id="{0A1A2D79-0A70-4F98-91B6-5265C658D6AD}" type="slidenum">
              <a:rPr lang="en-US" smtClean="0"/>
              <a:t>35</a:t>
            </a:fld>
            <a:endParaRPr lang="en-US"/>
          </a:p>
        </p:txBody>
      </p:sp>
    </p:spTree>
    <p:extLst>
      <p:ext uri="{BB962C8B-B14F-4D97-AF65-F5344CB8AC3E}">
        <p14:creationId xmlns:p14="http://schemas.microsoft.com/office/powerpoint/2010/main" val="39557604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37988-9713-35D7-C415-A0A07BF5B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A6000A-9617-2DFB-F980-A1F7594EF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B99899-C05E-F911-E85E-6FFF9091001D}"/>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endParaRPr lang="en-US" dirty="0">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If you click the link and nothing happens, check your device’s web browser for the web page. In this example, the browsers are Apple Safari and Google Chrome. If you still can’t find it, scan the code again.</a:t>
            </a:r>
          </a:p>
          <a:p>
            <a:endParaRPr lang="en-US" dirty="0"/>
          </a:p>
        </p:txBody>
      </p:sp>
      <p:sp>
        <p:nvSpPr>
          <p:cNvPr id="4" name="Slide Number Placeholder 3">
            <a:extLst>
              <a:ext uri="{FF2B5EF4-FFF2-40B4-BE49-F238E27FC236}">
                <a16:creationId xmlns:a16="http://schemas.microsoft.com/office/drawing/2014/main" id="{568B7F61-951E-B486-927B-4E546F8A2D5E}"/>
              </a:ext>
            </a:extLst>
          </p:cNvPr>
          <p:cNvSpPr>
            <a:spLocks noGrp="1"/>
          </p:cNvSpPr>
          <p:nvPr>
            <p:ph type="sldNum" sz="quarter" idx="5"/>
          </p:nvPr>
        </p:nvSpPr>
        <p:spPr/>
        <p:txBody>
          <a:bodyPr/>
          <a:lstStyle/>
          <a:p>
            <a:fld id="{0A1A2D79-0A70-4F98-91B6-5265C658D6AD}" type="slidenum">
              <a:rPr lang="en-US" smtClean="0"/>
              <a:t>36</a:t>
            </a:fld>
            <a:endParaRPr lang="en-US"/>
          </a:p>
        </p:txBody>
      </p:sp>
    </p:spTree>
    <p:extLst>
      <p:ext uri="{BB962C8B-B14F-4D97-AF65-F5344CB8AC3E}">
        <p14:creationId xmlns:p14="http://schemas.microsoft.com/office/powerpoint/2010/main" val="16674784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0479D-2F3C-B568-04EA-20856D229A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23FD6B-6863-40E8-FC41-DAD3B2114C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060CD3-A6C4-567A-AE33-B29E74719D77}"/>
              </a:ext>
            </a:extLst>
          </p:cNvPr>
          <p:cNvSpPr>
            <a:spLocks noGrp="1"/>
          </p:cNvSpPr>
          <p:nvPr>
            <p:ph type="body" idx="1"/>
          </p:nvPr>
        </p:nvSpPr>
        <p:spPr/>
        <p:txBody>
          <a:bodyPr/>
          <a:lstStyle/>
          <a:p>
            <a:pPr marL="0" indent="0" rtl="0">
              <a:buFont typeface="Arial" panose="020B0604020202020204" pitchFamily="34" charset="0"/>
              <a:buNone/>
            </a:pPr>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742950" lvl="1" indent="-2857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pPr marL="628650" lvl="1" indent="-171450">
              <a:buFont typeface="Arial" panose="020B0604020202020204" pitchFamily="34" charset="0"/>
              <a:buChar char="•"/>
            </a:pPr>
            <a:endParaRPr lang="en-US" sz="1800" dirty="0">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pPr>
            <a:r>
              <a:rPr lang="en-US" sz="1200" dirty="0">
                <a:effectLst/>
                <a:latin typeface="Segoe UI" panose="020B0502040204020203" pitchFamily="34" charset="0"/>
                <a:ea typeface="Times New Roman" panose="02020603050405020304" pitchFamily="18" charset="0"/>
                <a:cs typeface="Segoe UI" panose="020B0502040204020203" pitchFamily="34" charset="0"/>
              </a:rPr>
              <a:t>If the image is blurry, clean the camera lens.</a:t>
            </a:r>
          </a:p>
        </p:txBody>
      </p:sp>
      <p:sp>
        <p:nvSpPr>
          <p:cNvPr id="4" name="Slide Number Placeholder 3">
            <a:extLst>
              <a:ext uri="{FF2B5EF4-FFF2-40B4-BE49-F238E27FC236}">
                <a16:creationId xmlns:a16="http://schemas.microsoft.com/office/drawing/2014/main" id="{98F3968B-FC7A-1ED4-4AB5-65139BD55CA9}"/>
              </a:ext>
            </a:extLst>
          </p:cNvPr>
          <p:cNvSpPr>
            <a:spLocks noGrp="1"/>
          </p:cNvSpPr>
          <p:nvPr>
            <p:ph type="sldNum" sz="quarter" idx="5"/>
          </p:nvPr>
        </p:nvSpPr>
        <p:spPr/>
        <p:txBody>
          <a:bodyPr/>
          <a:lstStyle/>
          <a:p>
            <a:fld id="{0A1A2D79-0A70-4F98-91B6-5265C658D6AD}" type="slidenum">
              <a:rPr lang="en-US" smtClean="0"/>
              <a:t>37</a:t>
            </a:fld>
            <a:endParaRPr lang="en-US"/>
          </a:p>
        </p:txBody>
      </p:sp>
    </p:spTree>
    <p:extLst>
      <p:ext uri="{BB962C8B-B14F-4D97-AF65-F5344CB8AC3E}">
        <p14:creationId xmlns:p14="http://schemas.microsoft.com/office/powerpoint/2010/main" val="2262997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1A2E1-E994-12A2-91D9-ED4CC839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8B4CF9-18EA-3A64-1291-BBCC2DB11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44D157-2D9D-2D73-B62B-1AA33E0020B9}"/>
              </a:ext>
            </a:extLst>
          </p:cNvPr>
          <p:cNvSpPr>
            <a:spLocks noGrp="1"/>
          </p:cNvSpPr>
          <p:nvPr>
            <p:ph type="body" idx="1"/>
          </p:nvPr>
        </p:nvSpPr>
        <p:spPr/>
        <p:txBody>
          <a:bodyPr/>
          <a:lstStyle/>
          <a:p>
            <a:pPr marL="0" indent="0" rtl="0">
              <a:buFont typeface="Arial" panose="020B0604020202020204" pitchFamily="34" charset="0"/>
              <a:buNone/>
            </a:pPr>
            <a:r>
              <a:rPr lang="en-US" sz="12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2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endParaRPr lang="en-US" dirty="0">
              <a:latin typeface="Segoe UI" panose="020B0502040204020203" pitchFamily="34" charset="0"/>
              <a:cs typeface="Segoe UI" panose="020B0502040204020203" pitchFamily="34" charset="0"/>
            </a:endParaRPr>
          </a:p>
          <a:p>
            <a:r>
              <a:rPr lang="en-US" sz="1200" b="0" i="0" u="none" strike="noStrike" baseline="0" dirty="0">
                <a:latin typeface="Segoe UI" panose="020B0502040204020203" pitchFamily="34" charset="0"/>
                <a:cs typeface="Segoe UI" panose="020B0502040204020203" pitchFamily="34" charset="0"/>
              </a:rPr>
              <a:t>Make sure the entire code fits on the screen with a little space between the code and the edge of the camera screen.</a:t>
            </a:r>
            <a:endParaRPr lang="en-US" dirty="0">
              <a:latin typeface="Segoe UI" panose="020B0502040204020203" pitchFamily="34" charset="0"/>
              <a:cs typeface="Segoe UI" panose="020B0502040204020203" pitchFamily="34" charset="0"/>
            </a:endParaRPr>
          </a:p>
          <a:p>
            <a:endParaRPr lang="en-US" dirty="0"/>
          </a:p>
        </p:txBody>
      </p:sp>
      <p:sp>
        <p:nvSpPr>
          <p:cNvPr id="4" name="Slide Number Placeholder 3">
            <a:extLst>
              <a:ext uri="{FF2B5EF4-FFF2-40B4-BE49-F238E27FC236}">
                <a16:creationId xmlns:a16="http://schemas.microsoft.com/office/drawing/2014/main" id="{CDCC1FAE-7C37-3F82-84C0-2D396990EF44}"/>
              </a:ext>
            </a:extLst>
          </p:cNvPr>
          <p:cNvSpPr>
            <a:spLocks noGrp="1"/>
          </p:cNvSpPr>
          <p:nvPr>
            <p:ph type="sldNum" sz="quarter" idx="5"/>
          </p:nvPr>
        </p:nvSpPr>
        <p:spPr/>
        <p:txBody>
          <a:bodyPr/>
          <a:lstStyle/>
          <a:p>
            <a:fld id="{0A1A2D79-0A70-4F98-91B6-5265C658D6AD}" type="slidenum">
              <a:rPr lang="en-US" smtClean="0"/>
              <a:t>38</a:t>
            </a:fld>
            <a:endParaRPr lang="en-US"/>
          </a:p>
        </p:txBody>
      </p:sp>
    </p:spTree>
    <p:extLst>
      <p:ext uri="{BB962C8B-B14F-4D97-AF65-F5344CB8AC3E}">
        <p14:creationId xmlns:p14="http://schemas.microsoft.com/office/powerpoint/2010/main" val="25262151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810D6-6A5C-2CE3-5E4D-6B484A0ED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69F7E0-93B1-0CE3-91AC-832276B0AE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49683-5CA9-0ED1-AA6C-7323E1F6FEF4}"/>
              </a:ext>
            </a:extLst>
          </p:cNvPr>
          <p:cNvSpPr>
            <a:spLocks noGrp="1"/>
          </p:cNvSpPr>
          <p:nvPr>
            <p:ph type="body" idx="1"/>
          </p:nvPr>
        </p:nvSpPr>
        <p:spPr/>
        <p:txBody>
          <a:bodyPr/>
          <a:lstStyle/>
          <a:p>
            <a:pPr marL="0" indent="0" rtl="0">
              <a:buFont typeface="Arial" panose="020B0604020202020204" pitchFamily="34" charset="0"/>
              <a:buNone/>
            </a:pPr>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endParaRPr lang="en-US" dirty="0">
              <a:latin typeface="Segoe UI" panose="020B0502040204020203" pitchFamily="34" charset="0"/>
              <a:cs typeface="Segoe UI" panose="020B0502040204020203" pitchFamily="34" charset="0"/>
            </a:endParaRPr>
          </a:p>
          <a:p>
            <a:r>
              <a:rPr lang="en-US" sz="1200" b="0" i="0" u="none" strike="noStrike" baseline="0" dirty="0">
                <a:latin typeface="Segoe UI" panose="020B0502040204020203" pitchFamily="34" charset="0"/>
                <a:cs typeface="Segoe UI" panose="020B0502040204020203" pitchFamily="34" charset="0"/>
              </a:rPr>
              <a:t>If you are in a location with little light, turn on the camera’s flash!</a:t>
            </a:r>
            <a:endParaRPr lang="en-US" dirty="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9546675F-9E04-E595-2A46-C6EA39E2CEF8}"/>
              </a:ext>
            </a:extLst>
          </p:cNvPr>
          <p:cNvSpPr>
            <a:spLocks noGrp="1"/>
          </p:cNvSpPr>
          <p:nvPr>
            <p:ph type="sldNum" sz="quarter" idx="5"/>
          </p:nvPr>
        </p:nvSpPr>
        <p:spPr/>
        <p:txBody>
          <a:bodyPr/>
          <a:lstStyle/>
          <a:p>
            <a:fld id="{0A1A2D79-0A70-4F98-91B6-5265C658D6AD}" type="slidenum">
              <a:rPr lang="en-US" smtClean="0"/>
              <a:t>39</a:t>
            </a:fld>
            <a:endParaRPr lang="en-US"/>
          </a:p>
        </p:txBody>
      </p:sp>
    </p:spTree>
    <p:extLst>
      <p:ext uri="{BB962C8B-B14F-4D97-AF65-F5344CB8AC3E}">
        <p14:creationId xmlns:p14="http://schemas.microsoft.com/office/powerpoint/2010/main" val="1651086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8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Introduction: Question</a:t>
            </a:r>
          </a:p>
          <a:p>
            <a:pPr marL="742950" lvl="1" indent="-285750">
              <a:buFont typeface="Arial" panose="020B0604020202020204" pitchFamily="34" charset="0"/>
              <a:buChar char="•"/>
              <a:defRPr/>
            </a:pPr>
            <a:endParaRPr lang="en-US" sz="18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defRPr/>
            </a:pPr>
            <a:r>
              <a:rPr lang="en-US" sz="1200" i="1"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INSTRUCTOR NOTE:  </a:t>
            </a:r>
            <a:r>
              <a:rPr lang="en-US" sz="12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Ask t</a:t>
            </a:r>
            <a:r>
              <a:rPr lang="en-US" sz="12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he question on the slide and lead a brief discussion with the learners about where they have seen QR codes. Allow a moment for the learners to think about it, and then proceed with the conversation</a:t>
            </a:r>
            <a:r>
              <a:rPr lang="en-US" sz="1200" i="1"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 </a:t>
            </a:r>
            <a:r>
              <a:rPr lang="en-US" sz="12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The conversation should be approximately 2-3 minutes.</a:t>
            </a:r>
            <a:r>
              <a:rPr lang="en-US" sz="1200" dirty="0">
                <a:effectLst/>
                <a:latin typeface="Segoe UI" panose="020B0502040204020203" pitchFamily="34" charset="0"/>
                <a:cs typeface="Segoe UI" panose="020B0502040204020203" pitchFamily="34" charset="0"/>
              </a:rPr>
              <a:t> </a:t>
            </a:r>
            <a:endParaRPr lang="en-US" sz="1200" i="0" dirty="0">
              <a:solidFill>
                <a:schemeClr val="tx1"/>
              </a:solidFill>
              <a:effectLst/>
              <a:latin typeface="Segoe UI" panose="020B0502040204020203" pitchFamily="34" charset="0"/>
              <a:ea typeface="+mn-ea"/>
              <a:cs typeface="Segoe UI" panose="020B0502040204020203" pitchFamily="34" charset="0"/>
            </a:endParaRPr>
          </a:p>
          <a:p>
            <a:pPr>
              <a:defRPr/>
            </a:pPr>
            <a:endParaRPr lang="en-US" sz="1200" i="0" dirty="0">
              <a:solidFill>
                <a:schemeClr val="tx1"/>
              </a:solidFill>
              <a:effectLst/>
              <a:latin typeface="Segoe UI" panose="020B0502040204020203" pitchFamily="34" charset="0"/>
              <a:ea typeface="+mn-ea"/>
              <a:cs typeface="Segoe UI" panose="020B0502040204020203" pitchFamily="34" charset="0"/>
            </a:endParaRPr>
          </a:p>
          <a:p>
            <a:pPr marR="0" algn="l" rtl="0"/>
            <a:r>
              <a:rPr lang="en-US" sz="1200" b="0" i="0" u="none" strike="noStrike" baseline="0" dirty="0">
                <a:solidFill>
                  <a:srgbClr val="000000"/>
                </a:solidFill>
                <a:latin typeface="Segoe UI" panose="020B0502040204020203" pitchFamily="34" charset="0"/>
                <a:cs typeface="Segoe UI" panose="020B0502040204020203" pitchFamily="34" charset="0"/>
              </a:rPr>
              <a:t>Possible answers include: </a:t>
            </a:r>
          </a:p>
          <a:p>
            <a:pPr marL="171450" marR="0" indent="-171450" algn="l" rtl="0">
              <a:buFont typeface="Arial" panose="020B0604020202020204" pitchFamily="34" charset="0"/>
              <a:buChar char="•"/>
            </a:pPr>
            <a:r>
              <a:rPr lang="en-US" sz="1200" b="0" i="0" u="none" strike="noStrike" baseline="0" dirty="0">
                <a:solidFill>
                  <a:srgbClr val="000000"/>
                </a:solidFill>
                <a:latin typeface="Segoe UI" panose="020B0502040204020203" pitchFamily="34" charset="0"/>
                <a:cs typeface="Segoe UI" panose="020B0502040204020203" pitchFamily="34" charset="0"/>
              </a:rPr>
              <a:t>At a restaurant, so you can view the menu or pay for your meal.</a:t>
            </a:r>
          </a:p>
          <a:p>
            <a:pPr marL="171450" marR="0" indent="-171450" algn="l" rtl="0">
              <a:buFont typeface="Arial" panose="020B0604020202020204" pitchFamily="34" charset="0"/>
              <a:buChar char="•"/>
            </a:pPr>
            <a:r>
              <a:rPr lang="en-US" sz="1200" b="0" i="0" u="none" strike="noStrike" baseline="0" dirty="0">
                <a:solidFill>
                  <a:srgbClr val="000000"/>
                </a:solidFill>
                <a:latin typeface="Segoe UI" panose="020B0502040204020203" pitchFamily="34" charset="0"/>
                <a:cs typeface="Segoe UI" panose="020B0502040204020203" pitchFamily="34" charset="0"/>
              </a:rPr>
              <a:t>On TV, a billboard, in a TV commercial, or in a magazine, so you can learn more about the advertised product.</a:t>
            </a:r>
          </a:p>
          <a:p>
            <a:pPr marL="171450" marR="0" indent="-171450" algn="l" rtl="0">
              <a:buFont typeface="Arial" panose="020B0604020202020204" pitchFamily="34" charset="0"/>
              <a:buChar char="•"/>
            </a:pPr>
            <a:r>
              <a:rPr lang="en-US" sz="1200" b="0" i="0" u="none" strike="noStrike" baseline="0" dirty="0">
                <a:solidFill>
                  <a:srgbClr val="000000"/>
                </a:solidFill>
                <a:latin typeface="Segoe UI" panose="020B0502040204020203" pitchFamily="34" charset="0"/>
                <a:cs typeface="Segoe UI" panose="020B0502040204020203" pitchFamily="34" charset="0"/>
              </a:rPr>
              <a:t>At public transit stations to find your bus or purchase a ticket.</a:t>
            </a:r>
          </a:p>
          <a:p>
            <a:pPr marL="171450" marR="0" indent="-171450" algn="l" rtl="0">
              <a:buFont typeface="Arial" panose="020B0604020202020204" pitchFamily="34" charset="0"/>
              <a:buChar char="•"/>
            </a:pPr>
            <a:r>
              <a:rPr lang="en-US" sz="1200" b="0" i="0" u="none" strike="noStrike" baseline="0" dirty="0">
                <a:solidFill>
                  <a:srgbClr val="000000"/>
                </a:solidFill>
                <a:latin typeface="Segoe UI" panose="020B0502040204020203" pitchFamily="34" charset="0"/>
                <a:cs typeface="Segoe UI" panose="020B0502040204020203" pitchFamily="34" charset="0"/>
              </a:rPr>
              <a:t>A colleague may use a QR code to share their contact information.</a:t>
            </a:r>
          </a:p>
          <a:p>
            <a:pPr marL="171450" marR="0" indent="-171450" algn="l" rtl="0">
              <a:buFont typeface="Arial" panose="020B0604020202020204" pitchFamily="34" charset="0"/>
              <a:buChar char="•"/>
            </a:pPr>
            <a:r>
              <a:rPr lang="en-US" sz="1200" b="0" i="0" u="none" strike="noStrike" baseline="0" dirty="0">
                <a:solidFill>
                  <a:srgbClr val="000000"/>
                </a:solidFill>
                <a:latin typeface="Segoe UI" panose="020B0502040204020203" pitchFamily="34" charset="0"/>
                <a:cs typeface="Segoe UI" panose="020B0502040204020203" pitchFamily="34" charset="0"/>
              </a:rPr>
              <a:t>A friend may share a QR code you can use to attend an event or to pay them back.</a:t>
            </a:r>
          </a:p>
          <a:p>
            <a:pPr marL="171450" marR="0" indent="-171450" algn="l" rtl="0">
              <a:buFont typeface="Arial" panose="020B0604020202020204" pitchFamily="34" charset="0"/>
              <a:buChar char="•"/>
            </a:pPr>
            <a:r>
              <a:rPr lang="en-US" sz="1200" b="0" i="0" u="none" strike="noStrike" baseline="0" dirty="0">
                <a:solidFill>
                  <a:srgbClr val="000000"/>
                </a:solidFill>
                <a:latin typeface="Segoe UI" panose="020B0502040204020203" pitchFamily="34" charset="0"/>
                <a:cs typeface="Segoe UI" panose="020B0502040204020203" pitchFamily="34" charset="0"/>
              </a:rPr>
              <a:t>In your email or text message.</a:t>
            </a:r>
          </a:p>
          <a:p>
            <a:pPr>
              <a:defRPr/>
            </a:pPr>
            <a:endParaRPr lang="en-US" sz="12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rgbClr val="00B0F0"/>
                </a:solidFill>
                <a:effectLst/>
                <a:latin typeface="Segoe UI" panose="020B0502040204020203" pitchFamily="34" charset="0"/>
                <a:ea typeface="Calibri" panose="020F0502020204030204" pitchFamily="34" charset="0"/>
                <a:cs typeface="Segoe UI" panose="020B0502040204020203" pitchFamily="34" charset="0"/>
              </a:rPr>
              <a:t>Let’s explore where you might see a QR code as you go about your 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a:p>
        </p:txBody>
      </p:sp>
    </p:spTree>
    <p:extLst>
      <p:ext uri="{BB962C8B-B14F-4D97-AF65-F5344CB8AC3E}">
        <p14:creationId xmlns:p14="http://schemas.microsoft.com/office/powerpoint/2010/main" val="31847316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92B43-8809-C6F3-6234-3FF5B4C64F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9CB9BA-B7A7-BA1E-5BE8-8D45F6F13B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C54796-3254-4DF9-D0C3-D74390AED0C0}"/>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endParaRPr lang="en-US" dirty="0">
              <a:latin typeface="Segoe UI" panose="020B0502040204020203" pitchFamily="34" charset="0"/>
              <a:cs typeface="Segoe UI" panose="020B0502040204020203" pitchFamily="34" charset="0"/>
            </a:endParaRPr>
          </a:p>
          <a:p>
            <a:r>
              <a:rPr lang="en-US" sz="1200" b="0" i="0" u="none" strike="noStrike" baseline="0" dirty="0">
                <a:latin typeface="Segoe UI" panose="020B0502040204020203" pitchFamily="34" charset="0"/>
                <a:cs typeface="Segoe UI" panose="020B0502040204020203" pitchFamily="34" charset="0"/>
              </a:rPr>
              <a:t>Most modern smartphones can scan QR codes directly using the camera app. However, some older devices might require a separate QR code scanning app.  One way to determine if your camera may not be able to read QR codes is if you scan the QR code, but the link never displays. You can also check the manufacturer’s website to see if your device's camera app can scan QR codes. If your device isn't scanning the QR code with the camera,</a:t>
            </a:r>
            <a:endParaRPr lang="en-US" dirty="0">
              <a:latin typeface="Segoe UI" panose="020B0502040204020203" pitchFamily="34" charset="0"/>
              <a:cs typeface="Segoe UI" panose="020B0502040204020203" pitchFamily="34" charset="0"/>
            </a:endParaRPr>
          </a:p>
          <a:p>
            <a:endParaRPr lang="en-US" dirty="0"/>
          </a:p>
        </p:txBody>
      </p:sp>
      <p:sp>
        <p:nvSpPr>
          <p:cNvPr id="4" name="Slide Number Placeholder 3">
            <a:extLst>
              <a:ext uri="{FF2B5EF4-FFF2-40B4-BE49-F238E27FC236}">
                <a16:creationId xmlns:a16="http://schemas.microsoft.com/office/drawing/2014/main" id="{C3DB7C3B-99F1-AB00-B8D6-DAABFEFD9381}"/>
              </a:ext>
            </a:extLst>
          </p:cNvPr>
          <p:cNvSpPr>
            <a:spLocks noGrp="1"/>
          </p:cNvSpPr>
          <p:nvPr>
            <p:ph type="sldNum" sz="quarter" idx="5"/>
          </p:nvPr>
        </p:nvSpPr>
        <p:spPr/>
        <p:txBody>
          <a:bodyPr/>
          <a:lstStyle/>
          <a:p>
            <a:fld id="{0A1A2D79-0A70-4F98-91B6-5265C658D6AD}" type="slidenum">
              <a:rPr lang="en-US" smtClean="0"/>
              <a:t>40</a:t>
            </a:fld>
            <a:endParaRPr lang="en-US"/>
          </a:p>
        </p:txBody>
      </p:sp>
    </p:spTree>
    <p:extLst>
      <p:ext uri="{BB962C8B-B14F-4D97-AF65-F5344CB8AC3E}">
        <p14:creationId xmlns:p14="http://schemas.microsoft.com/office/powerpoint/2010/main" val="13711034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C6A3A-0221-6FD3-697F-5E3B0A1B3F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CBEFCE-F902-B4F2-25E8-0C2DFB633A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533FDC-A4AE-2DB4-7F1C-69EE384EBF46}"/>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pPr marL="628650" lvl="1" indent="-171450" rtl="0">
              <a:buFont typeface="Arial" panose="020B0604020202020204" pitchFamily="34" charset="0"/>
              <a:buChar char="•"/>
            </a:pPr>
            <a:endParaRPr lang="en-US" sz="1200" b="0" i="0" u="none" strike="noStrike" kern="1200" baseline="0" dirty="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pPr>
            <a:r>
              <a:rPr lang="en-US" sz="1200" b="0" i="0" u="none" strike="noStrike" kern="1200" baseline="0" dirty="0">
                <a:solidFill>
                  <a:srgbClr val="000000"/>
                </a:solidFill>
                <a:latin typeface="Segoe UI" panose="020B0502040204020203" pitchFamily="34" charset="0"/>
                <a:cs typeface="Segoe UI" panose="020B0502040204020203" pitchFamily="34" charset="0"/>
              </a:rPr>
              <a:t>you can find a QR code scanning app on your device’s app store. </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5DB26FFF-A56B-6D7D-56BA-0A68F09F9F3D}"/>
              </a:ext>
            </a:extLst>
          </p:cNvPr>
          <p:cNvSpPr>
            <a:spLocks noGrp="1"/>
          </p:cNvSpPr>
          <p:nvPr>
            <p:ph type="sldNum" sz="quarter" idx="5"/>
          </p:nvPr>
        </p:nvSpPr>
        <p:spPr/>
        <p:txBody>
          <a:bodyPr/>
          <a:lstStyle/>
          <a:p>
            <a:fld id="{0A1A2D79-0A70-4F98-91B6-5265C658D6AD}" type="slidenum">
              <a:rPr lang="en-US" smtClean="0"/>
              <a:t>41</a:t>
            </a:fld>
            <a:endParaRPr lang="en-US"/>
          </a:p>
        </p:txBody>
      </p:sp>
    </p:spTree>
    <p:extLst>
      <p:ext uri="{BB962C8B-B14F-4D97-AF65-F5344CB8AC3E}">
        <p14:creationId xmlns:p14="http://schemas.microsoft.com/office/powerpoint/2010/main" val="10907104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B651D-0430-920A-312B-3D05FE297E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3DCE10-7BD0-1263-4A32-AC8F163D9E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DB07A5-CD9A-EF81-ACC0-7C9F2AAC19D8}"/>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Tips to Help You Successfully Scan a QR Code</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You can learn more about how to use your mobile device by watching the course Using a Mobile Device. Learn more about using an Android mobile device at </a:t>
            </a:r>
            <a:r>
              <a:rPr lang="en-US" dirty="0">
                <a:latin typeface="Segoe UI" panose="020B0502040204020203" pitchFamily="34" charset="0"/>
                <a:cs typeface="Segoe UI" panose="020B0502040204020203" pitchFamily="34" charset="0"/>
              </a:rPr>
              <a:t>https://</a:t>
            </a:r>
            <a:r>
              <a:rPr lang="en-US" dirty="0" err="1">
                <a:latin typeface="Segoe UI" panose="020B0502040204020203" pitchFamily="34" charset="0"/>
                <a:cs typeface="Segoe UI" panose="020B0502040204020203" pitchFamily="34" charset="0"/>
              </a:rPr>
              <a:t>www.digitallearn.org</a:t>
            </a:r>
            <a:r>
              <a:rPr lang="en-US" dirty="0">
                <a:latin typeface="Segoe UI" panose="020B0502040204020203" pitchFamily="34" charset="0"/>
                <a:cs typeface="Segoe UI" panose="020B0502040204020203" pitchFamily="34" charset="0"/>
              </a:rPr>
              <a:t>/courses/using-a-mobile-device-android </a:t>
            </a:r>
            <a:r>
              <a:rPr lang="en-US" dirty="0">
                <a:latin typeface="Segoe UI" panose="020B0502040204020203" pitchFamily="34" charset="0"/>
                <a:ea typeface="ＭＳ Ｐゴシック"/>
                <a:cs typeface="Segoe UI" panose="020B0502040204020203" pitchFamily="34" charset="0"/>
              </a:rPr>
              <a:t>or learn more about using an iPhone at </a:t>
            </a:r>
            <a:r>
              <a:rPr lang="en-US" dirty="0">
                <a:latin typeface="Segoe UI" panose="020B0502040204020203" pitchFamily="34" charset="0"/>
                <a:cs typeface="Segoe UI" panose="020B0502040204020203" pitchFamily="34" charset="0"/>
              </a:rPr>
              <a:t>https://</a:t>
            </a:r>
            <a:r>
              <a:rPr lang="en-US" dirty="0" err="1">
                <a:latin typeface="Segoe UI" panose="020B0502040204020203" pitchFamily="34" charset="0"/>
                <a:cs typeface="Segoe UI" panose="020B0502040204020203" pitchFamily="34" charset="0"/>
              </a:rPr>
              <a:t>www.digitallearn.org</a:t>
            </a:r>
            <a:r>
              <a:rPr lang="en-US" dirty="0">
                <a:latin typeface="Segoe UI" panose="020B0502040204020203" pitchFamily="34" charset="0"/>
                <a:cs typeface="Segoe UI" panose="020B0502040204020203" pitchFamily="34" charset="0"/>
              </a:rPr>
              <a:t>/courses/using-a-mobile-device-ios-ffb0a5b5-9af2-4419-ba27-47a4b424a331</a:t>
            </a:r>
          </a:p>
        </p:txBody>
      </p:sp>
      <p:sp>
        <p:nvSpPr>
          <p:cNvPr id="4" name="Slide Number Placeholder 3">
            <a:extLst>
              <a:ext uri="{FF2B5EF4-FFF2-40B4-BE49-F238E27FC236}">
                <a16:creationId xmlns:a16="http://schemas.microsoft.com/office/drawing/2014/main" id="{BEC675FA-7075-FB20-F828-DF3AF2B43118}"/>
              </a:ext>
            </a:extLst>
          </p:cNvPr>
          <p:cNvSpPr>
            <a:spLocks noGrp="1"/>
          </p:cNvSpPr>
          <p:nvPr>
            <p:ph type="sldNum" sz="quarter" idx="5"/>
          </p:nvPr>
        </p:nvSpPr>
        <p:spPr/>
        <p:txBody>
          <a:bodyPr/>
          <a:lstStyle/>
          <a:p>
            <a:fld id="{0A1A2D79-0A70-4F98-91B6-5265C658D6AD}" type="slidenum">
              <a:rPr lang="en-US" smtClean="0"/>
              <a:t>42</a:t>
            </a:fld>
            <a:endParaRPr lang="en-US"/>
          </a:p>
        </p:txBody>
      </p:sp>
    </p:spTree>
    <p:extLst>
      <p:ext uri="{BB962C8B-B14F-4D97-AF65-F5344CB8AC3E}">
        <p14:creationId xmlns:p14="http://schemas.microsoft.com/office/powerpoint/2010/main" val="12431506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A58D3-FE83-D7E9-A53B-2B21A02CC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88E48-C6AD-7D9A-AC47-EB8284877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6F9EC7-760F-9D86-E815-6097AC549B7B}"/>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 AND LEARNER ACTIVITY SHEET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Activity 2</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Segoe UI" panose="020B0502040204020203" pitchFamily="34" charset="0"/>
              <a:ea typeface="+mn-ea"/>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In this lesson, we learned where you can find a QR code, what you can do with a QR code, and how to scan a QR code. </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Let’s practice what we learned. </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1" u="none" strike="noStrike" baseline="0" dirty="0">
                <a:latin typeface="Segoe UI" panose="020B0502040204020203" pitchFamily="34" charset="0"/>
                <a:cs typeface="Segoe UI" panose="020B0502040204020203" pitchFamily="34" charset="0"/>
              </a:rPr>
              <a:t>INSTRUCTOR NOTE: </a:t>
            </a:r>
            <a:r>
              <a:rPr lang="en-US" sz="1200" b="0" i="0" u="none" strike="noStrike" baseline="0" dirty="0">
                <a:latin typeface="Segoe UI" panose="020B0502040204020203" pitchFamily="34" charset="0"/>
                <a:cs typeface="Segoe UI" panose="020B0502040204020203" pitchFamily="34" charset="0"/>
              </a:rPr>
              <a:t>Point attendees to Activity 2 on Activity Sheet page 1.</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1" u="none" strike="noStrike" baseline="0" dirty="0">
                <a:latin typeface="Segoe UI" panose="020B0502040204020203" pitchFamily="34" charset="0"/>
                <a:cs typeface="Segoe UI" panose="020B0502040204020203" pitchFamily="34" charset="0"/>
              </a:rPr>
              <a:t>ADDITIONAL DETAILS: </a:t>
            </a:r>
            <a:r>
              <a:rPr lang="en-US" sz="1200" b="0" i="0" u="none" strike="noStrike" baseline="0" dirty="0">
                <a:latin typeface="Segoe UI" panose="020B0502040204020203" pitchFamily="34" charset="0"/>
                <a:cs typeface="Segoe UI" panose="020B0502040204020203" pitchFamily="34" charset="0"/>
              </a:rPr>
              <a:t>If a learner does not have a smartphone or tablet with them, you can encourage them to watch another attendee complete the activity, or if your organization has devices to lend, provide them to the attendees who need them.</a:t>
            </a:r>
          </a:p>
          <a:p>
            <a:pPr marR="0" algn="l" rtl="0"/>
            <a:br>
              <a:rPr lang="en-US" sz="1200" kern="1200" dirty="0">
                <a:solidFill>
                  <a:schemeClr val="tx1"/>
                </a:solidFill>
                <a:effectLst/>
                <a:latin typeface="+mn-lt"/>
                <a:ea typeface="+mn-ea"/>
                <a:cs typeface="+mn-cs"/>
              </a:rPr>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a:extLst>
              <a:ext uri="{FF2B5EF4-FFF2-40B4-BE49-F238E27FC236}">
                <a16:creationId xmlns:a16="http://schemas.microsoft.com/office/drawing/2014/main" id="{3347AD04-F013-9F68-5B2F-E00BD89CF05E}"/>
              </a:ext>
            </a:extLst>
          </p:cNvPr>
          <p:cNvSpPr>
            <a:spLocks noGrp="1"/>
          </p:cNvSpPr>
          <p:nvPr>
            <p:ph type="sldNum" sz="quarter" idx="5"/>
          </p:nvPr>
        </p:nvSpPr>
        <p:spPr/>
        <p:txBody>
          <a:bodyPr/>
          <a:lstStyle/>
          <a:p>
            <a:fld id="{0A1A2D79-0A70-4F98-91B6-5265C658D6AD}" type="slidenum">
              <a:rPr lang="en-US" smtClean="0"/>
              <a:t>43</a:t>
            </a:fld>
            <a:endParaRPr lang="en-US"/>
          </a:p>
        </p:txBody>
      </p:sp>
    </p:spTree>
    <p:extLst>
      <p:ext uri="{BB962C8B-B14F-4D97-AF65-F5344CB8AC3E}">
        <p14:creationId xmlns:p14="http://schemas.microsoft.com/office/powerpoint/2010/main" val="10834540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3A1FE-E7A8-2F2E-6473-AF46FD9F3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6D223-8D63-9142-7857-836EF6B143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30F317-C5BA-3E79-138D-2A4623D584C0}"/>
              </a:ext>
            </a:extLst>
          </p:cNvPr>
          <p:cNvSpPr>
            <a:spLocks noGrp="1"/>
          </p:cNvSpPr>
          <p:nvPr>
            <p:ph type="body" idx="1"/>
          </p:nvPr>
        </p:nvSpPr>
        <p:spPr/>
        <p:txBody>
          <a:bodyPr/>
          <a:lstStyle/>
          <a:p>
            <a:pPr rtl="0"/>
            <a:r>
              <a:rPr lang="en-US" sz="1200" b="0" i="0" u="none" strike="noStrike" kern="1200" baseline="0" dirty="0">
                <a:solidFill>
                  <a:srgbClr val="000000"/>
                </a:solidFill>
                <a:latin typeface="Segoe UI" panose="020B0502040204020203" pitchFamily="34" charset="0"/>
                <a:cs typeface="Segoe UI" panose="020B0502040204020203" pitchFamily="34" charset="0"/>
              </a:rPr>
              <a:t>USE POWERPOINT AND LEARNER ACTIVITY SHEET</a:t>
            </a:r>
          </a:p>
          <a:p>
            <a:pPr marL="628650" lvl="1" indent="-171450" rtl="0">
              <a:buFont typeface="Arial" panose="020B0604020202020204" pitchFamily="34" charset="0"/>
              <a:buChar char="•"/>
            </a:pPr>
            <a:r>
              <a:rPr lang="en-US" sz="1200" b="0" i="0" u="none" strike="noStrike" kern="1200" baseline="0" dirty="0">
                <a:solidFill>
                  <a:srgbClr val="000000"/>
                </a:solidFill>
                <a:latin typeface="Segoe UI" panose="020B0502040204020203" pitchFamily="34" charset="0"/>
                <a:cs typeface="Segoe UI" panose="020B0502040204020203" pitchFamily="34" charset="0"/>
              </a:rPr>
              <a:t>Activity 2</a:t>
            </a:r>
          </a:p>
          <a:p>
            <a:pPr>
              <a:defRPr/>
            </a:pPr>
            <a:endParaRPr lang="en-US" i="1" dirty="0">
              <a:latin typeface="Segoe UI" panose="020B0502040204020203" pitchFamily="34" charset="0"/>
              <a:cs typeface="Segoe UI" panose="020B0502040204020203" pitchFamily="34" charset="0"/>
            </a:endParaRPr>
          </a:p>
          <a:p>
            <a:pPr marR="0" algn="l" rtl="0"/>
            <a:r>
              <a:rPr lang="en-US" sz="1200" b="0" i="1" u="none" strike="noStrike" kern="1200" baseline="0" dirty="0">
                <a:solidFill>
                  <a:srgbClr val="000000"/>
                </a:solidFill>
                <a:latin typeface="Segoe UI" panose="020B0502040204020203" pitchFamily="34" charset="0"/>
                <a:cs typeface="Segoe UI" panose="020B0502040204020203" pitchFamily="34" charset="0"/>
              </a:rPr>
              <a:t>ADDITIONAL DETAILS: </a:t>
            </a:r>
            <a:r>
              <a:rPr lang="en-US" sz="1200" b="0" i="0" u="none" strike="noStrike" baseline="0" dirty="0">
                <a:latin typeface="Segoe UI" panose="020B0502040204020203" pitchFamily="34" charset="0"/>
                <a:cs typeface="Segoe UI" panose="020B0502040204020203" pitchFamily="34" charset="0"/>
              </a:rPr>
              <a:t>The QR code on the slide goes to a congratulatory web page. Consider replacing the QR code with a local QR code that opens your organization’s website, a web page that lists upcoming training, or opens an ad for a local event, etc. In addition, update the answer in the Notes section of the slide and update the QR code in Activity 2 of the Learner Activity sheet.  </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1" u="none" strike="noStrike" kern="1200" baseline="0" dirty="0">
                <a:solidFill>
                  <a:srgbClr val="000000"/>
                </a:solidFill>
                <a:latin typeface="Segoe UI" panose="020B0502040204020203" pitchFamily="34" charset="0"/>
                <a:cs typeface="Segoe UI" panose="020B0502040204020203" pitchFamily="34" charset="0"/>
              </a:rPr>
              <a:t>INSTRUCTOR NOTE: </a:t>
            </a:r>
            <a:r>
              <a:rPr lang="en-US" sz="1200" b="0" i="0" u="none" strike="noStrike" baseline="0" dirty="0">
                <a:latin typeface="Segoe UI" panose="020B0502040204020203" pitchFamily="34" charset="0"/>
                <a:cs typeface="Segoe UI" panose="020B0502040204020203" pitchFamily="34" charset="0"/>
              </a:rPr>
              <a:t>After the attendees have time to complete the activity, review the answers by asking the attendees to call out the answers to the following questions. The learners can find the answers in the Learner Handout under the Tips to Help You Successfully Scan a QR Code.</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1. What are three things you can do to scan a QR code successfully? </a:t>
            </a:r>
          </a:p>
          <a:p>
            <a:pPr marR="0" algn="l" rtl="0"/>
            <a:r>
              <a:rPr lang="en-US" sz="1200" b="1" i="0" u="none" strike="noStrike" baseline="0" dirty="0">
                <a:latin typeface="Segoe UI" panose="020B0502040204020203" pitchFamily="34" charset="0"/>
                <a:cs typeface="Segoe UI" panose="020B0502040204020203" pitchFamily="34" charset="0"/>
              </a:rPr>
              <a:t>Answers include:</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If you accidentally take a picture of the code, scan the code again.</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Keep the camera steady. </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Check your browser if you tap the QR code link, but nothing opens.</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Clean the camera lens. </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Make sure the entire code fits on the screen with a little space between the code and the edge of the camera screen.</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Turn on the camera’s flash if it’s dark.</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If you have an older device, you may need a QR scanner from your device’s app store.    </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endParaRPr lang="en-US" sz="1200" b="0" dirty="0">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dirty="0">
                <a:effectLst/>
                <a:latin typeface="Segoe UI" panose="020B0502040204020203" pitchFamily="34" charset="0"/>
                <a:ea typeface="Calibri" panose="020F0502020204030204" pitchFamily="34" charset="0"/>
                <a:cs typeface="Segoe UI" panose="020B0502040204020203" pitchFamily="34" charset="0"/>
              </a:rPr>
              <a:t>2. What resource does the QR code open?</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1" dirty="0">
                <a:effectLst/>
                <a:latin typeface="Segoe UI" panose="020B0502040204020203" pitchFamily="34" charset="0"/>
                <a:ea typeface="Calibri" panose="020F0502020204030204" pitchFamily="34" charset="0"/>
                <a:cs typeface="Segoe UI" panose="020B0502040204020203" pitchFamily="34" charset="0"/>
              </a:rPr>
              <a:t>Answer: </a:t>
            </a:r>
            <a:r>
              <a:rPr lang="en-US" sz="1200" b="0" dirty="0">
                <a:effectLst/>
                <a:latin typeface="Segoe UI" panose="020B0502040204020203" pitchFamily="34" charset="0"/>
                <a:ea typeface="Calibri" panose="020F0502020204030204" pitchFamily="34" charset="0"/>
                <a:cs typeface="Segoe UI" panose="020B0502040204020203" pitchFamily="34" charset="0"/>
              </a:rPr>
              <a:t>Congratulations, web page</a:t>
            </a:r>
          </a:p>
          <a:p>
            <a:pPr marL="0" marR="0">
              <a:lnSpc>
                <a:spcPct val="115000"/>
              </a:lnSpc>
              <a:spcAft>
                <a:spcPts val="800"/>
              </a:spcAft>
            </a:pPr>
            <a:endParaRPr lang="en-US" sz="1200" b="0" kern="1200" dirty="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200" b="0" i="1" u="none" strike="noStrike" kern="1200" baseline="0" dirty="0">
                <a:solidFill>
                  <a:srgbClr val="000000"/>
                </a:solidFill>
                <a:latin typeface="Segoe UI" panose="020B0502040204020203" pitchFamily="34" charset="0"/>
                <a:cs typeface="Segoe UI" panose="020B0502040204020203" pitchFamily="34" charset="0"/>
              </a:rPr>
              <a:t>INSTRUCTOR NOTE: </a:t>
            </a:r>
            <a:r>
              <a:rPr lang="en-US" sz="1200" b="0" i="0" u="none" strike="noStrike" kern="1200" baseline="0" dirty="0">
                <a:solidFill>
                  <a:srgbClr val="000000"/>
                </a:solidFill>
                <a:latin typeface="Segoe UI" panose="020B0502040204020203" pitchFamily="34" charset="0"/>
                <a:cs typeface="Segoe UI" panose="020B0502040204020203" pitchFamily="34" charset="0"/>
              </a:rPr>
              <a:t>Check in with the attendees to see if they need any help with the activity.  </a:t>
            </a: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1200" b="1" i="0" kern="1200" dirty="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Segoe UI" panose="020B0502040204020203" pitchFamily="34" charset="0"/>
                <a:ea typeface="+mn-ea"/>
                <a:cs typeface="Segoe UI" panose="020B0502040204020203" pitchFamily="34" charset="0"/>
              </a:rPr>
              <a:t>After learners complete Activity 2: </a:t>
            </a:r>
            <a:r>
              <a:rPr lang="en-US" sz="1200" b="0" kern="1200" dirty="0">
                <a:solidFill>
                  <a:schemeClr val="tx1"/>
                </a:solidFill>
                <a:effectLst/>
                <a:latin typeface="Segoe UI" panose="020B0502040204020203" pitchFamily="34" charset="0"/>
                <a:ea typeface="+mn-ea"/>
                <a:cs typeface="Segoe UI" panose="020B0502040204020203" pitchFamily="34" charset="0"/>
              </a:rPr>
              <a:t>“</a:t>
            </a:r>
            <a:r>
              <a:rPr lang="en-US" sz="1200" kern="1200" dirty="0">
                <a:solidFill>
                  <a:schemeClr val="tx1"/>
                </a:solidFill>
                <a:effectLst/>
                <a:latin typeface="Segoe UI" panose="020B0502040204020203" pitchFamily="34" charset="0"/>
                <a:ea typeface="+mn-ea"/>
                <a:cs typeface="Segoe UI" panose="020B0502040204020203" pitchFamily="34" charset="0"/>
              </a:rPr>
              <a:t>Great job, everyone! </a:t>
            </a:r>
            <a:r>
              <a:rPr lang="en-US" sz="1200" dirty="0">
                <a:effectLst/>
                <a:latin typeface="Segoe UI" panose="020B0502040204020203" pitchFamily="34" charset="0"/>
                <a:ea typeface="Times New Roman" panose="02020603050405020304" pitchFamily="18" charset="0"/>
                <a:cs typeface="Segoe UI" panose="020B0502040204020203" pitchFamily="34" charset="0"/>
              </a:rPr>
              <a:t>Before we move to the next section, do you have any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effectLs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latin typeface="Segoe UI" panose="020B0502040204020203" pitchFamily="34" charset="0"/>
                <a:cs typeface="Segoe UI" panose="020B0502040204020203" pitchFamily="34" charset="0"/>
              </a:rPr>
              <a:t>INSTRUCTOR NOTE: </a:t>
            </a:r>
            <a:r>
              <a:rPr lang="en-US" sz="1200" i="1" dirty="0">
                <a:effectLst/>
                <a:latin typeface="Segoe UI" panose="020B0502040204020203" pitchFamily="34" charset="0"/>
                <a:ea typeface="Times New Roman" panose="02020603050405020304" pitchFamily="18" charset="0"/>
                <a:cs typeface="Segoe UI" panose="020B0502040204020203" pitchFamily="34" charset="0"/>
              </a:rPr>
              <a:t>Review and address items in the “parking lot”. </a:t>
            </a:r>
            <a:endParaRPr lang="en-US" sz="1200" dirty="0">
              <a:effectLst/>
              <a:latin typeface="Segoe UI" panose="020B0502040204020203" pitchFamily="34" charset="0"/>
              <a:ea typeface="Times New Roman" panose="02020603050405020304" pitchFamily="18" charset="0"/>
              <a:cs typeface="Segoe UI" panose="020B0502040204020203" pitchFamily="34" charset="0"/>
            </a:endParaRPr>
          </a:p>
          <a:p>
            <a:pPr marL="0" marR="0">
              <a:buNone/>
            </a:pPr>
            <a:r>
              <a:rPr lang="en-US" sz="1200" dirty="0">
                <a:effectLst/>
                <a:latin typeface="Segoe UI" panose="020B0502040204020203" pitchFamily="34" charset="0"/>
                <a:ea typeface="Times New Roman" panose="02020603050405020304" pitchFamily="18" charset="0"/>
                <a:cs typeface="Segoe UI" panose="020B0502040204020203" pitchFamily="34" charset="0"/>
              </a:rPr>
              <a:t> </a:t>
            </a:r>
          </a:p>
          <a:p>
            <a:pPr marL="0" marR="0">
              <a:buNone/>
            </a:pPr>
            <a:r>
              <a:rPr lang="en-US" sz="1200" i="1" dirty="0">
                <a:effectLst/>
                <a:latin typeface="Segoe UI" panose="020B0502040204020203" pitchFamily="34" charset="0"/>
                <a:ea typeface="Times New Roman" panose="02020603050405020304" pitchFamily="18" charset="0"/>
                <a:cs typeface="Segoe UI" panose="020B0502040204020203" pitchFamily="34" charset="0"/>
              </a:rPr>
              <a:t>ADDITIONAL DETAILS: </a:t>
            </a:r>
            <a:r>
              <a:rPr lang="en-US" sz="1200" dirty="0">
                <a:effectLst/>
                <a:latin typeface="Segoe UI" panose="020B0502040204020203" pitchFamily="34" charset="0"/>
                <a:ea typeface="Times New Roman" panose="02020603050405020304" pitchFamily="18" charset="0"/>
                <a:cs typeface="Segoe UI" panose="020B0502040204020203" pitchFamily="34" charset="0"/>
              </a:rPr>
              <a:t>For information about what the parking lot is, see the “Before the Workshop Begins” section of the Instructor Guide.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4EA4CD7-2FE9-3BA3-F816-E05D0E815977}"/>
              </a:ext>
            </a:extLst>
          </p:cNvPr>
          <p:cNvSpPr>
            <a:spLocks noGrp="1"/>
          </p:cNvSpPr>
          <p:nvPr>
            <p:ph type="sldNum" sz="quarter" idx="5"/>
          </p:nvPr>
        </p:nvSpPr>
        <p:spPr/>
        <p:txBody>
          <a:bodyPr/>
          <a:lstStyle/>
          <a:p>
            <a:fld id="{0A1A2D79-0A70-4F98-91B6-5265C658D6AD}" type="slidenum">
              <a:rPr lang="en-US" smtClean="0"/>
              <a:t>44</a:t>
            </a:fld>
            <a:endParaRPr lang="en-US"/>
          </a:p>
        </p:txBody>
      </p:sp>
    </p:spTree>
    <p:extLst>
      <p:ext uri="{BB962C8B-B14F-4D97-AF65-F5344CB8AC3E}">
        <p14:creationId xmlns:p14="http://schemas.microsoft.com/office/powerpoint/2010/main" val="34230562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E7EE2-CADA-31C3-D9AC-39B1628F56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DE4B96-498C-8A37-B693-C13C69DF4A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A5964D-6C3A-D366-0C68-327A1D6C029E}"/>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742950" lvl="1" indent="-2857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pPr marL="4572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baseline="0" dirty="0">
                <a:latin typeface="Segoe UI" panose="020B0502040204020203" pitchFamily="34" charset="0"/>
                <a:cs typeface="Segoe UI" panose="020B0502040204020203" pitchFamily="34" charset="0"/>
              </a:rPr>
              <a:t>While many QR codes you encounter are made by organizations you trust, bad actors may try to scam you. So, how can you use QR codes safely and securely? Let’s explore some of the dos and don’ts of using a QR code safely and securely. </a:t>
            </a:r>
            <a:endParaRPr lang="en-US" sz="1200" dirty="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B110595C-0701-97EF-1A7B-4712A1F96ED2}"/>
              </a:ext>
            </a:extLst>
          </p:cNvPr>
          <p:cNvSpPr>
            <a:spLocks noGrp="1"/>
          </p:cNvSpPr>
          <p:nvPr>
            <p:ph type="sldNum" sz="quarter" idx="5"/>
          </p:nvPr>
        </p:nvSpPr>
        <p:spPr/>
        <p:txBody>
          <a:bodyPr/>
          <a:lstStyle/>
          <a:p>
            <a:fld id="{0A1A2D79-0A70-4F98-91B6-5265C658D6AD}" type="slidenum">
              <a:rPr lang="en-US" smtClean="0"/>
              <a:t>45</a:t>
            </a:fld>
            <a:endParaRPr lang="en-US"/>
          </a:p>
        </p:txBody>
      </p:sp>
    </p:spTree>
    <p:extLst>
      <p:ext uri="{BB962C8B-B14F-4D97-AF65-F5344CB8AC3E}">
        <p14:creationId xmlns:p14="http://schemas.microsoft.com/office/powerpoint/2010/main" val="9791423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AD17B-A6D0-0A92-1582-3042125FA5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B2C43-9C82-218A-423C-B9A18886C3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9E95C-BBDF-BC51-8595-DEB1AA8530B6}"/>
              </a:ext>
            </a:extLst>
          </p:cNvPr>
          <p:cNvSpPr>
            <a:spLocks noGrp="1"/>
          </p:cNvSpPr>
          <p:nvPr>
            <p:ph type="body" idx="1"/>
          </p:nvPr>
        </p:nvSpPr>
        <p:spPr/>
        <p:txBody>
          <a:bodyPr/>
          <a:lstStyle/>
          <a:p>
            <a:r>
              <a:rPr lang="en-US" sz="1400" dirty="0">
                <a:latin typeface="Segoe UI" panose="020B0502040204020203" pitchFamily="34" charset="0"/>
                <a:ea typeface="ＭＳ Ｐゴシック"/>
                <a:cs typeface="Segoe UI" panose="020B0502040204020203" pitchFamily="34" charset="0"/>
              </a:rPr>
              <a:t>USE POWERPOINT</a:t>
            </a:r>
          </a:p>
          <a:p>
            <a:pPr marL="628650" lvl="1" indent="-171450">
              <a:buFont typeface="Arial" panose="020B0604020202020204" pitchFamily="34" charset="0"/>
              <a:buChar char="•"/>
            </a:pPr>
            <a:r>
              <a:rPr lang="en-US" sz="1400" dirty="0">
                <a:latin typeface="Segoe UI" panose="020B0502040204020203" pitchFamily="34" charset="0"/>
                <a:ea typeface="ＭＳ Ｐゴシック"/>
                <a:cs typeface="Segoe UI" panose="020B0502040204020203" pitchFamily="34" charset="0"/>
              </a:rPr>
              <a:t>Using a QR Code Safely and Securely</a:t>
            </a:r>
          </a:p>
          <a:p>
            <a:pPr marL="628650" lvl="1" indent="-171450">
              <a:buFont typeface="Arial" panose="020B0604020202020204" pitchFamily="34" charset="0"/>
              <a:buChar char="•"/>
            </a:pPr>
            <a:endParaRPr lang="en-US" dirty="0">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pPr>
            <a:r>
              <a:rPr lang="en-US" dirty="0">
                <a:latin typeface="Segoe UI" panose="020B0502040204020203" pitchFamily="34" charset="0"/>
                <a:ea typeface="ＭＳ Ｐゴシック"/>
                <a:cs typeface="Segoe UI" panose="020B0502040204020203" pitchFamily="34" charset="0"/>
              </a:rPr>
              <a:t>Only scan codes from trusted sources. The item that opens after scanning the code should match the organization promoting the QR code. </a:t>
            </a:r>
          </a:p>
          <a:p>
            <a:endParaRPr lang="en-US" dirty="0">
              <a:latin typeface="ATT Aleck Sans"/>
              <a:ea typeface="ＭＳ Ｐゴシック"/>
            </a:endParaRPr>
          </a:p>
          <a:p>
            <a:endParaRPr lang="en-US" dirty="0"/>
          </a:p>
        </p:txBody>
      </p:sp>
      <p:sp>
        <p:nvSpPr>
          <p:cNvPr id="4" name="Slide Number Placeholder 3">
            <a:extLst>
              <a:ext uri="{FF2B5EF4-FFF2-40B4-BE49-F238E27FC236}">
                <a16:creationId xmlns:a16="http://schemas.microsoft.com/office/drawing/2014/main" id="{C2572404-D4CC-9E62-9797-0ADFCC8F77DA}"/>
              </a:ext>
            </a:extLst>
          </p:cNvPr>
          <p:cNvSpPr>
            <a:spLocks noGrp="1"/>
          </p:cNvSpPr>
          <p:nvPr>
            <p:ph type="sldNum" sz="quarter" idx="5"/>
          </p:nvPr>
        </p:nvSpPr>
        <p:spPr/>
        <p:txBody>
          <a:bodyPr/>
          <a:lstStyle/>
          <a:p>
            <a:fld id="{0A1A2D79-0A70-4F98-91B6-5265C658D6AD}" type="slidenum">
              <a:rPr lang="en-US" smtClean="0"/>
              <a:t>46</a:t>
            </a:fld>
            <a:endParaRPr lang="en-US"/>
          </a:p>
        </p:txBody>
      </p:sp>
    </p:spTree>
    <p:extLst>
      <p:ext uri="{BB962C8B-B14F-4D97-AF65-F5344CB8AC3E}">
        <p14:creationId xmlns:p14="http://schemas.microsoft.com/office/powerpoint/2010/main" val="32066424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59092-E3D0-2E91-B403-5F95D8C887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5DDEA1-2E07-152C-5C77-4C1C687123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C863C4-BA49-6ECF-DFB1-80B69138D106}"/>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pPr marL="628650" lvl="1" indent="-171450" rtl="0">
              <a:buFont typeface="Arial" panose="020B0604020202020204" pitchFamily="34" charset="0"/>
              <a:buChar char="•"/>
            </a:pPr>
            <a:endParaRPr lang="en-US" sz="1200" b="0" i="0" u="none" strike="noStrike" kern="1200" baseline="0" dirty="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pPr>
            <a:r>
              <a:rPr lang="en-US" sz="1200" b="0" i="0" u="none" strike="noStrike" kern="1200" baseline="0" dirty="0">
                <a:solidFill>
                  <a:srgbClr val="000000"/>
                </a:solidFill>
                <a:latin typeface="Segoe UI" panose="020B0502040204020203" pitchFamily="34" charset="0"/>
                <a:cs typeface="Segoe UI" panose="020B0502040204020203" pitchFamily="34" charset="0"/>
              </a:rPr>
              <a:t>How can you tell?</a:t>
            </a:r>
          </a:p>
          <a:p>
            <a:pPr marL="0" lvl="0" indent="0" rtl="0">
              <a:buFont typeface="Arial" panose="020B0604020202020204" pitchFamily="34" charset="0"/>
              <a:buNone/>
            </a:pPr>
            <a:endParaRPr lang="en-US" sz="1200" b="0" i="0" u="none" strike="noStrike" kern="1200" baseline="0" dirty="0">
              <a:solidFill>
                <a:srgbClr val="000000"/>
              </a:solidFill>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The branding should match.</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Check to make sure the organizational name in the URL or logo is spelled correctly — if it's not, be suspicious.</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The item the QR code opens should look professional, which means no misspellings, typos, or grammatical errors.</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And finally, if it is too good to be true, it probably is! </a:t>
            </a:r>
          </a:p>
          <a:p>
            <a:pPr marL="0" lvl="0" indent="0" rtl="0">
              <a:buFont typeface="Arial" panose="020B0604020202020204" pitchFamily="34" charset="0"/>
              <a:buNone/>
            </a:pPr>
            <a:endParaRPr lang="en-US" sz="1200" b="0" i="0" u="none" strike="noStrike" kern="1200" baseline="0" dirty="0">
              <a:solidFill>
                <a:srgbClr val="000000"/>
              </a:solidFill>
              <a:latin typeface="ATT Aleck Sans" panose="020B0503020203020204"/>
            </a:endParaRPr>
          </a:p>
          <a:p>
            <a:pPr marL="0" lvl="0" indent="0" rtl="0">
              <a:buFont typeface="Arial" panose="020B0604020202020204" pitchFamily="34" charset="0"/>
              <a:buNone/>
            </a:pPr>
            <a:endParaRPr lang="en-US" sz="1200" b="0" i="0" u="none" strike="noStrike" kern="1200" baseline="0" dirty="0">
              <a:solidFill>
                <a:srgbClr val="000000"/>
              </a:solidFill>
              <a:latin typeface="ATT Aleck Sans" panose="020B0503020203020204"/>
            </a:endParaRPr>
          </a:p>
          <a:p>
            <a:pPr marL="0" lvl="0" indent="0" rtl="0">
              <a:buFont typeface="Arial" panose="020B0604020202020204" pitchFamily="34" charset="0"/>
              <a:buNone/>
            </a:pPr>
            <a:endParaRPr lang="en-US" dirty="0"/>
          </a:p>
          <a:p>
            <a:endParaRPr lang="en-US" dirty="0"/>
          </a:p>
        </p:txBody>
      </p:sp>
      <p:sp>
        <p:nvSpPr>
          <p:cNvPr id="4" name="Slide Number Placeholder 3">
            <a:extLst>
              <a:ext uri="{FF2B5EF4-FFF2-40B4-BE49-F238E27FC236}">
                <a16:creationId xmlns:a16="http://schemas.microsoft.com/office/drawing/2014/main" id="{CE50DF83-ACE5-3E79-B516-76346D193467}"/>
              </a:ext>
            </a:extLst>
          </p:cNvPr>
          <p:cNvSpPr>
            <a:spLocks noGrp="1"/>
          </p:cNvSpPr>
          <p:nvPr>
            <p:ph type="sldNum" sz="quarter" idx="5"/>
          </p:nvPr>
        </p:nvSpPr>
        <p:spPr/>
        <p:txBody>
          <a:bodyPr/>
          <a:lstStyle/>
          <a:p>
            <a:fld id="{0A1A2D79-0A70-4F98-91B6-5265C658D6AD}" type="slidenum">
              <a:rPr lang="en-US" smtClean="0"/>
              <a:t>47</a:t>
            </a:fld>
            <a:endParaRPr lang="en-US"/>
          </a:p>
        </p:txBody>
      </p:sp>
    </p:spTree>
    <p:extLst>
      <p:ext uri="{BB962C8B-B14F-4D97-AF65-F5344CB8AC3E}">
        <p14:creationId xmlns:p14="http://schemas.microsoft.com/office/powerpoint/2010/main" val="38019055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B3E84-533C-3C95-F61D-9D5D23FE5C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22467C-5D70-F95B-0FCE-67B72AA601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465DB6-5CAF-4D64-9837-029875A88784}"/>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pPr marL="628650" lvl="1" indent="-171450" rtl="0">
              <a:buFont typeface="Arial" panose="020B0604020202020204" pitchFamily="34" charset="0"/>
              <a:buChar char="•"/>
            </a:pPr>
            <a:endParaRPr lang="en-US" sz="1200" b="0" i="0" u="none" strike="noStrike" kern="1200" baseline="0" dirty="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pPr>
            <a:r>
              <a:rPr lang="en-US" sz="1200" b="0" i="0" u="none" strike="noStrike" kern="1200" baseline="0" dirty="0">
                <a:solidFill>
                  <a:srgbClr val="000000"/>
                </a:solidFill>
                <a:latin typeface="Segoe UI" panose="020B0502040204020203" pitchFamily="34" charset="0"/>
                <a:cs typeface="Segoe UI" panose="020B0502040204020203" pitchFamily="34" charset="0"/>
              </a:rPr>
              <a:t>When in doubt, skip scanning the QR code. Instead, use your device’s web browser to go directly to the organization’s website and find the information promoted by the QR code.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E0490E31-CC11-C588-1BF9-95E594B9BEE2}"/>
              </a:ext>
            </a:extLst>
          </p:cNvPr>
          <p:cNvSpPr>
            <a:spLocks noGrp="1"/>
          </p:cNvSpPr>
          <p:nvPr>
            <p:ph type="sldNum" sz="quarter" idx="5"/>
          </p:nvPr>
        </p:nvSpPr>
        <p:spPr/>
        <p:txBody>
          <a:bodyPr/>
          <a:lstStyle/>
          <a:p>
            <a:fld id="{0A1A2D79-0A70-4F98-91B6-5265C658D6AD}" type="slidenum">
              <a:rPr lang="en-US" smtClean="0"/>
              <a:t>48</a:t>
            </a:fld>
            <a:endParaRPr lang="en-US"/>
          </a:p>
        </p:txBody>
      </p:sp>
    </p:spTree>
    <p:extLst>
      <p:ext uri="{BB962C8B-B14F-4D97-AF65-F5344CB8AC3E}">
        <p14:creationId xmlns:p14="http://schemas.microsoft.com/office/powerpoint/2010/main" val="13684189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04D5E-A86C-5080-5EB8-AA707F396B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D51B57-BF2A-44A2-0F89-E4D5632EE8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E112DE-65A1-42E5-6F3B-E16E14239E65}"/>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pPr marL="0" lvl="0" indent="0" rtl="0">
              <a:buFont typeface="Arial" panose="020B0604020202020204" pitchFamily="34" charset="0"/>
              <a:buNone/>
            </a:pPr>
            <a:endParaRPr lang="en-US" sz="1200" b="0" i="0" u="none" strike="noStrike" kern="1200" baseline="0" dirty="0">
              <a:solidFill>
                <a:srgbClr val="000000"/>
              </a:solidFill>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Avoid scanning codes that are damaged or covered by a sticker,</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1" u="none" strike="noStrike" baseline="0" dirty="0">
                <a:latin typeface="Segoe UI" panose="020B0502040204020203" pitchFamily="34" charset="0"/>
                <a:cs typeface="Segoe UI" panose="020B0502040204020203" pitchFamily="34" charset="0"/>
              </a:rPr>
              <a:t>INSTRUCTOR NOTE: </a:t>
            </a:r>
            <a:r>
              <a:rPr lang="en-US" sz="1200" b="0" i="0" u="none" strike="noStrike" baseline="0" dirty="0">
                <a:latin typeface="Segoe UI" panose="020B0502040204020203" pitchFamily="34" charset="0"/>
                <a:cs typeface="Segoe UI" panose="020B0502040204020203" pitchFamily="34" charset="0"/>
              </a:rPr>
              <a:t>Press ENTER to highlight the last image</a:t>
            </a:r>
            <a:endParaRPr lang="en-US" dirty="0">
              <a:effectLs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Segoe UI" panose="020B0502040204020203" pitchFamily="34" charset="0"/>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including a sticker of a QR code pasted over the original QR code. Someone may be trying to trick you by directing you to a different website.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BEE9FE5-C94E-9734-7DE0-8AE92E25C34F}"/>
              </a:ext>
            </a:extLst>
          </p:cNvPr>
          <p:cNvSpPr>
            <a:spLocks noGrp="1"/>
          </p:cNvSpPr>
          <p:nvPr>
            <p:ph type="sldNum" sz="quarter" idx="5"/>
          </p:nvPr>
        </p:nvSpPr>
        <p:spPr/>
        <p:txBody>
          <a:bodyPr/>
          <a:lstStyle/>
          <a:p>
            <a:fld id="{0A1A2D79-0A70-4F98-91B6-5265C658D6AD}" type="slidenum">
              <a:rPr lang="en-US" smtClean="0"/>
              <a:t>49</a:t>
            </a:fld>
            <a:endParaRPr lang="en-US"/>
          </a:p>
        </p:txBody>
      </p:sp>
    </p:spTree>
    <p:extLst>
      <p:ext uri="{BB962C8B-B14F-4D97-AF65-F5344CB8AC3E}">
        <p14:creationId xmlns:p14="http://schemas.microsoft.com/office/powerpoint/2010/main" val="1495172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Where You May Encounter QR Codes</a:t>
            </a:r>
            <a:br>
              <a:rPr lang="en-US" sz="18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lang="en-US" sz="1300"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Segoe UI" panose="020B0502040204020203" pitchFamily="34" charset="0"/>
                <a:ea typeface="ＭＳ Ｐゴシック"/>
                <a:cs typeface="Segoe UI" panose="020B0502040204020203" pitchFamily="34" charset="0"/>
              </a:rPr>
              <a:t>You might see them at a restaurant, so you can view the menu</a:t>
            </a:r>
            <a:endParaRPr lang="en-US" sz="1200"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a:p>
        </p:txBody>
      </p:sp>
    </p:spTree>
    <p:extLst>
      <p:ext uri="{BB962C8B-B14F-4D97-AF65-F5344CB8AC3E}">
        <p14:creationId xmlns:p14="http://schemas.microsoft.com/office/powerpoint/2010/main" val="228763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65F02-6AE4-E564-6540-D46E0763FE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B6C41D-4207-2903-7F51-FD6575C8F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0D54A1-24B8-E7D6-B4B8-1B69A47BC648}"/>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endParaRPr lang="en-US" dirty="0">
              <a:latin typeface="Segoe UI" panose="020B0502040204020203" pitchFamily="34" charset="0"/>
              <a:ea typeface="ＭＳ Ｐゴシック"/>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Be cautious about providing sensitive information such as your Social Security number, credit card, bank information, and passwords.</a:t>
            </a:r>
          </a:p>
        </p:txBody>
      </p:sp>
      <p:sp>
        <p:nvSpPr>
          <p:cNvPr id="4" name="Slide Number Placeholder 3">
            <a:extLst>
              <a:ext uri="{FF2B5EF4-FFF2-40B4-BE49-F238E27FC236}">
                <a16:creationId xmlns:a16="http://schemas.microsoft.com/office/drawing/2014/main" id="{F69280A7-2BA4-2B39-A90C-662B50EC3C6A}"/>
              </a:ext>
            </a:extLst>
          </p:cNvPr>
          <p:cNvSpPr>
            <a:spLocks noGrp="1"/>
          </p:cNvSpPr>
          <p:nvPr>
            <p:ph type="sldNum" sz="quarter" idx="5"/>
          </p:nvPr>
        </p:nvSpPr>
        <p:spPr/>
        <p:txBody>
          <a:bodyPr/>
          <a:lstStyle/>
          <a:p>
            <a:fld id="{0A1A2D79-0A70-4F98-91B6-5265C658D6AD}" type="slidenum">
              <a:rPr lang="en-US" smtClean="0"/>
              <a:t>50</a:t>
            </a:fld>
            <a:endParaRPr lang="en-US"/>
          </a:p>
        </p:txBody>
      </p:sp>
    </p:spTree>
    <p:extLst>
      <p:ext uri="{BB962C8B-B14F-4D97-AF65-F5344CB8AC3E}">
        <p14:creationId xmlns:p14="http://schemas.microsoft.com/office/powerpoint/2010/main" val="42196851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966CE-9101-894C-0DF2-05DE9F4041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E62D20-A633-EF8A-2FD6-8A96C4A09B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965E6F-B95A-11E4-FD3D-BE0A17040279}"/>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Make sure your device’s operating system and applications are up to date to ensure you have the most recent security updates installed. You can check your device's operating system and application updates in the Settings app of your device.  </a:t>
            </a:r>
            <a:endParaRPr lang="en-US" dirty="0">
              <a:latin typeface="Segoe UI" panose="020B0502040204020203" pitchFamily="34" charset="0"/>
              <a:ea typeface="Calibri"/>
              <a:cs typeface="Segoe UI" panose="020B0502040204020203" pitchFamily="34" charset="0"/>
            </a:endParaRPr>
          </a:p>
        </p:txBody>
      </p:sp>
      <p:sp>
        <p:nvSpPr>
          <p:cNvPr id="4" name="Slide Number Placeholder 3">
            <a:extLst>
              <a:ext uri="{FF2B5EF4-FFF2-40B4-BE49-F238E27FC236}">
                <a16:creationId xmlns:a16="http://schemas.microsoft.com/office/drawing/2014/main" id="{77EDF084-EC52-7323-3683-F3E4B57E2AE9}"/>
              </a:ext>
            </a:extLst>
          </p:cNvPr>
          <p:cNvSpPr>
            <a:spLocks noGrp="1"/>
          </p:cNvSpPr>
          <p:nvPr>
            <p:ph type="sldNum" sz="quarter" idx="5"/>
          </p:nvPr>
        </p:nvSpPr>
        <p:spPr/>
        <p:txBody>
          <a:bodyPr/>
          <a:lstStyle/>
          <a:p>
            <a:fld id="{0A1A2D79-0A70-4F98-91B6-5265C658D6AD}" type="slidenum">
              <a:rPr lang="en-US" smtClean="0"/>
              <a:t>51</a:t>
            </a:fld>
            <a:endParaRPr lang="en-US"/>
          </a:p>
        </p:txBody>
      </p:sp>
    </p:spTree>
    <p:extLst>
      <p:ext uri="{BB962C8B-B14F-4D97-AF65-F5344CB8AC3E}">
        <p14:creationId xmlns:p14="http://schemas.microsoft.com/office/powerpoint/2010/main" val="39233231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3C847-6144-0F69-E9B2-AA6346B057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5BB997-394F-F6D6-4047-ACC34C274C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C1F9E8-5A05-AD2C-3FF5-813931C9FB39}"/>
              </a:ext>
            </a:extLst>
          </p:cNvPr>
          <p:cNvSpPr>
            <a:spLocks noGrp="1"/>
          </p:cNvSpPr>
          <p:nvPr>
            <p:ph type="body" idx="1"/>
          </p:nvPr>
        </p:nvSpPr>
        <p:spPr/>
        <p:txBody>
          <a:bodyPr/>
          <a:lstStyle/>
          <a:p>
            <a:pPr marL="0" indent="0" rtl="0">
              <a:buFont typeface="Arial" panose="020B0604020202020204" pitchFamily="34" charset="0"/>
              <a:buNone/>
            </a:pPr>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pPr marL="457200" lvl="1" indent="0" rtl="0">
              <a:buFont typeface="Arial" panose="020B0604020202020204" pitchFamily="34" charset="0"/>
              <a:buNone/>
            </a:pPr>
            <a:endParaRPr lang="en-US" sz="1200" b="0" i="0" u="none" strike="noStrike" kern="1200" baseline="0" dirty="0">
              <a:solidFill>
                <a:srgbClr val="000000"/>
              </a:solidFill>
              <a:latin typeface="Segoe UI" panose="020B0502040204020203" pitchFamily="34" charset="0"/>
              <a:cs typeface="Segoe UI" panose="020B0502040204020203" pitchFamily="34" charset="0"/>
            </a:endParaRPr>
          </a:p>
          <a:p>
            <a:r>
              <a:rPr lang="en-US" sz="1200" b="0" i="0" u="none" strike="noStrike" baseline="0" dirty="0">
                <a:latin typeface="Segoe UI" panose="020B0502040204020203" pitchFamily="34" charset="0"/>
                <a:cs typeface="Segoe UI" panose="020B0502040204020203" pitchFamily="34" charset="0"/>
              </a:rPr>
              <a:t>If it opens a website, it should be a secure HTTPS site. </a:t>
            </a:r>
            <a:endParaRPr lang="en-US" dirty="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F30FD8E8-A67C-B71B-FC16-3D42A077FB93}"/>
              </a:ext>
            </a:extLst>
          </p:cNvPr>
          <p:cNvSpPr>
            <a:spLocks noGrp="1"/>
          </p:cNvSpPr>
          <p:nvPr>
            <p:ph type="sldNum" sz="quarter" idx="5"/>
          </p:nvPr>
        </p:nvSpPr>
        <p:spPr/>
        <p:txBody>
          <a:bodyPr/>
          <a:lstStyle/>
          <a:p>
            <a:fld id="{0A1A2D79-0A70-4F98-91B6-5265C658D6AD}" type="slidenum">
              <a:rPr lang="en-US" smtClean="0"/>
              <a:t>52</a:t>
            </a:fld>
            <a:endParaRPr lang="en-US"/>
          </a:p>
        </p:txBody>
      </p:sp>
    </p:spTree>
    <p:extLst>
      <p:ext uri="{BB962C8B-B14F-4D97-AF65-F5344CB8AC3E}">
        <p14:creationId xmlns:p14="http://schemas.microsoft.com/office/powerpoint/2010/main" val="4890484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0A028-A312-0A38-B597-AAC65448DD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12D050-5862-0453-6E98-79FF876894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7230C1-1AFB-9B03-D0A0-7F62CB45CB6F}"/>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endParaRPr lang="en-US" dirty="0">
              <a:latin typeface="Segoe UI" panose="020B0502040204020203" pitchFamily="34" charset="0"/>
              <a:ea typeface="ＭＳ Ｐゴシック"/>
              <a:cs typeface="Segoe UI" panose="020B0502040204020203" pitchFamily="34" charset="0"/>
            </a:endParaRPr>
          </a:p>
          <a:p>
            <a:r>
              <a:rPr lang="en-US" sz="1200" b="0" i="0" u="none" strike="noStrike" baseline="0" dirty="0">
                <a:latin typeface="Segoe UI" panose="020B0502040204020203" pitchFamily="34" charset="0"/>
                <a:cs typeface="Segoe UI" panose="020B0502040204020203" pitchFamily="34" charset="0"/>
              </a:rPr>
              <a:t>If you are unsure about a QR code, don’t scan it.   </a:t>
            </a:r>
            <a:endParaRPr lang="en-US" dirty="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2238294F-17F2-15D4-87CF-D70F15B8175E}"/>
              </a:ext>
            </a:extLst>
          </p:cNvPr>
          <p:cNvSpPr>
            <a:spLocks noGrp="1"/>
          </p:cNvSpPr>
          <p:nvPr>
            <p:ph type="sldNum" sz="quarter" idx="5"/>
          </p:nvPr>
        </p:nvSpPr>
        <p:spPr/>
        <p:txBody>
          <a:bodyPr/>
          <a:lstStyle/>
          <a:p>
            <a:fld id="{0A1A2D79-0A70-4F98-91B6-5265C658D6AD}" type="slidenum">
              <a:rPr lang="en-US" smtClean="0"/>
              <a:t>53</a:t>
            </a:fld>
            <a:endParaRPr lang="en-US"/>
          </a:p>
        </p:txBody>
      </p:sp>
    </p:spTree>
    <p:extLst>
      <p:ext uri="{BB962C8B-B14F-4D97-AF65-F5344CB8AC3E}">
        <p14:creationId xmlns:p14="http://schemas.microsoft.com/office/powerpoint/2010/main" val="6405573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CBC89-3E00-E690-9817-2938BB5B8B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97089C-6ECF-A5AA-0732-712E427597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C3B82B-92FF-7456-0DAB-C3C5E34B6E22}"/>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endParaRPr lang="en-US" sz="1400" dirty="0">
              <a:latin typeface="Segoe UI" panose="020B0502040204020203" pitchFamily="34" charset="0"/>
              <a:ea typeface="ＭＳ Ｐゴシック"/>
              <a:cs typeface="Segoe UI" panose="020B0502040204020203" pitchFamily="34" charset="0"/>
            </a:endParaRPr>
          </a:p>
          <a:p>
            <a:r>
              <a:rPr lang="en-US" sz="1400" dirty="0">
                <a:latin typeface="Segoe UI" panose="020B0502040204020203" pitchFamily="34" charset="0"/>
                <a:ea typeface="ＭＳ Ｐゴシック"/>
                <a:cs typeface="Segoe UI" panose="020B0502040204020203" pitchFamily="34" charset="0"/>
              </a:rPr>
              <a:t>If you are at a store or restaurant and you are not sure the QR code is safe, ask the staff to verify it. </a:t>
            </a:r>
          </a:p>
          <a:p>
            <a:endParaRPr lang="en-US" dirty="0"/>
          </a:p>
        </p:txBody>
      </p:sp>
      <p:sp>
        <p:nvSpPr>
          <p:cNvPr id="4" name="Slide Number Placeholder 3">
            <a:extLst>
              <a:ext uri="{FF2B5EF4-FFF2-40B4-BE49-F238E27FC236}">
                <a16:creationId xmlns:a16="http://schemas.microsoft.com/office/drawing/2014/main" id="{EC677E3E-D150-B18F-EBD0-6D3753505124}"/>
              </a:ext>
            </a:extLst>
          </p:cNvPr>
          <p:cNvSpPr>
            <a:spLocks noGrp="1"/>
          </p:cNvSpPr>
          <p:nvPr>
            <p:ph type="sldNum" sz="quarter" idx="5"/>
          </p:nvPr>
        </p:nvSpPr>
        <p:spPr/>
        <p:txBody>
          <a:bodyPr/>
          <a:lstStyle/>
          <a:p>
            <a:fld id="{0A1A2D79-0A70-4F98-91B6-5265C658D6AD}" type="slidenum">
              <a:rPr lang="en-US" smtClean="0"/>
              <a:t>54</a:t>
            </a:fld>
            <a:endParaRPr lang="en-US"/>
          </a:p>
        </p:txBody>
      </p:sp>
    </p:spTree>
    <p:extLst>
      <p:ext uri="{BB962C8B-B14F-4D97-AF65-F5344CB8AC3E}">
        <p14:creationId xmlns:p14="http://schemas.microsoft.com/office/powerpoint/2010/main" val="1939682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CE401-ED00-712D-89CB-E9C59A254D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7F5E7C-64CD-41F8-DF96-3017731423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68685-A748-B693-D073-2F3DC5B515C2}"/>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What should you do if you provide sensitive information using a fraudulent QR code?</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If you entered your username and password, change it. </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If you provided bank or credit card information, set up a fraud alert and credit freeze. </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Inform your bank and monitor your accounts for unusual activity.</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And scan your device for malware and spyware. </a:t>
            </a:r>
          </a:p>
          <a:p>
            <a:endParaRPr lang="en-US" dirty="0"/>
          </a:p>
        </p:txBody>
      </p:sp>
      <p:sp>
        <p:nvSpPr>
          <p:cNvPr id="4" name="Slide Number Placeholder 3">
            <a:extLst>
              <a:ext uri="{FF2B5EF4-FFF2-40B4-BE49-F238E27FC236}">
                <a16:creationId xmlns:a16="http://schemas.microsoft.com/office/drawing/2014/main" id="{F0B8A1E2-B985-5874-BA81-F39BAC509331}"/>
              </a:ext>
            </a:extLst>
          </p:cNvPr>
          <p:cNvSpPr>
            <a:spLocks noGrp="1"/>
          </p:cNvSpPr>
          <p:nvPr>
            <p:ph type="sldNum" sz="quarter" idx="5"/>
          </p:nvPr>
        </p:nvSpPr>
        <p:spPr/>
        <p:txBody>
          <a:bodyPr/>
          <a:lstStyle/>
          <a:p>
            <a:fld id="{0A1A2D79-0A70-4F98-91B6-5265C658D6AD}" type="slidenum">
              <a:rPr lang="en-US" smtClean="0"/>
              <a:t>55</a:t>
            </a:fld>
            <a:endParaRPr lang="en-US"/>
          </a:p>
        </p:txBody>
      </p:sp>
    </p:spTree>
    <p:extLst>
      <p:ext uri="{BB962C8B-B14F-4D97-AF65-F5344CB8AC3E}">
        <p14:creationId xmlns:p14="http://schemas.microsoft.com/office/powerpoint/2010/main" val="29001014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75134-55C3-2CF4-1033-AE6A11B45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1D826-A123-6D0E-D422-0779CEE5B2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FEB3F0-D679-C09C-A4A8-029679AA3A58}"/>
              </a:ext>
            </a:extLst>
          </p:cNvPr>
          <p:cNvSpPr>
            <a:spLocks noGrp="1"/>
          </p:cNvSpPr>
          <p:nvPr>
            <p:ph type="body" idx="1"/>
          </p:nvPr>
        </p:nvSpPr>
        <p:spPr/>
        <p:txBody>
          <a:bodyPr/>
          <a:lstStyle/>
          <a:p>
            <a:pPr rtl="0"/>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a:t>
            </a:r>
          </a:p>
          <a:p>
            <a:pPr marL="628650" lvl="1" indent="-171450" rtl="0">
              <a:buFont typeface="Arial" panose="020B0604020202020204" pitchFamily="34" charset="0"/>
              <a:buChar char="•"/>
            </a:pPr>
            <a:r>
              <a:rPr lang="en-US" sz="1400" b="0" i="0" u="none" strike="noStrike" kern="1200" baseline="0" dirty="0">
                <a:solidFill>
                  <a:srgbClr val="000000"/>
                </a:solidFill>
                <a:latin typeface="Segoe UI" panose="020B0502040204020203" pitchFamily="34" charset="0"/>
                <a:cs typeface="Segoe UI" panose="020B0502040204020203" pitchFamily="34" charset="0"/>
              </a:rPr>
              <a:t>Using a QR Code Safely and Securely</a:t>
            </a:r>
          </a:p>
          <a:p>
            <a:endParaRPr lang="en-US" dirty="0">
              <a:latin typeface="Segoe UI" panose="020B0502040204020203" pitchFamily="34" charset="0"/>
              <a:ea typeface="ＭＳ Ｐゴシック"/>
              <a:cs typeface="Segoe UI" panose="020B0502040204020203" pitchFamily="34" charset="0"/>
            </a:endParaRPr>
          </a:p>
          <a:p>
            <a:r>
              <a:rPr lang="en-US" dirty="0">
                <a:latin typeface="Segoe UI" panose="020B0502040204020203" pitchFamily="34" charset="0"/>
                <a:ea typeface="ＭＳ Ｐゴシック"/>
                <a:cs typeface="Segoe UI" panose="020B0502040204020203" pitchFamily="34" charset="0"/>
              </a:rPr>
              <a:t>You can learn more about how to use your mobile device safely and securely by watching the course, Online Fraud and Scams. </a:t>
            </a:r>
            <a:endParaRPr lang="en-US"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74862DA2-194D-E46D-1BD2-419FE7F8101D}"/>
              </a:ext>
            </a:extLst>
          </p:cNvPr>
          <p:cNvSpPr>
            <a:spLocks noGrp="1"/>
          </p:cNvSpPr>
          <p:nvPr>
            <p:ph type="sldNum" sz="quarter" idx="5"/>
          </p:nvPr>
        </p:nvSpPr>
        <p:spPr/>
        <p:txBody>
          <a:bodyPr/>
          <a:lstStyle/>
          <a:p>
            <a:fld id="{0A1A2D79-0A70-4F98-91B6-5265C658D6AD}" type="slidenum">
              <a:rPr lang="en-US" smtClean="0"/>
              <a:t>56</a:t>
            </a:fld>
            <a:endParaRPr lang="en-US"/>
          </a:p>
        </p:txBody>
      </p:sp>
    </p:spTree>
    <p:extLst>
      <p:ext uri="{BB962C8B-B14F-4D97-AF65-F5344CB8AC3E}">
        <p14:creationId xmlns:p14="http://schemas.microsoft.com/office/powerpoint/2010/main" val="29040038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93274-F6AE-FA8F-0DE4-DE0216CC1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13220D-B95D-BC3A-EB63-6A0618E014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DC7FEC-F0C5-F2B4-4448-07DDF8181C1A}"/>
              </a:ext>
            </a:extLst>
          </p:cNvPr>
          <p:cNvSpPr>
            <a:spLocks noGrp="1"/>
          </p:cNvSpPr>
          <p:nvPr>
            <p:ph type="body" idx="1"/>
          </p:nvPr>
        </p:nvSpPr>
        <p:spPr/>
        <p:txBody>
          <a:bodyPr/>
          <a:lstStyle/>
          <a:p>
            <a:pPr rtl="0"/>
            <a:r>
              <a:rPr lang="en-US" sz="1200" b="0" i="0" u="none" strike="noStrike" kern="1200" baseline="0" dirty="0">
                <a:solidFill>
                  <a:srgbClr val="000000"/>
                </a:solidFill>
                <a:latin typeface="Segoe UI" panose="020B0502040204020203" pitchFamily="34" charset="0"/>
                <a:cs typeface="Segoe UI" panose="020B0502040204020203" pitchFamily="34" charset="0"/>
              </a:rPr>
              <a:t>USE POWERPOINT AND LEARNER ACTIVITY SHEET</a:t>
            </a:r>
          </a:p>
          <a:p>
            <a:pPr marL="628650" lvl="1" indent="-171450" rtl="0">
              <a:buFont typeface="Arial" panose="020B0604020202020204" pitchFamily="34" charset="0"/>
              <a:buChar char="•"/>
            </a:pPr>
            <a:r>
              <a:rPr lang="en-US" sz="1200" b="0" i="0" u="none" strike="noStrike" kern="1200" baseline="0" dirty="0">
                <a:solidFill>
                  <a:srgbClr val="000000"/>
                </a:solidFill>
                <a:latin typeface="Segoe UI" panose="020B0502040204020203" pitchFamily="34" charset="0"/>
                <a:cs typeface="Segoe UI" panose="020B0502040204020203" pitchFamily="34" charset="0"/>
              </a:rPr>
              <a:t>Activity 3</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Segoe UI" panose="020B0502040204020203" pitchFamily="34" charset="0"/>
              <a:ea typeface="+mn-ea"/>
              <a:cs typeface="Segoe UI" panose="020B0502040204020203" pitchFamily="34" charset="0"/>
            </a:endParaRPr>
          </a:p>
          <a:p>
            <a:pPr marR="0" algn="l" rtl="0"/>
            <a:r>
              <a:rPr lang="en-US" sz="1200" b="0" i="0" u="none" strike="noStrike" baseline="0" dirty="0">
                <a:latin typeface="Segoe UI" panose="020B0502040204020203" pitchFamily="34" charset="0"/>
                <a:cs typeface="Segoe UI" panose="020B0502040204020203" pitchFamily="34" charset="0"/>
              </a:rPr>
              <a:t>In this lesson, we learned how to use QR codes safely and securely. </a:t>
            </a:r>
          </a:p>
          <a:p>
            <a:pPr marR="0" algn="l" rtl="0"/>
            <a:r>
              <a:rPr lang="en-US" sz="1200" b="0" i="0" u="none" strike="noStrike" baseline="0" dirty="0">
                <a:latin typeface="Segoe UI" panose="020B0502040204020203" pitchFamily="34" charset="0"/>
                <a:cs typeface="Segoe UI" panose="020B0502040204020203" pitchFamily="34" charset="0"/>
              </a:rPr>
              <a:t> </a:t>
            </a:r>
          </a:p>
          <a:p>
            <a:pPr marR="0" algn="l" rtl="0"/>
            <a:r>
              <a:rPr lang="en-US" sz="1200" b="0" i="0" u="none" strike="noStrike" baseline="0" dirty="0">
                <a:latin typeface="Segoe UI" panose="020B0502040204020203" pitchFamily="34" charset="0"/>
                <a:cs typeface="Segoe UI" panose="020B0502040204020203" pitchFamily="34" charset="0"/>
              </a:rPr>
              <a:t>Let’s practice what we learned.  </a:t>
            </a:r>
          </a:p>
          <a:p>
            <a:pPr marR="0" algn="l" rtl="0"/>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1" u="none" strike="noStrike" baseline="0" dirty="0">
                <a:latin typeface="Segoe UI" panose="020B0502040204020203" pitchFamily="34" charset="0"/>
                <a:cs typeface="Segoe UI" panose="020B0502040204020203" pitchFamily="34" charset="0"/>
              </a:rPr>
              <a:t>INSTRUCTOR NOTE: </a:t>
            </a:r>
            <a:r>
              <a:rPr lang="en-US" sz="1200" b="0" i="0" u="none" strike="noStrike" baseline="0" dirty="0">
                <a:latin typeface="Segoe UI" panose="020B0502040204020203" pitchFamily="34" charset="0"/>
                <a:cs typeface="Segoe UI" panose="020B0502040204020203" pitchFamily="34" charset="0"/>
              </a:rPr>
              <a:t>Point attendees to Activity 3 on the Activity Sheet, page 2.</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dirty="0">
                <a:solidFill>
                  <a:srgbClr val="000000"/>
                </a:solidFill>
                <a:effectLst/>
                <a:latin typeface="ATT Aleck Sans" panose="020B0503020203020204"/>
              </a:rPr>
              <a:t>​</a:t>
            </a: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a:extLst>
              <a:ext uri="{FF2B5EF4-FFF2-40B4-BE49-F238E27FC236}">
                <a16:creationId xmlns:a16="http://schemas.microsoft.com/office/drawing/2014/main" id="{D0DD11C2-50B4-EFCE-DE45-CA05293EEEBE}"/>
              </a:ext>
            </a:extLst>
          </p:cNvPr>
          <p:cNvSpPr>
            <a:spLocks noGrp="1"/>
          </p:cNvSpPr>
          <p:nvPr>
            <p:ph type="sldNum" sz="quarter" idx="5"/>
          </p:nvPr>
        </p:nvSpPr>
        <p:spPr/>
        <p:txBody>
          <a:bodyPr/>
          <a:lstStyle/>
          <a:p>
            <a:fld id="{0A1A2D79-0A70-4F98-91B6-5265C658D6AD}" type="slidenum">
              <a:rPr lang="en-US" smtClean="0"/>
              <a:t>57</a:t>
            </a:fld>
            <a:endParaRPr lang="en-US"/>
          </a:p>
        </p:txBody>
      </p:sp>
    </p:spTree>
    <p:extLst>
      <p:ext uri="{BB962C8B-B14F-4D97-AF65-F5344CB8AC3E}">
        <p14:creationId xmlns:p14="http://schemas.microsoft.com/office/powerpoint/2010/main" val="20080796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16752-C6C3-3126-C29F-DF9F3EED7B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539251-C405-FD93-CCEE-A6A2BEFEE7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BB11C1-4124-F654-5900-464FA66FF38A}"/>
              </a:ext>
            </a:extLst>
          </p:cNvPr>
          <p:cNvSpPr>
            <a:spLocks noGrp="1"/>
          </p:cNvSpPr>
          <p:nvPr>
            <p:ph type="body" idx="1"/>
          </p:nvPr>
        </p:nvSpPr>
        <p:spPr/>
        <p:txBody>
          <a:bodyPr/>
          <a:lstStyle/>
          <a:p>
            <a:pPr rtl="0"/>
            <a:r>
              <a:rPr lang="en-US" sz="1200" b="0" i="0" u="none" strike="noStrike" kern="1200" baseline="0" dirty="0">
                <a:solidFill>
                  <a:srgbClr val="000000"/>
                </a:solidFill>
                <a:latin typeface="Segoe UI" panose="020B0502040204020203" pitchFamily="34" charset="0"/>
                <a:cs typeface="Segoe UI" panose="020B0502040204020203" pitchFamily="34" charset="0"/>
              </a:rPr>
              <a:t>USE POWERPOINT AND LEARNER ACTIVITY SHEET</a:t>
            </a:r>
          </a:p>
          <a:p>
            <a:pPr marL="628650" lvl="1" indent="-171450" rtl="0">
              <a:buFont typeface="Arial" panose="020B0604020202020204" pitchFamily="34" charset="0"/>
              <a:buChar char="•"/>
            </a:pPr>
            <a:r>
              <a:rPr lang="en-US" sz="1200" b="0" i="0" u="none" strike="noStrike" kern="1200" baseline="0" dirty="0">
                <a:solidFill>
                  <a:srgbClr val="000000"/>
                </a:solidFill>
                <a:latin typeface="Segoe UI" panose="020B0502040204020203" pitchFamily="34" charset="0"/>
                <a:cs typeface="Segoe UI" panose="020B0502040204020203" pitchFamily="34" charset="0"/>
              </a:rPr>
              <a:t>Activity 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Segoe UI" panose="020B0502040204020203" pitchFamily="34" charset="0"/>
              <a:cs typeface="Segoe UI" panose="020B0502040204020203" pitchFamily="34" charset="0"/>
            </a:endParaRPr>
          </a:p>
          <a:p>
            <a:pPr marR="0" algn="l" rtl="0"/>
            <a:r>
              <a:rPr lang="en-US" i="1" dirty="0">
                <a:latin typeface="Segoe UI" panose="020B0502040204020203" pitchFamily="34" charset="0"/>
                <a:cs typeface="Segoe UI" panose="020B0502040204020203" pitchFamily="34" charset="0"/>
              </a:rPr>
              <a:t>INSTRUCTOR NOTE: </a:t>
            </a:r>
            <a:r>
              <a:rPr lang="en-US" sz="1800" b="0" i="0" u="none" strike="noStrike" baseline="0" dirty="0">
                <a:latin typeface="Segoe UI" panose="020B0502040204020203" pitchFamily="34" charset="0"/>
                <a:cs typeface="Segoe UI" panose="020B0502040204020203" pitchFamily="34" charset="0"/>
              </a:rPr>
              <a:t>After the attendees have time to complete the activity, review the answers by asking the attendees to call out the answers to the following questions. The learners can find the answers in the Learner Handout, page 2, under the heading Using QR Codes Safely and Securely.</a:t>
            </a:r>
            <a:endParaRPr lang="en-US" sz="1800" dirty="0">
              <a:effectLst/>
              <a:latin typeface="Segoe UI" panose="020B0502040204020203" pitchFamily="34" charset="0"/>
              <a:ea typeface="Times New Roman" panose="02020603050405020304" pitchFamily="18"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Segoe UI" panose="020B0502040204020203" pitchFamily="34" charset="0"/>
              <a:cs typeface="Segoe UI" panose="020B0502040204020203" pitchFamily="34" charset="0"/>
            </a:endParaRPr>
          </a:p>
          <a:p>
            <a:pPr marL="228600" marR="0" indent="-228600" algn="l" rtl="0">
              <a:buAutoNum type="arabicPeriod"/>
            </a:pPr>
            <a:r>
              <a:rPr lang="en-US" sz="1200" b="0" i="0" u="none" strike="noStrike" baseline="0" dirty="0">
                <a:latin typeface="Segoe UI" panose="020B0502040204020203" pitchFamily="34" charset="0"/>
                <a:cs typeface="Segoe UI" panose="020B0502040204020203" pitchFamily="34" charset="0"/>
              </a:rPr>
              <a:t>What are three things you should do to verify if the QR code is safe to scan? </a:t>
            </a:r>
          </a:p>
          <a:p>
            <a:pPr marL="0" marR="0" indent="0" algn="l" rtl="0">
              <a:buNone/>
            </a:pPr>
            <a:r>
              <a:rPr lang="en-US" sz="1200" b="1" i="0" u="none" strike="noStrike" baseline="0" dirty="0">
                <a:latin typeface="Segoe UI" panose="020B0502040204020203" pitchFamily="34" charset="0"/>
                <a:cs typeface="Segoe UI" panose="020B0502040204020203" pitchFamily="34" charset="0"/>
              </a:rPr>
              <a:t>Answers include:</a:t>
            </a:r>
            <a:endParaRPr lang="en-US" b="1" i="1" dirty="0">
              <a:latin typeface="Segoe UI" panose="020B0502040204020203"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8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Only scan codes from trusted sources.</a:t>
            </a: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8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Go directly to the organization’s website address if unsure the QR code is legitimate.</a:t>
            </a:r>
            <a:endParaRPr lang="en-US" sz="1800" b="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8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Make sure your device’s operating system and applications are current to ensure you have the most recent security updates installed.</a:t>
            </a: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8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Make sure the URL starts with HTTPS.</a:t>
            </a:r>
            <a:endParaRPr lang="en-US" sz="1800" b="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8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Contact the organization to verify it’s safe. </a:t>
            </a: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1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If you provide information using a fraudulent QR code</a:t>
            </a:r>
            <a:endParaRPr lang="en-US" sz="1100" b="0" dirty="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pPr>
            <a:r>
              <a:rPr lang="en-US" sz="11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If you entered your username and password, change it. </a:t>
            </a:r>
            <a:endParaRPr lang="en-US" sz="1100" b="0" dirty="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pPr>
            <a:r>
              <a:rPr lang="en-US" sz="11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If you provided bank or credit card information, set up a fraud alert and credit freeze. </a:t>
            </a:r>
            <a:endParaRPr lang="en-US" sz="1100" b="0" dirty="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pPr>
            <a:r>
              <a:rPr lang="en-US" sz="11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Inform your bank and monitor your accounts for unusual activity.</a:t>
            </a:r>
            <a:endParaRPr lang="en-US" sz="1100" b="0" dirty="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pPr>
            <a:r>
              <a:rPr lang="en-US" sz="11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Scan your device for malware and spyware. </a:t>
            </a:r>
            <a:endParaRPr lang="en-US" sz="1100" b="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200" b="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Watch the PLA DigitalLearn Course Online Fraud and Scams to learn more about using your mobile device safely and securely.</a:t>
            </a:r>
            <a:endParaRPr lang="en-US" b="0" i="0" dirty="0">
              <a:solidFill>
                <a:schemeClr val="tx1"/>
              </a:solidFill>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Segoe UI" panose="020B0502040204020203" pitchFamily="34" charset="0"/>
              <a:ea typeface="+mn-ea"/>
              <a:cs typeface="Segoe UI" panose="020B0502040204020203" pitchFamily="34" charset="0"/>
            </a:endParaRPr>
          </a:p>
          <a:p>
            <a:pPr marR="0" algn="l" rtl="0"/>
            <a:r>
              <a:rPr lang="en-US" sz="1200" b="1" i="0" u="none" strike="noStrike" baseline="0" dirty="0">
                <a:latin typeface="Segoe UI" panose="020B0502040204020203" pitchFamily="34" charset="0"/>
                <a:cs typeface="Segoe UI" panose="020B0502040204020203" pitchFamily="34" charset="0"/>
              </a:rPr>
              <a:t>After learners complete Activity 3: </a:t>
            </a:r>
            <a:r>
              <a:rPr lang="en-US" sz="1200" b="0" i="0" u="none" strike="noStrike" baseline="0" dirty="0">
                <a:latin typeface="Segoe UI" panose="020B0502040204020203" pitchFamily="34" charset="0"/>
                <a:cs typeface="Segoe UI" panose="020B0502040204020203" pitchFamily="34" charset="0"/>
              </a:rPr>
              <a:t>“Great job, everyone!”</a:t>
            </a:r>
          </a:p>
        </p:txBody>
      </p:sp>
      <p:sp>
        <p:nvSpPr>
          <p:cNvPr id="4" name="Slide Number Placeholder 3">
            <a:extLst>
              <a:ext uri="{FF2B5EF4-FFF2-40B4-BE49-F238E27FC236}">
                <a16:creationId xmlns:a16="http://schemas.microsoft.com/office/drawing/2014/main" id="{955B5C9F-8D68-D0B0-332E-A09ED7510469}"/>
              </a:ext>
            </a:extLst>
          </p:cNvPr>
          <p:cNvSpPr>
            <a:spLocks noGrp="1"/>
          </p:cNvSpPr>
          <p:nvPr>
            <p:ph type="sldNum" sz="quarter" idx="5"/>
          </p:nvPr>
        </p:nvSpPr>
        <p:spPr/>
        <p:txBody>
          <a:bodyPr/>
          <a:lstStyle/>
          <a:p>
            <a:fld id="{0A1A2D79-0A70-4F98-91B6-5265C658D6AD}" type="slidenum">
              <a:rPr lang="en-US" smtClean="0"/>
              <a:t>58</a:t>
            </a:fld>
            <a:endParaRPr lang="en-US"/>
          </a:p>
        </p:txBody>
      </p:sp>
    </p:spTree>
    <p:extLst>
      <p:ext uri="{BB962C8B-B14F-4D97-AF65-F5344CB8AC3E}">
        <p14:creationId xmlns:p14="http://schemas.microsoft.com/office/powerpoint/2010/main" val="23666187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400" b="0" i="0" u="none" strike="noStrike" kern="1200" baseline="0" dirty="0">
                <a:solidFill>
                  <a:srgbClr val="000000"/>
                </a:solidFill>
                <a:latin typeface="Segoe UI" panose="020B0502040204020203" pitchFamily="34" charset="0"/>
                <a:cs typeface="Segoe UI" panose="020B0502040204020203" pitchFamily="34" charset="0"/>
              </a:rPr>
              <a:t>USE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400" b="0" i="0" u="none" strike="noStrike" kern="1200" baseline="0" dirty="0">
                <a:solidFill>
                  <a:srgbClr val="000000"/>
                </a:solidFill>
                <a:effectLst/>
                <a:latin typeface="Segoe UI" panose="020B0502040204020203" pitchFamily="34" charset="0"/>
                <a:ea typeface="+mn-ea"/>
                <a:cs typeface="Segoe UI" panose="020B0502040204020203" pitchFamily="34" charset="0"/>
              </a:rPr>
              <a:t>QR Code Basics Wrap Up</a:t>
            </a:r>
          </a:p>
          <a:p>
            <a:endParaRPr lang="en-US" dirty="0">
              <a:latin typeface="Segoe UI" panose="020B0502040204020203" pitchFamily="34" charset="0"/>
              <a:cs typeface="Segoe UI" panose="020B0502040204020203" pitchFamily="34" charset="0"/>
            </a:endParaRPr>
          </a:p>
          <a:p>
            <a:pPr marR="0" algn="l" rtl="0"/>
            <a:r>
              <a:rPr lang="en-US" sz="1200" b="0" i="0" u="none" strike="noStrike" baseline="0" dirty="0">
                <a:solidFill>
                  <a:srgbClr val="000000"/>
                </a:solidFill>
                <a:latin typeface="Segoe UI" panose="020B0502040204020203" pitchFamily="34" charset="0"/>
                <a:cs typeface="Segoe UI" panose="020B0502040204020203" pitchFamily="34" charset="0"/>
              </a:rPr>
              <a:t>Congratulations, learners! Today you have learned: </a:t>
            </a:r>
          </a:p>
          <a:p>
            <a:pPr marL="628650" marR="0" lvl="1" indent="-171450" algn="l" rtl="0">
              <a:buFont typeface="Arial" panose="020B0604020202020204" pitchFamily="34" charset="0"/>
              <a:buChar char="•"/>
            </a:pPr>
            <a:r>
              <a:rPr lang="en-US" sz="1200" b="1" i="0" u="none" strike="noStrike" baseline="0" dirty="0">
                <a:latin typeface="Segoe UI" panose="020B0502040204020203" pitchFamily="34" charset="0"/>
                <a:cs typeface="Segoe UI" panose="020B0502040204020203" pitchFamily="34" charset="0"/>
              </a:rPr>
              <a:t>What is a QR Code</a:t>
            </a:r>
          </a:p>
          <a:p>
            <a:pPr marL="628650" marR="0" lvl="1" indent="-171450" algn="l" rtl="0">
              <a:buFont typeface="Arial" panose="020B0604020202020204" pitchFamily="34" charset="0"/>
              <a:buChar char="•"/>
            </a:pPr>
            <a:r>
              <a:rPr lang="en-US" sz="1200" b="1" i="0" u="none" strike="noStrike" baseline="0" dirty="0">
                <a:latin typeface="Segoe UI" panose="020B0502040204020203" pitchFamily="34" charset="0"/>
                <a:cs typeface="Segoe UI" panose="020B0502040204020203" pitchFamily="34" charset="0"/>
              </a:rPr>
              <a:t>Skills building</a:t>
            </a:r>
          </a:p>
          <a:p>
            <a:pPr marL="1085850" marR="0" lvl="2" indent="-171450" algn="l" rtl="0">
              <a:buFont typeface="Courier New" panose="02070309020205020404" pitchFamily="49" charset="0"/>
              <a:buChar char="o"/>
            </a:pPr>
            <a:r>
              <a:rPr lang="en-US" sz="1200" b="0" i="0" u="none" strike="noStrike" baseline="0" dirty="0">
                <a:latin typeface="Segoe UI" panose="020B0502040204020203" pitchFamily="34" charset="0"/>
                <a:cs typeface="Segoe UI" panose="020B0502040204020203" pitchFamily="34" charset="0"/>
              </a:rPr>
              <a:t>Where you can find QR codes</a:t>
            </a:r>
          </a:p>
          <a:p>
            <a:pPr marL="1085850" marR="0" lvl="2" indent="-171450" algn="l" rtl="0">
              <a:buFont typeface="Courier New" panose="02070309020205020404" pitchFamily="49" charset="0"/>
              <a:buChar char="o"/>
            </a:pPr>
            <a:r>
              <a:rPr lang="en-US" sz="1200" b="0" i="0" u="none" strike="noStrike" baseline="0" dirty="0">
                <a:latin typeface="Segoe UI" panose="020B0502040204020203" pitchFamily="34" charset="0"/>
                <a:cs typeface="Segoe UI" panose="020B0502040204020203" pitchFamily="34" charset="0"/>
              </a:rPr>
              <a:t>What you can do with QR codes </a:t>
            </a:r>
          </a:p>
          <a:p>
            <a:pPr marL="1085850" marR="0" lvl="2" indent="-171450" algn="l" rtl="0">
              <a:buFont typeface="Courier New" panose="02070309020205020404" pitchFamily="49" charset="0"/>
              <a:buChar char="o"/>
            </a:pPr>
            <a:r>
              <a:rPr lang="en-US" sz="1200" b="0" i="0" u="none" strike="noStrike" baseline="0" dirty="0">
                <a:latin typeface="Segoe UI" panose="020B0502040204020203" pitchFamily="34" charset="0"/>
                <a:cs typeface="Segoe UI" panose="020B0502040204020203" pitchFamily="34" charset="0"/>
              </a:rPr>
              <a:t>How to scan QR codes</a:t>
            </a:r>
          </a:p>
          <a:p>
            <a:pPr marL="628650" marR="0" lvl="1" indent="-171450" algn="l" rtl="0">
              <a:buFont typeface="Arial" panose="020B0604020202020204" pitchFamily="34" charset="0"/>
              <a:buChar char="•"/>
            </a:pPr>
            <a:r>
              <a:rPr lang="en-US" sz="1200" b="1" i="0" u="none" strike="noStrike" baseline="0" dirty="0">
                <a:latin typeface="Segoe UI" panose="020B0502040204020203" pitchFamily="34" charset="0"/>
                <a:cs typeface="Segoe UI" panose="020B0502040204020203" pitchFamily="34" charset="0"/>
              </a:rPr>
              <a:t>Tips for successfully scanning QR codes</a:t>
            </a:r>
          </a:p>
          <a:p>
            <a:pPr marL="628650" marR="0" lvl="1" indent="-171450" algn="l" rtl="0">
              <a:buFont typeface="Arial" panose="020B0604020202020204" pitchFamily="34" charset="0"/>
              <a:buChar char="•"/>
            </a:pPr>
            <a:r>
              <a:rPr lang="en-US" sz="1200" b="1" i="0" u="none" strike="noStrike" baseline="0" dirty="0">
                <a:latin typeface="Segoe UI" panose="020B0502040204020203" pitchFamily="34" charset="0"/>
                <a:cs typeface="Segoe UI" panose="020B0502040204020203" pitchFamily="34" charset="0"/>
              </a:rPr>
              <a:t>Tips for using QR codes safely and securely</a:t>
            </a:r>
            <a:br>
              <a:rPr lang="en-US" sz="1200" b="0" i="0" u="none" strike="noStrike" baseline="0" dirty="0">
                <a:latin typeface="Segoe UI" panose="020B0502040204020203" pitchFamily="34" charset="0"/>
                <a:cs typeface="Segoe UI" panose="020B0502040204020203" pitchFamily="34" charset="0"/>
              </a:rPr>
            </a:br>
            <a:endParaRPr lang="en-US" sz="1200" b="0" i="0" u="none" strike="noStrike" baseline="0" dirty="0">
              <a:latin typeface="Segoe UI" panose="020B0502040204020203" pitchFamily="34" charset="0"/>
              <a:cs typeface="Segoe UI" panose="020B0502040204020203" pitchFamily="34" charset="0"/>
            </a:endParaRPr>
          </a:p>
          <a:p>
            <a:pPr marR="0" algn="l" rtl="0"/>
            <a:r>
              <a:rPr lang="en-US" sz="1200" b="0" i="0" u="none" strike="noStrike" baseline="0" dirty="0">
                <a:solidFill>
                  <a:srgbClr val="000000"/>
                </a:solidFill>
                <a:latin typeface="Segoe UI" panose="020B0502040204020203" pitchFamily="34" charset="0"/>
                <a:cs typeface="Segoe UI" panose="020B0502040204020203" pitchFamily="34" charset="0"/>
              </a:rPr>
              <a:t>Are there any other questions before today’s workshop ends?</a:t>
            </a:r>
          </a:p>
          <a:p>
            <a:pPr marR="0" algn="l" rtl="0"/>
            <a:endParaRPr lang="en-US" sz="1200" b="0" i="0" u="none" strike="noStrike" baseline="0" dirty="0">
              <a:solidFill>
                <a:srgbClr val="000000"/>
              </a:solidFill>
              <a:latin typeface="Segoe UI" panose="020B0502040204020203" pitchFamily="34" charset="0"/>
              <a:cs typeface="Segoe UI" panose="020B0502040204020203" pitchFamily="34" charset="0"/>
            </a:endParaRPr>
          </a:p>
          <a:p>
            <a:pPr marR="0" algn="l" rtl="0"/>
            <a:r>
              <a:rPr lang="en-US" sz="1200" b="0" i="1" u="none" strike="noStrike" baseline="0" dirty="0">
                <a:latin typeface="Segoe UI" panose="020B0502040204020203" pitchFamily="34" charset="0"/>
                <a:cs typeface="Segoe UI" panose="020B0502040204020203" pitchFamily="34" charset="0"/>
              </a:rPr>
              <a:t>INSTRUCTOR NOTE: </a:t>
            </a:r>
            <a:r>
              <a:rPr lang="en-US" sz="1200" b="0" i="0" u="none" strike="noStrike" baseline="0" dirty="0">
                <a:solidFill>
                  <a:srgbClr val="000000"/>
                </a:solidFill>
                <a:latin typeface="Segoe UI" panose="020B0502040204020203" pitchFamily="34" charset="0"/>
                <a:cs typeface="Segoe UI" panose="020B0502040204020203" pitchFamily="34" charset="0"/>
              </a:rPr>
              <a:t>Review and address items in the “parking lot”.</a:t>
            </a:r>
          </a:p>
          <a:p>
            <a:pPr marR="0" algn="l" rtl="0"/>
            <a:endParaRPr lang="en-US" sz="1200" b="0" i="1" u="none" strike="noStrike" baseline="0"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baseline="0" dirty="0">
                <a:latin typeface="Segoe UI" panose="020B0502040204020203" pitchFamily="34" charset="0"/>
                <a:cs typeface="Segoe UI" panose="020B0502040204020203" pitchFamily="34" charset="0"/>
              </a:rPr>
              <a:t>INSTRUCTOR NOTE: </a:t>
            </a:r>
            <a:r>
              <a:rPr lang="en-US" sz="1200" kern="1200" dirty="0">
                <a:solidFill>
                  <a:schemeClr val="tx1"/>
                </a:solidFill>
                <a:effectLst/>
                <a:latin typeface="Segoe UI" panose="020B0502040204020203" pitchFamily="34" charset="0"/>
                <a:ea typeface="+mn-ea"/>
                <a:cs typeface="Segoe UI" panose="020B0502040204020203" pitchFamily="34" charset="0"/>
              </a:rPr>
              <a:t>For information about what the parking lot is, see the “Before the Workshop Begins” section of the Instructor Guide.</a:t>
            </a:r>
          </a:p>
          <a:p>
            <a:pPr marR="0" algn="l" rtl="0"/>
            <a:endParaRPr lang="en-US" sz="1200" b="0" i="0" u="none" strike="noStrike" baseline="0" dirty="0">
              <a:solidFill>
                <a:srgbClr val="000000"/>
              </a:solidFill>
              <a:latin typeface="Segoe UI" panose="020B0502040204020203" pitchFamily="34" charset="0"/>
              <a:cs typeface="Segoe UI" panose="020B0502040204020203" pitchFamily="34" charset="0"/>
            </a:endParaRPr>
          </a:p>
          <a:p>
            <a:pPr marR="0" algn="l" rtl="0"/>
            <a:r>
              <a:rPr lang="en-US" sz="1200" b="0" i="1" u="none" strike="noStrike" baseline="0" dirty="0">
                <a:latin typeface="Segoe UI" panose="020B0502040204020203" pitchFamily="34" charset="0"/>
                <a:cs typeface="Segoe UI" panose="020B0502040204020203" pitchFamily="34" charset="0"/>
              </a:rPr>
              <a:t>INSTRUCTOR NOTE: </a:t>
            </a:r>
            <a:r>
              <a:rPr lang="en-US" sz="1200" b="0" i="0" u="none" strike="noStrike" baseline="0" dirty="0">
                <a:solidFill>
                  <a:srgbClr val="000000"/>
                </a:solidFill>
                <a:latin typeface="Segoe UI" panose="020B0502040204020203" pitchFamily="34" charset="0"/>
                <a:cs typeface="Segoe UI" panose="020B0502040204020203" pitchFamily="34" charset="0"/>
              </a:rPr>
              <a:t>Provide each learner with a Certificate of Completion.</a:t>
            </a:r>
          </a:p>
          <a:p>
            <a:pPr marR="0" algn="l" rtl="0"/>
            <a:endParaRPr lang="en-US" sz="1200" b="0" i="1" u="none" strike="noStrike" baseline="0" dirty="0">
              <a:latin typeface="ATT Aleck Sans" panose="020B050302020302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a:p>
        </p:txBody>
      </p:sp>
    </p:spTree>
    <p:extLst>
      <p:ext uri="{BB962C8B-B14F-4D97-AF65-F5344CB8AC3E}">
        <p14:creationId xmlns:p14="http://schemas.microsoft.com/office/powerpoint/2010/main" val="2330503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9BA40-2432-296B-35DA-E8BC9B37F6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5E21CE-BB27-CF30-E4C3-C9A3214EB3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D62051-40FC-8293-086D-41C680225C24}"/>
              </a:ext>
            </a:extLst>
          </p:cNvPr>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USE POWERPOINT</a:t>
            </a:r>
          </a:p>
          <a:p>
            <a:pPr marL="628650" lvl="1"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Where You May Encounter QR Codes</a:t>
            </a:r>
            <a:endParaRPr lang="en-US" dirty="0">
              <a:latin typeface="Segoe UI" panose="020B0502040204020203" pitchFamily="34" charset="0"/>
              <a:ea typeface="Calibri"/>
              <a:cs typeface="Segoe UI" panose="020B0502040204020203" pitchFamily="34" charset="0"/>
            </a:endParaRPr>
          </a:p>
          <a:p>
            <a:pPr marL="628650" lvl="1" indent="-171450">
              <a:buFont typeface="Arial" panose="020B0604020202020204" pitchFamily="34" charset="0"/>
              <a:buChar char="•"/>
            </a:pPr>
            <a:endParaRPr lang="en-US" sz="1300" dirty="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Segoe UI" panose="020B0502040204020203" pitchFamily="34" charset="0"/>
                <a:ea typeface="ＭＳ Ｐゴシック"/>
                <a:cs typeface="Segoe UI" panose="020B0502040204020203" pitchFamily="34" charset="0"/>
              </a:rPr>
              <a:t>or paying for your meal.</a:t>
            </a:r>
            <a:endParaRPr lang="en-US" dirty="0">
              <a:latin typeface="Segoe UI" panose="020B0502040204020203" pitchFamily="34" charset="0"/>
              <a:cs typeface="Segoe UI" panose="020B0502040204020203" pitchFamily="34" charset="0"/>
            </a:endParaRPr>
          </a:p>
          <a:p>
            <a:endParaRPr lang="en-US" dirty="0"/>
          </a:p>
        </p:txBody>
      </p:sp>
      <p:sp>
        <p:nvSpPr>
          <p:cNvPr id="4" name="Slide Number Placeholder 3">
            <a:extLst>
              <a:ext uri="{FF2B5EF4-FFF2-40B4-BE49-F238E27FC236}">
                <a16:creationId xmlns:a16="http://schemas.microsoft.com/office/drawing/2014/main" id="{D6E0CA64-3A59-E372-4CD4-42ECC025C0B3}"/>
              </a:ext>
            </a:extLst>
          </p:cNvPr>
          <p:cNvSpPr>
            <a:spLocks noGrp="1"/>
          </p:cNvSpPr>
          <p:nvPr>
            <p:ph type="sldNum" sz="quarter" idx="5"/>
          </p:nvPr>
        </p:nvSpPr>
        <p:spPr/>
        <p:txBody>
          <a:bodyPr/>
          <a:lstStyle/>
          <a:p>
            <a:fld id="{0A1A2D79-0A70-4F98-91B6-5265C658D6AD}" type="slidenum">
              <a:rPr lang="en-US" smtClean="0"/>
              <a:t>6</a:t>
            </a:fld>
            <a:endParaRPr lang="en-US"/>
          </a:p>
        </p:txBody>
      </p:sp>
    </p:spTree>
    <p:extLst>
      <p:ext uri="{BB962C8B-B14F-4D97-AF65-F5344CB8AC3E}">
        <p14:creationId xmlns:p14="http://schemas.microsoft.com/office/powerpoint/2010/main" val="30218888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Segoe UI" panose="020B0502040204020203" pitchFamily="34" charset="0"/>
                <a:ea typeface="+mn-ea"/>
                <a:cs typeface="Segoe UI" panose="020B0502040204020203" pitchFamily="34" charset="0"/>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Segoe UI" panose="020B0502040204020203" pitchFamily="34" charset="0"/>
                <a:cs typeface="Segoe UI" panose="020B0502040204020203" pitchFamily="34" charset="0"/>
              </a:rPr>
              <a:t>Conclusion</a:t>
            </a:r>
          </a:p>
          <a:p>
            <a:pPr marL="0" lvl="0" indent="0">
              <a:buFont typeface="Arial" panose="020B0604020202020204" pitchFamily="34" charset="0"/>
              <a:buNone/>
            </a:pPr>
            <a:endParaRPr lang="en-US" sz="1200" i="0" kern="1200" dirty="0">
              <a:solidFill>
                <a:schemeClr val="tx1"/>
              </a:solidFill>
              <a:effectLst/>
              <a:latin typeface="Segoe UI" panose="020B0502040204020203" pitchFamily="34" charset="0"/>
              <a:ea typeface="+mn-ea"/>
              <a:cs typeface="Segoe UI" panose="020B0502040204020203" pitchFamily="34" charset="0"/>
            </a:endParaRPr>
          </a:p>
          <a:p>
            <a:pPr marL="0" marR="0">
              <a:lnSpc>
                <a:spcPct val="107000"/>
              </a:lnSpc>
              <a:spcBef>
                <a:spcPts val="0"/>
              </a:spcBef>
              <a:spcAft>
                <a:spcPts val="0"/>
              </a:spcAft>
            </a:pPr>
            <a:r>
              <a:rPr lang="en-US" sz="11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INSTRUCTOR NOTE: Close out the session by following these steps: </a:t>
            </a:r>
            <a:endParaRPr lang="en-US" sz="1100" dirty="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(If applicable): Mention future PLA digital learning workshops planned for the location and/or community. </a:t>
            </a:r>
            <a:endParaRPr lang="en-US" sz="1100" dirty="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Ask if there are any other final questions and answer any outstanding ones that may have been missed in the parking lot sections. </a:t>
            </a:r>
            <a:endParaRPr lang="en-US" sz="1100" dirty="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End by reading the course acknowledgment: “This course was made possible with support </a:t>
            </a:r>
            <a:r>
              <a:rPr lang="en-US" sz="1100" kern="1200" dirty="0">
                <a:solidFill>
                  <a:schemeClr val="tx1"/>
                </a:solidFill>
                <a:effectLst/>
                <a:latin typeface="Segoe UI" panose="020B0502040204020203" pitchFamily="34" charset="0"/>
                <a:ea typeface="+mn-ea"/>
                <a:cs typeface="Segoe UI" panose="020B0502040204020203" pitchFamily="34" charset="0"/>
              </a:rPr>
              <a:t>from AT&amp;T and the Public Library Association</a:t>
            </a:r>
            <a:r>
              <a:rPr lang="en-US" sz="11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 We appreciate all our participants for coming and we encourage you to keep learning!”</a:t>
            </a:r>
            <a:endParaRPr lang="en-US" sz="1100" dirty="0">
              <a:effectLst/>
              <a:latin typeface="Segoe UI" panose="020B0502040204020203" pitchFamily="34" charset="0"/>
              <a:ea typeface="Calibri" panose="020F0502020204030204" pitchFamily="34" charset="0"/>
              <a:cs typeface="Segoe UI" panose="020B0502040204020203" pitchFamily="34" charset="0"/>
            </a:endParaRPr>
          </a:p>
          <a:p>
            <a:pPr marL="0" lvl="0" indent="0">
              <a:buFont typeface="Arial" panose="020B0604020202020204" pitchFamily="34" charset="0"/>
              <a:buNone/>
            </a:pPr>
            <a:endParaRPr lang="en-US" sz="1200" i="0" kern="1200" dirty="0">
              <a:solidFill>
                <a:schemeClr val="tx1"/>
              </a:solidFill>
              <a:effectLst/>
              <a:latin typeface="Segoe UI" panose="020B0502040204020203" pitchFamily="34" charset="0"/>
              <a:ea typeface="+mn-ea"/>
              <a:cs typeface="Segoe UI" panose="020B0502040204020203" pitchFamily="34" charset="0"/>
            </a:endParaRPr>
          </a:p>
          <a:p>
            <a:pPr marL="0" lvl="0" indent="0">
              <a:buFont typeface="Arial" panose="020B0604020202020204" pitchFamily="34" charset="0"/>
              <a:buNone/>
            </a:pPr>
            <a:endParaRPr lang="en-US" sz="1200" i="0" kern="1200" dirty="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1" kern="1200" dirty="0">
                <a:solidFill>
                  <a:schemeClr val="tx1"/>
                </a:solidFill>
                <a:effectLst/>
                <a:latin typeface="Segoe UI" panose="020B0502040204020203" pitchFamily="34" charset="0"/>
                <a:ea typeface="+mn-ea"/>
                <a:cs typeface="Segoe UI" panose="020B0502040204020203" pitchFamily="34" charset="0"/>
              </a:rPr>
              <a:t>ADDITIONAL DETAILS: </a:t>
            </a:r>
            <a:r>
              <a:rPr lang="en-US" sz="1800" dirty="0">
                <a:solidFill>
                  <a:srgbClr val="242424"/>
                </a:solidFill>
                <a:effectLst/>
                <a:latin typeface="Segoe UI" panose="020B0502040204020203" pitchFamily="34" charset="0"/>
                <a:ea typeface="Times New Roman" panose="02020603050405020304" pitchFamily="18" charset="0"/>
                <a:cs typeface="Segoe UI" panose="020B0502040204020203" pitchFamily="34" charset="0"/>
              </a:rPr>
              <a:t>Before the</a:t>
            </a:r>
            <a:r>
              <a:rPr lang="en-US" sz="1800" b="1" dirty="0">
                <a:solidFill>
                  <a:srgbClr val="242424"/>
                </a:solidFill>
                <a:effectLst/>
                <a:latin typeface="Segoe UI" panose="020B0502040204020203" pitchFamily="34" charset="0"/>
                <a:ea typeface="Times New Roman" panose="02020603050405020304" pitchFamily="18" charset="0"/>
                <a:cs typeface="Segoe UI" panose="020B0502040204020203" pitchFamily="34" charset="0"/>
              </a:rPr>
              <a:t> </a:t>
            </a:r>
            <a:r>
              <a:rPr lang="en-US" sz="1800" dirty="0">
                <a:solidFill>
                  <a:srgbClr val="242424"/>
                </a:solidFill>
                <a:effectLst/>
                <a:latin typeface="Segoe UI" panose="020B0502040204020203" pitchFamily="34" charset="0"/>
                <a:ea typeface="Times New Roman" panose="02020603050405020304" pitchFamily="18" charset="0"/>
                <a:cs typeface="Segoe UI" panose="020B0502040204020203" pitchFamily="34" charset="0"/>
              </a:rPr>
              <a:t>workshop begins, insert your library’s URL on the PowerPoint slide. Identify future workshops learners may want to attend and mention those classes as you wrap up the workshop.</a:t>
            </a:r>
            <a:endParaRPr lang="en-US" sz="1800" dirty="0">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Segoe UI" panose="020B0502040204020203" pitchFamily="34" charset="0"/>
                <a:ea typeface="+mn-ea"/>
                <a:cs typeface="Segoe UI" panose="020B0502040204020203" pitchFamily="34" charset="0"/>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Segoe UI" panose="020B0502040204020203" pitchFamily="34" charset="0"/>
                <a:cs typeface="Segoe UI" panose="020B0502040204020203" pitchFamily="34" charset="0"/>
              </a:rPr>
              <a:t>Conclusion</a:t>
            </a:r>
          </a:p>
          <a:p>
            <a:pPr marL="0" marR="0" indent="0">
              <a:lnSpc>
                <a:spcPct val="107000"/>
              </a:lnSpc>
              <a:spcBef>
                <a:spcPts val="0"/>
              </a:spcBef>
              <a:spcAft>
                <a:spcPts val="800"/>
              </a:spcAft>
              <a:buFont typeface="Arial" panose="020B0604020202020204" pitchFamily="34" charset="0"/>
              <a:buNone/>
            </a:pPr>
            <a:endParaRPr lang="en-US" sz="1800" dirty="0">
              <a:effectLst/>
              <a:latin typeface="Segoe UI" panose="020B0502040204020203" pitchFamily="34" charset="0"/>
              <a:ea typeface="Calibri" panose="020F0502020204030204" pitchFamily="34" charset="0"/>
              <a:cs typeface="Segoe UI" panose="020B0502040204020203" pitchFamily="34"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Segoe UI" panose="020B0502040204020203" pitchFamily="34" charset="0"/>
                <a:ea typeface="Calibri" panose="020F0502020204030204" pitchFamily="34" charset="0"/>
                <a:cs typeface="Segoe UI" panose="020B0502040204020203" pitchFamily="34" charset="0"/>
              </a:rPr>
              <a:t>We appreciate all our participants for coming and we encourage you to keep learning! </a:t>
            </a:r>
          </a:p>
          <a:p>
            <a:pPr marL="0" marR="0">
              <a:lnSpc>
                <a:spcPct val="107000"/>
              </a:lnSpc>
              <a:spcBef>
                <a:spcPts val="0"/>
              </a:spcBef>
              <a:spcAft>
                <a:spcPts val="0"/>
              </a:spcAft>
            </a:pPr>
            <a:endParaRPr lang="en-US" sz="18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endParaRPr>
          </a:p>
          <a:p>
            <a:pPr marL="0" marR="0">
              <a:lnSpc>
                <a:spcPct val="107000"/>
              </a:lnSpc>
              <a:spcBef>
                <a:spcPts val="0"/>
              </a:spcBef>
              <a:spcAft>
                <a:spcPts val="0"/>
              </a:spcAft>
            </a:pPr>
            <a:r>
              <a:rPr lang="en-US" sz="1800" i="1" kern="1200" dirty="0">
                <a:solidFill>
                  <a:schemeClr val="tx1"/>
                </a:solidFill>
                <a:effectLst/>
                <a:latin typeface="Segoe UI" panose="020B0502040204020203" pitchFamily="34" charset="0"/>
                <a:ea typeface="+mn-ea"/>
                <a:cs typeface="Segoe UI" panose="020B0502040204020203" pitchFamily="34" charset="0"/>
              </a:rPr>
              <a:t>INSTRUCTOR NOTE: </a:t>
            </a:r>
            <a:r>
              <a:rPr lang="en-US" sz="1800" i="1"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(If applicable):</a:t>
            </a:r>
            <a:r>
              <a:rPr lang="en-US" sz="18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 Please fill out the survey before you leave today. </a:t>
            </a:r>
            <a:br>
              <a:rPr lang="en-US" sz="18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br>
            <a:endParaRPr lang="en-US" sz="1800" dirty="0">
              <a:effectLst/>
              <a:latin typeface="Segoe UI" panose="020B0502040204020203" pitchFamily="34" charset="0"/>
              <a:ea typeface="Calibri" panose="020F0502020204030204" pitchFamily="34" charset="0"/>
              <a:cs typeface="Segoe UI" panose="020B0502040204020203" pitchFamily="34" charset="0"/>
            </a:endParaRP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61</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C8634-0FA1-7A68-5C3B-243B6DF711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15A11B-0201-E4D8-1CA6-7B0C11D53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9417-FB6E-0AE4-5D43-3DCA03105001}"/>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Where You May Encounter QR Codes</a:t>
            </a:r>
            <a:b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lang="en-US" sz="1300" dirty="0">
              <a:latin typeface="Segoe UI" panose="020B0502040204020203" pitchFamily="34" charset="0"/>
              <a:ea typeface="ＭＳ Ｐゴシック"/>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On a billboard...  </a:t>
            </a:r>
            <a:endParaRPr lang="en-US" sz="1200"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2398EDD-AB21-FB58-365A-4BC51E624FFC}"/>
              </a:ext>
            </a:extLst>
          </p:cNvPr>
          <p:cNvSpPr>
            <a:spLocks noGrp="1"/>
          </p:cNvSpPr>
          <p:nvPr>
            <p:ph type="sldNum" sz="quarter" idx="5"/>
          </p:nvPr>
        </p:nvSpPr>
        <p:spPr/>
        <p:txBody>
          <a:bodyPr/>
          <a:lstStyle/>
          <a:p>
            <a:fld id="{0A1A2D79-0A70-4F98-91B6-5265C658D6AD}" type="slidenum">
              <a:rPr lang="en-US" smtClean="0"/>
              <a:t>7</a:t>
            </a:fld>
            <a:endParaRPr lang="en-US"/>
          </a:p>
        </p:txBody>
      </p:sp>
    </p:spTree>
    <p:extLst>
      <p:ext uri="{BB962C8B-B14F-4D97-AF65-F5344CB8AC3E}">
        <p14:creationId xmlns:p14="http://schemas.microsoft.com/office/powerpoint/2010/main" val="921821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5AA6E-4689-E28D-7D92-1625473C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FF8E42-8995-239D-3FA9-3033396F1C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F6F1CA-EC89-D82A-2CDF-91E741DFBE10}"/>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Where You May Encounter QR Codes</a:t>
            </a:r>
            <a:b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lang="en-US" sz="1300" dirty="0">
              <a:latin typeface="Segoe UI" panose="020B0502040204020203" pitchFamily="34" charset="0"/>
              <a:ea typeface="ＭＳ Ｐゴシック"/>
              <a:cs typeface="Segoe UI" panose="020B0502040204020203" pitchFamily="34" charset="0"/>
            </a:endParaRPr>
          </a:p>
          <a:p>
            <a:r>
              <a:rPr lang="en-US" sz="1200" dirty="0">
                <a:latin typeface="Segoe UI" panose="020B0502040204020203" pitchFamily="34" charset="0"/>
                <a:ea typeface="ＭＳ Ｐゴシック"/>
                <a:cs typeface="Segoe UI" panose="020B0502040204020203" pitchFamily="34" charset="0"/>
              </a:rPr>
              <a:t>or in a magazine, so you can learn more about the advertised product.</a:t>
            </a:r>
          </a:p>
          <a:p>
            <a:endParaRPr lang="en-US" dirty="0"/>
          </a:p>
        </p:txBody>
      </p:sp>
      <p:sp>
        <p:nvSpPr>
          <p:cNvPr id="4" name="Slide Number Placeholder 3">
            <a:extLst>
              <a:ext uri="{FF2B5EF4-FFF2-40B4-BE49-F238E27FC236}">
                <a16:creationId xmlns:a16="http://schemas.microsoft.com/office/drawing/2014/main" id="{37BAC88E-BED9-8214-D35E-DD27D3C49D29}"/>
              </a:ext>
            </a:extLst>
          </p:cNvPr>
          <p:cNvSpPr>
            <a:spLocks noGrp="1"/>
          </p:cNvSpPr>
          <p:nvPr>
            <p:ph type="sldNum" sz="quarter" idx="5"/>
          </p:nvPr>
        </p:nvSpPr>
        <p:spPr/>
        <p:txBody>
          <a:bodyPr/>
          <a:lstStyle/>
          <a:p>
            <a:fld id="{0A1A2D79-0A70-4F98-91B6-5265C658D6AD}" type="slidenum">
              <a:rPr lang="en-US" smtClean="0"/>
              <a:t>8</a:t>
            </a:fld>
            <a:endParaRPr lang="en-US"/>
          </a:p>
        </p:txBody>
      </p:sp>
    </p:spTree>
    <p:extLst>
      <p:ext uri="{BB962C8B-B14F-4D97-AF65-F5344CB8AC3E}">
        <p14:creationId xmlns:p14="http://schemas.microsoft.com/office/powerpoint/2010/main" val="2862209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6C296-3D94-D8E8-1095-22A841FF61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495261-9C39-8F55-ACB8-416325650E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5BF946-9062-24E7-A75C-ECEED7AA42A7}"/>
              </a:ext>
            </a:extLst>
          </p:cNvPr>
          <p:cNvSpPr>
            <a:spLocks noGrp="1"/>
          </p:cNvSpPr>
          <p:nvPr>
            <p:ph type="body" idx="1"/>
          </p:nvPr>
        </p:nvSpPr>
        <p:spPr/>
        <p:txBody>
          <a:bodyPr/>
          <a:lstStyle/>
          <a:p>
            <a:pP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USE POWERPOINT</a:t>
            </a:r>
          </a:p>
          <a:p>
            <a:pPr marL="742950" lvl="1" indent="-285750">
              <a:buFont typeface="Arial" panose="020B0604020202020204" pitchFamily="34" charset="0"/>
              <a:buChar char="•"/>
              <a:defRPr/>
            </a:pPr>
            <a: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Where You May Encounter QR Codes</a:t>
            </a:r>
          </a:p>
          <a:p>
            <a:pPr marL="457200" lvl="1" indent="0">
              <a:buFont typeface="Arial" panose="020B0604020202020204" pitchFamily="34" charset="0"/>
              <a:buNone/>
              <a:defRPr/>
            </a:pPr>
            <a:endParaRPr lang="en-US" sz="1400" i="0" dirty="0">
              <a:solidFill>
                <a:srgbClr val="000000"/>
              </a:solidFill>
              <a:effectLst/>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defRPr/>
            </a:pPr>
            <a:r>
              <a:rPr lang="en-US" sz="1200" i="0" dirty="0">
                <a:solidFill>
                  <a:srgbClr val="000000"/>
                </a:solidFill>
                <a:effectLst/>
                <a:latin typeface="Segoe UI" panose="020B0502040204020203" pitchFamily="34" charset="0"/>
                <a:ea typeface="ＭＳ Ｐゴシック"/>
                <a:cs typeface="Segoe UI" panose="020B0502040204020203" pitchFamily="34" charset="0"/>
              </a:rPr>
              <a:t>At public transit stations, to find your bus</a:t>
            </a:r>
            <a:endParaRPr lang="en-US" sz="1200" dirty="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8105A119-797F-DE11-86A0-454370966700}"/>
              </a:ext>
            </a:extLst>
          </p:cNvPr>
          <p:cNvSpPr>
            <a:spLocks noGrp="1"/>
          </p:cNvSpPr>
          <p:nvPr>
            <p:ph type="sldNum" sz="quarter" idx="5"/>
          </p:nvPr>
        </p:nvSpPr>
        <p:spPr/>
        <p:txBody>
          <a:bodyPr/>
          <a:lstStyle/>
          <a:p>
            <a:fld id="{0A1A2D79-0A70-4F98-91B6-5265C658D6AD}" type="slidenum">
              <a:rPr lang="en-US" smtClean="0"/>
              <a:t>9</a:t>
            </a:fld>
            <a:endParaRPr lang="en-US"/>
          </a:p>
        </p:txBody>
      </p:sp>
    </p:spTree>
    <p:extLst>
      <p:ext uri="{BB962C8B-B14F-4D97-AF65-F5344CB8AC3E}">
        <p14:creationId xmlns:p14="http://schemas.microsoft.com/office/powerpoint/2010/main" val="1415316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6/18/25</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6/18/25</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6/18/25</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6/18/25</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6/18/25</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6/18/25</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6/18/25</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6/18/25</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6/18/25</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6/18/25</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6/18/25</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6/18/25</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73.png"/><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73.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228600" y="3848100"/>
            <a:ext cx="51816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228600" y="2824163"/>
            <a:ext cx="8839200" cy="990600"/>
          </a:xfrm>
        </p:spPr>
        <p:txBody>
          <a:bodyPr/>
          <a:lstStyle/>
          <a:p>
            <a:r>
              <a:rPr lang="en-US" sz="4800" dirty="0">
                <a:latin typeface="ATT Aleck Sans"/>
              </a:rPr>
              <a:t>QR Code Basics</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0" y="6248400"/>
            <a:ext cx="9067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b="1" dirty="0"/>
              <a:t>Insert your logo her</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CAEF0-8397-15EA-269B-F4189A1851A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A6DC5A-8D2A-41B1-FB5B-96AC862318E2}"/>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10</a:t>
            </a:fld>
            <a:endParaRPr lang="en-US"/>
          </a:p>
        </p:txBody>
      </p:sp>
      <p:sp>
        <p:nvSpPr>
          <p:cNvPr id="4" name="Title 3">
            <a:extLst>
              <a:ext uri="{FF2B5EF4-FFF2-40B4-BE49-F238E27FC236}">
                <a16:creationId xmlns:a16="http://schemas.microsoft.com/office/drawing/2014/main" id="{7A126ED1-E5C3-149B-38D2-340E1839D031}"/>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9" name="TextBox 8">
            <a:extLst>
              <a:ext uri="{FF2B5EF4-FFF2-40B4-BE49-F238E27FC236}">
                <a16:creationId xmlns:a16="http://schemas.microsoft.com/office/drawing/2014/main" id="{FFD0E0DF-1A28-D51C-31F3-BDECDF6ACF38}"/>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At a public transit station.</a:t>
            </a:r>
            <a:endParaRPr lang="en-US" sz="2400" dirty="0"/>
          </a:p>
        </p:txBody>
      </p:sp>
      <p:pic>
        <p:nvPicPr>
          <p:cNvPr id="7" name="Picture 6">
            <a:extLst>
              <a:ext uri="{FF2B5EF4-FFF2-40B4-BE49-F238E27FC236}">
                <a16:creationId xmlns:a16="http://schemas.microsoft.com/office/drawing/2014/main" id="{F7F4FD4C-1216-1AA1-3190-F36B08E69C6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33400" y="1545907"/>
            <a:ext cx="8229600" cy="4324739"/>
          </a:xfrm>
          <a:prstGeom prst="rect">
            <a:avLst/>
          </a:prstGeom>
        </p:spPr>
      </p:pic>
    </p:spTree>
    <p:extLst>
      <p:ext uri="{BB962C8B-B14F-4D97-AF65-F5344CB8AC3E}">
        <p14:creationId xmlns:p14="http://schemas.microsoft.com/office/powerpoint/2010/main" val="219822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082EE-3217-5F13-7787-7CA2C507C2F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BD9DAC-2BD2-1DCD-AF2C-2B09AE282495}"/>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11</a:t>
            </a:fld>
            <a:endParaRPr lang="en-US"/>
          </a:p>
        </p:txBody>
      </p:sp>
      <p:pic>
        <p:nvPicPr>
          <p:cNvPr id="5" name="Picture 4">
            <a:extLst>
              <a:ext uri="{FF2B5EF4-FFF2-40B4-BE49-F238E27FC236}">
                <a16:creationId xmlns:a16="http://schemas.microsoft.com/office/drawing/2014/main" id="{629DAD53-F1FC-F16C-E9A0-FA84539938E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333B3D92-233D-304A-8FCC-4189F6A525B8}"/>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10" name="TextBox 9">
            <a:extLst>
              <a:ext uri="{FF2B5EF4-FFF2-40B4-BE49-F238E27FC236}">
                <a16:creationId xmlns:a16="http://schemas.microsoft.com/office/drawing/2014/main" id="{75324B01-DE91-90E1-9E26-22C71559DE4F}"/>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A friend may share a QR code.</a:t>
            </a:r>
            <a:endParaRPr lang="en-US" sz="2400" dirty="0"/>
          </a:p>
        </p:txBody>
      </p:sp>
    </p:spTree>
    <p:extLst>
      <p:ext uri="{BB962C8B-B14F-4D97-AF65-F5344CB8AC3E}">
        <p14:creationId xmlns:p14="http://schemas.microsoft.com/office/powerpoint/2010/main" val="428264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2D253-62AB-B928-9E76-0619946CC81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8032EB-AF7B-2701-ECE8-7FD125880A9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12</a:t>
            </a:fld>
            <a:endParaRPr lang="en-US"/>
          </a:p>
        </p:txBody>
      </p:sp>
      <p:pic>
        <p:nvPicPr>
          <p:cNvPr id="6" name="Picture 5">
            <a:extLst>
              <a:ext uri="{FF2B5EF4-FFF2-40B4-BE49-F238E27FC236}">
                <a16:creationId xmlns:a16="http://schemas.microsoft.com/office/drawing/2014/main" id="{7BC5720A-FE1D-52D3-D31B-D6B923E9096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F378FCA8-1BF2-94B9-09A2-31581F7172F3}"/>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11" name="TextBox 10">
            <a:extLst>
              <a:ext uri="{FF2B5EF4-FFF2-40B4-BE49-F238E27FC236}">
                <a16:creationId xmlns:a16="http://schemas.microsoft.com/office/drawing/2014/main" id="{EDC0A6D6-5BE3-BE39-CEAA-A0DE41D345D3}"/>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In an email or text message.</a:t>
            </a:r>
            <a:endParaRPr lang="en-US" sz="2400" dirty="0"/>
          </a:p>
        </p:txBody>
      </p:sp>
    </p:spTree>
    <p:extLst>
      <p:ext uri="{BB962C8B-B14F-4D97-AF65-F5344CB8AC3E}">
        <p14:creationId xmlns:p14="http://schemas.microsoft.com/office/powerpoint/2010/main" val="365261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6E65A3-2308-BB1A-0290-11869E2C5921}"/>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13</a:t>
            </a:fld>
            <a:endParaRPr lang="en-US"/>
          </a:p>
        </p:txBody>
      </p:sp>
      <p:pic>
        <p:nvPicPr>
          <p:cNvPr id="8" name="Picture 7" descr="A person scanning a barcode on a package.&#10;&#10;">
            <a:extLst>
              <a:ext uri="{FF2B5EF4-FFF2-40B4-BE49-F238E27FC236}">
                <a16:creationId xmlns:a16="http://schemas.microsoft.com/office/drawing/2014/main" id="{36A04862-90C9-8048-9CCF-1899753880E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A5EC19C2-6EA4-177A-C0A9-CC09A3D59D1F}"/>
              </a:ext>
            </a:extLst>
          </p:cNvPr>
          <p:cNvSpPr>
            <a:spLocks noGrp="1"/>
          </p:cNvSpPr>
          <p:nvPr>
            <p:ph type="title"/>
          </p:nvPr>
        </p:nvSpPr>
        <p:spPr>
          <a:xfrm>
            <a:off x="457200" y="533400"/>
            <a:ext cx="8229600" cy="1066800"/>
          </a:xfrm>
        </p:spPr>
        <p:txBody>
          <a:bodyPr anchor="ctr">
            <a:normAutofit/>
          </a:bodyPr>
          <a:lstStyle/>
          <a:p>
            <a:r>
              <a:rPr lang="en-US" dirty="0"/>
              <a:t>What is a QR Code?</a:t>
            </a:r>
          </a:p>
        </p:txBody>
      </p:sp>
    </p:spTree>
    <p:extLst>
      <p:ext uri="{BB962C8B-B14F-4D97-AF65-F5344CB8AC3E}">
        <p14:creationId xmlns:p14="http://schemas.microsoft.com/office/powerpoint/2010/main" val="4120181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EED53-D4D1-FF53-A780-A7703CA1F91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2F4EEE-506A-9C2D-20B2-D27293997DF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14</a:t>
            </a:fld>
            <a:endParaRPr lang="en-US"/>
          </a:p>
        </p:txBody>
      </p:sp>
      <p:sp>
        <p:nvSpPr>
          <p:cNvPr id="4" name="Title 3">
            <a:extLst>
              <a:ext uri="{FF2B5EF4-FFF2-40B4-BE49-F238E27FC236}">
                <a16:creationId xmlns:a16="http://schemas.microsoft.com/office/drawing/2014/main" id="{ED0B196E-A375-81D2-8667-3D327D0A0BF1}"/>
              </a:ext>
            </a:extLst>
          </p:cNvPr>
          <p:cNvSpPr>
            <a:spLocks noGrp="1"/>
          </p:cNvSpPr>
          <p:nvPr>
            <p:ph type="title"/>
          </p:nvPr>
        </p:nvSpPr>
        <p:spPr>
          <a:xfrm>
            <a:off x="457200" y="533400"/>
            <a:ext cx="8229600" cy="1066800"/>
          </a:xfrm>
        </p:spPr>
        <p:txBody>
          <a:bodyPr anchor="ctr">
            <a:normAutofit/>
          </a:bodyPr>
          <a:lstStyle/>
          <a:p>
            <a:r>
              <a:rPr lang="en-US" dirty="0"/>
              <a:t>What is a QR Code?</a:t>
            </a:r>
          </a:p>
        </p:txBody>
      </p:sp>
      <p:sp>
        <p:nvSpPr>
          <p:cNvPr id="3" name="TextBox 2">
            <a:extLst>
              <a:ext uri="{FF2B5EF4-FFF2-40B4-BE49-F238E27FC236}">
                <a16:creationId xmlns:a16="http://schemas.microsoft.com/office/drawing/2014/main" id="{B402D3F5-4502-8C39-87A4-0D5E4A6B96B7}"/>
              </a:ext>
            </a:extLst>
          </p:cNvPr>
          <p:cNvSpPr txBox="1"/>
          <p:nvPr/>
        </p:nvSpPr>
        <p:spPr>
          <a:xfrm>
            <a:off x="-172995" y="5841851"/>
            <a:ext cx="9109731" cy="830997"/>
          </a:xfrm>
          <a:prstGeom prst="rect">
            <a:avLst/>
          </a:prstGeom>
          <a:noFill/>
        </p:spPr>
        <p:txBody>
          <a:bodyPr wrap="square">
            <a:spAutoFit/>
          </a:bodyPr>
          <a:lstStyle/>
          <a:p>
            <a:pPr algn="ctr"/>
            <a:r>
              <a:rPr lang="en-US" sz="2400" dirty="0">
                <a:latin typeface="ATT Aleck Sans"/>
                <a:ea typeface="ＭＳ Ｐゴシック"/>
              </a:rPr>
              <a:t>Use your smartphone or tablet to scan the QR code,</a:t>
            </a:r>
            <a:br>
              <a:rPr lang="en-US" sz="2400" dirty="0">
                <a:latin typeface="ATT Aleck Sans"/>
                <a:ea typeface="ＭＳ Ｐゴシック"/>
              </a:rPr>
            </a:br>
            <a:r>
              <a:rPr lang="en-US" sz="2400" dirty="0">
                <a:latin typeface="ATT Aleck Sans"/>
                <a:ea typeface="ＭＳ Ｐゴシック"/>
              </a:rPr>
              <a:t> using the built-in camera app. </a:t>
            </a:r>
            <a:endParaRPr lang="en-US" sz="2400" dirty="0"/>
          </a:p>
        </p:txBody>
      </p:sp>
      <p:pic>
        <p:nvPicPr>
          <p:cNvPr id="6" name="Picture 5" descr="A screenshot of an Android menu with the camera app highlighted in an orange box. ">
            <a:extLst>
              <a:ext uri="{FF2B5EF4-FFF2-40B4-BE49-F238E27FC236}">
                <a16:creationId xmlns:a16="http://schemas.microsoft.com/office/drawing/2014/main" id="{C79FB061-28F8-2E08-8D61-B544AEEBFFD4}"/>
              </a:ext>
            </a:extLst>
          </p:cNvPr>
          <p:cNvPicPr>
            <a:picLocks noChangeAspect="1"/>
          </p:cNvPicPr>
          <p:nvPr/>
        </p:nvPicPr>
        <p:blipFill>
          <a:blip r:embed="rId3" cstate="print">
            <a:extLst>
              <a:ext uri="{28A0092B-C50C-407E-A947-70E740481C1C}">
                <a14:useLocalDpi xmlns:a14="http://schemas.microsoft.com/office/drawing/2010/main"/>
              </a:ext>
            </a:extLst>
          </a:blip>
          <a:srcRect t="-2532" r="-769"/>
          <a:stretch/>
        </p:blipFill>
        <p:spPr>
          <a:xfrm>
            <a:off x="4874566" y="1629305"/>
            <a:ext cx="2601120" cy="4025693"/>
          </a:xfrm>
          <a:prstGeom prst="rect">
            <a:avLst/>
          </a:prstGeom>
        </p:spPr>
      </p:pic>
      <p:sp>
        <p:nvSpPr>
          <p:cNvPr id="10" name="Rectangle: Rounded Corners 9">
            <a:extLst>
              <a:ext uri="{FF2B5EF4-FFF2-40B4-BE49-F238E27FC236}">
                <a16:creationId xmlns:a16="http://schemas.microsoft.com/office/drawing/2014/main" id="{E4F93D17-EE86-F8CD-E888-32817858884B}"/>
              </a:ext>
            </a:extLst>
          </p:cNvPr>
          <p:cNvSpPr/>
          <p:nvPr/>
        </p:nvSpPr>
        <p:spPr>
          <a:xfrm>
            <a:off x="3123726" y="2016224"/>
            <a:ext cx="539552" cy="582149"/>
          </a:xfrm>
          <a:prstGeom prst="roundRect">
            <a:avLst/>
          </a:prstGeom>
          <a:noFill/>
          <a:ln w="5715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C28FA851-41FF-BF92-1C31-028B3ACC88CB}"/>
              </a:ext>
              <a:ext uri="{C183D7F6-B498-43B3-948B-1728B52AA6E4}">
                <adec:decorative xmlns:adec="http://schemas.microsoft.com/office/drawing/2017/decorative" val="1"/>
              </a:ext>
            </a:extLst>
          </p:cNvPr>
          <p:cNvSpPr/>
          <p:nvPr/>
        </p:nvSpPr>
        <p:spPr>
          <a:xfrm>
            <a:off x="6176459" y="3066932"/>
            <a:ext cx="566667" cy="771512"/>
          </a:xfrm>
          <a:prstGeom prst="roundRect">
            <a:avLst/>
          </a:prstGeom>
          <a:noFill/>
          <a:ln w="5715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screenshot of an iPhone menu with the camera app highlighted in an orange box. &#10;&#10;">
            <a:extLst>
              <a:ext uri="{FF2B5EF4-FFF2-40B4-BE49-F238E27FC236}">
                <a16:creationId xmlns:a16="http://schemas.microsoft.com/office/drawing/2014/main" id="{063F0A4F-30A3-27E6-78C8-B74EFD32BB29}"/>
              </a:ext>
            </a:extLst>
          </p:cNvPr>
          <p:cNvPicPr>
            <a:picLocks noChangeAspect="1"/>
          </p:cNvPicPr>
          <p:nvPr/>
        </p:nvPicPr>
        <p:blipFill>
          <a:blip r:embed="rId4" cstate="print">
            <a:extLst>
              <a:ext uri="{28A0092B-C50C-407E-A947-70E740481C1C}">
                <a14:useLocalDpi xmlns:a14="http://schemas.microsoft.com/office/drawing/2010/main"/>
              </a:ext>
            </a:extLst>
          </a:blip>
          <a:srcRect r="-1713"/>
          <a:stretch/>
        </p:blipFill>
        <p:spPr>
          <a:xfrm>
            <a:off x="1259941" y="1791791"/>
            <a:ext cx="2984533" cy="3854743"/>
          </a:xfrm>
          <a:prstGeom prst="rect">
            <a:avLst/>
          </a:prstGeom>
        </p:spPr>
      </p:pic>
      <p:sp>
        <p:nvSpPr>
          <p:cNvPr id="15" name="Rectangle: Rounded Corners 14">
            <a:extLst>
              <a:ext uri="{FF2B5EF4-FFF2-40B4-BE49-F238E27FC236}">
                <a16:creationId xmlns:a16="http://schemas.microsoft.com/office/drawing/2014/main" id="{B30E7FA0-5613-F511-AC00-7A33F0106659}"/>
              </a:ext>
              <a:ext uri="{C183D7F6-B498-43B3-948B-1728B52AA6E4}">
                <adec:decorative xmlns:adec="http://schemas.microsoft.com/office/drawing/2017/decorative" val="1"/>
              </a:ext>
            </a:extLst>
          </p:cNvPr>
          <p:cNvSpPr/>
          <p:nvPr/>
        </p:nvSpPr>
        <p:spPr>
          <a:xfrm>
            <a:off x="3413124" y="2215006"/>
            <a:ext cx="681540" cy="851924"/>
          </a:xfrm>
          <a:prstGeom prst="roundRect">
            <a:avLst/>
          </a:prstGeom>
          <a:noFill/>
          <a:ln w="5715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8292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347BA-16A9-E307-9713-52909534AF3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8518B3-EB8E-16C9-ED54-6C795819C48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15</a:t>
            </a:fld>
            <a:endParaRPr lang="en-US"/>
          </a:p>
        </p:txBody>
      </p:sp>
      <p:pic>
        <p:nvPicPr>
          <p:cNvPr id="6" name="Picture 5">
            <a:extLst>
              <a:ext uri="{FF2B5EF4-FFF2-40B4-BE49-F238E27FC236}">
                <a16:creationId xmlns:a16="http://schemas.microsoft.com/office/drawing/2014/main" id="{56F60862-AEDC-8C83-DDA4-B6B84269792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E91FFE67-BFA9-D2D1-4DCB-1627B977AB95}"/>
              </a:ext>
            </a:extLst>
          </p:cNvPr>
          <p:cNvSpPr>
            <a:spLocks noGrp="1"/>
          </p:cNvSpPr>
          <p:nvPr>
            <p:ph type="title"/>
          </p:nvPr>
        </p:nvSpPr>
        <p:spPr>
          <a:xfrm>
            <a:off x="457200" y="533400"/>
            <a:ext cx="8229600" cy="1066800"/>
          </a:xfrm>
        </p:spPr>
        <p:txBody>
          <a:bodyPr anchor="ctr">
            <a:normAutofit/>
          </a:bodyPr>
          <a:lstStyle/>
          <a:p>
            <a:r>
              <a:rPr lang="en-US" dirty="0"/>
              <a:t>What is a QR Code?</a:t>
            </a:r>
          </a:p>
        </p:txBody>
      </p:sp>
    </p:spTree>
    <p:extLst>
      <p:ext uri="{BB962C8B-B14F-4D97-AF65-F5344CB8AC3E}">
        <p14:creationId xmlns:p14="http://schemas.microsoft.com/office/powerpoint/2010/main" val="346798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321CA-44F8-F5F3-148A-049239E8ABF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12C754-0151-4523-1F39-8F11237E4D6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16</a:t>
            </a:fld>
            <a:endParaRPr lang="en-US"/>
          </a:p>
        </p:txBody>
      </p:sp>
      <p:pic>
        <p:nvPicPr>
          <p:cNvPr id="5" name="Picture 4">
            <a:extLst>
              <a:ext uri="{FF2B5EF4-FFF2-40B4-BE49-F238E27FC236}">
                <a16:creationId xmlns:a16="http://schemas.microsoft.com/office/drawing/2014/main" id="{F4773322-7649-3075-9CA5-3CAF5BB717A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7090B492-1623-2FE6-162E-0F698FBAA01E}"/>
              </a:ext>
            </a:extLst>
          </p:cNvPr>
          <p:cNvSpPr>
            <a:spLocks noGrp="1"/>
          </p:cNvSpPr>
          <p:nvPr>
            <p:ph type="title"/>
          </p:nvPr>
        </p:nvSpPr>
        <p:spPr>
          <a:xfrm>
            <a:off x="457200" y="533400"/>
            <a:ext cx="8229600" cy="1066800"/>
          </a:xfrm>
        </p:spPr>
        <p:txBody>
          <a:bodyPr anchor="ctr">
            <a:normAutofit/>
          </a:bodyPr>
          <a:lstStyle/>
          <a:p>
            <a:r>
              <a:rPr lang="en-US" dirty="0"/>
              <a:t>What You Can Do with a QR Code</a:t>
            </a:r>
          </a:p>
        </p:txBody>
      </p:sp>
    </p:spTree>
    <p:extLst>
      <p:ext uri="{BB962C8B-B14F-4D97-AF65-F5344CB8AC3E}">
        <p14:creationId xmlns:p14="http://schemas.microsoft.com/office/powerpoint/2010/main" val="3000020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0771C-D03B-40B1-B41A-572D2915352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DE5EB0-6E0D-CC98-D3F5-71FAEBD4F911}"/>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17</a:t>
            </a:fld>
            <a:endParaRPr lang="en-US"/>
          </a:p>
        </p:txBody>
      </p:sp>
      <p:pic>
        <p:nvPicPr>
          <p:cNvPr id="6" name="Picture 5">
            <a:extLst>
              <a:ext uri="{FF2B5EF4-FFF2-40B4-BE49-F238E27FC236}">
                <a16:creationId xmlns:a16="http://schemas.microsoft.com/office/drawing/2014/main" id="{6FCF8D85-4B0E-6328-242C-E2C374F759B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2551" y="1639824"/>
            <a:ext cx="4695568" cy="4325112"/>
          </a:xfrm>
          <a:prstGeom prst="rect">
            <a:avLst/>
          </a:prstGeom>
          <a:noFill/>
        </p:spPr>
      </p:pic>
      <p:sp>
        <p:nvSpPr>
          <p:cNvPr id="4" name="Title 3">
            <a:extLst>
              <a:ext uri="{FF2B5EF4-FFF2-40B4-BE49-F238E27FC236}">
                <a16:creationId xmlns:a16="http://schemas.microsoft.com/office/drawing/2014/main" id="{825A25C9-C46C-A810-0795-70082F7A165E}"/>
              </a:ext>
            </a:extLst>
          </p:cNvPr>
          <p:cNvSpPr>
            <a:spLocks noGrp="1"/>
          </p:cNvSpPr>
          <p:nvPr>
            <p:ph type="title"/>
          </p:nvPr>
        </p:nvSpPr>
        <p:spPr>
          <a:xfrm>
            <a:off x="457200" y="533400"/>
            <a:ext cx="8229600" cy="1066800"/>
          </a:xfrm>
        </p:spPr>
        <p:txBody>
          <a:bodyPr anchor="ctr">
            <a:normAutofit/>
          </a:bodyPr>
          <a:lstStyle/>
          <a:p>
            <a:r>
              <a:rPr lang="en-US" dirty="0"/>
              <a:t>What You Can Do with a QR Code</a:t>
            </a:r>
          </a:p>
        </p:txBody>
      </p:sp>
      <p:pic>
        <p:nvPicPr>
          <p:cNvPr id="8" name="Picture 7">
            <a:extLst>
              <a:ext uri="{FF2B5EF4-FFF2-40B4-BE49-F238E27FC236}">
                <a16:creationId xmlns:a16="http://schemas.microsoft.com/office/drawing/2014/main" id="{0C05D540-FA12-33F1-D47A-5A42417A0E0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1549" y="1639824"/>
            <a:ext cx="2880472" cy="4325112"/>
          </a:xfrm>
          <a:prstGeom prst="rect">
            <a:avLst/>
          </a:prstGeom>
        </p:spPr>
      </p:pic>
      <p:sp>
        <p:nvSpPr>
          <p:cNvPr id="9" name="TextBox 8">
            <a:extLst>
              <a:ext uri="{FF2B5EF4-FFF2-40B4-BE49-F238E27FC236}">
                <a16:creationId xmlns:a16="http://schemas.microsoft.com/office/drawing/2014/main" id="{073C2DBF-2DDB-EFB2-BC84-AEE847CB67BA}"/>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Scan the QR code to access a restaurant menu.</a:t>
            </a:r>
            <a:endParaRPr lang="en-US" sz="2400" dirty="0"/>
          </a:p>
        </p:txBody>
      </p:sp>
    </p:spTree>
    <p:extLst>
      <p:ext uri="{BB962C8B-B14F-4D97-AF65-F5344CB8AC3E}">
        <p14:creationId xmlns:p14="http://schemas.microsoft.com/office/powerpoint/2010/main" val="110442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AF751-6279-6D86-B741-CED0A429D78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590B4A-5A8B-47C8-980F-91905A8BC8A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18</a:t>
            </a:fld>
            <a:endParaRPr lang="en-US"/>
          </a:p>
        </p:txBody>
      </p:sp>
      <p:pic>
        <p:nvPicPr>
          <p:cNvPr id="5" name="Picture 4">
            <a:extLst>
              <a:ext uri="{FF2B5EF4-FFF2-40B4-BE49-F238E27FC236}">
                <a16:creationId xmlns:a16="http://schemas.microsoft.com/office/drawing/2014/main" id="{88CC3846-7E5A-8436-E5CF-DB5D8A13669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7B44724C-3C28-927C-E51F-0A3702A561C5}"/>
              </a:ext>
            </a:extLst>
          </p:cNvPr>
          <p:cNvSpPr>
            <a:spLocks noGrp="1"/>
          </p:cNvSpPr>
          <p:nvPr>
            <p:ph type="title"/>
          </p:nvPr>
        </p:nvSpPr>
        <p:spPr>
          <a:xfrm>
            <a:off x="457200" y="533400"/>
            <a:ext cx="8229600" cy="1066800"/>
          </a:xfrm>
        </p:spPr>
        <p:txBody>
          <a:bodyPr anchor="ctr">
            <a:normAutofit/>
          </a:bodyPr>
          <a:lstStyle/>
          <a:p>
            <a:r>
              <a:rPr lang="en-US" dirty="0"/>
              <a:t>What You Can Do with a QR Code</a:t>
            </a:r>
          </a:p>
        </p:txBody>
      </p:sp>
      <p:sp>
        <p:nvSpPr>
          <p:cNvPr id="7" name="TextBox 6">
            <a:extLst>
              <a:ext uri="{FF2B5EF4-FFF2-40B4-BE49-F238E27FC236}">
                <a16:creationId xmlns:a16="http://schemas.microsoft.com/office/drawing/2014/main" id="{514C1FA0-7B1F-9F89-3AED-EB1448FB12F6}"/>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Check in for your doctor’s appointment.</a:t>
            </a:r>
            <a:endParaRPr lang="en-US" sz="2400" dirty="0"/>
          </a:p>
        </p:txBody>
      </p:sp>
    </p:spTree>
    <p:extLst>
      <p:ext uri="{BB962C8B-B14F-4D97-AF65-F5344CB8AC3E}">
        <p14:creationId xmlns:p14="http://schemas.microsoft.com/office/powerpoint/2010/main" val="1856445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E9212-D9A5-C9C6-9856-4323AC2D586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2D236-EF0B-4A64-7F82-2DD90E92E4F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19</a:t>
            </a:fld>
            <a:endParaRPr lang="en-US"/>
          </a:p>
        </p:txBody>
      </p:sp>
      <p:pic>
        <p:nvPicPr>
          <p:cNvPr id="6" name="Picture 5">
            <a:extLst>
              <a:ext uri="{FF2B5EF4-FFF2-40B4-BE49-F238E27FC236}">
                <a16:creationId xmlns:a16="http://schemas.microsoft.com/office/drawing/2014/main" id="{C1A3C74A-B205-0C8D-D472-5B8062F3834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1E7CC0A7-7B1E-4365-E98F-7F0893C11B66}"/>
              </a:ext>
            </a:extLst>
          </p:cNvPr>
          <p:cNvSpPr>
            <a:spLocks noGrp="1"/>
          </p:cNvSpPr>
          <p:nvPr>
            <p:ph type="title"/>
          </p:nvPr>
        </p:nvSpPr>
        <p:spPr>
          <a:xfrm>
            <a:off x="457200" y="533400"/>
            <a:ext cx="8229600" cy="1066800"/>
          </a:xfrm>
        </p:spPr>
        <p:txBody>
          <a:bodyPr anchor="ctr">
            <a:normAutofit/>
          </a:bodyPr>
          <a:lstStyle/>
          <a:p>
            <a:r>
              <a:rPr lang="en-US" dirty="0"/>
              <a:t>What You Can Do with a QR Code</a:t>
            </a:r>
          </a:p>
        </p:txBody>
      </p:sp>
      <p:sp>
        <p:nvSpPr>
          <p:cNvPr id="8" name="TextBox 7">
            <a:extLst>
              <a:ext uri="{FF2B5EF4-FFF2-40B4-BE49-F238E27FC236}">
                <a16:creationId xmlns:a16="http://schemas.microsoft.com/office/drawing/2014/main" id="{5BF35E6E-31CA-D979-078D-4D26BE5D17C0}"/>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Log in to a local business’s Wi-Fi.</a:t>
            </a:r>
            <a:endParaRPr lang="en-US" sz="2400" dirty="0"/>
          </a:p>
        </p:txBody>
      </p:sp>
    </p:spTree>
    <p:extLst>
      <p:ext uri="{BB962C8B-B14F-4D97-AF65-F5344CB8AC3E}">
        <p14:creationId xmlns:p14="http://schemas.microsoft.com/office/powerpoint/2010/main" val="326312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vert="horz" lIns="91440" tIns="45720" rIns="91440" bIns="45720" anchor="t">
            <a:normAutofit lnSpcReduction="10000"/>
          </a:bodyPr>
          <a:lstStyle/>
          <a:p>
            <a:pPr marL="81915" indent="0">
              <a:buNone/>
            </a:pPr>
            <a:endParaRPr lang="en-US" b="1" dirty="0"/>
          </a:p>
          <a:p>
            <a:pPr indent="-191770"/>
            <a:r>
              <a:rPr lang="en-US" b="1" dirty="0">
                <a:solidFill>
                  <a:schemeClr val="tx1"/>
                </a:solidFill>
              </a:rPr>
              <a:t>Introduction </a:t>
            </a:r>
            <a:endParaRPr lang="en-US" dirty="0">
              <a:solidFill>
                <a:schemeClr val="tx1"/>
              </a:solidFill>
            </a:endParaRPr>
          </a:p>
          <a:p>
            <a:pPr marL="493395" lvl="1" indent="-184785"/>
            <a:r>
              <a:rPr lang="en-US" dirty="0">
                <a:solidFill>
                  <a:schemeClr val="tx1"/>
                </a:solidFill>
              </a:rPr>
              <a:t>What is a QR code</a:t>
            </a:r>
            <a:br>
              <a:rPr lang="en-US" dirty="0">
                <a:solidFill>
                  <a:schemeClr val="tx1"/>
                </a:solidFill>
              </a:rPr>
            </a:br>
            <a:endParaRPr lang="en-US" dirty="0">
              <a:solidFill>
                <a:schemeClr val="tx1"/>
              </a:solidFill>
            </a:endParaRPr>
          </a:p>
          <a:p>
            <a:pPr indent="-191770"/>
            <a:r>
              <a:rPr lang="en-US" b="1" dirty="0">
                <a:solidFill>
                  <a:schemeClr val="tx1"/>
                </a:solidFill>
              </a:rPr>
              <a:t>Skill Building</a:t>
            </a:r>
          </a:p>
          <a:p>
            <a:pPr marL="493395" lvl="1" indent="-184785"/>
            <a:r>
              <a:rPr lang="en-US" dirty="0">
                <a:solidFill>
                  <a:schemeClr val="tx1"/>
                </a:solidFill>
              </a:rPr>
              <a:t>Where you can find a QR code</a:t>
            </a:r>
          </a:p>
          <a:p>
            <a:pPr marL="493395" lvl="1" indent="-184785"/>
            <a:r>
              <a:rPr lang="en-US" dirty="0">
                <a:solidFill>
                  <a:schemeClr val="tx1"/>
                </a:solidFill>
              </a:rPr>
              <a:t>What you can do with a QR code</a:t>
            </a:r>
          </a:p>
          <a:p>
            <a:pPr marL="493395" lvl="1" indent="-184785"/>
            <a:r>
              <a:rPr lang="en-US" dirty="0">
                <a:solidFill>
                  <a:schemeClr val="tx1"/>
                </a:solidFill>
              </a:rPr>
              <a:t>How to scan a QR code</a:t>
            </a:r>
            <a:br>
              <a:rPr lang="en-US" dirty="0">
                <a:solidFill>
                  <a:schemeClr val="tx1"/>
                </a:solidFill>
              </a:rPr>
            </a:br>
            <a:endParaRPr lang="en-US" dirty="0">
              <a:solidFill>
                <a:schemeClr val="tx1"/>
              </a:solidFill>
            </a:endParaRPr>
          </a:p>
          <a:p>
            <a:pPr indent="-191770"/>
            <a:r>
              <a:rPr lang="en-US" b="1" dirty="0">
                <a:solidFill>
                  <a:schemeClr val="tx1"/>
                </a:solidFill>
              </a:rPr>
              <a:t>Tips for successfully scanning a QR code</a:t>
            </a:r>
            <a:br>
              <a:rPr lang="en-US" b="1" dirty="0">
                <a:solidFill>
                  <a:schemeClr val="tx1"/>
                </a:solidFill>
              </a:rPr>
            </a:br>
            <a:endParaRPr lang="en-US" b="1" dirty="0">
              <a:solidFill>
                <a:schemeClr val="tx1"/>
              </a:solidFill>
            </a:endParaRPr>
          </a:p>
          <a:p>
            <a:pPr indent="-191770"/>
            <a:r>
              <a:rPr lang="en-US" b="1" dirty="0">
                <a:solidFill>
                  <a:schemeClr val="tx1"/>
                </a:solidFill>
              </a:rPr>
              <a:t>Tips for using a QR code safely and securely</a:t>
            </a:r>
            <a:br>
              <a:rPr lang="en-US" b="1" dirty="0">
                <a:solidFill>
                  <a:schemeClr val="tx1"/>
                </a:solidFill>
              </a:rPr>
            </a:br>
            <a:endParaRPr lang="en-US" b="1" dirty="0">
              <a:solidFill>
                <a:schemeClr val="tx1"/>
              </a:solidFill>
            </a:endParaRPr>
          </a:p>
          <a:p>
            <a:pPr indent="-191770"/>
            <a:r>
              <a:rPr lang="en-US"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FDD6C-FA7D-C6BF-4727-769198D9238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EFA57C-E78B-2735-9661-6990D56C391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20</a:t>
            </a:fld>
            <a:endParaRPr lang="en-US"/>
          </a:p>
        </p:txBody>
      </p:sp>
      <p:pic>
        <p:nvPicPr>
          <p:cNvPr id="5" name="Picture 4">
            <a:extLst>
              <a:ext uri="{FF2B5EF4-FFF2-40B4-BE49-F238E27FC236}">
                <a16:creationId xmlns:a16="http://schemas.microsoft.com/office/drawing/2014/main" id="{062521E2-691D-C7ED-A42C-8DA6792815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BD004357-3C6E-19EA-D9E9-23D9EF5963BD}"/>
              </a:ext>
            </a:extLst>
          </p:cNvPr>
          <p:cNvSpPr>
            <a:spLocks noGrp="1"/>
          </p:cNvSpPr>
          <p:nvPr>
            <p:ph type="title"/>
          </p:nvPr>
        </p:nvSpPr>
        <p:spPr>
          <a:xfrm>
            <a:off x="457200" y="533400"/>
            <a:ext cx="8229600" cy="1066800"/>
          </a:xfrm>
        </p:spPr>
        <p:txBody>
          <a:bodyPr anchor="ctr">
            <a:normAutofit/>
          </a:bodyPr>
          <a:lstStyle/>
          <a:p>
            <a:r>
              <a:rPr lang="en-US" dirty="0"/>
              <a:t>What You Can Do with a QR Code</a:t>
            </a:r>
          </a:p>
        </p:txBody>
      </p:sp>
      <p:sp>
        <p:nvSpPr>
          <p:cNvPr id="7" name="TextBox 6">
            <a:extLst>
              <a:ext uri="{FF2B5EF4-FFF2-40B4-BE49-F238E27FC236}">
                <a16:creationId xmlns:a16="http://schemas.microsoft.com/office/drawing/2014/main" id="{5BE6038D-58B0-7E6F-2324-CCB17A7D0BEB}"/>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Add contact information to your phone.</a:t>
            </a:r>
            <a:endParaRPr lang="en-US" sz="2400" dirty="0"/>
          </a:p>
        </p:txBody>
      </p:sp>
    </p:spTree>
    <p:extLst>
      <p:ext uri="{BB962C8B-B14F-4D97-AF65-F5344CB8AC3E}">
        <p14:creationId xmlns:p14="http://schemas.microsoft.com/office/powerpoint/2010/main" val="395763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8C83E-3884-18C9-98A4-30D76078988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ED95E0-DA87-A10F-7271-A622D161697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21</a:t>
            </a:fld>
            <a:endParaRPr lang="en-US"/>
          </a:p>
        </p:txBody>
      </p:sp>
      <p:pic>
        <p:nvPicPr>
          <p:cNvPr id="6" name="Picture 5">
            <a:extLst>
              <a:ext uri="{FF2B5EF4-FFF2-40B4-BE49-F238E27FC236}">
                <a16:creationId xmlns:a16="http://schemas.microsoft.com/office/drawing/2014/main" id="{6C6C8431-C778-C815-E383-88EBB18E7FA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DAFDFE00-F46A-DC4C-5720-004EFEA4870C}"/>
              </a:ext>
            </a:extLst>
          </p:cNvPr>
          <p:cNvSpPr>
            <a:spLocks noGrp="1"/>
          </p:cNvSpPr>
          <p:nvPr>
            <p:ph type="title"/>
          </p:nvPr>
        </p:nvSpPr>
        <p:spPr>
          <a:xfrm>
            <a:off x="457200" y="533400"/>
            <a:ext cx="8229600" cy="1066800"/>
          </a:xfrm>
        </p:spPr>
        <p:txBody>
          <a:bodyPr anchor="ctr">
            <a:normAutofit/>
          </a:bodyPr>
          <a:lstStyle/>
          <a:p>
            <a:r>
              <a:rPr lang="en-US" dirty="0"/>
              <a:t>What You Can Do with a QR Code</a:t>
            </a:r>
          </a:p>
        </p:txBody>
      </p:sp>
      <p:sp>
        <p:nvSpPr>
          <p:cNvPr id="8" name="TextBox 7">
            <a:extLst>
              <a:ext uri="{FF2B5EF4-FFF2-40B4-BE49-F238E27FC236}">
                <a16:creationId xmlns:a16="http://schemas.microsoft.com/office/drawing/2014/main" id="{D598C9C4-B9B2-31C8-A4BC-723FCC8FC34C}"/>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Pay for parking.</a:t>
            </a:r>
            <a:endParaRPr lang="en-US" sz="2400" dirty="0"/>
          </a:p>
        </p:txBody>
      </p:sp>
    </p:spTree>
    <p:extLst>
      <p:ext uri="{BB962C8B-B14F-4D97-AF65-F5344CB8AC3E}">
        <p14:creationId xmlns:p14="http://schemas.microsoft.com/office/powerpoint/2010/main" val="2251179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E40B3-172D-4B07-4E14-C26E8CD7995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BE9251-6636-FDFB-75D2-F5EF604FCBCB}"/>
              </a:ext>
            </a:extLst>
          </p:cNvPr>
          <p:cNvSpPr>
            <a:spLocks noGrp="1"/>
          </p:cNvSpPr>
          <p:nvPr>
            <p:ph idx="1"/>
          </p:nvPr>
        </p:nvSpPr>
        <p:spPr>
          <a:xfrm>
            <a:off x="457200" y="1639824"/>
            <a:ext cx="8229600" cy="631930"/>
          </a:xfrm>
        </p:spPr>
        <p:txBody>
          <a:bodyPr>
            <a:normAutofit/>
          </a:bodyPr>
          <a:lstStyle/>
          <a:p>
            <a:pPr marL="82296" indent="0">
              <a:buNone/>
            </a:pPr>
            <a:r>
              <a:rPr lang="en-US" sz="2400" b="1" dirty="0">
                <a:solidFill>
                  <a:schemeClr val="tx1"/>
                </a:solidFill>
              </a:rPr>
              <a:t>Additional Options</a:t>
            </a:r>
          </a:p>
        </p:txBody>
      </p:sp>
      <p:sp>
        <p:nvSpPr>
          <p:cNvPr id="3" name="Title 2">
            <a:extLst>
              <a:ext uri="{FF2B5EF4-FFF2-40B4-BE49-F238E27FC236}">
                <a16:creationId xmlns:a16="http://schemas.microsoft.com/office/drawing/2014/main" id="{A6C48D4D-EB65-37BD-7E91-A24FB53AB79A}"/>
              </a:ext>
            </a:extLst>
          </p:cNvPr>
          <p:cNvSpPr>
            <a:spLocks noGrp="1"/>
          </p:cNvSpPr>
          <p:nvPr>
            <p:ph type="title"/>
          </p:nvPr>
        </p:nvSpPr>
        <p:spPr>
          <a:xfrm>
            <a:off x="1252835" y="562651"/>
            <a:ext cx="8229600" cy="1066800"/>
          </a:xfrm>
        </p:spPr>
        <p:txBody>
          <a:bodyPr/>
          <a:lstStyle/>
          <a:p>
            <a:r>
              <a:rPr lang="en-US" dirty="0"/>
              <a:t>What You Can Do with a QR Code</a:t>
            </a:r>
          </a:p>
        </p:txBody>
      </p:sp>
      <p:sp>
        <p:nvSpPr>
          <p:cNvPr id="7" name="Slide Number Placeholder 6">
            <a:extLst>
              <a:ext uri="{FF2B5EF4-FFF2-40B4-BE49-F238E27FC236}">
                <a16:creationId xmlns:a16="http://schemas.microsoft.com/office/drawing/2014/main" id="{EDD9A6D9-F6D1-3EA4-5224-BBCAD018E060}"/>
              </a:ext>
            </a:extLst>
          </p:cNvPr>
          <p:cNvSpPr>
            <a:spLocks noGrp="1"/>
          </p:cNvSpPr>
          <p:nvPr>
            <p:ph type="sldNum" sz="quarter" idx="12"/>
          </p:nvPr>
        </p:nvSpPr>
        <p:spPr/>
        <p:txBody>
          <a:bodyPr/>
          <a:lstStyle/>
          <a:p>
            <a:fld id="{D852D4E8-E283-404D-80D7-3AF63315721A}" type="slidenum">
              <a:rPr lang="en-US" smtClean="0"/>
              <a:t>22</a:t>
            </a:fld>
            <a:endParaRPr lang="en-US"/>
          </a:p>
        </p:txBody>
      </p:sp>
      <p:pic>
        <p:nvPicPr>
          <p:cNvPr id="11" name="Picture 10" descr="Checkmark">
            <a:extLst>
              <a:ext uri="{FF2B5EF4-FFF2-40B4-BE49-F238E27FC236}">
                <a16:creationId xmlns:a16="http://schemas.microsoft.com/office/drawing/2014/main" id="{20DB81AC-23C6-BE53-54B4-C2F1EBD5D7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pic>
        <p:nvPicPr>
          <p:cNvPr id="16" name="Picture 15" descr="Checkmark">
            <a:extLst>
              <a:ext uri="{FF2B5EF4-FFF2-40B4-BE49-F238E27FC236}">
                <a16:creationId xmlns:a16="http://schemas.microsoft.com/office/drawing/2014/main" id="{2F785261-0AE7-E40D-D86E-B1E2AF1CB5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32408"/>
            <a:ext cx="457200" cy="457200"/>
          </a:xfrm>
          <a:prstGeom prst="rect">
            <a:avLst/>
          </a:prstGeom>
        </p:spPr>
      </p:pic>
      <p:pic>
        <p:nvPicPr>
          <p:cNvPr id="18" name="Picture 17" descr="Checkmark">
            <a:extLst>
              <a:ext uri="{FF2B5EF4-FFF2-40B4-BE49-F238E27FC236}">
                <a16:creationId xmlns:a16="http://schemas.microsoft.com/office/drawing/2014/main" id="{D99C5FE5-15D4-828C-4127-C057796281C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99519"/>
            <a:ext cx="457200" cy="457200"/>
          </a:xfrm>
          <a:prstGeom prst="rect">
            <a:avLst/>
          </a:prstGeom>
        </p:spPr>
      </p:pic>
      <p:pic>
        <p:nvPicPr>
          <p:cNvPr id="20" name="Picture 19" descr="Checkmark">
            <a:extLst>
              <a:ext uri="{FF2B5EF4-FFF2-40B4-BE49-F238E27FC236}">
                <a16:creationId xmlns:a16="http://schemas.microsoft.com/office/drawing/2014/main" id="{1ACE4DC6-F624-CC4D-1C5D-2070E653A6B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98950" y="4051561"/>
            <a:ext cx="457200" cy="457200"/>
          </a:xfrm>
          <a:prstGeom prst="rect">
            <a:avLst/>
          </a:prstGeom>
        </p:spPr>
      </p:pic>
      <p:pic>
        <p:nvPicPr>
          <p:cNvPr id="5" name="Google Shape;730;p37" descr="Tip.">
            <a:extLst>
              <a:ext uri="{FF2B5EF4-FFF2-40B4-BE49-F238E27FC236}">
                <a16:creationId xmlns:a16="http://schemas.microsoft.com/office/drawing/2014/main" id="{F6670BAA-1917-C427-11B9-4096EBB3B18B}"/>
              </a:ext>
              <a:ext uri="{C183D7F6-B498-43B3-948B-1728B52AA6E4}">
                <adec:decorative xmlns:adec="http://schemas.microsoft.com/office/drawing/2017/decorative" val="0"/>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
        <p:nvSpPr>
          <p:cNvPr id="6" name="TextBox 5">
            <a:extLst>
              <a:ext uri="{FF2B5EF4-FFF2-40B4-BE49-F238E27FC236}">
                <a16:creationId xmlns:a16="http://schemas.microsoft.com/office/drawing/2014/main" id="{6F1A6329-BDD3-3A8B-7FC2-51EC3900EAA3}"/>
              </a:ext>
            </a:extLst>
          </p:cNvPr>
          <p:cNvSpPr txBox="1"/>
          <p:nvPr/>
        </p:nvSpPr>
        <p:spPr>
          <a:xfrm>
            <a:off x="1467580" y="2359282"/>
            <a:ext cx="7642941" cy="830997"/>
          </a:xfrm>
          <a:prstGeom prst="rect">
            <a:avLst/>
          </a:prstGeom>
          <a:noFill/>
        </p:spPr>
        <p:txBody>
          <a:bodyPr wrap="square">
            <a:spAutoFit/>
          </a:bodyPr>
          <a:lstStyle/>
          <a:p>
            <a:r>
              <a:rPr lang="en-US" sz="2400" dirty="0">
                <a:latin typeface="ATT Aleck Sans"/>
                <a:ea typeface="ＭＳ Ｐゴシック"/>
              </a:rPr>
              <a:t>Downloading an app</a:t>
            </a:r>
          </a:p>
          <a:p>
            <a:endParaRPr lang="en-US" sz="2400" dirty="0">
              <a:latin typeface="ATT Aleck Sans"/>
              <a:ea typeface="ＭＳ Ｐゴシック"/>
            </a:endParaRPr>
          </a:p>
        </p:txBody>
      </p:sp>
      <p:sp>
        <p:nvSpPr>
          <p:cNvPr id="8" name="TextBox 7">
            <a:extLst>
              <a:ext uri="{FF2B5EF4-FFF2-40B4-BE49-F238E27FC236}">
                <a16:creationId xmlns:a16="http://schemas.microsoft.com/office/drawing/2014/main" id="{FAC062C5-229B-7C61-CD54-74AF66263143}"/>
              </a:ext>
            </a:extLst>
          </p:cNvPr>
          <p:cNvSpPr txBox="1"/>
          <p:nvPr/>
        </p:nvSpPr>
        <p:spPr>
          <a:xfrm>
            <a:off x="1467580" y="2882147"/>
            <a:ext cx="7642941" cy="830997"/>
          </a:xfrm>
          <a:prstGeom prst="rect">
            <a:avLst/>
          </a:prstGeom>
          <a:noFill/>
        </p:spPr>
        <p:txBody>
          <a:bodyPr wrap="square">
            <a:spAutoFit/>
          </a:bodyPr>
          <a:lstStyle/>
          <a:p>
            <a:r>
              <a:rPr lang="en-US" sz="2400" dirty="0">
                <a:latin typeface="ATT Aleck Sans"/>
                <a:ea typeface="ＭＳ Ｐゴシック"/>
              </a:rPr>
              <a:t>Using a coupon</a:t>
            </a:r>
          </a:p>
          <a:p>
            <a:endParaRPr lang="en-US" sz="2400" dirty="0">
              <a:latin typeface="ATT Aleck Sans"/>
              <a:ea typeface="ＭＳ Ｐゴシック"/>
            </a:endParaRPr>
          </a:p>
        </p:txBody>
      </p:sp>
      <p:sp>
        <p:nvSpPr>
          <p:cNvPr id="9" name="TextBox 8">
            <a:extLst>
              <a:ext uri="{FF2B5EF4-FFF2-40B4-BE49-F238E27FC236}">
                <a16:creationId xmlns:a16="http://schemas.microsoft.com/office/drawing/2014/main" id="{47217098-026D-FE04-FBB2-406052E667FE}"/>
              </a:ext>
            </a:extLst>
          </p:cNvPr>
          <p:cNvSpPr txBox="1"/>
          <p:nvPr/>
        </p:nvSpPr>
        <p:spPr>
          <a:xfrm>
            <a:off x="1489351" y="3453799"/>
            <a:ext cx="7642941" cy="830997"/>
          </a:xfrm>
          <a:prstGeom prst="rect">
            <a:avLst/>
          </a:prstGeom>
          <a:noFill/>
        </p:spPr>
        <p:txBody>
          <a:bodyPr wrap="square">
            <a:spAutoFit/>
          </a:bodyPr>
          <a:lstStyle/>
          <a:p>
            <a:r>
              <a:rPr lang="en-US" sz="2400" dirty="0">
                <a:latin typeface="ATT Aleck Sans"/>
                <a:ea typeface="ＭＳ Ｐゴシック"/>
              </a:rPr>
              <a:t>Watching a video</a:t>
            </a:r>
          </a:p>
          <a:p>
            <a:endParaRPr lang="en-US" sz="2400" dirty="0">
              <a:latin typeface="ATT Aleck Sans"/>
              <a:ea typeface="ＭＳ Ｐゴシック"/>
            </a:endParaRPr>
          </a:p>
        </p:txBody>
      </p:sp>
      <p:sp>
        <p:nvSpPr>
          <p:cNvPr id="12" name="TextBox 11">
            <a:extLst>
              <a:ext uri="{FF2B5EF4-FFF2-40B4-BE49-F238E27FC236}">
                <a16:creationId xmlns:a16="http://schemas.microsoft.com/office/drawing/2014/main" id="{C940E39E-5918-4A27-E843-84A129BF1304}"/>
              </a:ext>
            </a:extLst>
          </p:cNvPr>
          <p:cNvSpPr txBox="1"/>
          <p:nvPr/>
        </p:nvSpPr>
        <p:spPr>
          <a:xfrm>
            <a:off x="1489350" y="4005841"/>
            <a:ext cx="7642941" cy="830997"/>
          </a:xfrm>
          <a:prstGeom prst="rect">
            <a:avLst/>
          </a:prstGeom>
          <a:noFill/>
        </p:spPr>
        <p:txBody>
          <a:bodyPr wrap="square">
            <a:spAutoFit/>
          </a:bodyPr>
          <a:lstStyle/>
          <a:p>
            <a:r>
              <a:rPr lang="en-US" sz="2400" dirty="0">
                <a:latin typeface="ATT Aleck Sans"/>
                <a:ea typeface="ＭＳ Ｐゴシック"/>
              </a:rPr>
              <a:t>Taking a survey or rating a service</a:t>
            </a:r>
          </a:p>
          <a:p>
            <a:endParaRPr lang="en-US" sz="2400" dirty="0">
              <a:latin typeface="ATT Aleck Sans"/>
              <a:ea typeface="ＭＳ Ｐゴシック"/>
            </a:endParaRPr>
          </a:p>
        </p:txBody>
      </p:sp>
    </p:spTree>
    <p:extLst>
      <p:ext uri="{BB962C8B-B14F-4D97-AF65-F5344CB8AC3E}">
        <p14:creationId xmlns:p14="http://schemas.microsoft.com/office/powerpoint/2010/main" val="406549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CFA56-CE96-2518-24CD-08E927D1E78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41C62B-2BFC-38DE-5706-ED1A61588A05}"/>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23</a:t>
            </a:fld>
            <a:endParaRPr lang="en-US"/>
          </a:p>
        </p:txBody>
      </p:sp>
      <p:sp>
        <p:nvSpPr>
          <p:cNvPr id="4" name="Title 3">
            <a:extLst>
              <a:ext uri="{FF2B5EF4-FFF2-40B4-BE49-F238E27FC236}">
                <a16:creationId xmlns:a16="http://schemas.microsoft.com/office/drawing/2014/main" id="{4E47AD1B-EC2D-B6A5-87FB-11F8355F81C5}"/>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pic>
        <p:nvPicPr>
          <p:cNvPr id="3" name="Picture 2">
            <a:extLst>
              <a:ext uri="{FF2B5EF4-FFF2-40B4-BE49-F238E27FC236}">
                <a16:creationId xmlns:a16="http://schemas.microsoft.com/office/drawing/2014/main" id="{82A0B0BB-5F43-854F-9C3B-329962FEF29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Tree>
    <p:extLst>
      <p:ext uri="{BB962C8B-B14F-4D97-AF65-F5344CB8AC3E}">
        <p14:creationId xmlns:p14="http://schemas.microsoft.com/office/powerpoint/2010/main" val="16452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0C577-84E2-3641-F14E-5CF3433C073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14DABA-7175-A311-382B-8E62CA3D16D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24</a:t>
            </a:fld>
            <a:endParaRPr lang="en-US"/>
          </a:p>
        </p:txBody>
      </p:sp>
      <p:sp>
        <p:nvSpPr>
          <p:cNvPr id="4" name="Title 3">
            <a:extLst>
              <a:ext uri="{FF2B5EF4-FFF2-40B4-BE49-F238E27FC236}">
                <a16:creationId xmlns:a16="http://schemas.microsoft.com/office/drawing/2014/main" id="{7684917F-41E6-FE0A-7066-CED46799F8C8}"/>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pic>
        <p:nvPicPr>
          <p:cNvPr id="5" name="Picture 4" descr="Finger tapping an Android screen to wake it up.">
            <a:extLst>
              <a:ext uri="{FF2B5EF4-FFF2-40B4-BE49-F238E27FC236}">
                <a16:creationId xmlns:a16="http://schemas.microsoft.com/office/drawing/2014/main" id="{C998F90E-29F3-C903-900B-1B7D2917CC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8085" y="1656472"/>
            <a:ext cx="2256208" cy="5029200"/>
          </a:xfrm>
          <a:prstGeom prst="rect">
            <a:avLst/>
          </a:prstGeom>
        </p:spPr>
      </p:pic>
      <p:pic>
        <p:nvPicPr>
          <p:cNvPr id="9" name="Picture 8" descr="Finger tapping an iPhone screen to wake it up.">
            <a:extLst>
              <a:ext uri="{FF2B5EF4-FFF2-40B4-BE49-F238E27FC236}">
                <a16:creationId xmlns:a16="http://schemas.microsoft.com/office/drawing/2014/main" id="{A0E8F8D8-BF11-2350-8DAE-2D7917C74E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10" name="Picture 9">
            <a:extLst>
              <a:ext uri="{FF2B5EF4-FFF2-40B4-BE49-F238E27FC236}">
                <a16:creationId xmlns:a16="http://schemas.microsoft.com/office/drawing/2014/main" id="{2A85449E-FD61-DB53-E12F-8DFA32A725A6}"/>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18913" y="5569730"/>
            <a:ext cx="607626" cy="607626"/>
          </a:xfrm>
          <a:prstGeom prst="rect">
            <a:avLst/>
          </a:prstGeom>
        </p:spPr>
      </p:pic>
      <p:pic>
        <p:nvPicPr>
          <p:cNvPr id="12" name="Picture 11">
            <a:extLst>
              <a:ext uri="{FF2B5EF4-FFF2-40B4-BE49-F238E27FC236}">
                <a16:creationId xmlns:a16="http://schemas.microsoft.com/office/drawing/2014/main" id="{43CDC68C-68C0-3CDA-FDD1-0970D96DDC41}"/>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13632" y="5583798"/>
            <a:ext cx="607626" cy="607626"/>
          </a:xfrm>
          <a:prstGeom prst="rect">
            <a:avLst/>
          </a:prstGeom>
        </p:spPr>
      </p:pic>
      <p:sp>
        <p:nvSpPr>
          <p:cNvPr id="13" name="TextBox 12">
            <a:extLst>
              <a:ext uri="{FF2B5EF4-FFF2-40B4-BE49-F238E27FC236}">
                <a16:creationId xmlns:a16="http://schemas.microsoft.com/office/drawing/2014/main" id="{F6B78955-BD4F-0AA8-1DCF-8800846BD5DF}"/>
              </a:ext>
            </a:extLst>
          </p:cNvPr>
          <p:cNvSpPr txBox="1"/>
          <p:nvPr/>
        </p:nvSpPr>
        <p:spPr>
          <a:xfrm>
            <a:off x="1760846" y="1274405"/>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4" name="TextBox 13">
            <a:extLst>
              <a:ext uri="{FF2B5EF4-FFF2-40B4-BE49-F238E27FC236}">
                <a16:creationId xmlns:a16="http://schemas.microsoft.com/office/drawing/2014/main" id="{2A197E08-0F74-50C9-AE37-FF569CBD008D}"/>
              </a:ext>
            </a:extLst>
          </p:cNvPr>
          <p:cNvSpPr txBox="1"/>
          <p:nvPr/>
        </p:nvSpPr>
        <p:spPr>
          <a:xfrm>
            <a:off x="4966221" y="1276810"/>
            <a:ext cx="2228072"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spTree>
    <p:extLst>
      <p:ext uri="{BB962C8B-B14F-4D97-AF65-F5344CB8AC3E}">
        <p14:creationId xmlns:p14="http://schemas.microsoft.com/office/powerpoint/2010/main" val="304906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1F771-99A4-FD65-BA07-7D38298EFA3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DA07D2-5829-09F0-4C2C-36A07CA2233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25</a:t>
            </a:fld>
            <a:endParaRPr lang="en-US"/>
          </a:p>
        </p:txBody>
      </p:sp>
      <p:sp>
        <p:nvSpPr>
          <p:cNvPr id="4" name="Title 3">
            <a:extLst>
              <a:ext uri="{FF2B5EF4-FFF2-40B4-BE49-F238E27FC236}">
                <a16:creationId xmlns:a16="http://schemas.microsoft.com/office/drawing/2014/main" id="{C4458E15-24D1-1AA6-1DBA-F999B04D9E10}"/>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pic>
        <p:nvPicPr>
          <p:cNvPr id="9" name="Picture 8" descr="Finger tapping an iPhone screen to open the camera.">
            <a:extLst>
              <a:ext uri="{FF2B5EF4-FFF2-40B4-BE49-F238E27FC236}">
                <a16:creationId xmlns:a16="http://schemas.microsoft.com/office/drawing/2014/main" id="{675B43C1-A818-D662-7A44-B030073072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10" name="Picture 9">
            <a:extLst>
              <a:ext uri="{FF2B5EF4-FFF2-40B4-BE49-F238E27FC236}">
                <a16:creationId xmlns:a16="http://schemas.microsoft.com/office/drawing/2014/main" id="{201D611D-31D9-1014-E595-1CCEB12944C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76980" y="6099429"/>
            <a:ext cx="607626" cy="607626"/>
          </a:xfrm>
          <a:prstGeom prst="rect">
            <a:avLst/>
          </a:prstGeom>
        </p:spPr>
      </p:pic>
      <p:pic>
        <p:nvPicPr>
          <p:cNvPr id="6" name="Picture 5" descr="Finger tapping an Android screen to open the camera.">
            <a:extLst>
              <a:ext uri="{FF2B5EF4-FFF2-40B4-BE49-F238E27FC236}">
                <a16:creationId xmlns:a16="http://schemas.microsoft.com/office/drawing/2014/main" id="{C199C690-DDD9-E632-E9A7-283D89DD4F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2673" y="1656472"/>
            <a:ext cx="2259359" cy="5029200"/>
          </a:xfrm>
          <a:prstGeom prst="rect">
            <a:avLst/>
          </a:prstGeom>
        </p:spPr>
      </p:pic>
      <p:pic>
        <p:nvPicPr>
          <p:cNvPr id="12" name="Picture 11">
            <a:extLst>
              <a:ext uri="{FF2B5EF4-FFF2-40B4-BE49-F238E27FC236}">
                <a16:creationId xmlns:a16="http://schemas.microsoft.com/office/drawing/2014/main" id="{D9AA617C-9DE2-0D93-D7E6-B185F5F3537F}"/>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7188" y="5725276"/>
            <a:ext cx="607626" cy="607626"/>
          </a:xfrm>
          <a:prstGeom prst="rect">
            <a:avLst/>
          </a:prstGeom>
        </p:spPr>
      </p:pic>
      <p:sp>
        <p:nvSpPr>
          <p:cNvPr id="11" name="TextBox 10">
            <a:extLst>
              <a:ext uri="{FF2B5EF4-FFF2-40B4-BE49-F238E27FC236}">
                <a16:creationId xmlns:a16="http://schemas.microsoft.com/office/drawing/2014/main" id="{881AD702-20CD-D67F-686F-1222096A42D0}"/>
              </a:ext>
            </a:extLst>
          </p:cNvPr>
          <p:cNvSpPr txBox="1"/>
          <p:nvPr/>
        </p:nvSpPr>
        <p:spPr>
          <a:xfrm>
            <a:off x="1760846" y="1274405"/>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3" name="TextBox 12">
            <a:extLst>
              <a:ext uri="{FF2B5EF4-FFF2-40B4-BE49-F238E27FC236}">
                <a16:creationId xmlns:a16="http://schemas.microsoft.com/office/drawing/2014/main" id="{01510969-9E35-7573-6038-78E4A79D1A29}"/>
              </a:ext>
            </a:extLst>
          </p:cNvPr>
          <p:cNvSpPr txBox="1"/>
          <p:nvPr/>
        </p:nvSpPr>
        <p:spPr>
          <a:xfrm>
            <a:off x="4966221" y="1276810"/>
            <a:ext cx="2228072"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spTree>
    <p:extLst>
      <p:ext uri="{BB962C8B-B14F-4D97-AF65-F5344CB8AC3E}">
        <p14:creationId xmlns:p14="http://schemas.microsoft.com/office/powerpoint/2010/main" val="1488270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0829E-749D-79FE-5CE5-E5BA73B54BA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5386C6-C1C8-2C68-DE58-8099ABA482E3}"/>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26</a:t>
            </a:fld>
            <a:endParaRPr lang="en-US"/>
          </a:p>
        </p:txBody>
      </p:sp>
      <p:sp>
        <p:nvSpPr>
          <p:cNvPr id="4" name="Title 3">
            <a:extLst>
              <a:ext uri="{FF2B5EF4-FFF2-40B4-BE49-F238E27FC236}">
                <a16:creationId xmlns:a16="http://schemas.microsoft.com/office/drawing/2014/main" id="{E6C4E095-D2DF-50D0-9950-8C19E1194596}"/>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pic>
        <p:nvPicPr>
          <p:cNvPr id="6" name="Picture 5" descr="A finger taps the Android home screen to open the camera.">
            <a:extLst>
              <a:ext uri="{FF2B5EF4-FFF2-40B4-BE49-F238E27FC236}">
                <a16:creationId xmlns:a16="http://schemas.microsoft.com/office/drawing/2014/main" id="{48F4AF8D-DA1A-BF00-3D13-D1E152014C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5561" y="1656472"/>
            <a:ext cx="2259359" cy="5029200"/>
          </a:xfrm>
          <a:prstGeom prst="rect">
            <a:avLst/>
          </a:prstGeom>
        </p:spPr>
      </p:pic>
      <p:pic>
        <p:nvPicPr>
          <p:cNvPr id="8" name="Picture 7" descr="A finger taps the iPhone home screen to open the camera.">
            <a:extLst>
              <a:ext uri="{FF2B5EF4-FFF2-40B4-BE49-F238E27FC236}">
                <a16:creationId xmlns:a16="http://schemas.microsoft.com/office/drawing/2014/main" id="{F38A59EE-A272-739C-94D5-4CA7E7A619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10" name="Picture 9">
            <a:extLst>
              <a:ext uri="{FF2B5EF4-FFF2-40B4-BE49-F238E27FC236}">
                <a16:creationId xmlns:a16="http://schemas.microsoft.com/office/drawing/2014/main" id="{7752A85C-2ED2-BC66-7DDE-996346A0168F}"/>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93257" y="2249755"/>
            <a:ext cx="607626" cy="607626"/>
          </a:xfrm>
          <a:prstGeom prst="rect">
            <a:avLst/>
          </a:prstGeom>
        </p:spPr>
      </p:pic>
      <p:pic>
        <p:nvPicPr>
          <p:cNvPr id="12" name="Picture 11">
            <a:extLst>
              <a:ext uri="{FF2B5EF4-FFF2-40B4-BE49-F238E27FC236}">
                <a16:creationId xmlns:a16="http://schemas.microsoft.com/office/drawing/2014/main" id="{365F76B9-CFE5-986F-62C4-6565C744E0F4}"/>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63799" y="3203361"/>
            <a:ext cx="607626" cy="607626"/>
          </a:xfrm>
          <a:prstGeom prst="rect">
            <a:avLst/>
          </a:prstGeom>
        </p:spPr>
      </p:pic>
      <p:sp>
        <p:nvSpPr>
          <p:cNvPr id="13" name="TextBox 12">
            <a:extLst>
              <a:ext uri="{FF2B5EF4-FFF2-40B4-BE49-F238E27FC236}">
                <a16:creationId xmlns:a16="http://schemas.microsoft.com/office/drawing/2014/main" id="{8D12F707-7342-4C65-0339-64AA86E9C179}"/>
              </a:ext>
            </a:extLst>
          </p:cNvPr>
          <p:cNvSpPr txBox="1"/>
          <p:nvPr/>
        </p:nvSpPr>
        <p:spPr>
          <a:xfrm>
            <a:off x="1760846" y="1274405"/>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4" name="TextBox 13">
            <a:extLst>
              <a:ext uri="{FF2B5EF4-FFF2-40B4-BE49-F238E27FC236}">
                <a16:creationId xmlns:a16="http://schemas.microsoft.com/office/drawing/2014/main" id="{EB85DF54-3ADF-15A8-0FC6-349C8C8DD4ED}"/>
              </a:ext>
            </a:extLst>
          </p:cNvPr>
          <p:cNvSpPr txBox="1"/>
          <p:nvPr/>
        </p:nvSpPr>
        <p:spPr>
          <a:xfrm>
            <a:off x="4966221" y="1276810"/>
            <a:ext cx="2228072"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spTree>
    <p:extLst>
      <p:ext uri="{BB962C8B-B14F-4D97-AF65-F5344CB8AC3E}">
        <p14:creationId xmlns:p14="http://schemas.microsoft.com/office/powerpoint/2010/main" val="1304271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11850-9F83-8486-33BA-BCB6F684C64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421FB3-9461-4074-2F23-D078A9B194A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27</a:t>
            </a:fld>
            <a:endParaRPr lang="en-US"/>
          </a:p>
        </p:txBody>
      </p:sp>
      <p:sp>
        <p:nvSpPr>
          <p:cNvPr id="4" name="Title 3">
            <a:extLst>
              <a:ext uri="{FF2B5EF4-FFF2-40B4-BE49-F238E27FC236}">
                <a16:creationId xmlns:a16="http://schemas.microsoft.com/office/drawing/2014/main" id="{FAB6A126-CA6F-78A4-7976-6E505AF53FBC}"/>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pic>
        <p:nvPicPr>
          <p:cNvPr id="5" name="Picture 4" descr="The iPhone camera app is open. ">
            <a:extLst>
              <a:ext uri="{FF2B5EF4-FFF2-40B4-BE49-F238E27FC236}">
                <a16:creationId xmlns:a16="http://schemas.microsoft.com/office/drawing/2014/main" id="{149C2876-E215-3044-75DD-DEA58FB889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2713" y="1656472"/>
            <a:ext cx="2323760" cy="5029200"/>
          </a:xfrm>
          <a:prstGeom prst="rect">
            <a:avLst/>
          </a:prstGeom>
        </p:spPr>
      </p:pic>
      <p:pic>
        <p:nvPicPr>
          <p:cNvPr id="9" name="Picture 8" descr="The Android camera app is open.">
            <a:extLst>
              <a:ext uri="{FF2B5EF4-FFF2-40B4-BE49-F238E27FC236}">
                <a16:creationId xmlns:a16="http://schemas.microsoft.com/office/drawing/2014/main" id="{9B5794A8-9E8B-4A79-DEC8-89AAF8AE9C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50536" y="1656472"/>
            <a:ext cx="2259359" cy="5029200"/>
          </a:xfrm>
          <a:prstGeom prst="rect">
            <a:avLst/>
          </a:prstGeom>
        </p:spPr>
      </p:pic>
      <p:sp>
        <p:nvSpPr>
          <p:cNvPr id="11" name="TextBox 10">
            <a:extLst>
              <a:ext uri="{FF2B5EF4-FFF2-40B4-BE49-F238E27FC236}">
                <a16:creationId xmlns:a16="http://schemas.microsoft.com/office/drawing/2014/main" id="{82E2A98E-9C10-A1EF-B3CC-CA144BC3E39D}"/>
              </a:ext>
            </a:extLst>
          </p:cNvPr>
          <p:cNvSpPr txBox="1"/>
          <p:nvPr/>
        </p:nvSpPr>
        <p:spPr>
          <a:xfrm>
            <a:off x="1760846" y="1274405"/>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3" name="TextBox 12">
            <a:extLst>
              <a:ext uri="{FF2B5EF4-FFF2-40B4-BE49-F238E27FC236}">
                <a16:creationId xmlns:a16="http://schemas.microsoft.com/office/drawing/2014/main" id="{76C3A1E6-62FC-505D-EA6C-03C935ABC34F}"/>
              </a:ext>
            </a:extLst>
          </p:cNvPr>
          <p:cNvSpPr txBox="1"/>
          <p:nvPr/>
        </p:nvSpPr>
        <p:spPr>
          <a:xfrm>
            <a:off x="4966221" y="1276810"/>
            <a:ext cx="2228072"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spTree>
    <p:extLst>
      <p:ext uri="{BB962C8B-B14F-4D97-AF65-F5344CB8AC3E}">
        <p14:creationId xmlns:p14="http://schemas.microsoft.com/office/powerpoint/2010/main" val="335789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7EA72-3227-1EB6-9D28-5780D2198F8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242CAC-DDF4-854D-EE6B-0B659B522FE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28</a:t>
            </a:fld>
            <a:endParaRPr lang="en-US"/>
          </a:p>
        </p:txBody>
      </p:sp>
      <p:sp>
        <p:nvSpPr>
          <p:cNvPr id="4" name="Title 3">
            <a:extLst>
              <a:ext uri="{FF2B5EF4-FFF2-40B4-BE49-F238E27FC236}">
                <a16:creationId xmlns:a16="http://schemas.microsoft.com/office/drawing/2014/main" id="{3417FC44-EA80-6A2C-176D-0C7579E11655}"/>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sp>
        <p:nvSpPr>
          <p:cNvPr id="11" name="TextBox 10">
            <a:extLst>
              <a:ext uri="{FF2B5EF4-FFF2-40B4-BE49-F238E27FC236}">
                <a16:creationId xmlns:a16="http://schemas.microsoft.com/office/drawing/2014/main" id="{B6E6E7B5-1D4C-8CCF-E2AC-07189FF095E6}"/>
              </a:ext>
            </a:extLst>
          </p:cNvPr>
          <p:cNvSpPr txBox="1"/>
          <p:nvPr/>
        </p:nvSpPr>
        <p:spPr>
          <a:xfrm>
            <a:off x="1760846" y="1274405"/>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3" name="TextBox 12">
            <a:extLst>
              <a:ext uri="{FF2B5EF4-FFF2-40B4-BE49-F238E27FC236}">
                <a16:creationId xmlns:a16="http://schemas.microsoft.com/office/drawing/2014/main" id="{F214CAA6-3272-8128-0E9D-5A10E0E01842}"/>
              </a:ext>
            </a:extLst>
          </p:cNvPr>
          <p:cNvSpPr txBox="1"/>
          <p:nvPr/>
        </p:nvSpPr>
        <p:spPr>
          <a:xfrm>
            <a:off x="4966221" y="1276810"/>
            <a:ext cx="2228072"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pic>
        <p:nvPicPr>
          <p:cNvPr id="6" name="Picture 5" descr="A QR code displays in the Android camera app.">
            <a:extLst>
              <a:ext uri="{FF2B5EF4-FFF2-40B4-BE49-F238E27FC236}">
                <a16:creationId xmlns:a16="http://schemas.microsoft.com/office/drawing/2014/main" id="{4A46C76D-2361-7034-E42F-BA9BFB52C8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66221" y="1656472"/>
            <a:ext cx="2259359" cy="5029200"/>
          </a:xfrm>
          <a:prstGeom prst="rect">
            <a:avLst/>
          </a:prstGeom>
        </p:spPr>
      </p:pic>
      <p:pic>
        <p:nvPicPr>
          <p:cNvPr id="8" name="Picture 7" descr="A QR code displays in the iPhone camera app. ">
            <a:extLst>
              <a:ext uri="{FF2B5EF4-FFF2-40B4-BE49-F238E27FC236}">
                <a16:creationId xmlns:a16="http://schemas.microsoft.com/office/drawing/2014/main" id="{DEBA0AD2-7E27-DB95-42B2-454AF85736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1664783"/>
            <a:ext cx="2323760" cy="5029200"/>
          </a:xfrm>
          <a:prstGeom prst="rect">
            <a:avLst/>
          </a:prstGeom>
        </p:spPr>
      </p:pic>
    </p:spTree>
    <p:extLst>
      <p:ext uri="{BB962C8B-B14F-4D97-AF65-F5344CB8AC3E}">
        <p14:creationId xmlns:p14="http://schemas.microsoft.com/office/powerpoint/2010/main" val="25248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1A7CA-8701-AB15-AE11-6676935633D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B82E9C-F3C8-25A0-A13F-443810AA202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29</a:t>
            </a:fld>
            <a:endParaRPr lang="en-US"/>
          </a:p>
        </p:txBody>
      </p:sp>
      <p:sp>
        <p:nvSpPr>
          <p:cNvPr id="4" name="Title 3">
            <a:extLst>
              <a:ext uri="{FF2B5EF4-FFF2-40B4-BE49-F238E27FC236}">
                <a16:creationId xmlns:a16="http://schemas.microsoft.com/office/drawing/2014/main" id="{AAAF6E21-7BAE-4C87-1D0E-945FFC14F1BB}"/>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sp>
        <p:nvSpPr>
          <p:cNvPr id="11" name="TextBox 10">
            <a:extLst>
              <a:ext uri="{FF2B5EF4-FFF2-40B4-BE49-F238E27FC236}">
                <a16:creationId xmlns:a16="http://schemas.microsoft.com/office/drawing/2014/main" id="{817FC1F0-52FB-9ADD-F8EE-8651947822DC}"/>
              </a:ext>
            </a:extLst>
          </p:cNvPr>
          <p:cNvSpPr txBox="1"/>
          <p:nvPr/>
        </p:nvSpPr>
        <p:spPr>
          <a:xfrm>
            <a:off x="1760846" y="1274405"/>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3" name="TextBox 12">
            <a:extLst>
              <a:ext uri="{FF2B5EF4-FFF2-40B4-BE49-F238E27FC236}">
                <a16:creationId xmlns:a16="http://schemas.microsoft.com/office/drawing/2014/main" id="{8A53BE65-866C-C805-5EB9-65E72162DA7D}"/>
              </a:ext>
            </a:extLst>
          </p:cNvPr>
          <p:cNvSpPr txBox="1"/>
          <p:nvPr/>
        </p:nvSpPr>
        <p:spPr>
          <a:xfrm>
            <a:off x="4966221" y="1276810"/>
            <a:ext cx="2228072"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pic>
        <p:nvPicPr>
          <p:cNvPr id="5" name="Picture 4" descr="A QR code displays in the iPhone camera app. A finger is tapping the URL.">
            <a:extLst>
              <a:ext uri="{FF2B5EF4-FFF2-40B4-BE49-F238E27FC236}">
                <a16:creationId xmlns:a16="http://schemas.microsoft.com/office/drawing/2014/main" id="{908F3F17-5022-75A5-83B3-B79FACC01F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9" name="Picture 8" descr="A QR code displays in the Android camera app. A finger is tapping the URL.">
            <a:extLst>
              <a:ext uri="{FF2B5EF4-FFF2-40B4-BE49-F238E27FC236}">
                <a16:creationId xmlns:a16="http://schemas.microsoft.com/office/drawing/2014/main" id="{762823F5-3944-0BA1-59E7-1205E8F64E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66221" y="1656472"/>
            <a:ext cx="2259359" cy="5029200"/>
          </a:xfrm>
          <a:prstGeom prst="rect">
            <a:avLst/>
          </a:prstGeom>
        </p:spPr>
      </p:pic>
      <p:sp>
        <p:nvSpPr>
          <p:cNvPr id="15" name="Rounded Rectangle 14">
            <a:extLst>
              <a:ext uri="{FF2B5EF4-FFF2-40B4-BE49-F238E27FC236}">
                <a16:creationId xmlns:a16="http://schemas.microsoft.com/office/drawing/2014/main" id="{676004C6-C4A8-9262-753A-9A61A78787C7}"/>
              </a:ext>
              <a:ext uri="{C183D7F6-B498-43B3-948B-1728B52AA6E4}">
                <adec:decorative xmlns:adec="http://schemas.microsoft.com/office/drawing/2017/decorative" val="1"/>
              </a:ext>
            </a:extLst>
          </p:cNvPr>
          <p:cNvSpPr/>
          <p:nvPr/>
        </p:nvSpPr>
        <p:spPr>
          <a:xfrm>
            <a:off x="1871003" y="4853354"/>
            <a:ext cx="2146051" cy="492369"/>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3930BCD0-8A2E-634A-6554-B702F124D912}"/>
              </a:ext>
              <a:ext uri="{C183D7F6-B498-43B3-948B-1728B52AA6E4}">
                <adec:decorative xmlns:adec="http://schemas.microsoft.com/office/drawing/2017/decorative" val="1"/>
              </a:ext>
            </a:extLst>
          </p:cNvPr>
          <p:cNvSpPr/>
          <p:nvPr/>
        </p:nvSpPr>
        <p:spPr>
          <a:xfrm>
            <a:off x="4997967" y="4290645"/>
            <a:ext cx="2146051" cy="492369"/>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E444DAB-5B85-D65E-5F6E-992C91545E7D}"/>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54922" y="4491912"/>
            <a:ext cx="607626" cy="607626"/>
          </a:xfrm>
          <a:prstGeom prst="rect">
            <a:avLst/>
          </a:prstGeom>
        </p:spPr>
      </p:pic>
      <p:pic>
        <p:nvPicPr>
          <p:cNvPr id="10" name="Picture 9">
            <a:extLst>
              <a:ext uri="{FF2B5EF4-FFF2-40B4-BE49-F238E27FC236}">
                <a16:creationId xmlns:a16="http://schemas.microsoft.com/office/drawing/2014/main" id="{A30DC1B3-343D-8FCE-B191-0CBD5664D53E}"/>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88950" y="5104258"/>
            <a:ext cx="607626" cy="607626"/>
          </a:xfrm>
          <a:prstGeom prst="rect">
            <a:avLst/>
          </a:prstGeom>
        </p:spPr>
      </p:pic>
    </p:spTree>
    <p:extLst>
      <p:ext uri="{BB962C8B-B14F-4D97-AF65-F5344CB8AC3E}">
        <p14:creationId xmlns:p14="http://schemas.microsoft.com/office/powerpoint/2010/main" val="350091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49C7BF-FE25-8D30-89CB-E0BD909A9AB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a:t>
            </a:fld>
            <a:endParaRPr lang="en-US"/>
          </a:p>
        </p:txBody>
      </p:sp>
      <p:pic>
        <p:nvPicPr>
          <p:cNvPr id="3" name="Picture 2" descr="A QR code on a white background&#10;">
            <a:extLst>
              <a:ext uri="{FF2B5EF4-FFF2-40B4-BE49-F238E27FC236}">
                <a16:creationId xmlns:a16="http://schemas.microsoft.com/office/drawing/2014/main" id="{7146F5C9-83B9-C7D8-4E11-49F0193D8E49}"/>
              </a:ext>
            </a:extLst>
          </p:cNvPr>
          <p:cNvPicPr>
            <a:picLocks noChangeAspect="1"/>
          </p:cNvPicPr>
          <p:nvPr/>
        </p:nvPicPr>
        <p:blipFill>
          <a:blip r:embed="rId3" cstate="print">
            <a:extLst>
              <a:ext uri="{28A0092B-C50C-407E-A947-70E740481C1C}">
                <a14:useLocalDpi xmlns:a14="http://schemas.microsoft.com/office/drawing/2010/main"/>
              </a:ext>
            </a:extLst>
          </a:blip>
          <a:srcRect b="-532"/>
          <a:stretch/>
        </p:blipFill>
        <p:spPr>
          <a:xfrm>
            <a:off x="2467530" y="1639824"/>
            <a:ext cx="4208940" cy="4325112"/>
          </a:xfrm>
          <a:prstGeom prst="rect">
            <a:avLst/>
          </a:prstGeom>
          <a:noFill/>
          <a:ln>
            <a:noFill/>
          </a:ln>
        </p:spPr>
      </p:pic>
      <p:sp>
        <p:nvSpPr>
          <p:cNvPr id="4" name="Title 3">
            <a:extLst>
              <a:ext uri="{FF2B5EF4-FFF2-40B4-BE49-F238E27FC236}">
                <a16:creationId xmlns:a16="http://schemas.microsoft.com/office/drawing/2014/main" id="{0234E70A-BE91-3020-CFCB-31FEE5CB4B90}"/>
              </a:ext>
            </a:extLst>
          </p:cNvPr>
          <p:cNvSpPr>
            <a:spLocks noGrp="1"/>
          </p:cNvSpPr>
          <p:nvPr>
            <p:ph type="title"/>
          </p:nvPr>
        </p:nvSpPr>
        <p:spPr>
          <a:xfrm>
            <a:off x="457200" y="533400"/>
            <a:ext cx="8229600" cy="1066800"/>
          </a:xfrm>
        </p:spPr>
        <p:txBody>
          <a:bodyPr anchor="ctr">
            <a:normAutofit/>
          </a:bodyPr>
          <a:lstStyle/>
          <a:p>
            <a:r>
              <a:rPr lang="en-US" dirty="0"/>
              <a:t>What is a QR Code?</a:t>
            </a:r>
          </a:p>
        </p:txBody>
      </p:sp>
    </p:spTree>
    <p:extLst>
      <p:ext uri="{BB962C8B-B14F-4D97-AF65-F5344CB8AC3E}">
        <p14:creationId xmlns:p14="http://schemas.microsoft.com/office/powerpoint/2010/main" val="424692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2A98D-E2B3-D9C1-1175-F8A3E2747A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3820E1-3E4E-CAA7-74C6-65203C65E0FD}"/>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30</a:t>
            </a:fld>
            <a:endParaRPr lang="en-US"/>
          </a:p>
        </p:txBody>
      </p:sp>
      <p:sp>
        <p:nvSpPr>
          <p:cNvPr id="4" name="Title 3">
            <a:extLst>
              <a:ext uri="{FF2B5EF4-FFF2-40B4-BE49-F238E27FC236}">
                <a16:creationId xmlns:a16="http://schemas.microsoft.com/office/drawing/2014/main" id="{456242C5-B75B-D111-9C6E-B6566DF510A8}"/>
              </a:ext>
            </a:extLst>
          </p:cNvPr>
          <p:cNvSpPr>
            <a:spLocks noGrp="1"/>
          </p:cNvSpPr>
          <p:nvPr>
            <p:ph type="title"/>
          </p:nvPr>
        </p:nvSpPr>
        <p:spPr>
          <a:xfrm>
            <a:off x="457200" y="533400"/>
            <a:ext cx="8229600" cy="1066800"/>
          </a:xfrm>
        </p:spPr>
        <p:txBody>
          <a:bodyPr anchor="ctr">
            <a:normAutofit/>
          </a:bodyPr>
          <a:lstStyle/>
          <a:p>
            <a:r>
              <a:rPr lang="en-US" dirty="0"/>
              <a:t>How to Scan a QR Code</a:t>
            </a:r>
          </a:p>
        </p:txBody>
      </p:sp>
      <p:sp>
        <p:nvSpPr>
          <p:cNvPr id="11" name="TextBox 10">
            <a:extLst>
              <a:ext uri="{FF2B5EF4-FFF2-40B4-BE49-F238E27FC236}">
                <a16:creationId xmlns:a16="http://schemas.microsoft.com/office/drawing/2014/main" id="{AB1C14D6-1E64-13BA-5EDA-684F5A64D874}"/>
              </a:ext>
            </a:extLst>
          </p:cNvPr>
          <p:cNvSpPr txBox="1"/>
          <p:nvPr/>
        </p:nvSpPr>
        <p:spPr>
          <a:xfrm>
            <a:off x="1760846" y="1274405"/>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3" name="TextBox 12">
            <a:extLst>
              <a:ext uri="{FF2B5EF4-FFF2-40B4-BE49-F238E27FC236}">
                <a16:creationId xmlns:a16="http://schemas.microsoft.com/office/drawing/2014/main" id="{E028CDEC-FEFC-506B-64A3-238E89FDC1D3}"/>
              </a:ext>
            </a:extLst>
          </p:cNvPr>
          <p:cNvSpPr txBox="1"/>
          <p:nvPr/>
        </p:nvSpPr>
        <p:spPr>
          <a:xfrm>
            <a:off x="4966221" y="1276810"/>
            <a:ext cx="2228072"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pic>
        <p:nvPicPr>
          <p:cNvPr id="5" name="Picture 4" descr="A screenshot of a cell phone&#10;&#10;AI-generated content may be incorrect.">
            <a:extLst>
              <a:ext uri="{FF2B5EF4-FFF2-40B4-BE49-F238E27FC236}">
                <a16:creationId xmlns:a16="http://schemas.microsoft.com/office/drawing/2014/main" id="{2D20029B-2785-4EC7-D251-C87A64A664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7247" y="1676400"/>
            <a:ext cx="2319807" cy="5029200"/>
          </a:xfrm>
          <a:prstGeom prst="rect">
            <a:avLst/>
          </a:prstGeom>
          <a:ln w="9525">
            <a:solidFill>
              <a:schemeClr val="tx1"/>
            </a:solidFill>
          </a:ln>
        </p:spPr>
      </p:pic>
      <p:pic>
        <p:nvPicPr>
          <p:cNvPr id="12" name="Picture 11" descr="A screenshot of a computer&#10;&#10;AI-generated content may be incorrect.">
            <a:extLst>
              <a:ext uri="{FF2B5EF4-FFF2-40B4-BE49-F238E27FC236}">
                <a16:creationId xmlns:a16="http://schemas.microsoft.com/office/drawing/2014/main" id="{4A88451B-311F-6AAC-01D6-FDA306C59D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5149" y="1676400"/>
            <a:ext cx="2646617" cy="5029200"/>
          </a:xfrm>
          <a:prstGeom prst="rect">
            <a:avLst/>
          </a:prstGeom>
          <a:ln>
            <a:solidFill>
              <a:schemeClr val="tx1"/>
            </a:solidFill>
          </a:ln>
        </p:spPr>
      </p:pic>
    </p:spTree>
    <p:extLst>
      <p:ext uri="{BB962C8B-B14F-4D97-AF65-F5344CB8AC3E}">
        <p14:creationId xmlns:p14="http://schemas.microsoft.com/office/powerpoint/2010/main" val="2933111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93843-C009-4702-EEAF-965B3583E1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B56DBA-ADAA-6365-D784-6D204E364B7B}"/>
              </a:ext>
            </a:extLst>
          </p:cNvPr>
          <p:cNvSpPr>
            <a:spLocks noGrp="1"/>
          </p:cNvSpPr>
          <p:nvPr>
            <p:ph type="title"/>
          </p:nvPr>
        </p:nvSpPr>
        <p:spPr>
          <a:xfrm>
            <a:off x="457200" y="2590800"/>
            <a:ext cx="8183880" cy="1051560"/>
          </a:xfrm>
        </p:spPr>
        <p:txBody>
          <a:bodyPr>
            <a:normAutofit/>
          </a:bodyPr>
          <a:lstStyle/>
          <a:p>
            <a:pPr algn="ctr"/>
            <a:r>
              <a:rPr lang="en-US" sz="4800" dirty="0"/>
              <a:t>Activity #1</a:t>
            </a:r>
          </a:p>
        </p:txBody>
      </p:sp>
      <p:sp>
        <p:nvSpPr>
          <p:cNvPr id="3" name="Slide Number Placeholder 2">
            <a:extLst>
              <a:ext uri="{FF2B5EF4-FFF2-40B4-BE49-F238E27FC236}">
                <a16:creationId xmlns:a16="http://schemas.microsoft.com/office/drawing/2014/main" id="{F3ADFD91-75AF-A965-B1B6-09E729C1BA29}"/>
              </a:ext>
            </a:extLst>
          </p:cNvPr>
          <p:cNvSpPr>
            <a:spLocks noGrp="1"/>
          </p:cNvSpPr>
          <p:nvPr>
            <p:ph type="sldNum" sz="quarter" idx="12"/>
          </p:nvPr>
        </p:nvSpPr>
        <p:spPr/>
        <p:txBody>
          <a:bodyPr/>
          <a:lstStyle/>
          <a:p>
            <a:fld id="{D852D4E8-E283-404D-80D7-3AF63315721A}" type="slidenum">
              <a:rPr lang="en-US" smtClean="0"/>
              <a:t>31</a:t>
            </a:fld>
            <a:endParaRPr lang="en-US"/>
          </a:p>
        </p:txBody>
      </p:sp>
    </p:spTree>
    <p:extLst>
      <p:ext uri="{BB962C8B-B14F-4D97-AF65-F5344CB8AC3E}">
        <p14:creationId xmlns:p14="http://schemas.microsoft.com/office/powerpoint/2010/main" val="297681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ABE25-276B-715B-7E8F-307DA4CC9EA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AA43E3-BA05-CA83-98EF-31298F47941D}"/>
              </a:ext>
            </a:extLst>
          </p:cNvPr>
          <p:cNvSpPr>
            <a:spLocks noGrp="1"/>
          </p:cNvSpPr>
          <p:nvPr>
            <p:ph idx="1"/>
          </p:nvPr>
        </p:nvSpPr>
        <p:spPr>
          <a:xfrm>
            <a:off x="457200" y="1639824"/>
            <a:ext cx="8229600" cy="1066800"/>
          </a:xfrm>
        </p:spPr>
        <p:txBody>
          <a:bodyPr>
            <a:noAutofit/>
          </a:bodyPr>
          <a:lstStyle/>
          <a:p>
            <a:pPr marL="82296" indent="0">
              <a:buNone/>
            </a:pPr>
            <a:r>
              <a:rPr lang="en-US" dirty="0">
                <a:solidFill>
                  <a:schemeClr val="tx1"/>
                </a:solidFill>
              </a:rPr>
              <a:t>If you have a smartphone or tablet, use the camera to scan the QR code on the screen or use the QR code in Activity 1 of the Activity Sheet. </a:t>
            </a:r>
          </a:p>
        </p:txBody>
      </p:sp>
      <p:sp>
        <p:nvSpPr>
          <p:cNvPr id="3" name="Title 2">
            <a:extLst>
              <a:ext uri="{FF2B5EF4-FFF2-40B4-BE49-F238E27FC236}">
                <a16:creationId xmlns:a16="http://schemas.microsoft.com/office/drawing/2014/main" id="{A08D7751-FD29-C978-575C-E4690DDDFC10}"/>
              </a:ext>
            </a:extLst>
          </p:cNvPr>
          <p:cNvSpPr>
            <a:spLocks noGrp="1"/>
          </p:cNvSpPr>
          <p:nvPr>
            <p:ph type="title"/>
          </p:nvPr>
        </p:nvSpPr>
        <p:spPr>
          <a:xfrm>
            <a:off x="457200" y="573024"/>
            <a:ext cx="8229600" cy="1066800"/>
          </a:xfrm>
        </p:spPr>
        <p:txBody>
          <a:bodyPr/>
          <a:lstStyle/>
          <a:p>
            <a:r>
              <a:rPr lang="en-US" sz="3200" b="1" dirty="0"/>
              <a:t>ACTIVITY #1: Scan a QR Code</a:t>
            </a:r>
            <a:endParaRPr lang="en-US" sz="2800" dirty="0"/>
          </a:p>
        </p:txBody>
      </p:sp>
      <p:sp>
        <p:nvSpPr>
          <p:cNvPr id="4" name="Slide Number Placeholder 3">
            <a:extLst>
              <a:ext uri="{FF2B5EF4-FFF2-40B4-BE49-F238E27FC236}">
                <a16:creationId xmlns:a16="http://schemas.microsoft.com/office/drawing/2014/main" id="{82678454-5F10-9256-B429-390B0D65F325}"/>
              </a:ext>
            </a:extLst>
          </p:cNvPr>
          <p:cNvSpPr>
            <a:spLocks noGrp="1"/>
          </p:cNvSpPr>
          <p:nvPr>
            <p:ph type="sldNum" sz="quarter" idx="12"/>
          </p:nvPr>
        </p:nvSpPr>
        <p:spPr/>
        <p:txBody>
          <a:bodyPr/>
          <a:lstStyle/>
          <a:p>
            <a:fld id="{D852D4E8-E283-404D-80D7-3AF63315721A}" type="slidenum">
              <a:rPr lang="en-US" smtClean="0"/>
              <a:t>32</a:t>
            </a:fld>
            <a:endParaRPr lang="en-US"/>
          </a:p>
        </p:txBody>
      </p:sp>
      <p:sp>
        <p:nvSpPr>
          <p:cNvPr id="7" name="TextBox 6">
            <a:extLst>
              <a:ext uri="{FF2B5EF4-FFF2-40B4-BE49-F238E27FC236}">
                <a16:creationId xmlns:a16="http://schemas.microsoft.com/office/drawing/2014/main" id="{2741EA82-F2B9-B75E-8008-3325C78C8FD2}"/>
              </a:ext>
            </a:extLst>
          </p:cNvPr>
          <p:cNvSpPr txBox="1"/>
          <p:nvPr/>
        </p:nvSpPr>
        <p:spPr>
          <a:xfrm>
            <a:off x="5271596" y="2643154"/>
            <a:ext cx="3415204" cy="2677656"/>
          </a:xfrm>
          <a:prstGeom prst="rect">
            <a:avLst/>
          </a:prstGeom>
          <a:noFill/>
        </p:spPr>
        <p:txBody>
          <a:bodyPr wrap="square" lIns="91440" tIns="45720" rIns="91440" bIns="45720" anchor="t">
            <a:spAutoFit/>
          </a:bodyPr>
          <a:lstStyle/>
          <a:p>
            <a:r>
              <a:rPr lang="en-US" sz="2100" b="0" i="0" u="none" strike="noStrike" kern="1200" baseline="0" dirty="0">
                <a:solidFill>
                  <a:srgbClr val="000000"/>
                </a:solidFill>
                <a:latin typeface="ATT Aleck Sans" panose="020B0503020203020204"/>
              </a:rPr>
              <a:t>To scan the QR code, follow these simple steps:</a:t>
            </a:r>
            <a:br>
              <a:rPr lang="en-US" sz="2100" b="0" i="0" u="none" strike="noStrike" kern="1200" baseline="0" dirty="0">
                <a:solidFill>
                  <a:srgbClr val="000000"/>
                </a:solidFill>
                <a:latin typeface="ATT Aleck Sans" panose="020B0503020203020204"/>
              </a:rPr>
            </a:br>
            <a:endParaRPr lang="en-US" sz="2100" b="0" i="0" u="none" strike="noStrike" kern="1200" baseline="0" dirty="0">
              <a:solidFill>
                <a:srgbClr val="000000"/>
              </a:solidFill>
              <a:latin typeface="ATT Aleck Sans" panose="020B0503020203020204"/>
            </a:endParaRPr>
          </a:p>
          <a:p>
            <a:pPr marL="457200" indent="-457200">
              <a:buAutoNum type="arabicPeriod"/>
            </a:pPr>
            <a:r>
              <a:rPr lang="en-US" sz="2100" dirty="0">
                <a:solidFill>
                  <a:srgbClr val="000000"/>
                </a:solidFill>
                <a:latin typeface="ATT Aleck Sans" panose="020B0503020203020204"/>
              </a:rPr>
              <a:t>Wake your phone</a:t>
            </a:r>
          </a:p>
          <a:p>
            <a:pPr marL="457200" indent="-457200">
              <a:buAutoNum type="arabicPeriod"/>
            </a:pPr>
            <a:r>
              <a:rPr lang="en-US" sz="2100" b="0" i="0" u="none" strike="noStrike" kern="1200" baseline="0" dirty="0">
                <a:solidFill>
                  <a:srgbClr val="000000"/>
                </a:solidFill>
                <a:latin typeface="ATT Aleck Sans" panose="020B0503020203020204"/>
              </a:rPr>
              <a:t>Open the camera</a:t>
            </a:r>
            <a:r>
              <a:rPr lang="en-US" sz="2100" dirty="0">
                <a:solidFill>
                  <a:srgbClr val="000000"/>
                </a:solidFill>
                <a:latin typeface="ATT Aleck Sans" panose="020B0503020203020204"/>
              </a:rPr>
              <a:t> app</a:t>
            </a:r>
            <a:endParaRPr lang="en-US" sz="2100" b="0" i="0" u="none" strike="noStrike" kern="1200" baseline="0" dirty="0">
              <a:solidFill>
                <a:srgbClr val="000000"/>
              </a:solidFill>
              <a:latin typeface="ATT Aleck Sans" panose="020B0503020203020204"/>
            </a:endParaRPr>
          </a:p>
          <a:p>
            <a:pPr marL="457200" indent="-457200">
              <a:buAutoNum type="arabicPeriod"/>
            </a:pPr>
            <a:r>
              <a:rPr lang="en-US" sz="2100" dirty="0">
                <a:solidFill>
                  <a:srgbClr val="000000"/>
                </a:solidFill>
                <a:latin typeface="ATT Aleck Sans" panose="020B0503020203020204"/>
              </a:rPr>
              <a:t>Point the camera at the QR code</a:t>
            </a:r>
          </a:p>
          <a:p>
            <a:pPr marL="457200" indent="-457200">
              <a:buAutoNum type="arabicPeriod"/>
            </a:pPr>
            <a:r>
              <a:rPr lang="en-US" sz="2100" b="0" i="0" u="none" strike="noStrike" kern="1200" baseline="0" dirty="0">
                <a:solidFill>
                  <a:srgbClr val="000000"/>
                </a:solidFill>
                <a:latin typeface="ATT Aleck Sans" panose="020B0503020203020204"/>
              </a:rPr>
              <a:t>Ta</a:t>
            </a:r>
            <a:r>
              <a:rPr lang="en-US" sz="2100" dirty="0">
                <a:solidFill>
                  <a:srgbClr val="000000"/>
                </a:solidFill>
                <a:latin typeface="ATT Aleck Sans" panose="020B0503020203020204"/>
              </a:rPr>
              <a:t>p the link </a:t>
            </a:r>
            <a:endParaRPr lang="en-US" sz="2100" b="0" i="0" u="none" strike="noStrike" kern="1200" baseline="0" dirty="0">
              <a:solidFill>
                <a:srgbClr val="000000"/>
              </a:solidFill>
              <a:latin typeface="ATT Aleck Sans" panose="020B0503020203020204"/>
            </a:endParaRPr>
          </a:p>
        </p:txBody>
      </p:sp>
      <p:pic>
        <p:nvPicPr>
          <p:cNvPr id="8" name="Google Shape;730;p37" descr="Tip.">
            <a:extLst>
              <a:ext uri="{FF2B5EF4-FFF2-40B4-BE49-F238E27FC236}">
                <a16:creationId xmlns:a16="http://schemas.microsoft.com/office/drawing/2014/main" id="{2B02178B-8451-A781-3878-4F4102181191}"/>
              </a:ext>
              <a:ext uri="{C183D7F6-B498-43B3-948B-1728B52AA6E4}">
                <adec:decorative xmlns:adec="http://schemas.microsoft.com/office/drawing/2017/decorative" val="0"/>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554898" y="2645696"/>
            <a:ext cx="694718" cy="697030"/>
          </a:xfrm>
          <a:prstGeom prst="rect">
            <a:avLst/>
          </a:prstGeom>
          <a:noFill/>
          <a:ln>
            <a:noFill/>
          </a:ln>
        </p:spPr>
      </p:pic>
      <p:sp>
        <p:nvSpPr>
          <p:cNvPr id="13" name="TextBox 12">
            <a:extLst>
              <a:ext uri="{FF2B5EF4-FFF2-40B4-BE49-F238E27FC236}">
                <a16:creationId xmlns:a16="http://schemas.microsoft.com/office/drawing/2014/main" id="{A3819A1E-24AE-9067-88B3-F8B36438F64E}"/>
              </a:ext>
            </a:extLst>
          </p:cNvPr>
          <p:cNvSpPr txBox="1"/>
          <p:nvPr/>
        </p:nvSpPr>
        <p:spPr>
          <a:xfrm>
            <a:off x="477529" y="6296080"/>
            <a:ext cx="8459207" cy="415498"/>
          </a:xfrm>
          <a:prstGeom prst="rect">
            <a:avLst/>
          </a:prstGeom>
          <a:noFill/>
        </p:spPr>
        <p:txBody>
          <a:bodyPr wrap="square">
            <a:spAutoFit/>
          </a:bodyPr>
          <a:lstStyle/>
          <a:p>
            <a:r>
              <a:rPr lang="en-US" sz="2100" dirty="0">
                <a:solidFill>
                  <a:srgbClr val="000000"/>
                </a:solidFill>
                <a:latin typeface="ATT Aleck Sans" panose="020B0503020203020204"/>
              </a:rPr>
              <a:t>What resource does the </a:t>
            </a:r>
            <a:r>
              <a:rPr lang="en-US" sz="2100" b="0" i="0" u="none" strike="noStrike" kern="1200" baseline="0" dirty="0">
                <a:solidFill>
                  <a:srgbClr val="000000"/>
                </a:solidFill>
                <a:latin typeface="ATT Aleck Sans" panose="020B0503020203020204"/>
              </a:rPr>
              <a:t>QR code open? </a:t>
            </a:r>
            <a:r>
              <a:rPr lang="en-US" sz="1800" b="0" i="0" u="none" strike="noStrike" kern="1200" baseline="0" dirty="0">
                <a:solidFill>
                  <a:srgbClr val="000000"/>
                </a:solidFill>
                <a:latin typeface="ATT Aleck Sans" panose="020B0503020203020204"/>
              </a:rPr>
              <a:t>________________________________ </a:t>
            </a:r>
            <a:endParaRPr lang="en-US" dirty="0"/>
          </a:p>
        </p:txBody>
      </p:sp>
      <p:pic>
        <p:nvPicPr>
          <p:cNvPr id="9" name="Picture 8" descr="A qr code on a white background&#10;&#10;AI-generated content may be incorrect.">
            <a:extLst>
              <a:ext uri="{FF2B5EF4-FFF2-40B4-BE49-F238E27FC236}">
                <a16:creationId xmlns:a16="http://schemas.microsoft.com/office/drawing/2014/main" id="{EDFA1D2D-3435-5901-0803-ED79F44481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249" y="2730118"/>
            <a:ext cx="3151621" cy="3078327"/>
          </a:xfrm>
          <a:prstGeom prst="rect">
            <a:avLst/>
          </a:prstGeom>
        </p:spPr>
      </p:pic>
    </p:spTree>
    <p:extLst>
      <p:ext uri="{BB962C8B-B14F-4D97-AF65-F5344CB8AC3E}">
        <p14:creationId xmlns:p14="http://schemas.microsoft.com/office/powerpoint/2010/main" val="3789726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343C1-FD5C-81EF-088C-497A1C2FBA1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C6F95B-3FBF-539C-6B25-D740F5482F51}"/>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33</a:t>
            </a:fld>
            <a:endParaRPr lang="en-US"/>
          </a:p>
        </p:txBody>
      </p:sp>
      <p:pic>
        <p:nvPicPr>
          <p:cNvPr id="9" name="Picture 8">
            <a:extLst>
              <a:ext uri="{FF2B5EF4-FFF2-40B4-BE49-F238E27FC236}">
                <a16:creationId xmlns:a16="http://schemas.microsoft.com/office/drawing/2014/main" id="{7A601AC6-C550-7269-745B-161FDF011EF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p:blipFill>
        <p:spPr>
          <a:xfrm>
            <a:off x="1929921" y="1639824"/>
            <a:ext cx="5284158" cy="4325112"/>
          </a:xfrm>
          <a:prstGeom prst="rect">
            <a:avLst/>
          </a:prstGeom>
          <a:noFill/>
        </p:spPr>
      </p:pic>
      <p:sp>
        <p:nvSpPr>
          <p:cNvPr id="4" name="Title 3">
            <a:extLst>
              <a:ext uri="{FF2B5EF4-FFF2-40B4-BE49-F238E27FC236}">
                <a16:creationId xmlns:a16="http://schemas.microsoft.com/office/drawing/2014/main" id="{3A2F7044-4438-A322-FEA7-AF497B086D04}"/>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Tree>
    <p:extLst>
      <p:ext uri="{BB962C8B-B14F-4D97-AF65-F5344CB8AC3E}">
        <p14:creationId xmlns:p14="http://schemas.microsoft.com/office/powerpoint/2010/main" val="58836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0CD5A-17E5-197D-72F8-F2E4C620338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0DC4F9-F68F-C084-FB0B-EF1D5EB679B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34</a:t>
            </a:fld>
            <a:endParaRPr lang="en-US"/>
          </a:p>
        </p:txBody>
      </p:sp>
      <p:sp>
        <p:nvSpPr>
          <p:cNvPr id="4" name="Title 3">
            <a:extLst>
              <a:ext uri="{FF2B5EF4-FFF2-40B4-BE49-F238E27FC236}">
                <a16:creationId xmlns:a16="http://schemas.microsoft.com/office/drawing/2014/main" id="{110B7693-FB94-10F3-08A9-E526F4951ED1}"/>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5C010926-278E-C900-2FD5-CDDDC00330F1}"/>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Scan the QR code again</a:t>
            </a:r>
            <a:endParaRPr lang="en-US" sz="2400" dirty="0"/>
          </a:p>
        </p:txBody>
      </p:sp>
      <p:pic>
        <p:nvPicPr>
          <p:cNvPr id="3" name="Google Shape;730;p37">
            <a:extLst>
              <a:ext uri="{FF2B5EF4-FFF2-40B4-BE49-F238E27FC236}">
                <a16:creationId xmlns:a16="http://schemas.microsoft.com/office/drawing/2014/main" id="{8666AABD-DE3E-98FF-EFCF-9884DB5B3235}"/>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sp>
        <p:nvSpPr>
          <p:cNvPr id="7" name="Rectangle 6">
            <a:extLst>
              <a:ext uri="{FF2B5EF4-FFF2-40B4-BE49-F238E27FC236}">
                <a16:creationId xmlns:a16="http://schemas.microsoft.com/office/drawing/2014/main" id="{799FE818-D9C3-C55D-F0D6-7F7D76FB8C03}"/>
              </a:ext>
            </a:extLst>
          </p:cNvPr>
          <p:cNvSpPr/>
          <p:nvPr/>
        </p:nvSpPr>
        <p:spPr>
          <a:xfrm>
            <a:off x="2560320" y="2349305"/>
            <a:ext cx="3910818" cy="367166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08BD1B4-9CAA-797B-9B22-2777099BCF8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1850" y="2584907"/>
            <a:ext cx="3227758" cy="3200462"/>
          </a:xfrm>
          <a:prstGeom prst="rect">
            <a:avLst/>
          </a:prstGeom>
        </p:spPr>
      </p:pic>
    </p:spTree>
    <p:extLst>
      <p:ext uri="{BB962C8B-B14F-4D97-AF65-F5344CB8AC3E}">
        <p14:creationId xmlns:p14="http://schemas.microsoft.com/office/powerpoint/2010/main" val="318432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2A2FA-4017-34B6-B50C-FC6A2146A37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EE0D18-BD37-0775-F8C6-ACB3C82B371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35</a:t>
            </a:fld>
            <a:endParaRPr lang="en-US"/>
          </a:p>
        </p:txBody>
      </p:sp>
      <p:sp>
        <p:nvSpPr>
          <p:cNvPr id="4" name="Title 3">
            <a:extLst>
              <a:ext uri="{FF2B5EF4-FFF2-40B4-BE49-F238E27FC236}">
                <a16:creationId xmlns:a16="http://schemas.microsoft.com/office/drawing/2014/main" id="{F3D94835-A7E3-B4F2-4B79-28B94C2BB36B}"/>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20B6790E-8526-96E0-EA67-1867651B8223}"/>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Keep the camera steady</a:t>
            </a:r>
            <a:endParaRPr lang="en-US" sz="2400" dirty="0"/>
          </a:p>
        </p:txBody>
      </p:sp>
      <p:pic>
        <p:nvPicPr>
          <p:cNvPr id="3" name="Google Shape;730;p37">
            <a:extLst>
              <a:ext uri="{FF2B5EF4-FFF2-40B4-BE49-F238E27FC236}">
                <a16:creationId xmlns:a16="http://schemas.microsoft.com/office/drawing/2014/main" id="{9EB7B3A7-CF38-3E2C-138E-3F6A7C398B4C}"/>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9" name="Picture 8">
            <a:extLst>
              <a:ext uri="{FF2B5EF4-FFF2-40B4-BE49-F238E27FC236}">
                <a16:creationId xmlns:a16="http://schemas.microsoft.com/office/drawing/2014/main" id="{B9453FA9-67F6-C996-0096-8CF7E2B158F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37523" y="2084918"/>
            <a:ext cx="6696654" cy="4459890"/>
          </a:xfrm>
          <a:prstGeom prst="rect">
            <a:avLst/>
          </a:prstGeom>
        </p:spPr>
      </p:pic>
    </p:spTree>
    <p:extLst>
      <p:ext uri="{BB962C8B-B14F-4D97-AF65-F5344CB8AC3E}">
        <p14:creationId xmlns:p14="http://schemas.microsoft.com/office/powerpoint/2010/main" val="3336137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B3C15-7664-73FB-988C-4701CA6A9DC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4E1-BF17-D957-7437-8F8285C7338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36</a:t>
            </a:fld>
            <a:endParaRPr lang="en-US"/>
          </a:p>
        </p:txBody>
      </p:sp>
      <p:sp>
        <p:nvSpPr>
          <p:cNvPr id="4" name="Title 3">
            <a:extLst>
              <a:ext uri="{FF2B5EF4-FFF2-40B4-BE49-F238E27FC236}">
                <a16:creationId xmlns:a16="http://schemas.microsoft.com/office/drawing/2014/main" id="{06CD3D44-D9F1-1847-E857-39A01F0C3A97}"/>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22375357-BB73-48E5-FDD2-7B0AFDF6ED7E}"/>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Check your browser</a:t>
            </a:r>
            <a:endParaRPr lang="en-US" sz="2400" dirty="0"/>
          </a:p>
        </p:txBody>
      </p:sp>
      <p:pic>
        <p:nvPicPr>
          <p:cNvPr id="3" name="Google Shape;730;p37">
            <a:extLst>
              <a:ext uri="{FF2B5EF4-FFF2-40B4-BE49-F238E27FC236}">
                <a16:creationId xmlns:a16="http://schemas.microsoft.com/office/drawing/2014/main" id="{7574B5A8-8256-8E99-B797-92CA3A1CB31E}"/>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5" name="Picture 4">
            <a:extLst>
              <a:ext uri="{FF2B5EF4-FFF2-40B4-BE49-F238E27FC236}">
                <a16:creationId xmlns:a16="http://schemas.microsoft.com/office/drawing/2014/main" id="{D5DCC4D1-6217-FE09-B39F-7B32A9C9E7B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5561" y="2373940"/>
            <a:ext cx="1848566" cy="4114800"/>
          </a:xfrm>
          <a:prstGeom prst="rect">
            <a:avLst/>
          </a:prstGeom>
        </p:spPr>
      </p:pic>
      <p:pic>
        <p:nvPicPr>
          <p:cNvPr id="6" name="Picture 5">
            <a:extLst>
              <a:ext uri="{FF2B5EF4-FFF2-40B4-BE49-F238E27FC236}">
                <a16:creationId xmlns:a16="http://schemas.microsoft.com/office/drawing/2014/main" id="{449C4545-96E2-662F-986A-9A994165D95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60846" y="2373940"/>
            <a:ext cx="1901258" cy="4114800"/>
          </a:xfrm>
          <a:prstGeom prst="rect">
            <a:avLst/>
          </a:prstGeom>
        </p:spPr>
      </p:pic>
      <p:sp>
        <p:nvSpPr>
          <p:cNvPr id="11" name="TextBox 10">
            <a:extLst>
              <a:ext uri="{FF2B5EF4-FFF2-40B4-BE49-F238E27FC236}">
                <a16:creationId xmlns:a16="http://schemas.microsoft.com/office/drawing/2014/main" id="{A1D56107-67EE-4F0B-0B89-09EAEC8CC322}"/>
              </a:ext>
            </a:extLst>
          </p:cNvPr>
          <p:cNvSpPr txBox="1"/>
          <p:nvPr/>
        </p:nvSpPr>
        <p:spPr>
          <a:xfrm>
            <a:off x="1578226" y="1948376"/>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2" name="TextBox 11">
            <a:extLst>
              <a:ext uri="{FF2B5EF4-FFF2-40B4-BE49-F238E27FC236}">
                <a16:creationId xmlns:a16="http://schemas.microsoft.com/office/drawing/2014/main" id="{57D5933F-5171-06B9-099D-4DEBC554CB89}"/>
              </a:ext>
            </a:extLst>
          </p:cNvPr>
          <p:cNvSpPr txBox="1"/>
          <p:nvPr/>
        </p:nvSpPr>
        <p:spPr>
          <a:xfrm>
            <a:off x="4741740" y="1948375"/>
            <a:ext cx="2256208"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sp>
        <p:nvSpPr>
          <p:cNvPr id="13" name="Rounded Rectangle 12">
            <a:extLst>
              <a:ext uri="{FF2B5EF4-FFF2-40B4-BE49-F238E27FC236}">
                <a16:creationId xmlns:a16="http://schemas.microsoft.com/office/drawing/2014/main" id="{B72E993A-11EA-4EBB-1E48-D40CE1545E3E}"/>
              </a:ext>
              <a:ext uri="{C183D7F6-B498-43B3-948B-1728B52AA6E4}">
                <adec:decorative xmlns:adec="http://schemas.microsoft.com/office/drawing/2017/decorative" val="1"/>
              </a:ext>
            </a:extLst>
          </p:cNvPr>
          <p:cNvSpPr/>
          <p:nvPr/>
        </p:nvSpPr>
        <p:spPr>
          <a:xfrm>
            <a:off x="2242097" y="5922498"/>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94D7B2E0-4B49-D667-2964-687E9D7B2C12}"/>
              </a:ext>
              <a:ext uri="{C183D7F6-B498-43B3-948B-1728B52AA6E4}">
                <adec:decorative xmlns:adec="http://schemas.microsoft.com/office/drawing/2017/decorative" val="1"/>
              </a:ext>
            </a:extLst>
          </p:cNvPr>
          <p:cNvSpPr/>
          <p:nvPr/>
        </p:nvSpPr>
        <p:spPr>
          <a:xfrm>
            <a:off x="6278956" y="3429000"/>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3637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01394-A411-0A79-ED35-1ECA9B5FF80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850F40-9DA2-DAB1-1939-74A84D1D379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37</a:t>
            </a:fld>
            <a:endParaRPr lang="en-US"/>
          </a:p>
        </p:txBody>
      </p:sp>
      <p:sp>
        <p:nvSpPr>
          <p:cNvPr id="4" name="Title 3">
            <a:extLst>
              <a:ext uri="{FF2B5EF4-FFF2-40B4-BE49-F238E27FC236}">
                <a16:creationId xmlns:a16="http://schemas.microsoft.com/office/drawing/2014/main" id="{F8FF943F-1961-5C54-436E-6EF1A4C79A32}"/>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2098F666-4796-43D4-0690-58FB54F9B9C6}"/>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Clean your camera lens</a:t>
            </a:r>
            <a:endParaRPr lang="en-US" sz="2400" dirty="0"/>
          </a:p>
        </p:txBody>
      </p:sp>
      <p:pic>
        <p:nvPicPr>
          <p:cNvPr id="3" name="Google Shape;730;p37">
            <a:extLst>
              <a:ext uri="{FF2B5EF4-FFF2-40B4-BE49-F238E27FC236}">
                <a16:creationId xmlns:a16="http://schemas.microsoft.com/office/drawing/2014/main" id="{D470F99B-0ABD-38C6-044E-263C442E5F7D}"/>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6" name="Picture 5">
            <a:extLst>
              <a:ext uri="{FF2B5EF4-FFF2-40B4-BE49-F238E27FC236}">
                <a16:creationId xmlns:a16="http://schemas.microsoft.com/office/drawing/2014/main" id="{1CD28CF7-235C-F463-B2C7-EDE53A393F1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659" y="2084918"/>
            <a:ext cx="6720784" cy="4462272"/>
          </a:xfrm>
          <a:prstGeom prst="rect">
            <a:avLst/>
          </a:prstGeom>
        </p:spPr>
      </p:pic>
    </p:spTree>
    <p:extLst>
      <p:ext uri="{BB962C8B-B14F-4D97-AF65-F5344CB8AC3E}">
        <p14:creationId xmlns:p14="http://schemas.microsoft.com/office/powerpoint/2010/main" val="295145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D19C5-EC85-C988-D007-DD023771D53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6B06D0-EE1C-09B3-B444-C306359BEB9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38</a:t>
            </a:fld>
            <a:endParaRPr lang="en-US"/>
          </a:p>
        </p:txBody>
      </p:sp>
      <p:sp>
        <p:nvSpPr>
          <p:cNvPr id="4" name="Title 3">
            <a:extLst>
              <a:ext uri="{FF2B5EF4-FFF2-40B4-BE49-F238E27FC236}">
                <a16:creationId xmlns:a16="http://schemas.microsoft.com/office/drawing/2014/main" id="{077EC880-EFC8-424F-5FBE-B3C494158B15}"/>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946F6230-389D-6FE9-F603-6D82220B9383}"/>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Make sure the QR code is fully visible</a:t>
            </a:r>
            <a:endParaRPr lang="en-US" sz="2400" dirty="0"/>
          </a:p>
        </p:txBody>
      </p:sp>
      <p:pic>
        <p:nvPicPr>
          <p:cNvPr id="3" name="Google Shape;730;p37">
            <a:extLst>
              <a:ext uri="{FF2B5EF4-FFF2-40B4-BE49-F238E27FC236}">
                <a16:creationId xmlns:a16="http://schemas.microsoft.com/office/drawing/2014/main" id="{B5D77B80-8243-1637-251F-2BC61BE56D5E}"/>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9" name="Picture 8">
            <a:extLst>
              <a:ext uri="{FF2B5EF4-FFF2-40B4-BE49-F238E27FC236}">
                <a16:creationId xmlns:a16="http://schemas.microsoft.com/office/drawing/2014/main" id="{5AD1847D-CBA4-AE96-38F4-3385459623D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5561" y="2373940"/>
            <a:ext cx="1901258" cy="4114800"/>
          </a:xfrm>
          <a:prstGeom prst="rect">
            <a:avLst/>
          </a:prstGeom>
        </p:spPr>
      </p:pic>
      <p:pic>
        <p:nvPicPr>
          <p:cNvPr id="15" name="Picture 14">
            <a:extLst>
              <a:ext uri="{FF2B5EF4-FFF2-40B4-BE49-F238E27FC236}">
                <a16:creationId xmlns:a16="http://schemas.microsoft.com/office/drawing/2014/main" id="{EAF3284F-6773-AF67-BACD-F361BC53130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60846" y="2338462"/>
            <a:ext cx="1901258" cy="4114800"/>
          </a:xfrm>
          <a:prstGeom prst="rect">
            <a:avLst/>
          </a:prstGeom>
        </p:spPr>
      </p:pic>
      <p:pic>
        <p:nvPicPr>
          <p:cNvPr id="6" name="Picture 5">
            <a:extLst>
              <a:ext uri="{FF2B5EF4-FFF2-40B4-BE49-F238E27FC236}">
                <a16:creationId xmlns:a16="http://schemas.microsoft.com/office/drawing/2014/main" id="{2862ECD6-4D0F-558A-31BB-5EC5BED9FA51}"/>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21793" y="2053578"/>
            <a:ext cx="1554480" cy="1554480"/>
          </a:xfrm>
          <a:prstGeom prst="rect">
            <a:avLst/>
          </a:prstGeom>
        </p:spPr>
      </p:pic>
      <p:pic>
        <p:nvPicPr>
          <p:cNvPr id="10" name="Picture 9">
            <a:extLst>
              <a:ext uri="{FF2B5EF4-FFF2-40B4-BE49-F238E27FC236}">
                <a16:creationId xmlns:a16="http://schemas.microsoft.com/office/drawing/2014/main" id="{BEBF00E3-93DE-C495-33F6-058200683D6D}"/>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325798" y="2053578"/>
            <a:ext cx="1554480" cy="1554480"/>
          </a:xfrm>
          <a:prstGeom prst="rect">
            <a:avLst/>
          </a:prstGeom>
        </p:spPr>
      </p:pic>
    </p:spTree>
    <p:extLst>
      <p:ext uri="{BB962C8B-B14F-4D97-AF65-F5344CB8AC3E}">
        <p14:creationId xmlns:p14="http://schemas.microsoft.com/office/powerpoint/2010/main" val="167485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C3791-3DC2-60EF-F968-5F6D347B288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84E906-AD0D-8791-AC1E-21F76AF5FB9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39</a:t>
            </a:fld>
            <a:endParaRPr lang="en-US"/>
          </a:p>
        </p:txBody>
      </p:sp>
      <p:sp>
        <p:nvSpPr>
          <p:cNvPr id="4" name="Title 3">
            <a:extLst>
              <a:ext uri="{FF2B5EF4-FFF2-40B4-BE49-F238E27FC236}">
                <a16:creationId xmlns:a16="http://schemas.microsoft.com/office/drawing/2014/main" id="{D75C9A93-2779-D786-F857-560CD8CB0401}"/>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29F20CD5-644B-5591-1929-0041B5214A51}"/>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Turn on the camera’s flash</a:t>
            </a:r>
            <a:endParaRPr lang="en-US" sz="2400" dirty="0"/>
          </a:p>
        </p:txBody>
      </p:sp>
      <p:pic>
        <p:nvPicPr>
          <p:cNvPr id="3" name="Google Shape;730;p37">
            <a:extLst>
              <a:ext uri="{FF2B5EF4-FFF2-40B4-BE49-F238E27FC236}">
                <a16:creationId xmlns:a16="http://schemas.microsoft.com/office/drawing/2014/main" id="{29AECAF4-8B06-648C-58DE-19D4338FA92B}"/>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7" name="Picture 6">
            <a:extLst>
              <a:ext uri="{FF2B5EF4-FFF2-40B4-BE49-F238E27FC236}">
                <a16:creationId xmlns:a16="http://schemas.microsoft.com/office/drawing/2014/main" id="{B9B9A034-1C01-57DA-8F67-87BB2D615FE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659" y="2084918"/>
            <a:ext cx="6720784" cy="4475960"/>
          </a:xfrm>
          <a:prstGeom prst="rect">
            <a:avLst/>
          </a:prstGeom>
        </p:spPr>
      </p:pic>
    </p:spTree>
    <p:extLst>
      <p:ext uri="{BB962C8B-B14F-4D97-AF65-F5344CB8AC3E}">
        <p14:creationId xmlns:p14="http://schemas.microsoft.com/office/powerpoint/2010/main" val="254705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n-US"/>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2012935"/>
            <a:ext cx="6726347" cy="4325112"/>
          </a:xfrm>
        </p:spPr>
        <p:txBody>
          <a:bodyPr/>
          <a:lstStyle/>
          <a:p>
            <a:pPr marL="82296" indent="0" algn="ctr">
              <a:buNone/>
            </a:pPr>
            <a:r>
              <a:rPr lang="en-US" sz="2800" dirty="0">
                <a:solidFill>
                  <a:schemeClr val="tx1"/>
                </a:solidFill>
              </a:rPr>
              <a:t>Have you seen a QR code before? </a:t>
            </a:r>
            <a:br>
              <a:rPr lang="en-US" sz="2800" dirty="0">
                <a:solidFill>
                  <a:schemeClr val="tx1"/>
                </a:solidFill>
              </a:rPr>
            </a:br>
            <a:r>
              <a:rPr lang="en-US" sz="2800" dirty="0">
                <a:solidFill>
                  <a:schemeClr val="tx1"/>
                </a:solidFill>
              </a:rPr>
              <a:t>If yes, where? </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pic>
        <p:nvPicPr>
          <p:cNvPr id="35" name="Picture 34">
            <a:extLst>
              <a:ext uri="{FF2B5EF4-FFF2-40B4-BE49-F238E27FC236}">
                <a16:creationId xmlns:a16="http://schemas.microsoft.com/office/drawing/2014/main" id="{B9755C4A-1E80-274C-B25A-2B940326478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7728" y="533400"/>
            <a:ext cx="2579008" cy="2253727"/>
          </a:xfrm>
          <a:prstGeom prst="rect">
            <a:avLst/>
          </a:prstGeom>
        </p:spPr>
      </p:pic>
      <p:sp>
        <p:nvSpPr>
          <p:cNvPr id="5" name="Title 3">
            <a:extLst>
              <a:ext uri="{FF2B5EF4-FFF2-40B4-BE49-F238E27FC236}">
                <a16:creationId xmlns:a16="http://schemas.microsoft.com/office/drawing/2014/main" id="{0392A47C-F482-2649-C493-8B241C39D515}"/>
              </a:ext>
            </a:extLst>
          </p:cNvPr>
          <p:cNvSpPr>
            <a:spLocks noGrp="1"/>
          </p:cNvSpPr>
          <p:nvPr>
            <p:ph type="title"/>
          </p:nvPr>
        </p:nvSpPr>
        <p:spPr>
          <a:xfrm>
            <a:off x="457200" y="533400"/>
            <a:ext cx="8229600" cy="1066800"/>
          </a:xfrm>
        </p:spPr>
        <p:txBody>
          <a:bodyPr/>
          <a:lstStyle/>
          <a:p>
            <a:r>
              <a:rPr lang="en-US" dirty="0"/>
              <a:t>What is a QR Code?</a:t>
            </a:r>
          </a:p>
        </p:txBody>
      </p:sp>
      <p:pic>
        <p:nvPicPr>
          <p:cNvPr id="3" name="Picture 2">
            <a:extLst>
              <a:ext uri="{FF2B5EF4-FFF2-40B4-BE49-F238E27FC236}">
                <a16:creationId xmlns:a16="http://schemas.microsoft.com/office/drawing/2014/main" id="{F26F5F52-6C65-88D7-915C-6DFB8C5C36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7173" y="2952495"/>
            <a:ext cx="5486400" cy="2883408"/>
          </a:xfrm>
          <a:prstGeom prst="rect">
            <a:avLst/>
          </a:prstGeom>
          <a:noFill/>
        </p:spPr>
      </p:pic>
    </p:spTree>
    <p:extLst>
      <p:ext uri="{BB962C8B-B14F-4D97-AF65-F5344CB8AC3E}">
        <p14:creationId xmlns:p14="http://schemas.microsoft.com/office/powerpoint/2010/main" val="276461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E1350-306F-AB5A-E101-12EFF105753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7BF872-8276-1AAD-96B7-C82CE803341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40</a:t>
            </a:fld>
            <a:endParaRPr lang="en-US"/>
          </a:p>
        </p:txBody>
      </p:sp>
      <p:sp>
        <p:nvSpPr>
          <p:cNvPr id="4" name="Title 3">
            <a:extLst>
              <a:ext uri="{FF2B5EF4-FFF2-40B4-BE49-F238E27FC236}">
                <a16:creationId xmlns:a16="http://schemas.microsoft.com/office/drawing/2014/main" id="{B0DAB487-C23E-D6BA-267D-1DDC24C5B921}"/>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B7334607-99AD-00B6-F741-33D08B7B202E}"/>
              </a:ext>
            </a:extLst>
          </p:cNvPr>
          <p:cNvSpPr txBox="1"/>
          <p:nvPr/>
        </p:nvSpPr>
        <p:spPr>
          <a:xfrm>
            <a:off x="1293795" y="1298833"/>
            <a:ext cx="8229600" cy="830997"/>
          </a:xfrm>
          <a:prstGeom prst="rect">
            <a:avLst/>
          </a:prstGeom>
          <a:noFill/>
        </p:spPr>
        <p:txBody>
          <a:bodyPr wrap="square" lIns="91440" tIns="45720" rIns="91440" bIns="45720" anchor="t">
            <a:spAutoFit/>
          </a:bodyPr>
          <a:lstStyle/>
          <a:p>
            <a:r>
              <a:rPr lang="en-US" sz="2400" dirty="0">
                <a:latin typeface="ATT Aleck Sans"/>
                <a:ea typeface="ＭＳ Ｐゴシック"/>
              </a:rPr>
              <a:t>If you have an older device, you may need a QR code </a:t>
            </a:r>
            <a:endParaRPr lang="en-US" dirty="0"/>
          </a:p>
          <a:p>
            <a:r>
              <a:rPr lang="en-US" sz="2400" dirty="0">
                <a:latin typeface="ATT Aleck Sans"/>
                <a:ea typeface="ＭＳ Ｐゴシック"/>
              </a:rPr>
              <a:t>scanner app. </a:t>
            </a:r>
            <a:endParaRPr lang="en-US" dirty="0"/>
          </a:p>
        </p:txBody>
      </p:sp>
      <p:pic>
        <p:nvPicPr>
          <p:cNvPr id="3" name="Google Shape;730;p37">
            <a:extLst>
              <a:ext uri="{FF2B5EF4-FFF2-40B4-BE49-F238E27FC236}">
                <a16:creationId xmlns:a16="http://schemas.microsoft.com/office/drawing/2014/main" id="{3D45709B-C58C-4C55-0E07-E061A9D1C67D}"/>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15" name="Picture 14">
            <a:extLst>
              <a:ext uri="{FF2B5EF4-FFF2-40B4-BE49-F238E27FC236}">
                <a16:creationId xmlns:a16="http://schemas.microsoft.com/office/drawing/2014/main" id="{9D395FC5-F1DB-9F0F-A9A9-C2DB876409F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2516262"/>
            <a:ext cx="1901258" cy="4114800"/>
          </a:xfrm>
          <a:prstGeom prst="rect">
            <a:avLst/>
          </a:prstGeom>
        </p:spPr>
      </p:pic>
      <p:pic>
        <p:nvPicPr>
          <p:cNvPr id="6" name="Picture 5">
            <a:extLst>
              <a:ext uri="{FF2B5EF4-FFF2-40B4-BE49-F238E27FC236}">
                <a16:creationId xmlns:a16="http://schemas.microsoft.com/office/drawing/2014/main" id="{1606CCCF-D42F-3F19-86AB-14916704917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5561" y="2551740"/>
            <a:ext cx="1848566" cy="4114800"/>
          </a:xfrm>
          <a:prstGeom prst="rect">
            <a:avLst/>
          </a:prstGeom>
        </p:spPr>
      </p:pic>
      <p:sp>
        <p:nvSpPr>
          <p:cNvPr id="7" name="TextBox 6">
            <a:extLst>
              <a:ext uri="{FF2B5EF4-FFF2-40B4-BE49-F238E27FC236}">
                <a16:creationId xmlns:a16="http://schemas.microsoft.com/office/drawing/2014/main" id="{E2468AB0-BD8A-FC67-3B1F-BBFA70D0BCDF}"/>
              </a:ext>
            </a:extLst>
          </p:cNvPr>
          <p:cNvSpPr txBox="1"/>
          <p:nvPr/>
        </p:nvSpPr>
        <p:spPr>
          <a:xfrm>
            <a:off x="1578226" y="2126176"/>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0" name="TextBox 9">
            <a:extLst>
              <a:ext uri="{FF2B5EF4-FFF2-40B4-BE49-F238E27FC236}">
                <a16:creationId xmlns:a16="http://schemas.microsoft.com/office/drawing/2014/main" id="{64817181-E307-CA32-490E-A8D36D72B3E8}"/>
              </a:ext>
            </a:extLst>
          </p:cNvPr>
          <p:cNvSpPr txBox="1"/>
          <p:nvPr/>
        </p:nvSpPr>
        <p:spPr>
          <a:xfrm>
            <a:off x="4741740" y="2126175"/>
            <a:ext cx="2256208"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spTree>
    <p:extLst>
      <p:ext uri="{BB962C8B-B14F-4D97-AF65-F5344CB8AC3E}">
        <p14:creationId xmlns:p14="http://schemas.microsoft.com/office/powerpoint/2010/main" val="256102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6362D-548A-CD53-078F-F1E965E8CC6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964D1C-02D1-E74A-0451-AFB848EE7D5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41</a:t>
            </a:fld>
            <a:endParaRPr lang="en-US"/>
          </a:p>
        </p:txBody>
      </p:sp>
      <p:sp>
        <p:nvSpPr>
          <p:cNvPr id="4" name="Title 3">
            <a:extLst>
              <a:ext uri="{FF2B5EF4-FFF2-40B4-BE49-F238E27FC236}">
                <a16:creationId xmlns:a16="http://schemas.microsoft.com/office/drawing/2014/main" id="{191D2875-56BD-7D53-BBEA-11B0B0A9E739}"/>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890E47A0-8902-7F8B-F35E-15EA153ADCBC}"/>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If you have an older device, you may need a QR scanner  </a:t>
            </a:r>
          </a:p>
        </p:txBody>
      </p:sp>
      <p:pic>
        <p:nvPicPr>
          <p:cNvPr id="3" name="Google Shape;730;p37">
            <a:extLst>
              <a:ext uri="{FF2B5EF4-FFF2-40B4-BE49-F238E27FC236}">
                <a16:creationId xmlns:a16="http://schemas.microsoft.com/office/drawing/2014/main" id="{223D4BF8-4652-BDAA-B605-3268ABD81614}"/>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5" name="Picture 4">
            <a:extLst>
              <a:ext uri="{FF2B5EF4-FFF2-40B4-BE49-F238E27FC236}">
                <a16:creationId xmlns:a16="http://schemas.microsoft.com/office/drawing/2014/main" id="{6B597370-7180-A928-80A9-0AC9C1A98A8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5561" y="2373940"/>
            <a:ext cx="1848566" cy="4114800"/>
          </a:xfrm>
          <a:prstGeom prst="rect">
            <a:avLst/>
          </a:prstGeom>
        </p:spPr>
      </p:pic>
      <p:pic>
        <p:nvPicPr>
          <p:cNvPr id="6" name="Picture 5">
            <a:extLst>
              <a:ext uri="{FF2B5EF4-FFF2-40B4-BE49-F238E27FC236}">
                <a16:creationId xmlns:a16="http://schemas.microsoft.com/office/drawing/2014/main" id="{BD90BB65-6C48-D7BF-E30C-A1CEC213921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60846" y="2373940"/>
            <a:ext cx="1901258" cy="4114800"/>
          </a:xfrm>
          <a:prstGeom prst="rect">
            <a:avLst/>
          </a:prstGeom>
        </p:spPr>
      </p:pic>
      <p:sp>
        <p:nvSpPr>
          <p:cNvPr id="11" name="TextBox 10">
            <a:extLst>
              <a:ext uri="{FF2B5EF4-FFF2-40B4-BE49-F238E27FC236}">
                <a16:creationId xmlns:a16="http://schemas.microsoft.com/office/drawing/2014/main" id="{C83E8C58-C5AD-A2C2-E134-0AAA0408F6DC}"/>
              </a:ext>
            </a:extLst>
          </p:cNvPr>
          <p:cNvSpPr txBox="1"/>
          <p:nvPr/>
        </p:nvSpPr>
        <p:spPr>
          <a:xfrm>
            <a:off x="1578226" y="1948376"/>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2" name="TextBox 11">
            <a:extLst>
              <a:ext uri="{FF2B5EF4-FFF2-40B4-BE49-F238E27FC236}">
                <a16:creationId xmlns:a16="http://schemas.microsoft.com/office/drawing/2014/main" id="{E8307B26-9703-ACF3-4424-80D85223694A}"/>
              </a:ext>
            </a:extLst>
          </p:cNvPr>
          <p:cNvSpPr txBox="1"/>
          <p:nvPr/>
        </p:nvSpPr>
        <p:spPr>
          <a:xfrm>
            <a:off x="4741740" y="1948375"/>
            <a:ext cx="2256208"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sp>
        <p:nvSpPr>
          <p:cNvPr id="13" name="Rounded Rectangle 12">
            <a:extLst>
              <a:ext uri="{FF2B5EF4-FFF2-40B4-BE49-F238E27FC236}">
                <a16:creationId xmlns:a16="http://schemas.microsoft.com/office/drawing/2014/main" id="{6F9C51D1-48F8-C931-CCED-8B4F471EB985}"/>
              </a:ext>
              <a:ext uri="{C183D7F6-B498-43B3-948B-1728B52AA6E4}">
                <adec:decorative xmlns:adec="http://schemas.microsoft.com/office/drawing/2017/decorative" val="1"/>
              </a:ext>
            </a:extLst>
          </p:cNvPr>
          <p:cNvSpPr/>
          <p:nvPr/>
        </p:nvSpPr>
        <p:spPr>
          <a:xfrm>
            <a:off x="3133875" y="3102884"/>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90096286-7F29-416A-8152-E0B299F8606D}"/>
              </a:ext>
              <a:ext uri="{C183D7F6-B498-43B3-948B-1728B52AA6E4}">
                <adec:decorative xmlns:adec="http://schemas.microsoft.com/office/drawing/2017/decorative" val="1"/>
              </a:ext>
            </a:extLst>
          </p:cNvPr>
          <p:cNvSpPr/>
          <p:nvPr/>
        </p:nvSpPr>
        <p:spPr>
          <a:xfrm>
            <a:off x="6301758" y="4074459"/>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328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E3B1F-E48A-D49F-7D99-6BFED7101B5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23EC00-00AB-5A50-3AC8-C287DF923A5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42</a:t>
            </a:fld>
            <a:endParaRPr lang="en-US"/>
          </a:p>
        </p:txBody>
      </p:sp>
      <p:sp>
        <p:nvSpPr>
          <p:cNvPr id="4" name="Title 3">
            <a:extLst>
              <a:ext uri="{FF2B5EF4-FFF2-40B4-BE49-F238E27FC236}">
                <a16:creationId xmlns:a16="http://schemas.microsoft.com/office/drawing/2014/main" id="{D6D0EC0E-873A-03D3-B344-F74E37B9F81E}"/>
              </a:ext>
            </a:extLst>
          </p:cNvPr>
          <p:cNvSpPr>
            <a:spLocks noGrp="1"/>
          </p:cNvSpPr>
          <p:nvPr>
            <p:ph type="title"/>
          </p:nvPr>
        </p:nvSpPr>
        <p:spPr>
          <a:xfrm>
            <a:off x="457200" y="533400"/>
            <a:ext cx="8229600" cy="1066800"/>
          </a:xfrm>
        </p:spPr>
        <p:txBody>
          <a:bodyPr anchor="ctr">
            <a:normAutofit/>
          </a:bodyPr>
          <a:lstStyle/>
          <a:p>
            <a:r>
              <a:rPr lang="en-US" dirty="0"/>
              <a:t>Tips to Help You Successfully Scan a QR Code</a:t>
            </a:r>
          </a:p>
        </p:txBody>
      </p:sp>
      <p:sp>
        <p:nvSpPr>
          <p:cNvPr id="8" name="TextBox 7">
            <a:extLst>
              <a:ext uri="{FF2B5EF4-FFF2-40B4-BE49-F238E27FC236}">
                <a16:creationId xmlns:a16="http://schemas.microsoft.com/office/drawing/2014/main" id="{BF227A2A-2FDC-D3B2-5344-3DC2C1A1B320}"/>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Learn more about using a mobile device</a:t>
            </a:r>
          </a:p>
        </p:txBody>
      </p:sp>
      <p:pic>
        <p:nvPicPr>
          <p:cNvPr id="3" name="Google Shape;730;p37">
            <a:extLst>
              <a:ext uri="{FF2B5EF4-FFF2-40B4-BE49-F238E27FC236}">
                <a16:creationId xmlns:a16="http://schemas.microsoft.com/office/drawing/2014/main" id="{C578FD1E-C490-6D00-C1CF-1A120A53E298}"/>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pic>
        <p:nvPicPr>
          <p:cNvPr id="14" name="Picture 13" descr="A screenshot of a phone&#10;&#10;AI-generated content may be incorrect.">
            <a:extLst>
              <a:ext uri="{FF2B5EF4-FFF2-40B4-BE49-F238E27FC236}">
                <a16:creationId xmlns:a16="http://schemas.microsoft.com/office/drawing/2014/main" id="{E5C9B377-B506-98B8-2B5A-911791FDB117}"/>
              </a:ext>
            </a:extLst>
          </p:cNvPr>
          <p:cNvPicPr>
            <a:picLocks noChangeAspect="1"/>
          </p:cNvPicPr>
          <p:nvPr/>
        </p:nvPicPr>
        <p:blipFill>
          <a:blip r:embed="rId4">
            <a:extLst>
              <a:ext uri="{28A0092B-C50C-407E-A947-70E740481C1C}">
                <a14:useLocalDpi xmlns:a14="http://schemas.microsoft.com/office/drawing/2010/main" val="0"/>
              </a:ext>
            </a:extLst>
          </a:blip>
          <a:srcRect t="2181"/>
          <a:stretch>
            <a:fillRect/>
          </a:stretch>
        </p:blipFill>
        <p:spPr>
          <a:xfrm>
            <a:off x="2489428" y="4419600"/>
            <a:ext cx="4165144" cy="1828800"/>
          </a:xfrm>
          <a:prstGeom prst="rect">
            <a:avLst/>
          </a:prstGeom>
        </p:spPr>
      </p:pic>
      <p:pic>
        <p:nvPicPr>
          <p:cNvPr id="11" name="Picture 10" descr="A screenshot of a computer course&#10;&#10;AI-generated content may be incorrect.">
            <a:extLst>
              <a:ext uri="{FF2B5EF4-FFF2-40B4-BE49-F238E27FC236}">
                <a16:creationId xmlns:a16="http://schemas.microsoft.com/office/drawing/2014/main" id="{54DCB502-0352-51AB-C6DD-41AE11BFC3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17532" y="2179781"/>
            <a:ext cx="5508936" cy="2322797"/>
          </a:xfrm>
          <a:prstGeom prst="rect">
            <a:avLst/>
          </a:prstGeom>
        </p:spPr>
      </p:pic>
      <p:sp>
        <p:nvSpPr>
          <p:cNvPr id="5" name="Rectangle 4">
            <a:extLst>
              <a:ext uri="{FF2B5EF4-FFF2-40B4-BE49-F238E27FC236}">
                <a16:creationId xmlns:a16="http://schemas.microsoft.com/office/drawing/2014/main" id="{47322F53-B0B4-F40A-9AF5-296052AE8E5F}"/>
              </a:ext>
            </a:extLst>
          </p:cNvPr>
          <p:cNvSpPr/>
          <p:nvPr/>
        </p:nvSpPr>
        <p:spPr>
          <a:xfrm>
            <a:off x="1577664" y="2058466"/>
            <a:ext cx="5988672" cy="4189934"/>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9">
            <a:extLst>
              <a:ext uri="{FF2B5EF4-FFF2-40B4-BE49-F238E27FC236}">
                <a16:creationId xmlns:a16="http://schemas.microsoft.com/office/drawing/2014/main" id="{6C26F469-B339-CCBA-7CF6-DAB2DFC33A10}"/>
              </a:ext>
            </a:extLst>
          </p:cNvPr>
          <p:cNvSpPr/>
          <p:nvPr/>
        </p:nvSpPr>
        <p:spPr>
          <a:xfrm>
            <a:off x="1790434" y="5962784"/>
            <a:ext cx="5675034" cy="703384"/>
          </a:xfrm>
          <a:prstGeom prst="roundRect">
            <a:avLst/>
          </a:prstGeom>
          <a:solidFill>
            <a:srgbClr val="28A5D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https://</a:t>
            </a:r>
            <a:r>
              <a:rPr lang="en-US" sz="2000" dirty="0" err="1"/>
              <a:t>www.digitallearn.org</a:t>
            </a:r>
            <a:r>
              <a:rPr lang="en-US" sz="2000" dirty="0"/>
              <a:t>/</a:t>
            </a:r>
          </a:p>
        </p:txBody>
      </p:sp>
    </p:spTree>
    <p:extLst>
      <p:ext uri="{BB962C8B-B14F-4D97-AF65-F5344CB8AC3E}">
        <p14:creationId xmlns:p14="http://schemas.microsoft.com/office/powerpoint/2010/main" val="1143510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0ED63-7AA1-F16A-3442-CD5E94BA8B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C0D821-26BC-6376-679B-912F6DAD3E63}"/>
              </a:ext>
            </a:extLst>
          </p:cNvPr>
          <p:cNvSpPr>
            <a:spLocks noGrp="1"/>
          </p:cNvSpPr>
          <p:nvPr>
            <p:ph type="title"/>
          </p:nvPr>
        </p:nvSpPr>
        <p:spPr>
          <a:xfrm>
            <a:off x="457200" y="2590800"/>
            <a:ext cx="8183880" cy="1051560"/>
          </a:xfrm>
        </p:spPr>
        <p:txBody>
          <a:bodyPr>
            <a:normAutofit/>
          </a:bodyPr>
          <a:lstStyle/>
          <a:p>
            <a:pPr algn="ctr"/>
            <a:r>
              <a:rPr lang="en-US" sz="4800" dirty="0"/>
              <a:t>Activity #2</a:t>
            </a:r>
          </a:p>
        </p:txBody>
      </p:sp>
      <p:sp>
        <p:nvSpPr>
          <p:cNvPr id="3" name="Slide Number Placeholder 2">
            <a:extLst>
              <a:ext uri="{FF2B5EF4-FFF2-40B4-BE49-F238E27FC236}">
                <a16:creationId xmlns:a16="http://schemas.microsoft.com/office/drawing/2014/main" id="{70074E75-1E95-9847-8854-F0B669F3FE2C}"/>
              </a:ext>
            </a:extLst>
          </p:cNvPr>
          <p:cNvSpPr>
            <a:spLocks noGrp="1"/>
          </p:cNvSpPr>
          <p:nvPr>
            <p:ph type="sldNum" sz="quarter" idx="12"/>
          </p:nvPr>
        </p:nvSpPr>
        <p:spPr/>
        <p:txBody>
          <a:bodyPr/>
          <a:lstStyle/>
          <a:p>
            <a:fld id="{D852D4E8-E283-404D-80D7-3AF63315721A}" type="slidenum">
              <a:rPr lang="en-US" smtClean="0"/>
              <a:t>43</a:t>
            </a:fld>
            <a:endParaRPr lang="en-US"/>
          </a:p>
        </p:txBody>
      </p:sp>
    </p:spTree>
    <p:extLst>
      <p:ext uri="{BB962C8B-B14F-4D97-AF65-F5344CB8AC3E}">
        <p14:creationId xmlns:p14="http://schemas.microsoft.com/office/powerpoint/2010/main" val="422169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A1A42-767B-EA68-424B-FF425FCA57A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8EF36F-98D7-57D0-BB54-7A08F382F343}"/>
              </a:ext>
            </a:extLst>
          </p:cNvPr>
          <p:cNvSpPr>
            <a:spLocks noGrp="1"/>
          </p:cNvSpPr>
          <p:nvPr>
            <p:ph idx="1"/>
          </p:nvPr>
        </p:nvSpPr>
        <p:spPr>
          <a:xfrm>
            <a:off x="457200" y="1639824"/>
            <a:ext cx="8229600" cy="4684776"/>
          </a:xfrm>
        </p:spPr>
        <p:txBody>
          <a:bodyPr>
            <a:noAutofit/>
          </a:bodyPr>
          <a:lstStyle/>
          <a:p>
            <a:pPr marL="82296" indent="0">
              <a:buNone/>
            </a:pPr>
            <a:r>
              <a:rPr lang="en-US" dirty="0">
                <a:solidFill>
                  <a:schemeClr val="tx1"/>
                </a:solidFill>
              </a:rPr>
              <a:t>1. What are three things you can do to scan a QR code successfully? </a:t>
            </a:r>
          </a:p>
          <a:p>
            <a:pPr marL="82296" indent="0">
              <a:buNone/>
            </a:pPr>
            <a:endParaRPr lang="en-US" dirty="0">
              <a:solidFill>
                <a:schemeClr val="tx1"/>
              </a:solidFill>
            </a:endParaRPr>
          </a:p>
          <a:p>
            <a:pPr marL="82296" indent="0">
              <a:buNone/>
            </a:pPr>
            <a:r>
              <a:rPr lang="en-US" dirty="0">
                <a:solidFill>
                  <a:schemeClr val="tx1"/>
                </a:solidFill>
              </a:rPr>
              <a:t>2. If you have a smartphone or tablet, use the camera to scan the QR code on the screen or use the QR code in Activity 2 of the Activity Sheet. </a:t>
            </a:r>
          </a:p>
        </p:txBody>
      </p:sp>
      <p:sp>
        <p:nvSpPr>
          <p:cNvPr id="3" name="Title 2">
            <a:extLst>
              <a:ext uri="{FF2B5EF4-FFF2-40B4-BE49-F238E27FC236}">
                <a16:creationId xmlns:a16="http://schemas.microsoft.com/office/drawing/2014/main" id="{B30AAFE6-6F6A-20D4-EC97-E2148243FAB6}"/>
              </a:ext>
            </a:extLst>
          </p:cNvPr>
          <p:cNvSpPr>
            <a:spLocks noGrp="1"/>
          </p:cNvSpPr>
          <p:nvPr>
            <p:ph type="title"/>
          </p:nvPr>
        </p:nvSpPr>
        <p:spPr>
          <a:xfrm>
            <a:off x="457200" y="573024"/>
            <a:ext cx="8229600" cy="1066800"/>
          </a:xfrm>
        </p:spPr>
        <p:txBody>
          <a:bodyPr/>
          <a:lstStyle/>
          <a:p>
            <a:r>
              <a:rPr lang="en-US" sz="3200" b="1" dirty="0"/>
              <a:t>ACTIVITY #2: Tips for Scanning a QR Code</a:t>
            </a:r>
            <a:endParaRPr lang="en-US" sz="2800" dirty="0"/>
          </a:p>
        </p:txBody>
      </p:sp>
      <p:sp>
        <p:nvSpPr>
          <p:cNvPr id="4" name="Slide Number Placeholder 3">
            <a:extLst>
              <a:ext uri="{FF2B5EF4-FFF2-40B4-BE49-F238E27FC236}">
                <a16:creationId xmlns:a16="http://schemas.microsoft.com/office/drawing/2014/main" id="{217A537D-86E9-E017-3975-ECCA0BF77A41}"/>
              </a:ext>
            </a:extLst>
          </p:cNvPr>
          <p:cNvSpPr>
            <a:spLocks noGrp="1"/>
          </p:cNvSpPr>
          <p:nvPr>
            <p:ph type="sldNum" sz="quarter" idx="12"/>
          </p:nvPr>
        </p:nvSpPr>
        <p:spPr/>
        <p:txBody>
          <a:bodyPr/>
          <a:lstStyle/>
          <a:p>
            <a:fld id="{D852D4E8-E283-404D-80D7-3AF63315721A}" type="slidenum">
              <a:rPr lang="en-US" smtClean="0"/>
              <a:t>44</a:t>
            </a:fld>
            <a:endParaRPr lang="en-US"/>
          </a:p>
        </p:txBody>
      </p:sp>
      <p:pic>
        <p:nvPicPr>
          <p:cNvPr id="7" name="Picture 6" descr="A qr code on a white background&#10;&#10;">
            <a:extLst>
              <a:ext uri="{FF2B5EF4-FFF2-40B4-BE49-F238E27FC236}">
                <a16:creationId xmlns:a16="http://schemas.microsoft.com/office/drawing/2014/main" id="{C8408DB9-3F7E-E361-7E98-8126C5DF39F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22185" y="3432514"/>
            <a:ext cx="2584450" cy="2570163"/>
          </a:xfrm>
          <a:prstGeom prst="rect">
            <a:avLst/>
          </a:prstGeom>
          <a:ln>
            <a:noFill/>
          </a:ln>
        </p:spPr>
      </p:pic>
      <p:sp>
        <p:nvSpPr>
          <p:cNvPr id="5" name="TextBox 4">
            <a:extLst>
              <a:ext uri="{FF2B5EF4-FFF2-40B4-BE49-F238E27FC236}">
                <a16:creationId xmlns:a16="http://schemas.microsoft.com/office/drawing/2014/main" id="{7EBFB8A4-C45E-DBA7-0F2E-A9C0D140844F}"/>
              </a:ext>
            </a:extLst>
          </p:cNvPr>
          <p:cNvSpPr txBox="1"/>
          <p:nvPr/>
        </p:nvSpPr>
        <p:spPr>
          <a:xfrm>
            <a:off x="477529" y="6296080"/>
            <a:ext cx="8459207" cy="415498"/>
          </a:xfrm>
          <a:prstGeom prst="rect">
            <a:avLst/>
          </a:prstGeom>
          <a:noFill/>
        </p:spPr>
        <p:txBody>
          <a:bodyPr wrap="square">
            <a:spAutoFit/>
          </a:bodyPr>
          <a:lstStyle/>
          <a:p>
            <a:r>
              <a:rPr lang="en-US" sz="2100" dirty="0">
                <a:solidFill>
                  <a:srgbClr val="000000"/>
                </a:solidFill>
                <a:latin typeface="ATT Aleck Sans" panose="020B0503020203020204"/>
              </a:rPr>
              <a:t>What resource does the </a:t>
            </a:r>
            <a:r>
              <a:rPr lang="en-US" sz="2100" b="0" i="0" u="none" strike="noStrike" kern="1200" baseline="0" dirty="0">
                <a:solidFill>
                  <a:srgbClr val="000000"/>
                </a:solidFill>
                <a:latin typeface="ATT Aleck Sans" panose="020B0503020203020204"/>
              </a:rPr>
              <a:t>QR code open? </a:t>
            </a:r>
            <a:r>
              <a:rPr lang="en-US" sz="1800" b="0" i="0" u="none" strike="noStrike" kern="1200" baseline="0" dirty="0">
                <a:solidFill>
                  <a:srgbClr val="000000"/>
                </a:solidFill>
                <a:latin typeface="ATT Aleck Sans" panose="020B0503020203020204"/>
              </a:rPr>
              <a:t>________________________________ </a:t>
            </a:r>
            <a:endParaRPr lang="en-US" dirty="0"/>
          </a:p>
        </p:txBody>
      </p:sp>
    </p:spTree>
    <p:extLst>
      <p:ext uri="{BB962C8B-B14F-4D97-AF65-F5344CB8AC3E}">
        <p14:creationId xmlns:p14="http://schemas.microsoft.com/office/powerpoint/2010/main" val="64142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A3F89-3E4F-1A22-6E5B-A21F4B3F04C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B41108-F9DF-8F89-293F-38700AC38BC8}"/>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45</a:t>
            </a:fld>
            <a:endParaRPr lang="en-US"/>
          </a:p>
        </p:txBody>
      </p:sp>
      <p:pic>
        <p:nvPicPr>
          <p:cNvPr id="5" name="Picture 4">
            <a:extLst>
              <a:ext uri="{FF2B5EF4-FFF2-40B4-BE49-F238E27FC236}">
                <a16:creationId xmlns:a16="http://schemas.microsoft.com/office/drawing/2014/main" id="{77423C43-3181-8BD0-4063-A1012C98205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A99D81E4-C9B7-3F7E-EE54-CC7E3B49C95A}"/>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Tree>
    <p:extLst>
      <p:ext uri="{BB962C8B-B14F-4D97-AF65-F5344CB8AC3E}">
        <p14:creationId xmlns:p14="http://schemas.microsoft.com/office/powerpoint/2010/main" val="67271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B94B0-B6E7-DD6F-4144-0C4ED47BED4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AB462C-EC76-55FC-E6D5-C642A199C032}"/>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46</a:t>
            </a:fld>
            <a:endParaRPr lang="en-US"/>
          </a:p>
        </p:txBody>
      </p:sp>
      <p:sp>
        <p:nvSpPr>
          <p:cNvPr id="4" name="Title 3">
            <a:extLst>
              <a:ext uri="{FF2B5EF4-FFF2-40B4-BE49-F238E27FC236}">
                <a16:creationId xmlns:a16="http://schemas.microsoft.com/office/drawing/2014/main" id="{B489D321-5267-4DA5-5A45-50EB0598618C}"/>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DDDEC5B8-815F-9AC4-FC9D-480C0763E050}"/>
              </a:ext>
            </a:extLst>
          </p:cNvPr>
          <p:cNvSpPr txBox="1"/>
          <p:nvPr/>
        </p:nvSpPr>
        <p:spPr>
          <a:xfrm>
            <a:off x="1293795" y="1339784"/>
            <a:ext cx="7642941" cy="1200329"/>
          </a:xfrm>
          <a:prstGeom prst="rect">
            <a:avLst/>
          </a:prstGeom>
          <a:noFill/>
        </p:spPr>
        <p:txBody>
          <a:bodyPr wrap="square">
            <a:spAutoFit/>
          </a:bodyPr>
          <a:lstStyle/>
          <a:p>
            <a:r>
              <a:rPr lang="en-US" sz="2400" b="1" dirty="0">
                <a:latin typeface="ATT Aleck Sans"/>
                <a:ea typeface="ＭＳ Ｐゴシック"/>
              </a:rPr>
              <a:t>DO</a:t>
            </a:r>
          </a:p>
          <a:p>
            <a:r>
              <a:rPr lang="en-US" sz="2400" dirty="0">
                <a:latin typeface="ATT Aleck Sans"/>
                <a:ea typeface="ＭＳ Ｐゴシック"/>
              </a:rPr>
              <a:t>Only scan QR codes from trusted sources</a:t>
            </a:r>
          </a:p>
          <a:p>
            <a:endParaRPr lang="en-US" sz="2400" dirty="0">
              <a:latin typeface="ATT Aleck Sans"/>
              <a:ea typeface="ＭＳ Ｐゴシック"/>
            </a:endParaRPr>
          </a:p>
        </p:txBody>
      </p:sp>
      <p:pic>
        <p:nvPicPr>
          <p:cNvPr id="6" name="Picture 5">
            <a:extLst>
              <a:ext uri="{FF2B5EF4-FFF2-40B4-BE49-F238E27FC236}">
                <a16:creationId xmlns:a16="http://schemas.microsoft.com/office/drawing/2014/main" id="{D5EAA900-69A7-FAB7-806E-578A38599BA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71868"/>
            <a:ext cx="787400" cy="787400"/>
          </a:xfrm>
          <a:prstGeom prst="rect">
            <a:avLst/>
          </a:prstGeom>
        </p:spPr>
      </p:pic>
      <p:pic>
        <p:nvPicPr>
          <p:cNvPr id="10" name="Picture 9">
            <a:extLst>
              <a:ext uri="{FF2B5EF4-FFF2-40B4-BE49-F238E27FC236}">
                <a16:creationId xmlns:a16="http://schemas.microsoft.com/office/drawing/2014/main" id="{3837549C-4C70-6030-9F92-9C4BD6485DE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8971" y="2261380"/>
            <a:ext cx="4475961" cy="4475961"/>
          </a:xfrm>
          <a:prstGeom prst="rect">
            <a:avLst/>
          </a:prstGeom>
        </p:spPr>
      </p:pic>
    </p:spTree>
    <p:extLst>
      <p:ext uri="{BB962C8B-B14F-4D97-AF65-F5344CB8AC3E}">
        <p14:creationId xmlns:p14="http://schemas.microsoft.com/office/powerpoint/2010/main" val="314879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1E4DD-3AAC-EACA-6AE1-341B49AA2EF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FC89EA-96A9-40B5-A632-1401C713DDA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47</a:t>
            </a:fld>
            <a:endParaRPr lang="en-US"/>
          </a:p>
        </p:txBody>
      </p:sp>
      <p:sp>
        <p:nvSpPr>
          <p:cNvPr id="4" name="Title 3">
            <a:extLst>
              <a:ext uri="{FF2B5EF4-FFF2-40B4-BE49-F238E27FC236}">
                <a16:creationId xmlns:a16="http://schemas.microsoft.com/office/drawing/2014/main" id="{02788DBD-4195-D522-50F5-B522BB289BE2}"/>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4C491672-8431-3442-D25C-02D0D815E04F}"/>
              </a:ext>
            </a:extLst>
          </p:cNvPr>
          <p:cNvSpPr txBox="1"/>
          <p:nvPr/>
        </p:nvSpPr>
        <p:spPr>
          <a:xfrm>
            <a:off x="1293795" y="1338939"/>
            <a:ext cx="7642941" cy="1200329"/>
          </a:xfrm>
          <a:prstGeom prst="rect">
            <a:avLst/>
          </a:prstGeom>
          <a:noFill/>
        </p:spPr>
        <p:txBody>
          <a:bodyPr wrap="square">
            <a:spAutoFit/>
          </a:bodyPr>
          <a:lstStyle/>
          <a:p>
            <a:r>
              <a:rPr lang="en-US" sz="2400" b="1" dirty="0">
                <a:latin typeface="ATT Aleck Sans"/>
                <a:ea typeface="ＭＳ Ｐゴシック"/>
              </a:rPr>
              <a:t>DO</a:t>
            </a:r>
          </a:p>
          <a:p>
            <a:r>
              <a:rPr lang="en-US" sz="2400" dirty="0">
                <a:latin typeface="ATT Aleck Sans"/>
                <a:ea typeface="ＭＳ Ｐゴシック"/>
              </a:rPr>
              <a:t>Only scan codes from trusted sources</a:t>
            </a:r>
          </a:p>
          <a:p>
            <a:endParaRPr lang="en-US" sz="2400" dirty="0">
              <a:latin typeface="ATT Aleck Sans"/>
              <a:ea typeface="ＭＳ Ｐゴシック"/>
            </a:endParaRPr>
          </a:p>
        </p:txBody>
      </p:sp>
      <p:pic>
        <p:nvPicPr>
          <p:cNvPr id="6" name="Picture 5">
            <a:extLst>
              <a:ext uri="{FF2B5EF4-FFF2-40B4-BE49-F238E27FC236}">
                <a16:creationId xmlns:a16="http://schemas.microsoft.com/office/drawing/2014/main" id="{6D769C7B-597F-1BF5-DBEE-71BDE39521B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71868"/>
            <a:ext cx="787400" cy="787400"/>
          </a:xfrm>
          <a:prstGeom prst="rect">
            <a:avLst/>
          </a:prstGeom>
        </p:spPr>
      </p:pic>
      <p:sp>
        <p:nvSpPr>
          <p:cNvPr id="9" name="TextBox 8">
            <a:extLst>
              <a:ext uri="{FF2B5EF4-FFF2-40B4-BE49-F238E27FC236}">
                <a16:creationId xmlns:a16="http://schemas.microsoft.com/office/drawing/2014/main" id="{36E8B9B7-C20F-FCB4-18AF-79A454334431}"/>
              </a:ext>
            </a:extLst>
          </p:cNvPr>
          <p:cNvSpPr txBox="1"/>
          <p:nvPr/>
        </p:nvSpPr>
        <p:spPr>
          <a:xfrm>
            <a:off x="1501059" y="3299482"/>
            <a:ext cx="7642941" cy="830997"/>
          </a:xfrm>
          <a:prstGeom prst="rect">
            <a:avLst/>
          </a:prstGeom>
          <a:noFill/>
        </p:spPr>
        <p:txBody>
          <a:bodyPr wrap="square">
            <a:spAutoFit/>
          </a:bodyPr>
          <a:lstStyle/>
          <a:p>
            <a:r>
              <a:rPr lang="en-US" sz="2400">
                <a:latin typeface="ATT Aleck Sans"/>
                <a:ea typeface="ＭＳ Ｐゴシック"/>
              </a:rPr>
              <a:t>The organization’s name should be spelled correctly.</a:t>
            </a:r>
          </a:p>
          <a:p>
            <a:endParaRPr lang="en-US" sz="2400">
              <a:latin typeface="ATT Aleck Sans"/>
              <a:ea typeface="ＭＳ Ｐゴシック"/>
            </a:endParaRPr>
          </a:p>
        </p:txBody>
      </p:sp>
      <p:sp>
        <p:nvSpPr>
          <p:cNvPr id="12" name="TextBox 11">
            <a:extLst>
              <a:ext uri="{FF2B5EF4-FFF2-40B4-BE49-F238E27FC236}">
                <a16:creationId xmlns:a16="http://schemas.microsoft.com/office/drawing/2014/main" id="{9ECF5999-8C6D-55D2-21D2-B65AF9027FD6}"/>
              </a:ext>
            </a:extLst>
          </p:cNvPr>
          <p:cNvSpPr txBox="1"/>
          <p:nvPr/>
        </p:nvSpPr>
        <p:spPr>
          <a:xfrm>
            <a:off x="1501059" y="4566780"/>
            <a:ext cx="7642941" cy="830997"/>
          </a:xfrm>
          <a:prstGeom prst="rect">
            <a:avLst/>
          </a:prstGeom>
          <a:noFill/>
        </p:spPr>
        <p:txBody>
          <a:bodyPr wrap="square">
            <a:spAutoFit/>
          </a:bodyPr>
          <a:lstStyle/>
          <a:p>
            <a:r>
              <a:rPr lang="en-US" sz="2400" dirty="0">
                <a:latin typeface="ATT Aleck Sans"/>
                <a:ea typeface="ＭＳ Ｐゴシック"/>
              </a:rPr>
              <a:t>If it is too good to be true, it probably is!</a:t>
            </a:r>
          </a:p>
          <a:p>
            <a:endParaRPr lang="en-US" sz="2400" dirty="0">
              <a:latin typeface="ATT Aleck Sans"/>
              <a:ea typeface="ＭＳ Ｐゴシック"/>
            </a:endParaRPr>
          </a:p>
        </p:txBody>
      </p:sp>
      <p:grpSp>
        <p:nvGrpSpPr>
          <p:cNvPr id="19" name="Group 18" descr="Checkmark.">
            <a:extLst>
              <a:ext uri="{FF2B5EF4-FFF2-40B4-BE49-F238E27FC236}">
                <a16:creationId xmlns:a16="http://schemas.microsoft.com/office/drawing/2014/main" id="{0FAD006B-6FC3-4CD3-88FE-67BF22E3CA49}"/>
              </a:ext>
            </a:extLst>
          </p:cNvPr>
          <p:cNvGrpSpPr/>
          <p:nvPr/>
        </p:nvGrpSpPr>
        <p:grpSpPr>
          <a:xfrm>
            <a:off x="917169" y="2666663"/>
            <a:ext cx="8238261" cy="847735"/>
            <a:chOff x="905739" y="2666663"/>
            <a:chExt cx="8238261" cy="847735"/>
          </a:xfrm>
        </p:grpSpPr>
        <p:sp>
          <p:nvSpPr>
            <p:cNvPr id="7" name="TextBox 6">
              <a:extLst>
                <a:ext uri="{FF2B5EF4-FFF2-40B4-BE49-F238E27FC236}">
                  <a16:creationId xmlns:a16="http://schemas.microsoft.com/office/drawing/2014/main" id="{32FF38CD-9734-A94F-4E4A-2C79F918BBA1}"/>
                </a:ext>
              </a:extLst>
            </p:cNvPr>
            <p:cNvSpPr txBox="1"/>
            <p:nvPr/>
          </p:nvSpPr>
          <p:spPr>
            <a:xfrm>
              <a:off x="1501059" y="2683401"/>
              <a:ext cx="7642941" cy="830997"/>
            </a:xfrm>
            <a:prstGeom prst="rect">
              <a:avLst/>
            </a:prstGeom>
            <a:noFill/>
          </p:spPr>
          <p:txBody>
            <a:bodyPr wrap="square">
              <a:spAutoFit/>
            </a:bodyPr>
            <a:lstStyle/>
            <a:p>
              <a:r>
                <a:rPr lang="en-US" sz="2400" dirty="0">
                  <a:latin typeface="ATT Aleck Sans"/>
                  <a:ea typeface="ＭＳ Ｐゴシック"/>
                </a:rPr>
                <a:t>The branding should match.</a:t>
              </a:r>
            </a:p>
            <a:p>
              <a:endParaRPr lang="en-US" sz="2400" dirty="0">
                <a:latin typeface="ATT Aleck Sans"/>
                <a:ea typeface="ＭＳ Ｐゴシック"/>
              </a:endParaRPr>
            </a:p>
          </p:txBody>
        </p:sp>
        <p:pic>
          <p:nvPicPr>
            <p:cNvPr id="15" name="Picture 14" descr="A blue tick in a box&#10;&#10;AI-generated content may be incorrect.">
              <a:extLst>
                <a:ext uri="{FF2B5EF4-FFF2-40B4-BE49-F238E27FC236}">
                  <a16:creationId xmlns:a16="http://schemas.microsoft.com/office/drawing/2014/main" id="{2EFB9C46-5BE9-90E7-8C7F-12335F7497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5739" y="2666663"/>
              <a:ext cx="541578" cy="533400"/>
            </a:xfrm>
            <a:prstGeom prst="rect">
              <a:avLst/>
            </a:prstGeom>
          </p:spPr>
        </p:pic>
      </p:grpSp>
      <p:pic>
        <p:nvPicPr>
          <p:cNvPr id="16" name="Picture 15" descr="Checkmark.">
            <a:extLst>
              <a:ext uri="{FF2B5EF4-FFF2-40B4-BE49-F238E27FC236}">
                <a16:creationId xmlns:a16="http://schemas.microsoft.com/office/drawing/2014/main" id="{CE0B9C43-220E-C3BA-FD0D-F21C0EB71E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307141"/>
            <a:ext cx="541578" cy="533400"/>
          </a:xfrm>
          <a:prstGeom prst="rect">
            <a:avLst/>
          </a:prstGeom>
        </p:spPr>
      </p:pic>
      <p:grpSp>
        <p:nvGrpSpPr>
          <p:cNvPr id="20" name="Group 19" descr="Checkmark.">
            <a:extLst>
              <a:ext uri="{FF2B5EF4-FFF2-40B4-BE49-F238E27FC236}">
                <a16:creationId xmlns:a16="http://schemas.microsoft.com/office/drawing/2014/main" id="{6F318766-D4FC-6F8F-C428-A3909B066220}"/>
              </a:ext>
            </a:extLst>
          </p:cNvPr>
          <p:cNvGrpSpPr/>
          <p:nvPr/>
        </p:nvGrpSpPr>
        <p:grpSpPr>
          <a:xfrm>
            <a:off x="913761" y="3944216"/>
            <a:ext cx="8230239" cy="832028"/>
            <a:chOff x="913761" y="3909926"/>
            <a:chExt cx="8230239" cy="832028"/>
          </a:xfrm>
        </p:grpSpPr>
        <p:sp>
          <p:nvSpPr>
            <p:cNvPr id="11" name="TextBox 10">
              <a:extLst>
                <a:ext uri="{FF2B5EF4-FFF2-40B4-BE49-F238E27FC236}">
                  <a16:creationId xmlns:a16="http://schemas.microsoft.com/office/drawing/2014/main" id="{BD236379-BEED-C689-81B6-2E763D6660EC}"/>
                </a:ext>
              </a:extLst>
            </p:cNvPr>
            <p:cNvSpPr txBox="1"/>
            <p:nvPr/>
          </p:nvSpPr>
          <p:spPr>
            <a:xfrm>
              <a:off x="1501059" y="3910957"/>
              <a:ext cx="7642941" cy="830997"/>
            </a:xfrm>
            <a:prstGeom prst="rect">
              <a:avLst/>
            </a:prstGeom>
            <a:noFill/>
          </p:spPr>
          <p:txBody>
            <a:bodyPr wrap="square">
              <a:spAutoFit/>
            </a:bodyPr>
            <a:lstStyle/>
            <a:p>
              <a:r>
                <a:rPr lang="en-US" sz="2400" dirty="0">
                  <a:latin typeface="ATT Aleck Sans"/>
                  <a:ea typeface="ＭＳ Ｐゴシック"/>
                </a:rPr>
                <a:t>Should look professional – no typos or grammatical errors.</a:t>
              </a:r>
            </a:p>
            <a:p>
              <a:endParaRPr lang="en-US" sz="2400" dirty="0">
                <a:latin typeface="ATT Aleck Sans"/>
                <a:ea typeface="ＭＳ Ｐゴシック"/>
              </a:endParaRPr>
            </a:p>
          </p:txBody>
        </p:sp>
        <p:pic>
          <p:nvPicPr>
            <p:cNvPr id="17" name="Picture 16" descr="A blue tick in a box&#10;&#10;AI-generated content may be incorrect.">
              <a:extLst>
                <a:ext uri="{FF2B5EF4-FFF2-40B4-BE49-F238E27FC236}">
                  <a16:creationId xmlns:a16="http://schemas.microsoft.com/office/drawing/2014/main" id="{F5B6E785-9518-5225-2362-4703D4B2FD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909926"/>
              <a:ext cx="541578" cy="533400"/>
            </a:xfrm>
            <a:prstGeom prst="rect">
              <a:avLst/>
            </a:prstGeom>
          </p:spPr>
        </p:pic>
      </p:grpSp>
      <p:pic>
        <p:nvPicPr>
          <p:cNvPr id="18" name="Picture 17" descr="Checkmark.">
            <a:extLst>
              <a:ext uri="{FF2B5EF4-FFF2-40B4-BE49-F238E27FC236}">
                <a16:creationId xmlns:a16="http://schemas.microsoft.com/office/drawing/2014/main" id="{39A0274C-C9C4-87AF-EA02-AA4225EB97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7171" y="4570858"/>
            <a:ext cx="541578" cy="533400"/>
          </a:xfrm>
          <a:prstGeom prst="rect">
            <a:avLst/>
          </a:prstGeom>
        </p:spPr>
      </p:pic>
    </p:spTree>
    <p:extLst>
      <p:ext uri="{BB962C8B-B14F-4D97-AF65-F5344CB8AC3E}">
        <p14:creationId xmlns:p14="http://schemas.microsoft.com/office/powerpoint/2010/main" val="202249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540C9-DBC0-7D8C-2D62-A97EE3BE9B1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90CAA5-F73B-9F25-772E-713252B0BB6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48</a:t>
            </a:fld>
            <a:endParaRPr lang="en-US"/>
          </a:p>
        </p:txBody>
      </p:sp>
      <p:sp>
        <p:nvSpPr>
          <p:cNvPr id="4" name="Title 3">
            <a:extLst>
              <a:ext uri="{FF2B5EF4-FFF2-40B4-BE49-F238E27FC236}">
                <a16:creationId xmlns:a16="http://schemas.microsoft.com/office/drawing/2014/main" id="{873A2636-D669-544C-67BB-2CEA3C513502}"/>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B1FD51B0-93D0-59DC-68BE-7803B2884B75}"/>
              </a:ext>
            </a:extLst>
          </p:cNvPr>
          <p:cNvSpPr txBox="1"/>
          <p:nvPr/>
        </p:nvSpPr>
        <p:spPr>
          <a:xfrm>
            <a:off x="1293795" y="1338939"/>
            <a:ext cx="7642941" cy="830997"/>
          </a:xfrm>
          <a:prstGeom prst="rect">
            <a:avLst/>
          </a:prstGeom>
          <a:noFill/>
        </p:spPr>
        <p:txBody>
          <a:bodyPr wrap="square">
            <a:spAutoFit/>
          </a:bodyPr>
          <a:lstStyle/>
          <a:p>
            <a:r>
              <a:rPr lang="en-US" sz="2400" b="1" dirty="0">
                <a:latin typeface="ATT Aleck Sans"/>
                <a:ea typeface="ＭＳ Ｐゴシック"/>
              </a:rPr>
              <a:t>DO</a:t>
            </a:r>
            <a:br>
              <a:rPr lang="en-US" sz="2400" dirty="0">
                <a:latin typeface="ATT Aleck Sans"/>
                <a:ea typeface="ＭＳ Ｐゴシック"/>
              </a:rPr>
            </a:br>
            <a:r>
              <a:rPr lang="en-US" sz="2400" dirty="0">
                <a:latin typeface="ATT Aleck Sans"/>
                <a:ea typeface="ＭＳ Ｐゴシック"/>
              </a:rPr>
              <a:t>Go directly to the organization's website address</a:t>
            </a:r>
          </a:p>
        </p:txBody>
      </p:sp>
      <p:sp>
        <p:nvSpPr>
          <p:cNvPr id="7" name="TextBox 6">
            <a:extLst>
              <a:ext uri="{FF2B5EF4-FFF2-40B4-BE49-F238E27FC236}">
                <a16:creationId xmlns:a16="http://schemas.microsoft.com/office/drawing/2014/main" id="{DAE5D479-BB3E-5FE1-A29B-8E3EC956BFFD}"/>
              </a:ext>
            </a:extLst>
          </p:cNvPr>
          <p:cNvSpPr txBox="1"/>
          <p:nvPr/>
        </p:nvSpPr>
        <p:spPr>
          <a:xfrm>
            <a:off x="1578226" y="2148776"/>
            <a:ext cx="2256208" cy="461665"/>
          </a:xfrm>
          <a:prstGeom prst="rect">
            <a:avLst/>
          </a:prstGeom>
          <a:noFill/>
        </p:spPr>
        <p:txBody>
          <a:bodyPr wrap="square">
            <a:spAutoFit/>
          </a:bodyPr>
          <a:lstStyle/>
          <a:p>
            <a:pPr algn="ctr"/>
            <a:r>
              <a:rPr lang="en-US" sz="2400" dirty="0">
                <a:latin typeface="ATT Aleck Sans"/>
                <a:ea typeface="ＭＳ Ｐゴシック"/>
              </a:rPr>
              <a:t>iPhone</a:t>
            </a:r>
            <a:endParaRPr lang="en-US" sz="2400" dirty="0"/>
          </a:p>
        </p:txBody>
      </p:sp>
      <p:sp>
        <p:nvSpPr>
          <p:cNvPr id="10" name="TextBox 9">
            <a:extLst>
              <a:ext uri="{FF2B5EF4-FFF2-40B4-BE49-F238E27FC236}">
                <a16:creationId xmlns:a16="http://schemas.microsoft.com/office/drawing/2014/main" id="{AF6E8F03-7273-E738-8C08-AAD5E14BDAE8}"/>
              </a:ext>
            </a:extLst>
          </p:cNvPr>
          <p:cNvSpPr txBox="1"/>
          <p:nvPr/>
        </p:nvSpPr>
        <p:spPr>
          <a:xfrm>
            <a:off x="5058992" y="2148775"/>
            <a:ext cx="2256208" cy="461665"/>
          </a:xfrm>
          <a:prstGeom prst="rect">
            <a:avLst/>
          </a:prstGeom>
          <a:noFill/>
        </p:spPr>
        <p:txBody>
          <a:bodyPr wrap="square">
            <a:spAutoFit/>
          </a:bodyPr>
          <a:lstStyle/>
          <a:p>
            <a:pPr algn="ctr"/>
            <a:r>
              <a:rPr lang="en-US" sz="2400" dirty="0">
                <a:latin typeface="ATT Aleck Sans"/>
                <a:ea typeface="ＭＳ Ｐゴシック"/>
              </a:rPr>
              <a:t>Android</a:t>
            </a:r>
            <a:endParaRPr lang="en-US" sz="2400" dirty="0"/>
          </a:p>
        </p:txBody>
      </p:sp>
      <p:pic>
        <p:nvPicPr>
          <p:cNvPr id="13" name="Picture 12">
            <a:extLst>
              <a:ext uri="{FF2B5EF4-FFF2-40B4-BE49-F238E27FC236}">
                <a16:creationId xmlns:a16="http://schemas.microsoft.com/office/drawing/2014/main" id="{A73BCEF7-C51B-8EC9-254A-4B0E3323A62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71868"/>
            <a:ext cx="787400" cy="787400"/>
          </a:xfrm>
          <a:prstGeom prst="rect">
            <a:avLst/>
          </a:prstGeom>
        </p:spPr>
      </p:pic>
      <p:pic>
        <p:nvPicPr>
          <p:cNvPr id="3" name="Picture 2" descr="A screenshot of a cell phone&#10;&#10;AI-generated content may be incorrect.">
            <a:extLst>
              <a:ext uri="{FF2B5EF4-FFF2-40B4-BE49-F238E27FC236}">
                <a16:creationId xmlns:a16="http://schemas.microsoft.com/office/drawing/2014/main" id="{A4DA62C7-E3D3-1FE5-A44B-52885F33BD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000" y="2718511"/>
            <a:ext cx="1771493" cy="3840480"/>
          </a:xfrm>
          <a:prstGeom prst="rect">
            <a:avLst/>
          </a:prstGeom>
          <a:ln w="9525">
            <a:solidFill>
              <a:schemeClr val="tx1"/>
            </a:solidFill>
          </a:ln>
        </p:spPr>
      </p:pic>
      <p:pic>
        <p:nvPicPr>
          <p:cNvPr id="5" name="Picture 4" descr="A screenshot of a computer&#10;&#10;AI-generated content may be incorrect.">
            <a:extLst>
              <a:ext uri="{FF2B5EF4-FFF2-40B4-BE49-F238E27FC236}">
                <a16:creationId xmlns:a16="http://schemas.microsoft.com/office/drawing/2014/main" id="{3A75C7BB-4895-DFBB-98D2-0A9366F7E0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42902" y="2718511"/>
            <a:ext cx="2021057" cy="3840480"/>
          </a:xfrm>
          <a:prstGeom prst="rect">
            <a:avLst/>
          </a:prstGeom>
          <a:ln>
            <a:solidFill>
              <a:schemeClr val="tx1"/>
            </a:solidFill>
          </a:ln>
        </p:spPr>
      </p:pic>
    </p:spTree>
    <p:extLst>
      <p:ext uri="{BB962C8B-B14F-4D97-AF65-F5344CB8AC3E}">
        <p14:creationId xmlns:p14="http://schemas.microsoft.com/office/powerpoint/2010/main" val="208476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5EBC5-9FE2-E4C6-265B-70991CA7428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C5E3FE-F830-1917-DD0A-A86553FDB3C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49</a:t>
            </a:fld>
            <a:endParaRPr lang="en-US"/>
          </a:p>
        </p:txBody>
      </p:sp>
      <p:sp>
        <p:nvSpPr>
          <p:cNvPr id="4" name="Title 3">
            <a:extLst>
              <a:ext uri="{FF2B5EF4-FFF2-40B4-BE49-F238E27FC236}">
                <a16:creationId xmlns:a16="http://schemas.microsoft.com/office/drawing/2014/main" id="{EB86ABB6-AA25-1A08-576D-9532E46F7C80}"/>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C91CBCBD-C89F-89ED-0E76-46B32E309924}"/>
              </a:ext>
            </a:extLst>
          </p:cNvPr>
          <p:cNvSpPr txBox="1"/>
          <p:nvPr/>
        </p:nvSpPr>
        <p:spPr>
          <a:xfrm>
            <a:off x="1293795" y="1339784"/>
            <a:ext cx="7642941" cy="830997"/>
          </a:xfrm>
          <a:prstGeom prst="rect">
            <a:avLst/>
          </a:prstGeom>
          <a:noFill/>
        </p:spPr>
        <p:txBody>
          <a:bodyPr wrap="square">
            <a:spAutoFit/>
          </a:bodyPr>
          <a:lstStyle/>
          <a:p>
            <a:r>
              <a:rPr lang="en-US" sz="2400" b="1" dirty="0">
                <a:latin typeface="ATT Aleck Sans"/>
                <a:ea typeface="ＭＳ Ｐゴシック"/>
              </a:rPr>
              <a:t>DON’T</a:t>
            </a:r>
          </a:p>
          <a:p>
            <a:r>
              <a:rPr lang="en-US" sz="2400" dirty="0">
                <a:latin typeface="ATT Aleck Sans"/>
                <a:ea typeface="ＭＳ Ｐゴシック"/>
              </a:rPr>
              <a:t>Scan QR codes that are damaged or covered by a sticker</a:t>
            </a:r>
          </a:p>
        </p:txBody>
      </p:sp>
      <p:pic>
        <p:nvPicPr>
          <p:cNvPr id="5" name="Picture 4">
            <a:extLst>
              <a:ext uri="{FF2B5EF4-FFF2-40B4-BE49-F238E27FC236}">
                <a16:creationId xmlns:a16="http://schemas.microsoft.com/office/drawing/2014/main" id="{3EABCF44-CD3E-2E6A-ADA1-207266BE497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39784"/>
            <a:ext cx="787400" cy="787400"/>
          </a:xfrm>
          <a:prstGeom prst="rect">
            <a:avLst/>
          </a:prstGeom>
        </p:spPr>
      </p:pic>
      <p:pic>
        <p:nvPicPr>
          <p:cNvPr id="12" name="Picture 11" descr="A wrinkled green sticker with a black QR code&#10;&#10;">
            <a:extLst>
              <a:ext uri="{FF2B5EF4-FFF2-40B4-BE49-F238E27FC236}">
                <a16:creationId xmlns:a16="http://schemas.microsoft.com/office/drawing/2014/main" id="{C0B24D9D-5D90-BE0C-4B54-BA82A5DD8C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5663" y="2835434"/>
            <a:ext cx="2188375" cy="2156092"/>
          </a:xfrm>
          <a:prstGeom prst="rect">
            <a:avLst/>
          </a:prstGeom>
        </p:spPr>
      </p:pic>
      <p:pic>
        <p:nvPicPr>
          <p:cNvPr id="14" name="Picture 13" descr="A ripped QR code with a red line drawn on it. &#10;&#10;">
            <a:extLst>
              <a:ext uri="{FF2B5EF4-FFF2-40B4-BE49-F238E27FC236}">
                <a16:creationId xmlns:a16="http://schemas.microsoft.com/office/drawing/2014/main" id="{C7CF4F57-1324-BE78-0098-9263E607BF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05983" y="2833402"/>
            <a:ext cx="2194490" cy="2181391"/>
          </a:xfrm>
          <a:prstGeom prst="rect">
            <a:avLst/>
          </a:prstGeom>
        </p:spPr>
      </p:pic>
      <p:grpSp>
        <p:nvGrpSpPr>
          <p:cNvPr id="3" name="Group 2">
            <a:extLst>
              <a:ext uri="{FF2B5EF4-FFF2-40B4-BE49-F238E27FC236}">
                <a16:creationId xmlns:a16="http://schemas.microsoft.com/office/drawing/2014/main" id="{F0F2E00F-88B3-7FCA-174D-474FE8A85E46}"/>
              </a:ext>
              <a:ext uri="{C183D7F6-B498-43B3-948B-1728B52AA6E4}">
                <adec:decorative xmlns:adec="http://schemas.microsoft.com/office/drawing/2017/decorative" val="1"/>
              </a:ext>
            </a:extLst>
          </p:cNvPr>
          <p:cNvGrpSpPr/>
          <p:nvPr/>
        </p:nvGrpSpPr>
        <p:grpSpPr>
          <a:xfrm>
            <a:off x="6122460" y="2968739"/>
            <a:ext cx="2362631" cy="2415108"/>
            <a:chOff x="6263140" y="2741884"/>
            <a:chExt cx="2362631" cy="2415108"/>
          </a:xfrm>
        </p:grpSpPr>
        <p:pic>
          <p:nvPicPr>
            <p:cNvPr id="16" name="Picture 15" descr="A QR code sticker is placed over another QR code.  &#10;">
              <a:extLst>
                <a:ext uri="{FF2B5EF4-FFF2-40B4-BE49-F238E27FC236}">
                  <a16:creationId xmlns:a16="http://schemas.microsoft.com/office/drawing/2014/main" id="{B760506C-9447-320B-C659-0D0F42EA83A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263140" y="2741884"/>
              <a:ext cx="2270540" cy="2140673"/>
            </a:xfrm>
            <a:prstGeom prst="rect">
              <a:avLst/>
            </a:prstGeom>
            <a:ln>
              <a:solidFill>
                <a:schemeClr val="bg1">
                  <a:lumMod val="85000"/>
                </a:schemeClr>
              </a:solidFill>
            </a:ln>
          </p:spPr>
        </p:pic>
        <p:pic>
          <p:nvPicPr>
            <p:cNvPr id="9" name="Picture 8" descr="A QR code sticker is placed over another QR code.  &#10;">
              <a:extLst>
                <a:ext uri="{FF2B5EF4-FFF2-40B4-BE49-F238E27FC236}">
                  <a16:creationId xmlns:a16="http://schemas.microsoft.com/office/drawing/2014/main" id="{A060FC41-C544-CFF8-E141-BA9E0AAD650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25831">
              <a:off x="6711404" y="3231633"/>
              <a:ext cx="1914367" cy="1925359"/>
            </a:xfrm>
            <a:prstGeom prst="rect">
              <a:avLst/>
            </a:prstGeom>
          </p:spPr>
        </p:pic>
      </p:grpSp>
      <p:sp>
        <p:nvSpPr>
          <p:cNvPr id="6" name="Rounded Rectangle 5">
            <a:extLst>
              <a:ext uri="{FF2B5EF4-FFF2-40B4-BE49-F238E27FC236}">
                <a16:creationId xmlns:a16="http://schemas.microsoft.com/office/drawing/2014/main" id="{39177DF1-B79E-B41B-5CCF-014284360FFF}"/>
              </a:ext>
              <a:ext uri="{C183D7F6-B498-43B3-948B-1728B52AA6E4}">
                <adec:decorative xmlns:adec="http://schemas.microsoft.com/office/drawing/2017/decorative" val="1"/>
              </a:ext>
            </a:extLst>
          </p:cNvPr>
          <p:cNvSpPr/>
          <p:nvPr/>
        </p:nvSpPr>
        <p:spPr>
          <a:xfrm>
            <a:off x="5825803" y="2625548"/>
            <a:ext cx="2979748" cy="3183509"/>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619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FFC895-1223-91EA-3BCC-6A53F2B77C03}"/>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a:t>
            </a:fld>
            <a:endParaRPr lang="en-US"/>
          </a:p>
        </p:txBody>
      </p:sp>
      <p:pic>
        <p:nvPicPr>
          <p:cNvPr id="8" name="Picture 7" descr="A hand holding a phone displaying a menu. The menu displayed after the person scanned the menu QR code. &#10;&#10;">
            <a:extLst>
              <a:ext uri="{FF2B5EF4-FFF2-40B4-BE49-F238E27FC236}">
                <a16:creationId xmlns:a16="http://schemas.microsoft.com/office/drawing/2014/main" id="{211C0CC0-D3FA-9180-AA9D-EE4A45D5545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673C5583-3032-FBBC-5E6B-4040E8BA421B}"/>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9" name="TextBox 8">
            <a:extLst>
              <a:ext uri="{FF2B5EF4-FFF2-40B4-BE49-F238E27FC236}">
                <a16:creationId xmlns:a16="http://schemas.microsoft.com/office/drawing/2014/main" id="{8FDA89DA-09CD-DD95-470A-B9D12FB22E86}"/>
              </a:ext>
            </a:extLst>
          </p:cNvPr>
          <p:cNvSpPr txBox="1"/>
          <p:nvPr/>
        </p:nvSpPr>
        <p:spPr>
          <a:xfrm>
            <a:off x="-172996" y="6004560"/>
            <a:ext cx="9109731" cy="461665"/>
          </a:xfrm>
          <a:prstGeom prst="rect">
            <a:avLst/>
          </a:prstGeom>
          <a:noFill/>
        </p:spPr>
        <p:txBody>
          <a:bodyPr wrap="square">
            <a:spAutoFit/>
          </a:bodyPr>
          <a:lstStyle/>
          <a:p>
            <a:pPr algn="ctr"/>
            <a:r>
              <a:rPr lang="en-US" sz="2400">
                <a:latin typeface="ATT Aleck Sans"/>
                <a:ea typeface="ＭＳ Ｐゴシック"/>
              </a:rPr>
              <a:t>At a restaurant.</a:t>
            </a:r>
            <a:endParaRPr lang="en-US" sz="2400"/>
          </a:p>
        </p:txBody>
      </p:sp>
    </p:spTree>
    <p:extLst>
      <p:ext uri="{BB962C8B-B14F-4D97-AF65-F5344CB8AC3E}">
        <p14:creationId xmlns:p14="http://schemas.microsoft.com/office/powerpoint/2010/main" val="55364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BFE5B-DBE7-80DB-BF47-6B6B8EF4EED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5F6E16-3206-C310-DA3B-429E12189FDA}"/>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50</a:t>
            </a:fld>
            <a:endParaRPr lang="en-US"/>
          </a:p>
        </p:txBody>
      </p:sp>
      <p:sp>
        <p:nvSpPr>
          <p:cNvPr id="4" name="Title 3">
            <a:extLst>
              <a:ext uri="{FF2B5EF4-FFF2-40B4-BE49-F238E27FC236}">
                <a16:creationId xmlns:a16="http://schemas.microsoft.com/office/drawing/2014/main" id="{760F9236-B9CE-4C80-9A47-3564FC8ABC15}"/>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A4CE3426-0B3E-5F50-607A-40419C0CF9CD}"/>
              </a:ext>
            </a:extLst>
          </p:cNvPr>
          <p:cNvSpPr txBox="1"/>
          <p:nvPr/>
        </p:nvSpPr>
        <p:spPr>
          <a:xfrm>
            <a:off x="1293795" y="1339784"/>
            <a:ext cx="7642941" cy="830997"/>
          </a:xfrm>
          <a:prstGeom prst="rect">
            <a:avLst/>
          </a:prstGeom>
          <a:noFill/>
        </p:spPr>
        <p:txBody>
          <a:bodyPr wrap="square">
            <a:spAutoFit/>
          </a:bodyPr>
          <a:lstStyle/>
          <a:p>
            <a:r>
              <a:rPr lang="en-US" sz="2400" b="1" dirty="0">
                <a:latin typeface="ATT Aleck Sans"/>
                <a:ea typeface="ＭＳ Ｐゴシック"/>
              </a:rPr>
              <a:t>DON’T</a:t>
            </a:r>
          </a:p>
          <a:p>
            <a:r>
              <a:rPr lang="en-US" sz="2400" dirty="0">
                <a:latin typeface="ATT Aleck Sans"/>
                <a:ea typeface="ＭＳ Ｐゴシック"/>
              </a:rPr>
              <a:t>Give sensitive information to someone you don’t know</a:t>
            </a:r>
          </a:p>
        </p:txBody>
      </p:sp>
      <p:pic>
        <p:nvPicPr>
          <p:cNvPr id="5" name="Picture 4">
            <a:extLst>
              <a:ext uri="{FF2B5EF4-FFF2-40B4-BE49-F238E27FC236}">
                <a16:creationId xmlns:a16="http://schemas.microsoft.com/office/drawing/2014/main" id="{BAB3E00F-4161-EACD-3038-D50F362476A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39784"/>
            <a:ext cx="787400" cy="787400"/>
          </a:xfrm>
          <a:prstGeom prst="rect">
            <a:avLst/>
          </a:prstGeom>
        </p:spPr>
      </p:pic>
      <p:pic>
        <p:nvPicPr>
          <p:cNvPr id="6" name="Picture 5">
            <a:extLst>
              <a:ext uri="{FF2B5EF4-FFF2-40B4-BE49-F238E27FC236}">
                <a16:creationId xmlns:a16="http://schemas.microsoft.com/office/drawing/2014/main" id="{93716309-4A60-73C0-759D-2302C7D2434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3795" y="2406584"/>
            <a:ext cx="6207005" cy="4135911"/>
          </a:xfrm>
          <a:prstGeom prst="rect">
            <a:avLst/>
          </a:prstGeom>
        </p:spPr>
      </p:pic>
    </p:spTree>
    <p:extLst>
      <p:ext uri="{BB962C8B-B14F-4D97-AF65-F5344CB8AC3E}">
        <p14:creationId xmlns:p14="http://schemas.microsoft.com/office/powerpoint/2010/main" val="111913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D18DC-BE44-752C-303E-323BF7ED486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020268-E9D8-FE29-0D8F-4A18D709A60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51</a:t>
            </a:fld>
            <a:endParaRPr lang="en-US"/>
          </a:p>
        </p:txBody>
      </p:sp>
      <p:sp>
        <p:nvSpPr>
          <p:cNvPr id="4" name="Title 3">
            <a:extLst>
              <a:ext uri="{FF2B5EF4-FFF2-40B4-BE49-F238E27FC236}">
                <a16:creationId xmlns:a16="http://schemas.microsoft.com/office/drawing/2014/main" id="{E9F71663-01E4-3844-53F6-4F98072C6EC5}"/>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B1DAC3CF-D5FE-DB40-3FD2-09021660AE99}"/>
              </a:ext>
            </a:extLst>
          </p:cNvPr>
          <p:cNvSpPr txBox="1"/>
          <p:nvPr/>
        </p:nvSpPr>
        <p:spPr>
          <a:xfrm>
            <a:off x="1293795" y="1339784"/>
            <a:ext cx="7642941" cy="830997"/>
          </a:xfrm>
          <a:prstGeom prst="rect">
            <a:avLst/>
          </a:prstGeom>
          <a:noFill/>
        </p:spPr>
        <p:txBody>
          <a:bodyPr wrap="square">
            <a:spAutoFit/>
          </a:bodyPr>
          <a:lstStyle/>
          <a:p>
            <a:r>
              <a:rPr lang="en-US" sz="2400" b="1" dirty="0">
                <a:latin typeface="ATT Aleck Sans"/>
                <a:ea typeface="ＭＳ Ｐゴシック"/>
              </a:rPr>
              <a:t>DO</a:t>
            </a:r>
          </a:p>
          <a:p>
            <a:r>
              <a:rPr lang="en-US" sz="2400" dirty="0">
                <a:latin typeface="ATT Aleck Sans"/>
                <a:ea typeface="ＭＳ Ｐゴシック"/>
              </a:rPr>
              <a:t>Make sure your device's operating system is current</a:t>
            </a:r>
          </a:p>
        </p:txBody>
      </p:sp>
      <p:pic>
        <p:nvPicPr>
          <p:cNvPr id="6" name="Picture 5">
            <a:extLst>
              <a:ext uri="{FF2B5EF4-FFF2-40B4-BE49-F238E27FC236}">
                <a16:creationId xmlns:a16="http://schemas.microsoft.com/office/drawing/2014/main" id="{11EFE612-1E57-D7BC-FF15-8F42E79B301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71868"/>
            <a:ext cx="787400" cy="787400"/>
          </a:xfrm>
          <a:prstGeom prst="rect">
            <a:avLst/>
          </a:prstGeom>
        </p:spPr>
      </p:pic>
      <p:pic>
        <p:nvPicPr>
          <p:cNvPr id="5" name="Picture 4">
            <a:extLst>
              <a:ext uri="{FF2B5EF4-FFF2-40B4-BE49-F238E27FC236}">
                <a16:creationId xmlns:a16="http://schemas.microsoft.com/office/drawing/2014/main" id="{8845B383-91C8-132D-3ECD-20124763D63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9961" y="2338675"/>
            <a:ext cx="3044078" cy="4487241"/>
          </a:xfrm>
          <a:prstGeom prst="rect">
            <a:avLst/>
          </a:prstGeom>
        </p:spPr>
      </p:pic>
    </p:spTree>
    <p:extLst>
      <p:ext uri="{BB962C8B-B14F-4D97-AF65-F5344CB8AC3E}">
        <p14:creationId xmlns:p14="http://schemas.microsoft.com/office/powerpoint/2010/main" val="231721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A4170-3B86-0948-D829-534791DCE92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E41418-E245-FF9E-65C3-5D6B52262C58}"/>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52</a:t>
            </a:fld>
            <a:endParaRPr lang="en-US"/>
          </a:p>
        </p:txBody>
      </p:sp>
      <p:sp>
        <p:nvSpPr>
          <p:cNvPr id="4" name="Title 3">
            <a:extLst>
              <a:ext uri="{FF2B5EF4-FFF2-40B4-BE49-F238E27FC236}">
                <a16:creationId xmlns:a16="http://schemas.microsoft.com/office/drawing/2014/main" id="{7FEBF5E0-BC47-3210-AE88-AC9A6F085A29}"/>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AF289032-C1CF-79A4-E288-19D8B565FED1}"/>
              </a:ext>
            </a:extLst>
          </p:cNvPr>
          <p:cNvSpPr txBox="1"/>
          <p:nvPr/>
        </p:nvSpPr>
        <p:spPr>
          <a:xfrm>
            <a:off x="1293795" y="1339784"/>
            <a:ext cx="7642941" cy="830997"/>
          </a:xfrm>
          <a:prstGeom prst="rect">
            <a:avLst/>
          </a:prstGeom>
          <a:noFill/>
        </p:spPr>
        <p:txBody>
          <a:bodyPr wrap="square">
            <a:spAutoFit/>
          </a:bodyPr>
          <a:lstStyle/>
          <a:p>
            <a:r>
              <a:rPr lang="en-US" sz="2400" b="1" dirty="0">
                <a:latin typeface="ATT Aleck Sans"/>
                <a:ea typeface="ＭＳ Ｐゴシック"/>
              </a:rPr>
              <a:t>DO</a:t>
            </a:r>
          </a:p>
          <a:p>
            <a:r>
              <a:rPr lang="en-US" sz="2400" dirty="0">
                <a:latin typeface="ATT Aleck Sans"/>
                <a:ea typeface="ＭＳ Ｐゴシック"/>
              </a:rPr>
              <a:t>Make sure the URL starts with HTTPS.</a:t>
            </a:r>
          </a:p>
        </p:txBody>
      </p:sp>
      <p:pic>
        <p:nvPicPr>
          <p:cNvPr id="6" name="Picture 5">
            <a:extLst>
              <a:ext uri="{FF2B5EF4-FFF2-40B4-BE49-F238E27FC236}">
                <a16:creationId xmlns:a16="http://schemas.microsoft.com/office/drawing/2014/main" id="{91CE8BE4-2BC0-8F6F-BE36-CA3D1E2F8DC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71868"/>
            <a:ext cx="787400" cy="787400"/>
          </a:xfrm>
          <a:prstGeom prst="rect">
            <a:avLst/>
          </a:prstGeom>
        </p:spPr>
      </p:pic>
      <p:pic>
        <p:nvPicPr>
          <p:cNvPr id="7" name="Picture 6">
            <a:extLst>
              <a:ext uri="{FF2B5EF4-FFF2-40B4-BE49-F238E27FC236}">
                <a16:creationId xmlns:a16="http://schemas.microsoft.com/office/drawing/2014/main" id="{760D6172-4A9C-9525-B681-5D93488D49B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95990" y="2704699"/>
            <a:ext cx="5552019" cy="2997753"/>
          </a:xfrm>
          <a:prstGeom prst="rect">
            <a:avLst/>
          </a:prstGeom>
        </p:spPr>
      </p:pic>
    </p:spTree>
    <p:extLst>
      <p:ext uri="{BB962C8B-B14F-4D97-AF65-F5344CB8AC3E}">
        <p14:creationId xmlns:p14="http://schemas.microsoft.com/office/powerpoint/2010/main" val="1174930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B360F-3B62-D2F2-044C-F76680A1926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5B1852-6EE9-EF21-AE1F-72C5E792FA4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53</a:t>
            </a:fld>
            <a:endParaRPr lang="en-US"/>
          </a:p>
        </p:txBody>
      </p:sp>
      <p:sp>
        <p:nvSpPr>
          <p:cNvPr id="4" name="Title 3">
            <a:extLst>
              <a:ext uri="{FF2B5EF4-FFF2-40B4-BE49-F238E27FC236}">
                <a16:creationId xmlns:a16="http://schemas.microsoft.com/office/drawing/2014/main" id="{27F85F6D-7428-FF86-DF8E-C95A4D74654A}"/>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8CCBA342-5C84-062A-C57C-C476E99C3BCD}"/>
              </a:ext>
            </a:extLst>
          </p:cNvPr>
          <p:cNvSpPr txBox="1"/>
          <p:nvPr/>
        </p:nvSpPr>
        <p:spPr>
          <a:xfrm>
            <a:off x="1293795" y="1339784"/>
            <a:ext cx="7642941" cy="830997"/>
          </a:xfrm>
          <a:prstGeom prst="rect">
            <a:avLst/>
          </a:prstGeom>
          <a:noFill/>
        </p:spPr>
        <p:txBody>
          <a:bodyPr wrap="square">
            <a:spAutoFit/>
          </a:bodyPr>
          <a:lstStyle/>
          <a:p>
            <a:r>
              <a:rPr lang="en-US" sz="2400" b="1" dirty="0">
                <a:latin typeface="ATT Aleck Sans"/>
                <a:ea typeface="ＭＳ Ｐゴシック"/>
              </a:rPr>
              <a:t>DON’T</a:t>
            </a:r>
          </a:p>
          <a:p>
            <a:r>
              <a:rPr lang="en-US" sz="2400" dirty="0">
                <a:latin typeface="ATT Aleck Sans"/>
                <a:ea typeface="ＭＳ Ｐゴシック"/>
              </a:rPr>
              <a:t>Scan it if you are unsure it’s safe</a:t>
            </a:r>
          </a:p>
        </p:txBody>
      </p:sp>
      <p:pic>
        <p:nvPicPr>
          <p:cNvPr id="5" name="Picture 4">
            <a:extLst>
              <a:ext uri="{FF2B5EF4-FFF2-40B4-BE49-F238E27FC236}">
                <a16:creationId xmlns:a16="http://schemas.microsoft.com/office/drawing/2014/main" id="{DE967772-0AB4-3B34-47CF-4912270A128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39784"/>
            <a:ext cx="787400" cy="787400"/>
          </a:xfrm>
          <a:prstGeom prst="rect">
            <a:avLst/>
          </a:prstGeom>
        </p:spPr>
      </p:pic>
      <p:pic>
        <p:nvPicPr>
          <p:cNvPr id="7" name="Picture 6">
            <a:extLst>
              <a:ext uri="{FF2B5EF4-FFF2-40B4-BE49-F238E27FC236}">
                <a16:creationId xmlns:a16="http://schemas.microsoft.com/office/drawing/2014/main" id="{57F3A9D6-E62C-420F-D1BE-77EB80E3262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4266" y="2571952"/>
            <a:ext cx="3715467" cy="3715467"/>
          </a:xfrm>
          <a:prstGeom prst="rect">
            <a:avLst/>
          </a:prstGeom>
        </p:spPr>
      </p:pic>
    </p:spTree>
    <p:extLst>
      <p:ext uri="{BB962C8B-B14F-4D97-AF65-F5344CB8AC3E}">
        <p14:creationId xmlns:p14="http://schemas.microsoft.com/office/powerpoint/2010/main" val="3098078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5BEA0-D19C-E6B6-C6E2-366F44B5CE9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4BF0ED-3D4C-DB33-F4D0-07472C35CE58}"/>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54</a:t>
            </a:fld>
            <a:endParaRPr lang="en-US"/>
          </a:p>
        </p:txBody>
      </p:sp>
      <p:sp>
        <p:nvSpPr>
          <p:cNvPr id="4" name="Title 3">
            <a:extLst>
              <a:ext uri="{FF2B5EF4-FFF2-40B4-BE49-F238E27FC236}">
                <a16:creationId xmlns:a16="http://schemas.microsoft.com/office/drawing/2014/main" id="{F00F489B-DD81-930F-1A04-F57D16DD3996}"/>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63166A62-9F1C-4EF4-652F-E35D72175F45}"/>
              </a:ext>
            </a:extLst>
          </p:cNvPr>
          <p:cNvSpPr txBox="1"/>
          <p:nvPr/>
        </p:nvSpPr>
        <p:spPr>
          <a:xfrm>
            <a:off x="1293795" y="1339784"/>
            <a:ext cx="7642941" cy="830997"/>
          </a:xfrm>
          <a:prstGeom prst="rect">
            <a:avLst/>
          </a:prstGeom>
          <a:noFill/>
        </p:spPr>
        <p:txBody>
          <a:bodyPr wrap="square">
            <a:spAutoFit/>
          </a:bodyPr>
          <a:lstStyle/>
          <a:p>
            <a:r>
              <a:rPr lang="en-US" sz="2400" b="1" dirty="0">
                <a:latin typeface="ATT Aleck Sans"/>
                <a:ea typeface="ＭＳ Ｐゴシック"/>
              </a:rPr>
              <a:t>DO</a:t>
            </a:r>
          </a:p>
          <a:p>
            <a:r>
              <a:rPr lang="en-US" sz="2400" dirty="0">
                <a:latin typeface="ATT Aleck Sans"/>
                <a:ea typeface="ＭＳ Ｐゴシック"/>
              </a:rPr>
              <a:t>Contact the organization to verify it’s safe</a:t>
            </a:r>
          </a:p>
        </p:txBody>
      </p:sp>
      <p:pic>
        <p:nvPicPr>
          <p:cNvPr id="6" name="Picture 5">
            <a:extLst>
              <a:ext uri="{FF2B5EF4-FFF2-40B4-BE49-F238E27FC236}">
                <a16:creationId xmlns:a16="http://schemas.microsoft.com/office/drawing/2014/main" id="{D9792135-9001-BA30-A18B-5FC931FB744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71868"/>
            <a:ext cx="787400" cy="787400"/>
          </a:xfrm>
          <a:prstGeom prst="rect">
            <a:avLst/>
          </a:prstGeom>
        </p:spPr>
      </p:pic>
      <p:pic>
        <p:nvPicPr>
          <p:cNvPr id="5" name="Picture 4">
            <a:extLst>
              <a:ext uri="{FF2B5EF4-FFF2-40B4-BE49-F238E27FC236}">
                <a16:creationId xmlns:a16="http://schemas.microsoft.com/office/drawing/2014/main" id="{7F5C3428-5CFD-4C74-B7EB-A139BD88D16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1200" y="2406584"/>
            <a:ext cx="6321599" cy="4231444"/>
          </a:xfrm>
          <a:prstGeom prst="rect">
            <a:avLst/>
          </a:prstGeom>
        </p:spPr>
      </p:pic>
    </p:spTree>
    <p:extLst>
      <p:ext uri="{BB962C8B-B14F-4D97-AF65-F5344CB8AC3E}">
        <p14:creationId xmlns:p14="http://schemas.microsoft.com/office/powerpoint/2010/main" val="2159462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C4CAD-1108-82EF-B227-79FB4FDD796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6DAE88-325F-1AC8-9337-EB6707A283A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55</a:t>
            </a:fld>
            <a:endParaRPr lang="en-US"/>
          </a:p>
        </p:txBody>
      </p:sp>
      <p:sp>
        <p:nvSpPr>
          <p:cNvPr id="4" name="Title 3">
            <a:extLst>
              <a:ext uri="{FF2B5EF4-FFF2-40B4-BE49-F238E27FC236}">
                <a16:creationId xmlns:a16="http://schemas.microsoft.com/office/drawing/2014/main" id="{2E1C02CF-FCD8-4610-841F-EC2C69D8D17B}"/>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930F5C1A-8AC1-4FCF-EC6D-331B5ABB7AA2}"/>
              </a:ext>
            </a:extLst>
          </p:cNvPr>
          <p:cNvSpPr txBox="1"/>
          <p:nvPr/>
        </p:nvSpPr>
        <p:spPr>
          <a:xfrm>
            <a:off x="1293795" y="1338939"/>
            <a:ext cx="7642941" cy="1569660"/>
          </a:xfrm>
          <a:prstGeom prst="rect">
            <a:avLst/>
          </a:prstGeom>
          <a:noFill/>
        </p:spPr>
        <p:txBody>
          <a:bodyPr wrap="square">
            <a:spAutoFit/>
          </a:bodyPr>
          <a:lstStyle/>
          <a:p>
            <a:r>
              <a:rPr lang="en-US" sz="2400" b="1" dirty="0">
                <a:latin typeface="ATT Aleck Sans"/>
                <a:ea typeface="ＭＳ Ｐゴシック"/>
              </a:rPr>
              <a:t>DO</a:t>
            </a:r>
          </a:p>
          <a:p>
            <a:r>
              <a:rPr lang="en-US" sz="2400" dirty="0">
                <a:latin typeface="ATT Aleck Sans"/>
                <a:ea typeface="ＭＳ Ｐゴシック"/>
              </a:rPr>
              <a:t>If you provide information using a fraudulent QR code</a:t>
            </a:r>
          </a:p>
          <a:p>
            <a:endParaRPr lang="en-US" sz="2400" dirty="0">
              <a:latin typeface="ATT Aleck Sans"/>
              <a:ea typeface="ＭＳ Ｐゴシック"/>
            </a:endParaRPr>
          </a:p>
          <a:p>
            <a:endParaRPr lang="en-US" sz="2400" dirty="0">
              <a:latin typeface="ATT Aleck Sans"/>
              <a:ea typeface="ＭＳ Ｐゴシック"/>
            </a:endParaRPr>
          </a:p>
        </p:txBody>
      </p:sp>
      <p:pic>
        <p:nvPicPr>
          <p:cNvPr id="6" name="Picture 5">
            <a:extLst>
              <a:ext uri="{FF2B5EF4-FFF2-40B4-BE49-F238E27FC236}">
                <a16:creationId xmlns:a16="http://schemas.microsoft.com/office/drawing/2014/main" id="{C5544974-2D57-57E3-8F2A-9A7F1ADA33A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996" y="1371868"/>
            <a:ext cx="787400" cy="787400"/>
          </a:xfrm>
          <a:prstGeom prst="rect">
            <a:avLst/>
          </a:prstGeom>
        </p:spPr>
      </p:pic>
      <p:sp>
        <p:nvSpPr>
          <p:cNvPr id="9" name="TextBox 8">
            <a:extLst>
              <a:ext uri="{FF2B5EF4-FFF2-40B4-BE49-F238E27FC236}">
                <a16:creationId xmlns:a16="http://schemas.microsoft.com/office/drawing/2014/main" id="{0F4C652B-B898-832D-27DE-AB2FF5AFFC20}"/>
              </a:ext>
            </a:extLst>
          </p:cNvPr>
          <p:cNvSpPr txBox="1"/>
          <p:nvPr/>
        </p:nvSpPr>
        <p:spPr>
          <a:xfrm>
            <a:off x="1501059" y="3276622"/>
            <a:ext cx="7642941" cy="830997"/>
          </a:xfrm>
          <a:prstGeom prst="rect">
            <a:avLst/>
          </a:prstGeom>
          <a:noFill/>
        </p:spPr>
        <p:txBody>
          <a:bodyPr wrap="square">
            <a:spAutoFit/>
          </a:bodyPr>
          <a:lstStyle/>
          <a:p>
            <a:r>
              <a:rPr lang="en-US" sz="2400" dirty="0">
                <a:latin typeface="ATT Aleck Sans"/>
                <a:ea typeface="ＭＳ Ｐゴシック"/>
              </a:rPr>
              <a:t>Set up a fraud alert and credit freeze.</a:t>
            </a:r>
          </a:p>
          <a:p>
            <a:endParaRPr lang="en-US" sz="2400" dirty="0">
              <a:latin typeface="ATT Aleck Sans"/>
              <a:ea typeface="ＭＳ Ｐゴシック"/>
            </a:endParaRPr>
          </a:p>
        </p:txBody>
      </p:sp>
      <p:sp>
        <p:nvSpPr>
          <p:cNvPr id="12" name="TextBox 11">
            <a:extLst>
              <a:ext uri="{FF2B5EF4-FFF2-40B4-BE49-F238E27FC236}">
                <a16:creationId xmlns:a16="http://schemas.microsoft.com/office/drawing/2014/main" id="{8FE675BA-EC24-FE88-9058-C80DD6012891}"/>
              </a:ext>
            </a:extLst>
          </p:cNvPr>
          <p:cNvSpPr txBox="1"/>
          <p:nvPr/>
        </p:nvSpPr>
        <p:spPr>
          <a:xfrm>
            <a:off x="1501059" y="4802364"/>
            <a:ext cx="7642941" cy="830997"/>
          </a:xfrm>
          <a:prstGeom prst="rect">
            <a:avLst/>
          </a:prstGeom>
          <a:noFill/>
        </p:spPr>
        <p:txBody>
          <a:bodyPr wrap="square">
            <a:spAutoFit/>
          </a:bodyPr>
          <a:lstStyle/>
          <a:p>
            <a:r>
              <a:rPr lang="en-US" sz="2400" dirty="0">
                <a:latin typeface="ATT Aleck Sans"/>
                <a:ea typeface="ＭＳ Ｐゴシック"/>
              </a:rPr>
              <a:t>Scan your device for malware and spyware.</a:t>
            </a:r>
          </a:p>
          <a:p>
            <a:endParaRPr lang="en-US" sz="2400" dirty="0">
              <a:latin typeface="ATT Aleck Sans"/>
              <a:ea typeface="ＭＳ Ｐゴシック"/>
            </a:endParaRPr>
          </a:p>
        </p:txBody>
      </p:sp>
      <p:grpSp>
        <p:nvGrpSpPr>
          <p:cNvPr id="19" name="Group 18" descr="Checkmark.">
            <a:extLst>
              <a:ext uri="{FF2B5EF4-FFF2-40B4-BE49-F238E27FC236}">
                <a16:creationId xmlns:a16="http://schemas.microsoft.com/office/drawing/2014/main" id="{CCD48959-D8A1-50A6-BAA4-99A8078DD3A7}"/>
              </a:ext>
            </a:extLst>
          </p:cNvPr>
          <p:cNvGrpSpPr/>
          <p:nvPr/>
        </p:nvGrpSpPr>
        <p:grpSpPr>
          <a:xfrm>
            <a:off x="905739" y="2655233"/>
            <a:ext cx="8238261" cy="847735"/>
            <a:chOff x="905739" y="2666663"/>
            <a:chExt cx="8238261" cy="847735"/>
          </a:xfrm>
        </p:grpSpPr>
        <p:sp>
          <p:nvSpPr>
            <p:cNvPr id="7" name="TextBox 6">
              <a:extLst>
                <a:ext uri="{FF2B5EF4-FFF2-40B4-BE49-F238E27FC236}">
                  <a16:creationId xmlns:a16="http://schemas.microsoft.com/office/drawing/2014/main" id="{92D7367D-E224-F7EB-0708-A6FD6BC4EA93}"/>
                </a:ext>
              </a:extLst>
            </p:cNvPr>
            <p:cNvSpPr txBox="1"/>
            <p:nvPr/>
          </p:nvSpPr>
          <p:spPr>
            <a:xfrm>
              <a:off x="1501059" y="2683401"/>
              <a:ext cx="7642941" cy="830997"/>
            </a:xfrm>
            <a:prstGeom prst="rect">
              <a:avLst/>
            </a:prstGeom>
            <a:noFill/>
          </p:spPr>
          <p:txBody>
            <a:bodyPr wrap="square">
              <a:spAutoFit/>
            </a:bodyPr>
            <a:lstStyle/>
            <a:p>
              <a:r>
                <a:rPr lang="en-US" sz="2400" dirty="0">
                  <a:latin typeface="ATT Aleck Sans"/>
                  <a:ea typeface="ＭＳ Ｐゴシック"/>
                </a:rPr>
                <a:t>If you entered a username and password – change it.</a:t>
              </a:r>
            </a:p>
            <a:p>
              <a:endParaRPr lang="en-US" sz="2400" dirty="0">
                <a:latin typeface="ATT Aleck Sans"/>
                <a:ea typeface="ＭＳ Ｐゴシック"/>
              </a:endParaRPr>
            </a:p>
          </p:txBody>
        </p:sp>
        <p:pic>
          <p:nvPicPr>
            <p:cNvPr id="15" name="Picture 14" descr="A blue tick in a box&#10;&#10;AI-generated content may be incorrect.">
              <a:extLst>
                <a:ext uri="{FF2B5EF4-FFF2-40B4-BE49-F238E27FC236}">
                  <a16:creationId xmlns:a16="http://schemas.microsoft.com/office/drawing/2014/main" id="{3CC95FA3-FD13-3ADF-B355-92CABF2A97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5739" y="2666663"/>
              <a:ext cx="541578" cy="533400"/>
            </a:xfrm>
            <a:prstGeom prst="rect">
              <a:avLst/>
            </a:prstGeom>
          </p:spPr>
        </p:pic>
      </p:grpSp>
      <p:pic>
        <p:nvPicPr>
          <p:cNvPr id="16" name="Picture 15" descr="Checkmark.">
            <a:extLst>
              <a:ext uri="{FF2B5EF4-FFF2-40B4-BE49-F238E27FC236}">
                <a16:creationId xmlns:a16="http://schemas.microsoft.com/office/drawing/2014/main" id="{A8148B14-8BF9-3184-1842-7C5AA81473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295711"/>
            <a:ext cx="541578" cy="533400"/>
          </a:xfrm>
          <a:prstGeom prst="rect">
            <a:avLst/>
          </a:prstGeom>
        </p:spPr>
      </p:pic>
      <p:sp>
        <p:nvSpPr>
          <p:cNvPr id="11" name="TextBox 10">
            <a:extLst>
              <a:ext uri="{FF2B5EF4-FFF2-40B4-BE49-F238E27FC236}">
                <a16:creationId xmlns:a16="http://schemas.microsoft.com/office/drawing/2014/main" id="{5BB2FB4B-8C52-A601-7C36-516F78647A70}"/>
              </a:ext>
            </a:extLst>
          </p:cNvPr>
          <p:cNvSpPr txBox="1"/>
          <p:nvPr/>
        </p:nvSpPr>
        <p:spPr>
          <a:xfrm>
            <a:off x="1497649" y="3874831"/>
            <a:ext cx="7642941" cy="830997"/>
          </a:xfrm>
          <a:prstGeom prst="rect">
            <a:avLst/>
          </a:prstGeom>
          <a:noFill/>
        </p:spPr>
        <p:txBody>
          <a:bodyPr wrap="square">
            <a:spAutoFit/>
          </a:bodyPr>
          <a:lstStyle/>
          <a:p>
            <a:r>
              <a:rPr lang="en-US" sz="2400" dirty="0">
                <a:latin typeface="ATT Aleck Sans"/>
                <a:ea typeface="ＭＳ Ｐゴシック"/>
              </a:rPr>
              <a:t>Inform your bank and monitor your accounts for unusual </a:t>
            </a:r>
          </a:p>
          <a:p>
            <a:r>
              <a:rPr lang="en-US" sz="2400" dirty="0">
                <a:latin typeface="ATT Aleck Sans"/>
                <a:ea typeface="ＭＳ Ｐゴシック"/>
              </a:rPr>
              <a:t>activity.</a:t>
            </a:r>
          </a:p>
        </p:txBody>
      </p:sp>
      <p:pic>
        <p:nvPicPr>
          <p:cNvPr id="17" name="Picture 16" descr="Checkmark.">
            <a:extLst>
              <a:ext uri="{FF2B5EF4-FFF2-40B4-BE49-F238E27FC236}">
                <a16:creationId xmlns:a16="http://schemas.microsoft.com/office/drawing/2014/main" id="{258A4317-B7A6-D673-722D-1445958F72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955646"/>
            <a:ext cx="541578" cy="533400"/>
          </a:xfrm>
          <a:prstGeom prst="rect">
            <a:avLst/>
          </a:prstGeom>
        </p:spPr>
      </p:pic>
      <p:pic>
        <p:nvPicPr>
          <p:cNvPr id="18" name="Picture 17" descr="Checkmark.">
            <a:extLst>
              <a:ext uri="{FF2B5EF4-FFF2-40B4-BE49-F238E27FC236}">
                <a16:creationId xmlns:a16="http://schemas.microsoft.com/office/drawing/2014/main" id="{F5A337D3-B114-55CD-FCA4-74C707F56B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4763334"/>
            <a:ext cx="541578" cy="533400"/>
          </a:xfrm>
          <a:prstGeom prst="rect">
            <a:avLst/>
          </a:prstGeom>
        </p:spPr>
      </p:pic>
    </p:spTree>
    <p:extLst>
      <p:ext uri="{BB962C8B-B14F-4D97-AF65-F5344CB8AC3E}">
        <p14:creationId xmlns:p14="http://schemas.microsoft.com/office/powerpoint/2010/main" val="3295781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4C264-A0B7-5A4A-70CE-F576B5CFD33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F10F88-E76A-02AB-478E-4B041C54E3C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56</a:t>
            </a:fld>
            <a:endParaRPr lang="en-US"/>
          </a:p>
        </p:txBody>
      </p:sp>
      <p:sp>
        <p:nvSpPr>
          <p:cNvPr id="4" name="Title 3">
            <a:extLst>
              <a:ext uri="{FF2B5EF4-FFF2-40B4-BE49-F238E27FC236}">
                <a16:creationId xmlns:a16="http://schemas.microsoft.com/office/drawing/2014/main" id="{DDBA1F77-73C2-6F74-110D-6D2FA5C94334}"/>
              </a:ext>
            </a:extLst>
          </p:cNvPr>
          <p:cNvSpPr>
            <a:spLocks noGrp="1"/>
          </p:cNvSpPr>
          <p:nvPr>
            <p:ph type="title"/>
          </p:nvPr>
        </p:nvSpPr>
        <p:spPr>
          <a:xfrm>
            <a:off x="457200" y="533400"/>
            <a:ext cx="8229600" cy="1066800"/>
          </a:xfrm>
        </p:spPr>
        <p:txBody>
          <a:bodyPr anchor="ctr">
            <a:normAutofit/>
          </a:bodyPr>
          <a:lstStyle/>
          <a:p>
            <a:r>
              <a:rPr lang="en-US" dirty="0"/>
              <a:t>Using a QR Code Safely and Securely</a:t>
            </a:r>
          </a:p>
        </p:txBody>
      </p:sp>
      <p:sp>
        <p:nvSpPr>
          <p:cNvPr id="8" name="TextBox 7">
            <a:extLst>
              <a:ext uri="{FF2B5EF4-FFF2-40B4-BE49-F238E27FC236}">
                <a16:creationId xmlns:a16="http://schemas.microsoft.com/office/drawing/2014/main" id="{6273D0CD-B21E-586A-1E8B-7846336E8C05}"/>
              </a:ext>
            </a:extLst>
          </p:cNvPr>
          <p:cNvSpPr txBox="1"/>
          <p:nvPr/>
        </p:nvSpPr>
        <p:spPr>
          <a:xfrm>
            <a:off x="1293795" y="1451233"/>
            <a:ext cx="7642941" cy="461665"/>
          </a:xfrm>
          <a:prstGeom prst="rect">
            <a:avLst/>
          </a:prstGeom>
          <a:noFill/>
        </p:spPr>
        <p:txBody>
          <a:bodyPr wrap="square">
            <a:spAutoFit/>
          </a:bodyPr>
          <a:lstStyle/>
          <a:p>
            <a:r>
              <a:rPr lang="en-US" sz="2400" dirty="0">
                <a:latin typeface="ATT Aleck Sans"/>
                <a:ea typeface="ＭＳ Ｐゴシック"/>
              </a:rPr>
              <a:t>Learn more about online fraud and scams</a:t>
            </a:r>
          </a:p>
        </p:txBody>
      </p:sp>
      <p:pic>
        <p:nvPicPr>
          <p:cNvPr id="3" name="Google Shape;730;p37">
            <a:extLst>
              <a:ext uri="{FF2B5EF4-FFF2-40B4-BE49-F238E27FC236}">
                <a16:creationId xmlns:a16="http://schemas.microsoft.com/office/drawing/2014/main" id="{A8F09313-F7A9-2113-19B8-2FBF7D82A941}"/>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84435" y="1365986"/>
            <a:ext cx="694718" cy="697030"/>
          </a:xfrm>
          <a:prstGeom prst="rect">
            <a:avLst/>
          </a:prstGeom>
          <a:noFill/>
          <a:ln>
            <a:noFill/>
          </a:ln>
        </p:spPr>
      </p:pic>
      <p:sp>
        <p:nvSpPr>
          <p:cNvPr id="5" name="Rectangle 4">
            <a:extLst>
              <a:ext uri="{FF2B5EF4-FFF2-40B4-BE49-F238E27FC236}">
                <a16:creationId xmlns:a16="http://schemas.microsoft.com/office/drawing/2014/main" id="{E23827B6-DF14-3A76-A4AD-2EBB05252AE9}"/>
              </a:ext>
            </a:extLst>
          </p:cNvPr>
          <p:cNvSpPr/>
          <p:nvPr/>
        </p:nvSpPr>
        <p:spPr>
          <a:xfrm>
            <a:off x="1068171" y="2030444"/>
            <a:ext cx="6993932" cy="461382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3463DEDC-83BF-54D6-422B-9DB12EC3196A}"/>
              </a:ext>
            </a:extLst>
          </p:cNvPr>
          <p:cNvSpPr/>
          <p:nvPr/>
        </p:nvSpPr>
        <p:spPr>
          <a:xfrm>
            <a:off x="1790434" y="5962784"/>
            <a:ext cx="5675034" cy="703384"/>
          </a:xfrm>
          <a:prstGeom prst="roundRect">
            <a:avLst/>
          </a:prstGeom>
          <a:solidFill>
            <a:srgbClr val="28A5D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https://</a:t>
            </a:r>
            <a:r>
              <a:rPr lang="en-US" sz="2000" dirty="0" err="1"/>
              <a:t>www.digitallearn.org</a:t>
            </a:r>
            <a:r>
              <a:rPr lang="en-US" sz="2000" dirty="0"/>
              <a:t>/</a:t>
            </a:r>
          </a:p>
        </p:txBody>
      </p:sp>
      <p:pic>
        <p:nvPicPr>
          <p:cNvPr id="11" name="Picture 10" descr="A screenshot of a computer course&#10;&#10;AI-generated content may be incorrect.">
            <a:extLst>
              <a:ext uri="{FF2B5EF4-FFF2-40B4-BE49-F238E27FC236}">
                <a16:creationId xmlns:a16="http://schemas.microsoft.com/office/drawing/2014/main" id="{91FB417B-A3E5-7BB1-7E5A-678CD62F6D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1997" y="2171724"/>
            <a:ext cx="4980005" cy="2099778"/>
          </a:xfrm>
          <a:prstGeom prst="rect">
            <a:avLst/>
          </a:prstGeom>
        </p:spPr>
      </p:pic>
      <p:pic>
        <p:nvPicPr>
          <p:cNvPr id="13" name="Picture 12" descr="A screenshot of a computer screen&#10;&#10;AI-generated content may be incorrect.">
            <a:extLst>
              <a:ext uri="{FF2B5EF4-FFF2-40B4-BE49-F238E27FC236}">
                <a16:creationId xmlns:a16="http://schemas.microsoft.com/office/drawing/2014/main" id="{07FA726D-0433-886D-E848-0D9633E22B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4036" y="4352349"/>
            <a:ext cx="1802201" cy="1454789"/>
          </a:xfrm>
          <a:prstGeom prst="rect">
            <a:avLst/>
          </a:prstGeom>
        </p:spPr>
      </p:pic>
      <p:pic>
        <p:nvPicPr>
          <p:cNvPr id="15" name="Picture 14">
            <a:extLst>
              <a:ext uri="{FF2B5EF4-FFF2-40B4-BE49-F238E27FC236}">
                <a16:creationId xmlns:a16="http://schemas.microsoft.com/office/drawing/2014/main" id="{BE2EB895-1994-297E-C2DE-529058F9E7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0" y="4267200"/>
            <a:ext cx="798022" cy="182880"/>
          </a:xfrm>
          <a:prstGeom prst="rect">
            <a:avLst/>
          </a:prstGeom>
        </p:spPr>
      </p:pic>
    </p:spTree>
    <p:extLst>
      <p:ext uri="{BB962C8B-B14F-4D97-AF65-F5344CB8AC3E}">
        <p14:creationId xmlns:p14="http://schemas.microsoft.com/office/powerpoint/2010/main" val="619131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45326-9521-AD86-CC23-FCF57B0649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988059-3BB5-95FD-3B35-FD503F80943E}"/>
              </a:ext>
            </a:extLst>
          </p:cNvPr>
          <p:cNvSpPr>
            <a:spLocks noGrp="1"/>
          </p:cNvSpPr>
          <p:nvPr>
            <p:ph type="title"/>
          </p:nvPr>
        </p:nvSpPr>
        <p:spPr>
          <a:xfrm>
            <a:off x="457200" y="2590800"/>
            <a:ext cx="8183880" cy="1051560"/>
          </a:xfrm>
        </p:spPr>
        <p:txBody>
          <a:bodyPr>
            <a:normAutofit/>
          </a:bodyPr>
          <a:lstStyle/>
          <a:p>
            <a:pPr algn="ctr"/>
            <a:r>
              <a:rPr lang="en-US" sz="4800" dirty="0"/>
              <a:t>Activity #3</a:t>
            </a:r>
          </a:p>
        </p:txBody>
      </p:sp>
      <p:sp>
        <p:nvSpPr>
          <p:cNvPr id="3" name="Slide Number Placeholder 2">
            <a:extLst>
              <a:ext uri="{FF2B5EF4-FFF2-40B4-BE49-F238E27FC236}">
                <a16:creationId xmlns:a16="http://schemas.microsoft.com/office/drawing/2014/main" id="{A01BCF7E-97EE-4BA2-0076-4CE07A4A0224}"/>
              </a:ext>
            </a:extLst>
          </p:cNvPr>
          <p:cNvSpPr>
            <a:spLocks noGrp="1"/>
          </p:cNvSpPr>
          <p:nvPr>
            <p:ph type="sldNum" sz="quarter" idx="12"/>
          </p:nvPr>
        </p:nvSpPr>
        <p:spPr/>
        <p:txBody>
          <a:bodyPr/>
          <a:lstStyle/>
          <a:p>
            <a:fld id="{D852D4E8-E283-404D-80D7-3AF63315721A}" type="slidenum">
              <a:rPr lang="en-US" smtClean="0"/>
              <a:t>57</a:t>
            </a:fld>
            <a:endParaRPr lang="en-US"/>
          </a:p>
        </p:txBody>
      </p:sp>
    </p:spTree>
    <p:extLst>
      <p:ext uri="{BB962C8B-B14F-4D97-AF65-F5344CB8AC3E}">
        <p14:creationId xmlns:p14="http://schemas.microsoft.com/office/powerpoint/2010/main" val="383806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22472-FE07-D30A-A445-0203C405991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6BF670-D20C-CAB1-D597-48DFA5184E20}"/>
              </a:ext>
            </a:extLst>
          </p:cNvPr>
          <p:cNvSpPr>
            <a:spLocks noGrp="1"/>
          </p:cNvSpPr>
          <p:nvPr>
            <p:ph idx="1"/>
          </p:nvPr>
        </p:nvSpPr>
        <p:spPr>
          <a:xfrm>
            <a:off x="457200" y="1697333"/>
            <a:ext cx="8229600" cy="917909"/>
          </a:xfrm>
        </p:spPr>
        <p:txBody>
          <a:bodyPr vert="horz" lIns="91440" tIns="45720" rIns="91440" bIns="45720" anchor="t">
            <a:noAutofit/>
          </a:bodyPr>
          <a:lstStyle/>
          <a:p>
            <a:pPr marL="81915" indent="0">
              <a:buNone/>
            </a:pPr>
            <a:r>
              <a:rPr lang="en-US" dirty="0">
                <a:solidFill>
                  <a:schemeClr val="tx1"/>
                </a:solidFill>
              </a:rPr>
              <a:t>1. What are three things you should do to verify if the QR code is safe to scan? </a:t>
            </a:r>
            <a:endParaRPr lang="en-US" dirty="0"/>
          </a:p>
          <a:p>
            <a:pPr marL="81915" indent="0">
              <a:buNone/>
            </a:pPr>
            <a:endParaRPr lang="en-US" dirty="0">
              <a:solidFill>
                <a:schemeClr val="tx1"/>
              </a:solidFill>
            </a:endParaRPr>
          </a:p>
          <a:p>
            <a:pPr marL="81915" indent="0">
              <a:buNone/>
            </a:pPr>
            <a:endParaRPr lang="en-US" dirty="0">
              <a:solidFill>
                <a:schemeClr val="tx1"/>
              </a:solidFill>
            </a:endParaRPr>
          </a:p>
        </p:txBody>
      </p:sp>
      <p:sp>
        <p:nvSpPr>
          <p:cNvPr id="3" name="Title 2">
            <a:extLst>
              <a:ext uri="{FF2B5EF4-FFF2-40B4-BE49-F238E27FC236}">
                <a16:creationId xmlns:a16="http://schemas.microsoft.com/office/drawing/2014/main" id="{E2C9334A-E3F7-197F-6673-37982674C58A}"/>
              </a:ext>
            </a:extLst>
          </p:cNvPr>
          <p:cNvSpPr>
            <a:spLocks noGrp="1"/>
          </p:cNvSpPr>
          <p:nvPr>
            <p:ph type="title"/>
          </p:nvPr>
        </p:nvSpPr>
        <p:spPr>
          <a:xfrm>
            <a:off x="457200" y="573024"/>
            <a:ext cx="8686800" cy="1066800"/>
          </a:xfrm>
        </p:spPr>
        <p:txBody>
          <a:bodyPr/>
          <a:lstStyle/>
          <a:p>
            <a:r>
              <a:rPr lang="en-US" sz="3200" b="1" dirty="0"/>
              <a:t>ACTIVITY #3: Using QR Codes Safely and Securely</a:t>
            </a:r>
            <a:endParaRPr lang="en-US" sz="2800" dirty="0"/>
          </a:p>
        </p:txBody>
      </p:sp>
      <p:sp>
        <p:nvSpPr>
          <p:cNvPr id="4" name="Slide Number Placeholder 3">
            <a:extLst>
              <a:ext uri="{FF2B5EF4-FFF2-40B4-BE49-F238E27FC236}">
                <a16:creationId xmlns:a16="http://schemas.microsoft.com/office/drawing/2014/main" id="{CD767CB6-D62C-3065-2756-D32322EE093D}"/>
              </a:ext>
            </a:extLst>
          </p:cNvPr>
          <p:cNvSpPr>
            <a:spLocks noGrp="1"/>
          </p:cNvSpPr>
          <p:nvPr>
            <p:ph type="sldNum" sz="quarter" idx="12"/>
          </p:nvPr>
        </p:nvSpPr>
        <p:spPr/>
        <p:txBody>
          <a:bodyPr/>
          <a:lstStyle/>
          <a:p>
            <a:fld id="{D852D4E8-E283-404D-80D7-3AF63315721A}" type="slidenum">
              <a:rPr lang="en-US" smtClean="0"/>
              <a:t>58</a:t>
            </a:fld>
            <a:endParaRPr lang="en-US"/>
          </a:p>
        </p:txBody>
      </p:sp>
    </p:spTree>
    <p:extLst>
      <p:ext uri="{BB962C8B-B14F-4D97-AF65-F5344CB8AC3E}">
        <p14:creationId xmlns:p14="http://schemas.microsoft.com/office/powerpoint/2010/main" val="80995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n-US" dirty="0">
                <a:solidFill>
                  <a:schemeClr val="tx1"/>
                </a:solidFill>
              </a:rPr>
              <a:t>Today you have learned:</a:t>
            </a:r>
            <a:br>
              <a:rPr lang="en-US" dirty="0">
                <a:solidFill>
                  <a:schemeClr val="tx1"/>
                </a:solidFill>
              </a:rPr>
            </a:br>
            <a:endParaRPr lang="en-US" dirty="0">
              <a:solidFill>
                <a:schemeClr val="tx1"/>
              </a:solidFill>
            </a:endParaRPr>
          </a:p>
          <a:p>
            <a:pPr indent="-191770"/>
            <a:r>
              <a:rPr lang="en-US" b="1" dirty="0">
                <a:solidFill>
                  <a:schemeClr val="tx1"/>
                </a:solidFill>
                <a:latin typeface="ATT Aleck Sans"/>
              </a:rPr>
              <a:t>What is a QR code</a:t>
            </a:r>
            <a:br>
              <a:rPr lang="en-US" b="1" dirty="0">
                <a:solidFill>
                  <a:schemeClr val="tx1"/>
                </a:solidFill>
                <a:latin typeface="ATT Aleck Sans"/>
              </a:rPr>
            </a:br>
            <a:endParaRPr lang="en-US" b="1" dirty="0">
              <a:solidFill>
                <a:schemeClr val="tx1"/>
              </a:solidFill>
            </a:endParaRPr>
          </a:p>
          <a:p>
            <a:pPr indent="-191770"/>
            <a:r>
              <a:rPr lang="en-US" b="1" dirty="0">
                <a:solidFill>
                  <a:schemeClr val="tx1"/>
                </a:solidFill>
              </a:rPr>
              <a:t>Skill Building</a:t>
            </a:r>
          </a:p>
          <a:p>
            <a:pPr marL="493395" lvl="1" indent="-184785"/>
            <a:r>
              <a:rPr lang="en-US" dirty="0">
                <a:solidFill>
                  <a:schemeClr val="tx1"/>
                </a:solidFill>
              </a:rPr>
              <a:t>Where you can find QR codes</a:t>
            </a:r>
          </a:p>
          <a:p>
            <a:pPr marL="493395" lvl="1" indent="-184785"/>
            <a:r>
              <a:rPr lang="en-US" dirty="0">
                <a:solidFill>
                  <a:schemeClr val="tx1"/>
                </a:solidFill>
              </a:rPr>
              <a:t>What you can do with QR codes</a:t>
            </a:r>
          </a:p>
          <a:p>
            <a:pPr marL="493395" lvl="1" indent="-184785"/>
            <a:r>
              <a:rPr lang="en-US" dirty="0">
                <a:solidFill>
                  <a:schemeClr val="tx1"/>
                </a:solidFill>
                <a:latin typeface="ATT Aleck Sans"/>
              </a:rPr>
              <a:t>How to scan QR codes</a:t>
            </a:r>
            <a:br>
              <a:rPr lang="en-US" dirty="0">
                <a:solidFill>
                  <a:schemeClr val="tx1"/>
                </a:solidFill>
                <a:latin typeface="ATT Aleck Sans"/>
              </a:rPr>
            </a:br>
            <a:endParaRPr lang="en-US" dirty="0">
              <a:solidFill>
                <a:schemeClr val="tx1"/>
              </a:solidFill>
            </a:endParaRPr>
          </a:p>
          <a:p>
            <a:pPr indent="-191770"/>
            <a:r>
              <a:rPr lang="en-US" b="1" dirty="0">
                <a:solidFill>
                  <a:schemeClr val="tx1"/>
                </a:solidFill>
                <a:latin typeface="ATT Aleck Sans"/>
              </a:rPr>
              <a:t>Tips for successfully scanning QR codes</a:t>
            </a:r>
            <a:br>
              <a:rPr lang="en-US" b="1" dirty="0">
                <a:solidFill>
                  <a:schemeClr val="tx1"/>
                </a:solidFill>
                <a:latin typeface="ATT Aleck Sans"/>
              </a:rPr>
            </a:br>
            <a:endParaRPr lang="en-US" b="1" dirty="0">
              <a:solidFill>
                <a:schemeClr val="tx1"/>
              </a:solidFill>
            </a:endParaRPr>
          </a:p>
          <a:p>
            <a:pPr indent="-191770"/>
            <a:r>
              <a:rPr lang="en-US" b="1" dirty="0">
                <a:solidFill>
                  <a:schemeClr val="tx1"/>
                </a:solidFill>
              </a:rPr>
              <a:t>Tips for using QR codes safely and securely</a:t>
            </a:r>
          </a:p>
          <a:p>
            <a:pPr marL="493395" lvl="1" indent="-184785"/>
            <a:endParaRPr lang="en-US" sz="2000" dirty="0">
              <a:solidFill>
                <a:schemeClr val="tx1"/>
              </a:solidFill>
            </a:endParaRPr>
          </a:p>
          <a:p>
            <a:pPr marL="493395" lvl="1" indent="-184785"/>
            <a:endParaRPr lang="en-US" sz="2000" dirty="0">
              <a:solidFill>
                <a:schemeClr val="tx1"/>
              </a:solidFill>
            </a:endParaRPr>
          </a:p>
          <a:p>
            <a:pPr marL="81915"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Learners!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59</a:t>
            </a:fld>
            <a:endParaRPr lang="en-US"/>
          </a:p>
        </p:txBody>
      </p:sp>
    </p:spTree>
    <p:extLst>
      <p:ext uri="{BB962C8B-B14F-4D97-AF65-F5344CB8AC3E}">
        <p14:creationId xmlns:p14="http://schemas.microsoft.com/office/powerpoint/2010/main" val="3017176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2EE9C-85F2-8EB9-7958-730B8EA8C57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C4273F-33A3-B371-6E06-1E13B3CCB7A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6</a:t>
            </a:fld>
            <a:endParaRPr lang="en-US"/>
          </a:p>
        </p:txBody>
      </p:sp>
      <p:pic>
        <p:nvPicPr>
          <p:cNvPr id="6" name="Picture 5" descr="A person holding a phone and a paper receipt with a QR code. The QR code is being scanned by the phone. &#10;&#10;">
            <a:extLst>
              <a:ext uri="{FF2B5EF4-FFF2-40B4-BE49-F238E27FC236}">
                <a16:creationId xmlns:a16="http://schemas.microsoft.com/office/drawing/2014/main" id="{A99304A1-77CD-574F-A72E-598AEC5C45A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3912F969-85E0-B7CC-AC3F-F92925718510}"/>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3" name="TextBox 2">
            <a:extLst>
              <a:ext uri="{FF2B5EF4-FFF2-40B4-BE49-F238E27FC236}">
                <a16:creationId xmlns:a16="http://schemas.microsoft.com/office/drawing/2014/main" id="{41929C86-C34B-48B5-5E8F-27D16AA396D1}"/>
              </a:ext>
            </a:extLst>
          </p:cNvPr>
          <p:cNvSpPr txBox="1"/>
          <p:nvPr/>
        </p:nvSpPr>
        <p:spPr>
          <a:xfrm>
            <a:off x="-172996" y="6004560"/>
            <a:ext cx="9109731" cy="461665"/>
          </a:xfrm>
          <a:prstGeom prst="rect">
            <a:avLst/>
          </a:prstGeom>
          <a:noFill/>
        </p:spPr>
        <p:txBody>
          <a:bodyPr wrap="square" lIns="91440" tIns="45720" rIns="91440" bIns="45720" anchor="t">
            <a:spAutoFit/>
          </a:bodyPr>
          <a:lstStyle/>
          <a:p>
            <a:pPr algn="ctr"/>
            <a:r>
              <a:rPr lang="en-US" sz="2400" dirty="0">
                <a:latin typeface="ATT Aleck Sans"/>
                <a:ea typeface="ＭＳ Ｐゴシック"/>
              </a:rPr>
              <a:t>On a receipt.</a:t>
            </a:r>
            <a:endParaRPr lang="en-US" sz="2400" dirty="0"/>
          </a:p>
        </p:txBody>
      </p:sp>
    </p:spTree>
    <p:extLst>
      <p:ext uri="{BB962C8B-B14F-4D97-AF65-F5344CB8AC3E}">
        <p14:creationId xmlns:p14="http://schemas.microsoft.com/office/powerpoint/2010/main" val="3968875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the Public Library Association.</a:t>
            </a:r>
            <a:br>
              <a:rPr lang="en-US" dirty="0"/>
            </a:br>
            <a:br>
              <a:rPr lang="en-US" dirty="0"/>
            </a:br>
            <a:r>
              <a:rPr lang="en-US" dirty="0"/>
              <a:t>Visit &lt;insert library’s URL here&gt; and </a:t>
            </a:r>
            <a:r>
              <a:rPr lang="en-US" dirty="0">
                <a:hlinkClick r:id="rId4"/>
              </a:rPr>
              <a:t>https://www.digitallearn.org</a:t>
            </a:r>
            <a:br>
              <a:rPr lang="en-US" dirty="0"/>
            </a:br>
            <a:r>
              <a:rPr lang="en-US" dirty="0"/>
              <a:t>for more courses and to build confidence using technology.</a:t>
            </a:r>
            <a:br>
              <a:rPr lang="en-US" dirty="0"/>
            </a:br>
            <a:endParaRPr lang="en-US"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60</a:t>
            </a:fld>
            <a:endParaRPr lang="en-US" dirty="0"/>
          </a:p>
        </p:txBody>
      </p:sp>
      <p:pic>
        <p:nvPicPr>
          <p:cNvPr id="7" name="Picture 11" descr="https://www.digitallearn.org">
            <a:extLst>
              <a:ext uri="{FF2B5EF4-FFF2-40B4-BE49-F238E27FC236}">
                <a16:creationId xmlns:a16="http://schemas.microsoft.com/office/drawing/2014/main" id="{FB3C1AB5-8F05-2C28-62CE-893BD5895BF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79725" y="50292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descr="AT&amp;T Connected Learning and Public Library Assocation logos.">
            <a:extLst>
              <a:ext uri="{FF2B5EF4-FFF2-40B4-BE49-F238E27FC236}">
                <a16:creationId xmlns:a16="http://schemas.microsoft.com/office/drawing/2014/main" id="{4382F500-DAC5-7581-CF7C-9E3EA38ED5AD}"/>
              </a:ext>
            </a:extLst>
          </p:cNvPr>
          <p:cNvGrpSpPr/>
          <p:nvPr/>
        </p:nvGrpSpPr>
        <p:grpSpPr>
          <a:xfrm>
            <a:off x="0" y="5930000"/>
            <a:ext cx="9220200" cy="806783"/>
            <a:chOff x="0" y="5791200"/>
            <a:chExt cx="9220200" cy="806783"/>
          </a:xfrm>
        </p:grpSpPr>
        <p:pic>
          <p:nvPicPr>
            <p:cNvPr id="11" name="Picture 10">
              <a:extLst>
                <a:ext uri="{FF2B5EF4-FFF2-40B4-BE49-F238E27FC236}">
                  <a16:creationId xmlns:a16="http://schemas.microsoft.com/office/drawing/2014/main" id="{3AB0A0A8-9BB6-A930-8C3F-784B5B8C7B1E}"/>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12" name="Straight Connector 11">
              <a:extLst>
                <a:ext uri="{FF2B5EF4-FFF2-40B4-BE49-F238E27FC236}">
                  <a16:creationId xmlns:a16="http://schemas.microsoft.com/office/drawing/2014/main" id="{BAC55305-116C-E612-FABB-306C4930DB83}"/>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18022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61</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a:t>Thank you for coming!</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79725" y="50292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AT&amp;T Connected Learning and Public Library Assocation logos.">
            <a:extLst>
              <a:ext uri="{FF2B5EF4-FFF2-40B4-BE49-F238E27FC236}">
                <a16:creationId xmlns:a16="http://schemas.microsoft.com/office/drawing/2014/main" id="{7A6E2EF2-52D7-1AB3-BD3F-2C1E89A96B76}"/>
              </a:ext>
            </a:extLst>
          </p:cNvPr>
          <p:cNvGrpSpPr/>
          <p:nvPr/>
        </p:nvGrpSpPr>
        <p:grpSpPr>
          <a:xfrm>
            <a:off x="0" y="5930000"/>
            <a:ext cx="9220200" cy="806783"/>
            <a:chOff x="0" y="5791200"/>
            <a:chExt cx="9220200" cy="806783"/>
          </a:xfrm>
        </p:grpSpPr>
        <p:pic>
          <p:nvPicPr>
            <p:cNvPr id="3" name="Picture 2">
              <a:extLst>
                <a:ext uri="{FF2B5EF4-FFF2-40B4-BE49-F238E27FC236}">
                  <a16:creationId xmlns:a16="http://schemas.microsoft.com/office/drawing/2014/main" id="{639DB447-CFD8-7589-5C89-65AB33B269E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5" name="Straight Connector 4">
              <a:extLst>
                <a:ext uri="{FF2B5EF4-FFF2-40B4-BE49-F238E27FC236}">
                  <a16:creationId xmlns:a16="http://schemas.microsoft.com/office/drawing/2014/main" id="{2F70AD3B-90D9-4A9A-3802-FD973E16C328}"/>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4576E-1550-8D8C-E0B8-E18BD849C87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DFCA85-CDEB-01DB-2413-E22B4822024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7</a:t>
            </a:fld>
            <a:endParaRPr lang="en-US"/>
          </a:p>
        </p:txBody>
      </p:sp>
      <p:pic>
        <p:nvPicPr>
          <p:cNvPr id="5" name="Picture 4">
            <a:extLst>
              <a:ext uri="{FF2B5EF4-FFF2-40B4-BE49-F238E27FC236}">
                <a16:creationId xmlns:a16="http://schemas.microsoft.com/office/drawing/2014/main" id="{5B32C1A0-7779-7DD7-C906-97E0CFCA5B3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106E4E38-DB80-4CA3-E230-50795138E5C1}"/>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7" name="TextBox 6">
            <a:extLst>
              <a:ext uri="{FF2B5EF4-FFF2-40B4-BE49-F238E27FC236}">
                <a16:creationId xmlns:a16="http://schemas.microsoft.com/office/drawing/2014/main" id="{B1E1DFC7-9370-9D52-FC46-2CA349E0BD9D}"/>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On a billboard.</a:t>
            </a:r>
            <a:endParaRPr lang="en-US" sz="2400" dirty="0"/>
          </a:p>
        </p:txBody>
      </p:sp>
    </p:spTree>
    <p:extLst>
      <p:ext uri="{BB962C8B-B14F-4D97-AF65-F5344CB8AC3E}">
        <p14:creationId xmlns:p14="http://schemas.microsoft.com/office/powerpoint/2010/main" val="3810126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3AA28-535C-B24B-EA08-E9B2155D9F1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2803D3-BC56-71EB-BA16-3FBFA9CC54A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8</a:t>
            </a:fld>
            <a:endParaRPr lang="en-US"/>
          </a:p>
        </p:txBody>
      </p:sp>
      <p:pic>
        <p:nvPicPr>
          <p:cNvPr id="6" name="Picture 5">
            <a:extLst>
              <a:ext uri="{FF2B5EF4-FFF2-40B4-BE49-F238E27FC236}">
                <a16:creationId xmlns:a16="http://schemas.microsoft.com/office/drawing/2014/main" id="{4188268F-DA01-CF76-43B4-4D1532DF631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03313099-396F-9388-CDB2-B2051B977B26}"/>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9" name="TextBox 8">
            <a:extLst>
              <a:ext uri="{FF2B5EF4-FFF2-40B4-BE49-F238E27FC236}">
                <a16:creationId xmlns:a16="http://schemas.microsoft.com/office/drawing/2014/main" id="{2679BCFD-01E1-D9A3-DA6B-DC676A8BE034}"/>
              </a:ext>
            </a:extLst>
          </p:cNvPr>
          <p:cNvSpPr txBox="1"/>
          <p:nvPr/>
        </p:nvSpPr>
        <p:spPr>
          <a:xfrm>
            <a:off x="-172996" y="6004560"/>
            <a:ext cx="9109731" cy="461665"/>
          </a:xfrm>
          <a:prstGeom prst="rect">
            <a:avLst/>
          </a:prstGeom>
          <a:noFill/>
        </p:spPr>
        <p:txBody>
          <a:bodyPr wrap="square" lIns="91440" tIns="45720" rIns="91440" bIns="45720" anchor="t">
            <a:spAutoFit/>
          </a:bodyPr>
          <a:lstStyle/>
          <a:p>
            <a:pPr algn="ctr"/>
            <a:r>
              <a:rPr lang="en-US" sz="2400" dirty="0">
                <a:latin typeface="ATT Aleck Sans"/>
                <a:ea typeface="ＭＳ Ｐゴシック"/>
              </a:rPr>
              <a:t>In a magazine advertisement.</a:t>
            </a:r>
            <a:endParaRPr lang="en-US" sz="2400" dirty="0"/>
          </a:p>
        </p:txBody>
      </p:sp>
    </p:spTree>
    <p:extLst>
      <p:ext uri="{BB962C8B-B14F-4D97-AF65-F5344CB8AC3E}">
        <p14:creationId xmlns:p14="http://schemas.microsoft.com/office/powerpoint/2010/main" val="2121414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8266A-BD2E-845F-7E12-3656499FBC6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27D2FE-FC3C-0644-1D50-57CA919CE68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9</a:t>
            </a:fld>
            <a:endParaRPr lang="en-US"/>
          </a:p>
        </p:txBody>
      </p:sp>
      <p:pic>
        <p:nvPicPr>
          <p:cNvPr id="5" name="Picture 4">
            <a:extLst>
              <a:ext uri="{FF2B5EF4-FFF2-40B4-BE49-F238E27FC236}">
                <a16:creationId xmlns:a16="http://schemas.microsoft.com/office/drawing/2014/main" id="{CEBA4C57-D149-B7B4-F1A3-D5D617DB15F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7B5B9148-6D6A-3B76-FF67-9732398CE0DC}"/>
              </a:ext>
            </a:extLst>
          </p:cNvPr>
          <p:cNvSpPr>
            <a:spLocks noGrp="1"/>
          </p:cNvSpPr>
          <p:nvPr>
            <p:ph type="title"/>
          </p:nvPr>
        </p:nvSpPr>
        <p:spPr>
          <a:xfrm>
            <a:off x="457200" y="533400"/>
            <a:ext cx="8229600" cy="1066800"/>
          </a:xfrm>
        </p:spPr>
        <p:txBody>
          <a:bodyPr anchor="ctr">
            <a:normAutofit/>
          </a:bodyPr>
          <a:lstStyle/>
          <a:p>
            <a:r>
              <a:rPr lang="en-US" dirty="0"/>
              <a:t>Where You May Encounter QR Codes</a:t>
            </a:r>
          </a:p>
        </p:txBody>
      </p:sp>
      <p:sp>
        <p:nvSpPr>
          <p:cNvPr id="7" name="TextBox 6">
            <a:extLst>
              <a:ext uri="{FF2B5EF4-FFF2-40B4-BE49-F238E27FC236}">
                <a16:creationId xmlns:a16="http://schemas.microsoft.com/office/drawing/2014/main" id="{4EE8E7CD-DB44-C73E-AAD2-C3CD0EB2D15E}"/>
              </a:ext>
            </a:extLst>
          </p:cNvPr>
          <p:cNvSpPr txBox="1"/>
          <p:nvPr/>
        </p:nvSpPr>
        <p:spPr>
          <a:xfrm>
            <a:off x="-172996" y="6004560"/>
            <a:ext cx="9109731" cy="461665"/>
          </a:xfrm>
          <a:prstGeom prst="rect">
            <a:avLst/>
          </a:prstGeom>
          <a:noFill/>
        </p:spPr>
        <p:txBody>
          <a:bodyPr wrap="square">
            <a:spAutoFit/>
          </a:bodyPr>
          <a:lstStyle/>
          <a:p>
            <a:pPr algn="ctr"/>
            <a:r>
              <a:rPr lang="en-US" sz="2400" dirty="0">
                <a:latin typeface="ATT Aleck Sans"/>
                <a:ea typeface="ＭＳ Ｐゴシック"/>
              </a:rPr>
              <a:t>At a public transit station.</a:t>
            </a:r>
            <a:endParaRPr lang="en-US" sz="2400" dirty="0"/>
          </a:p>
        </p:txBody>
      </p:sp>
    </p:spTree>
    <p:extLst>
      <p:ext uri="{BB962C8B-B14F-4D97-AF65-F5344CB8AC3E}">
        <p14:creationId xmlns:p14="http://schemas.microsoft.com/office/powerpoint/2010/main" val="1789510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2  -  Compatibility Mode" id="{EC8E8204-B05D-E448-9C63-35ACF5C7B5E8}" vid="{3D474107-E281-1947-B9F9-65C712ABCA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4407</TotalTime>
  <Words>4995</Words>
  <Application>Microsoft Macintosh PowerPoint</Application>
  <PresentationFormat>On-screen Show (4:3)</PresentationFormat>
  <Paragraphs>729</Paragraphs>
  <Slides>61</Slides>
  <Notes>61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61</vt:i4>
      </vt:variant>
    </vt:vector>
  </HeadingPairs>
  <TitlesOfParts>
    <vt:vector size="71" baseType="lpstr">
      <vt:lpstr>Arial</vt:lpstr>
      <vt:lpstr>ATT Aleck Sans</vt:lpstr>
      <vt:lpstr>Calibri</vt:lpstr>
      <vt:lpstr>Courier New</vt:lpstr>
      <vt:lpstr>Georgia</vt:lpstr>
      <vt:lpstr>Segoe UI</vt:lpstr>
      <vt:lpstr>Segoe UI Semibold</vt:lpstr>
      <vt:lpstr>Symbol</vt:lpstr>
      <vt:lpstr>Wingdings 2</vt:lpstr>
      <vt:lpstr>New TechEd Theme - Basic PowerPoint</vt:lpstr>
      <vt:lpstr>QR Code Basics</vt:lpstr>
      <vt:lpstr>Today’s Agenda </vt:lpstr>
      <vt:lpstr>What is a QR Code?</vt:lpstr>
      <vt:lpstr>What is a QR Code?</vt:lpstr>
      <vt:lpstr>Where You May Encounter QR Codes</vt:lpstr>
      <vt:lpstr>Where You May Encounter QR Codes</vt:lpstr>
      <vt:lpstr>Where You May Encounter QR Codes</vt:lpstr>
      <vt:lpstr>Where You May Encounter QR Codes</vt:lpstr>
      <vt:lpstr>Where You May Encounter QR Codes</vt:lpstr>
      <vt:lpstr>Where You May Encounter QR Codes</vt:lpstr>
      <vt:lpstr>Where You May Encounter QR Codes</vt:lpstr>
      <vt:lpstr>Where You May Encounter QR Codes</vt:lpstr>
      <vt:lpstr>What is a QR Code?</vt:lpstr>
      <vt:lpstr>What is a QR Code?</vt:lpstr>
      <vt:lpstr>What is a QR Code?</vt:lpstr>
      <vt:lpstr>What You Can Do with a QR Code</vt:lpstr>
      <vt:lpstr>What You Can Do with a QR Code</vt:lpstr>
      <vt:lpstr>What You Can Do with a QR Code</vt:lpstr>
      <vt:lpstr>What You Can Do with a QR Code</vt:lpstr>
      <vt:lpstr>What You Can Do with a QR Code</vt:lpstr>
      <vt:lpstr>What You Can Do with a QR Code</vt:lpstr>
      <vt:lpstr>What You Can Do with a QR Code</vt:lpstr>
      <vt:lpstr>How to Scan a QR Code</vt:lpstr>
      <vt:lpstr>How to Scan a QR Code</vt:lpstr>
      <vt:lpstr>How to Scan a QR Code</vt:lpstr>
      <vt:lpstr>How to Scan a QR Code</vt:lpstr>
      <vt:lpstr>How to Scan a QR Code</vt:lpstr>
      <vt:lpstr>How to Scan a QR Code</vt:lpstr>
      <vt:lpstr>How to Scan a QR Code</vt:lpstr>
      <vt:lpstr>How to Scan a QR Code</vt:lpstr>
      <vt:lpstr>Activity #1</vt:lpstr>
      <vt:lpstr>ACTIVITY #1: Scan a QR Code</vt:lpstr>
      <vt:lpstr>Tips to Help You Successfully Scan a QR Code</vt:lpstr>
      <vt:lpstr>Tips to Help You Successfully Scan a QR Code</vt:lpstr>
      <vt:lpstr>Tips to Help You Successfully Scan a QR Code</vt:lpstr>
      <vt:lpstr>Tips to Help You Successfully Scan a QR Code</vt:lpstr>
      <vt:lpstr>Tips to Help You Successfully Scan a QR Code</vt:lpstr>
      <vt:lpstr>Tips to Help You Successfully Scan a QR Code</vt:lpstr>
      <vt:lpstr>Tips to Help You Successfully Scan a QR Code</vt:lpstr>
      <vt:lpstr>Tips to Help You Successfully Scan a QR Code</vt:lpstr>
      <vt:lpstr>Tips to Help You Successfully Scan a QR Code</vt:lpstr>
      <vt:lpstr>Tips to Help You Successfully Scan a QR Code</vt:lpstr>
      <vt:lpstr>Activity #2</vt:lpstr>
      <vt:lpstr>ACTIVITY #2: Tips for Scanning a QR Code</vt:lpstr>
      <vt:lpstr>Using a QR Code Safely and Securely</vt:lpstr>
      <vt:lpstr>Using a QR Code Safely and Securely</vt:lpstr>
      <vt:lpstr>Using a QR Code Safely and Securely</vt:lpstr>
      <vt:lpstr>Using a QR Code Safely and Securely</vt:lpstr>
      <vt:lpstr>Using a QR Code Safely and Securely</vt:lpstr>
      <vt:lpstr>Using a QR Code Safely and Securely</vt:lpstr>
      <vt:lpstr>Using a QR Code Safely and Securely</vt:lpstr>
      <vt:lpstr>Using a QR Code Safely and Securely</vt:lpstr>
      <vt:lpstr>Using a QR Code Safely and Securely</vt:lpstr>
      <vt:lpstr>Using a QR Code Safely and Securely</vt:lpstr>
      <vt:lpstr>Using a QR Code Safely and Securely</vt:lpstr>
      <vt:lpstr>Using a QR Code Safely and Securely</vt:lpstr>
      <vt:lpstr>Activity #3</vt:lpstr>
      <vt:lpstr>ACTIVITY #3: Using QR Codes Safely and Securely</vt:lpstr>
      <vt:lpstr>Congratulations, Learners! </vt:lpstr>
      <vt:lpstr> Today’s training is provided by AT&amp;T  and the Public Library Association.  Visit &lt;insert library’s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Michelle Frisque</dc:creator>
  <cp:lastModifiedBy>Michelle Frisque</cp:lastModifiedBy>
  <cp:revision>8</cp:revision>
  <cp:lastPrinted>2015-09-24T16:40:02Z</cp:lastPrinted>
  <dcterms:created xsi:type="dcterms:W3CDTF">2024-12-19T23:11:48Z</dcterms:created>
  <dcterms:modified xsi:type="dcterms:W3CDTF">2025-06-20T18:27:05Z</dcterms:modified>
</cp:coreProperties>
</file>