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18"/>
  </p:notesMasterIdLst>
  <p:handoutMasterIdLst>
    <p:handoutMasterId r:id="rId19"/>
  </p:handoutMasterIdLst>
  <p:sldIdLst>
    <p:sldId id="256" r:id="rId2"/>
    <p:sldId id="259" r:id="rId3"/>
    <p:sldId id="275" r:id="rId4"/>
    <p:sldId id="301" r:id="rId5"/>
    <p:sldId id="302" r:id="rId6"/>
    <p:sldId id="262" r:id="rId7"/>
    <p:sldId id="264" r:id="rId8"/>
    <p:sldId id="265" r:id="rId9"/>
    <p:sldId id="266" r:id="rId10"/>
    <p:sldId id="276" r:id="rId11"/>
    <p:sldId id="267" r:id="rId12"/>
    <p:sldId id="277" r:id="rId13"/>
    <p:sldId id="268" r:id="rId14"/>
    <p:sldId id="269" r:id="rId15"/>
    <p:sldId id="279" r:id="rId16"/>
    <p:sldId id="263" r:id="rId17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34747"/>
    <a:srgbClr val="A8C398"/>
    <a:srgbClr val="709658"/>
    <a:srgbClr val="B17462"/>
    <a:srgbClr val="3575B1"/>
    <a:srgbClr val="E0AA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405" autoAdjust="0"/>
  </p:normalViewPr>
  <p:slideViewPr>
    <p:cSldViewPr>
      <p:cViewPr varScale="1">
        <p:scale>
          <a:sx n="86" d="100"/>
          <a:sy n="86" d="100"/>
        </p:scale>
        <p:origin x="152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119A32-9F32-4654-8A14-2D0193184495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49760E-293C-4B85-AD33-1DCFB86D04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8289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9B797E7E-AA80-4EF1-83F1-D6DD1DCE7E45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43A0E2B4-7EE4-4883-8768-CD337D989D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342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304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718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84657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60529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0769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718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8665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67576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5808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53740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60071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423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5218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23833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6638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718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3" y="381000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1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1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10" name="Rectangle 9"/>
          <p:cNvSpPr/>
          <p:nvPr/>
        </p:nvSpPr>
        <p:spPr>
          <a:xfrm>
            <a:off x="1" y="3675529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7508C843-6E67-4A97-A29F-F71F41844CE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350">
                <a:solidFill>
                  <a:schemeClr val="bg1"/>
                </a:solidFill>
              </a:defRPr>
            </a:lvl1pPr>
          </a:lstStyle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48006" indent="0" algn="l">
              <a:buNone/>
              <a:defRPr sz="1800">
                <a:solidFill>
                  <a:schemeClr val="tx2"/>
                </a:solidFill>
              </a:defRPr>
            </a:lvl1pPr>
            <a:lvl2pPr marL="342900" indent="0" algn="ctr">
              <a:buNone/>
            </a:lvl2pPr>
            <a:lvl3pPr marL="685800" indent="0" algn="ctr">
              <a:buNone/>
            </a:lvl3pPr>
            <a:lvl4pPr marL="1028700" indent="0" algn="ctr">
              <a:buNone/>
            </a:lvl4pPr>
            <a:lvl5pPr marL="1371600" indent="0" algn="ctr">
              <a:buNone/>
            </a:lvl5pPr>
            <a:lvl6pPr marL="1714500" indent="0" algn="ctr">
              <a:buNone/>
            </a:lvl6pPr>
            <a:lvl7pPr marL="2057400" indent="0" algn="ctr">
              <a:buNone/>
            </a:lvl7pPr>
            <a:lvl8pPr marL="2400300" indent="0" algn="ctr">
              <a:buNone/>
            </a:lvl8pPr>
            <a:lvl9pPr marL="27432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9"/>
            <a:ext cx="8458200" cy="1470025"/>
          </a:xfrm>
        </p:spPr>
        <p:txBody>
          <a:bodyPr anchor="b"/>
          <a:lstStyle>
            <a:lvl1pPr>
              <a:defRPr sz="3300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2936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59443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34290" indent="0">
              <a:buNone/>
              <a:defRPr sz="1575" b="0">
                <a:solidFill>
                  <a:schemeClr val="tx2"/>
                </a:solidFill>
              </a:defRPr>
            </a:lvl1pPr>
            <a:lvl2pPr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2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3225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515622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6"/>
            <a:ext cx="4038600" cy="4341875"/>
          </a:xfrm>
        </p:spPr>
        <p:txBody>
          <a:bodyPr/>
          <a:lstStyle>
            <a:lvl1pPr>
              <a:defRPr sz="1500"/>
            </a:lvl1pPr>
            <a:lvl2pPr>
              <a:defRPr sz="1425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6"/>
            <a:ext cx="4038600" cy="4341875"/>
          </a:xfrm>
        </p:spPr>
        <p:txBody>
          <a:bodyPr/>
          <a:lstStyle>
            <a:lvl1pPr>
              <a:defRPr sz="1500"/>
            </a:lvl1pPr>
            <a:lvl2pPr>
              <a:defRPr sz="1425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88240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508C843-6E67-4A97-A29F-F71F41844CE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5" y="2708519"/>
            <a:ext cx="4041775" cy="3886200"/>
          </a:xfr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6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34290" indent="0">
              <a:buNone/>
              <a:defRPr sz="1425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34290" indent="0">
              <a:buNone/>
              <a:defRPr sz="1425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300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08249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7508C843-6E67-4A97-A29F-F71F41844CE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300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31425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5462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8"/>
            <a:ext cx="5102352" cy="580508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8"/>
            <a:ext cx="3383280" cy="4580573"/>
          </a:xfrm>
        </p:spPr>
        <p:txBody>
          <a:bodyPr/>
          <a:lstStyle>
            <a:lvl1pPr marL="6858" indent="0">
              <a:buNone/>
              <a:defRPr sz="1050"/>
            </a:lvl1pPr>
            <a:lvl2pPr>
              <a:buNone/>
              <a:defRPr sz="900"/>
            </a:lvl2pPr>
            <a:lvl3pPr>
              <a:buNone/>
              <a:defRPr sz="750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350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98305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24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0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975"/>
            </a:lvl1pPr>
            <a:lvl2pPr>
              <a:buFontTx/>
              <a:buNone/>
              <a:defRPr sz="900"/>
            </a:lvl2pPr>
            <a:lvl3pPr>
              <a:buFontTx/>
              <a:buNone/>
              <a:defRPr sz="750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5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500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20971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9584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38425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0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0" name="Rectangle 29"/>
          <p:cNvSpPr/>
          <p:nvPr/>
        </p:nvSpPr>
        <p:spPr>
          <a:xfrm>
            <a:off x="1" y="308278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3" y="360248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1" y="440114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600">
                <a:solidFill>
                  <a:schemeClr val="accent2"/>
                </a:solidFill>
              </a:defRPr>
            </a:lvl1pPr>
          </a:lstStyle>
          <a:p>
            <a:fld id="{7508C843-6E67-4A97-A29F-F71F41844CE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6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350">
                <a:solidFill>
                  <a:srgbClr val="FFFFFF"/>
                </a:solidFill>
              </a:defRPr>
            </a:lvl1pPr>
          </a:lstStyle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12612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192024" algn="l" rtl="0" eaLnBrk="1" latinLnBrk="0" hangingPunct="1">
        <a:spcBef>
          <a:spcPts val="225"/>
        </a:spcBef>
        <a:buClr>
          <a:schemeClr val="accent3"/>
        </a:buClr>
        <a:buFont typeface="Georgia"/>
        <a:buChar char="•"/>
        <a:defRPr kumimoji="0" sz="2100" kern="1200">
          <a:solidFill>
            <a:schemeClr val="tx2"/>
          </a:solidFill>
          <a:latin typeface="+mn-lt"/>
          <a:ea typeface="+mn-ea"/>
          <a:cs typeface="+mn-cs"/>
        </a:defRPr>
      </a:lvl1pPr>
      <a:lvl2pPr marL="493776" indent="-185166" algn="l" rtl="0" eaLnBrk="1" latinLnBrk="0" hangingPunct="1">
        <a:spcBef>
          <a:spcPts val="225"/>
        </a:spcBef>
        <a:buClr>
          <a:schemeClr val="accent2"/>
        </a:buClr>
        <a:buFont typeface="Georgia"/>
        <a:buChar char="▫"/>
        <a:defRPr kumimoji="0" sz="1950" kern="1200">
          <a:solidFill>
            <a:schemeClr val="tx2"/>
          </a:solidFill>
          <a:latin typeface="+mn-lt"/>
          <a:ea typeface="+mn-ea"/>
          <a:cs typeface="+mn-cs"/>
        </a:defRPr>
      </a:lvl2pPr>
      <a:lvl3pPr marL="692658" indent="-164592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884682" indent="-150876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650" kern="1200">
          <a:solidFill>
            <a:schemeClr val="tx2"/>
          </a:solidFill>
          <a:latin typeface="+mn-lt"/>
          <a:ea typeface="+mn-ea"/>
          <a:cs typeface="+mn-cs"/>
        </a:defRPr>
      </a:lvl4pPr>
      <a:lvl5pPr marL="1042416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500" kern="1200">
          <a:solidFill>
            <a:schemeClr val="tx2"/>
          </a:solidFill>
          <a:latin typeface="+mn-lt"/>
          <a:ea typeface="+mn-ea"/>
          <a:cs typeface="+mn-cs"/>
        </a:defRPr>
      </a:lvl5pPr>
      <a:lvl6pPr marL="1207008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6pPr>
      <a:lvl7pPr marL="1371600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1522476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8pPr>
      <a:lvl9pPr marL="1680210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05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848099"/>
            <a:ext cx="5410200" cy="1333501"/>
          </a:xfrm>
        </p:spPr>
        <p:txBody>
          <a:bodyPr>
            <a:noAutofit/>
          </a:bodyPr>
          <a:lstStyle/>
          <a:p>
            <a:pPr algn="r"/>
            <a:r>
              <a:rPr lang="en-US" sz="2400" dirty="0">
                <a:solidFill>
                  <a:schemeClr val="accent2">
                    <a:lumMod val="50000"/>
                  </a:schemeClr>
                </a:solidFill>
              </a:rPr>
              <a:t>Instructor Name </a:t>
            </a:r>
          </a:p>
          <a:p>
            <a:pPr algn="r"/>
            <a:r>
              <a:rPr lang="en-US" sz="2400" dirty="0">
                <a:solidFill>
                  <a:schemeClr val="accent2">
                    <a:lumMod val="50000"/>
                  </a:schemeClr>
                </a:solidFill>
              </a:rPr>
              <a:t>Instructor Title</a:t>
            </a:r>
          </a:p>
          <a:p>
            <a:pPr algn="r"/>
            <a:r>
              <a:rPr lang="en-US" sz="2400" dirty="0">
                <a:solidFill>
                  <a:schemeClr val="accent2">
                    <a:lumMod val="50000"/>
                  </a:schemeClr>
                </a:solidFill>
              </a:rPr>
              <a:t>Library Name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824162"/>
            <a:ext cx="9067800" cy="990600"/>
          </a:xfrm>
        </p:spPr>
        <p:txBody>
          <a:bodyPr>
            <a:normAutofit/>
          </a:bodyPr>
          <a:lstStyle/>
          <a:p>
            <a:r>
              <a:rPr lang="en-US" sz="4800" b="1" dirty="0">
                <a:effectLst/>
                <a:cs typeface="Courier New" panose="02070309020205020404" pitchFamily="49" charset="0"/>
              </a:rPr>
              <a:t>Mouse &amp; </a:t>
            </a:r>
            <a:r>
              <a:rPr lang="en-US" sz="4800" b="1" dirty="0">
                <a:cs typeface="Courier New" panose="02070309020205020404" pitchFamily="49" charset="0"/>
              </a:rPr>
              <a:t>K</a:t>
            </a:r>
            <a:r>
              <a:rPr lang="en-US" sz="4800" b="1" dirty="0">
                <a:effectLst/>
                <a:cs typeface="Courier New" panose="02070309020205020404" pitchFamily="49" charset="0"/>
              </a:rPr>
              <a:t>eyboard </a:t>
            </a:r>
            <a:r>
              <a:rPr lang="en-US" sz="4800" b="1" dirty="0">
                <a:cs typeface="Courier New" panose="02070309020205020404" pitchFamily="49" charset="0"/>
              </a:rPr>
              <a:t>B</a:t>
            </a:r>
            <a:r>
              <a:rPr lang="en-US" sz="4800" b="1" dirty="0">
                <a:effectLst/>
                <a:cs typeface="Courier New" panose="02070309020205020404" pitchFamily="49" charset="0"/>
              </a:rPr>
              <a:t>asics</a:t>
            </a:r>
            <a:endParaRPr lang="en-US" sz="2800" b="1" i="1" dirty="0">
              <a:effectLst/>
              <a:cs typeface="Courier New" panose="02070309020205020404" pitchFamily="49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2442EDF-A86E-460E-A912-D43713CFF39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47" y="5717518"/>
            <a:ext cx="3135454" cy="73378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FE2A9B54-8300-4A6C-ABBF-7058E381C8B8}"/>
              </a:ext>
            </a:extLst>
          </p:cNvPr>
          <p:cNvSpPr/>
          <p:nvPr/>
        </p:nvSpPr>
        <p:spPr>
          <a:xfrm>
            <a:off x="4429554" y="63339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Courtesy of Gail Borden Public Library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and the Public Library Association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6852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981200"/>
            <a:ext cx="8183880" cy="4419600"/>
          </a:xfrm>
        </p:spPr>
        <p:txBody>
          <a:bodyPr>
            <a:normAutofit/>
          </a:bodyPr>
          <a:lstStyle/>
          <a:p>
            <a:pPr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The Mouse</a:t>
            </a:r>
          </a:p>
          <a:p>
            <a:pPr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</a:endParaRPr>
          </a:p>
          <a:p>
            <a:pPr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The Keyboard</a:t>
            </a:r>
          </a:p>
          <a:p>
            <a:pPr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</a:endParaRPr>
          </a:p>
          <a:p>
            <a:pPr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In-Class Practice</a:t>
            </a:r>
          </a:p>
          <a:p>
            <a:pPr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</a:endParaRPr>
          </a:p>
          <a:p>
            <a:pPr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Questions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effectLst/>
                <a:cs typeface="Courier New" panose="02070309020205020404" pitchFamily="49" charset="0"/>
              </a:rPr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1101027435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45108" y="585599"/>
            <a:ext cx="6917692" cy="1066800"/>
          </a:xfrm>
        </p:spPr>
        <p:txBody>
          <a:bodyPr>
            <a:normAutofit/>
          </a:bodyPr>
          <a:lstStyle/>
          <a:p>
            <a:r>
              <a:rPr lang="en-US" sz="4800" dirty="0">
                <a:ea typeface="Segoe UI" panose="020B0502040204020203" pitchFamily="34" charset="0"/>
                <a:cs typeface="Segoe UI" panose="020B0502040204020203" pitchFamily="34" charset="0"/>
              </a:rPr>
              <a:t>How to Hold the Mouse</a:t>
            </a:r>
            <a:endParaRPr lang="en-US" dirty="0"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7" name="Picture 6" descr="https://lh6.googleusercontent.com/_bRHmCZqfNKH4CiEmsnGcKZcO_NVjGx7ubDs8VDhXnmqoumzzOkcGz7l-U77BKpnzNNBUGHVi14pBltJ7gVztbrck0c6r2BNI2YFVq9j7NFu1HmpFqh-ZEdUWFSP0PsPsGQlT6Q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981200"/>
            <a:ext cx="5410200" cy="37338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56401342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00400" y="3352800"/>
            <a:ext cx="3606071" cy="2552612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9" y="750332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Parts of the Mouse</a:t>
            </a:r>
            <a:endParaRPr lang="en-US" sz="4800" dirty="0"/>
          </a:p>
        </p:txBody>
      </p:sp>
      <p:sp>
        <p:nvSpPr>
          <p:cNvPr id="4" name="TextBox 3"/>
          <p:cNvSpPr txBox="1"/>
          <p:nvPr/>
        </p:nvSpPr>
        <p:spPr>
          <a:xfrm>
            <a:off x="685801" y="4093432"/>
            <a:ext cx="1953920" cy="461665"/>
          </a:xfrm>
          <a:prstGeom prst="rect">
            <a:avLst/>
          </a:prstGeom>
          <a:solidFill>
            <a:srgbClr val="C00000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Left button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315379" y="2543414"/>
            <a:ext cx="2109789" cy="461665"/>
          </a:xfrm>
          <a:prstGeom prst="rect">
            <a:avLst/>
          </a:prstGeom>
          <a:solidFill>
            <a:srgbClr val="C00000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Right button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19232" y="2436497"/>
            <a:ext cx="2087275" cy="461665"/>
          </a:xfrm>
          <a:prstGeom prst="rect">
            <a:avLst/>
          </a:prstGeom>
          <a:solidFill>
            <a:srgbClr val="C00000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Scroll Wheel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2639720" y="4119563"/>
            <a:ext cx="984972" cy="15383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3389381" y="2972782"/>
            <a:ext cx="730611" cy="72193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4691493" y="2895631"/>
            <a:ext cx="623886" cy="6135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4222990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981200" y="2971800"/>
            <a:ext cx="5058414" cy="1066800"/>
          </a:xfrm>
        </p:spPr>
        <p:txBody>
          <a:bodyPr/>
          <a:lstStyle/>
          <a:p>
            <a:pPr algn="ctr"/>
            <a:r>
              <a:rPr lang="en-US" sz="4800" b="1" dirty="0">
                <a:latin typeface="Segoe UI Semibold" panose="020B0702040204020203" pitchFamily="34" charset="0"/>
                <a:cs typeface="Courier New" panose="02070309020205020404" pitchFamily="49" charset="0"/>
              </a:rPr>
              <a:t>Activity #1</a:t>
            </a:r>
            <a:endParaRPr lang="en-US" dirty="0">
              <a:latin typeface="Segoe UI Semibold" panose="020B07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1732517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11376"/>
            <a:ext cx="8839200" cy="997383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Parts of a Keyboard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43" y="2570435"/>
            <a:ext cx="8725656" cy="314456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2514600" y="1730266"/>
            <a:ext cx="1866900" cy="40011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Function</a:t>
            </a:r>
            <a:r>
              <a:rPr lang="en-US" sz="2000" dirty="0"/>
              <a:t> </a:t>
            </a:r>
            <a:r>
              <a:rPr lang="en-US" sz="2000" b="1" dirty="0"/>
              <a:t>keys</a:t>
            </a:r>
          </a:p>
        </p:txBody>
      </p:sp>
      <p:sp>
        <p:nvSpPr>
          <p:cNvPr id="10" name="Down Arrow 9"/>
          <p:cNvSpPr/>
          <p:nvPr/>
        </p:nvSpPr>
        <p:spPr>
          <a:xfrm>
            <a:off x="640773" y="2514600"/>
            <a:ext cx="273627" cy="837686"/>
          </a:xfrm>
          <a:prstGeom prst="downArrow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Up Arrow 10"/>
          <p:cNvSpPr/>
          <p:nvPr/>
        </p:nvSpPr>
        <p:spPr>
          <a:xfrm>
            <a:off x="2895600" y="5624356"/>
            <a:ext cx="228600" cy="471644"/>
          </a:xfrm>
          <a:prstGeom prst="upArrow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314950" y="1730266"/>
            <a:ext cx="2381250" cy="40011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Navigation keys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5943600" y="2667000"/>
            <a:ext cx="1219200" cy="2881156"/>
          </a:xfrm>
          <a:prstGeom prst="rect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28600" y="2057400"/>
            <a:ext cx="1943100" cy="40011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Number</a:t>
            </a:r>
            <a:r>
              <a:rPr lang="en-US" sz="2000" dirty="0"/>
              <a:t> </a:t>
            </a:r>
            <a:r>
              <a:rPr lang="en-US" sz="2000" b="1" dirty="0"/>
              <a:t>keys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85800" y="3429000"/>
            <a:ext cx="3657600" cy="457464"/>
          </a:xfrm>
          <a:prstGeom prst="rect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2171700" y="6183868"/>
            <a:ext cx="1676400" cy="40011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Typing</a:t>
            </a:r>
            <a:r>
              <a:rPr lang="en-US" sz="2000" dirty="0"/>
              <a:t> </a:t>
            </a:r>
            <a:r>
              <a:rPr lang="en-US" sz="2000" b="1" dirty="0"/>
              <a:t>keys</a:t>
            </a:r>
          </a:p>
        </p:txBody>
      </p:sp>
      <p:sp>
        <p:nvSpPr>
          <p:cNvPr id="19" name="Rectangle 18"/>
          <p:cNvSpPr/>
          <p:nvPr/>
        </p:nvSpPr>
        <p:spPr>
          <a:xfrm>
            <a:off x="7239000" y="3429000"/>
            <a:ext cx="1600199" cy="2119156"/>
          </a:xfrm>
          <a:prstGeom prst="rect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7391400" y="2173069"/>
            <a:ext cx="1295400" cy="707886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Numeric</a:t>
            </a:r>
          </a:p>
          <a:p>
            <a:pPr algn="ctr"/>
            <a:r>
              <a:rPr lang="en-US" sz="2000" b="1" dirty="0"/>
              <a:t>keypad</a:t>
            </a:r>
          </a:p>
        </p:txBody>
      </p:sp>
      <p:sp>
        <p:nvSpPr>
          <p:cNvPr id="23" name="Down Arrow 22"/>
          <p:cNvSpPr/>
          <p:nvPr/>
        </p:nvSpPr>
        <p:spPr>
          <a:xfrm>
            <a:off x="6400800" y="2195356"/>
            <a:ext cx="228600" cy="471644"/>
          </a:xfrm>
          <a:prstGeom prst="downArrow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Down Arrow 23"/>
          <p:cNvSpPr/>
          <p:nvPr/>
        </p:nvSpPr>
        <p:spPr>
          <a:xfrm>
            <a:off x="7924800" y="2895600"/>
            <a:ext cx="228600" cy="471644"/>
          </a:xfrm>
          <a:prstGeom prst="downArrow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304800" y="3886464"/>
            <a:ext cx="5562600" cy="1661692"/>
          </a:xfrm>
          <a:prstGeom prst="rect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914400" y="2667000"/>
            <a:ext cx="4953000" cy="609600"/>
          </a:xfrm>
          <a:prstGeom prst="rect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Down Arrow 21"/>
          <p:cNvSpPr/>
          <p:nvPr/>
        </p:nvSpPr>
        <p:spPr>
          <a:xfrm>
            <a:off x="3352800" y="2195356"/>
            <a:ext cx="228600" cy="471644"/>
          </a:xfrm>
          <a:prstGeom prst="downArrow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126105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74" y="2195092"/>
            <a:ext cx="8724903" cy="30480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4774" y="720886"/>
            <a:ext cx="8839200" cy="1054394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Letter, Shift &amp; Enter Keys</a:t>
            </a:r>
            <a:endParaRPr lang="en-US" sz="4800" dirty="0"/>
          </a:p>
        </p:txBody>
      </p:sp>
      <p:sp>
        <p:nvSpPr>
          <p:cNvPr id="4" name="TextBox 3"/>
          <p:cNvSpPr txBox="1"/>
          <p:nvPr/>
        </p:nvSpPr>
        <p:spPr>
          <a:xfrm>
            <a:off x="2066926" y="5940560"/>
            <a:ext cx="1828800" cy="461665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Letter keys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600825" y="3781233"/>
            <a:ext cx="1066800" cy="461665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Enter</a:t>
            </a:r>
            <a:r>
              <a:rPr lang="en-US" sz="2400" dirty="0"/>
              <a:t> </a:t>
            </a:r>
            <a:endParaRPr lang="en-US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600826" y="4281330"/>
            <a:ext cx="1066800" cy="461665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Shift</a:t>
            </a:r>
          </a:p>
        </p:txBody>
      </p:sp>
      <p:sp>
        <p:nvSpPr>
          <p:cNvPr id="7" name="Up Arrow 6"/>
          <p:cNvSpPr/>
          <p:nvPr/>
        </p:nvSpPr>
        <p:spPr>
          <a:xfrm>
            <a:off x="2867026" y="5138968"/>
            <a:ext cx="228600" cy="773668"/>
          </a:xfrm>
          <a:prstGeom prst="upArrow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209550" y="3429000"/>
            <a:ext cx="5562600" cy="1661692"/>
          </a:xfrm>
          <a:prstGeom prst="rect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Arrow 9"/>
          <p:cNvSpPr/>
          <p:nvPr/>
        </p:nvSpPr>
        <p:spPr>
          <a:xfrm rot="10800000">
            <a:off x="5805488" y="3888309"/>
            <a:ext cx="762000" cy="298966"/>
          </a:xfrm>
          <a:prstGeom prst="rightArrow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ght Arrow 10"/>
          <p:cNvSpPr/>
          <p:nvPr/>
        </p:nvSpPr>
        <p:spPr>
          <a:xfrm rot="10800000">
            <a:off x="5772150" y="4268625"/>
            <a:ext cx="762000" cy="298966"/>
          </a:xfrm>
          <a:prstGeom prst="rightArrow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65692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2"/>
          <p:cNvSpPr>
            <a:spLocks noGrp="1"/>
          </p:cNvSpPr>
          <p:nvPr>
            <p:ph type="title"/>
          </p:nvPr>
        </p:nvSpPr>
        <p:spPr>
          <a:xfrm>
            <a:off x="1981200" y="2971800"/>
            <a:ext cx="5058414" cy="1066800"/>
          </a:xfrm>
        </p:spPr>
        <p:txBody>
          <a:bodyPr/>
          <a:lstStyle/>
          <a:p>
            <a:pPr algn="ctr"/>
            <a:r>
              <a:rPr lang="en-US" sz="4800" b="1" dirty="0">
                <a:latin typeface="Segoe UI Semibold" panose="020B0702040204020203" pitchFamily="34" charset="0"/>
                <a:cs typeface="Courier New" panose="02070309020205020404" pitchFamily="49" charset="0"/>
              </a:rPr>
              <a:t>Activity #2</a:t>
            </a:r>
            <a:endParaRPr lang="en-US" dirty="0">
              <a:latin typeface="Segoe UI Semibold" panose="020B07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9729843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8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981200"/>
            <a:ext cx="8724903" cy="30480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579143"/>
            <a:ext cx="8839200" cy="1054394"/>
          </a:xfrm>
        </p:spPr>
        <p:txBody>
          <a:bodyPr/>
          <a:lstStyle/>
          <a:p>
            <a:r>
              <a:rPr lang="en-US" sz="4800" b="1" dirty="0"/>
              <a:t>The Space Bar</a:t>
            </a:r>
          </a:p>
        </p:txBody>
      </p:sp>
      <p:sp>
        <p:nvSpPr>
          <p:cNvPr id="4" name="Rectangle 3"/>
          <p:cNvSpPr/>
          <p:nvPr/>
        </p:nvSpPr>
        <p:spPr>
          <a:xfrm>
            <a:off x="1771652" y="4343400"/>
            <a:ext cx="2057400" cy="457200"/>
          </a:xfrm>
          <a:prstGeom prst="rect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905001" y="5483803"/>
            <a:ext cx="1790702" cy="461665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Space Bar</a:t>
            </a:r>
          </a:p>
        </p:txBody>
      </p:sp>
      <p:sp>
        <p:nvSpPr>
          <p:cNvPr id="6" name="Up Arrow 5"/>
          <p:cNvSpPr/>
          <p:nvPr/>
        </p:nvSpPr>
        <p:spPr>
          <a:xfrm>
            <a:off x="2686052" y="4876800"/>
            <a:ext cx="304800" cy="533400"/>
          </a:xfrm>
          <a:prstGeom prst="upArrow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4289974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1981200" y="2971800"/>
            <a:ext cx="5058414" cy="1066800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latin typeface="Segoe UI Semibold" panose="020B0702040204020203" pitchFamily="34" charset="0"/>
                <a:cs typeface="Courier New" panose="02070309020205020404" pitchFamily="49" charset="0"/>
              </a:rPr>
              <a:t>Activity #3</a:t>
            </a:r>
            <a:endParaRPr lang="en-US" dirty="0">
              <a:latin typeface="Segoe UI Semibold" panose="020B07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8505573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19062" y="573647"/>
            <a:ext cx="8839200" cy="1054394"/>
          </a:xfrm>
        </p:spPr>
        <p:txBody>
          <a:bodyPr>
            <a:normAutofit/>
          </a:bodyPr>
          <a:lstStyle/>
          <a:p>
            <a:r>
              <a:rPr lang="en-US" sz="4400" b="1" dirty="0"/>
              <a:t>Backspace, Delete &amp; Arrow Keys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606" y="2514600"/>
            <a:ext cx="8725656" cy="304826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205661" y="3734064"/>
            <a:ext cx="1143001" cy="461665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Delete</a:t>
            </a:r>
          </a:p>
        </p:txBody>
      </p:sp>
      <p:sp>
        <p:nvSpPr>
          <p:cNvPr id="10" name="Down Arrow 9"/>
          <p:cNvSpPr/>
          <p:nvPr/>
        </p:nvSpPr>
        <p:spPr>
          <a:xfrm>
            <a:off x="5376863" y="2438664"/>
            <a:ext cx="304799" cy="857731"/>
          </a:xfrm>
          <a:prstGeom prst="downArrow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Up Arrow 10"/>
          <p:cNvSpPr/>
          <p:nvPr/>
        </p:nvSpPr>
        <p:spPr>
          <a:xfrm>
            <a:off x="6443663" y="5486664"/>
            <a:ext cx="304800" cy="533400"/>
          </a:xfrm>
          <a:prstGeom prst="upArrow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Up Arrow 15"/>
          <p:cNvSpPr/>
          <p:nvPr/>
        </p:nvSpPr>
        <p:spPr>
          <a:xfrm rot="16200000">
            <a:off x="6686553" y="3680434"/>
            <a:ext cx="315120" cy="570697"/>
          </a:xfrm>
          <a:prstGeom prst="upArrow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5072063" y="3389929"/>
            <a:ext cx="838200" cy="418295"/>
          </a:xfrm>
          <a:prstGeom prst="rect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5992638" y="3745787"/>
            <a:ext cx="457200" cy="494495"/>
          </a:xfrm>
          <a:prstGeom prst="rect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5910263" y="4500759"/>
            <a:ext cx="1371600" cy="914400"/>
          </a:xfrm>
          <a:prstGeom prst="rect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TextBox 26"/>
          <p:cNvSpPr txBox="1"/>
          <p:nvPr/>
        </p:nvSpPr>
        <p:spPr>
          <a:xfrm>
            <a:off x="4633911" y="1940782"/>
            <a:ext cx="2066194" cy="461665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Backspace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757661" y="6153354"/>
            <a:ext cx="1934771" cy="461665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Arrow Keys</a:t>
            </a:r>
          </a:p>
        </p:txBody>
      </p:sp>
    </p:spTree>
    <p:extLst>
      <p:ext uri="{BB962C8B-B14F-4D97-AF65-F5344CB8AC3E}">
        <p14:creationId xmlns:p14="http://schemas.microsoft.com/office/powerpoint/2010/main" val="4165253058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2"/>
          <p:cNvSpPr>
            <a:spLocks noGrp="1"/>
          </p:cNvSpPr>
          <p:nvPr>
            <p:ph type="title"/>
          </p:nvPr>
        </p:nvSpPr>
        <p:spPr>
          <a:xfrm>
            <a:off x="1981200" y="2971800"/>
            <a:ext cx="5058414" cy="1066800"/>
          </a:xfrm>
        </p:spPr>
        <p:txBody>
          <a:bodyPr/>
          <a:lstStyle/>
          <a:p>
            <a:pPr algn="ctr"/>
            <a:r>
              <a:rPr lang="en-US" sz="4800" b="1" dirty="0">
                <a:latin typeface="Segoe UI Semibold" panose="020B0702040204020203" pitchFamily="34" charset="0"/>
                <a:cs typeface="Courier New" panose="02070309020205020404" pitchFamily="49" charset="0"/>
              </a:rPr>
              <a:t>Activity #4</a:t>
            </a:r>
            <a:endParaRPr lang="en-US" dirty="0">
              <a:latin typeface="Segoe UI Semibold" panose="020B07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6019496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8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48" y="2362200"/>
            <a:ext cx="8724903" cy="30480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09548" y="742548"/>
            <a:ext cx="8229600" cy="1066800"/>
          </a:xfrm>
        </p:spPr>
        <p:txBody>
          <a:bodyPr/>
          <a:lstStyle/>
          <a:p>
            <a:r>
              <a:rPr lang="en-US" sz="4800" b="1" dirty="0">
                <a:cs typeface="Courier New" panose="02070309020205020404" pitchFamily="49" charset="0"/>
              </a:rPr>
              <a:t>Tab &amp; Caps Lock</a:t>
            </a:r>
            <a:endParaRPr lang="en-US" dirty="0"/>
          </a:p>
        </p:txBody>
      </p:sp>
      <p:sp>
        <p:nvSpPr>
          <p:cNvPr id="4" name="Up Arrow 3"/>
          <p:cNvSpPr/>
          <p:nvPr/>
        </p:nvSpPr>
        <p:spPr>
          <a:xfrm>
            <a:off x="533400" y="4495800"/>
            <a:ext cx="304800" cy="533400"/>
          </a:xfrm>
          <a:prstGeom prst="upArrow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304799" y="2438400"/>
            <a:ext cx="757989" cy="461665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Tab</a:t>
            </a:r>
          </a:p>
        </p:txBody>
      </p:sp>
      <p:sp>
        <p:nvSpPr>
          <p:cNvPr id="7" name="Rectangle 6"/>
          <p:cNvSpPr/>
          <p:nvPr/>
        </p:nvSpPr>
        <p:spPr>
          <a:xfrm>
            <a:off x="304800" y="3581400"/>
            <a:ext cx="685800" cy="418295"/>
          </a:xfrm>
          <a:prstGeom prst="rect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381000" y="5105400"/>
            <a:ext cx="1600200" cy="461665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/>
              <a:t>CapsLock</a:t>
            </a:r>
            <a:endParaRPr lang="en-US" sz="2400" b="1" dirty="0"/>
          </a:p>
        </p:txBody>
      </p:sp>
      <p:sp>
        <p:nvSpPr>
          <p:cNvPr id="10" name="Rectangle 9"/>
          <p:cNvSpPr/>
          <p:nvPr/>
        </p:nvSpPr>
        <p:spPr>
          <a:xfrm>
            <a:off x="304800" y="4038600"/>
            <a:ext cx="685800" cy="381000"/>
          </a:xfrm>
          <a:prstGeom prst="rect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Up Arrow 10"/>
          <p:cNvSpPr/>
          <p:nvPr/>
        </p:nvSpPr>
        <p:spPr>
          <a:xfrm rot="10800000">
            <a:off x="495300" y="2895690"/>
            <a:ext cx="304800" cy="647640"/>
          </a:xfrm>
          <a:prstGeom prst="upArrow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8531570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2"/>
          <p:cNvSpPr>
            <a:spLocks noGrp="1"/>
          </p:cNvSpPr>
          <p:nvPr>
            <p:ph type="title"/>
          </p:nvPr>
        </p:nvSpPr>
        <p:spPr>
          <a:xfrm>
            <a:off x="1981200" y="2971800"/>
            <a:ext cx="5058414" cy="1066800"/>
          </a:xfrm>
        </p:spPr>
        <p:txBody>
          <a:bodyPr/>
          <a:lstStyle/>
          <a:p>
            <a:pPr algn="ctr"/>
            <a:r>
              <a:rPr lang="en-US" sz="4800" b="1" dirty="0">
                <a:latin typeface="Segoe UI Semibold" panose="020B0702040204020203" pitchFamily="34" charset="0"/>
                <a:cs typeface="Courier New" panose="02070309020205020404" pitchFamily="49" charset="0"/>
              </a:rPr>
              <a:t>Activity #5</a:t>
            </a:r>
            <a:endParaRPr lang="en-US" dirty="0">
              <a:latin typeface="Segoe UI Semibold" panose="020B07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2050171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1295400"/>
            <a:ext cx="4229100" cy="3184072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90962" y="4800600"/>
            <a:ext cx="75906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In-Class Practice</a:t>
            </a:r>
          </a:p>
        </p:txBody>
      </p:sp>
    </p:spTree>
    <p:extLst>
      <p:ext uri="{BB962C8B-B14F-4D97-AF65-F5344CB8AC3E}">
        <p14:creationId xmlns:p14="http://schemas.microsoft.com/office/powerpoint/2010/main" val="3306726716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828800"/>
            <a:ext cx="8183880" cy="4800600"/>
          </a:xfrm>
        </p:spPr>
        <p:txBody>
          <a:bodyPr>
            <a:normAutofit/>
          </a:bodyPr>
          <a:lstStyle/>
          <a:p>
            <a:pPr marL="45720" indent="0" algn="ctr">
              <a:buClr>
                <a:srgbClr val="934747"/>
              </a:buClr>
              <a:buNone/>
            </a:pPr>
            <a:endParaRPr lang="en-US" sz="4800" b="1" dirty="0">
              <a:solidFill>
                <a:srgbClr val="934747"/>
              </a:solidFill>
              <a:latin typeface="Myriad Pro" pitchFamily="34" charset="0"/>
            </a:endParaRPr>
          </a:p>
          <a:p>
            <a:pPr marL="45720" indent="0" algn="ctr">
              <a:buClr>
                <a:srgbClr val="934747"/>
              </a:buClr>
              <a:buNone/>
            </a:pPr>
            <a:r>
              <a:rPr lang="en-US" sz="4000" b="1" dirty="0">
                <a:solidFill>
                  <a:schemeClr val="accent1">
                    <a:lumMod val="50000"/>
                  </a:schemeClr>
                </a:solidFill>
              </a:rPr>
              <a:t>THANK YOU FOR COMING!</a:t>
            </a: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rgbClr val="934747"/>
              </a:solidFill>
              <a:latin typeface="Myriad Pro" pitchFamily="34" charset="0"/>
            </a:endParaRPr>
          </a:p>
          <a:p>
            <a:pPr marL="45720" indent="0" algn="ctr">
              <a:buClr>
                <a:srgbClr val="934747"/>
              </a:buClr>
              <a:buNone/>
            </a:pPr>
            <a:r>
              <a:rPr lang="en-US" sz="4000" b="1" u="sng" dirty="0">
                <a:solidFill>
                  <a:schemeClr val="tx1"/>
                </a:solidFill>
              </a:rPr>
              <a:t>Part Two Next Week</a:t>
            </a:r>
          </a:p>
          <a:p>
            <a:pPr marL="45720" indent="0" algn="ctr">
              <a:buClr>
                <a:srgbClr val="934747"/>
              </a:buClr>
              <a:buNone/>
            </a:pPr>
            <a:r>
              <a:rPr lang="en-US" sz="4000" b="1" dirty="0">
                <a:solidFill>
                  <a:schemeClr val="tx1"/>
                </a:solidFill>
              </a:rPr>
              <a:t>Computer Basics</a:t>
            </a: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rgbClr val="934747"/>
              </a:solidFill>
              <a:latin typeface="Myriad Pro" pitchFamily="34" charset="0"/>
            </a:endParaRP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rgbClr val="934747"/>
              </a:solidFill>
              <a:latin typeface="Myriad Pro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77240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cs typeface="Courier New" panose="02070309020205020404" pitchFamily="49" charset="0"/>
              </a:rPr>
              <a:t>Questions?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1659040"/>
      </p:ext>
    </p:extLst>
  </p:cSld>
  <p:clrMapOvr>
    <a:masterClrMapping/>
  </p:clrMapOvr>
  <p:transition spd="slow">
    <p:push dir="u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 TechEd Theme - Basic PowerPoint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ew TechEd Theme - Basic PowerPoint" id="{EBF6C87B-479B-45DF-BCDE-BC68215B5F4A}" vid="{AD3EDA62-2FAF-4269-A490-1D1DBF2FACD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New Basic PowerPoint Theme</Template>
  <TotalTime>1435</TotalTime>
  <Words>135</Words>
  <Application>Microsoft Office PowerPoint</Application>
  <PresentationFormat>On-screen Show (4:3)</PresentationFormat>
  <Paragraphs>67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6" baseType="lpstr">
      <vt:lpstr>Arial</vt:lpstr>
      <vt:lpstr>Calibri</vt:lpstr>
      <vt:lpstr>Courier New</vt:lpstr>
      <vt:lpstr>Georgia</vt:lpstr>
      <vt:lpstr>Myriad Pro</vt:lpstr>
      <vt:lpstr>Segoe UI</vt:lpstr>
      <vt:lpstr>Segoe UI Semibold</vt:lpstr>
      <vt:lpstr>Times New Roman</vt:lpstr>
      <vt:lpstr>Wingdings 2</vt:lpstr>
      <vt:lpstr>New TechEd Theme - Basic PowerPoint</vt:lpstr>
      <vt:lpstr>Mouse &amp; Keyboard Basics</vt:lpstr>
      <vt:lpstr>Agenda</vt:lpstr>
      <vt:lpstr>How to Hold the Mouse</vt:lpstr>
      <vt:lpstr>Parts of the Mouse</vt:lpstr>
      <vt:lpstr>Activity #1</vt:lpstr>
      <vt:lpstr>Parts of a Keyboard</vt:lpstr>
      <vt:lpstr>Letter, Shift &amp; Enter Keys</vt:lpstr>
      <vt:lpstr>Activity #2</vt:lpstr>
      <vt:lpstr>The Space Bar</vt:lpstr>
      <vt:lpstr>Activity #3</vt:lpstr>
      <vt:lpstr>Backspace, Delete &amp; Arrow Keys</vt:lpstr>
      <vt:lpstr>Activity #4</vt:lpstr>
      <vt:lpstr>Tab &amp; Caps Lock</vt:lpstr>
      <vt:lpstr>Activity #5</vt:lpstr>
      <vt:lpstr>PowerPoint Presentation</vt:lpstr>
      <vt:lpstr>Questions?</vt:lpstr>
    </vt:vector>
  </TitlesOfParts>
  <Company>Gail Borden Public Library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Keyboard &amp; mouse basics</dc:title>
  <dc:creator>Phil Schmitt</dc:creator>
  <cp:lastModifiedBy>Nellie Barrett</cp:lastModifiedBy>
  <cp:revision>139</cp:revision>
  <cp:lastPrinted>2015-09-24T16:40:02Z</cp:lastPrinted>
  <dcterms:created xsi:type="dcterms:W3CDTF">2014-05-30T16:35:15Z</dcterms:created>
  <dcterms:modified xsi:type="dcterms:W3CDTF">2017-11-06T21:30:22Z</dcterms:modified>
</cp:coreProperties>
</file>