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2"/>
  </p:sldMasterIdLst>
  <p:notesMasterIdLst>
    <p:notesMasterId r:id="rId52"/>
  </p:notesMasterIdLst>
  <p:handoutMasterIdLst>
    <p:handoutMasterId r:id="rId53"/>
  </p:handoutMasterIdLst>
  <p:sldIdLst>
    <p:sldId id="257" r:id="rId3"/>
    <p:sldId id="258" r:id="rId4"/>
    <p:sldId id="270" r:id="rId5"/>
    <p:sldId id="268" r:id="rId6"/>
    <p:sldId id="278" r:id="rId7"/>
    <p:sldId id="311" r:id="rId8"/>
    <p:sldId id="312" r:id="rId9"/>
    <p:sldId id="310" r:id="rId10"/>
    <p:sldId id="313" r:id="rId11"/>
    <p:sldId id="269" r:id="rId12"/>
    <p:sldId id="304" r:id="rId13"/>
    <p:sldId id="271" r:id="rId14"/>
    <p:sldId id="273" r:id="rId15"/>
    <p:sldId id="317" r:id="rId16"/>
    <p:sldId id="315" r:id="rId17"/>
    <p:sldId id="318" r:id="rId18"/>
    <p:sldId id="316" r:id="rId19"/>
    <p:sldId id="319" r:id="rId20"/>
    <p:sldId id="320" r:id="rId21"/>
    <p:sldId id="272" r:id="rId22"/>
    <p:sldId id="305" r:id="rId23"/>
    <p:sldId id="274" r:id="rId24"/>
    <p:sldId id="275" r:id="rId25"/>
    <p:sldId id="321" r:id="rId26"/>
    <p:sldId id="322" r:id="rId27"/>
    <p:sldId id="323" r:id="rId28"/>
    <p:sldId id="324" r:id="rId29"/>
    <p:sldId id="276" r:id="rId30"/>
    <p:sldId id="306" r:id="rId31"/>
    <p:sldId id="299" r:id="rId32"/>
    <p:sldId id="290" r:id="rId33"/>
    <p:sldId id="325" r:id="rId34"/>
    <p:sldId id="283" r:id="rId35"/>
    <p:sldId id="307" r:id="rId36"/>
    <p:sldId id="284" r:id="rId37"/>
    <p:sldId id="285" r:id="rId38"/>
    <p:sldId id="329" r:id="rId39"/>
    <p:sldId id="326" r:id="rId40"/>
    <p:sldId id="327" r:id="rId41"/>
    <p:sldId id="330" r:id="rId42"/>
    <p:sldId id="286" r:id="rId43"/>
    <p:sldId id="308" r:id="rId44"/>
    <p:sldId id="331" r:id="rId45"/>
    <p:sldId id="332" r:id="rId46"/>
    <p:sldId id="333" r:id="rId47"/>
    <p:sldId id="334" r:id="rId48"/>
    <p:sldId id="335" r:id="rId49"/>
    <p:sldId id="309" r:id="rId50"/>
    <p:sldId id="302" r:id="rId5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5472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9911" autoAdjust="0"/>
  </p:normalViewPr>
  <p:slideViewPr>
    <p:cSldViewPr snapToGrid="0">
      <p:cViewPr varScale="1">
        <p:scale>
          <a:sx n="90" d="100"/>
          <a:sy n="90" d="100"/>
        </p:scale>
        <p:origin x="1434" y="78"/>
      </p:cViewPr>
      <p:guideLst>
        <p:guide orient="horz" pos="2160"/>
        <p:guide pos="2880"/>
        <p:guide pos="5472"/>
        <p:guide orient="horz" pos="41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253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handoutMaster" Target="handoutMasters/handoutMaster1.xml"/><Relationship Id="rId58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8796EA6-6F25-4F19-87BA-7ADCC16DAEFF}" type="datetimeFigureOut">
              <a:rPr lang="en-US" smtClean="0"/>
              <a:t>11/13/2017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64E50CC-F33A-4EF4-9F12-93EC4A21A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39C172E-A8B5-46F6-B05C-DFA3E2E0F207}" type="datetimeFigureOut">
              <a:rPr lang="en-US" smtClean="0"/>
              <a:t>11/13/2017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2674CE4-FBD8-4481-AEFB-CA53E599A7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9742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603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9069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365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8109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9834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4946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8670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722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9310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335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670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3835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4134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4928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7929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7761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9824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20527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9707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66005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8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7944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6775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19107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31530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11335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03853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2511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51082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18887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21080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714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35387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24499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54578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45484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9903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74292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9183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13435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89214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45387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 marL="178027" indent="-178027">
              <a:buFont typeface="Arial" panose="020B0604020202020204" pitchFamily="34" charset="0"/>
              <a:buChar char="•"/>
            </a:pPr>
            <a:r>
              <a:rPr lang="en-US" baseline="0" dirty="0"/>
              <a:t>Thank participants for coming and remind them of the URL.</a:t>
            </a:r>
          </a:p>
          <a:p>
            <a:endParaRPr lang="en-US" baseline="0" dirty="0"/>
          </a:p>
          <a:p>
            <a:pPr marL="178027" indent="-178027">
              <a:buFont typeface="Arial" panose="020B0604020202020204" pitchFamily="34" charset="0"/>
              <a:buChar char="•"/>
            </a:pPr>
            <a:r>
              <a:rPr lang="en-US" baseline="0" dirty="0"/>
              <a:t>Provide each with a handout and class survey.</a:t>
            </a:r>
          </a:p>
          <a:p>
            <a:endParaRPr lang="en-US" baseline="0" dirty="0"/>
          </a:p>
          <a:p>
            <a:pPr marL="178027" indent="-178027">
              <a:buFont typeface="Arial" panose="020B0604020202020204" pitchFamily="34" charset="0"/>
              <a:buChar char="•"/>
            </a:pPr>
            <a:r>
              <a:rPr lang="en-US" baseline="0" dirty="0"/>
              <a:t>Encourage them to sign up for class two in the series. </a:t>
            </a:r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514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785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459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7418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0161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61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E708F12-96AD-4ED4-8132-A78F5E42C1F5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11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A170-8299-44AD-AEEF-FC686C3D7804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784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763A-68EC-4ECD-9620-D9FE9CDDD622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780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BEDD-6160-49BB-B372-861DE7DE9BA5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43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819F-B7FD-4B29-8F66-9E318144BC2A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05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A159C-B6E0-4F10-9F4A-2FA57003B139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644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70CBBB-D1D1-4386-A5E9-07F3477B78F3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07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FA4CAD8-0EA7-4615-B69B-B2F199EF3A93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219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34BD7-6953-492C-921B-E68B2D7F14C8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7D9B-D4D3-4E23-88DF-2E354FA43196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986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67C5-D04E-4576-B61C-12ABA14BBD6C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836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fld id="{C20F09E4-6EA4-4BF3-9FC8-FF40373B88E6}" type="datetime1">
              <a:rPr lang="en-US" smtClean="0"/>
              <a:t>11/13/2017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2880" userDrawn="1">
          <p15:clr>
            <a:srgbClr val="F26B43"/>
          </p15:clr>
        </p15:guide>
        <p15:guide id="2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mailto:mdombrowski@gailborden.info" TargetMode="Externa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lopez@gailborden.info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sz="2400" dirty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Monica Dombrowski</a:t>
            </a:r>
          </a:p>
          <a:p>
            <a:pPr algn="r"/>
            <a:r>
              <a:rPr lang="en-US" sz="2400" dirty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Technology Education Manager</a:t>
            </a:r>
          </a:p>
          <a:p>
            <a:pPr algn="r"/>
            <a:r>
              <a:rPr lang="en-US" sz="2400" dirty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Gail Borden Public Library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811" y="1906073"/>
            <a:ext cx="8917798" cy="1762076"/>
          </a:xfrm>
        </p:spPr>
        <p:txBody>
          <a:bodyPr>
            <a:noAutofit/>
          </a:bodyPr>
          <a:lstStyle/>
          <a:p>
            <a:r>
              <a:rPr lang="en-US" sz="4800">
                <a:latin typeface="Segoe UI Semibold" panose="020B0702040204020203" pitchFamily="34" charset="0"/>
              </a:rPr>
              <a:t>LinkedIn: Tips </a:t>
            </a:r>
            <a:r>
              <a:rPr lang="en-US" sz="4800" dirty="0">
                <a:latin typeface="Segoe UI Semibold" panose="020B0702040204020203" pitchFamily="34" charset="0"/>
              </a:rPr>
              <a:t>&amp; Tricks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1B05CF-6ED7-4A1F-BEA1-105828CDBB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DB1E9FC-9469-4C58-9479-E0C23E99BB5F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063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Activity #1</a:t>
            </a:r>
          </a:p>
        </p:txBody>
      </p:sp>
    </p:spTree>
    <p:extLst>
      <p:ext uri="{BB962C8B-B14F-4D97-AF65-F5344CB8AC3E}">
        <p14:creationId xmlns:p14="http://schemas.microsoft.com/office/powerpoint/2010/main" val="368570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233623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About Recommendations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1634983"/>
            <a:ext cx="826410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ea typeface="MS Mincho" panose="02020609040205080304" pitchFamily="49" charset="-128"/>
              </a:rPr>
              <a:t>Like reference letters written by and for Connections</a:t>
            </a:r>
            <a:endParaRPr lang="en-US" sz="2400" dirty="0">
              <a:ea typeface="Times New Roman" panose="02020603050405020304" pitchFamily="18" charset="0"/>
            </a:endParaRPr>
          </a:p>
          <a:p>
            <a:pPr marL="342900" indent="-342900"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ea typeface="MS Mincho" panose="02020609040205080304" pitchFamily="49" charset="-128"/>
              </a:rPr>
              <a:t>Provide testimonials about past performance from those who can provide insight (former bosses, employees, etc.)</a:t>
            </a:r>
            <a:endParaRPr lang="en-US" sz="2400" dirty="0">
              <a:ea typeface="Times New Roman" panose="02020603050405020304" pitchFamily="18" charset="0"/>
            </a:endParaRPr>
          </a:p>
          <a:p>
            <a:pPr marL="342900" indent="-342900"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ea typeface="MS Mincho" panose="02020609040205080304" pitchFamily="49" charset="-128"/>
              </a:rPr>
              <a:t>Appear in two places: </a:t>
            </a:r>
          </a:p>
          <a:p>
            <a:pPr marL="914400" lvl="1" indent="-457200">
              <a:spcAft>
                <a:spcPts val="300"/>
              </a:spcAft>
              <a:buFont typeface="+mj-lt"/>
              <a:buAutoNum type="arabicPeriod"/>
            </a:pPr>
            <a:r>
              <a:rPr lang="en-US" sz="2400" dirty="0">
                <a:ea typeface="MS Mincho" panose="02020609040205080304" pitchFamily="49" charset="-128"/>
              </a:rPr>
              <a:t>The </a:t>
            </a:r>
            <a:r>
              <a:rPr lang="en-US" sz="2400" b="1" dirty="0">
                <a:ea typeface="MS Mincho" panose="02020609040205080304" pitchFamily="49" charset="-128"/>
              </a:rPr>
              <a:t>Recommendations</a:t>
            </a:r>
            <a:r>
              <a:rPr lang="en-US" sz="2400" dirty="0">
                <a:ea typeface="MS Mincho" panose="02020609040205080304" pitchFamily="49" charset="-128"/>
              </a:rPr>
              <a:t> section of the </a:t>
            </a:r>
            <a:r>
              <a:rPr lang="en-US" sz="2400" b="1" dirty="0">
                <a:ea typeface="MS Mincho" panose="02020609040205080304" pitchFamily="49" charset="-128"/>
              </a:rPr>
              <a:t>Profile</a:t>
            </a:r>
            <a:r>
              <a:rPr lang="en-US" sz="2400" dirty="0">
                <a:ea typeface="MS Mincho" panose="02020609040205080304" pitchFamily="49" charset="-128"/>
              </a:rPr>
              <a:t> page</a:t>
            </a:r>
          </a:p>
          <a:p>
            <a:pPr marL="914400" lvl="1" indent="-457200">
              <a:spcAft>
                <a:spcPts val="300"/>
              </a:spcAft>
              <a:buFont typeface="+mj-lt"/>
              <a:buAutoNum type="arabicPeriod"/>
            </a:pPr>
            <a:r>
              <a:rPr lang="en-US" sz="2400" dirty="0">
                <a:ea typeface="MS Mincho" panose="02020609040205080304" pitchFamily="49" charset="-128"/>
              </a:rPr>
              <a:t>Under the position for which they were written </a:t>
            </a:r>
            <a:endParaRPr lang="en-US" sz="24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0364" y="4359877"/>
            <a:ext cx="6734286" cy="18288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984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199" y="1664898"/>
            <a:ext cx="8324492" cy="3321170"/>
          </a:xfrm>
        </p:spPr>
        <p:txBody>
          <a:bodyPr/>
          <a:lstStyle/>
          <a:p>
            <a:pPr marL="61722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>
                <a:solidFill>
                  <a:schemeClr val="tx1"/>
                </a:solidFill>
              </a:rPr>
              <a:t>Follow these steps to use the wizard: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Scroll to the </a:t>
            </a:r>
            <a:r>
              <a:rPr lang="en-US" sz="1800" b="1" dirty="0">
                <a:solidFill>
                  <a:schemeClr val="tx1"/>
                </a:solidFill>
              </a:rPr>
              <a:t>Recommendations</a:t>
            </a:r>
            <a:r>
              <a:rPr lang="en-US" sz="1800" dirty="0">
                <a:solidFill>
                  <a:schemeClr val="tx1"/>
                </a:solidFill>
              </a:rPr>
              <a:t> section of the Profile and click on the </a:t>
            </a:r>
            <a:r>
              <a:rPr lang="en-US" sz="1800" b="1" dirty="0">
                <a:solidFill>
                  <a:schemeClr val="tx1"/>
                </a:solidFill>
              </a:rPr>
              <a:t>Ask to be recommended </a:t>
            </a:r>
            <a:r>
              <a:rPr lang="en-US" sz="1800" dirty="0">
                <a:solidFill>
                  <a:schemeClr val="tx1"/>
                </a:solidFill>
              </a:rPr>
              <a:t>button that appears</a:t>
            </a: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800" dirty="0">
              <a:solidFill>
                <a:schemeClr val="tx1"/>
              </a:solidFill>
            </a:endParaRP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sz="1800" dirty="0">
                <a:solidFill>
                  <a:schemeClr val="tx1"/>
                </a:solidFill>
              </a:rPr>
              <a:t>On the </a:t>
            </a:r>
            <a:r>
              <a:rPr lang="en-US" sz="1800" b="1" dirty="0">
                <a:solidFill>
                  <a:schemeClr val="tx1"/>
                </a:solidFill>
              </a:rPr>
              <a:t>Recommendations</a:t>
            </a:r>
            <a:r>
              <a:rPr lang="en-US" sz="1800" dirty="0">
                <a:solidFill>
                  <a:schemeClr val="tx1"/>
                </a:solidFill>
              </a:rPr>
              <a:t> page, select a position from the drop-down list in the </a:t>
            </a:r>
            <a:r>
              <a:rPr lang="en-US" sz="1800" b="1" dirty="0">
                <a:solidFill>
                  <a:schemeClr val="tx1"/>
                </a:solidFill>
              </a:rPr>
              <a:t>What you’d like to be recommended for </a:t>
            </a:r>
            <a:r>
              <a:rPr lang="en-US" sz="1800" dirty="0">
                <a:solidFill>
                  <a:schemeClr val="tx1"/>
                </a:solidFill>
              </a:rPr>
              <a:t>box</a:t>
            </a:r>
          </a:p>
          <a:p>
            <a:pPr marL="61722" indent="0"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61722" indent="0"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81155" y="521908"/>
            <a:ext cx="8962845" cy="1066800"/>
          </a:xfrm>
        </p:spPr>
        <p:txBody>
          <a:bodyPr>
            <a:noAutofit/>
          </a:bodyPr>
          <a:lstStyle/>
          <a:p>
            <a:r>
              <a:rPr lang="en-US" sz="4800" dirty="0"/>
              <a:t>Requesting Recommendations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649457" y="2758749"/>
            <a:ext cx="5486399" cy="3950589"/>
            <a:chOff x="1649457" y="2758749"/>
            <a:chExt cx="5486399" cy="3950589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49457" y="2758749"/>
              <a:ext cx="5486399" cy="13716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16675" y="5063418"/>
              <a:ext cx="4429334" cy="164592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4836545" y="2817690"/>
              <a:ext cx="1554480" cy="3657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79281" y="2834954"/>
              <a:ext cx="2103120" cy="3657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746069" y="5957421"/>
              <a:ext cx="3657600" cy="4572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252772" y="5591661"/>
              <a:ext cx="457200" cy="36576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3497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199" y="1664898"/>
            <a:ext cx="8324492" cy="3321170"/>
          </a:xfrm>
        </p:spPr>
        <p:txBody>
          <a:bodyPr/>
          <a:lstStyle/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1800" dirty="0">
                <a:solidFill>
                  <a:schemeClr val="tx1"/>
                </a:solidFill>
              </a:rPr>
              <a:t>Type a Connection name (you can enter up to 3) in the </a:t>
            </a:r>
            <a:r>
              <a:rPr lang="en-US" sz="1800" b="1" dirty="0">
                <a:solidFill>
                  <a:schemeClr val="tx1"/>
                </a:solidFill>
              </a:rPr>
              <a:t>Who do you want  to ask </a:t>
            </a:r>
            <a:r>
              <a:rPr lang="en-US" sz="1800" dirty="0">
                <a:solidFill>
                  <a:schemeClr val="tx1"/>
                </a:solidFill>
              </a:rPr>
              <a:t>box and select the appropriate Connection from the drop-down list</a:t>
            </a: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1100" dirty="0">
              <a:solidFill>
                <a:schemeClr val="tx1"/>
              </a:solidFill>
            </a:endParaRP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404622" lvl="0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4"/>
            </a:pPr>
            <a:r>
              <a:rPr lang="en-US" sz="1800" dirty="0">
                <a:solidFill>
                  <a:schemeClr val="tx1"/>
                </a:solidFill>
                <a:latin typeface="Segoe UI" panose="020B0502040204020203" pitchFamily="34" charset="0"/>
                <a:ea typeface="MS Mincho" panose="02020609040205080304" pitchFamily="49" charset="-128"/>
              </a:rPr>
              <a:t>Choose a relationship and position from the drop-down lists in the </a:t>
            </a:r>
            <a:r>
              <a:rPr lang="en-US" sz="1800" b="1" dirty="0">
                <a:solidFill>
                  <a:schemeClr val="tx1"/>
                </a:solidFill>
                <a:latin typeface="Segoe UI" panose="020B0502040204020203" pitchFamily="34" charset="0"/>
                <a:ea typeface="MS Mincho" panose="02020609040205080304" pitchFamily="49" charset="-128"/>
              </a:rPr>
              <a:t>What’s your relationship?</a:t>
            </a:r>
            <a:r>
              <a:rPr lang="en-US" sz="1800" dirty="0">
                <a:solidFill>
                  <a:schemeClr val="tx1"/>
                </a:solidFill>
                <a:latin typeface="Segoe UI" panose="020B0502040204020203" pitchFamily="34" charset="0"/>
                <a:ea typeface="MS Mincho" panose="02020609040205080304" pitchFamily="49" charset="-128"/>
              </a:rPr>
              <a:t> and </a:t>
            </a:r>
            <a:r>
              <a:rPr lang="en-US" sz="1800" b="1" dirty="0">
                <a:solidFill>
                  <a:schemeClr val="tx1"/>
                </a:solidFill>
                <a:latin typeface="Segoe UI" panose="020B0502040204020203" pitchFamily="34" charset="0"/>
                <a:ea typeface="MS Mincho" panose="02020609040205080304" pitchFamily="49" charset="-128"/>
              </a:rPr>
              <a:t>What was (Connection’s name) position at the time?</a:t>
            </a:r>
            <a:r>
              <a:rPr lang="en-US" sz="1800" dirty="0">
                <a:solidFill>
                  <a:schemeClr val="tx1"/>
                </a:solidFill>
                <a:latin typeface="Segoe UI" panose="020B0502040204020203" pitchFamily="34" charset="0"/>
                <a:ea typeface="MS Mincho" panose="02020609040205080304" pitchFamily="49" charset="-128"/>
              </a:rPr>
              <a:t> boxes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81155" y="521908"/>
            <a:ext cx="8962845" cy="1066800"/>
          </a:xfrm>
        </p:spPr>
        <p:txBody>
          <a:bodyPr>
            <a:noAutofit/>
          </a:bodyPr>
          <a:lstStyle/>
          <a:p>
            <a:r>
              <a:rPr lang="en-US" sz="4800" dirty="0"/>
              <a:t>Requesting Recommendations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384926" y="2349924"/>
            <a:ext cx="4096512" cy="1554480"/>
            <a:chOff x="2384926" y="2298168"/>
            <a:chExt cx="4096512" cy="155448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84926" y="2298168"/>
              <a:ext cx="4096512" cy="155448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2438400" y="2834954"/>
              <a:ext cx="3931920" cy="8229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423865" y="4906990"/>
            <a:ext cx="4108044" cy="1737360"/>
            <a:chOff x="2423865" y="4906990"/>
            <a:chExt cx="4108044" cy="173736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23865" y="4906990"/>
              <a:ext cx="4108044" cy="173736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2481821" y="5318325"/>
              <a:ext cx="3931920" cy="118872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3975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155" y="521908"/>
            <a:ext cx="8962845" cy="1066800"/>
          </a:xfrm>
        </p:spPr>
        <p:txBody>
          <a:bodyPr>
            <a:noAutofit/>
          </a:bodyPr>
          <a:lstStyle/>
          <a:p>
            <a:r>
              <a:rPr lang="en-US" sz="4800" dirty="0"/>
              <a:t>Requesting Recommendations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612475" y="1733452"/>
            <a:ext cx="7996687" cy="961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r>
              <a:rPr lang="en-US" dirty="0">
                <a:latin typeface="Segoe UI" panose="020B0502040204020203" pitchFamily="34" charset="0"/>
                <a:ea typeface="MS Mincho" panose="02020609040205080304" pitchFamily="49" charset="-128"/>
              </a:rPr>
              <a:t>Type a personalized message into the </a:t>
            </a:r>
            <a:r>
              <a:rPr lang="en-US" b="1" dirty="0">
                <a:latin typeface="Segoe UI" panose="020B0502040204020203" pitchFamily="34" charset="0"/>
                <a:ea typeface="MS Mincho" panose="02020609040205080304" pitchFamily="49" charset="-128"/>
              </a:rPr>
              <a:t>Write your message</a:t>
            </a:r>
            <a:r>
              <a:rPr lang="en-US" dirty="0">
                <a:latin typeface="Segoe UI" panose="020B0502040204020203" pitchFamily="34" charset="0"/>
                <a:ea typeface="MS Mincho" panose="02020609040205080304" pitchFamily="49" charset="-128"/>
              </a:rPr>
              <a:t> box, or use the one that auto-fills, as desired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6"/>
            </a:pPr>
            <a:r>
              <a:rPr lang="en-US" dirty="0">
                <a:latin typeface="Segoe UI" panose="020B0502040204020203" pitchFamily="34" charset="0"/>
                <a:ea typeface="MS Mincho" panose="02020609040205080304" pitchFamily="49" charset="-128"/>
              </a:rPr>
              <a:t>Click on the </a:t>
            </a:r>
            <a:r>
              <a:rPr lang="en-US" b="1" dirty="0">
                <a:latin typeface="Segoe UI" panose="020B0502040204020203" pitchFamily="34" charset="0"/>
                <a:ea typeface="MS Mincho" panose="02020609040205080304" pitchFamily="49" charset="-128"/>
              </a:rPr>
              <a:t>Send</a:t>
            </a:r>
            <a:r>
              <a:rPr lang="en-US" dirty="0">
                <a:latin typeface="Segoe UI" panose="020B0502040204020203" pitchFamily="34" charset="0"/>
                <a:ea typeface="MS Mincho" panose="02020609040205080304" pitchFamily="49" charset="-128"/>
              </a:rPr>
              <a:t> button 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388743" y="2856887"/>
            <a:ext cx="4444150" cy="2751826"/>
            <a:chOff x="2388743" y="2856887"/>
            <a:chExt cx="4444150" cy="275182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88743" y="2856887"/>
              <a:ext cx="4444150" cy="27432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2423247" y="3783845"/>
              <a:ext cx="4297680" cy="12801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421133" y="5242953"/>
              <a:ext cx="548640" cy="3657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7153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Recommendation Actions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199" y="1664897"/>
            <a:ext cx="8229601" cy="5011948"/>
          </a:xfrm>
        </p:spPr>
        <p:txBody>
          <a:bodyPr>
            <a:normAutofit/>
          </a:bodyPr>
          <a:lstStyle/>
          <a:p>
            <a:pPr marL="61722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>
                <a:solidFill>
                  <a:schemeClr val="tx1"/>
                </a:solidFill>
              </a:rPr>
              <a:t>Recommendations received from Connections are visible in the </a:t>
            </a:r>
            <a:r>
              <a:rPr lang="en-US" sz="1800" b="1" dirty="0">
                <a:solidFill>
                  <a:schemeClr val="tx1"/>
                </a:solidFill>
              </a:rPr>
              <a:t>Received</a:t>
            </a:r>
            <a:r>
              <a:rPr lang="en-US" sz="1800" dirty="0">
                <a:solidFill>
                  <a:schemeClr val="tx1"/>
                </a:solidFill>
              </a:rPr>
              <a:t> section of the </a:t>
            </a:r>
            <a:r>
              <a:rPr lang="en-US" sz="1800" b="1" dirty="0">
                <a:solidFill>
                  <a:schemeClr val="tx1"/>
                </a:solidFill>
              </a:rPr>
              <a:t>Recommendations</a:t>
            </a:r>
            <a:r>
              <a:rPr lang="en-US" sz="1800" dirty="0">
                <a:solidFill>
                  <a:schemeClr val="tx1"/>
                </a:solidFill>
              </a:rPr>
              <a:t> page</a:t>
            </a:r>
          </a:p>
          <a:p>
            <a:pPr marL="61722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>
                <a:solidFill>
                  <a:schemeClr val="tx1"/>
                </a:solidFill>
              </a:rPr>
              <a:t>Users can take the following actions regarding Recommendations they’ve received: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Add them to their profiles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Ask for modifications to Recommendations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Hide or change the display order on their Profile pages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749331" y="4134697"/>
            <a:ext cx="7370211" cy="2506945"/>
            <a:chOff x="749331" y="4134697"/>
            <a:chExt cx="7370211" cy="250694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9331" y="4355642"/>
              <a:ext cx="3457937" cy="2286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40822" y="4134697"/>
              <a:ext cx="4878720" cy="201168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749331" y="4587344"/>
              <a:ext cx="674027" cy="3657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72227" y="6260861"/>
              <a:ext cx="1097280" cy="27432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163010" y="6252234"/>
              <a:ext cx="914400" cy="27432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40639" y="4673612"/>
              <a:ext cx="3474720" cy="18288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70035" y="5260208"/>
              <a:ext cx="182880" cy="18288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916147" y="5044547"/>
              <a:ext cx="182880" cy="18288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8633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Writing Recommendations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199" y="1664897"/>
            <a:ext cx="8229601" cy="4761781"/>
          </a:xfrm>
        </p:spPr>
        <p:txBody>
          <a:bodyPr>
            <a:normAutofit/>
          </a:bodyPr>
          <a:lstStyle/>
          <a:p>
            <a:pPr marL="61722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>
                <a:solidFill>
                  <a:schemeClr val="tx1"/>
                </a:solidFill>
              </a:rPr>
              <a:t>Follow these steps to use the wizard: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Scroll to the </a:t>
            </a:r>
            <a:r>
              <a:rPr lang="en-US" sz="1800" b="1" dirty="0">
                <a:solidFill>
                  <a:schemeClr val="tx1"/>
                </a:solidFill>
              </a:rPr>
              <a:t>Recommendations</a:t>
            </a:r>
            <a:r>
              <a:rPr lang="en-US" sz="1800" dirty="0">
                <a:solidFill>
                  <a:schemeClr val="tx1"/>
                </a:solidFill>
              </a:rPr>
              <a:t> section of the Profile and click on the </a:t>
            </a:r>
            <a:r>
              <a:rPr lang="en-US" sz="1800" b="1" dirty="0">
                <a:solidFill>
                  <a:schemeClr val="tx1"/>
                </a:solidFill>
              </a:rPr>
              <a:t>Manage</a:t>
            </a:r>
            <a:r>
              <a:rPr lang="en-US" sz="1800" dirty="0">
                <a:solidFill>
                  <a:schemeClr val="tx1"/>
                </a:solidFill>
              </a:rPr>
              <a:t> button that appears (if already on the </a:t>
            </a:r>
            <a:r>
              <a:rPr lang="en-US" sz="1800" b="1" dirty="0">
                <a:solidFill>
                  <a:schemeClr val="tx1"/>
                </a:solidFill>
              </a:rPr>
              <a:t>Recommendations</a:t>
            </a:r>
            <a:r>
              <a:rPr lang="en-US" sz="1800" dirty="0">
                <a:solidFill>
                  <a:schemeClr val="tx1"/>
                </a:solidFill>
              </a:rPr>
              <a:t> page, skip this step)</a:t>
            </a: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sz="1800" dirty="0">
                <a:solidFill>
                  <a:schemeClr val="tx1"/>
                </a:solidFill>
              </a:rPr>
              <a:t>Click on the </a:t>
            </a:r>
            <a:r>
              <a:rPr lang="en-US" sz="1800" b="1" dirty="0">
                <a:solidFill>
                  <a:schemeClr val="tx1"/>
                </a:solidFill>
              </a:rPr>
              <a:t>Give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b="1" dirty="0">
                <a:solidFill>
                  <a:schemeClr val="tx1"/>
                </a:solidFill>
              </a:rPr>
              <a:t>recommendations</a:t>
            </a:r>
            <a:r>
              <a:rPr lang="en-US" sz="1800" dirty="0">
                <a:solidFill>
                  <a:schemeClr val="tx1"/>
                </a:solidFill>
              </a:rPr>
              <a:t> link at the top of the page</a:t>
            </a: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9457" y="3000281"/>
            <a:ext cx="5486399" cy="13716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9457" y="4887188"/>
            <a:ext cx="5516236" cy="100584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689602" y="3077730"/>
            <a:ext cx="2103120" cy="3657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47861" y="3094980"/>
            <a:ext cx="674027" cy="27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62860" y="5389598"/>
            <a:ext cx="1554480" cy="3657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78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Writing Recommendations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199" y="1664897"/>
            <a:ext cx="8229601" cy="4761781"/>
          </a:xfrm>
        </p:spPr>
        <p:txBody>
          <a:bodyPr>
            <a:normAutofit/>
          </a:bodyPr>
          <a:lstStyle/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1800" dirty="0">
                <a:solidFill>
                  <a:schemeClr val="tx1"/>
                </a:solidFill>
              </a:rPr>
              <a:t>Type a Connection name into the </a:t>
            </a:r>
            <a:r>
              <a:rPr lang="en-US" sz="1800" b="1" dirty="0">
                <a:solidFill>
                  <a:schemeClr val="tx1"/>
                </a:solidFill>
              </a:rPr>
              <a:t>Who do you want to recommend? </a:t>
            </a:r>
            <a:r>
              <a:rPr lang="en-US" sz="1800" dirty="0">
                <a:solidFill>
                  <a:schemeClr val="tx1"/>
                </a:solidFill>
              </a:rPr>
              <a:t>box and select the appropriate Connection name</a:t>
            </a: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4"/>
            </a:pPr>
            <a:r>
              <a:rPr lang="en-US" sz="1800" dirty="0">
                <a:solidFill>
                  <a:schemeClr val="tx1"/>
                </a:solidFill>
              </a:rPr>
              <a:t>Choose a relationship and your respective positions from the drop-down list in the </a:t>
            </a:r>
            <a:r>
              <a:rPr lang="en-US" sz="1800" b="1" dirty="0">
                <a:solidFill>
                  <a:schemeClr val="tx1"/>
                </a:solidFill>
              </a:rPr>
              <a:t>What’s your relationship? </a:t>
            </a:r>
            <a:r>
              <a:rPr lang="en-US" sz="1800" dirty="0">
                <a:solidFill>
                  <a:schemeClr val="tx1"/>
                </a:solidFill>
              </a:rPr>
              <a:t>and </a:t>
            </a:r>
            <a:r>
              <a:rPr lang="en-US" sz="1800" b="1" dirty="0">
                <a:solidFill>
                  <a:schemeClr val="tx1"/>
                </a:solidFill>
              </a:rPr>
              <a:t>What were your positions at the time?</a:t>
            </a:r>
            <a:r>
              <a:rPr lang="en-US" sz="1800" dirty="0">
                <a:solidFill>
                  <a:schemeClr val="tx1"/>
                </a:solidFill>
              </a:rPr>
              <a:t> boxes</a:t>
            </a:r>
          </a:p>
          <a:p>
            <a:pPr marL="404622" indent="-342900">
              <a:buClr>
                <a:schemeClr val="accent1"/>
              </a:buClr>
              <a:buFont typeface="+mj-lt"/>
              <a:buAutoNum type="arabicPeriod" startAt="4"/>
            </a:pP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320563" y="2364000"/>
            <a:ext cx="4904447" cy="4309814"/>
            <a:chOff x="2320563" y="2364000"/>
            <a:chExt cx="4904447" cy="430981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20563" y="2364000"/>
              <a:ext cx="4064923" cy="164592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45177" y="4753574"/>
              <a:ext cx="4179833" cy="192024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2811042" y="2939700"/>
              <a:ext cx="3474720" cy="9144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112958" y="5079048"/>
              <a:ext cx="2743200" cy="3657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121590" y="5743281"/>
              <a:ext cx="3931920" cy="8229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62810" y="2847078"/>
              <a:ext cx="365760" cy="45720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4808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Writing Recommendations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199" y="1664897"/>
            <a:ext cx="8229601" cy="4761781"/>
          </a:xfrm>
        </p:spPr>
        <p:txBody>
          <a:bodyPr>
            <a:normAutofit/>
          </a:bodyPr>
          <a:lstStyle/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5"/>
            </a:pPr>
            <a:r>
              <a:rPr lang="en-US" sz="1800" dirty="0">
                <a:solidFill>
                  <a:schemeClr val="tx1"/>
                </a:solidFill>
              </a:rPr>
              <a:t>Type your recommendation into the </a:t>
            </a:r>
            <a:r>
              <a:rPr lang="en-US" sz="1800" b="1" dirty="0">
                <a:solidFill>
                  <a:schemeClr val="tx1"/>
                </a:solidFill>
              </a:rPr>
              <a:t>Write a recommendation </a:t>
            </a:r>
            <a:r>
              <a:rPr lang="en-US" sz="1800" dirty="0">
                <a:solidFill>
                  <a:schemeClr val="tx1"/>
                </a:solidFill>
              </a:rPr>
              <a:t>box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1800" dirty="0">
              <a:solidFill>
                <a:schemeClr val="tx1"/>
              </a:solidFill>
            </a:endParaRP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1800" dirty="0">
              <a:solidFill>
                <a:schemeClr val="tx1"/>
              </a:solidFill>
            </a:endParaRP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1800" dirty="0">
              <a:solidFill>
                <a:schemeClr val="tx1"/>
              </a:solidFill>
            </a:endParaRP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1800" dirty="0">
              <a:solidFill>
                <a:schemeClr val="tx1"/>
              </a:solidFill>
            </a:endParaRP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sz="1800" dirty="0">
              <a:solidFill>
                <a:schemeClr val="tx1"/>
              </a:solidFill>
            </a:endParaRP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5"/>
            </a:pPr>
            <a:r>
              <a:rPr lang="en-US" sz="1800" dirty="0">
                <a:solidFill>
                  <a:schemeClr val="tx1"/>
                </a:solidFill>
              </a:rPr>
              <a:t>Type a personalized message, if desired, into the </a:t>
            </a:r>
            <a:r>
              <a:rPr lang="en-US" sz="1800" b="1" dirty="0">
                <a:solidFill>
                  <a:schemeClr val="tx1"/>
                </a:solidFill>
              </a:rPr>
              <a:t>Your Message to </a:t>
            </a:r>
            <a:r>
              <a:rPr lang="en-US" sz="1800" dirty="0">
                <a:solidFill>
                  <a:schemeClr val="tx1"/>
                </a:solidFill>
              </a:rPr>
              <a:t>box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5"/>
            </a:pPr>
            <a:r>
              <a:rPr lang="en-US" sz="1800" dirty="0">
                <a:solidFill>
                  <a:schemeClr val="tx1"/>
                </a:solidFill>
              </a:rPr>
              <a:t>Click on the </a:t>
            </a:r>
            <a:r>
              <a:rPr lang="en-US" sz="1800" b="1" dirty="0">
                <a:solidFill>
                  <a:schemeClr val="tx1"/>
                </a:solidFill>
              </a:rPr>
              <a:t>Send</a:t>
            </a:r>
            <a:r>
              <a:rPr lang="en-US" sz="1800" dirty="0">
                <a:solidFill>
                  <a:schemeClr val="tx1"/>
                </a:solidFill>
              </a:rPr>
              <a:t> button</a:t>
            </a:r>
          </a:p>
          <a:p>
            <a:pPr marL="404622" indent="-342900">
              <a:buClr>
                <a:schemeClr val="accent1"/>
              </a:buClr>
              <a:buFont typeface="+mj-lt"/>
              <a:buAutoNum type="arabicPeriod" startAt="5"/>
            </a:pP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313578" y="2131667"/>
            <a:ext cx="5531761" cy="4210537"/>
            <a:chOff x="2313578" y="2131667"/>
            <a:chExt cx="5531761" cy="421053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13578" y="2131667"/>
              <a:ext cx="4424289" cy="155448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38228" y="4421964"/>
              <a:ext cx="4007111" cy="192024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2388350" y="2689525"/>
              <a:ext cx="4253990" cy="9144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51694" y="4871623"/>
              <a:ext cx="3931920" cy="8229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46203" y="5958945"/>
              <a:ext cx="548640" cy="27432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0752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192" y="1887126"/>
            <a:ext cx="8229600" cy="4325112"/>
          </a:xfrm>
        </p:spPr>
        <p:txBody>
          <a:bodyPr>
            <a:normAutofit/>
          </a:bodyPr>
          <a:lstStyle/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Endorsements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Recommendations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Groups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Companies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Jobs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Privacy Settings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85189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Activity #2</a:t>
            </a:r>
          </a:p>
        </p:txBody>
      </p:sp>
    </p:spTree>
    <p:extLst>
      <p:ext uri="{BB962C8B-B14F-4D97-AF65-F5344CB8AC3E}">
        <p14:creationId xmlns:p14="http://schemas.microsoft.com/office/powerpoint/2010/main" val="102731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Groups</a:t>
            </a:r>
          </a:p>
        </p:txBody>
      </p:sp>
    </p:spTree>
    <p:extLst>
      <p:ext uri="{BB962C8B-B14F-4D97-AF65-F5344CB8AC3E}">
        <p14:creationId xmlns:p14="http://schemas.microsoft.com/office/powerpoint/2010/main" val="164102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About Groups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" y="1749104"/>
            <a:ext cx="8229600" cy="1592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MS Mincho" panose="02020609040205080304" pitchFamily="49" charset="-128"/>
              </a:rPr>
              <a:t>Groups are how users engage with others who have similar interests </a:t>
            </a:r>
          </a:p>
          <a:p>
            <a:pPr marL="285750" indent="-285750"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MS Mincho" panose="02020609040205080304" pitchFamily="49" charset="-128"/>
              </a:rPr>
              <a:t>Groups provides a portal for networking, participating in conversations, sharing information and articles, and even finding job leads</a:t>
            </a:r>
            <a:endParaRPr lang="en-US" dirty="0">
              <a:ea typeface="Times New Roman" panose="02020603050405020304" pitchFamily="18" charset="0"/>
            </a:endParaRPr>
          </a:p>
          <a:p>
            <a:pPr marL="285750" indent="-285750"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MS Mincho" panose="02020609040205080304" pitchFamily="49" charset="-128"/>
              </a:rPr>
              <a:t>Users must join Groups</a:t>
            </a:r>
          </a:p>
          <a:p>
            <a:pPr marL="285750" indent="-285750"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MS Mincho" panose="02020609040205080304" pitchFamily="49" charset="-128"/>
              </a:rPr>
              <a:t>Users control settings that determine how much information they see</a:t>
            </a:r>
            <a:endParaRPr lang="en-US" dirty="0">
              <a:effectLst/>
              <a:ea typeface="Times New Roman" panose="020206030504050203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0742" y="3916581"/>
            <a:ext cx="8662515" cy="1124712"/>
            <a:chOff x="240742" y="3716282"/>
            <a:chExt cx="8662515" cy="112471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0742" y="3716282"/>
              <a:ext cx="8662515" cy="112471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7779833" y="4164653"/>
              <a:ext cx="1005840" cy="3657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76243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Finding a Group</a:t>
            </a:r>
          </a:p>
        </p:txBody>
      </p:sp>
      <p:sp>
        <p:nvSpPr>
          <p:cNvPr id="3" name="Rectangle 2"/>
          <p:cNvSpPr/>
          <p:nvPr/>
        </p:nvSpPr>
        <p:spPr>
          <a:xfrm>
            <a:off x="396814" y="1650875"/>
            <a:ext cx="8376249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1722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/>
              <a:t>If you know the name of a group you want to join, follow these steps: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dirty="0"/>
              <a:t>Type the name of the group into the search box at the top of the page and click on the group name when it appears</a:t>
            </a:r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dirty="0"/>
              <a:t>Click on the </a:t>
            </a:r>
            <a:r>
              <a:rPr lang="en-US" b="1" dirty="0"/>
              <a:t>Ask to join </a:t>
            </a:r>
            <a:r>
              <a:rPr lang="en-US" dirty="0"/>
              <a:t>button next to the Group name</a:t>
            </a: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dirty="0"/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dirty="0"/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396814" y="2724048"/>
            <a:ext cx="8554493" cy="3168109"/>
            <a:chOff x="396814" y="2724048"/>
            <a:chExt cx="8554493" cy="316810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63786" y="2772247"/>
              <a:ext cx="5616427" cy="148602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6814" y="4916712"/>
              <a:ext cx="8512278" cy="975445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3199221" y="2724048"/>
              <a:ext cx="2675367" cy="155448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762587" y="5329214"/>
              <a:ext cx="1188720" cy="3657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7722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Browsing Groups</a:t>
            </a:r>
          </a:p>
        </p:txBody>
      </p:sp>
      <p:sp>
        <p:nvSpPr>
          <p:cNvPr id="3" name="Rectangle 2"/>
          <p:cNvSpPr/>
          <p:nvPr/>
        </p:nvSpPr>
        <p:spPr>
          <a:xfrm>
            <a:off x="396814" y="1650875"/>
            <a:ext cx="8376249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1722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/>
              <a:t>To browse LinkedIn Groups, follow these steps: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dirty="0"/>
              <a:t>Click on the </a:t>
            </a:r>
            <a:r>
              <a:rPr lang="en-US" b="1" dirty="0"/>
              <a:t>Interests</a:t>
            </a:r>
            <a:r>
              <a:rPr lang="en-US" dirty="0"/>
              <a:t> hyperlink in the top toolbar and select </a:t>
            </a:r>
            <a:r>
              <a:rPr lang="en-US" b="1" dirty="0"/>
              <a:t>Groups</a:t>
            </a:r>
            <a:r>
              <a:rPr lang="en-US" dirty="0"/>
              <a:t> from the drop-down list</a:t>
            </a:r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sz="1400" dirty="0"/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dirty="0"/>
              <a:t>Click on the </a:t>
            </a:r>
            <a:r>
              <a:rPr lang="en-US" b="1" dirty="0"/>
              <a:t>Discover </a:t>
            </a:r>
            <a:r>
              <a:rPr lang="en-US" dirty="0"/>
              <a:t>link on the </a:t>
            </a:r>
            <a:r>
              <a:rPr lang="en-US" b="1" dirty="0"/>
              <a:t>Groups </a:t>
            </a:r>
            <a:r>
              <a:rPr lang="en-US" dirty="0"/>
              <a:t>home page</a:t>
            </a: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dirty="0"/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dirty="0"/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2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1163550" y="2659093"/>
            <a:ext cx="6782392" cy="3957053"/>
            <a:chOff x="1163550" y="2659093"/>
            <a:chExt cx="6782392" cy="395705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3367" y="2659093"/>
              <a:ext cx="5059680" cy="1143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grpSp>
          <p:nvGrpSpPr>
            <p:cNvPr id="12" name="Group 11"/>
            <p:cNvGrpSpPr/>
            <p:nvPr/>
          </p:nvGrpSpPr>
          <p:grpSpPr>
            <a:xfrm>
              <a:off x="1163550" y="4381487"/>
              <a:ext cx="6782392" cy="2234659"/>
              <a:chOff x="1163550" y="4381487"/>
              <a:chExt cx="6782392" cy="2234659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163554" y="5434944"/>
                <a:ext cx="6782388" cy="118120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67364" y="4872303"/>
                <a:ext cx="6774767" cy="563929"/>
              </a:xfrm>
              <a:prstGeom prst="rect">
                <a:avLst/>
              </a:prstGeom>
              <a:ln>
                <a:solidFill>
                  <a:schemeClr val="accent5">
                    <a:lumMod val="75000"/>
                  </a:schemeClr>
                </a:solidFill>
              </a:ln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63550" y="4381487"/>
                <a:ext cx="6782388" cy="495343"/>
              </a:xfrm>
              <a:prstGeom prst="rect">
                <a:avLst/>
              </a:prstGeom>
              <a:ln>
                <a:solidFill>
                  <a:schemeClr val="accent5">
                    <a:lumMod val="75000"/>
                  </a:schemeClr>
                </a:solidFill>
              </a:ln>
            </p:spPr>
          </p:pic>
        </p:grpSp>
        <p:sp>
          <p:nvSpPr>
            <p:cNvPr id="13" name="TextBox 12"/>
            <p:cNvSpPr txBox="1"/>
            <p:nvPr/>
          </p:nvSpPr>
          <p:spPr>
            <a:xfrm>
              <a:off x="4225759" y="2974216"/>
              <a:ext cx="731520" cy="64008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09105" y="4388940"/>
              <a:ext cx="640080" cy="3657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4893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Browsing Groups</a:t>
            </a:r>
          </a:p>
        </p:txBody>
      </p:sp>
      <p:sp>
        <p:nvSpPr>
          <p:cNvPr id="3" name="Rectangle 2"/>
          <p:cNvSpPr/>
          <p:nvPr/>
        </p:nvSpPr>
        <p:spPr>
          <a:xfrm>
            <a:off x="396814" y="1650875"/>
            <a:ext cx="8376249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dirty="0"/>
              <a:t>Review Connections who already belong to the Group and click on the      </a:t>
            </a:r>
            <a:r>
              <a:rPr lang="en-US" b="1" dirty="0"/>
              <a:t>Ask to join </a:t>
            </a:r>
            <a:r>
              <a:rPr lang="en-US" dirty="0"/>
              <a:t>button if you wish to become a member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dirty="0"/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dirty="0"/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dirty="0"/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dirty="0"/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dirty="0"/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3"/>
            </a:pP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641856" y="2443341"/>
            <a:ext cx="5860288" cy="2057578"/>
            <a:chOff x="1641856" y="2443341"/>
            <a:chExt cx="5860288" cy="205757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41856" y="2443341"/>
              <a:ext cx="5860288" cy="205757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1663724" y="3707453"/>
              <a:ext cx="2286000" cy="73152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6537636" y="4026629"/>
            <a:ext cx="914400" cy="27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04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Adjusting Group Settings</a:t>
            </a:r>
          </a:p>
        </p:txBody>
      </p:sp>
      <p:sp>
        <p:nvSpPr>
          <p:cNvPr id="5" name="Rectangle 4"/>
          <p:cNvSpPr/>
          <p:nvPr/>
        </p:nvSpPr>
        <p:spPr>
          <a:xfrm>
            <a:off x="396814" y="1650875"/>
            <a:ext cx="8376249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1722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/>
              <a:t>To adjust Group settings, follow these steps: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dirty="0"/>
              <a:t>Click on the </a:t>
            </a:r>
            <a:r>
              <a:rPr lang="en-US" b="1" dirty="0"/>
              <a:t>My Groups </a:t>
            </a:r>
            <a:r>
              <a:rPr lang="en-US" dirty="0"/>
              <a:t>hyperlink in the toolbar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dirty="0"/>
              <a:t>Scroll to the desired group and click on the      icon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dirty="0"/>
              <a:t>Click on the </a:t>
            </a:r>
            <a:r>
              <a:rPr lang="en-US" b="1" dirty="0"/>
              <a:t>Group</a:t>
            </a:r>
            <a:r>
              <a:rPr lang="en-US" dirty="0"/>
              <a:t> </a:t>
            </a:r>
            <a:r>
              <a:rPr lang="en-US" b="1" dirty="0"/>
              <a:t>settings</a:t>
            </a:r>
            <a:r>
              <a:rPr lang="en-US" dirty="0"/>
              <a:t> hyperlink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9996" y="2418974"/>
            <a:ext cx="274320" cy="2743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15" name="Group 14"/>
          <p:cNvGrpSpPr/>
          <p:nvPr/>
        </p:nvGrpSpPr>
        <p:grpSpPr>
          <a:xfrm>
            <a:off x="1266903" y="3272940"/>
            <a:ext cx="6664818" cy="2338564"/>
            <a:chOff x="1266903" y="3272940"/>
            <a:chExt cx="6664818" cy="233856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95116" y="3454857"/>
              <a:ext cx="6553768" cy="215664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266903" y="3431412"/>
              <a:ext cx="731520" cy="27432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408891" y="4656360"/>
              <a:ext cx="274320" cy="2286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080431" y="4941026"/>
              <a:ext cx="914400" cy="27432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47838" y="3272940"/>
              <a:ext cx="274320" cy="43279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657401" y="4391908"/>
              <a:ext cx="274320" cy="43279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945985" y="4752336"/>
              <a:ext cx="274320" cy="43279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0000"/>
                  </a:solidFill>
                </a:rPr>
                <a:t>3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441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Adjusting Group Settings</a:t>
            </a:r>
          </a:p>
        </p:txBody>
      </p:sp>
      <p:sp>
        <p:nvSpPr>
          <p:cNvPr id="5" name="Rectangle 4"/>
          <p:cNvSpPr/>
          <p:nvPr/>
        </p:nvSpPr>
        <p:spPr>
          <a:xfrm>
            <a:off x="396814" y="1650875"/>
            <a:ext cx="8376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4"/>
            </a:pPr>
            <a:r>
              <a:rPr lang="en-US" dirty="0"/>
              <a:t>Adjust the various settings, as desired, and click on the </a:t>
            </a:r>
            <a:r>
              <a:rPr lang="en-US" b="1" dirty="0"/>
              <a:t>Save Changes </a:t>
            </a:r>
            <a:r>
              <a:rPr lang="en-US" dirty="0"/>
              <a:t>button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499403" y="2090817"/>
            <a:ext cx="6247659" cy="4572000"/>
            <a:chOff x="1482151" y="2030435"/>
            <a:chExt cx="6247659" cy="4572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2151" y="2030435"/>
              <a:ext cx="6219569" cy="4572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1603333" y="2482506"/>
              <a:ext cx="3657600" cy="4572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03330" y="3146744"/>
              <a:ext cx="6126480" cy="237744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603330" y="5705344"/>
              <a:ext cx="5029200" cy="4572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446793" y="6328115"/>
              <a:ext cx="822960" cy="27432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0221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Activity #3</a:t>
            </a:r>
          </a:p>
        </p:txBody>
      </p:sp>
    </p:spTree>
    <p:extLst>
      <p:ext uri="{BB962C8B-B14F-4D97-AF65-F5344CB8AC3E}">
        <p14:creationId xmlns:p14="http://schemas.microsoft.com/office/powerpoint/2010/main" val="278390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Companies</a:t>
            </a:r>
          </a:p>
        </p:txBody>
      </p:sp>
    </p:spTree>
    <p:extLst>
      <p:ext uri="{BB962C8B-B14F-4D97-AF65-F5344CB8AC3E}">
        <p14:creationId xmlns:p14="http://schemas.microsoft.com/office/powerpoint/2010/main" val="2879330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Endorsements</a:t>
            </a:r>
          </a:p>
        </p:txBody>
      </p:sp>
    </p:spTree>
    <p:extLst>
      <p:ext uri="{BB962C8B-B14F-4D97-AF65-F5344CB8AC3E}">
        <p14:creationId xmlns:p14="http://schemas.microsoft.com/office/powerpoint/2010/main" val="203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About Companies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2111405"/>
            <a:ext cx="3122762" cy="3531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MS Mincho" panose="02020609040205080304" pitchFamily="49" charset="-128"/>
              </a:rPr>
              <a:t>Users “follow” companies to see news, events, and updates</a:t>
            </a:r>
          </a:p>
          <a:p>
            <a:pPr marL="285750" indent="-285750"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MS Mincho" panose="02020609040205080304" pitchFamily="49" charset="-128"/>
              </a:rPr>
              <a:t>More one-way communication with chances to comment or “like”</a:t>
            </a:r>
            <a:endParaRPr lang="en-US" dirty="0">
              <a:ea typeface="Times New Roman" panose="02020603050405020304" pitchFamily="18" charset="0"/>
            </a:endParaRPr>
          </a:p>
          <a:p>
            <a:pPr marL="285750" indent="-285750"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MS Mincho" panose="02020609040205080304" pitchFamily="49" charset="-128"/>
              </a:rPr>
              <a:t>No setting adjustments</a:t>
            </a:r>
          </a:p>
          <a:p>
            <a:pPr marL="285750" indent="-285750"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effectLst/>
                <a:ea typeface="MS Mincho" panose="02020609040205080304" pitchFamily="49" charset="-128"/>
              </a:rPr>
              <a:t>Great for finding out about a company’s culture, leaders, and job openings!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459" y="1588708"/>
            <a:ext cx="5044877" cy="467908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3226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Following Companies</a:t>
            </a:r>
          </a:p>
        </p:txBody>
      </p:sp>
      <p:sp>
        <p:nvSpPr>
          <p:cNvPr id="3" name="Rectangle 2"/>
          <p:cNvSpPr/>
          <p:nvPr/>
        </p:nvSpPr>
        <p:spPr>
          <a:xfrm>
            <a:off x="396814" y="1650875"/>
            <a:ext cx="8376249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1722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/>
              <a:t>To follow a company, complete these steps: 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dirty="0"/>
              <a:t>Type the name of the company into the search box at the top of the page and click on the company name when it appears</a:t>
            </a:r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dirty="0"/>
              <a:t>Click on the </a:t>
            </a:r>
            <a:r>
              <a:rPr lang="en-US" b="1" dirty="0"/>
              <a:t>Follow </a:t>
            </a:r>
            <a:r>
              <a:rPr lang="en-US" dirty="0"/>
              <a:t>button next to the company name</a:t>
            </a:r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dirty="0"/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dirty="0"/>
          </a:p>
          <a:p>
            <a:pPr marL="61722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None/>
            </a:pPr>
            <a:endParaRPr lang="en-US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870908" y="2775238"/>
            <a:ext cx="7572122" cy="3462385"/>
            <a:chOff x="870908" y="2775238"/>
            <a:chExt cx="7572122" cy="346238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0908" y="4500263"/>
              <a:ext cx="7572122" cy="173736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0908" y="2837405"/>
              <a:ext cx="6663350" cy="9144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2750636" y="2775238"/>
              <a:ext cx="3566160" cy="9144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408897" y="5415470"/>
              <a:ext cx="640080" cy="3657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82566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Company News Feed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3560634"/>
            <a:ext cx="3122762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  <a:buClr>
                <a:schemeClr val="accent1"/>
              </a:buClr>
            </a:pPr>
            <a:endParaRPr lang="en-US" dirty="0">
              <a:ea typeface="MS Mincho" panose="02020609040205080304" pitchFamily="49" charset="-128"/>
            </a:endParaRPr>
          </a:p>
          <a:p>
            <a:pPr>
              <a:spcAft>
                <a:spcPts val="300"/>
              </a:spcAft>
              <a:buClr>
                <a:schemeClr val="accent1"/>
              </a:buClr>
            </a:pPr>
            <a:r>
              <a:rPr lang="en-US" b="1" dirty="0">
                <a:ea typeface="MS Mincho" panose="02020609040205080304" pitchFamily="49" charset="-128"/>
              </a:rPr>
              <a:t>Company News Feed</a:t>
            </a:r>
            <a:endParaRPr lang="en-US" b="1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5" name="Down Arrow 4"/>
          <p:cNvSpPr/>
          <p:nvPr/>
        </p:nvSpPr>
        <p:spPr>
          <a:xfrm rot="16200000">
            <a:off x="3077666" y="3764166"/>
            <a:ext cx="323110" cy="5952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1591" y="1591219"/>
            <a:ext cx="5006774" cy="494580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6903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Activity #4</a:t>
            </a:r>
          </a:p>
        </p:txBody>
      </p:sp>
    </p:spTree>
    <p:extLst>
      <p:ext uri="{BB962C8B-B14F-4D97-AF65-F5344CB8AC3E}">
        <p14:creationId xmlns:p14="http://schemas.microsoft.com/office/powerpoint/2010/main" val="171272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Jobs</a:t>
            </a:r>
          </a:p>
        </p:txBody>
      </p:sp>
    </p:spTree>
    <p:extLst>
      <p:ext uri="{BB962C8B-B14F-4D97-AF65-F5344CB8AC3E}">
        <p14:creationId xmlns:p14="http://schemas.microsoft.com/office/powerpoint/2010/main" val="3092974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About Jobs</a:t>
            </a:r>
          </a:p>
        </p:txBody>
      </p:sp>
      <p:sp>
        <p:nvSpPr>
          <p:cNvPr id="3" name="Rectangle 2"/>
          <p:cNvSpPr/>
          <p:nvPr/>
        </p:nvSpPr>
        <p:spPr>
          <a:xfrm>
            <a:off x="448573" y="1524456"/>
            <a:ext cx="8428008" cy="1946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MS Mincho" panose="02020609040205080304" pitchFamily="49" charset="-128"/>
              </a:rPr>
              <a:t>As of June 2016, over 6.8 million jobs posted on LinkedIn</a:t>
            </a:r>
          </a:p>
          <a:p>
            <a:pPr marL="285750" indent="-285750"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MS Mincho" panose="02020609040205080304" pitchFamily="49" charset="-128"/>
              </a:rPr>
              <a:t>94% of recruiters using LinkedIn to research candidates</a:t>
            </a:r>
            <a:endParaRPr lang="en-US" dirty="0">
              <a:ea typeface="Times New Roman" panose="02020603050405020304" pitchFamily="18" charset="0"/>
            </a:endParaRPr>
          </a:p>
          <a:p>
            <a:pPr marL="285750" indent="-285750"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MS Mincho" panose="02020609040205080304" pitchFamily="49" charset="-128"/>
              </a:rPr>
              <a:t>Contains features that allow users to:</a:t>
            </a:r>
          </a:p>
          <a:p>
            <a:pPr marL="557784" lvl="1" indent="-285750">
              <a:spcAft>
                <a:spcPts val="30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US" dirty="0">
                <a:ea typeface="MS Mincho" panose="02020609040205080304" pitchFamily="49" charset="-128"/>
              </a:rPr>
              <a:t>Save jobs/job searches and receive email notifications</a:t>
            </a:r>
          </a:p>
          <a:p>
            <a:pPr marL="557784" lvl="1" indent="-285750">
              <a:spcAft>
                <a:spcPts val="30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US" dirty="0">
                <a:ea typeface="MS Mincho" panose="02020609040205080304" pitchFamily="49" charset="-128"/>
              </a:rPr>
              <a:t>Limit search results by geographical area</a:t>
            </a:r>
            <a:endParaRPr lang="en-US" dirty="0">
              <a:ea typeface="Times New Roman" panose="02020603050405020304" pitchFamily="18" charset="0"/>
            </a:endParaRPr>
          </a:p>
          <a:p>
            <a:pPr marL="557784" lvl="1" indent="-285750">
              <a:spcAft>
                <a:spcPts val="300"/>
              </a:spcAft>
              <a:buClr>
                <a:schemeClr val="accent1"/>
              </a:buClr>
              <a:buFont typeface="Courier New" panose="02070309020205020404" pitchFamily="49" charset="0"/>
              <a:buChar char="o"/>
            </a:pPr>
            <a:r>
              <a:rPr lang="en-US" dirty="0">
                <a:ea typeface="MS Mincho" panose="02020609040205080304" pitchFamily="49" charset="-128"/>
              </a:rPr>
              <a:t>Apply for jobs or link to employer websites</a:t>
            </a:r>
            <a:endParaRPr lang="en-US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5564" y="3624213"/>
            <a:ext cx="6413149" cy="25603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0559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Searching for Jobs</a:t>
            </a:r>
          </a:p>
        </p:txBody>
      </p:sp>
      <p:sp>
        <p:nvSpPr>
          <p:cNvPr id="3" name="Rectangle 2"/>
          <p:cNvSpPr/>
          <p:nvPr/>
        </p:nvSpPr>
        <p:spPr>
          <a:xfrm>
            <a:off x="396814" y="1650875"/>
            <a:ext cx="8376249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1722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/>
              <a:t>To search for jobs, follow these steps: 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dirty="0"/>
              <a:t>Click on the </a:t>
            </a:r>
            <a:r>
              <a:rPr lang="en-US" b="1" dirty="0"/>
              <a:t>Jobs</a:t>
            </a:r>
            <a:r>
              <a:rPr lang="en-US" dirty="0"/>
              <a:t> hyperlink in the toolbar</a:t>
            </a:r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dirty="0"/>
              <a:t>Type the desired keywords into the </a:t>
            </a:r>
            <a:r>
              <a:rPr lang="en-US" b="1" dirty="0"/>
              <a:t>Job title, keywords, or company name </a:t>
            </a:r>
            <a:r>
              <a:rPr lang="en-US" dirty="0"/>
              <a:t>box and enter the city or area into the </a:t>
            </a:r>
            <a:r>
              <a:rPr lang="en-US" b="1" dirty="0"/>
              <a:t>Location</a:t>
            </a:r>
            <a:r>
              <a:rPr lang="en-US" dirty="0"/>
              <a:t> box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dirty="0"/>
              <a:t>Click on the </a:t>
            </a:r>
            <a:r>
              <a:rPr lang="en-US" b="1" dirty="0"/>
              <a:t>Search</a:t>
            </a:r>
            <a:r>
              <a:rPr lang="en-US" dirty="0"/>
              <a:t> button</a:t>
            </a:r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sz="800" dirty="0"/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4"/>
            </a:pPr>
            <a:r>
              <a:rPr lang="en-US" dirty="0"/>
              <a:t>To view a job, click on the </a:t>
            </a:r>
            <a:r>
              <a:rPr lang="en-US" b="1" dirty="0"/>
              <a:t>View</a:t>
            </a:r>
            <a:r>
              <a:rPr lang="en-US" dirty="0"/>
              <a:t> button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281" y="2408423"/>
            <a:ext cx="3717190" cy="82296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281" y="4494196"/>
            <a:ext cx="7742103" cy="6858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8281" y="5740002"/>
            <a:ext cx="5535385" cy="54864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680961" y="4561600"/>
            <a:ext cx="7040880" cy="5486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38107" y="2774183"/>
            <a:ext cx="731520" cy="45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636885" y="5902681"/>
            <a:ext cx="640080" cy="3657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91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Applying Location Filters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4431911"/>
            <a:ext cx="3856005" cy="1869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  <a:buClr>
                <a:schemeClr val="accent1"/>
              </a:buClr>
            </a:pPr>
            <a:endParaRPr lang="en-US" dirty="0">
              <a:ea typeface="MS Mincho" panose="02020609040205080304" pitchFamily="49" charset="-128"/>
            </a:endParaRPr>
          </a:p>
          <a:p>
            <a:pPr marL="342900" indent="-342900"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r>
              <a:rPr lang="en-US" dirty="0">
                <a:ea typeface="MS Mincho" panose="02020609040205080304" pitchFamily="49" charset="-128"/>
              </a:rPr>
              <a:t>Click on the drop-down list and select the desired proximity</a:t>
            </a:r>
          </a:p>
          <a:p>
            <a:pPr marL="342900" indent="-342900"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endParaRPr lang="en-US" dirty="0">
              <a:ea typeface="MS Mincho" panose="02020609040205080304" pitchFamily="49" charset="-128"/>
            </a:endParaRPr>
          </a:p>
          <a:p>
            <a:pPr marL="342900" indent="-342900"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5"/>
            </a:pPr>
            <a:r>
              <a:rPr lang="en-US" dirty="0">
                <a:ea typeface="MS Mincho" panose="02020609040205080304" pitchFamily="49" charset="-128"/>
              </a:rPr>
              <a:t>Check the appropriate box(</a:t>
            </a:r>
            <a:r>
              <a:rPr lang="en-US" dirty="0" err="1">
                <a:ea typeface="MS Mincho" panose="02020609040205080304" pitchFamily="49" charset="-128"/>
              </a:rPr>
              <a:t>es</a:t>
            </a:r>
            <a:r>
              <a:rPr lang="en-US" dirty="0">
                <a:ea typeface="MS Mincho" panose="02020609040205080304" pitchFamily="49" charset="-128"/>
              </a:rPr>
              <a:t>) from the list of options</a:t>
            </a:r>
            <a:endParaRPr lang="en-US" dirty="0">
              <a:effectLst/>
              <a:ea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244191" y="1512210"/>
            <a:ext cx="2304703" cy="5212080"/>
            <a:chOff x="3830127" y="1512210"/>
            <a:chExt cx="2304703" cy="5212080"/>
          </a:xfrm>
        </p:grpSpPr>
        <p:sp>
          <p:nvSpPr>
            <p:cNvPr id="5" name="Down Arrow 4"/>
            <p:cNvSpPr/>
            <p:nvPr/>
          </p:nvSpPr>
          <p:spPr>
            <a:xfrm rot="16200000">
              <a:off x="3979114" y="4652676"/>
              <a:ext cx="323110" cy="59522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Down Arrow 7"/>
            <p:cNvSpPr/>
            <p:nvPr/>
          </p:nvSpPr>
          <p:spPr>
            <a:xfrm rot="16200000">
              <a:off x="3966183" y="5823354"/>
              <a:ext cx="323110" cy="59522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0" y="1512210"/>
              <a:ext cx="1562830" cy="521208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4621845" y="4646111"/>
              <a:ext cx="1463040" cy="4572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570096" y="6052206"/>
              <a:ext cx="1554480" cy="18288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9272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Saving a Job</a:t>
            </a:r>
          </a:p>
        </p:txBody>
      </p:sp>
      <p:sp>
        <p:nvSpPr>
          <p:cNvPr id="3" name="Rectangle 2"/>
          <p:cNvSpPr/>
          <p:nvPr/>
        </p:nvSpPr>
        <p:spPr>
          <a:xfrm>
            <a:off x="396814" y="1624997"/>
            <a:ext cx="8376249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1722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/>
              <a:t>To save a job, follow these steps: 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dirty="0"/>
              <a:t>Click on the </a:t>
            </a:r>
            <a:r>
              <a:rPr lang="en-US" b="1" dirty="0"/>
              <a:t>View </a:t>
            </a:r>
            <a:r>
              <a:rPr lang="en-US" dirty="0"/>
              <a:t>button</a:t>
            </a:r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dirty="0"/>
              <a:t>Click on the </a:t>
            </a:r>
            <a:r>
              <a:rPr lang="en-US" b="1" dirty="0"/>
              <a:t>Save</a:t>
            </a:r>
            <a:r>
              <a:rPr lang="en-US" dirty="0"/>
              <a:t> button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632" y="2361267"/>
            <a:ext cx="4692100" cy="16459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632" y="4570862"/>
            <a:ext cx="5174827" cy="18288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906516" y="3490169"/>
            <a:ext cx="548640" cy="4114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14149" y="5974573"/>
            <a:ext cx="594360" cy="4114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96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Saving a Job Search</a:t>
            </a:r>
          </a:p>
        </p:txBody>
      </p:sp>
      <p:sp>
        <p:nvSpPr>
          <p:cNvPr id="3" name="Rectangle 2"/>
          <p:cNvSpPr/>
          <p:nvPr/>
        </p:nvSpPr>
        <p:spPr>
          <a:xfrm>
            <a:off x="396814" y="1650875"/>
            <a:ext cx="8376249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1722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/>
              <a:t>To save a job search, follow these steps: 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dirty="0"/>
              <a:t>Click on the </a:t>
            </a:r>
            <a:r>
              <a:rPr lang="en-US" b="1" dirty="0"/>
              <a:t>Save search</a:t>
            </a:r>
            <a:r>
              <a:rPr lang="en-US" dirty="0"/>
              <a:t> hyperlink on the Jobs </a:t>
            </a:r>
            <a:r>
              <a:rPr lang="en-US" b="1" dirty="0"/>
              <a:t>Search Results </a:t>
            </a:r>
            <a:r>
              <a:rPr lang="en-US" dirty="0"/>
              <a:t>page</a:t>
            </a:r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sz="800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sz="1200" dirty="0"/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dirty="0"/>
              <a:t>Select the appropriate option from the </a:t>
            </a:r>
            <a:r>
              <a:rPr lang="en-US" b="1" dirty="0"/>
              <a:t>Alert</a:t>
            </a:r>
            <a:r>
              <a:rPr lang="en-US" dirty="0"/>
              <a:t> drop-down list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dirty="0"/>
              <a:t>Click on the      button to save the search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426" y="2414060"/>
            <a:ext cx="5963195" cy="100584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425" y="4352688"/>
            <a:ext cx="5890663" cy="16459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4438" y="3922012"/>
            <a:ext cx="228620" cy="2286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071081" y="2955337"/>
            <a:ext cx="731520" cy="457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56353" y="5103301"/>
            <a:ext cx="1645920" cy="5486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28279" y="5120562"/>
            <a:ext cx="274320" cy="1828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87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574" y="1749106"/>
            <a:ext cx="8410756" cy="2546849"/>
          </a:xfrm>
        </p:spPr>
        <p:txBody>
          <a:bodyPr>
            <a:normAutofit/>
          </a:bodyPr>
          <a:lstStyle/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Confirmation from Connections that you have a skill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Lend credibility to a Profile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Help users call attention to specific areas of expertise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Can be given and received</a:t>
            </a:r>
          </a:p>
          <a:p>
            <a:pPr marL="0" indent="-27432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Appear in the </a:t>
            </a:r>
            <a:r>
              <a:rPr lang="en-US" sz="24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Skills </a:t>
            </a: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section of the Profile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About Endorsements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893" y="4370089"/>
            <a:ext cx="5510706" cy="21031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308325" y="4371686"/>
            <a:ext cx="548640" cy="3657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93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21908"/>
            <a:ext cx="8591909" cy="1066800"/>
          </a:xfrm>
        </p:spPr>
        <p:txBody>
          <a:bodyPr>
            <a:normAutofit/>
          </a:bodyPr>
          <a:lstStyle/>
          <a:p>
            <a:r>
              <a:rPr lang="en-US" sz="4600" dirty="0"/>
              <a:t>Accessing Saved Jobs/Searches</a:t>
            </a:r>
          </a:p>
        </p:txBody>
      </p:sp>
      <p:sp>
        <p:nvSpPr>
          <p:cNvPr id="3" name="Rectangle 2"/>
          <p:cNvSpPr/>
          <p:nvPr/>
        </p:nvSpPr>
        <p:spPr>
          <a:xfrm>
            <a:off x="396813" y="1650875"/>
            <a:ext cx="427007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1722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/>
              <a:t>Access saved job searches and jobs using one of these methods: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dirty="0"/>
              <a:t>From the Jobs </a:t>
            </a:r>
            <a:r>
              <a:rPr lang="en-US" b="1" dirty="0"/>
              <a:t>Search Results </a:t>
            </a:r>
            <a:r>
              <a:rPr lang="en-US" dirty="0"/>
              <a:t>page, click on the        icon and select </a:t>
            </a:r>
            <a:r>
              <a:rPr lang="en-US" b="1" dirty="0"/>
              <a:t>Saved Searches </a:t>
            </a:r>
            <a:r>
              <a:rPr lang="en-US" dirty="0"/>
              <a:t>or</a:t>
            </a:r>
            <a:r>
              <a:rPr lang="en-US" b="1" dirty="0"/>
              <a:t> Saved Jobs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endParaRPr lang="en-US" dirty="0"/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endParaRPr lang="en-US" dirty="0"/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endParaRPr lang="en-US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sz="800" dirty="0"/>
          </a:p>
          <a:p>
            <a:pPr marL="61722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endParaRPr lang="en-US" sz="800" dirty="0"/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dirty="0"/>
              <a:t>From the Jobs homepage, click on the </a:t>
            </a:r>
            <a:r>
              <a:rPr lang="en-US" b="1" dirty="0"/>
              <a:t>See all saved jobs </a:t>
            </a:r>
            <a:r>
              <a:rPr lang="en-US" dirty="0"/>
              <a:t>hyperlink or </a:t>
            </a:r>
            <a:r>
              <a:rPr lang="en-US" b="1" dirty="0"/>
              <a:t>See all job alerts</a:t>
            </a:r>
            <a:r>
              <a:rPr lang="en-US" dirty="0"/>
              <a:t> hyperlink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8569" y="1780014"/>
            <a:ext cx="2735817" cy="265961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8569" y="4623689"/>
            <a:ext cx="2751058" cy="195088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4542" y="2617967"/>
            <a:ext cx="342930" cy="25910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" name="Down Arrow 8"/>
          <p:cNvSpPr/>
          <p:nvPr/>
        </p:nvSpPr>
        <p:spPr>
          <a:xfrm rot="16200000">
            <a:off x="4265947" y="5157034"/>
            <a:ext cx="323110" cy="11257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108" y="3324407"/>
            <a:ext cx="1577340" cy="15925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1982170" y="3886987"/>
            <a:ext cx="457200" cy="3200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02279" y="4240683"/>
            <a:ext cx="777240" cy="3657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657677" y="4042259"/>
            <a:ext cx="1188720" cy="4114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66947" y="6135596"/>
            <a:ext cx="1097280" cy="4114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36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Activity #5</a:t>
            </a:r>
          </a:p>
        </p:txBody>
      </p:sp>
    </p:spTree>
    <p:extLst>
      <p:ext uri="{BB962C8B-B14F-4D97-AF65-F5344CB8AC3E}">
        <p14:creationId xmlns:p14="http://schemas.microsoft.com/office/powerpoint/2010/main" val="91539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Privacy Settings</a:t>
            </a:r>
          </a:p>
        </p:txBody>
      </p:sp>
    </p:spTree>
    <p:extLst>
      <p:ext uri="{BB962C8B-B14F-4D97-AF65-F5344CB8AC3E}">
        <p14:creationId xmlns:p14="http://schemas.microsoft.com/office/powerpoint/2010/main" val="1133304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Accessing Privacy Settings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8586" y="3157169"/>
            <a:ext cx="3002540" cy="228619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96814" y="1650875"/>
            <a:ext cx="8376249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1722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/>
              <a:t>To access Account Settings, follow these steps: 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dirty="0"/>
              <a:t>Click on your profile picture in the upper toolbar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dirty="0"/>
              <a:t>Scroll to the </a:t>
            </a:r>
            <a:r>
              <a:rPr lang="en-US" b="1" dirty="0"/>
              <a:t>Privacy &amp; Settings </a:t>
            </a:r>
            <a:r>
              <a:rPr lang="en-US" dirty="0"/>
              <a:t>option in the drop-down list and click on the </a:t>
            </a:r>
            <a:r>
              <a:rPr lang="en-US" b="1" dirty="0"/>
              <a:t>Manage</a:t>
            </a:r>
            <a:r>
              <a:rPr lang="en-US" dirty="0"/>
              <a:t> hyperlink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95366" y="3145019"/>
            <a:ext cx="274320" cy="27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46738" y="4775497"/>
            <a:ext cx="2377440" cy="27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592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Profile Privacy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392" y="1697272"/>
            <a:ext cx="6645216" cy="441236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33309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Blocking &amp; Hiding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257012" y="1881270"/>
            <a:ext cx="6629975" cy="3475021"/>
            <a:chOff x="1257012" y="1881270"/>
            <a:chExt cx="6629975" cy="347502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57012" y="1881270"/>
              <a:ext cx="6629975" cy="347502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2292712" y="3852479"/>
              <a:ext cx="364224" cy="36576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324348" y="4306799"/>
              <a:ext cx="310896" cy="36576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341597" y="4807133"/>
              <a:ext cx="914400" cy="36576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20219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Data Privacy &amp; Advertising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3202" y="1841155"/>
            <a:ext cx="6637595" cy="352074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0689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Security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628" y="1904947"/>
            <a:ext cx="6576630" cy="121930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4103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943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Activity #6</a:t>
            </a:r>
          </a:p>
        </p:txBody>
      </p:sp>
    </p:spTree>
    <p:extLst>
      <p:ext uri="{BB962C8B-B14F-4D97-AF65-F5344CB8AC3E}">
        <p14:creationId xmlns:p14="http://schemas.microsoft.com/office/powerpoint/2010/main" val="182094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81940" y="1676400"/>
            <a:ext cx="8534400" cy="4953000"/>
          </a:xfrm>
        </p:spPr>
        <p:txBody>
          <a:bodyPr>
            <a:normAutofit/>
          </a:bodyPr>
          <a:lstStyle/>
          <a:p>
            <a:pPr marL="45720" indent="0" algn="ctr">
              <a:buClr>
                <a:srgbClr val="934747"/>
              </a:buClr>
              <a:buNone/>
            </a:pPr>
            <a:endParaRPr lang="en-US" sz="1000" b="1" dirty="0">
              <a:solidFill>
                <a:schemeClr val="tx1"/>
              </a:solidFill>
            </a:endParaRPr>
          </a:p>
          <a:p>
            <a:pPr marL="45720" indent="0">
              <a:buClr>
                <a:srgbClr val="934747"/>
              </a:buClr>
              <a:buNone/>
            </a:pPr>
            <a:endParaRPr lang="en-US" sz="1600" b="1" u="sng" dirty="0">
              <a:solidFill>
                <a:schemeClr val="tx1"/>
              </a:solidFill>
            </a:endParaRPr>
          </a:p>
          <a:p>
            <a:pPr marL="45720" indent="0">
              <a:buClr>
                <a:schemeClr val="tx1">
                  <a:lumMod val="75000"/>
                  <a:lumOff val="25000"/>
                </a:schemeClr>
              </a:buClr>
              <a:buNone/>
            </a:pPr>
            <a:endParaRPr lang="en-US" sz="1600" b="1" u="sng" dirty="0">
              <a:solidFill>
                <a:schemeClr val="tx1"/>
              </a:solidFill>
            </a:endParaRPr>
          </a:p>
          <a:p>
            <a:pPr marL="45720" indent="0" algn="ctr">
              <a:buClr>
                <a:schemeClr val="tx1">
                  <a:lumMod val="75000"/>
                  <a:lumOff val="25000"/>
                </a:schemeClr>
              </a:buClr>
              <a:buNone/>
            </a:pPr>
            <a:endParaRPr lang="en-US" sz="4800" dirty="0">
              <a:solidFill>
                <a:schemeClr val="accent1"/>
              </a:solidFill>
            </a:endParaRPr>
          </a:p>
          <a:p>
            <a:pPr marL="45720" indent="0" algn="ctr">
              <a:buClr>
                <a:schemeClr val="tx1">
                  <a:lumMod val="75000"/>
                  <a:lumOff val="25000"/>
                </a:schemeClr>
              </a:buClr>
              <a:buNone/>
            </a:pPr>
            <a:r>
              <a:rPr lang="en-US" sz="4800" dirty="0">
                <a:solidFill>
                  <a:schemeClr val="accent1"/>
                </a:solidFill>
              </a:rPr>
              <a:t>Thank You!!!</a:t>
            </a:r>
          </a:p>
          <a:p>
            <a:pPr marL="45720" indent="0" algn="ctr">
              <a:buClr>
                <a:schemeClr val="tx1">
                  <a:lumMod val="75000"/>
                  <a:lumOff val="25000"/>
                </a:schemeClr>
              </a:buClr>
              <a:buNone/>
            </a:pPr>
            <a:endParaRPr lang="en-US" sz="2800" b="1" u="sng" dirty="0">
              <a:solidFill>
                <a:schemeClr val="tx1"/>
              </a:solidFill>
            </a:endParaRPr>
          </a:p>
          <a:p>
            <a:pPr marL="45720" indent="0" algn="ctr">
              <a:buClr>
                <a:schemeClr val="tx1">
                  <a:lumMod val="75000"/>
                  <a:lumOff val="25000"/>
                </a:schemeClr>
              </a:buClr>
              <a:buNone/>
            </a:pPr>
            <a:r>
              <a:rPr lang="en-US" sz="2800" b="1" u="sng" dirty="0">
                <a:solidFill>
                  <a:schemeClr val="tx1"/>
                </a:solidFill>
                <a:hlinkClick r:id="rId3"/>
              </a:rPr>
              <a:t>mdombrowski@gailborden.info</a:t>
            </a:r>
            <a:endParaRPr lang="en-US" sz="2800" b="1" u="sng" dirty="0">
              <a:solidFill>
                <a:schemeClr val="tx1"/>
              </a:solidFill>
            </a:endParaRPr>
          </a:p>
          <a:p>
            <a:pPr marL="45720" indent="0" algn="ctr">
              <a:buClr>
                <a:schemeClr val="tx1">
                  <a:lumMod val="75000"/>
                  <a:lumOff val="25000"/>
                </a:schemeClr>
              </a:buClr>
              <a:buNone/>
            </a:pPr>
            <a:endParaRPr lang="en-US" sz="2800" b="1" u="sng" dirty="0">
              <a:solidFill>
                <a:schemeClr val="tx1"/>
              </a:solidFill>
            </a:endParaRPr>
          </a:p>
          <a:p>
            <a:pPr marL="45720" indent="0" algn="ctr">
              <a:buClr>
                <a:schemeClr val="tx1">
                  <a:lumMod val="75000"/>
                  <a:lumOff val="25000"/>
                </a:schemeClr>
              </a:buClr>
              <a:buNone/>
            </a:pPr>
            <a:r>
              <a:rPr lang="en-US" sz="2800" b="1" u="sng" dirty="0">
                <a:solidFill>
                  <a:schemeClr val="tx1"/>
                </a:solidFill>
                <a:hlinkClick r:id="rId4"/>
              </a:rPr>
              <a:t>slopez@gailborden.info</a:t>
            </a:r>
            <a:r>
              <a:rPr lang="en-US" sz="2800" b="1" u="sng" dirty="0">
                <a:solidFill>
                  <a:schemeClr val="tx1"/>
                </a:solidFill>
              </a:rPr>
              <a:t> </a:t>
            </a: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320" y="548640"/>
            <a:ext cx="8183880" cy="105156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1"/>
                </a:solidFill>
                <a:cs typeface="Courier New" panose="02070309020205020404" pitchFamily="49" charset="0"/>
              </a:rPr>
              <a:t>Questions?</a:t>
            </a:r>
            <a:endParaRPr lang="en-US" sz="4800" b="1" dirty="0">
              <a:solidFill>
                <a:schemeClr val="accent1"/>
              </a:solidFill>
              <a:effectLst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51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Getting Endorsements </a:t>
            </a:r>
          </a:p>
        </p:txBody>
      </p:sp>
      <p:sp>
        <p:nvSpPr>
          <p:cNvPr id="18" name="Down Arrow 17"/>
          <p:cNvSpPr/>
          <p:nvPr/>
        </p:nvSpPr>
        <p:spPr>
          <a:xfrm rot="16200000">
            <a:off x="4061075" y="1852210"/>
            <a:ext cx="323110" cy="8367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77041"/>
            <a:ext cx="3347049" cy="4968815"/>
          </a:xfrm>
        </p:spPr>
        <p:txBody>
          <a:bodyPr>
            <a:normAutofit/>
          </a:bodyPr>
          <a:lstStyle/>
          <a:p>
            <a:pPr marL="404622" lvl="0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In the top toolbar, click on the </a:t>
            </a:r>
            <a:r>
              <a:rPr lang="en-US" sz="1800" b="1" dirty="0">
                <a:solidFill>
                  <a:schemeClr val="tx1"/>
                </a:solidFill>
              </a:rPr>
              <a:t>Profile</a:t>
            </a:r>
            <a:r>
              <a:rPr lang="en-US" sz="1800" dirty="0">
                <a:solidFill>
                  <a:schemeClr val="tx1"/>
                </a:solidFill>
              </a:rPr>
              <a:t> hyperlink and select the </a:t>
            </a:r>
            <a:r>
              <a:rPr lang="en-US" sz="1800" b="1" dirty="0">
                <a:solidFill>
                  <a:schemeClr val="tx1"/>
                </a:solidFill>
              </a:rPr>
              <a:t>Edit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b="1" dirty="0">
                <a:solidFill>
                  <a:schemeClr val="tx1"/>
                </a:solidFill>
              </a:rPr>
              <a:t>Profile</a:t>
            </a:r>
            <a:r>
              <a:rPr lang="en-US" sz="1800" dirty="0">
                <a:solidFill>
                  <a:schemeClr val="tx1"/>
                </a:solidFill>
              </a:rPr>
              <a:t> option from the drop-down list</a:t>
            </a:r>
          </a:p>
          <a:p>
            <a:pPr marL="61722" lvl="0" inden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404622" lvl="0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sz="1800" dirty="0">
                <a:solidFill>
                  <a:schemeClr val="tx1"/>
                </a:solidFill>
              </a:rPr>
              <a:t>Scroll to the </a:t>
            </a:r>
            <a:r>
              <a:rPr lang="en-US" sz="1800" b="1" dirty="0">
                <a:solidFill>
                  <a:schemeClr val="tx1"/>
                </a:solidFill>
              </a:rPr>
              <a:t>Skills &amp; Endorsements </a:t>
            </a:r>
            <a:r>
              <a:rPr lang="en-US" sz="1800" dirty="0">
                <a:solidFill>
                  <a:schemeClr val="tx1"/>
                </a:solidFill>
              </a:rPr>
              <a:t>section  and click on the      icon next to any of the skills listed</a:t>
            </a:r>
          </a:p>
          <a:p>
            <a:pPr marL="404622" lvl="0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dirty="0">
              <a:solidFill>
                <a:schemeClr val="tx1"/>
              </a:solidFill>
            </a:endParaRPr>
          </a:p>
          <a:p>
            <a:pPr marL="404622" lvl="0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dirty="0">
              <a:solidFill>
                <a:schemeClr val="tx1"/>
              </a:solidFill>
            </a:endParaRPr>
          </a:p>
          <a:p>
            <a:pPr marL="404622" lvl="0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dirty="0">
              <a:solidFill>
                <a:schemeClr val="tx1"/>
              </a:solidFill>
            </a:endParaRPr>
          </a:p>
          <a:p>
            <a:pPr marL="404622" lvl="0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dirty="0">
              <a:solidFill>
                <a:schemeClr val="tx1"/>
              </a:solidFill>
            </a:endParaRPr>
          </a:p>
          <a:p>
            <a:pPr marL="404622" lvl="0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464" y="4279643"/>
            <a:ext cx="244793" cy="2743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0" name="Bent-Up Arrow 19"/>
          <p:cNvSpPr/>
          <p:nvPr/>
        </p:nvSpPr>
        <p:spPr>
          <a:xfrm rot="5400000">
            <a:off x="2642267" y="4655229"/>
            <a:ext cx="557587" cy="1066353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889450" y="1670623"/>
            <a:ext cx="2194560" cy="1234440"/>
            <a:chOff x="4889450" y="1670623"/>
            <a:chExt cx="2194560" cy="123444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9450" y="1670623"/>
              <a:ext cx="2194560" cy="123444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5449019" y="2024062"/>
              <a:ext cx="731520" cy="4572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632268" y="3211688"/>
            <a:ext cx="4564380" cy="3345180"/>
            <a:chOff x="3632268" y="3211688"/>
            <a:chExt cx="4564380" cy="3345180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2268" y="3211688"/>
              <a:ext cx="4564380" cy="334518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3678278" y="3250172"/>
              <a:ext cx="2103120" cy="27432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76220" y="5201070"/>
              <a:ext cx="274320" cy="27432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0287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Getting Endorsements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64898"/>
            <a:ext cx="3603902" cy="4908429"/>
          </a:xfrm>
        </p:spPr>
        <p:txBody>
          <a:bodyPr>
            <a:normAutofit/>
          </a:bodyPr>
          <a:lstStyle/>
          <a:p>
            <a:pPr marL="404622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1800" dirty="0">
                <a:solidFill>
                  <a:schemeClr val="tx1"/>
                </a:solidFill>
              </a:rPr>
              <a:t>Click on </a:t>
            </a:r>
            <a:r>
              <a:rPr lang="en-US" sz="1800" b="1" dirty="0">
                <a:solidFill>
                  <a:schemeClr val="tx1"/>
                </a:solidFill>
              </a:rPr>
              <a:t>Yes</a:t>
            </a:r>
            <a:r>
              <a:rPr lang="en-US" sz="1800" dirty="0">
                <a:solidFill>
                  <a:schemeClr val="tx1"/>
                </a:solidFill>
              </a:rPr>
              <a:t> next to the </a:t>
            </a:r>
            <a:r>
              <a:rPr lang="en-US" sz="1800" b="1" dirty="0">
                <a:solidFill>
                  <a:schemeClr val="tx1"/>
                </a:solidFill>
              </a:rPr>
              <a:t>I want to be endorsed</a:t>
            </a:r>
            <a:r>
              <a:rPr lang="en-US" sz="1800" dirty="0">
                <a:solidFill>
                  <a:schemeClr val="tx1"/>
                </a:solidFill>
              </a:rPr>
              <a:t> option</a:t>
            </a:r>
          </a:p>
          <a:p>
            <a:pPr marL="404622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1800" dirty="0">
                <a:solidFill>
                  <a:schemeClr val="tx1"/>
                </a:solidFill>
              </a:rPr>
              <a:t>Check the box next to the </a:t>
            </a:r>
            <a:r>
              <a:rPr lang="en-US" sz="1800" b="1" dirty="0">
                <a:solidFill>
                  <a:schemeClr val="tx1"/>
                </a:solidFill>
              </a:rPr>
              <a:t>Include me in endorsement suggestions to my connections</a:t>
            </a:r>
            <a:r>
              <a:rPr lang="en-US" sz="1800" dirty="0">
                <a:solidFill>
                  <a:schemeClr val="tx1"/>
                </a:solidFill>
              </a:rPr>
              <a:t> option </a:t>
            </a:r>
          </a:p>
          <a:p>
            <a:pPr marL="404622" lvl="0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1800" dirty="0">
                <a:solidFill>
                  <a:schemeClr val="tx1"/>
                </a:solidFill>
              </a:rPr>
              <a:t>Check or uncheck the box next to the </a:t>
            </a:r>
            <a:r>
              <a:rPr lang="en-US" sz="1800" b="1" dirty="0">
                <a:solidFill>
                  <a:schemeClr val="tx1"/>
                </a:solidFill>
              </a:rPr>
              <a:t>Send me notifications via email when my connections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b="1" dirty="0">
                <a:solidFill>
                  <a:schemeClr val="tx1"/>
                </a:solidFill>
              </a:rPr>
              <a:t>endorse me</a:t>
            </a:r>
            <a:r>
              <a:rPr lang="en-US" sz="1800" dirty="0">
                <a:solidFill>
                  <a:schemeClr val="tx1"/>
                </a:solidFill>
              </a:rPr>
              <a:t> option </a:t>
            </a:r>
          </a:p>
          <a:p>
            <a:pPr marL="404622" lvl="0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1800" dirty="0">
                <a:solidFill>
                  <a:schemeClr val="tx1"/>
                </a:solidFill>
              </a:rPr>
              <a:t>Click the </a:t>
            </a:r>
            <a:r>
              <a:rPr lang="en-US" sz="1800" b="1" dirty="0">
                <a:solidFill>
                  <a:schemeClr val="tx1"/>
                </a:solidFill>
              </a:rPr>
              <a:t>Save</a:t>
            </a:r>
            <a:r>
              <a:rPr lang="en-US" sz="1800" dirty="0">
                <a:solidFill>
                  <a:schemeClr val="tx1"/>
                </a:solidFill>
              </a:rPr>
              <a:t> button at the bottom of the section</a:t>
            </a:r>
            <a:endParaRPr lang="en-US" sz="1800" dirty="0"/>
          </a:p>
          <a:p>
            <a:endParaRPr lang="en-US" dirty="0"/>
          </a:p>
        </p:txBody>
      </p:sp>
      <p:sp>
        <p:nvSpPr>
          <p:cNvPr id="9" name="Bent-Up Arrow 8"/>
          <p:cNvSpPr/>
          <p:nvPr/>
        </p:nvSpPr>
        <p:spPr>
          <a:xfrm rot="5400000">
            <a:off x="2974021" y="5184172"/>
            <a:ext cx="292517" cy="1392523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061102" y="1746406"/>
            <a:ext cx="4938188" cy="4282811"/>
            <a:chOff x="4061102" y="1746406"/>
            <a:chExt cx="4938188" cy="42828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61102" y="1746406"/>
              <a:ext cx="4938188" cy="428281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5276490" y="2623864"/>
              <a:ext cx="457200" cy="18288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155066" y="2839526"/>
              <a:ext cx="2926080" cy="18288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160819" y="3181703"/>
              <a:ext cx="3200400" cy="18288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178072" y="5752370"/>
              <a:ext cx="548640" cy="27432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8377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Endorsing Connections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4897"/>
            <a:ext cx="5003321" cy="4761781"/>
          </a:xfrm>
        </p:spPr>
        <p:txBody>
          <a:bodyPr/>
          <a:lstStyle/>
          <a:p>
            <a:pPr marL="61722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r>
              <a:rPr lang="en-US" sz="1800" dirty="0">
                <a:solidFill>
                  <a:schemeClr val="tx1"/>
                </a:solidFill>
              </a:rPr>
              <a:t>Two methods for endorsing Connections:</a:t>
            </a:r>
          </a:p>
          <a:p>
            <a:pPr marL="404622" indent="-3429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Using the wizard on their </a:t>
            </a:r>
            <a:r>
              <a:rPr lang="en-US" sz="1800" b="1" dirty="0">
                <a:solidFill>
                  <a:schemeClr val="tx1"/>
                </a:solidFill>
              </a:rPr>
              <a:t>Profile</a:t>
            </a:r>
            <a:r>
              <a:rPr lang="en-US" sz="1800" dirty="0">
                <a:solidFill>
                  <a:schemeClr val="tx1"/>
                </a:solidFill>
              </a:rPr>
              <a:t> page</a:t>
            </a:r>
          </a:p>
          <a:p>
            <a:pPr marL="61722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61722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61722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61722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61722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61722" inden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404622" indent="-34290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 startAt="2"/>
            </a:pPr>
            <a:r>
              <a:rPr lang="en-US" sz="1800" dirty="0">
                <a:solidFill>
                  <a:schemeClr val="tx1"/>
                </a:solidFill>
              </a:rPr>
              <a:t>In the </a:t>
            </a:r>
            <a:r>
              <a:rPr lang="en-US" sz="1800" b="1" dirty="0">
                <a:solidFill>
                  <a:schemeClr val="tx1"/>
                </a:solidFill>
              </a:rPr>
              <a:t>Skills</a:t>
            </a:r>
            <a:r>
              <a:rPr lang="en-US" sz="1800" dirty="0">
                <a:solidFill>
                  <a:schemeClr val="tx1"/>
                </a:solidFill>
              </a:rPr>
              <a:t> section on their </a:t>
            </a:r>
            <a:r>
              <a:rPr lang="en-US" sz="1800" b="1" dirty="0">
                <a:solidFill>
                  <a:schemeClr val="tx1"/>
                </a:solidFill>
              </a:rPr>
              <a:t>Profile</a:t>
            </a:r>
            <a:r>
              <a:rPr lang="en-US" sz="1800" dirty="0">
                <a:solidFill>
                  <a:schemeClr val="tx1"/>
                </a:solidFill>
              </a:rPr>
              <a:t> page</a:t>
            </a:r>
          </a:p>
          <a:p>
            <a:pPr marL="61722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579" y="4714780"/>
            <a:ext cx="4770533" cy="153937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351" y="2466892"/>
            <a:ext cx="4793395" cy="138696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9946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Using the Wizard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199" y="1664897"/>
            <a:ext cx="7634377" cy="4761781"/>
          </a:xfrm>
        </p:spPr>
        <p:txBody>
          <a:bodyPr/>
          <a:lstStyle/>
          <a:p>
            <a:pPr marL="61722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>
                <a:solidFill>
                  <a:schemeClr val="tx1"/>
                </a:solidFill>
              </a:rPr>
              <a:t>Follow these steps to use the wizard: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Type a Connection’s name in the search box at the top of the page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Click on the Connection’s name when it appears</a:t>
            </a:r>
          </a:p>
          <a:p>
            <a:pPr marL="61722" indent="0"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61722" indent="0"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61722" indent="0">
              <a:buClr>
                <a:schemeClr val="accent1"/>
              </a:buClr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 startAt="3"/>
            </a:pPr>
            <a:r>
              <a:rPr lang="en-US" sz="1800" dirty="0">
                <a:solidFill>
                  <a:schemeClr val="tx1"/>
                </a:solidFill>
              </a:rPr>
              <a:t>Click on the </a:t>
            </a:r>
            <a:r>
              <a:rPr lang="en-US" sz="1800" b="1" dirty="0">
                <a:solidFill>
                  <a:schemeClr val="tx1"/>
                </a:solidFill>
              </a:rPr>
              <a:t>Endorse</a:t>
            </a:r>
            <a:r>
              <a:rPr lang="en-US" sz="1800" dirty="0">
                <a:solidFill>
                  <a:schemeClr val="tx1"/>
                </a:solidFill>
              </a:rPr>
              <a:t> button to endorse the skills listed </a:t>
            </a:r>
          </a:p>
          <a:p>
            <a:pPr marL="61722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>
                <a:solidFill>
                  <a:schemeClr val="tx1"/>
                </a:solidFill>
              </a:rPr>
              <a:t>OR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4"/>
            </a:pPr>
            <a:r>
              <a:rPr lang="en-US" sz="1800" dirty="0">
                <a:solidFill>
                  <a:schemeClr val="tx1"/>
                </a:solidFill>
              </a:rPr>
              <a:t>Click the </a:t>
            </a:r>
            <a:r>
              <a:rPr lang="en-US" sz="1800" b="1" dirty="0">
                <a:solidFill>
                  <a:schemeClr val="tx1"/>
                </a:solidFill>
              </a:rPr>
              <a:t>Type another area of expertise</a:t>
            </a:r>
            <a:r>
              <a:rPr lang="en-US" sz="1800" dirty="0">
                <a:solidFill>
                  <a:schemeClr val="tx1"/>
                </a:solidFill>
              </a:rPr>
              <a:t> field to enter a new skill </a:t>
            </a:r>
          </a:p>
          <a:p>
            <a:pPr marL="404622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4"/>
            </a:pPr>
            <a:r>
              <a:rPr lang="en-US" sz="1800" dirty="0">
                <a:solidFill>
                  <a:schemeClr val="tx1"/>
                </a:solidFill>
              </a:rPr>
              <a:t>Click on the </a:t>
            </a:r>
            <a:r>
              <a:rPr lang="en-US" sz="1800" b="1" dirty="0">
                <a:solidFill>
                  <a:schemeClr val="tx1"/>
                </a:solidFill>
              </a:rPr>
              <a:t>Endorse</a:t>
            </a:r>
            <a:r>
              <a:rPr lang="en-US" sz="1800" dirty="0">
                <a:solidFill>
                  <a:schemeClr val="tx1"/>
                </a:solidFill>
              </a:rPr>
              <a:t> button</a:t>
            </a:r>
          </a:p>
          <a:p>
            <a:pPr marL="404622" indent="-342900">
              <a:buClr>
                <a:schemeClr val="accent1"/>
              </a:buClr>
              <a:buFont typeface="+mj-lt"/>
              <a:buAutoNum type="arabicPeriod" startAt="3"/>
            </a:pP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40279" y="2726201"/>
            <a:ext cx="3886537" cy="853514"/>
            <a:chOff x="940279" y="2726201"/>
            <a:chExt cx="3886537" cy="85351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40279" y="2726201"/>
              <a:ext cx="3886537" cy="85351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1644769" y="2726201"/>
              <a:ext cx="1645920" cy="8229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13249" y="5081403"/>
            <a:ext cx="4439392" cy="1386960"/>
            <a:chOff x="913249" y="5081403"/>
            <a:chExt cx="4439392" cy="138696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0279" y="5081403"/>
              <a:ext cx="4412362" cy="138696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913249" y="6152358"/>
              <a:ext cx="731520" cy="27432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97688" y="5774883"/>
              <a:ext cx="1097280" cy="27432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0082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190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In The Skills Section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64897"/>
            <a:ext cx="8100204" cy="4761781"/>
          </a:xfrm>
        </p:spPr>
        <p:txBody>
          <a:bodyPr>
            <a:normAutofit/>
          </a:bodyPr>
          <a:lstStyle/>
          <a:p>
            <a:pPr marL="61722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Follow these steps to endorse a Connection in the </a:t>
            </a:r>
            <a:r>
              <a:rPr lang="en-US" sz="1800" b="1" dirty="0">
                <a:solidFill>
                  <a:schemeClr val="tx1"/>
                </a:solidFill>
              </a:rPr>
              <a:t>Skills</a:t>
            </a:r>
            <a:r>
              <a:rPr lang="en-US" sz="1800" dirty="0">
                <a:solidFill>
                  <a:schemeClr val="tx1"/>
                </a:solidFill>
              </a:rPr>
              <a:t> section:</a:t>
            </a:r>
          </a:p>
          <a:p>
            <a:pPr marL="404622" indent="-342900">
              <a:buClr>
                <a:schemeClr val="accent1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Type a Connection’s name in the search box at the top of the page</a:t>
            </a:r>
          </a:p>
          <a:p>
            <a:pPr marL="404622" indent="-342900">
              <a:buClr>
                <a:schemeClr val="accent1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Click on the Connection’s name when it appears</a:t>
            </a:r>
          </a:p>
          <a:p>
            <a:pPr marL="404622" indent="-342900">
              <a:buClr>
                <a:schemeClr val="accent1"/>
              </a:buClr>
              <a:buFont typeface="+mj-lt"/>
              <a:buAutoNum type="arabicPeriod"/>
            </a:pPr>
            <a:endParaRPr lang="en-US" sz="1800" dirty="0">
              <a:solidFill>
                <a:schemeClr val="tx1"/>
              </a:solidFill>
            </a:endParaRPr>
          </a:p>
          <a:p>
            <a:pPr marL="404622" indent="-342900">
              <a:buClr>
                <a:schemeClr val="accent1"/>
              </a:buClr>
              <a:buFont typeface="+mj-lt"/>
              <a:buAutoNum type="arabicPeriod"/>
            </a:pPr>
            <a:endParaRPr lang="en-US" sz="1800" dirty="0">
              <a:solidFill>
                <a:schemeClr val="tx1"/>
              </a:solidFill>
            </a:endParaRPr>
          </a:p>
          <a:p>
            <a:pPr marL="404622" indent="-342900">
              <a:buClr>
                <a:schemeClr val="accent1"/>
              </a:buClr>
              <a:buFont typeface="+mj-lt"/>
              <a:buAutoNum type="arabicPeriod"/>
            </a:pPr>
            <a:endParaRPr lang="en-US" sz="1800" dirty="0">
              <a:solidFill>
                <a:schemeClr val="tx1"/>
              </a:solidFill>
            </a:endParaRPr>
          </a:p>
          <a:p>
            <a:pPr marL="404622" indent="-342900">
              <a:buClr>
                <a:schemeClr val="accent1"/>
              </a:buClr>
              <a:buFont typeface="+mj-lt"/>
              <a:buAutoNum type="arabicPeriod"/>
            </a:pPr>
            <a:endParaRPr lang="en-US" sz="1800" dirty="0">
              <a:solidFill>
                <a:schemeClr val="tx1"/>
              </a:solidFill>
            </a:endParaRPr>
          </a:p>
          <a:p>
            <a:pPr marL="404622" indent="-342900">
              <a:buClr>
                <a:schemeClr val="accent1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Scroll to the </a:t>
            </a:r>
            <a:r>
              <a:rPr lang="en-US" sz="1800" b="1" dirty="0">
                <a:solidFill>
                  <a:schemeClr val="tx1"/>
                </a:solidFill>
              </a:rPr>
              <a:t>Skills</a:t>
            </a:r>
            <a:r>
              <a:rPr lang="en-US" sz="1800" dirty="0">
                <a:solidFill>
                  <a:schemeClr val="tx1"/>
                </a:solidFill>
              </a:rPr>
              <a:t> section</a:t>
            </a:r>
          </a:p>
          <a:p>
            <a:pPr marL="404622" indent="-342900">
              <a:buClr>
                <a:schemeClr val="accent1"/>
              </a:buClr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Click on the </a:t>
            </a:r>
            <a:r>
              <a:rPr lang="en-US" sz="1800" b="1" dirty="0">
                <a:solidFill>
                  <a:schemeClr val="tx1"/>
                </a:solidFill>
              </a:rPr>
              <a:t>Endorse</a:t>
            </a:r>
            <a:r>
              <a:rPr lang="en-US" sz="1800" dirty="0">
                <a:solidFill>
                  <a:schemeClr val="tx1"/>
                </a:solidFill>
              </a:rPr>
              <a:t> button next to any skill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974783" y="2683068"/>
            <a:ext cx="3886537" cy="853514"/>
            <a:chOff x="940279" y="2726201"/>
            <a:chExt cx="3886537" cy="85351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40279" y="2726201"/>
              <a:ext cx="3886537" cy="853514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644769" y="2726201"/>
              <a:ext cx="1645920" cy="8229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783" y="4554753"/>
            <a:ext cx="4770533" cy="153937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2386643" y="5267591"/>
            <a:ext cx="731520" cy="2743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58189" y="4534342"/>
            <a:ext cx="822960" cy="3657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36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ining presentation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- Standard PowerPoint 1.potx" id="{E7373F27-A265-4302-AC05-E6646B59EBA6}" vid="{BC16990C-1B99-4B14-934B-3F37C0BB9EB9}"/>
    </a:ext>
  </a:extLst>
</a:theme>
</file>

<file path=ppt/theme/theme2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FD44557-C150-4AA7-97B1-62E8021520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 - Standard PowerPoint</Template>
  <TotalTime>0</TotalTime>
  <Words>3813</Words>
  <Application>Microsoft Office PowerPoint</Application>
  <PresentationFormat>On-screen Show (4:3)</PresentationFormat>
  <Paragraphs>410</Paragraphs>
  <Slides>49</Slides>
  <Notes>49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9" baseType="lpstr">
      <vt:lpstr>MS Mincho</vt:lpstr>
      <vt:lpstr>Arial</vt:lpstr>
      <vt:lpstr>Calibri</vt:lpstr>
      <vt:lpstr>Courier New</vt:lpstr>
      <vt:lpstr>Georgia</vt:lpstr>
      <vt:lpstr>Segoe UI</vt:lpstr>
      <vt:lpstr>Segoe UI Semibold</vt:lpstr>
      <vt:lpstr>Times New Roman</vt:lpstr>
      <vt:lpstr>Wingdings 2</vt:lpstr>
      <vt:lpstr>Training presentation</vt:lpstr>
      <vt:lpstr>LinkedIn: Tips &amp; Tricks</vt:lpstr>
      <vt:lpstr>Agenda</vt:lpstr>
      <vt:lpstr>Endorsements</vt:lpstr>
      <vt:lpstr>About Endorsements</vt:lpstr>
      <vt:lpstr>Getting Endorsements </vt:lpstr>
      <vt:lpstr>Getting Endorsements </vt:lpstr>
      <vt:lpstr>Endorsing Connections </vt:lpstr>
      <vt:lpstr>Using the Wizard</vt:lpstr>
      <vt:lpstr>In The Skills Section</vt:lpstr>
      <vt:lpstr>Activity #1</vt:lpstr>
      <vt:lpstr>Recommendations</vt:lpstr>
      <vt:lpstr>About Recommendations</vt:lpstr>
      <vt:lpstr>Requesting Recommendations</vt:lpstr>
      <vt:lpstr>Requesting Recommendations</vt:lpstr>
      <vt:lpstr>Requesting Recommendations</vt:lpstr>
      <vt:lpstr>Recommendation Actions</vt:lpstr>
      <vt:lpstr>Writing Recommendations</vt:lpstr>
      <vt:lpstr>Writing Recommendations</vt:lpstr>
      <vt:lpstr>Writing Recommendations</vt:lpstr>
      <vt:lpstr>Activity #2</vt:lpstr>
      <vt:lpstr>Groups</vt:lpstr>
      <vt:lpstr>About Groups</vt:lpstr>
      <vt:lpstr>Finding a Group</vt:lpstr>
      <vt:lpstr>Browsing Groups</vt:lpstr>
      <vt:lpstr>Browsing Groups</vt:lpstr>
      <vt:lpstr>Adjusting Group Settings</vt:lpstr>
      <vt:lpstr>Adjusting Group Settings</vt:lpstr>
      <vt:lpstr>Activity #3</vt:lpstr>
      <vt:lpstr>Companies</vt:lpstr>
      <vt:lpstr>About Companies</vt:lpstr>
      <vt:lpstr>Following Companies</vt:lpstr>
      <vt:lpstr>Company News Feed</vt:lpstr>
      <vt:lpstr>Activity #4</vt:lpstr>
      <vt:lpstr>Jobs</vt:lpstr>
      <vt:lpstr>About Jobs</vt:lpstr>
      <vt:lpstr>Searching for Jobs</vt:lpstr>
      <vt:lpstr>Applying Location Filters</vt:lpstr>
      <vt:lpstr>Saving a Job</vt:lpstr>
      <vt:lpstr>Saving a Job Search</vt:lpstr>
      <vt:lpstr>Accessing Saved Jobs/Searches</vt:lpstr>
      <vt:lpstr>Activity #5</vt:lpstr>
      <vt:lpstr>Privacy Settings</vt:lpstr>
      <vt:lpstr>Accessing Privacy Settings</vt:lpstr>
      <vt:lpstr>Profile Privacy</vt:lpstr>
      <vt:lpstr>Blocking &amp; Hiding</vt:lpstr>
      <vt:lpstr>Data Privacy &amp; Advertising</vt:lpstr>
      <vt:lpstr>Security</vt:lpstr>
      <vt:lpstr>Activity #6</vt:lpstr>
      <vt:lpstr>Questions?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2016-04-18T16:08:12Z</dcterms:created>
  <dcterms:modified xsi:type="dcterms:W3CDTF">2017-11-13T20:55:37Z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TC034606049991</vt:lpwstr>
  </property>
</Properties>
</file>