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38"/>
  </p:notesMasterIdLst>
  <p:handoutMasterIdLst>
    <p:handoutMasterId r:id="rId39"/>
  </p:handoutMasterIdLst>
  <p:sldIdLst>
    <p:sldId id="257" r:id="rId3"/>
    <p:sldId id="258" r:id="rId4"/>
    <p:sldId id="270" r:id="rId5"/>
    <p:sldId id="304" r:id="rId6"/>
    <p:sldId id="266" r:id="rId7"/>
    <p:sldId id="268" r:id="rId8"/>
    <p:sldId id="278" r:id="rId9"/>
    <p:sldId id="305" r:id="rId10"/>
    <p:sldId id="269" r:id="rId11"/>
    <p:sldId id="271" r:id="rId12"/>
    <p:sldId id="273" r:id="rId13"/>
    <p:sldId id="272" r:id="rId14"/>
    <p:sldId id="274" r:id="rId15"/>
    <p:sldId id="275" r:id="rId16"/>
    <p:sldId id="276" r:id="rId17"/>
    <p:sldId id="267" r:id="rId18"/>
    <p:sldId id="277" r:id="rId19"/>
    <p:sldId id="279" r:id="rId20"/>
    <p:sldId id="299" r:id="rId21"/>
    <p:sldId id="290" r:id="rId22"/>
    <p:sldId id="281" r:id="rId23"/>
    <p:sldId id="282" r:id="rId24"/>
    <p:sldId id="283" r:id="rId25"/>
    <p:sldId id="284" r:id="rId26"/>
    <p:sldId id="285" r:id="rId27"/>
    <p:sldId id="293" r:id="rId28"/>
    <p:sldId id="294" r:id="rId29"/>
    <p:sldId id="286" r:id="rId30"/>
    <p:sldId id="303" r:id="rId31"/>
    <p:sldId id="296" r:id="rId32"/>
    <p:sldId id="297" r:id="rId33"/>
    <p:sldId id="300" r:id="rId34"/>
    <p:sldId id="301" r:id="rId35"/>
    <p:sldId id="298" r:id="rId36"/>
    <p:sldId id="30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90" d="100"/>
          <a:sy n="90" d="100"/>
        </p:scale>
        <p:origin x="1434" y="78"/>
      </p:cViewPr>
      <p:guideLst>
        <p:guide orient="horz" pos="2160"/>
        <p:guide pos="2880"/>
        <p:guide pos="5472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11/13/2017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810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383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492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92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660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37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85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862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67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191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7426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73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1133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51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108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3797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085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545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5996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023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94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83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7912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059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4750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/>
              <a:t>Thank participants for coming and remind them of the URL.</a:t>
            </a:r>
          </a:p>
          <a:p>
            <a:endParaRPr lang="en-US" baseline="0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/>
              <a:t>Provide each with a handout and class survey.</a:t>
            </a:r>
          </a:p>
          <a:p>
            <a:endParaRPr lang="en-US" baseline="0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/>
              <a:t>Encourage them to sign up for class two in the series.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14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857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353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785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691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0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6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Monica Dombrowski</a:t>
            </a:r>
          </a:p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Technology Education Manager</a:t>
            </a:r>
          </a:p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Gail Borden Public Library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811" y="1906073"/>
            <a:ext cx="8917798" cy="1762076"/>
          </a:xfrm>
        </p:spPr>
        <p:txBody>
          <a:bodyPr>
            <a:noAutofit/>
          </a:bodyPr>
          <a:lstStyle/>
          <a:p>
            <a:r>
              <a:rPr lang="en-US" sz="4800" dirty="0">
                <a:latin typeface="Segoe UI Semibold" panose="020B0702040204020203" pitchFamily="34" charset="0"/>
              </a:rPr>
              <a:t>LinkedIn: Getting Started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7CE464-14D1-4D9D-9D8D-F181806218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4C4850-05F7-46EA-9FA2-845C179E7581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749106"/>
            <a:ext cx="8195095" cy="2546849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2-3 sentence summary of skills, talent, and experience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Provides a 30,000 </a:t>
            </a:r>
            <a:r>
              <a:rPr lang="en-US" sz="2400" dirty="0" err="1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ft</a:t>
            </a: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view and hooks readers 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Uses strong, relevant key words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Mix of business and interpersonal skills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May add specialties and media files, if desired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322" y="3850602"/>
            <a:ext cx="5649864" cy="29260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84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716" y="1665650"/>
            <a:ext cx="6286499" cy="27432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338" y="4591259"/>
            <a:ext cx="6276731" cy="19202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3497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#2</a:t>
            </a:r>
          </a:p>
        </p:txBody>
      </p:sp>
    </p:spTree>
    <p:extLst>
      <p:ext uri="{BB962C8B-B14F-4D97-AF65-F5344CB8AC3E}">
        <p14:creationId xmlns:p14="http://schemas.microsoft.com/office/powerpoint/2010/main" val="102731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7"/>
            <a:ext cx="8419383" cy="2158660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Similar to the same section on a resume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Forms: narrative (paragraph), bulleted list, or combination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strong, action-oriented words and descriptions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Highlight key accomplishments that involve making 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money, saving money, saving time, or doing more with less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Experience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926" y="3895131"/>
            <a:ext cx="5898391" cy="28806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7624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19" y="1519695"/>
            <a:ext cx="6078401" cy="3200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8477" y="4197562"/>
            <a:ext cx="5578323" cy="243861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722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#3</a:t>
            </a:r>
          </a:p>
        </p:txBody>
      </p:sp>
    </p:spTree>
    <p:extLst>
      <p:ext uri="{BB962C8B-B14F-4D97-AF65-F5344CB8AC3E}">
        <p14:creationId xmlns:p14="http://schemas.microsoft.com/office/powerpoint/2010/main" val="278390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54" y="4195259"/>
            <a:ext cx="4922947" cy="23166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How to Add Sections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92" y="1877280"/>
            <a:ext cx="4616944" cy="1645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192581" y="3167526"/>
            <a:ext cx="1371600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3065320" y="5389658"/>
            <a:ext cx="2299153" cy="10972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2254037" y="2968233"/>
            <a:ext cx="274320" cy="43279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5669" y="5189508"/>
            <a:ext cx="274320" cy="43279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328" y="1698570"/>
            <a:ext cx="4368800" cy="3931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836065" y="1447337"/>
            <a:ext cx="274320" cy="43279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784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7"/>
            <a:ext cx="8419383" cy="2158660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Associate, Bachelor, Master, or Doctorate &amp; degree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If no college, high school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Graduation year and honors are optional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Level of detail is based on personal preference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Education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068" y="3549118"/>
            <a:ext cx="5466104" cy="30175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9333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415" y="1571290"/>
            <a:ext cx="4779308" cy="17373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6008" y="2638090"/>
            <a:ext cx="4975468" cy="38404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598" y="4128175"/>
            <a:ext cx="5154152" cy="25603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937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419383" cy="1865361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Areas to put large projects and articles/papers/books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Appear in their own sections &amp; below related positions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include a URL to link directly to website or media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include additional project members or collaborators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Projects &amp; Publications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885" y="3761015"/>
            <a:ext cx="5852667" cy="22861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3226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92" y="1887126"/>
            <a:ext cx="8229600" cy="432511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Creating a Profile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Making Connections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769" y="1752809"/>
            <a:ext cx="3786998" cy="73530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90712" y="1749940"/>
            <a:ext cx="3786998" cy="7381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Publications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Georgia"/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79" y="2249439"/>
            <a:ext cx="4777632" cy="38404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785" y="2249439"/>
            <a:ext cx="2674852" cy="20651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8256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7"/>
            <a:ext cx="8419383" cy="147717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 any required for your profession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 any that lend credibility to your experience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Optional to list after your name in Headline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Certifications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784" y="3386678"/>
            <a:ext cx="6165114" cy="19432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8917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95" y="1765957"/>
            <a:ext cx="6149873" cy="178323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889" y="3726441"/>
            <a:ext cx="5852667" cy="28196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8963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#4</a:t>
            </a:r>
          </a:p>
        </p:txBody>
      </p:sp>
    </p:spTree>
    <p:extLst>
      <p:ext uri="{BB962C8B-B14F-4D97-AF65-F5344CB8AC3E}">
        <p14:creationId xmlns:p14="http://schemas.microsoft.com/office/powerpoint/2010/main" val="171272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749106"/>
            <a:ext cx="8471142" cy="1899867"/>
          </a:xfrm>
        </p:spPr>
        <p:txBody>
          <a:bodyPr>
            <a:normAutofit fontScale="92500" lnSpcReduction="10000"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Organizations like candidates who give back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Shows a dedication to developing skill-sets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Helps non-profits strengthen their brands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Including social impact in professional identity is becoming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the norm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Volunteering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942" y="3582358"/>
            <a:ext cx="5944115" cy="27815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559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75" y="1588708"/>
            <a:ext cx="5022015" cy="40618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110" y="2868338"/>
            <a:ext cx="3635055" cy="37265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49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749107"/>
            <a:ext cx="8471142" cy="942336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Professional associations 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Show dedication to field of professional practice</a:t>
            </a:r>
            <a:endParaRPr lang="en-US" sz="2288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Organizations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8045" y="2691443"/>
            <a:ext cx="5342083" cy="37874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4188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68" y="1959642"/>
            <a:ext cx="3635055" cy="38255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959642"/>
            <a:ext cx="3596952" cy="2773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9994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#5</a:t>
            </a:r>
          </a:p>
        </p:txBody>
      </p:sp>
    </p:spTree>
    <p:extLst>
      <p:ext uri="{BB962C8B-B14F-4D97-AF65-F5344CB8AC3E}">
        <p14:creationId xmlns:p14="http://schemas.microsoft.com/office/powerpoint/2010/main" val="91539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Making Connections</a:t>
            </a:r>
          </a:p>
        </p:txBody>
      </p:sp>
    </p:spTree>
    <p:extLst>
      <p:ext uri="{BB962C8B-B14F-4D97-AF65-F5344CB8AC3E}">
        <p14:creationId xmlns:p14="http://schemas.microsoft.com/office/powerpoint/2010/main" val="27335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Creating a Profile</a:t>
            </a:r>
          </a:p>
        </p:txBody>
      </p:sp>
    </p:spTree>
    <p:extLst>
      <p:ext uri="{BB962C8B-B14F-4D97-AF65-F5344CB8AC3E}">
        <p14:creationId xmlns:p14="http://schemas.microsoft.com/office/powerpoint/2010/main" val="203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749106"/>
            <a:ext cx="8471142" cy="2348441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At some point, most of us will be looking for a new job 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94% of recruiters mine social media for info on candidates*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Employers who used social media to recruit reported a 49% 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increase in satisfaction rate with candidates*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Build your network now, before you need it! 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Why Connect?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3757" y="6475921"/>
            <a:ext cx="4520243" cy="2616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*Source: http://blog.capterra.com/top-15-recruiting-statistics-2014/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478" y="3941479"/>
            <a:ext cx="5913267" cy="24688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830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Connect with…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749106"/>
            <a:ext cx="7349707" cy="335773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Bosses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Employees 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Coworkers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Professors/Teachers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Colleagues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Organizations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Companies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Anyone familiar with your work… past or present!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63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Benefits of Connecting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749106"/>
            <a:ext cx="8522900" cy="335773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Build a professional network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Give and receive job leads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Collaborate on projects 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Give and receive Recommendations &amp; Skill Endorsements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Ask for professional advice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Share and solicit professional development resources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feedback on Profile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4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Connecting is Easy!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5525" y="1131230"/>
            <a:ext cx="8051275" cy="5610119"/>
            <a:chOff x="635525" y="1131230"/>
            <a:chExt cx="8051275" cy="5610119"/>
          </a:xfrm>
        </p:grpSpPr>
        <p:grpSp>
          <p:nvGrpSpPr>
            <p:cNvPr id="5" name="Group 4"/>
            <p:cNvGrpSpPr/>
            <p:nvPr/>
          </p:nvGrpSpPr>
          <p:grpSpPr>
            <a:xfrm>
              <a:off x="635525" y="1670023"/>
              <a:ext cx="5578323" cy="2057578"/>
              <a:chOff x="1722453" y="4257945"/>
              <a:chExt cx="5578323" cy="205757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22453" y="4257945"/>
                <a:ext cx="5578323" cy="205757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584275" y="5783146"/>
                <a:ext cx="822960" cy="4572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sz="11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876679" y="3661050"/>
              <a:ext cx="1810121" cy="3080299"/>
              <a:chOff x="6876679" y="3661050"/>
              <a:chExt cx="1810121" cy="308029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5752" y="3661050"/>
                <a:ext cx="1676545" cy="301016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876679" y="6284149"/>
                <a:ext cx="1810121" cy="4572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sz="11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503801" y="1131230"/>
              <a:ext cx="1810121" cy="3054598"/>
              <a:chOff x="6503801" y="1131230"/>
              <a:chExt cx="1810121" cy="305459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59159" y="1131230"/>
                <a:ext cx="1699407" cy="298729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503801" y="3728628"/>
                <a:ext cx="1810121" cy="4572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sz="11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50998" y="3979090"/>
              <a:ext cx="5538496" cy="2569226"/>
              <a:chOff x="650998" y="3979090"/>
              <a:chExt cx="5538496" cy="2569226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0998" y="3979090"/>
                <a:ext cx="5538496" cy="246888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2351619" y="5451036"/>
                <a:ext cx="2468880" cy="109728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343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#6</a:t>
            </a:r>
          </a:p>
        </p:txBody>
      </p:sp>
    </p:spTree>
    <p:extLst>
      <p:ext uri="{BB962C8B-B14F-4D97-AF65-F5344CB8AC3E}">
        <p14:creationId xmlns:p14="http://schemas.microsoft.com/office/powerpoint/2010/main" val="223892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1940" y="1676400"/>
            <a:ext cx="8534400" cy="49530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000" b="1" dirty="0">
              <a:solidFill>
                <a:schemeClr val="tx1"/>
              </a:solidFill>
            </a:endParaRPr>
          </a:p>
          <a:p>
            <a:pPr marL="45720" indent="0">
              <a:buClr>
                <a:srgbClr val="934747"/>
              </a:buClr>
              <a:buNone/>
            </a:pPr>
            <a:endParaRPr lang="en-US" sz="1600" b="1" u="sng" dirty="0">
              <a:solidFill>
                <a:schemeClr val="tx1"/>
              </a:solidFill>
            </a:endParaRPr>
          </a:p>
          <a:p>
            <a:pPr marL="4572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1600" b="1" u="sng" dirty="0">
              <a:solidFill>
                <a:schemeClr val="tx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4800" dirty="0">
              <a:solidFill>
                <a:schemeClr val="accent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4800" dirty="0">
                <a:solidFill>
                  <a:schemeClr val="accent1"/>
                </a:solidFill>
              </a:rPr>
              <a:t>Thank You!!!</a:t>
            </a: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4800" b="1" dirty="0">
              <a:solidFill>
                <a:schemeClr val="tx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3600" u="sng" dirty="0">
                <a:solidFill>
                  <a:schemeClr val="tx1"/>
                </a:solidFill>
              </a:rPr>
              <a:t>Part Three Next Week</a:t>
            </a: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3600" dirty="0">
                <a:solidFill>
                  <a:schemeClr val="tx1"/>
                </a:solidFill>
              </a:rPr>
              <a:t>LinkedIn: Tips &amp; Tricks 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54864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Questions?</a:t>
            </a:r>
            <a:endParaRPr lang="en-US" sz="4800" b="1" dirty="0">
              <a:solidFill>
                <a:schemeClr val="accent1"/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51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458068" y="905033"/>
            <a:ext cx="4206240" cy="5669280"/>
            <a:chOff x="2150261" y="1270793"/>
            <a:chExt cx="4390089" cy="598497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0261" y="1270793"/>
              <a:ext cx="4390089" cy="1920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0261" y="3186683"/>
              <a:ext cx="4387823" cy="40690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5" y="2707715"/>
            <a:ext cx="3933642" cy="181483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Meat and potatoes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Online portfolio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Strengthens your brand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506583" y="2830282"/>
            <a:ext cx="2587838" cy="2612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2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5" y="1749107"/>
            <a:ext cx="3933642" cy="4556806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Headline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Language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Volunteering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Test Scores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Patents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Causes You Care About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Supported Organizations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Publications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Certifications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Interests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Personal Details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Profile Sections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55370" y="1749107"/>
            <a:ext cx="3876151" cy="45510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Summary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Organizations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Education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&amp; Endorsements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Recommendations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Groups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Following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61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5" y="1749106"/>
            <a:ext cx="7737895" cy="4867354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Similar to a virtual business card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Elements: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Photo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Company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Location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Industry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Current Employer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Previous Employer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Education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Headline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697" y="2344263"/>
            <a:ext cx="5037765" cy="24688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753090" y="1779583"/>
            <a:ext cx="3329797" cy="48673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01752" lvl="4" indent="0" algn="just">
              <a:spcBef>
                <a:spcPts val="0"/>
              </a:spcBef>
              <a:spcAft>
                <a:spcPts val="300"/>
              </a:spcAft>
              <a:buNone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LinkedIn URL</a:t>
            </a:r>
          </a:p>
          <a:p>
            <a:pPr marL="644652" lvl="4" indent="-342900" algn="just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1143000" algn="l"/>
              </a:tabLs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Contact Information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93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Examples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96108" y="1588708"/>
            <a:ext cx="8045034" cy="5088020"/>
            <a:chOff x="596108" y="1588708"/>
            <a:chExt cx="8045034" cy="50880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6108" y="1588708"/>
              <a:ext cx="5263472" cy="24688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44273" y="4207848"/>
              <a:ext cx="5696869" cy="24688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389562" y="2566658"/>
              <a:ext cx="2743200" cy="10972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4734" y="1743698"/>
              <a:ext cx="1645920" cy="164592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89562" y="1605960"/>
              <a:ext cx="1828800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9713" y="3753366"/>
              <a:ext cx="2194560" cy="274320"/>
            </a:xfrm>
            <a:prstGeom prst="rect">
              <a:avLst/>
            </a:prstGeom>
            <a:solidFill>
              <a:srgbClr val="F8F8F8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32833" y="6381538"/>
              <a:ext cx="2194560" cy="274320"/>
            </a:xfrm>
            <a:prstGeom prst="rect">
              <a:avLst/>
            </a:prstGeom>
            <a:solidFill>
              <a:srgbClr val="F8F8F8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88334" y="5186200"/>
              <a:ext cx="2743200" cy="10972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69542" y="5222314"/>
              <a:ext cx="1280160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96961" y="4251390"/>
              <a:ext cx="1828800" cy="36576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48232" y="4363252"/>
              <a:ext cx="1828800" cy="182880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053741" y="2292902"/>
            <a:ext cx="2834640" cy="1015663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Can you tell what these two people do based on their headlines?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7107987" y="3385144"/>
            <a:ext cx="323110" cy="5575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ent-Up Arrow 19"/>
          <p:cNvSpPr/>
          <p:nvPr/>
        </p:nvSpPr>
        <p:spPr>
          <a:xfrm rot="16200000" flipH="1">
            <a:off x="6092580" y="3401184"/>
            <a:ext cx="557587" cy="52550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7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To Edit Fields in LinkedIn: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98814" y="2086816"/>
            <a:ext cx="5022671" cy="78483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Click on </a:t>
            </a:r>
            <a:r>
              <a:rPr lang="en-US" sz="2000" b="1" dirty="0"/>
              <a:t>Profile</a:t>
            </a:r>
            <a:r>
              <a:rPr lang="en-US" sz="2000" dirty="0"/>
              <a:t> &gt; </a:t>
            </a:r>
            <a:r>
              <a:rPr lang="en-US" sz="2000" b="1" dirty="0"/>
              <a:t>Edit</a:t>
            </a:r>
            <a:r>
              <a:rPr lang="en-US" sz="2000" dirty="0"/>
              <a:t> </a:t>
            </a:r>
            <a:r>
              <a:rPr lang="en-US" sz="2000" b="1" dirty="0"/>
              <a:t>Profile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Hover over the field you want to edit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84" y="1679439"/>
            <a:ext cx="2286198" cy="12269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1164968" y="2009280"/>
            <a:ext cx="73152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" name="Left Arrow 6"/>
          <p:cNvSpPr/>
          <p:nvPr/>
        </p:nvSpPr>
        <p:spPr>
          <a:xfrm>
            <a:off x="3065417" y="2177139"/>
            <a:ext cx="533398" cy="219669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145" y="3097950"/>
            <a:ext cx="4991533" cy="243861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799866" y="3099112"/>
            <a:ext cx="3050179" cy="70788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/>
              <a:t>When the pencil icon appears, click on it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4090" y="4363342"/>
            <a:ext cx="1958510" cy="14326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524687" y="5915538"/>
            <a:ext cx="6320249" cy="4001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Make your changes, then click on the </a:t>
            </a:r>
            <a:r>
              <a:rPr lang="en-US" sz="2000" b="1" dirty="0"/>
              <a:t>Save</a:t>
            </a:r>
            <a:r>
              <a:rPr lang="en-US" sz="2000" dirty="0"/>
              <a:t> button</a:t>
            </a:r>
          </a:p>
        </p:txBody>
      </p:sp>
      <p:sp>
        <p:nvSpPr>
          <p:cNvPr id="25" name="Down Arrow 24"/>
          <p:cNvSpPr/>
          <p:nvPr/>
        </p:nvSpPr>
        <p:spPr>
          <a:xfrm>
            <a:off x="4807131" y="2830287"/>
            <a:ext cx="165463" cy="64008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>
            <a:off x="5551720" y="3557446"/>
            <a:ext cx="731520" cy="137160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 rot="2040000">
            <a:off x="6740428" y="5712823"/>
            <a:ext cx="156754" cy="374468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3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#1</a:t>
            </a:r>
          </a:p>
        </p:txBody>
      </p:sp>
    </p:spTree>
    <p:extLst>
      <p:ext uri="{BB962C8B-B14F-4D97-AF65-F5344CB8AC3E}">
        <p14:creationId xmlns:p14="http://schemas.microsoft.com/office/powerpoint/2010/main" val="368570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- Standard PowerPoint</Template>
  <TotalTime>0</TotalTime>
  <Words>2252</Words>
  <Application>Microsoft Office PowerPoint</Application>
  <PresentationFormat>On-screen Show (4:3)</PresentationFormat>
  <Paragraphs>278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Courier New</vt:lpstr>
      <vt:lpstr>Georgia</vt:lpstr>
      <vt:lpstr>Segoe UI</vt:lpstr>
      <vt:lpstr>Segoe UI Semibold</vt:lpstr>
      <vt:lpstr>Times New Roman</vt:lpstr>
      <vt:lpstr>Wingdings 2</vt:lpstr>
      <vt:lpstr>Training presentation</vt:lpstr>
      <vt:lpstr>LinkedIn: Getting Started</vt:lpstr>
      <vt:lpstr>Agenda</vt:lpstr>
      <vt:lpstr>Creating a Profile</vt:lpstr>
      <vt:lpstr>PowerPoint Presentation</vt:lpstr>
      <vt:lpstr>Profile Sections</vt:lpstr>
      <vt:lpstr>Headline</vt:lpstr>
      <vt:lpstr>Examples</vt:lpstr>
      <vt:lpstr>To Edit Fields in LinkedIn:</vt:lpstr>
      <vt:lpstr>Activity #1</vt:lpstr>
      <vt:lpstr>Summary</vt:lpstr>
      <vt:lpstr>Examples</vt:lpstr>
      <vt:lpstr>Activity #2</vt:lpstr>
      <vt:lpstr>Experience</vt:lpstr>
      <vt:lpstr>Examples</vt:lpstr>
      <vt:lpstr>Activity #3</vt:lpstr>
      <vt:lpstr>How to Add Sections</vt:lpstr>
      <vt:lpstr>Education</vt:lpstr>
      <vt:lpstr>Examples</vt:lpstr>
      <vt:lpstr>Projects &amp; Publications</vt:lpstr>
      <vt:lpstr>Examples</vt:lpstr>
      <vt:lpstr>Certifications</vt:lpstr>
      <vt:lpstr>Examples</vt:lpstr>
      <vt:lpstr>Activity #4</vt:lpstr>
      <vt:lpstr>Volunteering</vt:lpstr>
      <vt:lpstr>Examples</vt:lpstr>
      <vt:lpstr>Organizations</vt:lpstr>
      <vt:lpstr>Examples</vt:lpstr>
      <vt:lpstr>Activity #5</vt:lpstr>
      <vt:lpstr>Making Connections</vt:lpstr>
      <vt:lpstr>Why Connect?</vt:lpstr>
      <vt:lpstr>Connect with…</vt:lpstr>
      <vt:lpstr>Benefits of Connecting</vt:lpstr>
      <vt:lpstr>Connecting is Easy!</vt:lpstr>
      <vt:lpstr>Activity #6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2016-04-18T16:08:12Z</dcterms:created>
  <dcterms:modified xsi:type="dcterms:W3CDTF">2017-11-13T20:49:48Z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