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49"/>
  </p:notesMasterIdLst>
  <p:sldIdLst>
    <p:sldId id="256" r:id="rId2"/>
    <p:sldId id="259" r:id="rId3"/>
    <p:sldId id="290" r:id="rId4"/>
    <p:sldId id="270" r:id="rId5"/>
    <p:sldId id="262" r:id="rId6"/>
    <p:sldId id="306" r:id="rId7"/>
    <p:sldId id="305" r:id="rId8"/>
    <p:sldId id="291" r:id="rId9"/>
    <p:sldId id="271" r:id="rId10"/>
    <p:sldId id="283" r:id="rId11"/>
    <p:sldId id="284" r:id="rId12"/>
    <p:sldId id="285" r:id="rId13"/>
    <p:sldId id="286" r:id="rId14"/>
    <p:sldId id="308" r:id="rId15"/>
    <p:sldId id="309" r:id="rId16"/>
    <p:sldId id="292" r:id="rId17"/>
    <p:sldId id="264" r:id="rId18"/>
    <p:sldId id="293" r:id="rId19"/>
    <p:sldId id="265" r:id="rId20"/>
    <p:sldId id="281" r:id="rId21"/>
    <p:sldId id="282" r:id="rId22"/>
    <p:sldId id="307" r:id="rId23"/>
    <p:sldId id="294" r:id="rId24"/>
    <p:sldId id="267" r:id="rId25"/>
    <p:sldId id="272" r:id="rId26"/>
    <p:sldId id="273" r:id="rId27"/>
    <p:sldId id="274" r:id="rId28"/>
    <p:sldId id="295" r:id="rId29"/>
    <p:sldId id="266" r:id="rId30"/>
    <p:sldId id="287" r:id="rId31"/>
    <p:sldId id="288" r:id="rId32"/>
    <p:sldId id="289" r:id="rId33"/>
    <p:sldId id="296" r:id="rId34"/>
    <p:sldId id="268" r:id="rId35"/>
    <p:sldId id="275" r:id="rId36"/>
    <p:sldId id="278" r:id="rId37"/>
    <p:sldId id="279" r:id="rId38"/>
    <p:sldId id="277" r:id="rId39"/>
    <p:sldId id="304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269" r:id="rId4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4747"/>
    <a:srgbClr val="A8C398"/>
    <a:srgbClr val="709658"/>
    <a:srgbClr val="B17462"/>
    <a:srgbClr val="3575B1"/>
    <a:srgbClr val="E0AA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05" autoAdjust="0"/>
  </p:normalViewPr>
  <p:slideViewPr>
    <p:cSldViewPr>
      <p:cViewPr varScale="1">
        <p:scale>
          <a:sx n="86" d="100"/>
          <a:sy n="86" d="100"/>
        </p:scale>
        <p:origin x="152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B797E7E-AA80-4EF1-83F1-D6DD1DCE7E45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3A0E2B4-7EE4-4883-8768-CD337D989D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342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04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Explain that LinkedIn</a:t>
            </a:r>
            <a:r>
              <a:rPr lang="en-US" baseline="0" dirty="0"/>
              <a:t> is a global network of business professionals with over 300 million users in over 200 countries.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the purpose of LinkedIn is to allow people in like industries and companies to connect, share information and recruit talent for jobs and projects.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Discuss that </a:t>
            </a:r>
            <a:r>
              <a:rPr lang="en-US" b="1" baseline="0" dirty="0"/>
              <a:t>Home</a:t>
            </a:r>
            <a:r>
              <a:rPr lang="en-US" baseline="0" dirty="0"/>
              <a:t> page is the place where users are notified of what’s going on in their circles (like articles, notifications, suggested jobs, groups, and connections).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</a:t>
            </a:r>
            <a:r>
              <a:rPr lang="en-US" b="1" baseline="0" dirty="0"/>
              <a:t>Profile</a:t>
            </a:r>
            <a:r>
              <a:rPr lang="en-US" b="0" baseline="0" dirty="0"/>
              <a:t> p</a:t>
            </a:r>
            <a:r>
              <a:rPr lang="en-US" baseline="0" dirty="0"/>
              <a:t>age is the area where folks build their online “resume,” and that it includes many category options, depending on how detailed folks want to be.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Explain that a </a:t>
            </a:r>
            <a:r>
              <a:rPr lang="en-US" b="1" baseline="0" dirty="0"/>
              <a:t>Connection</a:t>
            </a:r>
            <a:r>
              <a:rPr lang="en-US" baseline="0" dirty="0"/>
              <a:t> is someone to whom the user has linked his or herself and that as a result, they are able to see each other’s information, write recommendations, endorse each other and other activities (like a “Friend” on Facebook). Explain that there are 3 levels of connection- 1</a:t>
            </a:r>
            <a:r>
              <a:rPr lang="en-US" baseline="30000" dirty="0"/>
              <a:t>st</a:t>
            </a:r>
            <a:r>
              <a:rPr lang="en-US" baseline="0" dirty="0"/>
              <a:t> (1:1 connection), 2</a:t>
            </a:r>
            <a:r>
              <a:rPr lang="en-US" baseline="30000" dirty="0"/>
              <a:t>nd</a:t>
            </a:r>
            <a:r>
              <a:rPr lang="en-US" baseline="0" dirty="0"/>
              <a:t> (connection of a connection), and 3</a:t>
            </a:r>
            <a:r>
              <a:rPr lang="en-US" baseline="30000" dirty="0"/>
              <a:t>rd</a:t>
            </a:r>
            <a:r>
              <a:rPr lang="en-US" baseline="0" dirty="0"/>
              <a:t> (connection of a connection of a connection). Share that this can be useful in building a professional network.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Highlight that an </a:t>
            </a:r>
            <a:r>
              <a:rPr lang="en-US" b="1" baseline="0" dirty="0"/>
              <a:t>Introduction</a:t>
            </a:r>
            <a:r>
              <a:rPr lang="en-US" b="0" baseline="0" dirty="0"/>
              <a:t> is a tool for getting connected with a 2</a:t>
            </a:r>
            <a:r>
              <a:rPr lang="en-US" b="0" baseline="30000" dirty="0"/>
              <a:t>nd</a:t>
            </a:r>
            <a:r>
              <a:rPr lang="en-US" b="0" baseline="0" dirty="0"/>
              <a:t> or 3</a:t>
            </a:r>
            <a:r>
              <a:rPr lang="en-US" b="0" baseline="30000" dirty="0"/>
              <a:t>rd</a:t>
            </a:r>
            <a:r>
              <a:rPr lang="en-US" b="0" baseline="0" dirty="0"/>
              <a:t> level connection.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Discuss that one of the most powerful tools in LinkedIn is the </a:t>
            </a:r>
            <a:r>
              <a:rPr lang="en-US" b="1" baseline="0" dirty="0"/>
              <a:t>Recommendation</a:t>
            </a:r>
            <a:r>
              <a:rPr lang="en-US" b="0" baseline="0" dirty="0"/>
              <a:t> feature, which allows users to write online recommendations for one another that are visible on their profiles. Share that recruiters use this ALL THE TIME as a way to screen job candidates. 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Explain that the </a:t>
            </a:r>
            <a:r>
              <a:rPr lang="en-US" b="1" baseline="0" dirty="0"/>
              <a:t>Jobs</a:t>
            </a:r>
            <a:r>
              <a:rPr lang="en-US" b="0" baseline="0" dirty="0"/>
              <a:t> section allows users to search for open positions in their industries and in many cases, apply directly from LinkedIn.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Share that the </a:t>
            </a:r>
            <a:r>
              <a:rPr lang="en-US" b="1" baseline="0" dirty="0"/>
              <a:t>Interests</a:t>
            </a:r>
            <a:r>
              <a:rPr lang="en-US" b="0" baseline="0" dirty="0"/>
              <a:t> section allows users to get information on companies and organizations, follow them, and join groups. 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766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Explain that LinkedIn</a:t>
            </a:r>
            <a:r>
              <a:rPr lang="en-US" baseline="0" dirty="0"/>
              <a:t> is a global network of business professionals with over 300 million users in over 200 countries.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the purpose of LinkedIn is to allow people in like industries and companies to connect, share information and recruit talent for jobs and projects.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Discuss that </a:t>
            </a:r>
            <a:r>
              <a:rPr lang="en-US" b="1" baseline="0" dirty="0"/>
              <a:t>Home</a:t>
            </a:r>
            <a:r>
              <a:rPr lang="en-US" baseline="0" dirty="0"/>
              <a:t> page is the place where users are notified of what’s going on in their circles (like articles, notifications, suggested jobs, groups, and connections).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</a:t>
            </a:r>
            <a:r>
              <a:rPr lang="en-US" b="1" baseline="0" dirty="0"/>
              <a:t>Profile</a:t>
            </a:r>
            <a:r>
              <a:rPr lang="en-US" b="0" baseline="0" dirty="0"/>
              <a:t> p</a:t>
            </a:r>
            <a:r>
              <a:rPr lang="en-US" baseline="0" dirty="0"/>
              <a:t>age is the area where folks build their online “resume,” and that it includes many category options, depending on how detailed folks want to be.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Explain that a </a:t>
            </a:r>
            <a:r>
              <a:rPr lang="en-US" b="1" baseline="0" dirty="0"/>
              <a:t>Connection</a:t>
            </a:r>
            <a:r>
              <a:rPr lang="en-US" baseline="0" dirty="0"/>
              <a:t> is someone to whom the user has linked his or herself and that as a result, they are able to see each other’s information, write recommendations, endorse each other and other activities (like a “Friend” on Facebook). Explain that there are 3 levels of connection- 1</a:t>
            </a:r>
            <a:r>
              <a:rPr lang="en-US" baseline="30000" dirty="0"/>
              <a:t>st</a:t>
            </a:r>
            <a:r>
              <a:rPr lang="en-US" baseline="0" dirty="0"/>
              <a:t> (1:1 connection), 2</a:t>
            </a:r>
            <a:r>
              <a:rPr lang="en-US" baseline="30000" dirty="0"/>
              <a:t>nd</a:t>
            </a:r>
            <a:r>
              <a:rPr lang="en-US" baseline="0" dirty="0"/>
              <a:t> (connection of a connection), and 3</a:t>
            </a:r>
            <a:r>
              <a:rPr lang="en-US" baseline="30000" dirty="0"/>
              <a:t>rd</a:t>
            </a:r>
            <a:r>
              <a:rPr lang="en-US" baseline="0" dirty="0"/>
              <a:t> (connection of a connection of a connection). Share that this can be useful in building a professional network.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Highlight that an </a:t>
            </a:r>
            <a:r>
              <a:rPr lang="en-US" b="1" baseline="0" dirty="0"/>
              <a:t>Introduction</a:t>
            </a:r>
            <a:r>
              <a:rPr lang="en-US" b="0" baseline="0" dirty="0"/>
              <a:t> is a tool for getting connected with a 2</a:t>
            </a:r>
            <a:r>
              <a:rPr lang="en-US" b="0" baseline="30000" dirty="0"/>
              <a:t>nd</a:t>
            </a:r>
            <a:r>
              <a:rPr lang="en-US" b="0" baseline="0" dirty="0"/>
              <a:t> or 3</a:t>
            </a:r>
            <a:r>
              <a:rPr lang="en-US" b="0" baseline="30000" dirty="0"/>
              <a:t>rd</a:t>
            </a:r>
            <a:r>
              <a:rPr lang="en-US" b="0" baseline="0" dirty="0"/>
              <a:t> level connection.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Discuss that one of the most powerful tools in LinkedIn is the </a:t>
            </a:r>
            <a:r>
              <a:rPr lang="en-US" b="1" baseline="0" dirty="0"/>
              <a:t>Recommendation</a:t>
            </a:r>
            <a:r>
              <a:rPr lang="en-US" b="0" baseline="0" dirty="0"/>
              <a:t> feature, which allows users to write online recommendations for one another that are visible on their profiles. Share that recruiters use this ALL THE TIME as a way to screen job candidates. 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Explain that the </a:t>
            </a:r>
            <a:r>
              <a:rPr lang="en-US" b="1" baseline="0" dirty="0"/>
              <a:t>Jobs</a:t>
            </a:r>
            <a:r>
              <a:rPr lang="en-US" b="0" baseline="0" dirty="0"/>
              <a:t> section allows users to search for open positions in their industries and in many cases, apply directly from LinkedIn.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Share that the </a:t>
            </a:r>
            <a:r>
              <a:rPr lang="en-US" b="1" baseline="0" dirty="0"/>
              <a:t>Interests</a:t>
            </a:r>
            <a:r>
              <a:rPr lang="en-US" b="0" baseline="0" dirty="0"/>
              <a:t> section allows users to get information on companies and organizations, follow them, and join groups. 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813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Explain that LinkedIn</a:t>
            </a:r>
            <a:r>
              <a:rPr lang="en-US" baseline="0" dirty="0"/>
              <a:t> is a global network of business professionals with over 300 million users in over 200 countries.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the purpose of LinkedIn is to allow people in like industries and companies to connect, share information and recruit talent for jobs and projects.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Discuss that </a:t>
            </a:r>
            <a:r>
              <a:rPr lang="en-US" b="1" baseline="0" dirty="0"/>
              <a:t>Home</a:t>
            </a:r>
            <a:r>
              <a:rPr lang="en-US" baseline="0" dirty="0"/>
              <a:t> page is the place where users are notified of what’s going on in their circles (like articles, notifications, suggested jobs, groups, and connections).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</a:t>
            </a:r>
            <a:r>
              <a:rPr lang="en-US" b="1" baseline="0" dirty="0"/>
              <a:t>Profile</a:t>
            </a:r>
            <a:r>
              <a:rPr lang="en-US" b="0" baseline="0" dirty="0"/>
              <a:t> p</a:t>
            </a:r>
            <a:r>
              <a:rPr lang="en-US" baseline="0" dirty="0"/>
              <a:t>age is the area where folks build their online “resume,” and that it includes many category options, depending on how detailed folks want to be.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Explain that a </a:t>
            </a:r>
            <a:r>
              <a:rPr lang="en-US" b="1" baseline="0" dirty="0"/>
              <a:t>Connection</a:t>
            </a:r>
            <a:r>
              <a:rPr lang="en-US" baseline="0" dirty="0"/>
              <a:t> is someone to whom the user has linked his or herself and that as a result, they are able to see each other’s information, write recommendations, endorse each other and other activities (like a “Friend” on Facebook). Explain that there are 3 levels of connection- 1</a:t>
            </a:r>
            <a:r>
              <a:rPr lang="en-US" baseline="30000" dirty="0"/>
              <a:t>st</a:t>
            </a:r>
            <a:r>
              <a:rPr lang="en-US" baseline="0" dirty="0"/>
              <a:t> (1:1 connection), 2</a:t>
            </a:r>
            <a:r>
              <a:rPr lang="en-US" baseline="30000" dirty="0"/>
              <a:t>nd</a:t>
            </a:r>
            <a:r>
              <a:rPr lang="en-US" baseline="0" dirty="0"/>
              <a:t> (connection of a connection), and 3</a:t>
            </a:r>
            <a:r>
              <a:rPr lang="en-US" baseline="30000" dirty="0"/>
              <a:t>rd</a:t>
            </a:r>
            <a:r>
              <a:rPr lang="en-US" baseline="0" dirty="0"/>
              <a:t> (connection of a connection of a connection). Share that this can be useful in building a professional network.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Highlight that an </a:t>
            </a:r>
            <a:r>
              <a:rPr lang="en-US" b="1" baseline="0" dirty="0"/>
              <a:t>Introduction</a:t>
            </a:r>
            <a:r>
              <a:rPr lang="en-US" b="0" baseline="0" dirty="0"/>
              <a:t> is a tool for getting connected with a 2</a:t>
            </a:r>
            <a:r>
              <a:rPr lang="en-US" b="0" baseline="30000" dirty="0"/>
              <a:t>nd</a:t>
            </a:r>
            <a:r>
              <a:rPr lang="en-US" b="0" baseline="0" dirty="0"/>
              <a:t> or 3</a:t>
            </a:r>
            <a:r>
              <a:rPr lang="en-US" b="0" baseline="30000" dirty="0"/>
              <a:t>rd</a:t>
            </a:r>
            <a:r>
              <a:rPr lang="en-US" b="0" baseline="0" dirty="0"/>
              <a:t> level connection.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Discuss that one of the most powerful tools in LinkedIn is the </a:t>
            </a:r>
            <a:r>
              <a:rPr lang="en-US" b="1" baseline="0" dirty="0"/>
              <a:t>Recommendation</a:t>
            </a:r>
            <a:r>
              <a:rPr lang="en-US" b="0" baseline="0" dirty="0"/>
              <a:t> feature, which allows users to write online recommendations for one another that are visible on their profiles. Share that recruiters use this ALL THE TIME as a way to screen job candidates. 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Explain that the </a:t>
            </a:r>
            <a:r>
              <a:rPr lang="en-US" b="1" baseline="0" dirty="0"/>
              <a:t>Jobs</a:t>
            </a:r>
            <a:r>
              <a:rPr lang="en-US" b="0" baseline="0" dirty="0"/>
              <a:t> section allows users to search for open positions in their industries and in many cases, apply directly from LinkedIn.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Share that the </a:t>
            </a:r>
            <a:r>
              <a:rPr lang="en-US" b="1" baseline="0" dirty="0"/>
              <a:t>Interests</a:t>
            </a:r>
            <a:r>
              <a:rPr lang="en-US" b="0" baseline="0" dirty="0"/>
              <a:t> section allows users to get information on companies and organizations, follow them, and join groups. 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1328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Explain that LinkedIn</a:t>
            </a:r>
            <a:r>
              <a:rPr lang="en-US" baseline="0" dirty="0"/>
              <a:t> is a global network of business professionals with over 300 million users in over 200 countries.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the purpose of LinkedIn is to allow people in like industries and companies to connect, share information and recruit talent for jobs and projects.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Discuss that </a:t>
            </a:r>
            <a:r>
              <a:rPr lang="en-US" b="1" baseline="0" dirty="0"/>
              <a:t>Home</a:t>
            </a:r>
            <a:r>
              <a:rPr lang="en-US" baseline="0" dirty="0"/>
              <a:t> page is the place where users are notified of what’s going on in their circles (like articles, notifications, suggested jobs, groups, and connections).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</a:t>
            </a:r>
            <a:r>
              <a:rPr lang="en-US" b="1" baseline="0" dirty="0"/>
              <a:t>Profile</a:t>
            </a:r>
            <a:r>
              <a:rPr lang="en-US" b="0" baseline="0" dirty="0"/>
              <a:t> p</a:t>
            </a:r>
            <a:r>
              <a:rPr lang="en-US" baseline="0" dirty="0"/>
              <a:t>age is the area where folks build their online “resume,” and that it includes many category options, depending on how detailed folks want to be.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Explain that a </a:t>
            </a:r>
            <a:r>
              <a:rPr lang="en-US" b="1" baseline="0" dirty="0"/>
              <a:t>Connection</a:t>
            </a:r>
            <a:r>
              <a:rPr lang="en-US" baseline="0" dirty="0"/>
              <a:t> is someone to whom the user has linked his or herself and that as a result, they are able to see each other’s information, write recommendations, endorse each other and other activities (like a “Friend” on Facebook). Explain that there are 3 levels of connection- 1</a:t>
            </a:r>
            <a:r>
              <a:rPr lang="en-US" baseline="30000" dirty="0"/>
              <a:t>st</a:t>
            </a:r>
            <a:r>
              <a:rPr lang="en-US" baseline="0" dirty="0"/>
              <a:t> (1:1 connection), 2</a:t>
            </a:r>
            <a:r>
              <a:rPr lang="en-US" baseline="30000" dirty="0"/>
              <a:t>nd</a:t>
            </a:r>
            <a:r>
              <a:rPr lang="en-US" baseline="0" dirty="0"/>
              <a:t> (connection of a connection), and 3</a:t>
            </a:r>
            <a:r>
              <a:rPr lang="en-US" baseline="30000" dirty="0"/>
              <a:t>rd</a:t>
            </a:r>
            <a:r>
              <a:rPr lang="en-US" baseline="0" dirty="0"/>
              <a:t> (connection of a connection of a connection). Share that this can be useful in building a professional network.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Highlight that an </a:t>
            </a:r>
            <a:r>
              <a:rPr lang="en-US" b="1" baseline="0" dirty="0"/>
              <a:t>Introduction</a:t>
            </a:r>
            <a:r>
              <a:rPr lang="en-US" b="0" baseline="0" dirty="0"/>
              <a:t> is a tool for getting connected with a 2</a:t>
            </a:r>
            <a:r>
              <a:rPr lang="en-US" b="0" baseline="30000" dirty="0"/>
              <a:t>nd</a:t>
            </a:r>
            <a:r>
              <a:rPr lang="en-US" b="0" baseline="0" dirty="0"/>
              <a:t> or 3</a:t>
            </a:r>
            <a:r>
              <a:rPr lang="en-US" b="0" baseline="30000" dirty="0"/>
              <a:t>rd</a:t>
            </a:r>
            <a:r>
              <a:rPr lang="en-US" b="0" baseline="0" dirty="0"/>
              <a:t> level connection.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Discuss that one of the most powerful tools in LinkedIn is the </a:t>
            </a:r>
            <a:r>
              <a:rPr lang="en-US" b="1" baseline="0" dirty="0"/>
              <a:t>Recommendation</a:t>
            </a:r>
            <a:r>
              <a:rPr lang="en-US" b="0" baseline="0" dirty="0"/>
              <a:t> feature, which allows users to write online recommendations for one another that are visible on their profiles. Share that recruiters use this ALL THE TIME as a way to screen job candidates. 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Explain that the </a:t>
            </a:r>
            <a:r>
              <a:rPr lang="en-US" b="1" baseline="0" dirty="0"/>
              <a:t>Jobs</a:t>
            </a:r>
            <a:r>
              <a:rPr lang="en-US" b="0" baseline="0" dirty="0"/>
              <a:t> section allows users to search for open positions in their industries and in many cases, apply directly from LinkedIn.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Share that the </a:t>
            </a:r>
            <a:r>
              <a:rPr lang="en-US" b="1" baseline="0" dirty="0"/>
              <a:t>Interests</a:t>
            </a:r>
            <a:r>
              <a:rPr lang="en-US" b="0" baseline="0" dirty="0"/>
              <a:t> section allows users to get information on companies and organizations, follow them, and join groups. 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5723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Explain that LinkedIn</a:t>
            </a:r>
            <a:r>
              <a:rPr lang="en-US" baseline="0" dirty="0"/>
              <a:t> is a global network of business professionals with over 300 million users in over 200 countries.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the purpose of LinkedIn is to allow people in like industries and companies to connect, share information and recruit talent for jobs and projects.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Discuss that </a:t>
            </a:r>
            <a:r>
              <a:rPr lang="en-US" b="1" baseline="0" dirty="0"/>
              <a:t>Home</a:t>
            </a:r>
            <a:r>
              <a:rPr lang="en-US" baseline="0" dirty="0"/>
              <a:t> page is the place where users are notified of what’s going on in their circles (like articles, notifications, suggested jobs, groups, and connections).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</a:t>
            </a:r>
            <a:r>
              <a:rPr lang="en-US" b="1" baseline="0" dirty="0"/>
              <a:t>Profile</a:t>
            </a:r>
            <a:r>
              <a:rPr lang="en-US" b="0" baseline="0" dirty="0"/>
              <a:t> p</a:t>
            </a:r>
            <a:r>
              <a:rPr lang="en-US" baseline="0" dirty="0"/>
              <a:t>age is the area where folks build their online “resume,” and that it includes many category options, depending on how detailed folks want to be.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Explain that a </a:t>
            </a:r>
            <a:r>
              <a:rPr lang="en-US" b="1" baseline="0" dirty="0"/>
              <a:t>Connection</a:t>
            </a:r>
            <a:r>
              <a:rPr lang="en-US" baseline="0" dirty="0"/>
              <a:t> is someone to whom the user has linked his or herself and that as a result, they are able to see each other’s information, write recommendations, endorse each other and other activities (like a “Friend” on Facebook). Explain that there are 3 levels of connection- 1</a:t>
            </a:r>
            <a:r>
              <a:rPr lang="en-US" baseline="30000" dirty="0"/>
              <a:t>st</a:t>
            </a:r>
            <a:r>
              <a:rPr lang="en-US" baseline="0" dirty="0"/>
              <a:t> (1:1 connection), 2</a:t>
            </a:r>
            <a:r>
              <a:rPr lang="en-US" baseline="30000" dirty="0"/>
              <a:t>nd</a:t>
            </a:r>
            <a:r>
              <a:rPr lang="en-US" baseline="0" dirty="0"/>
              <a:t> (connection of a connection), and 3</a:t>
            </a:r>
            <a:r>
              <a:rPr lang="en-US" baseline="30000" dirty="0"/>
              <a:t>rd</a:t>
            </a:r>
            <a:r>
              <a:rPr lang="en-US" baseline="0" dirty="0"/>
              <a:t> (connection of a connection of a connection). Share that this can be useful in building a professional network.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Highlight that an </a:t>
            </a:r>
            <a:r>
              <a:rPr lang="en-US" b="1" baseline="0" dirty="0"/>
              <a:t>Introduction</a:t>
            </a:r>
            <a:r>
              <a:rPr lang="en-US" b="0" baseline="0" dirty="0"/>
              <a:t> is a tool for getting connected with a 2</a:t>
            </a:r>
            <a:r>
              <a:rPr lang="en-US" b="0" baseline="30000" dirty="0"/>
              <a:t>nd</a:t>
            </a:r>
            <a:r>
              <a:rPr lang="en-US" b="0" baseline="0" dirty="0"/>
              <a:t> or 3</a:t>
            </a:r>
            <a:r>
              <a:rPr lang="en-US" b="0" baseline="30000" dirty="0"/>
              <a:t>rd</a:t>
            </a:r>
            <a:r>
              <a:rPr lang="en-US" b="0" baseline="0" dirty="0"/>
              <a:t> level connection.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Discuss that one of the most powerful tools in LinkedIn is the </a:t>
            </a:r>
            <a:r>
              <a:rPr lang="en-US" b="1" baseline="0" dirty="0"/>
              <a:t>Recommendation</a:t>
            </a:r>
            <a:r>
              <a:rPr lang="en-US" b="0" baseline="0" dirty="0"/>
              <a:t> feature, which allows users to write online recommendations for one another that are visible on their profiles. Share that recruiters use this ALL THE TIME as a way to screen job candidates. 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Explain that the </a:t>
            </a:r>
            <a:r>
              <a:rPr lang="en-US" b="1" baseline="0" dirty="0"/>
              <a:t>Jobs</a:t>
            </a:r>
            <a:r>
              <a:rPr lang="en-US" b="0" baseline="0" dirty="0"/>
              <a:t> section allows users to search for open positions in their industries and in many cases, apply directly from LinkedIn.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Share that the </a:t>
            </a:r>
            <a:r>
              <a:rPr lang="en-US" b="1" baseline="0" dirty="0"/>
              <a:t>Interests</a:t>
            </a:r>
            <a:r>
              <a:rPr lang="en-US" b="0" baseline="0" dirty="0"/>
              <a:t> section allows users to get information on companies and organizations, follow them, and join groups. 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148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Explain that LinkedIn</a:t>
            </a:r>
            <a:r>
              <a:rPr lang="en-US" baseline="0" dirty="0"/>
              <a:t> is a global network of business professionals with over 300 million users in over 200 countries.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the purpose of LinkedIn is to allow people in like industries and companies to connect, share information and recruit talent for jobs and projects.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Discuss that </a:t>
            </a:r>
            <a:r>
              <a:rPr lang="en-US" b="1" baseline="0" dirty="0"/>
              <a:t>Home</a:t>
            </a:r>
            <a:r>
              <a:rPr lang="en-US" baseline="0" dirty="0"/>
              <a:t> page is the place where users are notified of what’s going on in their circles (like articles, notifications, suggested jobs, groups, and connections).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</a:t>
            </a:r>
            <a:r>
              <a:rPr lang="en-US" b="1" baseline="0" dirty="0"/>
              <a:t>Profile</a:t>
            </a:r>
            <a:r>
              <a:rPr lang="en-US" b="0" baseline="0" dirty="0"/>
              <a:t> p</a:t>
            </a:r>
            <a:r>
              <a:rPr lang="en-US" baseline="0" dirty="0"/>
              <a:t>age is the area where folks build their online “resume,” and that it includes many category options, depending on how detailed folks want to be.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Explain that a </a:t>
            </a:r>
            <a:r>
              <a:rPr lang="en-US" b="1" baseline="0" dirty="0"/>
              <a:t>Connection</a:t>
            </a:r>
            <a:r>
              <a:rPr lang="en-US" baseline="0" dirty="0"/>
              <a:t> is someone to whom the user has linked his or herself and that as a result, they are able to see each other’s information, write recommendations, endorse each other and other activities (like a “Friend” on Facebook). Explain that there are 3 levels of connection- 1</a:t>
            </a:r>
            <a:r>
              <a:rPr lang="en-US" baseline="30000" dirty="0"/>
              <a:t>st</a:t>
            </a:r>
            <a:r>
              <a:rPr lang="en-US" baseline="0" dirty="0"/>
              <a:t> (1:1 connection), 2</a:t>
            </a:r>
            <a:r>
              <a:rPr lang="en-US" baseline="30000" dirty="0"/>
              <a:t>nd</a:t>
            </a:r>
            <a:r>
              <a:rPr lang="en-US" baseline="0" dirty="0"/>
              <a:t> (connection of a connection), and 3</a:t>
            </a:r>
            <a:r>
              <a:rPr lang="en-US" baseline="30000" dirty="0"/>
              <a:t>rd</a:t>
            </a:r>
            <a:r>
              <a:rPr lang="en-US" baseline="0" dirty="0"/>
              <a:t> (connection of a connection of a connection). Share that this can be useful in building a professional network.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Highlight that an </a:t>
            </a:r>
            <a:r>
              <a:rPr lang="en-US" b="1" baseline="0" dirty="0"/>
              <a:t>Introduction</a:t>
            </a:r>
            <a:r>
              <a:rPr lang="en-US" b="0" baseline="0" dirty="0"/>
              <a:t> is a tool for getting connected with a 2</a:t>
            </a:r>
            <a:r>
              <a:rPr lang="en-US" b="0" baseline="30000" dirty="0"/>
              <a:t>nd</a:t>
            </a:r>
            <a:r>
              <a:rPr lang="en-US" b="0" baseline="0" dirty="0"/>
              <a:t> or 3</a:t>
            </a:r>
            <a:r>
              <a:rPr lang="en-US" b="0" baseline="30000" dirty="0"/>
              <a:t>rd</a:t>
            </a:r>
            <a:r>
              <a:rPr lang="en-US" b="0" baseline="0" dirty="0"/>
              <a:t> level connection.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Discuss that one of the most powerful tools in LinkedIn is the </a:t>
            </a:r>
            <a:r>
              <a:rPr lang="en-US" b="1" baseline="0" dirty="0"/>
              <a:t>Recommendation</a:t>
            </a:r>
            <a:r>
              <a:rPr lang="en-US" b="0" baseline="0" dirty="0"/>
              <a:t> feature, which allows users to write online recommendations for one another that are visible on their profiles. Share that recruiters use this ALL THE TIME as a way to screen job candidates. 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Explain that the </a:t>
            </a:r>
            <a:r>
              <a:rPr lang="en-US" b="1" baseline="0" dirty="0"/>
              <a:t>Jobs</a:t>
            </a:r>
            <a:r>
              <a:rPr lang="en-US" b="0" baseline="0" dirty="0"/>
              <a:t> section allows users to search for open positions in their industries and in many cases, apply directly from LinkedIn.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Share that the </a:t>
            </a:r>
            <a:r>
              <a:rPr lang="en-US" b="1" baseline="0" dirty="0"/>
              <a:t>Interests</a:t>
            </a:r>
            <a:r>
              <a:rPr lang="en-US" b="0" baseline="0" dirty="0"/>
              <a:t> section allows users to get information on companies and organizations, follow them, and join groups. 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6589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6779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Home</a:t>
            </a:r>
            <a:r>
              <a:rPr lang="en-US" baseline="0" dirty="0"/>
              <a:t> 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506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3086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Profile</a:t>
            </a:r>
            <a:r>
              <a:rPr lang="en-US" baseline="0" dirty="0"/>
              <a:t> 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17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Review agenda with participants so they know what to expect. Ask them to hold their questions until you review all the features, in case it’s part of the agenda.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718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Profile</a:t>
            </a:r>
            <a:r>
              <a:rPr lang="en-US" baseline="0" dirty="0"/>
              <a:t> 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029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Profile</a:t>
            </a:r>
            <a:r>
              <a:rPr lang="en-US" baseline="0" dirty="0"/>
              <a:t> 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7044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Profile</a:t>
            </a:r>
            <a:r>
              <a:rPr lang="en-US" baseline="0" dirty="0"/>
              <a:t> 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2355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2777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Interests: Companies </a:t>
            </a:r>
            <a:r>
              <a:rPr lang="en-US" baseline="0" dirty="0"/>
              <a:t>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319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Interests: Companies </a:t>
            </a:r>
            <a:r>
              <a:rPr lang="en-US" baseline="0" dirty="0"/>
              <a:t>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6256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Interests: Companies </a:t>
            </a:r>
            <a:r>
              <a:rPr lang="en-US" baseline="0" dirty="0"/>
              <a:t>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8343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Interests: Companies </a:t>
            </a:r>
            <a:r>
              <a:rPr lang="en-US" baseline="0" dirty="0"/>
              <a:t>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9780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4868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Jobs</a:t>
            </a:r>
            <a:r>
              <a:rPr lang="en-US" baseline="0" dirty="0"/>
              <a:t> 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37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6509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6944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Interests: Groups </a:t>
            </a:r>
            <a:r>
              <a:rPr lang="en-US" baseline="0" dirty="0"/>
              <a:t>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6703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Interests: Groups </a:t>
            </a:r>
            <a:r>
              <a:rPr lang="en-US" baseline="0" dirty="0"/>
              <a:t>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18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Interests: Groups </a:t>
            </a:r>
            <a:r>
              <a:rPr lang="en-US" baseline="0" dirty="0"/>
              <a:t>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145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Interests: Groups </a:t>
            </a:r>
            <a:r>
              <a:rPr lang="en-US" baseline="0" dirty="0"/>
              <a:t>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99742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Do a live demo of the </a:t>
            </a:r>
            <a:r>
              <a:rPr lang="en-US" b="1" baseline="0" dirty="0"/>
              <a:t>Interests: Groups </a:t>
            </a:r>
            <a:r>
              <a:rPr lang="en-US" baseline="0" dirty="0"/>
              <a:t>page. Highlight and discuss the areas of the page listed above.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94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21283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5801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75777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82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Explain that LinkedIn</a:t>
            </a:r>
            <a:r>
              <a:rPr lang="en-US" baseline="0" dirty="0"/>
              <a:t> is a global network of business professionals with over 300 million users in over 200 countries.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the purpose of LinkedIn is to allow people in like industries and companies to connect, share information and recruit talent for jobs and projects.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Discuss that </a:t>
            </a:r>
            <a:r>
              <a:rPr lang="en-US" b="1" baseline="0" dirty="0"/>
              <a:t>Home</a:t>
            </a:r>
            <a:r>
              <a:rPr lang="en-US" baseline="0" dirty="0"/>
              <a:t> page is the place where users are notified of what’s going on in their circles (like articles, notifications, suggested jobs, groups, and connections).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</a:t>
            </a:r>
            <a:r>
              <a:rPr lang="en-US" b="1" baseline="0" dirty="0"/>
              <a:t>Profile</a:t>
            </a:r>
            <a:r>
              <a:rPr lang="en-US" b="0" baseline="0" dirty="0"/>
              <a:t> p</a:t>
            </a:r>
            <a:r>
              <a:rPr lang="en-US" baseline="0" dirty="0"/>
              <a:t>age is the area where folks build their online “resume,” and that it includes many category options, depending on how detailed folks want to be.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Explain that a </a:t>
            </a:r>
            <a:r>
              <a:rPr lang="en-US" b="1" baseline="0" dirty="0"/>
              <a:t>Connection</a:t>
            </a:r>
            <a:r>
              <a:rPr lang="en-US" baseline="0" dirty="0"/>
              <a:t> is someone to whom the user has linked his or herself and that as a result, they are able to see each other’s information, write recommendations, endorse each other and other activities (like a “Friend” on Facebook). Explain that there are 3 levels of connection- 1</a:t>
            </a:r>
            <a:r>
              <a:rPr lang="en-US" baseline="30000" dirty="0"/>
              <a:t>st</a:t>
            </a:r>
            <a:r>
              <a:rPr lang="en-US" baseline="0" dirty="0"/>
              <a:t> (1:1 connection), 2</a:t>
            </a:r>
            <a:r>
              <a:rPr lang="en-US" baseline="30000" dirty="0"/>
              <a:t>nd</a:t>
            </a:r>
            <a:r>
              <a:rPr lang="en-US" baseline="0" dirty="0"/>
              <a:t> (connection of a connection), and 3</a:t>
            </a:r>
            <a:r>
              <a:rPr lang="en-US" baseline="30000" dirty="0"/>
              <a:t>rd</a:t>
            </a:r>
            <a:r>
              <a:rPr lang="en-US" baseline="0" dirty="0"/>
              <a:t> (connection of a connection of a connection). Share that this can be useful in building a professional network.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Highlight that an </a:t>
            </a:r>
            <a:r>
              <a:rPr lang="en-US" b="1" baseline="0" dirty="0"/>
              <a:t>Introduction</a:t>
            </a:r>
            <a:r>
              <a:rPr lang="en-US" b="0" baseline="0" dirty="0"/>
              <a:t> is a tool for getting connected with a 2</a:t>
            </a:r>
            <a:r>
              <a:rPr lang="en-US" b="0" baseline="30000" dirty="0"/>
              <a:t>nd</a:t>
            </a:r>
            <a:r>
              <a:rPr lang="en-US" b="0" baseline="0" dirty="0"/>
              <a:t> or 3</a:t>
            </a:r>
            <a:r>
              <a:rPr lang="en-US" b="0" baseline="30000" dirty="0"/>
              <a:t>rd</a:t>
            </a:r>
            <a:r>
              <a:rPr lang="en-US" b="0" baseline="0" dirty="0"/>
              <a:t> level connection.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Discuss that one of the most powerful tools in LinkedIn is the </a:t>
            </a:r>
            <a:r>
              <a:rPr lang="en-US" b="1" baseline="0" dirty="0"/>
              <a:t>Recommendation</a:t>
            </a:r>
            <a:r>
              <a:rPr lang="en-US" b="0" baseline="0" dirty="0"/>
              <a:t> feature, which allows users to write online recommendations for one another that are visible on their profiles. Share that recruiters use this ALL THE TIME as a way to screen job candidates. 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Explain that the </a:t>
            </a:r>
            <a:r>
              <a:rPr lang="en-US" b="1" baseline="0" dirty="0"/>
              <a:t>Jobs</a:t>
            </a:r>
            <a:r>
              <a:rPr lang="en-US" b="0" baseline="0" dirty="0"/>
              <a:t> section allows users to search for open positions in their industries and in many cases, apply directly from LinkedIn.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Share that the </a:t>
            </a:r>
            <a:r>
              <a:rPr lang="en-US" b="1" baseline="0" dirty="0"/>
              <a:t>Interests</a:t>
            </a:r>
            <a:r>
              <a:rPr lang="en-US" b="0" baseline="0" dirty="0"/>
              <a:t> section allows users to get information on companies and organizations, follow them, and join groups. 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5740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88957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64258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71869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09100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Thank participants for coming and remind them of the URL.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Provide each with a handout and class survey.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Encourage them to sign up for class two in the series. 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30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Explain that LinkedIn</a:t>
            </a:r>
            <a:r>
              <a:rPr lang="en-US" baseline="0" dirty="0"/>
              <a:t> is a global network of business professionals with over 300 million users in over 200 countries.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the purpose of LinkedIn is to allow people in like industries and companies to connect, share information and recruit talent for jobs and projects.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Discuss that </a:t>
            </a:r>
            <a:r>
              <a:rPr lang="en-US" b="1" baseline="0" dirty="0"/>
              <a:t>Home</a:t>
            </a:r>
            <a:r>
              <a:rPr lang="en-US" baseline="0" dirty="0"/>
              <a:t> page is the place where users are notified of what’s going on in their circles (like articles, notifications, suggested jobs, groups, and connections).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</a:t>
            </a:r>
            <a:r>
              <a:rPr lang="en-US" b="1" baseline="0" dirty="0"/>
              <a:t>Profile</a:t>
            </a:r>
            <a:r>
              <a:rPr lang="en-US" b="0" baseline="0" dirty="0"/>
              <a:t> p</a:t>
            </a:r>
            <a:r>
              <a:rPr lang="en-US" baseline="0" dirty="0"/>
              <a:t>age is the area where folks build their online “resume,” and that it includes many category options, depending on how detailed folks want to be.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Explain that a </a:t>
            </a:r>
            <a:r>
              <a:rPr lang="en-US" b="1" baseline="0" dirty="0"/>
              <a:t>Connection</a:t>
            </a:r>
            <a:r>
              <a:rPr lang="en-US" baseline="0" dirty="0"/>
              <a:t> is someone to whom the user has linked his or herself and that as a result, they are able to see each other’s information, write recommendations, endorse each other and other activities (like a “Friend” on Facebook). Explain that there are 3 levels of connection- 1</a:t>
            </a:r>
            <a:r>
              <a:rPr lang="en-US" baseline="30000" dirty="0"/>
              <a:t>st</a:t>
            </a:r>
            <a:r>
              <a:rPr lang="en-US" baseline="0" dirty="0"/>
              <a:t> (1:1 connection), 2</a:t>
            </a:r>
            <a:r>
              <a:rPr lang="en-US" baseline="30000" dirty="0"/>
              <a:t>nd</a:t>
            </a:r>
            <a:r>
              <a:rPr lang="en-US" baseline="0" dirty="0"/>
              <a:t> (connection of a connection), and 3</a:t>
            </a:r>
            <a:r>
              <a:rPr lang="en-US" baseline="30000" dirty="0"/>
              <a:t>rd</a:t>
            </a:r>
            <a:r>
              <a:rPr lang="en-US" baseline="0" dirty="0"/>
              <a:t> (connection of a connection of a connection). Share that this can be useful in building a professional network.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Highlight that an </a:t>
            </a:r>
            <a:r>
              <a:rPr lang="en-US" b="1" baseline="0" dirty="0"/>
              <a:t>Introduction</a:t>
            </a:r>
            <a:r>
              <a:rPr lang="en-US" b="0" baseline="0" dirty="0"/>
              <a:t> is a tool for getting connected with a 2</a:t>
            </a:r>
            <a:r>
              <a:rPr lang="en-US" b="0" baseline="30000" dirty="0"/>
              <a:t>nd</a:t>
            </a:r>
            <a:r>
              <a:rPr lang="en-US" b="0" baseline="0" dirty="0"/>
              <a:t> or 3</a:t>
            </a:r>
            <a:r>
              <a:rPr lang="en-US" b="0" baseline="30000" dirty="0"/>
              <a:t>rd</a:t>
            </a:r>
            <a:r>
              <a:rPr lang="en-US" b="0" baseline="0" dirty="0"/>
              <a:t> level connection.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Discuss that one of the most powerful tools in LinkedIn is the </a:t>
            </a:r>
            <a:r>
              <a:rPr lang="en-US" b="1" baseline="0" dirty="0"/>
              <a:t>Recommendation</a:t>
            </a:r>
            <a:r>
              <a:rPr lang="en-US" b="0" baseline="0" dirty="0"/>
              <a:t> feature, which allows users to write online recommendations for one another that are visible on their profiles. Share that recruiters use this ALL THE TIME as a way to screen job candidates. 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Explain that the </a:t>
            </a:r>
            <a:r>
              <a:rPr lang="en-US" b="1" baseline="0" dirty="0"/>
              <a:t>Jobs</a:t>
            </a:r>
            <a:r>
              <a:rPr lang="en-US" b="0" baseline="0" dirty="0"/>
              <a:t> section allows users to search for open positions in their industries and in many cases, apply directly from LinkedIn.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Share that the </a:t>
            </a:r>
            <a:r>
              <a:rPr lang="en-US" b="1" baseline="0" dirty="0"/>
              <a:t>Interests</a:t>
            </a:r>
            <a:r>
              <a:rPr lang="en-US" b="0" baseline="0" dirty="0"/>
              <a:t> section allows users to get information on companies and organizations, follow them, and join groups. 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71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Explain that LinkedIn</a:t>
            </a:r>
            <a:r>
              <a:rPr lang="en-US" baseline="0" dirty="0"/>
              <a:t> is a global network of business professionals with over 300 million users in over 200 countries.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the purpose of LinkedIn is to allow people in like industries and companies to connect, share information and recruit talent for jobs and projects.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Discuss that </a:t>
            </a:r>
            <a:r>
              <a:rPr lang="en-US" b="1" baseline="0" dirty="0"/>
              <a:t>Home</a:t>
            </a:r>
            <a:r>
              <a:rPr lang="en-US" baseline="0" dirty="0"/>
              <a:t> page is the place where users are notified of what’s going on in their circles (like articles, notifications, suggested jobs, groups, and connections).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</a:t>
            </a:r>
            <a:r>
              <a:rPr lang="en-US" b="1" baseline="0" dirty="0"/>
              <a:t>Profile</a:t>
            </a:r>
            <a:r>
              <a:rPr lang="en-US" b="0" baseline="0" dirty="0"/>
              <a:t> p</a:t>
            </a:r>
            <a:r>
              <a:rPr lang="en-US" baseline="0" dirty="0"/>
              <a:t>age is the area where folks build their online “resume,” and that it includes many category options, depending on how detailed folks want to be.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Explain that a </a:t>
            </a:r>
            <a:r>
              <a:rPr lang="en-US" b="1" baseline="0" dirty="0"/>
              <a:t>Connection</a:t>
            </a:r>
            <a:r>
              <a:rPr lang="en-US" baseline="0" dirty="0"/>
              <a:t> is someone to whom the user has linked his or herself and that as a result, they are able to see each other’s information, write recommendations, endorse each other and other activities (like a “Friend” on Facebook). Explain that there are 3 levels of connection- 1</a:t>
            </a:r>
            <a:r>
              <a:rPr lang="en-US" baseline="30000" dirty="0"/>
              <a:t>st</a:t>
            </a:r>
            <a:r>
              <a:rPr lang="en-US" baseline="0" dirty="0"/>
              <a:t> (1:1 connection), 2</a:t>
            </a:r>
            <a:r>
              <a:rPr lang="en-US" baseline="30000" dirty="0"/>
              <a:t>nd</a:t>
            </a:r>
            <a:r>
              <a:rPr lang="en-US" baseline="0" dirty="0"/>
              <a:t> (connection of a connection), and 3</a:t>
            </a:r>
            <a:r>
              <a:rPr lang="en-US" baseline="30000" dirty="0"/>
              <a:t>rd</a:t>
            </a:r>
            <a:r>
              <a:rPr lang="en-US" baseline="0" dirty="0"/>
              <a:t> (connection of a connection of a connection). Share that this can be useful in building a professional network.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Highlight that an </a:t>
            </a:r>
            <a:r>
              <a:rPr lang="en-US" b="1" baseline="0" dirty="0"/>
              <a:t>Introduction</a:t>
            </a:r>
            <a:r>
              <a:rPr lang="en-US" b="0" baseline="0" dirty="0"/>
              <a:t> is a tool for getting connected with a 2</a:t>
            </a:r>
            <a:r>
              <a:rPr lang="en-US" b="0" baseline="30000" dirty="0"/>
              <a:t>nd</a:t>
            </a:r>
            <a:r>
              <a:rPr lang="en-US" b="0" baseline="0" dirty="0"/>
              <a:t> or 3</a:t>
            </a:r>
            <a:r>
              <a:rPr lang="en-US" b="0" baseline="30000" dirty="0"/>
              <a:t>rd</a:t>
            </a:r>
            <a:r>
              <a:rPr lang="en-US" b="0" baseline="0" dirty="0"/>
              <a:t> level connection.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Discuss that one of the most powerful tools in LinkedIn is the </a:t>
            </a:r>
            <a:r>
              <a:rPr lang="en-US" b="1" baseline="0" dirty="0"/>
              <a:t>Recommendation</a:t>
            </a:r>
            <a:r>
              <a:rPr lang="en-US" b="0" baseline="0" dirty="0"/>
              <a:t> feature, which allows users to write online recommendations for one another that are visible on their profiles. Share that recruiters use this ALL THE TIME as a way to screen job candidates. 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Explain that the </a:t>
            </a:r>
            <a:r>
              <a:rPr lang="en-US" b="1" baseline="0" dirty="0"/>
              <a:t>Jobs</a:t>
            </a:r>
            <a:r>
              <a:rPr lang="en-US" b="0" baseline="0" dirty="0"/>
              <a:t> section allows users to search for open positions in their industries and in many cases, apply directly from LinkedIn.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Share that the </a:t>
            </a:r>
            <a:r>
              <a:rPr lang="en-US" b="1" baseline="0" dirty="0"/>
              <a:t>Interests</a:t>
            </a:r>
            <a:r>
              <a:rPr lang="en-US" b="0" baseline="0" dirty="0"/>
              <a:t> section allows users to get information on companies and organizations, follow them, and join groups. 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361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Explain that LinkedIn</a:t>
            </a:r>
            <a:r>
              <a:rPr lang="en-US" baseline="0" dirty="0"/>
              <a:t> is a global network of business professionals with over 300 million users in over 200 countries.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the purpose of LinkedIn is to allow people in like industries and companies to connect, share information and recruit talent for jobs and projects.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Discuss that </a:t>
            </a:r>
            <a:r>
              <a:rPr lang="en-US" b="1" baseline="0" dirty="0"/>
              <a:t>Home</a:t>
            </a:r>
            <a:r>
              <a:rPr lang="en-US" baseline="0" dirty="0"/>
              <a:t> page is the place where users are notified of what’s going on in their circles (like articles, notifications, suggested jobs, groups, and connections).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</a:t>
            </a:r>
            <a:r>
              <a:rPr lang="en-US" b="1" baseline="0" dirty="0"/>
              <a:t>Profile</a:t>
            </a:r>
            <a:r>
              <a:rPr lang="en-US" b="0" baseline="0" dirty="0"/>
              <a:t> p</a:t>
            </a:r>
            <a:r>
              <a:rPr lang="en-US" baseline="0" dirty="0"/>
              <a:t>age is the area where folks build their online “resume,” and that it includes many category options, depending on how detailed folks want to be.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Explain that a </a:t>
            </a:r>
            <a:r>
              <a:rPr lang="en-US" b="1" baseline="0" dirty="0"/>
              <a:t>Connection</a:t>
            </a:r>
            <a:r>
              <a:rPr lang="en-US" baseline="0" dirty="0"/>
              <a:t> is someone to whom the user has linked his or herself and that as a result, they are able to see each other’s information, write recommendations, endorse each other and other activities (like a “Friend” on Facebook). Explain that there are 3 levels of connection- 1</a:t>
            </a:r>
            <a:r>
              <a:rPr lang="en-US" baseline="30000" dirty="0"/>
              <a:t>st</a:t>
            </a:r>
            <a:r>
              <a:rPr lang="en-US" baseline="0" dirty="0"/>
              <a:t> (1:1 connection), 2</a:t>
            </a:r>
            <a:r>
              <a:rPr lang="en-US" baseline="30000" dirty="0"/>
              <a:t>nd</a:t>
            </a:r>
            <a:r>
              <a:rPr lang="en-US" baseline="0" dirty="0"/>
              <a:t> (connection of a connection), and 3</a:t>
            </a:r>
            <a:r>
              <a:rPr lang="en-US" baseline="30000" dirty="0"/>
              <a:t>rd</a:t>
            </a:r>
            <a:r>
              <a:rPr lang="en-US" baseline="0" dirty="0"/>
              <a:t> (connection of a connection of a connection). Share that this can be useful in building a professional network.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Highlight that an </a:t>
            </a:r>
            <a:r>
              <a:rPr lang="en-US" b="1" baseline="0" dirty="0"/>
              <a:t>Introduction</a:t>
            </a:r>
            <a:r>
              <a:rPr lang="en-US" b="0" baseline="0" dirty="0"/>
              <a:t> is a tool for getting connected with a 2</a:t>
            </a:r>
            <a:r>
              <a:rPr lang="en-US" b="0" baseline="30000" dirty="0"/>
              <a:t>nd</a:t>
            </a:r>
            <a:r>
              <a:rPr lang="en-US" b="0" baseline="0" dirty="0"/>
              <a:t> or 3</a:t>
            </a:r>
            <a:r>
              <a:rPr lang="en-US" b="0" baseline="30000" dirty="0"/>
              <a:t>rd</a:t>
            </a:r>
            <a:r>
              <a:rPr lang="en-US" b="0" baseline="0" dirty="0"/>
              <a:t> level connection.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Discuss that one of the most powerful tools in LinkedIn is the </a:t>
            </a:r>
            <a:r>
              <a:rPr lang="en-US" b="1" baseline="0" dirty="0"/>
              <a:t>Recommendation</a:t>
            </a:r>
            <a:r>
              <a:rPr lang="en-US" b="0" baseline="0" dirty="0"/>
              <a:t> feature, which allows users to write online recommendations for one another that are visible on their profiles. Share that recruiters use this ALL THE TIME as a way to screen job candidates. 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Explain that the </a:t>
            </a:r>
            <a:r>
              <a:rPr lang="en-US" b="1" baseline="0" dirty="0"/>
              <a:t>Jobs</a:t>
            </a:r>
            <a:r>
              <a:rPr lang="en-US" b="0" baseline="0" dirty="0"/>
              <a:t> section allows users to search for open positions in their industries and in many cases, apply directly from LinkedIn.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Share that the </a:t>
            </a:r>
            <a:r>
              <a:rPr lang="en-US" b="1" baseline="0" dirty="0"/>
              <a:t>Interests</a:t>
            </a:r>
            <a:r>
              <a:rPr lang="en-US" b="0" baseline="0" dirty="0"/>
              <a:t> section allows users to get information on companies and organizations, follow them, and join groups. 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972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4662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Timeframe: </a:t>
            </a:r>
            <a:r>
              <a:rPr lang="en-US" i="1" dirty="0"/>
              <a:t>5 minutes</a:t>
            </a:r>
          </a:p>
          <a:p>
            <a:endParaRPr lang="en-US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/>
              <a:t>Explain that LinkedIn</a:t>
            </a:r>
            <a:r>
              <a:rPr lang="en-US" baseline="0" dirty="0"/>
              <a:t> is a global network of business professionals with over 300 million users in over 200 countries.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the purpose of LinkedIn is to allow people in like industries and companies to connect, share information and recruit talent for jobs and projects.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Discuss that </a:t>
            </a:r>
            <a:r>
              <a:rPr lang="en-US" b="1" baseline="0" dirty="0"/>
              <a:t>Home</a:t>
            </a:r>
            <a:r>
              <a:rPr lang="en-US" baseline="0" dirty="0"/>
              <a:t> page is the place where users are notified of what’s going on in their circles (like articles, notifications, suggested jobs, groups, and connections).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Share that </a:t>
            </a:r>
            <a:r>
              <a:rPr lang="en-US" b="1" baseline="0" dirty="0"/>
              <a:t>Profile</a:t>
            </a:r>
            <a:r>
              <a:rPr lang="en-US" b="0" baseline="0" dirty="0"/>
              <a:t> p</a:t>
            </a:r>
            <a:r>
              <a:rPr lang="en-US" baseline="0" dirty="0"/>
              <a:t>age is the area where folks build their online “resume,” and that it includes many category options, depending on how detailed folks want to be. 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/>
              <a:t>Explain that a </a:t>
            </a:r>
            <a:r>
              <a:rPr lang="en-US" b="1" baseline="0" dirty="0"/>
              <a:t>Connection</a:t>
            </a:r>
            <a:r>
              <a:rPr lang="en-US" baseline="0" dirty="0"/>
              <a:t> is someone to whom the user has linked his or herself and that as a result, they are able to see each other’s information, write recommendations, endorse each other and other activities (like a “Friend” on Facebook). Explain that there are 3 levels of connection- 1</a:t>
            </a:r>
            <a:r>
              <a:rPr lang="en-US" baseline="30000" dirty="0"/>
              <a:t>st</a:t>
            </a:r>
            <a:r>
              <a:rPr lang="en-US" baseline="0" dirty="0"/>
              <a:t> (1:1 connection), 2</a:t>
            </a:r>
            <a:r>
              <a:rPr lang="en-US" baseline="30000" dirty="0"/>
              <a:t>nd</a:t>
            </a:r>
            <a:r>
              <a:rPr lang="en-US" baseline="0" dirty="0"/>
              <a:t> (connection of a connection), and 3</a:t>
            </a:r>
            <a:r>
              <a:rPr lang="en-US" baseline="30000" dirty="0"/>
              <a:t>rd</a:t>
            </a:r>
            <a:r>
              <a:rPr lang="en-US" baseline="0" dirty="0"/>
              <a:t> (connection of a connection of a connection). Share that this can be useful in building a professional network.</a:t>
            </a:r>
          </a:p>
          <a:p>
            <a:endParaRPr lang="en-US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Highlight that an </a:t>
            </a:r>
            <a:r>
              <a:rPr lang="en-US" b="1" baseline="0" dirty="0"/>
              <a:t>Introduction</a:t>
            </a:r>
            <a:r>
              <a:rPr lang="en-US" b="0" baseline="0" dirty="0"/>
              <a:t> is a tool for getting connected with a 2</a:t>
            </a:r>
            <a:r>
              <a:rPr lang="en-US" b="0" baseline="30000" dirty="0"/>
              <a:t>nd</a:t>
            </a:r>
            <a:r>
              <a:rPr lang="en-US" b="0" baseline="0" dirty="0"/>
              <a:t> or 3</a:t>
            </a:r>
            <a:r>
              <a:rPr lang="en-US" b="0" baseline="30000" dirty="0"/>
              <a:t>rd</a:t>
            </a:r>
            <a:r>
              <a:rPr lang="en-US" b="0" baseline="0" dirty="0"/>
              <a:t> level connection.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Discuss that one of the most powerful tools in LinkedIn is the </a:t>
            </a:r>
            <a:r>
              <a:rPr lang="en-US" b="1" baseline="0" dirty="0"/>
              <a:t>Recommendation</a:t>
            </a:r>
            <a:r>
              <a:rPr lang="en-US" b="0" baseline="0" dirty="0"/>
              <a:t> feature, which allows users to write online recommendations for one another that are visible on their profiles. Share that recruiters use this ALL THE TIME as a way to screen job candidates. 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Explain that the </a:t>
            </a:r>
            <a:r>
              <a:rPr lang="en-US" b="1" baseline="0" dirty="0"/>
              <a:t>Jobs</a:t>
            </a:r>
            <a:r>
              <a:rPr lang="en-US" b="0" baseline="0" dirty="0"/>
              <a:t> section allows users to search for open positions in their industries and in many cases, apply directly from LinkedIn.</a:t>
            </a:r>
          </a:p>
          <a:p>
            <a:endParaRPr lang="en-US" b="0" baseline="0" dirty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="0" baseline="0" dirty="0"/>
              <a:t>Share that the </a:t>
            </a:r>
            <a:r>
              <a:rPr lang="en-US" b="1" baseline="0" dirty="0"/>
              <a:t>Interests</a:t>
            </a:r>
            <a:r>
              <a:rPr lang="en-US" b="0" baseline="0" dirty="0"/>
              <a:t> section allows users to get information on companies and organizations, follow them, and join groups. </a:t>
            </a:r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0E2B4-7EE4-4883-8768-CD337D989DB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99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5" y="381000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3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3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0" name="Rectangle 9"/>
          <p:cNvSpPr/>
          <p:nvPr/>
        </p:nvSpPr>
        <p:spPr>
          <a:xfrm>
            <a:off x="3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1013">
                <a:solidFill>
                  <a:schemeClr val="bg1"/>
                </a:solidFill>
              </a:defRPr>
            </a:lvl1pPr>
          </a:lstStyle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36005" indent="0" algn="l">
              <a:buNone/>
              <a:defRPr sz="1350">
                <a:solidFill>
                  <a:schemeClr val="tx2"/>
                </a:solidFill>
              </a:defRPr>
            </a:lvl1pPr>
            <a:lvl2pPr marL="257175" indent="0" algn="ctr">
              <a:buNone/>
            </a:lvl2pPr>
            <a:lvl3pPr marL="514350" indent="0" algn="ctr">
              <a:buNone/>
            </a:lvl3pPr>
            <a:lvl4pPr marL="771525" indent="0" algn="ctr">
              <a:buNone/>
            </a:lvl4pPr>
            <a:lvl5pPr marL="1028700" indent="0" algn="ctr">
              <a:buNone/>
            </a:lvl5pPr>
            <a:lvl6pPr marL="1285875" indent="0" algn="ctr">
              <a:buNone/>
            </a:lvl6pPr>
            <a:lvl7pPr marL="1543050" indent="0" algn="ctr">
              <a:buNone/>
            </a:lvl7pPr>
            <a:lvl8pPr marL="1800225" indent="0" algn="ctr">
              <a:buNone/>
            </a:lvl8pPr>
            <a:lvl9pPr marL="20574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3"/>
            <a:ext cx="8458200" cy="1470025"/>
          </a:xfrm>
        </p:spPr>
        <p:txBody>
          <a:bodyPr anchor="b"/>
          <a:lstStyle>
            <a:lvl1pPr>
              <a:defRPr sz="2475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4657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962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395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3468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25718" indent="0">
              <a:buNone/>
              <a:defRPr sz="1181" b="0">
                <a:solidFill>
                  <a:schemeClr val="tx2"/>
                </a:solidFill>
              </a:defRPr>
            </a:lvl1pPr>
            <a:lvl2pPr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6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2419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50952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24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7" y="2708519"/>
            <a:ext cx="4041775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8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225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342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225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0330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2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2"/>
            <a:ext cx="5102352" cy="580508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2"/>
            <a:ext cx="3383280" cy="4580573"/>
          </a:xfrm>
        </p:spPr>
        <p:txBody>
          <a:bodyPr/>
          <a:lstStyle>
            <a:lvl1pPr marL="5144" indent="0">
              <a:buNone/>
              <a:defRPr sz="788"/>
            </a:lvl1pPr>
            <a:lvl2pPr>
              <a:buNone/>
              <a:defRPr sz="675"/>
            </a:lvl2pPr>
            <a:lvl3pPr>
              <a:buNone/>
              <a:defRPr sz="563"/>
            </a:lvl3pPr>
            <a:lvl4pPr>
              <a:buNone/>
              <a:defRPr sz="506"/>
            </a:lvl4pPr>
            <a:lvl5pPr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013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5551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4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31"/>
            </a:lvl1pPr>
            <a:lvl2pPr>
              <a:buFontTx/>
              <a:buNone/>
              <a:defRPr sz="675"/>
            </a:lvl2pPr>
            <a:lvl3pPr>
              <a:buFontTx/>
              <a:buNone/>
              <a:defRPr sz="563"/>
            </a:lvl3pPr>
            <a:lvl4pPr>
              <a:buFontTx/>
              <a:buNone/>
              <a:defRPr sz="506"/>
            </a:lvl4pPr>
            <a:lvl5pPr>
              <a:buFontTx/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1125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815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4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0" name="Rectangle 29"/>
          <p:cNvSpPr/>
          <p:nvPr/>
        </p:nvSpPr>
        <p:spPr>
          <a:xfrm>
            <a:off x="3" y="308282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5" y="360252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3" y="440118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fld id="{7508C843-6E67-4A97-A29F-F71F41844CEE}" type="datetimeFigureOut">
              <a:rPr lang="en-US" smtClean="0"/>
              <a:t>11/13/2017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13">
                <a:solidFill>
                  <a:srgbClr val="FFFFFF"/>
                </a:solidFill>
              </a:defRPr>
            </a:lvl1pPr>
          </a:lstStyle>
          <a:p>
            <a:fld id="{EB8D04F6-AEC1-4939-8E7D-67D18480F1E2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89950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225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5740" indent="-144018" algn="l" rtl="0" eaLnBrk="1" latinLnBrk="0" hangingPunct="1">
        <a:spcBef>
          <a:spcPts val="169"/>
        </a:spcBef>
        <a:buClr>
          <a:schemeClr val="accent3"/>
        </a:buClr>
        <a:buFont typeface="Georgia"/>
        <a:buChar char="•"/>
        <a:defRPr kumimoji="0" sz="1575" kern="1200">
          <a:solidFill>
            <a:schemeClr val="tx2"/>
          </a:solidFill>
          <a:latin typeface="+mn-lt"/>
          <a:ea typeface="+mn-ea"/>
          <a:cs typeface="+mn-cs"/>
        </a:defRPr>
      </a:lvl1pPr>
      <a:lvl2pPr marL="370332" indent="-138875" algn="l" rtl="0" eaLnBrk="1" latinLnBrk="0" hangingPunct="1">
        <a:spcBef>
          <a:spcPts val="169"/>
        </a:spcBef>
        <a:buClr>
          <a:schemeClr val="accent2"/>
        </a:buClr>
        <a:buFont typeface="Georgia"/>
        <a:buChar char="▫"/>
        <a:defRPr kumimoji="0" sz="1463" kern="1200">
          <a:solidFill>
            <a:schemeClr val="tx2"/>
          </a:solidFill>
          <a:latin typeface="+mn-lt"/>
          <a:ea typeface="+mn-ea"/>
          <a:cs typeface="+mn-cs"/>
        </a:defRPr>
      </a:lvl2pPr>
      <a:lvl3pPr marL="519494" indent="-123444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3pPr>
      <a:lvl4pPr marL="663512" indent="-113157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238" kern="1200">
          <a:solidFill>
            <a:schemeClr val="tx2"/>
          </a:solidFill>
          <a:latin typeface="+mn-lt"/>
          <a:ea typeface="+mn-ea"/>
          <a:cs typeface="+mn-cs"/>
        </a:defRPr>
      </a:lvl4pPr>
      <a:lvl5pPr marL="781812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125" kern="1200">
          <a:solidFill>
            <a:schemeClr val="tx2"/>
          </a:solidFill>
          <a:latin typeface="+mn-lt"/>
          <a:ea typeface="+mn-ea"/>
          <a:cs typeface="+mn-cs"/>
        </a:defRPr>
      </a:lvl5pPr>
      <a:lvl6pPr marL="905256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6pPr>
      <a:lvl7pPr marL="1028700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141857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8pPr>
      <a:lvl9pPr marL="1260158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788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nkedin.com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4953000" cy="1219200"/>
          </a:xfrm>
        </p:spPr>
        <p:txBody>
          <a:bodyPr>
            <a:noAutofit/>
          </a:bodyPr>
          <a:lstStyle/>
          <a:p>
            <a:pPr algn="r"/>
            <a:r>
              <a:rPr lang="en-US" sz="2400" dirty="0">
                <a:solidFill>
                  <a:schemeClr val="accent1"/>
                </a:solidFill>
              </a:rPr>
              <a:t>Monica Dombrowski</a:t>
            </a:r>
          </a:p>
          <a:p>
            <a:pPr algn="r"/>
            <a:r>
              <a:rPr lang="en-US" sz="2400" dirty="0">
                <a:solidFill>
                  <a:schemeClr val="accent1"/>
                </a:solidFill>
              </a:rPr>
              <a:t>Technology Education Manager</a:t>
            </a:r>
          </a:p>
          <a:p>
            <a:pPr algn="r"/>
            <a:r>
              <a:rPr lang="en-US" sz="2400" dirty="0">
                <a:solidFill>
                  <a:schemeClr val="accent1"/>
                </a:solidFill>
              </a:rPr>
              <a:t>Gail Borden Public Library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2590800"/>
            <a:ext cx="6553200" cy="1219200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Courier New" panose="02070309020205020404" pitchFamily="49" charset="0"/>
              </a:rPr>
              <a:t>LinkedIn Basics</a:t>
            </a:r>
            <a:endParaRPr lang="en-US" sz="2800" b="1" i="1" dirty="0">
              <a:effectLst/>
              <a:cs typeface="Courier New" panose="020703090202050204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AB74CE-9130-4A2A-A9FC-1468579FAA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51242E9-A4A7-4CA4-9E13-433DA988A163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852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Messages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687" y="1752600"/>
            <a:ext cx="6758906" cy="4572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553200" y="1752600"/>
            <a:ext cx="38100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02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Notifications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167" y="1752600"/>
            <a:ext cx="6809945" cy="4572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858000" y="1752600"/>
            <a:ext cx="38100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0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8610600" cy="1051560"/>
          </a:xfrm>
        </p:spPr>
        <p:txBody>
          <a:bodyPr>
            <a:normAutofit/>
          </a:bodyPr>
          <a:lstStyle/>
          <a:p>
            <a:r>
              <a:rPr lang="en-US" sz="4200" b="1" dirty="0">
                <a:solidFill>
                  <a:schemeClr val="accent1"/>
                </a:solidFill>
                <a:cs typeface="Courier New" panose="02070309020205020404" pitchFamily="49" charset="0"/>
              </a:rPr>
              <a:t>Grow My Network</a:t>
            </a:r>
            <a:endParaRPr lang="en-US" sz="42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627094"/>
            <a:ext cx="6914935" cy="47548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7315200" y="1630680"/>
            <a:ext cx="38100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55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8610600" cy="1051560"/>
          </a:xfrm>
        </p:spPr>
        <p:txBody>
          <a:bodyPr>
            <a:normAutofit/>
          </a:bodyPr>
          <a:lstStyle/>
          <a:p>
            <a:r>
              <a:rPr lang="en-US" sz="4200" b="1" dirty="0">
                <a:solidFill>
                  <a:schemeClr val="accent1"/>
                </a:solidFill>
                <a:cs typeface="Courier New" panose="02070309020205020404" pitchFamily="49" charset="0"/>
              </a:rPr>
              <a:t>Account &amp; Settings</a:t>
            </a:r>
            <a:endParaRPr lang="en-US" sz="42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25182" y="1478280"/>
            <a:ext cx="7580618" cy="5227320"/>
            <a:chOff x="648982" y="1478280"/>
            <a:chExt cx="7580618" cy="52273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8982" y="1493520"/>
              <a:ext cx="7580618" cy="521208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grpSp>
          <p:nvGrpSpPr>
            <p:cNvPr id="8" name="Group 7"/>
            <p:cNvGrpSpPr/>
            <p:nvPr/>
          </p:nvGrpSpPr>
          <p:grpSpPr>
            <a:xfrm>
              <a:off x="5257800" y="1478280"/>
              <a:ext cx="2417523" cy="1950720"/>
              <a:chOff x="5507277" y="1524000"/>
              <a:chExt cx="2417523" cy="195072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07277" y="1828800"/>
                <a:ext cx="2356803" cy="1645920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5562600" y="2926080"/>
                <a:ext cx="1905000" cy="27432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7543800" y="1524000"/>
                <a:ext cx="381000" cy="274320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037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8610600" cy="1051560"/>
          </a:xfrm>
        </p:spPr>
        <p:txBody>
          <a:bodyPr>
            <a:normAutofit/>
          </a:bodyPr>
          <a:lstStyle/>
          <a:p>
            <a:r>
              <a:rPr lang="en-US" sz="4200" b="1" dirty="0">
                <a:solidFill>
                  <a:schemeClr val="accent1"/>
                </a:solidFill>
                <a:cs typeface="Courier New" panose="02070309020205020404" pitchFamily="49" charset="0"/>
              </a:rPr>
              <a:t>Account &amp; Settings</a:t>
            </a:r>
            <a:endParaRPr lang="en-US" sz="42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493520"/>
            <a:ext cx="7506178" cy="52120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7413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8610600" cy="1051560"/>
          </a:xfrm>
        </p:spPr>
        <p:txBody>
          <a:bodyPr>
            <a:normAutofit/>
          </a:bodyPr>
          <a:lstStyle/>
          <a:p>
            <a:r>
              <a:rPr lang="en-US" sz="4200" b="1" dirty="0">
                <a:solidFill>
                  <a:schemeClr val="accent1"/>
                </a:solidFill>
                <a:cs typeface="Courier New" panose="02070309020205020404" pitchFamily="49" charset="0"/>
              </a:rPr>
              <a:t>Account &amp; Settings</a:t>
            </a:r>
            <a:endParaRPr lang="en-US" sz="42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493520"/>
            <a:ext cx="7450440" cy="52120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2709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943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The Home Page</a:t>
            </a:r>
          </a:p>
        </p:txBody>
      </p:sp>
    </p:spTree>
    <p:extLst>
      <p:ext uri="{BB962C8B-B14F-4D97-AF65-F5344CB8AC3E}">
        <p14:creationId xmlns:p14="http://schemas.microsoft.com/office/powerpoint/2010/main" val="116707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101" y="548640"/>
            <a:ext cx="8238699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The Home Page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81000" y="2057400"/>
            <a:ext cx="8378454" cy="3657600"/>
            <a:chOff x="381000" y="2514600"/>
            <a:chExt cx="8378454" cy="36576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2514600"/>
              <a:ext cx="8378454" cy="36576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81000" y="4886158"/>
              <a:ext cx="5577840" cy="12801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85054" y="3939057"/>
              <a:ext cx="2011680" cy="3657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993311" y="3505200"/>
              <a:ext cx="2312489" cy="1371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5800" y="4495800"/>
              <a:ext cx="1463040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514600" y="4495800"/>
              <a:ext cx="1463040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343400" y="4495800"/>
              <a:ext cx="1463040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85054" y="3505200"/>
              <a:ext cx="2011680" cy="3657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2241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943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The Profile Page</a:t>
            </a:r>
          </a:p>
        </p:txBody>
      </p:sp>
    </p:spTree>
    <p:extLst>
      <p:ext uri="{BB962C8B-B14F-4D97-AF65-F5344CB8AC3E}">
        <p14:creationId xmlns:p14="http://schemas.microsoft.com/office/powerpoint/2010/main" val="102333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76962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The Profile Page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089" y="1569720"/>
            <a:ext cx="7024422" cy="52120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270312" y="1676400"/>
            <a:ext cx="3292288" cy="15544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5836920"/>
            <a:ext cx="4343400" cy="6400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486400" y="4922520"/>
            <a:ext cx="2286000" cy="6400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22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381000" y="1981200"/>
            <a:ext cx="7848600" cy="3810000"/>
          </a:xfrm>
        </p:spPr>
        <p:txBody>
          <a:bodyPr>
            <a:normAutofit/>
          </a:bodyPr>
          <a:lstStyle/>
          <a:p>
            <a:pPr marL="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General Info</a:t>
            </a:r>
          </a:p>
          <a:p>
            <a:pPr marL="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Navigation</a:t>
            </a:r>
          </a:p>
          <a:p>
            <a:pPr marL="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The </a:t>
            </a:r>
            <a:r>
              <a:rPr lang="en-US" sz="2800" b="1" dirty="0">
                <a:solidFill>
                  <a:schemeClr val="tx1"/>
                </a:solidFill>
              </a:rPr>
              <a:t>Home</a:t>
            </a:r>
            <a:r>
              <a:rPr lang="en-US" sz="2800" dirty="0">
                <a:solidFill>
                  <a:schemeClr val="tx1"/>
                </a:solidFill>
              </a:rPr>
              <a:t> Page</a:t>
            </a:r>
          </a:p>
          <a:p>
            <a:pPr marL="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The </a:t>
            </a:r>
            <a:r>
              <a:rPr lang="en-US" sz="2800" b="1" dirty="0">
                <a:solidFill>
                  <a:schemeClr val="tx1"/>
                </a:solidFill>
              </a:rPr>
              <a:t>Profile </a:t>
            </a:r>
            <a:r>
              <a:rPr lang="en-US" sz="2800" dirty="0">
                <a:solidFill>
                  <a:schemeClr val="tx1"/>
                </a:solidFill>
              </a:rPr>
              <a:t>Page</a:t>
            </a:r>
          </a:p>
          <a:p>
            <a:pPr marL="0" indent="-457200">
              <a:buClr>
                <a:schemeClr val="accent1"/>
              </a:buClr>
            </a:pPr>
            <a:r>
              <a:rPr lang="en-US" sz="2800" b="1" dirty="0">
                <a:solidFill>
                  <a:schemeClr val="tx1"/>
                </a:solidFill>
              </a:rPr>
              <a:t>My Network</a:t>
            </a:r>
          </a:p>
          <a:p>
            <a:pPr marL="0" indent="-457200">
              <a:buClr>
                <a:schemeClr val="accent1"/>
              </a:buClr>
            </a:pPr>
            <a:r>
              <a:rPr lang="en-US" sz="2800" b="1" dirty="0">
                <a:solidFill>
                  <a:schemeClr val="tx1"/>
                </a:solidFill>
              </a:rPr>
              <a:t>Jobs</a:t>
            </a:r>
          </a:p>
          <a:p>
            <a:pPr marL="0" indent="-457200">
              <a:buClr>
                <a:schemeClr val="accent1"/>
              </a:buClr>
            </a:pPr>
            <a:r>
              <a:rPr lang="en-US" sz="2800" b="1" dirty="0">
                <a:solidFill>
                  <a:schemeClr val="tx1"/>
                </a:solidFill>
              </a:rPr>
              <a:t>Interests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</a:p>
          <a:p>
            <a:pPr marL="502920" indent="-457200">
              <a:buClr>
                <a:schemeClr val="accent1"/>
              </a:buClr>
            </a:pPr>
            <a:endParaRPr 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effectLst/>
                <a:cs typeface="Courier New" panose="02070309020205020404" pitchFamily="49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10102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76962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The Profile Page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81000" y="1600200"/>
            <a:ext cx="8534400" cy="4754880"/>
            <a:chOff x="381000" y="1645920"/>
            <a:chExt cx="8534400" cy="475488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200" y="1645920"/>
              <a:ext cx="3947762" cy="475488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14996" y="1645920"/>
              <a:ext cx="4400404" cy="475488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533400" y="1828800"/>
              <a:ext cx="990600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33400" y="3657600"/>
              <a:ext cx="1066800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648200" y="1691640"/>
              <a:ext cx="914400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48200" y="4587240"/>
              <a:ext cx="1600200" cy="3657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9" name="5-Point Star 8"/>
            <p:cNvSpPr/>
            <p:nvPr/>
          </p:nvSpPr>
          <p:spPr>
            <a:xfrm>
              <a:off x="381000" y="1676400"/>
              <a:ext cx="274320" cy="274320"/>
            </a:xfrm>
            <a:prstGeom prst="star5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5-Point Star 9"/>
            <p:cNvSpPr/>
            <p:nvPr/>
          </p:nvSpPr>
          <p:spPr>
            <a:xfrm>
              <a:off x="381000" y="3535680"/>
              <a:ext cx="274320" cy="274320"/>
            </a:xfrm>
            <a:prstGeom prst="star5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5-Point Star 10"/>
          <p:cNvSpPr/>
          <p:nvPr/>
        </p:nvSpPr>
        <p:spPr>
          <a:xfrm>
            <a:off x="381000" y="6431280"/>
            <a:ext cx="182880" cy="182880"/>
          </a:xfrm>
          <a:prstGeom prst="star5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18160" y="6368831"/>
            <a:ext cx="4145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= Required for all Profiles</a:t>
            </a:r>
          </a:p>
        </p:txBody>
      </p:sp>
    </p:spTree>
    <p:extLst>
      <p:ext uri="{BB962C8B-B14F-4D97-AF65-F5344CB8AC3E}">
        <p14:creationId xmlns:p14="http://schemas.microsoft.com/office/powerpoint/2010/main" val="34672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76962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The Profile Page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752600"/>
            <a:ext cx="4341888" cy="1828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3276600"/>
            <a:ext cx="4358640" cy="20116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1" y="5257799"/>
            <a:ext cx="4358640" cy="130561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1981200"/>
            <a:ext cx="3839401" cy="27432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600" y="4724400"/>
            <a:ext cx="3839401" cy="14630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62000" y="1783080"/>
            <a:ext cx="129540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3230880"/>
            <a:ext cx="106680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85800" y="5425440"/>
            <a:ext cx="99060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876800" y="2133600"/>
            <a:ext cx="121920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953000" y="3276600"/>
            <a:ext cx="1676400" cy="3657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800600" y="4754880"/>
            <a:ext cx="76200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72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685801" y="1927774"/>
            <a:ext cx="7935749" cy="4168226"/>
            <a:chOff x="685801" y="1927774"/>
            <a:chExt cx="7935749" cy="4168226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01" y="1927774"/>
              <a:ext cx="4458086" cy="198899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67528" y="2125980"/>
              <a:ext cx="3254022" cy="3010161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50781" y="4084320"/>
              <a:ext cx="4691473" cy="201168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76962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The Profile Page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1" y="1935480"/>
            <a:ext cx="173736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066800" y="4069080"/>
            <a:ext cx="100584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367528" y="2109216"/>
            <a:ext cx="91440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86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943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My Network</a:t>
            </a:r>
          </a:p>
        </p:txBody>
      </p:sp>
    </p:spTree>
    <p:extLst>
      <p:ext uri="{BB962C8B-B14F-4D97-AF65-F5344CB8AC3E}">
        <p14:creationId xmlns:p14="http://schemas.microsoft.com/office/powerpoint/2010/main" val="404905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48640"/>
            <a:ext cx="84582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Connections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600200" y="1600200"/>
            <a:ext cx="5921361" cy="5029200"/>
            <a:chOff x="1600200" y="1600200"/>
            <a:chExt cx="5921361" cy="50292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0200" y="1600200"/>
              <a:ext cx="5921361" cy="502920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3200" y="1913882"/>
              <a:ext cx="1332260" cy="960120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2743200" y="1916668"/>
            <a:ext cx="914400" cy="45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27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48640"/>
            <a:ext cx="80010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Add Contacts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119" y="1584960"/>
            <a:ext cx="8187026" cy="51206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600200" y="1905000"/>
            <a:ext cx="990600" cy="7315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49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48640"/>
            <a:ext cx="8534400" cy="1508760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People You May Know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30" y="2255154"/>
            <a:ext cx="8314140" cy="422184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600200" y="2606040"/>
            <a:ext cx="1371600" cy="914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00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48640"/>
            <a:ext cx="74676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Find Alumni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878" y="1524000"/>
            <a:ext cx="6871043" cy="52120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905000" y="1828800"/>
            <a:ext cx="990600" cy="914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41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943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Jobs</a:t>
            </a:r>
          </a:p>
        </p:txBody>
      </p:sp>
    </p:spTree>
    <p:extLst>
      <p:ext uri="{BB962C8B-B14F-4D97-AF65-F5344CB8AC3E}">
        <p14:creationId xmlns:p14="http://schemas.microsoft.com/office/powerpoint/2010/main" val="180817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48640"/>
            <a:ext cx="71628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Jobs 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600200"/>
            <a:ext cx="8748518" cy="442760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133600" y="1859280"/>
            <a:ext cx="548640" cy="2743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02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943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General Info</a:t>
            </a:r>
          </a:p>
        </p:txBody>
      </p:sp>
    </p:spTree>
    <p:extLst>
      <p:ext uri="{BB962C8B-B14F-4D97-AF65-F5344CB8AC3E}">
        <p14:creationId xmlns:p14="http://schemas.microsoft.com/office/powerpoint/2010/main" val="422043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548640"/>
            <a:ext cx="77724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Search box 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85800" y="1843902"/>
            <a:ext cx="7262489" cy="3170195"/>
            <a:chOff x="940755" y="1843902"/>
            <a:chExt cx="7262489" cy="317019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0755" y="1843902"/>
              <a:ext cx="7262489" cy="3170195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2438400" y="2621280"/>
              <a:ext cx="1371600" cy="64008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3895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548640"/>
            <a:ext cx="77724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Results &amp; Limiters 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397" y="1676400"/>
            <a:ext cx="8374603" cy="4572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81000" y="3093720"/>
            <a:ext cx="2011680" cy="3200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32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548640"/>
            <a:ext cx="77724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Viewing Jobs 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15077" y="1508760"/>
            <a:ext cx="6904923" cy="5120640"/>
            <a:chOff x="715077" y="1508760"/>
            <a:chExt cx="6904923" cy="51206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5077" y="1508760"/>
              <a:ext cx="6904923" cy="512064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62000" y="3657600"/>
              <a:ext cx="3291840" cy="201168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00200" y="3154680"/>
              <a:ext cx="640080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160520" y="3657600"/>
              <a:ext cx="1188720" cy="1828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654040" y="3276600"/>
              <a:ext cx="1920240" cy="310896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230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943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Interests</a:t>
            </a:r>
          </a:p>
        </p:txBody>
      </p:sp>
    </p:spTree>
    <p:extLst>
      <p:ext uri="{BB962C8B-B14F-4D97-AF65-F5344CB8AC3E}">
        <p14:creationId xmlns:p14="http://schemas.microsoft.com/office/powerpoint/2010/main" val="262395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48640"/>
            <a:ext cx="77724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Companies 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595" y="1493520"/>
            <a:ext cx="7045605" cy="52120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1828800"/>
            <a:ext cx="1436038" cy="1188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6600" y="1828800"/>
            <a:ext cx="990600" cy="45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63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48640"/>
            <a:ext cx="77724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Groups 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606" y="1564341"/>
            <a:ext cx="7289987" cy="52120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1828800"/>
            <a:ext cx="1437708" cy="11887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19400" y="1828800"/>
            <a:ext cx="731520" cy="6400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05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48640"/>
            <a:ext cx="7772400" cy="1051560"/>
          </a:xfrm>
        </p:spPr>
        <p:txBody>
          <a:bodyPr>
            <a:normAutofit/>
          </a:bodyPr>
          <a:lstStyle/>
          <a:p>
            <a:r>
              <a:rPr lang="en-US" sz="4800" b="1" dirty="0" err="1">
                <a:solidFill>
                  <a:schemeClr val="accent1"/>
                </a:solidFill>
                <a:cs typeface="Courier New" panose="02070309020205020404" pitchFamily="49" charset="0"/>
              </a:rPr>
              <a:t>SlideShare</a:t>
            </a:r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 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188" y="1524000"/>
            <a:ext cx="6124824" cy="52120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0903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48640"/>
            <a:ext cx="77724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Learning 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656" y="1524000"/>
            <a:ext cx="6779887" cy="52120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1956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48640"/>
            <a:ext cx="822960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Freelance Marketplace 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435" y="1600200"/>
            <a:ext cx="7533965" cy="50292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7334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943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Creating an Account</a:t>
            </a:r>
          </a:p>
        </p:txBody>
      </p:sp>
    </p:spTree>
    <p:extLst>
      <p:ext uri="{BB962C8B-B14F-4D97-AF65-F5344CB8AC3E}">
        <p14:creationId xmlns:p14="http://schemas.microsoft.com/office/powerpoint/2010/main" val="131516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8183880" cy="4800600"/>
          </a:xfrm>
        </p:spPr>
        <p:txBody>
          <a:bodyPr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endParaRPr lang="en-US" sz="2800" b="1" u="sng" dirty="0">
              <a:solidFill>
                <a:schemeClr val="tx1"/>
              </a:solidFill>
              <a:hlinkClick r:id="rId3"/>
            </a:endParaRPr>
          </a:p>
          <a:p>
            <a:pPr marL="0" indent="0">
              <a:buClr>
                <a:schemeClr val="accent1"/>
              </a:buClr>
              <a:buNone/>
            </a:pPr>
            <a:endParaRPr lang="en-US" sz="2800" b="1" u="sng" dirty="0">
              <a:solidFill>
                <a:schemeClr val="tx1"/>
              </a:solidFill>
              <a:hlinkClick r:id="rId3"/>
            </a:endParaRPr>
          </a:p>
          <a:p>
            <a:pPr marL="457772" lvl="3" indent="0">
              <a:buNone/>
            </a:pPr>
            <a:r>
              <a:rPr lang="en-US" sz="2800" b="1" u="sng" dirty="0">
                <a:solidFill>
                  <a:schemeClr val="tx1"/>
                </a:solidFill>
                <a:hlinkClick r:id="rId3"/>
              </a:rPr>
              <a:t>www.linkedin.com</a:t>
            </a:r>
            <a:endParaRPr lang="en-US" sz="2800" dirty="0">
              <a:solidFill>
                <a:schemeClr val="tx1"/>
              </a:solidFill>
              <a:latin typeface="Myriad Pro" pitchFamily="34" charset="0"/>
            </a:endParaRP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  <a:latin typeface="Myriad Pro" pitchFamily="34" charset="0"/>
            </a:endParaRP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  <a:latin typeface="Myriad Pro" pitchFamily="34" charset="0"/>
            </a:endParaRPr>
          </a:p>
          <a:p>
            <a:pPr marL="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Myriad Pro" pitchFamily="34" charset="0"/>
              </a:rPr>
              <a:t>Launched in 2003</a:t>
            </a:r>
          </a:p>
          <a:p>
            <a:pPr marL="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Myriad Pro" pitchFamily="34" charset="0"/>
              </a:rPr>
              <a:t>Over 300 million users in 200 countries</a:t>
            </a:r>
          </a:p>
          <a:p>
            <a:pPr marL="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Myriad Pro" pitchFamily="34" charset="0"/>
              </a:rPr>
              <a:t>Social networking site designed to help 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  <a:latin typeface="Myriad Pro" pitchFamily="34" charset="0"/>
              </a:rPr>
              <a:t>      professionals connect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About LinkedIn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750" y="1529863"/>
            <a:ext cx="3810330" cy="269009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8715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8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an Account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206" y="1570439"/>
            <a:ext cx="4084320" cy="51663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071003" y="2637239"/>
            <a:ext cx="2286000" cy="19202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71174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8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an Account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70" y="1927572"/>
            <a:ext cx="4335780" cy="26060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115" y="3536244"/>
            <a:ext cx="4404360" cy="30175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97147" y="2852899"/>
            <a:ext cx="1188720" cy="14630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4485731" y="4385938"/>
            <a:ext cx="2286000" cy="1828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27962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8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an Account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43" y="1703933"/>
            <a:ext cx="4430630" cy="30175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701" y="3543587"/>
            <a:ext cx="4725692" cy="30175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054414" y="4937760"/>
            <a:ext cx="2286000" cy="9144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03411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8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an Account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110" y="2034756"/>
            <a:ext cx="6621780" cy="37719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1939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8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an Account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" y="1978536"/>
            <a:ext cx="7780020" cy="35737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7104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8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an Account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" y="1981336"/>
            <a:ext cx="7780020" cy="35509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199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908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Creating an Account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90" y="1935548"/>
            <a:ext cx="7399020" cy="42291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871931" y="3266967"/>
            <a:ext cx="2560320" cy="21945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7154388" y="5568620"/>
            <a:ext cx="548640" cy="36576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4361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81940" y="1676400"/>
            <a:ext cx="8534400" cy="4953000"/>
          </a:xfrm>
        </p:spPr>
        <p:txBody>
          <a:bodyPr>
            <a:normAutofit/>
          </a:bodyPr>
          <a:lstStyle/>
          <a:p>
            <a:pPr marL="45720" indent="0" algn="ctr">
              <a:buClr>
                <a:srgbClr val="934747"/>
              </a:buClr>
              <a:buNone/>
            </a:pPr>
            <a:endParaRPr lang="en-US" sz="1000" b="1" dirty="0">
              <a:solidFill>
                <a:schemeClr val="tx1"/>
              </a:solidFill>
            </a:endParaRPr>
          </a:p>
          <a:p>
            <a:pPr marL="45720" indent="0">
              <a:buClr>
                <a:srgbClr val="934747"/>
              </a:buClr>
              <a:buNone/>
            </a:pPr>
            <a:endParaRPr lang="en-US" sz="1600" b="1" u="sng" dirty="0">
              <a:solidFill>
                <a:schemeClr val="tx1"/>
              </a:solidFill>
            </a:endParaRPr>
          </a:p>
          <a:p>
            <a:pPr marL="45720" indent="0">
              <a:buClr>
                <a:schemeClr val="tx1">
                  <a:lumMod val="75000"/>
                  <a:lumOff val="25000"/>
                </a:schemeClr>
              </a:buClr>
              <a:buNone/>
            </a:pPr>
            <a:endParaRPr lang="en-US" sz="1600" b="1" u="sng" dirty="0">
              <a:solidFill>
                <a:schemeClr val="tx1"/>
              </a:solidFill>
            </a:endParaRPr>
          </a:p>
          <a:p>
            <a:pPr marL="45720" indent="0" algn="ctr">
              <a:buClr>
                <a:schemeClr val="tx1">
                  <a:lumMod val="75000"/>
                  <a:lumOff val="25000"/>
                </a:schemeClr>
              </a:buClr>
              <a:buNone/>
            </a:pPr>
            <a:r>
              <a:rPr lang="en-US" sz="4800" dirty="0">
                <a:solidFill>
                  <a:schemeClr val="accent1"/>
                </a:solidFill>
              </a:rPr>
              <a:t>Thank You!!!</a:t>
            </a:r>
          </a:p>
          <a:p>
            <a:pPr marL="45720" indent="0" algn="ctr">
              <a:buClr>
                <a:schemeClr val="tx1">
                  <a:lumMod val="75000"/>
                  <a:lumOff val="25000"/>
                </a:schemeClr>
              </a:buClr>
              <a:buNone/>
            </a:pPr>
            <a:endParaRPr lang="en-US" sz="3200" b="1" dirty="0">
              <a:solidFill>
                <a:schemeClr val="tx1"/>
              </a:solidFill>
            </a:endParaRPr>
          </a:p>
          <a:p>
            <a:pPr marL="45720" indent="0" algn="ctr">
              <a:buClr>
                <a:schemeClr val="tx1">
                  <a:lumMod val="75000"/>
                  <a:lumOff val="25000"/>
                </a:schemeClr>
              </a:buClr>
              <a:buNone/>
            </a:pPr>
            <a:endParaRPr lang="en-US" sz="3200" b="1" dirty="0">
              <a:solidFill>
                <a:schemeClr val="tx1"/>
              </a:solidFill>
            </a:endParaRPr>
          </a:p>
          <a:p>
            <a:pPr marL="45720" indent="0" algn="ctr">
              <a:buClr>
                <a:schemeClr val="tx1">
                  <a:lumMod val="75000"/>
                  <a:lumOff val="25000"/>
                </a:schemeClr>
              </a:buClr>
              <a:buNone/>
            </a:pPr>
            <a:r>
              <a:rPr lang="en-US" sz="3600" u="sng" dirty="0">
                <a:solidFill>
                  <a:schemeClr val="tx1"/>
                </a:solidFill>
              </a:rPr>
              <a:t>Part Two Next Week</a:t>
            </a:r>
          </a:p>
          <a:p>
            <a:pPr marL="45720" indent="0" algn="ctr">
              <a:buClr>
                <a:schemeClr val="tx1">
                  <a:lumMod val="75000"/>
                  <a:lumOff val="25000"/>
                </a:schemeClr>
              </a:buClr>
              <a:buNone/>
            </a:pPr>
            <a:r>
              <a:rPr lang="en-US" sz="3600" dirty="0">
                <a:solidFill>
                  <a:schemeClr val="tx1"/>
                </a:solidFill>
              </a:rPr>
              <a:t>LinkedIn: Getting Started </a:t>
            </a:r>
          </a:p>
          <a:p>
            <a:pPr marL="45720" indent="0" algn="ctr">
              <a:buClr>
                <a:srgbClr val="934747"/>
              </a:buClr>
              <a:buNone/>
            </a:pP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20" y="54864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Questions?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65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36418" y="1828800"/>
            <a:ext cx="8183880" cy="4800600"/>
          </a:xfrm>
        </p:spPr>
        <p:txBody>
          <a:bodyPr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b="1" i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The Toolbar</a:t>
            </a: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 The stationary bar used to navigate between different areas of LinkedIn. </a:t>
            </a:r>
          </a:p>
          <a:p>
            <a:pPr marL="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Terms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147016"/>
            <a:ext cx="7521592" cy="51058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1012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36418" y="1676400"/>
            <a:ext cx="8478982" cy="4800600"/>
          </a:xfrm>
        </p:spPr>
        <p:txBody>
          <a:bodyPr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b="1" i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Connections</a:t>
            </a: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 Professional contacts to whom you’re directly connected</a:t>
            </a:r>
          </a:p>
          <a:p>
            <a:pPr marL="0" indent="0">
              <a:buClr>
                <a:schemeClr val="accent1"/>
              </a:buClr>
              <a:buNone/>
            </a:pPr>
            <a:endParaRPr lang="en-US" sz="2800" b="1" i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Clr>
                <a:schemeClr val="accent1"/>
              </a:buClr>
              <a:buNone/>
            </a:pPr>
            <a:endParaRPr lang="en-US" sz="2800" b="1" i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Clr>
                <a:schemeClr val="accent1"/>
              </a:buClr>
              <a:buNone/>
            </a:pPr>
            <a:endParaRPr lang="en-US" sz="2800" b="1" i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Clr>
                <a:schemeClr val="accent1"/>
              </a:buClr>
              <a:buNone/>
            </a:pPr>
            <a:endParaRPr lang="en-US" sz="2800" b="1" i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Clr>
                <a:schemeClr val="accent1"/>
              </a:buClr>
              <a:buNone/>
            </a:pPr>
            <a:endParaRPr lang="en-US" sz="2800" b="1" i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en-US" sz="2800" b="1" i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Potential Connections</a:t>
            </a: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 </a:t>
            </a: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Connections of Connections</a:t>
            </a:r>
          </a:p>
          <a:p>
            <a:pPr marL="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Terms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971800"/>
            <a:ext cx="7653128" cy="914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0" y="4084113"/>
            <a:ext cx="1356478" cy="239288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6232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828800"/>
            <a:ext cx="8163098" cy="4800600"/>
          </a:xfrm>
        </p:spPr>
        <p:txBody>
          <a:bodyPr>
            <a:norm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b="1" i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Recommendations</a:t>
            </a: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 Comments written by other LinkedIn members to recognize or commend you for your work</a:t>
            </a:r>
            <a:r>
              <a:rPr lang="en-US" dirty="0"/>
              <a:t> </a:t>
            </a: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Terms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500" y="3352800"/>
            <a:ext cx="5831279" cy="23774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1046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943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Navigation</a:t>
            </a:r>
          </a:p>
        </p:txBody>
      </p:sp>
    </p:spTree>
    <p:extLst>
      <p:ext uri="{BB962C8B-B14F-4D97-AF65-F5344CB8AC3E}">
        <p14:creationId xmlns:p14="http://schemas.microsoft.com/office/powerpoint/2010/main" val="251107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2895600"/>
            <a:ext cx="8245224" cy="3657600"/>
          </a:xfrm>
        </p:spPr>
        <p:txBody>
          <a:bodyPr>
            <a:normAutofit lnSpcReduction="10000"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Search for: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People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Jobs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Companies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Organizations</a:t>
            </a:r>
          </a:p>
          <a:p>
            <a:pPr marL="457200" indent="-457200"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Universities </a:t>
            </a:r>
          </a:p>
          <a:p>
            <a:pPr marL="0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Clr>
                <a:schemeClr val="accent1"/>
              </a:buClr>
              <a:buNone/>
            </a:pPr>
            <a:r>
              <a:rPr lang="en-US" sz="2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Use limiters to narrow your search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40"/>
            <a:ext cx="8183880" cy="105156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accent1"/>
                </a:solidFill>
                <a:cs typeface="Courier New" panose="02070309020205020404" pitchFamily="49" charset="0"/>
              </a:rPr>
              <a:t>Search Box</a:t>
            </a:r>
            <a:endParaRPr lang="en-US" sz="4800" b="1" dirty="0">
              <a:solidFill>
                <a:schemeClr val="accent1"/>
              </a:solidFill>
              <a:effectLst/>
              <a:cs typeface="Courier New" panose="02070309020205020404" pitchFamily="49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33400" y="1478280"/>
            <a:ext cx="7590178" cy="1215390"/>
            <a:chOff x="685800" y="1478280"/>
            <a:chExt cx="7590178" cy="121539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00" y="1489606"/>
              <a:ext cx="7590178" cy="1204064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2225040" y="1478280"/>
              <a:ext cx="3474720" cy="27432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2133600"/>
            <a:ext cx="4435224" cy="357409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4" name="Up Arrow 13"/>
          <p:cNvSpPr/>
          <p:nvPr/>
        </p:nvSpPr>
        <p:spPr>
          <a:xfrm>
            <a:off x="5638800" y="1828800"/>
            <a:ext cx="304800" cy="3931920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31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 - Standard PowerPoint 1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 - Standard PowerPoint 1" id="{E3AD3731-8359-4143-BAD5-90217CEC5C7A}" vid="{0843EC4A-8DA6-4C41-B59B-258E747AF9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- Standard PowerPoint</Template>
  <TotalTime>1680</TotalTime>
  <Words>4945</Words>
  <Application>Microsoft Office PowerPoint</Application>
  <PresentationFormat>On-screen Show (4:3)</PresentationFormat>
  <Paragraphs>447</Paragraphs>
  <Slides>47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7" baseType="lpstr">
      <vt:lpstr>Arial</vt:lpstr>
      <vt:lpstr>Calibri</vt:lpstr>
      <vt:lpstr>Courier New</vt:lpstr>
      <vt:lpstr>Georgia</vt:lpstr>
      <vt:lpstr>Myriad Pro</vt:lpstr>
      <vt:lpstr>Segoe UI</vt:lpstr>
      <vt:lpstr>Segoe UI Semibold</vt:lpstr>
      <vt:lpstr>Times New Roman</vt:lpstr>
      <vt:lpstr>Wingdings 2</vt:lpstr>
      <vt:lpstr>Theme - Standard PowerPoint 1</vt:lpstr>
      <vt:lpstr>LinkedIn Basics</vt:lpstr>
      <vt:lpstr>Agenda</vt:lpstr>
      <vt:lpstr>General Info</vt:lpstr>
      <vt:lpstr>About LinkedIn</vt:lpstr>
      <vt:lpstr>Terms</vt:lpstr>
      <vt:lpstr>Terms</vt:lpstr>
      <vt:lpstr>Terms</vt:lpstr>
      <vt:lpstr>Navigation</vt:lpstr>
      <vt:lpstr>Search Box</vt:lpstr>
      <vt:lpstr>Messages</vt:lpstr>
      <vt:lpstr>Notifications</vt:lpstr>
      <vt:lpstr>Grow My Network</vt:lpstr>
      <vt:lpstr>Account &amp; Settings</vt:lpstr>
      <vt:lpstr>Account &amp; Settings</vt:lpstr>
      <vt:lpstr>Account &amp; Settings</vt:lpstr>
      <vt:lpstr>The Home Page</vt:lpstr>
      <vt:lpstr>The Home Page</vt:lpstr>
      <vt:lpstr>The Profile Page</vt:lpstr>
      <vt:lpstr>The Profile Page</vt:lpstr>
      <vt:lpstr>The Profile Page</vt:lpstr>
      <vt:lpstr>The Profile Page</vt:lpstr>
      <vt:lpstr>The Profile Page</vt:lpstr>
      <vt:lpstr>My Network</vt:lpstr>
      <vt:lpstr>Connections</vt:lpstr>
      <vt:lpstr>Add Contacts</vt:lpstr>
      <vt:lpstr>People You May Know</vt:lpstr>
      <vt:lpstr>Find Alumni</vt:lpstr>
      <vt:lpstr>Jobs</vt:lpstr>
      <vt:lpstr>Jobs </vt:lpstr>
      <vt:lpstr>Search box </vt:lpstr>
      <vt:lpstr>Results &amp; Limiters </vt:lpstr>
      <vt:lpstr>Viewing Jobs </vt:lpstr>
      <vt:lpstr>Interests</vt:lpstr>
      <vt:lpstr>Companies </vt:lpstr>
      <vt:lpstr>Groups </vt:lpstr>
      <vt:lpstr>SlideShare </vt:lpstr>
      <vt:lpstr>Learning </vt:lpstr>
      <vt:lpstr>Freelance Marketplace </vt:lpstr>
      <vt:lpstr>Creating an Account</vt:lpstr>
      <vt:lpstr>Creating an Account</vt:lpstr>
      <vt:lpstr>Creating an Account</vt:lpstr>
      <vt:lpstr>Creating an Account</vt:lpstr>
      <vt:lpstr>Creating an Account</vt:lpstr>
      <vt:lpstr>Creating an Account</vt:lpstr>
      <vt:lpstr>Creating an Account</vt:lpstr>
      <vt:lpstr>Creating an Account</vt:lpstr>
      <vt:lpstr>Questions?</vt:lpstr>
    </vt:vector>
  </TitlesOfParts>
  <Company>Gail Borden Public Library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Connected!  Facebook Basics</dc:title>
  <dc:creator>Monica Dombrowski</dc:creator>
  <cp:lastModifiedBy>Nellie Barrett</cp:lastModifiedBy>
  <cp:revision>138</cp:revision>
  <cp:lastPrinted>2015-05-07T17:31:25Z</cp:lastPrinted>
  <dcterms:created xsi:type="dcterms:W3CDTF">2014-05-30T16:35:15Z</dcterms:created>
  <dcterms:modified xsi:type="dcterms:W3CDTF">2017-11-13T20:45:47Z</dcterms:modified>
</cp:coreProperties>
</file>