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1" r:id="rId1"/>
  </p:sldMasterIdLst>
  <p:notesMasterIdLst>
    <p:notesMasterId r:id="rId36"/>
  </p:notesMasterIdLst>
  <p:sldIdLst>
    <p:sldId id="256" r:id="rId2"/>
    <p:sldId id="259" r:id="rId3"/>
    <p:sldId id="308" r:id="rId4"/>
    <p:sldId id="266" r:id="rId5"/>
    <p:sldId id="264" r:id="rId6"/>
    <p:sldId id="309" r:id="rId7"/>
    <p:sldId id="283" r:id="rId8"/>
    <p:sldId id="298" r:id="rId9"/>
    <p:sldId id="290" r:id="rId10"/>
    <p:sldId id="270" r:id="rId11"/>
    <p:sldId id="296" r:id="rId12"/>
    <p:sldId id="260" r:id="rId13"/>
    <p:sldId id="281" r:id="rId14"/>
    <p:sldId id="302" r:id="rId15"/>
    <p:sldId id="272" r:id="rId16"/>
    <p:sldId id="297" r:id="rId17"/>
    <p:sldId id="274" r:id="rId18"/>
    <p:sldId id="294" r:id="rId19"/>
    <p:sldId id="273" r:id="rId20"/>
    <p:sldId id="303" r:id="rId21"/>
    <p:sldId id="304" r:id="rId22"/>
    <p:sldId id="275" r:id="rId23"/>
    <p:sldId id="300" r:id="rId24"/>
    <p:sldId id="299" r:id="rId25"/>
    <p:sldId id="305" r:id="rId26"/>
    <p:sldId id="306" r:id="rId27"/>
    <p:sldId id="310" r:id="rId28"/>
    <p:sldId id="311" r:id="rId29"/>
    <p:sldId id="277" r:id="rId30"/>
    <p:sldId id="285" r:id="rId31"/>
    <p:sldId id="307" r:id="rId32"/>
    <p:sldId id="279" r:id="rId33"/>
    <p:sldId id="280" r:id="rId34"/>
    <p:sldId id="258" r:id="rId35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800"/>
    <a:srgbClr val="CC9900"/>
    <a:srgbClr val="FF9900"/>
    <a:srgbClr val="A8C398"/>
    <a:srgbClr val="709658"/>
    <a:srgbClr val="934747"/>
    <a:srgbClr val="B17462"/>
    <a:srgbClr val="357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8" autoAdjust="0"/>
    <p:restoredTop sz="85637" autoAdjust="0"/>
  </p:normalViewPr>
  <p:slideViewPr>
    <p:cSldViewPr>
      <p:cViewPr varScale="1">
        <p:scale>
          <a:sx n="77" d="100"/>
          <a:sy n="77" d="100"/>
        </p:scale>
        <p:origin x="178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1DCD1E7-16D0-4A75-9F51-C8F623B15BE5}" type="datetimeFigureOut">
              <a:rPr lang="en-US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84CE592-7526-452F-A8E4-932695B51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590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Ask audience:  What comes to mind when you think of Google?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802B72B-1C0D-401E-B137-D6E5995F7B37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532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D43D926-FEA9-48E7-996B-E14781839CF6}" type="slidenum">
              <a:rPr lang="en-US" alt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762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4CE5930-C73F-40AB-A381-68BC1FD0757B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993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08C8AA-6E97-4749-9AA5-77B43BB6A4A8}" type="slidenum">
              <a:rPr lang="en-US" altLang="en-US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533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9D58C43-BBC3-4142-B89C-47DA347EE4F0}" type="slidenum">
              <a:rPr lang="en-US" altLang="en-US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426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65568E-BAAE-49E0-9B4F-21A47484B3BA}" type="slidenum">
              <a:rPr lang="en-US" altLang="en-US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5453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F3D6FEE-91FC-434A-BAC1-8FEEC569811F}" type="slidenum">
              <a:rPr lang="en-US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138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09FA045-18FC-40BB-8687-54D1E753C000}" type="slidenum">
              <a:rPr lang="en-US" altLang="en-US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64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8AA63F-F4F9-4067-8B80-A68618EB7633}" type="slidenum">
              <a:rPr lang="en-US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5008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4CF5F42-3BD1-4222-A653-173FDAB8B604}" type="slidenum">
              <a:rPr lang="en-US" alt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321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33712A-287B-448D-955E-0C7E6DF28ED7}" type="slidenum">
              <a:rPr lang="en-US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863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3118633-3DA9-4684-8910-FE9533A1C956}" type="slidenum">
              <a:rPr lang="en-US" altLang="en-US">
                <a:latin typeface="Calibri" panose="020F0502020204030204" pitchFamily="34" charset="0"/>
              </a:rPr>
              <a:pPr eaLnBrk="1" hangingPunct="1"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8553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2CBE1C5-7860-4E9C-BE55-A27E9D139851}" type="slidenum">
              <a:rPr lang="en-US" altLang="en-US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624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CDA4A69-16CE-48A3-BE84-5C91BE1D4667}" type="slidenum">
              <a:rPr lang="en-US" altLang="en-US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374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6F856F0-10F8-4EF6-A6C9-56807319AFF5}" type="slidenum">
              <a:rPr lang="en-US" altLang="en-US">
                <a:latin typeface="Calibri" panose="020F0502020204030204" pitchFamily="34" charset="0"/>
              </a:rPr>
              <a:pPr eaLnBrk="1" hangingPunct="1"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717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A7D0C50-80F8-487B-B60B-1B319E11BD7C}" type="slidenum">
              <a:rPr lang="en-US" altLang="en-US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6037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2FFFA96-9874-4D08-9048-D906DBFE8ED7}" type="slidenum">
              <a:rPr lang="en-US" altLang="en-US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8546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2FFFA96-9874-4D08-9048-D906DBFE8ED7}" type="slidenum">
              <a:rPr lang="en-US" altLang="en-US">
                <a:latin typeface="Calibri" panose="020F0502020204030204" pitchFamily="34" charset="0"/>
              </a:rPr>
              <a:pPr eaLnBrk="1" hangingPunct="1"/>
              <a:t>27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7853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2FFFA96-9874-4D08-9048-D906DBFE8ED7}" type="slidenum">
              <a:rPr lang="en-US" altLang="en-US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8373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DAF7D1-46FD-45E3-A01E-0D33014DCC14}" type="slidenum">
              <a:rPr lang="en-US" altLang="en-US">
                <a:latin typeface="Calibri" panose="020F0502020204030204" pitchFamily="34" charset="0"/>
              </a:rPr>
              <a:pPr eaLnBrk="1" hangingPunct="1"/>
              <a:t>29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2691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45806F-A788-45A6-A46D-1DD2F4B44AD5}" type="slidenum">
              <a:rPr lang="en-US" altLang="en-US">
                <a:latin typeface="Calibri" panose="020F0502020204030204" pitchFamily="34" charset="0"/>
              </a:rPr>
              <a:pPr eaLnBrk="1" hangingPunct="1"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9483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871F8F0-D3EA-44EB-8E31-1A6FCDC12C1E}" type="slidenum">
              <a:rPr lang="en-US" altLang="en-US">
                <a:latin typeface="Calibri" panose="020F0502020204030204" pitchFamily="34" charset="0"/>
              </a:rPr>
              <a:pPr eaLnBrk="1" hangingPunct="1"/>
              <a:t>32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278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5E7192-9638-43E5-B097-067381B9D31E}" type="slidenum">
              <a:rPr lang="en-US" altLang="en-US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8992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5ED0DAB-7737-446B-A4A2-E346951B0413}" type="slidenum">
              <a:rPr lang="en-US" altLang="en-US">
                <a:latin typeface="Calibri" panose="020F0502020204030204" pitchFamily="34" charset="0"/>
              </a:rPr>
              <a:pPr eaLnBrk="1" hangingPunct="1"/>
              <a:t>33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7971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56A831F-5D9E-4E49-99E4-52BBA2FF1671}" type="slidenum">
              <a:rPr lang="en-US" altLang="en-US">
                <a:latin typeface="Calibri" panose="020F0502020204030204" pitchFamily="34" charset="0"/>
              </a:rPr>
              <a:pPr eaLnBrk="1" hangingPunct="1"/>
              <a:t>34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592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BCA4E7-AB19-4A86-AD64-2B032D819310}" type="slidenum">
              <a:rPr lang="en-US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66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DC97AA0-FCD2-4A5A-A284-188315CBD970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954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D88F9E6-1BFC-4785-AF2F-9D5AD9AAE25E}" type="slidenum">
              <a:rPr lang="en-US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072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A437F24-7E48-4773-A193-EEF36A360008}" type="slidenum">
              <a:rPr lang="en-US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115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324DCF4-AA33-47E1-8FD8-E3312179937D}" type="slidenum">
              <a:rPr lang="en-US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097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84BD9B2-D75B-4BA9-904D-3C7C907F5444}" type="slidenum">
              <a:rPr lang="en-US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6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5155CADD-FD18-47F6-81A7-5F8278A59A9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529675D4-7920-4FEC-A87A-5882CC61F776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402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3472E1-8553-4DBF-8873-5E9638EF275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90AF-0F79-4D46-930D-81A782D65FC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444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E1CB9-5ED1-457E-A79B-51DB2AA3B00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EAC28-240D-4822-B1A5-A89E3D89970C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97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014E66-F462-4D6F-986B-8C9F83BB553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D61E4-43D4-45D5-994C-CDCEC0E0068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6611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502DD4-EC23-4E65-BF6F-02FB85AEC53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298B-FA55-4A98-BA1C-6F4CA0D9330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8917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A7AAB2-7745-4814-85F0-8D38712E9FD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F3871-5619-48AF-AE8E-1011DB3238C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469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698A8E4-790A-438E-BDC8-D54E052AA25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80877CC-786C-40B6-B241-7A3A74378EC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94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79BA36B8-3898-4672-A39F-2E40FC1BE3BD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0F13ED3-4C36-43DC-9F4D-58A16040180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818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827D1C-97AD-47C2-B8C6-6F2749C8DEC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1ABD-0914-48E6-969C-C38F6D58012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094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BAA5F-80E3-4C92-9932-91E72173BC2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AA23-7BC8-4CF7-8B48-80E873482C4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315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FBDF08-0E3A-42F6-8C95-62AF80AC03B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204D-10C7-4661-AEAF-4F171CFD6C8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02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50F1269-48CD-4032-A598-D9E280B557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3B1E7C42-0878-41A5-8530-95CD9BCD7D4D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7865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cflearnfree.org/usingthecloud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438"/>
            <a:ext cx="5410200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John Bordsen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Technology Trainer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Gail Borden Public Library District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7010400" cy="105031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Intro to Google Tools</a:t>
            </a:r>
            <a:endParaRPr lang="en-US" sz="28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7E5AEC-D575-4FA8-818E-C240FA93B1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19600" y="6324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hangingPunct="0"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</a:rPr>
              <a:t>Courtesy of Gail Borden Public Library</a:t>
            </a:r>
          </a:p>
          <a:p>
            <a:pPr lvl="0" algn="r" eaLnBrk="0" hangingPunct="0"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</a:rPr>
              <a:t>and the Public Library Association</a:t>
            </a:r>
            <a:endParaRPr lang="en-US" altLang="en-US" sz="9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72190" y="1752600"/>
            <a:ext cx="8183563" cy="4343400"/>
          </a:xfrm>
        </p:spPr>
        <p:txBody>
          <a:bodyPr>
            <a:no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Gmail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Contacts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Calendar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Hangouts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Google+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Apps for work (Docs/Sheets/Forms/Slides/Sites)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Drive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Chrome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Tools</a:t>
            </a:r>
          </a:p>
        </p:txBody>
      </p:sp>
      <p:pic>
        <p:nvPicPr>
          <p:cNvPr id="18436" name="Picture 6" descr="http://www.rwf360.com.br/wp/wp-content/uploads/2014/07/googleapp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929" y="1363980"/>
            <a:ext cx="3948602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2057400" y="2438326"/>
            <a:ext cx="6579615" cy="3381504"/>
          </a:xfrm>
        </p:spPr>
        <p:txBody>
          <a:bodyPr>
            <a:no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Fast, searchable email with less spam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Allows importing from other webmail providers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Access to Contacts &amp; Tasks 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Single sign-on for all Google tools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Gmail</a:t>
            </a:r>
          </a:p>
        </p:txBody>
      </p:sp>
      <p:pic>
        <p:nvPicPr>
          <p:cNvPr id="15366" name="Picture 6" descr="https://lh6.ggpht.com/8-N_qLXgV-eNDQINqTR-Pzu5Y8DuH0Xjz53zoWq_IcBNpcxDL_gK4uS_MvXH00yN6nd4=w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438326"/>
            <a:ext cx="1447800" cy="1447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2057400" y="1752526"/>
            <a:ext cx="274955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Google Mail </a:t>
            </a:r>
            <a:endParaRPr lang="en-US" sz="2400" b="1" spc="150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Gmail</a:t>
            </a:r>
          </a:p>
        </p:txBody>
      </p:sp>
      <p:pic>
        <p:nvPicPr>
          <p:cNvPr id="21507" name="Picture 7" descr="http://1.bp.blogspot.com/-puORkUC3gKw/UI8j050UdkI/AAAAAAAAA44/6XJ_jy97vnQ/s1600/newcompose3%2B%25282%25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4" y="1828800"/>
            <a:ext cx="7187551" cy="4648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1727200" y="1692861"/>
            <a:ext cx="9652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TextBox 16"/>
          <p:cNvSpPr txBox="1">
            <a:spLocks noChangeArrowheads="1"/>
          </p:cNvSpPr>
          <p:nvPr/>
        </p:nvSpPr>
        <p:spPr bwMode="auto">
          <a:xfrm>
            <a:off x="482600" y="1545312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latin typeface="+mn-lt"/>
              </a:rPr>
              <a:t>Search</a:t>
            </a:r>
          </a:p>
        </p:txBody>
      </p:sp>
      <p:cxnSp>
        <p:nvCxnSpPr>
          <p:cNvPr id="19" name="Straight Arrow Connector 18"/>
          <p:cNvCxnSpPr>
            <a:stCxn id="21511" idx="2"/>
          </p:cNvCxnSpPr>
          <p:nvPr/>
        </p:nvCxnSpPr>
        <p:spPr>
          <a:xfrm>
            <a:off x="4524375" y="1668463"/>
            <a:ext cx="0" cy="10017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1" name="TextBox 19"/>
          <p:cNvSpPr txBox="1">
            <a:spLocks noChangeArrowheads="1"/>
          </p:cNvSpPr>
          <p:nvPr/>
        </p:nvSpPr>
        <p:spPr bwMode="auto">
          <a:xfrm>
            <a:off x="3914775" y="1298575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latin typeface="+mn-lt"/>
              </a:rPr>
              <a:t>Inbox</a:t>
            </a:r>
          </a:p>
        </p:txBody>
      </p:sp>
      <p:sp>
        <p:nvSpPr>
          <p:cNvPr id="21512" name="TextBox 23"/>
          <p:cNvSpPr txBox="1">
            <a:spLocks noChangeArrowheads="1"/>
          </p:cNvSpPr>
          <p:nvPr/>
        </p:nvSpPr>
        <p:spPr bwMode="auto">
          <a:xfrm>
            <a:off x="7543800" y="3886200"/>
            <a:ext cx="1219200" cy="6048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en-US" altLang="en-US" b="1">
                <a:latin typeface="+mn-lt"/>
              </a:rPr>
              <a:t>New</a:t>
            </a:r>
          </a:p>
          <a:p>
            <a:pPr algn="ctr" eaLnBrk="1" hangingPunct="1">
              <a:lnSpc>
                <a:spcPts val="2000"/>
              </a:lnSpc>
            </a:pPr>
            <a:r>
              <a:rPr lang="en-US" altLang="en-US" b="1">
                <a:latin typeface="+mn-lt"/>
              </a:rPr>
              <a:t>Message</a:t>
            </a:r>
          </a:p>
        </p:txBody>
      </p:sp>
      <p:cxnSp>
        <p:nvCxnSpPr>
          <p:cNvPr id="25" name="Straight Arrow Connector 24"/>
          <p:cNvCxnSpPr>
            <a:stCxn id="21512" idx="1"/>
          </p:cNvCxnSpPr>
          <p:nvPr/>
        </p:nvCxnSpPr>
        <p:spPr>
          <a:xfrm flipH="1">
            <a:off x="6705600" y="4188619"/>
            <a:ext cx="838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4" name="TextBox 26"/>
          <p:cNvSpPr txBox="1">
            <a:spLocks noChangeArrowheads="1"/>
          </p:cNvSpPr>
          <p:nvPr/>
        </p:nvSpPr>
        <p:spPr bwMode="auto">
          <a:xfrm>
            <a:off x="6705600" y="1302728"/>
            <a:ext cx="1219200" cy="369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latin typeface="+mn-lt"/>
              </a:rPr>
              <a:t>Settings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7547317" y="1730256"/>
            <a:ext cx="0" cy="93991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6" name="Rectangle 8"/>
          <p:cNvSpPr>
            <a:spLocks noChangeArrowheads="1"/>
          </p:cNvSpPr>
          <p:nvPr/>
        </p:nvSpPr>
        <p:spPr bwMode="auto">
          <a:xfrm>
            <a:off x="1082674" y="4439888"/>
            <a:ext cx="1127125" cy="203711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286000" y="4765327"/>
            <a:ext cx="511252" cy="117827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8" name="TextBox 13"/>
          <p:cNvSpPr txBox="1">
            <a:spLocks noChangeArrowheads="1"/>
          </p:cNvSpPr>
          <p:nvPr/>
        </p:nvSpPr>
        <p:spPr bwMode="auto">
          <a:xfrm>
            <a:off x="2695575" y="6002316"/>
            <a:ext cx="1219200" cy="369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latin typeface="+mn-lt"/>
              </a:rPr>
              <a:t>Chat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73200" y="3684588"/>
            <a:ext cx="508000" cy="3159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0" name="TextBox 7"/>
          <p:cNvSpPr txBox="1">
            <a:spLocks noChangeArrowheads="1"/>
          </p:cNvSpPr>
          <p:nvPr/>
        </p:nvSpPr>
        <p:spPr bwMode="auto">
          <a:xfrm>
            <a:off x="231852" y="3277513"/>
            <a:ext cx="1219200" cy="369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latin typeface="+mn-lt"/>
              </a:rPr>
              <a:t>Labels</a:t>
            </a:r>
          </a:p>
        </p:txBody>
      </p:sp>
      <p:sp>
        <p:nvSpPr>
          <p:cNvPr id="21521" name="Rectangle 8"/>
          <p:cNvSpPr>
            <a:spLocks noChangeArrowheads="1"/>
          </p:cNvSpPr>
          <p:nvPr/>
        </p:nvSpPr>
        <p:spPr bwMode="auto">
          <a:xfrm>
            <a:off x="4105157" y="3085645"/>
            <a:ext cx="419217" cy="234949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0" name="Straight Arrow Connector 29"/>
          <p:cNvCxnSpPr>
            <a:stCxn id="21520" idx="3"/>
          </p:cNvCxnSpPr>
          <p:nvPr/>
        </p:nvCxnSpPr>
        <p:spPr>
          <a:xfrm flipV="1">
            <a:off x="1451052" y="3202900"/>
            <a:ext cx="2692400" cy="2603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2345739"/>
            <a:ext cx="6659563" cy="3657600"/>
          </a:xfrm>
        </p:spPr>
        <p:txBody>
          <a:bodyPr>
            <a:no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Online address book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Integrates with Gmail, Calendar, and other Google products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Can organize by groups or “circles”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Syncs contacts across multiple devices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Allows importing from other webmail providers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Contacts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1812339"/>
            <a:ext cx="3507203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Contact Manager</a:t>
            </a:r>
            <a:endParaRPr lang="en-US" sz="2000" b="1" spc="150" dirty="0">
              <a:latin typeface="+mn-lt"/>
              <a:cs typeface="+mn-cs"/>
            </a:endParaRPr>
          </a:p>
        </p:txBody>
      </p:sp>
      <p:pic>
        <p:nvPicPr>
          <p:cNvPr id="22533" name="Picture 2" descr="https://lh4.ggpht.com/SyezN4hXfzirlTi1JW3b6W7iB54uJrnXyLfh7IGaT2rJfPL-lH-xqsyzRjipsJ4zt86a=w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5739"/>
            <a:ext cx="1448972" cy="1448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Contacts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177" y="2198688"/>
            <a:ext cx="6767835" cy="40100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2720184" y="4578350"/>
            <a:ext cx="516817" cy="630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TextBox 16"/>
          <p:cNvSpPr txBox="1">
            <a:spLocks noChangeArrowheads="1"/>
          </p:cNvSpPr>
          <p:nvPr/>
        </p:nvSpPr>
        <p:spPr bwMode="auto">
          <a:xfrm>
            <a:off x="3237001" y="5128117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latin typeface="+mn-lt"/>
              </a:rPr>
              <a:t>Groups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19237" y="1823085"/>
            <a:ext cx="741779" cy="4722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9" name="TextBox 16"/>
          <p:cNvSpPr txBox="1">
            <a:spLocks noChangeArrowheads="1"/>
          </p:cNvSpPr>
          <p:nvPr/>
        </p:nvSpPr>
        <p:spPr bwMode="auto">
          <a:xfrm>
            <a:off x="900037" y="1673017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latin typeface="+mn-lt"/>
              </a:rPr>
              <a:t>Search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586372" y="3891461"/>
            <a:ext cx="470681" cy="6485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1" name="TextBox 16"/>
          <p:cNvSpPr txBox="1">
            <a:spLocks noChangeArrowheads="1"/>
          </p:cNvSpPr>
          <p:nvPr/>
        </p:nvSpPr>
        <p:spPr bwMode="auto">
          <a:xfrm>
            <a:off x="6047934" y="4464801"/>
            <a:ext cx="1191065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latin typeface="+mn-lt"/>
              </a:rPr>
              <a:t>Contacts</a:t>
            </a: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1219200" y="3810001"/>
            <a:ext cx="1447800" cy="1193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2830536" y="2931319"/>
            <a:ext cx="4408463" cy="914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2514600"/>
            <a:ext cx="6659563" cy="23622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Organize your schedule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Share events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Display availability or busy time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Sync appointments and reminders across multiple devices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Calendar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1981200"/>
            <a:ext cx="3657600" cy="533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Schedule Manager</a:t>
            </a:r>
            <a:endParaRPr lang="en-US" sz="2000" b="1" spc="150" dirty="0">
              <a:latin typeface="+mn-lt"/>
              <a:cs typeface="+mn-cs"/>
            </a:endParaRPr>
          </a:p>
        </p:txBody>
      </p:sp>
      <p:pic>
        <p:nvPicPr>
          <p:cNvPr id="55298" name="Picture 2" descr="https://lh3.ggpht.com/oGR9I1X9No3SfFEXrq655tETtVVzI3jIphhmEVPGPEVuM5gfwh8lOGWHQFf6gjSTvw=w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514600"/>
            <a:ext cx="1336431" cy="13364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Calendar</a:t>
            </a:r>
          </a:p>
        </p:txBody>
      </p:sp>
      <p:pic>
        <p:nvPicPr>
          <p:cNvPr id="25603" name="Picture 2" descr="http://madviolinist.files.wordpress.com/2012/01/google-calendar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94" y="1764628"/>
            <a:ext cx="6809613" cy="488290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521906" y="51054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5" name="TextBox 9"/>
          <p:cNvSpPr txBox="1">
            <a:spLocks noChangeArrowheads="1"/>
          </p:cNvSpPr>
          <p:nvPr/>
        </p:nvSpPr>
        <p:spPr bwMode="auto">
          <a:xfrm>
            <a:off x="886515" y="5710359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Shared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56515" y="3738392"/>
            <a:ext cx="508000" cy="3159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7" name="TextBox 11"/>
          <p:cNvSpPr txBox="1">
            <a:spLocks noChangeArrowheads="1"/>
          </p:cNvSpPr>
          <p:nvPr/>
        </p:nvSpPr>
        <p:spPr bwMode="auto">
          <a:xfrm>
            <a:off x="407141" y="3333475"/>
            <a:ext cx="1219200" cy="3683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Personal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391400" y="4014788"/>
            <a:ext cx="0" cy="469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7221416" y="4512811"/>
            <a:ext cx="1219200" cy="3683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latin typeface="+mn-lt"/>
              </a:rPr>
              <a:t>Tasks</a:t>
            </a:r>
          </a:p>
        </p:txBody>
      </p:sp>
      <p:sp>
        <p:nvSpPr>
          <p:cNvPr id="25610" name="Rectangle 8"/>
          <p:cNvSpPr>
            <a:spLocks noChangeArrowheads="1"/>
          </p:cNvSpPr>
          <p:nvPr/>
        </p:nvSpPr>
        <p:spPr bwMode="auto">
          <a:xfrm>
            <a:off x="4876799" y="2331693"/>
            <a:ext cx="3098639" cy="216309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12" name="TextBox 18"/>
          <p:cNvSpPr txBox="1">
            <a:spLocks noChangeArrowheads="1"/>
          </p:cNvSpPr>
          <p:nvPr/>
        </p:nvSpPr>
        <p:spPr bwMode="auto">
          <a:xfrm>
            <a:off x="5233182" y="1579962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latin typeface="+mn-lt"/>
              </a:rPr>
              <a:t>Display Options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979244" y="1833165"/>
            <a:ext cx="544473" cy="2461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4" name="TextBox 22"/>
          <p:cNvSpPr txBox="1">
            <a:spLocks noChangeArrowheads="1"/>
          </p:cNvSpPr>
          <p:nvPr/>
        </p:nvSpPr>
        <p:spPr bwMode="auto">
          <a:xfrm>
            <a:off x="644718" y="1630362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Search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886200" y="5638800"/>
            <a:ext cx="838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6" name="TextBox 24"/>
          <p:cNvSpPr txBox="1">
            <a:spLocks noChangeArrowheads="1"/>
          </p:cNvSpPr>
          <p:nvPr/>
        </p:nvSpPr>
        <p:spPr bwMode="auto">
          <a:xfrm>
            <a:off x="4821570" y="5454134"/>
            <a:ext cx="1803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Current Time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791200" y="1956258"/>
            <a:ext cx="76200" cy="3352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35163" y="2514600"/>
            <a:ext cx="6768514" cy="23622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Chat / instant messaging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Make video or phone calls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Screen sharing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Conversations carried across multiple devices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Hangouts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35162" y="1983698"/>
            <a:ext cx="6370637" cy="533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Communication &amp; Collaboration</a:t>
            </a:r>
            <a:endParaRPr lang="en-US" sz="2400" b="1" spc="150" dirty="0">
              <a:latin typeface="+mn-lt"/>
              <a:cs typeface="+mn-cs"/>
            </a:endParaRPr>
          </a:p>
        </p:txBody>
      </p:sp>
      <p:pic>
        <p:nvPicPr>
          <p:cNvPr id="59394" name="Picture 2" descr="https://lh6.ggpht.com/5puZavg4x2pThSTJgos1sARWoARea7tzr_B8AWEwn2lV05RoXo9M8BM2XwcvwG6nIGc=w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508354"/>
            <a:ext cx="1301646" cy="130164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3657600" y="2514600"/>
            <a:ext cx="3581400" cy="2362200"/>
          </a:xfrm>
        </p:spPr>
        <p:txBody>
          <a:bodyPr/>
          <a:lstStyle/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Accessible via: 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Gmail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Chrome Browser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Google+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Desktop App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Mobile Device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Hangouts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47700" y="1782763"/>
            <a:ext cx="2781300" cy="5903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Chat &amp; Video</a:t>
            </a:r>
            <a:endParaRPr lang="en-US" sz="2400" b="1" spc="150" dirty="0">
              <a:solidFill>
                <a:schemeClr val="bg2">
                  <a:lumMod val="2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30725" name="Group 11"/>
          <p:cNvGrpSpPr>
            <a:grpSpLocks/>
          </p:cNvGrpSpPr>
          <p:nvPr/>
        </p:nvGrpSpPr>
        <p:grpSpPr bwMode="auto">
          <a:xfrm>
            <a:off x="762000" y="2530475"/>
            <a:ext cx="2522538" cy="3641725"/>
            <a:chOff x="1295400" y="2530475"/>
            <a:chExt cx="2590800" cy="3739638"/>
          </a:xfrm>
        </p:grpSpPr>
        <p:pic>
          <p:nvPicPr>
            <p:cNvPr id="3072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530475"/>
              <a:ext cx="2590800" cy="37396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3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9308" y="2572671"/>
              <a:ext cx="680927" cy="14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9641" name="Picture 9" descr="http://www.socialmediadelivered.com/wp-content/uploads/2013/05/google-hangou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163" y="2376488"/>
            <a:ext cx="5532437" cy="3048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77875" y="2941638"/>
            <a:ext cx="381000" cy="22860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165225" y="3048000"/>
            <a:ext cx="2416175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2644775"/>
            <a:ext cx="6735763" cy="23622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Find people you know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Share a post, video, photo, or event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View, organize, and add photos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Filter by contact groups (Circles)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Google+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111375"/>
            <a:ext cx="6019800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Social Networking</a:t>
            </a:r>
            <a:endParaRPr lang="en-US" sz="2000" b="1" spc="150" dirty="0">
              <a:latin typeface="+mn-lt"/>
              <a:cs typeface="+mn-cs"/>
            </a:endParaRPr>
          </a:p>
        </p:txBody>
      </p:sp>
      <p:pic>
        <p:nvPicPr>
          <p:cNvPr id="7" name="Picture 2" descr="http://upload.wikimedia.org/wikipedia/commons/thumb/5/5c/Google_plus.svg/1047px-Google_plus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657267"/>
            <a:ext cx="1214357" cy="11874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>
            <a:normAutofit/>
          </a:bodyPr>
          <a:lstStyle/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Google Overview</a:t>
            </a:r>
          </a:p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Desktop Applications</a:t>
            </a:r>
          </a:p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Getting Started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57200"/>
            <a:ext cx="4953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Google+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391" y="2286000"/>
            <a:ext cx="6100609" cy="403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>
            <a:stCxn id="27651" idx="3"/>
          </p:cNvCxnSpPr>
          <p:nvPr/>
        </p:nvCxnSpPr>
        <p:spPr>
          <a:xfrm flipV="1">
            <a:off x="1751218" y="3429001"/>
            <a:ext cx="839582" cy="182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4" name="TextBox 18"/>
          <p:cNvSpPr txBox="1">
            <a:spLocks noChangeArrowheads="1"/>
          </p:cNvSpPr>
          <p:nvPr/>
        </p:nvSpPr>
        <p:spPr bwMode="auto">
          <a:xfrm>
            <a:off x="300037" y="4876800"/>
            <a:ext cx="1451181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Friend’s Updates</a:t>
            </a:r>
          </a:p>
        </p:txBody>
      </p:sp>
      <p:cxnSp>
        <p:nvCxnSpPr>
          <p:cNvPr id="14" name="Straight Arrow Connector 13"/>
          <p:cNvCxnSpPr>
            <a:stCxn id="27654" idx="3"/>
          </p:cNvCxnSpPr>
          <p:nvPr/>
        </p:nvCxnSpPr>
        <p:spPr>
          <a:xfrm flipV="1">
            <a:off x="1751218" y="5181601"/>
            <a:ext cx="774495" cy="182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8" name="Rectangle 8"/>
          <p:cNvSpPr>
            <a:spLocks noChangeArrowheads="1"/>
          </p:cNvSpPr>
          <p:nvPr/>
        </p:nvSpPr>
        <p:spPr bwMode="auto">
          <a:xfrm>
            <a:off x="3109130" y="2560875"/>
            <a:ext cx="2910669" cy="25358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65240" y="1912048"/>
            <a:ext cx="687779" cy="5935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0" name="TextBox 18"/>
          <p:cNvSpPr txBox="1">
            <a:spLocks noChangeArrowheads="1"/>
          </p:cNvSpPr>
          <p:nvPr/>
        </p:nvSpPr>
        <p:spPr bwMode="auto">
          <a:xfrm>
            <a:off x="1751219" y="1560948"/>
            <a:ext cx="1701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Select Circle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553200" y="3657600"/>
            <a:ext cx="1066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6" name="TextBox 18"/>
          <p:cNvSpPr txBox="1">
            <a:spLocks noChangeArrowheads="1"/>
          </p:cNvSpPr>
          <p:nvPr/>
        </p:nvSpPr>
        <p:spPr bwMode="auto">
          <a:xfrm>
            <a:off x="7392782" y="3352800"/>
            <a:ext cx="1247981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Members of Circle</a:t>
            </a:r>
          </a:p>
        </p:txBody>
      </p:sp>
      <p:sp>
        <p:nvSpPr>
          <p:cNvPr id="27651" name="TextBox 18"/>
          <p:cNvSpPr txBox="1">
            <a:spLocks noChangeArrowheads="1"/>
          </p:cNvSpPr>
          <p:nvPr/>
        </p:nvSpPr>
        <p:spPr bwMode="auto">
          <a:xfrm>
            <a:off x="300038" y="3124200"/>
            <a:ext cx="1451180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Post an Update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Google+</a:t>
            </a:r>
          </a:p>
        </p:txBody>
      </p:sp>
      <p:grpSp>
        <p:nvGrpSpPr>
          <p:cNvPr id="28675" name="Group 17"/>
          <p:cNvGrpSpPr>
            <a:grpSpLocks/>
          </p:cNvGrpSpPr>
          <p:nvPr/>
        </p:nvGrpSpPr>
        <p:grpSpPr bwMode="auto">
          <a:xfrm>
            <a:off x="473612" y="2298700"/>
            <a:ext cx="6172200" cy="4314825"/>
            <a:chOff x="1371600" y="2133600"/>
            <a:chExt cx="6400800" cy="4237694"/>
          </a:xfrm>
        </p:grpSpPr>
        <p:pic>
          <p:nvPicPr>
            <p:cNvPr id="2868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2133600"/>
              <a:ext cx="6400800" cy="423769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8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0900" y="2152650"/>
              <a:ext cx="238125" cy="2286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Content Placeholder 4"/>
          <p:cNvSpPr txBox="1">
            <a:spLocks/>
          </p:cNvSpPr>
          <p:nvPr/>
        </p:nvSpPr>
        <p:spPr>
          <a:xfrm>
            <a:off x="457200" y="1696714"/>
            <a:ext cx="4038600" cy="5619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Share from Gmail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2562225"/>
            <a:ext cx="2000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>
            <a:off x="6281469" y="1688776"/>
            <a:ext cx="321212" cy="5699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9" name="TextBox 18"/>
          <p:cNvSpPr txBox="1">
            <a:spLocks noChangeArrowheads="1"/>
          </p:cNvSpPr>
          <p:nvPr/>
        </p:nvSpPr>
        <p:spPr bwMode="auto">
          <a:xfrm>
            <a:off x="5993081" y="1332707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Share (+)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324600" y="4133056"/>
            <a:ext cx="5334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1" name="TextBox 18"/>
          <p:cNvSpPr txBox="1">
            <a:spLocks noChangeArrowheads="1"/>
          </p:cNvSpPr>
          <p:nvPr/>
        </p:nvSpPr>
        <p:spPr bwMode="auto">
          <a:xfrm>
            <a:off x="6858000" y="3747294"/>
            <a:ext cx="1219200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Insert Media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910915" y="5723194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3" name="TextBox 18"/>
          <p:cNvSpPr txBox="1">
            <a:spLocks noChangeArrowheads="1"/>
          </p:cNvSpPr>
          <p:nvPr/>
        </p:nvSpPr>
        <p:spPr bwMode="auto">
          <a:xfrm>
            <a:off x="6901515" y="5538250"/>
            <a:ext cx="1219200" cy="369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Audience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765305" y="2997200"/>
            <a:ext cx="1066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5" name="TextBox 18"/>
          <p:cNvSpPr txBox="1">
            <a:spLocks noChangeArrowheads="1"/>
          </p:cNvSpPr>
          <p:nvPr/>
        </p:nvSpPr>
        <p:spPr bwMode="auto">
          <a:xfrm>
            <a:off x="6858000" y="2797969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Message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43099" y="2438400"/>
            <a:ext cx="6697663" cy="23622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Store and access files anywhere 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Share w/ others and choose their level of access - view, comment, or edit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15GB of free storage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Drive</a:t>
            </a:r>
          </a:p>
        </p:txBody>
      </p:sp>
      <p:pic>
        <p:nvPicPr>
          <p:cNvPr id="35845" name="Picture 2" descr="https://lh6.ggpht.com/k7Z4J1IIXXJnC2NRnFfJNlkn7kZge4Zx-Yv5uqYf4222tx74wXDzW24OvOxlcpw0KcQ=w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28900"/>
            <a:ext cx="14859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Drive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1530399"/>
            <a:ext cx="60198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Store and share files</a:t>
            </a:r>
            <a:endParaRPr lang="en-US" sz="2400" b="1" spc="150" dirty="0">
              <a:latin typeface="+mn-lt"/>
              <a:cs typeface="+mn-cs"/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8473"/>
            <a:ext cx="6532539" cy="4125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Docs</a:t>
            </a:r>
          </a:p>
        </p:txBody>
      </p:sp>
      <p:pic>
        <p:nvPicPr>
          <p:cNvPr id="32771" name="Picture 6" descr="http://raess.com/portfolio/docs-docume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2" y="2098675"/>
            <a:ext cx="6681787" cy="44545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TextBox 18"/>
          <p:cNvSpPr txBox="1">
            <a:spLocks noChangeArrowheads="1"/>
          </p:cNvSpPr>
          <p:nvPr/>
        </p:nvSpPr>
        <p:spPr bwMode="auto">
          <a:xfrm>
            <a:off x="252412" y="3200400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Edit</a:t>
            </a:r>
          </a:p>
        </p:txBody>
      </p:sp>
      <p:cxnSp>
        <p:nvCxnSpPr>
          <p:cNvPr id="7" name="Straight Arrow Connector 6"/>
          <p:cNvCxnSpPr>
            <a:stCxn id="32772" idx="3"/>
          </p:cNvCxnSpPr>
          <p:nvPr/>
        </p:nvCxnSpPr>
        <p:spPr>
          <a:xfrm flipV="1">
            <a:off x="1471612" y="3365500"/>
            <a:ext cx="519113" cy="198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7539258" y="2437595"/>
            <a:ext cx="463279" cy="25163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5" name="TextBox 18"/>
          <p:cNvSpPr txBox="1">
            <a:spLocks noChangeArrowheads="1"/>
          </p:cNvSpPr>
          <p:nvPr/>
        </p:nvSpPr>
        <p:spPr bwMode="auto">
          <a:xfrm>
            <a:off x="7196358" y="2689225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ysClr val="windowText" lastClr="000000"/>
                </a:solidFill>
                <a:latin typeface="+mn-lt"/>
              </a:rPr>
              <a:t>Share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691314" y="5738813"/>
            <a:ext cx="138330" cy="3994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548981" y="4173537"/>
            <a:ext cx="1685132" cy="6964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32779" idx="1"/>
          </p:cNvCxnSpPr>
          <p:nvPr/>
        </p:nvCxnSpPr>
        <p:spPr>
          <a:xfrm flipH="1" flipV="1">
            <a:off x="4876802" y="5817337"/>
            <a:ext cx="1159668" cy="5056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9" name="TextBox 18"/>
          <p:cNvSpPr txBox="1">
            <a:spLocks noChangeArrowheads="1"/>
          </p:cNvSpPr>
          <p:nvPr/>
        </p:nvSpPr>
        <p:spPr bwMode="auto">
          <a:xfrm>
            <a:off x="6036470" y="6138289"/>
            <a:ext cx="135493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Comment</a:t>
            </a:r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377041" y="1517224"/>
            <a:ext cx="8012284" cy="4906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Create documents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6538914" y="2936876"/>
            <a:ext cx="290730" cy="77708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2" name="TextBox 18"/>
          <p:cNvSpPr txBox="1">
            <a:spLocks noChangeArrowheads="1"/>
          </p:cNvSpPr>
          <p:nvPr/>
        </p:nvSpPr>
        <p:spPr bwMode="auto">
          <a:xfrm>
            <a:off x="6234113" y="3731786"/>
            <a:ext cx="1676400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ysClr val="windowText" lastClr="000000"/>
                </a:solidFill>
                <a:latin typeface="+mn-lt"/>
              </a:rPr>
              <a:t>Real-time Collaboration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Sheets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1626393"/>
            <a:ext cx="7537938" cy="581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Create spreadsheets</a:t>
            </a:r>
          </a:p>
        </p:txBody>
      </p:sp>
      <p:pic>
        <p:nvPicPr>
          <p:cNvPr id="33796" name="Picture 7" descr="https://www.ablebits.com/_img/google-sheets-add-ons/table-styles/save-style-google-shee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25687"/>
            <a:ext cx="6629402" cy="414337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Forms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9545" y="1508125"/>
            <a:ext cx="8080095" cy="609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Create surveys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209800"/>
            <a:ext cx="7952527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Slides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9545" y="1508125"/>
            <a:ext cx="8080095" cy="609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Create presentations </a:t>
            </a:r>
          </a:p>
        </p:txBody>
      </p:sp>
      <p:pic>
        <p:nvPicPr>
          <p:cNvPr id="34820" name="Picture 2" descr="http://2.bp.blogspot.com/-kf02mAl28H8/UJ7LZ-fG6gI/AAAAAAAALvw/1STfYgtzgEQ/s1600/Google+Slides+-+Google+Dr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21" y="2120070"/>
            <a:ext cx="7981319" cy="439503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39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Sites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9545" y="1508125"/>
            <a:ext cx="8080095" cy="609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Create websites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544" y="2133600"/>
            <a:ext cx="5300091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306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2493364"/>
            <a:ext cx="6811963" cy="3200400"/>
          </a:xfrm>
        </p:spPr>
        <p:txBody>
          <a:bodyPr>
            <a:no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Fast, simple, and secure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Imports bookmarks, settings, &amp; history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Highly customizable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Launch pad to other Google apps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Chrome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1851025"/>
            <a:ext cx="4419600" cy="533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Search the Web</a:t>
            </a:r>
            <a:endParaRPr lang="en-US" sz="2400" b="1" spc="150" dirty="0">
              <a:latin typeface="+mn-lt"/>
              <a:cs typeface="+mn-cs"/>
            </a:endParaRPr>
          </a:p>
        </p:txBody>
      </p:sp>
      <p:pic>
        <p:nvPicPr>
          <p:cNvPr id="19461" name="Picture 2" descr="https://lh3.ggpht.com/O0aW5qsyCkR2i7Bu-jUU1b5BWA_NygJ6ui4MgaAvL7gfqvVWqkOBscDaq4pn-vkwByUx=w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84425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2743200"/>
            <a:ext cx="7772400" cy="1362075"/>
          </a:xfrm>
        </p:spPr>
        <p:txBody>
          <a:bodyPr/>
          <a:lstStyle/>
          <a:p>
            <a:pPr algn="ctr"/>
            <a:r>
              <a:rPr lang="en-US" sz="4400" dirty="0"/>
              <a:t>Google Overview</a:t>
            </a:r>
          </a:p>
        </p:txBody>
      </p:sp>
    </p:spTree>
    <p:extLst>
      <p:ext uri="{BB962C8B-B14F-4D97-AF65-F5344CB8AC3E}">
        <p14:creationId xmlns:p14="http://schemas.microsoft.com/office/powerpoint/2010/main" val="292525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7760"/>
            <a:ext cx="8183563" cy="1062434"/>
          </a:xfrm>
        </p:spPr>
        <p:txBody>
          <a:bodyPr>
            <a:noAutofit/>
          </a:bodyPr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400" i="1" dirty="0">
                <a:solidFill>
                  <a:schemeClr val="tx1"/>
                </a:solidFill>
              </a:rPr>
              <a:t>Marty </a:t>
            </a:r>
            <a:r>
              <a:rPr lang="en-US" sz="2400" i="1" dirty="0" err="1">
                <a:solidFill>
                  <a:schemeClr val="tx1"/>
                </a:solidFill>
              </a:rPr>
              <a:t>McFly</a:t>
            </a:r>
            <a:r>
              <a:rPr lang="en-US" sz="2400" i="1" dirty="0">
                <a:solidFill>
                  <a:schemeClr val="tx1"/>
                </a:solidFill>
              </a:rPr>
              <a:t> can utilize which Google tool to conduct a video chat with Douglas J. Needles?</a:t>
            </a: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7" y="400844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Pop quiz!</a:t>
            </a:r>
          </a:p>
        </p:txBody>
      </p:sp>
      <p:pic>
        <p:nvPicPr>
          <p:cNvPr id="38916" name="Picture 2" descr="http://www.sitcomsonline.com/photopost/data/1002/4328martyneed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2959100"/>
            <a:ext cx="4940300" cy="26685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6523038" y="2971800"/>
            <a:ext cx="2773362" cy="3200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sz="2000" b="1" spc="150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  <a:cs typeface="+mn-cs"/>
              </a:rPr>
              <a:t>Google+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endParaRPr lang="en-US" sz="2000" b="1" spc="150" dirty="0">
              <a:solidFill>
                <a:schemeClr val="bg2">
                  <a:lumMod val="25000"/>
                </a:schemeClr>
              </a:solidFill>
              <a:latin typeface="Myriad Pro" pitchFamily="34" charset="0"/>
              <a:cs typeface="+mn-cs"/>
            </a:endParaRP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sz="2000" b="1" spc="150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Drive 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endParaRPr lang="en-US" sz="2000" b="1" spc="150" dirty="0">
              <a:solidFill>
                <a:schemeClr val="bg2">
                  <a:lumMod val="25000"/>
                </a:schemeClr>
              </a:solidFill>
              <a:latin typeface="Myriad Pro" pitchFamily="34" charset="0"/>
              <a:cs typeface="+mn-cs"/>
            </a:endParaRP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sz="2000" b="1" spc="150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  <a:cs typeface="+mn-cs"/>
              </a:rPr>
              <a:t>Hangouts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000" b="1" spc="150" dirty="0">
              <a:solidFill>
                <a:schemeClr val="bg2">
                  <a:lumMod val="25000"/>
                </a:schemeClr>
              </a:solidFill>
              <a:latin typeface="Myriad Pro" pitchFamily="34" charset="0"/>
              <a:cs typeface="+mn-cs"/>
            </a:endParaRP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000" b="1" spc="150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  <a:cs typeface="+mn-cs"/>
              </a:rPr>
              <a:t>Apps</a:t>
            </a:r>
          </a:p>
        </p:txBody>
      </p:sp>
      <p:pic>
        <p:nvPicPr>
          <p:cNvPr id="7" name="Picture 2" descr="http://upload.wikimedia.org/wikipedia/commons/thumb/5/5c/Google_plus.svg/1047px-Google_plus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949575"/>
            <a:ext cx="468313" cy="457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https://lh6.ggpht.com/k7Z4J1IIXXJnC2NRnFfJNlkn7kZge4Zx-Yv5uqYf4222tx74wXDzW24OvOxlcpw0KcQ=w3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70588" y="3606800"/>
            <a:ext cx="549275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https://lh6.ggpht.com/5puZavg4x2pThSTJgos1sARWoARea7tzr_B8AWEwn2lV05RoXo9M8BM2XwcvwG6nIGc=w3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61063" y="4348163"/>
            <a:ext cx="547687" cy="5476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2" descr="http://4.bp.blogspot.com/-tvFIO35pZmE/VL_ocTcNjXI/AAAAAAAABrU/Q3hykj8hhRE/s1600/suite_transparent_larg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59475" y="5048250"/>
            <a:ext cx="5476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930900" y="4340225"/>
            <a:ext cx="2438400" cy="5603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762000" y="2743200"/>
            <a:ext cx="7772400" cy="136207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19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4400" dirty="0"/>
              <a:t>Getting Started</a:t>
            </a:r>
          </a:p>
        </p:txBody>
      </p:sp>
    </p:spTree>
    <p:extLst>
      <p:ext uri="{BB962C8B-B14F-4D97-AF65-F5344CB8AC3E}">
        <p14:creationId xmlns:p14="http://schemas.microsoft.com/office/powerpoint/2010/main" val="348691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4267200"/>
          </a:xfrm>
        </p:spPr>
        <p:txBody>
          <a:bodyPr>
            <a:normAutofit/>
          </a:bodyPr>
          <a:lstStyle/>
          <a:p>
            <a:pPr marL="4572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Before Class Two:</a:t>
            </a:r>
          </a:p>
          <a:p>
            <a:pPr marL="50292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tx1"/>
                </a:solidFill>
              </a:rPr>
              <a:t>Explore Google Chrome</a:t>
            </a: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tx1"/>
                </a:solidFill>
              </a:rPr>
              <a:t>Create a Gmail account</a:t>
            </a: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tx1"/>
                </a:solidFill>
              </a:rPr>
              <a:t>Explore Google’s apps</a:t>
            </a: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tx1"/>
                </a:solidFill>
              </a:rPr>
              <a:t>Visit the Google Help Center</a:t>
            </a:r>
          </a:p>
          <a:p>
            <a:pPr marL="359474" lvl="2" indent="0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en-US" sz="2575" dirty="0">
                <a:solidFill>
                  <a:schemeClr val="tx1"/>
                </a:solidFill>
              </a:rPr>
              <a:t> </a:t>
            </a:r>
            <a:r>
              <a:rPr lang="en-US" sz="2400" b="1" u="sng" dirty="0">
                <a:solidFill>
                  <a:schemeClr val="tx1"/>
                </a:solidFill>
                <a:hlinkClick r:id="rId3"/>
              </a:rPr>
              <a:t>https://support.google.com/</a:t>
            </a:r>
            <a:r>
              <a:rPr lang="en-US" sz="2400" b="1" u="sng" dirty="0">
                <a:solidFill>
                  <a:schemeClr val="tx1"/>
                </a:solidFill>
              </a:rPr>
              <a:t> </a:t>
            </a:r>
          </a:p>
          <a:p>
            <a:pPr marL="359474" lvl="2" indent="0">
              <a:lnSpc>
                <a:spcPct val="150000"/>
              </a:lnSpc>
              <a:buClr>
                <a:schemeClr val="tx2"/>
              </a:buClr>
              <a:buNone/>
              <a:defRPr/>
            </a:pPr>
            <a:endParaRPr lang="en-US" sz="2575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Next Steps</a:t>
            </a:r>
          </a:p>
        </p:txBody>
      </p:sp>
      <p:pic>
        <p:nvPicPr>
          <p:cNvPr id="39940" name="Picture 5" descr="http://2zeobl3ojpj43evvq11p5yodq7e.wpengine.netdna-cdn.com/wp-content/uploads/google-hummingbir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433611"/>
            <a:ext cx="241681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199" y="1508125"/>
            <a:ext cx="8183563" cy="952500"/>
          </a:xfrm>
        </p:spPr>
        <p:txBody>
          <a:bodyPr>
            <a:no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GCF Learn Free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hlinkClick r:id="rId3"/>
              </a:rPr>
              <a:t>www.gcflearnfree.org/usingthecloud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Learn More</a:t>
            </a:r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2"/>
          <a:stretch>
            <a:fillRect/>
          </a:stretch>
        </p:blipFill>
        <p:spPr bwMode="auto">
          <a:xfrm>
            <a:off x="3535362" y="2726788"/>
            <a:ext cx="5105400" cy="3608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3124199"/>
            <a:ext cx="8183563" cy="3212995"/>
          </a:xfrm>
        </p:spPr>
        <p:txBody>
          <a:bodyPr>
            <a:noAutofit/>
          </a:bodyPr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000" dirty="0">
              <a:solidFill>
                <a:schemeClr val="tx1"/>
              </a:solidFill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u="sng" dirty="0">
                <a:solidFill>
                  <a:schemeClr val="tx1"/>
                </a:solidFill>
              </a:rPr>
              <a:t>Part Two Next Week</a:t>
            </a: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>
                <a:solidFill>
                  <a:schemeClr val="tx1"/>
                </a:solidFill>
              </a:rPr>
              <a:t>Google Tools for Communication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183563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Just Google It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665701"/>
            <a:ext cx="3581400" cy="1456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9556"/>
          <a:stretch/>
        </p:blipFill>
        <p:spPr>
          <a:xfrm>
            <a:off x="2667000" y="3303564"/>
            <a:ext cx="6096000" cy="3151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More than a search engine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Advertising services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Android OS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Maps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YouTube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Desktop Applications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World of Google</a:t>
            </a:r>
          </a:p>
        </p:txBody>
      </p:sp>
      <p:pic>
        <p:nvPicPr>
          <p:cNvPr id="11268" name="Picture 8" descr="http://www.gsmnation.com/blog/wp-content/uploads/2012/12/1.-Google-Car-Image-Courtesy-Neutro-Solut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67000"/>
            <a:ext cx="3352800" cy="2074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762000" y="2743200"/>
            <a:ext cx="7772400" cy="1362075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419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4400" dirty="0"/>
              <a:t>Desktop Applications</a:t>
            </a:r>
          </a:p>
        </p:txBody>
      </p:sp>
    </p:spTree>
    <p:extLst>
      <p:ext uri="{BB962C8B-B14F-4D97-AF65-F5344CB8AC3E}">
        <p14:creationId xmlns:p14="http://schemas.microsoft.com/office/powerpoint/2010/main" val="373911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5295900" y="1981200"/>
            <a:ext cx="3771900" cy="4319588"/>
          </a:xfrm>
        </p:spPr>
        <p:txBody>
          <a:bodyPr>
            <a:no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Used for…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Communication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Collaboration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Productivity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Sharing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Creativity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Desktop Apps</a:t>
            </a:r>
          </a:p>
        </p:txBody>
      </p:sp>
      <p:pic>
        <p:nvPicPr>
          <p:cNvPr id="12292" name="Picture 12" descr="http://01c5d8f3b9ef576165e1bf75.onehydra.netdna-cdn.com/wp-content/uploads/2014/09/Digitally-connected_small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070100"/>
            <a:ext cx="4406900" cy="4230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200" y="1582786"/>
            <a:ext cx="6172200" cy="2903538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cs typeface="Arial" pitchFamily="34" charset="0"/>
              </a:rPr>
              <a:t>Used by…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Consumers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Businesses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Schools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Non-profits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cs typeface="Arial" pitchFamily="34" charset="0"/>
              </a:rPr>
              <a:t>Government Agencies 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Desktop Apps</a:t>
            </a:r>
          </a:p>
        </p:txBody>
      </p:sp>
      <p:sp>
        <p:nvSpPr>
          <p:cNvPr id="13316" name="AutoShape 2" descr="http://www.clker.com/cliparts/k/P/n/r/r/B/red-schoolhous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7" name="AutoShape 4" descr="http://www.clker.com/cliparts/k/P/n/r/r/B/red-schoolhous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8" name="AutoShape 6" descr="http://www.clker.com/cliparts/k/P/n/r/r/B/red-schoolhous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9" name="AutoShape 8" descr="http://www.clker.com/cliparts/k/P/n/r/r/B/red-schoolhous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3320" name="Picture 14" descr="http://ecx.images-amazon.com/images/I/51pZII3acZL._SL1500_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4837113"/>
            <a:ext cx="8824913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533400" y="1992313"/>
            <a:ext cx="8001000" cy="38100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Free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Requires only one account and no installation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Apps integrate seamlessly with each other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15GB of free storage in the Cloud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Secure (auto-updates for bugs)</a:t>
            </a:r>
          </a:p>
          <a:p>
            <a:pPr marL="4572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Why Google?</a:t>
            </a:r>
          </a:p>
        </p:txBody>
      </p:sp>
      <p:pic>
        <p:nvPicPr>
          <p:cNvPr id="14340" name="Picture 5" descr="https://www.canbytel.com/img/other/features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293" y="4887913"/>
            <a:ext cx="150147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2498</TotalTime>
  <Words>534</Words>
  <Application>Microsoft Office PowerPoint</Application>
  <PresentationFormat>On-screen Show (4:3)</PresentationFormat>
  <Paragraphs>201</Paragraphs>
  <Slides>34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Intro to Google Tools</vt:lpstr>
      <vt:lpstr>Agenda</vt:lpstr>
      <vt:lpstr>Google Overview</vt:lpstr>
      <vt:lpstr>Just Google It</vt:lpstr>
      <vt:lpstr>World of Google</vt:lpstr>
      <vt:lpstr>PowerPoint Presentation</vt:lpstr>
      <vt:lpstr>Desktop Apps</vt:lpstr>
      <vt:lpstr>Desktop Apps</vt:lpstr>
      <vt:lpstr>Why Google?</vt:lpstr>
      <vt:lpstr>Google Tools</vt:lpstr>
      <vt:lpstr>Gmail</vt:lpstr>
      <vt:lpstr>Gmail</vt:lpstr>
      <vt:lpstr>Contacts</vt:lpstr>
      <vt:lpstr>Google Contacts</vt:lpstr>
      <vt:lpstr>Calendar</vt:lpstr>
      <vt:lpstr>Google Calendar</vt:lpstr>
      <vt:lpstr>Hangouts</vt:lpstr>
      <vt:lpstr>Hangouts</vt:lpstr>
      <vt:lpstr>Google+</vt:lpstr>
      <vt:lpstr>Google+</vt:lpstr>
      <vt:lpstr>Google+</vt:lpstr>
      <vt:lpstr>Drive</vt:lpstr>
      <vt:lpstr>Drive</vt:lpstr>
      <vt:lpstr>Docs</vt:lpstr>
      <vt:lpstr>Sheets</vt:lpstr>
      <vt:lpstr>Forms</vt:lpstr>
      <vt:lpstr>Slides</vt:lpstr>
      <vt:lpstr>Sites</vt:lpstr>
      <vt:lpstr>Chrome</vt:lpstr>
      <vt:lpstr>Pop quiz!</vt:lpstr>
      <vt:lpstr>PowerPoint Presentation</vt:lpstr>
      <vt:lpstr>Next Steps</vt:lpstr>
      <vt:lpstr>Learn More</vt:lpstr>
      <vt:lpstr>Questions?</vt:lpstr>
    </vt:vector>
  </TitlesOfParts>
  <Company>Motorola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 documents, sheets, slides</dc:title>
  <dc:creator>Motorola Solutions</dc:creator>
  <cp:lastModifiedBy>Nellie Barrett</cp:lastModifiedBy>
  <cp:revision>87</cp:revision>
  <dcterms:created xsi:type="dcterms:W3CDTF">2015-02-16T19:55:05Z</dcterms:created>
  <dcterms:modified xsi:type="dcterms:W3CDTF">2017-11-13T15:17:35Z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Google Introductory Course</vt:lpwstr>
  </property>
  <property fmtid="{D5CDD505-2E9C-101B-9397-08002B2CF9AE}" pid="4" name="ArticulateGUID">
    <vt:lpwstr>E932946E-AA51-4401-B75E-87439310E6EC</vt:lpwstr>
  </property>
  <property fmtid="{D5CDD505-2E9C-101B-9397-08002B2CF9AE}" pid="5" name="ArticulateProjectFull">
    <vt:lpwstr>C:\Users\mhg867\Documents\Google\Google Tools\Google Introductory Course.ppta</vt:lpwstr>
  </property>
</Properties>
</file>