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1.xml" ContentType="application/vnd.openxmlformats-officedocument.presentationml.tags+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51"/>
  </p:notesMasterIdLst>
  <p:handoutMasterIdLst>
    <p:handoutMasterId r:id="rId52"/>
  </p:handoutMasterIdLst>
  <p:sldIdLst>
    <p:sldId id="256" r:id="rId2"/>
    <p:sldId id="294" r:id="rId3"/>
    <p:sldId id="400" r:id="rId4"/>
    <p:sldId id="401" r:id="rId5"/>
    <p:sldId id="356" r:id="rId6"/>
    <p:sldId id="358" r:id="rId7"/>
    <p:sldId id="359" r:id="rId8"/>
    <p:sldId id="360" r:id="rId9"/>
    <p:sldId id="363" r:id="rId10"/>
    <p:sldId id="365" r:id="rId11"/>
    <p:sldId id="366" r:id="rId12"/>
    <p:sldId id="367" r:id="rId13"/>
    <p:sldId id="368" r:id="rId14"/>
    <p:sldId id="369" r:id="rId15"/>
    <p:sldId id="414" r:id="rId16"/>
    <p:sldId id="402" r:id="rId17"/>
    <p:sldId id="379" r:id="rId18"/>
    <p:sldId id="384" r:id="rId19"/>
    <p:sldId id="385" r:id="rId20"/>
    <p:sldId id="388" r:id="rId21"/>
    <p:sldId id="393" r:id="rId22"/>
    <p:sldId id="389" r:id="rId23"/>
    <p:sldId id="390" r:id="rId24"/>
    <p:sldId id="391" r:id="rId25"/>
    <p:sldId id="375" r:id="rId26"/>
    <p:sldId id="382" r:id="rId27"/>
    <p:sldId id="386" r:id="rId28"/>
    <p:sldId id="387" r:id="rId29"/>
    <p:sldId id="396" r:id="rId30"/>
    <p:sldId id="404" r:id="rId31"/>
    <p:sldId id="411" r:id="rId32"/>
    <p:sldId id="412" r:id="rId33"/>
    <p:sldId id="413" r:id="rId34"/>
    <p:sldId id="372" r:id="rId35"/>
    <p:sldId id="397" r:id="rId36"/>
    <p:sldId id="376" r:id="rId37"/>
    <p:sldId id="329" r:id="rId38"/>
    <p:sldId id="332" r:id="rId39"/>
    <p:sldId id="409" r:id="rId40"/>
    <p:sldId id="331" r:id="rId41"/>
    <p:sldId id="333" r:id="rId42"/>
    <p:sldId id="335" r:id="rId43"/>
    <p:sldId id="334" r:id="rId44"/>
    <p:sldId id="337" r:id="rId45"/>
    <p:sldId id="348" r:id="rId46"/>
    <p:sldId id="415" r:id="rId47"/>
    <p:sldId id="352" r:id="rId48"/>
    <p:sldId id="350" r:id="rId49"/>
    <p:sldId id="349" r:id="rId50"/>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1pPr>
    <a:lvl2pPr marL="4572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2pPr>
    <a:lvl3pPr marL="9144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3pPr>
    <a:lvl4pPr marL="13716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4pPr>
    <a:lvl5pPr marL="18288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5pPr>
    <a:lvl6pPr marL="2286000" algn="l" defTabSz="914400" rtl="0" eaLnBrk="1" latinLnBrk="0" hangingPunct="1">
      <a:defRPr kern="1200">
        <a:solidFill>
          <a:schemeClr val="tx1"/>
        </a:solidFill>
        <a:latin typeface="Segoe UI" panose="020B0502040204020203" pitchFamily="34" charset="0"/>
        <a:ea typeface="+mn-ea"/>
        <a:cs typeface="+mn-cs"/>
      </a:defRPr>
    </a:lvl6pPr>
    <a:lvl7pPr marL="2743200" algn="l" defTabSz="914400" rtl="0" eaLnBrk="1" latinLnBrk="0" hangingPunct="1">
      <a:defRPr kern="1200">
        <a:solidFill>
          <a:schemeClr val="tx1"/>
        </a:solidFill>
        <a:latin typeface="Segoe UI" panose="020B0502040204020203" pitchFamily="34" charset="0"/>
        <a:ea typeface="+mn-ea"/>
        <a:cs typeface="+mn-cs"/>
      </a:defRPr>
    </a:lvl7pPr>
    <a:lvl8pPr marL="3200400" algn="l" defTabSz="914400" rtl="0" eaLnBrk="1" latinLnBrk="0" hangingPunct="1">
      <a:defRPr kern="1200">
        <a:solidFill>
          <a:schemeClr val="tx1"/>
        </a:solidFill>
        <a:latin typeface="Segoe UI" panose="020B0502040204020203" pitchFamily="34" charset="0"/>
        <a:ea typeface="+mn-ea"/>
        <a:cs typeface="+mn-cs"/>
      </a:defRPr>
    </a:lvl8pPr>
    <a:lvl9pPr marL="3657600" algn="l" defTabSz="914400" rtl="0" eaLnBrk="1" latinLnBrk="0" hangingPunct="1">
      <a:defRPr kern="1200">
        <a:solidFill>
          <a:schemeClr val="tx1"/>
        </a:solidFill>
        <a:latin typeface="Segoe UI" panose="020B0502040204020203"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64210" autoAdjust="0"/>
  </p:normalViewPr>
  <p:slideViewPr>
    <p:cSldViewPr>
      <p:cViewPr varScale="1">
        <p:scale>
          <a:sx n="66" d="100"/>
          <a:sy n="66" d="100"/>
        </p:scale>
        <p:origin x="276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36F87C-13C8-016C-C2B9-0578AE3EE74A}"/>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ACD65775-BA8D-F2CA-3451-E4255A333D4E}"/>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25EDF42-8D9D-3A42-9660-789422E7E5F3}" type="datetimeFigureOut">
              <a:rPr lang="en-US"/>
              <a:pPr>
                <a:defRPr/>
              </a:pPr>
              <a:t>7/11/22</a:t>
            </a:fld>
            <a:endParaRPr lang="en-US"/>
          </a:p>
        </p:txBody>
      </p:sp>
      <p:sp>
        <p:nvSpPr>
          <p:cNvPr id="4" name="Footer Placeholder 3">
            <a:extLst>
              <a:ext uri="{FF2B5EF4-FFF2-40B4-BE49-F238E27FC236}">
                <a16:creationId xmlns:a16="http://schemas.microsoft.com/office/drawing/2014/main" id="{05B6D840-58CE-35AF-B0E5-6BE5A95CCB6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DFA8E3-3A62-193B-6260-2E290CDB7B1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510CACFD-4152-594E-9BF0-A979775C96DF}"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6A1C94-0F59-03C2-ED5D-7814FD8B90CD}"/>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7A68CC6-C695-C3E8-7986-7890C5B117A8}"/>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smtClean="0">
                <a:latin typeface="+mn-lt"/>
              </a:defRPr>
            </a:lvl1pPr>
          </a:lstStyle>
          <a:p>
            <a:pPr>
              <a:defRPr/>
            </a:pPr>
            <a:fld id="{134CAF51-6D95-784E-AF2E-AC7A31CB8762}" type="datetimeFigureOut">
              <a:rPr lang="en-US"/>
              <a:pPr>
                <a:defRPr/>
              </a:pPr>
              <a:t>7/11/22</a:t>
            </a:fld>
            <a:endParaRPr lang="en-US"/>
          </a:p>
        </p:txBody>
      </p:sp>
      <p:sp>
        <p:nvSpPr>
          <p:cNvPr id="4" name="Slide Image Placeholder 3">
            <a:extLst>
              <a:ext uri="{FF2B5EF4-FFF2-40B4-BE49-F238E27FC236}">
                <a16:creationId xmlns:a16="http://schemas.microsoft.com/office/drawing/2014/main" id="{9F7A3FB7-F76A-AAB9-3CBA-7D3E89D862F8}"/>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C8362BBC-D30D-C4B8-6147-0811B55F0D9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98CA37F-5955-B412-264C-039DBEBEDB88}"/>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74E13CB1-9BF0-BDC4-9922-45A4C0E160AE}"/>
              </a:ext>
            </a:extLst>
          </p:cNvPr>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eaLnBrk="1" fontAlgn="auto" hangingPunct="1">
              <a:spcBef>
                <a:spcPts val="0"/>
              </a:spcBef>
              <a:spcAft>
                <a:spcPts val="0"/>
              </a:spcAft>
              <a:defRPr sz="1200" smtClean="0">
                <a:latin typeface="+mn-lt"/>
              </a:defRPr>
            </a:lvl1pPr>
          </a:lstStyle>
          <a:p>
            <a:pPr>
              <a:defRPr/>
            </a:pPr>
            <a:fld id="{55D400AC-BDE1-A34F-9680-7A285E1B60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google.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a:extLst>
              <a:ext uri="{FF2B5EF4-FFF2-40B4-BE49-F238E27FC236}">
                <a16:creationId xmlns:a16="http://schemas.microsoft.com/office/drawing/2014/main" id="{8ACBB999-9E71-F045-299F-D147BE4AC6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a:extLst>
              <a:ext uri="{FF2B5EF4-FFF2-40B4-BE49-F238E27FC236}">
                <a16:creationId xmlns:a16="http://schemas.microsoft.com/office/drawing/2014/main" id="{A58312A8-1DAF-8D0A-19EE-D865C29DEF8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dirty="0"/>
          </a:p>
        </p:txBody>
      </p:sp>
      <p:sp>
        <p:nvSpPr>
          <p:cNvPr id="8195" name="Slide Number Placeholder 3">
            <a:extLst>
              <a:ext uri="{FF2B5EF4-FFF2-40B4-BE49-F238E27FC236}">
                <a16:creationId xmlns:a16="http://schemas.microsoft.com/office/drawing/2014/main" id="{B0894CAE-3C9B-A940-EAAC-4BCE996AFCE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11E1291E-243C-ED4C-8D78-DF3B2268FA39}" type="slidenum">
              <a:rPr lang="en-US" altLang="en-US">
                <a:latin typeface="Calibri" panose="020F0502020204030204" pitchFamily="34" charset="0"/>
              </a:rPr>
              <a:pPr fontAlgn="base">
                <a:spcBef>
                  <a:spcPct val="0"/>
                </a:spcBef>
                <a:spcAft>
                  <a:spcPct val="0"/>
                </a:spcAft>
              </a:pPr>
              <a:t>1</a:t>
            </a:fld>
            <a:endParaRPr lang="en-U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web browser.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a:t>
            </a:r>
            <a:r>
              <a:rPr lang="en-US" sz="1200" b="1" kern="1200" dirty="0">
                <a:solidFill>
                  <a:schemeClr val="tx1"/>
                </a:solidFill>
                <a:effectLst/>
                <a:latin typeface="+mn-lt"/>
                <a:ea typeface="+mn-ea"/>
                <a:cs typeface="+mn-cs"/>
              </a:rPr>
              <a:t> Stop </a:t>
            </a:r>
            <a:r>
              <a:rPr lang="en-US" sz="1200" b="0" kern="1200" dirty="0">
                <a:solidFill>
                  <a:schemeClr val="tx1"/>
                </a:solidFill>
                <a:effectLst/>
                <a:latin typeface="+mn-lt"/>
                <a:ea typeface="+mn-ea"/>
                <a:cs typeface="+mn-cs"/>
              </a:rPr>
              <a:t>command:</a:t>
            </a:r>
          </a:p>
          <a:p>
            <a:pPr lvl="0"/>
            <a:endParaRPr lang="en-US" dirty="0">
              <a:solidFill>
                <a:schemeClr val="tx1"/>
              </a:solidFill>
            </a:endParaRPr>
          </a:p>
          <a:p>
            <a:pPr lvl="0"/>
            <a:r>
              <a:rPr lang="en-US" dirty="0">
                <a:solidFill>
                  <a:schemeClr val="tx1"/>
                </a:solidFill>
              </a:rPr>
              <a:t>Use this to stop a web page from loading when it’s taking too long or you realize you selected the wrong web page.</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10</a:t>
            </a:fld>
            <a:endParaRPr lang="en-US" dirty="0"/>
          </a:p>
        </p:txBody>
      </p:sp>
    </p:spTree>
    <p:extLst>
      <p:ext uri="{BB962C8B-B14F-4D97-AF65-F5344CB8AC3E}">
        <p14:creationId xmlns:p14="http://schemas.microsoft.com/office/powerpoint/2010/main" val="520440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web browser.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a:t>
            </a:r>
            <a:r>
              <a:rPr lang="en-US" sz="1200" b="1" kern="1200" dirty="0">
                <a:solidFill>
                  <a:schemeClr val="tx1"/>
                </a:solidFill>
                <a:effectLst/>
                <a:latin typeface="+mn-lt"/>
                <a:ea typeface="+mn-ea"/>
                <a:cs typeface="+mn-cs"/>
              </a:rPr>
              <a:t> Reload </a:t>
            </a:r>
            <a:r>
              <a:rPr lang="en-US" sz="1200" b="0" kern="1200" dirty="0">
                <a:solidFill>
                  <a:schemeClr val="tx1"/>
                </a:solidFill>
                <a:effectLst/>
                <a:latin typeface="+mn-lt"/>
                <a:ea typeface="+mn-ea"/>
                <a:cs typeface="+mn-cs"/>
              </a:rPr>
              <a:t>or </a:t>
            </a:r>
            <a:r>
              <a:rPr lang="en-US" sz="1200" b="1" kern="1200" dirty="0">
                <a:solidFill>
                  <a:schemeClr val="tx1"/>
                </a:solidFill>
                <a:effectLst/>
                <a:latin typeface="+mn-lt"/>
                <a:ea typeface="+mn-ea"/>
                <a:cs typeface="+mn-cs"/>
              </a:rPr>
              <a:t>Refresh </a:t>
            </a:r>
            <a:r>
              <a:rPr lang="en-US" sz="1200" b="0" kern="1200" dirty="0">
                <a:solidFill>
                  <a:schemeClr val="tx1"/>
                </a:solidFill>
                <a:effectLst/>
                <a:latin typeface="+mn-lt"/>
                <a:ea typeface="+mn-ea"/>
                <a:cs typeface="+mn-cs"/>
              </a:rPr>
              <a:t>command:</a:t>
            </a:r>
          </a:p>
          <a:p>
            <a:endParaRPr lang="en-US" dirty="0"/>
          </a:p>
          <a:p>
            <a:r>
              <a:rPr lang="en-US" dirty="0">
                <a:solidFill>
                  <a:schemeClr val="tx1"/>
                </a:solidFill>
              </a:rPr>
              <a:t>Use this to reload the web page to ensure the page content is up to date. </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n-US" dirty="0"/>
          </a:p>
        </p:txBody>
      </p:sp>
    </p:spTree>
    <p:extLst>
      <p:ext uri="{BB962C8B-B14F-4D97-AF65-F5344CB8AC3E}">
        <p14:creationId xmlns:p14="http://schemas.microsoft.com/office/powerpoint/2010/main" val="4282833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web browser.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a:t>
            </a:r>
            <a:r>
              <a:rPr lang="en-US" sz="1200" b="1" kern="1200" dirty="0">
                <a:solidFill>
                  <a:schemeClr val="tx1"/>
                </a:solidFill>
                <a:effectLst/>
                <a:latin typeface="+mn-lt"/>
                <a:ea typeface="+mn-ea"/>
                <a:cs typeface="+mn-cs"/>
              </a:rPr>
              <a:t> Home </a:t>
            </a:r>
            <a:r>
              <a:rPr lang="en-US" sz="1200" b="0" kern="1200" dirty="0">
                <a:solidFill>
                  <a:schemeClr val="tx1"/>
                </a:solidFill>
                <a:effectLst/>
                <a:latin typeface="+mn-lt"/>
                <a:ea typeface="+mn-ea"/>
                <a:cs typeface="+mn-cs"/>
              </a:rPr>
              <a:t>command:</a:t>
            </a:r>
          </a:p>
          <a:p>
            <a:pPr lvl="0"/>
            <a:endParaRPr lang="en-US" dirty="0"/>
          </a:p>
          <a:p>
            <a:pPr lvl="0"/>
            <a:r>
              <a:rPr lang="en-US" dirty="0">
                <a:solidFill>
                  <a:schemeClr val="tx1"/>
                </a:solidFill>
              </a:rPr>
              <a:t>Use this to return to the homepage of the web browser. You can select which web page you want to set as your homepage in the web browser’s settings. </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12</a:t>
            </a:fld>
            <a:endParaRPr lang="en-US" dirty="0"/>
          </a:p>
        </p:txBody>
      </p:sp>
    </p:spTree>
    <p:extLst>
      <p:ext uri="{BB962C8B-B14F-4D97-AF65-F5344CB8AC3E}">
        <p14:creationId xmlns:p14="http://schemas.microsoft.com/office/powerpoint/2010/main" val="10724795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web browser.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a:t>
            </a:r>
            <a:r>
              <a:rPr lang="en-US" sz="1200" b="1" kern="1200" dirty="0">
                <a:solidFill>
                  <a:schemeClr val="tx1"/>
                </a:solidFill>
                <a:effectLst/>
                <a:latin typeface="+mn-lt"/>
                <a:ea typeface="+mn-ea"/>
                <a:cs typeface="+mn-cs"/>
              </a:rPr>
              <a:t> Bookmarks </a:t>
            </a:r>
            <a:r>
              <a:rPr lang="en-US" sz="1200" b="0" kern="1200" dirty="0">
                <a:solidFill>
                  <a:schemeClr val="tx1"/>
                </a:solidFill>
                <a:effectLst/>
                <a:latin typeface="+mn-lt"/>
                <a:ea typeface="+mn-ea"/>
                <a:cs typeface="+mn-cs"/>
              </a:rPr>
              <a:t>or</a:t>
            </a:r>
            <a:r>
              <a:rPr lang="en-US" sz="1200" b="1" kern="1200" dirty="0">
                <a:solidFill>
                  <a:schemeClr val="tx1"/>
                </a:solidFill>
                <a:effectLst/>
                <a:latin typeface="+mn-lt"/>
                <a:ea typeface="+mn-ea"/>
                <a:cs typeface="+mn-cs"/>
              </a:rPr>
              <a:t> Favorites </a:t>
            </a:r>
            <a:r>
              <a:rPr lang="en-US" sz="1200" b="0" kern="1200" dirty="0">
                <a:solidFill>
                  <a:schemeClr val="tx1"/>
                </a:solidFill>
                <a:effectLst/>
                <a:latin typeface="+mn-lt"/>
                <a:ea typeface="+mn-ea"/>
                <a:cs typeface="+mn-cs"/>
              </a:rPr>
              <a:t>command:</a:t>
            </a:r>
          </a:p>
          <a:p>
            <a:pPr lvl="0"/>
            <a:endParaRPr lang="en-US" sz="1200" b="1" kern="1200" dirty="0">
              <a:solidFill>
                <a:schemeClr val="tx1"/>
              </a:solidFill>
              <a:effectLst/>
              <a:latin typeface="+mn-lt"/>
              <a:ea typeface="+mn-ea"/>
              <a:cs typeface="+mn-cs"/>
            </a:endParaRPr>
          </a:p>
          <a:p>
            <a:pPr lvl="0"/>
            <a:r>
              <a:rPr lang="en-US" dirty="0">
                <a:solidFill>
                  <a:schemeClr val="tx1"/>
                </a:solidFill>
              </a:rPr>
              <a:t>Use this to save favorite or frequently visited web pages so they are easier to find later. </a:t>
            </a:r>
            <a:endParaRPr lang="en-US" sz="1200" kern="1200" dirty="0">
              <a:solidFill>
                <a:schemeClr val="tx1"/>
              </a:solidFill>
              <a:effectLst/>
              <a:latin typeface="+mn-lt"/>
              <a:ea typeface="+mn-ea"/>
              <a:cs typeface="+mn-cs"/>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Before moving to Activity 1, r</a:t>
            </a:r>
            <a:r>
              <a:rPr lang="en-US" sz="1200" kern="1200" dirty="0">
                <a:solidFill>
                  <a:schemeClr val="tx1"/>
                </a:solidFill>
                <a:effectLst/>
                <a:latin typeface="+mn-lt"/>
                <a:ea typeface="+mn-ea"/>
                <a:cs typeface="+mn-cs"/>
              </a:rPr>
              <a:t>eview “parking lot” questions on the Using a Web Browser section. If there are no questions in the parking lot, ask the attendees if they have any questions before you move to Activity 1.</a:t>
            </a:r>
            <a:endParaRPr lang="en-US" sz="1200" b="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n-US" dirty="0"/>
          </a:p>
        </p:txBody>
      </p:sp>
    </p:spTree>
    <p:extLst>
      <p:ext uri="{BB962C8B-B14F-4D97-AF65-F5344CB8AC3E}">
        <p14:creationId xmlns:p14="http://schemas.microsoft.com/office/powerpoint/2010/main" val="1439090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Have participants complete </a:t>
            </a:r>
            <a:r>
              <a:rPr lang="en-US" sz="1200" b="1" i="1" kern="1200" dirty="0">
                <a:solidFill>
                  <a:schemeClr val="tx1"/>
                </a:solidFill>
                <a:effectLst/>
                <a:latin typeface="+mn-lt"/>
                <a:ea typeface="+mn-ea"/>
                <a:cs typeface="+mn-cs"/>
              </a:rPr>
              <a:t>Activity #1</a:t>
            </a:r>
            <a:r>
              <a:rPr lang="en-US" sz="1200" i="1" kern="1200" dirty="0">
                <a:solidFill>
                  <a:schemeClr val="tx1"/>
                </a:solidFill>
                <a:effectLst/>
                <a:latin typeface="+mn-lt"/>
                <a:ea typeface="+mn-ea"/>
                <a:cs typeface="+mn-cs"/>
              </a:rPr>
              <a:t> on the Activity Sheet.</a:t>
            </a:r>
          </a:p>
          <a:p>
            <a:pPr lvl="0"/>
            <a:endParaRPr lang="en-US" sz="1200" i="1" kern="1200" dirty="0">
              <a:solidFill>
                <a:schemeClr val="tx1"/>
              </a:solidFill>
              <a:effectLst/>
              <a:latin typeface="+mn-lt"/>
              <a:ea typeface="+mn-ea"/>
              <a:cs typeface="+mn-cs"/>
            </a:endParaRPr>
          </a:p>
          <a:p>
            <a:pPr marL="228600" lvl="0" indent="-228600">
              <a:buAutoNum type="arabicPeriod"/>
            </a:pPr>
            <a:r>
              <a:rPr lang="en-US" sz="1200" kern="1200" dirty="0">
                <a:solidFill>
                  <a:schemeClr val="tx1"/>
                </a:solidFill>
                <a:effectLst/>
                <a:latin typeface="+mn-lt"/>
                <a:ea typeface="+mn-ea"/>
                <a:cs typeface="+mn-cs"/>
              </a:rPr>
              <a:t>“Let’s practice what you’ve learned.”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b="1" kern="1200" dirty="0">
                <a:solidFill>
                  <a:schemeClr val="tx1"/>
                </a:solidFill>
                <a:effectLst/>
                <a:latin typeface="+mn-lt"/>
                <a:ea typeface="+mn-ea"/>
                <a:cs typeface="+mn-cs"/>
              </a:rPr>
              <a:t>If learner has access to a workshop computer: </a:t>
            </a:r>
            <a:r>
              <a:rPr lang="en-US" sz="1200" kern="1200" dirty="0">
                <a:solidFill>
                  <a:schemeClr val="tx1"/>
                </a:solidFill>
                <a:effectLst/>
                <a:latin typeface="+mn-lt"/>
                <a:ea typeface="+mn-ea"/>
                <a:cs typeface="+mn-cs"/>
              </a:rPr>
              <a:t>“Please complete Activity 1 on the Activity Sheet. Please let me know if you have any questions.“</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Once attendees are done, review the exercise and answers. To review the exercise, complete the activity in a web browser. Ask attendees to guide you through the process. </a:t>
            </a:r>
          </a:p>
          <a:p>
            <a:pPr marL="685800" lvl="1" indent="-228600">
              <a:buFont typeface="Arial" panose="020B0604020202020204" pitchFamily="34" charset="0"/>
              <a:buChar char="•"/>
            </a:pPr>
            <a:endParaRPr lang="en-US" sz="1200" kern="1200" dirty="0">
              <a:solidFill>
                <a:schemeClr val="tx1"/>
              </a:solidFill>
              <a:effectLst/>
              <a:latin typeface="+mn-lt"/>
              <a:ea typeface="+mn-ea"/>
              <a:cs typeface="+mn-cs"/>
            </a:endParaRPr>
          </a:p>
          <a:p>
            <a:pPr marL="228600" lvl="0" indent="-228600">
              <a:buAutoNum type="arabicPeriod"/>
            </a:pPr>
            <a:r>
              <a:rPr lang="en-US" sz="1200" b="1" kern="1200" dirty="0">
                <a:solidFill>
                  <a:schemeClr val="tx1"/>
                </a:solidFill>
                <a:effectLst/>
                <a:latin typeface="+mn-lt"/>
                <a:ea typeface="+mn-ea"/>
                <a:cs typeface="+mn-cs"/>
              </a:rPr>
              <a:t>If learner does not have access to a workshop computer: </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Let’s complete Activity 1 together. Feel free to write the answers on the Activity Guide as we complete the tasks together.” </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i="1" kern="1200" dirty="0">
                <a:solidFill>
                  <a:schemeClr val="tx1"/>
                </a:solidFill>
                <a:effectLst/>
                <a:latin typeface="+mn-lt"/>
                <a:ea typeface="+mn-ea"/>
                <a:cs typeface="+mn-cs"/>
              </a:rPr>
              <a:t>INSTRUCTOR NOTE (if there are no participant computers): </a:t>
            </a:r>
            <a:r>
              <a:rPr lang="en-US" sz="1200" i="0" kern="1200" dirty="0">
                <a:solidFill>
                  <a:schemeClr val="tx1"/>
                </a:solidFill>
                <a:effectLst/>
                <a:latin typeface="+mn-lt"/>
                <a:ea typeface="+mn-ea"/>
                <a:cs typeface="+mn-cs"/>
              </a:rPr>
              <a:t>Participants can follow along as you go through each question. Encourage them to call out answers, and then confirm the correct answer to have them update their Activity Sheet.</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pPr marL="228600" lvl="0" indent="-228600">
              <a:buAutoNum type="arabicPeriod"/>
            </a:pPr>
            <a:r>
              <a:rPr lang="en-US" sz="1200" b="1" kern="1200" dirty="0">
                <a:solidFill>
                  <a:schemeClr val="tx1"/>
                </a:solidFill>
                <a:effectLst/>
                <a:latin typeface="+mn-lt"/>
                <a:ea typeface="+mn-ea"/>
                <a:cs typeface="+mn-cs"/>
              </a:rPr>
              <a:t>After learners complete Activity 1: </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Great job, everyone! In the next section you’ll learn how to use a search engine.”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n-US" dirty="0"/>
          </a:p>
        </p:txBody>
      </p:sp>
    </p:spTree>
    <p:extLst>
      <p:ext uri="{BB962C8B-B14F-4D97-AF65-F5344CB8AC3E}">
        <p14:creationId xmlns:p14="http://schemas.microsoft.com/office/powerpoint/2010/main" val="23644608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For Activity 1, use PowerPoint or a live demonstration.</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practice what you’ve learned. Feel free to write the answers on the Activity Guide as we complete the tasks together.” </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mn-lt"/>
              </a:rPr>
              <a:t>1. Use the address bar to go to </a:t>
            </a:r>
            <a:r>
              <a:rPr lang="en-US" sz="1200" u="sng" dirty="0">
                <a:solidFill>
                  <a:schemeClr val="tx1"/>
                </a:solidFill>
                <a:latin typeface="+mn-lt"/>
                <a:hlinkClick r:id="rId3">
                  <a:extLst>
                    <a:ext uri="{A12FA001-AC4F-418D-AE19-62706E023703}">
                      <ahyp:hlinkClr xmlns:ahyp="http://schemas.microsoft.com/office/drawing/2018/hyperlinkcolor" val="tx"/>
                    </a:ext>
                  </a:extLst>
                </a:hlinkClick>
              </a:rPr>
              <a:t>www.google.com</a:t>
            </a:r>
            <a:r>
              <a:rPr lang="en-US" sz="1200" dirty="0">
                <a:solidFill>
                  <a:schemeClr val="tx1"/>
                </a:solidFill>
                <a:latin typeface="+mn-lt"/>
              </a:rPr>
              <a:t> and search for </a:t>
            </a:r>
            <a:r>
              <a:rPr lang="en-US" sz="1200" i="1" dirty="0">
                <a:solidFill>
                  <a:schemeClr val="tx1"/>
                </a:solidFill>
                <a:latin typeface="+mn-lt"/>
              </a:rPr>
              <a:t>puppies.</a:t>
            </a:r>
            <a:br>
              <a:rPr lang="en-US" sz="1200" dirty="0">
                <a:solidFill>
                  <a:schemeClr val="tx1"/>
                </a:solidFill>
                <a:latin typeface="+mn-lt"/>
              </a:rPr>
            </a:br>
            <a:r>
              <a:rPr lang="en-US" sz="1200" dirty="0">
                <a:solidFill>
                  <a:schemeClr val="tx1"/>
                </a:solidFill>
                <a:latin typeface="+mn-lt"/>
              </a:rPr>
              <a:t> </a:t>
            </a:r>
            <a:br>
              <a:rPr lang="en-US" sz="1200" dirty="0">
                <a:solidFill>
                  <a:schemeClr val="tx1"/>
                </a:solidFill>
                <a:latin typeface="+mn-lt"/>
              </a:rPr>
            </a:br>
            <a:r>
              <a:rPr lang="en-US" sz="1200" dirty="0">
                <a:solidFill>
                  <a:schemeClr val="tx1"/>
                </a:solidFill>
                <a:latin typeface="+mn-lt"/>
              </a:rPr>
              <a:t>2. Click the back button. What web page displays? </a:t>
            </a:r>
            <a:br>
              <a:rPr lang="en-US" sz="1200" dirty="0">
                <a:solidFill>
                  <a:schemeClr val="tx1"/>
                </a:solidFill>
                <a:latin typeface="+mn-lt"/>
              </a:rPr>
            </a:br>
            <a:br>
              <a:rPr lang="en-US" sz="1200" dirty="0">
                <a:solidFill>
                  <a:schemeClr val="tx1"/>
                </a:solidFill>
                <a:latin typeface="+mn-lt"/>
              </a:rPr>
            </a:br>
            <a:r>
              <a:rPr lang="en-US" sz="1200" dirty="0">
                <a:solidFill>
                  <a:schemeClr val="tx1"/>
                </a:solidFill>
                <a:latin typeface="+mn-lt"/>
              </a:rPr>
              <a:t>3. Click the forward button. What web page displays? </a:t>
            </a:r>
            <a:br>
              <a:rPr lang="en-US" sz="1200" dirty="0">
                <a:solidFill>
                  <a:schemeClr val="tx1"/>
                </a:solidFill>
                <a:latin typeface="+mn-lt"/>
              </a:rPr>
            </a:br>
            <a:r>
              <a:rPr lang="en-US" sz="1200" dirty="0">
                <a:solidFill>
                  <a:schemeClr val="tx1"/>
                </a:solidFill>
                <a:latin typeface="+mn-lt"/>
              </a:rPr>
              <a:t> </a:t>
            </a:r>
            <a:br>
              <a:rPr lang="en-US" sz="1200" dirty="0">
                <a:solidFill>
                  <a:schemeClr val="tx1"/>
                </a:solidFill>
                <a:latin typeface="+mn-lt"/>
              </a:rPr>
            </a:br>
            <a:r>
              <a:rPr lang="en-US" sz="1200" dirty="0">
                <a:solidFill>
                  <a:schemeClr val="tx1"/>
                </a:solidFill>
                <a:latin typeface="+mn-lt"/>
              </a:rPr>
              <a:t>4. Click on the homepage. What web page displays? </a:t>
            </a:r>
            <a:br>
              <a:rPr lang="en-US" sz="1200" dirty="0">
                <a:solidFill>
                  <a:schemeClr val="tx1"/>
                </a:solidFill>
                <a:latin typeface="+mn-lt"/>
              </a:rPr>
            </a:br>
            <a:br>
              <a:rPr lang="en-US" sz="1200" dirty="0">
                <a:solidFill>
                  <a:schemeClr val="tx1"/>
                </a:solidFill>
                <a:latin typeface="+mn-lt"/>
              </a:rPr>
            </a:br>
            <a:r>
              <a:rPr lang="en-US" sz="1200" dirty="0">
                <a:solidFill>
                  <a:schemeClr val="tx1"/>
                </a:solidFill>
                <a:latin typeface="+mn-lt"/>
              </a:rPr>
              <a:t>5. What icon on the browser would you click to bookmark this page?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After learners complete Activity #1: “Great job, everyone! In the next section you’ll learn how to use a search engine.”</a:t>
            </a:r>
          </a:p>
          <a:p>
            <a:pPr lvl="0"/>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15</a:t>
            </a:fld>
            <a:endParaRPr lang="en-US" dirty="0"/>
          </a:p>
        </p:txBody>
      </p:sp>
    </p:spTree>
    <p:extLst>
      <p:ext uri="{BB962C8B-B14F-4D97-AF65-F5344CB8AC3E}">
        <p14:creationId xmlns:p14="http://schemas.microsoft.com/office/powerpoint/2010/main" val="32285818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Demonstrate steps to launch a search engine (for example, use your web browser to type in an address or URL).</a:t>
            </a:r>
          </a:p>
          <a:p>
            <a:pPr marL="171450" lvl="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TT Aleck Sans" panose="020B0503020203020204" pitchFamily="34" charset="0"/>
                <a:ea typeface="Calibri" panose="020F0502020204030204" pitchFamily="34" charset="0"/>
              </a:rPr>
              <a:t>“Today we are going to use Google.”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lvl="0"/>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rPr>
              <a:t>REMINDER: </a:t>
            </a:r>
            <a:r>
              <a:rPr lang="en-US" dirty="0">
                <a:solidFill>
                  <a:schemeClr val="tx1"/>
                </a:solidFill>
              </a:rPr>
              <a:t>A</a:t>
            </a:r>
            <a:r>
              <a:rPr lang="en-US" b="1" dirty="0">
                <a:solidFill>
                  <a:schemeClr val="tx1"/>
                </a:solidFill>
              </a:rPr>
              <a:t> search engine </a:t>
            </a:r>
            <a:r>
              <a:rPr lang="en-US" dirty="0">
                <a:solidFill>
                  <a:schemeClr val="tx1"/>
                </a:solidFill>
              </a:rPr>
              <a:t>is a</a:t>
            </a:r>
            <a:r>
              <a:rPr lang="en-US" b="1" dirty="0">
                <a:solidFill>
                  <a:schemeClr val="tx1"/>
                </a:solidFill>
              </a:rPr>
              <a:t> </a:t>
            </a:r>
            <a:r>
              <a:rPr lang="en-US" b="0" dirty="0">
                <a:solidFill>
                  <a:schemeClr val="tx1"/>
                </a:solidFill>
              </a:rPr>
              <a:t>w</a:t>
            </a:r>
            <a:r>
              <a:rPr lang="en-US" dirty="0">
                <a:solidFill>
                  <a:schemeClr val="tx1"/>
                </a:solidFill>
              </a:rPr>
              <a:t>ebsite that allows you to look up information and view content on the internet.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To find information on the internet, you use a search engine. Let’s explore how you can use one</a:t>
            </a:r>
            <a:r>
              <a:rPr lang="en-US" sz="1200" b="1" kern="1200" dirty="0">
                <a:solidFill>
                  <a:schemeClr val="tx1"/>
                </a:solidFill>
                <a:effectLst/>
                <a:latin typeface="+mn-lt"/>
                <a:ea typeface="+mn-ea"/>
                <a:cs typeface="+mn-cs"/>
              </a:rPr>
              <a:t>. </a:t>
            </a:r>
            <a:endParaRPr lang="en-US" sz="1200" b="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n-US" dirty="0"/>
          </a:p>
        </p:txBody>
      </p:sp>
    </p:spTree>
    <p:extLst>
      <p:ext uri="{BB962C8B-B14F-4D97-AF65-F5344CB8AC3E}">
        <p14:creationId xmlns:p14="http://schemas.microsoft.com/office/powerpoint/2010/main" val="42501293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search engine.</a:t>
            </a:r>
            <a:endParaRPr lang="en-US" sz="1200" b="1"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Searching the web: </a:t>
            </a:r>
            <a:r>
              <a:rPr lang="en-US" sz="1200" kern="1200" dirty="0">
                <a:solidFill>
                  <a:schemeClr val="tx1"/>
                </a:solidFill>
                <a:effectLst/>
                <a:latin typeface="+mn-lt"/>
                <a:ea typeface="+mn-ea"/>
                <a:cs typeface="+mn-cs"/>
              </a:rPr>
              <a:t>You can use a search engine to find information like a recipe or the address and menu of a restaurant. You can use the internet to plan a trip or learn something new. Let’s try a search.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If you feel comfortable and devices are available, ask attendees for topics they would like to search on the web. Or you can use the example in this presentation, which is planning a trip to Chicago. Based on the size of the workshop, you may want to encourage attendees to open a browser and follow along.</a:t>
            </a:r>
          </a:p>
          <a:p>
            <a:endParaRPr lang="en-US" b="0" dirty="0"/>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n-US" dirty="0"/>
          </a:p>
        </p:txBody>
      </p:sp>
    </p:spTree>
    <p:extLst>
      <p:ext uri="{BB962C8B-B14F-4D97-AF65-F5344CB8AC3E}">
        <p14:creationId xmlns:p14="http://schemas.microsoft.com/office/powerpoint/2010/main" val="31983378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search engine.</a:t>
            </a:r>
            <a:endParaRPr lang="en-US" sz="1200" b="1"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Search Recommendations: </a:t>
            </a:r>
            <a:r>
              <a:rPr lang="en-US" sz="1200" kern="1200" dirty="0">
                <a:solidFill>
                  <a:schemeClr val="tx1"/>
                </a:solidFill>
                <a:effectLst/>
                <a:latin typeface="+mn-lt"/>
                <a:ea typeface="+mn-ea"/>
                <a:cs typeface="+mn-cs"/>
              </a:rPr>
              <a:t>In today’s example let’s plan a trip to visit Chicago. Type your search “Chicago landmarks” into the search box. By default, Google will search for things that include both of those words. Let’s look for landmarks you might want to see when you visit Chicago.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you begin to type your search, the search engine will display some suggestions of keywords or phrases that are related to your search. You can select one of the recommended searches by clicking on it, or you can complete your own search by typing your term and clicking the Enter or Return key on your computer. </a:t>
            </a:r>
          </a:p>
          <a:p>
            <a:endParaRPr lang="en-US" b="0" dirty="0"/>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n-US" dirty="0"/>
          </a:p>
        </p:txBody>
      </p:sp>
    </p:spTree>
    <p:extLst>
      <p:ext uri="{BB962C8B-B14F-4D97-AF65-F5344CB8AC3E}">
        <p14:creationId xmlns:p14="http://schemas.microsoft.com/office/powerpoint/2010/main" val="7286767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search engine.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Search Term: </a:t>
            </a:r>
            <a:r>
              <a:rPr lang="en-US" dirty="0"/>
              <a:t>The search term you entered will display at the top of the page. You can enter new search terms in this search box if you want to revise your search or search for something else. </a:t>
            </a:r>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n-US" dirty="0"/>
          </a:p>
        </p:txBody>
      </p:sp>
    </p:spTree>
    <p:extLst>
      <p:ext uri="{BB962C8B-B14F-4D97-AF65-F5344CB8AC3E}">
        <p14:creationId xmlns:p14="http://schemas.microsoft.com/office/powerpoint/2010/main" val="1068837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workshop you will:</a:t>
            </a:r>
          </a:p>
          <a:p>
            <a:r>
              <a:rPr lang="en-US" dirty="0"/>
              <a:t>• Learn about web browsers and search engines.</a:t>
            </a:r>
          </a:p>
          <a:p>
            <a:r>
              <a:rPr lang="en-US" dirty="0"/>
              <a:t>• </a:t>
            </a:r>
            <a:r>
              <a:rPr lang="en-US" b="0" dirty="0"/>
              <a:t>Build skills to navigate the internet, including: </a:t>
            </a:r>
          </a:p>
          <a:p>
            <a:r>
              <a:rPr lang="en-US" b="0" dirty="0"/>
              <a:t>- Using a web browser</a:t>
            </a:r>
          </a:p>
          <a:p>
            <a:pPr marL="171450" indent="-171450">
              <a:buFontTx/>
              <a:buChar char="-"/>
            </a:pPr>
            <a:r>
              <a:rPr lang="en-US" b="0" dirty="0"/>
              <a:t>Using a search engine </a:t>
            </a:r>
          </a:p>
          <a:p>
            <a:pPr marL="171450" indent="-171450">
              <a:buFontTx/>
              <a:buChar char="-"/>
            </a:pPr>
            <a:r>
              <a:rPr lang="en-US" b="0" dirty="0"/>
              <a:t>Navigating a website</a:t>
            </a:r>
          </a:p>
          <a:p>
            <a:r>
              <a:rPr lang="en-US" b="0" dirty="0"/>
              <a:t>-  Learning tips and tricks for basic and advanced searches</a:t>
            </a:r>
          </a:p>
          <a:p>
            <a:r>
              <a:rPr lang="en-US" b="0" dirty="0"/>
              <a:t>• Practice your new skills. </a:t>
            </a:r>
          </a:p>
          <a:p>
            <a:endParaRPr lang="en-US" b="1" dirty="0"/>
          </a:p>
          <a:p>
            <a:r>
              <a:rPr lang="en-US" b="0" dirty="0"/>
              <a:t>Let’s get started!</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n-US" dirty="0"/>
          </a:p>
        </p:txBody>
      </p:sp>
    </p:spTree>
    <p:extLst>
      <p:ext uri="{BB962C8B-B14F-4D97-AF65-F5344CB8AC3E}">
        <p14:creationId xmlns:p14="http://schemas.microsoft.com/office/powerpoint/2010/main" val="235918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search engine.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Search Results: </a:t>
            </a:r>
            <a:r>
              <a:rPr lang="en-US" sz="1200" b="0" kern="1200" dirty="0">
                <a:solidFill>
                  <a:schemeClr val="tx1"/>
                </a:solidFill>
                <a:effectLst/>
                <a:latin typeface="+mn-lt"/>
                <a:ea typeface="+mn-ea"/>
                <a:cs typeface="+mn-cs"/>
              </a:rPr>
              <a:t>The search results page will include a list of web pages that are relevant to your search. As you see, there are links to famous landmarks in Chicago, including the Art Institute of Chicago, the Field Museum, and Navy Pier. </a:t>
            </a:r>
          </a:p>
          <a:p>
            <a:pPr lvl="0"/>
            <a:endParaRPr lang="en-US" sz="1200" b="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Please point out the locations on the screen as you mention them. If learners are following along on their devices, ask if their search displayed different locations.</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n-US" dirty="0"/>
          </a:p>
        </p:txBody>
      </p:sp>
    </p:spTree>
    <p:extLst>
      <p:ext uri="{BB962C8B-B14F-4D97-AF65-F5344CB8AC3E}">
        <p14:creationId xmlns:p14="http://schemas.microsoft.com/office/powerpoint/2010/main" val="28248515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a:t>
            </a:r>
            <a:r>
              <a:rPr lang="en-US" sz="1200" strike="noStrike" kern="1200" dirty="0">
                <a:solidFill>
                  <a:schemeClr val="tx1"/>
                </a:solidFill>
                <a:effectLst/>
                <a:latin typeface="+mn-lt"/>
                <a:ea typeface="+mn-ea"/>
                <a:cs typeface="+mn-cs"/>
              </a:rPr>
              <a:t>areas where hyperlinks are featured on a search result page.  </a:t>
            </a:r>
            <a:endParaRPr lang="en-US" sz="1200" strike="sngStrike" kern="1200" dirty="0">
              <a:solidFill>
                <a:schemeClr val="tx1"/>
              </a:solidFill>
              <a:effectLst/>
              <a:latin typeface="+mn-lt"/>
              <a:ea typeface="+mn-ea"/>
              <a:cs typeface="+mn-cs"/>
            </a:endParaRPr>
          </a:p>
          <a:p>
            <a:endParaRPr lang="en-US" b="0" dirty="0">
              <a:solidFill>
                <a:schemeClr val="tx1"/>
              </a:solidFill>
            </a:endParaRPr>
          </a:p>
          <a:p>
            <a:r>
              <a:rPr lang="en-US" b="1" dirty="0">
                <a:solidFill>
                  <a:schemeClr val="tx1"/>
                </a:solidFill>
              </a:rPr>
              <a:t>Hyperlinks: </a:t>
            </a:r>
            <a:r>
              <a:rPr lang="en-US" b="0" dirty="0">
                <a:solidFill>
                  <a:schemeClr val="tx1"/>
                </a:solidFill>
              </a:rPr>
              <a:t>The search results page includes a list of hyperlinks. A </a:t>
            </a:r>
            <a:r>
              <a:rPr lang="en-US" b="1" dirty="0">
                <a:solidFill>
                  <a:schemeClr val="tx1"/>
                </a:solidFill>
              </a:rPr>
              <a:t>hyperlink (also known as a link) </a:t>
            </a:r>
            <a:r>
              <a:rPr lang="en-US" dirty="0">
                <a:solidFill>
                  <a:schemeClr val="tx1"/>
                </a:solidFill>
              </a:rPr>
              <a:t>is an element on the web page that when clicked takes you to another document on the internet. In the example you see here, the items in orange boxes are examples of hyperlinks. When you click each link, it will bring you to a different page.</a:t>
            </a:r>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n-US" dirty="0"/>
          </a:p>
        </p:txBody>
      </p:sp>
    </p:spTree>
    <p:extLst>
      <p:ext uri="{BB962C8B-B14F-4D97-AF65-F5344CB8AC3E}">
        <p14:creationId xmlns:p14="http://schemas.microsoft.com/office/powerpoint/2010/main" val="24813657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a:t>
            </a:r>
            <a:r>
              <a:rPr lang="en-US" sz="1200" strike="noStrike" kern="1200" dirty="0">
                <a:solidFill>
                  <a:schemeClr val="tx1"/>
                </a:solidFill>
                <a:effectLst/>
                <a:latin typeface="+mn-lt"/>
                <a:ea typeface="+mn-ea"/>
                <a:cs typeface="+mn-cs"/>
              </a:rPr>
              <a:t>the other areas where hyperlinks appear. </a:t>
            </a:r>
            <a:endParaRPr lang="en-US" sz="1200" b="0" kern="1200" dirty="0">
              <a:solidFill>
                <a:schemeClr val="tx1"/>
              </a:solidFill>
              <a:effectLst/>
              <a:latin typeface="+mn-lt"/>
              <a:ea typeface="+mn-ea"/>
              <a:cs typeface="+mn-cs"/>
            </a:endParaRPr>
          </a:p>
          <a:p>
            <a:pPr lvl="0"/>
            <a:endParaRPr lang="en-US" sz="1200" b="0" kern="1200" dirty="0">
              <a:solidFill>
                <a:schemeClr val="tx1"/>
              </a:solidFill>
              <a:effectLst/>
              <a:latin typeface="+mn-lt"/>
              <a:ea typeface="+mn-ea"/>
              <a:cs typeface="+mn-cs"/>
            </a:endParaRPr>
          </a:p>
          <a:p>
            <a:pPr lvl="0"/>
            <a:r>
              <a:rPr lang="en-US" sz="1200" b="0" kern="1200" dirty="0">
                <a:solidFill>
                  <a:schemeClr val="tx1"/>
                </a:solidFill>
                <a:effectLst/>
                <a:latin typeface="+mn-lt"/>
                <a:ea typeface="+mn-ea"/>
                <a:cs typeface="+mn-cs"/>
              </a:rPr>
              <a:t>As you scroll down the page, you will see more links. </a:t>
            </a:r>
          </a:p>
          <a:p>
            <a:pPr lvl="0"/>
            <a:endParaRPr lang="en-US" sz="1200" b="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INSTRUCTOR NOTE: </a:t>
            </a:r>
            <a:r>
              <a:rPr lang="en-US" sz="1200" b="0" i="0" kern="1200" dirty="0">
                <a:solidFill>
                  <a:schemeClr val="tx1"/>
                </a:solidFill>
                <a:effectLst/>
                <a:latin typeface="+mn-lt"/>
                <a:ea typeface="+mn-ea"/>
                <a:cs typeface="+mn-cs"/>
              </a:rPr>
              <a:t>Ask the learners to point out a few hyperlinks before you move on.</a:t>
            </a:r>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n-US" dirty="0"/>
          </a:p>
        </p:txBody>
      </p:sp>
    </p:spTree>
    <p:extLst>
      <p:ext uri="{BB962C8B-B14F-4D97-AF65-F5344CB8AC3E}">
        <p14:creationId xmlns:p14="http://schemas.microsoft.com/office/powerpoint/2010/main" val="1901927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a:t>
            </a:r>
            <a:r>
              <a:rPr lang="en-US" sz="1200" strike="noStrike" kern="1200" dirty="0">
                <a:solidFill>
                  <a:schemeClr val="tx1"/>
                </a:solidFill>
                <a:effectLst/>
                <a:latin typeface="+mn-lt"/>
                <a:ea typeface="+mn-ea"/>
                <a:cs typeface="+mn-cs"/>
              </a:rPr>
              <a:t>where the search term is located on a search web page. </a:t>
            </a:r>
            <a:endParaRPr lang="en-US" sz="1200" strike="sng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kern="1200" dirty="0">
              <a:solidFill>
                <a:schemeClr val="tx1"/>
              </a:solidFill>
              <a:effectLst/>
              <a:latin typeface="+mn-lt"/>
              <a:ea typeface="+mn-ea"/>
              <a:cs typeface="+mn-cs"/>
            </a:endParaRPr>
          </a:p>
          <a:p>
            <a:pPr lvl="0"/>
            <a:r>
              <a:rPr lang="en-US" b="1" dirty="0">
                <a:solidFill>
                  <a:schemeClr val="tx1"/>
                </a:solidFill>
              </a:rPr>
              <a:t>Related Searches or Also Try: </a:t>
            </a:r>
            <a:r>
              <a:rPr lang="en-US" b="0" dirty="0">
                <a:solidFill>
                  <a:schemeClr val="tx1"/>
                </a:solidFill>
              </a:rPr>
              <a:t>Near the bottom of the search results page, you will see </a:t>
            </a:r>
            <a:r>
              <a:rPr lang="en-US" b="1" dirty="0">
                <a:solidFill>
                  <a:schemeClr val="tx1"/>
                </a:solidFill>
              </a:rPr>
              <a:t>Related Searches or Also Try. </a:t>
            </a:r>
            <a:r>
              <a:rPr lang="en-US" dirty="0">
                <a:solidFill>
                  <a:schemeClr val="tx1"/>
                </a:solidFill>
              </a:rPr>
              <a:t>The search engine recommends similar searches you may want to try. To execute the search, just click on the search term.</a:t>
            </a:r>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n-US" dirty="0"/>
          </a:p>
        </p:txBody>
      </p:sp>
    </p:spTree>
    <p:extLst>
      <p:ext uri="{BB962C8B-B14F-4D97-AF65-F5344CB8AC3E}">
        <p14:creationId xmlns:p14="http://schemas.microsoft.com/office/powerpoint/2010/main" val="18644904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a:t>
            </a:r>
            <a:r>
              <a:rPr lang="en-US" sz="1200" strike="noStrike" kern="1200" dirty="0">
                <a:solidFill>
                  <a:schemeClr val="tx1"/>
                </a:solidFill>
                <a:effectLst/>
                <a:latin typeface="+mn-lt"/>
                <a:ea typeface="+mn-ea"/>
                <a:cs typeface="+mn-cs"/>
              </a:rPr>
              <a:t>where the additional results are located on a search web page. </a:t>
            </a:r>
            <a:endParaRPr lang="en-US" sz="1200" strike="sng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Additional Results:</a:t>
            </a:r>
            <a:r>
              <a:rPr lang="en-US" sz="1200" b="0" kern="1200" dirty="0">
                <a:solidFill>
                  <a:schemeClr val="tx1"/>
                </a:solidFill>
                <a:effectLst/>
                <a:latin typeface="+mn-lt"/>
                <a:ea typeface="+mn-ea"/>
                <a:cs typeface="+mn-cs"/>
              </a:rPr>
              <a:t> </a:t>
            </a:r>
            <a:r>
              <a:rPr lang="en-US" b="0" dirty="0">
                <a:solidFill>
                  <a:schemeClr val="tx1"/>
                </a:solidFill>
              </a:rPr>
              <a:t>To see Additional Results, u</a:t>
            </a:r>
            <a:r>
              <a:rPr lang="en-US" dirty="0">
                <a:solidFill>
                  <a:schemeClr val="tx1"/>
                </a:solidFill>
              </a:rPr>
              <a:t>se these links to see other web pages that are relevant to your search. Clicking Next or the right arrow takes you to the next page. You can also go to a specific page of results by clicking on the page number.</a:t>
            </a:r>
          </a:p>
          <a:p>
            <a:endParaRPr lang="en-US" dirty="0">
              <a:solidFill>
                <a:schemeClr val="tx1"/>
              </a:solidFill>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24</a:t>
            </a:fld>
            <a:endParaRPr lang="en-US" dirty="0"/>
          </a:p>
        </p:txBody>
      </p:sp>
    </p:spTree>
    <p:extLst>
      <p:ext uri="{BB962C8B-B14F-4D97-AF65-F5344CB8AC3E}">
        <p14:creationId xmlns:p14="http://schemas.microsoft.com/office/powerpoint/2010/main" val="11987213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a:t>
            </a:r>
            <a:r>
              <a:rPr lang="en-US" sz="1200" strike="noStrike" kern="1200" dirty="0">
                <a:solidFill>
                  <a:schemeClr val="tx1"/>
                </a:solidFill>
                <a:effectLst/>
                <a:latin typeface="+mn-lt"/>
                <a:ea typeface="+mn-ea"/>
                <a:cs typeface="+mn-cs"/>
              </a:rPr>
              <a:t>where to identify advertising links on search web page. </a:t>
            </a:r>
            <a:endParaRPr lang="en-US" sz="1200" b="1" strike="sngStrike"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Ads in Search: </a:t>
            </a:r>
            <a:r>
              <a:rPr lang="en-US" sz="1200" kern="1200" dirty="0">
                <a:solidFill>
                  <a:schemeClr val="tx1"/>
                </a:solidFill>
                <a:effectLst/>
                <a:latin typeface="+mn-lt"/>
                <a:ea typeface="+mn-ea"/>
                <a:cs typeface="+mn-cs"/>
              </a:rPr>
              <a:t>We are using Google as a search engine to show how ads display in search results. </a:t>
            </a:r>
            <a:r>
              <a:rPr lang="en-US" dirty="0"/>
              <a:t>They often appear at the top of the search results.</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dirty="0"/>
              <a:t>There is nothing wrong with using the links from the ads, but it is good to be aware of the difference between the links on the page that are part of your search results and those that pay to be on the page.</a:t>
            </a:r>
          </a:p>
          <a:p>
            <a:endParaRPr lang="en-US" sz="1200" kern="1200" dirty="0">
              <a:solidFill>
                <a:schemeClr val="tx1"/>
              </a:solidFill>
              <a:effectLst/>
              <a:latin typeface="+mn-lt"/>
              <a:ea typeface="+mn-ea"/>
              <a:cs typeface="+mn-cs"/>
            </a:endParaRPr>
          </a:p>
          <a:p>
            <a:br>
              <a:rPr lang="en-US" sz="1200" kern="1200" dirty="0">
                <a:solidFill>
                  <a:schemeClr val="tx1"/>
                </a:solidFill>
                <a:effectLst/>
                <a:latin typeface="+mn-lt"/>
                <a:ea typeface="+mn-ea"/>
                <a:cs typeface="+mn-cs"/>
              </a:rPr>
            </a:b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25</a:t>
            </a:fld>
            <a:endParaRPr lang="en-US" dirty="0"/>
          </a:p>
        </p:txBody>
      </p:sp>
    </p:spTree>
    <p:extLst>
      <p:ext uri="{BB962C8B-B14F-4D97-AF65-F5344CB8AC3E}">
        <p14:creationId xmlns:p14="http://schemas.microsoft.com/office/powerpoint/2010/main" val="37955935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a:t>
            </a:r>
            <a:r>
              <a:rPr lang="en-US" sz="1200" strike="noStrike" kern="1200" dirty="0">
                <a:solidFill>
                  <a:schemeClr val="tx1"/>
                </a:solidFill>
                <a:effectLst/>
                <a:latin typeface="+mn-lt"/>
                <a:ea typeface="+mn-ea"/>
                <a:cs typeface="+mn-cs"/>
              </a:rPr>
              <a:t>search by format type. You can click on a few each to show how the search results change based on format. Or follow along to the next slides for examples. </a:t>
            </a:r>
            <a:endParaRPr lang="en-US" sz="1200" strike="sngStrike" kern="1200" dirty="0">
              <a:solidFill>
                <a:schemeClr val="tx1"/>
              </a:solidFill>
              <a:effectLst/>
              <a:latin typeface="+mn-lt"/>
              <a:ea typeface="+mn-ea"/>
              <a:cs typeface="+mn-cs"/>
            </a:endParaRPr>
          </a:p>
          <a:p>
            <a:pPr marL="0" lvl="0" indent="0">
              <a:buFont typeface="Arial" panose="020B0604020202020204" pitchFamily="34" charset="0"/>
              <a:buNone/>
            </a:pPr>
            <a:endParaRPr lang="en-US" sz="1200" b="1" kern="1200" dirty="0">
              <a:solidFill>
                <a:schemeClr val="tx1"/>
              </a:solidFill>
              <a:effectLst/>
              <a:latin typeface="+mn-lt"/>
              <a:ea typeface="+mn-ea"/>
              <a:cs typeface="+mn-cs"/>
            </a:endParaRPr>
          </a:p>
          <a:p>
            <a:pPr marL="0" lvl="0" indent="0">
              <a:buFont typeface="Arial" panose="020B0604020202020204" pitchFamily="34" charset="0"/>
              <a:buNone/>
            </a:pPr>
            <a:r>
              <a:rPr lang="en-US" sz="1200" b="1" kern="1200" dirty="0">
                <a:solidFill>
                  <a:schemeClr val="tx1"/>
                </a:solidFill>
                <a:effectLst/>
                <a:latin typeface="+mn-lt"/>
                <a:ea typeface="+mn-ea"/>
                <a:cs typeface="+mn-cs"/>
              </a:rPr>
              <a:t>Search by Format Type: </a:t>
            </a:r>
            <a:r>
              <a:rPr lang="en-US" dirty="0">
                <a:solidFill>
                  <a:schemeClr val="tx1"/>
                </a:solidFill>
              </a:rPr>
              <a:t>Many search engines allow you to search by format. Examples include images, videos, shopping opportunities, and news articles. </a:t>
            </a:r>
          </a:p>
          <a:p>
            <a:pPr marL="0" lvl="0" indent="0">
              <a:buFont typeface="Arial" panose="020B0604020202020204" pitchFamily="34" charset="0"/>
              <a:buNone/>
            </a:pPr>
            <a:endParaRPr lang="en-US" sz="1200" kern="1200" dirty="0">
              <a:solidFill>
                <a:schemeClr val="tx1"/>
              </a:solidFill>
              <a:effectLst/>
              <a:latin typeface="+mn-lt"/>
              <a:ea typeface="+mn-ea"/>
              <a:cs typeface="+mn-cs"/>
            </a:endParaRPr>
          </a:p>
          <a:p>
            <a:pPr marL="0" lvl="0" indent="0">
              <a:buFont typeface="Arial" panose="020B0604020202020204" pitchFamily="34" charset="0"/>
              <a:buNone/>
            </a:pPr>
            <a:r>
              <a:rPr lang="en-US" sz="1200" kern="1200" dirty="0">
                <a:solidFill>
                  <a:schemeClr val="tx1"/>
                </a:solidFill>
                <a:effectLst/>
                <a:latin typeface="+mn-lt"/>
                <a:ea typeface="+mn-ea"/>
                <a:cs typeface="+mn-cs"/>
              </a:rPr>
              <a:t>This is how you limit your search results to specific formats using the Google search engine. </a:t>
            </a:r>
          </a:p>
        </p:txBody>
      </p:sp>
      <p:sp>
        <p:nvSpPr>
          <p:cNvPr id="4" name="Slide Number Placeholder 3"/>
          <p:cNvSpPr>
            <a:spLocks noGrp="1"/>
          </p:cNvSpPr>
          <p:nvPr>
            <p:ph type="sldNum" sz="quarter" idx="5"/>
          </p:nvPr>
        </p:nvSpPr>
        <p:spPr/>
        <p:txBody>
          <a:bodyPr/>
          <a:lstStyle/>
          <a:p>
            <a:fld id="{0A1A2D79-0A70-4F98-91B6-5265C658D6AD}" type="slidenum">
              <a:rPr lang="en-US" smtClean="0"/>
              <a:t>26</a:t>
            </a:fld>
            <a:endParaRPr lang="en-US" dirty="0"/>
          </a:p>
        </p:txBody>
      </p:sp>
    </p:spTree>
    <p:extLst>
      <p:ext uri="{BB962C8B-B14F-4D97-AF65-F5344CB8AC3E}">
        <p14:creationId xmlns:p14="http://schemas.microsoft.com/office/powerpoint/2010/main" val="12644574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search engine.</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Search by Format Type Example: </a:t>
            </a:r>
            <a:r>
              <a:rPr lang="en-US" sz="1200" kern="1200" dirty="0">
                <a:solidFill>
                  <a:schemeClr val="tx1"/>
                </a:solidFill>
                <a:effectLst/>
                <a:latin typeface="+mn-lt"/>
                <a:ea typeface="+mn-ea"/>
                <a:cs typeface="+mn-cs"/>
              </a:rPr>
              <a:t>When you click on one of the format types, it will display items related to your search. In this example when you click on the word Images, images of Chicago landmarks display. </a:t>
            </a:r>
          </a:p>
        </p:txBody>
      </p:sp>
      <p:sp>
        <p:nvSpPr>
          <p:cNvPr id="4" name="Slide Number Placeholder 3"/>
          <p:cNvSpPr>
            <a:spLocks noGrp="1"/>
          </p:cNvSpPr>
          <p:nvPr>
            <p:ph type="sldNum" sz="quarter" idx="5"/>
          </p:nvPr>
        </p:nvSpPr>
        <p:spPr/>
        <p:txBody>
          <a:bodyPr/>
          <a:lstStyle/>
          <a:p>
            <a:fld id="{0A1A2D79-0A70-4F98-91B6-5265C658D6AD}" type="slidenum">
              <a:rPr lang="en-US" smtClean="0"/>
              <a:t>27</a:t>
            </a:fld>
            <a:endParaRPr lang="en-US" dirty="0"/>
          </a:p>
        </p:txBody>
      </p:sp>
    </p:spTree>
    <p:extLst>
      <p:ext uri="{BB962C8B-B14F-4D97-AF65-F5344CB8AC3E}">
        <p14:creationId xmlns:p14="http://schemas.microsoft.com/office/powerpoint/2010/main" val="29680187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search engine.</a:t>
            </a:r>
          </a:p>
          <a:p>
            <a:pPr marL="0" lvl="0" indent="0">
              <a:buFont typeface="Arial" panose="020B0604020202020204" pitchFamily="34" charset="0"/>
              <a:buNone/>
            </a:pPr>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Search by Format Type, continued: </a:t>
            </a:r>
            <a:r>
              <a:rPr lang="en-US" sz="1200" kern="1200" dirty="0">
                <a:solidFill>
                  <a:schemeClr val="tx1"/>
                </a:solidFill>
                <a:effectLst/>
                <a:latin typeface="+mn-lt"/>
                <a:ea typeface="+mn-ea"/>
                <a:cs typeface="+mn-cs"/>
              </a:rPr>
              <a:t>To get back to the full list of search results, click on All. </a:t>
            </a:r>
          </a:p>
          <a:p>
            <a:pPr marL="0" lvl="0" indent="0">
              <a:buFont typeface="Arial" panose="020B0604020202020204" pitchFamily="34" charset="0"/>
              <a:buNone/>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INSTRUCTOR NOTE: Before moving to Activity 2, review “parking lot” questions on the Using a Search Engine section. If there are no questions in the parking lot, ask the attendees if they have any questions before you move to Activity 2.</a:t>
            </a:r>
            <a:endParaRPr lang="en-US" sz="1200" b="0" i="0" kern="1200" dirty="0">
              <a:solidFill>
                <a:schemeClr val="tx1"/>
              </a:solidFill>
              <a:effectLst/>
              <a:latin typeface="+mn-lt"/>
              <a:ea typeface="+mn-ea"/>
              <a:cs typeface="+mn-cs"/>
            </a:endParaRPr>
          </a:p>
          <a:p>
            <a:pPr marL="0" lv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28</a:t>
            </a:fld>
            <a:endParaRPr lang="en-US" dirty="0"/>
          </a:p>
        </p:txBody>
      </p:sp>
    </p:spTree>
    <p:extLst>
      <p:ext uri="{BB962C8B-B14F-4D97-AF65-F5344CB8AC3E}">
        <p14:creationId xmlns:p14="http://schemas.microsoft.com/office/powerpoint/2010/main" val="28790017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lang="en-US" sz="1200" kern="1200" dirty="0">
                <a:solidFill>
                  <a:schemeClr val="tx1"/>
                </a:solidFill>
                <a:effectLst/>
                <a:latin typeface="+mn-lt"/>
                <a:ea typeface="+mn-ea"/>
                <a:cs typeface="+mn-cs"/>
              </a:rPr>
              <a:t>Let’s practice what you’ve learned. </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You can either: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Launch the Practice section online by clicking on the link “Open Internet Basics</a:t>
            </a:r>
            <a:r>
              <a:rPr lang="en-US" dirty="0"/>
              <a:t>: Basic Search </a:t>
            </a:r>
            <a:r>
              <a:rPr lang="en-US" sz="1200" i="0" kern="1200" dirty="0">
                <a:solidFill>
                  <a:schemeClr val="tx1"/>
                </a:solidFill>
                <a:effectLst/>
                <a:latin typeface="+mn-lt"/>
                <a:ea typeface="+mn-ea"/>
                <a:cs typeface="+mn-cs"/>
              </a:rPr>
              <a:t>Practice Module” on the slide</a:t>
            </a:r>
            <a:br>
              <a:rPr lang="en-US" i="0" dirty="0"/>
            </a:br>
            <a:r>
              <a:rPr lang="en-US" dirty="0"/>
              <a:t>OR </a:t>
            </a:r>
            <a:r>
              <a:rPr lang="en-US" b="0" dirty="0"/>
              <a:t>Ask learners if they would prefer a demo to walk through these instructions, which are also listed on the Learner Activity Sheet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In the address bar of the web browser, enter </a:t>
            </a:r>
            <a:r>
              <a:rPr lang="en-US" sz="1200" u="sng" kern="1200" dirty="0">
                <a:solidFill>
                  <a:schemeClr val="tx1"/>
                </a:solidFill>
                <a:effectLst/>
                <a:latin typeface="+mn-lt"/>
                <a:ea typeface="+mn-ea"/>
                <a:cs typeface="+mn-cs"/>
              </a:rPr>
              <a:t>https://</a:t>
            </a:r>
            <a:r>
              <a:rPr lang="en-US" sz="1200" u="sng" kern="1200" dirty="0" err="1">
                <a:solidFill>
                  <a:schemeClr val="tx1"/>
                </a:solidFill>
                <a:effectLst/>
                <a:latin typeface="+mn-lt"/>
                <a:ea typeface="+mn-ea"/>
                <a:cs typeface="+mn-cs"/>
              </a:rPr>
              <a:t>www.digitallearn.org</a:t>
            </a:r>
            <a:r>
              <a:rPr lang="en-US" sz="1200" u="sng"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&gt; Click on “Basic Search”  &gt; Click on “Practice Lesson”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OR </a:t>
            </a:r>
            <a:r>
              <a:rPr lang="en-US" sz="1200" i="0" kern="1200" dirty="0">
                <a:solidFill>
                  <a:schemeClr val="tx1"/>
                </a:solidFill>
                <a:effectLst/>
                <a:latin typeface="+mn-lt"/>
                <a:ea typeface="+mn-ea"/>
                <a:cs typeface="+mn-cs"/>
              </a:rPr>
              <a:t>Use the next four slides to review what students have learned in the Using a Search Engine section.</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r>
              <a:rPr lang="en-US" sz="1200" i="0" kern="1200" dirty="0">
                <a:solidFill>
                  <a:schemeClr val="tx1"/>
                </a:solidFill>
                <a:effectLst/>
                <a:latin typeface="+mn-lt"/>
                <a:ea typeface="+mn-ea"/>
                <a:cs typeface="+mn-cs"/>
              </a:rPr>
              <a:t>Participants should follow along as you go through each question. Engage them by asking them to call out answers. Then confirm the correct answer.</a:t>
            </a:r>
            <a:br>
              <a:rPr lang="en-US" sz="1200" i="0" kern="1200" dirty="0">
                <a:solidFill>
                  <a:schemeClr val="tx1"/>
                </a:solidFill>
                <a:effectLst/>
                <a:latin typeface="+mn-lt"/>
                <a:ea typeface="+mn-ea"/>
                <a:cs typeface="+mn-cs"/>
              </a:rPr>
            </a:br>
            <a:r>
              <a:rPr lang="en-US" sz="1200" i="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0A1A2D79-0A70-4F98-91B6-5265C658D6AD}" type="slidenum">
              <a:rPr lang="en-US" smtClean="0"/>
              <a:t>29</a:t>
            </a:fld>
            <a:endParaRPr lang="en-US" dirty="0"/>
          </a:p>
        </p:txBody>
      </p:sp>
    </p:spTree>
    <p:extLst>
      <p:ext uri="{BB962C8B-B14F-4D97-AF65-F5344CB8AC3E}">
        <p14:creationId xmlns:p14="http://schemas.microsoft.com/office/powerpoint/2010/main" val="1324868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is a lot of information on the internet. And today we are going learn internet basics, so that you can search and find information and resources.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What kind of information do you want to find on the internet? (Directions, maps, news,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The internet is a global network that allows people to share digital information with one another. There are two main tools you will need to navigate the internet so you can find the information you’re looking for.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First, you’ll need a web browser.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p>
            <a:pPr marL="742950" marR="0" lvl="1" indent="-285750">
              <a:spcBef>
                <a:spcPts val="0"/>
              </a:spcBef>
              <a:spcAft>
                <a:spcPts val="0"/>
              </a:spcAft>
              <a:buFont typeface="Courier New" panose="02070309020205020404" pitchFamily="49" charset="0"/>
              <a:buChar char="o"/>
            </a:pPr>
            <a:r>
              <a:rPr lang="en-US" sz="1800" dirty="0">
                <a:effectLst/>
                <a:latin typeface="ATT Aleck Sans" panose="020B0503020203020204" pitchFamily="34" charset="0"/>
                <a:ea typeface="Calibri" panose="020F0502020204030204" pitchFamily="34" charset="0"/>
              </a:rPr>
              <a:t>A web browser is a program that allows you to view websites and navigate between them using hyperlinks. People use it to access web-based applications (including email) and to store and access documents (such as photos, forms, and music).</a:t>
            </a:r>
          </a:p>
          <a:p>
            <a:pPr marL="742950" marR="0" lvl="1" indent="-285750">
              <a:spcBef>
                <a:spcPts val="0"/>
              </a:spcBef>
              <a:spcAft>
                <a:spcPts val="0"/>
              </a:spcAft>
              <a:buFont typeface="Courier New" panose="02070309020205020404" pitchFamily="49" charset="0"/>
              <a:buChar char="o"/>
            </a:pPr>
            <a:r>
              <a:rPr lang="en-US" sz="1200" dirty="0">
                <a:effectLst/>
                <a:latin typeface="ATT Aleck Sans" panose="020B0503020203020204" pitchFamily="34" charset="0"/>
                <a:ea typeface="Calibri" panose="020F0502020204030204" pitchFamily="34" charset="0"/>
                <a:cs typeface="Times New Roman" panose="02020603050405020304" pitchFamily="18" charset="0"/>
              </a:rPr>
              <a:t>Some commonly used web browsers are: </a:t>
            </a:r>
          </a:p>
          <a:p>
            <a:pPr marL="1143000" marR="0" lvl="2" indent="-228600">
              <a:spcBef>
                <a:spcPts val="0"/>
              </a:spcBef>
              <a:spcAft>
                <a:spcPts val="0"/>
              </a:spcAft>
              <a:buFont typeface="Wingdings" panose="05000000000000000000" pitchFamily="2" charset="2"/>
              <a:buChar char=""/>
            </a:pPr>
            <a:r>
              <a:rPr lang="en-US" sz="1200" dirty="0">
                <a:effectLst/>
                <a:latin typeface="ATT Aleck Sans" panose="020B0503020203020204" pitchFamily="34" charset="0"/>
                <a:ea typeface="Calibri" panose="020F0502020204030204" pitchFamily="34" charset="0"/>
                <a:cs typeface="Times New Roman" panose="02020603050405020304" pitchFamily="18" charset="0"/>
              </a:rPr>
              <a:t>Microsoft Edge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pPr>
            <a:r>
              <a:rPr lang="en-US" sz="1200" dirty="0">
                <a:effectLst/>
                <a:latin typeface="ATT Aleck Sans" panose="020B0503020203020204" pitchFamily="34" charset="0"/>
                <a:ea typeface="Calibri" panose="020F0502020204030204" pitchFamily="34" charset="0"/>
                <a:cs typeface="Times New Roman" panose="02020603050405020304" pitchFamily="18" charset="0"/>
              </a:rPr>
              <a:t>Mozilla Firefox</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pPr>
            <a:r>
              <a:rPr lang="en-US" sz="1200" dirty="0">
                <a:effectLst/>
                <a:latin typeface="ATT Aleck Sans" panose="020B0503020203020204" pitchFamily="34" charset="0"/>
                <a:ea typeface="Calibri" panose="020F0502020204030204" pitchFamily="34" charset="0"/>
                <a:cs typeface="Times New Roman" panose="02020603050405020304" pitchFamily="18" charset="0"/>
              </a:rPr>
              <a:t>Google Chrome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pPr>
            <a:r>
              <a:rPr lang="en-US" sz="1200" dirty="0">
                <a:effectLst/>
                <a:latin typeface="ATT Aleck Sans" panose="020B0503020203020204" pitchFamily="34" charset="0"/>
                <a:ea typeface="Calibri" panose="020F0502020204030204" pitchFamily="34" charset="0"/>
                <a:cs typeface="Times New Roman" panose="02020603050405020304" pitchFamily="18" charset="0"/>
              </a:rPr>
              <a:t>Apple Safari</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Second, you’ll need a search engine.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A search engine is a website that allows you to look up information and view content on the </a:t>
            </a:r>
            <a:r>
              <a:rPr lang="en-US" sz="1800" dirty="0">
                <a:solidFill>
                  <a:srgbClr val="000000"/>
                </a:solidFill>
                <a:effectLst/>
                <a:latin typeface="ATT Aleck Sans" panose="020B0503020203020204" pitchFamily="34" charset="0"/>
                <a:ea typeface="Calibri" panose="020F0502020204030204" pitchFamily="34" charset="0"/>
                <a:cs typeface="Times New Roman" panose="02020603050405020304" pitchFamily="18" charset="0"/>
              </a:rPr>
              <a:t>internet.</a:t>
            </a:r>
            <a:r>
              <a:rPr lang="en-US" sz="1800" b="1" dirty="0">
                <a:solidFill>
                  <a:srgbClr val="000000"/>
                </a:solidFill>
                <a:effectLst/>
                <a:latin typeface="ATT Aleck Sans" panose="020B050302020302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In today’s workshop we are going to use the Google search engine. Some examples of other commonly used search engines are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Bing</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Duck Duck Go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Yahoo!</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 Let’s talk about how to use a search engine to find information on the internet.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n-US" dirty="0"/>
          </a:p>
        </p:txBody>
      </p:sp>
    </p:spTree>
    <p:extLst>
      <p:ext uri="{BB962C8B-B14F-4D97-AF65-F5344CB8AC3E}">
        <p14:creationId xmlns:p14="http://schemas.microsoft.com/office/powerpoint/2010/main" val="1980166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 </a:t>
            </a:r>
            <a:r>
              <a:rPr lang="en-US" sz="1200" i="0" kern="1200" dirty="0">
                <a:solidFill>
                  <a:schemeClr val="tx1"/>
                </a:solidFill>
                <a:effectLst/>
                <a:latin typeface="+mn-lt"/>
                <a:ea typeface="+mn-ea"/>
                <a:cs typeface="+mn-cs"/>
              </a:rPr>
              <a:t>Practice questions are online at </a:t>
            </a:r>
            <a:r>
              <a:rPr lang="en-US" dirty="0"/>
              <a:t>Internet Basics: Basic Search  Practice Module: https://</a:t>
            </a:r>
            <a:r>
              <a:rPr lang="en-US" dirty="0" err="1"/>
              <a:t>www.digitallearn.org</a:t>
            </a:r>
            <a:r>
              <a:rPr lang="en-US" dirty="0"/>
              <a:t>/courses/basic-search-new/lessons/practice-www</a:t>
            </a:r>
            <a:endParaRPr lang="en-US" sz="1200" i="1"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Review concepts from the Using a Search Engine section.</a:t>
            </a:r>
          </a:p>
          <a:p>
            <a:pPr marL="0" lvl="0" indent="0">
              <a:buFont typeface="Arial" panose="020B0604020202020204" pitchFamily="34" charset="0"/>
              <a:buNone/>
            </a:pPr>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Can you identify where you enter your search terms when searching Google?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b="0" i="0" kern="1200" dirty="0">
                <a:solidFill>
                  <a:schemeClr val="tx1"/>
                </a:solidFill>
                <a:effectLst/>
                <a:latin typeface="+mn-lt"/>
                <a:ea typeface="+mn-ea"/>
                <a:cs typeface="+mn-cs"/>
              </a:rPr>
              <a:t>Solicit answers from the learners.</a:t>
            </a:r>
            <a:endParaRPr lang="en-US" sz="1200" b="1"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Answer: </a:t>
            </a:r>
            <a:r>
              <a:rPr lang="en-US" sz="1200" b="0" kern="1200" dirty="0">
                <a:solidFill>
                  <a:schemeClr val="tx1"/>
                </a:solidFill>
                <a:effectLst/>
                <a:latin typeface="+mn-lt"/>
                <a:ea typeface="+mn-ea"/>
                <a:cs typeface="+mn-cs"/>
              </a:rPr>
              <a:t>It is the search box. </a:t>
            </a:r>
          </a:p>
          <a:p>
            <a:pPr lvl="0"/>
            <a:r>
              <a:rPr lang="en-US" sz="1200" b="0" i="1" kern="1200" dirty="0">
                <a:solidFill>
                  <a:schemeClr val="tx1"/>
                </a:solidFill>
                <a:effectLst/>
                <a:latin typeface="+mn-lt"/>
                <a:ea typeface="+mn-ea"/>
                <a:cs typeface="+mn-cs"/>
              </a:rPr>
              <a:t>INSTRUCTOR NOTE: </a:t>
            </a:r>
            <a:r>
              <a:rPr lang="en-US" sz="1200" b="0" i="0" kern="1200" dirty="0">
                <a:solidFill>
                  <a:schemeClr val="tx1"/>
                </a:solidFill>
                <a:effectLst/>
                <a:latin typeface="+mn-lt"/>
                <a:ea typeface="+mn-ea"/>
                <a:cs typeface="+mn-cs"/>
              </a:rPr>
              <a:t>Point out the search box.</a:t>
            </a: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30</a:t>
            </a:fld>
            <a:endParaRPr lang="en-US" dirty="0"/>
          </a:p>
        </p:txBody>
      </p:sp>
    </p:spTree>
    <p:extLst>
      <p:ext uri="{BB962C8B-B14F-4D97-AF65-F5344CB8AC3E}">
        <p14:creationId xmlns:p14="http://schemas.microsoft.com/office/powerpoint/2010/main" val="3839224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 </a:t>
            </a:r>
            <a:r>
              <a:rPr lang="en-US" sz="1200" i="0" kern="1200" dirty="0">
                <a:solidFill>
                  <a:schemeClr val="tx1"/>
                </a:solidFill>
                <a:effectLst/>
                <a:latin typeface="+mn-lt"/>
                <a:ea typeface="+mn-ea"/>
                <a:cs typeface="+mn-cs"/>
              </a:rPr>
              <a:t>Practice questions are online at</a:t>
            </a:r>
            <a:r>
              <a:rPr lang="en-US" sz="1200" i="1" kern="1200" dirty="0">
                <a:solidFill>
                  <a:schemeClr val="tx1"/>
                </a:solidFill>
                <a:effectLst/>
                <a:latin typeface="+mn-lt"/>
                <a:ea typeface="+mn-ea"/>
                <a:cs typeface="+mn-cs"/>
              </a:rPr>
              <a:t> </a:t>
            </a:r>
            <a:r>
              <a:rPr lang="en-US" dirty="0"/>
              <a:t>Internet Basics: Basic Search Practice Module https://</a:t>
            </a:r>
            <a:r>
              <a:rPr lang="en-US" dirty="0" err="1"/>
              <a:t>www.digitallearn.org</a:t>
            </a:r>
            <a:r>
              <a:rPr lang="en-US" dirty="0"/>
              <a:t>/courses/basic-search-new/lessons/practice-www</a:t>
            </a:r>
            <a:br>
              <a:rPr lang="en-US" dirty="0"/>
            </a:b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Review concepts from the Using a Search Engine section.</a:t>
            </a:r>
          </a:p>
          <a:p>
            <a:pPr marL="0" lvl="0" indent="0">
              <a:buFont typeface="Arial" panose="020B0604020202020204" pitchFamily="34" charset="0"/>
              <a:buNone/>
            </a:pPr>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Can you identify where the ad appears?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Solicit answers from the learners.</a:t>
            </a:r>
          </a:p>
          <a:p>
            <a:pPr lvl="0"/>
            <a:endParaRPr lang="en-US" sz="1200" b="1" kern="1200" dirty="0">
              <a:solidFill>
                <a:schemeClr val="tx1"/>
              </a:solidFill>
              <a:effectLst/>
              <a:latin typeface="+mn-lt"/>
              <a:ea typeface="+mn-ea"/>
              <a:cs typeface="+mn-cs"/>
            </a:endParaRPr>
          </a:p>
          <a:p>
            <a:pPr lvl="0"/>
            <a:r>
              <a:rPr lang="en-US" sz="1200" b="1" kern="1200" dirty="0">
                <a:solidFill>
                  <a:srgbClr val="FF0000"/>
                </a:solidFill>
                <a:effectLst/>
                <a:latin typeface="+mn-lt"/>
                <a:ea typeface="+mn-ea"/>
                <a:cs typeface="+mn-cs"/>
              </a:rPr>
              <a:t>Answer: </a:t>
            </a:r>
            <a:r>
              <a:rPr lang="en-US" sz="1200" b="0" kern="1200" dirty="0">
                <a:solidFill>
                  <a:srgbClr val="FF0000"/>
                </a:solidFill>
                <a:effectLst/>
                <a:latin typeface="+mn-lt"/>
                <a:ea typeface="+mn-ea"/>
                <a:cs typeface="+mn-cs"/>
              </a:rPr>
              <a:t>It is the first link in the search results. It has the word “Ad” in boldface type at the beginning.</a:t>
            </a:r>
          </a:p>
          <a:p>
            <a:pPr lvl="0"/>
            <a:r>
              <a:rPr lang="en-US" sz="1200" i="0" kern="1200" dirty="0">
                <a:solidFill>
                  <a:schemeClr val="tx1"/>
                </a:solidFill>
                <a:effectLst/>
                <a:latin typeface="+mn-lt"/>
                <a:ea typeface="+mn-ea"/>
                <a:cs typeface="+mn-cs"/>
              </a:rPr>
              <a:t>INSTRUCTOR NOTE</a:t>
            </a:r>
            <a:r>
              <a:rPr lang="en-US" sz="1200" b="0" i="0" kern="1200" dirty="0">
                <a:solidFill>
                  <a:schemeClr val="tx1"/>
                </a:solidFill>
                <a:effectLst/>
                <a:latin typeface="+mn-lt"/>
                <a:ea typeface="+mn-ea"/>
                <a:cs typeface="+mn-cs"/>
              </a:rPr>
              <a:t>: </a:t>
            </a:r>
            <a:r>
              <a:rPr lang="en-US" sz="1200" b="0" i="0" kern="1200" dirty="0">
                <a:solidFill>
                  <a:srgbClr val="FF0000"/>
                </a:solidFill>
                <a:effectLst/>
                <a:latin typeface="+mn-lt"/>
                <a:ea typeface="+mn-ea"/>
                <a:cs typeface="+mn-cs"/>
              </a:rPr>
              <a:t>Point out the link with the Ad marker next to it.</a:t>
            </a: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31</a:t>
            </a:fld>
            <a:endParaRPr lang="en-US" dirty="0"/>
          </a:p>
        </p:txBody>
      </p:sp>
    </p:spTree>
    <p:extLst>
      <p:ext uri="{BB962C8B-B14F-4D97-AF65-F5344CB8AC3E}">
        <p14:creationId xmlns:p14="http://schemas.microsoft.com/office/powerpoint/2010/main" val="40766720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 </a:t>
            </a:r>
            <a:r>
              <a:rPr lang="en-US" sz="1200" i="0" kern="1200" dirty="0">
                <a:solidFill>
                  <a:schemeClr val="tx1"/>
                </a:solidFill>
                <a:effectLst/>
                <a:latin typeface="+mn-lt"/>
                <a:ea typeface="+mn-ea"/>
                <a:cs typeface="+mn-cs"/>
              </a:rPr>
              <a:t>Practice questions are online at </a:t>
            </a:r>
            <a:r>
              <a:rPr lang="en-US" i="0" dirty="0"/>
              <a:t>Internet Basics</a:t>
            </a:r>
            <a:r>
              <a:rPr lang="en-US" dirty="0"/>
              <a:t>: Basic Search</a:t>
            </a:r>
            <a:r>
              <a:rPr lang="en-US" i="0" dirty="0"/>
              <a:t> Practice Module: https://</a:t>
            </a:r>
            <a:r>
              <a:rPr lang="en-US" i="0" dirty="0" err="1"/>
              <a:t>www.digitallearn.org</a:t>
            </a:r>
            <a:r>
              <a:rPr lang="en-US" i="0" dirty="0"/>
              <a:t>/courses/basic-search-new/lessons/practice-www</a:t>
            </a:r>
            <a:endParaRPr lang="en-US" sz="1200" i="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Review concepts from the Using a Search Engine section.</a:t>
            </a:r>
          </a:p>
          <a:p>
            <a:pPr marL="0" lvl="0" indent="0">
              <a:buFont typeface="Arial" panose="020B0604020202020204" pitchFamily="34" charset="0"/>
              <a:buNone/>
            </a:pPr>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In this example, there are two ways to get to a map. What are they?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b="0" i="0" kern="1200" dirty="0">
                <a:solidFill>
                  <a:schemeClr val="tx1"/>
                </a:solidFill>
                <a:effectLst/>
                <a:latin typeface="+mn-lt"/>
                <a:ea typeface="+mn-ea"/>
                <a:cs typeface="+mn-cs"/>
              </a:rPr>
              <a:t>Solicit answers from the learners.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Answer: </a:t>
            </a:r>
            <a:r>
              <a:rPr lang="en-US" sz="1200" b="0" kern="1200" dirty="0">
                <a:solidFill>
                  <a:schemeClr val="tx1"/>
                </a:solidFill>
                <a:effectLst/>
                <a:latin typeface="+mn-lt"/>
                <a:ea typeface="+mn-ea"/>
                <a:cs typeface="+mn-cs"/>
              </a:rPr>
              <a:t>The first is the Maps link under the search box. The second location is the map on the right-hand side of the screen.</a:t>
            </a:r>
          </a:p>
          <a:p>
            <a:pPr lvl="0"/>
            <a:r>
              <a:rPr lang="en-US" sz="1200" i="1" kern="1200" dirty="0">
                <a:solidFill>
                  <a:schemeClr val="tx1"/>
                </a:solidFill>
                <a:effectLst/>
                <a:latin typeface="+mn-lt"/>
                <a:ea typeface="+mn-ea"/>
                <a:cs typeface="+mn-cs"/>
              </a:rPr>
              <a:t>INSTRUCTOR NOTE</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Point out the two areas.</a:t>
            </a: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32</a:t>
            </a:fld>
            <a:endParaRPr lang="en-US" dirty="0"/>
          </a:p>
        </p:txBody>
      </p:sp>
    </p:spTree>
    <p:extLst>
      <p:ext uri="{BB962C8B-B14F-4D97-AF65-F5344CB8AC3E}">
        <p14:creationId xmlns:p14="http://schemas.microsoft.com/office/powerpoint/2010/main" val="36199728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 </a:t>
            </a:r>
            <a:r>
              <a:rPr lang="en-US" sz="1200" i="0" kern="1200" dirty="0">
                <a:solidFill>
                  <a:schemeClr val="tx1"/>
                </a:solidFill>
                <a:effectLst/>
                <a:latin typeface="+mn-lt"/>
                <a:ea typeface="+mn-ea"/>
                <a:cs typeface="+mn-cs"/>
              </a:rPr>
              <a:t>Practice questions are online at </a:t>
            </a:r>
            <a:r>
              <a:rPr lang="en-US" i="0" dirty="0"/>
              <a:t>Internet Basics</a:t>
            </a:r>
            <a:r>
              <a:rPr lang="en-US" dirty="0"/>
              <a:t>: Basic Search</a:t>
            </a:r>
            <a:r>
              <a:rPr lang="en-US" i="0" dirty="0"/>
              <a:t> Practice Module: https://</a:t>
            </a:r>
            <a:r>
              <a:rPr lang="en-US" i="0" dirty="0" err="1"/>
              <a:t>www.digitallearn.org</a:t>
            </a:r>
            <a:r>
              <a:rPr lang="en-US" i="0" dirty="0"/>
              <a:t>/courses/basic-search-new/lessons/practice-www</a:t>
            </a:r>
            <a:br>
              <a:rPr lang="en-US" i="0" dirty="0"/>
            </a:b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Review concepts from the Using a Search Engine section.</a:t>
            </a:r>
          </a:p>
          <a:p>
            <a:pPr marL="0" lvl="0" indent="0">
              <a:buFont typeface="Arial" panose="020B0604020202020204" pitchFamily="34" charset="0"/>
              <a:buNone/>
            </a:pPr>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Which link will take you to the image results?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b="0" i="0" kern="1200" dirty="0">
                <a:solidFill>
                  <a:schemeClr val="tx1"/>
                </a:solidFill>
                <a:effectLst/>
                <a:latin typeface="+mn-lt"/>
                <a:ea typeface="+mn-ea"/>
                <a:cs typeface="+mn-cs"/>
              </a:rPr>
              <a:t>Solicit answers from the learners.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Answer: </a:t>
            </a:r>
            <a:r>
              <a:rPr lang="en-US" sz="1200" b="0" kern="1200" dirty="0">
                <a:solidFill>
                  <a:schemeClr val="tx1"/>
                </a:solidFill>
                <a:effectLst/>
                <a:latin typeface="+mn-lt"/>
                <a:ea typeface="+mn-ea"/>
                <a:cs typeface="+mn-cs"/>
              </a:rPr>
              <a:t>The Images link is right below the search box. </a:t>
            </a:r>
          </a:p>
          <a:p>
            <a:pPr lvl="0"/>
            <a:r>
              <a:rPr lang="en-US" sz="1200" b="0" i="1" kern="1200" dirty="0">
                <a:solidFill>
                  <a:schemeClr val="tx1"/>
                </a:solidFill>
                <a:effectLst/>
                <a:latin typeface="+mn-lt"/>
                <a:ea typeface="+mn-ea"/>
                <a:cs typeface="+mn-cs"/>
              </a:rPr>
              <a:t>INSTRUCTOR NOTE: </a:t>
            </a:r>
            <a:r>
              <a:rPr lang="en-US" sz="1200" b="0" i="0" kern="1200" dirty="0">
                <a:solidFill>
                  <a:schemeClr val="tx1"/>
                </a:solidFill>
                <a:effectLst/>
                <a:latin typeface="+mn-lt"/>
                <a:ea typeface="+mn-ea"/>
                <a:cs typeface="+mn-cs"/>
              </a:rPr>
              <a:t>Point out the Images link.</a:t>
            </a:r>
          </a:p>
          <a:p>
            <a:pPr lvl="0"/>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After Activity 2 is completed: </a:t>
            </a:r>
            <a:r>
              <a:rPr lang="en-US" sz="1200" kern="1200" dirty="0">
                <a:solidFill>
                  <a:schemeClr val="tx1"/>
                </a:solidFill>
                <a:effectLst/>
                <a:latin typeface="+mn-lt"/>
                <a:ea typeface="+mn-ea"/>
                <a:cs typeface="+mn-cs"/>
              </a:rPr>
              <a:t>Great job everyone! In the next section, you’ll learn some search tips and tricks. </a:t>
            </a: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33</a:t>
            </a:fld>
            <a:endParaRPr lang="en-US" dirty="0"/>
          </a:p>
        </p:txBody>
      </p:sp>
    </p:spTree>
    <p:extLst>
      <p:ext uri="{BB962C8B-B14F-4D97-AF65-F5344CB8AC3E}">
        <p14:creationId xmlns:p14="http://schemas.microsoft.com/office/powerpoint/2010/main" val="26841174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a:t>
            </a:r>
            <a:r>
              <a:rPr lang="en-US" sz="1200" strike="noStrike" kern="1200" dirty="0">
                <a:solidFill>
                  <a:schemeClr val="tx1"/>
                </a:solidFill>
                <a:effectLst/>
                <a:latin typeface="+mn-lt"/>
                <a:ea typeface="+mn-ea"/>
                <a:cs typeface="+mn-cs"/>
              </a:rPr>
              <a:t>Search Tips &amp; Tricks. </a:t>
            </a:r>
            <a:endParaRPr lang="en-US" sz="1200" b="1"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Search tips: </a:t>
            </a:r>
            <a:r>
              <a:rPr lang="en-US" sz="1200" kern="1200" dirty="0">
                <a:solidFill>
                  <a:schemeClr val="tx1"/>
                </a:solidFill>
                <a:effectLst/>
                <a:latin typeface="+mn-lt"/>
                <a:ea typeface="+mn-ea"/>
                <a:cs typeface="+mn-cs"/>
              </a:rPr>
              <a:t>Use these tricks to search like a pro.</a:t>
            </a:r>
          </a:p>
          <a:p>
            <a:pPr lvl="1"/>
            <a:r>
              <a:rPr lang="en-US" sz="1200" kern="1200" dirty="0">
                <a:solidFill>
                  <a:schemeClr val="tx1"/>
                </a:solidFill>
                <a:effectLst/>
                <a:latin typeface="+mn-lt"/>
                <a:ea typeface="+mn-ea"/>
                <a:cs typeface="+mn-cs"/>
              </a:rPr>
              <a:t>Use </a:t>
            </a:r>
            <a:r>
              <a:rPr lang="en-US" sz="1200" b="0" kern="1200" dirty="0">
                <a:solidFill>
                  <a:schemeClr val="tx1"/>
                </a:solidFill>
                <a:effectLst/>
                <a:latin typeface="+mn-lt"/>
                <a:ea typeface="+mn-ea"/>
                <a:cs typeface="+mn-cs"/>
              </a:rPr>
              <a:t>quotation marks </a:t>
            </a:r>
            <a:r>
              <a:rPr lang="en-US" sz="1200" kern="1200" dirty="0">
                <a:solidFill>
                  <a:schemeClr val="tx1"/>
                </a:solidFill>
                <a:effectLst/>
                <a:latin typeface="+mn-lt"/>
                <a:ea typeface="+mn-ea"/>
                <a:cs typeface="+mn-cs"/>
              </a:rPr>
              <a:t>to search for an exact phrase. Example: “Illinois State Fair”</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AND</a:t>
            </a:r>
            <a:r>
              <a:rPr lang="en-US" sz="1200" kern="1200" dirty="0">
                <a:solidFill>
                  <a:schemeClr val="tx1"/>
                </a:solidFill>
                <a:effectLst/>
                <a:latin typeface="+mn-lt"/>
                <a:ea typeface="+mn-ea"/>
                <a:cs typeface="+mn-cs"/>
              </a:rPr>
              <a:t> narrows your search results. It finds web pages that contain all the search terms. </a:t>
            </a:r>
          </a:p>
          <a:p>
            <a:pPr lvl="1"/>
            <a:r>
              <a:rPr lang="en-US" sz="1200" kern="1200" dirty="0">
                <a:solidFill>
                  <a:schemeClr val="tx1"/>
                </a:solidFill>
                <a:effectLst/>
                <a:latin typeface="+mn-lt"/>
                <a:ea typeface="+mn-ea"/>
                <a:cs typeface="+mn-cs"/>
              </a:rPr>
              <a:t>Example: Chicago AND events</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OR</a:t>
            </a:r>
            <a:r>
              <a:rPr lang="en-US" sz="1200" kern="1200" dirty="0">
                <a:solidFill>
                  <a:schemeClr val="tx1"/>
                </a:solidFill>
                <a:effectLst/>
                <a:latin typeface="+mn-lt"/>
                <a:ea typeface="+mn-ea"/>
                <a:cs typeface="+mn-cs"/>
              </a:rPr>
              <a:t> expands your search. It finds web pages that contain either word.</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Example: college OR university</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Exclude terms from the search results by using the (-) minus symbol. Example: cardinal –baseball (Otherwise, results will include sports teams with that name instead of birds.) </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If time permits open a browser window and conduct a search in a search engine using the same two search terms. Use the different search types (quotation marks, the word OR, the word AND, and the minus symbol). Highlight how the search result number changes based on the search conducted.</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34</a:t>
            </a:fld>
            <a:endParaRPr lang="en-US" dirty="0"/>
          </a:p>
        </p:txBody>
      </p:sp>
    </p:spTree>
    <p:extLst>
      <p:ext uri="{BB962C8B-B14F-4D97-AF65-F5344CB8AC3E}">
        <p14:creationId xmlns:p14="http://schemas.microsoft.com/office/powerpoint/2010/main" val="5484494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a:t>
            </a:r>
            <a:r>
              <a:rPr lang="en-US" sz="1200" strike="noStrike" kern="1200" dirty="0">
                <a:solidFill>
                  <a:schemeClr val="tx1"/>
                </a:solidFill>
                <a:effectLst/>
                <a:latin typeface="+mn-lt"/>
                <a:ea typeface="+mn-ea"/>
                <a:cs typeface="+mn-cs"/>
              </a:rPr>
              <a:t>Search Tips &amp; Tricks.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kern="1200" dirty="0">
                <a:solidFill>
                  <a:schemeClr val="tx1"/>
                </a:solidFill>
                <a:effectLst/>
                <a:latin typeface="+mn-lt"/>
                <a:ea typeface="+mn-ea"/>
                <a:cs typeface="+mn-cs"/>
              </a:rPr>
              <a:t>INSTRUCTOR NOTE</a:t>
            </a:r>
            <a:r>
              <a:rPr lang="en-US" sz="1200" i="1" strike="noStrike" kern="1200" dirty="0">
                <a:solidFill>
                  <a:schemeClr val="tx1"/>
                </a:solidFill>
                <a:effectLst/>
                <a:latin typeface="+mn-lt"/>
                <a:ea typeface="+mn-ea"/>
                <a:cs typeface="+mn-cs"/>
              </a:rPr>
              <a:t> for live demo: </a:t>
            </a:r>
            <a:r>
              <a:rPr lang="en-US" sz="1200" strike="noStrike" kern="1200" dirty="0">
                <a:solidFill>
                  <a:schemeClr val="tx1"/>
                </a:solidFill>
                <a:effectLst/>
                <a:latin typeface="+mn-lt"/>
                <a:ea typeface="+mn-ea"/>
                <a:cs typeface="+mn-cs"/>
              </a:rPr>
              <a:t>It may be useful to use the two Search Tips &amp; Tricks slides with this information first or print a Learner Handout to help learners follow along. Then follow up with a quick live demo by asking for search suggestions and demonstrating a few of these tips.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When reviewing your search results: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Review the search results list before clicking a link.</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Check multiple pages before using a new keyword search.</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Use “Also try” or “Searches related to.” If you can’t find a web page, try using the recommended searches feature, which is available on most search result pages.</a:t>
            </a:r>
          </a:p>
          <a:p>
            <a:pPr marL="628650" lvl="1" indent="-171450">
              <a:buFont typeface="Arial" panose="020B0604020202020204" pitchFamily="34" charset="0"/>
              <a:buChar char="•"/>
            </a:pPr>
            <a:endParaRPr lang="en-US"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Before moving to Activity 3, review </a:t>
            </a:r>
            <a:r>
              <a:rPr lang="en-US" sz="1200" kern="1200" dirty="0">
                <a:solidFill>
                  <a:schemeClr val="tx1"/>
                </a:solidFill>
                <a:effectLst/>
                <a:latin typeface="+mn-lt"/>
                <a:ea typeface="+mn-ea"/>
                <a:cs typeface="+mn-cs"/>
              </a:rPr>
              <a:t>“parking lot” questions on the Search Tips &amp; Tricks section. If there are no questions in the parking lot, ask the attendees if they have any questions before you move to Activity 3. </a:t>
            </a:r>
          </a:p>
          <a:p>
            <a:pPr marL="0" lv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35</a:t>
            </a:fld>
            <a:endParaRPr lang="en-US" dirty="0"/>
          </a:p>
        </p:txBody>
      </p:sp>
    </p:spTree>
    <p:extLst>
      <p:ext uri="{BB962C8B-B14F-4D97-AF65-F5344CB8AC3E}">
        <p14:creationId xmlns:p14="http://schemas.microsoft.com/office/powerpoint/2010/main" val="2997430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a:p>
            <a:pPr marL="228600" lvl="0" indent="-228600">
              <a:buAutoNum type="arabicPeriod"/>
            </a:pPr>
            <a:r>
              <a:rPr lang="en-US" sz="1200" kern="1200" dirty="0">
                <a:solidFill>
                  <a:schemeClr val="tx1"/>
                </a:solidFill>
                <a:effectLst/>
                <a:latin typeface="+mn-lt"/>
                <a:ea typeface="+mn-ea"/>
                <a:cs typeface="+mn-cs"/>
              </a:rPr>
              <a:t>Let’s practice what you’ve learned.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228600" lvl="0" indent="-228600">
              <a:buAutoNum type="arabicPeriod"/>
            </a:pPr>
            <a:r>
              <a:rPr lang="en-US" sz="1200" kern="1200" dirty="0">
                <a:solidFill>
                  <a:schemeClr val="tx1"/>
                </a:solidFill>
                <a:effectLst/>
                <a:latin typeface="+mn-lt"/>
                <a:ea typeface="+mn-ea"/>
                <a:cs typeface="+mn-cs"/>
              </a:rPr>
              <a:t>If you want to search for “brave new world” as a phrase, what should you do? </a:t>
            </a:r>
            <a:br>
              <a:rPr lang="en-US" sz="1200" kern="1200" dirty="0">
                <a:solidFill>
                  <a:schemeClr val="tx1"/>
                </a:solidFill>
                <a:effectLst/>
                <a:latin typeface="+mn-lt"/>
                <a:ea typeface="+mn-ea"/>
                <a:cs typeface="+mn-cs"/>
              </a:rPr>
            </a:b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Enter </a:t>
            </a:r>
            <a:r>
              <a:rPr lang="en-US" sz="1200" i="1" kern="1200" dirty="0">
                <a:solidFill>
                  <a:schemeClr val="tx1"/>
                </a:solidFill>
                <a:effectLst/>
                <a:latin typeface="+mn-lt"/>
                <a:ea typeface="+mn-ea"/>
                <a:cs typeface="+mn-cs"/>
              </a:rPr>
              <a:t>“brave new world” </a:t>
            </a:r>
            <a:r>
              <a:rPr lang="en-US" sz="1200" i="0" kern="1200" dirty="0">
                <a:solidFill>
                  <a:schemeClr val="tx1"/>
                </a:solidFill>
                <a:effectLst/>
                <a:latin typeface="+mn-lt"/>
                <a:ea typeface="+mn-ea"/>
                <a:cs typeface="+mn-cs"/>
              </a:rPr>
              <a:t>in quotation marks into the search box.</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pPr marL="228600" lvl="0" indent="-228600">
              <a:buAutoNum type="arabicPeriod"/>
            </a:pPr>
            <a:r>
              <a:rPr lang="en-US" sz="1200" kern="1200" dirty="0">
                <a:solidFill>
                  <a:schemeClr val="tx1"/>
                </a:solidFill>
                <a:effectLst/>
                <a:latin typeface="+mn-lt"/>
                <a:ea typeface="+mn-ea"/>
                <a:cs typeface="+mn-cs"/>
              </a:rPr>
              <a:t>Let’s say you want to search for “brave new world” and you do not want the book to show up in the search results. What should you enter in the search box?</a:t>
            </a:r>
            <a:br>
              <a:rPr lang="en-US" sz="1200" kern="1200" dirty="0">
                <a:solidFill>
                  <a:schemeClr val="tx1"/>
                </a:solidFill>
                <a:effectLst/>
                <a:latin typeface="+mn-lt"/>
                <a:ea typeface="+mn-ea"/>
                <a:cs typeface="+mn-cs"/>
              </a:rPr>
            </a:b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Enter </a:t>
            </a:r>
            <a:r>
              <a:rPr lang="en-US" sz="1200" i="1" kern="1200" dirty="0">
                <a:solidFill>
                  <a:schemeClr val="tx1"/>
                </a:solidFill>
                <a:effectLst/>
                <a:latin typeface="+mn-lt"/>
                <a:ea typeface="+mn-ea"/>
                <a:cs typeface="+mn-cs"/>
              </a:rPr>
              <a:t>“brave new world” –book </a:t>
            </a:r>
            <a:r>
              <a:rPr lang="en-US" sz="1200" i="0" kern="1200" dirty="0">
                <a:solidFill>
                  <a:schemeClr val="tx1"/>
                </a:solidFill>
                <a:effectLst/>
                <a:latin typeface="+mn-lt"/>
                <a:ea typeface="+mn-ea"/>
                <a:cs typeface="+mn-cs"/>
              </a:rPr>
              <a:t>into the search box.</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pPr marL="228600" lvl="0" indent="-228600">
              <a:buAutoNum type="arabicPeriod"/>
            </a:pPr>
            <a:r>
              <a:rPr lang="en-US" sz="1200" kern="1200" dirty="0">
                <a:solidFill>
                  <a:schemeClr val="tx1"/>
                </a:solidFill>
                <a:effectLst/>
                <a:latin typeface="+mn-lt"/>
                <a:ea typeface="+mn-ea"/>
                <a:cs typeface="+mn-cs"/>
              </a:rPr>
              <a:t>If you want to search for a recipe that includes chicken, what should you enter in the search box?</a:t>
            </a:r>
            <a:br>
              <a:rPr lang="en-US" sz="1200" kern="1200" dirty="0">
                <a:solidFill>
                  <a:schemeClr val="tx1"/>
                </a:solidFill>
                <a:effectLst/>
                <a:latin typeface="+mn-lt"/>
                <a:ea typeface="+mn-ea"/>
                <a:cs typeface="+mn-cs"/>
              </a:rPr>
            </a:b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Enter </a:t>
            </a:r>
            <a:r>
              <a:rPr lang="en-US" sz="1200" i="1" kern="1200" dirty="0">
                <a:solidFill>
                  <a:schemeClr val="tx1"/>
                </a:solidFill>
                <a:effectLst/>
                <a:latin typeface="+mn-lt"/>
                <a:ea typeface="+mn-ea"/>
                <a:cs typeface="+mn-cs"/>
              </a:rPr>
              <a:t>chicken AND recipe </a:t>
            </a:r>
            <a:r>
              <a:rPr lang="en-US" sz="1200" i="0" kern="1200" dirty="0">
                <a:solidFill>
                  <a:schemeClr val="tx1"/>
                </a:solidFill>
                <a:effectLst/>
                <a:latin typeface="+mn-lt"/>
                <a:ea typeface="+mn-ea"/>
                <a:cs typeface="+mn-cs"/>
              </a:rPr>
              <a:t>into the </a:t>
            </a:r>
            <a:r>
              <a:rPr lang="en-US" sz="1200" kern="1200" dirty="0">
                <a:solidFill>
                  <a:schemeClr val="tx1"/>
                </a:solidFill>
                <a:effectLst/>
                <a:latin typeface="+mn-lt"/>
                <a:ea typeface="+mn-ea"/>
                <a:cs typeface="+mn-cs"/>
              </a:rPr>
              <a:t>search box</a:t>
            </a:r>
            <a:r>
              <a:rPr lang="en-US" sz="1200" i="0" kern="1200" dirty="0">
                <a:solidFill>
                  <a:schemeClr val="tx1"/>
                </a:solidFill>
                <a:effectLst/>
                <a:latin typeface="+mn-lt"/>
                <a:ea typeface="+mn-ea"/>
                <a:cs typeface="+mn-cs"/>
              </a:rPr>
              <a:t>.</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dirty="0">
                <a:solidFill>
                  <a:schemeClr val="tx1"/>
                </a:solidFill>
                <a:effectLst/>
                <a:latin typeface="+mn-lt"/>
                <a:ea typeface="+mn-ea"/>
                <a:cs typeface="+mn-cs"/>
              </a:rPr>
              <a:t>If you want to search for a recipe that includes chicken or fish, what should you enter in the search box? </a:t>
            </a:r>
            <a:br>
              <a:rPr lang="en-US" sz="1200" i="1" kern="1200" dirty="0">
                <a:solidFill>
                  <a:schemeClr val="tx1"/>
                </a:solidFill>
                <a:effectLst/>
                <a:latin typeface="+mn-lt"/>
                <a:ea typeface="+mn-ea"/>
                <a:cs typeface="+mn-cs"/>
              </a:rPr>
            </a:b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Enter </a:t>
            </a:r>
            <a:r>
              <a:rPr lang="en-US" sz="1200" i="1" kern="1200" dirty="0">
                <a:solidFill>
                  <a:schemeClr val="tx1"/>
                </a:solidFill>
                <a:effectLst/>
                <a:latin typeface="+mn-lt"/>
                <a:ea typeface="+mn-ea"/>
                <a:cs typeface="+mn-cs"/>
              </a:rPr>
              <a:t>chicken OR fish AND recipe </a:t>
            </a:r>
            <a:r>
              <a:rPr lang="en-US" sz="1200" i="0" kern="1200" dirty="0">
                <a:solidFill>
                  <a:schemeClr val="tx1"/>
                </a:solidFill>
                <a:effectLst/>
                <a:latin typeface="+mn-lt"/>
                <a:ea typeface="+mn-ea"/>
                <a:cs typeface="+mn-cs"/>
              </a:rPr>
              <a:t>into the </a:t>
            </a:r>
            <a:r>
              <a:rPr lang="en-US" sz="1200" kern="1200" dirty="0">
                <a:solidFill>
                  <a:schemeClr val="tx1"/>
                </a:solidFill>
                <a:effectLst/>
                <a:latin typeface="+mn-lt"/>
                <a:ea typeface="+mn-ea"/>
                <a:cs typeface="+mn-cs"/>
              </a:rPr>
              <a:t>search box</a:t>
            </a:r>
            <a:r>
              <a:rPr lang="en-US" sz="1200" i="0" kern="1200" dirty="0">
                <a:solidFill>
                  <a:schemeClr val="tx1"/>
                </a:solidFill>
                <a:effectLst/>
                <a:latin typeface="+mn-lt"/>
                <a:ea typeface="+mn-ea"/>
                <a:cs typeface="+mn-cs"/>
              </a:rPr>
              <a:t>.</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i="0" kern="1200" dirty="0">
                <a:solidFill>
                  <a:schemeClr val="tx1"/>
                </a:solidFill>
                <a:effectLst/>
                <a:latin typeface="+mn-lt"/>
                <a:ea typeface="+mn-ea"/>
                <a:cs typeface="+mn-cs"/>
              </a:rPr>
              <a:t>If you want recommendations on other searches you could try, what should you click? </a:t>
            </a:r>
            <a:br>
              <a:rPr lang="en-US" sz="1200" i="0" kern="1200" dirty="0">
                <a:solidFill>
                  <a:schemeClr val="tx1"/>
                </a:solidFill>
                <a:effectLst/>
                <a:latin typeface="+mn-lt"/>
                <a:ea typeface="+mn-ea"/>
                <a:cs typeface="+mn-cs"/>
              </a:rPr>
            </a:b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Scroll to the bottom of the results page and click Related Searches.</a:t>
            </a:r>
            <a:br>
              <a:rPr lang="en-US" sz="1200" i="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kern="1200" dirty="0">
                <a:solidFill>
                  <a:schemeClr val="tx1"/>
                </a:solidFill>
                <a:effectLst/>
                <a:latin typeface="+mn-lt"/>
                <a:ea typeface="+mn-ea"/>
                <a:cs typeface="+mn-cs"/>
              </a:rPr>
              <a:t>Participants can follow along as you go through each question. Encourage them to call out answers, and then confirm the correct answer before moving to the next question.</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0A1A2D79-0A70-4F98-91B6-5265C658D6AD}" type="slidenum">
              <a:rPr lang="en-US" smtClean="0"/>
              <a:t>36</a:t>
            </a:fld>
            <a:endParaRPr lang="en-US" dirty="0"/>
          </a:p>
        </p:txBody>
      </p:sp>
    </p:spTree>
    <p:extLst>
      <p:ext uri="{BB962C8B-B14F-4D97-AF65-F5344CB8AC3E}">
        <p14:creationId xmlns:p14="http://schemas.microsoft.com/office/powerpoint/2010/main" val="28009163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website, following the Instructor Guide for definition of terms.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INSTRUCTOR NOTE (Live Demo): Feel free to use this suggested site or a different one, like your library website. </a:t>
            </a:r>
            <a:r>
              <a:rPr lang="en-US" sz="1200" i="0" kern="1200" dirty="0">
                <a:solidFill>
                  <a:schemeClr val="tx1"/>
                </a:solidFill>
                <a:effectLst/>
                <a:latin typeface="+mn-lt"/>
                <a:ea typeface="+mn-ea"/>
                <a:cs typeface="+mn-cs"/>
              </a:rPr>
              <a:t>Make sure to verify before the class begins that the website you select includes each of the features highlighted in this section. Areas to highlight:</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Navigation menu</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Footer</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Search box</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Main content</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Side navigation—you will most likely need to click a content link to see this menu</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i="0" kern="1200" dirty="0">
                <a:solidFill>
                  <a:schemeClr val="tx1"/>
                </a:solidFill>
                <a:effectLst/>
                <a:latin typeface="+mn-lt"/>
                <a:ea typeface="+mn-ea"/>
                <a:cs typeface="+mn-cs"/>
              </a:rPr>
              <a:t>If you do click a link, demonstrate how to get back to the previous page.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you search for information using a search engine, the search results will return web pages that match your search. Let’s learn how to </a:t>
            </a:r>
            <a:r>
              <a:rPr lang="en-US" dirty="0"/>
              <a:t>navigate different parts of a website to find the information you are looking for. </a:t>
            </a: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Reminder: A</a:t>
            </a:r>
            <a:r>
              <a:rPr lang="en-US" sz="1200" b="1" kern="1200" dirty="0">
                <a:solidFill>
                  <a:schemeClr val="tx1"/>
                </a:solidFill>
                <a:effectLst/>
                <a:latin typeface="+mn-lt"/>
                <a:ea typeface="+mn-ea"/>
                <a:cs typeface="+mn-cs"/>
              </a:rPr>
              <a:t> website </a:t>
            </a:r>
            <a:r>
              <a:rPr lang="en-US" sz="1200" b="0" kern="1200" dirty="0">
                <a:solidFill>
                  <a:schemeClr val="tx1"/>
                </a:solidFill>
                <a:effectLst/>
                <a:latin typeface="+mn-lt"/>
                <a:ea typeface="+mn-ea"/>
                <a:cs typeface="+mn-cs"/>
              </a:rPr>
              <a:t>is</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 collection of web pages that provide information about a particular business, group, organization, or person (such as the Salt Lake City Public Library). Let’s look at the most common sections of a website.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Most websites have a menu of navigation choices at the top of the page. Many menu choices outline the main sections of the website. You can click on these sections to browse around the site. You can often find your way around on a website using the navigation menu, since the sections serve as directions to where you’re going. </a:t>
            </a:r>
            <a:endParaRPr lang="en-US" sz="1200" b="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37</a:t>
            </a:fld>
            <a:endParaRPr lang="en-US" dirty="0"/>
          </a:p>
        </p:txBody>
      </p:sp>
    </p:spTree>
    <p:extLst>
      <p:ext uri="{BB962C8B-B14F-4D97-AF65-F5344CB8AC3E}">
        <p14:creationId xmlns:p14="http://schemas.microsoft.com/office/powerpoint/2010/main" val="15558592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website.</a:t>
            </a:r>
          </a:p>
          <a:p>
            <a:endParaRPr lang="en-US" sz="1200" b="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Navigation Menu: </a:t>
            </a:r>
            <a:r>
              <a:rPr lang="en-US" sz="1200" b="0" kern="1200" dirty="0">
                <a:solidFill>
                  <a:schemeClr val="tx1"/>
                </a:solidFill>
                <a:effectLst/>
                <a:latin typeface="+mn-lt"/>
                <a:ea typeface="+mn-ea"/>
                <a:cs typeface="+mn-cs"/>
              </a:rPr>
              <a:t>Most websites include a navigation menu. This menu is a</a:t>
            </a:r>
            <a:r>
              <a:rPr lang="en-US" sz="1200" kern="1200" dirty="0">
                <a:solidFill>
                  <a:schemeClr val="tx1"/>
                </a:solidFill>
                <a:effectLst/>
                <a:latin typeface="+mn-lt"/>
                <a:ea typeface="+mn-ea"/>
                <a:cs typeface="+mn-cs"/>
              </a:rPr>
              <a:t> collection of links to the main sections of the website. Navigation menus usually appear near the top of the page</a:t>
            </a:r>
            <a:r>
              <a:rPr lang="en-US" sz="1200" kern="1200" dirty="0">
                <a:solidFill>
                  <a:schemeClr val="tx1"/>
                </a:solidFill>
                <a:effectLst/>
                <a:highlight>
                  <a:srgbClr val="FFFF00"/>
                </a:highlight>
                <a:latin typeface="+mn-lt"/>
                <a:ea typeface="+mn-ea"/>
                <a:cs typeface="+mn-cs"/>
              </a:rPr>
              <a:t>. </a:t>
            </a:r>
            <a:endParaRPr lang="en-US" sz="1200" strike="sngStrike" kern="1200" dirty="0">
              <a:solidFill>
                <a:schemeClr val="tx1"/>
              </a:solidFill>
              <a:effectLst/>
              <a:latin typeface="+mn-lt"/>
              <a:ea typeface="+mn-ea"/>
              <a:cs typeface="+mn-cs"/>
            </a:endParaRPr>
          </a:p>
          <a:p>
            <a:endParaRPr lang="en-US" sz="1200" i="1" kern="1200" dirty="0">
              <a:solidFill>
                <a:schemeClr val="tx1"/>
              </a:solidFill>
              <a:effectLst/>
              <a:highlight>
                <a:srgbClr val="FFFF00"/>
              </a:highlight>
              <a:latin typeface="+mn-lt"/>
              <a:ea typeface="+mn-ea"/>
              <a:cs typeface="+mn-cs"/>
            </a:endParaRPr>
          </a:p>
          <a:p>
            <a:r>
              <a:rPr lang="en-US" sz="1200" i="1" kern="1200" dirty="0">
                <a:solidFill>
                  <a:schemeClr val="tx1"/>
                </a:solidFill>
                <a:effectLst/>
                <a:highlight>
                  <a:srgbClr val="FFFF00"/>
                </a:highlight>
                <a:latin typeface="+mn-lt"/>
                <a:ea typeface="+mn-ea"/>
                <a:cs typeface="+mn-cs"/>
              </a:rPr>
              <a:t>INSTRUCTOR NOTE: </a:t>
            </a:r>
            <a:r>
              <a:rPr lang="en-US" sz="1200" i="0" kern="1200" dirty="0">
                <a:solidFill>
                  <a:schemeClr val="tx1"/>
                </a:solidFill>
                <a:effectLst/>
                <a:highlight>
                  <a:srgbClr val="FFFF00"/>
                </a:highlight>
                <a:latin typeface="+mn-lt"/>
                <a:ea typeface="+mn-ea"/>
                <a:cs typeface="+mn-cs"/>
              </a:rPr>
              <a:t>Click these links to demonstrate other sections of the website, or refer to the previous slide as an example. If devices are available, have learners take a moment to explore.</a:t>
            </a:r>
            <a:endParaRPr lang="en-US" i="0" dirty="0"/>
          </a:p>
        </p:txBody>
      </p:sp>
      <p:sp>
        <p:nvSpPr>
          <p:cNvPr id="4" name="Slide Number Placeholder 3"/>
          <p:cNvSpPr>
            <a:spLocks noGrp="1"/>
          </p:cNvSpPr>
          <p:nvPr>
            <p:ph type="sldNum" sz="quarter" idx="5"/>
          </p:nvPr>
        </p:nvSpPr>
        <p:spPr/>
        <p:txBody>
          <a:bodyPr/>
          <a:lstStyle/>
          <a:p>
            <a:fld id="{0A1A2D79-0A70-4F98-91B6-5265C658D6AD}" type="slidenum">
              <a:rPr lang="en-US" smtClean="0"/>
              <a:t>38</a:t>
            </a:fld>
            <a:endParaRPr lang="en-US" dirty="0"/>
          </a:p>
        </p:txBody>
      </p:sp>
    </p:spTree>
    <p:extLst>
      <p:ext uri="{BB962C8B-B14F-4D97-AF65-F5344CB8AC3E}">
        <p14:creationId xmlns:p14="http://schemas.microsoft.com/office/powerpoint/2010/main" val="28891555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website.</a:t>
            </a:r>
          </a:p>
          <a:p>
            <a:endParaRPr lang="en-US" sz="1200" b="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section hyperlink: </a:t>
            </a:r>
            <a:r>
              <a:rPr lang="en-US" sz="1200" b="0" kern="1200" dirty="0">
                <a:solidFill>
                  <a:schemeClr val="tx1"/>
                </a:solidFill>
                <a:effectLst/>
                <a:latin typeface="+mn-lt"/>
                <a:ea typeface="+mn-ea"/>
                <a:cs typeface="+mn-cs"/>
              </a:rPr>
              <a:t>This</a:t>
            </a:r>
            <a:r>
              <a:rPr lang="en-US" sz="1200" b="1" kern="120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will send you to a new page of the website. The link will either take you directly to the page or produce a drop-down menu so you can choose a section.</a:t>
            </a:r>
            <a:endParaRPr lang="en-US" sz="1200" strike="sngStrike" kern="1200" dirty="0">
              <a:solidFill>
                <a:schemeClr val="tx1"/>
              </a:solidFill>
              <a:effectLst/>
              <a:latin typeface="+mn-lt"/>
              <a:ea typeface="+mn-ea"/>
              <a:cs typeface="+mn-cs"/>
            </a:endParaRPr>
          </a:p>
          <a:p>
            <a:endParaRPr lang="en-US" dirty="0">
              <a:effectLst/>
            </a:endParaRPr>
          </a:p>
          <a:p>
            <a:r>
              <a:rPr lang="en-US" i="1" dirty="0">
                <a:effectLst/>
              </a:rPr>
              <a:t>INSTRUCTOR NOTE: </a:t>
            </a:r>
            <a:r>
              <a:rPr lang="en-US" i="0" dirty="0">
                <a:effectLst/>
              </a:rPr>
              <a:t>The slide example is the Explore section of the website. Choosing Virtual Events results in this new page of the website</a:t>
            </a:r>
            <a:r>
              <a:rPr lang="en-US" i="1" dirty="0">
                <a:effectLst/>
              </a:rPr>
              <a:t>.</a:t>
            </a: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39</a:t>
            </a:fld>
            <a:endParaRPr lang="en-US" dirty="0"/>
          </a:p>
        </p:txBody>
      </p:sp>
    </p:spTree>
    <p:extLst>
      <p:ext uri="{BB962C8B-B14F-4D97-AF65-F5344CB8AC3E}">
        <p14:creationId xmlns:p14="http://schemas.microsoft.com/office/powerpoint/2010/main" val="557066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Demonstrate steps to open a web browser. If possible, use the icon on the desktop menu. Point out that the icon may be in a different location on another computer, but it’s still possible to access a browser from somewhere on the desktop.  </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TT Aleck Sans" panose="020B0503020203020204" pitchFamily="34" charset="0"/>
                <a:ea typeface="Calibri" panose="020F0502020204030204" pitchFamily="34" charset="0"/>
              </a:rPr>
              <a:t>Today we are going to use </a:t>
            </a:r>
            <a:r>
              <a:rPr lang="en-US" sz="1200" b="1" dirty="0">
                <a:solidFill>
                  <a:srgbClr val="00B0F0"/>
                </a:solidFill>
                <a:effectLst/>
                <a:latin typeface="ATT Aleck Sans" panose="020B0503020203020204" pitchFamily="34" charset="0"/>
                <a:ea typeface="Calibri" panose="020F0502020204030204" pitchFamily="34" charset="0"/>
              </a:rPr>
              <a:t>&lt;insert web browser name here&gt;.</a:t>
            </a:r>
            <a:r>
              <a:rPr lang="en-US" sz="1200" dirty="0">
                <a:solidFill>
                  <a:srgbClr val="00B0F0"/>
                </a:solidFill>
                <a:effectLst/>
                <a:latin typeface="ATT Aleck Sans" panose="020B0503020203020204" pitchFamily="34" charset="0"/>
                <a:ea typeface="Calibri" panose="020F0502020204030204" pitchFamily="34" charset="0"/>
              </a:rPr>
              <a:t> You can access this through your menu bar or desktop. Let me demonstrate.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lvl="0"/>
            <a:r>
              <a:rPr lang="en-US" sz="1200" kern="1200" dirty="0">
                <a:solidFill>
                  <a:schemeClr val="tx1"/>
                </a:solidFill>
                <a:effectLst/>
                <a:latin typeface="+mn-lt"/>
                <a:ea typeface="+mn-ea"/>
                <a:cs typeface="+mn-cs"/>
              </a:rPr>
              <a:t>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n-US" dirty="0"/>
          </a:p>
        </p:txBody>
      </p:sp>
    </p:spTree>
    <p:extLst>
      <p:ext uri="{BB962C8B-B14F-4D97-AF65-F5344CB8AC3E}">
        <p14:creationId xmlns:p14="http://schemas.microsoft.com/office/powerpoint/2010/main" val="186182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website.</a:t>
            </a: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Search Box: </a:t>
            </a:r>
            <a:r>
              <a:rPr lang="en-US" sz="1200" b="0" kern="1200" dirty="0">
                <a:solidFill>
                  <a:schemeClr val="tx1"/>
                </a:solidFill>
                <a:effectLst/>
                <a:latin typeface="+mn-lt"/>
                <a:ea typeface="+mn-ea"/>
                <a:cs typeface="+mn-cs"/>
              </a:rPr>
              <a:t>Just like you can use a search engine to search the internet, most websites include a search box </a:t>
            </a:r>
            <a:r>
              <a:rPr lang="en-US" sz="1200" kern="1200" dirty="0">
                <a:solidFill>
                  <a:schemeClr val="tx1"/>
                </a:solidFill>
                <a:effectLst/>
                <a:latin typeface="+mn-lt"/>
                <a:ea typeface="+mn-ea"/>
                <a:cs typeface="+mn-cs"/>
              </a:rPr>
              <a:t>that allows you to search for specific information on the site you are visiting.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Ask learners for something to search and demonstrate. If devices are available, ask learners to search to follow along.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40</a:t>
            </a:fld>
            <a:endParaRPr lang="en-US" dirty="0"/>
          </a:p>
        </p:txBody>
      </p:sp>
    </p:spTree>
    <p:extLst>
      <p:ext uri="{BB962C8B-B14F-4D97-AF65-F5344CB8AC3E}">
        <p14:creationId xmlns:p14="http://schemas.microsoft.com/office/powerpoint/2010/main" val="8067060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website.</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Main Content: </a:t>
            </a:r>
            <a:r>
              <a:rPr lang="en-US" sz="1200" kern="1200" dirty="0">
                <a:solidFill>
                  <a:schemeClr val="tx1"/>
                </a:solidFill>
                <a:effectLst/>
                <a:latin typeface="+mn-lt"/>
                <a:ea typeface="+mn-ea"/>
                <a:cs typeface="+mn-cs"/>
              </a:rPr>
              <a:t>This is the big area in the middle of the web page that contains most of the </a:t>
            </a:r>
            <a:r>
              <a:rPr lang="en-US" sz="1200" b="0" kern="1200" dirty="0">
                <a:solidFill>
                  <a:schemeClr val="tx1"/>
                </a:solidFill>
                <a:effectLst/>
                <a:latin typeface="+mn-lt"/>
                <a:ea typeface="+mn-ea"/>
                <a:cs typeface="+mn-cs"/>
              </a:rPr>
              <a:t>information</a:t>
            </a:r>
            <a:r>
              <a:rPr lang="en-US" sz="1200" kern="1200" dirty="0">
                <a:solidFill>
                  <a:schemeClr val="tx1"/>
                </a:solidFill>
                <a:effectLst/>
                <a:latin typeface="+mn-lt"/>
                <a:ea typeface="+mn-ea"/>
                <a:cs typeface="+mn-cs"/>
              </a:rPr>
              <a:t>. Examples: a story you want to read, a video you want to watch, a recipe you want to bake, etc. </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41</a:t>
            </a:fld>
            <a:endParaRPr lang="en-US" dirty="0"/>
          </a:p>
        </p:txBody>
      </p:sp>
    </p:spTree>
    <p:extLst>
      <p:ext uri="{BB962C8B-B14F-4D97-AF65-F5344CB8AC3E}">
        <p14:creationId xmlns:p14="http://schemas.microsoft.com/office/powerpoint/2010/main" val="34835504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website.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lvl="0"/>
            <a:r>
              <a:rPr lang="en-US" b="1" dirty="0"/>
              <a:t>Footer: </a:t>
            </a:r>
            <a:r>
              <a:rPr lang="en-US" sz="1200" kern="1200" dirty="0">
                <a:solidFill>
                  <a:schemeClr val="tx1"/>
                </a:solidFill>
                <a:effectLst/>
                <a:latin typeface="+mn-lt"/>
                <a:ea typeface="+mn-ea"/>
                <a:cs typeface="+mn-cs"/>
              </a:rPr>
              <a:t>If you scroll all the way to the bottom of the page, you will see the footer. This is a collection of links that appears on the bottom of each page. It often includes basic information about the website or the company or other organization that produced it. This can include contact information, terms of use, social media links, and more. In today’s example, we are showing links to the site’s FAQ (frequently asked questions section) as well as icons that link to the social websites Facebook, Twitter, and YouTube. There is also a link to contact information for the site.</a:t>
            </a:r>
          </a:p>
          <a:p>
            <a:endParaRPr lang="en-US" dirty="0"/>
          </a:p>
          <a:p>
            <a:r>
              <a:rPr lang="en-US" sz="1200" kern="1200" dirty="0">
                <a:solidFill>
                  <a:schemeClr val="tx1"/>
                </a:solidFill>
                <a:effectLst/>
                <a:latin typeface="+mn-lt"/>
                <a:ea typeface="+mn-ea"/>
                <a:cs typeface="+mn-cs"/>
              </a:rPr>
              <a:t>INSTRUCTORS NOTE: Please point to the links on the slide or in the live demo: In today’s example, we are showing links to FAQ (Frequently Answered Questions), quick links to social websites as illustrated for Facebook, Twitter, YouTube, etc. and Contact information for the site.</a:t>
            </a:r>
          </a:p>
          <a:p>
            <a:endParaRPr lang="en-US"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42</a:t>
            </a:fld>
            <a:endParaRPr lang="en-US" dirty="0"/>
          </a:p>
        </p:txBody>
      </p:sp>
    </p:spTree>
    <p:extLst>
      <p:ext uri="{BB962C8B-B14F-4D97-AF65-F5344CB8AC3E}">
        <p14:creationId xmlns:p14="http://schemas.microsoft.com/office/powerpoint/2010/main" val="22733586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website.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dirty="0">
                <a:solidFill>
                  <a:schemeClr val="tx1"/>
                </a:solidFill>
                <a:effectLst/>
                <a:latin typeface="+mn-lt"/>
                <a:ea typeface="+mn-ea"/>
                <a:cs typeface="+mn-cs"/>
              </a:rPr>
              <a:t>Sidebar Navigation: </a:t>
            </a:r>
            <a:r>
              <a:rPr lang="en-US" sz="1200" b="0" kern="1200" dirty="0">
                <a:solidFill>
                  <a:schemeClr val="tx1"/>
                </a:solidFill>
                <a:effectLst/>
                <a:latin typeface="+mn-lt"/>
                <a:ea typeface="+mn-ea"/>
                <a:cs typeface="+mn-cs"/>
              </a:rPr>
              <a:t>In addition to the main navigation, some sites also include sidebar navigation. The sidebar navigation is a </a:t>
            </a:r>
            <a:r>
              <a:rPr lang="en-US" sz="1200" kern="1200" dirty="0">
                <a:solidFill>
                  <a:schemeClr val="tx1"/>
                </a:solidFill>
                <a:effectLst/>
                <a:latin typeface="+mn-lt"/>
                <a:ea typeface="+mn-ea"/>
                <a:cs typeface="+mn-cs"/>
              </a:rPr>
              <a:t>collection of links that allows you to navigate to information in a particular section of the website. The sidebar is a little bit like the table of contents in a book.</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43</a:t>
            </a:fld>
            <a:endParaRPr lang="en-US" dirty="0"/>
          </a:p>
        </p:txBody>
      </p:sp>
    </p:spTree>
    <p:extLst>
      <p:ext uri="{BB962C8B-B14F-4D97-AF65-F5344CB8AC3E}">
        <p14:creationId xmlns:p14="http://schemas.microsoft.com/office/powerpoint/2010/main" val="9768501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USE POWERPOINT OR LIVE DEMONSTRATION:</a:t>
            </a:r>
            <a:endParaRPr lang="en-US" sz="1200" b="1" i="1"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Safety Tips: </a:t>
            </a:r>
            <a:r>
              <a:rPr lang="en-US" sz="1200" kern="1200" dirty="0">
                <a:solidFill>
                  <a:schemeClr val="tx1"/>
                </a:solidFill>
                <a:effectLst/>
                <a:latin typeface="+mn-lt"/>
                <a:ea typeface="+mn-ea"/>
                <a:cs typeface="+mn-cs"/>
              </a:rPr>
              <a:t>Here are some tips to ensure that you use the internet safely.</a:t>
            </a: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Secure websites: </a:t>
            </a:r>
            <a:r>
              <a:rPr lang="en-US" sz="1200" b="0" i="0" kern="1200" dirty="0">
                <a:solidFill>
                  <a:schemeClr val="tx1"/>
                </a:solidFill>
                <a:effectLst/>
                <a:latin typeface="+mn-lt"/>
                <a:ea typeface="+mn-ea"/>
                <a:cs typeface="+mn-cs"/>
              </a:rPr>
              <a:t>These u</a:t>
            </a:r>
            <a:r>
              <a:rPr lang="en-US" sz="1200" kern="1200" dirty="0">
                <a:solidFill>
                  <a:schemeClr val="tx1"/>
                </a:solidFill>
                <a:effectLst/>
                <a:latin typeface="+mn-lt"/>
                <a:ea typeface="+mn-ea"/>
                <a:cs typeface="+mn-cs"/>
              </a:rPr>
              <a:t>sually begin with https:// or show a lock icon or message to alert you that the website owner employs their own security team to ensure encryption of your information</a:t>
            </a:r>
            <a:r>
              <a:rPr lang="en-US" sz="1200" i="1" kern="1200" dirty="0">
                <a:solidFill>
                  <a:schemeClr val="tx1"/>
                </a:solidFill>
                <a:effectLst/>
                <a:latin typeface="+mn-lt"/>
                <a:ea typeface="+mn-ea"/>
                <a:cs typeface="+mn-cs"/>
              </a:rPr>
              <a:t>. </a:t>
            </a:r>
            <a:br>
              <a:rPr lang="en-US" sz="1200" i="1" kern="1200" dirty="0">
                <a:solidFill>
                  <a:schemeClr val="tx1"/>
                </a:solidFill>
                <a:effectLst/>
                <a:latin typeface="+mn-lt"/>
                <a:ea typeface="+mn-ea"/>
                <a:cs typeface="+mn-cs"/>
              </a:rPr>
            </a:br>
            <a:r>
              <a:rPr lang="en-US" sz="1200" i="1" kern="1200" dirty="0">
                <a:solidFill>
                  <a:schemeClr val="tx1"/>
                </a:solidFill>
                <a:effectLst/>
                <a:latin typeface="+mn-lt"/>
                <a:ea typeface="+mn-ea"/>
                <a:cs typeface="+mn-cs"/>
              </a:rPr>
              <a:t>INSTRUCTOR NOTE: Point out the lock icon in the graphic on the slide.</a:t>
            </a: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Fake URLs: </a:t>
            </a:r>
            <a:r>
              <a:rPr lang="en-US" sz="1200" b="0" kern="1200" dirty="0">
                <a:solidFill>
                  <a:schemeClr val="tx1"/>
                </a:solidFill>
                <a:effectLst/>
                <a:latin typeface="+mn-lt"/>
                <a:ea typeface="+mn-ea"/>
                <a:cs typeface="+mn-cs"/>
              </a:rPr>
              <a:t>S</a:t>
            </a:r>
            <a:r>
              <a:rPr lang="en-US" sz="1200" kern="1200" dirty="0">
                <a:solidFill>
                  <a:schemeClr val="tx1"/>
                </a:solidFill>
                <a:effectLst/>
                <a:latin typeface="+mn-lt"/>
                <a:ea typeface="+mn-ea"/>
                <a:cs typeface="+mn-cs"/>
              </a:rPr>
              <a:t>ometimes fraudsters create a fake URL as part of an online scam. Check the website address or URL to make sure you are on the website you intended to visit. A missing letter, a typo, or grammatical errors can be signs that the website may be part of a scam.</a:t>
            </a: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Security settings: </a:t>
            </a:r>
            <a:r>
              <a:rPr lang="en-US" sz="1200" kern="1200" dirty="0">
                <a:solidFill>
                  <a:schemeClr val="tx1"/>
                </a:solidFill>
                <a:effectLst/>
                <a:latin typeface="+mn-lt"/>
                <a:ea typeface="+mn-ea"/>
                <a:cs typeface="+mn-cs"/>
              </a:rPr>
              <a:t>Check the security settings in your web browser to view and set your security preferences.</a:t>
            </a:r>
          </a:p>
          <a:p>
            <a:r>
              <a:rPr lang="en-US" sz="1200" kern="1200" dirty="0">
                <a:solidFill>
                  <a:schemeClr val="tx1"/>
                </a:solidFill>
                <a:effectLst/>
                <a:latin typeface="+mn-lt"/>
                <a:ea typeface="+mn-ea"/>
                <a:cs typeface="+mn-cs"/>
              </a:rPr>
              <a:t> </a:t>
            </a: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Before moving to Activity 4, review “parking lot” questions on the Navigating a Website section. If there are no questions in the parking lot, ask the attendees if they have any questions before you move to Activity 4.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44</a:t>
            </a:fld>
            <a:endParaRPr lang="en-US" dirty="0"/>
          </a:p>
        </p:txBody>
      </p:sp>
    </p:spTree>
    <p:extLst>
      <p:ext uri="{BB962C8B-B14F-4D97-AF65-F5344CB8AC3E}">
        <p14:creationId xmlns:p14="http://schemas.microsoft.com/office/powerpoint/2010/main" val="7595115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Have participants complete </a:t>
            </a:r>
            <a:r>
              <a:rPr lang="en-US" sz="1200" b="1" i="0" kern="1200" dirty="0">
                <a:solidFill>
                  <a:schemeClr val="tx1"/>
                </a:solidFill>
                <a:effectLst/>
                <a:latin typeface="+mn-lt"/>
                <a:ea typeface="+mn-ea"/>
                <a:cs typeface="+mn-cs"/>
              </a:rPr>
              <a:t>Activity #4 </a:t>
            </a:r>
            <a:r>
              <a:rPr lang="en-US" sz="1200" i="0" kern="1200" dirty="0">
                <a:solidFill>
                  <a:schemeClr val="tx1"/>
                </a:solidFill>
                <a:effectLst/>
                <a:latin typeface="+mn-lt"/>
                <a:ea typeface="+mn-ea"/>
                <a:cs typeface="+mn-cs"/>
              </a:rPr>
              <a:t>on the Activity Sheet. You may need to help the attendees find and open a web browser, which is needed to answer the questions.</a:t>
            </a:r>
          </a:p>
          <a:p>
            <a:pPr lvl="0"/>
            <a:endParaRPr lang="en-US" sz="1200" i="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if there are no </a:t>
            </a:r>
            <a:r>
              <a:rPr lang="en-US" sz="1200" kern="1200" dirty="0">
                <a:solidFill>
                  <a:schemeClr val="tx1"/>
                </a:solidFill>
                <a:effectLst/>
                <a:latin typeface="+mn-lt"/>
                <a:ea typeface="+mn-ea"/>
                <a:cs typeface="+mn-cs"/>
              </a:rPr>
              <a:t>participant computers: Participants can follow along as you go through each question. Encourage them to call out answers. Then confirm the correct answer and have them update their Activity Sheet. </a:t>
            </a:r>
            <a:endParaRPr lang="en-US" sz="1200" i="1"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45</a:t>
            </a:fld>
            <a:endParaRPr lang="en-US" dirty="0"/>
          </a:p>
        </p:txBody>
      </p:sp>
    </p:spTree>
    <p:extLst>
      <p:ext uri="{BB962C8B-B14F-4D97-AF65-F5344CB8AC3E}">
        <p14:creationId xmlns:p14="http://schemas.microsoft.com/office/powerpoint/2010/main" val="2889655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For Activity 4, use PowerPoint or a live demonstration.</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i="0" kern="1200" dirty="0">
              <a:solidFill>
                <a:schemeClr val="tx1"/>
              </a:solidFill>
              <a:effectLst/>
              <a:latin typeface="+mn-lt"/>
              <a:ea typeface="+mn-ea"/>
              <a:cs typeface="+mn-cs"/>
            </a:endParaRPr>
          </a:p>
          <a:p>
            <a:r>
              <a:rPr lang="en-US" sz="1200" dirty="0"/>
              <a:t>Practice what you’ve learned. Use a web browser to visit </a:t>
            </a:r>
            <a:r>
              <a:rPr lang="en-US" sz="1200" u="sng" dirty="0">
                <a:hlinkClick r:id="rId3"/>
              </a:rPr>
              <a:t>https://www.digitallearn.org</a:t>
            </a:r>
            <a:r>
              <a:rPr lang="en-US" sz="1200" dirty="0"/>
              <a:t> </a:t>
            </a:r>
          </a:p>
          <a:p>
            <a:r>
              <a:rPr lang="en-US" sz="1200" dirty="0"/>
              <a:t>and answer the following questions or follow along with the instructor to complete the following tasks.  </a:t>
            </a:r>
          </a:p>
          <a:p>
            <a:r>
              <a:rPr lang="en-US" sz="1200" dirty="0"/>
              <a:t> </a:t>
            </a:r>
          </a:p>
          <a:p>
            <a:r>
              <a:rPr lang="en-US" sz="1200" dirty="0"/>
              <a:t>1. How many courses are available? </a:t>
            </a:r>
          </a:p>
          <a:p>
            <a:r>
              <a:rPr lang="en-US" sz="1200" dirty="0"/>
              <a:t>2. How many activities are in the </a:t>
            </a:r>
            <a:r>
              <a:rPr lang="en-US" sz="1200" i="1" dirty="0"/>
              <a:t>Navigating a Website</a:t>
            </a:r>
            <a:r>
              <a:rPr lang="en-US" sz="1200" dirty="0"/>
              <a:t> course? </a:t>
            </a:r>
          </a:p>
          <a:p>
            <a:r>
              <a:rPr lang="en-US" sz="1200" dirty="0"/>
              <a:t>3. What information is available in the footer?  </a:t>
            </a:r>
          </a:p>
          <a:p>
            <a:r>
              <a:rPr lang="en-US" sz="1200" dirty="0"/>
              <a:t>4. What links are in the navigation menu?  </a:t>
            </a:r>
          </a:p>
          <a:p>
            <a:r>
              <a:rPr lang="en-US" sz="1200" dirty="0"/>
              <a:t>5. List one resource that is hyperlinked on the web page </a:t>
            </a:r>
          </a:p>
          <a:p>
            <a:r>
              <a:rPr lang="en-US" sz="1200" dirty="0"/>
              <a:t>6. Are there ads on the website? If yes, how many?  </a:t>
            </a:r>
          </a:p>
          <a:p>
            <a:r>
              <a:rPr lang="en-US" sz="1200" dirty="0"/>
              <a:t>7. Does the website have a search function? </a:t>
            </a:r>
            <a:endParaRPr lang="en-US" sz="1200" b="1"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After learners complete Activity #4: </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Great job, everyone! </a:t>
            </a: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46</a:t>
            </a:fld>
            <a:endParaRPr lang="en-US"/>
          </a:p>
        </p:txBody>
      </p:sp>
    </p:spTree>
    <p:extLst>
      <p:ext uri="{BB962C8B-B14F-4D97-AF65-F5344CB8AC3E}">
        <p14:creationId xmlns:p14="http://schemas.microsoft.com/office/powerpoint/2010/main" val="29741581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2296" indent="0">
              <a:buNone/>
            </a:pPr>
            <a:r>
              <a:rPr lang="en-US" dirty="0">
                <a:solidFill>
                  <a:schemeClr val="tx1"/>
                </a:solidFill>
              </a:rPr>
              <a:t>Congratulations, learners! Today you have learned: </a:t>
            </a:r>
          </a:p>
          <a:p>
            <a:pPr lvl="0"/>
            <a:endParaRPr lang="en-US" sz="1200" kern="1200" dirty="0">
              <a:solidFill>
                <a:schemeClr val="tx1"/>
              </a:solidFill>
              <a:effectLst/>
              <a:latin typeface="+mn-lt"/>
              <a:ea typeface="+mn-ea"/>
              <a:cs typeface="+mn-cs"/>
            </a:endParaRPr>
          </a:p>
          <a:p>
            <a:pPr marL="800100" lvl="1" indent="-342900">
              <a:buFont typeface="Arial" panose="020B0604020202020204" pitchFamily="34" charset="0"/>
              <a:buChar char="•"/>
            </a:pPr>
            <a:r>
              <a:rPr lang="en-US" sz="2100" dirty="0">
                <a:solidFill>
                  <a:schemeClr val="tx1"/>
                </a:solidFill>
              </a:rPr>
              <a:t>What web browsers and search engines do</a:t>
            </a:r>
          </a:p>
          <a:p>
            <a:pPr marL="800100" lvl="1" indent="-342900">
              <a:buFont typeface="Arial" panose="020B0604020202020204" pitchFamily="34" charset="0"/>
              <a:buChar char="•"/>
            </a:pPr>
            <a:r>
              <a:rPr lang="en-US" sz="2100" dirty="0">
                <a:solidFill>
                  <a:schemeClr val="tx1"/>
                </a:solidFill>
              </a:rPr>
              <a:t>Which skills you need to navigate the internet, including:</a:t>
            </a:r>
          </a:p>
          <a:p>
            <a:pPr marL="1257300" lvl="2" indent="-342900">
              <a:buFont typeface="Arial" panose="020B0604020202020204" pitchFamily="34" charset="0"/>
              <a:buChar char="•"/>
            </a:pPr>
            <a:r>
              <a:rPr lang="en-US" sz="2100" dirty="0">
                <a:solidFill>
                  <a:schemeClr val="tx1"/>
                </a:solidFill>
              </a:rPr>
              <a:t>Using a web browser</a:t>
            </a:r>
          </a:p>
          <a:p>
            <a:pPr marL="1257300" lvl="2" indent="-342900">
              <a:buFont typeface="Arial" panose="020B0604020202020204" pitchFamily="34" charset="0"/>
              <a:buChar char="•"/>
            </a:pPr>
            <a:r>
              <a:rPr lang="en-US" sz="2100" dirty="0">
                <a:solidFill>
                  <a:schemeClr val="tx1"/>
                </a:solidFill>
              </a:rPr>
              <a:t>Using a search engine</a:t>
            </a:r>
          </a:p>
          <a:p>
            <a:pPr marL="1257300" lvl="2" indent="-342900">
              <a:buFont typeface="Arial" panose="020B0604020202020204" pitchFamily="34" charset="0"/>
              <a:buChar char="•"/>
            </a:pPr>
            <a:r>
              <a:rPr lang="en-US" sz="2100" dirty="0">
                <a:solidFill>
                  <a:schemeClr val="tx1"/>
                </a:solidFill>
              </a:rPr>
              <a:t>Navigating a website</a:t>
            </a:r>
          </a:p>
          <a:p>
            <a:pPr marL="800100" lvl="1" indent="-342900">
              <a:buFont typeface="Arial" panose="020B0604020202020204" pitchFamily="34" charset="0"/>
              <a:buChar char="•"/>
            </a:pPr>
            <a:r>
              <a:rPr lang="en-US" sz="2100" dirty="0">
                <a:solidFill>
                  <a:schemeClr val="tx1"/>
                </a:solidFill>
              </a:rPr>
              <a:t>Tips &amp; Tricks for basic and advanced searches</a:t>
            </a:r>
          </a:p>
          <a:p>
            <a:endParaRPr lang="en-US" dirty="0"/>
          </a:p>
          <a:p>
            <a:r>
              <a:rPr lang="en-US" sz="1200" i="1" kern="1200" dirty="0">
                <a:solidFill>
                  <a:schemeClr val="tx1"/>
                </a:solidFill>
                <a:effectLst/>
                <a:latin typeface="+mn-lt"/>
                <a:ea typeface="+mn-ea"/>
                <a:cs typeface="+mn-cs"/>
              </a:rPr>
              <a:t>INSTRUCTOR NOTE: </a:t>
            </a:r>
            <a:r>
              <a:rPr lang="en-US" i="0" dirty="0"/>
              <a:t>Provide each learner with a Certificate of Completion.</a:t>
            </a:r>
          </a:p>
        </p:txBody>
      </p:sp>
      <p:sp>
        <p:nvSpPr>
          <p:cNvPr id="4" name="Slide Number Placeholder 3"/>
          <p:cNvSpPr>
            <a:spLocks noGrp="1"/>
          </p:cNvSpPr>
          <p:nvPr>
            <p:ph type="sldNum" sz="quarter" idx="5"/>
          </p:nvPr>
        </p:nvSpPr>
        <p:spPr/>
        <p:txBody>
          <a:bodyPr/>
          <a:lstStyle/>
          <a:p>
            <a:fld id="{0A1A2D79-0A70-4F98-91B6-5265C658D6AD}" type="slidenum">
              <a:rPr lang="en-US" smtClean="0"/>
              <a:t>47</a:t>
            </a:fld>
            <a:endParaRPr lang="en-US" dirty="0"/>
          </a:p>
        </p:txBody>
      </p:sp>
    </p:spTree>
    <p:extLst>
      <p:ext uri="{BB962C8B-B14F-4D97-AF65-F5344CB8AC3E}">
        <p14:creationId xmlns:p14="http://schemas.microsoft.com/office/powerpoint/2010/main" val="23305033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Point the learners to additional courses that are available. Draw learners’ attention to the website address in the slide.</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48</a:t>
            </a:fld>
            <a:endParaRPr lang="en-US" dirty="0"/>
          </a:p>
        </p:txBody>
      </p:sp>
    </p:spTree>
    <p:extLst>
      <p:ext uri="{BB962C8B-B14F-4D97-AF65-F5344CB8AC3E}">
        <p14:creationId xmlns:p14="http://schemas.microsoft.com/office/powerpoint/2010/main" val="321876504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a:extLst>
              <a:ext uri="{FF2B5EF4-FFF2-40B4-BE49-F238E27FC236}">
                <a16:creationId xmlns:a16="http://schemas.microsoft.com/office/drawing/2014/main" id="{DC605C7C-63EA-73B7-7F79-900C406675A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a:extLst>
              <a:ext uri="{FF2B5EF4-FFF2-40B4-BE49-F238E27FC236}">
                <a16:creationId xmlns:a16="http://schemas.microsoft.com/office/drawing/2014/main" id="{8836DA37-2DDA-3C56-8C9A-44F4EA2DD04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Thanks again to AT&amp;T and PLA for this workshop. We appreciate all our participants for coming and we encourage you to keep learning! </a:t>
            </a:r>
          </a:p>
          <a:p>
            <a:pPr>
              <a:spcBef>
                <a:spcPct val="0"/>
              </a:spcBef>
            </a:pPr>
            <a:endParaRPr lang="en-US" altLang="en-US"/>
          </a:p>
        </p:txBody>
      </p:sp>
      <p:sp>
        <p:nvSpPr>
          <p:cNvPr id="14339" name="Slide Number Placeholder 3">
            <a:extLst>
              <a:ext uri="{FF2B5EF4-FFF2-40B4-BE49-F238E27FC236}">
                <a16:creationId xmlns:a16="http://schemas.microsoft.com/office/drawing/2014/main" id="{BC4D6636-5457-D10D-8849-5EB77053A32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DFDCB5FE-826F-164F-ABED-168B288C0461}" type="slidenum">
              <a:rPr lang="en-US" altLang="en-US">
                <a:latin typeface="Calibri" panose="020F0502020204030204" pitchFamily="34" charset="0"/>
              </a:rPr>
              <a:pPr fontAlgn="base">
                <a:spcBef>
                  <a:spcPct val="0"/>
                </a:spcBef>
                <a:spcAft>
                  <a:spcPct val="0"/>
                </a:spcAft>
              </a:pPr>
              <a:t>49</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web browser.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a:t>
            </a:r>
            <a:r>
              <a:rPr lang="en-US" sz="1200" b="1" kern="1200" dirty="0">
                <a:solidFill>
                  <a:schemeClr val="tx1"/>
                </a:solidFill>
                <a:effectLst/>
                <a:latin typeface="+mn-lt"/>
                <a:ea typeface="+mn-ea"/>
                <a:cs typeface="+mn-cs"/>
              </a:rPr>
              <a:t> Address Bar: </a:t>
            </a:r>
            <a:r>
              <a:rPr lang="en-US" sz="1200" b="0" kern="1200" dirty="0">
                <a:solidFill>
                  <a:schemeClr val="tx1"/>
                </a:solidFill>
                <a:effectLst/>
                <a:latin typeface="+mn-lt"/>
                <a:ea typeface="+mn-ea"/>
                <a:cs typeface="+mn-cs"/>
              </a:rPr>
              <a:t>U</a:t>
            </a:r>
            <a:r>
              <a:rPr lang="en-US" dirty="0">
                <a:solidFill>
                  <a:schemeClr val="tx1"/>
                </a:solidFill>
              </a:rPr>
              <a:t>se this to type in the address of a website or web page.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n-US" dirty="0"/>
          </a:p>
        </p:txBody>
      </p:sp>
    </p:spTree>
    <p:extLst>
      <p:ext uri="{BB962C8B-B14F-4D97-AF65-F5344CB8AC3E}">
        <p14:creationId xmlns:p14="http://schemas.microsoft.com/office/powerpoint/2010/main" val="42526645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web browser.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a:t>
            </a:r>
            <a:r>
              <a:rPr lang="en-US" sz="1200" b="1" kern="1200" dirty="0">
                <a:solidFill>
                  <a:schemeClr val="tx1"/>
                </a:solidFill>
                <a:effectLst/>
                <a:latin typeface="+mn-lt"/>
                <a:ea typeface="+mn-ea"/>
                <a:cs typeface="+mn-cs"/>
              </a:rPr>
              <a:t> Search Box: </a:t>
            </a:r>
            <a:r>
              <a:rPr lang="en-US" dirty="0">
                <a:solidFill>
                  <a:schemeClr val="tx1"/>
                </a:solidFill>
              </a:rPr>
              <a:t>Use this to enter keywords when the exact address is unknown. </a:t>
            </a:r>
            <a:endParaRPr lang="en-US" sz="1200" kern="1200" dirty="0">
              <a:solidFill>
                <a:schemeClr val="tx1"/>
              </a:solidFill>
              <a:effectLst/>
              <a:latin typeface="+mn-lt"/>
              <a:ea typeface="+mn-ea"/>
              <a:cs typeface="+mn-cs"/>
            </a:endParaRPr>
          </a:p>
          <a:p>
            <a:endParaRPr lang="en-US" dirty="0">
              <a:solidFill>
                <a:srgbClr val="FF0000"/>
              </a:solidFill>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Note: Some browsers only have a single “omnibox” that is used to enter both web addresses and keywords (like Google).</a:t>
            </a:r>
          </a:p>
          <a:p>
            <a:endParaRPr lang="en-US" dirty="0">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n-US" dirty="0"/>
          </a:p>
        </p:txBody>
      </p:sp>
    </p:spTree>
    <p:extLst>
      <p:ext uri="{BB962C8B-B14F-4D97-AF65-F5344CB8AC3E}">
        <p14:creationId xmlns:p14="http://schemas.microsoft.com/office/powerpoint/2010/main" val="34569586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web browser.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a:t>
            </a:r>
            <a:r>
              <a:rPr lang="en-US" sz="1200" b="1" kern="1200" dirty="0">
                <a:solidFill>
                  <a:schemeClr val="tx1"/>
                </a:solidFill>
                <a:effectLst/>
                <a:latin typeface="+mn-lt"/>
                <a:ea typeface="+mn-ea"/>
                <a:cs typeface="+mn-cs"/>
              </a:rPr>
              <a:t> Browser Window: </a:t>
            </a:r>
            <a:r>
              <a:rPr lang="en-US" dirty="0">
                <a:solidFill>
                  <a:schemeClr val="tx1"/>
                </a:solidFill>
              </a:rPr>
              <a:t>This is how you view and navigate web pages. Within a browser window, you can have multiple tabs. You can also have multiple browser windows open at the same time. </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n-US" dirty="0"/>
          </a:p>
        </p:txBody>
      </p:sp>
    </p:spTree>
    <p:extLst>
      <p:ext uri="{BB962C8B-B14F-4D97-AF65-F5344CB8AC3E}">
        <p14:creationId xmlns:p14="http://schemas.microsoft.com/office/powerpoint/2010/main" val="3351448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web browser.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a:t>
            </a:r>
            <a:r>
              <a:rPr lang="en-US" sz="1200" b="1" kern="1200" dirty="0">
                <a:solidFill>
                  <a:schemeClr val="tx1"/>
                </a:solidFill>
                <a:effectLst/>
                <a:latin typeface="+mn-lt"/>
                <a:ea typeface="+mn-ea"/>
                <a:cs typeface="+mn-cs"/>
              </a:rPr>
              <a:t> Tabs: </a:t>
            </a:r>
            <a:r>
              <a:rPr lang="en-US" dirty="0">
                <a:solidFill>
                  <a:schemeClr val="tx1"/>
                </a:solidFill>
              </a:rPr>
              <a:t>Use these to open a web page without closing the current one so you can navigate back and forth between them. To open a new tab, click the plus sign.</a:t>
            </a:r>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n-US" dirty="0"/>
          </a:p>
        </p:txBody>
      </p:sp>
    </p:spTree>
    <p:extLst>
      <p:ext uri="{BB962C8B-B14F-4D97-AF65-F5344CB8AC3E}">
        <p14:creationId xmlns:p14="http://schemas.microsoft.com/office/powerpoint/2010/main" val="17961940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USE POWERPOINT OR LIVE DEMONSTRATION:</a:t>
            </a: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web browser.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a:t>
            </a:r>
            <a:r>
              <a:rPr lang="en-US" sz="1200" b="1" kern="1200" dirty="0">
                <a:solidFill>
                  <a:schemeClr val="tx1"/>
                </a:solidFill>
                <a:effectLst/>
                <a:latin typeface="+mn-lt"/>
                <a:ea typeface="+mn-ea"/>
                <a:cs typeface="+mn-cs"/>
              </a:rPr>
              <a:t> Back </a:t>
            </a:r>
            <a:r>
              <a:rPr lang="en-US" sz="1200" b="0" kern="1200" dirty="0">
                <a:solidFill>
                  <a:schemeClr val="tx1"/>
                </a:solidFill>
                <a:effectLst/>
                <a:latin typeface="+mn-lt"/>
                <a:ea typeface="+mn-ea"/>
                <a:cs typeface="+mn-cs"/>
              </a:rPr>
              <a:t>and </a:t>
            </a:r>
            <a:r>
              <a:rPr lang="en-US" sz="1200" b="1" kern="1200" dirty="0">
                <a:solidFill>
                  <a:schemeClr val="tx1"/>
                </a:solidFill>
                <a:effectLst/>
                <a:latin typeface="+mn-lt"/>
                <a:ea typeface="+mn-ea"/>
                <a:cs typeface="+mn-cs"/>
              </a:rPr>
              <a:t>Forward </a:t>
            </a:r>
            <a:r>
              <a:rPr lang="en-US" sz="1200" b="0" kern="1200" dirty="0">
                <a:solidFill>
                  <a:schemeClr val="tx1"/>
                </a:solidFill>
                <a:effectLst/>
                <a:latin typeface="+mn-lt"/>
                <a:ea typeface="+mn-ea"/>
                <a:cs typeface="+mn-cs"/>
              </a:rPr>
              <a:t>commands:</a:t>
            </a:r>
          </a:p>
          <a:p>
            <a:endParaRPr lang="en-US" dirty="0"/>
          </a:p>
          <a:p>
            <a:pPr lvl="0"/>
            <a:r>
              <a:rPr lang="en-US" b="1" dirty="0">
                <a:solidFill>
                  <a:schemeClr val="tx1"/>
                </a:solidFill>
              </a:rPr>
              <a:t>Back:</a:t>
            </a:r>
            <a:r>
              <a:rPr lang="en-US" dirty="0">
                <a:solidFill>
                  <a:schemeClr val="tx1"/>
                </a:solidFill>
              </a:rPr>
              <a:t> Use this to return to the previous screen in the web browser.</a:t>
            </a:r>
          </a:p>
          <a:p>
            <a:r>
              <a:rPr lang="en-US" b="1" dirty="0">
                <a:solidFill>
                  <a:schemeClr val="tx1"/>
                </a:solidFill>
              </a:rPr>
              <a:t>Forward:</a:t>
            </a:r>
            <a:r>
              <a:rPr lang="en-US" dirty="0">
                <a:solidFill>
                  <a:schemeClr val="tx1"/>
                </a:solidFill>
              </a:rPr>
              <a:t> Use this to return to the screen that appeared before you hit the back button in the web browser.</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n-US" dirty="0"/>
          </a:p>
        </p:txBody>
      </p:sp>
    </p:spTree>
    <p:extLst>
      <p:ext uri="{BB962C8B-B14F-4D97-AF65-F5344CB8AC3E}">
        <p14:creationId xmlns:p14="http://schemas.microsoft.com/office/powerpoint/2010/main" val="1471246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417175-5D7E-2778-2FBA-FE7CE7D3511C}"/>
              </a:ext>
            </a:extLst>
          </p:cNvPr>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5" name="Rectangle 4">
            <a:extLst>
              <a:ext uri="{FF2B5EF4-FFF2-40B4-BE49-F238E27FC236}">
                <a16:creationId xmlns:a16="http://schemas.microsoft.com/office/drawing/2014/main" id="{A82C1FBF-D06A-A641-52C9-98283093635C}"/>
              </a:ext>
            </a:extLst>
          </p:cNvPr>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6" name="Rectangle 5">
            <a:extLst>
              <a:ext uri="{FF2B5EF4-FFF2-40B4-BE49-F238E27FC236}">
                <a16:creationId xmlns:a16="http://schemas.microsoft.com/office/drawing/2014/main" id="{6BEC4159-869F-010B-3B9E-5A8DC9273204}"/>
              </a:ext>
            </a:extLst>
          </p:cNvPr>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7" name="Rectangle 6">
            <a:extLst>
              <a:ext uri="{FF2B5EF4-FFF2-40B4-BE49-F238E27FC236}">
                <a16:creationId xmlns:a16="http://schemas.microsoft.com/office/drawing/2014/main" id="{A97D9CAF-08BC-A8E0-3FBF-45B33774D979}"/>
              </a:ext>
            </a:extLst>
          </p:cNvPr>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0" name="Rectangle 9">
            <a:extLst>
              <a:ext uri="{FF2B5EF4-FFF2-40B4-BE49-F238E27FC236}">
                <a16:creationId xmlns:a16="http://schemas.microsoft.com/office/drawing/2014/main" id="{CB894A05-0AC7-37CE-5FBB-12A964A85091}"/>
              </a:ext>
            </a:extLst>
          </p:cNvPr>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1" name="Rounded Rectangle 10">
            <a:extLst>
              <a:ext uri="{FF2B5EF4-FFF2-40B4-BE49-F238E27FC236}">
                <a16:creationId xmlns:a16="http://schemas.microsoft.com/office/drawing/2014/main" id="{AF8C41FC-D2D2-F291-9C53-0C8D193ABF4C}"/>
              </a:ext>
            </a:extLst>
          </p:cNvPr>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2" name="Rounded Rectangle 11">
            <a:extLst>
              <a:ext uri="{FF2B5EF4-FFF2-40B4-BE49-F238E27FC236}">
                <a16:creationId xmlns:a16="http://schemas.microsoft.com/office/drawing/2014/main" id="{E422057A-6223-0AF5-F6AA-348E392DC0CE}"/>
              </a:ext>
            </a:extLst>
          </p:cNvPr>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3" name="Rectangle 12">
            <a:extLst>
              <a:ext uri="{FF2B5EF4-FFF2-40B4-BE49-F238E27FC236}">
                <a16:creationId xmlns:a16="http://schemas.microsoft.com/office/drawing/2014/main" id="{02A927C1-71ED-5EF9-3F21-F2E0B5EAC02C}"/>
              </a:ext>
            </a:extLst>
          </p:cNvPr>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Rectangle 13">
            <a:extLst>
              <a:ext uri="{FF2B5EF4-FFF2-40B4-BE49-F238E27FC236}">
                <a16:creationId xmlns:a16="http://schemas.microsoft.com/office/drawing/2014/main" id="{D3E28639-6178-0B3E-8C96-B7DB8C508A30}"/>
              </a:ext>
            </a:extLst>
          </p:cNvPr>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5" name="Rectangle 14">
            <a:extLst>
              <a:ext uri="{FF2B5EF4-FFF2-40B4-BE49-F238E27FC236}">
                <a16:creationId xmlns:a16="http://schemas.microsoft.com/office/drawing/2014/main" id="{4AB32A11-B5F3-E32B-1E0C-E3B0BB9C35DA}"/>
              </a:ext>
            </a:extLst>
          </p:cNvPr>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6" name="Rectangle 15">
            <a:extLst>
              <a:ext uri="{FF2B5EF4-FFF2-40B4-BE49-F238E27FC236}">
                <a16:creationId xmlns:a16="http://schemas.microsoft.com/office/drawing/2014/main" id="{3511C72F-A5A4-75B7-F0EB-F836829B2E55}"/>
              </a:ext>
            </a:extLst>
          </p:cNvPr>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en-US"/>
              <a:t>Click to edit Master subtitle style</a:t>
            </a:r>
          </a:p>
        </p:txBody>
      </p:sp>
      <p:sp>
        <p:nvSpPr>
          <p:cNvPr id="8" name="Title 7"/>
          <p:cNvSpPr>
            <a:spLocks noGrp="1"/>
          </p:cNvSpPr>
          <p:nvPr>
            <p:ph type="ctrTitle"/>
          </p:nvPr>
        </p:nvSpPr>
        <p:spPr>
          <a:xfrm>
            <a:off x="457200" y="2401889"/>
            <a:ext cx="8458200" cy="1470025"/>
          </a:xfrm>
        </p:spPr>
        <p:txBody>
          <a:bodyPr anchor="b"/>
          <a:lstStyle>
            <a:lvl1pPr>
              <a:defRPr sz="3300">
                <a:solidFill>
                  <a:schemeClr val="bg1"/>
                </a:solidFill>
              </a:defRPr>
            </a:lvl1pPr>
          </a:lstStyle>
          <a:p>
            <a:r>
              <a:rPr lang="en-US"/>
              <a:t>Click to edit Master title style</a:t>
            </a:r>
          </a:p>
        </p:txBody>
      </p:sp>
      <p:sp>
        <p:nvSpPr>
          <p:cNvPr id="17" name="Date Placeholder 27">
            <a:extLst>
              <a:ext uri="{FF2B5EF4-FFF2-40B4-BE49-F238E27FC236}">
                <a16:creationId xmlns:a16="http://schemas.microsoft.com/office/drawing/2014/main" id="{6D773E38-C09C-01D0-8782-EB55FF02421E}"/>
              </a:ext>
            </a:extLst>
          </p:cNvPr>
          <p:cNvSpPr>
            <a:spLocks noGrp="1"/>
          </p:cNvSpPr>
          <p:nvPr>
            <p:ph type="dt" sz="half" idx="10"/>
          </p:nvPr>
        </p:nvSpPr>
        <p:spPr>
          <a:xfrm>
            <a:off x="6705600" y="4206875"/>
            <a:ext cx="960438" cy="457200"/>
          </a:xfrm>
        </p:spPr>
        <p:txBody>
          <a:bodyPr/>
          <a:lstStyle>
            <a:lvl1pPr>
              <a:defRPr/>
            </a:lvl1pPr>
          </a:lstStyle>
          <a:p>
            <a:pPr>
              <a:defRPr/>
            </a:pPr>
            <a:fld id="{97A1F2A2-2A5E-FE4B-AD98-17CFC3D017FD}" type="datetime1">
              <a:rPr lang="en-US"/>
              <a:pPr>
                <a:defRPr/>
              </a:pPr>
              <a:t>7/11/22</a:t>
            </a:fld>
            <a:endParaRPr lang="en-US"/>
          </a:p>
        </p:txBody>
      </p:sp>
      <p:sp>
        <p:nvSpPr>
          <p:cNvPr id="18" name="Footer Placeholder 16">
            <a:extLst>
              <a:ext uri="{FF2B5EF4-FFF2-40B4-BE49-F238E27FC236}">
                <a16:creationId xmlns:a16="http://schemas.microsoft.com/office/drawing/2014/main" id="{092C40D7-9688-4A4E-0994-BC15B278022D}"/>
              </a:ext>
            </a:extLst>
          </p:cNvPr>
          <p:cNvSpPr>
            <a:spLocks noGrp="1"/>
          </p:cNvSpPr>
          <p:nvPr>
            <p:ph type="ftr" sz="quarter" idx="11"/>
          </p:nvPr>
        </p:nvSpPr>
        <p:spPr>
          <a:xfrm>
            <a:off x="5410200" y="4205288"/>
            <a:ext cx="1295400" cy="457200"/>
          </a:xfrm>
        </p:spPr>
        <p:txBody>
          <a:bodyPr/>
          <a:lstStyle>
            <a:lvl1pPr>
              <a:defRPr/>
            </a:lvl1pPr>
          </a:lstStyle>
          <a:p>
            <a:pPr>
              <a:defRPr/>
            </a:pPr>
            <a:endParaRPr lang="en-US"/>
          </a:p>
        </p:txBody>
      </p:sp>
      <p:sp>
        <p:nvSpPr>
          <p:cNvPr id="19" name="Slide Number Placeholder 28">
            <a:extLst>
              <a:ext uri="{FF2B5EF4-FFF2-40B4-BE49-F238E27FC236}">
                <a16:creationId xmlns:a16="http://schemas.microsoft.com/office/drawing/2014/main" id="{1BC0023E-DCB5-4791-997D-985E64509048}"/>
              </a:ext>
            </a:extLst>
          </p:cNvPr>
          <p:cNvSpPr>
            <a:spLocks noGrp="1"/>
          </p:cNvSpPr>
          <p:nvPr>
            <p:ph type="sldNum" sz="quarter" idx="12"/>
          </p:nvPr>
        </p:nvSpPr>
        <p:spPr>
          <a:xfrm>
            <a:off x="8320088" y="1588"/>
            <a:ext cx="747712" cy="365125"/>
          </a:xfrm>
        </p:spPr>
        <p:txBody>
          <a:bodyPr/>
          <a:lstStyle>
            <a:lvl1pPr algn="r">
              <a:defRPr sz="1350" smtClean="0">
                <a:solidFill>
                  <a:schemeClr val="bg1"/>
                </a:solidFill>
              </a:defRPr>
            </a:lvl1pPr>
          </a:lstStyle>
          <a:p>
            <a:pPr>
              <a:defRPr/>
            </a:pPr>
            <a:fld id="{3C901D85-C55C-194F-911C-1FB05DB2FF5F}" type="slidenum">
              <a:rPr lang="en-US"/>
              <a:pPr>
                <a:defRPr/>
              </a:pPr>
              <a:t>‹#›</a:t>
            </a:fld>
            <a:endParaRPr lang="en-US"/>
          </a:p>
        </p:txBody>
      </p:sp>
    </p:spTree>
    <p:extLst>
      <p:ext uri="{BB962C8B-B14F-4D97-AF65-F5344CB8AC3E}">
        <p14:creationId xmlns:p14="http://schemas.microsoft.com/office/powerpoint/2010/main" val="250795031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2A7B76AF-1C16-AD74-F970-4A36CFB89E53}"/>
              </a:ext>
            </a:extLst>
          </p:cNvPr>
          <p:cNvSpPr>
            <a:spLocks noGrp="1"/>
          </p:cNvSpPr>
          <p:nvPr>
            <p:ph type="dt" sz="half" idx="10"/>
          </p:nvPr>
        </p:nvSpPr>
        <p:spPr/>
        <p:txBody>
          <a:bodyPr/>
          <a:lstStyle>
            <a:lvl1pPr>
              <a:defRPr/>
            </a:lvl1pPr>
          </a:lstStyle>
          <a:p>
            <a:pPr>
              <a:defRPr/>
            </a:pPr>
            <a:fld id="{D65C99B1-DDD8-604D-871D-961C5987CE5C}" type="datetime1">
              <a:rPr lang="en-US"/>
              <a:pPr>
                <a:defRPr/>
              </a:pPr>
              <a:t>7/11/22</a:t>
            </a:fld>
            <a:endParaRPr lang="en-US"/>
          </a:p>
        </p:txBody>
      </p:sp>
      <p:sp>
        <p:nvSpPr>
          <p:cNvPr id="5" name="Footer Placeholder 2">
            <a:extLst>
              <a:ext uri="{FF2B5EF4-FFF2-40B4-BE49-F238E27FC236}">
                <a16:creationId xmlns:a16="http://schemas.microsoft.com/office/drawing/2014/main" id="{0E923578-942A-553B-BD97-9E7B686181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843C0DE5-8873-48C0-2619-4017A4E74AEE}"/>
              </a:ext>
            </a:extLst>
          </p:cNvPr>
          <p:cNvSpPr>
            <a:spLocks noGrp="1"/>
          </p:cNvSpPr>
          <p:nvPr>
            <p:ph type="sldNum" sz="quarter" idx="12"/>
          </p:nvPr>
        </p:nvSpPr>
        <p:spPr/>
        <p:txBody>
          <a:bodyPr/>
          <a:lstStyle>
            <a:lvl1pPr>
              <a:defRPr/>
            </a:lvl1pPr>
          </a:lstStyle>
          <a:p>
            <a:pPr>
              <a:defRPr/>
            </a:pPr>
            <a:fld id="{F52EC633-67B7-324A-801A-525408E5A360}" type="slidenum">
              <a:rPr lang="en-US"/>
              <a:pPr>
                <a:defRPr/>
              </a:pPr>
              <a:t>‹#›</a:t>
            </a:fld>
            <a:endParaRPr lang="en-US"/>
          </a:p>
        </p:txBody>
      </p:sp>
    </p:spTree>
    <p:extLst>
      <p:ext uri="{BB962C8B-B14F-4D97-AF65-F5344CB8AC3E}">
        <p14:creationId xmlns:p14="http://schemas.microsoft.com/office/powerpoint/2010/main" val="187937559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143000"/>
            <a:ext cx="6248400" cy="5448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6781800" y="1143000"/>
            <a:ext cx="1905000" cy="5448300"/>
          </a:xfrm>
        </p:spPr>
        <p:txBody>
          <a:bodyPr vert="eaVert"/>
          <a:lstStyle/>
          <a:p>
            <a:r>
              <a:rPr lang="en-US"/>
              <a:t>Click to edit Master title style</a:t>
            </a:r>
          </a:p>
        </p:txBody>
      </p:sp>
      <p:sp>
        <p:nvSpPr>
          <p:cNvPr id="4" name="Date Placeholder 13">
            <a:extLst>
              <a:ext uri="{FF2B5EF4-FFF2-40B4-BE49-F238E27FC236}">
                <a16:creationId xmlns:a16="http://schemas.microsoft.com/office/drawing/2014/main" id="{2DA0A830-4191-45B3-DD3B-599B64C7DDBD}"/>
              </a:ext>
            </a:extLst>
          </p:cNvPr>
          <p:cNvSpPr>
            <a:spLocks noGrp="1"/>
          </p:cNvSpPr>
          <p:nvPr>
            <p:ph type="dt" sz="half" idx="10"/>
          </p:nvPr>
        </p:nvSpPr>
        <p:spPr/>
        <p:txBody>
          <a:bodyPr/>
          <a:lstStyle>
            <a:lvl1pPr>
              <a:defRPr/>
            </a:lvl1pPr>
          </a:lstStyle>
          <a:p>
            <a:pPr>
              <a:defRPr/>
            </a:pPr>
            <a:fld id="{A096D5EA-9E4E-1D45-8A96-2C4A4A66D279}" type="datetime1">
              <a:rPr lang="en-US"/>
              <a:pPr>
                <a:defRPr/>
              </a:pPr>
              <a:t>7/11/22</a:t>
            </a:fld>
            <a:endParaRPr lang="en-US"/>
          </a:p>
        </p:txBody>
      </p:sp>
      <p:sp>
        <p:nvSpPr>
          <p:cNvPr id="5" name="Footer Placeholder 2">
            <a:extLst>
              <a:ext uri="{FF2B5EF4-FFF2-40B4-BE49-F238E27FC236}">
                <a16:creationId xmlns:a16="http://schemas.microsoft.com/office/drawing/2014/main" id="{7F73A2D1-46A1-B088-096D-F6611B580C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B2DD0FE-1B55-FF9A-074A-32615C0E8F2E}"/>
              </a:ext>
            </a:extLst>
          </p:cNvPr>
          <p:cNvSpPr>
            <a:spLocks noGrp="1"/>
          </p:cNvSpPr>
          <p:nvPr>
            <p:ph type="sldNum" sz="quarter" idx="12"/>
          </p:nvPr>
        </p:nvSpPr>
        <p:spPr/>
        <p:txBody>
          <a:bodyPr/>
          <a:lstStyle>
            <a:lvl1pPr>
              <a:defRPr/>
            </a:lvl1pPr>
          </a:lstStyle>
          <a:p>
            <a:pPr>
              <a:defRPr/>
            </a:pPr>
            <a:fld id="{075A5651-D435-B94B-B815-7B8B43FB318D}" type="slidenum">
              <a:rPr lang="en-US"/>
              <a:pPr>
                <a:defRPr/>
              </a:pPr>
              <a:t>‹#›</a:t>
            </a:fld>
            <a:endParaRPr lang="en-US"/>
          </a:p>
        </p:txBody>
      </p:sp>
    </p:spTree>
    <p:extLst>
      <p:ext uri="{BB962C8B-B14F-4D97-AF65-F5344CB8AC3E}">
        <p14:creationId xmlns:p14="http://schemas.microsoft.com/office/powerpoint/2010/main" val="39351681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A6477434-0133-0B66-22D9-1D1D2470A9D3}"/>
              </a:ext>
            </a:extLst>
          </p:cNvPr>
          <p:cNvSpPr>
            <a:spLocks noGrp="1"/>
          </p:cNvSpPr>
          <p:nvPr>
            <p:ph type="dt" sz="half" idx="10"/>
          </p:nvPr>
        </p:nvSpPr>
        <p:spPr/>
        <p:txBody>
          <a:bodyPr/>
          <a:lstStyle>
            <a:lvl1pPr>
              <a:defRPr/>
            </a:lvl1pPr>
          </a:lstStyle>
          <a:p>
            <a:pPr>
              <a:defRPr/>
            </a:pPr>
            <a:fld id="{A3FF6515-7943-DB4A-993E-7C9DB9B5AC0E}" type="datetime1">
              <a:rPr lang="en-US"/>
              <a:pPr>
                <a:defRPr/>
              </a:pPr>
              <a:t>7/11/22</a:t>
            </a:fld>
            <a:endParaRPr lang="en-US"/>
          </a:p>
        </p:txBody>
      </p:sp>
      <p:sp>
        <p:nvSpPr>
          <p:cNvPr id="5" name="Footer Placeholder 2">
            <a:extLst>
              <a:ext uri="{FF2B5EF4-FFF2-40B4-BE49-F238E27FC236}">
                <a16:creationId xmlns:a16="http://schemas.microsoft.com/office/drawing/2014/main" id="{FDC2BA3A-1B85-EDF5-1BBE-C4620483DC5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6B271078-295C-89D9-12B1-24A7E5C6AB1A}"/>
              </a:ext>
            </a:extLst>
          </p:cNvPr>
          <p:cNvSpPr>
            <a:spLocks noGrp="1"/>
          </p:cNvSpPr>
          <p:nvPr>
            <p:ph type="sldNum" sz="quarter" idx="12"/>
          </p:nvPr>
        </p:nvSpPr>
        <p:spPr/>
        <p:txBody>
          <a:bodyPr/>
          <a:lstStyle>
            <a:lvl1pPr>
              <a:defRPr/>
            </a:lvl1pPr>
          </a:lstStyle>
          <a:p>
            <a:pPr>
              <a:defRPr/>
            </a:pPr>
            <a:fld id="{F616B086-A122-1741-9680-6C9452D43E22}" type="slidenum">
              <a:rPr lang="en-US"/>
              <a:pPr>
                <a:defRPr/>
              </a:pPr>
              <a:t>‹#›</a:t>
            </a:fld>
            <a:endParaRPr lang="en-US"/>
          </a:p>
        </p:txBody>
      </p:sp>
    </p:spTree>
    <p:extLst>
      <p:ext uri="{BB962C8B-B14F-4D97-AF65-F5344CB8AC3E}">
        <p14:creationId xmlns:p14="http://schemas.microsoft.com/office/powerpoint/2010/main" val="409323114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lang="en-US"/>
              <a:t>Click to edit Master title style</a:t>
            </a:r>
            <a:endParaRPr lang="en-US" dirty="0"/>
          </a:p>
        </p:txBody>
      </p:sp>
      <p:sp>
        <p:nvSpPr>
          <p:cNvPr id="4" name="Date Placeholder 13">
            <a:extLst>
              <a:ext uri="{FF2B5EF4-FFF2-40B4-BE49-F238E27FC236}">
                <a16:creationId xmlns:a16="http://schemas.microsoft.com/office/drawing/2014/main" id="{43804113-3EBC-A960-1748-6FED333A4D77}"/>
              </a:ext>
            </a:extLst>
          </p:cNvPr>
          <p:cNvSpPr>
            <a:spLocks noGrp="1"/>
          </p:cNvSpPr>
          <p:nvPr>
            <p:ph type="dt" sz="half" idx="10"/>
          </p:nvPr>
        </p:nvSpPr>
        <p:spPr/>
        <p:txBody>
          <a:bodyPr/>
          <a:lstStyle>
            <a:lvl1pPr>
              <a:defRPr/>
            </a:lvl1pPr>
          </a:lstStyle>
          <a:p>
            <a:pPr>
              <a:defRPr/>
            </a:pPr>
            <a:fld id="{0D92FA3F-51FF-954D-B650-F1F692C96FB4}" type="datetime1">
              <a:rPr lang="en-US"/>
              <a:pPr>
                <a:defRPr/>
              </a:pPr>
              <a:t>7/11/22</a:t>
            </a:fld>
            <a:endParaRPr lang="en-US"/>
          </a:p>
        </p:txBody>
      </p:sp>
      <p:sp>
        <p:nvSpPr>
          <p:cNvPr id="5" name="Footer Placeholder 2">
            <a:extLst>
              <a:ext uri="{FF2B5EF4-FFF2-40B4-BE49-F238E27FC236}">
                <a16:creationId xmlns:a16="http://schemas.microsoft.com/office/drawing/2014/main" id="{FB52CA7D-C16A-92E9-CF52-D912800E7E7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3C5B1A9-DA82-5D32-FE5E-9E2656CF434B}"/>
              </a:ext>
            </a:extLst>
          </p:cNvPr>
          <p:cNvSpPr>
            <a:spLocks noGrp="1"/>
          </p:cNvSpPr>
          <p:nvPr>
            <p:ph type="sldNum" sz="quarter" idx="12"/>
          </p:nvPr>
        </p:nvSpPr>
        <p:spPr/>
        <p:txBody>
          <a:bodyPr/>
          <a:lstStyle>
            <a:lvl1pPr>
              <a:defRPr/>
            </a:lvl1pPr>
          </a:lstStyle>
          <a:p>
            <a:pPr>
              <a:defRPr/>
            </a:pPr>
            <a:fld id="{336D68B3-D8CC-3845-9746-BE8A88B6C7A8}" type="slidenum">
              <a:rPr lang="en-US"/>
              <a:pPr>
                <a:defRPr/>
              </a:pPr>
              <a:t>‹#›</a:t>
            </a:fld>
            <a:endParaRPr lang="en-US"/>
          </a:p>
        </p:txBody>
      </p:sp>
    </p:spTree>
    <p:extLst>
      <p:ext uri="{BB962C8B-B14F-4D97-AF65-F5344CB8AC3E}">
        <p14:creationId xmlns:p14="http://schemas.microsoft.com/office/powerpoint/2010/main" val="297726950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Date Placeholder 13">
            <a:extLst>
              <a:ext uri="{FF2B5EF4-FFF2-40B4-BE49-F238E27FC236}">
                <a16:creationId xmlns:a16="http://schemas.microsoft.com/office/drawing/2014/main" id="{FC450F5A-BF44-D902-F9DF-55CA81A79BD7}"/>
              </a:ext>
            </a:extLst>
          </p:cNvPr>
          <p:cNvSpPr>
            <a:spLocks noGrp="1"/>
          </p:cNvSpPr>
          <p:nvPr>
            <p:ph type="dt" sz="half" idx="10"/>
          </p:nvPr>
        </p:nvSpPr>
        <p:spPr/>
        <p:txBody>
          <a:bodyPr/>
          <a:lstStyle>
            <a:lvl1pPr>
              <a:defRPr/>
            </a:lvl1pPr>
          </a:lstStyle>
          <a:p>
            <a:pPr>
              <a:defRPr/>
            </a:pPr>
            <a:fld id="{012D7FE8-38E2-AE4D-BE9B-B30DC66F397C}" type="datetime1">
              <a:rPr lang="en-US"/>
              <a:pPr>
                <a:defRPr/>
              </a:pPr>
              <a:t>7/11/22</a:t>
            </a:fld>
            <a:endParaRPr lang="en-US"/>
          </a:p>
        </p:txBody>
      </p:sp>
      <p:sp>
        <p:nvSpPr>
          <p:cNvPr id="6" name="Footer Placeholder 2">
            <a:extLst>
              <a:ext uri="{FF2B5EF4-FFF2-40B4-BE49-F238E27FC236}">
                <a16:creationId xmlns:a16="http://schemas.microsoft.com/office/drawing/2014/main" id="{70AF219B-9CB2-610D-A633-BC367C92CC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E3E1B8B5-ECCA-D6C4-F60E-3D23059CE51F}"/>
              </a:ext>
            </a:extLst>
          </p:cNvPr>
          <p:cNvSpPr>
            <a:spLocks noGrp="1"/>
          </p:cNvSpPr>
          <p:nvPr>
            <p:ph type="sldNum" sz="quarter" idx="12"/>
          </p:nvPr>
        </p:nvSpPr>
        <p:spPr/>
        <p:txBody>
          <a:bodyPr/>
          <a:lstStyle>
            <a:lvl1pPr>
              <a:defRPr/>
            </a:lvl1pPr>
          </a:lstStyle>
          <a:p>
            <a:pPr>
              <a:defRPr/>
            </a:pPr>
            <a:fld id="{762C0140-14B8-974D-B8D0-CC530E90570C}" type="slidenum">
              <a:rPr lang="en-US"/>
              <a:pPr>
                <a:defRPr/>
              </a:pPr>
              <a:t>‹#›</a:t>
            </a:fld>
            <a:endParaRPr lang="en-US"/>
          </a:p>
        </p:txBody>
      </p:sp>
    </p:spTree>
    <p:extLst>
      <p:ext uri="{BB962C8B-B14F-4D97-AF65-F5344CB8AC3E}">
        <p14:creationId xmlns:p14="http://schemas.microsoft.com/office/powerpoint/2010/main" val="298874006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2" name="Title 1"/>
          <p:cNvSpPr>
            <a:spLocks noGrp="1"/>
          </p:cNvSpPr>
          <p:nvPr>
            <p:ph type="title"/>
          </p:nvPr>
        </p:nvSpPr>
        <p:spPr>
          <a:xfrm>
            <a:off x="381000" y="1143000"/>
            <a:ext cx="8382000" cy="1069848"/>
          </a:xfrm>
        </p:spPr>
        <p:txBody>
          <a:bodyPr/>
          <a:lstStyle>
            <a:lvl1pPr>
              <a:defRPr sz="3000" b="0" i="0" cap="none" baseline="0"/>
            </a:lvl1pPr>
          </a:lstStyle>
          <a:p>
            <a:r>
              <a:rPr lang="en-US"/>
              <a:t>Click to edit Master title style</a:t>
            </a:r>
          </a:p>
        </p:txBody>
      </p:sp>
      <p:sp>
        <p:nvSpPr>
          <p:cNvPr id="7" name="Date Placeholder 25">
            <a:extLst>
              <a:ext uri="{FF2B5EF4-FFF2-40B4-BE49-F238E27FC236}">
                <a16:creationId xmlns:a16="http://schemas.microsoft.com/office/drawing/2014/main" id="{84CC2B22-245F-50B3-5779-C6B4F7572271}"/>
              </a:ext>
            </a:extLst>
          </p:cNvPr>
          <p:cNvSpPr>
            <a:spLocks noGrp="1"/>
          </p:cNvSpPr>
          <p:nvPr>
            <p:ph type="dt" sz="half" idx="10"/>
          </p:nvPr>
        </p:nvSpPr>
        <p:spPr/>
        <p:txBody>
          <a:bodyPr rtlCol="0"/>
          <a:lstStyle>
            <a:lvl1pPr>
              <a:defRPr/>
            </a:lvl1pPr>
          </a:lstStyle>
          <a:p>
            <a:pPr>
              <a:defRPr/>
            </a:pPr>
            <a:fld id="{DBD51E4B-0DB3-2B4E-A477-B2CD6EC2744C}" type="datetime1">
              <a:rPr lang="en-US"/>
              <a:pPr>
                <a:defRPr/>
              </a:pPr>
              <a:t>7/11/22</a:t>
            </a:fld>
            <a:endParaRPr lang="en-US"/>
          </a:p>
        </p:txBody>
      </p:sp>
      <p:sp>
        <p:nvSpPr>
          <p:cNvPr id="8" name="Slide Number Placeholder 26">
            <a:extLst>
              <a:ext uri="{FF2B5EF4-FFF2-40B4-BE49-F238E27FC236}">
                <a16:creationId xmlns:a16="http://schemas.microsoft.com/office/drawing/2014/main" id="{E0C44487-97E0-E599-7B0D-7C9F3EFBE5DC}"/>
              </a:ext>
            </a:extLst>
          </p:cNvPr>
          <p:cNvSpPr>
            <a:spLocks noGrp="1"/>
          </p:cNvSpPr>
          <p:nvPr>
            <p:ph type="sldNum" sz="quarter" idx="11"/>
          </p:nvPr>
        </p:nvSpPr>
        <p:spPr/>
        <p:txBody>
          <a:bodyPr rtlCol="0"/>
          <a:lstStyle>
            <a:lvl1pPr>
              <a:defRPr/>
            </a:lvl1pPr>
          </a:lstStyle>
          <a:p>
            <a:pPr>
              <a:defRPr/>
            </a:pPr>
            <a:fld id="{FC8B3D6F-EB1E-724F-9969-01E57DC7B31C}" type="slidenum">
              <a:rPr lang="en-US"/>
              <a:pPr>
                <a:defRPr/>
              </a:pPr>
              <a:t>‹#›</a:t>
            </a:fld>
            <a:endParaRPr lang="en-US"/>
          </a:p>
        </p:txBody>
      </p:sp>
      <p:sp>
        <p:nvSpPr>
          <p:cNvPr id="9" name="Footer Placeholder 27">
            <a:extLst>
              <a:ext uri="{FF2B5EF4-FFF2-40B4-BE49-F238E27FC236}">
                <a16:creationId xmlns:a16="http://schemas.microsoft.com/office/drawing/2014/main" id="{2BDDED5F-88E6-F14C-2FAD-ADD84C60235E}"/>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5464697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3000">
                <a:solidFill>
                  <a:schemeClr val="tx2"/>
                </a:solidFill>
              </a:defRPr>
            </a:lvl1pPr>
          </a:lstStyle>
          <a:p>
            <a:r>
              <a:rPr lang="en-US"/>
              <a:t>Click to edit Master title style</a:t>
            </a:r>
          </a:p>
        </p:txBody>
      </p:sp>
      <p:sp>
        <p:nvSpPr>
          <p:cNvPr id="3" name="Date Placeholder 2">
            <a:extLst>
              <a:ext uri="{FF2B5EF4-FFF2-40B4-BE49-F238E27FC236}">
                <a16:creationId xmlns:a16="http://schemas.microsoft.com/office/drawing/2014/main" id="{7D7D4867-EC3F-7EE1-A683-2C821957FD29}"/>
              </a:ext>
            </a:extLst>
          </p:cNvPr>
          <p:cNvSpPr>
            <a:spLocks noGrp="1"/>
          </p:cNvSpPr>
          <p:nvPr>
            <p:ph type="dt" sz="half" idx="10"/>
          </p:nvPr>
        </p:nvSpPr>
        <p:spPr>
          <a:xfrm>
            <a:off x="6583363" y="612775"/>
            <a:ext cx="957262" cy="457200"/>
          </a:xfrm>
        </p:spPr>
        <p:txBody>
          <a:bodyPr/>
          <a:lstStyle>
            <a:lvl1pPr>
              <a:defRPr/>
            </a:lvl1pPr>
          </a:lstStyle>
          <a:p>
            <a:pPr>
              <a:defRPr/>
            </a:pPr>
            <a:fld id="{02A1A3D0-411E-2A45-A313-E6BDE2C6F696}" type="datetime1">
              <a:rPr lang="en-US"/>
              <a:pPr>
                <a:defRPr/>
              </a:pPr>
              <a:t>7/11/22</a:t>
            </a:fld>
            <a:endParaRPr lang="en-US"/>
          </a:p>
        </p:txBody>
      </p:sp>
      <p:sp>
        <p:nvSpPr>
          <p:cNvPr id="4" name="Footer Placeholder 3">
            <a:extLst>
              <a:ext uri="{FF2B5EF4-FFF2-40B4-BE49-F238E27FC236}">
                <a16:creationId xmlns:a16="http://schemas.microsoft.com/office/drawing/2014/main" id="{BFBA4435-5DC7-E66D-CBF9-099ABA8D8F7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4A8DA962-8476-A6AC-6081-D830AAF87EF5}"/>
              </a:ext>
            </a:extLst>
          </p:cNvPr>
          <p:cNvSpPr>
            <a:spLocks noGrp="1"/>
          </p:cNvSpPr>
          <p:nvPr>
            <p:ph type="sldNum" sz="quarter" idx="12"/>
          </p:nvPr>
        </p:nvSpPr>
        <p:spPr/>
        <p:txBody>
          <a:bodyPr/>
          <a:lstStyle>
            <a:lvl1pPr>
              <a:defRPr/>
            </a:lvl1pPr>
          </a:lstStyle>
          <a:p>
            <a:pPr>
              <a:defRPr/>
            </a:pPr>
            <a:fld id="{8ABE2B94-A752-AD41-BD28-FA50FFD07B9F}" type="slidenum">
              <a:rPr lang="en-US"/>
              <a:pPr>
                <a:defRPr/>
              </a:pPr>
              <a:t>‹#›</a:t>
            </a:fld>
            <a:endParaRPr lang="en-US"/>
          </a:p>
        </p:txBody>
      </p:sp>
    </p:spTree>
    <p:extLst>
      <p:ext uri="{BB962C8B-B14F-4D97-AF65-F5344CB8AC3E}">
        <p14:creationId xmlns:p14="http://schemas.microsoft.com/office/powerpoint/2010/main" val="35134870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41F1B802-D8B1-5130-8D61-E301D97EB69C}"/>
              </a:ext>
            </a:extLst>
          </p:cNvPr>
          <p:cNvSpPr>
            <a:spLocks noGrp="1"/>
          </p:cNvSpPr>
          <p:nvPr>
            <p:ph type="dt" sz="half" idx="10"/>
          </p:nvPr>
        </p:nvSpPr>
        <p:spPr/>
        <p:txBody>
          <a:bodyPr/>
          <a:lstStyle>
            <a:lvl1pPr>
              <a:defRPr/>
            </a:lvl1pPr>
          </a:lstStyle>
          <a:p>
            <a:pPr>
              <a:defRPr/>
            </a:pPr>
            <a:fld id="{FD9C017D-2E97-E54A-8E8C-C7D299A76B67}" type="datetime1">
              <a:rPr lang="en-US"/>
              <a:pPr>
                <a:defRPr/>
              </a:pPr>
              <a:t>7/11/22</a:t>
            </a:fld>
            <a:endParaRPr lang="en-US"/>
          </a:p>
        </p:txBody>
      </p:sp>
      <p:sp>
        <p:nvSpPr>
          <p:cNvPr id="3" name="Footer Placeholder 2">
            <a:extLst>
              <a:ext uri="{FF2B5EF4-FFF2-40B4-BE49-F238E27FC236}">
                <a16:creationId xmlns:a16="http://schemas.microsoft.com/office/drawing/2014/main" id="{7CE46990-0CBC-B392-813F-DDF4D5CA66B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935220F4-C8ED-A780-3AAB-B4A8F6A7D3E9}"/>
              </a:ext>
            </a:extLst>
          </p:cNvPr>
          <p:cNvSpPr>
            <a:spLocks noGrp="1"/>
          </p:cNvSpPr>
          <p:nvPr>
            <p:ph type="sldNum" sz="quarter" idx="12"/>
          </p:nvPr>
        </p:nvSpPr>
        <p:spPr/>
        <p:txBody>
          <a:bodyPr/>
          <a:lstStyle>
            <a:lvl1pPr>
              <a:defRPr/>
            </a:lvl1pPr>
          </a:lstStyle>
          <a:p>
            <a:pPr>
              <a:defRPr/>
            </a:pPr>
            <a:fld id="{C93FB818-8B20-7546-A3E7-FC8ECF00FB08}" type="slidenum">
              <a:rPr lang="en-US"/>
              <a:pPr>
                <a:defRPr/>
              </a:pPr>
              <a:t>‹#›</a:t>
            </a:fld>
            <a:endParaRPr lang="en-US"/>
          </a:p>
        </p:txBody>
      </p:sp>
    </p:spTree>
    <p:extLst>
      <p:ext uri="{BB962C8B-B14F-4D97-AF65-F5344CB8AC3E}">
        <p14:creationId xmlns:p14="http://schemas.microsoft.com/office/powerpoint/2010/main" val="1136133982"/>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a:r>
              <a:rPr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lang="en-US"/>
              <a:t>Click to edit Master title style</a:t>
            </a:r>
          </a:p>
        </p:txBody>
      </p:sp>
      <p:sp>
        <p:nvSpPr>
          <p:cNvPr id="5" name="Date Placeholder 13">
            <a:extLst>
              <a:ext uri="{FF2B5EF4-FFF2-40B4-BE49-F238E27FC236}">
                <a16:creationId xmlns:a16="http://schemas.microsoft.com/office/drawing/2014/main" id="{872A6604-9217-BF7B-E462-58533B5E5A7F}"/>
              </a:ext>
            </a:extLst>
          </p:cNvPr>
          <p:cNvSpPr>
            <a:spLocks noGrp="1"/>
          </p:cNvSpPr>
          <p:nvPr>
            <p:ph type="dt" sz="half" idx="10"/>
          </p:nvPr>
        </p:nvSpPr>
        <p:spPr/>
        <p:txBody>
          <a:bodyPr/>
          <a:lstStyle>
            <a:lvl1pPr>
              <a:defRPr/>
            </a:lvl1pPr>
          </a:lstStyle>
          <a:p>
            <a:pPr>
              <a:defRPr/>
            </a:pPr>
            <a:fld id="{E882415A-4B8D-5C40-925E-15C0DBB72CEF}" type="datetime1">
              <a:rPr lang="en-US"/>
              <a:pPr>
                <a:defRPr/>
              </a:pPr>
              <a:t>7/11/22</a:t>
            </a:fld>
            <a:endParaRPr lang="en-US"/>
          </a:p>
        </p:txBody>
      </p:sp>
      <p:sp>
        <p:nvSpPr>
          <p:cNvPr id="6" name="Footer Placeholder 2">
            <a:extLst>
              <a:ext uri="{FF2B5EF4-FFF2-40B4-BE49-F238E27FC236}">
                <a16:creationId xmlns:a16="http://schemas.microsoft.com/office/drawing/2014/main" id="{78F04555-D040-DA28-F930-E7C3F2D13ED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B142621D-9DA4-CB9A-CE02-AC55538BAC6D}"/>
              </a:ext>
            </a:extLst>
          </p:cNvPr>
          <p:cNvSpPr>
            <a:spLocks noGrp="1"/>
          </p:cNvSpPr>
          <p:nvPr>
            <p:ph type="sldNum" sz="quarter" idx="12"/>
          </p:nvPr>
        </p:nvSpPr>
        <p:spPr/>
        <p:txBody>
          <a:bodyPr/>
          <a:lstStyle>
            <a:lvl1pPr>
              <a:defRPr/>
            </a:lvl1pPr>
          </a:lstStyle>
          <a:p>
            <a:pPr>
              <a:defRPr/>
            </a:pPr>
            <a:fld id="{133AF7F6-8A87-2C4E-978C-21D12324A7AA}" type="slidenum">
              <a:rPr lang="en-US"/>
              <a:pPr>
                <a:defRPr/>
              </a:pPr>
              <a:t>‹#›</a:t>
            </a:fld>
            <a:endParaRPr lang="en-US"/>
          </a:p>
        </p:txBody>
      </p:sp>
    </p:spTree>
    <p:extLst>
      <p:ext uri="{BB962C8B-B14F-4D97-AF65-F5344CB8AC3E}">
        <p14:creationId xmlns:p14="http://schemas.microsoft.com/office/powerpoint/2010/main" val="297266889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a:r>
              <a:rPr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lang="en-US"/>
              <a:t>Click to edit Master title style</a:t>
            </a:r>
          </a:p>
        </p:txBody>
      </p:sp>
      <p:sp>
        <p:nvSpPr>
          <p:cNvPr id="5" name="Date Placeholder 13">
            <a:extLst>
              <a:ext uri="{FF2B5EF4-FFF2-40B4-BE49-F238E27FC236}">
                <a16:creationId xmlns:a16="http://schemas.microsoft.com/office/drawing/2014/main" id="{DE6E6BA9-BA9A-76A1-7904-055C9C95AE58}"/>
              </a:ext>
            </a:extLst>
          </p:cNvPr>
          <p:cNvSpPr>
            <a:spLocks noGrp="1"/>
          </p:cNvSpPr>
          <p:nvPr>
            <p:ph type="dt" sz="half" idx="10"/>
          </p:nvPr>
        </p:nvSpPr>
        <p:spPr/>
        <p:txBody>
          <a:bodyPr/>
          <a:lstStyle>
            <a:lvl1pPr>
              <a:defRPr/>
            </a:lvl1pPr>
          </a:lstStyle>
          <a:p>
            <a:pPr>
              <a:defRPr/>
            </a:pPr>
            <a:fld id="{B6F4829E-600E-A74C-9A45-3B323A305E1A}" type="datetime1">
              <a:rPr lang="en-US"/>
              <a:pPr>
                <a:defRPr/>
              </a:pPr>
              <a:t>7/11/22</a:t>
            </a:fld>
            <a:endParaRPr lang="en-US"/>
          </a:p>
        </p:txBody>
      </p:sp>
      <p:sp>
        <p:nvSpPr>
          <p:cNvPr id="6" name="Footer Placeholder 2">
            <a:extLst>
              <a:ext uri="{FF2B5EF4-FFF2-40B4-BE49-F238E27FC236}">
                <a16:creationId xmlns:a16="http://schemas.microsoft.com/office/drawing/2014/main" id="{53A190A6-E91D-635C-1D19-18F02AA34A0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2637E24E-55F7-9013-C6BF-2C4EC04C0610}"/>
              </a:ext>
            </a:extLst>
          </p:cNvPr>
          <p:cNvSpPr>
            <a:spLocks noGrp="1"/>
          </p:cNvSpPr>
          <p:nvPr>
            <p:ph type="sldNum" sz="quarter" idx="12"/>
          </p:nvPr>
        </p:nvSpPr>
        <p:spPr/>
        <p:txBody>
          <a:bodyPr/>
          <a:lstStyle>
            <a:lvl1pPr>
              <a:defRPr/>
            </a:lvl1pPr>
          </a:lstStyle>
          <a:p>
            <a:pPr>
              <a:defRPr/>
            </a:pPr>
            <a:fld id="{43E92B36-85D0-3B4F-800A-0FD971EE69A3}" type="slidenum">
              <a:rPr lang="en-US"/>
              <a:pPr>
                <a:defRPr/>
              </a:pPr>
              <a:t>‹#›</a:t>
            </a:fld>
            <a:endParaRPr lang="en-US"/>
          </a:p>
        </p:txBody>
      </p:sp>
    </p:spTree>
    <p:extLst>
      <p:ext uri="{BB962C8B-B14F-4D97-AF65-F5344CB8AC3E}">
        <p14:creationId xmlns:p14="http://schemas.microsoft.com/office/powerpoint/2010/main" val="9249359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B80BB30-FF3D-EEE8-E7A8-2BA6A5196C6A}"/>
              </a:ext>
            </a:extLst>
          </p:cNvPr>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29" name="Rectangle 28">
            <a:extLst>
              <a:ext uri="{FF2B5EF4-FFF2-40B4-BE49-F238E27FC236}">
                <a16:creationId xmlns:a16="http://schemas.microsoft.com/office/drawing/2014/main" id="{E9AE9FBD-D777-715A-7E7E-5079A224EF9E}"/>
              </a:ext>
            </a:extLst>
          </p:cNvPr>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0" name="Rectangle 29">
            <a:extLst>
              <a:ext uri="{FF2B5EF4-FFF2-40B4-BE49-F238E27FC236}">
                <a16:creationId xmlns:a16="http://schemas.microsoft.com/office/drawing/2014/main" id="{EF8F0B02-EA4A-F488-4412-6020D55D5984}"/>
              </a:ext>
            </a:extLst>
          </p:cNvPr>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1" name="Rectangle 30">
            <a:extLst>
              <a:ext uri="{FF2B5EF4-FFF2-40B4-BE49-F238E27FC236}">
                <a16:creationId xmlns:a16="http://schemas.microsoft.com/office/drawing/2014/main" id="{C7D10403-E024-92DD-67BA-E15E70F71567}"/>
              </a:ext>
            </a:extLst>
          </p:cNvPr>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2" name="Rectangle 31">
            <a:extLst>
              <a:ext uri="{FF2B5EF4-FFF2-40B4-BE49-F238E27FC236}">
                <a16:creationId xmlns:a16="http://schemas.microsoft.com/office/drawing/2014/main" id="{7D2A00C8-D58B-EE84-D66E-F45C7A8BE675}"/>
              </a:ext>
            </a:extLst>
          </p:cNvPr>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3" name="Rounded Rectangle 32">
            <a:extLst>
              <a:ext uri="{FF2B5EF4-FFF2-40B4-BE49-F238E27FC236}">
                <a16:creationId xmlns:a16="http://schemas.microsoft.com/office/drawing/2014/main" id="{D97459E5-5FE5-A67C-13C2-34857C3A1C0E}"/>
              </a:ext>
            </a:extLst>
          </p:cNvPr>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4" name="Rounded Rectangle 33">
            <a:extLst>
              <a:ext uri="{FF2B5EF4-FFF2-40B4-BE49-F238E27FC236}">
                <a16:creationId xmlns:a16="http://schemas.microsoft.com/office/drawing/2014/main" id="{00C29C92-A015-1EE0-A16D-349478CCD019}"/>
              </a:ext>
            </a:extLst>
          </p:cNvPr>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5" name="Rectangle 34">
            <a:extLst>
              <a:ext uri="{FF2B5EF4-FFF2-40B4-BE49-F238E27FC236}">
                <a16:creationId xmlns:a16="http://schemas.microsoft.com/office/drawing/2014/main" id="{35BB4CBF-991C-71BE-0834-48C3020F2592}"/>
              </a:ext>
            </a:extLst>
          </p:cNvPr>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6" name="Rectangle 35">
            <a:extLst>
              <a:ext uri="{FF2B5EF4-FFF2-40B4-BE49-F238E27FC236}">
                <a16:creationId xmlns:a16="http://schemas.microsoft.com/office/drawing/2014/main" id="{F0668E32-55C2-EE41-E542-51F76FF1CA29}"/>
              </a:ext>
            </a:extLst>
          </p:cNvPr>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7" name="Rectangle 36">
            <a:extLst>
              <a:ext uri="{FF2B5EF4-FFF2-40B4-BE49-F238E27FC236}">
                <a16:creationId xmlns:a16="http://schemas.microsoft.com/office/drawing/2014/main" id="{243000F2-B225-62B6-8E1F-2611CF82DA7B}"/>
              </a:ext>
            </a:extLst>
          </p:cNvPr>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8" name="Rectangle 37">
            <a:extLst>
              <a:ext uri="{FF2B5EF4-FFF2-40B4-BE49-F238E27FC236}">
                <a16:creationId xmlns:a16="http://schemas.microsoft.com/office/drawing/2014/main" id="{49120EE7-AAA8-743F-9F33-C459B899344A}"/>
              </a:ext>
            </a:extLst>
          </p:cNvPr>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9" name="Rectangle 38">
            <a:extLst>
              <a:ext uri="{FF2B5EF4-FFF2-40B4-BE49-F238E27FC236}">
                <a16:creationId xmlns:a16="http://schemas.microsoft.com/office/drawing/2014/main" id="{6A2D6434-EE40-2273-48F8-8A17814AC99B}"/>
              </a:ext>
            </a:extLst>
          </p:cNvPr>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40" name="Rectangle 39">
            <a:extLst>
              <a:ext uri="{FF2B5EF4-FFF2-40B4-BE49-F238E27FC236}">
                <a16:creationId xmlns:a16="http://schemas.microsoft.com/office/drawing/2014/main" id="{0085EAAD-AE88-8EAE-95B9-A2F9B766E253}"/>
              </a:ext>
            </a:extLst>
          </p:cNvPr>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Date Placeholder 13">
            <a:extLst>
              <a:ext uri="{FF2B5EF4-FFF2-40B4-BE49-F238E27FC236}">
                <a16:creationId xmlns:a16="http://schemas.microsoft.com/office/drawing/2014/main" id="{B1A6B703-6355-50C5-3C50-A1BF5BA75964}"/>
              </a:ext>
            </a:extLst>
          </p:cNvPr>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600" smtClean="0">
                <a:solidFill>
                  <a:schemeClr val="accent2"/>
                </a:solidFill>
                <a:latin typeface="+mn-lt"/>
              </a:defRPr>
            </a:lvl1pPr>
          </a:lstStyle>
          <a:p>
            <a:pPr>
              <a:defRPr/>
            </a:pPr>
            <a:fld id="{F785388C-F0B6-ED4B-A37F-80E8D5BD6F6C}" type="datetime1">
              <a:rPr lang="en-US"/>
              <a:pPr>
                <a:defRPr/>
              </a:pPr>
              <a:t>7/11/22</a:t>
            </a:fld>
            <a:endParaRPr lang="en-US"/>
          </a:p>
        </p:txBody>
      </p:sp>
      <p:sp>
        <p:nvSpPr>
          <p:cNvPr id="3" name="Footer Placeholder 2">
            <a:extLst>
              <a:ext uri="{FF2B5EF4-FFF2-40B4-BE49-F238E27FC236}">
                <a16:creationId xmlns:a16="http://schemas.microsoft.com/office/drawing/2014/main" id="{711A94B4-2371-8E6B-26A2-9F87EB7ADC4F}"/>
              </a:ext>
            </a:extLst>
          </p:cNvPr>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600">
                <a:solidFill>
                  <a:schemeClr val="accent2"/>
                </a:solidFill>
                <a:latin typeface="+mn-lt"/>
              </a:defRPr>
            </a:lvl1pPr>
          </a:lstStyle>
          <a:p>
            <a:pPr>
              <a:defRPr/>
            </a:pPr>
            <a:endParaRPr lang="en-US"/>
          </a:p>
        </p:txBody>
      </p:sp>
      <p:sp>
        <p:nvSpPr>
          <p:cNvPr id="23" name="Slide Number Placeholder 22">
            <a:extLst>
              <a:ext uri="{FF2B5EF4-FFF2-40B4-BE49-F238E27FC236}">
                <a16:creationId xmlns:a16="http://schemas.microsoft.com/office/drawing/2014/main" id="{D98BC85A-B10E-5A73-734D-2A7E4F1DD69B}"/>
              </a:ext>
            </a:extLst>
          </p:cNvPr>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350" smtClean="0">
                <a:solidFill>
                  <a:srgbClr val="FFFFFF"/>
                </a:solidFill>
                <a:latin typeface="+mn-lt"/>
              </a:defRPr>
            </a:lvl1pPr>
          </a:lstStyle>
          <a:p>
            <a:pPr>
              <a:defRPr/>
            </a:pPr>
            <a:fld id="{3764CD4D-84D8-3445-9998-8CC7273F614B}" type="slidenum">
              <a:rPr lang="en-US"/>
              <a:pPr>
                <a:defRPr/>
              </a:pPr>
              <a:t>‹#›</a:t>
            </a:fld>
            <a:endParaRPr lang="en-US"/>
          </a:p>
        </p:txBody>
      </p:sp>
      <p:sp>
        <p:nvSpPr>
          <p:cNvPr id="13" name="Text Placeholder 12">
            <a:extLst>
              <a:ext uri="{FF2B5EF4-FFF2-40B4-BE49-F238E27FC236}">
                <a16:creationId xmlns:a16="http://schemas.microsoft.com/office/drawing/2014/main" id="{B2658E0D-5A62-95F8-7B71-69685C8D1902}"/>
              </a:ext>
            </a:extLst>
          </p:cNvPr>
          <p:cNvSpPr>
            <a:spLocks noGrp="1"/>
          </p:cNvSpPr>
          <p:nvPr>
            <p:ph type="body" idx="1"/>
          </p:nvPr>
        </p:nvSpPr>
        <p:spPr>
          <a:xfrm>
            <a:off x="457200" y="2249488"/>
            <a:ext cx="8229600" cy="432435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43" name="Title Placeholder 21">
            <a:extLst>
              <a:ext uri="{FF2B5EF4-FFF2-40B4-BE49-F238E27FC236}">
                <a16:creationId xmlns:a16="http://schemas.microsoft.com/office/drawing/2014/main" id="{719B984A-376B-E126-197A-EA7AC3946797}"/>
              </a:ext>
            </a:extLst>
          </p:cNvPr>
          <p:cNvSpPr>
            <a:spLocks noGrp="1" noChangeArrowheads="1"/>
          </p:cNvSpPr>
          <p:nvPr>
            <p:ph type="title"/>
          </p:nvPr>
        </p:nvSpPr>
        <p:spPr bwMode="auto">
          <a:xfrm>
            <a:off x="457200" y="11430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7" r:id="rId1"/>
    <p:sldLayoutId id="2147483819" r:id="rId2"/>
    <p:sldLayoutId id="2147483820" r:id="rId3"/>
    <p:sldLayoutId id="2147483821" r:id="rId4"/>
    <p:sldLayoutId id="2147483828" r:id="rId5"/>
    <p:sldLayoutId id="2147483829" r:id="rId6"/>
    <p:sldLayoutId id="2147483822" r:id="rId7"/>
    <p:sldLayoutId id="2147483823" r:id="rId8"/>
    <p:sldLayoutId id="2147483824" r:id="rId9"/>
    <p:sldLayoutId id="2147483825" r:id="rId10"/>
    <p:sldLayoutId id="2147483826" r:id="rId11"/>
  </p:sldLayoutIdLst>
  <p:transition spd="med">
    <p:fade/>
  </p:transition>
  <p:hf hdr="0" ftr="0" dt="0"/>
  <p:txStyles>
    <p:title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p:titleStyle>
    <p:body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http://www.google.com/" TargetMode="External"/><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digitallearn.org/courses/basic-search-new/lessons/practice-www" TargetMode="External"/><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jpe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8B63C-99D2-C935-620B-D5515B03446B}"/>
              </a:ext>
            </a:extLst>
          </p:cNvPr>
          <p:cNvSpPr>
            <a:spLocks noGrp="1"/>
          </p:cNvSpPr>
          <p:nvPr>
            <p:ph type="subTitle" idx="1"/>
          </p:nvPr>
        </p:nvSpPr>
        <p:spPr>
          <a:xfrm>
            <a:off x="76200" y="3848100"/>
            <a:ext cx="5410200" cy="1333500"/>
          </a:xfrm>
        </p:spPr>
        <p:txBody>
          <a:bodyPr>
            <a:noAutofit/>
          </a:bodyPr>
          <a:lstStyle/>
          <a:p>
            <a:pPr fontAlgn="auto">
              <a:spcAft>
                <a:spcPts val="0"/>
              </a:spcAft>
              <a:buClr>
                <a:schemeClr val="accent3"/>
              </a:buClr>
              <a:buFont typeface="Georgia"/>
              <a:buNone/>
              <a:defRPr/>
            </a:pPr>
            <a:r>
              <a:rPr lang="en-US" sz="2400" dirty="0">
                <a:solidFill>
                  <a:schemeClr val="accent2">
                    <a:lumMod val="50000"/>
                  </a:schemeClr>
                </a:solidFill>
              </a:rPr>
              <a:t>Instructor Name: </a:t>
            </a:r>
          </a:p>
          <a:p>
            <a:pPr fontAlgn="auto">
              <a:spcAft>
                <a:spcPts val="0"/>
              </a:spcAft>
              <a:buClr>
                <a:schemeClr val="accent3"/>
              </a:buClr>
              <a:buFont typeface="Georgia"/>
              <a:buNone/>
              <a:defRPr/>
            </a:pPr>
            <a:r>
              <a:rPr lang="en-US" sz="2400" dirty="0">
                <a:solidFill>
                  <a:schemeClr val="accent2">
                    <a:lumMod val="50000"/>
                  </a:schemeClr>
                </a:solidFill>
              </a:rPr>
              <a:t>Instructor Title:</a:t>
            </a:r>
          </a:p>
          <a:p>
            <a:pPr fontAlgn="auto">
              <a:spcAft>
                <a:spcPts val="0"/>
              </a:spcAft>
              <a:buClr>
                <a:schemeClr val="accent3"/>
              </a:buClr>
              <a:buFont typeface="Georgia"/>
              <a:buNone/>
              <a:defRPr/>
            </a:pPr>
            <a:r>
              <a:rPr lang="en-US" sz="2400" dirty="0">
                <a:solidFill>
                  <a:schemeClr val="accent2">
                    <a:lumMod val="50000"/>
                  </a:schemeClr>
                </a:solidFill>
              </a:rPr>
              <a:t>Library Name:</a:t>
            </a:r>
          </a:p>
        </p:txBody>
      </p:sp>
      <p:sp>
        <p:nvSpPr>
          <p:cNvPr id="7170" name="Title 1">
            <a:extLst>
              <a:ext uri="{FF2B5EF4-FFF2-40B4-BE49-F238E27FC236}">
                <a16:creationId xmlns:a16="http://schemas.microsoft.com/office/drawing/2014/main" id="{DAF4CA13-B50D-EDBC-ED81-DE2EBD30EEB7}"/>
              </a:ext>
            </a:extLst>
          </p:cNvPr>
          <p:cNvSpPr>
            <a:spLocks noGrp="1" noChangeArrowheads="1"/>
          </p:cNvSpPr>
          <p:nvPr>
            <p:ph type="ctrTitle"/>
          </p:nvPr>
        </p:nvSpPr>
        <p:spPr>
          <a:xfrm>
            <a:off x="0" y="2824163"/>
            <a:ext cx="9067800" cy="990600"/>
          </a:xfrm>
        </p:spPr>
        <p:txBody>
          <a:bodyPr/>
          <a:lstStyle/>
          <a:p>
            <a:r>
              <a:rPr lang="en-US" altLang="en-US" sz="4800" b="1" dirty="0">
                <a:cs typeface="Courier New" panose="02070309020205020404" pitchFamily="49" charset="0"/>
              </a:rPr>
              <a:t>Internet Basics</a:t>
            </a:r>
            <a:endParaRPr lang="en-US" altLang="en-US" sz="2800" b="1" i="1" dirty="0">
              <a:cs typeface="Courier New" panose="02070309020205020404" pitchFamily="49" charset="0"/>
            </a:endParaRPr>
          </a:p>
        </p:txBody>
      </p:sp>
      <p:pic>
        <p:nvPicPr>
          <p:cNvPr id="7171" name="Picture 5">
            <a:extLst>
              <a:ext uri="{FF2B5EF4-FFF2-40B4-BE49-F238E27FC236}">
                <a16:creationId xmlns:a16="http://schemas.microsoft.com/office/drawing/2014/main" id="{3169205D-4BB9-1ED9-A270-DE925DCA48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3018" y="5248272"/>
            <a:ext cx="31353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Rectangle 6">
            <a:extLst>
              <a:ext uri="{FF2B5EF4-FFF2-40B4-BE49-F238E27FC236}">
                <a16:creationId xmlns:a16="http://schemas.microsoft.com/office/drawing/2014/main" id="{EED9DD46-BA4D-55EC-760E-74D5917E7B53}"/>
              </a:ext>
            </a:extLst>
          </p:cNvPr>
          <p:cNvSpPr>
            <a:spLocks noChangeArrowheads="1"/>
          </p:cNvSpPr>
          <p:nvPr/>
        </p:nvSpPr>
        <p:spPr bwMode="auto">
          <a:xfrm>
            <a:off x="0" y="6248400"/>
            <a:ext cx="90011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Provided by AT&amp;T and the Public Library Association</a:t>
            </a:r>
          </a:p>
        </p:txBody>
      </p:sp>
      <p:sp>
        <p:nvSpPr>
          <p:cNvPr id="4" name="Slide Number Placeholder 3">
            <a:extLst>
              <a:ext uri="{FF2B5EF4-FFF2-40B4-BE49-F238E27FC236}">
                <a16:creationId xmlns:a16="http://schemas.microsoft.com/office/drawing/2014/main" id="{7C8C11A2-8461-ED62-F729-BEB0D8BCB914}"/>
              </a:ext>
            </a:extLst>
          </p:cNvPr>
          <p:cNvSpPr>
            <a:spLocks noGrp="1"/>
          </p:cNvSpPr>
          <p:nvPr>
            <p:ph type="sldNum" sz="quarter" idx="12"/>
          </p:nvPr>
        </p:nvSpPr>
        <p:spPr/>
        <p:txBody>
          <a:bodyPr/>
          <a:lstStyle/>
          <a:p>
            <a:pPr>
              <a:defRPr/>
            </a:pPr>
            <a:fld id="{98A81C7F-E3F4-ED4F-8494-2B309FD87B5D}" type="slidenum">
              <a:rPr lang="en-US"/>
              <a:pPr>
                <a:defRPr/>
              </a:pPr>
              <a:t>1</a:t>
            </a:fld>
            <a:endParaRPr lang="en-US"/>
          </a:p>
        </p:txBody>
      </p:sp>
      <p:sp>
        <p:nvSpPr>
          <p:cNvPr id="8" name="Rectangle 6">
            <a:extLst>
              <a:ext uri="{FF2B5EF4-FFF2-40B4-BE49-F238E27FC236}">
                <a16:creationId xmlns:a16="http://schemas.microsoft.com/office/drawing/2014/main" id="{95B58288-47DE-E48E-61D4-25019DC78EB7}"/>
              </a:ext>
            </a:extLst>
          </p:cNvPr>
          <p:cNvSpPr>
            <a:spLocks noChangeArrowheads="1"/>
          </p:cNvSpPr>
          <p:nvPr/>
        </p:nvSpPr>
        <p:spPr bwMode="auto">
          <a:xfrm>
            <a:off x="5410200" y="4545597"/>
            <a:ext cx="3657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b="1" dirty="0"/>
              <a:t>Insert your logo her</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Web Browser</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10</a:t>
            </a:fld>
            <a:endParaRPr lang="en-US" dirty="0"/>
          </a:p>
        </p:txBody>
      </p:sp>
      <p:sp>
        <p:nvSpPr>
          <p:cNvPr id="11" name="Content Placeholder 1">
            <a:extLst>
              <a:ext uri="{FF2B5EF4-FFF2-40B4-BE49-F238E27FC236}">
                <a16:creationId xmlns:a16="http://schemas.microsoft.com/office/drawing/2014/main" id="{8C301648-09FF-3D4B-BE6A-E5EEB241FC49}"/>
              </a:ext>
            </a:extLst>
          </p:cNvPr>
          <p:cNvSpPr>
            <a:spLocks noGrp="1"/>
          </p:cNvSpPr>
          <p:nvPr>
            <p:ph idx="1"/>
          </p:nvPr>
        </p:nvSpPr>
        <p:spPr>
          <a:xfrm>
            <a:off x="457200" y="1600200"/>
            <a:ext cx="8229600" cy="4325112"/>
          </a:xfrm>
        </p:spPr>
        <p:txBody>
          <a:bodyPr>
            <a:normAutofit/>
          </a:bodyPr>
          <a:lstStyle/>
          <a:p>
            <a:pPr lvl="0"/>
            <a:r>
              <a:rPr lang="en-US" b="1" dirty="0">
                <a:solidFill>
                  <a:schemeClr val="tx1"/>
                </a:solidFill>
              </a:rPr>
              <a:t>Stop:</a:t>
            </a:r>
            <a:r>
              <a:rPr lang="en-US" dirty="0">
                <a:solidFill>
                  <a:schemeClr val="tx1"/>
                </a:solidFill>
              </a:rPr>
              <a:t> Use this to stop a web page from loading when it’s taking too long or you realize you selected the wrong web page.</a:t>
            </a:r>
          </a:p>
        </p:txBody>
      </p:sp>
      <p:grpSp>
        <p:nvGrpSpPr>
          <p:cNvPr id="13" name="Group 12" descr="A picture of a browswer window with Stop button highlighted in an orange box. ">
            <a:extLst>
              <a:ext uri="{FF2B5EF4-FFF2-40B4-BE49-F238E27FC236}">
                <a16:creationId xmlns:a16="http://schemas.microsoft.com/office/drawing/2014/main" id="{DA45F321-CA29-014C-ACAC-8CABB29C6C62}"/>
              </a:ext>
            </a:extLst>
          </p:cNvPr>
          <p:cNvGrpSpPr/>
          <p:nvPr/>
        </p:nvGrpSpPr>
        <p:grpSpPr>
          <a:xfrm>
            <a:off x="787707" y="2571080"/>
            <a:ext cx="7359988" cy="3366770"/>
            <a:chOff x="787707" y="2571080"/>
            <a:chExt cx="7359988" cy="3366770"/>
          </a:xfrm>
        </p:grpSpPr>
        <p:pic>
          <p:nvPicPr>
            <p:cNvPr id="12" name="Picture 11" descr="Graphical user interface, text, website&#10;&#10;Description automatically generated">
              <a:extLst>
                <a:ext uri="{FF2B5EF4-FFF2-40B4-BE49-F238E27FC236}">
                  <a16:creationId xmlns:a16="http://schemas.microsoft.com/office/drawing/2014/main" id="{4D9A2B98-EA29-AE42-ADA0-EBFC10939656}"/>
                </a:ext>
              </a:extLst>
            </p:cNvPr>
            <p:cNvPicPr>
              <a:picLocks noChangeAspect="1"/>
            </p:cNvPicPr>
            <p:nvPr/>
          </p:nvPicPr>
          <p:blipFill rotWithShape="1">
            <a:blip r:embed="rId3">
              <a:extLst>
                <a:ext uri="{28A0092B-C50C-407E-A947-70E740481C1C}">
                  <a14:useLocalDpi xmlns:a14="http://schemas.microsoft.com/office/drawing/2010/main" val="0"/>
                </a:ext>
              </a:extLst>
            </a:blip>
            <a:srcRect b="28649"/>
            <a:stretch/>
          </p:blipFill>
          <p:spPr bwMode="auto">
            <a:xfrm>
              <a:off x="787707" y="2571080"/>
              <a:ext cx="7359988" cy="3366770"/>
            </a:xfrm>
            <a:prstGeom prst="rect">
              <a:avLst/>
            </a:prstGeom>
            <a:ln>
              <a:solidFill>
                <a:schemeClr val="tx1">
                  <a:lumMod val="65000"/>
                  <a:lumOff val="35000"/>
                </a:schemeClr>
              </a:solidFill>
            </a:ln>
            <a:extLst>
              <a:ext uri="{53640926-AAD7-44D8-BBD7-CCE9431645EC}">
                <a14:shadowObscured xmlns:a14="http://schemas.microsoft.com/office/drawing/2010/main"/>
              </a:ext>
            </a:extLst>
          </p:spPr>
        </p:pic>
        <p:sp>
          <p:nvSpPr>
            <p:cNvPr id="10" name="Rectangle 9">
              <a:extLst>
                <a:ext uri="{FF2B5EF4-FFF2-40B4-BE49-F238E27FC236}">
                  <a16:creationId xmlns:a16="http://schemas.microsoft.com/office/drawing/2014/main" id="{D401B97F-5898-C941-ABEB-23C4FC90903D}"/>
                </a:ext>
              </a:extLst>
            </p:cNvPr>
            <p:cNvSpPr/>
            <p:nvPr/>
          </p:nvSpPr>
          <p:spPr>
            <a:xfrm>
              <a:off x="1176464" y="2860241"/>
              <a:ext cx="293708" cy="24723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97D17C05-8F5B-9C4C-A5C3-C52FD052F51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6476" y="2917075"/>
              <a:ext cx="152685" cy="114514"/>
            </a:xfrm>
            <a:prstGeom prst="rect">
              <a:avLst/>
            </a:prstGeom>
          </p:spPr>
        </p:pic>
      </p:grpSp>
    </p:spTree>
    <p:extLst>
      <p:ext uri="{BB962C8B-B14F-4D97-AF65-F5344CB8AC3E}">
        <p14:creationId xmlns:p14="http://schemas.microsoft.com/office/powerpoint/2010/main" val="905748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Web Browser</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11</a:t>
            </a:fld>
            <a:endParaRPr lang="en-US" dirty="0"/>
          </a:p>
        </p:txBody>
      </p:sp>
      <p:pic>
        <p:nvPicPr>
          <p:cNvPr id="8" name="Picture 7" descr="A picture of a browswer window with the Reload also known as the Refresh button highlighted in an orange box. ">
            <a:extLst>
              <a:ext uri="{FF2B5EF4-FFF2-40B4-BE49-F238E27FC236}">
                <a16:creationId xmlns:a16="http://schemas.microsoft.com/office/drawing/2014/main" id="{6B263A39-C883-B249-ABA7-A20C1B7CC2EA}"/>
              </a:ext>
            </a:extLst>
          </p:cNvPr>
          <p:cNvPicPr>
            <a:picLocks noChangeAspect="1"/>
          </p:cNvPicPr>
          <p:nvPr/>
        </p:nvPicPr>
        <p:blipFill rotWithShape="1">
          <a:blip r:embed="rId3">
            <a:extLst>
              <a:ext uri="{28A0092B-C50C-407E-A947-70E740481C1C}">
                <a14:useLocalDpi xmlns:a14="http://schemas.microsoft.com/office/drawing/2010/main" val="0"/>
              </a:ext>
            </a:extLst>
          </a:blip>
          <a:srcRect b="28649"/>
          <a:stretch/>
        </p:blipFill>
        <p:spPr bwMode="auto">
          <a:xfrm>
            <a:off x="814748" y="2743200"/>
            <a:ext cx="7359988" cy="3366770"/>
          </a:xfrm>
          <a:prstGeom prst="rect">
            <a:avLst/>
          </a:prstGeom>
          <a:ln>
            <a:solidFill>
              <a:schemeClr val="tx1">
                <a:lumMod val="65000"/>
                <a:lumOff val="35000"/>
              </a:schemeClr>
            </a:solidFill>
          </a:ln>
          <a:extLst>
            <a:ext uri="{53640926-AAD7-44D8-BBD7-CCE9431645EC}">
              <a14:shadowObscured xmlns:a14="http://schemas.microsoft.com/office/drawing/2010/main"/>
            </a:ext>
          </a:extLst>
        </p:spPr>
      </p:pic>
      <p:sp>
        <p:nvSpPr>
          <p:cNvPr id="15" name="Rectangle 14">
            <a:extLst>
              <a:ext uri="{FF2B5EF4-FFF2-40B4-BE49-F238E27FC236}">
                <a16:creationId xmlns:a16="http://schemas.microsoft.com/office/drawing/2014/main" id="{0FCBFB79-52B3-114E-9DE7-9C3115D99774}"/>
              </a:ext>
            </a:extLst>
          </p:cNvPr>
          <p:cNvSpPr/>
          <p:nvPr/>
        </p:nvSpPr>
        <p:spPr>
          <a:xfrm>
            <a:off x="1204600" y="3029364"/>
            <a:ext cx="293708" cy="24723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Content Placeholder 1">
            <a:extLst>
              <a:ext uri="{FF2B5EF4-FFF2-40B4-BE49-F238E27FC236}">
                <a16:creationId xmlns:a16="http://schemas.microsoft.com/office/drawing/2014/main" id="{8C301648-09FF-3D4B-BE6A-E5EEB241FC49}"/>
              </a:ext>
            </a:extLst>
          </p:cNvPr>
          <p:cNvSpPr>
            <a:spLocks noGrp="1"/>
          </p:cNvSpPr>
          <p:nvPr>
            <p:ph idx="1"/>
          </p:nvPr>
        </p:nvSpPr>
        <p:spPr>
          <a:xfrm>
            <a:off x="457200" y="1600200"/>
            <a:ext cx="8229600" cy="1046202"/>
          </a:xfrm>
        </p:spPr>
        <p:txBody>
          <a:bodyPr>
            <a:normAutofit/>
          </a:bodyPr>
          <a:lstStyle/>
          <a:p>
            <a:pPr lvl="0"/>
            <a:r>
              <a:rPr lang="en-US" b="1" dirty="0">
                <a:solidFill>
                  <a:schemeClr val="tx1"/>
                </a:solidFill>
              </a:rPr>
              <a:t>Reload </a:t>
            </a:r>
            <a:r>
              <a:rPr lang="en-US" dirty="0">
                <a:solidFill>
                  <a:schemeClr val="tx1"/>
                </a:solidFill>
              </a:rPr>
              <a:t>or</a:t>
            </a:r>
            <a:r>
              <a:rPr lang="en-US" b="1" dirty="0">
                <a:solidFill>
                  <a:schemeClr val="tx1"/>
                </a:solidFill>
              </a:rPr>
              <a:t> Refresh:</a:t>
            </a:r>
            <a:r>
              <a:rPr lang="en-US" dirty="0">
                <a:solidFill>
                  <a:schemeClr val="tx1"/>
                </a:solidFill>
              </a:rPr>
              <a:t> Use this to reload the web page to ensure the page content is up to date. </a:t>
            </a:r>
          </a:p>
        </p:txBody>
      </p:sp>
    </p:spTree>
    <p:extLst>
      <p:ext uri="{BB962C8B-B14F-4D97-AF65-F5344CB8AC3E}">
        <p14:creationId xmlns:p14="http://schemas.microsoft.com/office/powerpoint/2010/main" val="205483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Web Browser</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12</a:t>
            </a:fld>
            <a:endParaRPr lang="en-US" dirty="0"/>
          </a:p>
        </p:txBody>
      </p:sp>
      <p:pic>
        <p:nvPicPr>
          <p:cNvPr id="8" name="Picture 7" descr="A picture of a browswer window with the Home button highlighted in an orange box. ">
            <a:extLst>
              <a:ext uri="{FF2B5EF4-FFF2-40B4-BE49-F238E27FC236}">
                <a16:creationId xmlns:a16="http://schemas.microsoft.com/office/drawing/2014/main" id="{C058F8AF-4732-B941-B30E-FD2AB5872A5B}"/>
              </a:ext>
            </a:extLst>
          </p:cNvPr>
          <p:cNvPicPr>
            <a:picLocks noChangeAspect="1"/>
          </p:cNvPicPr>
          <p:nvPr/>
        </p:nvPicPr>
        <p:blipFill rotWithShape="1">
          <a:blip r:embed="rId3">
            <a:extLst>
              <a:ext uri="{28A0092B-C50C-407E-A947-70E740481C1C}">
                <a14:useLocalDpi xmlns:a14="http://schemas.microsoft.com/office/drawing/2010/main" val="0"/>
              </a:ext>
            </a:extLst>
          </a:blip>
          <a:srcRect b="28649"/>
          <a:stretch/>
        </p:blipFill>
        <p:spPr bwMode="auto">
          <a:xfrm>
            <a:off x="849016" y="2750963"/>
            <a:ext cx="7445967" cy="3406101"/>
          </a:xfrm>
          <a:prstGeom prst="rect">
            <a:avLst/>
          </a:prstGeom>
          <a:ln>
            <a:solidFill>
              <a:schemeClr val="tx1">
                <a:lumMod val="65000"/>
                <a:lumOff val="35000"/>
              </a:schemeClr>
            </a:solidFill>
          </a:ln>
          <a:extLst>
            <a:ext uri="{53640926-AAD7-44D8-BBD7-CCE9431645EC}">
              <a14:shadowObscured xmlns:a14="http://schemas.microsoft.com/office/drawing/2010/main"/>
            </a:ext>
          </a:extLst>
        </p:spPr>
      </p:pic>
      <p:sp>
        <p:nvSpPr>
          <p:cNvPr id="15" name="Rectangle 14">
            <a:extLst>
              <a:ext uri="{FF2B5EF4-FFF2-40B4-BE49-F238E27FC236}">
                <a16:creationId xmlns:a16="http://schemas.microsoft.com/office/drawing/2014/main" id="{0FCBFB79-52B3-114E-9DE7-9C3115D99774}"/>
              </a:ext>
            </a:extLst>
          </p:cNvPr>
          <p:cNvSpPr/>
          <p:nvPr/>
        </p:nvSpPr>
        <p:spPr>
          <a:xfrm>
            <a:off x="1474237" y="3004456"/>
            <a:ext cx="354563" cy="323374"/>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Content Placeholder 1">
            <a:extLst>
              <a:ext uri="{FF2B5EF4-FFF2-40B4-BE49-F238E27FC236}">
                <a16:creationId xmlns:a16="http://schemas.microsoft.com/office/drawing/2014/main" id="{8C301648-09FF-3D4B-BE6A-E5EEB241FC49}"/>
              </a:ext>
            </a:extLst>
          </p:cNvPr>
          <p:cNvSpPr>
            <a:spLocks noGrp="1"/>
          </p:cNvSpPr>
          <p:nvPr>
            <p:ph idx="1"/>
          </p:nvPr>
        </p:nvSpPr>
        <p:spPr>
          <a:xfrm>
            <a:off x="457199" y="1524000"/>
            <a:ext cx="8229600" cy="1293720"/>
          </a:xfrm>
        </p:spPr>
        <p:txBody>
          <a:bodyPr>
            <a:noAutofit/>
          </a:bodyPr>
          <a:lstStyle/>
          <a:p>
            <a:pPr lvl="0"/>
            <a:r>
              <a:rPr lang="en-US" b="1" dirty="0">
                <a:solidFill>
                  <a:schemeClr val="tx1"/>
                </a:solidFill>
              </a:rPr>
              <a:t>Home:</a:t>
            </a:r>
            <a:r>
              <a:rPr lang="en-US" dirty="0">
                <a:solidFill>
                  <a:schemeClr val="tx1"/>
                </a:solidFill>
              </a:rPr>
              <a:t> Use this to return to the homepage of the web browser. You can select which web page you want to set as your homepage in the web browser’s settings. </a:t>
            </a:r>
          </a:p>
        </p:txBody>
      </p:sp>
    </p:spTree>
    <p:extLst>
      <p:ext uri="{BB962C8B-B14F-4D97-AF65-F5344CB8AC3E}">
        <p14:creationId xmlns:p14="http://schemas.microsoft.com/office/powerpoint/2010/main" val="193755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Web Browser</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13</a:t>
            </a:fld>
            <a:endParaRPr lang="en-US" dirty="0"/>
          </a:p>
        </p:txBody>
      </p:sp>
      <p:pic>
        <p:nvPicPr>
          <p:cNvPr id="8" name="Picture 7" descr="A picture of a browswer window with the Bookmarks icon highlighted in an orange box. The Chrome menu is also open and the Bookmark option is highlighted in an orange box. ">
            <a:extLst>
              <a:ext uri="{FF2B5EF4-FFF2-40B4-BE49-F238E27FC236}">
                <a16:creationId xmlns:a16="http://schemas.microsoft.com/office/drawing/2014/main" id="{C058F8AF-4732-B941-B30E-FD2AB5872A5B}"/>
              </a:ext>
            </a:extLst>
          </p:cNvPr>
          <p:cNvPicPr>
            <a:picLocks noChangeAspect="1"/>
          </p:cNvPicPr>
          <p:nvPr/>
        </p:nvPicPr>
        <p:blipFill rotWithShape="1">
          <a:blip r:embed="rId3">
            <a:extLst>
              <a:ext uri="{28A0092B-C50C-407E-A947-70E740481C1C}">
                <a14:useLocalDpi xmlns:a14="http://schemas.microsoft.com/office/drawing/2010/main" val="0"/>
              </a:ext>
            </a:extLst>
          </a:blip>
          <a:srcRect b="28649"/>
          <a:stretch/>
        </p:blipFill>
        <p:spPr bwMode="auto">
          <a:xfrm>
            <a:off x="849016" y="2750963"/>
            <a:ext cx="7445967" cy="3406101"/>
          </a:xfrm>
          <a:prstGeom prst="rect">
            <a:avLst/>
          </a:prstGeom>
          <a:ln>
            <a:solidFill>
              <a:schemeClr val="tx1">
                <a:lumMod val="65000"/>
                <a:lumOff val="35000"/>
              </a:schemeClr>
            </a:solidFill>
          </a:ln>
          <a:extLst>
            <a:ext uri="{53640926-AAD7-44D8-BBD7-CCE9431645EC}">
              <a14:shadowObscured xmlns:a14="http://schemas.microsoft.com/office/drawing/2010/main"/>
            </a:ext>
          </a:extLst>
        </p:spPr>
      </p:pic>
      <p:sp>
        <p:nvSpPr>
          <p:cNvPr id="15" name="Rectangle 14">
            <a:extLst>
              <a:ext uri="{FF2B5EF4-FFF2-40B4-BE49-F238E27FC236}">
                <a16:creationId xmlns:a16="http://schemas.microsoft.com/office/drawing/2014/main" id="{0FCBFB79-52B3-114E-9DE7-9C3115D99774}"/>
              </a:ext>
            </a:extLst>
          </p:cNvPr>
          <p:cNvSpPr/>
          <p:nvPr/>
        </p:nvSpPr>
        <p:spPr>
          <a:xfrm>
            <a:off x="5990254" y="4292326"/>
            <a:ext cx="2184482" cy="20502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Content Placeholder 1">
            <a:extLst>
              <a:ext uri="{FF2B5EF4-FFF2-40B4-BE49-F238E27FC236}">
                <a16:creationId xmlns:a16="http://schemas.microsoft.com/office/drawing/2014/main" id="{8C301648-09FF-3D4B-BE6A-E5EEB241FC49}"/>
              </a:ext>
            </a:extLst>
          </p:cNvPr>
          <p:cNvSpPr>
            <a:spLocks noGrp="1"/>
          </p:cNvSpPr>
          <p:nvPr>
            <p:ph idx="1"/>
          </p:nvPr>
        </p:nvSpPr>
        <p:spPr>
          <a:xfrm>
            <a:off x="457200" y="1600200"/>
            <a:ext cx="8229600" cy="1293720"/>
          </a:xfrm>
        </p:spPr>
        <p:txBody>
          <a:bodyPr>
            <a:noAutofit/>
          </a:bodyPr>
          <a:lstStyle/>
          <a:p>
            <a:pPr lvl="0"/>
            <a:r>
              <a:rPr lang="en-US" b="1" dirty="0">
                <a:solidFill>
                  <a:schemeClr val="tx1"/>
                </a:solidFill>
              </a:rPr>
              <a:t>Bookmarks </a:t>
            </a:r>
            <a:r>
              <a:rPr lang="en-US" dirty="0">
                <a:solidFill>
                  <a:schemeClr val="tx1"/>
                </a:solidFill>
              </a:rPr>
              <a:t>or</a:t>
            </a:r>
            <a:r>
              <a:rPr lang="en-US" b="1" dirty="0">
                <a:solidFill>
                  <a:schemeClr val="tx1"/>
                </a:solidFill>
              </a:rPr>
              <a:t> Favorites:</a:t>
            </a:r>
            <a:r>
              <a:rPr lang="en-US" dirty="0">
                <a:solidFill>
                  <a:schemeClr val="tx1"/>
                </a:solidFill>
              </a:rPr>
              <a:t> Use this to save favorite or frequently visited web pages so they are easier to find later. </a:t>
            </a:r>
          </a:p>
        </p:txBody>
      </p:sp>
      <p:sp>
        <p:nvSpPr>
          <p:cNvPr id="9" name="Rectangle 8">
            <a:extLst>
              <a:ext uri="{FF2B5EF4-FFF2-40B4-BE49-F238E27FC236}">
                <a16:creationId xmlns:a16="http://schemas.microsoft.com/office/drawing/2014/main" id="{F95E15DB-09FA-F045-B30B-A6B2BF31F5DE}"/>
              </a:ext>
            </a:extLst>
          </p:cNvPr>
          <p:cNvSpPr/>
          <p:nvPr/>
        </p:nvSpPr>
        <p:spPr>
          <a:xfrm>
            <a:off x="6923314" y="3039048"/>
            <a:ext cx="317241" cy="28878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14683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#1</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14</a:t>
            </a:fld>
            <a:endParaRPr lang="en-US" dirty="0"/>
          </a:p>
        </p:txBody>
      </p:sp>
    </p:spTree>
    <p:extLst>
      <p:ext uri="{BB962C8B-B14F-4D97-AF65-F5344CB8AC3E}">
        <p14:creationId xmlns:p14="http://schemas.microsoft.com/office/powerpoint/2010/main" val="137199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060" y="2903220"/>
            <a:ext cx="8183880" cy="1051560"/>
          </a:xfrm>
        </p:spPr>
        <p:txBody>
          <a:bodyPr>
            <a:noAutofit/>
          </a:bodyPr>
          <a:lstStyle/>
          <a:p>
            <a:r>
              <a:rPr lang="en-US" sz="2200" b="1" dirty="0">
                <a:solidFill>
                  <a:schemeClr val="tx1"/>
                </a:solidFill>
                <a:latin typeface="+mn-lt"/>
              </a:rPr>
              <a:t>ACTIVITY #1: Using a Web Browser</a:t>
            </a:r>
            <a:br>
              <a:rPr lang="en-US" sz="2200" dirty="0">
                <a:solidFill>
                  <a:schemeClr val="tx1"/>
                </a:solidFill>
                <a:latin typeface="+mn-lt"/>
              </a:rPr>
            </a:br>
            <a:br>
              <a:rPr lang="en-US" sz="2200" dirty="0">
                <a:solidFill>
                  <a:schemeClr val="tx1"/>
                </a:solidFill>
                <a:latin typeface="+mn-lt"/>
              </a:rPr>
            </a:br>
            <a:r>
              <a:rPr lang="en-US" sz="2200" dirty="0">
                <a:solidFill>
                  <a:schemeClr val="tx1"/>
                </a:solidFill>
                <a:latin typeface="+mn-lt"/>
              </a:rPr>
              <a:t>Use a web browser or follow along with the instructor to complete the following tasks. </a:t>
            </a:r>
            <a:br>
              <a:rPr lang="en-US" sz="2200" dirty="0">
                <a:solidFill>
                  <a:schemeClr val="tx1"/>
                </a:solidFill>
                <a:latin typeface="+mn-lt"/>
              </a:rPr>
            </a:br>
            <a:r>
              <a:rPr lang="en-US" sz="2200" b="1" dirty="0">
                <a:solidFill>
                  <a:schemeClr val="tx1"/>
                </a:solidFill>
                <a:latin typeface="+mn-lt"/>
              </a:rPr>
              <a:t> </a:t>
            </a:r>
            <a:br>
              <a:rPr lang="en-US" sz="2200" dirty="0">
                <a:solidFill>
                  <a:schemeClr val="tx1"/>
                </a:solidFill>
                <a:latin typeface="+mn-lt"/>
              </a:rPr>
            </a:br>
            <a:r>
              <a:rPr lang="en-US" sz="2200" dirty="0">
                <a:solidFill>
                  <a:schemeClr val="tx1"/>
                </a:solidFill>
                <a:latin typeface="+mn-lt"/>
              </a:rPr>
              <a:t>1. Use the address bar to go to </a:t>
            </a:r>
            <a:r>
              <a:rPr lang="en-US" sz="2200" u="sng" dirty="0">
                <a:solidFill>
                  <a:schemeClr val="tx1"/>
                </a:solidFill>
                <a:latin typeface="+mn-lt"/>
                <a:hlinkClick r:id="rId3">
                  <a:extLst>
                    <a:ext uri="{A12FA001-AC4F-418D-AE19-62706E023703}">
                      <ahyp:hlinkClr xmlns:ahyp="http://schemas.microsoft.com/office/drawing/2018/hyperlinkcolor" val="tx"/>
                    </a:ext>
                  </a:extLst>
                </a:hlinkClick>
              </a:rPr>
              <a:t>www.google.com</a:t>
            </a:r>
            <a:r>
              <a:rPr lang="en-US" sz="2200" dirty="0">
                <a:solidFill>
                  <a:schemeClr val="tx1"/>
                </a:solidFill>
                <a:latin typeface="+mn-lt"/>
              </a:rPr>
              <a:t> and search for </a:t>
            </a:r>
            <a:r>
              <a:rPr lang="en-US" sz="2200" i="1" dirty="0">
                <a:solidFill>
                  <a:schemeClr val="tx1"/>
                </a:solidFill>
                <a:latin typeface="+mn-lt"/>
              </a:rPr>
              <a:t>puppies.</a:t>
            </a:r>
            <a:br>
              <a:rPr lang="en-US" sz="2200" dirty="0">
                <a:solidFill>
                  <a:schemeClr val="tx1"/>
                </a:solidFill>
                <a:latin typeface="+mn-lt"/>
              </a:rPr>
            </a:br>
            <a:r>
              <a:rPr lang="en-US" sz="2200" dirty="0">
                <a:solidFill>
                  <a:schemeClr val="tx1"/>
                </a:solidFill>
                <a:latin typeface="+mn-lt"/>
              </a:rPr>
              <a:t> </a:t>
            </a:r>
            <a:br>
              <a:rPr lang="en-US" sz="2200" dirty="0">
                <a:solidFill>
                  <a:schemeClr val="tx1"/>
                </a:solidFill>
                <a:latin typeface="+mn-lt"/>
              </a:rPr>
            </a:br>
            <a:r>
              <a:rPr lang="en-US" sz="2200" dirty="0">
                <a:solidFill>
                  <a:schemeClr val="tx1"/>
                </a:solidFill>
                <a:latin typeface="+mn-lt"/>
              </a:rPr>
              <a:t>2. Click the back button. What web page displays? </a:t>
            </a:r>
            <a:br>
              <a:rPr lang="en-US" sz="2200" dirty="0">
                <a:solidFill>
                  <a:schemeClr val="tx1"/>
                </a:solidFill>
                <a:latin typeface="+mn-lt"/>
              </a:rPr>
            </a:br>
            <a:br>
              <a:rPr lang="en-US" sz="2200" dirty="0">
                <a:solidFill>
                  <a:schemeClr val="tx1"/>
                </a:solidFill>
                <a:latin typeface="+mn-lt"/>
              </a:rPr>
            </a:br>
            <a:r>
              <a:rPr lang="en-US" sz="2200" dirty="0">
                <a:solidFill>
                  <a:schemeClr val="tx1"/>
                </a:solidFill>
                <a:latin typeface="+mn-lt"/>
              </a:rPr>
              <a:t>3. Click the forward button. What web page displays? </a:t>
            </a:r>
            <a:br>
              <a:rPr lang="en-US" sz="2200" dirty="0">
                <a:solidFill>
                  <a:schemeClr val="tx1"/>
                </a:solidFill>
                <a:latin typeface="+mn-lt"/>
              </a:rPr>
            </a:br>
            <a:r>
              <a:rPr lang="en-US" sz="2200" dirty="0">
                <a:solidFill>
                  <a:schemeClr val="tx1"/>
                </a:solidFill>
                <a:latin typeface="+mn-lt"/>
              </a:rPr>
              <a:t> </a:t>
            </a:r>
            <a:br>
              <a:rPr lang="en-US" sz="2200" dirty="0">
                <a:solidFill>
                  <a:schemeClr val="tx1"/>
                </a:solidFill>
                <a:latin typeface="+mn-lt"/>
              </a:rPr>
            </a:br>
            <a:r>
              <a:rPr lang="en-US" sz="2200" dirty="0">
                <a:solidFill>
                  <a:schemeClr val="tx1"/>
                </a:solidFill>
                <a:latin typeface="+mn-lt"/>
              </a:rPr>
              <a:t>4. Click on the homepage. What web page displays? </a:t>
            </a:r>
            <a:br>
              <a:rPr lang="en-US" sz="2200" dirty="0">
                <a:solidFill>
                  <a:schemeClr val="tx1"/>
                </a:solidFill>
                <a:latin typeface="+mn-lt"/>
              </a:rPr>
            </a:br>
            <a:br>
              <a:rPr lang="en-US" sz="2200" dirty="0">
                <a:solidFill>
                  <a:schemeClr val="tx1"/>
                </a:solidFill>
                <a:latin typeface="+mn-lt"/>
              </a:rPr>
            </a:br>
            <a:r>
              <a:rPr lang="en-US" sz="2200" dirty="0">
                <a:solidFill>
                  <a:schemeClr val="tx1"/>
                </a:solidFill>
                <a:latin typeface="+mn-lt"/>
              </a:rPr>
              <a:t>5. What icon on the browser would you click to bookmark this page? </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15</a:t>
            </a:fld>
            <a:endParaRPr lang="en-US" dirty="0"/>
          </a:p>
        </p:txBody>
      </p:sp>
    </p:spTree>
    <p:extLst>
      <p:ext uri="{BB962C8B-B14F-4D97-AF65-F5344CB8AC3E}">
        <p14:creationId xmlns:p14="http://schemas.microsoft.com/office/powerpoint/2010/main" val="37288852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76400"/>
            <a:ext cx="8229600" cy="4324350"/>
          </a:xfrm>
        </p:spPr>
        <p:txBody>
          <a:bodyPr/>
          <a:lstStyle/>
          <a:p>
            <a:r>
              <a:rPr lang="en-US" b="1" dirty="0">
                <a:solidFill>
                  <a:schemeClr val="tx1"/>
                </a:solidFill>
              </a:rPr>
              <a:t>Opening a Search Engine</a:t>
            </a:r>
          </a:p>
          <a:p>
            <a:pPr lvl="1"/>
            <a:r>
              <a:rPr lang="en-US" sz="2100" dirty="0">
                <a:solidFill>
                  <a:schemeClr val="tx1"/>
                </a:solidFill>
              </a:rPr>
              <a:t>Open a web browser</a:t>
            </a:r>
          </a:p>
          <a:p>
            <a:pPr lvl="2"/>
            <a:r>
              <a:rPr lang="en-US" sz="2100" dirty="0">
                <a:solidFill>
                  <a:schemeClr val="tx1"/>
                </a:solidFill>
              </a:rPr>
              <a:t>Desktop shortcut</a:t>
            </a:r>
          </a:p>
          <a:p>
            <a:pPr lvl="2"/>
            <a:r>
              <a:rPr lang="en-US" sz="2100" dirty="0">
                <a:solidFill>
                  <a:schemeClr val="tx1"/>
                </a:solidFill>
              </a:rPr>
              <a:t>Menu bar</a:t>
            </a:r>
          </a:p>
          <a:p>
            <a:pPr lvl="1"/>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Search Engine </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16</a:t>
            </a:fld>
            <a:endParaRPr lang="en-US" dirty="0"/>
          </a:p>
        </p:txBody>
      </p:sp>
      <p:grpSp>
        <p:nvGrpSpPr>
          <p:cNvPr id="7" name="Group 6">
            <a:extLst>
              <a:ext uri="{FF2B5EF4-FFF2-40B4-BE49-F238E27FC236}">
                <a16:creationId xmlns:a16="http://schemas.microsoft.com/office/drawing/2014/main" id="{B5B2457C-8FBF-8F45-9E81-893930EF7402}"/>
              </a:ext>
              <a:ext uri="{C183D7F6-B498-43B3-948B-1728B52AA6E4}">
                <adec:decorative xmlns:adec="http://schemas.microsoft.com/office/drawing/2017/decorative" val="1"/>
              </a:ext>
            </a:extLst>
          </p:cNvPr>
          <p:cNvGrpSpPr/>
          <p:nvPr/>
        </p:nvGrpSpPr>
        <p:grpSpPr>
          <a:xfrm>
            <a:off x="1336313" y="3429000"/>
            <a:ext cx="6471374" cy="1380266"/>
            <a:chOff x="860590" y="4944334"/>
            <a:chExt cx="6471374" cy="1380266"/>
          </a:xfrm>
        </p:grpSpPr>
        <p:sp>
          <p:nvSpPr>
            <p:cNvPr id="8" name="Rectangle 7">
              <a:extLst>
                <a:ext uri="{FF2B5EF4-FFF2-40B4-BE49-F238E27FC236}">
                  <a16:creationId xmlns:a16="http://schemas.microsoft.com/office/drawing/2014/main" id="{4A014279-2237-B644-9E28-2B505466FD9A}"/>
                </a:ext>
              </a:extLst>
            </p:cNvPr>
            <p:cNvSpPr/>
            <p:nvPr/>
          </p:nvSpPr>
          <p:spPr>
            <a:xfrm>
              <a:off x="6096000" y="4944334"/>
              <a:ext cx="1066800" cy="11094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E3183597-5F61-B541-8FCC-9FBBBF41AA79}"/>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13333" b="7917"/>
            <a:stretch/>
          </p:blipFill>
          <p:spPr>
            <a:xfrm>
              <a:off x="2667000" y="4953000"/>
              <a:ext cx="1143000" cy="1143000"/>
            </a:xfrm>
            <a:prstGeom prst="rect">
              <a:avLst/>
            </a:prstGeom>
          </p:spPr>
        </p:pic>
        <p:pic>
          <p:nvPicPr>
            <p:cNvPr id="10" name="Picture 9">
              <a:extLst>
                <a:ext uri="{FF2B5EF4-FFF2-40B4-BE49-F238E27FC236}">
                  <a16:creationId xmlns:a16="http://schemas.microsoft.com/office/drawing/2014/main" id="{A691EE66-C1DF-4844-9795-05D2ADF83C1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5020534"/>
              <a:ext cx="1066800" cy="1066800"/>
            </a:xfrm>
            <a:prstGeom prst="rect">
              <a:avLst/>
            </a:prstGeom>
          </p:spPr>
        </p:pic>
        <p:pic>
          <p:nvPicPr>
            <p:cNvPr id="11" name="Picture 10">
              <a:extLst>
                <a:ext uri="{FF2B5EF4-FFF2-40B4-BE49-F238E27FC236}">
                  <a16:creationId xmlns:a16="http://schemas.microsoft.com/office/drawing/2014/main" id="{E704C365-12BF-F94B-A206-37959D94D1E3}"/>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0590" y="5029200"/>
              <a:ext cx="1326821" cy="1116560"/>
            </a:xfrm>
            <a:prstGeom prst="rect">
              <a:avLst/>
            </a:prstGeom>
          </p:spPr>
        </p:pic>
        <p:sp>
          <p:nvSpPr>
            <p:cNvPr id="12" name="TextBox 11">
              <a:extLst>
                <a:ext uri="{FF2B5EF4-FFF2-40B4-BE49-F238E27FC236}">
                  <a16:creationId xmlns:a16="http://schemas.microsoft.com/office/drawing/2014/main" id="{C3DD7770-8D5D-DE4E-9D91-84448FEBCB2E}"/>
                </a:ext>
              </a:extLst>
            </p:cNvPr>
            <p:cNvSpPr txBox="1"/>
            <p:nvPr/>
          </p:nvSpPr>
          <p:spPr>
            <a:xfrm>
              <a:off x="6341364" y="6047601"/>
              <a:ext cx="990600" cy="276999"/>
            </a:xfrm>
            <a:prstGeom prst="rect">
              <a:avLst/>
            </a:prstGeom>
            <a:noFill/>
          </p:spPr>
          <p:txBody>
            <a:bodyPr wrap="square" rtlCol="0">
              <a:spAutoFit/>
            </a:bodyPr>
            <a:lstStyle/>
            <a:p>
              <a:r>
                <a:rPr lang="en-US" sz="1200" dirty="0">
                  <a:latin typeface="Segoe UI" panose="020B0502040204020203" pitchFamily="34" charset="0"/>
                  <a:ea typeface="Segoe UI" panose="020B0502040204020203" pitchFamily="34" charset="0"/>
                  <a:cs typeface="Segoe UI" panose="020B0502040204020203" pitchFamily="34" charset="0"/>
                </a:rPr>
                <a:t>Safari</a:t>
              </a:r>
              <a:endParaRPr lang="en-US" sz="1200" dirty="0"/>
            </a:p>
          </p:txBody>
        </p:sp>
        <p:sp>
          <p:nvSpPr>
            <p:cNvPr id="13" name="TextBox 12">
              <a:extLst>
                <a:ext uri="{FF2B5EF4-FFF2-40B4-BE49-F238E27FC236}">
                  <a16:creationId xmlns:a16="http://schemas.microsoft.com/office/drawing/2014/main" id="{891B6C88-B9B1-F247-BCD7-9F5D524424D8}"/>
                </a:ext>
              </a:extLst>
            </p:cNvPr>
            <p:cNvSpPr txBox="1"/>
            <p:nvPr/>
          </p:nvSpPr>
          <p:spPr>
            <a:xfrm>
              <a:off x="4317298" y="6047601"/>
              <a:ext cx="1247366" cy="276999"/>
            </a:xfrm>
            <a:prstGeom prst="rect">
              <a:avLst/>
            </a:prstGeom>
            <a:noFill/>
          </p:spPr>
          <p:txBody>
            <a:bodyPr wrap="square" rtlCol="0">
              <a:spAutoFit/>
            </a:bodyPr>
            <a:lstStyle/>
            <a:p>
              <a:r>
                <a:rPr lang="en-US" sz="1200" dirty="0">
                  <a:latin typeface="Segoe UI" panose="020B0502040204020203" pitchFamily="34" charset="0"/>
                  <a:ea typeface="Segoe UI" panose="020B0502040204020203" pitchFamily="34" charset="0"/>
                  <a:cs typeface="Segoe UI" panose="020B0502040204020203" pitchFamily="34" charset="0"/>
                </a:rPr>
                <a:t>Google Chrome</a:t>
              </a:r>
              <a:endParaRPr lang="en-US" sz="1200" dirty="0"/>
            </a:p>
          </p:txBody>
        </p:sp>
        <p:sp>
          <p:nvSpPr>
            <p:cNvPr id="14" name="TextBox 13">
              <a:extLst>
                <a:ext uri="{FF2B5EF4-FFF2-40B4-BE49-F238E27FC236}">
                  <a16:creationId xmlns:a16="http://schemas.microsoft.com/office/drawing/2014/main" id="{BBF87DCD-69B2-1745-B4A0-F494994DA15D}"/>
                </a:ext>
              </a:extLst>
            </p:cNvPr>
            <p:cNvSpPr txBox="1"/>
            <p:nvPr/>
          </p:nvSpPr>
          <p:spPr>
            <a:xfrm>
              <a:off x="2635332" y="6047601"/>
              <a:ext cx="1295400" cy="276999"/>
            </a:xfrm>
            <a:prstGeom prst="rect">
              <a:avLst/>
            </a:prstGeom>
            <a:noFill/>
          </p:spPr>
          <p:txBody>
            <a:bodyPr wrap="square" rtlCol="0">
              <a:spAutoFit/>
            </a:bodyPr>
            <a:lstStyle/>
            <a:p>
              <a:r>
                <a:rPr lang="en-US" sz="1200" dirty="0">
                  <a:latin typeface="Segoe UI" panose="020B0502040204020203" pitchFamily="34" charset="0"/>
                  <a:ea typeface="Segoe UI" panose="020B0502040204020203" pitchFamily="34" charset="0"/>
                  <a:cs typeface="Segoe UI" panose="020B0502040204020203" pitchFamily="34" charset="0"/>
                </a:rPr>
                <a:t>Mozilla Firefox</a:t>
              </a:r>
              <a:endParaRPr lang="en-US" sz="1200" dirty="0"/>
            </a:p>
          </p:txBody>
        </p:sp>
        <p:sp>
          <p:nvSpPr>
            <p:cNvPr id="15" name="TextBox 14">
              <a:extLst>
                <a:ext uri="{FF2B5EF4-FFF2-40B4-BE49-F238E27FC236}">
                  <a16:creationId xmlns:a16="http://schemas.microsoft.com/office/drawing/2014/main" id="{5392D8A8-AD8F-4149-B68B-371411105641}"/>
                </a:ext>
              </a:extLst>
            </p:cNvPr>
            <p:cNvSpPr txBox="1"/>
            <p:nvPr/>
          </p:nvSpPr>
          <p:spPr>
            <a:xfrm>
              <a:off x="1219200" y="6047601"/>
              <a:ext cx="639432" cy="276999"/>
            </a:xfrm>
            <a:prstGeom prst="rect">
              <a:avLst/>
            </a:prstGeom>
            <a:noFill/>
          </p:spPr>
          <p:txBody>
            <a:bodyPr wrap="square" rtlCol="0">
              <a:spAutoFit/>
            </a:bodyPr>
            <a:lstStyle/>
            <a:p>
              <a:r>
                <a:rPr lang="en-US" sz="1200" dirty="0">
                  <a:latin typeface="Segoe UI" panose="020B0502040204020203" pitchFamily="34" charset="0"/>
                  <a:ea typeface="Segoe UI" panose="020B0502040204020203" pitchFamily="34" charset="0"/>
                  <a:cs typeface="Segoe UI" panose="020B0502040204020203" pitchFamily="34" charset="0"/>
                </a:rPr>
                <a:t>Edge</a:t>
              </a:r>
              <a:endParaRPr lang="en-US" sz="1200" dirty="0"/>
            </a:p>
          </p:txBody>
        </p:sp>
        <p:pic>
          <p:nvPicPr>
            <p:cNvPr id="16" name="Picture 15">
              <a:extLst>
                <a:ext uri="{FF2B5EF4-FFF2-40B4-BE49-F238E27FC236}">
                  <a16:creationId xmlns:a16="http://schemas.microsoft.com/office/drawing/2014/main" id="{E3BDC019-4636-3D42-89D4-944602969D10}"/>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57797" y="5123203"/>
              <a:ext cx="1297063" cy="972797"/>
            </a:xfrm>
            <a:prstGeom prst="rect">
              <a:avLst/>
            </a:prstGeom>
          </p:spPr>
        </p:pic>
      </p:grpSp>
    </p:spTree>
    <p:extLst>
      <p:ext uri="{BB962C8B-B14F-4D97-AF65-F5344CB8AC3E}">
        <p14:creationId xmlns:p14="http://schemas.microsoft.com/office/powerpoint/2010/main" val="379514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95887"/>
            <a:ext cx="8479536" cy="4325112"/>
          </a:xfrm>
        </p:spPr>
        <p:txBody>
          <a:bodyPr>
            <a:normAutofit/>
          </a:bodyPr>
          <a:lstStyle/>
          <a:p>
            <a:r>
              <a:rPr lang="en-US" b="1" dirty="0">
                <a:solidFill>
                  <a:schemeClr val="tx1"/>
                </a:solidFill>
              </a:rPr>
              <a:t>Searching the web: </a:t>
            </a:r>
            <a:r>
              <a:rPr lang="en-US" dirty="0">
                <a:solidFill>
                  <a:schemeClr val="tx1"/>
                </a:solidFill>
              </a:rPr>
              <a:t>Use this search box to type your search terms.</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Search Engine</a:t>
            </a:r>
          </a:p>
        </p:txBody>
      </p:sp>
      <p:sp>
        <p:nvSpPr>
          <p:cNvPr id="4" name="Slide Number Placeholder 3">
            <a:extLst>
              <a:ext uri="{FF2B5EF4-FFF2-40B4-BE49-F238E27FC236}">
                <a16:creationId xmlns:a16="http://schemas.microsoft.com/office/drawing/2014/main" id="{82B792E3-8F62-CD45-B09D-6E55F6EBC13C}"/>
              </a:ext>
            </a:extLst>
          </p:cNvPr>
          <p:cNvSpPr>
            <a:spLocks noGrp="1"/>
          </p:cNvSpPr>
          <p:nvPr>
            <p:ph type="sldNum" sz="quarter" idx="12"/>
          </p:nvPr>
        </p:nvSpPr>
        <p:spPr/>
        <p:txBody>
          <a:bodyPr/>
          <a:lstStyle/>
          <a:p>
            <a:fld id="{D852D4E8-E283-404D-80D7-3AF63315721A}" type="slidenum">
              <a:rPr lang="en-US" smtClean="0"/>
              <a:t>17</a:t>
            </a:fld>
            <a:endParaRPr lang="en-US" dirty="0"/>
          </a:p>
        </p:txBody>
      </p:sp>
      <p:pic>
        <p:nvPicPr>
          <p:cNvPr id="15" name="Picture 14" descr="A picture of a browswer window with the Google search engine home page open. The Search box is highlighted in an orange box. ">
            <a:extLst>
              <a:ext uri="{FF2B5EF4-FFF2-40B4-BE49-F238E27FC236}">
                <a16:creationId xmlns:a16="http://schemas.microsoft.com/office/drawing/2014/main" id="{4561AEF5-6D01-6440-BAF7-81D52A20B1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7235" y="2331569"/>
            <a:ext cx="7229476" cy="4323697"/>
          </a:xfrm>
          <a:prstGeom prst="rect">
            <a:avLst/>
          </a:prstGeom>
        </p:spPr>
      </p:pic>
      <p:sp>
        <p:nvSpPr>
          <p:cNvPr id="7" name="Rectangle 6">
            <a:extLst>
              <a:ext uri="{FF2B5EF4-FFF2-40B4-BE49-F238E27FC236}">
                <a16:creationId xmlns:a16="http://schemas.microsoft.com/office/drawing/2014/main" id="{00E48789-4877-C141-B6AD-7349AA8A1A3A}"/>
              </a:ext>
            </a:extLst>
          </p:cNvPr>
          <p:cNvSpPr/>
          <p:nvPr/>
        </p:nvSpPr>
        <p:spPr>
          <a:xfrm>
            <a:off x="2307430" y="4029074"/>
            <a:ext cx="4129087" cy="928689"/>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30967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39799"/>
            <a:ext cx="8229600" cy="4325112"/>
          </a:xfrm>
        </p:spPr>
        <p:txBody>
          <a:bodyPr/>
          <a:lstStyle/>
          <a:p>
            <a:r>
              <a:rPr lang="en-US" b="1" dirty="0">
                <a:solidFill>
                  <a:schemeClr val="tx1"/>
                </a:solidFill>
              </a:rPr>
              <a:t>Search Recommendations: </a:t>
            </a:r>
            <a:r>
              <a:rPr lang="en-US" dirty="0">
                <a:solidFill>
                  <a:schemeClr val="tx1"/>
                </a:solidFill>
              </a:rPr>
              <a:t>When you begin to type in your search, the search engine will recommend relevant search terms.</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Search Engine</a:t>
            </a:r>
          </a:p>
        </p:txBody>
      </p:sp>
      <p:pic>
        <p:nvPicPr>
          <p:cNvPr id="9" name="Picture 8" descr="A picture of a browswer window with the Google search engine home page open. The Search box has a search term in it, chicago landmarks, and related search terms display below. The search term and reccomended terms are highlighted in an orange box. ">
            <a:extLst>
              <a:ext uri="{FF2B5EF4-FFF2-40B4-BE49-F238E27FC236}">
                <a16:creationId xmlns:a16="http://schemas.microsoft.com/office/drawing/2014/main" id="{5A12EC25-3DA0-CD49-BDEC-5E4CF1D0AC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4374" y="2184491"/>
            <a:ext cx="7315201" cy="4374967"/>
          </a:xfrm>
          <a:prstGeom prst="rect">
            <a:avLst/>
          </a:prstGeom>
        </p:spPr>
      </p:pic>
      <p:sp>
        <p:nvSpPr>
          <p:cNvPr id="4" name="Slide Number Placeholder 3">
            <a:extLst>
              <a:ext uri="{FF2B5EF4-FFF2-40B4-BE49-F238E27FC236}">
                <a16:creationId xmlns:a16="http://schemas.microsoft.com/office/drawing/2014/main" id="{82B792E3-8F62-CD45-B09D-6E55F6EBC13C}"/>
              </a:ext>
            </a:extLst>
          </p:cNvPr>
          <p:cNvSpPr>
            <a:spLocks noGrp="1"/>
          </p:cNvSpPr>
          <p:nvPr>
            <p:ph type="sldNum" sz="quarter" idx="12"/>
          </p:nvPr>
        </p:nvSpPr>
        <p:spPr/>
        <p:txBody>
          <a:bodyPr/>
          <a:lstStyle/>
          <a:p>
            <a:fld id="{D852D4E8-E283-404D-80D7-3AF63315721A}" type="slidenum">
              <a:rPr lang="en-US" smtClean="0"/>
              <a:t>18</a:t>
            </a:fld>
            <a:endParaRPr lang="en-US" dirty="0"/>
          </a:p>
        </p:txBody>
      </p:sp>
      <p:sp>
        <p:nvSpPr>
          <p:cNvPr id="7" name="Rectangle 6">
            <a:extLst>
              <a:ext uri="{FF2B5EF4-FFF2-40B4-BE49-F238E27FC236}">
                <a16:creationId xmlns:a16="http://schemas.microsoft.com/office/drawing/2014/main" id="{00E48789-4877-C141-B6AD-7349AA8A1A3A}"/>
              </a:ext>
            </a:extLst>
          </p:cNvPr>
          <p:cNvSpPr/>
          <p:nvPr/>
        </p:nvSpPr>
        <p:spPr>
          <a:xfrm>
            <a:off x="2307430" y="4029074"/>
            <a:ext cx="4129087" cy="2530384"/>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033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r>
              <a:rPr lang="en-US" b="1" dirty="0">
                <a:solidFill>
                  <a:schemeClr val="tx1"/>
                </a:solidFill>
              </a:rPr>
              <a:t>Search Term</a:t>
            </a:r>
            <a:r>
              <a:rPr lang="en-US" dirty="0">
                <a:solidFill>
                  <a:schemeClr val="tx1"/>
                </a:solidFill>
              </a:rPr>
              <a:t>		</a:t>
            </a:r>
          </a:p>
          <a:p>
            <a:pPr marL="308610" lvl="1" indent="0">
              <a:buNone/>
            </a:pPr>
            <a:r>
              <a:rPr lang="en-US" dirty="0">
                <a:solidFill>
                  <a:schemeClr val="tx1"/>
                </a:solidFill>
              </a:rPr>
              <a:t>	</a:t>
            </a:r>
            <a:endParaRPr lang="en-US" sz="2100" dirty="0">
              <a:solidFill>
                <a:schemeClr val="tx1"/>
              </a:solidFill>
            </a:endParaRPr>
          </a:p>
          <a:p>
            <a:pPr marL="308610" lvl="1" indent="0">
              <a:buNone/>
            </a:pPr>
            <a:r>
              <a:rPr lang="en-US" sz="2100" dirty="0">
                <a:solidFill>
                  <a:schemeClr val="tx1"/>
                </a:solidFill>
              </a:rPr>
              <a:t>		</a:t>
            </a:r>
          </a:p>
          <a:p>
            <a:pPr marL="308610" lvl="1" indent="0">
              <a:buNone/>
            </a:pPr>
            <a:r>
              <a:rPr lang="en-US" sz="2100" dirty="0">
                <a:solidFill>
                  <a:schemeClr val="tx1"/>
                </a:solidFill>
              </a:rPr>
              <a:t>		</a:t>
            </a:r>
          </a:p>
          <a:p>
            <a:pPr marL="308610" lvl="1" indent="0">
              <a:buNone/>
            </a:pPr>
            <a:r>
              <a:rPr lang="en-US" sz="2100" dirty="0">
                <a:solidFill>
                  <a:schemeClr val="tx1"/>
                </a:solidFill>
              </a:rPr>
              <a: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Search Engine</a:t>
            </a:r>
          </a:p>
        </p:txBody>
      </p:sp>
      <p:sp>
        <p:nvSpPr>
          <p:cNvPr id="4" name="Slide Number Placeholder 3">
            <a:extLst>
              <a:ext uri="{FF2B5EF4-FFF2-40B4-BE49-F238E27FC236}">
                <a16:creationId xmlns:a16="http://schemas.microsoft.com/office/drawing/2014/main" id="{550D946E-A375-8C42-91A4-AC3723F873AE}"/>
              </a:ext>
            </a:extLst>
          </p:cNvPr>
          <p:cNvSpPr>
            <a:spLocks noGrp="1"/>
          </p:cNvSpPr>
          <p:nvPr>
            <p:ph type="sldNum" sz="quarter" idx="12"/>
          </p:nvPr>
        </p:nvSpPr>
        <p:spPr/>
        <p:txBody>
          <a:bodyPr/>
          <a:lstStyle/>
          <a:p>
            <a:fld id="{D852D4E8-E283-404D-80D7-3AF63315721A}" type="slidenum">
              <a:rPr lang="en-US" smtClean="0"/>
              <a:t>19</a:t>
            </a:fld>
            <a:endParaRPr lang="en-US" dirty="0"/>
          </a:p>
        </p:txBody>
      </p:sp>
      <p:pic>
        <p:nvPicPr>
          <p:cNvPr id="10" name="Picture 9" descr="A picture of a browswer window with the Google search results page open. The Search box is highlighted in an orange with the search term chicago landmarks. ">
            <a:extLst>
              <a:ext uri="{FF2B5EF4-FFF2-40B4-BE49-F238E27FC236}">
                <a16:creationId xmlns:a16="http://schemas.microsoft.com/office/drawing/2014/main" id="{AC8C5910-3AF7-6841-81B9-D3C274779B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8662" y="2120224"/>
            <a:ext cx="7686675" cy="4451247"/>
          </a:xfrm>
          <a:prstGeom prst="rect">
            <a:avLst/>
          </a:prstGeom>
        </p:spPr>
      </p:pic>
      <p:sp>
        <p:nvSpPr>
          <p:cNvPr id="5" name="Rectangle 4">
            <a:extLst>
              <a:ext uri="{FF2B5EF4-FFF2-40B4-BE49-F238E27FC236}">
                <a16:creationId xmlns:a16="http://schemas.microsoft.com/office/drawing/2014/main" id="{F80D6452-7FB5-9F45-A0C2-A073CEF74409}"/>
              </a:ext>
            </a:extLst>
          </p:cNvPr>
          <p:cNvSpPr/>
          <p:nvPr/>
        </p:nvSpPr>
        <p:spPr>
          <a:xfrm>
            <a:off x="1743075" y="2771775"/>
            <a:ext cx="4129088" cy="485775"/>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14582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a:normAutofit/>
          </a:bodyPr>
          <a:lstStyle/>
          <a:p>
            <a:pPr marL="82296" indent="0">
              <a:buNone/>
            </a:pPr>
            <a:endParaRPr lang="en-US" sz="2200" b="1" dirty="0"/>
          </a:p>
          <a:p>
            <a:r>
              <a:rPr lang="en-US" sz="2200" b="1" dirty="0">
                <a:solidFill>
                  <a:schemeClr val="tx1"/>
                </a:solidFill>
              </a:rPr>
              <a:t>Introduction </a:t>
            </a:r>
            <a:endParaRPr lang="en-US" sz="2200" dirty="0">
              <a:solidFill>
                <a:schemeClr val="tx1"/>
              </a:solidFill>
            </a:endParaRPr>
          </a:p>
          <a:p>
            <a:pPr lvl="1"/>
            <a:r>
              <a:rPr lang="en-US" sz="2200" dirty="0">
                <a:solidFill>
                  <a:schemeClr val="tx1"/>
                </a:solidFill>
              </a:rPr>
              <a:t>Web browsers</a:t>
            </a:r>
          </a:p>
          <a:p>
            <a:pPr lvl="1"/>
            <a:r>
              <a:rPr lang="en-US" sz="2200" dirty="0">
                <a:solidFill>
                  <a:schemeClr val="tx1"/>
                </a:solidFill>
              </a:rPr>
              <a:t>Search engine</a:t>
            </a:r>
          </a:p>
          <a:p>
            <a:r>
              <a:rPr lang="en-US" sz="2200" b="1" dirty="0">
                <a:solidFill>
                  <a:schemeClr val="tx1"/>
                </a:solidFill>
              </a:rPr>
              <a:t>Skill Building</a:t>
            </a:r>
          </a:p>
          <a:p>
            <a:pPr lvl="1"/>
            <a:r>
              <a:rPr lang="en-US" sz="2200" dirty="0">
                <a:solidFill>
                  <a:schemeClr val="tx1"/>
                </a:solidFill>
              </a:rPr>
              <a:t>Using  a web browser</a:t>
            </a:r>
          </a:p>
          <a:p>
            <a:pPr lvl="1"/>
            <a:r>
              <a:rPr lang="en-US" sz="2200" dirty="0">
                <a:solidFill>
                  <a:schemeClr val="tx1"/>
                </a:solidFill>
              </a:rPr>
              <a:t>Using a search engine </a:t>
            </a:r>
          </a:p>
          <a:p>
            <a:pPr lvl="1"/>
            <a:r>
              <a:rPr lang="en-US" sz="2200" dirty="0">
                <a:solidFill>
                  <a:schemeClr val="tx1"/>
                </a:solidFill>
              </a:rPr>
              <a:t>Navigating a website </a:t>
            </a:r>
          </a:p>
          <a:p>
            <a:pPr lvl="1"/>
            <a:r>
              <a:rPr lang="en-US" sz="2200" dirty="0">
                <a:solidFill>
                  <a:schemeClr val="tx1"/>
                </a:solidFill>
              </a:rPr>
              <a:t>Search engine tips &amp; tricks</a:t>
            </a:r>
          </a:p>
          <a:p>
            <a:r>
              <a:rPr lang="en-US" sz="2200" b="1" dirty="0">
                <a:solidFill>
                  <a:schemeClr val="tx1"/>
                </a:solidFill>
              </a:rPr>
              <a:t>Practice</a:t>
            </a:r>
          </a:p>
        </p:txBody>
      </p:sp>
      <p:sp>
        <p:nvSpPr>
          <p:cNvPr id="3" name="Title 2">
            <a:extLst>
              <a:ext uri="{FF2B5EF4-FFF2-40B4-BE49-F238E27FC236}">
                <a16:creationId xmlns:a16="http://schemas.microsoft.com/office/drawing/2014/main" id="{8A8BD8B5-3361-504C-A0AD-CB1FF560860F}"/>
              </a:ext>
            </a:extLst>
          </p:cNvPr>
          <p:cNvSpPr>
            <a:spLocks noGrp="1"/>
          </p:cNvSpPr>
          <p:nvPr>
            <p:ph type="title"/>
          </p:nvPr>
        </p:nvSpPr>
        <p:spPr>
          <a:xfrm>
            <a:off x="457200" y="685800"/>
            <a:ext cx="8229600" cy="1066800"/>
          </a:xfrm>
        </p:spPr>
        <p:txBody>
          <a:bodyPr>
            <a:normAutofit/>
          </a:bodyPr>
          <a:lstStyle/>
          <a:p>
            <a:r>
              <a:rPr lang="en-US" dirty="0"/>
              <a:t>Today’s Agenda</a:t>
            </a:r>
            <a:br>
              <a:rPr lang="en-US" dirty="0"/>
            </a:br>
            <a:endParaRPr lang="en-US" dirty="0"/>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2</a:t>
            </a:fld>
            <a:endParaRPr lang="en-US" dirty="0"/>
          </a:p>
        </p:txBody>
      </p:sp>
    </p:spTree>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82672"/>
            <a:ext cx="8229600" cy="4325112"/>
          </a:xfrm>
        </p:spPr>
        <p:txBody>
          <a:bodyPr/>
          <a:lstStyle/>
          <a:p>
            <a:r>
              <a:rPr lang="en-US" b="1" dirty="0">
                <a:solidFill>
                  <a:schemeClr val="tx1"/>
                </a:solidFill>
              </a:rPr>
              <a:t>Search Results: </a:t>
            </a:r>
            <a:r>
              <a:rPr lang="en-US" dirty="0">
                <a:solidFill>
                  <a:schemeClr val="tx1"/>
                </a:solidFill>
              </a:rPr>
              <a:t>A list of items that match the search terms. 		</a:t>
            </a:r>
          </a:p>
          <a:p>
            <a:pPr marL="308610" lvl="1" indent="0">
              <a:buNone/>
            </a:pPr>
            <a:r>
              <a:rPr lang="en-US" dirty="0">
                <a:solidFill>
                  <a:schemeClr val="tx1"/>
                </a:solidFill>
              </a:rPr>
              <a:t>	</a:t>
            </a:r>
            <a:endParaRPr lang="en-US" sz="2100" dirty="0">
              <a:solidFill>
                <a:schemeClr val="tx1"/>
              </a:solidFill>
            </a:endParaRPr>
          </a:p>
          <a:p>
            <a:pPr marL="308610" lvl="1" indent="0">
              <a:buNone/>
            </a:pPr>
            <a:r>
              <a:rPr lang="en-US" sz="2100" dirty="0">
                <a:solidFill>
                  <a:schemeClr val="tx1"/>
                </a:solidFill>
              </a:rPr>
              <a:t>		</a:t>
            </a:r>
          </a:p>
          <a:p>
            <a:pPr marL="308610" lvl="1" indent="0">
              <a:buNone/>
            </a:pPr>
            <a:r>
              <a:rPr lang="en-US" sz="2100" dirty="0">
                <a:solidFill>
                  <a:schemeClr val="tx1"/>
                </a:solidFill>
              </a:rPr>
              <a:t>		</a:t>
            </a:r>
          </a:p>
          <a:p>
            <a:pPr marL="308610" lvl="1" indent="0">
              <a:buNone/>
            </a:pPr>
            <a:r>
              <a:rPr lang="en-US" sz="2100" dirty="0">
                <a:solidFill>
                  <a:schemeClr val="tx1"/>
                </a:solidFill>
              </a:rPr>
              <a: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Search Engine</a:t>
            </a:r>
            <a:endParaRPr lang="en-US" strike="sngStrike" dirty="0">
              <a:highlight>
                <a:srgbClr val="FFFF00"/>
              </a:highlight>
            </a:endParaRPr>
          </a:p>
        </p:txBody>
      </p:sp>
      <p:sp>
        <p:nvSpPr>
          <p:cNvPr id="4" name="Slide Number Placeholder 3">
            <a:extLst>
              <a:ext uri="{FF2B5EF4-FFF2-40B4-BE49-F238E27FC236}">
                <a16:creationId xmlns:a16="http://schemas.microsoft.com/office/drawing/2014/main" id="{550D946E-A375-8C42-91A4-AC3723F873AE}"/>
              </a:ext>
            </a:extLst>
          </p:cNvPr>
          <p:cNvSpPr>
            <a:spLocks noGrp="1"/>
          </p:cNvSpPr>
          <p:nvPr>
            <p:ph type="sldNum" sz="quarter" idx="12"/>
          </p:nvPr>
        </p:nvSpPr>
        <p:spPr/>
        <p:txBody>
          <a:bodyPr/>
          <a:lstStyle/>
          <a:p>
            <a:fld id="{D852D4E8-E283-404D-80D7-3AF63315721A}" type="slidenum">
              <a:rPr lang="en-US" smtClean="0"/>
              <a:t>20</a:t>
            </a:fld>
            <a:endParaRPr lang="en-US" dirty="0"/>
          </a:p>
        </p:txBody>
      </p:sp>
      <p:pic>
        <p:nvPicPr>
          <p:cNvPr id="7" name="Picture 6" descr="A picture of a browswer window with the Google search results page open. The Search box includes the search term chicago landmarks.">
            <a:extLst>
              <a:ext uri="{FF2B5EF4-FFF2-40B4-BE49-F238E27FC236}">
                <a16:creationId xmlns:a16="http://schemas.microsoft.com/office/drawing/2014/main" id="{F1CB9EB2-6DC0-FB4C-9D37-42EEEE0FC0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8662" y="2246361"/>
            <a:ext cx="7686675" cy="4451247"/>
          </a:xfrm>
          <a:prstGeom prst="rect">
            <a:avLst/>
          </a:prstGeom>
        </p:spPr>
      </p:pic>
    </p:spTree>
    <p:extLst>
      <p:ext uri="{BB962C8B-B14F-4D97-AF65-F5344CB8AC3E}">
        <p14:creationId xmlns:p14="http://schemas.microsoft.com/office/powerpoint/2010/main" val="3365864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76400"/>
            <a:ext cx="8229600" cy="4324350"/>
          </a:xfrm>
        </p:spPr>
        <p:txBody>
          <a:bodyPr/>
          <a:lstStyle/>
          <a:p>
            <a:r>
              <a:rPr lang="en-US" b="1" dirty="0">
                <a:solidFill>
                  <a:schemeClr val="tx1"/>
                </a:solidFill>
              </a:rPr>
              <a:t>Hyperlink (also known as a link): </a:t>
            </a:r>
            <a:r>
              <a:rPr lang="en-US" dirty="0">
                <a:solidFill>
                  <a:schemeClr val="tx1"/>
                </a:solidFill>
              </a:rPr>
              <a:t>It is an element on the web page that when clicked takes you to another document on the internet.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Search Engine</a:t>
            </a:r>
            <a:endParaRPr lang="en-US" strike="sngStrike" dirty="0"/>
          </a:p>
        </p:txBody>
      </p:sp>
      <p:sp>
        <p:nvSpPr>
          <p:cNvPr id="4" name="Slide Number Placeholder 3">
            <a:extLst>
              <a:ext uri="{FF2B5EF4-FFF2-40B4-BE49-F238E27FC236}">
                <a16:creationId xmlns:a16="http://schemas.microsoft.com/office/drawing/2014/main" id="{82B792E3-8F62-CD45-B09D-6E55F6EBC13C}"/>
              </a:ext>
            </a:extLst>
          </p:cNvPr>
          <p:cNvSpPr>
            <a:spLocks noGrp="1"/>
          </p:cNvSpPr>
          <p:nvPr>
            <p:ph type="sldNum" sz="quarter" idx="12"/>
          </p:nvPr>
        </p:nvSpPr>
        <p:spPr/>
        <p:txBody>
          <a:bodyPr/>
          <a:lstStyle/>
          <a:p>
            <a:fld id="{D852D4E8-E283-404D-80D7-3AF63315721A}" type="slidenum">
              <a:rPr lang="en-US" smtClean="0"/>
              <a:t>21</a:t>
            </a:fld>
            <a:endParaRPr lang="en-US" dirty="0"/>
          </a:p>
        </p:txBody>
      </p:sp>
      <p:grpSp>
        <p:nvGrpSpPr>
          <p:cNvPr id="13" name="Group 12">
            <a:extLst>
              <a:ext uri="{FF2B5EF4-FFF2-40B4-BE49-F238E27FC236}">
                <a16:creationId xmlns:a16="http://schemas.microsoft.com/office/drawing/2014/main" id="{D3EEB1FE-E2AF-3A46-A26A-9290B33BF363}"/>
              </a:ext>
            </a:extLst>
          </p:cNvPr>
          <p:cNvGrpSpPr/>
          <p:nvPr/>
        </p:nvGrpSpPr>
        <p:grpSpPr>
          <a:xfrm>
            <a:off x="1258956" y="2885164"/>
            <a:ext cx="6248400" cy="3280410"/>
            <a:chOff x="1676400" y="3044190"/>
            <a:chExt cx="6248400" cy="3280410"/>
          </a:xfrm>
        </p:grpSpPr>
        <p:pic>
          <p:nvPicPr>
            <p:cNvPr id="17" name="Picture 16" descr="A picture of a browswer window with the Google search results page open. The hyperlinks are highlighted in an orange box. ">
              <a:extLst>
                <a:ext uri="{FF2B5EF4-FFF2-40B4-BE49-F238E27FC236}">
                  <a16:creationId xmlns:a16="http://schemas.microsoft.com/office/drawing/2014/main" id="{A0495C0B-50CB-A646-92A2-5136ADAE01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3044190"/>
              <a:ext cx="6248400" cy="3280410"/>
            </a:xfrm>
            <a:prstGeom prst="rect">
              <a:avLst/>
            </a:prstGeom>
            <a:ln>
              <a:solidFill>
                <a:schemeClr val="bg1">
                  <a:lumMod val="50000"/>
                </a:schemeClr>
              </a:solidFill>
            </a:ln>
          </p:spPr>
        </p:pic>
        <p:grpSp>
          <p:nvGrpSpPr>
            <p:cNvPr id="6" name="Group 5">
              <a:extLst>
                <a:ext uri="{FF2B5EF4-FFF2-40B4-BE49-F238E27FC236}">
                  <a16:creationId xmlns:a16="http://schemas.microsoft.com/office/drawing/2014/main" id="{6E014B6A-479A-6542-A0F1-0C2E14946FA9}"/>
                </a:ext>
              </a:extLst>
            </p:cNvPr>
            <p:cNvGrpSpPr/>
            <p:nvPr/>
          </p:nvGrpSpPr>
          <p:grpSpPr>
            <a:xfrm>
              <a:off x="2871788" y="3677889"/>
              <a:ext cx="4876800" cy="2287045"/>
              <a:chOff x="2871788" y="3677889"/>
              <a:chExt cx="4876800" cy="2287045"/>
            </a:xfrm>
          </p:grpSpPr>
          <p:sp>
            <p:nvSpPr>
              <p:cNvPr id="5" name="Rectangle 4">
                <a:extLst>
                  <a:ext uri="{FF2B5EF4-FFF2-40B4-BE49-F238E27FC236}">
                    <a16:creationId xmlns:a16="http://schemas.microsoft.com/office/drawing/2014/main" id="{0464FB2C-18C2-4F4B-976A-F2CBA1D78F4E}"/>
                  </a:ext>
                </a:extLst>
              </p:cNvPr>
              <p:cNvSpPr/>
              <p:nvPr/>
            </p:nvSpPr>
            <p:spPr>
              <a:xfrm>
                <a:off x="2871788" y="4443413"/>
                <a:ext cx="1114425" cy="2286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8DEABB0E-8317-E845-B997-3007C1C63B48}"/>
                  </a:ext>
                </a:extLst>
              </p:cNvPr>
              <p:cNvSpPr/>
              <p:nvPr/>
            </p:nvSpPr>
            <p:spPr>
              <a:xfrm>
                <a:off x="2871788" y="5089874"/>
                <a:ext cx="2214562" cy="2286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DB778DE2-3900-B64C-9745-E5819F7F3C41}"/>
                  </a:ext>
                </a:extLst>
              </p:cNvPr>
              <p:cNvSpPr/>
              <p:nvPr/>
            </p:nvSpPr>
            <p:spPr>
              <a:xfrm>
                <a:off x="2871788" y="3682651"/>
                <a:ext cx="3371850" cy="2286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F52886E7-C7B5-B941-B112-776A5AF4D887}"/>
                  </a:ext>
                </a:extLst>
              </p:cNvPr>
              <p:cNvSpPr/>
              <p:nvPr/>
            </p:nvSpPr>
            <p:spPr>
              <a:xfrm>
                <a:off x="5167309" y="5089874"/>
                <a:ext cx="1266825" cy="2286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FC788989-F1D1-184D-B04B-01095A0078D0}"/>
                  </a:ext>
                </a:extLst>
              </p:cNvPr>
              <p:cNvSpPr/>
              <p:nvPr/>
            </p:nvSpPr>
            <p:spPr>
              <a:xfrm>
                <a:off x="5153022" y="5686231"/>
                <a:ext cx="2019303" cy="27870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E69CFA7-8215-804C-8122-3EBCB49CEB1F}"/>
                  </a:ext>
                </a:extLst>
              </p:cNvPr>
              <p:cNvSpPr/>
              <p:nvPr/>
            </p:nvSpPr>
            <p:spPr>
              <a:xfrm>
                <a:off x="2871788" y="5711282"/>
                <a:ext cx="602365" cy="253652"/>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ECA50D8D-CFEE-4847-B9B4-91C9C3196AF5}"/>
                  </a:ext>
                </a:extLst>
              </p:cNvPr>
              <p:cNvSpPr/>
              <p:nvPr/>
            </p:nvSpPr>
            <p:spPr>
              <a:xfrm>
                <a:off x="6634163" y="3677889"/>
                <a:ext cx="1114425" cy="2286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extLst>
      <p:ext uri="{BB962C8B-B14F-4D97-AF65-F5344CB8AC3E}">
        <p14:creationId xmlns:p14="http://schemas.microsoft.com/office/powerpoint/2010/main" val="3103151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5112"/>
          </a:xfrm>
        </p:spPr>
        <p:txBody>
          <a:bodyPr/>
          <a:lstStyle/>
          <a:p>
            <a:r>
              <a:rPr lang="en-US" b="1" dirty="0">
                <a:solidFill>
                  <a:schemeClr val="tx1"/>
                </a:solidFill>
              </a:rPr>
              <a:t>Search Results Continued </a:t>
            </a:r>
            <a:r>
              <a:rPr lang="en-US" dirty="0">
                <a:solidFill>
                  <a:schemeClr val="tx1"/>
                </a:solidFill>
              </a:rPr>
              <a:t>. . . 		</a:t>
            </a:r>
          </a:p>
          <a:p>
            <a:pPr marL="308610" lvl="1" indent="0">
              <a:buNone/>
            </a:pPr>
            <a:r>
              <a:rPr lang="en-US" dirty="0">
                <a:solidFill>
                  <a:schemeClr val="tx1"/>
                </a:solidFill>
              </a:rPr>
              <a:t>	</a:t>
            </a:r>
            <a:endParaRPr lang="en-US" sz="2100" dirty="0">
              <a:solidFill>
                <a:schemeClr val="tx1"/>
              </a:solidFill>
            </a:endParaRPr>
          </a:p>
          <a:p>
            <a:pPr marL="308610" lvl="1" indent="0">
              <a:buNone/>
            </a:pPr>
            <a:r>
              <a:rPr lang="en-US" sz="2100" dirty="0">
                <a:solidFill>
                  <a:schemeClr val="tx1"/>
                </a:solidFill>
              </a:rPr>
              <a:t>		</a:t>
            </a:r>
          </a:p>
          <a:p>
            <a:pPr marL="308610" lvl="1" indent="0">
              <a:buNone/>
            </a:pPr>
            <a:r>
              <a:rPr lang="en-US" sz="2100" dirty="0">
                <a:solidFill>
                  <a:schemeClr val="tx1"/>
                </a:solidFill>
              </a:rPr>
              <a:t>		</a:t>
            </a:r>
          </a:p>
          <a:p>
            <a:pPr marL="308610" lvl="1" indent="0">
              <a:buNone/>
            </a:pPr>
            <a:r>
              <a:rPr lang="en-US" sz="2100" dirty="0">
                <a:solidFill>
                  <a:schemeClr val="tx1"/>
                </a:solidFill>
              </a:rPr>
              <a: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Search Engine</a:t>
            </a:r>
            <a:endParaRPr lang="en-US" strike="sngStrike" dirty="0"/>
          </a:p>
        </p:txBody>
      </p:sp>
      <p:sp>
        <p:nvSpPr>
          <p:cNvPr id="4" name="Slide Number Placeholder 3">
            <a:extLst>
              <a:ext uri="{FF2B5EF4-FFF2-40B4-BE49-F238E27FC236}">
                <a16:creationId xmlns:a16="http://schemas.microsoft.com/office/drawing/2014/main" id="{550D946E-A375-8C42-91A4-AC3723F873AE}"/>
              </a:ext>
            </a:extLst>
          </p:cNvPr>
          <p:cNvSpPr>
            <a:spLocks noGrp="1"/>
          </p:cNvSpPr>
          <p:nvPr>
            <p:ph type="sldNum" sz="quarter" idx="12"/>
          </p:nvPr>
        </p:nvSpPr>
        <p:spPr/>
        <p:txBody>
          <a:bodyPr/>
          <a:lstStyle/>
          <a:p>
            <a:fld id="{D852D4E8-E283-404D-80D7-3AF63315721A}" type="slidenum">
              <a:rPr lang="en-US" smtClean="0"/>
              <a:t>22</a:t>
            </a:fld>
            <a:endParaRPr lang="en-US" dirty="0"/>
          </a:p>
        </p:txBody>
      </p:sp>
      <p:pic>
        <p:nvPicPr>
          <p:cNvPr id="6" name="Picture 5" descr="A picture of a browswer window with the Google search results page open. The Search box includes the search term chicago landmarks.">
            <a:extLst>
              <a:ext uri="{FF2B5EF4-FFF2-40B4-BE49-F238E27FC236}">
                <a16:creationId xmlns:a16="http://schemas.microsoft.com/office/drawing/2014/main" id="{FD842591-67A4-F64E-93D4-A15F4D4DE5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4387" y="1999489"/>
            <a:ext cx="7743825" cy="4604068"/>
          </a:xfrm>
          <a:prstGeom prst="rect">
            <a:avLst/>
          </a:prstGeom>
        </p:spPr>
      </p:pic>
    </p:spTree>
    <p:extLst>
      <p:ext uri="{BB962C8B-B14F-4D97-AF65-F5344CB8AC3E}">
        <p14:creationId xmlns:p14="http://schemas.microsoft.com/office/powerpoint/2010/main" val="3064640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descr="A picture of a browswer window with the Google search results page open. The Related Search choices for the search term chicago landmarks displays. The Related Searches section is highlighted in an orange box.">
            <a:extLst>
              <a:ext uri="{FF2B5EF4-FFF2-40B4-BE49-F238E27FC236}">
                <a16:creationId xmlns:a16="http://schemas.microsoft.com/office/drawing/2014/main" id="{AC6A06C0-3B06-394D-B34A-620F0E2379D2}"/>
              </a:ext>
            </a:extLst>
          </p:cNvPr>
          <p:cNvSpPr>
            <a:spLocks noGrp="1"/>
          </p:cNvSpPr>
          <p:nvPr>
            <p:ph idx="1"/>
          </p:nvPr>
        </p:nvSpPr>
        <p:spPr>
          <a:xfrm>
            <a:off x="181750" y="1600200"/>
            <a:ext cx="8229600" cy="4325112"/>
          </a:xfrm>
        </p:spPr>
        <p:txBody>
          <a:bodyPr/>
          <a:lstStyle/>
          <a:p>
            <a:r>
              <a:rPr lang="en-US" b="1" dirty="0">
                <a:solidFill>
                  <a:schemeClr val="tx1"/>
                </a:solidFill>
              </a:rPr>
              <a:t>Related Searches </a:t>
            </a:r>
            <a:r>
              <a:rPr lang="en-US" dirty="0">
                <a:solidFill>
                  <a:schemeClr val="tx1"/>
                </a:solidFill>
              </a:rPr>
              <a:t>or</a:t>
            </a:r>
            <a:r>
              <a:rPr lang="en-US" b="1" dirty="0">
                <a:solidFill>
                  <a:schemeClr val="tx1"/>
                </a:solidFill>
              </a:rPr>
              <a:t> Also Try: </a:t>
            </a:r>
            <a:r>
              <a:rPr lang="en-US" dirty="0">
                <a:solidFill>
                  <a:schemeClr val="tx1"/>
                </a:solidFill>
              </a:rPr>
              <a:t>The search engine recommends similar searches you may want to try. To execute the search, click the search term.</a:t>
            </a:r>
          </a:p>
          <a:p>
            <a:pPr marL="82296" indent="0">
              <a:buNone/>
            </a:pPr>
            <a:r>
              <a:rPr lang="en-US" dirty="0">
                <a:solidFill>
                  <a:schemeClr val="tx1"/>
                </a:solidFill>
              </a:rPr>
              <a:t>		</a:t>
            </a:r>
          </a:p>
          <a:p>
            <a:pPr marL="308610" lvl="1" indent="0">
              <a:buNone/>
            </a:pPr>
            <a:r>
              <a:rPr lang="en-US" dirty="0">
                <a:solidFill>
                  <a:schemeClr val="tx1"/>
                </a:solidFill>
              </a:rPr>
              <a:t>	</a:t>
            </a:r>
            <a:endParaRPr lang="en-US" sz="2100" dirty="0">
              <a:solidFill>
                <a:schemeClr val="tx1"/>
              </a:solidFill>
            </a:endParaRPr>
          </a:p>
          <a:p>
            <a:pPr marL="308610" lvl="1" indent="0">
              <a:buNone/>
            </a:pPr>
            <a:r>
              <a:rPr lang="en-US" sz="2100" dirty="0">
                <a:solidFill>
                  <a:schemeClr val="tx1"/>
                </a:solidFill>
              </a:rPr>
              <a:t>		</a:t>
            </a:r>
          </a:p>
          <a:p>
            <a:pPr marL="308610" lvl="1" indent="0">
              <a:buNone/>
            </a:pPr>
            <a:r>
              <a:rPr lang="en-US" sz="2100" dirty="0">
                <a:solidFill>
                  <a:schemeClr val="tx1"/>
                </a:solidFill>
              </a:rPr>
              <a:t>		</a:t>
            </a:r>
          </a:p>
          <a:p>
            <a:pPr marL="308610" lvl="1" indent="0">
              <a:buNone/>
            </a:pPr>
            <a:r>
              <a:rPr lang="en-US" sz="2100" dirty="0">
                <a:solidFill>
                  <a:schemeClr val="tx1"/>
                </a:solidFill>
              </a:rPr>
              <a: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Search Engine</a:t>
            </a:r>
            <a:endParaRPr lang="en-US" strike="sngStrike" dirty="0"/>
          </a:p>
        </p:txBody>
      </p:sp>
      <p:sp>
        <p:nvSpPr>
          <p:cNvPr id="4" name="Slide Number Placeholder 3">
            <a:extLst>
              <a:ext uri="{FF2B5EF4-FFF2-40B4-BE49-F238E27FC236}">
                <a16:creationId xmlns:a16="http://schemas.microsoft.com/office/drawing/2014/main" id="{550D946E-A375-8C42-91A4-AC3723F873AE}"/>
              </a:ext>
            </a:extLst>
          </p:cNvPr>
          <p:cNvSpPr>
            <a:spLocks noGrp="1"/>
          </p:cNvSpPr>
          <p:nvPr>
            <p:ph type="sldNum" sz="quarter" idx="12"/>
          </p:nvPr>
        </p:nvSpPr>
        <p:spPr/>
        <p:txBody>
          <a:bodyPr/>
          <a:lstStyle/>
          <a:p>
            <a:fld id="{D852D4E8-E283-404D-80D7-3AF63315721A}" type="slidenum">
              <a:rPr lang="en-US" smtClean="0"/>
              <a:t>23</a:t>
            </a:fld>
            <a:endParaRPr lang="en-US" dirty="0"/>
          </a:p>
        </p:txBody>
      </p:sp>
      <p:pic>
        <p:nvPicPr>
          <p:cNvPr id="7" name="Picture 6" descr="Graphical user interface, text, application, chat or text message&#10;&#10;Description automatically generated">
            <a:extLst>
              <a:ext uri="{FF2B5EF4-FFF2-40B4-BE49-F238E27FC236}">
                <a16:creationId xmlns:a16="http://schemas.microsoft.com/office/drawing/2014/main" id="{0ED76927-D8CA-AF40-A6C5-F2FEDAB6A7E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9219"/>
          <a:stretch/>
        </p:blipFill>
        <p:spPr>
          <a:xfrm>
            <a:off x="1376362" y="2863233"/>
            <a:ext cx="7386638" cy="3447079"/>
          </a:xfrm>
          <a:prstGeom prst="rect">
            <a:avLst/>
          </a:prstGeom>
        </p:spPr>
      </p:pic>
      <p:sp>
        <p:nvSpPr>
          <p:cNvPr id="8" name="Rectangle 7">
            <a:extLst>
              <a:ext uri="{FF2B5EF4-FFF2-40B4-BE49-F238E27FC236}">
                <a16:creationId xmlns:a16="http://schemas.microsoft.com/office/drawing/2014/main" id="{429DA1B1-F78A-1A41-AAAA-33A0E460D3E1}"/>
              </a:ext>
            </a:extLst>
          </p:cNvPr>
          <p:cNvSpPr/>
          <p:nvPr/>
        </p:nvSpPr>
        <p:spPr>
          <a:xfrm>
            <a:off x="1009650" y="2863233"/>
            <a:ext cx="6686550" cy="2594592"/>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33172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2288"/>
            <a:ext cx="8229600" cy="4325112"/>
          </a:xfrm>
        </p:spPr>
        <p:txBody>
          <a:bodyPr/>
          <a:lstStyle/>
          <a:p>
            <a:r>
              <a:rPr lang="en-US" b="1" dirty="0">
                <a:solidFill>
                  <a:schemeClr val="tx1"/>
                </a:solidFill>
              </a:rPr>
              <a:t>Additional Results: </a:t>
            </a:r>
            <a:r>
              <a:rPr lang="en-US" dirty="0">
                <a:solidFill>
                  <a:schemeClr val="tx1"/>
                </a:solidFill>
              </a:rPr>
              <a:t>These links show other web pages that relate to your search. Clicking Next or the right arrow takes you to the next page. You can go to a specific page of results by clicking the page number.</a:t>
            </a:r>
          </a:p>
          <a:p>
            <a:pPr marL="82296" indent="0">
              <a:buNone/>
            </a:pPr>
            <a:r>
              <a:rPr lang="en-US" dirty="0">
                <a:solidFill>
                  <a:schemeClr val="tx1"/>
                </a:solidFill>
              </a:rPr>
              <a:t>		</a:t>
            </a:r>
          </a:p>
          <a:p>
            <a:pPr marL="308610" lvl="1" indent="0">
              <a:buNone/>
            </a:pPr>
            <a:r>
              <a:rPr lang="en-US" dirty="0">
                <a:solidFill>
                  <a:schemeClr val="tx1"/>
                </a:solidFill>
              </a:rPr>
              <a:t>	</a:t>
            </a:r>
            <a:endParaRPr lang="en-US" sz="2100" dirty="0">
              <a:solidFill>
                <a:schemeClr val="tx1"/>
              </a:solidFill>
            </a:endParaRPr>
          </a:p>
          <a:p>
            <a:pPr marL="308610" lvl="1" indent="0">
              <a:buNone/>
            </a:pPr>
            <a:r>
              <a:rPr lang="en-US" sz="2100" dirty="0">
                <a:solidFill>
                  <a:schemeClr val="tx1"/>
                </a:solidFill>
              </a:rPr>
              <a:t>		</a:t>
            </a:r>
          </a:p>
          <a:p>
            <a:pPr marL="308610" lvl="1" indent="0">
              <a:buNone/>
            </a:pPr>
            <a:r>
              <a:rPr lang="en-US" sz="2100" dirty="0">
                <a:solidFill>
                  <a:schemeClr val="tx1"/>
                </a:solidFill>
              </a:rPr>
              <a:t>		</a:t>
            </a:r>
          </a:p>
          <a:p>
            <a:pPr marL="308610" lvl="1" indent="0">
              <a:buNone/>
            </a:pPr>
            <a:r>
              <a:rPr lang="en-US" sz="2100" dirty="0">
                <a:solidFill>
                  <a:schemeClr val="tx1"/>
                </a:solidFill>
              </a:rPr>
              <a: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Search Engine</a:t>
            </a:r>
            <a:endParaRPr lang="en-US" strike="sngStrike" dirty="0"/>
          </a:p>
        </p:txBody>
      </p:sp>
      <p:sp>
        <p:nvSpPr>
          <p:cNvPr id="4" name="Slide Number Placeholder 3">
            <a:extLst>
              <a:ext uri="{FF2B5EF4-FFF2-40B4-BE49-F238E27FC236}">
                <a16:creationId xmlns:a16="http://schemas.microsoft.com/office/drawing/2014/main" id="{550D946E-A375-8C42-91A4-AC3723F873AE}"/>
              </a:ext>
            </a:extLst>
          </p:cNvPr>
          <p:cNvSpPr>
            <a:spLocks noGrp="1"/>
          </p:cNvSpPr>
          <p:nvPr>
            <p:ph type="sldNum" sz="quarter" idx="12"/>
          </p:nvPr>
        </p:nvSpPr>
        <p:spPr/>
        <p:txBody>
          <a:bodyPr/>
          <a:lstStyle/>
          <a:p>
            <a:fld id="{D852D4E8-E283-404D-80D7-3AF63315721A}" type="slidenum">
              <a:rPr lang="en-US" smtClean="0"/>
              <a:t>24</a:t>
            </a:fld>
            <a:endParaRPr lang="en-US" dirty="0"/>
          </a:p>
        </p:txBody>
      </p:sp>
      <p:pic>
        <p:nvPicPr>
          <p:cNvPr id="7" name="Picture 6" descr="A picture of a browswer window with the Google search results page open. The Google footer displays and is highlighted with an orange box.">
            <a:extLst>
              <a:ext uri="{FF2B5EF4-FFF2-40B4-BE49-F238E27FC236}">
                <a16:creationId xmlns:a16="http://schemas.microsoft.com/office/drawing/2014/main" id="{0ED76927-D8CA-AF40-A6C5-F2FEDAB6A7E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9219"/>
          <a:stretch/>
        </p:blipFill>
        <p:spPr>
          <a:xfrm>
            <a:off x="1528762" y="2877521"/>
            <a:ext cx="7386638" cy="3447079"/>
          </a:xfrm>
          <a:prstGeom prst="rect">
            <a:avLst/>
          </a:prstGeom>
        </p:spPr>
      </p:pic>
      <p:sp>
        <p:nvSpPr>
          <p:cNvPr id="8" name="Rectangle 7">
            <a:extLst>
              <a:ext uri="{FF2B5EF4-FFF2-40B4-BE49-F238E27FC236}">
                <a16:creationId xmlns:a16="http://schemas.microsoft.com/office/drawing/2014/main" id="{429DA1B1-F78A-1A41-AAAA-33A0E460D3E1}"/>
              </a:ext>
            </a:extLst>
          </p:cNvPr>
          <p:cNvSpPr/>
          <p:nvPr/>
        </p:nvSpPr>
        <p:spPr>
          <a:xfrm>
            <a:off x="1219200" y="5505824"/>
            <a:ext cx="6686550" cy="818776"/>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49255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Ads in Search Results: </a:t>
            </a:r>
            <a:r>
              <a:rPr lang="en-US" dirty="0">
                <a:solidFill>
                  <a:schemeClr val="tx1"/>
                </a:solidFill>
              </a:rPr>
              <a:t>Search engines sometimes display advertisements related to the search result.</a:t>
            </a:r>
          </a:p>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a:p>
            <a:pPr marL="308610" lvl="1" indent="0">
              <a:buNone/>
            </a:pPr>
            <a:endParaRPr lang="en-US" dirty="0">
              <a:solidFill>
                <a:schemeClr val="tx1"/>
              </a:solidFill>
            </a:endParaRPr>
          </a:p>
          <a:p>
            <a:pPr lvl="1"/>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Search Engine</a:t>
            </a:r>
            <a:endParaRPr lang="en-US" strike="sngStrike" dirty="0"/>
          </a:p>
        </p:txBody>
      </p:sp>
      <p:sp>
        <p:nvSpPr>
          <p:cNvPr id="7" name="Slide Number Placeholder 6">
            <a:extLst>
              <a:ext uri="{FF2B5EF4-FFF2-40B4-BE49-F238E27FC236}">
                <a16:creationId xmlns:a16="http://schemas.microsoft.com/office/drawing/2014/main" id="{1397DF3B-1FEE-9F49-87E6-350031A21E2D}"/>
              </a:ext>
            </a:extLst>
          </p:cNvPr>
          <p:cNvSpPr>
            <a:spLocks noGrp="1"/>
          </p:cNvSpPr>
          <p:nvPr>
            <p:ph type="sldNum" sz="quarter" idx="12"/>
          </p:nvPr>
        </p:nvSpPr>
        <p:spPr/>
        <p:txBody>
          <a:bodyPr/>
          <a:lstStyle/>
          <a:p>
            <a:fld id="{D852D4E8-E283-404D-80D7-3AF63315721A}" type="slidenum">
              <a:rPr lang="en-US" smtClean="0"/>
              <a:t>25</a:t>
            </a:fld>
            <a:endParaRPr lang="en-US" dirty="0"/>
          </a:p>
        </p:txBody>
      </p:sp>
      <p:pic>
        <p:nvPicPr>
          <p:cNvPr id="9" name="Picture 8" descr="A picture of a browswer window with the Google search results page open. The Ads icons are highlighted with an orange box.">
            <a:extLst>
              <a:ext uri="{FF2B5EF4-FFF2-40B4-BE49-F238E27FC236}">
                <a16:creationId xmlns:a16="http://schemas.microsoft.com/office/drawing/2014/main" id="{DA79CA6D-DAD2-6B48-9599-58A71157B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8111" y="2374590"/>
            <a:ext cx="7286625" cy="4364284"/>
          </a:xfrm>
          <a:prstGeom prst="rect">
            <a:avLst/>
          </a:prstGeom>
        </p:spPr>
      </p:pic>
      <p:sp>
        <p:nvSpPr>
          <p:cNvPr id="10" name="Rectangle 9">
            <a:extLst>
              <a:ext uri="{FF2B5EF4-FFF2-40B4-BE49-F238E27FC236}">
                <a16:creationId xmlns:a16="http://schemas.microsoft.com/office/drawing/2014/main" id="{05C8BC48-F4F1-234E-8AF6-0A7E368898A3}"/>
              </a:ext>
            </a:extLst>
          </p:cNvPr>
          <p:cNvSpPr/>
          <p:nvPr/>
        </p:nvSpPr>
        <p:spPr>
          <a:xfrm>
            <a:off x="969264" y="3943350"/>
            <a:ext cx="373761" cy="300038"/>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95AD2519-9354-3C4D-B18D-49E624DFBF96}"/>
              </a:ext>
            </a:extLst>
          </p:cNvPr>
          <p:cNvSpPr/>
          <p:nvPr/>
        </p:nvSpPr>
        <p:spPr>
          <a:xfrm>
            <a:off x="969263" y="5512110"/>
            <a:ext cx="373761" cy="300038"/>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76296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82672"/>
            <a:ext cx="8229600" cy="4325112"/>
          </a:xfrm>
        </p:spPr>
        <p:txBody>
          <a:bodyPr/>
          <a:lstStyle/>
          <a:p>
            <a:r>
              <a:rPr lang="en-US" b="1" dirty="0">
                <a:solidFill>
                  <a:schemeClr val="tx1"/>
                </a:solidFill>
              </a:rPr>
              <a:t>Search by Format Type</a:t>
            </a:r>
            <a:endParaRPr lang="en-US" dirty="0">
              <a:solidFill>
                <a:schemeClr val="tx1"/>
              </a:solidFill>
            </a:endParaRPr>
          </a:p>
          <a:p>
            <a:pPr marL="308610" lvl="1" indent="0">
              <a:buNone/>
            </a:pPr>
            <a:r>
              <a:rPr lang="en-US" dirty="0">
                <a:solidFill>
                  <a:schemeClr val="tx1"/>
                </a:solidFill>
              </a:rPr>
              <a:t>		</a:t>
            </a:r>
          </a:p>
          <a:p>
            <a:pPr marL="308610" lvl="1" indent="0">
              <a:buNone/>
            </a:pPr>
            <a:r>
              <a:rPr lang="en-US" dirty="0">
                <a:solidFill>
                  <a:schemeClr val="tx1"/>
                </a:solidFill>
              </a:rPr>
              <a:t>	</a:t>
            </a:r>
            <a:endParaRPr lang="en-US" sz="2100" dirty="0">
              <a:solidFill>
                <a:schemeClr val="tx1"/>
              </a:solidFill>
            </a:endParaRPr>
          </a:p>
          <a:p>
            <a:pPr marL="308610" lvl="1" indent="0">
              <a:buNone/>
            </a:pPr>
            <a:r>
              <a:rPr lang="en-US" sz="2100" dirty="0">
                <a:solidFill>
                  <a:schemeClr val="tx1"/>
                </a:solidFill>
              </a:rPr>
              <a:t>		</a:t>
            </a:r>
          </a:p>
          <a:p>
            <a:pPr marL="308610" lvl="1" indent="0">
              <a:buNone/>
            </a:pPr>
            <a:r>
              <a:rPr lang="en-US" sz="2100" dirty="0">
                <a:solidFill>
                  <a:schemeClr val="tx1"/>
                </a:solidFill>
              </a:rPr>
              <a:t>		</a:t>
            </a:r>
          </a:p>
          <a:p>
            <a:pPr marL="308610" lvl="1" indent="0">
              <a:buNone/>
            </a:pPr>
            <a:r>
              <a:rPr lang="en-US" sz="2100" dirty="0">
                <a:solidFill>
                  <a:schemeClr val="tx1"/>
                </a:solidFill>
              </a:rPr>
              <a: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Search Engine</a:t>
            </a:r>
          </a:p>
        </p:txBody>
      </p:sp>
      <p:sp>
        <p:nvSpPr>
          <p:cNvPr id="4" name="Slide Number Placeholder 3">
            <a:extLst>
              <a:ext uri="{FF2B5EF4-FFF2-40B4-BE49-F238E27FC236}">
                <a16:creationId xmlns:a16="http://schemas.microsoft.com/office/drawing/2014/main" id="{550D946E-A375-8C42-91A4-AC3723F873AE}"/>
              </a:ext>
            </a:extLst>
          </p:cNvPr>
          <p:cNvSpPr>
            <a:spLocks noGrp="1"/>
          </p:cNvSpPr>
          <p:nvPr>
            <p:ph type="sldNum" sz="quarter" idx="12"/>
          </p:nvPr>
        </p:nvSpPr>
        <p:spPr/>
        <p:txBody>
          <a:bodyPr/>
          <a:lstStyle/>
          <a:p>
            <a:fld id="{D852D4E8-E283-404D-80D7-3AF63315721A}" type="slidenum">
              <a:rPr lang="en-US" smtClean="0"/>
              <a:t>26</a:t>
            </a:fld>
            <a:endParaRPr lang="en-US" dirty="0"/>
          </a:p>
        </p:txBody>
      </p:sp>
      <p:pic>
        <p:nvPicPr>
          <p:cNvPr id="7" name="Picture 6" descr="A picture of a browswer window with the Google search results page open. The Search by Format Type menu is highlighted with an orange box.">
            <a:extLst>
              <a:ext uri="{FF2B5EF4-FFF2-40B4-BE49-F238E27FC236}">
                <a16:creationId xmlns:a16="http://schemas.microsoft.com/office/drawing/2014/main" id="{121E41EF-07DE-5840-A2FA-DAA1E93D96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8662" y="2246361"/>
            <a:ext cx="7686675" cy="4451247"/>
          </a:xfrm>
          <a:prstGeom prst="rect">
            <a:avLst/>
          </a:prstGeom>
        </p:spPr>
      </p:pic>
      <p:sp>
        <p:nvSpPr>
          <p:cNvPr id="5" name="Rectangle 4">
            <a:extLst>
              <a:ext uri="{FF2B5EF4-FFF2-40B4-BE49-F238E27FC236}">
                <a16:creationId xmlns:a16="http://schemas.microsoft.com/office/drawing/2014/main" id="{B0D817DC-F97A-E041-BF50-0AE268F2B094}"/>
              </a:ext>
            </a:extLst>
          </p:cNvPr>
          <p:cNvSpPr/>
          <p:nvPr/>
        </p:nvSpPr>
        <p:spPr>
          <a:xfrm>
            <a:off x="871538" y="3332510"/>
            <a:ext cx="4600575" cy="300038"/>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4398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82672"/>
            <a:ext cx="8229600" cy="4325112"/>
          </a:xfrm>
        </p:spPr>
        <p:txBody>
          <a:bodyPr/>
          <a:lstStyle/>
          <a:p>
            <a:r>
              <a:rPr lang="en-US" b="1" dirty="0">
                <a:solidFill>
                  <a:schemeClr val="tx1"/>
                </a:solidFill>
              </a:rPr>
              <a:t>Search by Format Type Example</a:t>
            </a:r>
            <a:endParaRPr lang="en-US" dirty="0">
              <a:solidFill>
                <a:schemeClr val="tx1"/>
              </a:solidFill>
            </a:endParaRPr>
          </a:p>
          <a:p>
            <a:pPr marL="308610" lvl="1" indent="0">
              <a:buNone/>
            </a:pPr>
            <a:r>
              <a:rPr lang="en-US" dirty="0">
                <a:solidFill>
                  <a:schemeClr val="tx1"/>
                </a:solidFill>
              </a:rPr>
              <a:t>		</a:t>
            </a:r>
          </a:p>
          <a:p>
            <a:pPr marL="308610" lvl="1" indent="0">
              <a:buNone/>
            </a:pPr>
            <a:r>
              <a:rPr lang="en-US" dirty="0">
                <a:solidFill>
                  <a:schemeClr val="tx1"/>
                </a:solidFill>
              </a:rPr>
              <a:t>	</a:t>
            </a:r>
            <a:endParaRPr lang="en-US" sz="2100" dirty="0">
              <a:solidFill>
                <a:schemeClr val="tx1"/>
              </a:solidFill>
            </a:endParaRPr>
          </a:p>
          <a:p>
            <a:pPr marL="308610" lvl="1" indent="0">
              <a:buNone/>
            </a:pPr>
            <a:r>
              <a:rPr lang="en-US" sz="2100" dirty="0">
                <a:solidFill>
                  <a:schemeClr val="tx1"/>
                </a:solidFill>
              </a:rPr>
              <a:t>		</a:t>
            </a:r>
          </a:p>
          <a:p>
            <a:pPr marL="308610" lvl="1" indent="0">
              <a:buNone/>
            </a:pPr>
            <a:r>
              <a:rPr lang="en-US" sz="2100" dirty="0">
                <a:solidFill>
                  <a:schemeClr val="tx1"/>
                </a:solidFill>
              </a:rPr>
              <a:t>		</a:t>
            </a:r>
          </a:p>
          <a:p>
            <a:pPr marL="308610" lvl="1" indent="0">
              <a:buNone/>
            </a:pPr>
            <a:r>
              <a:rPr lang="en-US" sz="2100" dirty="0">
                <a:solidFill>
                  <a:schemeClr val="tx1"/>
                </a:solidFill>
              </a:rPr>
              <a: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Search Engine </a:t>
            </a:r>
          </a:p>
        </p:txBody>
      </p:sp>
      <p:sp>
        <p:nvSpPr>
          <p:cNvPr id="4" name="Slide Number Placeholder 3">
            <a:extLst>
              <a:ext uri="{FF2B5EF4-FFF2-40B4-BE49-F238E27FC236}">
                <a16:creationId xmlns:a16="http://schemas.microsoft.com/office/drawing/2014/main" id="{550D946E-A375-8C42-91A4-AC3723F873AE}"/>
              </a:ext>
            </a:extLst>
          </p:cNvPr>
          <p:cNvSpPr>
            <a:spLocks noGrp="1"/>
          </p:cNvSpPr>
          <p:nvPr>
            <p:ph type="sldNum" sz="quarter" idx="12"/>
          </p:nvPr>
        </p:nvSpPr>
        <p:spPr/>
        <p:txBody>
          <a:bodyPr/>
          <a:lstStyle/>
          <a:p>
            <a:fld id="{D852D4E8-E283-404D-80D7-3AF63315721A}" type="slidenum">
              <a:rPr lang="en-US" smtClean="0"/>
              <a:t>27</a:t>
            </a:fld>
            <a:endParaRPr lang="en-US" dirty="0"/>
          </a:p>
        </p:txBody>
      </p:sp>
      <p:pic>
        <p:nvPicPr>
          <p:cNvPr id="8" name="Picture 7" descr="A picture of a browswer window with the Google search results page for Images is open. The Images link is highlighted with an orange box.">
            <a:extLst>
              <a:ext uri="{FF2B5EF4-FFF2-40B4-BE49-F238E27FC236}">
                <a16:creationId xmlns:a16="http://schemas.microsoft.com/office/drawing/2014/main" id="{5E024E8B-9F98-4B44-A754-EA82A742F5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538" y="2221337"/>
            <a:ext cx="7303198" cy="4220053"/>
          </a:xfrm>
          <a:prstGeom prst="rect">
            <a:avLst/>
          </a:prstGeom>
          <a:ln>
            <a:solidFill>
              <a:schemeClr val="tx1">
                <a:lumMod val="65000"/>
                <a:lumOff val="35000"/>
              </a:schemeClr>
            </a:solidFill>
          </a:ln>
        </p:spPr>
      </p:pic>
      <p:sp>
        <p:nvSpPr>
          <p:cNvPr id="5" name="Rectangle 4">
            <a:extLst>
              <a:ext uri="{FF2B5EF4-FFF2-40B4-BE49-F238E27FC236}">
                <a16:creationId xmlns:a16="http://schemas.microsoft.com/office/drawing/2014/main" id="{B0D817DC-F97A-E041-BF50-0AE268F2B094}"/>
              </a:ext>
            </a:extLst>
          </p:cNvPr>
          <p:cNvSpPr/>
          <p:nvPr/>
        </p:nvSpPr>
        <p:spPr>
          <a:xfrm>
            <a:off x="2828922" y="3171826"/>
            <a:ext cx="557214" cy="314324"/>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99679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82672"/>
            <a:ext cx="8229600" cy="4325112"/>
          </a:xfrm>
        </p:spPr>
        <p:txBody>
          <a:bodyPr/>
          <a:lstStyle/>
          <a:p>
            <a:r>
              <a:rPr lang="en-US" b="1" dirty="0">
                <a:solidFill>
                  <a:schemeClr val="tx1"/>
                </a:solidFill>
              </a:rPr>
              <a:t>Search by Format Type Example (continued)</a:t>
            </a:r>
            <a:endParaRPr lang="en-US" dirty="0">
              <a:solidFill>
                <a:schemeClr val="tx1"/>
              </a:solidFill>
            </a:endParaRPr>
          </a:p>
          <a:p>
            <a:pPr marL="308610" lvl="1" indent="0">
              <a:buNone/>
            </a:pPr>
            <a:r>
              <a:rPr lang="en-US" dirty="0">
                <a:solidFill>
                  <a:schemeClr val="tx1"/>
                </a:solidFill>
              </a:rPr>
              <a:t>		</a:t>
            </a:r>
          </a:p>
          <a:p>
            <a:pPr marL="308610" lvl="1" indent="0">
              <a:buNone/>
            </a:pPr>
            <a:r>
              <a:rPr lang="en-US" dirty="0">
                <a:solidFill>
                  <a:schemeClr val="tx1"/>
                </a:solidFill>
              </a:rPr>
              <a:t>	</a:t>
            </a:r>
            <a:endParaRPr lang="en-US" sz="2100" dirty="0">
              <a:solidFill>
                <a:schemeClr val="tx1"/>
              </a:solidFill>
            </a:endParaRPr>
          </a:p>
          <a:p>
            <a:pPr marL="308610" lvl="1" indent="0">
              <a:buNone/>
            </a:pPr>
            <a:r>
              <a:rPr lang="en-US" sz="2100" dirty="0">
                <a:solidFill>
                  <a:schemeClr val="tx1"/>
                </a:solidFill>
              </a:rPr>
              <a:t>		</a:t>
            </a:r>
          </a:p>
          <a:p>
            <a:pPr marL="308610" lvl="1" indent="0">
              <a:buNone/>
            </a:pPr>
            <a:r>
              <a:rPr lang="en-US" sz="2100" dirty="0">
                <a:solidFill>
                  <a:schemeClr val="tx1"/>
                </a:solidFill>
              </a:rPr>
              <a:t>		</a:t>
            </a:r>
          </a:p>
          <a:p>
            <a:pPr marL="308610" lvl="1" indent="0">
              <a:buNone/>
            </a:pPr>
            <a:r>
              <a:rPr lang="en-US" sz="2100" dirty="0">
                <a:solidFill>
                  <a:schemeClr val="tx1"/>
                </a:solidFill>
              </a:rPr>
              <a: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Search Engine </a:t>
            </a:r>
          </a:p>
        </p:txBody>
      </p:sp>
      <p:sp>
        <p:nvSpPr>
          <p:cNvPr id="4" name="Slide Number Placeholder 3">
            <a:extLst>
              <a:ext uri="{FF2B5EF4-FFF2-40B4-BE49-F238E27FC236}">
                <a16:creationId xmlns:a16="http://schemas.microsoft.com/office/drawing/2014/main" id="{550D946E-A375-8C42-91A4-AC3723F873AE}"/>
              </a:ext>
            </a:extLst>
          </p:cNvPr>
          <p:cNvSpPr>
            <a:spLocks noGrp="1"/>
          </p:cNvSpPr>
          <p:nvPr>
            <p:ph type="sldNum" sz="quarter" idx="12"/>
          </p:nvPr>
        </p:nvSpPr>
        <p:spPr/>
        <p:txBody>
          <a:bodyPr/>
          <a:lstStyle/>
          <a:p>
            <a:fld id="{D852D4E8-E283-404D-80D7-3AF63315721A}" type="slidenum">
              <a:rPr lang="en-US" smtClean="0"/>
              <a:t>28</a:t>
            </a:fld>
            <a:endParaRPr lang="en-US" dirty="0"/>
          </a:p>
        </p:txBody>
      </p:sp>
      <p:pic>
        <p:nvPicPr>
          <p:cNvPr id="8" name="Picture 7" descr="A picture of a browswer window with the Google search results page for Images is open. The Images link is highlighted with an orange box.">
            <a:extLst>
              <a:ext uri="{FF2B5EF4-FFF2-40B4-BE49-F238E27FC236}">
                <a16:creationId xmlns:a16="http://schemas.microsoft.com/office/drawing/2014/main" id="{5E024E8B-9F98-4B44-A754-EA82A742F5E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73"/>
          <a:stretch/>
        </p:blipFill>
        <p:spPr>
          <a:xfrm>
            <a:off x="871538" y="2209800"/>
            <a:ext cx="7303198" cy="4231591"/>
          </a:xfrm>
          <a:prstGeom prst="rect">
            <a:avLst/>
          </a:prstGeom>
        </p:spPr>
      </p:pic>
      <p:sp>
        <p:nvSpPr>
          <p:cNvPr id="5" name="Rectangle 4">
            <a:extLst>
              <a:ext uri="{FF2B5EF4-FFF2-40B4-BE49-F238E27FC236}">
                <a16:creationId xmlns:a16="http://schemas.microsoft.com/office/drawing/2014/main" id="{B0D817DC-F97A-E041-BF50-0AE268F2B094}"/>
              </a:ext>
            </a:extLst>
          </p:cNvPr>
          <p:cNvSpPr/>
          <p:nvPr/>
        </p:nvSpPr>
        <p:spPr>
          <a:xfrm>
            <a:off x="1885947" y="3171829"/>
            <a:ext cx="557214" cy="314324"/>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28672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r>
              <a:rPr lang="en-US" sz="4800" dirty="0"/>
              <a:t>Activity #2</a:t>
            </a:r>
            <a:br>
              <a:rPr lang="en-US" sz="4800" dirty="0"/>
            </a:br>
            <a:endParaRPr lang="en-US" sz="2200" dirty="0"/>
          </a:p>
        </p:txBody>
      </p:sp>
      <p:sp>
        <p:nvSpPr>
          <p:cNvPr id="3" name="Slide Number Placeholder 2">
            <a:extLst>
              <a:ext uri="{FF2B5EF4-FFF2-40B4-BE49-F238E27FC236}">
                <a16:creationId xmlns:a16="http://schemas.microsoft.com/office/drawing/2014/main" id="{DF5D19F5-160A-C143-A21E-3C52464C816B}"/>
              </a:ext>
            </a:extLst>
          </p:cNvPr>
          <p:cNvSpPr>
            <a:spLocks noGrp="1"/>
          </p:cNvSpPr>
          <p:nvPr>
            <p:ph type="sldNum" sz="quarter" idx="12"/>
          </p:nvPr>
        </p:nvSpPr>
        <p:spPr/>
        <p:txBody>
          <a:bodyPr/>
          <a:lstStyle/>
          <a:p>
            <a:fld id="{D852D4E8-E283-404D-80D7-3AF63315721A}" type="slidenum">
              <a:rPr lang="en-US" smtClean="0"/>
              <a:t>29</a:t>
            </a:fld>
            <a:endParaRPr lang="en-US" dirty="0"/>
          </a:p>
        </p:txBody>
      </p:sp>
      <p:sp>
        <p:nvSpPr>
          <p:cNvPr id="10" name="TextBox 9">
            <a:extLst>
              <a:ext uri="{FF2B5EF4-FFF2-40B4-BE49-F238E27FC236}">
                <a16:creationId xmlns:a16="http://schemas.microsoft.com/office/drawing/2014/main" id="{01343DBC-AE08-6DF1-E207-654E8F9E1B70}"/>
              </a:ext>
            </a:extLst>
          </p:cNvPr>
          <p:cNvSpPr txBox="1"/>
          <p:nvPr/>
        </p:nvSpPr>
        <p:spPr>
          <a:xfrm>
            <a:off x="0" y="4343400"/>
            <a:ext cx="9144000" cy="400110"/>
          </a:xfrm>
          <a:prstGeom prst="rect">
            <a:avLst/>
          </a:prstGeom>
          <a:noFill/>
        </p:spPr>
        <p:txBody>
          <a:bodyPr wrap="square">
            <a:spAutoFit/>
          </a:bodyPr>
          <a:lstStyle/>
          <a:p>
            <a:pPr algn="ctr"/>
            <a:r>
              <a:rPr lang="en-US" sz="2000" i="0" kern="1200" dirty="0">
                <a:solidFill>
                  <a:schemeClr val="tx1"/>
                </a:solidFill>
                <a:effectLst/>
                <a:latin typeface="+mn-lt"/>
                <a:hlinkClick r:id="rId3"/>
              </a:rPr>
              <a:t>Open Internet Basics</a:t>
            </a:r>
            <a:r>
              <a:rPr lang="en-US" sz="2000" dirty="0">
                <a:hlinkClick r:id="rId3"/>
              </a:rPr>
              <a:t>: Basic Search </a:t>
            </a:r>
            <a:r>
              <a:rPr lang="en-US" sz="2000" i="0" kern="1200" dirty="0">
                <a:solidFill>
                  <a:schemeClr val="tx1"/>
                </a:solidFill>
                <a:effectLst/>
                <a:latin typeface="+mn-lt"/>
                <a:hlinkClick r:id="rId3"/>
              </a:rPr>
              <a:t>Practice Module</a:t>
            </a:r>
            <a:endParaRPr lang="en-US" sz="2000" dirty="0"/>
          </a:p>
        </p:txBody>
      </p:sp>
    </p:spTree>
    <p:extLst>
      <p:ext uri="{BB962C8B-B14F-4D97-AF65-F5344CB8AC3E}">
        <p14:creationId xmlns:p14="http://schemas.microsoft.com/office/powerpoint/2010/main" val="1619861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5278582" y="1639824"/>
            <a:ext cx="3276386" cy="4325112"/>
          </a:xfrm>
        </p:spPr>
        <p:txBody>
          <a:bodyPr/>
          <a:lstStyle/>
          <a:p>
            <a:pPr marL="82296" indent="0">
              <a:buNone/>
            </a:pPr>
            <a:r>
              <a:rPr lang="en-US" b="1" dirty="0">
                <a:solidFill>
                  <a:schemeClr val="tx1"/>
                </a:solidFill>
              </a:rPr>
              <a:t>Search Engine:  </a:t>
            </a:r>
            <a:r>
              <a:rPr lang="en-US" dirty="0">
                <a:solidFill>
                  <a:schemeClr val="tx1"/>
                </a:solidFill>
              </a:rPr>
              <a:t>A website that allows you to look up information and view content on the internet </a:t>
            </a:r>
          </a:p>
          <a:p>
            <a:pPr marL="82296" indent="0">
              <a:buNone/>
            </a:pPr>
            <a:endParaRPr lang="en-US" dirty="0">
              <a:solidFill>
                <a:schemeClr val="tx1"/>
              </a:solidFill>
            </a:endParaRPr>
          </a:p>
        </p:txBody>
      </p:sp>
      <p:pic>
        <p:nvPicPr>
          <p:cNvPr id="6" name="Picture 5">
            <a:extLst>
              <a:ext uri="{FF2B5EF4-FFF2-40B4-BE49-F238E27FC236}">
                <a16:creationId xmlns:a16="http://schemas.microsoft.com/office/drawing/2014/main" id="{158940D7-0A49-C643-A5EF-9CA3B18A931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8868" y="3272372"/>
            <a:ext cx="2424330" cy="1622781"/>
          </a:xfrm>
          <a:prstGeom prst="rect">
            <a:avLst/>
          </a:prstGeom>
          <a:ln>
            <a:solidFill>
              <a:schemeClr val="bg1">
                <a:lumMod val="50000"/>
              </a:schemeClr>
            </a:solidFill>
          </a:ln>
        </p:spPr>
      </p:pic>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3</a:t>
            </a:fld>
            <a:endParaRPr lang="en-US" dirty="0"/>
          </a:p>
        </p:txBody>
      </p:sp>
      <p:sp>
        <p:nvSpPr>
          <p:cNvPr id="7" name="Content Placeholder 1">
            <a:extLst>
              <a:ext uri="{FF2B5EF4-FFF2-40B4-BE49-F238E27FC236}">
                <a16:creationId xmlns:a16="http://schemas.microsoft.com/office/drawing/2014/main" id="{4A04A979-E259-4C7A-AAC6-D96AFEA752D0}"/>
              </a:ext>
            </a:extLst>
          </p:cNvPr>
          <p:cNvSpPr txBox="1">
            <a:spLocks/>
          </p:cNvSpPr>
          <p:nvPr/>
        </p:nvSpPr>
        <p:spPr>
          <a:xfrm>
            <a:off x="457200" y="1639824"/>
            <a:ext cx="4613564" cy="4325112"/>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b="1" dirty="0">
                <a:solidFill>
                  <a:schemeClr val="tx1"/>
                </a:solidFill>
                <a:latin typeface="Segoe UI" panose="020B0502040204020203" pitchFamily="34" charset="0"/>
                <a:cs typeface="Segoe UI" panose="020B0502040204020203" pitchFamily="34" charset="0"/>
              </a:rPr>
              <a:t>Web Browser: </a:t>
            </a:r>
            <a:r>
              <a:rPr lang="en-US" sz="2100" dirty="0">
                <a:solidFill>
                  <a:schemeClr val="tx1"/>
                </a:solidFill>
                <a:latin typeface="Segoe UI" panose="020B0502040204020203" pitchFamily="34" charset="0"/>
                <a:cs typeface="Segoe UI" panose="020B0502040204020203" pitchFamily="34" charset="0"/>
              </a:rPr>
              <a:t>A program that allows you to view websites and navigate between them using hyperlinks</a:t>
            </a:r>
            <a:endParaRPr lang="en-US" dirty="0">
              <a:solidFill>
                <a:schemeClr val="tx1"/>
              </a:solidFill>
              <a:latin typeface="Segoe UI" panose="020B0502040204020203" pitchFamily="34" charset="0"/>
              <a:cs typeface="Segoe UI" panose="020B0502040204020203" pitchFamily="34" charset="0"/>
            </a:endParaRPr>
          </a:p>
          <a:p>
            <a:endParaRPr lang="en-US" dirty="0">
              <a:solidFill>
                <a:schemeClr val="tx1"/>
              </a:solidFill>
            </a:endParaRPr>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609600"/>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Introduction</a:t>
            </a:r>
          </a:p>
        </p:txBody>
      </p:sp>
      <p:grpSp>
        <p:nvGrpSpPr>
          <p:cNvPr id="9" name="Group 8">
            <a:extLst>
              <a:ext uri="{FF2B5EF4-FFF2-40B4-BE49-F238E27FC236}">
                <a16:creationId xmlns:a16="http://schemas.microsoft.com/office/drawing/2014/main" id="{D07F0661-6807-459D-ACAC-C329897A196E}"/>
              </a:ext>
              <a:ext uri="{C183D7F6-B498-43B3-948B-1728B52AA6E4}">
                <adec:decorative xmlns:adec="http://schemas.microsoft.com/office/drawing/2017/decorative" val="1"/>
              </a:ext>
            </a:extLst>
          </p:cNvPr>
          <p:cNvGrpSpPr/>
          <p:nvPr/>
        </p:nvGrpSpPr>
        <p:grpSpPr>
          <a:xfrm>
            <a:off x="885066" y="3276106"/>
            <a:ext cx="2604349" cy="1718610"/>
            <a:chOff x="2390214" y="3429000"/>
            <a:chExt cx="4363571" cy="3062433"/>
          </a:xfrm>
        </p:grpSpPr>
        <p:pic>
          <p:nvPicPr>
            <p:cNvPr id="10" name="Picture 9" descr="Graphical user interface, text, application, chat or text message&#10;&#10;Description automatically generated">
              <a:extLst>
                <a:ext uri="{FF2B5EF4-FFF2-40B4-BE49-F238E27FC236}">
                  <a16:creationId xmlns:a16="http://schemas.microsoft.com/office/drawing/2014/main" id="{51CEEC54-6AFD-49C9-985B-5F3BBEF42C2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90214" y="3429000"/>
              <a:ext cx="4363571" cy="3062433"/>
            </a:xfrm>
            <a:prstGeom prst="rect">
              <a:avLst/>
            </a:prstGeom>
            <a:ln>
              <a:solidFill>
                <a:schemeClr val="bg1">
                  <a:lumMod val="50000"/>
                </a:schemeClr>
              </a:solidFill>
            </a:ln>
          </p:spPr>
        </p:pic>
        <p:sp>
          <p:nvSpPr>
            <p:cNvPr id="11" name="Rectangle 10">
              <a:extLst>
                <a:ext uri="{FF2B5EF4-FFF2-40B4-BE49-F238E27FC236}">
                  <a16:creationId xmlns:a16="http://schemas.microsoft.com/office/drawing/2014/main" id="{19DA052E-90CF-4670-9EE9-22A640FBCBB5}"/>
                </a:ext>
              </a:extLst>
            </p:cNvPr>
            <p:cNvSpPr/>
            <p:nvPr/>
          </p:nvSpPr>
          <p:spPr>
            <a:xfrm>
              <a:off x="3209365" y="4518212"/>
              <a:ext cx="2707341" cy="10578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5" name="Group 24" descr="Icons of common Search Engines display includidng: Google, Bing, Duck Duck Go and Yahoo!.">
            <a:extLst>
              <a:ext uri="{FF2B5EF4-FFF2-40B4-BE49-F238E27FC236}">
                <a16:creationId xmlns:a16="http://schemas.microsoft.com/office/drawing/2014/main" id="{194D883E-F752-47D0-9AA7-7B0E7A6B681E}"/>
              </a:ext>
            </a:extLst>
          </p:cNvPr>
          <p:cNvGrpSpPr/>
          <p:nvPr/>
        </p:nvGrpSpPr>
        <p:grpSpPr>
          <a:xfrm>
            <a:off x="4930471" y="5873104"/>
            <a:ext cx="3756329" cy="593648"/>
            <a:chOff x="261489" y="3188971"/>
            <a:chExt cx="8601164" cy="1524000"/>
          </a:xfrm>
        </p:grpSpPr>
        <p:pic>
          <p:nvPicPr>
            <p:cNvPr id="14" name="Picture 13" descr="Logo, company name&#10;&#10;Description automatically generated">
              <a:extLst>
                <a:ext uri="{FF2B5EF4-FFF2-40B4-BE49-F238E27FC236}">
                  <a16:creationId xmlns:a16="http://schemas.microsoft.com/office/drawing/2014/main" id="{7A993984-ADF6-4C3D-9590-B97C13A492C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2000" t="10406" r="32000" b="8884"/>
            <a:stretch/>
          </p:blipFill>
          <p:spPr>
            <a:xfrm>
              <a:off x="2674791" y="3188971"/>
              <a:ext cx="1089386" cy="1374703"/>
            </a:xfrm>
            <a:prstGeom prst="rect">
              <a:avLst/>
            </a:prstGeom>
          </p:spPr>
        </p:pic>
        <p:pic>
          <p:nvPicPr>
            <p:cNvPr id="17" name="Picture 16" descr="Logo, company name&#10;&#10;Description automatically generated">
              <a:extLst>
                <a:ext uri="{FF2B5EF4-FFF2-40B4-BE49-F238E27FC236}">
                  <a16:creationId xmlns:a16="http://schemas.microsoft.com/office/drawing/2014/main" id="{F5CD09E1-871A-4484-873C-C8FC2914607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6067" r="18848" b="28238"/>
            <a:stretch/>
          </p:blipFill>
          <p:spPr>
            <a:xfrm>
              <a:off x="4444368" y="3188971"/>
              <a:ext cx="1600202" cy="1524000"/>
            </a:xfrm>
            <a:prstGeom prst="rect">
              <a:avLst/>
            </a:prstGeom>
          </p:spPr>
        </p:pic>
        <p:pic>
          <p:nvPicPr>
            <p:cNvPr id="20" name="Picture 19" descr="A picture containing text, clipart&#10;&#10;Description automatically generated">
              <a:extLst>
                <a:ext uri="{FF2B5EF4-FFF2-40B4-BE49-F238E27FC236}">
                  <a16:creationId xmlns:a16="http://schemas.microsoft.com/office/drawing/2014/main" id="{0FF82BBE-24EA-4FEF-A5B1-A2B7C84738A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1489" y="3377343"/>
              <a:ext cx="1676180" cy="1286765"/>
            </a:xfrm>
            <a:prstGeom prst="rect">
              <a:avLst/>
            </a:prstGeom>
          </p:spPr>
        </p:pic>
        <p:pic>
          <p:nvPicPr>
            <p:cNvPr id="23" name="Picture 22" descr="Icon&#10;&#10;Description automatically generated">
              <a:extLst>
                <a:ext uri="{FF2B5EF4-FFF2-40B4-BE49-F238E27FC236}">
                  <a16:creationId xmlns:a16="http://schemas.microsoft.com/office/drawing/2014/main" id="{B953A615-4707-475E-BFAA-C36A6593629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87752" y="3429001"/>
              <a:ext cx="2374901" cy="850899"/>
            </a:xfrm>
            <a:prstGeom prst="rect">
              <a:avLst/>
            </a:prstGeom>
          </p:spPr>
        </p:pic>
      </p:grpSp>
      <p:grpSp>
        <p:nvGrpSpPr>
          <p:cNvPr id="26" name="Group 25" descr="Common Browsers. Icons of the following broswers display including Edge, Firefox, Chrome and Safari. ">
            <a:extLst>
              <a:ext uri="{FF2B5EF4-FFF2-40B4-BE49-F238E27FC236}">
                <a16:creationId xmlns:a16="http://schemas.microsoft.com/office/drawing/2014/main" id="{AB7996EB-35B7-4CE1-8374-B69B08118BF1}"/>
              </a:ext>
            </a:extLst>
          </p:cNvPr>
          <p:cNvGrpSpPr/>
          <p:nvPr/>
        </p:nvGrpSpPr>
        <p:grpSpPr>
          <a:xfrm>
            <a:off x="754422" y="5781106"/>
            <a:ext cx="2750778" cy="516951"/>
            <a:chOff x="860590" y="4944334"/>
            <a:chExt cx="6302210" cy="1201426"/>
          </a:xfrm>
        </p:grpSpPr>
        <p:sp>
          <p:nvSpPr>
            <p:cNvPr id="27" name="Rectangle 26">
              <a:extLst>
                <a:ext uri="{FF2B5EF4-FFF2-40B4-BE49-F238E27FC236}">
                  <a16:creationId xmlns:a16="http://schemas.microsoft.com/office/drawing/2014/main" id="{D7A82428-18F4-4519-83E0-0C5109770BBF}"/>
                </a:ext>
              </a:extLst>
            </p:cNvPr>
            <p:cNvSpPr/>
            <p:nvPr/>
          </p:nvSpPr>
          <p:spPr>
            <a:xfrm>
              <a:off x="6096000" y="4944334"/>
              <a:ext cx="1066800" cy="11094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8" name="Picture 27" descr="A picture containing clipart&#10;&#10;Description automatically generated">
              <a:extLst>
                <a:ext uri="{FF2B5EF4-FFF2-40B4-BE49-F238E27FC236}">
                  <a16:creationId xmlns:a16="http://schemas.microsoft.com/office/drawing/2014/main" id="{B1183343-AAEE-4F11-99BC-38F3283E2C82}"/>
                </a:ext>
              </a:extLst>
            </p:cNvPr>
            <p:cNvPicPr>
              <a:picLocks noChangeAspect="1"/>
            </p:cNvPicPr>
            <p:nvPr/>
          </p:nvPicPr>
          <p:blipFill rotWithShape="1">
            <a:blip r:embed="rId9">
              <a:extLst>
                <a:ext uri="{28A0092B-C50C-407E-A947-70E740481C1C}">
                  <a14:useLocalDpi xmlns:a14="http://schemas.microsoft.com/office/drawing/2010/main" val="0"/>
                </a:ext>
              </a:extLst>
            </a:blip>
            <a:srcRect l="13333" b="7917"/>
            <a:stretch/>
          </p:blipFill>
          <p:spPr>
            <a:xfrm>
              <a:off x="2667000" y="4953000"/>
              <a:ext cx="1143000" cy="1143000"/>
            </a:xfrm>
            <a:prstGeom prst="rect">
              <a:avLst/>
            </a:prstGeom>
          </p:spPr>
        </p:pic>
        <p:pic>
          <p:nvPicPr>
            <p:cNvPr id="29" name="Picture 28" descr="A picture containing text, device, gauge&#10;&#10;Description automatically generated">
              <a:extLst>
                <a:ext uri="{FF2B5EF4-FFF2-40B4-BE49-F238E27FC236}">
                  <a16:creationId xmlns:a16="http://schemas.microsoft.com/office/drawing/2014/main" id="{BB88AF91-C5DA-4BF5-801D-DDDFA4B95D3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096000" y="5020534"/>
              <a:ext cx="1066800" cy="1066800"/>
            </a:xfrm>
            <a:prstGeom prst="rect">
              <a:avLst/>
            </a:prstGeom>
          </p:spPr>
        </p:pic>
        <p:pic>
          <p:nvPicPr>
            <p:cNvPr id="30" name="Picture 29" descr="Logo&#10;&#10;Description automatically generated">
              <a:extLst>
                <a:ext uri="{FF2B5EF4-FFF2-40B4-BE49-F238E27FC236}">
                  <a16:creationId xmlns:a16="http://schemas.microsoft.com/office/drawing/2014/main" id="{7BC8C5A2-8736-4C39-BCDD-E6875BD14BC4}"/>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60590" y="5029200"/>
              <a:ext cx="1326821" cy="1116560"/>
            </a:xfrm>
            <a:prstGeom prst="rect">
              <a:avLst/>
            </a:prstGeom>
          </p:spPr>
        </p:pic>
        <p:pic>
          <p:nvPicPr>
            <p:cNvPr id="31" name="Picture 30" descr="A picture containing icon&#10;&#10;Description automatically generated">
              <a:extLst>
                <a:ext uri="{FF2B5EF4-FFF2-40B4-BE49-F238E27FC236}">
                  <a16:creationId xmlns:a16="http://schemas.microsoft.com/office/drawing/2014/main" id="{9E24A74F-08DB-4282-A1A7-0738EFAD605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257797" y="5123203"/>
              <a:ext cx="1297063" cy="972797"/>
            </a:xfrm>
            <a:prstGeom prst="rect">
              <a:avLst/>
            </a:prstGeom>
          </p:spPr>
        </p:pic>
      </p:grpSp>
      <p:sp>
        <p:nvSpPr>
          <p:cNvPr id="32" name="Content Placeholder 1">
            <a:extLst>
              <a:ext uri="{FF2B5EF4-FFF2-40B4-BE49-F238E27FC236}">
                <a16:creationId xmlns:a16="http://schemas.microsoft.com/office/drawing/2014/main" id="{82E28E19-D05B-430C-9486-FA9C8E9859AD}"/>
              </a:ext>
            </a:extLst>
          </p:cNvPr>
          <p:cNvSpPr txBox="1">
            <a:spLocks/>
          </p:cNvSpPr>
          <p:nvPr/>
        </p:nvSpPr>
        <p:spPr>
          <a:xfrm>
            <a:off x="885067" y="5407451"/>
            <a:ext cx="2620134" cy="359231"/>
          </a:xfrm>
          <a:prstGeom prst="rect">
            <a:avLst/>
          </a:prstGeom>
        </p:spPr>
        <p:txBody>
          <a:bodyPr vert="horz">
            <a:normAutofit fontScale="25000" lnSpcReduction="2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7600" u="sng" dirty="0">
                <a:solidFill>
                  <a:schemeClr val="tx1"/>
                </a:solidFill>
                <a:latin typeface="+mn-lt"/>
              </a:rPr>
              <a:t>Common Browsers</a:t>
            </a:r>
          </a:p>
          <a:p>
            <a:endParaRPr lang="en-US" dirty="0">
              <a:solidFill>
                <a:schemeClr val="tx1"/>
              </a:solidFill>
            </a:endParaRPr>
          </a:p>
          <a:p>
            <a:pPr marL="82296" indent="0">
              <a:buFont typeface="Georgia"/>
              <a:buNone/>
            </a:pPr>
            <a:br>
              <a:rPr lang="en-US" sz="2800" b="1" dirty="0">
                <a:solidFill>
                  <a:schemeClr val="tx1"/>
                </a:solidFill>
                <a:latin typeface="Segoe UI" panose="020B0502040204020203" pitchFamily="34" charset="0"/>
                <a:ea typeface="Segoe UI" panose="020B0502040204020203" pitchFamily="34" charset="0"/>
                <a:cs typeface="Segoe UI" panose="020B0502040204020203" pitchFamily="34" charset="0"/>
              </a:rPr>
            </a:br>
            <a:endParaRPr lang="en-US" sz="2800" dirty="0">
              <a:solidFill>
                <a:schemeClr val="tx1"/>
              </a:solidFill>
            </a:endParaRPr>
          </a:p>
        </p:txBody>
      </p:sp>
      <p:sp>
        <p:nvSpPr>
          <p:cNvPr id="33" name="Content Placeholder 1">
            <a:extLst>
              <a:ext uri="{FF2B5EF4-FFF2-40B4-BE49-F238E27FC236}">
                <a16:creationId xmlns:a16="http://schemas.microsoft.com/office/drawing/2014/main" id="{3BC90D2E-CE66-431F-BB2C-0F081A152E41}"/>
              </a:ext>
            </a:extLst>
          </p:cNvPr>
          <p:cNvSpPr txBox="1">
            <a:spLocks/>
          </p:cNvSpPr>
          <p:nvPr/>
        </p:nvSpPr>
        <p:spPr>
          <a:xfrm>
            <a:off x="4953000" y="5410200"/>
            <a:ext cx="3517882" cy="132531"/>
          </a:xfrm>
          <a:prstGeom prst="rect">
            <a:avLst/>
          </a:prstGeom>
        </p:spPr>
        <p:txBody>
          <a:bodyPr vert="horz">
            <a:normAutofit fontScale="25000" lnSpcReduction="2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7600" u="sng" dirty="0">
                <a:solidFill>
                  <a:schemeClr val="tx1"/>
                </a:solidFill>
                <a:latin typeface="+mn-lt"/>
                <a:cs typeface="Segoe UI" panose="020B0502040204020203" pitchFamily="34" charset="0"/>
              </a:rPr>
              <a:t>Common</a:t>
            </a:r>
            <a:r>
              <a:rPr lang="en-US" sz="7600" u="sng" dirty="0">
                <a:solidFill>
                  <a:schemeClr val="tx1"/>
                </a:solidFill>
                <a:latin typeface="Segoe UI" panose="020B0502040204020203" pitchFamily="34" charset="0"/>
                <a:cs typeface="Segoe UI" panose="020B0502040204020203" pitchFamily="34" charset="0"/>
              </a:rPr>
              <a:t> Search Engines</a:t>
            </a:r>
          </a:p>
          <a:p>
            <a:pPr algn="ctr"/>
            <a:endParaRPr lang="en-US" dirty="0">
              <a:solidFill>
                <a:schemeClr val="tx1"/>
              </a:solidFill>
              <a:latin typeface="+mn-lt"/>
            </a:endParaRPr>
          </a:p>
          <a:p>
            <a:pPr marL="82296" indent="0" algn="ctr">
              <a:buFont typeface="Georgia"/>
              <a:buNone/>
            </a:pPr>
            <a:br>
              <a:rPr lang="en-US" sz="2800" b="1" dirty="0">
                <a:solidFill>
                  <a:schemeClr val="tx1"/>
                </a:solidFill>
                <a:latin typeface="Segoe UI" panose="020B0502040204020203" pitchFamily="34" charset="0"/>
                <a:ea typeface="Segoe UI" panose="020B0502040204020203" pitchFamily="34" charset="0"/>
                <a:cs typeface="Segoe UI" panose="020B0502040204020203" pitchFamily="34" charset="0"/>
              </a:rPr>
            </a:br>
            <a:endParaRPr lang="en-US" sz="2800" dirty="0">
              <a:solidFill>
                <a:schemeClr val="tx1"/>
              </a:solidFill>
            </a:endParaRPr>
          </a:p>
        </p:txBody>
      </p:sp>
    </p:spTree>
    <p:extLst>
      <p:ext uri="{BB962C8B-B14F-4D97-AF65-F5344CB8AC3E}">
        <p14:creationId xmlns:p14="http://schemas.microsoft.com/office/powerpoint/2010/main" val="377322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30</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757018"/>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dirty="0">
                <a:solidFill>
                  <a:schemeClr val="bg1"/>
                </a:solidFill>
                <a:latin typeface="+mn-lt"/>
              </a:rPr>
              <a:t>Can you identify where you enter your search terms when searching Google?</a:t>
            </a:r>
          </a:p>
          <a:p>
            <a:pPr marL="82296" indent="0" algn="ctr">
              <a:buNone/>
            </a:pPr>
            <a:endParaRPr lang="en-US" b="1" dirty="0">
              <a:solidFill>
                <a:schemeClr val="bg1"/>
              </a:solidFill>
            </a:endParaRPr>
          </a:p>
          <a:p>
            <a:pPr marL="82296" indent="0" algn="ctr">
              <a:buNone/>
            </a:pPr>
            <a:r>
              <a:rPr lang="en-US" b="1" dirty="0">
                <a:solidFill>
                  <a:schemeClr val="bg1"/>
                </a:solidFill>
              </a:rPr>
              <a:t> </a:t>
            </a:r>
            <a:endParaRPr lang="en-US"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6" name="Picture 5" descr="Graphical user interface, text, application, email&#10;&#10;Description automatically generated">
            <a:extLst>
              <a:ext uri="{FF2B5EF4-FFF2-40B4-BE49-F238E27FC236}">
                <a16:creationId xmlns:a16="http://schemas.microsoft.com/office/drawing/2014/main" id="{CD2D9B1E-AB34-984D-B2E6-E0ED96096B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263" y="1864848"/>
            <a:ext cx="7809633" cy="4764552"/>
          </a:xfrm>
          <a:prstGeom prst="rect">
            <a:avLst/>
          </a:prstGeom>
        </p:spPr>
      </p:pic>
    </p:spTree>
    <p:extLst>
      <p:ext uri="{BB962C8B-B14F-4D97-AF65-F5344CB8AC3E}">
        <p14:creationId xmlns:p14="http://schemas.microsoft.com/office/powerpoint/2010/main" val="3407708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31</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615461"/>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endParaRPr lang="en-US" sz="2400" dirty="0">
              <a:solidFill>
                <a:schemeClr val="bg1"/>
              </a:solidFill>
            </a:endParaRPr>
          </a:p>
          <a:p>
            <a:pPr marL="82296" indent="0" algn="ctr">
              <a:buNone/>
            </a:pPr>
            <a:r>
              <a:rPr lang="en-US" sz="2400" dirty="0">
                <a:solidFill>
                  <a:schemeClr val="bg1"/>
                </a:solidFill>
                <a:latin typeface="+mn-lt"/>
              </a:rPr>
              <a:t>Can you identify where the ad appears?</a:t>
            </a:r>
          </a:p>
          <a:p>
            <a:pPr marL="82296" indent="0" algn="ctr">
              <a:buNone/>
            </a:pPr>
            <a:endParaRPr lang="en-US" sz="2400" dirty="0">
              <a:solidFill>
                <a:schemeClr val="bg1"/>
              </a:solidFill>
            </a:endParaRPr>
          </a:p>
          <a:p>
            <a:pPr marL="82296" indent="0" algn="ctr">
              <a:buNone/>
            </a:pPr>
            <a:endParaRPr lang="en-US" dirty="0">
              <a:solidFill>
                <a:schemeClr val="bg1"/>
              </a:solidFill>
            </a:endParaRPr>
          </a:p>
          <a:p>
            <a:pPr marL="82296" indent="0" algn="ctr">
              <a:buNone/>
            </a:pPr>
            <a:r>
              <a:rPr lang="en-US" b="1" dirty="0">
                <a:solidFill>
                  <a:schemeClr val="bg1"/>
                </a:solidFill>
              </a:rPr>
              <a:t> </a:t>
            </a:r>
            <a:endParaRPr lang="en-US"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6" name="Picture 5" descr="Graphical user interface, text, application, email&#10;&#10;Description automatically generated">
            <a:extLst>
              <a:ext uri="{FF2B5EF4-FFF2-40B4-BE49-F238E27FC236}">
                <a16:creationId xmlns:a16="http://schemas.microsoft.com/office/drawing/2014/main" id="{CD2D9B1E-AB34-984D-B2E6-E0ED96096B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263" y="1864848"/>
            <a:ext cx="7809633" cy="4764552"/>
          </a:xfrm>
          <a:prstGeom prst="rect">
            <a:avLst/>
          </a:prstGeom>
        </p:spPr>
      </p:pic>
    </p:spTree>
    <p:extLst>
      <p:ext uri="{BB962C8B-B14F-4D97-AF65-F5344CB8AC3E}">
        <p14:creationId xmlns:p14="http://schemas.microsoft.com/office/powerpoint/2010/main" val="3305945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32</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527173"/>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endParaRPr lang="en-US" sz="2400" dirty="0">
              <a:solidFill>
                <a:schemeClr val="bg1"/>
              </a:solidFill>
            </a:endParaRPr>
          </a:p>
          <a:p>
            <a:pPr marL="82296" indent="0" algn="ctr">
              <a:buNone/>
            </a:pPr>
            <a:r>
              <a:rPr lang="en-US" sz="2400" dirty="0">
                <a:solidFill>
                  <a:schemeClr val="bg1"/>
                </a:solidFill>
                <a:latin typeface="Segoe UI" panose="020B0502040204020203" pitchFamily="34" charset="0"/>
                <a:cs typeface="Segoe UI" panose="020B0502040204020203" pitchFamily="34" charset="0"/>
              </a:rPr>
              <a:t>There are two ways to get to a map. What are they?</a:t>
            </a:r>
          </a:p>
          <a:p>
            <a:pPr marL="82296" indent="0" algn="ctr">
              <a:buNone/>
            </a:pPr>
            <a:endParaRPr lang="en-US" sz="2400" dirty="0">
              <a:solidFill>
                <a:schemeClr val="bg1"/>
              </a:solidFill>
            </a:endParaRPr>
          </a:p>
          <a:p>
            <a:pPr marL="82296" indent="0" algn="ctr">
              <a:buNone/>
            </a:pPr>
            <a:endParaRPr lang="en-US" sz="2400" dirty="0">
              <a:solidFill>
                <a:schemeClr val="bg1"/>
              </a:solidFill>
            </a:endParaRPr>
          </a:p>
          <a:p>
            <a:pPr marL="82296" indent="0" algn="ctr">
              <a:buNone/>
            </a:pPr>
            <a:endParaRPr lang="en-US" b="1" dirty="0">
              <a:solidFill>
                <a:schemeClr val="bg1"/>
              </a:solidFill>
            </a:endParaRPr>
          </a:p>
          <a:p>
            <a:pPr marL="82296" indent="0" algn="ctr">
              <a:buNone/>
            </a:pPr>
            <a:r>
              <a:rPr lang="en-US" b="1" dirty="0">
                <a:solidFill>
                  <a:schemeClr val="bg1"/>
                </a:solidFill>
              </a:rPr>
              <a:t> </a:t>
            </a:r>
            <a:endParaRPr lang="en-US"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6" name="Picture 5" descr="Graphical user interface, text, application, email&#10;&#10;Description automatically generated">
            <a:extLst>
              <a:ext uri="{FF2B5EF4-FFF2-40B4-BE49-F238E27FC236}">
                <a16:creationId xmlns:a16="http://schemas.microsoft.com/office/drawing/2014/main" id="{CD2D9B1E-AB34-984D-B2E6-E0ED96096B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263" y="1864848"/>
            <a:ext cx="7809633" cy="4764552"/>
          </a:xfrm>
          <a:prstGeom prst="rect">
            <a:avLst/>
          </a:prstGeom>
        </p:spPr>
      </p:pic>
    </p:spTree>
    <p:extLst>
      <p:ext uri="{BB962C8B-B14F-4D97-AF65-F5344CB8AC3E}">
        <p14:creationId xmlns:p14="http://schemas.microsoft.com/office/powerpoint/2010/main" val="2424825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33</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527173"/>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endParaRPr lang="en-US" sz="2400" dirty="0">
              <a:solidFill>
                <a:schemeClr val="bg1"/>
              </a:solidFill>
            </a:endParaRPr>
          </a:p>
          <a:p>
            <a:pPr marL="82296" indent="0" algn="ctr">
              <a:buNone/>
            </a:pPr>
            <a:r>
              <a:rPr lang="en-US" sz="2400" dirty="0">
                <a:solidFill>
                  <a:schemeClr val="bg1"/>
                </a:solidFill>
                <a:latin typeface="+mn-lt"/>
              </a:rPr>
              <a:t>Which link will take you to the image results?</a:t>
            </a:r>
          </a:p>
          <a:p>
            <a:pPr marL="82296" indent="0" algn="ctr">
              <a:buNone/>
            </a:pPr>
            <a:endParaRPr lang="en-US" sz="2400" dirty="0">
              <a:solidFill>
                <a:schemeClr val="bg1"/>
              </a:solidFill>
            </a:endParaRPr>
          </a:p>
          <a:p>
            <a:pPr marL="82296" indent="0" algn="ctr">
              <a:buNone/>
            </a:pPr>
            <a:endParaRPr lang="en-US" sz="2400" dirty="0">
              <a:solidFill>
                <a:schemeClr val="bg1"/>
              </a:solidFill>
            </a:endParaRPr>
          </a:p>
          <a:p>
            <a:pPr marL="82296" indent="0" algn="ctr">
              <a:buNone/>
            </a:pPr>
            <a:endParaRPr lang="en-US" sz="2400" dirty="0">
              <a:solidFill>
                <a:schemeClr val="bg1"/>
              </a:solidFill>
            </a:endParaRPr>
          </a:p>
          <a:p>
            <a:pPr marL="82296" indent="0" algn="ctr">
              <a:buNone/>
            </a:pPr>
            <a:endParaRPr lang="en-US" b="1" dirty="0">
              <a:solidFill>
                <a:schemeClr val="bg1"/>
              </a:solidFill>
            </a:endParaRPr>
          </a:p>
          <a:p>
            <a:pPr marL="82296" indent="0" algn="ctr">
              <a:buNone/>
            </a:pPr>
            <a:r>
              <a:rPr lang="en-US" b="1" dirty="0">
                <a:solidFill>
                  <a:schemeClr val="bg1"/>
                </a:solidFill>
              </a:rPr>
              <a:t> </a:t>
            </a:r>
            <a:endParaRPr lang="en-US"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6" name="Picture 5" descr="Graphical user interface, text, application, email&#10;&#10;Description automatically generated">
            <a:extLst>
              <a:ext uri="{FF2B5EF4-FFF2-40B4-BE49-F238E27FC236}">
                <a16:creationId xmlns:a16="http://schemas.microsoft.com/office/drawing/2014/main" id="{CD2D9B1E-AB34-984D-B2E6-E0ED96096B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263" y="1864848"/>
            <a:ext cx="7809633" cy="4764552"/>
          </a:xfrm>
          <a:prstGeom prst="rect">
            <a:avLst/>
          </a:prstGeom>
        </p:spPr>
      </p:pic>
    </p:spTree>
    <p:extLst>
      <p:ext uri="{BB962C8B-B14F-4D97-AF65-F5344CB8AC3E}">
        <p14:creationId xmlns:p14="http://schemas.microsoft.com/office/powerpoint/2010/main" val="4001555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981200"/>
            <a:ext cx="8229600" cy="4324350"/>
          </a:xfrm>
        </p:spPr>
        <p:txBody>
          <a:bodyPr>
            <a:normAutofit lnSpcReduction="10000"/>
          </a:bodyPr>
          <a:lstStyle/>
          <a:p>
            <a:pPr lvl="1"/>
            <a:r>
              <a:rPr lang="en-US" sz="2100" dirty="0">
                <a:solidFill>
                  <a:schemeClr val="tx1"/>
                </a:solidFill>
              </a:rPr>
              <a:t>Use quotation marks to search for an exact phrase. </a:t>
            </a:r>
            <a:br>
              <a:rPr lang="en-US" sz="2100" dirty="0">
                <a:solidFill>
                  <a:schemeClr val="tx1"/>
                </a:solidFill>
              </a:rPr>
            </a:br>
            <a:r>
              <a:rPr lang="en-US" sz="2100" dirty="0">
                <a:solidFill>
                  <a:schemeClr val="tx1"/>
                </a:solidFill>
              </a:rPr>
              <a:t>	Example: “Illinois State Fair”</a:t>
            </a:r>
            <a:br>
              <a:rPr lang="en-US" sz="2100" dirty="0">
                <a:solidFill>
                  <a:schemeClr val="tx1"/>
                </a:solidFill>
              </a:rPr>
            </a:br>
            <a:endParaRPr lang="en-US" sz="2100" dirty="0">
              <a:solidFill>
                <a:schemeClr val="tx1"/>
              </a:solidFill>
            </a:endParaRPr>
          </a:p>
          <a:p>
            <a:pPr lvl="1"/>
            <a:r>
              <a:rPr lang="en-US" sz="2100" b="1" dirty="0">
                <a:solidFill>
                  <a:schemeClr val="tx1"/>
                </a:solidFill>
              </a:rPr>
              <a:t>AND</a:t>
            </a:r>
            <a:r>
              <a:rPr lang="en-US" sz="2100" dirty="0">
                <a:solidFill>
                  <a:schemeClr val="tx1"/>
                </a:solidFill>
              </a:rPr>
              <a:t> narrows your search results. It finds web pages that contain all the search terms. </a:t>
            </a:r>
            <a:br>
              <a:rPr lang="en-US" sz="2100" dirty="0">
                <a:solidFill>
                  <a:schemeClr val="tx1"/>
                </a:solidFill>
              </a:rPr>
            </a:br>
            <a:r>
              <a:rPr lang="en-US" sz="2100" dirty="0">
                <a:solidFill>
                  <a:schemeClr val="tx1"/>
                </a:solidFill>
              </a:rPr>
              <a:t>	Example: Chicago </a:t>
            </a:r>
            <a:r>
              <a:rPr lang="en-US" sz="2100" b="1" dirty="0">
                <a:solidFill>
                  <a:schemeClr val="tx1"/>
                </a:solidFill>
              </a:rPr>
              <a:t>AND</a:t>
            </a:r>
            <a:r>
              <a:rPr lang="en-US" sz="2100" dirty="0">
                <a:solidFill>
                  <a:schemeClr val="tx1"/>
                </a:solidFill>
              </a:rPr>
              <a:t> events</a:t>
            </a:r>
            <a:br>
              <a:rPr lang="en-US" sz="2100" dirty="0">
                <a:solidFill>
                  <a:schemeClr val="tx1"/>
                </a:solidFill>
              </a:rPr>
            </a:br>
            <a:endParaRPr lang="en-US" sz="2100" dirty="0">
              <a:solidFill>
                <a:schemeClr val="tx1"/>
              </a:solidFill>
            </a:endParaRPr>
          </a:p>
          <a:p>
            <a:pPr lvl="1"/>
            <a:r>
              <a:rPr lang="en-US" sz="2100" b="1" dirty="0">
                <a:solidFill>
                  <a:schemeClr val="tx1"/>
                </a:solidFill>
              </a:rPr>
              <a:t>OR</a:t>
            </a:r>
            <a:r>
              <a:rPr lang="en-US" sz="2100" dirty="0">
                <a:solidFill>
                  <a:schemeClr val="tx1"/>
                </a:solidFill>
              </a:rPr>
              <a:t> expands your search. It finds web pages that contain either word.</a:t>
            </a:r>
            <a:br>
              <a:rPr lang="en-US" sz="2100" dirty="0">
                <a:solidFill>
                  <a:schemeClr val="tx1"/>
                </a:solidFill>
              </a:rPr>
            </a:br>
            <a:r>
              <a:rPr lang="en-US" sz="2100" dirty="0">
                <a:solidFill>
                  <a:schemeClr val="tx1"/>
                </a:solidFill>
              </a:rPr>
              <a:t>	Example: college </a:t>
            </a:r>
            <a:r>
              <a:rPr lang="en-US" sz="2100" b="1" dirty="0">
                <a:solidFill>
                  <a:schemeClr val="tx1"/>
                </a:solidFill>
              </a:rPr>
              <a:t>OR</a:t>
            </a:r>
            <a:r>
              <a:rPr lang="en-US" sz="2100" dirty="0">
                <a:solidFill>
                  <a:schemeClr val="tx1"/>
                </a:solidFill>
              </a:rPr>
              <a:t> university</a:t>
            </a:r>
            <a:br>
              <a:rPr lang="en-US" sz="2100" dirty="0">
                <a:solidFill>
                  <a:schemeClr val="tx1"/>
                </a:solidFill>
              </a:rPr>
            </a:br>
            <a:endParaRPr lang="en-US" sz="2100" dirty="0">
              <a:solidFill>
                <a:schemeClr val="tx1"/>
              </a:solidFill>
            </a:endParaRPr>
          </a:p>
          <a:p>
            <a:pPr lvl="1"/>
            <a:r>
              <a:rPr lang="en-US" sz="2100" dirty="0">
                <a:solidFill>
                  <a:schemeClr val="tx1"/>
                </a:solidFill>
              </a:rPr>
              <a:t>You can exclude terms from the search results by using the (-) minus symbol. 	</a:t>
            </a:r>
          </a:p>
          <a:p>
            <a:pPr marL="308610" lvl="1" indent="0">
              <a:buNone/>
            </a:pPr>
            <a:r>
              <a:rPr lang="en-US" sz="2100" dirty="0">
                <a:solidFill>
                  <a:schemeClr val="tx1"/>
                </a:solidFill>
              </a:rPr>
              <a:t>	Example: cardinal -baseball</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Search Tips &amp; Tricks</a:t>
            </a:r>
          </a:p>
        </p:txBody>
      </p:sp>
      <p:sp>
        <p:nvSpPr>
          <p:cNvPr id="4" name="Slide Number Placeholder 3">
            <a:extLst>
              <a:ext uri="{FF2B5EF4-FFF2-40B4-BE49-F238E27FC236}">
                <a16:creationId xmlns:a16="http://schemas.microsoft.com/office/drawing/2014/main" id="{7EDD0EEB-EBB4-0B40-A901-AA057D7BE124}"/>
              </a:ext>
            </a:extLst>
          </p:cNvPr>
          <p:cNvSpPr>
            <a:spLocks noGrp="1"/>
          </p:cNvSpPr>
          <p:nvPr>
            <p:ph type="sldNum" sz="quarter" idx="12"/>
          </p:nvPr>
        </p:nvSpPr>
        <p:spPr/>
        <p:txBody>
          <a:bodyPr/>
          <a:lstStyle/>
          <a:p>
            <a:fld id="{D852D4E8-E283-404D-80D7-3AF63315721A}" type="slidenum">
              <a:rPr lang="en-US" smtClean="0"/>
              <a:t>34</a:t>
            </a:fld>
            <a:endParaRPr lang="en-US" dirty="0"/>
          </a:p>
        </p:txBody>
      </p:sp>
      <p:pic>
        <p:nvPicPr>
          <p:cNvPr id="5" name="Picture 4">
            <a:extLst>
              <a:ext uri="{FF2B5EF4-FFF2-40B4-BE49-F238E27FC236}">
                <a16:creationId xmlns:a16="http://schemas.microsoft.com/office/drawing/2014/main" id="{CC382279-4D50-E97C-BDA3-F00F5B70F5E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705600" y="368300"/>
            <a:ext cx="2251364" cy="1840057"/>
          </a:xfrm>
          <a:prstGeom prst="rect">
            <a:avLst/>
          </a:prstGeom>
        </p:spPr>
      </p:pic>
    </p:spTree>
    <p:extLst>
      <p:ext uri="{BB962C8B-B14F-4D97-AF65-F5344CB8AC3E}">
        <p14:creationId xmlns:p14="http://schemas.microsoft.com/office/powerpoint/2010/main" val="3513235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752600"/>
            <a:ext cx="7391400" cy="4324350"/>
          </a:xfrm>
        </p:spPr>
        <p:txBody>
          <a:bodyPr/>
          <a:lstStyle/>
          <a:p>
            <a:r>
              <a:rPr lang="en-US" sz="2100" dirty="0">
                <a:solidFill>
                  <a:schemeClr val="tx1"/>
                </a:solidFill>
              </a:rPr>
              <a:t>Review the search </a:t>
            </a:r>
            <a:r>
              <a:rPr lang="en-US" dirty="0">
                <a:solidFill>
                  <a:schemeClr val="tx1"/>
                </a:solidFill>
              </a:rPr>
              <a:t>r</a:t>
            </a:r>
            <a:r>
              <a:rPr lang="en-US" sz="2100" dirty="0">
                <a:solidFill>
                  <a:schemeClr val="tx1"/>
                </a:solidFill>
              </a:rPr>
              <a:t>esults list before clicking a link.</a:t>
            </a:r>
          </a:p>
          <a:p>
            <a:r>
              <a:rPr lang="en-US" sz="2100" dirty="0">
                <a:solidFill>
                  <a:schemeClr val="tx1"/>
                </a:solidFill>
              </a:rPr>
              <a:t>Check multiple pages before using a new keyword search.</a:t>
            </a:r>
          </a:p>
          <a:p>
            <a:r>
              <a:rPr lang="en-US" sz="2100" dirty="0">
                <a:solidFill>
                  <a:schemeClr val="tx1"/>
                </a:solidFill>
              </a:rPr>
              <a:t>Use “Also try” or “Searches related to.”</a:t>
            </a:r>
          </a:p>
          <a:p>
            <a:r>
              <a:rPr lang="en-US" sz="2100" dirty="0">
                <a:solidFill>
                  <a:schemeClr val="tx1"/>
                </a:solidFill>
              </a:rPr>
              <a:t> If you can’t find a web </a:t>
            </a:r>
            <a:r>
              <a:rPr lang="en-US" dirty="0">
                <a:solidFill>
                  <a:schemeClr val="tx1"/>
                </a:solidFill>
              </a:rPr>
              <a:t>p</a:t>
            </a:r>
            <a:r>
              <a:rPr lang="en-US" sz="2100" dirty="0">
                <a:solidFill>
                  <a:schemeClr val="tx1"/>
                </a:solidFill>
              </a:rPr>
              <a:t>age, try using the recommended searches feature available on most search result pages.</a:t>
            </a:r>
          </a:p>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a:p>
            <a:pPr lvl="1"/>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Search Tips &amp; Tricks</a:t>
            </a:r>
          </a:p>
        </p:txBody>
      </p:sp>
      <p:pic>
        <p:nvPicPr>
          <p:cNvPr id="7" name="Picture 6">
            <a:extLst>
              <a:ext uri="{FF2B5EF4-FFF2-40B4-BE49-F238E27FC236}">
                <a16:creationId xmlns:a16="http://schemas.microsoft.com/office/drawing/2014/main" id="{AD48B8FA-1885-7647-9DCE-78D534A75225}"/>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0480" t="48276" r="29440" b="25639"/>
          <a:stretch/>
        </p:blipFill>
        <p:spPr>
          <a:xfrm>
            <a:off x="1905000" y="3736867"/>
            <a:ext cx="4912680" cy="1404330"/>
          </a:xfrm>
          <a:prstGeom prst="rect">
            <a:avLst/>
          </a:prstGeom>
          <a:ln>
            <a:solidFill>
              <a:schemeClr val="bg1">
                <a:lumMod val="50000"/>
              </a:schemeClr>
            </a:solidFill>
          </a:ln>
        </p:spPr>
      </p:pic>
      <p:pic>
        <p:nvPicPr>
          <p:cNvPr id="9" name="Picture 8">
            <a:extLst>
              <a:ext uri="{FF2B5EF4-FFF2-40B4-BE49-F238E27FC236}">
                <a16:creationId xmlns:a16="http://schemas.microsoft.com/office/drawing/2014/main" id="{49838537-FED1-7743-8538-D1E424BC5014}"/>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5000" y="5305945"/>
            <a:ext cx="4912680" cy="1206515"/>
          </a:xfrm>
          <a:prstGeom prst="rect">
            <a:avLst/>
          </a:prstGeom>
          <a:ln>
            <a:solidFill>
              <a:schemeClr val="bg1">
                <a:lumMod val="50000"/>
              </a:schemeClr>
            </a:solidFill>
          </a:ln>
        </p:spPr>
      </p:pic>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35</a:t>
            </a:fld>
            <a:endParaRPr lang="en-US" dirty="0"/>
          </a:p>
        </p:txBody>
      </p:sp>
      <p:pic>
        <p:nvPicPr>
          <p:cNvPr id="10" name="Picture 9">
            <a:extLst>
              <a:ext uri="{FF2B5EF4-FFF2-40B4-BE49-F238E27FC236}">
                <a16:creationId xmlns:a16="http://schemas.microsoft.com/office/drawing/2014/main" id="{06B31438-5C6B-6909-2D38-86054045903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6705600" y="368300"/>
            <a:ext cx="2251364" cy="1840057"/>
          </a:xfrm>
          <a:prstGeom prst="rect">
            <a:avLst/>
          </a:prstGeom>
        </p:spPr>
      </p:pic>
    </p:spTree>
    <p:extLst>
      <p:ext uri="{BB962C8B-B14F-4D97-AF65-F5344CB8AC3E}">
        <p14:creationId xmlns:p14="http://schemas.microsoft.com/office/powerpoint/2010/main" val="62351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#3</a:t>
            </a:r>
          </a:p>
        </p:txBody>
      </p:sp>
      <p:sp>
        <p:nvSpPr>
          <p:cNvPr id="3" name="Slide Number Placeholder 2">
            <a:extLst>
              <a:ext uri="{FF2B5EF4-FFF2-40B4-BE49-F238E27FC236}">
                <a16:creationId xmlns:a16="http://schemas.microsoft.com/office/drawing/2014/main" id="{DF5D19F5-160A-C143-A21E-3C52464C816B}"/>
              </a:ext>
            </a:extLst>
          </p:cNvPr>
          <p:cNvSpPr>
            <a:spLocks noGrp="1"/>
          </p:cNvSpPr>
          <p:nvPr>
            <p:ph type="sldNum" sz="quarter" idx="12"/>
          </p:nvPr>
        </p:nvSpPr>
        <p:spPr/>
        <p:txBody>
          <a:bodyPr/>
          <a:lstStyle/>
          <a:p>
            <a:fld id="{D852D4E8-E283-404D-80D7-3AF63315721A}" type="slidenum">
              <a:rPr lang="en-US" smtClean="0"/>
              <a:t>36</a:t>
            </a:fld>
            <a:endParaRPr lang="en-US" dirty="0"/>
          </a:p>
        </p:txBody>
      </p:sp>
    </p:spTree>
    <p:extLst>
      <p:ext uri="{BB962C8B-B14F-4D97-AF65-F5344CB8AC3E}">
        <p14:creationId xmlns:p14="http://schemas.microsoft.com/office/powerpoint/2010/main" val="739262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Website: </a:t>
            </a:r>
            <a:r>
              <a:rPr lang="en-US" dirty="0">
                <a:solidFill>
                  <a:schemeClr val="tx1"/>
                </a:solidFill>
              </a:rPr>
              <a:t>A collection of web pages that provide information about a particular business, group, organization, or person (such as the Salt Lake City Public Library).</a:t>
            </a:r>
          </a:p>
          <a:p>
            <a:pPr marL="82296" indent="0">
              <a:buNone/>
            </a:pPr>
            <a:endParaRPr lang="en-US"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609600"/>
            <a:ext cx="8229600" cy="1066800"/>
          </a:xfrm>
        </p:spPr>
        <p:txBody>
          <a:bodyPr/>
          <a:lstStyle/>
          <a:p>
            <a:r>
              <a:rPr lang="en-US" dirty="0"/>
              <a:t>Navigating a Website</a:t>
            </a:r>
          </a:p>
        </p:txBody>
      </p:sp>
      <p:pic>
        <p:nvPicPr>
          <p:cNvPr id="7" name="Picture 6">
            <a:extLst>
              <a:ext uri="{FF2B5EF4-FFF2-40B4-BE49-F238E27FC236}">
                <a16:creationId xmlns:a16="http://schemas.microsoft.com/office/drawing/2014/main" id="{AB3DF9AF-D590-8141-89C0-D38C53065B9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2743200"/>
            <a:ext cx="6591300" cy="4034223"/>
          </a:xfrm>
          <a:prstGeom prst="rect">
            <a:avLst/>
          </a:prstGeom>
          <a:ln>
            <a:solidFill>
              <a:schemeClr val="bg2">
                <a:lumMod val="50000"/>
              </a:schemeClr>
            </a:solidFill>
          </a:ln>
        </p:spPr>
      </p:pic>
      <p:sp>
        <p:nvSpPr>
          <p:cNvPr id="3" name="Slide Number Placeholder 2">
            <a:extLst>
              <a:ext uri="{FF2B5EF4-FFF2-40B4-BE49-F238E27FC236}">
                <a16:creationId xmlns:a16="http://schemas.microsoft.com/office/drawing/2014/main" id="{36069BDF-22F6-5948-96C8-C1C521E42EE7}"/>
              </a:ext>
            </a:extLst>
          </p:cNvPr>
          <p:cNvSpPr>
            <a:spLocks noGrp="1"/>
          </p:cNvSpPr>
          <p:nvPr>
            <p:ph type="sldNum" sz="quarter" idx="12"/>
          </p:nvPr>
        </p:nvSpPr>
        <p:spPr/>
        <p:txBody>
          <a:bodyPr/>
          <a:lstStyle/>
          <a:p>
            <a:fld id="{D852D4E8-E283-404D-80D7-3AF63315721A}" type="slidenum">
              <a:rPr lang="en-US" smtClean="0"/>
              <a:t>37</a:t>
            </a:fld>
            <a:endParaRPr lang="en-US" dirty="0"/>
          </a:p>
        </p:txBody>
      </p:sp>
    </p:spTree>
    <p:extLst>
      <p:ext uri="{BB962C8B-B14F-4D97-AF65-F5344CB8AC3E}">
        <p14:creationId xmlns:p14="http://schemas.microsoft.com/office/powerpoint/2010/main" val="2847947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76400"/>
            <a:ext cx="8229600" cy="4324350"/>
          </a:xfrm>
        </p:spPr>
        <p:txBody>
          <a:bodyPr/>
          <a:lstStyle/>
          <a:p>
            <a:r>
              <a:rPr lang="en-US" b="1" dirty="0">
                <a:solidFill>
                  <a:schemeClr val="tx1"/>
                </a:solidFill>
              </a:rPr>
              <a:t>Navigation Menu: </a:t>
            </a:r>
            <a:r>
              <a:rPr lang="en-US" dirty="0">
                <a:solidFill>
                  <a:schemeClr val="tx1"/>
                </a:solidFill>
              </a:rPr>
              <a:t>A collection of links to the main sections of the website. Navigation menus usually appear near the top of the page. Click these links to browse other sections of the website.</a:t>
            </a:r>
          </a:p>
          <a:p>
            <a:pPr marL="82296" indent="0">
              <a:buNone/>
            </a:pPr>
            <a:endParaRPr lang="en-US"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609600"/>
            <a:ext cx="8229600" cy="1066800"/>
          </a:xfrm>
        </p:spPr>
        <p:txBody>
          <a:bodyPr/>
          <a:lstStyle/>
          <a:p>
            <a:r>
              <a:rPr lang="en-US" dirty="0"/>
              <a:t>Navigating a Website</a:t>
            </a:r>
          </a:p>
        </p:txBody>
      </p:sp>
      <p:grpSp>
        <p:nvGrpSpPr>
          <p:cNvPr id="3" name="Group 2">
            <a:extLst>
              <a:ext uri="{FF2B5EF4-FFF2-40B4-BE49-F238E27FC236}">
                <a16:creationId xmlns:a16="http://schemas.microsoft.com/office/drawing/2014/main" id="{4EE7B835-2BC5-AF44-AC02-08A875EC6A8C}"/>
              </a:ext>
            </a:extLst>
          </p:cNvPr>
          <p:cNvGrpSpPr/>
          <p:nvPr/>
        </p:nvGrpSpPr>
        <p:grpSpPr>
          <a:xfrm>
            <a:off x="1198179" y="2895600"/>
            <a:ext cx="6591300" cy="3429000"/>
            <a:chOff x="1198179" y="2895600"/>
            <a:chExt cx="6591300" cy="3429000"/>
          </a:xfrm>
        </p:grpSpPr>
        <p:pic>
          <p:nvPicPr>
            <p:cNvPr id="7" name="Picture 6" descr="Graphical user interface, diagram, website&#10;&#10;Description automatically generated">
              <a:extLst>
                <a:ext uri="{FF2B5EF4-FFF2-40B4-BE49-F238E27FC236}">
                  <a16:creationId xmlns:a16="http://schemas.microsoft.com/office/drawing/2014/main" id="{AB3DF9AF-D590-8141-89C0-D38C53065B94}"/>
                </a:ext>
              </a:extLst>
            </p:cNvPr>
            <p:cNvPicPr>
              <a:picLocks noChangeAspect="1"/>
            </p:cNvPicPr>
            <p:nvPr/>
          </p:nvPicPr>
          <p:blipFill rotWithShape="1">
            <a:blip r:embed="rId3">
              <a:extLst>
                <a:ext uri="{28A0092B-C50C-407E-A947-70E740481C1C}">
                  <a14:useLocalDpi xmlns:a14="http://schemas.microsoft.com/office/drawing/2010/main" val="0"/>
                </a:ext>
              </a:extLst>
            </a:blip>
            <a:srcRect b="15002"/>
            <a:stretch/>
          </p:blipFill>
          <p:spPr>
            <a:xfrm>
              <a:off x="1198179" y="2895600"/>
              <a:ext cx="6591300" cy="3429000"/>
            </a:xfrm>
            <a:prstGeom prst="rect">
              <a:avLst/>
            </a:prstGeom>
            <a:ln>
              <a:solidFill>
                <a:schemeClr val="bg2">
                  <a:lumMod val="50000"/>
                </a:schemeClr>
              </a:solidFill>
            </a:ln>
          </p:spPr>
        </p:pic>
        <p:sp>
          <p:nvSpPr>
            <p:cNvPr id="6" name="Rectangle 5">
              <a:extLst>
                <a:ext uri="{FF2B5EF4-FFF2-40B4-BE49-F238E27FC236}">
                  <a16:creationId xmlns:a16="http://schemas.microsoft.com/office/drawing/2014/main" id="{60CBFD06-6CA2-9C48-B3B1-62AE9002751E}"/>
                </a:ext>
              </a:extLst>
            </p:cNvPr>
            <p:cNvSpPr/>
            <p:nvPr/>
          </p:nvSpPr>
          <p:spPr>
            <a:xfrm>
              <a:off x="1354521" y="3820828"/>
              <a:ext cx="5198679" cy="38100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Slide Number Placeholder 3">
            <a:extLst>
              <a:ext uri="{FF2B5EF4-FFF2-40B4-BE49-F238E27FC236}">
                <a16:creationId xmlns:a16="http://schemas.microsoft.com/office/drawing/2014/main" id="{EF41C646-458D-A742-9624-6E81F969D2D6}"/>
              </a:ext>
            </a:extLst>
          </p:cNvPr>
          <p:cNvSpPr>
            <a:spLocks noGrp="1"/>
          </p:cNvSpPr>
          <p:nvPr>
            <p:ph type="sldNum" sz="quarter" idx="12"/>
          </p:nvPr>
        </p:nvSpPr>
        <p:spPr/>
        <p:txBody>
          <a:bodyPr/>
          <a:lstStyle/>
          <a:p>
            <a:fld id="{D852D4E8-E283-404D-80D7-3AF63315721A}" type="slidenum">
              <a:rPr lang="en-US" smtClean="0"/>
              <a:t>38</a:t>
            </a:fld>
            <a:endParaRPr lang="en-US" dirty="0"/>
          </a:p>
        </p:txBody>
      </p:sp>
    </p:spTree>
    <p:extLst>
      <p:ext uri="{BB962C8B-B14F-4D97-AF65-F5344CB8AC3E}">
        <p14:creationId xmlns:p14="http://schemas.microsoft.com/office/powerpoint/2010/main" val="2057372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388645" y="1467814"/>
            <a:ext cx="8229600" cy="4325112"/>
          </a:xfrm>
        </p:spPr>
        <p:txBody>
          <a:bodyPr/>
          <a:lstStyle/>
          <a:p>
            <a:r>
              <a:rPr lang="en-US" b="1" dirty="0">
                <a:solidFill>
                  <a:schemeClr val="tx1"/>
                </a:solidFill>
              </a:rPr>
              <a:t>Navigation Menu: </a:t>
            </a:r>
            <a:r>
              <a:rPr lang="en-US" dirty="0">
                <a:solidFill>
                  <a:schemeClr val="tx1"/>
                </a:solidFill>
              </a:rPr>
              <a:t>Main section hyperlink </a:t>
            </a:r>
          </a:p>
          <a:p>
            <a:pPr marL="82296" indent="0">
              <a:buNone/>
            </a:pPr>
            <a:endParaRPr lang="en-US"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609600"/>
            <a:ext cx="8229600" cy="1066800"/>
          </a:xfrm>
        </p:spPr>
        <p:txBody>
          <a:bodyPr/>
          <a:lstStyle/>
          <a:p>
            <a:r>
              <a:rPr lang="en-US" dirty="0"/>
              <a:t>Navigating a Website</a:t>
            </a:r>
          </a:p>
        </p:txBody>
      </p:sp>
      <p:sp>
        <p:nvSpPr>
          <p:cNvPr id="4" name="Slide Number Placeholder 3">
            <a:extLst>
              <a:ext uri="{FF2B5EF4-FFF2-40B4-BE49-F238E27FC236}">
                <a16:creationId xmlns:a16="http://schemas.microsoft.com/office/drawing/2014/main" id="{EF41C646-458D-A742-9624-6E81F969D2D6}"/>
              </a:ext>
            </a:extLst>
          </p:cNvPr>
          <p:cNvSpPr>
            <a:spLocks noGrp="1"/>
          </p:cNvSpPr>
          <p:nvPr>
            <p:ph type="sldNum" sz="quarter" idx="12"/>
          </p:nvPr>
        </p:nvSpPr>
        <p:spPr/>
        <p:txBody>
          <a:bodyPr/>
          <a:lstStyle/>
          <a:p>
            <a:r>
              <a:rPr lang="en-US" dirty="0"/>
              <a:t>37</a:t>
            </a:r>
          </a:p>
        </p:txBody>
      </p:sp>
      <p:grpSp>
        <p:nvGrpSpPr>
          <p:cNvPr id="3" name="Group 2">
            <a:extLst>
              <a:ext uri="{FF2B5EF4-FFF2-40B4-BE49-F238E27FC236}">
                <a16:creationId xmlns:a16="http://schemas.microsoft.com/office/drawing/2014/main" id="{AA20C8BE-525A-174D-BF23-7A67865E4E36}"/>
              </a:ext>
            </a:extLst>
          </p:cNvPr>
          <p:cNvGrpSpPr/>
          <p:nvPr/>
        </p:nvGrpSpPr>
        <p:grpSpPr>
          <a:xfrm>
            <a:off x="1098023" y="2164856"/>
            <a:ext cx="6800850" cy="4325112"/>
            <a:chOff x="1098023" y="2164856"/>
            <a:chExt cx="6800850" cy="4325112"/>
          </a:xfrm>
        </p:grpSpPr>
        <p:grpSp>
          <p:nvGrpSpPr>
            <p:cNvPr id="11" name="Group 10">
              <a:extLst>
                <a:ext uri="{FF2B5EF4-FFF2-40B4-BE49-F238E27FC236}">
                  <a16:creationId xmlns:a16="http://schemas.microsoft.com/office/drawing/2014/main" id="{32DDE5DC-4881-1D47-A493-364A2858CE63}"/>
                </a:ext>
              </a:extLst>
            </p:cNvPr>
            <p:cNvGrpSpPr/>
            <p:nvPr/>
          </p:nvGrpSpPr>
          <p:grpSpPr>
            <a:xfrm>
              <a:off x="1098023" y="2164856"/>
              <a:ext cx="6800850" cy="4325112"/>
              <a:chOff x="1143000" y="2467888"/>
              <a:chExt cx="6800850" cy="4325112"/>
            </a:xfrm>
          </p:grpSpPr>
          <p:grpSp>
            <p:nvGrpSpPr>
              <p:cNvPr id="12" name="Group 11">
                <a:extLst>
                  <a:ext uri="{FF2B5EF4-FFF2-40B4-BE49-F238E27FC236}">
                    <a16:creationId xmlns:a16="http://schemas.microsoft.com/office/drawing/2014/main" id="{BD701284-92A0-2345-B8EF-BD1FCBF984F6}"/>
                  </a:ext>
                </a:extLst>
              </p:cNvPr>
              <p:cNvGrpSpPr/>
              <p:nvPr/>
            </p:nvGrpSpPr>
            <p:grpSpPr>
              <a:xfrm>
                <a:off x="1143000" y="2467888"/>
                <a:ext cx="6800850" cy="4161512"/>
                <a:chOff x="1143000" y="2467888"/>
                <a:chExt cx="6800850" cy="4161512"/>
              </a:xfrm>
            </p:grpSpPr>
            <p:pic>
              <p:nvPicPr>
                <p:cNvPr id="16" name="Picture 15" descr="Graphical user interface, text, application&#10;&#10;Description automatically generated">
                  <a:extLst>
                    <a:ext uri="{FF2B5EF4-FFF2-40B4-BE49-F238E27FC236}">
                      <a16:creationId xmlns:a16="http://schemas.microsoft.com/office/drawing/2014/main" id="{D8EADF9D-B09E-FC44-A68D-93F20336D88B}"/>
                    </a:ext>
                  </a:extLst>
                </p:cNvPr>
                <p:cNvPicPr>
                  <a:picLocks noChangeAspect="1"/>
                </p:cNvPicPr>
                <p:nvPr/>
              </p:nvPicPr>
              <p:blipFill rotWithShape="1">
                <a:blip r:embed="rId3">
                  <a:extLst>
                    <a:ext uri="{28A0092B-C50C-407E-A947-70E740481C1C}">
                      <a14:useLocalDpi xmlns:a14="http://schemas.microsoft.com/office/drawing/2010/main" val="0"/>
                    </a:ext>
                  </a:extLst>
                </a:blip>
                <a:srcRect l="2354"/>
                <a:stretch/>
              </p:blipFill>
              <p:spPr>
                <a:xfrm>
                  <a:off x="1358900" y="2467888"/>
                  <a:ext cx="6584950" cy="1092200"/>
                </a:xfrm>
                <a:prstGeom prst="rect">
                  <a:avLst/>
                </a:prstGeom>
              </p:spPr>
            </p:pic>
            <p:pic>
              <p:nvPicPr>
                <p:cNvPr id="17" name="Picture 16" descr="Graphical user interface, text, application, email&#10;&#10;Description automatically generated">
                  <a:extLst>
                    <a:ext uri="{FF2B5EF4-FFF2-40B4-BE49-F238E27FC236}">
                      <a16:creationId xmlns:a16="http://schemas.microsoft.com/office/drawing/2014/main" id="{F77F6F25-FF56-DA41-8CA3-AA9450645FD9}"/>
                    </a:ext>
                  </a:extLst>
                </p:cNvPr>
                <p:cNvPicPr>
                  <a:picLocks noChangeAspect="1"/>
                </p:cNvPicPr>
                <p:nvPr/>
              </p:nvPicPr>
              <p:blipFill rotWithShape="1">
                <a:blip r:embed="rId4">
                  <a:extLst>
                    <a:ext uri="{28A0092B-C50C-407E-A947-70E740481C1C}">
                      <a14:useLocalDpi xmlns:a14="http://schemas.microsoft.com/office/drawing/2010/main" val="0"/>
                    </a:ext>
                  </a:extLst>
                </a:blip>
                <a:srcRect b="25990"/>
                <a:stretch/>
              </p:blipFill>
              <p:spPr>
                <a:xfrm>
                  <a:off x="1143000" y="3537051"/>
                  <a:ext cx="6642100" cy="3092349"/>
                </a:xfrm>
                <a:prstGeom prst="rect">
                  <a:avLst/>
                </a:prstGeom>
              </p:spPr>
            </p:pic>
          </p:grpSp>
          <p:sp>
            <p:nvSpPr>
              <p:cNvPr id="14" name="Rectangle 13">
                <a:extLst>
                  <a:ext uri="{FF2B5EF4-FFF2-40B4-BE49-F238E27FC236}">
                    <a16:creationId xmlns:a16="http://schemas.microsoft.com/office/drawing/2014/main" id="{46194A14-1AF8-764A-9763-82C18025A64A}"/>
                  </a:ext>
                </a:extLst>
              </p:cNvPr>
              <p:cNvSpPr/>
              <p:nvPr/>
            </p:nvSpPr>
            <p:spPr>
              <a:xfrm>
                <a:off x="1295400" y="2467888"/>
                <a:ext cx="6629400" cy="432511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6" name="Picture 5" descr="Graphical user interface, text, application, chat or text message&#10;&#10;Description automatically generated">
              <a:extLst>
                <a:ext uri="{FF2B5EF4-FFF2-40B4-BE49-F238E27FC236}">
                  <a16:creationId xmlns:a16="http://schemas.microsoft.com/office/drawing/2014/main" id="{42650F67-D075-6844-9F2F-C8DB7986EA0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27773" y="3234019"/>
              <a:ext cx="1241090" cy="1138480"/>
            </a:xfrm>
            <a:prstGeom prst="rect">
              <a:avLst/>
            </a:prstGeom>
          </p:spPr>
        </p:pic>
      </p:grpSp>
    </p:spTree>
    <p:extLst>
      <p:ext uri="{BB962C8B-B14F-4D97-AF65-F5344CB8AC3E}">
        <p14:creationId xmlns:p14="http://schemas.microsoft.com/office/powerpoint/2010/main" val="573149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68143"/>
            <a:ext cx="8229600" cy="4324350"/>
          </a:xfrm>
        </p:spPr>
        <p:txBody>
          <a:bodyPr/>
          <a:lstStyle/>
          <a:p>
            <a:r>
              <a:rPr lang="en-US" sz="2400" b="1" dirty="0">
                <a:solidFill>
                  <a:schemeClr val="tx1"/>
                </a:solidFill>
              </a:rPr>
              <a:t>Opening a Web Browser:</a:t>
            </a:r>
          </a:p>
          <a:p>
            <a:pPr lvl="1"/>
            <a:r>
              <a:rPr lang="en-US" sz="2400" dirty="0">
                <a:solidFill>
                  <a:schemeClr val="tx1"/>
                </a:solidFill>
              </a:rPr>
              <a:t>Desktop Shortcut</a:t>
            </a:r>
          </a:p>
          <a:p>
            <a:pPr lvl="1"/>
            <a:r>
              <a:rPr lang="en-US" sz="2400" dirty="0">
                <a:solidFill>
                  <a:schemeClr val="tx1"/>
                </a:solidFill>
              </a:rPr>
              <a:t>Menu Bar</a:t>
            </a:r>
          </a:p>
          <a:p>
            <a:pPr lvl="1"/>
            <a:endParaRPr lang="en-US" dirty="0">
              <a:solidFill>
                <a:schemeClr val="tx1"/>
              </a:solidFill>
            </a:endParaRPr>
          </a:p>
          <a:p>
            <a:pPr lvl="1"/>
            <a:endParaRPr lang="en-US" dirty="0">
              <a:solidFill>
                <a:schemeClr val="tx1"/>
              </a:solidFill>
            </a:endParaRPr>
          </a:p>
          <a:p>
            <a:pPr lvl="1"/>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Web Browser</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a:t>
            </a:fld>
            <a:endParaRPr lang="en-US" dirty="0"/>
          </a:p>
        </p:txBody>
      </p:sp>
      <p:grpSp>
        <p:nvGrpSpPr>
          <p:cNvPr id="7" name="Group 6">
            <a:extLst>
              <a:ext uri="{FF2B5EF4-FFF2-40B4-BE49-F238E27FC236}">
                <a16:creationId xmlns:a16="http://schemas.microsoft.com/office/drawing/2014/main" id="{1FBA2109-7076-C044-B0C3-1344D0DA02B5}"/>
              </a:ext>
              <a:ext uri="{C183D7F6-B498-43B3-948B-1728B52AA6E4}">
                <adec:decorative xmlns:adec="http://schemas.microsoft.com/office/drawing/2017/decorative" val="1"/>
              </a:ext>
            </a:extLst>
          </p:cNvPr>
          <p:cNvGrpSpPr/>
          <p:nvPr/>
        </p:nvGrpSpPr>
        <p:grpSpPr>
          <a:xfrm>
            <a:off x="1336313" y="3275580"/>
            <a:ext cx="6471374" cy="1380266"/>
            <a:chOff x="860590" y="4944334"/>
            <a:chExt cx="6471374" cy="1380266"/>
          </a:xfrm>
        </p:grpSpPr>
        <p:sp>
          <p:nvSpPr>
            <p:cNvPr id="8" name="Rectangle 7">
              <a:extLst>
                <a:ext uri="{FF2B5EF4-FFF2-40B4-BE49-F238E27FC236}">
                  <a16:creationId xmlns:a16="http://schemas.microsoft.com/office/drawing/2014/main" id="{43E3CBF5-6DB5-B54A-B8D9-53388BDC41D9}"/>
                </a:ext>
              </a:extLst>
            </p:cNvPr>
            <p:cNvSpPr/>
            <p:nvPr/>
          </p:nvSpPr>
          <p:spPr>
            <a:xfrm>
              <a:off x="6096000" y="4944334"/>
              <a:ext cx="1066800" cy="11094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7829F25D-1DDF-F948-B528-25B023A67942}"/>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13333" b="7917"/>
            <a:stretch/>
          </p:blipFill>
          <p:spPr>
            <a:xfrm>
              <a:off x="2667000" y="4953000"/>
              <a:ext cx="1143000" cy="1143000"/>
            </a:xfrm>
            <a:prstGeom prst="rect">
              <a:avLst/>
            </a:prstGeom>
          </p:spPr>
        </p:pic>
        <p:pic>
          <p:nvPicPr>
            <p:cNvPr id="10" name="Picture 9">
              <a:extLst>
                <a:ext uri="{FF2B5EF4-FFF2-40B4-BE49-F238E27FC236}">
                  <a16:creationId xmlns:a16="http://schemas.microsoft.com/office/drawing/2014/main" id="{C92A8570-29F5-2248-B489-B46FE8862303}"/>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5020534"/>
              <a:ext cx="1066800" cy="1066800"/>
            </a:xfrm>
            <a:prstGeom prst="rect">
              <a:avLst/>
            </a:prstGeom>
          </p:spPr>
        </p:pic>
        <p:pic>
          <p:nvPicPr>
            <p:cNvPr id="11" name="Picture 10" descr="Logo&#10;&#10;Description automatically generated">
              <a:extLst>
                <a:ext uri="{FF2B5EF4-FFF2-40B4-BE49-F238E27FC236}">
                  <a16:creationId xmlns:a16="http://schemas.microsoft.com/office/drawing/2014/main" id="{0BB293AC-9D46-E641-AE88-5FAD83E6F0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0590" y="5029200"/>
              <a:ext cx="1326821" cy="1116560"/>
            </a:xfrm>
            <a:prstGeom prst="rect">
              <a:avLst/>
            </a:prstGeom>
          </p:spPr>
        </p:pic>
        <p:sp>
          <p:nvSpPr>
            <p:cNvPr id="12" name="TextBox 11">
              <a:extLst>
                <a:ext uri="{FF2B5EF4-FFF2-40B4-BE49-F238E27FC236}">
                  <a16:creationId xmlns:a16="http://schemas.microsoft.com/office/drawing/2014/main" id="{B23A0CB4-1367-C24A-A7CC-2E0440B7479C}"/>
                </a:ext>
              </a:extLst>
            </p:cNvPr>
            <p:cNvSpPr txBox="1"/>
            <p:nvPr/>
          </p:nvSpPr>
          <p:spPr>
            <a:xfrm>
              <a:off x="6341364" y="6047601"/>
              <a:ext cx="990600" cy="276999"/>
            </a:xfrm>
            <a:prstGeom prst="rect">
              <a:avLst/>
            </a:prstGeom>
            <a:noFill/>
          </p:spPr>
          <p:txBody>
            <a:bodyPr wrap="square" rtlCol="0">
              <a:spAutoFit/>
            </a:bodyPr>
            <a:lstStyle/>
            <a:p>
              <a:r>
                <a:rPr lang="en-US" sz="1200" dirty="0">
                  <a:latin typeface="Segoe UI" panose="020B0502040204020203" pitchFamily="34" charset="0"/>
                  <a:ea typeface="Segoe UI" panose="020B0502040204020203" pitchFamily="34" charset="0"/>
                  <a:cs typeface="Segoe UI" panose="020B0502040204020203" pitchFamily="34" charset="0"/>
                </a:rPr>
                <a:t>Safari</a:t>
              </a:r>
              <a:endParaRPr lang="en-US" sz="1200" dirty="0"/>
            </a:p>
          </p:txBody>
        </p:sp>
        <p:sp>
          <p:nvSpPr>
            <p:cNvPr id="13" name="TextBox 12">
              <a:extLst>
                <a:ext uri="{FF2B5EF4-FFF2-40B4-BE49-F238E27FC236}">
                  <a16:creationId xmlns:a16="http://schemas.microsoft.com/office/drawing/2014/main" id="{757E584C-9977-C940-96E1-38BBAB0DC8DF}"/>
                </a:ext>
              </a:extLst>
            </p:cNvPr>
            <p:cNvSpPr txBox="1"/>
            <p:nvPr/>
          </p:nvSpPr>
          <p:spPr>
            <a:xfrm>
              <a:off x="4317298" y="6047601"/>
              <a:ext cx="1247366" cy="276999"/>
            </a:xfrm>
            <a:prstGeom prst="rect">
              <a:avLst/>
            </a:prstGeom>
            <a:noFill/>
          </p:spPr>
          <p:txBody>
            <a:bodyPr wrap="square" rtlCol="0">
              <a:spAutoFit/>
            </a:bodyPr>
            <a:lstStyle/>
            <a:p>
              <a:r>
                <a:rPr lang="en-US" sz="1200" dirty="0">
                  <a:latin typeface="Segoe UI" panose="020B0502040204020203" pitchFamily="34" charset="0"/>
                  <a:ea typeface="Segoe UI" panose="020B0502040204020203" pitchFamily="34" charset="0"/>
                  <a:cs typeface="Segoe UI" panose="020B0502040204020203" pitchFamily="34" charset="0"/>
                </a:rPr>
                <a:t>Google Chrome</a:t>
              </a:r>
              <a:endParaRPr lang="en-US" sz="1200" dirty="0"/>
            </a:p>
          </p:txBody>
        </p:sp>
        <p:sp>
          <p:nvSpPr>
            <p:cNvPr id="14" name="TextBox 13">
              <a:extLst>
                <a:ext uri="{FF2B5EF4-FFF2-40B4-BE49-F238E27FC236}">
                  <a16:creationId xmlns:a16="http://schemas.microsoft.com/office/drawing/2014/main" id="{65EFB110-9340-2245-9871-EDDEB8064205}"/>
                </a:ext>
              </a:extLst>
            </p:cNvPr>
            <p:cNvSpPr txBox="1"/>
            <p:nvPr/>
          </p:nvSpPr>
          <p:spPr>
            <a:xfrm>
              <a:off x="2635332" y="6047601"/>
              <a:ext cx="1295400" cy="276999"/>
            </a:xfrm>
            <a:prstGeom prst="rect">
              <a:avLst/>
            </a:prstGeom>
            <a:noFill/>
          </p:spPr>
          <p:txBody>
            <a:bodyPr wrap="square" rtlCol="0">
              <a:spAutoFit/>
            </a:bodyPr>
            <a:lstStyle/>
            <a:p>
              <a:r>
                <a:rPr lang="en-US" sz="1200" dirty="0">
                  <a:latin typeface="Segoe UI" panose="020B0502040204020203" pitchFamily="34" charset="0"/>
                  <a:ea typeface="Segoe UI" panose="020B0502040204020203" pitchFamily="34" charset="0"/>
                  <a:cs typeface="Segoe UI" panose="020B0502040204020203" pitchFamily="34" charset="0"/>
                </a:rPr>
                <a:t>Mozilla Firefox</a:t>
              </a:r>
              <a:endParaRPr lang="en-US" sz="1200" dirty="0"/>
            </a:p>
          </p:txBody>
        </p:sp>
        <p:sp>
          <p:nvSpPr>
            <p:cNvPr id="15" name="TextBox 14">
              <a:extLst>
                <a:ext uri="{FF2B5EF4-FFF2-40B4-BE49-F238E27FC236}">
                  <a16:creationId xmlns:a16="http://schemas.microsoft.com/office/drawing/2014/main" id="{FE128AB7-EA19-4246-A195-722B6B6F2C78}"/>
                </a:ext>
              </a:extLst>
            </p:cNvPr>
            <p:cNvSpPr txBox="1"/>
            <p:nvPr/>
          </p:nvSpPr>
          <p:spPr>
            <a:xfrm>
              <a:off x="1219200" y="6047601"/>
              <a:ext cx="639432" cy="276999"/>
            </a:xfrm>
            <a:prstGeom prst="rect">
              <a:avLst/>
            </a:prstGeom>
            <a:noFill/>
          </p:spPr>
          <p:txBody>
            <a:bodyPr wrap="square" rtlCol="0">
              <a:spAutoFit/>
            </a:bodyPr>
            <a:lstStyle/>
            <a:p>
              <a:r>
                <a:rPr lang="en-US" sz="1200" dirty="0">
                  <a:latin typeface="Segoe UI" panose="020B0502040204020203" pitchFamily="34" charset="0"/>
                  <a:ea typeface="Segoe UI" panose="020B0502040204020203" pitchFamily="34" charset="0"/>
                  <a:cs typeface="Segoe UI" panose="020B0502040204020203" pitchFamily="34" charset="0"/>
                </a:rPr>
                <a:t>Edge</a:t>
              </a:r>
              <a:endParaRPr lang="en-US" sz="1200" dirty="0"/>
            </a:p>
          </p:txBody>
        </p:sp>
        <p:pic>
          <p:nvPicPr>
            <p:cNvPr id="16" name="Picture 15">
              <a:extLst>
                <a:ext uri="{FF2B5EF4-FFF2-40B4-BE49-F238E27FC236}">
                  <a16:creationId xmlns:a16="http://schemas.microsoft.com/office/drawing/2014/main" id="{C5221EE3-58EC-4F4E-A6D6-4FADFD315C56}"/>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57797" y="5123203"/>
              <a:ext cx="1297063" cy="972797"/>
            </a:xfrm>
            <a:prstGeom prst="rect">
              <a:avLst/>
            </a:prstGeom>
          </p:spPr>
        </p:pic>
      </p:grpSp>
    </p:spTree>
    <p:extLst>
      <p:ext uri="{BB962C8B-B14F-4D97-AF65-F5344CB8AC3E}">
        <p14:creationId xmlns:p14="http://schemas.microsoft.com/office/powerpoint/2010/main" val="3193361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Search Box: </a:t>
            </a:r>
            <a:r>
              <a:rPr lang="en-US" dirty="0">
                <a:solidFill>
                  <a:schemeClr val="tx1"/>
                </a:solidFill>
              </a:rPr>
              <a:t>Just like a search engine searches the internet, the search box on a website allows visitors to search for specific information on the site they are visiting. </a:t>
            </a:r>
          </a:p>
          <a:p>
            <a:pPr marL="82296" indent="0">
              <a:buNone/>
            </a:pPr>
            <a:endParaRPr lang="en-US"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609600"/>
            <a:ext cx="8229600" cy="1066800"/>
          </a:xfrm>
        </p:spPr>
        <p:txBody>
          <a:bodyPr/>
          <a:lstStyle/>
          <a:p>
            <a:r>
              <a:rPr lang="en-US" dirty="0"/>
              <a:t>Navigating a Website</a:t>
            </a:r>
          </a:p>
        </p:txBody>
      </p:sp>
      <p:pic>
        <p:nvPicPr>
          <p:cNvPr id="7" name="Picture 6" descr="Graphical user interface, diagram, website&#10;&#10;Description automatically generated">
            <a:extLst>
              <a:ext uri="{FF2B5EF4-FFF2-40B4-BE49-F238E27FC236}">
                <a16:creationId xmlns:a16="http://schemas.microsoft.com/office/drawing/2014/main" id="{AB3DF9AF-D590-8141-89C0-D38C53065B94}"/>
              </a:ext>
            </a:extLst>
          </p:cNvPr>
          <p:cNvPicPr>
            <a:picLocks noChangeAspect="1"/>
          </p:cNvPicPr>
          <p:nvPr/>
        </p:nvPicPr>
        <p:blipFill rotWithShape="1">
          <a:blip r:embed="rId3">
            <a:extLst>
              <a:ext uri="{28A0092B-C50C-407E-A947-70E740481C1C}">
                <a14:useLocalDpi xmlns:a14="http://schemas.microsoft.com/office/drawing/2010/main" val="0"/>
              </a:ext>
            </a:extLst>
          </a:blip>
          <a:srcRect b="11225"/>
          <a:stretch/>
        </p:blipFill>
        <p:spPr>
          <a:xfrm>
            <a:off x="1143000" y="2763253"/>
            <a:ext cx="6591300" cy="3581400"/>
          </a:xfrm>
          <a:prstGeom prst="rect">
            <a:avLst/>
          </a:prstGeom>
          <a:ln>
            <a:solidFill>
              <a:schemeClr val="bg2">
                <a:lumMod val="50000"/>
              </a:schemeClr>
            </a:solidFill>
          </a:ln>
        </p:spPr>
      </p:pic>
      <p:sp>
        <p:nvSpPr>
          <p:cNvPr id="6" name="Rectangle 5">
            <a:extLst>
              <a:ext uri="{FF2B5EF4-FFF2-40B4-BE49-F238E27FC236}">
                <a16:creationId xmlns:a16="http://schemas.microsoft.com/office/drawing/2014/main" id="{60CBFD06-6CA2-9C48-B3B1-62AE9002751E}"/>
              </a:ext>
            </a:extLst>
          </p:cNvPr>
          <p:cNvSpPr/>
          <p:nvPr/>
        </p:nvSpPr>
        <p:spPr>
          <a:xfrm>
            <a:off x="4495800" y="3276600"/>
            <a:ext cx="1828800" cy="38100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F171C9E2-17DF-084B-9E85-B7E2A161DC0D}"/>
              </a:ext>
            </a:extLst>
          </p:cNvPr>
          <p:cNvSpPr>
            <a:spLocks noGrp="1"/>
          </p:cNvSpPr>
          <p:nvPr>
            <p:ph type="sldNum" sz="quarter" idx="12"/>
          </p:nvPr>
        </p:nvSpPr>
        <p:spPr/>
        <p:txBody>
          <a:bodyPr/>
          <a:lstStyle/>
          <a:p>
            <a:fld id="{D852D4E8-E283-404D-80D7-3AF63315721A}" type="slidenum">
              <a:rPr lang="en-US" smtClean="0"/>
              <a:t>40</a:t>
            </a:fld>
            <a:endParaRPr lang="en-US" dirty="0"/>
          </a:p>
        </p:txBody>
      </p:sp>
    </p:spTree>
    <p:extLst>
      <p:ext uri="{BB962C8B-B14F-4D97-AF65-F5344CB8AC3E}">
        <p14:creationId xmlns:p14="http://schemas.microsoft.com/office/powerpoint/2010/main" val="2306555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752600"/>
            <a:ext cx="8229600" cy="4324350"/>
          </a:xfrm>
        </p:spPr>
        <p:txBody>
          <a:bodyPr/>
          <a:lstStyle/>
          <a:p>
            <a:r>
              <a:rPr lang="en-US" b="1" dirty="0">
                <a:solidFill>
                  <a:schemeClr val="tx1"/>
                </a:solidFill>
              </a:rPr>
              <a:t>Main Content: </a:t>
            </a:r>
            <a:r>
              <a:rPr lang="en-US" dirty="0">
                <a:solidFill>
                  <a:schemeClr val="tx1"/>
                </a:solidFill>
              </a:rPr>
              <a:t>This is the big area in the middle of the web page that contains most of the information. Examples: a story you want to read, a video you want to watch, a recipe you want to bake, etc.  </a:t>
            </a:r>
          </a:p>
          <a:p>
            <a:pPr marL="82296" indent="0">
              <a:buNone/>
            </a:pPr>
            <a:endParaRPr lang="en-US"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609600"/>
            <a:ext cx="8229600" cy="1066800"/>
          </a:xfrm>
        </p:spPr>
        <p:txBody>
          <a:bodyPr/>
          <a:lstStyle/>
          <a:p>
            <a:r>
              <a:rPr lang="en-US" dirty="0"/>
              <a:t>Navigating a Website</a:t>
            </a:r>
          </a:p>
        </p:txBody>
      </p:sp>
      <p:grpSp>
        <p:nvGrpSpPr>
          <p:cNvPr id="3" name="Group 2">
            <a:extLst>
              <a:ext uri="{FF2B5EF4-FFF2-40B4-BE49-F238E27FC236}">
                <a16:creationId xmlns:a16="http://schemas.microsoft.com/office/drawing/2014/main" id="{CD66E968-2DD1-BB45-957B-160BAB50AD78}"/>
              </a:ext>
            </a:extLst>
          </p:cNvPr>
          <p:cNvGrpSpPr/>
          <p:nvPr/>
        </p:nvGrpSpPr>
        <p:grpSpPr>
          <a:xfrm>
            <a:off x="1096781" y="3048000"/>
            <a:ext cx="6698104" cy="3622623"/>
            <a:chOff x="1276350" y="2737298"/>
            <a:chExt cx="6591300" cy="3810000"/>
          </a:xfrm>
        </p:grpSpPr>
        <p:pic>
          <p:nvPicPr>
            <p:cNvPr id="7" name="Picture 6" descr="Graphical user interface, diagram, website&#10;&#10;Description automatically generated">
              <a:extLst>
                <a:ext uri="{FF2B5EF4-FFF2-40B4-BE49-F238E27FC236}">
                  <a16:creationId xmlns:a16="http://schemas.microsoft.com/office/drawing/2014/main" id="{AB3DF9AF-D590-8141-89C0-D38C53065B94}"/>
                </a:ext>
              </a:extLst>
            </p:cNvPr>
            <p:cNvPicPr>
              <a:picLocks noChangeAspect="1"/>
            </p:cNvPicPr>
            <p:nvPr/>
          </p:nvPicPr>
          <p:blipFill rotWithShape="1">
            <a:blip r:embed="rId3">
              <a:extLst>
                <a:ext uri="{28A0092B-C50C-407E-A947-70E740481C1C}">
                  <a14:useLocalDpi xmlns:a14="http://schemas.microsoft.com/office/drawing/2010/main" val="0"/>
                </a:ext>
              </a:extLst>
            </a:blip>
            <a:srcRect t="5558"/>
            <a:stretch/>
          </p:blipFill>
          <p:spPr>
            <a:xfrm>
              <a:off x="1276350" y="2737298"/>
              <a:ext cx="6591300" cy="3810000"/>
            </a:xfrm>
            <a:prstGeom prst="rect">
              <a:avLst/>
            </a:prstGeom>
            <a:ln>
              <a:solidFill>
                <a:schemeClr val="bg2">
                  <a:lumMod val="50000"/>
                </a:schemeClr>
              </a:solidFill>
            </a:ln>
          </p:spPr>
        </p:pic>
        <p:sp>
          <p:nvSpPr>
            <p:cNvPr id="6" name="Rectangle 5">
              <a:extLst>
                <a:ext uri="{FF2B5EF4-FFF2-40B4-BE49-F238E27FC236}">
                  <a16:creationId xmlns:a16="http://schemas.microsoft.com/office/drawing/2014/main" id="{60CBFD06-6CA2-9C48-B3B1-62AE9002751E}"/>
                </a:ext>
              </a:extLst>
            </p:cNvPr>
            <p:cNvSpPr/>
            <p:nvPr/>
          </p:nvSpPr>
          <p:spPr>
            <a:xfrm>
              <a:off x="1543050" y="4267200"/>
              <a:ext cx="6286500" cy="220761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Slide Number Placeholder 3">
            <a:extLst>
              <a:ext uri="{FF2B5EF4-FFF2-40B4-BE49-F238E27FC236}">
                <a16:creationId xmlns:a16="http://schemas.microsoft.com/office/drawing/2014/main" id="{3DBC8F17-BB3F-F846-8E7E-2D0BC029B6ED}"/>
              </a:ext>
            </a:extLst>
          </p:cNvPr>
          <p:cNvSpPr>
            <a:spLocks noGrp="1"/>
          </p:cNvSpPr>
          <p:nvPr>
            <p:ph type="sldNum" sz="quarter" idx="12"/>
          </p:nvPr>
        </p:nvSpPr>
        <p:spPr/>
        <p:txBody>
          <a:bodyPr/>
          <a:lstStyle/>
          <a:p>
            <a:fld id="{D852D4E8-E283-404D-80D7-3AF63315721A}" type="slidenum">
              <a:rPr lang="en-US" smtClean="0"/>
              <a:t>41</a:t>
            </a:fld>
            <a:endParaRPr lang="en-US" dirty="0"/>
          </a:p>
        </p:txBody>
      </p:sp>
    </p:spTree>
    <p:extLst>
      <p:ext uri="{BB962C8B-B14F-4D97-AF65-F5344CB8AC3E}">
        <p14:creationId xmlns:p14="http://schemas.microsoft.com/office/powerpoint/2010/main" val="130112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Footer: </a:t>
            </a:r>
            <a:r>
              <a:rPr lang="en-US" dirty="0">
                <a:solidFill>
                  <a:schemeClr val="tx1"/>
                </a:solidFill>
              </a:rPr>
              <a:t>A collection of links that appears on the bottom of each page. The footer often includes basic information about the website or company, including contact information, terms of use, social media links, and more. </a:t>
            </a: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609600"/>
            <a:ext cx="8229600" cy="1066800"/>
          </a:xfrm>
        </p:spPr>
        <p:txBody>
          <a:bodyPr/>
          <a:lstStyle/>
          <a:p>
            <a:r>
              <a:rPr lang="en-US" dirty="0"/>
              <a:t>Navigating a Website</a:t>
            </a:r>
          </a:p>
        </p:txBody>
      </p:sp>
      <p:grpSp>
        <p:nvGrpSpPr>
          <p:cNvPr id="9" name="Group 8">
            <a:extLst>
              <a:ext uri="{FF2B5EF4-FFF2-40B4-BE49-F238E27FC236}">
                <a16:creationId xmlns:a16="http://schemas.microsoft.com/office/drawing/2014/main" id="{F5FE69EB-C833-D346-8283-2783E656CFED}"/>
              </a:ext>
            </a:extLst>
          </p:cNvPr>
          <p:cNvGrpSpPr/>
          <p:nvPr/>
        </p:nvGrpSpPr>
        <p:grpSpPr>
          <a:xfrm>
            <a:off x="606326" y="3048000"/>
            <a:ext cx="8080474" cy="1219200"/>
            <a:chOff x="615186" y="2819400"/>
            <a:chExt cx="8080474" cy="1219200"/>
          </a:xfrm>
        </p:grpSpPr>
        <p:pic>
          <p:nvPicPr>
            <p:cNvPr id="8" name="Picture 7">
              <a:extLst>
                <a:ext uri="{FF2B5EF4-FFF2-40B4-BE49-F238E27FC236}">
                  <a16:creationId xmlns:a16="http://schemas.microsoft.com/office/drawing/2014/main" id="{A248DCD2-0F75-FF48-BB84-8CA963C4B8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790" y="2962910"/>
              <a:ext cx="7903265" cy="932180"/>
            </a:xfrm>
            <a:prstGeom prst="rect">
              <a:avLst/>
            </a:prstGeom>
          </p:spPr>
        </p:pic>
        <p:sp>
          <p:nvSpPr>
            <p:cNvPr id="6" name="Rectangle 5">
              <a:extLst>
                <a:ext uri="{FF2B5EF4-FFF2-40B4-BE49-F238E27FC236}">
                  <a16:creationId xmlns:a16="http://schemas.microsoft.com/office/drawing/2014/main" id="{60CBFD06-6CA2-9C48-B3B1-62AE9002751E}"/>
                </a:ext>
              </a:extLst>
            </p:cNvPr>
            <p:cNvSpPr/>
            <p:nvPr/>
          </p:nvSpPr>
          <p:spPr>
            <a:xfrm>
              <a:off x="615186" y="2819400"/>
              <a:ext cx="8080474" cy="121920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 name="Slide Number Placeholder 2">
            <a:extLst>
              <a:ext uri="{FF2B5EF4-FFF2-40B4-BE49-F238E27FC236}">
                <a16:creationId xmlns:a16="http://schemas.microsoft.com/office/drawing/2014/main" id="{85A6DBD4-A0E8-CB44-8524-ACB996144FB0}"/>
              </a:ext>
            </a:extLst>
          </p:cNvPr>
          <p:cNvSpPr>
            <a:spLocks noGrp="1"/>
          </p:cNvSpPr>
          <p:nvPr>
            <p:ph type="sldNum" sz="quarter" idx="12"/>
          </p:nvPr>
        </p:nvSpPr>
        <p:spPr/>
        <p:txBody>
          <a:bodyPr/>
          <a:lstStyle/>
          <a:p>
            <a:fld id="{D852D4E8-E283-404D-80D7-3AF63315721A}" type="slidenum">
              <a:rPr lang="en-US" smtClean="0"/>
              <a:t>42</a:t>
            </a:fld>
            <a:endParaRPr lang="en-US" dirty="0"/>
          </a:p>
        </p:txBody>
      </p:sp>
    </p:spTree>
    <p:extLst>
      <p:ext uri="{BB962C8B-B14F-4D97-AF65-F5344CB8AC3E}">
        <p14:creationId xmlns:p14="http://schemas.microsoft.com/office/powerpoint/2010/main" val="1607501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Sidebar Navigation: </a:t>
            </a:r>
            <a:r>
              <a:rPr lang="en-US" dirty="0">
                <a:solidFill>
                  <a:schemeClr val="tx1"/>
                </a:solidFill>
              </a:rPr>
              <a:t>This is collection of links that allows the user to navigate to information in a particular section of the website.</a:t>
            </a:r>
          </a:p>
          <a:p>
            <a:pPr marL="82296" indent="0">
              <a:buNone/>
            </a:pPr>
            <a:endParaRPr lang="en-US"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609600"/>
            <a:ext cx="8229600" cy="1066800"/>
          </a:xfrm>
        </p:spPr>
        <p:txBody>
          <a:bodyPr/>
          <a:lstStyle/>
          <a:p>
            <a:r>
              <a:rPr lang="en-US" dirty="0"/>
              <a:t>Navigating a Website</a:t>
            </a:r>
          </a:p>
        </p:txBody>
      </p:sp>
      <p:grpSp>
        <p:nvGrpSpPr>
          <p:cNvPr id="16" name="Group 15">
            <a:extLst>
              <a:ext uri="{FF2B5EF4-FFF2-40B4-BE49-F238E27FC236}">
                <a16:creationId xmlns:a16="http://schemas.microsoft.com/office/drawing/2014/main" id="{45804D79-B2E4-0B42-8A28-E76D4379B8D3}"/>
              </a:ext>
            </a:extLst>
          </p:cNvPr>
          <p:cNvGrpSpPr/>
          <p:nvPr/>
        </p:nvGrpSpPr>
        <p:grpSpPr>
          <a:xfrm>
            <a:off x="1066800" y="2438400"/>
            <a:ext cx="6800850" cy="4325112"/>
            <a:chOff x="1143000" y="2467888"/>
            <a:chExt cx="6800850" cy="4325112"/>
          </a:xfrm>
        </p:grpSpPr>
        <p:grpSp>
          <p:nvGrpSpPr>
            <p:cNvPr id="12" name="Group 11">
              <a:extLst>
                <a:ext uri="{FF2B5EF4-FFF2-40B4-BE49-F238E27FC236}">
                  <a16:creationId xmlns:a16="http://schemas.microsoft.com/office/drawing/2014/main" id="{D1214E9F-2D4E-AB45-AB7B-03EA3C719CD1}"/>
                </a:ext>
              </a:extLst>
            </p:cNvPr>
            <p:cNvGrpSpPr/>
            <p:nvPr/>
          </p:nvGrpSpPr>
          <p:grpSpPr>
            <a:xfrm>
              <a:off x="1143000" y="2467888"/>
              <a:ext cx="6800850" cy="4161512"/>
              <a:chOff x="1143000" y="2467888"/>
              <a:chExt cx="6800850" cy="4161512"/>
            </a:xfrm>
          </p:grpSpPr>
          <p:pic>
            <p:nvPicPr>
              <p:cNvPr id="4" name="Picture 3" descr="Graphical user interface, text, application&#10;&#10;Description automatically generated">
                <a:extLst>
                  <a:ext uri="{FF2B5EF4-FFF2-40B4-BE49-F238E27FC236}">
                    <a16:creationId xmlns:a16="http://schemas.microsoft.com/office/drawing/2014/main" id="{86947311-4909-D84B-BBA1-209CCF5A15B4}"/>
                  </a:ext>
                </a:extLst>
              </p:cNvPr>
              <p:cNvPicPr>
                <a:picLocks noChangeAspect="1"/>
              </p:cNvPicPr>
              <p:nvPr/>
            </p:nvPicPr>
            <p:blipFill rotWithShape="1">
              <a:blip r:embed="rId3">
                <a:extLst>
                  <a:ext uri="{28A0092B-C50C-407E-A947-70E740481C1C}">
                    <a14:useLocalDpi xmlns:a14="http://schemas.microsoft.com/office/drawing/2010/main" val="0"/>
                  </a:ext>
                </a:extLst>
              </a:blip>
              <a:srcRect l="2354"/>
              <a:stretch/>
            </p:blipFill>
            <p:spPr>
              <a:xfrm>
                <a:off x="1358900" y="2467888"/>
                <a:ext cx="6584950" cy="1092200"/>
              </a:xfrm>
              <a:prstGeom prst="rect">
                <a:avLst/>
              </a:prstGeom>
            </p:spPr>
          </p:pic>
          <p:pic>
            <p:nvPicPr>
              <p:cNvPr id="9" name="Picture 8" descr="Graphical user interface, text, application, email&#10;&#10;Description automatically generated">
                <a:extLst>
                  <a:ext uri="{FF2B5EF4-FFF2-40B4-BE49-F238E27FC236}">
                    <a16:creationId xmlns:a16="http://schemas.microsoft.com/office/drawing/2014/main" id="{29ED0C19-4DF4-6B44-823A-5F565F806F37}"/>
                  </a:ext>
                </a:extLst>
              </p:cNvPr>
              <p:cNvPicPr>
                <a:picLocks noChangeAspect="1"/>
              </p:cNvPicPr>
              <p:nvPr/>
            </p:nvPicPr>
            <p:blipFill rotWithShape="1">
              <a:blip r:embed="rId4">
                <a:extLst>
                  <a:ext uri="{28A0092B-C50C-407E-A947-70E740481C1C}">
                    <a14:useLocalDpi xmlns:a14="http://schemas.microsoft.com/office/drawing/2010/main" val="0"/>
                  </a:ext>
                </a:extLst>
              </a:blip>
              <a:srcRect b="25990"/>
              <a:stretch/>
            </p:blipFill>
            <p:spPr>
              <a:xfrm>
                <a:off x="1143000" y="3537051"/>
                <a:ext cx="6642100" cy="3092349"/>
              </a:xfrm>
              <a:prstGeom prst="rect">
                <a:avLst/>
              </a:prstGeom>
            </p:spPr>
          </p:pic>
        </p:grpSp>
        <p:grpSp>
          <p:nvGrpSpPr>
            <p:cNvPr id="15" name="Group 14">
              <a:extLst>
                <a:ext uri="{FF2B5EF4-FFF2-40B4-BE49-F238E27FC236}">
                  <a16:creationId xmlns:a16="http://schemas.microsoft.com/office/drawing/2014/main" id="{2FB632AF-B134-FC4F-8D8F-CDB5AB0C924D}"/>
                </a:ext>
              </a:extLst>
            </p:cNvPr>
            <p:cNvGrpSpPr/>
            <p:nvPr/>
          </p:nvGrpSpPr>
          <p:grpSpPr>
            <a:xfrm>
              <a:off x="1295400" y="2467888"/>
              <a:ext cx="6629400" cy="4325112"/>
              <a:chOff x="1295400" y="2467888"/>
              <a:chExt cx="6629400" cy="4325112"/>
            </a:xfrm>
          </p:grpSpPr>
          <p:sp>
            <p:nvSpPr>
              <p:cNvPr id="13" name="Rectangle 12">
                <a:extLst>
                  <a:ext uri="{FF2B5EF4-FFF2-40B4-BE49-F238E27FC236}">
                    <a16:creationId xmlns:a16="http://schemas.microsoft.com/office/drawing/2014/main" id="{F286C811-FFAF-7E4B-B295-998D5A6469DD}"/>
                  </a:ext>
                </a:extLst>
              </p:cNvPr>
              <p:cNvSpPr/>
              <p:nvPr/>
            </p:nvSpPr>
            <p:spPr>
              <a:xfrm>
                <a:off x="1295400" y="2467888"/>
                <a:ext cx="6629400" cy="432511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3DD90B99-FC0C-8B42-9980-280EB0BAD731}"/>
                  </a:ext>
                </a:extLst>
              </p:cNvPr>
              <p:cNvSpPr/>
              <p:nvPr/>
            </p:nvSpPr>
            <p:spPr>
              <a:xfrm>
                <a:off x="1314893" y="4248250"/>
                <a:ext cx="1733107" cy="238114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3" name="Slide Number Placeholder 2">
            <a:extLst>
              <a:ext uri="{FF2B5EF4-FFF2-40B4-BE49-F238E27FC236}">
                <a16:creationId xmlns:a16="http://schemas.microsoft.com/office/drawing/2014/main" id="{FC2BBC52-93A5-1C44-A294-AB02BE76C3F9}"/>
              </a:ext>
            </a:extLst>
          </p:cNvPr>
          <p:cNvSpPr>
            <a:spLocks noGrp="1"/>
          </p:cNvSpPr>
          <p:nvPr>
            <p:ph type="sldNum" sz="quarter" idx="12"/>
          </p:nvPr>
        </p:nvSpPr>
        <p:spPr/>
        <p:txBody>
          <a:bodyPr/>
          <a:lstStyle/>
          <a:p>
            <a:fld id="{D852D4E8-E283-404D-80D7-3AF63315721A}" type="slidenum">
              <a:rPr lang="en-US" smtClean="0"/>
              <a:t>43</a:t>
            </a:fld>
            <a:endParaRPr lang="en-US" dirty="0"/>
          </a:p>
        </p:txBody>
      </p:sp>
    </p:spTree>
    <p:extLst>
      <p:ext uri="{BB962C8B-B14F-4D97-AF65-F5344CB8AC3E}">
        <p14:creationId xmlns:p14="http://schemas.microsoft.com/office/powerpoint/2010/main" val="1777969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228600" y="1406987"/>
            <a:ext cx="6858000" cy="2085340"/>
          </a:xfrm>
        </p:spPr>
        <p:txBody>
          <a:bodyPr>
            <a:normAutofit fontScale="92500" lnSpcReduction="10000"/>
          </a:bodyPr>
          <a:lstStyle/>
          <a:p>
            <a:r>
              <a:rPr lang="en-US" sz="2200" b="1" dirty="0">
                <a:solidFill>
                  <a:schemeClr val="tx1"/>
                </a:solidFill>
              </a:rPr>
              <a:t>Safety Tips: </a:t>
            </a:r>
            <a:r>
              <a:rPr lang="en-US" sz="2200" dirty="0">
                <a:solidFill>
                  <a:schemeClr val="tx1"/>
                </a:solidFill>
              </a:rPr>
              <a:t>Here are some tips to ensure that you use the internet safely.</a:t>
            </a:r>
          </a:p>
          <a:p>
            <a:pPr lvl="1"/>
            <a:r>
              <a:rPr lang="en-US" sz="2200" b="1" dirty="0">
                <a:solidFill>
                  <a:schemeClr val="tx1"/>
                </a:solidFill>
              </a:rPr>
              <a:t>Secure websites: </a:t>
            </a:r>
            <a:r>
              <a:rPr lang="en-US" sz="2200" dirty="0">
                <a:solidFill>
                  <a:schemeClr val="tx1"/>
                </a:solidFill>
              </a:rPr>
              <a:t>These usually begin with https:// or show a lock icon </a:t>
            </a:r>
            <a:br>
              <a:rPr lang="en-US" sz="2200" dirty="0">
                <a:solidFill>
                  <a:schemeClr val="tx1"/>
                </a:solidFill>
              </a:rPr>
            </a:br>
            <a:r>
              <a:rPr lang="en-US" sz="2200" dirty="0">
                <a:solidFill>
                  <a:schemeClr val="tx1"/>
                </a:solidFill>
              </a:rPr>
              <a:t>or message to alert users that the website owner employs their own security team to ensure encryption of the user’s information.</a:t>
            </a:r>
          </a:p>
          <a:p>
            <a:pPr lvl="1"/>
            <a:endParaRPr lang="en-US" dirty="0">
              <a:solidFill>
                <a:schemeClr val="tx1"/>
              </a:solidFill>
            </a:endParaRPr>
          </a:p>
          <a:p>
            <a:pPr marL="82296" indent="0">
              <a:buNone/>
            </a:pPr>
            <a:endParaRPr lang="en-US"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609600"/>
            <a:ext cx="8229600" cy="1066800"/>
          </a:xfrm>
        </p:spPr>
        <p:txBody>
          <a:bodyPr/>
          <a:lstStyle/>
          <a:p>
            <a:r>
              <a:rPr lang="en-US" dirty="0"/>
              <a:t>Tips &amp; Tricks</a:t>
            </a:r>
          </a:p>
        </p:txBody>
      </p:sp>
      <p:sp>
        <p:nvSpPr>
          <p:cNvPr id="9" name="Content Placeholder 1">
            <a:extLst>
              <a:ext uri="{FF2B5EF4-FFF2-40B4-BE49-F238E27FC236}">
                <a16:creationId xmlns:a16="http://schemas.microsoft.com/office/drawing/2014/main" id="{82435D71-970F-6D4F-A6FA-B7160C5140D6}"/>
              </a:ext>
            </a:extLst>
          </p:cNvPr>
          <p:cNvSpPr txBox="1">
            <a:spLocks/>
          </p:cNvSpPr>
          <p:nvPr/>
        </p:nvSpPr>
        <p:spPr>
          <a:xfrm>
            <a:off x="284162" y="4267200"/>
            <a:ext cx="8783638" cy="4325112"/>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lvl="1"/>
            <a:endParaRPr lang="en-US" dirty="0">
              <a:solidFill>
                <a:schemeClr val="tx1"/>
              </a:solidFill>
              <a:latin typeface="+mn-lt"/>
            </a:endParaRPr>
          </a:p>
          <a:p>
            <a:pPr lvl="1"/>
            <a:r>
              <a:rPr lang="en-US" sz="2000" b="1" dirty="0">
                <a:solidFill>
                  <a:schemeClr val="tx1"/>
                </a:solidFill>
                <a:latin typeface="+mn-lt"/>
              </a:rPr>
              <a:t>Fake URLs: </a:t>
            </a:r>
            <a:r>
              <a:rPr lang="en-US" sz="2000" dirty="0">
                <a:solidFill>
                  <a:schemeClr val="tx1"/>
                </a:solidFill>
                <a:latin typeface="+mn-lt"/>
              </a:rPr>
              <a:t>Sometimes fraudsters create a fake URL as part of an online scam. Check the website address or URL to make sure you are on the website you intended to visit. A missing letter, a typo, or grammatical errors can be a sign that the website may be part of a scam.</a:t>
            </a:r>
          </a:p>
          <a:p>
            <a:pPr lvl="1"/>
            <a:r>
              <a:rPr lang="en-US" sz="2000" b="1" dirty="0">
                <a:solidFill>
                  <a:schemeClr val="tx1"/>
                </a:solidFill>
                <a:latin typeface="+mn-lt"/>
              </a:rPr>
              <a:t>Security settings: </a:t>
            </a:r>
            <a:r>
              <a:rPr lang="en-US" sz="2000" dirty="0">
                <a:solidFill>
                  <a:schemeClr val="tx1"/>
                </a:solidFill>
                <a:latin typeface="+mn-lt"/>
              </a:rPr>
              <a:t>Check the security settings in your web browser to view and set your security preferences.</a:t>
            </a:r>
          </a:p>
          <a:p>
            <a:pPr lvl="1"/>
            <a:endParaRPr lang="en-US" dirty="0">
              <a:solidFill>
                <a:schemeClr val="tx1"/>
              </a:solidFill>
            </a:endParaRPr>
          </a:p>
          <a:p>
            <a:pPr marL="82296" indent="0">
              <a:buFont typeface="Georgia"/>
              <a:buNone/>
            </a:pPr>
            <a:endParaRPr lang="en-US" dirty="0">
              <a:solidFill>
                <a:schemeClr val="tx1"/>
              </a:solidFill>
            </a:endParaRPr>
          </a:p>
        </p:txBody>
      </p:sp>
      <p:grpSp>
        <p:nvGrpSpPr>
          <p:cNvPr id="14" name="Group 13">
            <a:extLst>
              <a:ext uri="{FF2B5EF4-FFF2-40B4-BE49-F238E27FC236}">
                <a16:creationId xmlns:a16="http://schemas.microsoft.com/office/drawing/2014/main" id="{31AAD621-8CF0-D848-A87D-94A436A52F0D}"/>
              </a:ext>
              <a:ext uri="{C183D7F6-B498-43B3-948B-1728B52AA6E4}">
                <adec:decorative xmlns:adec="http://schemas.microsoft.com/office/drawing/2017/decorative" val="1"/>
              </a:ext>
            </a:extLst>
          </p:cNvPr>
          <p:cNvGrpSpPr/>
          <p:nvPr/>
        </p:nvGrpSpPr>
        <p:grpSpPr>
          <a:xfrm>
            <a:off x="1828800" y="3609050"/>
            <a:ext cx="5029200" cy="886750"/>
            <a:chOff x="1524000" y="3285492"/>
            <a:chExt cx="5105400" cy="1069882"/>
          </a:xfrm>
        </p:grpSpPr>
        <p:pic>
          <p:nvPicPr>
            <p:cNvPr id="4" name="Picture 3" descr="Graphical user interface, text, application, email&#10;&#10;Description automatically generated">
              <a:extLst>
                <a:ext uri="{FF2B5EF4-FFF2-40B4-BE49-F238E27FC236}">
                  <a16:creationId xmlns:a16="http://schemas.microsoft.com/office/drawing/2014/main" id="{C151C37C-2456-2A44-A1AC-4DFDE71876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3285492"/>
              <a:ext cx="5105400" cy="1069882"/>
            </a:xfrm>
            <a:prstGeom prst="rect">
              <a:avLst/>
            </a:prstGeom>
          </p:spPr>
        </p:pic>
        <p:sp>
          <p:nvSpPr>
            <p:cNvPr id="13" name="Rectangle 12">
              <a:extLst>
                <a:ext uri="{FF2B5EF4-FFF2-40B4-BE49-F238E27FC236}">
                  <a16:creationId xmlns:a16="http://schemas.microsoft.com/office/drawing/2014/main" id="{40D7C5B7-EA04-C64D-A24C-EA7D42C2D5EE}"/>
                </a:ext>
              </a:extLst>
            </p:cNvPr>
            <p:cNvSpPr/>
            <p:nvPr/>
          </p:nvSpPr>
          <p:spPr>
            <a:xfrm>
              <a:off x="2133600" y="3551790"/>
              <a:ext cx="1524000" cy="25820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 name="Slide Number Placeholder 2">
            <a:extLst>
              <a:ext uri="{FF2B5EF4-FFF2-40B4-BE49-F238E27FC236}">
                <a16:creationId xmlns:a16="http://schemas.microsoft.com/office/drawing/2014/main" id="{DDBACCCD-A3B8-1340-9D05-C3C279E6FCA5}"/>
              </a:ext>
            </a:extLst>
          </p:cNvPr>
          <p:cNvSpPr>
            <a:spLocks noGrp="1"/>
          </p:cNvSpPr>
          <p:nvPr>
            <p:ph type="sldNum" sz="quarter" idx="12"/>
          </p:nvPr>
        </p:nvSpPr>
        <p:spPr/>
        <p:txBody>
          <a:bodyPr/>
          <a:lstStyle/>
          <a:p>
            <a:fld id="{D852D4E8-E283-404D-80D7-3AF63315721A}" type="slidenum">
              <a:rPr lang="en-US" smtClean="0"/>
              <a:t>44</a:t>
            </a:fld>
            <a:endParaRPr lang="en-US" dirty="0"/>
          </a:p>
        </p:txBody>
      </p:sp>
      <p:pic>
        <p:nvPicPr>
          <p:cNvPr id="10" name="Picture 9">
            <a:extLst>
              <a:ext uri="{FF2B5EF4-FFF2-40B4-BE49-F238E27FC236}">
                <a16:creationId xmlns:a16="http://schemas.microsoft.com/office/drawing/2014/main" id="{69C6FA33-F157-2F7C-346B-1F8288AFC43A}"/>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858000" y="368300"/>
            <a:ext cx="2251364" cy="1840057"/>
          </a:xfrm>
          <a:prstGeom prst="rect">
            <a:avLst/>
          </a:prstGeom>
        </p:spPr>
      </p:pic>
    </p:spTree>
    <p:extLst>
      <p:ext uri="{BB962C8B-B14F-4D97-AF65-F5344CB8AC3E}">
        <p14:creationId xmlns:p14="http://schemas.microsoft.com/office/powerpoint/2010/main" val="3238160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#4</a:t>
            </a:r>
          </a:p>
        </p:txBody>
      </p:sp>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45</a:t>
            </a:fld>
            <a:endParaRPr lang="en-US" dirty="0"/>
          </a:p>
        </p:txBody>
      </p:sp>
    </p:spTree>
    <p:extLst>
      <p:ext uri="{BB962C8B-B14F-4D97-AF65-F5344CB8AC3E}">
        <p14:creationId xmlns:p14="http://schemas.microsoft.com/office/powerpoint/2010/main" val="1960710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74B7DA-878E-26E3-20DF-B929201699BA}"/>
              </a:ext>
            </a:extLst>
          </p:cNvPr>
          <p:cNvSpPr>
            <a:spLocks noGrp="1"/>
          </p:cNvSpPr>
          <p:nvPr>
            <p:ph type="sldNum" sz="quarter" idx="12"/>
          </p:nvPr>
        </p:nvSpPr>
        <p:spPr/>
        <p:txBody>
          <a:bodyPr/>
          <a:lstStyle/>
          <a:p>
            <a:pPr>
              <a:defRPr/>
            </a:pPr>
            <a:fld id="{C93FB818-8B20-7546-A3E7-FC8ECF00FB08}" type="slidenum">
              <a:rPr lang="en-US" smtClean="0"/>
              <a:pPr>
                <a:defRPr/>
              </a:pPr>
              <a:t>46</a:t>
            </a:fld>
            <a:endParaRPr lang="en-US"/>
          </a:p>
        </p:txBody>
      </p:sp>
      <p:sp>
        <p:nvSpPr>
          <p:cNvPr id="3" name="TextBox 2">
            <a:extLst>
              <a:ext uri="{FF2B5EF4-FFF2-40B4-BE49-F238E27FC236}">
                <a16:creationId xmlns:a16="http://schemas.microsoft.com/office/drawing/2014/main" id="{DBE2C996-DB0F-D27A-2DF9-18CFCF590E30}"/>
              </a:ext>
            </a:extLst>
          </p:cNvPr>
          <p:cNvSpPr txBox="1"/>
          <p:nvPr/>
        </p:nvSpPr>
        <p:spPr>
          <a:xfrm>
            <a:off x="124838" y="823991"/>
            <a:ext cx="8783638" cy="6340197"/>
          </a:xfrm>
          <a:prstGeom prst="rect">
            <a:avLst/>
          </a:prstGeom>
          <a:noFill/>
        </p:spPr>
        <p:txBody>
          <a:bodyPr wrap="square" rtlCol="0">
            <a:spAutoFit/>
          </a:bodyPr>
          <a:lstStyle/>
          <a:p>
            <a:r>
              <a:rPr lang="en-US" sz="3200" b="1" dirty="0">
                <a:latin typeface="+mj-lt"/>
              </a:rPr>
              <a:t>ACTIVITY #4: Practice</a:t>
            </a:r>
            <a:endParaRPr lang="en-US" sz="3200" dirty="0">
              <a:latin typeface="+mj-lt"/>
            </a:endParaRPr>
          </a:p>
          <a:p>
            <a:endParaRPr lang="en-US" sz="2000" dirty="0"/>
          </a:p>
          <a:p>
            <a:r>
              <a:rPr lang="en-US" sz="2000" dirty="0"/>
              <a:t>Practice what you’ve learned. Use a web browser to visit </a:t>
            </a:r>
            <a:r>
              <a:rPr lang="en-US" sz="2000" u="sng" dirty="0">
                <a:hlinkClick r:id="rId3"/>
              </a:rPr>
              <a:t>https://www.digitallearn.org</a:t>
            </a:r>
            <a:r>
              <a:rPr lang="en-US" sz="2000" dirty="0"/>
              <a:t> and answer the following questions or follow along with the instructor to complete the following tasks.  </a:t>
            </a:r>
          </a:p>
          <a:p>
            <a:pPr>
              <a:lnSpc>
                <a:spcPct val="150000"/>
              </a:lnSpc>
            </a:pPr>
            <a:r>
              <a:rPr lang="en-US" sz="2000" dirty="0"/>
              <a:t> </a:t>
            </a:r>
          </a:p>
          <a:p>
            <a:pPr>
              <a:lnSpc>
                <a:spcPct val="150000"/>
              </a:lnSpc>
            </a:pPr>
            <a:r>
              <a:rPr lang="en-US" sz="2000" dirty="0"/>
              <a:t>1. How many courses are available? </a:t>
            </a:r>
          </a:p>
          <a:p>
            <a:pPr>
              <a:lnSpc>
                <a:spcPct val="150000"/>
              </a:lnSpc>
            </a:pPr>
            <a:r>
              <a:rPr lang="en-US" sz="2000" dirty="0"/>
              <a:t>2. How many activities are in the </a:t>
            </a:r>
            <a:r>
              <a:rPr lang="en-US" sz="2000" i="1" dirty="0"/>
              <a:t>Navigating a Website</a:t>
            </a:r>
            <a:r>
              <a:rPr lang="en-US" sz="2000" dirty="0"/>
              <a:t> course? </a:t>
            </a:r>
          </a:p>
          <a:p>
            <a:pPr>
              <a:lnSpc>
                <a:spcPct val="150000"/>
              </a:lnSpc>
            </a:pPr>
            <a:r>
              <a:rPr lang="en-US" sz="2000" dirty="0"/>
              <a:t>3. What information is available in the footer?  </a:t>
            </a:r>
          </a:p>
          <a:p>
            <a:pPr>
              <a:lnSpc>
                <a:spcPct val="150000"/>
              </a:lnSpc>
            </a:pPr>
            <a:r>
              <a:rPr lang="en-US" sz="2000" dirty="0"/>
              <a:t>4. What links are in the navigation menu?  </a:t>
            </a:r>
          </a:p>
          <a:p>
            <a:pPr>
              <a:lnSpc>
                <a:spcPct val="150000"/>
              </a:lnSpc>
            </a:pPr>
            <a:r>
              <a:rPr lang="en-US" sz="2000" dirty="0"/>
              <a:t>5. List one resource that is hyperlinked on the web page </a:t>
            </a:r>
          </a:p>
          <a:p>
            <a:pPr>
              <a:lnSpc>
                <a:spcPct val="150000"/>
              </a:lnSpc>
            </a:pPr>
            <a:r>
              <a:rPr lang="en-US" sz="2000" dirty="0"/>
              <a:t>6. Are there ads on the website? If yes, how many?  </a:t>
            </a:r>
          </a:p>
          <a:p>
            <a:pPr>
              <a:lnSpc>
                <a:spcPct val="150000"/>
              </a:lnSpc>
            </a:pPr>
            <a:r>
              <a:rPr lang="en-US" sz="2000" dirty="0"/>
              <a:t>7. Does the website have a search function? </a:t>
            </a:r>
          </a:p>
          <a:p>
            <a:r>
              <a:rPr lang="en-US" b="1" dirty="0"/>
              <a:t> </a:t>
            </a:r>
            <a:endParaRPr lang="en-US" dirty="0"/>
          </a:p>
          <a:p>
            <a:r>
              <a:rPr lang="en-US" b="1" dirty="0"/>
              <a:t> </a:t>
            </a:r>
            <a:endParaRPr lang="en-US" dirty="0"/>
          </a:p>
          <a:p>
            <a:endParaRPr lang="en-US" dirty="0"/>
          </a:p>
        </p:txBody>
      </p:sp>
    </p:spTree>
    <p:extLst>
      <p:ext uri="{BB962C8B-B14F-4D97-AF65-F5344CB8AC3E}">
        <p14:creationId xmlns:p14="http://schemas.microsoft.com/office/powerpoint/2010/main" val="2239461139"/>
      </p:ext>
    </p:extLst>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a:normAutofit/>
          </a:bodyPr>
          <a:lstStyle/>
          <a:p>
            <a:pPr marL="82296" indent="0">
              <a:buNone/>
            </a:pPr>
            <a:r>
              <a:rPr lang="en-US" dirty="0"/>
              <a:t>Today you have learned:</a:t>
            </a:r>
            <a:br>
              <a:rPr lang="en-US" dirty="0"/>
            </a:br>
            <a:endParaRPr lang="en-US" dirty="0">
              <a:solidFill>
                <a:schemeClr val="tx1"/>
              </a:solidFill>
            </a:endParaRPr>
          </a:p>
          <a:p>
            <a:pPr lvl="1"/>
            <a:r>
              <a:rPr lang="en-US" sz="2100" dirty="0">
                <a:solidFill>
                  <a:schemeClr val="tx1"/>
                </a:solidFill>
              </a:rPr>
              <a:t>What web browsers and search engines do</a:t>
            </a:r>
          </a:p>
          <a:p>
            <a:pPr lvl="1"/>
            <a:r>
              <a:rPr lang="en-US" sz="2100" dirty="0">
                <a:solidFill>
                  <a:schemeClr val="tx1"/>
                </a:solidFill>
              </a:rPr>
              <a:t>Which skills you need to navigate the internet, including:</a:t>
            </a:r>
          </a:p>
          <a:p>
            <a:pPr lvl="2"/>
            <a:r>
              <a:rPr lang="en-US" sz="2100" dirty="0">
                <a:solidFill>
                  <a:schemeClr val="tx1"/>
                </a:solidFill>
              </a:rPr>
              <a:t>Using a web browser</a:t>
            </a:r>
          </a:p>
          <a:p>
            <a:pPr lvl="2"/>
            <a:r>
              <a:rPr lang="en-US" sz="2100" dirty="0">
                <a:solidFill>
                  <a:schemeClr val="tx1"/>
                </a:solidFill>
              </a:rPr>
              <a:t>Using a search engine</a:t>
            </a:r>
          </a:p>
          <a:p>
            <a:pPr lvl="2"/>
            <a:r>
              <a:rPr lang="en-US" sz="2100" dirty="0">
                <a:solidFill>
                  <a:schemeClr val="tx1"/>
                </a:solidFill>
              </a:rPr>
              <a:t>Navigating a website</a:t>
            </a:r>
          </a:p>
          <a:p>
            <a:pPr lvl="1"/>
            <a:r>
              <a:rPr lang="en-US" sz="2100" dirty="0">
                <a:solidFill>
                  <a:schemeClr val="tx1"/>
                </a:solidFill>
              </a:rPr>
              <a:t>Tips &amp; tricks for basic and advanced searches</a:t>
            </a:r>
          </a:p>
          <a:p>
            <a:pPr lvl="1"/>
            <a:endParaRPr lang="en-US" sz="2000" dirty="0">
              <a:solidFill>
                <a:schemeClr val="tx1"/>
              </a:solidFill>
            </a:endParaRPr>
          </a:p>
          <a:p>
            <a:pPr lvl="1"/>
            <a:endParaRPr lang="en-US" sz="2000" dirty="0">
              <a:solidFill>
                <a:schemeClr val="tx1"/>
              </a:solidFill>
            </a:endParaRPr>
          </a:p>
          <a:p>
            <a:pPr marL="82296" indent="0">
              <a:buNone/>
            </a:pPr>
            <a:endParaRPr lang="en-US"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a:lstStyle/>
          <a:p>
            <a:r>
              <a:rPr lang="en-US" dirty="0"/>
              <a:t>Congratulations, Learners! </a:t>
            </a:r>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47</a:t>
            </a:fld>
            <a:endParaRPr lang="en-US" dirty="0"/>
          </a:p>
        </p:txBody>
      </p:sp>
    </p:spTree>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br>
              <a:rPr lang="en-US" sz="2200" dirty="0"/>
            </a:br>
            <a:r>
              <a:rPr lang="en-US" dirty="0"/>
              <a:t>Today’s training is provided by AT&amp;T </a:t>
            </a:r>
            <a:br>
              <a:rPr lang="en-US" dirty="0"/>
            </a:br>
            <a:r>
              <a:rPr lang="en-US" dirty="0"/>
              <a:t>and the Public Library Association. </a:t>
            </a:r>
            <a:br>
              <a:rPr lang="en-US" dirty="0"/>
            </a:br>
            <a:br>
              <a:rPr lang="en-US" dirty="0"/>
            </a:br>
            <a:r>
              <a:rPr lang="en-US" dirty="0"/>
              <a:t>Visit &lt;insert library’s URL here&gt; and </a:t>
            </a:r>
            <a:r>
              <a:rPr lang="en-US" dirty="0">
                <a:hlinkClick r:id="rId3"/>
              </a:rPr>
              <a:t>https://www.digitallearn.org</a:t>
            </a:r>
            <a:br>
              <a:rPr lang="en-US" dirty="0"/>
            </a:br>
            <a:r>
              <a:rPr lang="en-US" dirty="0"/>
              <a:t>for more courses and to build confidence using technology.</a:t>
            </a:r>
            <a:br>
              <a:rPr lang="en-US" dirty="0"/>
            </a:br>
            <a:endParaRPr lang="en-US" sz="4800" dirty="0"/>
          </a:p>
        </p:txBody>
      </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48</a:t>
            </a:fld>
            <a:endParaRPr lang="en-US" dirty="0"/>
          </a:p>
        </p:txBody>
      </p:sp>
    </p:spTree>
    <p:extLst>
      <p:ext uri="{BB962C8B-B14F-4D97-AF65-F5344CB8AC3E}">
        <p14:creationId xmlns:p14="http://schemas.microsoft.com/office/powerpoint/2010/main" val="7915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F0E00D9-A612-B433-B783-BE5A6E5B64F1}"/>
              </a:ext>
            </a:extLst>
          </p:cNvPr>
          <p:cNvSpPr>
            <a:spLocks noGrp="1"/>
          </p:cNvSpPr>
          <p:nvPr>
            <p:ph type="sldNum" sz="quarter" idx="12"/>
          </p:nvPr>
        </p:nvSpPr>
        <p:spPr/>
        <p:txBody>
          <a:bodyPr/>
          <a:lstStyle/>
          <a:p>
            <a:pPr>
              <a:defRPr/>
            </a:pPr>
            <a:fld id="{30EA123D-9CE2-EC41-82B6-57109BF33E26}" type="slidenum">
              <a:rPr lang="en-US"/>
              <a:pPr>
                <a:defRPr/>
              </a:pPr>
              <a:t>49</a:t>
            </a:fld>
            <a:endParaRPr lang="en-US"/>
          </a:p>
        </p:txBody>
      </p:sp>
      <p:sp>
        <p:nvSpPr>
          <p:cNvPr id="13314" name="Subtitle 1" hidden="1">
            <a:extLst>
              <a:ext uri="{FF2B5EF4-FFF2-40B4-BE49-F238E27FC236}">
                <a16:creationId xmlns:a16="http://schemas.microsoft.com/office/drawing/2014/main" id="{7A94663B-82A7-239A-2495-51CAC2E1EE4B}"/>
              </a:ext>
            </a:extLst>
          </p:cNvPr>
          <p:cNvSpPr>
            <a:spLocks noGrp="1" noChangeArrowheads="1"/>
          </p:cNvSpPr>
          <p:nvPr>
            <p:ph type="subTitle" idx="1"/>
          </p:nvPr>
        </p:nvSpPr>
        <p:spPr bwMode="auto">
          <a:xfrm>
            <a:off x="457200" y="3900488"/>
            <a:ext cx="4953000" cy="1752600"/>
          </a:xfrm>
        </p:spPr>
        <p:txBody>
          <a:bodyPr wrap="square" lIns="91440" tIns="45720" rIns="91440" bIns="45720" numCol="1" anchor="t" anchorCtr="0" compatLnSpc="1">
            <a:prstTxWarp prst="textNoShape">
              <a:avLst/>
            </a:prstTxWarp>
          </a:bodyPr>
          <a:lstStyle/>
          <a:p>
            <a:pPr marL="47625"/>
            <a:r>
              <a:rPr lang="en-US" altLang="en-US" sz="2000" b="1"/>
              <a:t>THANK YOU FOR COMING!</a:t>
            </a:r>
          </a:p>
          <a:p>
            <a:pPr marL="47625"/>
            <a:endParaRPr lang="en-US" altLang="en-US"/>
          </a:p>
        </p:txBody>
      </p:sp>
      <p:sp>
        <p:nvSpPr>
          <p:cNvPr id="13315" name="Title 2">
            <a:extLst>
              <a:ext uri="{FF2B5EF4-FFF2-40B4-BE49-F238E27FC236}">
                <a16:creationId xmlns:a16="http://schemas.microsoft.com/office/drawing/2014/main" id="{A841B28A-EC9C-FE77-39A7-F4DF256569E4}"/>
              </a:ext>
            </a:extLst>
          </p:cNvPr>
          <p:cNvSpPr>
            <a:spLocks noGrp="1" noChangeArrowheads="1"/>
          </p:cNvSpPr>
          <p:nvPr>
            <p:ph type="ctrTitle"/>
          </p:nvPr>
        </p:nvSpPr>
        <p:spPr>
          <a:xfrm>
            <a:off x="457200" y="2063750"/>
            <a:ext cx="8458200" cy="1470025"/>
          </a:xfrm>
        </p:spPr>
        <p:txBody>
          <a:bodyPr/>
          <a:lstStyle/>
          <a:p>
            <a:r>
              <a:rPr lang="en-US" altLang="en-US"/>
              <a:t>Thank you for coming!</a:t>
            </a:r>
          </a:p>
        </p:txBody>
      </p:sp>
      <p:sp>
        <p:nvSpPr>
          <p:cNvPr id="13316" name="Rectangle 10">
            <a:extLst>
              <a:ext uri="{FF2B5EF4-FFF2-40B4-BE49-F238E27FC236}">
                <a16:creationId xmlns:a16="http://schemas.microsoft.com/office/drawing/2014/main" id="{C7B40641-E46E-AF2E-2330-66FB6C240E24}"/>
              </a:ext>
            </a:extLst>
          </p:cNvPr>
          <p:cNvSpPr>
            <a:spLocks noChangeArrowheads="1"/>
          </p:cNvSpPr>
          <p:nvPr/>
        </p:nvSpPr>
        <p:spPr bwMode="auto">
          <a:xfrm>
            <a:off x="457200" y="6429375"/>
            <a:ext cx="82391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Provided by AT&amp;T and the Public Library Association.</a:t>
            </a:r>
          </a:p>
        </p:txBody>
      </p:sp>
      <p:pic>
        <p:nvPicPr>
          <p:cNvPr id="13317" name="Picture 11" descr="https://www.digitallearn.org">
            <a:extLst>
              <a:ext uri="{FF2B5EF4-FFF2-40B4-BE49-F238E27FC236}">
                <a16:creationId xmlns:a16="http://schemas.microsoft.com/office/drawing/2014/main" id="{7174F2E8-11D2-F1C1-CED3-EE8FF3EB59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9725" y="5561013"/>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95300" y="1447800"/>
            <a:ext cx="8229600" cy="4324350"/>
          </a:xfrm>
        </p:spPr>
        <p:txBody>
          <a:bodyPr/>
          <a:lstStyle/>
          <a:p>
            <a:r>
              <a:rPr lang="en-US" b="1" dirty="0">
                <a:solidFill>
                  <a:schemeClr val="tx1"/>
                </a:solidFill>
              </a:rPr>
              <a:t>Address Bar: </a:t>
            </a:r>
            <a:r>
              <a:rPr lang="en-US" dirty="0">
                <a:solidFill>
                  <a:schemeClr val="tx1"/>
                </a:solidFill>
              </a:rPr>
              <a:t>Use this to type in the address of a website or web page.</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Web Browser</a:t>
            </a:r>
          </a:p>
        </p:txBody>
      </p:sp>
      <p:sp>
        <p:nvSpPr>
          <p:cNvPr id="6" name="Rectangle 5">
            <a:extLst>
              <a:ext uri="{FF2B5EF4-FFF2-40B4-BE49-F238E27FC236}">
                <a16:creationId xmlns:a16="http://schemas.microsoft.com/office/drawing/2014/main" id="{FFA94D5D-DD6E-6341-B42A-0652362B327D}"/>
              </a:ext>
            </a:extLst>
          </p:cNvPr>
          <p:cNvSpPr/>
          <p:nvPr/>
        </p:nvSpPr>
        <p:spPr>
          <a:xfrm>
            <a:off x="2895600" y="2646208"/>
            <a:ext cx="3429000" cy="32559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a:t>
            </a:fld>
            <a:endParaRPr lang="en-US" dirty="0"/>
          </a:p>
        </p:txBody>
      </p:sp>
      <p:pic>
        <p:nvPicPr>
          <p:cNvPr id="7" name="Picture 6" descr="A picture of a browswer window with the Address bar hiighlighted in an orange box. There is a URL in the address box.">
            <a:extLst>
              <a:ext uri="{FF2B5EF4-FFF2-40B4-BE49-F238E27FC236}">
                <a16:creationId xmlns:a16="http://schemas.microsoft.com/office/drawing/2014/main" id="{088A4576-BDA7-604F-B1F2-B221E0C993C1}"/>
              </a:ext>
            </a:extLst>
          </p:cNvPr>
          <p:cNvPicPr>
            <a:picLocks noChangeAspect="1"/>
          </p:cNvPicPr>
          <p:nvPr/>
        </p:nvPicPr>
        <p:blipFill rotWithShape="1">
          <a:blip r:embed="rId3">
            <a:extLst>
              <a:ext uri="{28A0092B-C50C-407E-A947-70E740481C1C}">
                <a14:useLocalDpi xmlns:a14="http://schemas.microsoft.com/office/drawing/2010/main" val="0"/>
              </a:ext>
            </a:extLst>
          </a:blip>
          <a:srcRect b="11294"/>
          <a:stretch/>
        </p:blipFill>
        <p:spPr>
          <a:xfrm>
            <a:off x="1279046" y="2324070"/>
            <a:ext cx="6585907" cy="4305330"/>
          </a:xfrm>
          <a:prstGeom prst="rect">
            <a:avLst/>
          </a:prstGeom>
        </p:spPr>
      </p:pic>
      <p:sp>
        <p:nvSpPr>
          <p:cNvPr id="8" name="Rectangle 7">
            <a:extLst>
              <a:ext uri="{FF2B5EF4-FFF2-40B4-BE49-F238E27FC236}">
                <a16:creationId xmlns:a16="http://schemas.microsoft.com/office/drawing/2014/main" id="{9EAEDB1D-1283-D640-AEBA-74D53F7E39F5}"/>
              </a:ext>
            </a:extLst>
          </p:cNvPr>
          <p:cNvSpPr/>
          <p:nvPr/>
        </p:nvSpPr>
        <p:spPr>
          <a:xfrm>
            <a:off x="1905000" y="2514600"/>
            <a:ext cx="3429000" cy="32559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3023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Search Box: </a:t>
            </a:r>
            <a:r>
              <a:rPr lang="en-US" dirty="0">
                <a:solidFill>
                  <a:schemeClr val="tx1"/>
                </a:solidFill>
              </a:rPr>
              <a:t>Use this to enter keywords when the exact address is unknown.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r>
              <a:rPr lang="en-US" dirty="0">
                <a:solidFill>
                  <a:schemeClr val="tx1"/>
                </a:solidFill>
              </a:rPr>
              <a:t>Note: Some browsers only have a single “omnibox” that is used to enter both web addresses and keywords (like Google).</a:t>
            </a:r>
          </a:p>
          <a:p>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Web Browser</a:t>
            </a:r>
          </a:p>
        </p:txBody>
      </p:sp>
      <p:grpSp>
        <p:nvGrpSpPr>
          <p:cNvPr id="4" name="Group 3" descr="A picture of a browser window with the Address Bar hiighlighted in an orange box. There is a search phrase &quot;movies in the park&quot; in the the Address Bar.">
            <a:extLst>
              <a:ext uri="{FF2B5EF4-FFF2-40B4-BE49-F238E27FC236}">
                <a16:creationId xmlns:a16="http://schemas.microsoft.com/office/drawing/2014/main" id="{0C1DD20F-F985-8447-A4EE-7CF666120168}"/>
              </a:ext>
            </a:extLst>
          </p:cNvPr>
          <p:cNvGrpSpPr/>
          <p:nvPr/>
        </p:nvGrpSpPr>
        <p:grpSpPr>
          <a:xfrm>
            <a:off x="502920" y="2743200"/>
            <a:ext cx="7985760" cy="1219200"/>
            <a:chOff x="502920" y="2897124"/>
            <a:chExt cx="7985760" cy="1219200"/>
          </a:xfrm>
        </p:grpSpPr>
        <p:pic>
          <p:nvPicPr>
            <p:cNvPr id="5" name="Picture 4" descr="Graphical user interface, application&#10;&#10;Description automatically generated with medium confidence">
              <a:extLst>
                <a:ext uri="{FF2B5EF4-FFF2-40B4-BE49-F238E27FC236}">
                  <a16:creationId xmlns:a16="http://schemas.microsoft.com/office/drawing/2014/main" id="{E7D76ED1-6912-384C-A788-6E04DE3AEF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 y="2897124"/>
              <a:ext cx="7985760" cy="1219200"/>
            </a:xfrm>
            <a:prstGeom prst="rect">
              <a:avLst/>
            </a:prstGeom>
            <a:ln>
              <a:solidFill>
                <a:schemeClr val="bg2">
                  <a:lumMod val="50000"/>
                </a:schemeClr>
              </a:solidFill>
            </a:ln>
          </p:spPr>
        </p:pic>
        <p:sp>
          <p:nvSpPr>
            <p:cNvPr id="7" name="Rectangle 6">
              <a:extLst>
                <a:ext uri="{FF2B5EF4-FFF2-40B4-BE49-F238E27FC236}">
                  <a16:creationId xmlns:a16="http://schemas.microsoft.com/office/drawing/2014/main" id="{1A9F8E0E-E1D0-1747-BB0B-0622765900ED}"/>
                </a:ext>
              </a:extLst>
            </p:cNvPr>
            <p:cNvSpPr/>
            <p:nvPr/>
          </p:nvSpPr>
          <p:spPr>
            <a:xfrm>
              <a:off x="1524000" y="3316224"/>
              <a:ext cx="5715000" cy="38100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a:t>
            </a:fld>
            <a:endParaRPr lang="en-US" dirty="0"/>
          </a:p>
        </p:txBody>
      </p:sp>
    </p:spTree>
    <p:extLst>
      <p:ext uri="{BB962C8B-B14F-4D97-AF65-F5344CB8AC3E}">
        <p14:creationId xmlns:p14="http://schemas.microsoft.com/office/powerpoint/2010/main" val="2324884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76400"/>
            <a:ext cx="8229600" cy="4324350"/>
          </a:xfrm>
        </p:spPr>
        <p:txBody>
          <a:bodyPr/>
          <a:lstStyle/>
          <a:p>
            <a:r>
              <a:rPr lang="en-US" b="1" dirty="0">
                <a:solidFill>
                  <a:schemeClr val="tx1"/>
                </a:solidFill>
              </a:rPr>
              <a:t>Browser Window: </a:t>
            </a:r>
            <a:r>
              <a:rPr lang="en-US" dirty="0">
                <a:solidFill>
                  <a:schemeClr val="tx1"/>
                </a:solidFill>
              </a:rPr>
              <a:t>This is how you view and navigate web pages. Within a browser window, you can have multiple tabs. You can also have multiple browser windows open at the same time.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Web Browser</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7</a:t>
            </a:fld>
            <a:endParaRPr lang="en-US" dirty="0"/>
          </a:p>
        </p:txBody>
      </p:sp>
      <p:pic>
        <p:nvPicPr>
          <p:cNvPr id="8" name="Picture 7" descr="A picture of a browser window highlighted in an orange box. There are two tabs open in the Browser Window. ">
            <a:extLst>
              <a:ext uri="{FF2B5EF4-FFF2-40B4-BE49-F238E27FC236}">
                <a16:creationId xmlns:a16="http://schemas.microsoft.com/office/drawing/2014/main" id="{B01A48D8-E173-1E47-B96C-DEF4654D6CFC}"/>
              </a:ext>
            </a:extLst>
          </p:cNvPr>
          <p:cNvPicPr>
            <a:picLocks noChangeAspect="1"/>
          </p:cNvPicPr>
          <p:nvPr/>
        </p:nvPicPr>
        <p:blipFill rotWithShape="1">
          <a:blip r:embed="rId3">
            <a:extLst>
              <a:ext uri="{28A0092B-C50C-407E-A947-70E740481C1C}">
                <a14:useLocalDpi xmlns:a14="http://schemas.microsoft.com/office/drawing/2010/main" val="0"/>
              </a:ext>
            </a:extLst>
          </a:blip>
          <a:srcRect b="28649"/>
          <a:stretch/>
        </p:blipFill>
        <p:spPr bwMode="auto">
          <a:xfrm>
            <a:off x="892006" y="2957830"/>
            <a:ext cx="7359988" cy="3366770"/>
          </a:xfrm>
          <a:prstGeom prst="rect">
            <a:avLst/>
          </a:prstGeom>
          <a:ln w="50800">
            <a:solidFill>
              <a:schemeClr val="tx1">
                <a:lumMod val="65000"/>
                <a:lumOff val="35000"/>
              </a:schemeClr>
            </a:solidFill>
          </a:ln>
          <a:extLst>
            <a:ext uri="{53640926-AAD7-44D8-BBD7-CCE9431645EC}">
              <a14:shadowObscured xmlns:a14="http://schemas.microsoft.com/office/drawing/2010/main"/>
            </a:ext>
          </a:extLst>
        </p:spPr>
      </p:pic>
      <p:sp>
        <p:nvSpPr>
          <p:cNvPr id="9" name="Rectangle 8">
            <a:extLst>
              <a:ext uri="{FF2B5EF4-FFF2-40B4-BE49-F238E27FC236}">
                <a16:creationId xmlns:a16="http://schemas.microsoft.com/office/drawing/2014/main" id="{DFFFC7E6-C03D-EB4B-B59B-7A895FA19384}"/>
              </a:ext>
            </a:extLst>
          </p:cNvPr>
          <p:cNvSpPr/>
          <p:nvPr/>
        </p:nvSpPr>
        <p:spPr>
          <a:xfrm>
            <a:off x="892006" y="2957830"/>
            <a:ext cx="7356255" cy="3394788"/>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61117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Tabs: </a:t>
            </a:r>
            <a:r>
              <a:rPr lang="en-US" dirty="0">
                <a:solidFill>
                  <a:schemeClr val="tx1"/>
                </a:solidFill>
              </a:rPr>
              <a:t>Use these to open a web page without closing the current one so you can navigate back and forth between them. To open a new tab, click the + sign.</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Web Browser</a:t>
            </a:r>
          </a:p>
        </p:txBody>
      </p:sp>
      <p:sp>
        <p:nvSpPr>
          <p:cNvPr id="4" name="Slide Number Placeholder 3">
            <a:extLst>
              <a:ext uri="{FF2B5EF4-FFF2-40B4-BE49-F238E27FC236}">
                <a16:creationId xmlns:a16="http://schemas.microsoft.com/office/drawing/2014/main" id="{2BB88AC9-8060-9441-A02C-554C83050C0F}"/>
              </a:ext>
            </a:extLst>
          </p:cNvPr>
          <p:cNvSpPr>
            <a:spLocks noGrp="1"/>
          </p:cNvSpPr>
          <p:nvPr>
            <p:ph type="sldNum" sz="quarter" idx="12"/>
          </p:nvPr>
        </p:nvSpPr>
        <p:spPr/>
        <p:txBody>
          <a:bodyPr/>
          <a:lstStyle/>
          <a:p>
            <a:fld id="{D852D4E8-E283-404D-80D7-3AF63315721A}" type="slidenum">
              <a:rPr lang="en-US" smtClean="0"/>
              <a:t>8</a:t>
            </a:fld>
            <a:endParaRPr lang="en-US" dirty="0"/>
          </a:p>
        </p:txBody>
      </p:sp>
      <p:pic>
        <p:nvPicPr>
          <p:cNvPr id="9" name="Picture 8" descr="A picture of a browswer window with two Tabs open. The tabs are highlighted in an orange box. ">
            <a:extLst>
              <a:ext uri="{FF2B5EF4-FFF2-40B4-BE49-F238E27FC236}">
                <a16:creationId xmlns:a16="http://schemas.microsoft.com/office/drawing/2014/main" id="{1617D575-E85D-B245-A72B-5CA1B0BB270B}"/>
              </a:ext>
            </a:extLst>
          </p:cNvPr>
          <p:cNvPicPr>
            <a:picLocks noChangeAspect="1"/>
          </p:cNvPicPr>
          <p:nvPr/>
        </p:nvPicPr>
        <p:blipFill rotWithShape="1">
          <a:blip r:embed="rId3">
            <a:extLst>
              <a:ext uri="{28A0092B-C50C-407E-A947-70E740481C1C}">
                <a14:useLocalDpi xmlns:a14="http://schemas.microsoft.com/office/drawing/2010/main" val="0"/>
              </a:ext>
            </a:extLst>
          </a:blip>
          <a:srcRect b="28649"/>
          <a:stretch/>
        </p:blipFill>
        <p:spPr bwMode="auto">
          <a:xfrm>
            <a:off x="728769" y="2691789"/>
            <a:ext cx="7445967" cy="3406101"/>
          </a:xfrm>
          <a:prstGeom prst="rect">
            <a:avLst/>
          </a:prstGeom>
          <a:ln>
            <a:solidFill>
              <a:schemeClr val="tx1">
                <a:lumMod val="65000"/>
                <a:lumOff val="35000"/>
              </a:schemeClr>
            </a:solidFill>
          </a:ln>
          <a:extLst>
            <a:ext uri="{53640926-AAD7-44D8-BBD7-CCE9431645EC}">
              <a14:shadowObscured xmlns:a14="http://schemas.microsoft.com/office/drawing/2010/main"/>
            </a:ext>
          </a:extLst>
        </p:spPr>
      </p:pic>
      <p:sp>
        <p:nvSpPr>
          <p:cNvPr id="8" name="Rectangle 7">
            <a:extLst>
              <a:ext uri="{FF2B5EF4-FFF2-40B4-BE49-F238E27FC236}">
                <a16:creationId xmlns:a16="http://schemas.microsoft.com/office/drawing/2014/main" id="{52F3BC4D-5946-234C-9710-B9F64FBA663B}"/>
              </a:ext>
            </a:extLst>
          </p:cNvPr>
          <p:cNvSpPr/>
          <p:nvPr/>
        </p:nvSpPr>
        <p:spPr>
          <a:xfrm>
            <a:off x="1161079" y="2697865"/>
            <a:ext cx="3553796" cy="35966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91224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Using a Web Browser</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9</a:t>
            </a:fld>
            <a:endParaRPr lang="en-US" dirty="0"/>
          </a:p>
        </p:txBody>
      </p:sp>
      <p:grpSp>
        <p:nvGrpSpPr>
          <p:cNvPr id="2" name="Group 1">
            <a:extLst>
              <a:ext uri="{FF2B5EF4-FFF2-40B4-BE49-F238E27FC236}">
                <a16:creationId xmlns:a16="http://schemas.microsoft.com/office/drawing/2014/main" id="{42A3E65F-33AB-D9AA-7526-AB0E2B72C336}"/>
              </a:ext>
            </a:extLst>
          </p:cNvPr>
          <p:cNvGrpSpPr/>
          <p:nvPr/>
        </p:nvGrpSpPr>
        <p:grpSpPr>
          <a:xfrm>
            <a:off x="814748" y="3091942"/>
            <a:ext cx="7359988" cy="3366770"/>
            <a:chOff x="814748" y="3091942"/>
            <a:chExt cx="7359988" cy="3366770"/>
          </a:xfrm>
        </p:grpSpPr>
        <p:pic>
          <p:nvPicPr>
            <p:cNvPr id="12" name="Picture 11" descr="A picture of a browswer window with Back and Forward buttons highlighted in an orange box. ">
              <a:extLst>
                <a:ext uri="{FF2B5EF4-FFF2-40B4-BE49-F238E27FC236}">
                  <a16:creationId xmlns:a16="http://schemas.microsoft.com/office/drawing/2014/main" id="{0A0E0549-7098-7E49-84C6-EF2060E65CE0}"/>
                </a:ext>
              </a:extLst>
            </p:cNvPr>
            <p:cNvPicPr>
              <a:picLocks noChangeAspect="1"/>
            </p:cNvPicPr>
            <p:nvPr/>
          </p:nvPicPr>
          <p:blipFill rotWithShape="1">
            <a:blip r:embed="rId3">
              <a:extLst>
                <a:ext uri="{28A0092B-C50C-407E-A947-70E740481C1C}">
                  <a14:useLocalDpi xmlns:a14="http://schemas.microsoft.com/office/drawing/2010/main" val="0"/>
                </a:ext>
              </a:extLst>
            </a:blip>
            <a:srcRect b="28649"/>
            <a:stretch/>
          </p:blipFill>
          <p:spPr bwMode="auto">
            <a:xfrm>
              <a:off x="814748" y="3091942"/>
              <a:ext cx="7359988" cy="3366770"/>
            </a:xfrm>
            <a:prstGeom prst="rect">
              <a:avLst/>
            </a:prstGeom>
            <a:ln>
              <a:solidFill>
                <a:schemeClr val="tx1">
                  <a:lumMod val="65000"/>
                  <a:lumOff val="35000"/>
                </a:schemeClr>
              </a:solidFill>
            </a:ln>
            <a:extLst>
              <a:ext uri="{53640926-AAD7-44D8-BBD7-CCE9431645EC}">
                <a14:shadowObscured xmlns:a14="http://schemas.microsoft.com/office/drawing/2010/main"/>
              </a:ext>
            </a:extLst>
          </p:spPr>
        </p:pic>
        <p:sp>
          <p:nvSpPr>
            <p:cNvPr id="15" name="Rectangle 14">
              <a:extLst>
                <a:ext uri="{FF2B5EF4-FFF2-40B4-BE49-F238E27FC236}">
                  <a16:creationId xmlns:a16="http://schemas.microsoft.com/office/drawing/2014/main" id="{0FCBFB79-52B3-114E-9DE7-9C3115D99774}"/>
                </a:ext>
              </a:extLst>
            </p:cNvPr>
            <p:cNvSpPr/>
            <p:nvPr/>
          </p:nvSpPr>
          <p:spPr>
            <a:xfrm>
              <a:off x="814748" y="3352800"/>
              <a:ext cx="532070" cy="29643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 name="Content Placeholder 1">
            <a:extLst>
              <a:ext uri="{FF2B5EF4-FFF2-40B4-BE49-F238E27FC236}">
                <a16:creationId xmlns:a16="http://schemas.microsoft.com/office/drawing/2014/main" id="{8C301648-09FF-3D4B-BE6A-E5EEB241FC49}"/>
              </a:ext>
            </a:extLst>
          </p:cNvPr>
          <p:cNvSpPr>
            <a:spLocks noGrp="1"/>
          </p:cNvSpPr>
          <p:nvPr>
            <p:ph idx="1"/>
          </p:nvPr>
        </p:nvSpPr>
        <p:spPr>
          <a:xfrm>
            <a:off x="457200" y="1542288"/>
            <a:ext cx="8229600" cy="4325112"/>
          </a:xfrm>
        </p:spPr>
        <p:txBody>
          <a:bodyPr>
            <a:normAutofit/>
          </a:bodyPr>
          <a:lstStyle/>
          <a:p>
            <a:pPr lvl="0"/>
            <a:r>
              <a:rPr lang="en-US" b="1" dirty="0">
                <a:solidFill>
                  <a:schemeClr val="tx1"/>
                </a:solidFill>
              </a:rPr>
              <a:t>Back:</a:t>
            </a:r>
            <a:r>
              <a:rPr lang="en-US" dirty="0">
                <a:solidFill>
                  <a:schemeClr val="tx1"/>
                </a:solidFill>
              </a:rPr>
              <a:t> Use this to return to the previous screen in the web browser.</a:t>
            </a:r>
          </a:p>
          <a:p>
            <a:r>
              <a:rPr lang="en-US" b="1" dirty="0">
                <a:solidFill>
                  <a:schemeClr val="tx1"/>
                </a:solidFill>
              </a:rPr>
              <a:t>Forward:</a:t>
            </a:r>
            <a:r>
              <a:rPr lang="en-US" dirty="0">
                <a:solidFill>
                  <a:schemeClr val="tx1"/>
                </a:solidFill>
              </a:rPr>
              <a:t> Use this to return to the screen that appeared before you hit the back button in the web browser.  </a:t>
            </a:r>
          </a:p>
        </p:txBody>
      </p:sp>
    </p:spTree>
    <p:extLst>
      <p:ext uri="{BB962C8B-B14F-4D97-AF65-F5344CB8AC3E}">
        <p14:creationId xmlns:p14="http://schemas.microsoft.com/office/powerpoint/2010/main" val="1095052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digital learn template">
      <a:dk1>
        <a:sysClr val="windowText" lastClr="000000"/>
      </a:dk1>
      <a:lt1>
        <a:sysClr val="window" lastClr="FFFFFF"/>
      </a:lt1>
      <a:dk2>
        <a:srgbClr val="00A4CF"/>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Segoe Script">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Presentation1  -  Compatibility Mode" id="{2793368A-D5D7-F344-9CA8-B01FC65E83D5}" vid="{598534E1-27A1-3546-9EAA-E13C1431A46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TechEd Theme - Basic PowerPoint</Template>
  <TotalTime>202</TotalTime>
  <Words>6720</Words>
  <Application>Microsoft Macintosh PowerPoint</Application>
  <PresentationFormat>On-screen Show (4:3)</PresentationFormat>
  <Paragraphs>701</Paragraphs>
  <Slides>49</Slides>
  <Notes>49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49</vt:i4>
      </vt:variant>
    </vt:vector>
  </HeadingPairs>
  <TitlesOfParts>
    <vt:vector size="59" baseType="lpstr">
      <vt:lpstr>Arial</vt:lpstr>
      <vt:lpstr>ATT Aleck Sans</vt:lpstr>
      <vt:lpstr>Calibri</vt:lpstr>
      <vt:lpstr>Courier New</vt:lpstr>
      <vt:lpstr>Georgia</vt:lpstr>
      <vt:lpstr>Segoe UI</vt:lpstr>
      <vt:lpstr>Segoe UI Semibold</vt:lpstr>
      <vt:lpstr>Wingdings</vt:lpstr>
      <vt:lpstr>Wingdings 2</vt:lpstr>
      <vt:lpstr>New TechEd Theme - Basic PowerPoint</vt:lpstr>
      <vt:lpstr>Internet Basics</vt:lpstr>
      <vt:lpstr>Today’s Agenda </vt:lpstr>
      <vt:lpstr>PowerPoint Presentation</vt:lpstr>
      <vt:lpstr>Using a Web Browser</vt:lpstr>
      <vt:lpstr>Using a Web Browser</vt:lpstr>
      <vt:lpstr>Using a Web Browser</vt:lpstr>
      <vt:lpstr>Using a Web Browser</vt:lpstr>
      <vt:lpstr>Using a Web Browser</vt:lpstr>
      <vt:lpstr>Using a Web Browser</vt:lpstr>
      <vt:lpstr>Using a Web Browser</vt:lpstr>
      <vt:lpstr>Using a Web Browser</vt:lpstr>
      <vt:lpstr>Using a Web Browser</vt:lpstr>
      <vt:lpstr>Using a Web Browser</vt:lpstr>
      <vt:lpstr>Activity #1</vt:lpstr>
      <vt:lpstr>ACTIVITY #1: Using a Web Browser  Use a web browser or follow along with the instructor to complete the following tasks.    1. Use the address bar to go to www.google.com and search for puppies.   2. Click the back button. What web page displays?   3. Click the forward button. What web page displays?    4. Click on the homepage. What web page displays?   5. What icon on the browser would you click to bookmark this page? </vt:lpstr>
      <vt:lpstr>Using a Search Engine </vt:lpstr>
      <vt:lpstr>Using a Search Engine</vt:lpstr>
      <vt:lpstr>Using a Search Engine</vt:lpstr>
      <vt:lpstr>Using a Search Engine</vt:lpstr>
      <vt:lpstr>Using a Search Engine</vt:lpstr>
      <vt:lpstr>Using a Search Engine</vt:lpstr>
      <vt:lpstr>Using a Search Engine</vt:lpstr>
      <vt:lpstr>Search Engine</vt:lpstr>
      <vt:lpstr>Using a Search Engine</vt:lpstr>
      <vt:lpstr>Search Engine</vt:lpstr>
      <vt:lpstr>Using a Search Engine</vt:lpstr>
      <vt:lpstr>Using a Search Engine </vt:lpstr>
      <vt:lpstr>Using a Search Engine </vt:lpstr>
      <vt:lpstr>Activity #2 </vt:lpstr>
      <vt:lpstr>PowerPoint Presentation</vt:lpstr>
      <vt:lpstr>PowerPoint Presentation</vt:lpstr>
      <vt:lpstr>PowerPoint Presentation</vt:lpstr>
      <vt:lpstr>PowerPoint Presentation</vt:lpstr>
      <vt:lpstr>Search Tips &amp; Tricks</vt:lpstr>
      <vt:lpstr>Search Tips &amp; Tricks</vt:lpstr>
      <vt:lpstr>Activity #3</vt:lpstr>
      <vt:lpstr>Navigating a Website</vt:lpstr>
      <vt:lpstr>Navigating a Website</vt:lpstr>
      <vt:lpstr>Navigating a Website</vt:lpstr>
      <vt:lpstr>Navigating a Website</vt:lpstr>
      <vt:lpstr>Navigating a Website</vt:lpstr>
      <vt:lpstr>Navigating a Website</vt:lpstr>
      <vt:lpstr>Navigating a Website</vt:lpstr>
      <vt:lpstr>Tips &amp; Tricks</vt:lpstr>
      <vt:lpstr>Activity #4</vt:lpstr>
      <vt:lpstr>PowerPoint Presentation</vt:lpstr>
      <vt:lpstr>Congratulations, Learners! </vt:lpstr>
      <vt:lpstr>  Today’s training is provided by AT&amp;T  and the Public Library Association.   Visit &lt;insert library’s URL here&gt; and https://www.digitallearn.org for more courses and to build confidence using technology. </vt:lpstr>
      <vt:lpstr>Thank you for coming!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Course Name Here</dc:title>
  <dc:creator>Michelle Frisque</dc:creator>
  <cp:lastModifiedBy>Michelle Frisque</cp:lastModifiedBy>
  <cp:revision>9</cp:revision>
  <cp:lastPrinted>2015-09-24T16:40:02Z</cp:lastPrinted>
  <dcterms:created xsi:type="dcterms:W3CDTF">2022-07-06T17:01:45Z</dcterms:created>
  <dcterms:modified xsi:type="dcterms:W3CDTF">2022-07-12T00:38:51Z</dcterms:modified>
</cp:coreProperties>
</file>