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44"/>
  </p:notesMasterIdLst>
  <p:handoutMasterIdLst>
    <p:handoutMasterId r:id="rId45"/>
  </p:handoutMasterIdLst>
  <p:sldIdLst>
    <p:sldId id="256" r:id="rId3"/>
    <p:sldId id="329" r:id="rId4"/>
    <p:sldId id="330" r:id="rId5"/>
    <p:sldId id="280" r:id="rId6"/>
    <p:sldId id="337" r:id="rId7"/>
    <p:sldId id="364" r:id="rId8"/>
    <p:sldId id="352" r:id="rId9"/>
    <p:sldId id="365" r:id="rId10"/>
    <p:sldId id="353" r:id="rId11"/>
    <p:sldId id="351" r:id="rId12"/>
    <p:sldId id="383" r:id="rId13"/>
    <p:sldId id="295" r:id="rId14"/>
    <p:sldId id="382" r:id="rId15"/>
    <p:sldId id="357" r:id="rId16"/>
    <p:sldId id="340" r:id="rId17"/>
    <p:sldId id="355" r:id="rId18"/>
    <p:sldId id="354" r:id="rId19"/>
    <p:sldId id="370" r:id="rId20"/>
    <p:sldId id="376" r:id="rId21"/>
    <p:sldId id="377" r:id="rId22"/>
    <p:sldId id="358" r:id="rId23"/>
    <p:sldId id="384" r:id="rId24"/>
    <p:sldId id="385" r:id="rId25"/>
    <p:sldId id="350" r:id="rId26"/>
    <p:sldId id="366" r:id="rId27"/>
    <p:sldId id="367" r:id="rId28"/>
    <p:sldId id="368" r:id="rId29"/>
    <p:sldId id="369" r:id="rId30"/>
    <p:sldId id="341" r:id="rId31"/>
    <p:sldId id="360" r:id="rId32"/>
    <p:sldId id="359" r:id="rId33"/>
    <p:sldId id="343" r:id="rId34"/>
    <p:sldId id="378" r:id="rId35"/>
    <p:sldId id="379" r:id="rId36"/>
    <p:sldId id="381" r:id="rId37"/>
    <p:sldId id="380" r:id="rId38"/>
    <p:sldId id="361" r:id="rId39"/>
    <p:sldId id="390" r:id="rId40"/>
    <p:sldId id="371" r:id="rId41"/>
    <p:sldId id="392" r:id="rId42"/>
    <p:sldId id="393" r:id="rId4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1" autoAdjust="0"/>
    <p:restoredTop sz="92211" autoAdjust="0"/>
  </p:normalViewPr>
  <p:slideViewPr>
    <p:cSldViewPr>
      <p:cViewPr varScale="1">
        <p:scale>
          <a:sx n="83" d="100"/>
          <a:sy n="83" d="100"/>
        </p:scale>
        <p:origin x="16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6AC33-B17F-4B84-BDC9-12DBF112049F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AFA58-6DB8-4C3D-9189-CE60022F3D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970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3B0B8-E3D2-4223-B3B8-830A334A671B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382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655D9-A360-4198-B486-7020BC1AC0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2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Learn about some of the best new health and wellness apps for nutrition, fitness, medical information, personal care and more in this class.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428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17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85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88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68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43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42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650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51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957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070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Today you will be</a:t>
            </a:r>
            <a:r>
              <a:rPr lang="en-US" baseline="0" dirty="0"/>
              <a:t> learning about apps that can help you improve your health and wellness. These range from getting information to achieving fitness goals.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890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915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217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5000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9788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7752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9096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174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9423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482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88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you ask “Why should I pay</a:t>
            </a:r>
            <a:r>
              <a:rPr lang="en-US" baseline="0" dirty="0"/>
              <a:t> for an app?” What you are really asking is “Who designed the app?”</a:t>
            </a:r>
          </a:p>
          <a:p>
            <a:r>
              <a:rPr lang="en-US" baseline="0" dirty="0"/>
              <a:t>Some apps are offered for free by developers who just enjoy making apps. But professional developers need to make a living. Well designed apps are a craft, just like being a carpenter. In general they are also better supported. Many companies pay designers to create apps that work well and are supported and improved long-term. </a:t>
            </a:r>
          </a:p>
          <a:p>
            <a:endParaRPr lang="en-US" baseline="0" dirty="0"/>
          </a:p>
          <a:p>
            <a:r>
              <a:rPr lang="en-US" baseline="0" dirty="0"/>
              <a:t>Many apps are free to download but have in-app purchases. This is kind of like trying a product for free and then purchasing it if you like it. In-app purchases come in all flavors. Sometimes it means removing ads, other times you can buy more content. For example, a workout app could offer workout routines for purchase.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745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810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521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135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131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6619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51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2246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60D0AFC-7D11-415C-8379-422D0C784613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41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508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58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30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12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05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9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36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6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4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4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0" name="Rectangle 9"/>
          <p:cNvSpPr/>
          <p:nvPr/>
        </p:nvSpPr>
        <p:spPr>
          <a:xfrm>
            <a:off x="4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760">
                <a:solidFill>
                  <a:schemeClr val="bg1"/>
                </a:solidFill>
              </a:defRPr>
            </a:lvl1pPr>
          </a:lstStyle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7004" indent="0" algn="l">
              <a:buNone/>
              <a:defRPr sz="1013">
                <a:solidFill>
                  <a:schemeClr val="tx2"/>
                </a:solidFill>
              </a:defRPr>
            </a:lvl1pPr>
            <a:lvl2pPr marL="192881" indent="0" algn="ctr">
              <a:buNone/>
            </a:lvl2pPr>
            <a:lvl3pPr marL="385763" indent="0" algn="ctr">
              <a:buNone/>
            </a:lvl3pPr>
            <a:lvl4pPr marL="578644" indent="0" algn="ctr">
              <a:buNone/>
            </a:lvl4pPr>
            <a:lvl5pPr marL="771525" indent="0" algn="ctr">
              <a:buNone/>
            </a:lvl5pPr>
            <a:lvl6pPr marL="964406" indent="0" algn="ctr">
              <a:buNone/>
            </a:lvl6pPr>
            <a:lvl7pPr marL="1157288" indent="0" algn="ctr">
              <a:buNone/>
            </a:lvl7pPr>
            <a:lvl8pPr marL="1350169" indent="0" algn="ctr">
              <a:buNone/>
            </a:lvl8pPr>
            <a:lvl9pPr marL="154305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5"/>
            <a:ext cx="8458200" cy="1470025"/>
          </a:xfrm>
        </p:spPr>
        <p:txBody>
          <a:bodyPr anchor="b"/>
          <a:lstStyle>
            <a:lvl1pPr>
              <a:defRPr sz="1856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058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8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3085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23DCBCD1-5EA9-4C07-9124-EBC9A27B2EB7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1B953AA9-1FB5-4785-B1CD-C2CEDB0A235E}" type="slidenum">
              <a:rPr lang="en-US" altLang="en-US" smtClean="0">
                <a:solidFill>
                  <a:prstClr val="white"/>
                </a:solidFill>
              </a:rPr>
              <a:pPr/>
              <a:t>‹#›</a:t>
            </a:fld>
            <a:endParaRPr lang="en-US" alt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97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BA039F-FB08-4A1F-9E43-F5EB10C85665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7AE2-966E-4409-B2B7-73752EDEF665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771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0DFF47-8EDA-4B7F-9440-5994F0EBF58E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D8A94-6870-46CD-9212-ADE004C545A3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1646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E9B4EE-4F53-4DA3-88DB-4B9F7883D080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B6E29-70EB-4961-9B43-524DDC2D0CD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497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99BB9C99-368E-4A51-A4E7-B9D18B51E875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99ACBD-A48D-4288-B26D-3FFA6A0E09B7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037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417C76C5-C1C2-4F87-8B64-5CF9E71F6B61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AA799E5-9BEE-41A5-BA8C-73371A0ACACB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33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128B47-2CCE-4542-9458-058E40134F58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60ADF-A0FD-4494-B576-A4606128B46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157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E57853-09DA-4262-A40F-A82F4DB8BB69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92113-D360-4C7B-A797-9C261A724D8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742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6573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8AA65A-C248-4CBB-B45C-E21AB2CFBC43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ACC2-7241-4E80-B7FB-4B959F02F5D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659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9FF2A6-8C86-437E-9A86-0C3010536388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F6D23-D71A-4211-97B3-80711D83F120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582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9458B-59FA-4BCB-9224-4B56F5F40D20}" type="datetimeFigureOut">
              <a:rPr lang="en-US" smtClean="0">
                <a:solidFill>
                  <a:srgbClr val="1BB26E"/>
                </a:solidFill>
              </a:rPr>
              <a:pPr>
                <a:defRPr/>
              </a:pPr>
              <a:t>11/13/2017</a:t>
            </a:fld>
            <a:endParaRPr lang="en-US">
              <a:solidFill>
                <a:srgbClr val="1BB26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1BB26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B8125-BF77-46B3-A008-0CDE48D9CD4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35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9289" indent="0">
              <a:buNone/>
              <a:defRPr sz="886" b="0">
                <a:solidFill>
                  <a:schemeClr val="tx2"/>
                </a:solidFill>
              </a:defRPr>
            </a:lvl1pPr>
            <a:lvl2pPr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591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8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814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987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2"/>
            <a:ext cx="4038600" cy="4341875"/>
          </a:xfrm>
        </p:spPr>
        <p:txBody>
          <a:bodyPr/>
          <a:lstStyle>
            <a:lvl1pPr>
              <a:defRPr sz="844"/>
            </a:lvl1pPr>
            <a:lvl2pPr>
              <a:defRPr sz="802"/>
            </a:lvl2pPr>
            <a:lvl3pPr>
              <a:defRPr sz="760"/>
            </a:lvl3pPr>
            <a:lvl4pPr>
              <a:defRPr sz="760"/>
            </a:lvl4pPr>
            <a:lvl5pPr>
              <a:defRPr sz="76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180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8" y="2708519"/>
            <a:ext cx="4041775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9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844"/>
            </a:lvl1pPr>
            <a:lvl2pPr>
              <a:defRPr sz="844"/>
            </a:lvl2pPr>
            <a:lvl3pPr>
              <a:defRPr sz="76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9289" indent="0">
              <a:buNone/>
              <a:defRPr sz="8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844" b="1"/>
            </a:lvl2pPr>
            <a:lvl3pPr>
              <a:buNone/>
              <a:defRPr sz="760" b="1"/>
            </a:lvl3pPr>
            <a:lvl4pPr>
              <a:buNone/>
              <a:defRPr sz="675" b="1"/>
            </a:lvl4pPr>
            <a:lvl5pPr>
              <a:buNone/>
              <a:defRPr sz="675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688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504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688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096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1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4"/>
            <a:ext cx="3383280" cy="4580573"/>
          </a:xfrm>
        </p:spPr>
        <p:txBody>
          <a:bodyPr/>
          <a:lstStyle>
            <a:lvl1pPr marL="3858" indent="0">
              <a:buNone/>
              <a:defRPr sz="591"/>
            </a:lvl1pPr>
            <a:lvl2pPr>
              <a:buNone/>
              <a:defRPr sz="506"/>
            </a:lvl2pPr>
            <a:lvl3pPr>
              <a:buNone/>
              <a:defRPr sz="422"/>
            </a:lvl3pPr>
            <a:lvl4pPr>
              <a:buNone/>
              <a:defRPr sz="380"/>
            </a:lvl4pPr>
            <a:lvl5pPr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76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990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35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6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548"/>
            </a:lvl1pPr>
            <a:lvl2pPr>
              <a:buFontTx/>
              <a:buNone/>
              <a:defRPr sz="506"/>
            </a:lvl2pPr>
            <a:lvl3pPr>
              <a:buFontTx/>
              <a:buNone/>
              <a:defRPr sz="422"/>
            </a:lvl3pPr>
            <a:lvl4pPr>
              <a:buFontTx/>
              <a:buNone/>
              <a:defRPr sz="380"/>
            </a:lvl4pPr>
            <a:lvl5pPr>
              <a:buFontTx/>
              <a:buNone/>
              <a:defRPr sz="38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844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313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6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0" name="Rectangle 29"/>
          <p:cNvSpPr/>
          <p:nvPr/>
        </p:nvSpPr>
        <p:spPr>
          <a:xfrm>
            <a:off x="4" y="308284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6" y="360254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4" y="440120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76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fld id="{2DC2274F-7835-40D1-AFAA-6E0AE0C7F22A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338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60">
                <a:solidFill>
                  <a:srgbClr val="FFFFFF"/>
                </a:solidFill>
              </a:defRPr>
            </a:lvl1pPr>
          </a:lstStyle>
          <a:p>
            <a:fld id="{BAE47FB3-DDD1-44C6-9ED9-05A51BC1A8E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35608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688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54305" indent="-108014" algn="l" rtl="0" eaLnBrk="1" latinLnBrk="0" hangingPunct="1">
        <a:spcBef>
          <a:spcPts val="127"/>
        </a:spcBef>
        <a:buClr>
          <a:schemeClr val="accent3"/>
        </a:buClr>
        <a:buFont typeface="Georgia"/>
        <a:buChar char="•"/>
        <a:defRPr kumimoji="0" sz="1181" kern="1200">
          <a:solidFill>
            <a:schemeClr val="tx2"/>
          </a:solidFill>
          <a:latin typeface="+mn-lt"/>
          <a:ea typeface="+mn-ea"/>
          <a:cs typeface="+mn-cs"/>
        </a:defRPr>
      </a:lvl1pPr>
      <a:lvl2pPr marL="277749" indent="-104156" algn="l" rtl="0" eaLnBrk="1" latinLnBrk="0" hangingPunct="1">
        <a:spcBef>
          <a:spcPts val="127"/>
        </a:spcBef>
        <a:buClr>
          <a:schemeClr val="accent2"/>
        </a:buClr>
        <a:buFont typeface="Georgia"/>
        <a:buChar char="▫"/>
        <a:defRPr kumimoji="0" sz="1097" kern="1200">
          <a:solidFill>
            <a:schemeClr val="tx2"/>
          </a:solidFill>
          <a:latin typeface="+mn-lt"/>
          <a:ea typeface="+mn-ea"/>
          <a:cs typeface="+mn-cs"/>
        </a:defRPr>
      </a:lvl2pPr>
      <a:lvl3pPr marL="389621" indent="-9258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3pPr>
      <a:lvl4pPr marL="497634" indent="-84868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929" kern="1200">
          <a:solidFill>
            <a:schemeClr val="tx2"/>
          </a:solidFill>
          <a:latin typeface="+mn-lt"/>
          <a:ea typeface="+mn-ea"/>
          <a:cs typeface="+mn-cs"/>
        </a:defRPr>
      </a:lvl4pPr>
      <a:lvl5pPr marL="58635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5pPr>
      <a:lvl6pPr marL="678942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6pPr>
      <a:lvl7pPr marL="771525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75" kern="1200">
          <a:solidFill>
            <a:schemeClr val="tx2"/>
          </a:solidFill>
          <a:latin typeface="+mn-lt"/>
          <a:ea typeface="+mn-ea"/>
          <a:cs typeface="+mn-cs"/>
        </a:defRPr>
      </a:lvl7pPr>
      <a:lvl8pPr marL="856393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8pPr>
      <a:lvl9pPr marL="945119" indent="-77153" algn="l" rtl="0" eaLnBrk="1" latinLnBrk="0" hangingPunct="1">
        <a:spcBef>
          <a:spcPts val="127"/>
        </a:spcBef>
        <a:buClr>
          <a:schemeClr val="accent1"/>
        </a:buClr>
        <a:buFont typeface="Wingdings 2" panose="05020102010507070707" pitchFamily="18" charset="2"/>
        <a:buChar char=""/>
        <a:defRPr kumimoji="0" sz="591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013" dirty="0">
              <a:solidFill>
                <a:prstClr val="white"/>
              </a:solidFill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2D32F-7077-4315-8BAA-B43EFC521191}" type="datetimeFigureOut">
              <a:rPr lang="en-US" smtClean="0">
                <a:solidFill>
                  <a:srgbClr val="1BB26E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11/13/2017</a:t>
            </a:fld>
            <a:endParaRPr lang="en-US">
              <a:solidFill>
                <a:srgbClr val="1BB2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1BB26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B970DD-1DCB-4988-8714-40102C9BCDEF}" type="slidenum"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75695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4.png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4.png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1760"/>
            <a:ext cx="5410200" cy="1828800"/>
          </a:xfrm>
        </p:spPr>
        <p:txBody>
          <a:bodyPr>
            <a:normAutofit/>
          </a:bodyPr>
          <a:lstStyle/>
          <a:p>
            <a:pPr algn="r"/>
            <a:r>
              <a:rPr lang="en-US" sz="2400" dirty="0"/>
              <a:t>Name</a:t>
            </a:r>
          </a:p>
          <a:p>
            <a:pPr algn="r"/>
            <a:r>
              <a:rPr lang="en-US" sz="2400" dirty="0"/>
              <a:t>Title</a:t>
            </a:r>
          </a:p>
          <a:p>
            <a:pPr algn="r"/>
            <a:r>
              <a:rPr lang="en-US" sz="2400"/>
              <a:t>Library District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052960"/>
            <a:ext cx="7010400" cy="1828800"/>
          </a:xfrm>
        </p:spPr>
        <p:txBody>
          <a:bodyPr>
            <a:normAutofit/>
          </a:bodyPr>
          <a:lstStyle/>
          <a:p>
            <a:r>
              <a:rPr lang="en-US" sz="4800" dirty="0"/>
              <a:t>Health &amp; Wellness Apps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3A224E-124B-47D2-AD6B-792DB4B658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92E3D9F-1BCD-4855-975D-57E0CE37D137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34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My Fitness Pal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723900"/>
            <a:ext cx="1800225" cy="175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1544114"/>
            <a:ext cx="2902687" cy="5019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539371"/>
            <a:ext cx="2914916" cy="5029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11945" y="1904875"/>
            <a:ext cx="3207487" cy="838325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962400" y="2858896"/>
            <a:ext cx="1219200" cy="341503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3260019">
            <a:off x="1740674" y="3703170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8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6671801" cy="4883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Lose It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714375"/>
            <a:ext cx="1762125" cy="1771650"/>
          </a:xfrm>
          <a:prstGeom prst="rect">
            <a:avLst/>
          </a:prstGeom>
        </p:spPr>
      </p:pic>
      <p:pic>
        <p:nvPicPr>
          <p:cNvPr id="6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4317327" y="1905000"/>
            <a:ext cx="1169073" cy="762000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2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1600200"/>
            <a:ext cx="6649591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Lose It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714375"/>
            <a:ext cx="1762125" cy="1771650"/>
          </a:xfrm>
          <a:prstGeom prst="rect">
            <a:avLst/>
          </a:prstGeom>
        </p:spPr>
      </p:pic>
      <p:pic>
        <p:nvPicPr>
          <p:cNvPr id="6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82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600201"/>
            <a:ext cx="6671801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Lose It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714375"/>
            <a:ext cx="1762125" cy="1771650"/>
          </a:xfrm>
          <a:prstGeom prst="rect">
            <a:avLst/>
          </a:prstGeom>
        </p:spPr>
      </p:pic>
      <p:pic>
        <p:nvPicPr>
          <p:cNvPr id="5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7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2910624"/>
            <a:ext cx="7038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Fitness Apps</a:t>
            </a:r>
          </a:p>
        </p:txBody>
      </p:sp>
    </p:spTree>
    <p:extLst>
      <p:ext uri="{BB962C8B-B14F-4D97-AF65-F5344CB8AC3E}">
        <p14:creationId xmlns:p14="http://schemas.microsoft.com/office/powerpoint/2010/main" val="57885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Fitbit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738187"/>
            <a:ext cx="1743075" cy="1724025"/>
          </a:xfrm>
          <a:prstGeom prst="rect">
            <a:avLst/>
          </a:prstGeom>
        </p:spPr>
      </p:pic>
      <p:pic>
        <p:nvPicPr>
          <p:cNvPr id="5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7620000" y="2495426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1594206"/>
            <a:ext cx="2895600" cy="503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7260" y="1594206"/>
            <a:ext cx="2902277" cy="503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700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45340" y="736835"/>
            <a:ext cx="1746260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Map My Run</a:t>
            </a:r>
            <a:endParaRPr lang="en-US" sz="3200" dirty="0"/>
          </a:p>
        </p:txBody>
      </p:sp>
      <p:pic>
        <p:nvPicPr>
          <p:cNvPr id="1026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7620000" y="2495426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600200"/>
            <a:ext cx="2895600" cy="51477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8600" y="1600200"/>
            <a:ext cx="2894152" cy="51477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469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62800" y="682752"/>
            <a:ext cx="1794447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915400" cy="2514600"/>
          </a:xfrm>
        </p:spPr>
        <p:txBody>
          <a:bodyPr anchor="t">
            <a:normAutofit/>
          </a:bodyPr>
          <a:lstStyle/>
          <a:p>
            <a:r>
              <a:rPr lang="en-US" sz="4800" dirty="0"/>
              <a:t>Johnson &amp; Johnson</a:t>
            </a:r>
            <a:br>
              <a:rPr lang="en-US" sz="4800" dirty="0"/>
            </a:br>
            <a:r>
              <a:rPr lang="en-US" sz="4800" dirty="0"/>
              <a:t>7 Minute Workout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04800" y="2286000"/>
            <a:ext cx="5867400" cy="430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Down Arrow 5"/>
          <p:cNvSpPr/>
          <p:nvPr/>
        </p:nvSpPr>
        <p:spPr>
          <a:xfrm rot="3260019">
            <a:off x="2426473" y="2882475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5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62800" y="682752"/>
            <a:ext cx="1794447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915400" cy="2514600"/>
          </a:xfrm>
        </p:spPr>
        <p:txBody>
          <a:bodyPr anchor="t">
            <a:normAutofit/>
          </a:bodyPr>
          <a:lstStyle/>
          <a:p>
            <a:r>
              <a:rPr lang="en-US" sz="4800" dirty="0"/>
              <a:t>Johnson &amp; Johnson</a:t>
            </a:r>
            <a:br>
              <a:rPr lang="en-US" sz="4800" dirty="0"/>
            </a:br>
            <a:r>
              <a:rPr lang="en-US" sz="4800" dirty="0"/>
              <a:t>7 Minute Workout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04800" y="2250440"/>
            <a:ext cx="5867400" cy="4302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5029200" y="3886200"/>
            <a:ext cx="838200" cy="609600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54928" y="758952"/>
            <a:ext cx="1736672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Yoga Studio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30777" y="1600200"/>
            <a:ext cx="6832023" cy="501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Down Arrow 5"/>
          <p:cNvSpPr/>
          <p:nvPr/>
        </p:nvSpPr>
        <p:spPr>
          <a:xfrm rot="3260019">
            <a:off x="4712474" y="1249399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1828800" y="6172199"/>
            <a:ext cx="3733800" cy="533401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458201" cy="5257800"/>
          </a:xfrm>
        </p:spPr>
        <p:txBody>
          <a:bodyPr/>
          <a:lstStyle/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Welcome</a:t>
            </a: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App Availability</a:t>
            </a: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Nutrition Apps</a:t>
            </a: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Fitness Apps </a:t>
            </a: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Medical Info Apps</a:t>
            </a:r>
          </a:p>
          <a:p>
            <a:pPr marL="274320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Personal Care Apps</a:t>
            </a:r>
            <a:endParaRPr lang="en-US" dirty="0"/>
          </a:p>
          <a:p>
            <a:pPr marL="708660" indent="-34290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q"/>
            </a:pPr>
            <a:endParaRPr lang="en-US" dirty="0"/>
          </a:p>
          <a:p>
            <a:pPr marL="708660" indent="-342900"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03152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54928" y="758952"/>
            <a:ext cx="1736672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Yoga Studio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63853" y="1541526"/>
            <a:ext cx="6738675" cy="4941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2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2910624"/>
            <a:ext cx="7038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Medical Info Apps</a:t>
            </a:r>
          </a:p>
        </p:txBody>
      </p:sp>
    </p:spTree>
    <p:extLst>
      <p:ext uri="{BB962C8B-B14F-4D97-AF65-F5344CB8AC3E}">
        <p14:creationId xmlns:p14="http://schemas.microsoft.com/office/powerpoint/2010/main" val="261006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First Aid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709612"/>
            <a:ext cx="1733550" cy="1781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25" y="1428750"/>
            <a:ext cx="6753492" cy="493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228600" y="1740692"/>
            <a:ext cx="2362200" cy="4812507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36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First Aid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709612"/>
            <a:ext cx="1733550" cy="1781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5" y="1484619"/>
            <a:ext cx="6753492" cy="4923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81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WebMD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66750"/>
            <a:ext cx="1857375" cy="18669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33550"/>
            <a:ext cx="6657975" cy="499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Down Arrow 5"/>
          <p:cNvSpPr/>
          <p:nvPr/>
        </p:nvSpPr>
        <p:spPr>
          <a:xfrm rot="14699544">
            <a:off x="1353934" y="3832209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505200" y="2895601"/>
            <a:ext cx="2590800" cy="3581400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53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WebMD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66750"/>
            <a:ext cx="1857375" cy="1866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99" y="1733549"/>
            <a:ext cx="6657975" cy="499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58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WebMD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66750"/>
            <a:ext cx="1857375" cy="1866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99" y="1725311"/>
            <a:ext cx="6645276" cy="4983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6096000" y="2441449"/>
            <a:ext cx="1066800" cy="3044952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26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WebMD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66750"/>
            <a:ext cx="1857375" cy="1866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8" y="1706776"/>
            <a:ext cx="6669989" cy="5002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08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WebMD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66750"/>
            <a:ext cx="1857375" cy="1866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8" y="1706776"/>
            <a:ext cx="6641157" cy="4980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08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</a:rPr>
              <a:t>Start at www.gailborden.info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Zinio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90562"/>
            <a:ext cx="1838325" cy="1819275"/>
          </a:xfrm>
          <a:prstGeom prst="rect">
            <a:avLst/>
          </a:prstGeom>
        </p:spPr>
      </p:pic>
      <p:pic>
        <p:nvPicPr>
          <p:cNvPr id="2050" name="Picture 2" descr="https://imgs.zinio.com/dag/292453593/2016/416386692/cover.jpg?width=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619500"/>
            <a:ext cx="1905000" cy="2676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398" y="2362200"/>
            <a:ext cx="1905000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EatingWe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132" y="3622548"/>
            <a:ext cx="1905000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2866" y="2633472"/>
            <a:ext cx="1905000" cy="2695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 descr="Image result for world wide web *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18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5257800"/>
          </a:xfrm>
        </p:spPr>
        <p:txBody>
          <a:bodyPr>
            <a:norm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Android and iOS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Website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Why should I pay for an app?</a:t>
            </a:r>
            <a:endParaRPr lang="en-US" sz="2379" dirty="0">
              <a:solidFill>
                <a:schemeClr val="tx1"/>
              </a:solidFill>
            </a:endParaRPr>
          </a:p>
          <a:p>
            <a:pPr marL="889254" lvl="4" indent="-457200"/>
            <a:r>
              <a:rPr lang="en-US" sz="2463" dirty="0">
                <a:solidFill>
                  <a:schemeClr val="tx1"/>
                </a:solidFill>
              </a:rPr>
              <a:t>Who designed the app?</a:t>
            </a:r>
          </a:p>
          <a:p>
            <a:pPr marL="889254" lvl="4" indent="-457200"/>
            <a:r>
              <a:rPr lang="en-US" sz="2463" dirty="0">
                <a:solidFill>
                  <a:schemeClr val="tx1"/>
                </a:solidFill>
              </a:rPr>
              <a:t>Average cost</a:t>
            </a:r>
          </a:p>
          <a:p>
            <a:pPr marL="889254" lvl="4" indent="-457200"/>
            <a:r>
              <a:rPr lang="en-US" sz="2463" dirty="0">
                <a:solidFill>
                  <a:schemeClr val="tx1"/>
                </a:solidFill>
              </a:rPr>
              <a:t>In-App purchases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Privacy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3600" dirty="0"/>
              <a:t>App Availability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146" y="2274388"/>
            <a:ext cx="3302854" cy="35040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4419600" y="926012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6079" t="1" b="62846"/>
          <a:stretch/>
        </p:blipFill>
        <p:spPr>
          <a:xfrm>
            <a:off x="2236178" y="4343400"/>
            <a:ext cx="2998054" cy="198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2096905" y="5091698"/>
            <a:ext cx="3276600" cy="457200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world wide web *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863307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8134940" y="2493091"/>
            <a:ext cx="780460" cy="726242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5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Zinio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90562"/>
            <a:ext cx="1838325" cy="1819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8636" t="11481" r="14111" b="3334"/>
          <a:stretch/>
        </p:blipFill>
        <p:spPr>
          <a:xfrm>
            <a:off x="381000" y="1600198"/>
            <a:ext cx="6737756" cy="4800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7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2910624"/>
            <a:ext cx="7038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Personal Care Apps</a:t>
            </a:r>
          </a:p>
        </p:txBody>
      </p:sp>
    </p:spTree>
    <p:extLst>
      <p:ext uri="{BB962C8B-B14F-4D97-AF65-F5344CB8AC3E}">
        <p14:creationId xmlns:p14="http://schemas.microsoft.com/office/powerpoint/2010/main" val="72577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Drugs.com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9260" y="722376"/>
            <a:ext cx="1802340" cy="17556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04800" y="1600200"/>
            <a:ext cx="6629400" cy="4861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0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Drugs.com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04800" y="1600200"/>
            <a:ext cx="6629400" cy="4861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260" y="722376"/>
            <a:ext cx="1802340" cy="1755648"/>
          </a:xfrm>
          <a:prstGeom prst="rect">
            <a:avLst/>
          </a:prstGeom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own Arrow 7"/>
          <p:cNvSpPr/>
          <p:nvPr/>
        </p:nvSpPr>
        <p:spPr>
          <a:xfrm rot="3523587">
            <a:off x="3269025" y="2908299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3523587">
            <a:off x="2499224" y="5152973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73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Drugs.com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04800" y="1581150"/>
            <a:ext cx="6629400" cy="4861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260" y="722376"/>
            <a:ext cx="1802340" cy="1755648"/>
          </a:xfrm>
          <a:prstGeom prst="rect">
            <a:avLst/>
          </a:prstGeom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44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Drugs.com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/>
          <a:stretch/>
        </p:blipFill>
        <p:spPr>
          <a:xfrm>
            <a:off x="358487" y="1600200"/>
            <a:ext cx="6621517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260" y="722376"/>
            <a:ext cx="1802340" cy="1755648"/>
          </a:xfrm>
          <a:prstGeom prst="rect">
            <a:avLst/>
          </a:prstGeom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58487" y="3276599"/>
            <a:ext cx="3908713" cy="609601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9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Drugs.com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/>
          <a:stretch/>
        </p:blipFill>
        <p:spPr>
          <a:xfrm>
            <a:off x="358487" y="1604010"/>
            <a:ext cx="6598227" cy="4838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9260" y="722376"/>
            <a:ext cx="1802340" cy="1755648"/>
          </a:xfrm>
          <a:prstGeom prst="rect">
            <a:avLst/>
          </a:prstGeom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20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 err="1"/>
              <a:t>Zocdoc</a:t>
            </a:r>
            <a:endParaRPr lang="en-US" sz="4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738187"/>
            <a:ext cx="1857375" cy="1724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600200"/>
            <a:ext cx="2868995" cy="4953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7620000" y="2495426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4340" y="1604912"/>
            <a:ext cx="2878095" cy="496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Image result for world wide web *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099" y="3733800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37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 err="1"/>
              <a:t>Zocdoc</a:t>
            </a:r>
            <a:endParaRPr lang="en-US" sz="4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00" y="738187"/>
            <a:ext cx="1857375" cy="1724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" y="1600200"/>
            <a:ext cx="2882553" cy="4968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7620000" y="2495426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094" y="1600199"/>
            <a:ext cx="2882553" cy="4983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Down Arrow 7"/>
          <p:cNvSpPr/>
          <p:nvPr/>
        </p:nvSpPr>
        <p:spPr>
          <a:xfrm rot="7594122">
            <a:off x="3297800" y="2330264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 descr="Image result for world wide web *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099" y="3733800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0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 err="1"/>
              <a:t>Pzizz</a:t>
            </a:r>
            <a:endParaRPr lang="en-US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728662"/>
            <a:ext cx="1771650" cy="1743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1481138"/>
            <a:ext cx="6667499" cy="5000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869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6816" y="974639"/>
            <a:ext cx="6691184" cy="4893275"/>
          </a:xfrm>
        </p:spPr>
        <p:txBody>
          <a:bodyPr>
            <a:normAutofit/>
          </a:bodyPr>
          <a:lstStyle/>
          <a:p>
            <a:r>
              <a:rPr lang="en-US" sz="27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 through ads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2910624"/>
            <a:ext cx="7038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</a:rPr>
              <a:t>Nutrition Apps</a:t>
            </a:r>
          </a:p>
        </p:txBody>
      </p:sp>
    </p:spTree>
    <p:extLst>
      <p:ext uri="{BB962C8B-B14F-4D97-AF65-F5344CB8AC3E}">
        <p14:creationId xmlns:p14="http://schemas.microsoft.com/office/powerpoint/2010/main" val="132778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b="1" dirty="0"/>
              <a:t>Silent Beacon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700086"/>
            <a:ext cx="1809750" cy="1800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004" y="1371600"/>
            <a:ext cx="4088592" cy="5363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214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651125"/>
            <a:ext cx="8183563" cy="3140075"/>
          </a:xfrm>
        </p:spPr>
        <p:txBody>
          <a:bodyPr>
            <a:normAutofit fontScale="92500" lnSpcReduction="10000"/>
          </a:bodyPr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THANKS FOR ATTENDING!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rgbClr val="00B050"/>
              </a:solidFill>
              <a:latin typeface="+mj-lt"/>
            </a:endParaRP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Need more help? </a:t>
            </a:r>
          </a:p>
          <a:p>
            <a:pPr marL="45720" indent="0" algn="ctr">
              <a:buClr>
                <a:srgbClr val="934747"/>
              </a:buClr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</a:rPr>
              <a:t>Schedule a 1 on 1 appointment with a librarian! </a:t>
            </a: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8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1066800"/>
            <a:ext cx="2971800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>
                <a:cs typeface="Courier New" panose="02070309020205020404" pitchFamily="49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07030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915400" cy="2057400"/>
          </a:xfrm>
        </p:spPr>
        <p:txBody>
          <a:bodyPr anchor="t">
            <a:normAutofit/>
          </a:bodyPr>
          <a:lstStyle/>
          <a:p>
            <a:r>
              <a:rPr lang="en-US" sz="4800" dirty="0" err="1"/>
              <a:t>AllRecipes</a:t>
            </a:r>
            <a:r>
              <a:rPr lang="en-US" sz="4800" dirty="0"/>
              <a:t> </a:t>
            </a:r>
            <a:br>
              <a:rPr lang="en-US" sz="4800" dirty="0"/>
            </a:br>
            <a:r>
              <a:rPr lang="en-US" sz="4800" dirty="0"/>
              <a:t>Dinner Spinner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666750"/>
            <a:ext cx="1924050" cy="1790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362200"/>
            <a:ext cx="5867400" cy="429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36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915400" cy="2057400"/>
          </a:xfrm>
        </p:spPr>
        <p:txBody>
          <a:bodyPr anchor="t">
            <a:normAutofit/>
          </a:bodyPr>
          <a:lstStyle/>
          <a:p>
            <a:r>
              <a:rPr lang="en-US" sz="4800" dirty="0" err="1"/>
              <a:t>AllRecipes</a:t>
            </a:r>
            <a:r>
              <a:rPr lang="en-US" sz="4800" dirty="0"/>
              <a:t> </a:t>
            </a:r>
            <a:br>
              <a:rPr lang="en-US" sz="4800" dirty="0"/>
            </a:br>
            <a:r>
              <a:rPr lang="en-US" sz="4800" dirty="0"/>
              <a:t>Dinner Spinner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666750"/>
            <a:ext cx="1924050" cy="1790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699" y="2209800"/>
            <a:ext cx="5887701" cy="4312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762000" y="4343400"/>
            <a:ext cx="1447800" cy="1676399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3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86600" y="685800"/>
            <a:ext cx="1755648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Big Oven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7" t="2145" r="1087" b="-2145"/>
          <a:stretch/>
        </p:blipFill>
        <p:spPr>
          <a:xfrm>
            <a:off x="304800" y="1524000"/>
            <a:ext cx="6683248" cy="5012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own Arrow 3"/>
          <p:cNvSpPr/>
          <p:nvPr/>
        </p:nvSpPr>
        <p:spPr>
          <a:xfrm rot="3260019">
            <a:off x="1512074" y="3563434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3260019">
            <a:off x="1359673" y="1968076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7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86600" y="685800"/>
            <a:ext cx="1755648" cy="1755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Big Oven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368" b="-1"/>
          <a:stretch/>
        </p:blipFill>
        <p:spPr>
          <a:xfrm>
            <a:off x="400951" y="1524000"/>
            <a:ext cx="6609449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Image result for world wide web *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57" y="2441448"/>
            <a:ext cx="1139825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429000" y="1371600"/>
            <a:ext cx="3200400" cy="533400"/>
          </a:xfrm>
          <a:prstGeom prst="roundRect">
            <a:avLst/>
          </a:prstGeom>
          <a:noFill/>
          <a:ln w="57150"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80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 err="1"/>
              <a:t>ShopWell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685800"/>
            <a:ext cx="1746053" cy="1755648"/>
          </a:xfrm>
          <a:prstGeom prst="rect">
            <a:avLst/>
          </a:prstGeom>
        </p:spPr>
      </p:pic>
      <p:pic>
        <p:nvPicPr>
          <p:cNvPr id="5" name="Picture 2" descr="http://downloadicons.net/sites/default/files/hand-shake-with--phone-icon-92648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79"/>
          <a:stretch/>
        </p:blipFill>
        <p:spPr bwMode="auto">
          <a:xfrm>
            <a:off x="7620000" y="2495426"/>
            <a:ext cx="1216025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4359"/>
          <a:stretch/>
        </p:blipFill>
        <p:spPr>
          <a:xfrm>
            <a:off x="685800" y="1543352"/>
            <a:ext cx="2989818" cy="5086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5368" y="1543352"/>
            <a:ext cx="2859473" cy="5086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Down Arrow 8"/>
          <p:cNvSpPr/>
          <p:nvPr/>
        </p:nvSpPr>
        <p:spPr>
          <a:xfrm rot="3260019">
            <a:off x="2016833" y="2989507"/>
            <a:ext cx="327751" cy="701601"/>
          </a:xfrm>
          <a:prstGeom prst="downArrow">
            <a:avLst>
              <a:gd name="adj1" fmla="val 43845"/>
              <a:gd name="adj2" fmla="val 58217"/>
            </a:avLst>
          </a:prstGeom>
          <a:solidFill>
            <a:srgbClr val="E97117"/>
          </a:solidFill>
          <a:ln>
            <a:solidFill>
              <a:srgbClr val="E97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9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Theme - Standard PowerPoint 1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- Standard PowerPoint 1" id="{E3AD3731-8359-4143-BAD5-90217CEC5C7A}" vid="{0843EC4A-8DA6-4C41-B59B-258E747AF99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Newest PPT theme</Template>
  <TotalTime>6367</TotalTime>
  <Words>407</Words>
  <Application>Microsoft Office PowerPoint</Application>
  <PresentationFormat>On-screen Show (4:3)</PresentationFormat>
  <Paragraphs>114</Paragraphs>
  <Slides>41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</vt:lpstr>
      <vt:lpstr>Calibri</vt:lpstr>
      <vt:lpstr>Courier New</vt:lpstr>
      <vt:lpstr>Georgia</vt:lpstr>
      <vt:lpstr>Lato</vt:lpstr>
      <vt:lpstr>Segoe UI</vt:lpstr>
      <vt:lpstr>Segoe UI Semibold</vt:lpstr>
      <vt:lpstr>Times New Roman</vt:lpstr>
      <vt:lpstr>Wingdings</vt:lpstr>
      <vt:lpstr>Wingdings 2</vt:lpstr>
      <vt:lpstr>Newest PPT theme</vt:lpstr>
      <vt:lpstr>Theme - Standard PowerPoint 1</vt:lpstr>
      <vt:lpstr>Health &amp; Wellness Apps</vt:lpstr>
      <vt:lpstr>Agenda</vt:lpstr>
      <vt:lpstr>App Availability</vt:lpstr>
      <vt:lpstr>Searching through ads</vt:lpstr>
      <vt:lpstr>AllRecipes  Dinner Spinner</vt:lpstr>
      <vt:lpstr>AllRecipes  Dinner Spinner</vt:lpstr>
      <vt:lpstr>Big Oven</vt:lpstr>
      <vt:lpstr>Big Oven</vt:lpstr>
      <vt:lpstr>ShopWell</vt:lpstr>
      <vt:lpstr>My Fitness Pal</vt:lpstr>
      <vt:lpstr>Lose It</vt:lpstr>
      <vt:lpstr>Lose It</vt:lpstr>
      <vt:lpstr>Lose It</vt:lpstr>
      <vt:lpstr>Searching through ads</vt:lpstr>
      <vt:lpstr>Fitbit</vt:lpstr>
      <vt:lpstr>Map My Run</vt:lpstr>
      <vt:lpstr>Johnson &amp; Johnson 7 Minute Workout</vt:lpstr>
      <vt:lpstr>Johnson &amp; Johnson 7 Minute Workout</vt:lpstr>
      <vt:lpstr>Yoga Studio</vt:lpstr>
      <vt:lpstr>Yoga Studio</vt:lpstr>
      <vt:lpstr>Searching through ads</vt:lpstr>
      <vt:lpstr>First Aid</vt:lpstr>
      <vt:lpstr>First Aid</vt:lpstr>
      <vt:lpstr>WebMD</vt:lpstr>
      <vt:lpstr>WebMD</vt:lpstr>
      <vt:lpstr>WebMD</vt:lpstr>
      <vt:lpstr>WebMD</vt:lpstr>
      <vt:lpstr>WebMD</vt:lpstr>
      <vt:lpstr>Zinio</vt:lpstr>
      <vt:lpstr>Zinio</vt:lpstr>
      <vt:lpstr>Searching through ads</vt:lpstr>
      <vt:lpstr>Drugs.com </vt:lpstr>
      <vt:lpstr>Drugs.com </vt:lpstr>
      <vt:lpstr>Drugs.com </vt:lpstr>
      <vt:lpstr>Drugs.com </vt:lpstr>
      <vt:lpstr>Drugs.com </vt:lpstr>
      <vt:lpstr>Zocdoc</vt:lpstr>
      <vt:lpstr>Zocdoc</vt:lpstr>
      <vt:lpstr>Pzizz</vt:lpstr>
      <vt:lpstr>Silent Beacon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Change Me</dc:creator>
  <cp:lastModifiedBy>Nellie Barrett</cp:lastModifiedBy>
  <cp:revision>249</cp:revision>
  <cp:lastPrinted>2016-09-16T17:38:45Z</cp:lastPrinted>
  <dcterms:created xsi:type="dcterms:W3CDTF">2015-03-24T18:34:41Z</dcterms:created>
  <dcterms:modified xsi:type="dcterms:W3CDTF">2017-11-13T17:37:50Z</dcterms:modified>
</cp:coreProperties>
</file>