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9" r:id="rId1"/>
    <p:sldMasterId id="2147484061" r:id="rId2"/>
    <p:sldMasterId id="2147484073" r:id="rId3"/>
    <p:sldMasterId id="2147484085" r:id="rId4"/>
  </p:sldMasterIdLst>
  <p:notesMasterIdLst>
    <p:notesMasterId r:id="rId41"/>
  </p:notesMasterIdLst>
  <p:sldIdLst>
    <p:sldId id="256" r:id="rId5"/>
    <p:sldId id="259" r:id="rId6"/>
    <p:sldId id="279" r:id="rId7"/>
    <p:sldId id="298" r:id="rId8"/>
    <p:sldId id="281" r:id="rId9"/>
    <p:sldId id="267" r:id="rId10"/>
    <p:sldId id="299" r:id="rId11"/>
    <p:sldId id="333" r:id="rId12"/>
    <p:sldId id="334" r:id="rId13"/>
    <p:sldId id="304" r:id="rId14"/>
    <p:sldId id="311" r:id="rId15"/>
    <p:sldId id="337" r:id="rId16"/>
    <p:sldId id="338" r:id="rId17"/>
    <p:sldId id="312" r:id="rId18"/>
    <p:sldId id="314" r:id="rId19"/>
    <p:sldId id="335" r:id="rId20"/>
    <p:sldId id="303" r:id="rId21"/>
    <p:sldId id="346" r:id="rId22"/>
    <p:sldId id="300" r:id="rId23"/>
    <p:sldId id="313" r:id="rId24"/>
    <p:sldId id="340" r:id="rId25"/>
    <p:sldId id="341" r:id="rId26"/>
    <p:sldId id="347" r:id="rId27"/>
    <p:sldId id="318" r:id="rId28"/>
    <p:sldId id="342" r:id="rId29"/>
    <p:sldId id="343" r:id="rId30"/>
    <p:sldId id="336" r:id="rId31"/>
    <p:sldId id="306" r:id="rId32"/>
    <p:sldId id="345" r:id="rId33"/>
    <p:sldId id="329" r:id="rId34"/>
    <p:sldId id="326" r:id="rId35"/>
    <p:sldId id="292" r:id="rId36"/>
    <p:sldId id="331" r:id="rId37"/>
    <p:sldId id="327" r:id="rId38"/>
    <p:sldId id="328" r:id="rId39"/>
    <p:sldId id="284" r:id="rId40"/>
  </p:sldIdLst>
  <p:sldSz cx="9144000" cy="6858000" type="screen4x3"/>
  <p:notesSz cx="6858000" cy="9144000"/>
  <p:custDataLst>
    <p:tags r:id="rId42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FFB800"/>
    <a:srgbClr val="CC9900"/>
    <a:srgbClr val="FF9900"/>
    <a:srgbClr val="A8C398"/>
    <a:srgbClr val="709658"/>
    <a:srgbClr val="934747"/>
    <a:srgbClr val="B17462"/>
    <a:srgbClr val="3575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47" autoAdjust="0"/>
    <p:restoredTop sz="86557" autoAdjust="0"/>
  </p:normalViewPr>
  <p:slideViewPr>
    <p:cSldViewPr>
      <p:cViewPr varScale="1">
        <p:scale>
          <a:sx n="78" d="100"/>
          <a:sy n="78" d="100"/>
        </p:scale>
        <p:origin x="2094" y="78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gs" Target="tags/tag1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AFBE600-0507-4F0D-9597-26AEE222615C}" type="datetimeFigureOut">
              <a:rPr lang="en-US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5AA200-2145-4A27-BE84-8A39AE18FF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2940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33A480-3052-4B30-A93A-BCD1E8198D8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188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0B8B3C-A344-4183-B0C7-BBE592D60BA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180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94CFC7-A875-4B29-BF87-8B6E799622F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006E00-C70F-4A69-9D29-FFA5EBDE0FE8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6009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94CFC7-A875-4B29-BF87-8B6E799622F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94CFC7-A875-4B29-BF87-8B6E799622F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94CFC7-A875-4B29-BF87-8B6E799622F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C11D29-6B2B-45C5-9A76-2303DBE45D5F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8687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3BE929-A2E5-4A01-89BC-D1839845D8F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49289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76AA76-37E4-4F25-A0AB-BFCCDAA169F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25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 dirty="0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 dirty="0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 dirty="0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 dirty="0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36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919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39AEB42A-EE39-41E9-BDE8-7CAF0D8A6A0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086214A-00EE-48BE-8CD0-9FADB82D90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468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15CEEB-3B44-47A3-A4DE-DE6DF2D7DEC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8F04-CB2E-43F0-B28E-F301957AB8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02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5AC78F-33B3-471E-A412-22773553411E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5C426-BF84-45C6-802F-F2B21963E2A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3916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42D094-F4E3-4BA9-9564-BC212C73D7A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0B1AF-23F4-4D48-AB2A-AE1FC734DA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14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FDBC84E-A637-4C61-B60A-C9715EE6CFA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E432940-2BE3-4ABD-B059-79E80CFE18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46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E75F3017-DF75-4CCC-9363-090A81C550F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DE343D3E-0D9D-4A44-82C9-058EA42655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138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C11D-5C9B-4B3A-A9F9-4AA77DA4E72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8AABF-0244-4BC8-8A36-7FF1BEDB908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4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083523-927F-49D1-8B22-76C15F5F5270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30F44E-5445-4EB5-BA9B-A33D9C617E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760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282D44-2213-49D2-BAFD-0A348508E1A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00E670-85FB-4870-80B8-115538D7C3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66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18482-0AB2-463F-993A-F47795625F4E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DA1999-434A-45F3-91AB-7B1671BF2C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5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986F18-97E3-4C58-984A-BB27D9910C9D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99C78-5F1D-4F54-9A99-60E49D8789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445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D53D1523-17C0-470E-AFD8-D176E6243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64F60D2-EF5B-438B-8507-616F2331EEB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566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8E263A-77BD-4B82-B7CF-78E7B99562A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1B5F5-6AAE-4EC7-8875-96148A02D40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8608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B45155-6ECA-4DB6-9029-EFE6B2FC860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B311DB-487B-4801-A7CA-435643F3749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86921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2E5395-0862-4EBB-8AB3-5B2BD23B4AB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A2452-03C9-4723-8D75-E1F994E404F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212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2B581BB5-68D7-4ABE-9AB2-8D6FF738DF8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B5C7547-D31A-4DD6-9078-E3E2DD0FD36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9811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C1BED062-496D-49E9-85DF-4E70EAE9E19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8CE85079-3A7B-49CC-90AF-3336649A968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2103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E5781-9DDA-43E7-8BC3-ABFCBF39B70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A8103-F35C-44CA-81EA-9DEDFC41ED4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788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D6874C-A7A0-46AD-8182-57ADEF39311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996D43-289E-4915-AFCE-BCD0C2F1716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981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664917-C267-4DEB-97DD-10735F93303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7AB61B-2314-43F0-AB3F-0A53B6126B3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1535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863A13-7587-42C5-915F-CE2B708CE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F99448-0289-4022-B0F3-425A2F3E4DE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403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25D274-8BFD-47DB-B7BE-7514322B33A7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A684FC-6EA2-4F62-A3F1-CD33205FD87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3938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D53D1523-17C0-470E-AFD8-D176E6243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64F60D2-EF5B-438B-8507-616F2331EEB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751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8E263A-77BD-4B82-B7CF-78E7B99562A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1B5F5-6AAE-4EC7-8875-96148A02D40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7571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B45155-6ECA-4DB6-9029-EFE6B2FC860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B311DB-487B-4801-A7CA-435643F3749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62098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2E5395-0862-4EBB-8AB3-5B2BD23B4AB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A2452-03C9-4723-8D75-E1F994E404F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6822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2B581BB5-68D7-4ABE-9AB2-8D6FF738DF8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B5C7547-D31A-4DD6-9078-E3E2DD0FD36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5914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C1BED062-496D-49E9-85DF-4E70EAE9E19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8CE85079-3A7B-49CC-90AF-3336649A968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784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E5781-9DDA-43E7-8BC3-ABFCBF39B70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A8103-F35C-44CA-81EA-9DEDFC41ED4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472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D6874C-A7A0-46AD-8182-57ADEF39311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996D43-289E-4915-AFCE-BCD0C2F1716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697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664917-C267-4DEB-97DD-10735F93303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7AB61B-2314-43F0-AB3F-0A53B6126B3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4019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863A13-7587-42C5-915F-CE2B708CE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F99448-0289-4022-B0F3-425A2F3E4DE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576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25D274-8BFD-47DB-B7BE-7514322B33A7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A684FC-6EA2-4F62-A3F1-CD33205FD87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8514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39AEB42A-EE39-41E9-BDE8-7CAF0D8A6A04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086214A-00EE-48BE-8CD0-9FADB82D9040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468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15CEEB-3B44-47A3-A4DE-DE6DF2D7DECC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8F04-CB2E-43F0-B28E-F301957AB8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02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5AC78F-33B3-471E-A412-22773553411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5C426-BF84-45C6-802F-F2B21963E2A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3916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42D094-F4E3-4BA9-9564-BC212C73D7A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0B1AF-23F4-4D48-AB2A-AE1FC734DA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14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FDBC84E-A637-4C61-B60A-C9715EE6CFA9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E432940-2BE3-4ABD-B059-79E80CFE18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46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E75F3017-DF75-4CCC-9363-090A81C550F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DE343D3E-0D9D-4A44-82C9-058EA42655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138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C11D-5C9B-4B3A-A9F9-4AA77DA4E724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8AABF-0244-4BC8-8A36-7FF1BEDB908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4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083523-927F-49D1-8B22-76C15F5F527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30F44E-5445-4EB5-BA9B-A33D9C617E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760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282D44-2213-49D2-BAFD-0A348508E1A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00E670-85FB-4870-80B8-115538D7C3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66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18482-0AB2-463F-993A-F47795625F4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DA1999-434A-45F3-91AB-7B1671BF2C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5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986F18-97E3-4C58-984A-BB27D9910C9D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99C78-5F1D-4F54-9A99-60E49D8789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445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A1E92537-B241-4078-A7C0-D6239C213E26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22FAC05-09EE-41A5-953B-0C32E75DA9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1421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8DEE785-F245-4D79-A536-CE830382348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D83001E-1F1C-4105-AB5A-408451340D3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97722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2" r:id="rId1"/>
    <p:sldLayoutId id="2147484063" r:id="rId2"/>
    <p:sldLayoutId id="2147484064" r:id="rId3"/>
    <p:sldLayoutId id="2147484065" r:id="rId4"/>
    <p:sldLayoutId id="2147484066" r:id="rId5"/>
    <p:sldLayoutId id="2147484067" r:id="rId6"/>
    <p:sldLayoutId id="2147484068" r:id="rId7"/>
    <p:sldLayoutId id="2147484069" r:id="rId8"/>
    <p:sldLayoutId id="2147484070" r:id="rId9"/>
    <p:sldLayoutId id="2147484071" r:id="rId10"/>
    <p:sldLayoutId id="214748407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8DEE785-F245-4D79-A536-CE830382348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D83001E-1F1C-4105-AB5A-408451340D3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25704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4" r:id="rId1"/>
    <p:sldLayoutId id="2147484075" r:id="rId2"/>
    <p:sldLayoutId id="2147484076" r:id="rId3"/>
    <p:sldLayoutId id="2147484077" r:id="rId4"/>
    <p:sldLayoutId id="2147484078" r:id="rId5"/>
    <p:sldLayoutId id="2147484079" r:id="rId6"/>
    <p:sldLayoutId id="2147484080" r:id="rId7"/>
    <p:sldLayoutId id="2147484081" r:id="rId8"/>
    <p:sldLayoutId id="2147484082" r:id="rId9"/>
    <p:sldLayoutId id="2147484083" r:id="rId10"/>
    <p:sldLayoutId id="214748408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A1E92537-B241-4078-A7C0-D6239C213E26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22FAC05-09EE-41A5-953B-0C32E75DA9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1421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6" r:id="rId1"/>
    <p:sldLayoutId id="2147484087" r:id="rId2"/>
    <p:sldLayoutId id="2147484088" r:id="rId3"/>
    <p:sldLayoutId id="2147484089" r:id="rId4"/>
    <p:sldLayoutId id="2147484090" r:id="rId5"/>
    <p:sldLayoutId id="2147484091" r:id="rId6"/>
    <p:sldLayoutId id="2147484092" r:id="rId7"/>
    <p:sldLayoutId id="2147484093" r:id="rId8"/>
    <p:sldLayoutId id="2147484094" r:id="rId9"/>
    <p:sldLayoutId id="2147484095" r:id="rId10"/>
    <p:sldLayoutId id="2147484096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1438"/>
            <a:ext cx="5410200" cy="1219200"/>
          </a:xfrm>
        </p:spPr>
        <p:txBody>
          <a:bodyPr>
            <a:no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John </a:t>
            </a:r>
            <a:r>
              <a:rPr lang="en-US" sz="2400" dirty="0" err="1"/>
              <a:t>Bordsen</a:t>
            </a:r>
            <a:endParaRPr lang="en-US" sz="2400" dirty="0"/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Technology Trainer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Gail Borden Public Library District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26" y="762000"/>
            <a:ext cx="9137073" cy="311943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Tools: Sheets</a:t>
            </a:r>
            <a:endParaRPr lang="en-US" sz="3200" b="1" dirty="0">
              <a:cs typeface="Courier New" panose="02070309020205020404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C09B13-92E4-4E65-A891-C623A4DF56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FDD45FC-A186-472A-8643-58B76F3D4757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>
            <a:normAutofit/>
          </a:bodyPr>
          <a:lstStyle/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Getting Started with Google Sheets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Creating and Working with Sheets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Working with Cells and Tabs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Working with Formulas and Functions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Sharing and Collaborating</a:t>
            </a:r>
          </a:p>
          <a:p>
            <a:pPr marL="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Agenda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2057400"/>
            <a:ext cx="8183563" cy="990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Google Sheets is a free, web-based spreadsheet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application.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Getting Started with Sheets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2971800"/>
            <a:ext cx="6553200" cy="3200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Create and collaborate on documents	with </a:t>
            </a:r>
          </a:p>
          <a:p>
            <a:pPr marL="274320" indent="-144018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defRPr/>
            </a:pPr>
            <a:r>
              <a:rPr lang="en-US" sz="2400" dirty="0">
                <a:latin typeface="+mn-lt"/>
                <a:cs typeface="+mn-cs"/>
              </a:rPr>
              <a:t>	 people in real time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Save and access files in the cloud (Drive)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Convert  Microsoft Excel documents (.</a:t>
            </a:r>
            <a:r>
              <a:rPr lang="en-US" sz="2400" dirty="0" err="1">
                <a:latin typeface="+mn-lt"/>
                <a:cs typeface="+mn-cs"/>
              </a:rPr>
              <a:t>xls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144018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  </a:t>
            </a:r>
            <a:r>
              <a:rPr lang="en-US" dirty="0">
                <a:latin typeface="+mn-lt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 Google Docs and vice versa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Revert to any prior versions of a </a:t>
            </a:r>
            <a:r>
              <a:rPr lang="en-US" sz="2400" dirty="0">
                <a:latin typeface="+mn-lt"/>
                <a:cs typeface="+mn-cs"/>
              </a:rPr>
              <a:t>spreadsheet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2706" name="Picture 2" descr="Image result for google sheet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6900" y="3149600"/>
            <a:ext cx="1524000" cy="1524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2286000"/>
            <a:ext cx="4220935" cy="689353"/>
          </a:xfrm>
        </p:spPr>
        <p:txBody>
          <a:bodyPr>
            <a:normAutofit/>
          </a:bodyPr>
          <a:lstStyle/>
          <a:p>
            <a:pPr marL="205740" lvl="2" indent="-144018" algn="ctr">
              <a:buNone/>
            </a:pPr>
            <a:r>
              <a:rPr lang="en-US" sz="3200" b="1" u="sng" dirty="0">
                <a:solidFill>
                  <a:srgbClr val="3575B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sheets.google.com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610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Google Sheets</a:t>
            </a:r>
          </a:p>
        </p:txBody>
      </p:sp>
      <p:pic>
        <p:nvPicPr>
          <p:cNvPr id="1029" name="Picture 5" descr="http://worldartsme.com/images/desktop-computer-clipart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886" y="2412046"/>
            <a:ext cx="4942114" cy="4054078"/>
          </a:xfrm>
          <a:prstGeom prst="rect">
            <a:avLst/>
          </a:prstGeom>
          <a:noFill/>
        </p:spPr>
      </p:pic>
      <p:pic>
        <p:nvPicPr>
          <p:cNvPr id="1031" name="Picture 7" descr="http://www.iconempire.com/info/commoniconsxp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332" y="2570082"/>
            <a:ext cx="2294691" cy="1371600"/>
          </a:xfrm>
          <a:prstGeom prst="rect">
            <a:avLst/>
          </a:prstGeom>
          <a:noFill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9469" y="2770288"/>
            <a:ext cx="747011" cy="101972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243286" y="3251537"/>
            <a:ext cx="3367314" cy="101566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Sheets is designed for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optimal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performance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using Google Chrome.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#1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8520" y="2153648"/>
            <a:ext cx="7218680" cy="37338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Navigating Google Sheets</a:t>
            </a:r>
          </a:p>
        </p:txBody>
      </p:sp>
      <p:cxnSp>
        <p:nvCxnSpPr>
          <p:cNvPr id="5" name="Straight Arrow Connector 4"/>
          <p:cNvCxnSpPr>
            <a:stCxn id="29702" idx="2"/>
          </p:cNvCxnSpPr>
          <p:nvPr/>
        </p:nvCxnSpPr>
        <p:spPr>
          <a:xfrm>
            <a:off x="949325" y="2370356"/>
            <a:ext cx="574675" cy="64906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3" name="Rectangle 8"/>
          <p:cNvSpPr>
            <a:spLocks noChangeArrowheads="1"/>
          </p:cNvSpPr>
          <p:nvPr/>
        </p:nvSpPr>
        <p:spPr bwMode="auto">
          <a:xfrm>
            <a:off x="2035175" y="2173287"/>
            <a:ext cx="3517900" cy="2667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708" name="Rectangle 8"/>
          <p:cNvSpPr>
            <a:spLocks noChangeArrowheads="1"/>
          </p:cNvSpPr>
          <p:nvPr/>
        </p:nvSpPr>
        <p:spPr bwMode="auto">
          <a:xfrm>
            <a:off x="5345907" y="3681890"/>
            <a:ext cx="1512093" cy="13716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4800600" y="1838325"/>
            <a:ext cx="685800" cy="5181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7150768" y="3753452"/>
            <a:ext cx="1295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TextBox 18"/>
          <p:cNvSpPr txBox="1">
            <a:spLocks noChangeArrowheads="1"/>
          </p:cNvSpPr>
          <p:nvPr/>
        </p:nvSpPr>
        <p:spPr bwMode="auto">
          <a:xfrm>
            <a:off x="304800" y="1724025"/>
            <a:ext cx="128905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Templates/New Doc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181100" y="4876800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5" name="TextBox 18"/>
          <p:cNvSpPr txBox="1">
            <a:spLocks noChangeArrowheads="1"/>
          </p:cNvSpPr>
          <p:nvPr/>
        </p:nvSpPr>
        <p:spPr bwMode="auto">
          <a:xfrm>
            <a:off x="193708" y="4558129"/>
            <a:ext cx="1078832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Your Sheets</a:t>
            </a:r>
          </a:p>
        </p:txBody>
      </p:sp>
      <p:sp>
        <p:nvSpPr>
          <p:cNvPr id="29707" name="TextBox 18"/>
          <p:cNvSpPr txBox="1">
            <a:spLocks noChangeArrowheads="1"/>
          </p:cNvSpPr>
          <p:nvPr/>
        </p:nvSpPr>
        <p:spPr bwMode="auto">
          <a:xfrm>
            <a:off x="4495800" y="1676400"/>
            <a:ext cx="1295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Search Bar</a:t>
            </a: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1600200" y="2502568"/>
            <a:ext cx="5638800" cy="107883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1676400" y="3870960"/>
            <a:ext cx="5448300" cy="19964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6944393" y="3681222"/>
            <a:ext cx="164592" cy="13716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4626293" y="3757294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11" name="TextBox 18"/>
          <p:cNvSpPr txBox="1">
            <a:spLocks noChangeArrowheads="1"/>
          </p:cNvSpPr>
          <p:nvPr/>
        </p:nvSpPr>
        <p:spPr bwMode="auto">
          <a:xfrm>
            <a:off x="3829050" y="3448050"/>
            <a:ext cx="990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Display options</a:t>
            </a:r>
          </a:p>
        </p:txBody>
      </p:sp>
      <p:sp>
        <p:nvSpPr>
          <p:cNvPr id="31" name="TextBox 18"/>
          <p:cNvSpPr txBox="1">
            <a:spLocks noChangeArrowheads="1"/>
          </p:cNvSpPr>
          <p:nvPr/>
        </p:nvSpPr>
        <p:spPr bwMode="auto">
          <a:xfrm>
            <a:off x="7684168" y="3441032"/>
            <a:ext cx="990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File picker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104" y="641515"/>
            <a:ext cx="9372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&amp; Working w/ Sheets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22564" y="1905000"/>
            <a:ext cx="8183563" cy="472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Use Google Sheets to create new spreadsheets and make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quick, easy changes.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400" b="1" dirty="0">
              <a:solidFill>
                <a:schemeClr val="tx1"/>
              </a:solidFill>
            </a:endParaRP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		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	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05000" y="2768600"/>
            <a:ext cx="6553200" cy="3479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Rename a spreadsheet</a:t>
            </a:r>
            <a:endParaRPr lang="en-US" sz="2400" dirty="0"/>
          </a:p>
          <a:p>
            <a:pPr marL="274320" lvl="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Add data</a:t>
            </a:r>
          </a:p>
          <a:p>
            <a:pPr marL="274320" lvl="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Copy / duplicate a Sheet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Download from the cloud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Use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templates for various spreadsheet types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4514" name="Picture 2" descr="Image result for google sheets"/>
          <p:cNvPicPr>
            <a:picLocks noChangeAspect="1" noChangeArrowheads="1"/>
          </p:cNvPicPr>
          <p:nvPr/>
        </p:nvPicPr>
        <p:blipFill>
          <a:blip r:embed="rId3" cstate="print"/>
          <a:srcRect l="28800" t="13270" r="28533" b="14692"/>
          <a:stretch>
            <a:fillRect/>
          </a:stretch>
        </p:blipFill>
        <p:spPr bwMode="auto">
          <a:xfrm>
            <a:off x="685800" y="3048000"/>
            <a:ext cx="1219200" cy="115824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5181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Create new spreadsheets using various templates:  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Monthly Budget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Annual Budget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Calendar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To-do List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Invoice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And more…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Docs Templates</a:t>
            </a:r>
          </a:p>
        </p:txBody>
      </p:sp>
      <p:pic>
        <p:nvPicPr>
          <p:cNvPr id="128002" name="Picture 2"/>
          <p:cNvPicPr>
            <a:picLocks noChangeAspect="1" noChangeArrowheads="1"/>
          </p:cNvPicPr>
          <p:nvPr/>
        </p:nvPicPr>
        <p:blipFill>
          <a:blip r:embed="rId3" cstate="print"/>
          <a:srcRect r="18017"/>
          <a:stretch>
            <a:fillRect/>
          </a:stretch>
        </p:blipFill>
        <p:spPr bwMode="auto">
          <a:xfrm>
            <a:off x="3732108" y="2286000"/>
            <a:ext cx="4836160" cy="3200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8520" y="2819400"/>
            <a:ext cx="7218680" cy="37338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Create a new document from a template on the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Google Sheet’s home screen.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Premade Templates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7086600" y="3276600"/>
            <a:ext cx="655056" cy="37762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2583180" y="3349626"/>
            <a:ext cx="4511040" cy="84137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6629401" y="3192780"/>
            <a:ext cx="457199" cy="13890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6781800" y="3810000"/>
            <a:ext cx="655056" cy="37762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7162800" y="3512820"/>
            <a:ext cx="18288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Create a new Sheet or view more templates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Renaming a Sheet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Edit the name of your file at anytime by clicking and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typing in the “Document Name” field.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2528" y="2779296"/>
            <a:ext cx="7218680" cy="37338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8" name="Straight Arrow Connector 7"/>
          <p:cNvCxnSpPr/>
          <p:nvPr/>
        </p:nvCxnSpPr>
        <p:spPr>
          <a:xfrm flipV="1">
            <a:off x="1219200" y="2990591"/>
            <a:ext cx="3810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152400" y="3276341"/>
            <a:ext cx="1981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Document Name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201745" y="2795336"/>
            <a:ext cx="895340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5119914" y="5029200"/>
            <a:ext cx="3338286" cy="101566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default name of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</a:t>
            </a:r>
            <a:r>
              <a:rPr lang="en-US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any new Google Sheet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is </a:t>
            </a:r>
            <a:r>
              <a:rPr lang="en-US" sz="2000" i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Untitled document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#2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1740" y="3139440"/>
            <a:ext cx="5725244" cy="3429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458201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View or revert to any prior version of the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spreadsheet via Revision History.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Viewing Revision History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904206" y="454977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725745" y="4463343"/>
            <a:ext cx="12366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693995" y="3257550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428625" y="4229100"/>
            <a:ext cx="1628775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See revision  </a:t>
            </a:r>
          </a:p>
          <a:p>
            <a:r>
              <a:rPr lang="en-US" dirty="0">
                <a:latin typeface="+mn-lt"/>
              </a:rPr>
              <a:t>    history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889920" y="33305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428625" y="31496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6230" y="2944788"/>
            <a:ext cx="5989320" cy="337981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1143000"/>
          </a:xfrm>
        </p:spPr>
        <p:txBody>
          <a:bodyPr>
            <a:normAutofit/>
          </a:bodyPr>
          <a:lstStyle/>
          <a:p>
            <a:pPr marL="274320"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Select a prior revision to preview it.  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Click “Restore this version” to revert to it.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Reverting to Prior Versions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6477000" y="3192460"/>
            <a:ext cx="1092200" cy="275749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657850" y="3539490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4192270" y="3219450"/>
            <a:ext cx="1752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Select from any prior revision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567180" y="3977640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685800" y="3657600"/>
            <a:ext cx="1066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Preview window</a:t>
            </a:r>
          </a:p>
        </p:txBody>
      </p:sp>
      <p:cxnSp>
        <p:nvCxnSpPr>
          <p:cNvPr id="10" name="Straight Arrow Connector 9"/>
          <p:cNvCxnSpPr>
            <a:stCxn id="11" idx="3"/>
          </p:cNvCxnSpPr>
          <p:nvPr/>
        </p:nvCxnSpPr>
        <p:spPr>
          <a:xfrm flipV="1">
            <a:off x="5943600" y="3886200"/>
            <a:ext cx="762000" cy="60513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4800600" y="4029670"/>
            <a:ext cx="11430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Revert to selected revision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6507961" y="3712371"/>
            <a:ext cx="636265" cy="12801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33400" y="5257800"/>
            <a:ext cx="3733800" cy="1200329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Revision History keep track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of every single change you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and your collaborators  make    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to a document.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 cstate="print"/>
          <a:srcRect r="16037"/>
          <a:stretch>
            <a:fillRect/>
          </a:stretch>
        </p:blipFill>
        <p:spPr bwMode="auto">
          <a:xfrm>
            <a:off x="2286000" y="2644544"/>
            <a:ext cx="5943600" cy="384048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Duplicate a spreadsheet with ease.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9372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Create a Copy of a Sheet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751806" y="3586160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60638" y="3512111"/>
            <a:ext cx="1325555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528889" y="2779713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76225" y="3405185"/>
            <a:ext cx="1752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Make a copy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37520" y="28479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276225" y="26670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3733800"/>
            <a:ext cx="2522533" cy="22717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5686421" y="5567354"/>
            <a:ext cx="561980" cy="23337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852187" y="566737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3784600" y="5486400"/>
            <a:ext cx="132397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Click OK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 cstate="print"/>
          <a:srcRect r="16512"/>
          <a:stretch>
            <a:fillRect/>
          </a:stretch>
        </p:blipFill>
        <p:spPr bwMode="auto">
          <a:xfrm>
            <a:off x="2321231" y="2657475"/>
            <a:ext cx="5394019" cy="3505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Save a Google spreadsheet to your computer.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9372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Downloading a Sheet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736566" y="4330303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42865" y="4251491"/>
            <a:ext cx="12366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541595" y="2774950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76224" y="4149328"/>
            <a:ext cx="178117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Download as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37520" y="28479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276225" y="26670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855883" y="4839308"/>
            <a:ext cx="1954117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3832859" y="4251960"/>
            <a:ext cx="1272541" cy="7772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264696" y="4659868"/>
            <a:ext cx="1945104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Select file type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029200" y="5159514"/>
            <a:ext cx="3810000" cy="707886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Popular file types include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Microsoft Excel and PDF.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 cstate="print"/>
          <a:srcRect r="16037"/>
          <a:stretch>
            <a:fillRect/>
          </a:stretch>
        </p:blipFill>
        <p:spPr bwMode="auto">
          <a:xfrm>
            <a:off x="2286000" y="2644544"/>
            <a:ext cx="5943600" cy="384048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Send a spreadsheet to the trash.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9372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Deleting a Sheet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739106" y="383222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47938" y="3758176"/>
            <a:ext cx="1325555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528889" y="2779713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63524" y="3651250"/>
            <a:ext cx="187007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Move to trash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37520" y="28479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276225" y="26670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7672" y="4724400"/>
            <a:ext cx="4094328" cy="1219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4492592" y="5547702"/>
            <a:ext cx="1054768" cy="23337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672840" y="566737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2590801" y="5479984"/>
            <a:ext cx="1295399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Confirm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8784" y="2859504"/>
            <a:ext cx="7218680" cy="37338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Newly created Sheets are automatically saved to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your Google Drive account.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a New Sheet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024024" y="3288632"/>
            <a:ext cx="685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68176" y="3151637"/>
            <a:ext cx="1243264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Create a new Sheet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1752600" y="3217274"/>
            <a:ext cx="914400" cy="101498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#3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2057400"/>
            <a:ext cx="8183563" cy="990600"/>
          </a:xfrm>
        </p:spPr>
        <p:txBody>
          <a:bodyPr>
            <a:no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Modify your spreadsheet with data, various formatting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options, and more.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Working w/ Cells and Sheets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2050" name="Picture 2" descr="Image result for edi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064" y="3128208"/>
            <a:ext cx="1143000" cy="1143000"/>
          </a:xfrm>
          <a:prstGeom prst="rect">
            <a:avLst/>
          </a:prstGeom>
          <a:noFill/>
        </p:spPr>
      </p:pic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2895600"/>
            <a:ext cx="6781800" cy="3581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Enter text or data into cells</a:t>
            </a:r>
            <a:endParaRPr lang="en-US" sz="2400" dirty="0"/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Modify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formatting of numbers, text, and cells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Add,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modify, or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delete tabs</a:t>
            </a:r>
            <a:r>
              <a:rPr lang="en-US" sz="2400" dirty="0">
                <a:latin typeface="+mn-lt"/>
                <a:cs typeface="+mn-cs"/>
              </a:rPr>
              <a:t> (sheets)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38100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Simply click in a cell to begin writing data.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Entering Data to a Cell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486319"/>
            <a:ext cx="5943600" cy="42343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>
            <a:off x="2501900" y="3822971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3355400" y="3752852"/>
            <a:ext cx="597474" cy="14763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1254918" y="3615536"/>
            <a:ext cx="152003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a cell</a:t>
            </a:r>
          </a:p>
        </p:txBody>
      </p: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1252533" y="4419600"/>
            <a:ext cx="2590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Beginning typing and  </a:t>
            </a:r>
          </a:p>
          <a:p>
            <a:r>
              <a:rPr lang="en-US" dirty="0">
                <a:latin typeface="+mn-lt"/>
              </a:rPr>
              <a:t>   </a:t>
            </a:r>
            <a:r>
              <a:rPr lang="en-US" sz="1400" dirty="0">
                <a:latin typeface="+mn-lt"/>
              </a:rPr>
              <a:t> </a:t>
            </a:r>
            <a:r>
              <a:rPr lang="en-US" dirty="0">
                <a:latin typeface="+mn-lt"/>
              </a:rPr>
              <a:t>then press </a:t>
            </a:r>
            <a:r>
              <a:rPr lang="en-US" b="1" dirty="0">
                <a:latin typeface="+mn-lt"/>
              </a:rPr>
              <a:t>Enter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53000" y="3619500"/>
            <a:ext cx="3692324" cy="258532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342900" lvl="2" indent="-342900"/>
            <a:r>
              <a:rPr lang="en-US" b="1" u="sng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Overwriting Text in a Cell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once on the cell</a:t>
            </a:r>
            <a:endParaRPr lang="en-US" i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Type desired text and press 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Enter</a:t>
            </a:r>
          </a:p>
          <a:p>
            <a:pPr marL="342900" lvl="2" indent="-342900">
              <a:buAutoNum type="arabicPeriod"/>
            </a:pPr>
            <a:endParaRPr lang="en-US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2" indent="-342900"/>
            <a:r>
              <a:rPr lang="en-US" b="1" u="sng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Modifying Text in a Cell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Double-click on the cell</a:t>
            </a:r>
            <a:endParaRPr lang="en-US" i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Modify text as desired and press 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Enter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4343400"/>
          </a:xfrm>
        </p:spPr>
        <p:txBody>
          <a:bodyPr>
            <a:normAutofit/>
          </a:bodyPr>
          <a:lstStyle/>
          <a:p>
            <a:pPr marL="274320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Select the type of numerical data entered.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b="1" dirty="0">
                <a:solidFill>
                  <a:schemeClr val="tx1"/>
                </a:solidFill>
              </a:rPr>
              <a:t>Number</a:t>
            </a:r>
            <a:r>
              <a:rPr lang="en-US" sz="2400" dirty="0">
                <a:solidFill>
                  <a:schemeClr val="tx1"/>
                </a:solidFill>
              </a:rPr>
              <a:t> (10.12)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b="1" dirty="0">
                <a:solidFill>
                  <a:schemeClr val="tx1"/>
                </a:solidFill>
              </a:rPr>
              <a:t>Percent</a:t>
            </a:r>
            <a:r>
              <a:rPr lang="en-US" sz="2400" dirty="0">
                <a:solidFill>
                  <a:schemeClr val="tx1"/>
                </a:solidFill>
              </a:rPr>
              <a:t> (10.12%)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b="1" dirty="0">
                <a:solidFill>
                  <a:schemeClr val="tx1"/>
                </a:solidFill>
              </a:rPr>
              <a:t>Currency</a:t>
            </a:r>
            <a:r>
              <a:rPr lang="en-US" sz="2400" dirty="0">
                <a:solidFill>
                  <a:schemeClr val="tx1"/>
                </a:solidFill>
              </a:rPr>
              <a:t> ($10.12)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b="1" dirty="0">
                <a:solidFill>
                  <a:schemeClr val="tx1"/>
                </a:solidFill>
              </a:rPr>
              <a:t>Date</a:t>
            </a:r>
            <a:r>
              <a:rPr lang="en-US" sz="2400" dirty="0">
                <a:solidFill>
                  <a:schemeClr val="tx1"/>
                </a:solidFill>
              </a:rPr>
              <a:t> (10/12/2016)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b="1" dirty="0">
                <a:solidFill>
                  <a:schemeClr val="tx1"/>
                </a:solidFill>
              </a:rPr>
              <a:t>Time</a:t>
            </a:r>
            <a:r>
              <a:rPr lang="en-US" sz="2400" dirty="0">
                <a:solidFill>
                  <a:schemeClr val="tx1"/>
                </a:solidFill>
              </a:rPr>
              <a:t> (10:12:00 PM)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b="1" dirty="0">
                <a:solidFill>
                  <a:schemeClr val="tx1"/>
                </a:solidFill>
              </a:rPr>
              <a:t>And more…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686800" cy="10509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Modifying Number Formatting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7692" r="12821"/>
          <a:stretch>
            <a:fillRect/>
          </a:stretch>
        </p:blipFill>
        <p:spPr bwMode="auto">
          <a:xfrm>
            <a:off x="4038600" y="2657367"/>
            <a:ext cx="4724400" cy="366723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4344184" y="5429054"/>
            <a:ext cx="4225724" cy="1200329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342900" lvl="2" indent="-342900"/>
            <a:r>
              <a:rPr lang="en-US" b="1" u="sng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Modifying Number Formatting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once on the cell(s)</a:t>
            </a:r>
            <a:endParaRPr lang="en-US" i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Select </a:t>
            </a:r>
            <a:r>
              <a:rPr lang="en-US" i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Format &gt; Number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the desired numerical format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35857" y="2895600"/>
            <a:ext cx="1465116" cy="2390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5523323" y="2876746"/>
            <a:ext cx="1496503" cy="24414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4343400"/>
          </a:xfrm>
        </p:spPr>
        <p:txBody>
          <a:bodyPr>
            <a:normAutofit/>
          </a:bodyPr>
          <a:lstStyle/>
          <a:p>
            <a:pPr marL="274320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Select a format for text within a cell.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b="1" dirty="0">
                <a:solidFill>
                  <a:schemeClr val="tx1"/>
                </a:solidFill>
              </a:rPr>
              <a:t> Bold</a:t>
            </a:r>
            <a:endParaRPr lang="en-US" sz="2400" dirty="0">
              <a:solidFill>
                <a:schemeClr val="tx1"/>
              </a:solidFill>
            </a:endParaRP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i="1" dirty="0">
                <a:solidFill>
                  <a:schemeClr val="tx1"/>
                </a:solidFill>
              </a:rPr>
              <a:t> Italics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u="sng" dirty="0">
                <a:solidFill>
                  <a:schemeClr val="tx1"/>
                </a:solidFill>
              </a:rPr>
              <a:t>Underline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 Colors</a:t>
            </a:r>
            <a:endParaRPr lang="en-US" sz="2400" dirty="0">
              <a:solidFill>
                <a:schemeClr val="accent6">
                  <a:lumMod val="75000"/>
                </a:schemeClr>
              </a:solidFill>
            </a:endParaRP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  <a:latin typeface="Algerian" pitchFamily="82" charset="0"/>
                <a:ea typeface="DFKai-SB" pitchFamily="65" charset="-120"/>
              </a:rPr>
              <a:t> And more…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839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Modifying Text Formatting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2008" y="2571750"/>
            <a:ext cx="5286192" cy="3429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657600" y="5429054"/>
            <a:ext cx="5105400" cy="92333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342900" lvl="2" indent="-342900"/>
            <a:r>
              <a:rPr lang="en-US" b="1" u="sng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Modifying Text Formatting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once on the cell(s)</a:t>
            </a:r>
            <a:endParaRPr lang="en-US" i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Select text formatting option(s) from tool bar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4667251" y="3594102"/>
            <a:ext cx="2362199" cy="685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4033839" y="2794000"/>
            <a:ext cx="2240280" cy="30175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#4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Use cell formatting to select: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Horizontal alignment            (left, right, center)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Vertical Alignment             (top, middle, bottom)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Fill color 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Borders 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Text wrapping          (overflow, wrap, clip)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Modifying Cell Formatting</a:t>
            </a: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print"/>
          <a:srcRect r="72805"/>
          <a:stretch>
            <a:fillRect/>
          </a:stretch>
        </p:blipFill>
        <p:spPr bwMode="auto">
          <a:xfrm>
            <a:off x="3874295" y="2278857"/>
            <a:ext cx="762000" cy="27432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 cstate="print"/>
          <a:srcRect b="47676"/>
          <a:stretch>
            <a:fillRect/>
          </a:stretch>
        </p:blipFill>
        <p:spPr bwMode="auto">
          <a:xfrm>
            <a:off x="990600" y="4368937"/>
            <a:ext cx="7132320" cy="22717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4320062" y="4662409"/>
            <a:ext cx="2048256" cy="30175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485838" y="4806018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2026920" y="4617720"/>
            <a:ext cx="182721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Cell Formatting</a:t>
            </a:r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5" cstate="print"/>
          <a:srcRect l="15829" r="67831"/>
          <a:stretch>
            <a:fillRect/>
          </a:stretch>
        </p:blipFill>
        <p:spPr bwMode="auto">
          <a:xfrm>
            <a:off x="2069305" y="3449956"/>
            <a:ext cx="304800" cy="27432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 cstate="print"/>
          <a:srcRect r="83193"/>
          <a:stretch>
            <a:fillRect/>
          </a:stretch>
        </p:blipFill>
        <p:spPr bwMode="auto">
          <a:xfrm>
            <a:off x="2174085" y="3055143"/>
            <a:ext cx="313509" cy="27432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05132" y="3845723"/>
            <a:ext cx="630936" cy="27432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20986" y="2664619"/>
            <a:ext cx="803366" cy="27432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Click the plus sign </a:t>
            </a:r>
            <a:r>
              <a:rPr lang="en-US" sz="2400" b="1" dirty="0">
                <a:solidFill>
                  <a:schemeClr val="tx1"/>
                </a:solidFill>
              </a:rPr>
              <a:t>+</a:t>
            </a:r>
            <a:r>
              <a:rPr lang="en-US" sz="2400" dirty="0">
                <a:solidFill>
                  <a:schemeClr val="tx1"/>
                </a:solidFill>
              </a:rPr>
              <a:t> in the lower left corner to add a new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sheet (tab) into your spreadsheet.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Adding a Sheet (tab)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729840"/>
            <a:ext cx="6400800" cy="389635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600199" y="6329680"/>
            <a:ext cx="2322576" cy="27432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Rename a sheet, delete it, apply a color, and more.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Modifying a Sheet (tab)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802" y="2334120"/>
            <a:ext cx="6921294" cy="421319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62148" y="3438534"/>
            <a:ext cx="2038350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958340" y="3429000"/>
            <a:ext cx="2020824" cy="2819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2550696" y="6132096"/>
            <a:ext cx="1219200" cy="228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3344784" y="5830669"/>
            <a:ext cx="2097882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Right-click a tab to see menu options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2209800"/>
            <a:ext cx="8183563" cy="990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Perform different types of calculations by using functions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to create formulas in Google Sheets.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3557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Working w/ Formulas and Functions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3048000"/>
            <a:ext cx="6781800" cy="3581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Add all values from a row or column with the </a:t>
            </a:r>
          </a:p>
          <a:p>
            <a:pPr marL="274320" indent="-144018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defRPr/>
            </a:pPr>
            <a:r>
              <a:rPr lang="en-US" sz="2400" dirty="0">
                <a:latin typeface="+mn-lt"/>
                <a:cs typeface="+mn-cs"/>
              </a:rPr>
              <a:t>	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SUM function </a:t>
            </a:r>
          </a:p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Utilize nearly functions found in Excel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sz="2400" dirty="0">
                <a:latin typeface="+mn-lt"/>
                <a:cs typeface="+mn-cs"/>
              </a:rPr>
              <a:t>and  </a:t>
            </a:r>
          </a:p>
          <a:p>
            <a:pPr marL="274320" indent="-144018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defRPr/>
            </a:pPr>
            <a:r>
              <a:rPr lang="en-US" sz="2400" dirty="0">
                <a:latin typeface="+mn-lt"/>
                <a:cs typeface="+mn-cs"/>
              </a:rPr>
              <a:t>   other spreadsheet applications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Access a list of functions online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0" name="Picture 4" descr="Image result for Function symbo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276600"/>
            <a:ext cx="1143001" cy="123825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the SUM Function</a:t>
            </a: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9144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Calculate the total sum of a range of cells.</a:t>
            </a:r>
          </a:p>
        </p:txBody>
      </p:sp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59832" y="2615769"/>
            <a:ext cx="6217920" cy="378503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4338636" y="4419600"/>
            <a:ext cx="1417471" cy="28346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5486400" y="4229104"/>
            <a:ext cx="914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5867400" y="4038600"/>
            <a:ext cx="2667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Cell Range (Ex: E7:E8)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3555209" y="4557714"/>
            <a:ext cx="7620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4724399" y="4038600"/>
            <a:ext cx="685801" cy="381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6" name="Straight Arrow Connector 25"/>
          <p:cNvCxnSpPr/>
          <p:nvPr/>
        </p:nvCxnSpPr>
        <p:spPr>
          <a:xfrm flipH="1" flipV="1">
            <a:off x="2057400" y="3238500"/>
            <a:ext cx="762001" cy="1295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8"/>
          <p:cNvSpPr>
            <a:spLocks noChangeArrowheads="1"/>
          </p:cNvSpPr>
          <p:nvPr/>
        </p:nvSpPr>
        <p:spPr bwMode="auto">
          <a:xfrm>
            <a:off x="1682751" y="3073400"/>
            <a:ext cx="457200" cy="1333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Box 18"/>
          <p:cNvSpPr txBox="1">
            <a:spLocks noChangeArrowheads="1"/>
          </p:cNvSpPr>
          <p:nvPr/>
        </p:nvSpPr>
        <p:spPr bwMode="auto">
          <a:xfrm>
            <a:off x="2057400" y="4377212"/>
            <a:ext cx="182118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SUM Function</a:t>
            </a: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5319712"/>
            <a:ext cx="3700463" cy="123348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6647824" y="6248400"/>
            <a:ext cx="1417471" cy="28346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Accessing Other Functions</a:t>
            </a:r>
          </a:p>
        </p:txBody>
      </p:sp>
      <p:pic>
        <p:nvPicPr>
          <p:cNvPr id="138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133600"/>
            <a:ext cx="6400800" cy="389635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5481638" y="2445543"/>
            <a:ext cx="195266" cy="14763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4693447" y="2519362"/>
            <a:ext cx="7620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3805238" y="2338153"/>
            <a:ext cx="1219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4695825" y="3432175"/>
            <a:ext cx="7620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18"/>
          <p:cNvSpPr txBox="1">
            <a:spLocks noChangeArrowheads="1"/>
          </p:cNvSpPr>
          <p:nvPr/>
        </p:nvSpPr>
        <p:spPr bwMode="auto">
          <a:xfrm>
            <a:off x="2207419" y="3215243"/>
            <a:ext cx="2819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</a:t>
            </a:r>
            <a:r>
              <a:rPr lang="en-US" b="1" dirty="0">
                <a:latin typeface="+mn-lt"/>
              </a:rPr>
              <a:t>More functions…</a:t>
            </a:r>
          </a:p>
        </p:txBody>
      </p:sp>
      <p:pic>
        <p:nvPicPr>
          <p:cNvPr id="1382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93730" y="2395781"/>
            <a:ext cx="178308" cy="2377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5481638" y="3355975"/>
            <a:ext cx="766762" cy="14763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38244" name="Picture 4"/>
          <p:cNvPicPr>
            <a:picLocks noChangeAspect="1" noChangeArrowheads="1"/>
          </p:cNvPicPr>
          <p:nvPr/>
        </p:nvPicPr>
        <p:blipFill>
          <a:blip r:embed="rId5" cstate="print"/>
          <a:srcRect b="22425"/>
          <a:stretch>
            <a:fillRect/>
          </a:stretch>
        </p:blipFill>
        <p:spPr bwMode="auto">
          <a:xfrm>
            <a:off x="3340100" y="4025900"/>
            <a:ext cx="5486400" cy="25908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29" name="Straight Arrow Connector 28"/>
          <p:cNvCxnSpPr/>
          <p:nvPr/>
        </p:nvCxnSpPr>
        <p:spPr>
          <a:xfrm>
            <a:off x="2742406" y="5169932"/>
            <a:ext cx="7620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18"/>
          <p:cNvSpPr txBox="1">
            <a:spLocks noChangeArrowheads="1"/>
          </p:cNvSpPr>
          <p:nvPr/>
        </p:nvSpPr>
        <p:spPr bwMode="auto">
          <a:xfrm>
            <a:off x="990600" y="4853940"/>
            <a:ext cx="2082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View functions</a:t>
            </a:r>
          </a:p>
          <a:p>
            <a:r>
              <a:rPr lang="en-US" dirty="0">
                <a:latin typeface="+mn-lt"/>
              </a:rPr>
              <a:t>    list on the web </a:t>
            </a:r>
            <a:endParaRPr lang="en-US" b="1" dirty="0">
              <a:latin typeface="+mn-lt"/>
            </a:endParaRPr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3587750" y="4578350"/>
            <a:ext cx="4953000" cy="203911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#5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495300" y="1895638"/>
            <a:ext cx="8191500" cy="999962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Provide others with access to spreadsheets of your</a:t>
            </a:r>
          </a:p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choosing.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Sharing a Sheet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53200"/>
            <a:ext cx="9144000" cy="319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05000" y="2733838"/>
            <a:ext cx="6934200" cy="267636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Allow others to view, download, or edit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Collaborate with colleagues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on a project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Send a file to a friend or client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 with both Google and non-Google users</a:t>
            </a:r>
          </a:p>
        </p:txBody>
      </p:sp>
      <p:pic>
        <p:nvPicPr>
          <p:cNvPr id="7" name="Picture 2" descr="Image result for shari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3664" y="2995864"/>
            <a:ext cx="1188720" cy="121773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b="13381"/>
          <a:stretch>
            <a:fillRect/>
          </a:stretch>
        </p:blipFill>
        <p:spPr bwMode="auto">
          <a:xfrm>
            <a:off x="1371600" y="2999939"/>
            <a:ext cx="6400800" cy="3200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305801" cy="4648200"/>
          </a:xfrm>
        </p:spPr>
        <p:txBody>
          <a:bodyPr/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Share a spreadsheet and choose the collaborator’s level of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access/permissions (Edit, Comment, or View).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Sharing a Document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842147"/>
            <a:ext cx="3505200" cy="22029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7" name="Straight Arrow Connector 6"/>
          <p:cNvCxnSpPr/>
          <p:nvPr/>
        </p:nvCxnSpPr>
        <p:spPr>
          <a:xfrm flipV="1">
            <a:off x="5135880" y="3188729"/>
            <a:ext cx="182879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4773930" y="2997200"/>
            <a:ext cx="1752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“Share”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7012305" y="3077607"/>
            <a:ext cx="482600" cy="2159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498784" y="4832747"/>
            <a:ext cx="127133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1447800" y="4242018"/>
            <a:ext cx="2667000" cy="12003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Select sharing options</a:t>
            </a:r>
          </a:p>
          <a:p>
            <a:pPr marL="228600" indent="228600">
              <a:buFont typeface="Arial" pitchFamily="34" charset="0"/>
              <a:buChar char="•"/>
            </a:pPr>
            <a:r>
              <a:rPr lang="en-US" dirty="0">
                <a:latin typeface="+mn-lt"/>
              </a:rPr>
              <a:t>Recipient(s)</a:t>
            </a:r>
          </a:p>
          <a:p>
            <a:pPr marL="228600" indent="228600">
              <a:buFont typeface="Arial" pitchFamily="34" charset="0"/>
              <a:buChar char="•"/>
            </a:pPr>
            <a:r>
              <a:rPr lang="en-US" dirty="0">
                <a:latin typeface="+mn-lt"/>
              </a:rPr>
              <a:t>Permissions</a:t>
            </a:r>
          </a:p>
          <a:p>
            <a:pPr marL="228600" indent="228600">
              <a:buFont typeface="Arial" pitchFamily="34" charset="0"/>
              <a:buChar char="•"/>
            </a:pPr>
            <a:r>
              <a:rPr lang="en-US" dirty="0">
                <a:latin typeface="+mn-lt"/>
              </a:rPr>
              <a:t>Optional message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2932702" y="5741283"/>
            <a:ext cx="182879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2438400" y="5549754"/>
            <a:ext cx="1676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Click “Send”</a:t>
            </a: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4809127" y="5632542"/>
            <a:ext cx="482600" cy="2159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4809126" y="4451747"/>
            <a:ext cx="3039473" cy="9779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#6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84325"/>
            <a:ext cx="8458200" cy="701675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Recipients of a shared file receive an email notification.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Viewing Email Notifications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b="19273"/>
          <a:stretch>
            <a:fillRect/>
          </a:stretch>
        </p:blipFill>
        <p:spPr bwMode="auto">
          <a:xfrm>
            <a:off x="1371600" y="2286000"/>
            <a:ext cx="6400800" cy="403859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3429000" y="4800600"/>
            <a:ext cx="1066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70" name="TextBox 18"/>
          <p:cNvSpPr txBox="1">
            <a:spLocks noChangeArrowheads="1"/>
          </p:cNvSpPr>
          <p:nvPr/>
        </p:nvSpPr>
        <p:spPr bwMode="auto">
          <a:xfrm>
            <a:off x="4191000" y="4648200"/>
            <a:ext cx="26670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Shared files can be accessed via email using the “Open” button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33800" y="5769114"/>
            <a:ext cx="5257800" cy="707886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Non-Google users will only have “View” 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access; they cannot edit Google Sheets.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895600"/>
            <a:ext cx="6400800" cy="369477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38100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Use comments to add notes or ask a question to either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yourself or other collaborators.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Adding Comments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994660" y="4137660"/>
            <a:ext cx="1417320" cy="27432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2590800" y="3276600"/>
            <a:ext cx="609600" cy="838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1295400" y="2895600"/>
            <a:ext cx="1752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a cell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5864225" y="3079750"/>
            <a:ext cx="788191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4191000" y="2894568"/>
            <a:ext cx="2133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</a:t>
            </a:r>
            <a:r>
              <a:rPr lang="en-US" b="1" dirty="0">
                <a:latin typeface="+mn-lt"/>
              </a:rPr>
              <a:t>Comments</a:t>
            </a:r>
            <a:endParaRPr lang="en-US" dirty="0">
              <a:latin typeface="+mn-lt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6680199" y="3009900"/>
            <a:ext cx="390525" cy="152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6347460" y="4038600"/>
            <a:ext cx="0" cy="762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5105400" y="3962400"/>
            <a:ext cx="246831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4. Add your comment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4876800"/>
            <a:ext cx="1905000" cy="11224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21" name="Straight Arrow Connector 20"/>
          <p:cNvCxnSpPr/>
          <p:nvPr/>
        </p:nvCxnSpPr>
        <p:spPr>
          <a:xfrm flipV="1">
            <a:off x="6372222" y="3429000"/>
            <a:ext cx="685800" cy="228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8"/>
          <p:cNvSpPr txBox="1">
            <a:spLocks noChangeArrowheads="1"/>
          </p:cNvSpPr>
          <p:nvPr/>
        </p:nvSpPr>
        <p:spPr bwMode="auto">
          <a:xfrm>
            <a:off x="4724400" y="3419474"/>
            <a:ext cx="2057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Click </a:t>
            </a:r>
            <a:r>
              <a:rPr lang="en-US" b="1" dirty="0">
                <a:latin typeface="+mn-lt"/>
              </a:rPr>
              <a:t>Comment</a:t>
            </a:r>
          </a:p>
        </p:txBody>
      </p:sp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7088981" y="3276600"/>
            <a:ext cx="466725" cy="152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457200"/>
            <a:ext cx="5181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2590800"/>
            <a:ext cx="8183563" cy="3886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4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u="sng" dirty="0">
                <a:solidFill>
                  <a:schemeClr val="tx1"/>
                </a:solidFill>
              </a:rPr>
              <a:t>Part Six Next Week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Google Tools:  Slides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Training presentation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- Standard PowerPoint 1.potx" id="{E7373F27-A265-4302-AC05-E6646B59EBA6}" vid="{BC16990C-1B99-4B14-934B-3F37C0BB9EB9}"/>
    </a:ext>
  </a:extLst>
</a:theme>
</file>

<file path=ppt/theme/theme3.xml><?xml version="1.0" encoding="utf-8"?>
<a:theme xmlns:a="http://schemas.openxmlformats.org/drawingml/2006/main" name="1_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4.xml><?xml version="1.0" encoding="utf-8"?>
<a:theme xmlns:a="http://schemas.openxmlformats.org/drawingml/2006/main" name="2_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</Template>
  <TotalTime>6795</TotalTime>
  <Words>1118</Words>
  <Application>Microsoft Office PowerPoint</Application>
  <PresentationFormat>On-screen Show (4:3)</PresentationFormat>
  <Paragraphs>248</Paragraphs>
  <Slides>36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36</vt:i4>
      </vt:variant>
    </vt:vector>
  </HeadingPairs>
  <TitlesOfParts>
    <vt:vector size="51" baseType="lpstr">
      <vt:lpstr>DFKai-SB</vt:lpstr>
      <vt:lpstr>Algerian</vt:lpstr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Theme - Standard PowerPoint 1</vt:lpstr>
      <vt:lpstr>Training presentation</vt:lpstr>
      <vt:lpstr>1_Theme - Standard PowerPoint 1</vt:lpstr>
      <vt:lpstr>2_Theme - Standard PowerPoint 1</vt:lpstr>
      <vt:lpstr>Google Tools: Sheets</vt:lpstr>
      <vt:lpstr>Agenda</vt:lpstr>
      <vt:lpstr>Getting Started with Sheets</vt:lpstr>
      <vt:lpstr>Accessing Google Sheets</vt:lpstr>
      <vt:lpstr>PowerPoint Presentation</vt:lpstr>
      <vt:lpstr>Navigating Google Sheets</vt:lpstr>
      <vt:lpstr>Creating &amp; Working w/ Sheets</vt:lpstr>
      <vt:lpstr>Google Docs Templates</vt:lpstr>
      <vt:lpstr>Using Premade Templates</vt:lpstr>
      <vt:lpstr>Renaming a Sheet</vt:lpstr>
      <vt:lpstr>PowerPoint Presentation</vt:lpstr>
      <vt:lpstr>Viewing Revision History</vt:lpstr>
      <vt:lpstr>Reverting to Prior Versions</vt:lpstr>
      <vt:lpstr>Create a Copy of a Sheet</vt:lpstr>
      <vt:lpstr>Downloading a Sheet</vt:lpstr>
      <vt:lpstr>Deleting a Sheet</vt:lpstr>
      <vt:lpstr>Creating a New Sheet</vt:lpstr>
      <vt:lpstr>PowerPoint Presentation</vt:lpstr>
      <vt:lpstr>Working w/ Cells and Sheets</vt:lpstr>
      <vt:lpstr>Entering Data to a Cell</vt:lpstr>
      <vt:lpstr>Modifying Number Formatting</vt:lpstr>
      <vt:lpstr>Modifying Text Formatting</vt:lpstr>
      <vt:lpstr>PowerPoint Presentation</vt:lpstr>
      <vt:lpstr>Modifying Cell Formatting</vt:lpstr>
      <vt:lpstr>Adding a Sheet (tab)</vt:lpstr>
      <vt:lpstr>Modifying a Sheet (tab)</vt:lpstr>
      <vt:lpstr>Working w/ Formulas and Functions</vt:lpstr>
      <vt:lpstr>Using the SUM Function</vt:lpstr>
      <vt:lpstr>Accessing Other Functions</vt:lpstr>
      <vt:lpstr>PowerPoint Presentation</vt:lpstr>
      <vt:lpstr>Sharing a Sheet</vt:lpstr>
      <vt:lpstr>Sharing a Document</vt:lpstr>
      <vt:lpstr>PowerPoint Presentation</vt:lpstr>
      <vt:lpstr>Viewing Email Notifications</vt:lpstr>
      <vt:lpstr>Adding Comments</vt:lpstr>
      <vt:lpstr>Questions?</vt:lpstr>
    </vt:vector>
  </TitlesOfParts>
  <Company>Motorola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Google apps documents, sheets, slides</dc:title>
  <dc:creator>Motorola Solutions</dc:creator>
  <cp:lastModifiedBy>Nellie Barrett</cp:lastModifiedBy>
  <cp:revision>230</cp:revision>
  <dcterms:created xsi:type="dcterms:W3CDTF">2015-02-16T19:55:05Z</dcterms:created>
  <dcterms:modified xsi:type="dcterms:W3CDTF">2017-11-13T16:31:34Z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UseProject">
    <vt:lpwstr>1</vt:lpwstr>
  </property>
  <property fmtid="{D5CDD505-2E9C-101B-9397-08002B2CF9AE}" pid="3" name="ArticulatePath">
    <vt:lpwstr>PRESENTATION Google Tools for Collaboration</vt:lpwstr>
  </property>
  <property fmtid="{D5CDD505-2E9C-101B-9397-08002B2CF9AE}" pid="4" name="ArticulateGUID">
    <vt:lpwstr>354D6E93-C48D-45AB-B524-4B29F198E73B</vt:lpwstr>
  </property>
  <property fmtid="{D5CDD505-2E9C-101B-9397-08002B2CF9AE}" pid="5" name="ArticulateProjectFull">
    <vt:lpwstr>C:\Users\mhg867\Documents\Google\Class 5 - Google Sheets\PP - Google Sheets.ppta</vt:lpwstr>
  </property>
</Properties>
</file>