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9" r:id="rId1"/>
    <p:sldMasterId id="2147484061" r:id="rId2"/>
    <p:sldMasterId id="2147484073" r:id="rId3"/>
    <p:sldMasterId id="2147484085" r:id="rId4"/>
  </p:sldMasterIdLst>
  <p:notesMasterIdLst>
    <p:notesMasterId r:id="rId41"/>
  </p:notesMasterIdLst>
  <p:sldIdLst>
    <p:sldId id="256" r:id="rId5"/>
    <p:sldId id="259" r:id="rId6"/>
    <p:sldId id="279" r:id="rId7"/>
    <p:sldId id="298" r:id="rId8"/>
    <p:sldId id="281" r:id="rId9"/>
    <p:sldId id="267" r:id="rId10"/>
    <p:sldId id="299" r:id="rId11"/>
    <p:sldId id="333" r:id="rId12"/>
    <p:sldId id="334" r:id="rId13"/>
    <p:sldId id="304" r:id="rId14"/>
    <p:sldId id="311" r:id="rId15"/>
    <p:sldId id="337" r:id="rId16"/>
    <p:sldId id="338" r:id="rId17"/>
    <p:sldId id="312" r:id="rId18"/>
    <p:sldId id="314" r:id="rId19"/>
    <p:sldId id="335" r:id="rId20"/>
    <p:sldId id="303" r:id="rId21"/>
    <p:sldId id="346" r:id="rId22"/>
    <p:sldId id="300" r:id="rId23"/>
    <p:sldId id="313" r:id="rId24"/>
    <p:sldId id="340" r:id="rId25"/>
    <p:sldId id="341" r:id="rId26"/>
    <p:sldId id="347" r:id="rId27"/>
    <p:sldId id="318" r:id="rId28"/>
    <p:sldId id="342" r:id="rId29"/>
    <p:sldId id="343" r:id="rId30"/>
    <p:sldId id="336" r:id="rId31"/>
    <p:sldId id="306" r:id="rId32"/>
    <p:sldId id="345" r:id="rId33"/>
    <p:sldId id="329" r:id="rId34"/>
    <p:sldId id="326" r:id="rId35"/>
    <p:sldId id="292" r:id="rId36"/>
    <p:sldId id="331" r:id="rId37"/>
    <p:sldId id="327" r:id="rId38"/>
    <p:sldId id="328" r:id="rId39"/>
    <p:sldId id="284" r:id="rId40"/>
  </p:sldIdLst>
  <p:sldSz cx="9144000" cy="6858000" type="screen4x3"/>
  <p:notesSz cx="6858000" cy="9144000"/>
  <p:custDataLst>
    <p:tags r:id="rId4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B800"/>
    <a:srgbClr val="CC9900"/>
    <a:srgbClr val="FF9900"/>
    <a:srgbClr val="A8C398"/>
    <a:srgbClr val="709658"/>
    <a:srgbClr val="934747"/>
    <a:srgbClr val="B17462"/>
    <a:srgbClr val="357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47" autoAdjust="0"/>
    <p:restoredTop sz="86557" autoAdjust="0"/>
  </p:normalViewPr>
  <p:slideViewPr>
    <p:cSldViewPr>
      <p:cViewPr varScale="1">
        <p:scale>
          <a:sx n="78" d="100"/>
          <a:sy n="78" d="100"/>
        </p:scale>
        <p:origin x="2094" y="7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47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FBE600-0507-4F0D-9597-26AEE222615C}" type="datetimeFigureOut">
              <a:rPr lang="en-US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5AA200-2145-4A27-BE84-8A39AE18F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40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33A480-3052-4B30-A93A-BCD1E8198D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882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0B8B3C-A344-4183-B0C7-BBE592D60BA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80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E94CFC7-A875-4B29-BF87-8B6E799622F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11D29-6B2B-45C5-9A76-2303DBE45D5F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8687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3BE929-A2E5-4A01-89BC-D1839845D8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928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76AA76-37E4-4F25-A0AB-BFCCDAA169F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8255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 dirty="0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 dirty="0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19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71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C42580-F7AF-4944-89EB-17F6D2AEBE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063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006E00-C70F-4A69-9D29-FFA5EBDE0FE8}" type="slidenum">
              <a:rPr lang="en-US" altLang="en-US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600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94CFC7-A875-4B29-BF87-8B6E799622F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53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73D646-6A6F-44E8-A28A-D69419044A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48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2566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608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6921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21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811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21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788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1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53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403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938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3D1523-17C0-470E-AFD8-D176E6243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64F60D2-EF5B-438B-8507-616F2331EEB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751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8E263A-77BD-4B82-B7CF-78E7B99562A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01B5F5-6AAE-4EC7-8875-96148A02D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71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B45155-6ECA-4DB6-9029-EFE6B2FC860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B311DB-487B-4801-A7CA-435643F3749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2098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2E5395-0862-4EBB-8AB3-5B2BD23B4AB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DA2452-03C9-4723-8D75-E1F994E404F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6822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2B581BB5-68D7-4ABE-9AB2-8D6FF738DF8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B5C7547-D31A-4DD6-9078-E3E2DD0FD36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914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C1BED062-496D-49E9-85DF-4E70EAE9E19A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8CE85079-3A7B-49CC-90AF-3336649A968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784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E5781-9DDA-43E7-8BC3-ABFCBF39B70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A8103-F35C-44CA-81EA-9DEDFC41ED4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472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6874C-A7A0-46AD-8182-57ADEF39311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96D43-289E-4915-AFCE-BCD0C2F1716F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97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64917-C267-4DEB-97DD-10735F93303C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7AB61B-2314-43F0-AB3F-0A53B6126B3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019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863A13-7587-42C5-915F-CE2B708CE745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99448-0289-4022-B0F3-425A2F3E4DE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57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25D274-8BFD-47DB-B7BE-7514322B33A7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A684FC-6EA2-4F62-A3F1-CD33205FD87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514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39AEB42A-EE39-41E9-BDE8-7CAF0D8A6A0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086214A-00EE-48BE-8CD0-9FADB82D904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68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15CEEB-3B44-47A3-A4DE-DE6DF2D7DECC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38F04-CB2E-43F0-B28E-F301957AB8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202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5AC78F-33B3-471E-A412-22773553411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55C426-BF84-45C6-802F-F2B21963E2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13916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42D094-F4E3-4BA9-9564-BC212C73D7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D0B1AF-23F4-4D48-AB2A-AE1FC734DA1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41442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18482-0AB2-463F-993A-F47795625F4E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DA1999-434A-45F3-91AB-7B1671BF2C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52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86F18-97E3-4C58-984A-BB27D9910C9D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99C78-5F1D-4F54-9A99-60E49D878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44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0FDBC84E-A637-4C61-B60A-C9715EE6CFA9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E432940-2BE3-4ABD-B059-79E80CFE184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46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E75F3017-DF75-4CCC-9363-090A81C550F8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DE343D3E-0D9D-4A44-82C9-058EA42655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1386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C3C11D-5C9B-4B3A-A9F9-4AA77DA4E724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8AABF-0244-4BC8-8A36-7FF1BEDB908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9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083523-927F-49D1-8B22-76C15F5F5270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30F44E-5445-4EB5-BA9B-A33D9C617E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60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282D44-2213-49D2-BAFD-0A348508E1A3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0E670-85FB-4870-80B8-115538D7C3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660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72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  <p:sldLayoutId id="2147484070" r:id="rId9"/>
    <p:sldLayoutId id="2147484071" r:id="rId10"/>
    <p:sldLayoutId id="21474840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8DEE785-F245-4D79-A536-CE830382348F}" type="datetimeFigureOut">
              <a:rPr lang="en-US" smtClean="0"/>
              <a:pPr>
                <a:defRPr/>
              </a:pPr>
              <a:t>11/13/2017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D83001E-1F1C-4105-AB5A-408451340D3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2570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A1E92537-B241-4078-A7C0-D6239C213E26}" type="datetimeFigureOut">
              <a:rPr lang="en-US" smtClean="0">
                <a:solidFill>
                  <a:srgbClr val="1BB26E"/>
                </a:solidFill>
              </a:rPr>
              <a:pPr>
                <a:defRPr/>
              </a:pPr>
              <a:t>11/13/2017</a:t>
            </a:fld>
            <a:endParaRPr lang="en-US">
              <a:solidFill>
                <a:srgbClr val="1BB26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BB26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22FAC05-09EE-41A5-953B-0C32E75DA9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142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1438"/>
            <a:ext cx="5410200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John </a:t>
            </a:r>
            <a:r>
              <a:rPr lang="en-US" sz="2400" dirty="0" err="1"/>
              <a:t>Bordsen</a:t>
            </a:r>
            <a:endParaRPr lang="en-US" sz="2400" dirty="0"/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Technology Trainer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2400" dirty="0"/>
              <a:t>Gail Borden Public Library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26" y="762000"/>
            <a:ext cx="9137073" cy="31194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Tools: Sheets</a:t>
            </a:r>
            <a:endParaRPr lang="en-US" sz="3200" b="1" dirty="0"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C09B13-92E4-4E65-A891-C623A4DF56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FDD45FC-A186-472A-8643-58B76F3D4757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Renaming a Sheet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Edit the name of your file at anytime by clicking and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typing in the “Document Name” field.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2528" y="2779296"/>
            <a:ext cx="7218680" cy="373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flipV="1">
            <a:off x="1219200" y="2990591"/>
            <a:ext cx="381000" cy="457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152400" y="3276341"/>
            <a:ext cx="1981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Document Name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201745" y="2795336"/>
            <a:ext cx="895340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19914" y="5029200"/>
            <a:ext cx="3338286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The default name of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</a:t>
            </a:r>
            <a:r>
              <a:rPr lang="en-US" sz="1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any new Google Sheet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is </a:t>
            </a:r>
            <a:r>
              <a:rPr lang="en-US" sz="2000" i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Untitled document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#2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1740" y="3139440"/>
            <a:ext cx="5725244" cy="3429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458201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View or revert to any prior version of the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spreadsheet via Revision History.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Viewing Revision History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904206" y="45497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725745" y="4463343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693995" y="32575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428625" y="4229100"/>
            <a:ext cx="1628775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See revision  </a:t>
            </a:r>
          </a:p>
          <a:p>
            <a:r>
              <a:rPr lang="en-US" dirty="0">
                <a:latin typeface="+mn-lt"/>
              </a:rPr>
              <a:t>    history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889920" y="33305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28625" y="31496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6230" y="2944788"/>
            <a:ext cx="5989320" cy="33798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1143000"/>
          </a:xfrm>
        </p:spPr>
        <p:txBody>
          <a:bodyPr>
            <a:normAutofit/>
          </a:bodyPr>
          <a:lstStyle/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Select a prior revision to preview it. 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 Click “Restore this version” to revert to it.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Reverting to Prior Versions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477000" y="3192460"/>
            <a:ext cx="1092200" cy="275749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657850" y="353949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8"/>
          <p:cNvSpPr txBox="1">
            <a:spLocks noChangeArrowheads="1"/>
          </p:cNvSpPr>
          <p:nvPr/>
        </p:nvSpPr>
        <p:spPr bwMode="auto">
          <a:xfrm>
            <a:off x="4192270" y="3219450"/>
            <a:ext cx="1752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Select from any prior revision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67180" y="397764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685800" y="3657600"/>
            <a:ext cx="1066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Preview window</a:t>
            </a:r>
          </a:p>
        </p:txBody>
      </p:sp>
      <p:cxnSp>
        <p:nvCxnSpPr>
          <p:cNvPr id="10" name="Straight Arrow Connector 9"/>
          <p:cNvCxnSpPr>
            <a:stCxn id="11" idx="3"/>
          </p:cNvCxnSpPr>
          <p:nvPr/>
        </p:nvCxnSpPr>
        <p:spPr>
          <a:xfrm flipV="1">
            <a:off x="5943600" y="3886200"/>
            <a:ext cx="762000" cy="6051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>
            <a:spLocks noChangeArrowheads="1"/>
          </p:cNvSpPr>
          <p:nvPr/>
        </p:nvSpPr>
        <p:spPr bwMode="auto">
          <a:xfrm>
            <a:off x="4800600" y="4029670"/>
            <a:ext cx="1143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Revert to selected revision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507961" y="3712371"/>
            <a:ext cx="636265" cy="128016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33400" y="5257800"/>
            <a:ext cx="3733800" cy="120032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Revision History keep track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of every single change you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and your collaborators  make    </a:t>
            </a:r>
          </a:p>
          <a:p>
            <a:pPr marL="0" lvl="2"/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to a document.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/>
          <a:srcRect r="16037"/>
          <a:stretch>
            <a:fillRect/>
          </a:stretch>
        </p:blipFill>
        <p:spPr bwMode="auto">
          <a:xfrm>
            <a:off x="2286000" y="2644544"/>
            <a:ext cx="5943600" cy="38404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Duplicate a spreadsheet with ease.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Create a Copy of a Sheet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51806" y="3586160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60638" y="3512111"/>
            <a:ext cx="132555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28889" y="2779713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6225" y="3405185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Make a copy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733800"/>
            <a:ext cx="2522533" cy="22717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686421" y="5567354"/>
            <a:ext cx="561980" cy="23337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852187" y="56673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3784600" y="5486400"/>
            <a:ext cx="1323975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OK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3" cstate="print"/>
          <a:srcRect r="16512"/>
          <a:stretch>
            <a:fillRect/>
          </a:stretch>
        </p:blipFill>
        <p:spPr bwMode="auto">
          <a:xfrm>
            <a:off x="2321231" y="2657475"/>
            <a:ext cx="5394019" cy="3505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Save a Google spreadsheet to your computer.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Downloading a Sheet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36566" y="4330303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42865" y="4251491"/>
            <a:ext cx="12366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41595" y="2774950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76224" y="4149328"/>
            <a:ext cx="17811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Download as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855883" y="4839308"/>
            <a:ext cx="1954117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3832859" y="4251960"/>
            <a:ext cx="1272541" cy="7772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64696" y="4659868"/>
            <a:ext cx="1945104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Select file type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29200" y="5159514"/>
            <a:ext cx="38100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Popular file types include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Microsoft Excel and PDF.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1"/>
          <p:cNvPicPr>
            <a:picLocks noChangeAspect="1" noChangeArrowheads="1"/>
          </p:cNvPicPr>
          <p:nvPr/>
        </p:nvPicPr>
        <p:blipFill>
          <a:blip r:embed="rId3" cstate="print"/>
          <a:srcRect r="16037"/>
          <a:stretch>
            <a:fillRect/>
          </a:stretch>
        </p:blipFill>
        <p:spPr bwMode="auto">
          <a:xfrm>
            <a:off x="2286000" y="2644544"/>
            <a:ext cx="5943600" cy="384048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Send a spreadsheet to the trash.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Deleting a Sheet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739106" y="383222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547938" y="3758176"/>
            <a:ext cx="1325555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28889" y="2779713"/>
            <a:ext cx="195256" cy="16191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263524" y="3651250"/>
            <a:ext cx="187007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Move to trash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7520" y="2847972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276225" y="2667000"/>
            <a:ext cx="1625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“File”</a:t>
            </a:r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7672" y="4724400"/>
            <a:ext cx="4094328" cy="1219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492592" y="5547702"/>
            <a:ext cx="1054768" cy="23337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672840" y="566737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2590801" y="5479984"/>
            <a:ext cx="1295399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Confirm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784" y="2859504"/>
            <a:ext cx="7218680" cy="373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Newly created Sheets are automatically saved to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your Google Drive account.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a New Sheet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24024" y="3288632"/>
            <a:ext cx="685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68176" y="3151637"/>
            <a:ext cx="1243264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Sheet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752600" y="3217274"/>
            <a:ext cx="914400" cy="101498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#3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57400"/>
            <a:ext cx="8183563" cy="990600"/>
          </a:xfrm>
        </p:spPr>
        <p:txBody>
          <a:bodyPr>
            <a:no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Modify your spreadsheet with data, various formatting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options,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w/ Cells and Sheets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 descr="Image result for ed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6064" y="3128208"/>
            <a:ext cx="1143000" cy="1143000"/>
          </a:xfrm>
          <a:prstGeom prst="rect">
            <a:avLst/>
          </a:prstGeom>
          <a:noFill/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895600"/>
            <a:ext cx="67818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Enter text or data into cells</a:t>
            </a:r>
            <a:endParaRPr lang="en-US" sz="2400" dirty="0"/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Modify</a:t>
            </a:r>
            <a:r>
              <a:rPr lang="en-US" sz="2400" dirty="0">
                <a:latin typeface="+mn-lt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formatting of numbers, text, and cells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Add,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modify, or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tabs</a:t>
            </a:r>
            <a:r>
              <a:rPr lang="en-US" sz="2400" dirty="0">
                <a:latin typeface="+mn-lt"/>
                <a:cs typeface="+mn-cs"/>
              </a:rPr>
              <a:t> (sheets)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>
            <a:normAutofit/>
          </a:bodyPr>
          <a:lstStyle/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Getting Started with Google Sheets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Creating and Working with Sheets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Working with Cells and Tabs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Working with Formulas and Functions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</a:rPr>
              <a:t>Sharing and Collaborating</a:t>
            </a:r>
          </a:p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tx2"/>
              </a:buClr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3810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Simply click in a cell to begin writing data.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Entering Data to a Cell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486319"/>
            <a:ext cx="5943600" cy="423436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>
            <a:off x="2501900" y="3822971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3355400" y="3752852"/>
            <a:ext cx="597474" cy="1476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1254918" y="3615536"/>
            <a:ext cx="152003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a cell</a:t>
            </a:r>
          </a:p>
        </p:txBody>
      </p:sp>
      <p:sp>
        <p:nvSpPr>
          <p:cNvPr id="10" name="TextBox 18"/>
          <p:cNvSpPr txBox="1">
            <a:spLocks noChangeArrowheads="1"/>
          </p:cNvSpPr>
          <p:nvPr/>
        </p:nvSpPr>
        <p:spPr bwMode="auto">
          <a:xfrm>
            <a:off x="1252533" y="4419600"/>
            <a:ext cx="2590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Beginning typing and  </a:t>
            </a:r>
          </a:p>
          <a:p>
            <a:r>
              <a:rPr lang="en-US" dirty="0">
                <a:latin typeface="+mn-lt"/>
              </a:rPr>
              <a:t>   </a:t>
            </a:r>
            <a:r>
              <a:rPr lang="en-US" sz="1400" dirty="0">
                <a:latin typeface="+mn-lt"/>
              </a:rPr>
              <a:t> </a:t>
            </a:r>
            <a:r>
              <a:rPr lang="en-US" dirty="0">
                <a:latin typeface="+mn-lt"/>
              </a:rPr>
              <a:t>then press </a:t>
            </a:r>
            <a:r>
              <a:rPr lang="en-US" b="1" dirty="0">
                <a:latin typeface="+mn-lt"/>
              </a:rPr>
              <a:t>Enter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3000" y="3619500"/>
            <a:ext cx="3692324" cy="258532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lvl="2" indent="-342900"/>
            <a:r>
              <a:rPr lang="en-US" b="1" u="sng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Overwriting Text in a Cell</a:t>
            </a: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once on the cell</a:t>
            </a:r>
            <a:endParaRPr lang="en-US" i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Type desired text and press 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</a:t>
            </a:r>
          </a:p>
          <a:p>
            <a:pPr marL="342900" lvl="2" indent="-342900">
              <a:buAutoNum type="arabicPeriod"/>
            </a:pPr>
            <a:endParaRPr lang="en-US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2" indent="-342900"/>
            <a:r>
              <a:rPr lang="en-US" b="1" u="sng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Modifying Text in a Cell</a:t>
            </a: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Double-click on the cell</a:t>
            </a:r>
            <a:endParaRPr lang="en-US" i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Modify text as desired and press 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4343400"/>
          </a:xfrm>
        </p:spPr>
        <p:txBody>
          <a:bodyPr>
            <a:normAutofit/>
          </a:bodyPr>
          <a:lstStyle/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the type of numerical data entered.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Number</a:t>
            </a:r>
            <a:r>
              <a:rPr lang="en-US" sz="2400" dirty="0">
                <a:solidFill>
                  <a:schemeClr val="tx1"/>
                </a:solidFill>
              </a:rPr>
              <a:t> (10.12)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Percent</a:t>
            </a:r>
            <a:r>
              <a:rPr lang="en-US" sz="2400" dirty="0">
                <a:solidFill>
                  <a:schemeClr val="tx1"/>
                </a:solidFill>
              </a:rPr>
              <a:t> (10.12%)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Currency</a:t>
            </a:r>
            <a:r>
              <a:rPr lang="en-US" sz="2400" dirty="0">
                <a:solidFill>
                  <a:schemeClr val="tx1"/>
                </a:solidFill>
              </a:rPr>
              <a:t> ($10.12)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Date</a:t>
            </a:r>
            <a:r>
              <a:rPr lang="en-US" sz="2400" dirty="0">
                <a:solidFill>
                  <a:schemeClr val="tx1"/>
                </a:solidFill>
              </a:rPr>
              <a:t> (10/12/2016)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Time</a:t>
            </a:r>
            <a:r>
              <a:rPr lang="en-US" sz="2400" dirty="0">
                <a:solidFill>
                  <a:schemeClr val="tx1"/>
                </a:solidFill>
              </a:rPr>
              <a:t> (10:12:00 PM)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And more…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686800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Number Formatting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7692" r="12821"/>
          <a:stretch>
            <a:fillRect/>
          </a:stretch>
        </p:blipFill>
        <p:spPr bwMode="auto">
          <a:xfrm>
            <a:off x="4038600" y="2657367"/>
            <a:ext cx="4724400" cy="366723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344184" y="5429054"/>
            <a:ext cx="4225724" cy="1200329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lvl="2" indent="-342900"/>
            <a:r>
              <a:rPr lang="en-US" b="1" u="sng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Modifying Number Formatting</a:t>
            </a: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once on the cell(s)</a:t>
            </a:r>
            <a:endParaRPr lang="en-US" i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US" i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Format &gt; Number</a:t>
            </a: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the desired numerical format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5857" y="2895600"/>
            <a:ext cx="1465116" cy="2390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523323" y="2876746"/>
            <a:ext cx="1496503" cy="244144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4343400"/>
          </a:xfrm>
        </p:spPr>
        <p:txBody>
          <a:bodyPr>
            <a:normAutofit/>
          </a:bodyPr>
          <a:lstStyle/>
          <a:p>
            <a:pPr marL="274320" eaLnBrk="1" fontAlgn="auto" hangingPunct="1">
              <a:lnSpc>
                <a:spcPct val="150000"/>
              </a:lnSpc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Select a format for text within a cell.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tx1"/>
                </a:solidFill>
              </a:rPr>
              <a:t> Bold</a:t>
            </a:r>
            <a:endParaRPr lang="en-US" sz="2400" dirty="0">
              <a:solidFill>
                <a:schemeClr val="tx1"/>
              </a:solidFill>
            </a:endParaRP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i="1" dirty="0">
                <a:solidFill>
                  <a:schemeClr val="tx1"/>
                </a:solidFill>
              </a:rPr>
              <a:t> Italics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u="sng" dirty="0">
                <a:solidFill>
                  <a:schemeClr val="tx1"/>
                </a:solidFill>
              </a:rPr>
              <a:t>Underline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 Colors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274320">
              <a:lnSpc>
                <a:spcPct val="150000"/>
              </a:lnSpc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  <a:latin typeface="Algerian" pitchFamily="82" charset="0"/>
                <a:ea typeface="DFKai-SB" pitchFamily="65" charset="-120"/>
              </a:rPr>
              <a:t> And more…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839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Text Formatting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2008" y="2571750"/>
            <a:ext cx="5286192" cy="3429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657600" y="5429054"/>
            <a:ext cx="5105400" cy="923330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342900" lvl="2" indent="-342900"/>
            <a:r>
              <a:rPr lang="en-US" b="1" u="sng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Modifying Text Formatting</a:t>
            </a: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Click once on the cell(s)</a:t>
            </a:r>
            <a:endParaRPr lang="en-US" i="1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342900" lvl="2" indent="-342900">
              <a:buAutoNum type="arabicPeriod"/>
            </a:pPr>
            <a:r>
              <a:rPr lang="en-US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Select text formatting option(s) from tool bar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4667251" y="3594102"/>
            <a:ext cx="2362199" cy="685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033839" y="2794000"/>
            <a:ext cx="2240280" cy="30175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#4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828800"/>
            <a:ext cx="8183563" cy="38100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cell formatting to select: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Horizontal alignment            (left, right, center)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Vertical Alignment             (top, middle, bottom)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Fill color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Borders </a:t>
            </a:r>
          </a:p>
          <a:p>
            <a:pPr marL="274320"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Text wrapping          (overflow, wrap, clip)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Cell Formatting</a:t>
            </a: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print"/>
          <a:srcRect r="72805"/>
          <a:stretch>
            <a:fillRect/>
          </a:stretch>
        </p:blipFill>
        <p:spPr bwMode="auto">
          <a:xfrm>
            <a:off x="3874295" y="2278857"/>
            <a:ext cx="762000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 b="47676"/>
          <a:stretch>
            <a:fillRect/>
          </a:stretch>
        </p:blipFill>
        <p:spPr bwMode="auto">
          <a:xfrm>
            <a:off x="990600" y="4368937"/>
            <a:ext cx="7132320" cy="227171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320062" y="4662409"/>
            <a:ext cx="2048256" cy="30175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485838" y="4806018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8"/>
          <p:cNvSpPr txBox="1">
            <a:spLocks noChangeArrowheads="1"/>
          </p:cNvSpPr>
          <p:nvPr/>
        </p:nvSpPr>
        <p:spPr bwMode="auto">
          <a:xfrm>
            <a:off x="2026920" y="4617720"/>
            <a:ext cx="182721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Cell Formatting</a:t>
            </a: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 cstate="print"/>
          <a:srcRect l="15829" r="67831"/>
          <a:stretch>
            <a:fillRect/>
          </a:stretch>
        </p:blipFill>
        <p:spPr bwMode="auto">
          <a:xfrm>
            <a:off x="2069305" y="3449956"/>
            <a:ext cx="304800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/>
          <a:srcRect r="83193"/>
          <a:stretch>
            <a:fillRect/>
          </a:stretch>
        </p:blipFill>
        <p:spPr bwMode="auto">
          <a:xfrm>
            <a:off x="2174085" y="3055143"/>
            <a:ext cx="313509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05132" y="3845723"/>
            <a:ext cx="630936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20986" y="2664619"/>
            <a:ext cx="803366" cy="27432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Click the plus sign </a:t>
            </a:r>
            <a:r>
              <a:rPr lang="en-US" sz="2400" b="1" dirty="0">
                <a:solidFill>
                  <a:schemeClr val="tx1"/>
                </a:solidFill>
              </a:rPr>
              <a:t>+</a:t>
            </a:r>
            <a:r>
              <a:rPr lang="en-US" sz="2400" dirty="0">
                <a:solidFill>
                  <a:schemeClr val="tx1"/>
                </a:solidFill>
              </a:rPr>
              <a:t> in the lower left corner to add a new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sheet (tab) into your spreadsheet.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a Sheet (tab)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729840"/>
            <a:ext cx="6400800" cy="389635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600199" y="6329680"/>
            <a:ext cx="2322576" cy="2743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Rename a sheet, delete it, apply a color, and more.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Modifying a Sheet (tab)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802" y="2334120"/>
            <a:ext cx="6921294" cy="42131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2148" y="3438534"/>
            <a:ext cx="20383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958340" y="3429000"/>
            <a:ext cx="2020824" cy="2819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550696" y="6132096"/>
            <a:ext cx="12192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3344784" y="5830669"/>
            <a:ext cx="209788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Right-click a tab to see menu options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209800"/>
            <a:ext cx="8183563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Perform different types of calculations by using functions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to create formulas in Google Sheets.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3557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Working w/ Formulas and Functions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3048000"/>
            <a:ext cx="6781800" cy="3581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Add all values from a row or column with the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>
                <a:latin typeface="+mn-lt"/>
                <a:cs typeface="+mn-cs"/>
              </a:rPr>
              <a:t>	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 function </a:t>
            </a:r>
          </a:p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Utilize nearly functions found in Excel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400" dirty="0">
                <a:latin typeface="+mn-lt"/>
                <a:cs typeface="+mn-cs"/>
              </a:rPr>
              <a:t>and 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>
                <a:latin typeface="+mn-lt"/>
                <a:cs typeface="+mn-cs"/>
              </a:rPr>
              <a:t>   other spreadsheet applications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Access a list of functions online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100" name="Picture 4" descr="Image result for Function symb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276600"/>
            <a:ext cx="1143001" cy="12382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the SUM Function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914400"/>
          </a:xfrm>
        </p:spPr>
        <p:txBody>
          <a:bodyPr/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Calculate the total sum of a range of cells.</a:t>
            </a:r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9832" y="2615769"/>
            <a:ext cx="6217920" cy="378503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338636" y="4419600"/>
            <a:ext cx="1417471" cy="2834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5486400" y="4229104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8"/>
          <p:cNvSpPr txBox="1">
            <a:spLocks noChangeArrowheads="1"/>
          </p:cNvSpPr>
          <p:nvPr/>
        </p:nvSpPr>
        <p:spPr bwMode="auto">
          <a:xfrm>
            <a:off x="5867400" y="4038600"/>
            <a:ext cx="26670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Cell Range (Ex: E7:E8)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555209" y="4557714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4724399" y="4038600"/>
            <a:ext cx="685801" cy="3810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2057400" y="3238500"/>
            <a:ext cx="762001" cy="1295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682751" y="3073400"/>
            <a:ext cx="457200" cy="13335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2057400" y="4377212"/>
            <a:ext cx="182118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SUM Function</a:t>
            </a: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5319712"/>
            <a:ext cx="3700463" cy="12334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647824" y="6248400"/>
            <a:ext cx="1417471" cy="28346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Accessing Other Functions</a:t>
            </a:r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33600"/>
            <a:ext cx="6400800" cy="389635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5481638" y="2445543"/>
            <a:ext cx="195266" cy="14763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693447" y="2519362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3805238" y="2338153"/>
            <a:ext cx="12192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695825" y="3432175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2207419" y="3215243"/>
            <a:ext cx="2819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</a:t>
            </a:r>
            <a:r>
              <a:rPr lang="en-US" b="1" dirty="0">
                <a:latin typeface="+mn-lt"/>
              </a:rPr>
              <a:t>More functions…</a:t>
            </a:r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3730" y="2395781"/>
            <a:ext cx="178308" cy="237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5481638" y="3355975"/>
            <a:ext cx="766762" cy="14763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8244" name="Picture 4"/>
          <p:cNvPicPr>
            <a:picLocks noChangeAspect="1" noChangeArrowheads="1"/>
          </p:cNvPicPr>
          <p:nvPr/>
        </p:nvPicPr>
        <p:blipFill>
          <a:blip r:embed="rId5" cstate="print"/>
          <a:srcRect b="22425"/>
          <a:stretch>
            <a:fillRect/>
          </a:stretch>
        </p:blipFill>
        <p:spPr bwMode="auto">
          <a:xfrm>
            <a:off x="3340100" y="4025900"/>
            <a:ext cx="5486400" cy="2590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9" name="Straight Arrow Connector 28"/>
          <p:cNvCxnSpPr/>
          <p:nvPr/>
        </p:nvCxnSpPr>
        <p:spPr>
          <a:xfrm>
            <a:off x="2742406" y="5169932"/>
            <a:ext cx="7620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990600" y="4853940"/>
            <a:ext cx="20828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View functions</a:t>
            </a:r>
          </a:p>
          <a:p>
            <a:r>
              <a:rPr lang="en-US" dirty="0">
                <a:latin typeface="+mn-lt"/>
              </a:rPr>
              <a:t>    list on the web </a:t>
            </a:r>
            <a:endParaRPr lang="en-US" b="1" dirty="0">
              <a:latin typeface="+mn-lt"/>
            </a:endParaRPr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3587750" y="4578350"/>
            <a:ext cx="4953000" cy="203911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22564" y="2057400"/>
            <a:ext cx="8183563" cy="990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Google Sheets is a free, web-based spreadsheet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application.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16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Getting Started with Sheets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81200" y="2971800"/>
            <a:ext cx="6553200" cy="3200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Create and collaborate on documents	with </a:t>
            </a:r>
          </a:p>
          <a:p>
            <a:pPr marL="274320" indent="-144018"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defRPr/>
            </a:pPr>
            <a:r>
              <a:rPr lang="en-US" sz="2400" dirty="0">
                <a:latin typeface="+mn-lt"/>
                <a:cs typeface="+mn-cs"/>
              </a:rPr>
              <a:t>	 people in real time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Save and access files in the cloud (Drive)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Convert  Microsoft Excel documents (.</a:t>
            </a:r>
            <a:r>
              <a:rPr lang="en-US" sz="2400" dirty="0" err="1">
                <a:latin typeface="+mn-lt"/>
                <a:cs typeface="+mn-cs"/>
              </a:rPr>
              <a:t>xls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144018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>
                <a:srgbClr val="709658"/>
              </a:buClr>
              <a:buSzTx/>
              <a:tabLst/>
              <a:defRPr/>
            </a:pPr>
            <a:r>
              <a:rPr lang="en-US" sz="2400" dirty="0">
                <a:latin typeface="+mn-lt"/>
                <a:cs typeface="+mn-cs"/>
              </a:rPr>
              <a:t>  </a:t>
            </a:r>
            <a:r>
              <a:rPr lang="en-US" dirty="0">
                <a:latin typeface="+mn-lt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Google Docs and vice versa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Revert to any prior versions of a </a:t>
            </a:r>
            <a:r>
              <a:rPr lang="en-US" sz="2400" dirty="0">
                <a:latin typeface="+mn-lt"/>
                <a:cs typeface="+mn-cs"/>
              </a:rPr>
              <a:t>spreadsheet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2706" name="Picture 2" descr="Image result for google shee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00" y="31496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#5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4"/>
          <p:cNvSpPr>
            <a:spLocks noGrp="1"/>
          </p:cNvSpPr>
          <p:nvPr>
            <p:ph idx="1"/>
          </p:nvPr>
        </p:nvSpPr>
        <p:spPr>
          <a:xfrm>
            <a:off x="495300" y="1895638"/>
            <a:ext cx="8191500" cy="999962"/>
          </a:xfrm>
        </p:spPr>
        <p:txBody>
          <a:bodyPr>
            <a:normAutofit/>
          </a:bodyPr>
          <a:lstStyle/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Provide others with access to spreadsheets of your</a:t>
            </a:r>
          </a:p>
          <a:p>
            <a:pPr marL="274320" indent="-274320"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choosing.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4582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a Sheet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6553200"/>
            <a:ext cx="9144000" cy="319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33838"/>
            <a:ext cx="6934200" cy="26763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 others to view, download, or edit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Collaborate with colleagues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a project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Send a file to a friend or client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chemeClr val="tx2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with both Google and non-Google users</a:t>
            </a:r>
          </a:p>
        </p:txBody>
      </p:sp>
      <p:pic>
        <p:nvPicPr>
          <p:cNvPr id="7" name="Picture 2" descr="Image result for shar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664" y="2995864"/>
            <a:ext cx="1188720" cy="121773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13381"/>
          <a:stretch>
            <a:fillRect/>
          </a:stretch>
        </p:blipFill>
        <p:spPr bwMode="auto">
          <a:xfrm>
            <a:off x="1371600" y="2999939"/>
            <a:ext cx="6400800" cy="3200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305801" cy="4648200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Share a spreadsheet and choose the collaborator’s level of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access/permissions (Edit, Comment, or View).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Sharing a Document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42147"/>
            <a:ext cx="3505200" cy="220292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7" name="Straight Arrow Connector 6"/>
          <p:cNvCxnSpPr/>
          <p:nvPr/>
        </p:nvCxnSpPr>
        <p:spPr>
          <a:xfrm flipV="1">
            <a:off x="5135880" y="3188729"/>
            <a:ext cx="1828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4773930" y="2997200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Click “Share”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012305" y="3077607"/>
            <a:ext cx="482600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98784" y="4832747"/>
            <a:ext cx="127133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1447800" y="4242018"/>
            <a:ext cx="2667000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Select sharing options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Recipient(s)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Permissions</a:t>
            </a:r>
          </a:p>
          <a:p>
            <a:pPr marL="228600" indent="228600">
              <a:buFont typeface="Arial" pitchFamily="34" charset="0"/>
              <a:buChar char="•"/>
            </a:pPr>
            <a:r>
              <a:rPr lang="en-US" dirty="0">
                <a:latin typeface="+mn-lt"/>
              </a:rPr>
              <a:t>Optional message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932702" y="5741283"/>
            <a:ext cx="1828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2438400" y="5549754"/>
            <a:ext cx="1676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“Send”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809127" y="5632542"/>
            <a:ext cx="482600" cy="215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4809126" y="4451747"/>
            <a:ext cx="3039473" cy="9779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921000" y="2819400"/>
            <a:ext cx="3276600" cy="7620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#6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584325"/>
            <a:ext cx="8458200" cy="701675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Recipients of a shared file receive an email notification.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Viewing Email Notifications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19273"/>
          <a:stretch>
            <a:fillRect/>
          </a:stretch>
        </p:blipFill>
        <p:spPr bwMode="auto">
          <a:xfrm>
            <a:off x="1371600" y="2286000"/>
            <a:ext cx="6400800" cy="40385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429000" y="4800600"/>
            <a:ext cx="10668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0" name="TextBox 18"/>
          <p:cNvSpPr txBox="1">
            <a:spLocks noChangeArrowheads="1"/>
          </p:cNvSpPr>
          <p:nvPr/>
        </p:nvSpPr>
        <p:spPr bwMode="auto">
          <a:xfrm>
            <a:off x="4191000" y="4648200"/>
            <a:ext cx="26670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Shared files can be accessed via email using the “Open” button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5769114"/>
            <a:ext cx="5257800" cy="707886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Non-Google users will only have “View” 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access; they cannot edit Google Sheets.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95600"/>
            <a:ext cx="6400800" cy="369477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38100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comments to add notes or ask a question to either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yourself or other collaborators.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Adding Comments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994660" y="4137660"/>
            <a:ext cx="1417320" cy="27432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90800" y="3276600"/>
            <a:ext cx="609600" cy="838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1295400" y="2895600"/>
            <a:ext cx="1752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1. Select a cell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864225" y="3079750"/>
            <a:ext cx="788191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191000" y="2894568"/>
            <a:ext cx="21336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2. Click </a:t>
            </a:r>
            <a:r>
              <a:rPr lang="en-US" b="1" dirty="0">
                <a:latin typeface="+mn-lt"/>
              </a:rPr>
              <a:t>Comments</a:t>
            </a:r>
            <a:endParaRPr lang="en-US" dirty="0">
              <a:latin typeface="+mn-lt"/>
            </a:endParaRP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680199" y="3009900"/>
            <a:ext cx="390525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347460" y="4038600"/>
            <a:ext cx="0" cy="762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8"/>
          <p:cNvSpPr txBox="1">
            <a:spLocks noChangeArrowheads="1"/>
          </p:cNvSpPr>
          <p:nvPr/>
        </p:nvSpPr>
        <p:spPr bwMode="auto">
          <a:xfrm>
            <a:off x="5105400" y="3962400"/>
            <a:ext cx="2468312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4. Add your comment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876800"/>
            <a:ext cx="1905000" cy="1122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1" name="Straight Arrow Connector 20"/>
          <p:cNvCxnSpPr/>
          <p:nvPr/>
        </p:nvCxnSpPr>
        <p:spPr>
          <a:xfrm flipV="1">
            <a:off x="6372222" y="3429000"/>
            <a:ext cx="685800" cy="228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8"/>
          <p:cNvSpPr txBox="1">
            <a:spLocks noChangeArrowheads="1"/>
          </p:cNvSpPr>
          <p:nvPr/>
        </p:nvSpPr>
        <p:spPr bwMode="auto">
          <a:xfrm>
            <a:off x="4724400" y="3419474"/>
            <a:ext cx="2057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n-lt"/>
              </a:rPr>
              <a:t>3. Click </a:t>
            </a:r>
            <a:r>
              <a:rPr lang="en-US" b="1" dirty="0">
                <a:latin typeface="+mn-lt"/>
              </a:rPr>
              <a:t>Comment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7088981" y="3276600"/>
            <a:ext cx="466725" cy="1524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1" y="457200"/>
            <a:ext cx="5181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solidFill>
                  <a:schemeClr val="accent1"/>
                </a:solidFill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381000" y="25908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44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Six Next Week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Google Tools:  Slides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286000"/>
            <a:ext cx="4220935" cy="689353"/>
          </a:xfrm>
        </p:spPr>
        <p:txBody>
          <a:bodyPr>
            <a:normAutofit/>
          </a:bodyPr>
          <a:lstStyle/>
          <a:p>
            <a:pPr marL="205740" lvl="2" indent="-144018" algn="ctr">
              <a:buNone/>
            </a:pPr>
            <a:r>
              <a:rPr lang="en-US" sz="3200" b="1" u="sng" dirty="0">
                <a:solidFill>
                  <a:srgbClr val="3575B1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sheets.google.com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10600" cy="1066800"/>
          </a:xfrm>
        </p:spPr>
        <p:txBody>
          <a:bodyPr>
            <a:normAutofit/>
          </a:bodyPr>
          <a:lstStyle/>
          <a:p>
            <a:r>
              <a:rPr lang="en-US" sz="4800" dirty="0"/>
              <a:t>Accessing Google Sheets</a:t>
            </a:r>
          </a:p>
        </p:txBody>
      </p:sp>
      <p:pic>
        <p:nvPicPr>
          <p:cNvPr id="1029" name="Picture 5" descr="http://worldartsme.com/images/desktop-computer-clipart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886" y="2412046"/>
            <a:ext cx="4942114" cy="4054078"/>
          </a:xfrm>
          <a:prstGeom prst="rect">
            <a:avLst/>
          </a:prstGeom>
          <a:noFill/>
        </p:spPr>
      </p:pic>
      <p:pic>
        <p:nvPicPr>
          <p:cNvPr id="1031" name="Picture 7" descr="http://www.iconempire.com/info/commoniconsx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332" y="2570082"/>
            <a:ext cx="2294691" cy="1371600"/>
          </a:xfrm>
          <a:prstGeom prst="rect">
            <a:avLst/>
          </a:prstGeom>
          <a:noFill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9469" y="2770288"/>
            <a:ext cx="747011" cy="101972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243286" y="3251537"/>
            <a:ext cx="3367314" cy="1015663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lvl="2"/>
            <a:r>
              <a:rPr lang="en-US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Tip! 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Sheets is designed for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optimal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performance  </a:t>
            </a:r>
          </a:p>
          <a:p>
            <a:pPr marL="0" lvl="2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        using Google Chrome.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6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2895600" y="2819400"/>
            <a:ext cx="3276600" cy="1066800"/>
          </a:xfrm>
        </p:spPr>
        <p:txBody>
          <a:bodyPr>
            <a:normAutofit/>
          </a:bodyPr>
          <a:lstStyle/>
          <a:p>
            <a:pPr marL="27432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4000" dirty="0"/>
              <a:t>ACTIVITY #1</a:t>
            </a:r>
          </a:p>
        </p:txBody>
      </p:sp>
      <p:sp>
        <p:nvSpPr>
          <p:cNvPr id="26628" name="AutoShape 4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29" name="AutoShape 6" descr="data:image/jpeg;base64,/9j/4AAQSkZJRgABAQAAAQABAAD/2wCEAAkGBxQSEhAQEBIPERAOEA8PEBIPFBIMDxAQFBEXGBURFBQYHCggGBsnHBUUIjEhJiorLy4uFyA0ODMtNygtLisBCgoKDg0OGxAQGiwkHyYsNCwwLSwtLC0tMDAtNCwsLCwsLywsLCwsLS0sLCwsLywsLCwsLCw0LCwsLCwsLCwsLP/AABEIAKcBLQMBEQACEQEDEQH/xAAbAAEAAgMBAQAAAAAAAAAAAAAAAgUBAwYEB//EAD0QAAICAAIGBQgIBgMAAAAAAAABAgMEEQUGITFBURIiYXGRE0JSgaGxwdEHFFNicoKS8CMyM0OisjTS4f/EABsBAQACAwEBAAAAAAAAAAAAAAABBAIFBgMH/8QANBEBAAIBAgIGCQQCAwEAAAAAAAECAwQRITEFEhNBUZEiMlJhcYGhsfAGQsHRFOEjM/EV/9oADAMBAAIRAxEAPwD7iAAAAAAAAAAAAAAAAAAAAAAAAAAAAAAAAAAAAAAAAAAAAAAAAAAAAAAAAAAAAAAAAAAAAAAAAAAAAAAAAAAAAAAAAAAAAAAAAAAAAAAAAAAA1XYiMFnKUYrnJqK8WRM7c0xWbTtEK67WKiPn9L8Kcvblkec58cd61XQ57ft8+H3eWWtlXo2vuUfjIw/yaPX/AOZn93mzDWunirF3xXwY/wAmiJ6Nz+7zevD6wYee62Kf386/9sjOuak97xvo89OdJ+XH7LKE09qaae5rameqskAAAAAAAAAAAAAAAAAAAAAAAAAAAAAAAAAADy4/SFdMXO2SjFc97fJLe2Y2tFY3l6YsV8turSN5cbpPXGc840LoR9KWTm+5bl7SnfVTPqt3g6IrHHLO/ujkorMVKb6U5SlLnJuTKs2m3GWzrirSNqRsKwg2S8oDZGVgTENU5hlEJYXSNlTzqnKHYn1X3rczKuS1eUsMumx5Y9Ou/wB/N0+iNdlsjiV0eHlIJuP5o716i3j1UTwu1Go6HtHpYZ3908/l4uxovjNKUGpRks04tNNdjLcTvyaW1ZrO0xtLYSgAAAAAAAAAAAAAAAAAAAAAAAAAAAAAAUmsesMMLHb1rZJ9CC3vtfJHllyxjj3rmj0V9TbaOERzn873zTH6Tsvm7LZdJ8FujFcorgjW3va87y6vBpseCvVpH9z8WuMzB6TDYrAx2TVgY7HlCTZh2EJ2QlYExDVKYZRDVKQZxCw0HrDZhZZxfSrb69bex9q5M9cWa2OfcqazQY9TXjwt3T/fjD6nofSteJrVlTzT2NPZKMuMZLgzZUvF43hyWfBfBeaXjj+cYe4zeIAAAAAAAAAAAAAAAAAAAAAAAAAAACq1j01DC1OyW1vqwjuc5vcvi+xHnkyRSu8rOk0ttTlilfnPhD5BjcdO6yVtj6U5vNvguSS4JGrtabTvLtcOCmGkUpHCEIzMWcw2KYY7JKwI2SVgRsz5QI2YdgTsi5hOzXKYZRDXKYTENcpBnELHV7Ts8JarI5uEslbD0o9nauB6Yss453VNdoq6rH1Z5xyn87n2TA4uNsIWVtShOKlFrimbWJiY3hxN6Wx2mlo2mHoJYAAAAAAAAAAAAAAAAAAAAAAAAAAjOWSzA+Y63Yr61OST6teaq71vl6/dkavPk69uHKFbS9KW02sjJHqxwmPGO/8AuPg4yMnuexrYeL6ZS1b1i1Z3ieMNimGWyamGOySsCNmfKA6r0VYS2W2FV0lzjXOS8UiYpaeUPK2XFX1rRHzhizCWx/mquj+KucfejG0xT1uHx4EZcU8rR5w1uiz7Oz9EvkYdrj9qPOGXXx+1HnCLw9n2dv6JfIdrj9qPOE9pj9qPOEXhrPs7f0S+Q7bH7UecMu1x+1HnDH1Sz7O39E/kR22P2o84O1x+1HnB9Ts+yt/RP5DtsXtR5wdrj9qPOHa/R1pGyuTw1kLFCec63KMoqMvOjm1x396fMu6PVY5ns+tHu4w0HTWClojPSY35Tx8p/jyfRjZOcAAAAAAAAAAAAAAAAAAAAAAAAABSa2Y7yVEknlKz+HH1734Jnjnv1aSr6nJ1Mcz8nz1GqaVTaZw2T8ot0tkux8GS7r9MdI9fHOlvPGvGvw74+U/Sfc8MJB1sSkErbV/QVuLm419WEcvKWSWcYdiXnS7PcemLFOSeCnrNbj0td7cZnlHj/Ue93uGwGDwOSUfKXLfKSVlmfr2Q9RtsGi4bxHzlx2s6Xy5Z2tbh4R+fdulrG/Nril2ycn7Mi5Gljvlqp1U90JQ1kW6dea49F5+x/Mi2k3jhKY1fjDesNRiE5UtRmt6WzL8UfijQ6/oTHfjWOrbxjlPxj8lsMGtnx3j6qu7DSg3GSya8H2o4vU4smnyTjyRtMfm8e5taWi8bwioFacjJNVnnOWBJQMJySJR2ZNb1tROLNfHkjJXnE7otWJjaXUYK7pQT5o+o4ctcuOuSvKY382ltXqzMS3nqgAAAAAAAAAAAAAAAAAAAAAAAAOG14xGdldfoxcn3t5L3PxKOrtxiGt19uMVc2UmvRuqUouL3SWQe2m1F9Plrlx84nf8APjycvbBwk4S3xeXfyZL6xpdTTU4a5qcpj/2PlPB6tHYaV1ldMP57JKK5Lm32JZv1E1rNpiIeuXNXFjnJblHF9Nx+Ihgaa8Lh9k+jtl5yXGx/ebz/AHkdBpNNG3uj6vnfSGtvkvNretP0hzkbOL47W3teZs9mp3bVaRsliVg2N2KsXKuSnBuMo7mvc+aE1i0bSRaazvDscNiI4ulTSSshskuUstq7nwOW6c6L7fFNY9aONZ/j5/fZutFqe/zeA+aS3QEgGGBc6Cs2OPJ+/wDbO/8A09m6+jis/tmY/n+Wr1Vdsm/itjeKwAAAAAAAAAAAAAAAAAAAAAAAwwPm+tFmeJs7FBf4p/E1uqn/AJGo1k75VWisqAFVp7C5x8rHfBZS7Y8/UTDqf0z0j2WWdNefRty91v8Af3+K2+i7DqeItsf9mpJfislln4Rl4lrSRvaZ8HRdOZZjDWkd8/b/ANbNLY12X2ze5zko/hi8o+xI6rFTq0iHzzLfrXmWmNpnsxiU1YRsncdg2N2uVhOzGZXepWMcb3Xwug9n3obU/DpeJW1lN6b+Czo77ZNvFeY2GU5rtz8dp8h6Xwxi1mSsct9/Pj/Lq8FutjiWk1z2AMMQLDQcuu12I7H9MW4ZK/Cfv/ShrY5SvzqlEAAAAAAAAAAAAAAAAAAAAAAAYkB8y1k/5NvfH/RGt1P/AGS0+r/7ZeBFZVADWex7mExMxO8c3v8Ao2o8lfjK+DhROD5w6Viy9WaRd0fe7LUa6NbpMWX90TMW+PD78/oors4znF74znF96k0zrq8YiXGW4WmBWE7J6yatI2T1h2jY6yDsJ2YzZban5vGVZearJPu8nJfFFfVztilY0m85odhpF/xJer3I+R9P2iddf3bfaHX6WP8Aih5jTrABhmVYHt0J/Ufd8Trv0zHHJ8v5Udb3OiOrUAAAAAAAAAAAAAAAAAAAAAAAAYHzjXCro4lv04RfrWa+CKGqj0t2r1tfT39yniyoopEABYaBxCrvhJ7FJOtvsllv9aie+nv1b8VrSZ5x26vdP5EvFrrgXTe7Ev4eIbmnwVnnx8dvr7DrNJl61Or3ww1uLqZOt3T9+9RRuLSpul5YJ3HcDdCVwRu7b6P8A4xsxc9imvJ1Z+gnnOXc2kvys1XSWorSvGeEcZbXo7DM+n48IW1k823zbZ8e1Oec+a2We+d3WUr1axCJ4MmAIyZ60gWWgIdaT7l+/Ydr+nce2G9vGdvKP9tdrJ9KIX50KmAAAAAAAAAAAAAAAAAAAAAAAAHG6/YTqwtXmScX+GXHxS8Stqa713U9bTekW8HHwka+WqbUyEBAAdDgsTXiqnhcTtbSUZZ5N5bpJ8Jr2+JtNHq5iY48fu2OHLXNTssnP8+rkNOat34Zt9F21LdZWnLJffjvi/Z2nQ4tTTJ7pUs2kvj98eKjWIXMsKvDxZjdm0lm29yW1vuSCY2mdnV6van2WtWYpOqldboPq22Lk/Qj2vb3byln1kVjanGfovYNDNuOThH1/wBOxljIyio1JKqOUYuOyMlHZ1fu+/I+dfqLpObz/j0nhztPj4R/M/J0uhxxMdeOXKGs5RsWAMMyiBrmyzSqHQaCpyhn6W3x/wDMj6F0bg7HTUrPPbefnxajPfrZJlaF55AAAAAAAAAAAAAAAAAAAAAAAAB4NM4NW1Tg/OTXdyfiRaImNpY2rFqzEvlU4OEpQlslBuL70aq9dp2lpL0ms7S2RkYPPZNMxQAALbA6ftryUsrIr0tkl+b55lmmqvXhPFbx6y9OE8Xps0lhbNtuFhKXOVdVj8XtLVekNvGPm9Z1OC3rU+kMR07RT/Qw0Yv7sa6F/isxfXdbxn4pjV46+pX7QrrdI3YuaqcujW9sow6q6K3tve/d2Gt1+vnDhm8/KPGe4w9pq8sY+Ud+3g6CEEkopZJJJLkkcBe83tNrc5dZWsViKxyhIxZMNmUQNcpHvSiCivpzUVxe3u4m46M0fb5orMcI4z8PD58nlnydSm/e6+iHRSR3TUNgAAAAAAAAAAAAAAAAAAAAAAAAAw0Bwuu+h2n9YgtyysS4x4S9Xu7itqMe8daFLV4d468fNyddhRmGtmG6MjFjsmmQhkgAAGmxmUJdFoPBeTh0muvZk32R4I5LpbV9tl6lfVr9++XV9GaXscXWt61vt3QsszV7Nmw2ZRUQlI960Q0zmW8eOZnaBf6CwPRXTkutL2Lkdt0do/8AGxbT608/6+TVZ8vaW4cl0bB4AAAAAAAAAAAAAAAAAAAAAAAAAAAasRSpJp8QPmms2gJYeTsrTdLebS/tv/qU82HbjHJrdRp+r6VeX2UsLSrMKezdGZjsx2TUiNkbJdIhGw5A2enRWF8pNN/yQylLtfBfvkUOktV2GHavrW4R/M/ne2XRuk7bLvPq14z/ABDpXI5KKOsRcj0jGISme1cY02WlmmIWmhtGuTU5rYtqT97Op6N6O7L/AJckce6PD/f2a/UajrejXk6aEclkbpTSAAAAAAAAAAAAAAAAAAAAAAAAAAAAA04jDqaaaTz2bQOB1g1QlFuzD7t7r3L8r4dxXyYN+NVHNpN+NPJykpuLcZJxktjUl0WvUVJrMc1CYmJ2lsjcY7I2bFaY7I2Onm0ltbeSXN8hO0RvKYrMztDqMDUq4KPHfJ85PecrqrznyzeeXd8HY6TTxp8UU7+/4tzsPGMSyhK09a4hrjJyeUU2+wtYNLfLbq0jdje9aRvaV5orQu1Ss2velwR0uj6Npg9K3G30j4f212bUTfhHCHRVwSWSNmrJAAAAAAAAAAAAAAAAAAAAAAAAAAAAAAAGJRz3gVGldX6r114Jvg90l3NbUYzWJ5sL463ja0OQ0hqNKObps2ejYs/8l8jxtgjuVL6KP2ypb9X8VDfV0u2DUvZvPOcFle2lyx3N2iNH2Rk52V2R6OyKcZb+e41+txZZr1KVnjz4Nj0Zp4recmThty3+65UZvdCf6WjVx0fnn9kt5ObHH7obq8BbLdHLvLOPonNPPaPz3PO2qxxy4rHCavN7Zt9y2I2OHojFXjed/pH9q99XafVjZfYPRsK1kkjaUpWkdWsbQq2tNp3l7EjJDIAAAAAAAAAAAAAAAAAAAAAAAAAAAAAAAAAAAEJVJ8EBB4aPJAZWHjyQE1WlwAkAAAAAAAAAAAAAAAAAAAAAAAAAAAAAAAAAAAAAAAAAAAAAAAAAAAAAAAAAAAA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520" y="2153648"/>
            <a:ext cx="7218680" cy="373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Navigating Google Sheets</a:t>
            </a:r>
          </a:p>
        </p:txBody>
      </p:sp>
      <p:cxnSp>
        <p:nvCxnSpPr>
          <p:cNvPr id="5" name="Straight Arrow Connector 4"/>
          <p:cNvCxnSpPr>
            <a:stCxn id="29702" idx="2"/>
          </p:cNvCxnSpPr>
          <p:nvPr/>
        </p:nvCxnSpPr>
        <p:spPr>
          <a:xfrm>
            <a:off x="949325" y="2370356"/>
            <a:ext cx="574675" cy="64906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2035175" y="2173287"/>
            <a:ext cx="3517900" cy="2667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8" name="Rectangle 8"/>
          <p:cNvSpPr>
            <a:spLocks noChangeArrowheads="1"/>
          </p:cNvSpPr>
          <p:nvPr/>
        </p:nvSpPr>
        <p:spPr bwMode="auto">
          <a:xfrm>
            <a:off x="5345907" y="3681890"/>
            <a:ext cx="1512093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800600" y="1838325"/>
            <a:ext cx="685800" cy="518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150768" y="3753452"/>
            <a:ext cx="1295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2" name="TextBox 18"/>
          <p:cNvSpPr txBox="1">
            <a:spLocks noChangeArrowheads="1"/>
          </p:cNvSpPr>
          <p:nvPr/>
        </p:nvSpPr>
        <p:spPr bwMode="auto">
          <a:xfrm>
            <a:off x="304800" y="1724025"/>
            <a:ext cx="128905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Templates/New Doc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181100" y="4876800"/>
            <a:ext cx="457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5" name="TextBox 18"/>
          <p:cNvSpPr txBox="1">
            <a:spLocks noChangeArrowheads="1"/>
          </p:cNvSpPr>
          <p:nvPr/>
        </p:nvSpPr>
        <p:spPr bwMode="auto">
          <a:xfrm>
            <a:off x="193708" y="4558129"/>
            <a:ext cx="1078832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Your Sheets</a:t>
            </a:r>
          </a:p>
        </p:txBody>
      </p:sp>
      <p:sp>
        <p:nvSpPr>
          <p:cNvPr id="29707" name="TextBox 18"/>
          <p:cNvSpPr txBox="1">
            <a:spLocks noChangeArrowheads="1"/>
          </p:cNvSpPr>
          <p:nvPr/>
        </p:nvSpPr>
        <p:spPr bwMode="auto">
          <a:xfrm>
            <a:off x="4495800" y="1676400"/>
            <a:ext cx="129540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Search Bar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600200" y="2502568"/>
            <a:ext cx="5638800" cy="107883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1676400" y="3870960"/>
            <a:ext cx="5448300" cy="199644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6944393" y="3681222"/>
            <a:ext cx="164592" cy="13716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626293" y="3757294"/>
            <a:ext cx="6858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1" name="TextBox 18"/>
          <p:cNvSpPr txBox="1">
            <a:spLocks noChangeArrowheads="1"/>
          </p:cNvSpPr>
          <p:nvPr/>
        </p:nvSpPr>
        <p:spPr bwMode="auto">
          <a:xfrm>
            <a:off x="3829050" y="3448050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Display options</a:t>
            </a:r>
          </a:p>
        </p:txBody>
      </p:sp>
      <p:sp>
        <p:nvSpPr>
          <p:cNvPr id="31" name="TextBox 18"/>
          <p:cNvSpPr txBox="1">
            <a:spLocks noChangeArrowheads="1"/>
          </p:cNvSpPr>
          <p:nvPr/>
        </p:nvSpPr>
        <p:spPr bwMode="auto">
          <a:xfrm>
            <a:off x="7684168" y="3441032"/>
            <a:ext cx="990600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File picker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04" y="641515"/>
            <a:ext cx="9372600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Creating &amp; Working w/ Sheets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422564" y="1905000"/>
            <a:ext cx="8183563" cy="4724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Use Google Sheets to create new spreadsheets and make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quick, easy changes.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2400" b="1" dirty="0">
              <a:solidFill>
                <a:schemeClr val="tx1"/>
              </a:solidFill>
            </a:endParaRP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		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905000" y="2768600"/>
            <a:ext cx="6553200" cy="3479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Rename a spreadsheet</a:t>
            </a:r>
            <a:endParaRPr lang="en-US" sz="2400" dirty="0"/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  <a:cs typeface="+mn-cs"/>
              </a:rPr>
              <a:t> Add data</a:t>
            </a:r>
          </a:p>
          <a:p>
            <a:pPr marL="274320" lvl="0" indent="-144018" fontAlgn="auto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Copy / duplicate a Sheet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Download from the cloud</a:t>
            </a:r>
          </a:p>
          <a:p>
            <a:pPr marL="274320" marR="0" lvl="0" indent="-144018" algn="l" defTabSz="914400" rtl="0" eaLnBrk="1" fontAlgn="auto" latinLnBrk="0" hangingPunct="1">
              <a:lnSpc>
                <a:spcPct val="150000"/>
              </a:lnSpc>
              <a:spcBef>
                <a:spcPts val="169"/>
              </a:spcBef>
              <a:spcAft>
                <a:spcPts val="0"/>
              </a:spcAft>
              <a:buClr>
                <a:srgbClr val="709658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Use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templates for various spreadsheet types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4514" name="Picture 2" descr="Image result for google sheets"/>
          <p:cNvPicPr>
            <a:picLocks noChangeAspect="1" noChangeArrowheads="1"/>
          </p:cNvPicPr>
          <p:nvPr/>
        </p:nvPicPr>
        <p:blipFill>
          <a:blip r:embed="rId3" cstate="print"/>
          <a:srcRect l="28800" t="13270" r="28533" b="14692"/>
          <a:stretch>
            <a:fillRect/>
          </a:stretch>
        </p:blipFill>
        <p:spPr bwMode="auto">
          <a:xfrm>
            <a:off x="685800" y="3048000"/>
            <a:ext cx="1219200" cy="115824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51816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tx1"/>
                </a:solidFill>
              </a:rPr>
              <a:t>Create new spreadsheets using various templates:  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Monthly Budget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Annual Budget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Calendar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To-do List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Invoice</a:t>
            </a:r>
          </a:p>
          <a:p>
            <a:pPr marL="274320">
              <a:lnSpc>
                <a:spcPct val="150000"/>
              </a:lnSpc>
              <a:spcBef>
                <a:spcPts val="0"/>
              </a:spcBef>
              <a:buClr>
                <a:srgbClr val="709658"/>
              </a:buClr>
              <a:defRPr/>
            </a:pPr>
            <a:r>
              <a:rPr lang="en-US" sz="2400" dirty="0">
                <a:solidFill>
                  <a:schemeClr val="tx1"/>
                </a:solidFill>
              </a:rPr>
              <a:t> And more…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Google Docs Templates</a:t>
            </a:r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3" cstate="print"/>
          <a:srcRect r="18017"/>
          <a:stretch>
            <a:fillRect/>
          </a:stretch>
        </p:blipFill>
        <p:spPr bwMode="auto">
          <a:xfrm>
            <a:off x="3732108" y="2286000"/>
            <a:ext cx="4836160" cy="3200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520" y="2819400"/>
            <a:ext cx="7218680" cy="373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676400"/>
            <a:ext cx="8183563" cy="1295400"/>
          </a:xfrm>
        </p:spPr>
        <p:txBody>
          <a:bodyPr>
            <a:normAutofit/>
          </a:bodyPr>
          <a:lstStyle/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Create a new document from a template on the </a:t>
            </a:r>
          </a:p>
          <a:p>
            <a:pPr marL="274320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r>
              <a:rPr lang="en-US" sz="2800" dirty="0">
                <a:solidFill>
                  <a:schemeClr val="tx1"/>
                </a:solidFill>
              </a:rPr>
              <a:t>Google Sheet’s home screen.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183563" cy="10509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cs typeface="Courier New" panose="02070309020205020404" pitchFamily="49" charset="0"/>
              </a:rPr>
              <a:t>Using Premade Templates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086600" y="32766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2583180" y="3349626"/>
            <a:ext cx="4511040" cy="84137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629401" y="3192780"/>
            <a:ext cx="457199" cy="13890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781800" y="3810000"/>
            <a:ext cx="655056" cy="3776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8"/>
          <p:cNvSpPr txBox="1">
            <a:spLocks noChangeArrowheads="1"/>
          </p:cNvSpPr>
          <p:nvPr/>
        </p:nvSpPr>
        <p:spPr bwMode="auto">
          <a:xfrm>
            <a:off x="7162800" y="3512820"/>
            <a:ext cx="1828800" cy="92333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n-lt"/>
              </a:rPr>
              <a:t>Create a new Sheet or view more templates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Training presentation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- Standard PowerPoint 1.potx" id="{E7373F27-A265-4302-AC05-E6646B59EBA6}" vid="{BC16990C-1B99-4B14-934B-3F37C0BB9EB9}"/>
    </a:ext>
  </a:extLst>
</a:theme>
</file>

<file path=ppt/theme/theme3.xml><?xml version="1.0" encoding="utf-8"?>
<a:theme xmlns:a="http://schemas.openxmlformats.org/drawingml/2006/main" name="1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4.xml><?xml version="1.0" encoding="utf-8"?>
<a:theme xmlns:a="http://schemas.openxmlformats.org/drawingml/2006/main" name="2_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</Template>
  <TotalTime>6795</TotalTime>
  <Words>1118</Words>
  <Application>Microsoft Office PowerPoint</Application>
  <PresentationFormat>On-screen Show (4:3)</PresentationFormat>
  <Paragraphs>248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36</vt:i4>
      </vt:variant>
    </vt:vector>
  </HeadingPairs>
  <TitlesOfParts>
    <vt:vector size="51" baseType="lpstr">
      <vt:lpstr>DFKai-SB</vt:lpstr>
      <vt:lpstr>Algerian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 2</vt:lpstr>
      <vt:lpstr>Theme - Standard PowerPoint 1</vt:lpstr>
      <vt:lpstr>Training presentation</vt:lpstr>
      <vt:lpstr>1_Theme - Standard PowerPoint 1</vt:lpstr>
      <vt:lpstr>2_Theme - Standard PowerPoint 1</vt:lpstr>
      <vt:lpstr>Google Tools: Sheets</vt:lpstr>
      <vt:lpstr>Agenda</vt:lpstr>
      <vt:lpstr>Getting Started with Sheets</vt:lpstr>
      <vt:lpstr>Accessing Google Sheets</vt:lpstr>
      <vt:lpstr>PowerPoint Presentation</vt:lpstr>
      <vt:lpstr>Navigating Google Sheets</vt:lpstr>
      <vt:lpstr>Creating &amp; Working w/ Sheets</vt:lpstr>
      <vt:lpstr>Google Docs Templates</vt:lpstr>
      <vt:lpstr>Using Premade Templates</vt:lpstr>
      <vt:lpstr>Renaming a Sheet</vt:lpstr>
      <vt:lpstr>PowerPoint Presentation</vt:lpstr>
      <vt:lpstr>Viewing Revision History</vt:lpstr>
      <vt:lpstr>Reverting to Prior Versions</vt:lpstr>
      <vt:lpstr>Create a Copy of a Sheet</vt:lpstr>
      <vt:lpstr>Downloading a Sheet</vt:lpstr>
      <vt:lpstr>Deleting a Sheet</vt:lpstr>
      <vt:lpstr>Creating a New Sheet</vt:lpstr>
      <vt:lpstr>PowerPoint Presentation</vt:lpstr>
      <vt:lpstr>Working w/ Cells and Sheets</vt:lpstr>
      <vt:lpstr>Entering Data to a Cell</vt:lpstr>
      <vt:lpstr>Modifying Number Formatting</vt:lpstr>
      <vt:lpstr>Modifying Text Formatting</vt:lpstr>
      <vt:lpstr>PowerPoint Presentation</vt:lpstr>
      <vt:lpstr>Modifying Cell Formatting</vt:lpstr>
      <vt:lpstr>Adding a Sheet (tab)</vt:lpstr>
      <vt:lpstr>Modifying a Sheet (tab)</vt:lpstr>
      <vt:lpstr>Working w/ Formulas and Functions</vt:lpstr>
      <vt:lpstr>Using the SUM Function</vt:lpstr>
      <vt:lpstr>Accessing Other Functions</vt:lpstr>
      <vt:lpstr>PowerPoint Presentation</vt:lpstr>
      <vt:lpstr>Sharing a Sheet</vt:lpstr>
      <vt:lpstr>Sharing a Document</vt:lpstr>
      <vt:lpstr>PowerPoint Presentation</vt:lpstr>
      <vt:lpstr>Viewing Email Notifications</vt:lpstr>
      <vt:lpstr>Adding Comments</vt:lpstr>
      <vt:lpstr>Questions?</vt:lpstr>
    </vt:vector>
  </TitlesOfParts>
  <Company>Motorola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Google apps documents, sheets, slides</dc:title>
  <dc:creator>Motorola Solutions</dc:creator>
  <cp:lastModifiedBy>Nellie Barrett</cp:lastModifiedBy>
  <cp:revision>230</cp:revision>
  <dcterms:created xsi:type="dcterms:W3CDTF">2015-02-16T19:55:05Z</dcterms:created>
  <dcterms:modified xsi:type="dcterms:W3CDTF">2017-11-13T16:31:34Z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PRESENTATION Google Tools for Collaboration</vt:lpwstr>
  </property>
  <property fmtid="{D5CDD505-2E9C-101B-9397-08002B2CF9AE}" pid="4" name="ArticulateGUID">
    <vt:lpwstr>354D6E93-C48D-45AB-B524-4B29F198E73B</vt:lpwstr>
  </property>
  <property fmtid="{D5CDD505-2E9C-101B-9397-08002B2CF9AE}" pid="5" name="ArticulateProjectFull">
    <vt:lpwstr>C:\Users\mhg867\Documents\Google\Class 5 - Google Sheets\PP - Google Sheets.ppta</vt:lpwstr>
  </property>
</Properties>
</file>