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9" r:id="rId1"/>
    <p:sldMasterId id="2147484061" r:id="rId2"/>
    <p:sldMasterId id="2147484073" r:id="rId3"/>
    <p:sldMasterId id="2147484085" r:id="rId4"/>
    <p:sldMasterId id="2147484097" r:id="rId5"/>
  </p:sldMasterIdLst>
  <p:notesMasterIdLst>
    <p:notesMasterId r:id="rId47"/>
  </p:notesMasterIdLst>
  <p:sldIdLst>
    <p:sldId id="256" r:id="rId6"/>
    <p:sldId id="259" r:id="rId7"/>
    <p:sldId id="279" r:id="rId8"/>
    <p:sldId id="335" r:id="rId9"/>
    <p:sldId id="298" r:id="rId10"/>
    <p:sldId id="281" r:id="rId11"/>
    <p:sldId id="267" r:id="rId12"/>
    <p:sldId id="299" r:id="rId13"/>
    <p:sldId id="336" r:id="rId14"/>
    <p:sldId id="337" r:id="rId15"/>
    <p:sldId id="338" r:id="rId16"/>
    <p:sldId id="304" r:id="rId17"/>
    <p:sldId id="312" r:id="rId18"/>
    <p:sldId id="303" r:id="rId19"/>
    <p:sldId id="333" r:id="rId20"/>
    <p:sldId id="359" r:id="rId21"/>
    <p:sldId id="339" r:id="rId22"/>
    <p:sldId id="300" r:id="rId23"/>
    <p:sldId id="341" r:id="rId24"/>
    <p:sldId id="340" r:id="rId25"/>
    <p:sldId id="343" r:id="rId26"/>
    <p:sldId id="360" r:id="rId27"/>
    <p:sldId id="344" r:id="rId28"/>
    <p:sldId id="342" r:id="rId29"/>
    <p:sldId id="346" r:id="rId30"/>
    <p:sldId id="347" r:id="rId31"/>
    <p:sldId id="348" r:id="rId32"/>
    <p:sldId id="361" r:id="rId33"/>
    <p:sldId id="301" r:id="rId34"/>
    <p:sldId id="350" r:id="rId35"/>
    <p:sldId id="351" r:id="rId36"/>
    <p:sldId id="327" r:id="rId37"/>
    <p:sldId id="362" r:id="rId38"/>
    <p:sldId id="349" r:id="rId39"/>
    <p:sldId id="354" r:id="rId40"/>
    <p:sldId id="355" r:id="rId41"/>
    <p:sldId id="358" r:id="rId42"/>
    <p:sldId id="363" r:id="rId43"/>
    <p:sldId id="357" r:id="rId44"/>
    <p:sldId id="356" r:id="rId45"/>
    <p:sldId id="284" r:id="rId46"/>
  </p:sldIdLst>
  <p:sldSz cx="9144000" cy="6858000" type="screen4x3"/>
  <p:notesSz cx="6858000" cy="9144000"/>
  <p:custDataLst>
    <p:tags r:id="rId4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9658"/>
    <a:srgbClr val="404040"/>
    <a:srgbClr val="FFB800"/>
    <a:srgbClr val="CC9900"/>
    <a:srgbClr val="FF9900"/>
    <a:srgbClr val="A8C398"/>
    <a:srgbClr val="934747"/>
    <a:srgbClr val="B17462"/>
    <a:srgbClr val="3575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47" autoAdjust="0"/>
    <p:restoredTop sz="86557" autoAdjust="0"/>
  </p:normalViewPr>
  <p:slideViewPr>
    <p:cSldViewPr>
      <p:cViewPr varScale="1">
        <p:scale>
          <a:sx n="78" d="100"/>
          <a:sy n="78" d="100"/>
        </p:scale>
        <p:origin x="20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ags" Target="tags/tag1.xml"/><Relationship Id="rId8" Type="http://schemas.openxmlformats.org/officeDocument/2006/relationships/slide" Target="slides/slide3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AFBE600-0507-4F0D-9597-26AEE222615C}" type="datetimeFigureOut">
              <a:rPr lang="en-US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5AA200-2145-4A27-BE84-8A39AE18FF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2940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33A480-3052-4B30-A93A-BCD1E8198D8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188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0B8B3C-A344-4183-B0C7-BBE592D60BA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180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94CFC7-A875-4B29-BF87-8B6E799622F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203EBA2-8B48-46B9-A71B-351D68D8A4C3}" type="slidenum">
              <a:rPr lang="en-US" altLang="en-US">
                <a:latin typeface="Calibri" panose="020F0502020204030204" pitchFamily="34" charset="0"/>
              </a:rPr>
              <a:pPr eaLnBrk="1" hangingPunct="1"/>
              <a:t>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0050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006E00-C70F-4A69-9D29-FFA5EBDE0FE8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6009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94CFC7-A875-4B29-BF87-8B6E799622F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006E00-C70F-4A69-9D29-FFA5EBDE0FE8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600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B73D646-6A6F-44E8-A28A-D69419044A88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9753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alt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9674CA1-AAD4-4B23-8FE9-B40B6D09754F}" type="slidenum">
              <a:rPr lang="en-US" altLang="en-US">
                <a:latin typeface="Calibri" panose="020F0502020204030204" pitchFamily="34" charset="0"/>
              </a:rPr>
              <a:pPr eaLnBrk="1" hangingPunct="1"/>
              <a:t>19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3949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alt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9674CA1-AAD4-4B23-8FE9-B40B6D09754F}" type="slidenum">
              <a:rPr lang="en-US" altLang="en-US">
                <a:latin typeface="Calibri" panose="020F0502020204030204" pitchFamily="34" charset="0"/>
              </a:rPr>
              <a:pPr eaLnBrk="1" hangingPunct="1"/>
              <a:t>21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3949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Adding questions to the Form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altLang="en-US" dirty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9674CA1-AAD4-4B23-8FE9-B40B6D09754F}" type="slidenum">
              <a:rPr lang="en-US" altLang="en-US">
                <a:latin typeface="Calibri" panose="020F0502020204030204" pitchFamily="34" charset="0"/>
              </a:rPr>
              <a:pPr eaLnBrk="1" hangingPunct="1"/>
              <a:t>23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3949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Adding other items to the Form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Publishing a Form</a:t>
            </a:r>
          </a:p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Viewing response data</a:t>
            </a:r>
          </a:p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 dirty="0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41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919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566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8608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86921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212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811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103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788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981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535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403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938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751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7571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62098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6822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5914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784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472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697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4019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576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8514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7722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63" r:id="rId2"/>
    <p:sldLayoutId id="2147484064" r:id="rId3"/>
    <p:sldLayoutId id="2147484065" r:id="rId4"/>
    <p:sldLayoutId id="2147484066" r:id="rId5"/>
    <p:sldLayoutId id="2147484067" r:id="rId6"/>
    <p:sldLayoutId id="2147484068" r:id="rId7"/>
    <p:sldLayoutId id="2147484069" r:id="rId8"/>
    <p:sldLayoutId id="2147484070" r:id="rId9"/>
    <p:sldLayoutId id="2147484071" r:id="rId10"/>
    <p:sldLayoutId id="214748407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25704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75" r:id="rId2"/>
    <p:sldLayoutId id="2147484076" r:id="rId3"/>
    <p:sldLayoutId id="2147484077" r:id="rId4"/>
    <p:sldLayoutId id="2147484078" r:id="rId5"/>
    <p:sldLayoutId id="2147484079" r:id="rId6"/>
    <p:sldLayoutId id="2147484080" r:id="rId7"/>
    <p:sldLayoutId id="2147484081" r:id="rId8"/>
    <p:sldLayoutId id="2147484082" r:id="rId9"/>
    <p:sldLayoutId id="2147484083" r:id="rId10"/>
    <p:sldLayoutId id="21474840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8" r:id="rId1"/>
    <p:sldLayoutId id="2147484099" r:id="rId2"/>
    <p:sldLayoutId id="2147484100" r:id="rId3"/>
    <p:sldLayoutId id="2147484101" r:id="rId4"/>
    <p:sldLayoutId id="2147484102" r:id="rId5"/>
    <p:sldLayoutId id="2147484103" r:id="rId6"/>
    <p:sldLayoutId id="2147484104" r:id="rId7"/>
    <p:sldLayoutId id="2147484105" r:id="rId8"/>
    <p:sldLayoutId id="2147484106" r:id="rId9"/>
    <p:sldLayoutId id="2147484107" r:id="rId10"/>
    <p:sldLayoutId id="214748410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438"/>
            <a:ext cx="5410200" cy="1219200"/>
          </a:xfrm>
        </p:spPr>
        <p:txBody>
          <a:bodyPr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Instructor Name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Instructor Title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26" y="762000"/>
            <a:ext cx="9137073" cy="31194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Tools: Forms</a:t>
            </a:r>
            <a:endParaRPr lang="en-US" sz="3200" b="1" dirty="0">
              <a:cs typeface="Courier New" panose="02070309020205020404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3E3817-7D24-4BA6-B6F7-B4FD865198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BB7DF10-46C8-448D-A74B-0DB364E0C481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2019300"/>
            <a:ext cx="8183563" cy="44958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Getting Started with Google Forms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Creating and Working with Forms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Adding Questions and Other Items 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Publishing Your Form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Managing Response Data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540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057400"/>
            <a:ext cx="8264236" cy="2133600"/>
          </a:xfrm>
        </p:spPr>
        <p:txBody>
          <a:bodyPr>
            <a:normAutofit/>
          </a:bodyPr>
          <a:lstStyle/>
          <a:p>
            <a:pPr marL="274320">
              <a:buClr>
                <a:srgbClr val="934747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Google Forms is a web-based application that allows </a:t>
            </a:r>
          </a:p>
          <a:p>
            <a:pPr marL="274320">
              <a:buClr>
                <a:srgbClr val="934747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users to create and share online, interactive questionnaires.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Getting Started with Forms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895600"/>
            <a:ext cx="6553200" cy="3733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Gather information from a group </a:t>
            </a:r>
          </a:p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Distribute via email, social networks, or </a:t>
            </a:r>
          </a:p>
          <a:p>
            <a:pPr marL="274320" indent="-144018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defRPr/>
            </a:pPr>
            <a:r>
              <a:rPr lang="en-US" sz="2400" dirty="0">
                <a:latin typeface="+mn-lt"/>
                <a:cs typeface="+mn-cs"/>
              </a:rPr>
              <a:t>	 publish to the web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Collect survey or 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quiz 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esponses, contact </a:t>
            </a:r>
          </a:p>
          <a:p>
            <a:pPr marL="274320" marR="0" lvl="0" indent="-144018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  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info, event registrations, employee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or </a:t>
            </a:r>
          </a:p>
          <a:p>
            <a:pPr marL="274320" marR="0" lvl="0" indent="-144018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   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customer feedback, and more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8" descr="http://gradpost.ucsb.edu/storage/journal-image/googleforms.png?__SQUARESPACE_CACHEVERSION=143448271206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3181350"/>
            <a:ext cx="904875" cy="1031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828800" y="2887662"/>
            <a:ext cx="5486400" cy="3513138"/>
            <a:chOff x="1676400" y="2667000"/>
            <a:chExt cx="5486400" cy="3513138"/>
          </a:xfrm>
        </p:grpSpPr>
        <p:pic>
          <p:nvPicPr>
            <p:cNvPr id="32772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6400" y="2667000"/>
              <a:ext cx="5486400" cy="3513138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13182" y="2688429"/>
              <a:ext cx="658812" cy="57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a Published Form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1600200"/>
            <a:ext cx="8153400" cy="1219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Published forms can have a variety of looks and 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spc="150" dirty="0">
                <a:latin typeface="+mn-lt"/>
                <a:cs typeface="+mn-cs"/>
              </a:rPr>
              <a:t>be used for numerous purposes.</a:t>
            </a:r>
          </a:p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000" spc="150" dirty="0">
              <a:latin typeface="+mn-lt"/>
              <a:cs typeface="+mn-cs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638300" y="3328822"/>
            <a:ext cx="11811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4" name="TextBox 11"/>
          <p:cNvSpPr txBox="1">
            <a:spLocks noChangeArrowheads="1"/>
          </p:cNvSpPr>
          <p:nvPr/>
        </p:nvSpPr>
        <p:spPr bwMode="auto">
          <a:xfrm>
            <a:off x="875632" y="3136417"/>
            <a:ext cx="11938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Theme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638300" y="4261869"/>
            <a:ext cx="11811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6" name="TextBox 11"/>
          <p:cNvSpPr txBox="1">
            <a:spLocks noChangeArrowheads="1"/>
          </p:cNvSpPr>
          <p:nvPr/>
        </p:nvSpPr>
        <p:spPr bwMode="auto">
          <a:xfrm>
            <a:off x="875632" y="3938336"/>
            <a:ext cx="1193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Title &amp; Intro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1638300" y="5630862"/>
            <a:ext cx="11811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8" name="TextBox 11"/>
          <p:cNvSpPr txBox="1">
            <a:spLocks noChangeArrowheads="1"/>
          </p:cNvSpPr>
          <p:nvPr/>
        </p:nvSpPr>
        <p:spPr bwMode="auto">
          <a:xfrm>
            <a:off x="875632" y="5307012"/>
            <a:ext cx="1193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latin typeface="+mn-lt"/>
              </a:rPr>
              <a:t>Survey Questions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2851150" y="2900362"/>
            <a:ext cx="3378200" cy="8953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2851150" y="3923982"/>
            <a:ext cx="3378200" cy="65532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2851150" y="4716462"/>
            <a:ext cx="3378200" cy="1676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665" y="1524000"/>
            <a:ext cx="4068535" cy="689353"/>
          </a:xfrm>
        </p:spPr>
        <p:txBody>
          <a:bodyPr>
            <a:normAutofit/>
          </a:bodyPr>
          <a:lstStyle/>
          <a:p>
            <a:pPr marL="205740" lvl="2" indent="-144018" algn="ctr">
              <a:buNone/>
            </a:pPr>
            <a:r>
              <a:rPr lang="en-US" sz="3200" b="1" u="sng" dirty="0">
                <a:solidFill>
                  <a:srgbClr val="3575B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forms.google.com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610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Google Forms</a:t>
            </a:r>
          </a:p>
        </p:txBody>
      </p:sp>
      <p:pic>
        <p:nvPicPr>
          <p:cNvPr id="1029" name="Picture 5" descr="http://worldartsme.com/images/desktop-computer-clipart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86" y="2412046"/>
            <a:ext cx="4942114" cy="4054078"/>
          </a:xfrm>
          <a:prstGeom prst="rect">
            <a:avLst/>
          </a:prstGeom>
          <a:noFill/>
        </p:spPr>
      </p:pic>
      <p:pic>
        <p:nvPicPr>
          <p:cNvPr id="1031" name="Picture 7" descr="http://www.iconempire.com/info/commoniconsxp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332" y="2570082"/>
            <a:ext cx="2294691" cy="1371600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9469" y="2770288"/>
            <a:ext cx="747011" cy="101972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090886" y="3229428"/>
            <a:ext cx="3748314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Google Forms is designed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for optimal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performance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using Google Chrome.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#1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8219" y="2133600"/>
            <a:ext cx="7321409" cy="3886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Google Forms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358900" y="304800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2055812" y="2154237"/>
            <a:ext cx="3506787" cy="2667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708" name="Rectangle 8"/>
          <p:cNvSpPr>
            <a:spLocks noChangeArrowheads="1"/>
          </p:cNvSpPr>
          <p:nvPr/>
        </p:nvSpPr>
        <p:spPr bwMode="auto">
          <a:xfrm>
            <a:off x="5601177" y="3661570"/>
            <a:ext cx="1364457" cy="14843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4800600" y="1838325"/>
            <a:ext cx="685800" cy="5181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7239008" y="3741420"/>
            <a:ext cx="1295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TextBox 18"/>
          <p:cNvSpPr txBox="1">
            <a:spLocks noChangeArrowheads="1"/>
          </p:cNvSpPr>
          <p:nvPr/>
        </p:nvSpPr>
        <p:spPr bwMode="auto">
          <a:xfrm>
            <a:off x="184150" y="2723674"/>
            <a:ext cx="128905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Create a new Form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447800" y="501396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5" name="TextBox 18"/>
          <p:cNvSpPr txBox="1">
            <a:spLocks noChangeArrowheads="1"/>
          </p:cNvSpPr>
          <p:nvPr/>
        </p:nvSpPr>
        <p:spPr bwMode="auto">
          <a:xfrm>
            <a:off x="480060" y="4695289"/>
            <a:ext cx="990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Your Forms</a:t>
            </a:r>
          </a:p>
        </p:txBody>
      </p:sp>
      <p:sp>
        <p:nvSpPr>
          <p:cNvPr id="29707" name="TextBox 18"/>
          <p:cNvSpPr txBox="1">
            <a:spLocks noChangeArrowheads="1"/>
          </p:cNvSpPr>
          <p:nvPr/>
        </p:nvSpPr>
        <p:spPr bwMode="auto">
          <a:xfrm>
            <a:off x="4267200" y="1676400"/>
            <a:ext cx="1905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Search for Docs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714500" y="2477168"/>
            <a:ext cx="5486400" cy="110423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1699260" y="3848100"/>
            <a:ext cx="5562600" cy="21717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7042159" y="3669190"/>
            <a:ext cx="164592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4881563" y="3736974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11" name="TextBox 18"/>
          <p:cNvSpPr txBox="1">
            <a:spLocks noChangeArrowheads="1"/>
          </p:cNvSpPr>
          <p:nvPr/>
        </p:nvSpPr>
        <p:spPr bwMode="auto">
          <a:xfrm>
            <a:off x="4084320" y="3411855"/>
            <a:ext cx="990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Display options</a:t>
            </a:r>
          </a:p>
        </p:txBody>
      </p:sp>
      <p:sp>
        <p:nvSpPr>
          <p:cNvPr id="31" name="TextBox 18"/>
          <p:cNvSpPr txBox="1">
            <a:spLocks noChangeArrowheads="1"/>
          </p:cNvSpPr>
          <p:nvPr/>
        </p:nvSpPr>
        <p:spPr bwMode="auto">
          <a:xfrm>
            <a:off x="7772408" y="3429000"/>
            <a:ext cx="914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File Picker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686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&amp; Working w/ Forms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22564" y="1905000"/>
            <a:ext cx="8340436" cy="472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Use Google Forms to create and customize online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questionnaires.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05000" y="2768600"/>
            <a:ext cx="6553200" cy="4089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Use a template or start from scratch </a:t>
            </a:r>
          </a:p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Provide your form with a new title</a:t>
            </a:r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Change the overall look (theme) of the form</a:t>
            </a:r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+mn-lt"/>
                <a:cs typeface="+mn-cs"/>
              </a:rPr>
              <a:t> Preview your form before publishing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Delete forms that are no longer needed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3925" y="3022600"/>
            <a:ext cx="904875" cy="9048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518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Create a new form using a template with preset questions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and formatting.  Templates include: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Event RSVP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Event Feedback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Party Invite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Order Form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Course Evaluation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And more…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Forms Templates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2743200"/>
            <a:ext cx="3907567" cy="3429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5658" y="2815776"/>
            <a:ext cx="6766560" cy="364712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Create a new form using a template on the Google Forms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home screen.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Premade Templates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5979696"/>
            <a:ext cx="323367" cy="31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 flipH="1" flipV="1">
            <a:off x="6964680" y="3200400"/>
            <a:ext cx="655056" cy="37762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2895600" y="3281046"/>
            <a:ext cx="3992879" cy="75755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6507480" y="3124200"/>
            <a:ext cx="380999" cy="13890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6659880" y="3733800"/>
            <a:ext cx="655056" cy="37762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7040880" y="3436620"/>
            <a:ext cx="18288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Create a new Form or view more templates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886" y="2177139"/>
            <a:ext cx="7315200" cy="394283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Forms Interface </a:t>
            </a:r>
          </a:p>
        </p:txBody>
      </p:sp>
      <p:sp>
        <p:nvSpPr>
          <p:cNvPr id="29708" name="Rectangle 8"/>
          <p:cNvSpPr>
            <a:spLocks noChangeArrowheads="1"/>
          </p:cNvSpPr>
          <p:nvPr/>
        </p:nvSpPr>
        <p:spPr bwMode="auto">
          <a:xfrm>
            <a:off x="2886075" y="3152774"/>
            <a:ext cx="2295525" cy="5810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8" name="Straight Arrow Connector 27"/>
          <p:cNvCxnSpPr/>
          <p:nvPr/>
        </p:nvCxnSpPr>
        <p:spPr>
          <a:xfrm flipH="1" flipV="1">
            <a:off x="6629400" y="4267200"/>
            <a:ext cx="762000" cy="76200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279650" y="434340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5" name="TextBox 18"/>
          <p:cNvSpPr txBox="1">
            <a:spLocks noChangeArrowheads="1"/>
          </p:cNvSpPr>
          <p:nvPr/>
        </p:nvSpPr>
        <p:spPr bwMode="auto">
          <a:xfrm>
            <a:off x="996950" y="4158218"/>
            <a:ext cx="1447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Question(s)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2795336" y="3848100"/>
            <a:ext cx="3429000" cy="2247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6312692" y="3825084"/>
            <a:ext cx="297657" cy="102631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" name="TextBox 18"/>
          <p:cNvSpPr txBox="1">
            <a:spLocks noChangeArrowheads="1"/>
          </p:cNvSpPr>
          <p:nvPr/>
        </p:nvSpPr>
        <p:spPr bwMode="auto">
          <a:xfrm>
            <a:off x="6692900" y="4851400"/>
            <a:ext cx="2133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Insert Items </a:t>
            </a:r>
          </a:p>
          <a:p>
            <a:pPr algn="ctr"/>
            <a:r>
              <a:rPr lang="en-US" dirty="0">
                <a:latin typeface="+mn-lt"/>
              </a:rPr>
              <a:t>(Ex: Add questions)</a:t>
            </a: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983452" y="2263144"/>
            <a:ext cx="137160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1050133" y="2428877"/>
            <a:ext cx="0" cy="54292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TextBox 18"/>
          <p:cNvSpPr txBox="1">
            <a:spLocks noChangeArrowheads="1"/>
          </p:cNvSpPr>
          <p:nvPr/>
        </p:nvSpPr>
        <p:spPr bwMode="auto">
          <a:xfrm>
            <a:off x="171448" y="2681159"/>
            <a:ext cx="1752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Forms home 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1310640" y="1828800"/>
            <a:ext cx="0" cy="4069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18"/>
          <p:cNvSpPr txBox="1">
            <a:spLocks noChangeArrowheads="1"/>
          </p:cNvSpPr>
          <p:nvPr/>
        </p:nvSpPr>
        <p:spPr bwMode="auto">
          <a:xfrm>
            <a:off x="613412" y="1600200"/>
            <a:ext cx="138684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Form Name</a:t>
            </a:r>
          </a:p>
        </p:txBody>
      </p:sp>
      <p:sp>
        <p:nvSpPr>
          <p:cNvPr id="35" name="Rectangle 8"/>
          <p:cNvSpPr>
            <a:spLocks noChangeArrowheads="1"/>
          </p:cNvSpPr>
          <p:nvPr/>
        </p:nvSpPr>
        <p:spPr bwMode="auto">
          <a:xfrm>
            <a:off x="1166807" y="2263144"/>
            <a:ext cx="301752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8" name="Straight Arrow Connector 37"/>
          <p:cNvCxnSpPr>
            <a:stCxn id="49" idx="3"/>
          </p:cNvCxnSpPr>
          <p:nvPr/>
        </p:nvCxnSpPr>
        <p:spPr>
          <a:xfrm>
            <a:off x="5867400" y="2061865"/>
            <a:ext cx="353242" cy="1770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 flipV="1">
            <a:off x="7617634" y="2324104"/>
            <a:ext cx="56434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18"/>
          <p:cNvSpPr txBox="1">
            <a:spLocks noChangeArrowheads="1"/>
          </p:cNvSpPr>
          <p:nvPr/>
        </p:nvSpPr>
        <p:spPr bwMode="auto">
          <a:xfrm>
            <a:off x="7924803" y="2143126"/>
            <a:ext cx="990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Menu </a:t>
            </a:r>
          </a:p>
        </p:txBody>
      </p:sp>
      <p:sp>
        <p:nvSpPr>
          <p:cNvPr id="46" name="Rectangle 8"/>
          <p:cNvSpPr>
            <a:spLocks noChangeArrowheads="1"/>
          </p:cNvSpPr>
          <p:nvPr/>
        </p:nvSpPr>
        <p:spPr bwMode="auto">
          <a:xfrm>
            <a:off x="6925468" y="2251239"/>
            <a:ext cx="420624" cy="1737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" name="Rectangle 8"/>
          <p:cNvSpPr>
            <a:spLocks noChangeArrowheads="1"/>
          </p:cNvSpPr>
          <p:nvPr/>
        </p:nvSpPr>
        <p:spPr bwMode="auto">
          <a:xfrm>
            <a:off x="7453314" y="2258382"/>
            <a:ext cx="137160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7" name="Group 36"/>
          <p:cNvGrpSpPr/>
          <p:nvPr/>
        </p:nvGrpSpPr>
        <p:grpSpPr>
          <a:xfrm>
            <a:off x="4019550" y="1600200"/>
            <a:ext cx="1847850" cy="923330"/>
            <a:chOff x="6324600" y="1600200"/>
            <a:chExt cx="1847850" cy="923330"/>
          </a:xfrm>
        </p:grpSpPr>
        <p:sp>
          <p:nvSpPr>
            <p:cNvPr id="49" name="TextBox 18"/>
            <p:cNvSpPr txBox="1">
              <a:spLocks noChangeArrowheads="1"/>
            </p:cNvSpPr>
            <p:nvPr/>
          </p:nvSpPr>
          <p:spPr bwMode="auto">
            <a:xfrm>
              <a:off x="6324600" y="1600200"/>
              <a:ext cx="1847850" cy="92333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dirty="0">
                  <a:latin typeface="+mn-lt"/>
                </a:rPr>
                <a:t>     Preview</a:t>
              </a:r>
            </a:p>
            <a:p>
              <a:r>
                <a:rPr lang="en-US" dirty="0">
                  <a:latin typeface="+mn-lt"/>
                </a:rPr>
                <a:t>     Select Theme</a:t>
              </a:r>
            </a:p>
            <a:p>
              <a:r>
                <a:rPr lang="en-US" dirty="0">
                  <a:latin typeface="+mn-lt"/>
                </a:rPr>
                <a:t>     Settings</a:t>
              </a:r>
            </a:p>
          </p:txBody>
        </p:sp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44901" y="1933578"/>
              <a:ext cx="201168" cy="20116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444893" y="1679575"/>
              <a:ext cx="200025" cy="1905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444900" y="2199389"/>
              <a:ext cx="190282" cy="2103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</p:grpSp>
      <p:cxnSp>
        <p:nvCxnSpPr>
          <p:cNvPr id="54" name="Straight Arrow Connector 53"/>
          <p:cNvCxnSpPr/>
          <p:nvPr/>
        </p:nvCxnSpPr>
        <p:spPr>
          <a:xfrm>
            <a:off x="7132320" y="1828800"/>
            <a:ext cx="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18"/>
          <p:cNvSpPr txBox="1">
            <a:spLocks noChangeArrowheads="1"/>
          </p:cNvSpPr>
          <p:nvPr/>
        </p:nvSpPr>
        <p:spPr bwMode="auto">
          <a:xfrm>
            <a:off x="6263640" y="1600200"/>
            <a:ext cx="1752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Publish / Share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79660" y="2212183"/>
            <a:ext cx="131385" cy="1920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2" name="Rectangle 8"/>
          <p:cNvSpPr>
            <a:spLocks noChangeArrowheads="1"/>
          </p:cNvSpPr>
          <p:nvPr/>
        </p:nvSpPr>
        <p:spPr bwMode="auto">
          <a:xfrm>
            <a:off x="6257925" y="2251239"/>
            <a:ext cx="609600" cy="1737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28777" y="2759740"/>
            <a:ext cx="182880" cy="1828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8" name="Straight Arrow Connector 57"/>
          <p:cNvCxnSpPr/>
          <p:nvPr/>
        </p:nvCxnSpPr>
        <p:spPr>
          <a:xfrm>
            <a:off x="2362200" y="344170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18"/>
          <p:cNvSpPr txBox="1">
            <a:spLocks noChangeArrowheads="1"/>
          </p:cNvSpPr>
          <p:nvPr/>
        </p:nvSpPr>
        <p:spPr bwMode="auto">
          <a:xfrm>
            <a:off x="998624" y="3124200"/>
            <a:ext cx="144526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Form title &amp; description</a:t>
            </a:r>
          </a:p>
        </p:txBody>
      </p:sp>
      <p:sp>
        <p:nvSpPr>
          <p:cNvPr id="63" name="Rectangle 8"/>
          <p:cNvSpPr>
            <a:spLocks noChangeArrowheads="1"/>
          </p:cNvSpPr>
          <p:nvPr/>
        </p:nvSpPr>
        <p:spPr bwMode="auto">
          <a:xfrm>
            <a:off x="3810000" y="2800349"/>
            <a:ext cx="1381125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4" name="Straight Arrow Connector 63"/>
          <p:cNvCxnSpPr/>
          <p:nvPr/>
        </p:nvCxnSpPr>
        <p:spPr>
          <a:xfrm flipH="1">
            <a:off x="5200650" y="2895600"/>
            <a:ext cx="74295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18"/>
          <p:cNvSpPr txBox="1">
            <a:spLocks noChangeArrowheads="1"/>
          </p:cNvSpPr>
          <p:nvPr/>
        </p:nvSpPr>
        <p:spPr bwMode="auto">
          <a:xfrm>
            <a:off x="5791200" y="2667000"/>
            <a:ext cx="2133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Edit questions or view response data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819400"/>
            <a:ext cx="6858000" cy="369641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Renaming a Form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498600" y="3084896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914400" y="3370646"/>
            <a:ext cx="1447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Form Name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408119" y="2892816"/>
            <a:ext cx="1060704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0668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Edit the name of your Form at anytime by clicking and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typing in the “Form Name” field.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34000" y="5410200"/>
            <a:ext cx="3444299" cy="707886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All changes to the form</a:t>
            </a:r>
          </a:p>
          <a:p>
            <a:pPr marL="0" lvl="2"/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are saved in real-time.</a:t>
            </a:r>
            <a:endParaRPr lang="en-US" sz="16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458201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Themes provide published forms with a unique background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color and/or header-level image.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7924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Changing the Theme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856790"/>
            <a:ext cx="6858000" cy="369641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1" name="Straight Arrow Connector 10"/>
          <p:cNvCxnSpPr/>
          <p:nvPr/>
        </p:nvCxnSpPr>
        <p:spPr>
          <a:xfrm>
            <a:off x="5281610" y="3021801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4406900" y="2833686"/>
            <a:ext cx="117157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 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138734" y="4208681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730500" y="3886200"/>
            <a:ext cx="26797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color palette or        </a:t>
            </a:r>
          </a:p>
          <a:p>
            <a:r>
              <a:rPr lang="en-US" dirty="0">
                <a:latin typeface="+mn-lt"/>
              </a:rPr>
              <a:t>    choose a theme via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3200400"/>
            <a:ext cx="1838848" cy="2057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2895600"/>
            <a:ext cx="242887" cy="242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1583" y="2900362"/>
            <a:ext cx="201168" cy="2011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6088855" y="2888456"/>
            <a:ext cx="256032" cy="25603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5943599" y="3205163"/>
            <a:ext cx="1837944" cy="2057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1371600" y="3429000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09600" y="3886200"/>
            <a:ext cx="1447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+mn-lt"/>
              </a:rPr>
              <a:t>Header-level image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1371600" y="5029200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09600" y="5486400"/>
            <a:ext cx="1447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+mn-lt"/>
              </a:rPr>
              <a:t>Background color</a:t>
            </a: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98743" y="4210048"/>
            <a:ext cx="213828" cy="219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780590"/>
            <a:ext cx="6858000" cy="369641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Before sharing a Form, view what the published version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will look like to respondents.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Previewing Your Form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533580" y="2940841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4666013" y="2757488"/>
            <a:ext cx="117157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2819400"/>
            <a:ext cx="2667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53076" y="2838448"/>
            <a:ext cx="213360" cy="1828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6322219" y="2819400"/>
            <a:ext cx="27432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9504" y="3371850"/>
            <a:ext cx="3949521" cy="3352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9" name="Straight Arrow Connector 8"/>
          <p:cNvCxnSpPr/>
          <p:nvPr/>
        </p:nvCxnSpPr>
        <p:spPr>
          <a:xfrm>
            <a:off x="4840704" y="3521240"/>
            <a:ext cx="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3850104" y="3332380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View your form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6443285" y="3417100"/>
            <a:ext cx="247652" cy="20116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6593304" y="3657600"/>
            <a:ext cx="0" cy="914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494416" y="4082077"/>
            <a:ext cx="356536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Return to “edit” view by closing  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the browser tab or click on  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96241" y="4441885"/>
            <a:ext cx="203982" cy="1828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16504"/>
            <a:ext cx="8183563" cy="11430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Move your Form to the “Trash” if you no longer wish to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use or keep it; it can then be retrieved for 30 days.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Deleting a Form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7600" y="2746756"/>
            <a:ext cx="6858000" cy="389534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>
            <a:off x="5899947" y="3523457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6705600" y="3440905"/>
            <a:ext cx="1066800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729842" y="3341845"/>
            <a:ext cx="255508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2. Click “Move to trash”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442871" y="2895363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5819776" y="2714391"/>
            <a:ext cx="1038224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1. Click 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86551" y="2790591"/>
            <a:ext cx="95290" cy="2011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53286" y="2817019"/>
            <a:ext cx="76200" cy="1608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7246934" y="2809969"/>
            <a:ext cx="91440" cy="1737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49904" y="4292600"/>
            <a:ext cx="4572000" cy="132735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1" name="Straight Arrow Connector 20"/>
          <p:cNvCxnSpPr/>
          <p:nvPr/>
        </p:nvCxnSpPr>
        <p:spPr>
          <a:xfrm flipH="1">
            <a:off x="3469104" y="4267200"/>
            <a:ext cx="950496" cy="939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2057400" y="4051300"/>
            <a:ext cx="3733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3. Click “Go to Forms home screen”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89500" y="5803900"/>
            <a:ext cx="3889375" cy="707886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remove a Form from the  </a:t>
            </a:r>
          </a:p>
          <a:p>
            <a:pPr marL="0" lvl="2"/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trash, access Google Drive.</a:t>
            </a:r>
            <a:endParaRPr lang="en-US" sz="16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44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#2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8382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Create a new “blank” Form to start from scratch.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Form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5658" y="2590800"/>
            <a:ext cx="6766560" cy="364712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1358900" y="3006527"/>
            <a:ext cx="685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551444" y="2857500"/>
            <a:ext cx="11430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Create a new form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2084551" y="3033931"/>
            <a:ext cx="806285" cy="76654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057400"/>
            <a:ext cx="8183563" cy="990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Build your new Form by adding questions, section titles,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pictures and more. 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Adding Questions &amp; Items 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2050" name="Picture 2" descr="Image result for edi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064" y="3140908"/>
            <a:ext cx="1143000" cy="1143000"/>
          </a:xfrm>
          <a:prstGeom prst="rect">
            <a:avLst/>
          </a:prstGeom>
          <a:noFill/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895600"/>
            <a:ext cx="6781800" cy="3581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Select from a variety of question types</a:t>
            </a:r>
            <a:endParaRPr lang="en-US" sz="2400" dirty="0"/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Insert an image or video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en-US" sz="2400" dirty="0">
                <a:latin typeface="+mn-lt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Add section headers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page breaks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200" y="1676400"/>
            <a:ext cx="8458200" cy="48768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Select from a variety of question types to insert in a form: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Freeform Text 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Multiple Choice  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Checkboxes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Dropdown list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Rating/Linear Scale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Multiple Choice Grid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Date and Time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Available Question Types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2514600"/>
            <a:ext cx="4275089" cy="19669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t="1235" b="3951"/>
          <a:stretch>
            <a:fillRect/>
          </a:stretch>
        </p:blipFill>
        <p:spPr bwMode="auto">
          <a:xfrm>
            <a:off x="7124704" y="3009900"/>
            <a:ext cx="1371600" cy="34812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Isosceles Triangle 8"/>
          <p:cNvSpPr/>
          <p:nvPr/>
        </p:nvSpPr>
        <p:spPr>
          <a:xfrm>
            <a:off x="7124700" y="2857500"/>
            <a:ext cx="1371600" cy="142874"/>
          </a:xfrm>
          <a:prstGeom prst="triangle">
            <a:avLst>
              <a:gd name="adj" fmla="val 5618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Select from a variety of options when adding a question.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Questions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362200"/>
            <a:ext cx="5943600" cy="415156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1282700" y="3395551"/>
            <a:ext cx="622300" cy="65107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457200" y="3246524"/>
            <a:ext cx="2057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Enter a question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981200" y="4114800"/>
            <a:ext cx="3124200" cy="23314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282700" y="4267200"/>
            <a:ext cx="622300" cy="65107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457200" y="4126468"/>
            <a:ext cx="1295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Responses</a:t>
            </a: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981200" y="4410075"/>
            <a:ext cx="4800600" cy="990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010648" y="5549702"/>
            <a:ext cx="914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224584" y="5257800"/>
            <a:ext cx="1295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Add a new response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1981200" y="5462336"/>
            <a:ext cx="144780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4864100" y="3370151"/>
            <a:ext cx="622300" cy="65107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4191000" y="3048000"/>
            <a:ext cx="1676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Select a question type</a:t>
            </a: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5276850" y="4051300"/>
            <a:ext cx="1524000" cy="30934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7391400" y="3429000"/>
            <a:ext cx="6096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8"/>
          <p:cNvSpPr txBox="1">
            <a:spLocks noChangeArrowheads="1"/>
          </p:cNvSpPr>
          <p:nvPr/>
        </p:nvSpPr>
        <p:spPr bwMode="auto">
          <a:xfrm>
            <a:off x="7010400" y="3048000"/>
            <a:ext cx="1447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Add a new question</a:t>
            </a: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7073735" y="3895890"/>
            <a:ext cx="304800" cy="30934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4953000" y="5962650"/>
            <a:ext cx="1981200" cy="30934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6962775" y="6115050"/>
            <a:ext cx="838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18"/>
          <p:cNvSpPr txBox="1">
            <a:spLocks noChangeArrowheads="1"/>
          </p:cNvSpPr>
          <p:nvPr/>
        </p:nvSpPr>
        <p:spPr bwMode="auto">
          <a:xfrm>
            <a:off x="7239000" y="5791200"/>
            <a:ext cx="1752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Miscellaneous options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Misc. Question Options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2133600"/>
            <a:ext cx="6872036" cy="313768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1" name="Straight Arrow Connector 10"/>
          <p:cNvCxnSpPr/>
          <p:nvPr/>
        </p:nvCxnSpPr>
        <p:spPr>
          <a:xfrm>
            <a:off x="3735136" y="4088570"/>
            <a:ext cx="622300" cy="65107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3138236" y="3947838"/>
            <a:ext cx="1295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Duplicate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139394" y="4175654"/>
            <a:ext cx="0" cy="5486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4720292" y="3947838"/>
            <a:ext cx="838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Delete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6536754" y="4175654"/>
            <a:ext cx="0" cy="5486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5957636" y="3665898"/>
            <a:ext cx="1181098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Required response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7543800" y="4204482"/>
            <a:ext cx="437242" cy="5478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 l="13104" t="22000" r="4999" b="4667"/>
          <a:stretch>
            <a:fillRect/>
          </a:stretch>
        </p:blipFill>
        <p:spPr bwMode="auto">
          <a:xfrm>
            <a:off x="7239000" y="5295092"/>
            <a:ext cx="1676400" cy="9220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7467600" y="3945402"/>
            <a:ext cx="1600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+mn-lt"/>
              </a:rPr>
              <a:t>Add’l</a:t>
            </a:r>
            <a:r>
              <a:rPr lang="en-US" dirty="0">
                <a:latin typeface="+mn-lt"/>
              </a:rPr>
              <a:t> options</a:t>
            </a:r>
          </a:p>
        </p:txBody>
      </p:sp>
      <p:sp>
        <p:nvSpPr>
          <p:cNvPr id="26" name="Isosceles Triangle 25"/>
          <p:cNvSpPr/>
          <p:nvPr/>
        </p:nvSpPr>
        <p:spPr>
          <a:xfrm>
            <a:off x="7234245" y="5111738"/>
            <a:ext cx="1682496" cy="176207"/>
          </a:xfrm>
          <a:prstGeom prst="triangle">
            <a:avLst>
              <a:gd name="adj" fmla="val 1211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#3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200" y="1676400"/>
            <a:ext cx="8458200" cy="48768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Select from a variety of other items to insert in a form.</a:t>
            </a:r>
          </a:p>
          <a:p>
            <a:pPr marL="274320" indent="-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Other Form Items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514600"/>
            <a:ext cx="4572000" cy="288932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 rot="5400000">
            <a:off x="3983389" y="3518474"/>
            <a:ext cx="765175" cy="25603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72074"/>
          <a:stretch>
            <a:fillRect/>
          </a:stretch>
        </p:blipFill>
        <p:spPr bwMode="auto">
          <a:xfrm>
            <a:off x="5549900" y="21844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82" t="75401" r="18182" b="5051"/>
          <a:stretch>
            <a:fillRect/>
          </a:stretch>
        </p:blipFill>
        <p:spPr bwMode="auto">
          <a:xfrm>
            <a:off x="571500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5134" b="46940"/>
          <a:stretch>
            <a:fillRect/>
          </a:stretch>
        </p:blipFill>
        <p:spPr bwMode="auto">
          <a:xfrm>
            <a:off x="5543550" y="27813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7474" b="24599"/>
          <a:stretch>
            <a:fillRect/>
          </a:stretch>
        </p:blipFill>
        <p:spPr bwMode="auto">
          <a:xfrm>
            <a:off x="5562600" y="334645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ontent Placeholder 4"/>
          <p:cNvSpPr txBox="1">
            <a:spLocks/>
          </p:cNvSpPr>
          <p:nvPr/>
        </p:nvSpPr>
        <p:spPr>
          <a:xfrm>
            <a:off x="5410200" y="1676400"/>
            <a:ext cx="4038600" cy="4876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02920" marR="0" lvl="0" indent="-45720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Section Header  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Image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Video (YouTube)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Page Break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TextBox 18"/>
          <p:cNvSpPr txBox="1">
            <a:spLocks noChangeArrowheads="1"/>
          </p:cNvSpPr>
          <p:nvPr/>
        </p:nvSpPr>
        <p:spPr bwMode="auto">
          <a:xfrm>
            <a:off x="1600200" y="4154269"/>
            <a:ext cx="2438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2. Follow the prompts</a:t>
            </a:r>
          </a:p>
          <a:p>
            <a:r>
              <a:rPr lang="en-US" dirty="0">
                <a:solidFill>
                  <a:prstClr val="black"/>
                </a:solidFill>
                <a:latin typeface="Segoe UI"/>
              </a:rPr>
              <a:t>  </a:t>
            </a:r>
            <a:r>
              <a:rPr lang="en-US" sz="1600" dirty="0">
                <a:solidFill>
                  <a:prstClr val="black"/>
                </a:solidFill>
                <a:latin typeface="Segoe UI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Segoe UI"/>
              </a:rPr>
              <a:t> </a:t>
            </a:r>
            <a:r>
              <a:rPr lang="en-US" dirty="0">
                <a:solidFill>
                  <a:prstClr val="black"/>
                </a:solidFill>
                <a:latin typeface="Segoe UI"/>
              </a:rPr>
              <a:t>(if applicable)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3276600" y="3629025"/>
            <a:ext cx="914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1600200" y="3440668"/>
            <a:ext cx="221375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1. Click desired item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2057400"/>
            <a:ext cx="8183563" cy="137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Provide your Form with a visual cue which highlights a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particular category or section of questions.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1736725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Other Form Items</a:t>
            </a:r>
            <a:br>
              <a:rPr lang="en-US" sz="4800" b="1" dirty="0">
                <a:cs typeface="Courier New" panose="02070309020205020404" pitchFamily="49" charset="0"/>
              </a:rPr>
            </a:br>
            <a:r>
              <a:rPr lang="en-US" sz="4800" b="1" dirty="0">
                <a:cs typeface="Courier New" panose="02070309020205020404" pitchFamily="49" charset="0"/>
              </a:rPr>
              <a:t> - Section Headers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3149600"/>
            <a:ext cx="6217920" cy="331651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3252536" y="4408712"/>
            <a:ext cx="2514600" cy="4572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882900"/>
            <a:ext cx="6400800" cy="354694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2133600"/>
            <a:ext cx="8183563" cy="137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Add pictures from your PC, Drive account, or the web.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1736725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Other Form Items</a:t>
            </a:r>
            <a:br>
              <a:rPr lang="en-US" sz="4800" b="1" dirty="0">
                <a:cs typeface="Courier New" panose="02070309020205020404" pitchFamily="49" charset="0"/>
              </a:rPr>
            </a:br>
            <a:r>
              <a:rPr lang="en-US" sz="4800" b="1" dirty="0">
                <a:cs typeface="Courier New" panose="02070309020205020404" pitchFamily="49" charset="0"/>
              </a:rPr>
              <a:t> - Images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3298825" y="4248150"/>
            <a:ext cx="1571625" cy="152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895600"/>
            <a:ext cx="6400800" cy="354694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2133600"/>
            <a:ext cx="8183563" cy="137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Insert a video from YouTube.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1736725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Other Form Items</a:t>
            </a:r>
            <a:br>
              <a:rPr lang="en-US" sz="4800" b="1" dirty="0">
                <a:cs typeface="Courier New" panose="02070309020205020404" pitchFamily="49" charset="0"/>
              </a:rPr>
            </a:br>
            <a:r>
              <a:rPr lang="en-US" sz="4800" b="1" dirty="0">
                <a:cs typeface="Courier New" panose="02070309020205020404" pitchFamily="49" charset="0"/>
              </a:rPr>
              <a:t> - Video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3298824" y="4437697"/>
            <a:ext cx="1965960" cy="152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2133600"/>
            <a:ext cx="8183563" cy="7620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Divide your Form into multiple pages (“sections”).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1736725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Other Form Items</a:t>
            </a:r>
            <a:br>
              <a:rPr lang="en-US" sz="4800" b="1" dirty="0">
                <a:cs typeface="Courier New" panose="02070309020205020404" pitchFamily="49" charset="0"/>
              </a:rPr>
            </a:br>
            <a:r>
              <a:rPr lang="en-US" sz="4800" b="1" dirty="0">
                <a:cs typeface="Courier New" panose="02070309020205020404" pitchFamily="49" charset="0"/>
              </a:rPr>
              <a:t> - Page Break 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799613"/>
            <a:ext cx="4572000" cy="32963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89400" y="3333013"/>
            <a:ext cx="4572000" cy="32963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571500" y="5682513"/>
            <a:ext cx="92843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Page 1</a:t>
            </a:r>
          </a:p>
        </p:txBody>
      </p: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4140200" y="6215913"/>
            <a:ext cx="92843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Page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#4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1905000"/>
            <a:ext cx="8492836" cy="990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Publishing a Form allows others to access your online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questionnaire and submit their responses.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Publishing Your Form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ontent Placeholder 4"/>
          <p:cNvSpPr txBox="1">
            <a:spLocks/>
          </p:cNvSpPr>
          <p:nvPr/>
        </p:nvSpPr>
        <p:spPr>
          <a:xfrm>
            <a:off x="1981200" y="2743200"/>
            <a:ext cx="6934200" cy="3276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Send to others via email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lang="en-US" sz="2400" dirty="0">
                <a:latin typeface="+mn-lt"/>
                <a:cs typeface="+mn-cs"/>
              </a:rPr>
              <a:t>Share via social networks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Obtain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web link to share outside of Forms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lang="en-US" sz="2400" baseline="0" dirty="0">
                <a:latin typeface="+mn-lt"/>
                <a:cs typeface="+mn-cs"/>
              </a:rPr>
              <a:t>Embed </a:t>
            </a:r>
            <a:r>
              <a:rPr lang="en-US" sz="2400" dirty="0">
                <a:latin typeface="+mn-lt"/>
                <a:cs typeface="+mn-cs"/>
              </a:rPr>
              <a:t>your form </a:t>
            </a:r>
            <a:r>
              <a:rPr lang="en-US" sz="2400" baseline="0" dirty="0">
                <a:latin typeface="+mn-lt"/>
                <a:cs typeface="+mn-cs"/>
              </a:rPr>
              <a:t>on a website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9968" y="2971800"/>
            <a:ext cx="1133856" cy="11521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971800"/>
            <a:ext cx="1126541" cy="1150058"/>
          </a:xfrm>
          <a:prstGeom prst="rect">
            <a:avLst/>
          </a:prstGeom>
          <a:solidFill>
            <a:srgbClr val="709658"/>
          </a:solidFill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174162"/>
            <a:ext cx="5943600" cy="3744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305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Publish/Share Your Form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334000" y="2321957"/>
            <a:ext cx="914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4114800" y="2133600"/>
            <a:ext cx="1676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1. Click “Send”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2971799"/>
            <a:ext cx="3733800" cy="358613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3" name="Straight Arrow Connector 12"/>
          <p:cNvCxnSpPr/>
          <p:nvPr/>
        </p:nvCxnSpPr>
        <p:spPr>
          <a:xfrm>
            <a:off x="5669280" y="2971800"/>
            <a:ext cx="0" cy="7391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4114800" y="2754868"/>
            <a:ext cx="3124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2. Select publication method</a:t>
            </a:r>
          </a:p>
        </p:txBody>
      </p:sp>
      <p:sp>
        <p:nvSpPr>
          <p:cNvPr id="15" name="TextBox 18"/>
          <p:cNvSpPr txBox="1">
            <a:spLocks noChangeArrowheads="1"/>
          </p:cNvSpPr>
          <p:nvPr/>
        </p:nvSpPr>
        <p:spPr bwMode="auto">
          <a:xfrm>
            <a:off x="4343400" y="4495800"/>
            <a:ext cx="289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3. Complete </a:t>
            </a:r>
            <a:r>
              <a:rPr lang="en-US" dirty="0" err="1">
                <a:solidFill>
                  <a:prstClr val="black"/>
                </a:solidFill>
                <a:latin typeface="Segoe UI"/>
              </a:rPr>
              <a:t>add’l</a:t>
            </a:r>
            <a:r>
              <a:rPr lang="en-US" dirty="0">
                <a:solidFill>
                  <a:prstClr val="black"/>
                </a:solidFill>
                <a:latin typeface="Segoe UI"/>
              </a:rPr>
              <a:t> prompts</a:t>
            </a: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3651250" y="3733800"/>
            <a:ext cx="3587750" cy="24688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28600" y="3733800"/>
            <a:ext cx="3048000" cy="2246769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u="sng" dirty="0">
                <a:solidFill>
                  <a:prstClr val="whit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Publication Methods</a:t>
            </a:r>
          </a:p>
          <a:p>
            <a:pPr marL="0" lvl="2">
              <a:buFont typeface="Arial" pitchFamily="34" charset="0"/>
              <a:buChar char="•"/>
            </a:pP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Email</a:t>
            </a:r>
          </a:p>
          <a:p>
            <a:pPr marL="0" lvl="2">
              <a:buFont typeface="Arial" pitchFamily="34" charset="0"/>
              <a:buChar char="•"/>
            </a:pP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Web Link</a:t>
            </a:r>
          </a:p>
          <a:p>
            <a:pPr marL="0" lvl="2">
              <a:buFont typeface="Arial" pitchFamily="34" charset="0"/>
              <a:buChar char="•"/>
            </a:pP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Embed on website </a:t>
            </a:r>
          </a:p>
          <a:p>
            <a:pPr marL="0" lvl="2">
              <a:buFont typeface="Arial" pitchFamily="34" charset="0"/>
              <a:buChar char="•"/>
            </a:pP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Google+</a:t>
            </a:r>
          </a:p>
          <a:p>
            <a:pPr marL="0" lvl="2">
              <a:buFont typeface="Arial" pitchFamily="34" charset="0"/>
              <a:buChar char="•"/>
            </a:pP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 err="1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Facebook</a:t>
            </a:r>
            <a:endParaRPr lang="en-US" sz="2000" dirty="0">
              <a:solidFill>
                <a:prstClr val="whit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2">
              <a:buFont typeface="Arial" pitchFamily="34" charset="0"/>
              <a:buChar char="•"/>
            </a:pPr>
            <a:r>
              <a:rPr lang="en-US" sz="2000" dirty="0">
                <a:solidFill>
                  <a:prstClr val="whit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Twitter</a:t>
            </a:r>
            <a:endParaRPr lang="en-US" sz="16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6512" y="2139950"/>
            <a:ext cx="3976688" cy="3826907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305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“Send Form” Options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925554" y="2404646"/>
            <a:ext cx="722395" cy="37982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152400" y="2133600"/>
            <a:ext cx="2286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  <a:latin typeface="Segoe UI"/>
              </a:rPr>
              <a:t>Remove anonymity 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2657475" y="2670175"/>
            <a:ext cx="114300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2667000" y="3359150"/>
            <a:ext cx="3733800" cy="2057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5334000" y="5539743"/>
            <a:ext cx="1045371" cy="3079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6423660" y="5691670"/>
            <a:ext cx="9906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18"/>
          <p:cNvSpPr txBox="1">
            <a:spLocks noChangeArrowheads="1"/>
          </p:cNvSpPr>
          <p:nvPr/>
        </p:nvSpPr>
        <p:spPr bwMode="auto">
          <a:xfrm>
            <a:off x="6835140" y="5508790"/>
            <a:ext cx="1676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  <a:latin typeface="Segoe UI"/>
              </a:rPr>
              <a:t>Send / Cancel</a:t>
            </a: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2657474" y="2968625"/>
            <a:ext cx="3819525" cy="2444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1794511" y="3088243"/>
            <a:ext cx="81914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18"/>
          <p:cNvSpPr txBox="1">
            <a:spLocks noChangeArrowheads="1"/>
          </p:cNvSpPr>
          <p:nvPr/>
        </p:nvSpPr>
        <p:spPr bwMode="auto">
          <a:xfrm>
            <a:off x="152400" y="2906633"/>
            <a:ext cx="1828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  <a:latin typeface="Segoe UI"/>
              </a:rPr>
              <a:t>Sharing options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1794511" y="3975067"/>
            <a:ext cx="81914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8"/>
          <p:cNvSpPr txBox="1">
            <a:spLocks noChangeArrowheads="1"/>
          </p:cNvSpPr>
          <p:nvPr/>
        </p:nvSpPr>
        <p:spPr bwMode="auto">
          <a:xfrm>
            <a:off x="152400" y="3657600"/>
            <a:ext cx="19812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prstClr val="black"/>
                </a:solidFill>
                <a:latin typeface="Segoe UI"/>
              </a:rPr>
              <a:t>Req’d</a:t>
            </a:r>
            <a:r>
              <a:rPr lang="en-US" dirty="0">
                <a:solidFill>
                  <a:prstClr val="black"/>
                </a:solidFill>
                <a:latin typeface="Segoe UI"/>
              </a:rPr>
              <a:t> fields for sharing via email</a:t>
            </a:r>
          </a:p>
        </p:txBody>
      </p:sp>
      <p:sp>
        <p:nvSpPr>
          <p:cNvPr id="37" name="Rectangle 8"/>
          <p:cNvSpPr>
            <a:spLocks noChangeArrowheads="1"/>
          </p:cNvSpPr>
          <p:nvPr/>
        </p:nvSpPr>
        <p:spPr bwMode="auto">
          <a:xfrm>
            <a:off x="2657475" y="5586492"/>
            <a:ext cx="923925" cy="2444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8" name="Straight Arrow Connector 37"/>
          <p:cNvCxnSpPr/>
          <p:nvPr/>
        </p:nvCxnSpPr>
        <p:spPr>
          <a:xfrm flipV="1">
            <a:off x="1905000" y="5706110"/>
            <a:ext cx="70866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18"/>
          <p:cNvSpPr txBox="1">
            <a:spLocks noChangeArrowheads="1"/>
          </p:cNvSpPr>
          <p:nvPr/>
        </p:nvSpPr>
        <p:spPr bwMode="auto">
          <a:xfrm>
            <a:off x="152400" y="5248870"/>
            <a:ext cx="21336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  <a:latin typeface="Segoe UI"/>
              </a:rPr>
              <a:t>Allow collaborators to co-manage and edit the Form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3704" y="2362201"/>
            <a:ext cx="7223760" cy="369670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84325"/>
            <a:ext cx="8458200" cy="701675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Recipients of a published Form receive an email notification.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Viewing Email Notifications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#5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1905000"/>
            <a:ext cx="8492836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After publishing your Form and collecting responses, it is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time to view and analyze the data.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Managing Response Data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ontent Placeholder 4"/>
          <p:cNvSpPr txBox="1">
            <a:spLocks/>
          </p:cNvSpPr>
          <p:nvPr/>
        </p:nvSpPr>
        <p:spPr>
          <a:xfrm>
            <a:off x="1981200" y="2733838"/>
            <a:ext cx="6934200" cy="343836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View response data within Google Forms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lang="en-US" sz="2400" dirty="0">
                <a:latin typeface="+mn-lt"/>
                <a:cs typeface="+mn-cs"/>
              </a:rPr>
              <a:t>Link data to a spreadsheet to view and sort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Receive email notifications for new responses 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Prevent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add’l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user responses by disabling a </a:t>
            </a:r>
          </a:p>
          <a:p>
            <a:pPr marL="274320" marR="0" lvl="0" indent="-27432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	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form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8" name="Picture 2" descr="Image result for da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6600" y="2971800"/>
            <a:ext cx="1143000" cy="1143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569162"/>
            <a:ext cx="6400800" cy="3603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6858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View a summary of responses to your form.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1"/>
            <a:ext cx="8686800" cy="1295400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Responses in Forms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2971800" y="3954780"/>
            <a:ext cx="3124200" cy="2133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4414833" y="3124199"/>
            <a:ext cx="762000" cy="20477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800600" y="2619380"/>
            <a:ext cx="0" cy="48577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2667000" y="2438400"/>
            <a:ext cx="3200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1. Access the “Responses” tab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2324100" y="3680460"/>
            <a:ext cx="647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266700" y="3505200"/>
            <a:ext cx="2362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2. Select desired view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3009904" y="3583781"/>
            <a:ext cx="1060704" cy="20477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2314574" y="4648200"/>
            <a:ext cx="647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607596" y="4460095"/>
            <a:ext cx="20193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3. View responses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845890"/>
            <a:ext cx="6400800" cy="3603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137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Send response data directly to a Google Sheet; existing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and future responses are sent there automatically.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1"/>
            <a:ext cx="8686800" cy="1295400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Linking Data to a Spreadsheet</a:t>
            </a:r>
          </a:p>
        </p:txBody>
      </p:sp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3657600"/>
            <a:ext cx="166687" cy="16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5709444" y="3655219"/>
            <a:ext cx="173736" cy="1737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5029200" y="3743962"/>
            <a:ext cx="647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4191000" y="3562352"/>
            <a:ext cx="11811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1. Click 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4125" y="3619501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029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5100" y="4273021"/>
            <a:ext cx="3695700" cy="18991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9" name="Straight Arrow Connector 8"/>
          <p:cNvCxnSpPr/>
          <p:nvPr/>
        </p:nvCxnSpPr>
        <p:spPr>
          <a:xfrm>
            <a:off x="2209800" y="4419600"/>
            <a:ext cx="5334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242636" y="3886200"/>
            <a:ext cx="22479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2. Select “Create a</a:t>
            </a:r>
          </a:p>
          <a:p>
            <a:r>
              <a:rPr lang="en-US" dirty="0">
                <a:solidFill>
                  <a:prstClr val="black"/>
                </a:solidFill>
                <a:latin typeface="Segoe UI"/>
              </a:rPr>
              <a:t>    new spreadsheet”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6286496" y="5943600"/>
            <a:ext cx="9525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5800725" y="5861050"/>
            <a:ext cx="457200" cy="1737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6705600" y="5757858"/>
            <a:ext cx="177393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3. Click “Create”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2819400" y="4829178"/>
            <a:ext cx="990600" cy="35242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137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All responses are saved within the Google Sheet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(accessible via Drive, Sheets, or your Google Form).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1"/>
            <a:ext cx="8686800" cy="1295400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Spreadsheet Data</a:t>
            </a:r>
          </a:p>
        </p:txBody>
      </p:sp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873962"/>
            <a:ext cx="6400800" cy="3603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#6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137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Receive an email notification each time a respondent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completes your form.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1"/>
            <a:ext cx="8686800" cy="1295400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Enabling Response Notices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3298824" y="4437697"/>
            <a:ext cx="1965960" cy="152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845890"/>
            <a:ext cx="6400800" cy="3603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>
          <a:xfrm flipH="1">
            <a:off x="6057900" y="3505200"/>
            <a:ext cx="571500" cy="228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6515100" y="3302000"/>
            <a:ext cx="11049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2. Click 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4422453" y="3381374"/>
            <a:ext cx="76200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703320" y="3495678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807720" y="3314708"/>
            <a:ext cx="3200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1. Access the “Responses” tab</a:t>
            </a:r>
          </a:p>
        </p:txBody>
      </p:sp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5281" y="3886200"/>
            <a:ext cx="2570310" cy="19221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233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96164" y="3378200"/>
            <a:ext cx="133350" cy="200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0736" y="3640933"/>
            <a:ext cx="1333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5912647" y="3640933"/>
            <a:ext cx="109728" cy="20116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5924550" y="4127500"/>
            <a:ext cx="8763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553200" y="3886200"/>
            <a:ext cx="20574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3. Click “Get email   </a:t>
            </a:r>
          </a:p>
          <a:p>
            <a:r>
              <a:rPr lang="en-US" dirty="0">
                <a:solidFill>
                  <a:prstClr val="black"/>
                </a:solidFill>
                <a:latin typeface="Segoe UI"/>
              </a:rPr>
              <a:t>   </a:t>
            </a:r>
            <a:r>
              <a:rPr lang="en-US" sz="1600" dirty="0">
                <a:solidFill>
                  <a:prstClr val="black"/>
                </a:solidFill>
                <a:latin typeface="Segoe UI"/>
              </a:rPr>
              <a:t> </a:t>
            </a:r>
            <a:r>
              <a:rPr lang="en-US" dirty="0">
                <a:solidFill>
                  <a:prstClr val="black"/>
                </a:solidFill>
                <a:latin typeface="Segoe UI"/>
              </a:rPr>
              <a:t>notifications for  </a:t>
            </a:r>
          </a:p>
          <a:p>
            <a:r>
              <a:rPr lang="en-US" dirty="0">
                <a:solidFill>
                  <a:prstClr val="black"/>
                </a:solidFill>
                <a:latin typeface="Segoe UI"/>
              </a:rPr>
              <a:t>   </a:t>
            </a:r>
            <a:r>
              <a:rPr lang="en-US" sz="1600" dirty="0">
                <a:solidFill>
                  <a:prstClr val="black"/>
                </a:solidFill>
                <a:latin typeface="Segoe UI"/>
              </a:rPr>
              <a:t> </a:t>
            </a:r>
            <a:r>
              <a:rPr lang="en-US" dirty="0">
                <a:solidFill>
                  <a:prstClr val="black"/>
                </a:solidFill>
                <a:latin typeface="Segoe UI"/>
              </a:rPr>
              <a:t>new responses”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3733800" y="4013200"/>
            <a:ext cx="213360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797762"/>
            <a:ext cx="6400800" cy="3603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37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At any time, turn off the availability of your Form to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respondents (Ex: registration deadline has passed).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1"/>
            <a:ext cx="8686800" cy="1295400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Disabling User Responses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4557711" y="3343274"/>
            <a:ext cx="76200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5491163" y="3943348"/>
            <a:ext cx="99060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838578" y="3457578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552952" y="4060029"/>
            <a:ext cx="914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938464" y="3870722"/>
            <a:ext cx="4114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2. Toggle “Accepting responses” switch</a:t>
            </a:r>
          </a:p>
        </p:txBody>
      </p:sp>
      <p:sp>
        <p:nvSpPr>
          <p:cNvPr id="15" name="TextBox 18"/>
          <p:cNvSpPr txBox="1">
            <a:spLocks noChangeArrowheads="1"/>
          </p:cNvSpPr>
          <p:nvPr/>
        </p:nvSpPr>
        <p:spPr bwMode="auto">
          <a:xfrm>
            <a:off x="942978" y="3276608"/>
            <a:ext cx="3200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Segoe UI"/>
              </a:rPr>
              <a:t>1. Access the “Responses” tab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33600" y="5486400"/>
            <a:ext cx="4800600" cy="646331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By default, all Forms are ready to accept  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responses as soon as they are created.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25908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- Standard PowerPoint 1.potx" id="{E7373F27-A265-4302-AC05-E6646B59EBA6}" vid="{BC16990C-1B99-4B14-934B-3F37C0BB9EB9}"/>
    </a:ext>
  </a:extLst>
</a:theme>
</file>

<file path=ppt/theme/theme3.xml><?xml version="1.0" encoding="utf-8"?>
<a:theme xmlns:a="http://schemas.openxmlformats.org/drawingml/2006/main" name="1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4.xml><?xml version="1.0" encoding="utf-8"?>
<a:theme xmlns:a="http://schemas.openxmlformats.org/drawingml/2006/main" name="2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5.xml><?xml version="1.0" encoding="utf-8"?>
<a:theme xmlns:a="http://schemas.openxmlformats.org/drawingml/2006/main" name="3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</Template>
  <TotalTime>7990</TotalTime>
  <Words>1232</Words>
  <Application>Microsoft Office PowerPoint</Application>
  <PresentationFormat>On-screen Show (4:3)</PresentationFormat>
  <Paragraphs>275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41</vt:i4>
      </vt:variant>
    </vt:vector>
  </HeadingPairs>
  <TitlesOfParts>
    <vt:vector size="55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Training presentation</vt:lpstr>
      <vt:lpstr>1_Theme - Standard PowerPoint 1</vt:lpstr>
      <vt:lpstr>2_Theme - Standard PowerPoint 1</vt:lpstr>
      <vt:lpstr>3_Theme - Standard PowerPoint 1</vt:lpstr>
      <vt:lpstr>Google Tools: Forms</vt:lpstr>
      <vt:lpstr>Agenda</vt:lpstr>
      <vt:lpstr>Getting Started with Forms</vt:lpstr>
      <vt:lpstr>Viewing a Published Form</vt:lpstr>
      <vt:lpstr>Accessing Google Forms</vt:lpstr>
      <vt:lpstr>PowerPoint Presentation</vt:lpstr>
      <vt:lpstr>Navigating Google Forms</vt:lpstr>
      <vt:lpstr>Creating &amp; Working w/ Forms</vt:lpstr>
      <vt:lpstr>Google Forms Templates</vt:lpstr>
      <vt:lpstr>Using Premade Templates</vt:lpstr>
      <vt:lpstr>Navigating Forms Interface </vt:lpstr>
      <vt:lpstr>Renaming a Form</vt:lpstr>
      <vt:lpstr>Changing the Theme</vt:lpstr>
      <vt:lpstr>Previewing Your Form</vt:lpstr>
      <vt:lpstr>Deleting a Form</vt:lpstr>
      <vt:lpstr>PowerPoint Presentation</vt:lpstr>
      <vt:lpstr>Creating a New Form</vt:lpstr>
      <vt:lpstr>Adding Questions &amp; Items </vt:lpstr>
      <vt:lpstr>Available Question Types</vt:lpstr>
      <vt:lpstr>Inserting Questions</vt:lpstr>
      <vt:lpstr>Misc. Question Options</vt:lpstr>
      <vt:lpstr>PowerPoint Presentation</vt:lpstr>
      <vt:lpstr>Using Other Form Items </vt:lpstr>
      <vt:lpstr>Using Other Form Items  - Section Headers</vt:lpstr>
      <vt:lpstr>Using Other Form Items  - Images</vt:lpstr>
      <vt:lpstr>Using Other Form Items  - Video</vt:lpstr>
      <vt:lpstr>Using Other Form Items  - Page Break </vt:lpstr>
      <vt:lpstr>PowerPoint Presentation</vt:lpstr>
      <vt:lpstr>Publishing Your Form</vt:lpstr>
      <vt:lpstr>Publish/Share Your Form</vt:lpstr>
      <vt:lpstr>“Send Form” Options</vt:lpstr>
      <vt:lpstr>Viewing Email Notifications</vt:lpstr>
      <vt:lpstr>PowerPoint Presentation</vt:lpstr>
      <vt:lpstr>Managing Response Data</vt:lpstr>
      <vt:lpstr>Viewing Responses in Forms</vt:lpstr>
      <vt:lpstr>Linking Data to a Spreadsheet</vt:lpstr>
      <vt:lpstr>Viewing Spreadsheet Data</vt:lpstr>
      <vt:lpstr>PowerPoint Presentation</vt:lpstr>
      <vt:lpstr>Enabling Response Notices</vt:lpstr>
      <vt:lpstr>Disabling User Responses</vt:lpstr>
      <vt:lpstr>Questions?</vt:lpstr>
    </vt:vector>
  </TitlesOfParts>
  <Company>Motorola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apps documents, sheets, slides</dc:title>
  <dc:creator>Motorola Solutions</dc:creator>
  <cp:lastModifiedBy>Nellie Barrett</cp:lastModifiedBy>
  <cp:revision>287</cp:revision>
  <dcterms:created xsi:type="dcterms:W3CDTF">2015-02-16T19:55:05Z</dcterms:created>
  <dcterms:modified xsi:type="dcterms:W3CDTF">2017-11-13T20:59:47Z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PRESENTATION Google Tools for Collaboration</vt:lpwstr>
  </property>
  <property fmtid="{D5CDD505-2E9C-101B-9397-08002B2CF9AE}" pid="4" name="ArticulateGUID">
    <vt:lpwstr>C8125E2A-C418-474D-B967-24C053BA6B62</vt:lpwstr>
  </property>
  <property fmtid="{D5CDD505-2E9C-101B-9397-08002B2CF9AE}" pid="5" name="ArticulateProjectFull">
    <vt:lpwstr>C:\Users\mhg867\Documents\Google\Class 8 - Google Forms\PP - Google Forms.ppta</vt:lpwstr>
  </property>
</Properties>
</file>