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  <p:sldMasterId id="2147484061" r:id="rId2"/>
    <p:sldMasterId id="2147484073" r:id="rId3"/>
  </p:sldMasterIdLst>
  <p:notesMasterIdLst>
    <p:notesMasterId r:id="rId51"/>
  </p:notesMasterIdLst>
  <p:sldIdLst>
    <p:sldId id="256" r:id="rId4"/>
    <p:sldId id="259" r:id="rId5"/>
    <p:sldId id="266" r:id="rId6"/>
    <p:sldId id="318" r:id="rId7"/>
    <p:sldId id="267" r:id="rId8"/>
    <p:sldId id="281" r:id="rId9"/>
    <p:sldId id="296" r:id="rId10"/>
    <p:sldId id="295" r:id="rId11"/>
    <p:sldId id="272" r:id="rId12"/>
    <p:sldId id="327" r:id="rId13"/>
    <p:sldId id="304" r:id="rId14"/>
    <p:sldId id="300" r:id="rId15"/>
    <p:sldId id="299" r:id="rId16"/>
    <p:sldId id="301" r:id="rId17"/>
    <p:sldId id="328" r:id="rId18"/>
    <p:sldId id="302" r:id="rId19"/>
    <p:sldId id="303" r:id="rId20"/>
    <p:sldId id="306" r:id="rId21"/>
    <p:sldId id="273" r:id="rId22"/>
    <p:sldId id="305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297" r:id="rId31"/>
    <p:sldId id="270" r:id="rId32"/>
    <p:sldId id="314" r:id="rId33"/>
    <p:sldId id="329" r:id="rId34"/>
    <p:sldId id="317" r:id="rId35"/>
    <p:sldId id="319" r:id="rId36"/>
    <p:sldId id="320" r:id="rId37"/>
    <p:sldId id="298" r:id="rId38"/>
    <p:sldId id="315" r:id="rId39"/>
    <p:sldId id="316" r:id="rId40"/>
    <p:sldId id="321" r:id="rId41"/>
    <p:sldId id="276" r:id="rId42"/>
    <p:sldId id="324" r:id="rId43"/>
    <p:sldId id="322" r:id="rId44"/>
    <p:sldId id="326" r:id="rId45"/>
    <p:sldId id="325" r:id="rId46"/>
    <p:sldId id="330" r:id="rId47"/>
    <p:sldId id="282" r:id="rId48"/>
    <p:sldId id="283" r:id="rId49"/>
    <p:sldId id="284" r:id="rId50"/>
  </p:sldIdLst>
  <p:sldSz cx="9144000" cy="6858000" type="screen4x3"/>
  <p:notesSz cx="6858000" cy="9144000"/>
  <p:custDataLst>
    <p:tags r:id="rId5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75B1"/>
    <a:srgbClr val="7F7F7F"/>
    <a:srgbClr val="FFB800"/>
    <a:srgbClr val="CC9900"/>
    <a:srgbClr val="FF9900"/>
    <a:srgbClr val="A8C398"/>
    <a:srgbClr val="709658"/>
    <a:srgbClr val="934747"/>
    <a:srgbClr val="B174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84" autoAdjust="0"/>
    <p:restoredTop sz="86557" autoAdjust="0"/>
  </p:normalViewPr>
  <p:slideViewPr>
    <p:cSldViewPr>
      <p:cViewPr varScale="1">
        <p:scale>
          <a:sx n="78" d="100"/>
          <a:sy n="78" d="100"/>
        </p:scale>
        <p:origin x="1860" y="78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BE600-0507-4F0D-9597-26AEE222615C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AA200-2145-4A27-BE84-8A39AE18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4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33A480-3052-4B30-A93A-BCD1E8198D8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88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0B8B3C-A344-4183-B0C7-BBE592D60BA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8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Drive is a Cloud storage solution that allows you to keep all files in one place and access them from any device. Similar to </a:t>
            </a:r>
            <a:r>
              <a:rPr lang="en-US" altLang="en-US" dirty="0" err="1"/>
              <a:t>Dropbox</a:t>
            </a:r>
            <a:r>
              <a:rPr lang="en-US" altLang="en-US" dirty="0"/>
              <a:t> or other online cloud storage service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2BDC97-5F92-4BFB-9195-EEC95F0B0A7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17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The Drive interface provides you with tools to help manage files and who has access to them. 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b="1" dirty="0"/>
              <a:t> New:  </a:t>
            </a:r>
            <a:r>
              <a:rPr lang="en-US" altLang="en-US" dirty="0"/>
              <a:t>Create new folders, Google Docs, and other App files within Drive; or upload folders and files from your computer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b="1" dirty="0"/>
              <a:t> Navigation Links:  </a:t>
            </a:r>
            <a:r>
              <a:rPr lang="en-US" altLang="en-US" dirty="0"/>
              <a:t>Covered in more detail later on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b="1" dirty="0"/>
              <a:t> Search Drive:  </a:t>
            </a:r>
            <a:r>
              <a:rPr lang="en-US" altLang="en-US" dirty="0"/>
              <a:t>Locate files w/in Drive; search for text within documents for very accurate results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b="1" dirty="0"/>
              <a:t> Settings and Sorting:</a:t>
            </a:r>
            <a:r>
              <a:rPr lang="en-US" altLang="en-US" dirty="0"/>
              <a:t>  Show thumbnails or a list; display in alphabetical order; modify settings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US" altLang="en-US" b="1" dirty="0"/>
              <a:t> Files and Folders:</a:t>
            </a:r>
            <a:r>
              <a:rPr lang="en-US" altLang="en-US" dirty="0"/>
              <a:t>  Displays documents and subfolders within the selected folder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2BDC97-5F92-4BFB-9195-EEC95F0B0A7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17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2BDC97-5F92-4BFB-9195-EEC95F0B0A7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177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2BDC97-5F92-4BFB-9195-EEC95F0B0A7D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317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3A1EDBF-0390-4835-9E31-14B8EB87F6C2}" type="slidenum">
              <a:rPr lang="en-US" altLang="en-US">
                <a:latin typeface="Calibri" panose="020F0502020204030204" pitchFamily="34" charset="0"/>
              </a:rPr>
              <a:pPr eaLnBrk="1" hangingPunct="1"/>
              <a:t>14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381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3A1EDBF-0390-4835-9E31-14B8EB87F6C2}" type="slidenum">
              <a:rPr lang="en-US" altLang="en-US">
                <a:latin typeface="Calibri" panose="020F0502020204030204" pitchFamily="34" charset="0"/>
              </a:rPr>
              <a:pPr eaLnBrk="1" hangingPunct="1"/>
              <a:t>16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38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3A1EDBF-0390-4835-9E31-14B8EB87F6C2}" type="slidenum">
              <a:rPr lang="en-US" altLang="en-US">
                <a:latin typeface="Calibri" panose="020F0502020204030204" pitchFamily="34" charset="0"/>
              </a:rPr>
              <a:pPr eaLnBrk="1" hangingPunct="1"/>
              <a:t>17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38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0AE9F4-C1FE-4780-8947-49E9F433BB7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590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39B838-7198-432F-A3CE-4EA70376B61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8607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39B838-7198-432F-A3CE-4EA70376B61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8607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39B838-7198-432F-A3CE-4EA70376B61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8607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39B838-7198-432F-A3CE-4EA70376B61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8607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Creates a document in a new window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Click on New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Select desired file type (For this example, we’re using Docs)</a:t>
            </a:r>
          </a:p>
          <a:p>
            <a:pPr marL="228600" indent="-228600" eaLnBrk="1" hangingPunct="1">
              <a:spcBef>
                <a:spcPct val="0"/>
              </a:spcBef>
              <a:buFontTx/>
              <a:buAutoNum type="arabicPeriod"/>
              <a:defRPr/>
            </a:pPr>
            <a:endParaRPr lang="en-US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228600" indent="-228600" eaLnBrk="1" hangingPunct="1">
              <a:spcBef>
                <a:spcPct val="0"/>
              </a:spcBef>
              <a:defRPr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Myriad Pro" pitchFamily="34" charset="0"/>
              </a:rPr>
              <a:t>In other classes, we cover how to create Sheets and Slides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39B838-7198-432F-A3CE-4EA70376B61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8607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Accessible via Library website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C639910-618D-4AB5-ACA7-C13AB15647B2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45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499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Learn about basic functionality and advanced features</a:t>
            </a:r>
          </a:p>
          <a:p>
            <a:pPr eaLnBrk="1" hangingPunct="1">
              <a:spcBef>
                <a:spcPct val="0"/>
              </a:spcBef>
              <a:buFontTx/>
              <a:buChar char="-"/>
            </a:pPr>
            <a:r>
              <a:rPr lang="en-US" altLang="en-US"/>
              <a:t>View FAQs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99C58A9-8AD7-4770-B4A0-DD2E00D6F8C7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46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874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47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566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60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692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1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11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103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8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81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35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93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75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757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209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91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784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47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97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576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851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72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5704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0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Name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Title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" y="762000"/>
            <a:ext cx="9137073" cy="311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Drive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6242B7-0AC8-4F05-BF6A-1B5B5679E8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3C9303E-41C3-43C3-8D49-47A14956EFE9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Introduction to Google Drive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Working with Files and Folders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Sharing Files and Folders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Searching for Files and Folders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Moving Beyond the Basics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57200" y="2197264"/>
            <a:ext cx="8380990" cy="1003136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Drive is a cloud storage solution that allows you to keep all 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files in one place and access them from any device.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81999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Introduction to Drive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33136" y="1688432"/>
            <a:ext cx="5257800" cy="5302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</a:rPr>
              <a:t>Cloud Storage and Sharing</a:t>
            </a:r>
          </a:p>
        </p:txBody>
      </p:sp>
      <p:pic>
        <p:nvPicPr>
          <p:cNvPr id="28677" name="Picture 2" descr="https://lh6.ggpht.com/k7Z4J1IIXXJnC2NRnFfJNlkn7kZge4Zx-Yv5uqYf4222tx74wXDzW24OvOxlcpw0KcQ=w3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1" y="3124200"/>
            <a:ext cx="1298575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4"/>
          <p:cNvSpPr txBox="1">
            <a:spLocks/>
          </p:cNvSpPr>
          <p:nvPr/>
        </p:nvSpPr>
        <p:spPr>
          <a:xfrm>
            <a:off x="1828800" y="3048000"/>
            <a:ext cx="6858000" cy="277222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Store files safely and securely in the cloud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Access your files from a PC, tablet, or mobile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device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files w/ others and access files shared 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with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Upload up to 15GB for free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0356"/>
            <a:ext cx="8183563" cy="5506244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800" b="1" spc="150" dirty="0">
                <a:solidFill>
                  <a:prstClr val="black"/>
                </a:solidFill>
                <a:cs typeface="Arial" pitchFamily="34" charset="0"/>
              </a:rPr>
              <a:t>Consider this…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1050" dirty="0">
              <a:solidFill>
                <a:schemeClr val="tx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Drive storage capacity (15GB) </a:t>
            </a:r>
          </a:p>
          <a:p>
            <a:pPr marL="438912" lvl="1" indent="-274320">
              <a:buClr>
                <a:schemeClr val="tx2"/>
              </a:buClr>
              <a:defRPr/>
            </a:pPr>
            <a:r>
              <a:rPr lang="en-US" sz="2288" dirty="0">
                <a:solidFill>
                  <a:schemeClr val="tx1"/>
                </a:solidFill>
              </a:rPr>
              <a:t>Emails and attachments in Gmail count towards limit</a:t>
            </a:r>
          </a:p>
          <a:p>
            <a:pPr marL="438912" lvl="1" indent="-274320">
              <a:buClr>
                <a:schemeClr val="tx2"/>
              </a:buClr>
              <a:defRPr/>
            </a:pPr>
            <a:r>
              <a:rPr lang="en-US" sz="2288" dirty="0">
                <a:solidFill>
                  <a:schemeClr val="tx1"/>
                </a:solidFill>
              </a:rPr>
              <a:t>Files created in Google docs, like Slides or Sheets, don’t count towards storage limit</a:t>
            </a:r>
          </a:p>
          <a:p>
            <a:pPr marL="438912" lvl="1" indent="-274320">
              <a:buClr>
                <a:schemeClr val="tx2"/>
              </a:buClr>
              <a:defRPr/>
            </a:pPr>
            <a:r>
              <a:rPr lang="en-US" sz="2288" dirty="0">
                <a:solidFill>
                  <a:schemeClr val="tx1"/>
                </a:solidFill>
              </a:rPr>
              <a:t>Increased storage available for nominal monthly fee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endParaRPr lang="en-US" sz="1800" dirty="0">
              <a:solidFill>
                <a:schemeClr val="tx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File Compatibility</a:t>
            </a:r>
          </a:p>
          <a:p>
            <a:pPr marL="438912" lvl="1" indent="-274320">
              <a:buClr>
                <a:schemeClr val="tx2"/>
              </a:buClr>
              <a:defRPr/>
            </a:pPr>
            <a:r>
              <a:rPr lang="en-US" sz="2288" dirty="0">
                <a:solidFill>
                  <a:schemeClr val="tx1"/>
                </a:solidFill>
              </a:rPr>
              <a:t>Nearly all file types and sizes can be uploaded (Ex: PDF’s, MP3’s, GIF’s, ZIP’s, etc.)</a:t>
            </a:r>
          </a:p>
          <a:p>
            <a:pPr marL="438912" lvl="1" indent="-274320">
              <a:buClr>
                <a:schemeClr val="tx2"/>
              </a:buClr>
              <a:defRPr/>
            </a:pPr>
            <a:r>
              <a:rPr lang="en-US" sz="2288" dirty="0">
                <a:solidFill>
                  <a:schemeClr val="tx1"/>
                </a:solidFill>
              </a:rPr>
              <a:t>Microsoft Office files can be converted to Google docs (and vice versa)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File Storage Considerations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Accessing Drive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11666"/>
          <a:stretch>
            <a:fillRect/>
          </a:stretch>
        </p:blipFill>
        <p:spPr bwMode="auto">
          <a:xfrm>
            <a:off x="762000" y="2862648"/>
            <a:ext cx="6705600" cy="346195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8" name="Straight Arrow Connector 17"/>
          <p:cNvCxnSpPr/>
          <p:nvPr/>
        </p:nvCxnSpPr>
        <p:spPr>
          <a:xfrm flipH="1">
            <a:off x="6477000" y="2481648"/>
            <a:ext cx="381000" cy="46037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324600" y="2264716"/>
            <a:ext cx="2286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Apps icon 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6324600" y="4081848"/>
            <a:ext cx="381000" cy="46037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4050" y="2329248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324600" y="3853248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on “Drive”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6332216" y="2948374"/>
            <a:ext cx="182880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auto">
          <a:xfrm>
            <a:off x="5880100" y="4558098"/>
            <a:ext cx="457200" cy="457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685800" y="1825247"/>
            <a:ext cx="3499757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www.gmail.com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600" y="5791200"/>
            <a:ext cx="49530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Drive is designed for optimal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3576" y="2286000"/>
            <a:ext cx="6400800" cy="36917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Drive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835150" y="1981200"/>
            <a:ext cx="0" cy="685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1435100" y="2990850"/>
            <a:ext cx="850900" cy="1295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6880859" y="2665895"/>
            <a:ext cx="775801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119697" y="1992318"/>
            <a:ext cx="533400" cy="4984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7543800" y="3048000"/>
            <a:ext cx="533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882650" y="1828800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or Upload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90550" y="3276600"/>
            <a:ext cx="8382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89906" y="2701760"/>
            <a:ext cx="1295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Navigation Pane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2328866" y="2314569"/>
            <a:ext cx="3929059" cy="28099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1502569" y="2700334"/>
            <a:ext cx="658368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>
            <a:endCxn id="22" idx="3"/>
          </p:cNvCxnSpPr>
          <p:nvPr/>
        </p:nvCxnSpPr>
        <p:spPr>
          <a:xfrm flipV="1">
            <a:off x="1247775" y="5225534"/>
            <a:ext cx="962025" cy="1346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7" name="TextBox 18"/>
          <p:cNvSpPr txBox="1">
            <a:spLocks noChangeArrowheads="1"/>
          </p:cNvSpPr>
          <p:nvPr/>
        </p:nvSpPr>
        <p:spPr bwMode="auto">
          <a:xfrm>
            <a:off x="4648200" y="1840468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Bar</a:t>
            </a:r>
          </a:p>
        </p:txBody>
      </p:sp>
      <p:sp>
        <p:nvSpPr>
          <p:cNvPr id="49" name="Rectangle 8"/>
          <p:cNvSpPr>
            <a:spLocks noChangeArrowheads="1"/>
          </p:cNvSpPr>
          <p:nvPr/>
        </p:nvSpPr>
        <p:spPr bwMode="auto">
          <a:xfrm>
            <a:off x="1435100" y="4400550"/>
            <a:ext cx="850900" cy="381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50" name="Straight Arrow Connector 49"/>
          <p:cNvCxnSpPr/>
          <p:nvPr/>
        </p:nvCxnSpPr>
        <p:spPr>
          <a:xfrm flipV="1">
            <a:off x="1295400" y="4800600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76200" y="5040868"/>
            <a:ext cx="2133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Remaining Storage</a:t>
            </a:r>
          </a:p>
        </p:txBody>
      </p:sp>
      <p:sp>
        <p:nvSpPr>
          <p:cNvPr id="58" name="TextBox 18"/>
          <p:cNvSpPr txBox="1">
            <a:spLocks noChangeArrowheads="1"/>
          </p:cNvSpPr>
          <p:nvPr/>
        </p:nvSpPr>
        <p:spPr bwMode="auto">
          <a:xfrm>
            <a:off x="7711440" y="3288268"/>
            <a:ext cx="1143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Sorting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 flipH="1">
            <a:off x="7696200" y="2255520"/>
            <a:ext cx="533400" cy="4984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6" name="TextBox 18"/>
          <p:cNvSpPr txBox="1">
            <a:spLocks noChangeArrowheads="1"/>
          </p:cNvSpPr>
          <p:nvPr/>
        </p:nvSpPr>
        <p:spPr bwMode="auto">
          <a:xfrm>
            <a:off x="7086600" y="1844840"/>
            <a:ext cx="1828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Settings and Display Options</a:t>
            </a:r>
          </a:p>
        </p:txBody>
      </p:sp>
      <p:sp>
        <p:nvSpPr>
          <p:cNvPr id="60" name="Rectangle 8"/>
          <p:cNvSpPr>
            <a:spLocks noChangeArrowheads="1"/>
          </p:cNvSpPr>
          <p:nvPr/>
        </p:nvSpPr>
        <p:spPr bwMode="auto">
          <a:xfrm>
            <a:off x="6677976" y="2967037"/>
            <a:ext cx="861061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5" name="Rectangle 8"/>
          <p:cNvSpPr>
            <a:spLocks noChangeArrowheads="1"/>
          </p:cNvSpPr>
          <p:nvPr/>
        </p:nvSpPr>
        <p:spPr bwMode="auto">
          <a:xfrm>
            <a:off x="2590800" y="3236496"/>
            <a:ext cx="4948237" cy="57350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Rectangle 8"/>
          <p:cNvSpPr>
            <a:spLocks noChangeArrowheads="1"/>
          </p:cNvSpPr>
          <p:nvPr/>
        </p:nvSpPr>
        <p:spPr bwMode="auto">
          <a:xfrm>
            <a:off x="2590800" y="4038600"/>
            <a:ext cx="4948237" cy="1905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7" name="Straight Arrow Connector 66"/>
          <p:cNvCxnSpPr/>
          <p:nvPr/>
        </p:nvCxnSpPr>
        <p:spPr>
          <a:xfrm flipH="1" flipV="1">
            <a:off x="7222960" y="4953000"/>
            <a:ext cx="533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flipH="1" flipV="1">
            <a:off x="7222960" y="3733800"/>
            <a:ext cx="533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18"/>
          <p:cNvSpPr txBox="1">
            <a:spLocks noChangeArrowheads="1"/>
          </p:cNvSpPr>
          <p:nvPr/>
        </p:nvSpPr>
        <p:spPr bwMode="auto">
          <a:xfrm>
            <a:off x="7620000" y="3821668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Folders</a:t>
            </a:r>
          </a:p>
        </p:txBody>
      </p:sp>
      <p:sp>
        <p:nvSpPr>
          <p:cNvPr id="29711" name="TextBox 18"/>
          <p:cNvSpPr txBox="1">
            <a:spLocks noChangeArrowheads="1"/>
          </p:cNvSpPr>
          <p:nvPr/>
        </p:nvSpPr>
        <p:spPr bwMode="auto">
          <a:xfrm>
            <a:off x="7620000" y="5040868"/>
            <a:ext cx="1219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57200" y="1895638"/>
            <a:ext cx="83058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Manage existing files and folders from your computer or 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other device by uploading to Drive.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w/ Files &amp; Folders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828800" y="2667000"/>
            <a:ext cx="6934200" cy="41241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Upload a single file or entire folder from your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computer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Organize files on Drive with folders and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subfolders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Mark individual files or folders as favorites for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quick and easy access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Delete or download files from Drive as needed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8674" name="Picture 2" descr="Image result for files and folder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743200"/>
            <a:ext cx="1755493" cy="1524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Uploading Files to Drive</a:t>
            </a: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3950" y="1828800"/>
            <a:ext cx="6035040" cy="397095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276474" y="2145134"/>
            <a:ext cx="640080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276474" y="2596772"/>
            <a:ext cx="1000126" cy="43217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1800222" y="2807125"/>
            <a:ext cx="457200" cy="3476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304800" y="3146632"/>
            <a:ext cx="2286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</a:t>
            </a:r>
            <a:r>
              <a:rPr lang="en-US" b="1" dirty="0">
                <a:latin typeface="+mn-lt"/>
              </a:rPr>
              <a:t>File upload</a:t>
            </a:r>
          </a:p>
          <a:p>
            <a:r>
              <a:rPr lang="en-US" b="1" dirty="0">
                <a:latin typeface="+mn-lt"/>
              </a:rPr>
              <a:t>  </a:t>
            </a:r>
            <a:r>
              <a:rPr lang="en-US" sz="1600" b="1" dirty="0">
                <a:latin typeface="+mn-lt"/>
              </a:rPr>
              <a:t>  </a:t>
            </a:r>
            <a:r>
              <a:rPr lang="en-US" dirty="0">
                <a:latin typeface="+mn-lt"/>
              </a:rPr>
              <a:t>or </a:t>
            </a:r>
            <a:r>
              <a:rPr lang="en-US" b="1" dirty="0">
                <a:latin typeface="+mn-lt"/>
              </a:rPr>
              <a:t>Folder upload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800222" y="2229830"/>
            <a:ext cx="457200" cy="3476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304800" y="2356830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</a:t>
            </a:r>
            <a:r>
              <a:rPr lang="en-US" b="1" dirty="0">
                <a:latin typeface="+mn-lt"/>
              </a:rPr>
              <a:t>NEW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3048000"/>
            <a:ext cx="3810000" cy="292635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23" name="Straight Arrow Connector 22"/>
          <p:cNvCxnSpPr/>
          <p:nvPr/>
        </p:nvCxnSpPr>
        <p:spPr>
          <a:xfrm flipV="1">
            <a:off x="5553072" y="3948885"/>
            <a:ext cx="457200" cy="3476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8"/>
          <p:cNvSpPr txBox="1">
            <a:spLocks noChangeArrowheads="1"/>
          </p:cNvSpPr>
          <p:nvPr/>
        </p:nvSpPr>
        <p:spPr bwMode="auto">
          <a:xfrm>
            <a:off x="3524250" y="4288393"/>
            <a:ext cx="29527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Locate and select the file</a:t>
            </a:r>
          </a:p>
          <a:p>
            <a:r>
              <a:rPr lang="en-US" dirty="0">
                <a:latin typeface="+mn-lt"/>
              </a:rPr>
              <a:t>    or folder from your PC</a:t>
            </a:r>
            <a:endParaRPr lang="en-US" b="1" dirty="0">
              <a:latin typeface="+mn-lt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7086600" y="5856392"/>
            <a:ext cx="457200" cy="3476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5715000" y="6183868"/>
            <a:ext cx="1600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Click </a:t>
            </a:r>
            <a:r>
              <a:rPr lang="en-US" b="1" dirty="0">
                <a:latin typeface="+mn-lt"/>
              </a:rPr>
              <a:t>Open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7517601" y="5695944"/>
            <a:ext cx="552456" cy="17463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28600" y="5715000"/>
            <a:ext cx="49530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Another method to upload is by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dragging files from your PC to Drive.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Manage your Files in Drive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Right-clicking on a file provides numerous options: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Preview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Open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Share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Move between folders</a:t>
            </a: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Add star (Mark as a favorite)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Rename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View Details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Download (Save to desktop)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Remove (Delete)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Managing Files in Drive</a:t>
            </a:r>
          </a:p>
        </p:txBody>
      </p:sp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3" cstate="print"/>
          <a:srcRect r="26666"/>
          <a:stretch>
            <a:fillRect/>
          </a:stretch>
        </p:blipFill>
        <p:spPr bwMode="auto">
          <a:xfrm>
            <a:off x="4800600" y="2903538"/>
            <a:ext cx="4000500" cy="3352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1280" y="3930829"/>
            <a:ext cx="1645920" cy="2666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821" name="Rectangle 8"/>
          <p:cNvSpPr>
            <a:spLocks noChangeArrowheads="1"/>
          </p:cNvSpPr>
          <p:nvPr/>
        </p:nvSpPr>
        <p:spPr bwMode="auto">
          <a:xfrm>
            <a:off x="6434134" y="3930647"/>
            <a:ext cx="1643066" cy="26791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Isosceles Triangle 6"/>
          <p:cNvSpPr/>
          <p:nvPr/>
        </p:nvSpPr>
        <p:spPr>
          <a:xfrm rot="16200000">
            <a:off x="6151740" y="4042427"/>
            <a:ext cx="296665" cy="25574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0356"/>
            <a:ext cx="8183563" cy="2339181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Staying Organized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Group together files related to same project or topic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Create and use sub-folders for more in-depth organization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Drive Folders </a:t>
            </a:r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3" cstate="print"/>
          <a:srcRect b="15947"/>
          <a:stretch>
            <a:fillRect/>
          </a:stretch>
        </p:blipFill>
        <p:spPr bwMode="auto">
          <a:xfrm>
            <a:off x="2336800" y="3663950"/>
            <a:ext cx="4867275" cy="2514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773" name="Rectangle 8"/>
          <p:cNvSpPr>
            <a:spLocks noChangeArrowheads="1"/>
          </p:cNvSpPr>
          <p:nvPr/>
        </p:nvSpPr>
        <p:spPr bwMode="auto">
          <a:xfrm>
            <a:off x="3187700" y="4183063"/>
            <a:ext cx="3111500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4" name="Rectangle 8"/>
          <p:cNvSpPr>
            <a:spLocks noChangeArrowheads="1"/>
          </p:cNvSpPr>
          <p:nvPr/>
        </p:nvSpPr>
        <p:spPr bwMode="auto">
          <a:xfrm>
            <a:off x="2360613" y="4360863"/>
            <a:ext cx="687387" cy="59848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79600" y="3968750"/>
            <a:ext cx="482600" cy="3746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598613" y="3740150"/>
            <a:ext cx="1525587" cy="5270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7" name="TextBox 18"/>
          <p:cNvSpPr txBox="1">
            <a:spLocks noChangeArrowheads="1"/>
          </p:cNvSpPr>
          <p:nvPr/>
        </p:nvSpPr>
        <p:spPr bwMode="auto">
          <a:xfrm>
            <a:off x="812800" y="3657600"/>
            <a:ext cx="1295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latin typeface="+mn-lt"/>
              </a:rPr>
              <a:t>Your Folders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657600" y="3657600"/>
            <a:ext cx="914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191000" y="3581400"/>
            <a:ext cx="2743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Currently Selected Folder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3136900" y="3917951"/>
            <a:ext cx="477837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0357"/>
            <a:ext cx="8183563" cy="629444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Creating a New Folder or Sub-Folder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Drive Folders </a:t>
            </a:r>
            <a:r>
              <a:rPr lang="en-US" sz="4400" b="1" dirty="0">
                <a:cs typeface="Courier New" panose="02070309020205020404" pitchFamily="49" charset="0"/>
              </a:rPr>
              <a:t>(cont)</a:t>
            </a:r>
            <a:r>
              <a:rPr lang="en-US" sz="4800" b="1" dirty="0">
                <a:cs typeface="Courier New" panose="02070309020205020404" pitchFamily="49" charset="0"/>
              </a:rPr>
              <a:t> </a:t>
            </a: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3160" y="2286000"/>
            <a:ext cx="6035040" cy="397095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536505" y="2592808"/>
            <a:ext cx="816296" cy="44566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2057400" y="2700333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228600" y="2366963"/>
            <a:ext cx="1828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“New” &gt;</a:t>
            </a:r>
          </a:p>
          <a:p>
            <a:r>
              <a:rPr lang="en-US" dirty="0">
                <a:latin typeface="+mn-lt"/>
              </a:rPr>
              <a:t>   </a:t>
            </a:r>
            <a:r>
              <a:rPr lang="en-US" sz="1400" dirty="0">
                <a:latin typeface="+mn-lt"/>
              </a:rPr>
              <a:t> </a:t>
            </a:r>
            <a:r>
              <a:rPr lang="en-US" dirty="0">
                <a:latin typeface="+mn-lt"/>
              </a:rPr>
              <a:t>“Folder”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4029075"/>
            <a:ext cx="2731053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Rectangle 8"/>
          <p:cNvSpPr>
            <a:spLocks noChangeArrowheads="1"/>
          </p:cNvSpPr>
          <p:nvPr/>
        </p:nvSpPr>
        <p:spPr bwMode="auto">
          <a:xfrm>
            <a:off x="3800474" y="4638177"/>
            <a:ext cx="1685926" cy="26920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4" name="Straight Arrow Connector 33"/>
          <p:cNvCxnSpPr>
            <a:stCxn id="35" idx="3"/>
          </p:cNvCxnSpPr>
          <p:nvPr/>
        </p:nvCxnSpPr>
        <p:spPr>
          <a:xfrm>
            <a:off x="3417095" y="4775476"/>
            <a:ext cx="37147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8"/>
          <p:cNvSpPr txBox="1">
            <a:spLocks noChangeArrowheads="1"/>
          </p:cNvSpPr>
          <p:nvPr/>
        </p:nvSpPr>
        <p:spPr bwMode="auto">
          <a:xfrm>
            <a:off x="1283495" y="4590810"/>
            <a:ext cx="2133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Name the folder</a:t>
            </a:r>
            <a:endParaRPr lang="en-US" b="1" dirty="0">
              <a:latin typeface="+mn-lt"/>
            </a:endParaRPr>
          </a:p>
        </p:txBody>
      </p:sp>
      <p:sp>
        <p:nvSpPr>
          <p:cNvPr id="40" name="Rectangle 8"/>
          <p:cNvSpPr>
            <a:spLocks noChangeArrowheads="1"/>
          </p:cNvSpPr>
          <p:nvPr/>
        </p:nvSpPr>
        <p:spPr bwMode="auto">
          <a:xfrm>
            <a:off x="5432424" y="5092202"/>
            <a:ext cx="720726" cy="26920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41" name="Straight Arrow Connector 40"/>
          <p:cNvCxnSpPr>
            <a:stCxn id="42" idx="3"/>
          </p:cNvCxnSpPr>
          <p:nvPr/>
        </p:nvCxnSpPr>
        <p:spPr>
          <a:xfrm>
            <a:off x="5035550" y="5238234"/>
            <a:ext cx="37147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18"/>
          <p:cNvSpPr txBox="1">
            <a:spLocks noChangeArrowheads="1"/>
          </p:cNvSpPr>
          <p:nvPr/>
        </p:nvSpPr>
        <p:spPr bwMode="auto">
          <a:xfrm>
            <a:off x="3200400" y="5053568"/>
            <a:ext cx="18351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“Create”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667000"/>
            <a:ext cx="6553200" cy="361745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Drive Folders (cont)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1974850" y="4152900"/>
            <a:ext cx="1009650" cy="958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61950" y="5257800"/>
            <a:ext cx="2895600" cy="92333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Option 1 - Drag &amp; Drop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Drag and drop a file to the destination folder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10199" y="2838452"/>
            <a:ext cx="3352800" cy="120032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Option 2 – Right Click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Right click on a file and select the “Move to….” option to choose a destination folder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H="1">
            <a:off x="5076830" y="4455554"/>
            <a:ext cx="6096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4"/>
          <p:cNvSpPr txBox="1">
            <a:spLocks/>
          </p:cNvSpPr>
          <p:nvPr/>
        </p:nvSpPr>
        <p:spPr>
          <a:xfrm>
            <a:off x="457200" y="1580356"/>
            <a:ext cx="8183563" cy="1086643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Moving Files Between Folders</a:t>
            </a:r>
          </a:p>
          <a:p>
            <a:pPr marL="274320" indent="-144018" fontAlgn="auto"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800" dirty="0"/>
              <a:t>Two options are available for moving files to a folder.</a:t>
            </a:r>
          </a:p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itchFamily="18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1357086" y="3733800"/>
            <a:ext cx="581030" cy="3048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280886" y="4114800"/>
            <a:ext cx="609600" cy="2286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13"/>
          <p:cNvSpPr txBox="1">
            <a:spLocks noChangeArrowheads="1"/>
          </p:cNvSpPr>
          <p:nvPr/>
        </p:nvSpPr>
        <p:spPr bwMode="auto">
          <a:xfrm>
            <a:off x="366486" y="3886200"/>
            <a:ext cx="1143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Option 1</a:t>
            </a: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1974850" y="3638550"/>
            <a:ext cx="1009650" cy="27432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2388" y="4800600"/>
            <a:ext cx="1295399" cy="14108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8" name="Isosceles Triangle 37"/>
          <p:cNvSpPr/>
          <p:nvPr/>
        </p:nvSpPr>
        <p:spPr>
          <a:xfrm rot="16200000">
            <a:off x="4895848" y="4800600"/>
            <a:ext cx="228600" cy="228600"/>
          </a:xfrm>
          <a:prstGeom prst="triangle">
            <a:avLst>
              <a:gd name="adj" fmla="val 76041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8"/>
          <p:cNvSpPr>
            <a:spLocks noChangeArrowheads="1"/>
          </p:cNvSpPr>
          <p:nvPr/>
        </p:nvSpPr>
        <p:spPr bwMode="auto">
          <a:xfrm>
            <a:off x="4038600" y="4152900"/>
            <a:ext cx="1009650" cy="9588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5167306" y="5604984"/>
            <a:ext cx="713232" cy="21945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cxnSp>
        <p:nvCxnSpPr>
          <p:cNvPr id="40" name="Straight Arrow Connector 39"/>
          <p:cNvCxnSpPr>
            <a:stCxn id="33" idx="2"/>
          </p:cNvCxnSpPr>
          <p:nvPr/>
        </p:nvCxnSpPr>
        <p:spPr>
          <a:xfrm flipH="1">
            <a:off x="5562600" y="4636532"/>
            <a:ext cx="419100" cy="92606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3"/>
          <p:cNvSpPr txBox="1">
            <a:spLocks noChangeArrowheads="1"/>
          </p:cNvSpPr>
          <p:nvPr/>
        </p:nvSpPr>
        <p:spPr bwMode="auto">
          <a:xfrm>
            <a:off x="5410200" y="4267200"/>
            <a:ext cx="1143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dirty="0">
                <a:solidFill>
                  <a:sysClr val="windowText" lastClr="000000"/>
                </a:solidFill>
                <a:latin typeface="+mn-lt"/>
              </a:rPr>
              <a:t>Option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Drive Folders (cont)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>
          <a:xfrm>
            <a:off x="457200" y="1580356"/>
            <a:ext cx="8183563" cy="108664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itchFamily="18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colors to code your folders </a:t>
            </a: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458462"/>
            <a:ext cx="6858000" cy="37863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5" name="Rectangle 8"/>
          <p:cNvSpPr>
            <a:spLocks noChangeArrowheads="1"/>
          </p:cNvSpPr>
          <p:nvPr/>
        </p:nvSpPr>
        <p:spPr bwMode="auto">
          <a:xfrm>
            <a:off x="1201956" y="3219450"/>
            <a:ext cx="1021080" cy="1828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" name="Rectangle 8"/>
          <p:cNvSpPr>
            <a:spLocks noChangeArrowheads="1"/>
          </p:cNvSpPr>
          <p:nvPr/>
        </p:nvSpPr>
        <p:spPr bwMode="auto">
          <a:xfrm>
            <a:off x="2410777" y="3480438"/>
            <a:ext cx="1051560" cy="2819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3657600" y="2554704"/>
            <a:ext cx="47752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Apply colors to your folders to provide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visual distinction between them.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Drive Folders (cont)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>
          <a:xfrm>
            <a:off x="457200" y="1580356"/>
            <a:ext cx="8183563" cy="108664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lvl="0" indent="-144018" fontAlgn="auto"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800" b="1" dirty="0">
                <a:solidFill>
                  <a:prstClr val="black"/>
                </a:solidFill>
                <a:latin typeface="Segoe UI"/>
              </a:rPr>
              <a:t>Applying a color to a folder</a:t>
            </a:r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467428"/>
            <a:ext cx="6858000" cy="379146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24" name="Straight Arrow Connector 23"/>
          <p:cNvCxnSpPr/>
          <p:nvPr/>
        </p:nvCxnSpPr>
        <p:spPr>
          <a:xfrm>
            <a:off x="1950720" y="3108960"/>
            <a:ext cx="4572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8"/>
          <p:cNvSpPr txBox="1">
            <a:spLocks noChangeArrowheads="1"/>
          </p:cNvSpPr>
          <p:nvPr/>
        </p:nvSpPr>
        <p:spPr bwMode="auto">
          <a:xfrm>
            <a:off x="381000" y="2743200"/>
            <a:ext cx="2514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Right click the folder</a:t>
            </a:r>
            <a:endParaRPr lang="en-US" b="1" dirty="0">
              <a:latin typeface="+mn-lt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2423160" y="3505200"/>
            <a:ext cx="1021080" cy="2438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2941320" y="4465320"/>
            <a:ext cx="4572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3420110" y="4867910"/>
            <a:ext cx="1444752" cy="2438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5334000" y="4419600"/>
            <a:ext cx="350520" cy="4114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8"/>
          <p:cNvSpPr txBox="1">
            <a:spLocks noChangeArrowheads="1"/>
          </p:cNvSpPr>
          <p:nvPr/>
        </p:nvSpPr>
        <p:spPr bwMode="auto">
          <a:xfrm>
            <a:off x="4876800" y="4099560"/>
            <a:ext cx="1600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Pick a color</a:t>
            </a:r>
            <a:endParaRPr lang="en-US" b="1" dirty="0">
              <a:latin typeface="+mn-lt"/>
            </a:endParaRPr>
          </a:p>
        </p:txBody>
      </p:sp>
      <p:sp>
        <p:nvSpPr>
          <p:cNvPr id="41" name="Rectangle 8"/>
          <p:cNvSpPr>
            <a:spLocks noChangeArrowheads="1"/>
          </p:cNvSpPr>
          <p:nvPr/>
        </p:nvSpPr>
        <p:spPr bwMode="auto">
          <a:xfrm>
            <a:off x="4899660" y="4875530"/>
            <a:ext cx="685800" cy="6248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1371600" y="4099560"/>
            <a:ext cx="2667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“Change Color”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Download a file from Drive when you need to: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Save to your local hard-drive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Open with an application on your PC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Share with non-Google users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Downloading Files</a:t>
            </a:r>
          </a:p>
        </p:txBody>
      </p:sp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3" cstate="print"/>
          <a:srcRect r="26666" b="22964"/>
          <a:stretch>
            <a:fillRect/>
          </a:stretch>
        </p:blipFill>
        <p:spPr bwMode="auto">
          <a:xfrm>
            <a:off x="3124200" y="3429000"/>
            <a:ext cx="4000500" cy="25828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Isosceles Triangle 6"/>
          <p:cNvSpPr/>
          <p:nvPr/>
        </p:nvSpPr>
        <p:spPr>
          <a:xfrm rot="16200000">
            <a:off x="3654981" y="5156117"/>
            <a:ext cx="1771651" cy="255745"/>
          </a:xfrm>
          <a:prstGeom prst="triangle">
            <a:avLst>
              <a:gd name="adj" fmla="val 78896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6300" y="4419782"/>
            <a:ext cx="1294318" cy="209690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821" name="Rectangle 8"/>
          <p:cNvSpPr>
            <a:spLocks noChangeArrowheads="1"/>
          </p:cNvSpPr>
          <p:nvPr/>
        </p:nvSpPr>
        <p:spPr bwMode="auto">
          <a:xfrm>
            <a:off x="4698678" y="6019801"/>
            <a:ext cx="1262066" cy="228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8" name="Straight Arrow Connector 7"/>
          <p:cNvCxnSpPr>
            <a:stCxn id="9" idx="3"/>
          </p:cNvCxnSpPr>
          <p:nvPr/>
        </p:nvCxnSpPr>
        <p:spPr>
          <a:xfrm>
            <a:off x="3810000" y="4604266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524000" y="4419600"/>
            <a:ext cx="2286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Right-click the file</a:t>
            </a:r>
            <a:endParaRPr lang="en-US" b="1" dirty="0">
              <a:latin typeface="+mn-lt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191000" y="612648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1524000" y="5791200"/>
            <a:ext cx="2667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“Download” and  </a:t>
            </a:r>
          </a:p>
          <a:p>
            <a:r>
              <a:rPr lang="en-US" dirty="0">
                <a:latin typeface="+mn-lt"/>
              </a:rPr>
              <a:t>  </a:t>
            </a:r>
            <a:r>
              <a:rPr lang="en-US" sz="1600" dirty="0">
                <a:latin typeface="+mn-lt"/>
              </a:rPr>
              <a:t>  </a:t>
            </a:r>
            <a:r>
              <a:rPr lang="en-US" dirty="0">
                <a:latin typeface="+mn-lt"/>
              </a:rPr>
              <a:t>follow the prompts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Double-click a file to view it: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Google docs open in the applicable Google App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Videos, PDFs, Microsoft files, audio files, and photos    </a:t>
            </a:r>
          </a:p>
          <a:p>
            <a:pPr marL="274320">
              <a:lnSpc>
                <a:spcPts val="2200"/>
              </a:lnSpc>
              <a:spcBef>
                <a:spcPts val="0"/>
              </a:spcBef>
              <a:buClr>
                <a:srgbClr val="709658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   open in the Drive “Preview” window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Files in Drive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b="32107"/>
          <a:stretch>
            <a:fillRect/>
          </a:stretch>
        </p:blipFill>
        <p:spPr bwMode="auto">
          <a:xfrm>
            <a:off x="733928" y="3429000"/>
            <a:ext cx="5486400" cy="2438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465223" y="4226715"/>
            <a:ext cx="877824" cy="80248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052" name="Picture 4" descr="Image result for mouse cursor vect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2928" y="4724400"/>
            <a:ext cx="342900" cy="3714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1" name="Straight Arrow Connector 10"/>
          <p:cNvCxnSpPr/>
          <p:nvPr/>
        </p:nvCxnSpPr>
        <p:spPr>
          <a:xfrm flipH="1">
            <a:off x="4391528" y="4692526"/>
            <a:ext cx="96012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5001128" y="4507468"/>
            <a:ext cx="3048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Double-click a file to view it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Access the “Preview” window by double-clicking a file.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the Preview Window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961682"/>
            <a:ext cx="5486400" cy="359151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4545801" y="2512219"/>
            <a:ext cx="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3985260" y="2339340"/>
            <a:ext cx="1143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Open File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305300" y="2994025"/>
            <a:ext cx="477837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172200" y="2512219"/>
            <a:ext cx="457200" cy="45958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8"/>
          <p:cNvSpPr txBox="1">
            <a:spLocks noChangeArrowheads="1"/>
          </p:cNvSpPr>
          <p:nvPr/>
        </p:nvSpPr>
        <p:spPr bwMode="auto">
          <a:xfrm>
            <a:off x="5798349" y="2339340"/>
            <a:ext cx="762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Print</a:t>
            </a: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6635750" y="2994025"/>
            <a:ext cx="173037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6858000" y="2994025"/>
            <a:ext cx="173037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7080250" y="2994025"/>
            <a:ext cx="173037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1876430" y="2994025"/>
            <a:ext cx="195259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1" name="Straight Arrow Connector 20"/>
          <p:cNvCxnSpPr>
            <a:stCxn id="19" idx="3"/>
          </p:cNvCxnSpPr>
          <p:nvPr/>
        </p:nvCxnSpPr>
        <p:spPr>
          <a:xfrm flipV="1">
            <a:off x="1463040" y="3124200"/>
            <a:ext cx="381000" cy="17076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96240" y="2971801"/>
            <a:ext cx="1066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Return to Drive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6944519" y="2496979"/>
            <a:ext cx="218281" cy="4818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8"/>
          <p:cNvSpPr txBox="1">
            <a:spLocks noChangeArrowheads="1"/>
          </p:cNvSpPr>
          <p:nvPr/>
        </p:nvSpPr>
        <p:spPr bwMode="auto">
          <a:xfrm>
            <a:off x="6788948" y="2339340"/>
            <a:ext cx="121205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Download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7269480" y="3093720"/>
            <a:ext cx="533400" cy="1524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18"/>
          <p:cNvSpPr txBox="1">
            <a:spLocks noChangeArrowheads="1"/>
          </p:cNvSpPr>
          <p:nvPr/>
        </p:nvSpPr>
        <p:spPr bwMode="auto">
          <a:xfrm>
            <a:off x="7650480" y="2941320"/>
            <a:ext cx="983452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More Actions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1"/>
            <a:ext cx="8183563" cy="18288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Microsoft Office files do not open directly from Drive.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Double-click Office files to “preview” them in Drive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Download Office files from Drive to open and edit them </a:t>
            </a:r>
          </a:p>
          <a:p>
            <a:pPr marL="274320">
              <a:buClr>
                <a:srgbClr val="709658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	 from your PC, then re-upload to Drive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Working w/ Microsoft Files</a:t>
            </a:r>
          </a:p>
        </p:txBody>
      </p:sp>
      <p:pic>
        <p:nvPicPr>
          <p:cNvPr id="97282" name="Picture 2" descr="Image result for microsoft offi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0064" y="3886200"/>
            <a:ext cx="4535904" cy="244838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File Details &amp; Activity</a:t>
            </a:r>
          </a:p>
        </p:txBody>
      </p:sp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1592" y="2294016"/>
            <a:ext cx="5943600" cy="38908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See various details and history of a file or folder, including: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File type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File size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Location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Owner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Activity dates</a:t>
            </a:r>
          </a:p>
          <a:p>
            <a:pPr marL="274320">
              <a:lnSpc>
                <a:spcPct val="150000"/>
              </a:lnSpc>
              <a:buClr>
                <a:srgbClr val="709658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 Create date</a:t>
            </a: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6781800" y="2947736"/>
            <a:ext cx="1981200" cy="261486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File Details &amp; Activity</a:t>
            </a:r>
          </a:p>
        </p:txBody>
      </p:sp>
      <p:pic>
        <p:nvPicPr>
          <p:cNvPr id="983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428283"/>
            <a:ext cx="5486400" cy="359151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 flipH="1">
            <a:off x="5822153" y="2852149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6309360" y="2656883"/>
            <a:ext cx="2590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“View details”</a:t>
            </a:r>
            <a:endParaRPr lang="en-US" b="1" dirty="0">
              <a:latin typeface="+mn-lt"/>
            </a:endParaRPr>
          </a:p>
        </p:txBody>
      </p:sp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95360" y="2723557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593560" y="2754512"/>
            <a:ext cx="195259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457700" y="3037883"/>
            <a:ext cx="1600200" cy="2133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822153" y="3416029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6309360" y="3229752"/>
            <a:ext cx="199644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“Details”</a:t>
            </a:r>
          </a:p>
          <a:p>
            <a:r>
              <a:rPr lang="en-US" dirty="0">
                <a:latin typeface="+mn-lt"/>
              </a:rPr>
              <a:t>    or “Activity” </a:t>
            </a:r>
            <a:endParaRPr lang="en-US" b="1" dirty="0">
              <a:latin typeface="+mn-lt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648199" y="3340617"/>
            <a:ext cx="1177925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Content Placeholder 4"/>
          <p:cNvSpPr>
            <a:spLocks noGrp="1"/>
          </p:cNvSpPr>
          <p:nvPr>
            <p:ph idx="1"/>
          </p:nvPr>
        </p:nvSpPr>
        <p:spPr>
          <a:xfrm>
            <a:off x="457200" y="1580357"/>
            <a:ext cx="8183563" cy="629444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Toggling on file details or activity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1524000" y="2852149"/>
            <a:ext cx="762000" cy="8816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914400" y="2656883"/>
            <a:ext cx="2560793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a file or folder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Starring a File or Folder</a:t>
            </a:r>
          </a:p>
        </p:txBody>
      </p: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Add a star to files or folders that you wish to access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quickly and easily.</a:t>
            </a:r>
          </a:p>
        </p:txBody>
      </p:sp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417" y="2660650"/>
            <a:ext cx="6162883" cy="37909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H="1">
            <a:off x="4724400" y="3776666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5211607" y="3581400"/>
            <a:ext cx="230124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Right-click the file</a:t>
            </a:r>
            <a:endParaRPr lang="en-US" b="1" dirty="0">
              <a:latin typeface="+mn-lt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724400" y="4933950"/>
            <a:ext cx="914400" cy="190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684993" y="5011245"/>
            <a:ext cx="7620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6172200" y="4824968"/>
            <a:ext cx="199644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“Add star”</a:t>
            </a:r>
            <a:endParaRPr lang="en-US" b="1" dirty="0">
              <a:latin typeface="+mn-lt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3767142" y="3576638"/>
            <a:ext cx="914400" cy="914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Starred Items</a:t>
            </a:r>
          </a:p>
        </p:txBody>
      </p: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View all starred items via the “Starred” folder in the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navigation pane.</a:t>
            </a:r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715409"/>
            <a:ext cx="5867400" cy="360919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238372" y="4131467"/>
            <a:ext cx="809628" cy="207171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124200" y="3048000"/>
            <a:ext cx="4114800" cy="2590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371600" y="3773904"/>
            <a:ext cx="838200" cy="42493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381000" y="3545304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“Starred” Folder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Deleting Files from Drive</a:t>
            </a:r>
          </a:p>
        </p:txBody>
      </p: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2383690"/>
            <a:ext cx="6035040" cy="37123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4419600" y="4953000"/>
            <a:ext cx="37846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Deleted files remain available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 30 days in the “Trash”   .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32386" y="5286372"/>
            <a:ext cx="18288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Arrow Connector 11"/>
          <p:cNvCxnSpPr/>
          <p:nvPr/>
        </p:nvCxnSpPr>
        <p:spPr>
          <a:xfrm>
            <a:off x="3581400" y="2872740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2362200" y="2590800"/>
            <a:ext cx="2590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once on the file</a:t>
            </a:r>
            <a:endParaRPr lang="en-US" b="1" dirty="0">
              <a:latin typeface="+mn-lt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3595689" y="3267074"/>
            <a:ext cx="914400" cy="8778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5895974" y="2366968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5105400" y="2133600"/>
            <a:ext cx="2209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trash icon</a:t>
            </a:r>
            <a:endParaRPr lang="en-US" b="1" dirty="0">
              <a:latin typeface="+mn-lt"/>
            </a:endParaRP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0" y="2190750"/>
            <a:ext cx="18288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6219824" y="2770981"/>
            <a:ext cx="155448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9400" y="2536089"/>
            <a:ext cx="6035040" cy="371231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4" name="Content Placeholder 4"/>
          <p:cNvSpPr>
            <a:spLocks noGrp="1"/>
          </p:cNvSpPr>
          <p:nvPr>
            <p:ph idx="1"/>
          </p:nvPr>
        </p:nvSpPr>
        <p:spPr>
          <a:xfrm>
            <a:off x="381000" y="1600200"/>
            <a:ext cx="8183563" cy="4486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Files remain in the “Trash” for 30 days only.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Restoring Files from Trash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611880" y="2903220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2392680" y="2621280"/>
            <a:ext cx="256032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once on the file</a:t>
            </a:r>
            <a:endParaRPr lang="en-US" b="1" dirty="0">
              <a:latin typeface="+mn-lt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auto">
          <a:xfrm>
            <a:off x="3626169" y="3297554"/>
            <a:ext cx="914400" cy="8778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363980" y="3817620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18"/>
          <p:cNvSpPr txBox="1">
            <a:spLocks noChangeArrowheads="1"/>
          </p:cNvSpPr>
          <p:nvPr/>
        </p:nvSpPr>
        <p:spPr bwMode="auto">
          <a:xfrm>
            <a:off x="297180" y="3584252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Access Trash </a:t>
            </a:r>
            <a:endParaRPr lang="en-US" b="1" dirty="0">
              <a:latin typeface="+mn-lt"/>
            </a:endParaRPr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35480" y="3641402"/>
            <a:ext cx="18288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1669253" y="4221290"/>
            <a:ext cx="847728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5838822" y="2524122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5105400" y="2324100"/>
            <a:ext cx="2362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on Restore  </a:t>
            </a:r>
            <a:endParaRPr lang="en-US" b="1" dirty="0">
              <a:latin typeface="+mn-lt"/>
            </a:endParaRPr>
          </a:p>
        </p:txBody>
      </p:sp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11999" y="2374900"/>
            <a:ext cx="260604" cy="2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6160772" y="2917509"/>
            <a:ext cx="182880" cy="1828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673600" y="5221069"/>
            <a:ext cx="37846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Restored files are moved back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their prior location/folder.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95300" y="1895638"/>
            <a:ext cx="75819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Provide others with access to files and folders of your 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choosing.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Files &amp; Folders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33838"/>
            <a:ext cx="6934200" cy="41241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Allow others to view, download, or edit files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Collaborate with colleagues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on a project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Send a file to a friend or client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with both Google and non-Google users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2" name="Picture 2" descr="Image result for file shari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999204"/>
            <a:ext cx="1231900" cy="1231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1692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Share a File or Folder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Sharing on Drive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2383690"/>
            <a:ext cx="6035040" cy="371231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3233928" y="2438400"/>
            <a:ext cx="652272" cy="8153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1676400" y="2133600"/>
            <a:ext cx="2590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once on the file</a:t>
            </a:r>
            <a:endParaRPr lang="en-US" b="1" dirty="0">
              <a:latin typeface="+mn-lt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3595689" y="3267074"/>
            <a:ext cx="914400" cy="87782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400674" y="2366968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4610100" y="2133600"/>
            <a:ext cx="26289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the share icon</a:t>
            </a:r>
            <a:endParaRPr lang="en-US" b="1" dirty="0">
              <a:latin typeface="+mn-lt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5731667" y="2770981"/>
            <a:ext cx="155448" cy="15544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8800" y="2209800"/>
            <a:ext cx="233366" cy="200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4191000"/>
            <a:ext cx="3448228" cy="2057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Straight Arrow Connector 17"/>
          <p:cNvCxnSpPr/>
          <p:nvPr/>
        </p:nvCxnSpPr>
        <p:spPr>
          <a:xfrm>
            <a:off x="4804608" y="4900864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779296" y="4712368"/>
            <a:ext cx="2264569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Enter recipient(s)</a:t>
            </a:r>
            <a:endParaRPr lang="en-US" b="1" dirty="0">
              <a:latin typeface="+mn-lt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5502274" y="4765675"/>
            <a:ext cx="2041525" cy="2508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4804608" y="5392989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2779296" y="5204493"/>
            <a:ext cx="2264569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4. Type a message</a:t>
            </a:r>
            <a:endParaRPr lang="en-US" b="1" dirty="0">
              <a:latin typeface="+mn-lt"/>
            </a:endParaRP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5502274" y="5041900"/>
            <a:ext cx="3108326" cy="6731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804608" y="6074946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779296" y="5886450"/>
            <a:ext cx="2264569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5. Click on “Send”</a:t>
            </a:r>
            <a:endParaRPr lang="en-US" b="1" dirty="0">
              <a:latin typeface="+mn-lt"/>
            </a:endParaRP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5495924" y="5939757"/>
            <a:ext cx="457200" cy="2508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701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Recipients of a shared file receive an email notification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Email Notifications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19273"/>
          <a:stretch>
            <a:fillRect/>
          </a:stretch>
        </p:blipFill>
        <p:spPr bwMode="auto">
          <a:xfrm>
            <a:off x="1371600" y="2286000"/>
            <a:ext cx="6400800" cy="40385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3429000" y="4800600"/>
            <a:ext cx="1066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4191000" y="4648200"/>
            <a:ext cx="2667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Shared files can be accessed via email using the “Open” button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2606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Understanding how Drive accounts for shared files</a:t>
            </a:r>
            <a:endParaRPr lang="en-US" sz="2800" b="1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Files shared with you display in the “Shared with me” folder; sub-folders are not allowable here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File size does not count towards your storage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Deleting shared files removes it only from your Drive (unless you are the file owner)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Files Shared w/ You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 b="29306"/>
          <a:stretch>
            <a:fillRect/>
          </a:stretch>
        </p:blipFill>
        <p:spPr bwMode="auto">
          <a:xfrm>
            <a:off x="1911416" y="4085172"/>
            <a:ext cx="5303520" cy="246802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936180" y="5610760"/>
            <a:ext cx="906145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2819400" y="5791200"/>
            <a:ext cx="6096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3251200" y="5772150"/>
            <a:ext cx="159385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“Shared with me” folder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8550" y="2971800"/>
            <a:ext cx="5105400" cy="33607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1692275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Managing Files Shared with You in Drive</a:t>
            </a:r>
            <a:endParaRPr lang="en-US" sz="2800" b="1" dirty="0">
              <a:solidFill>
                <a:schemeClr val="tx1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  Right-clicking a document provides options to move,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  download, delete, share,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Files Shared w/ You </a:t>
            </a:r>
            <a:r>
              <a:rPr lang="en-US" sz="4400" b="1" dirty="0">
                <a:solidFill>
                  <a:schemeClr val="accent1"/>
                </a:solidFill>
                <a:cs typeface="Courier New" panose="02070309020205020404" pitchFamily="49" charset="0"/>
              </a:rPr>
              <a:t>(cont)</a:t>
            </a:r>
            <a:endParaRPr lang="en-US" sz="4800" b="1" dirty="0"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90700" y="4521200"/>
            <a:ext cx="533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317500" y="4197350"/>
            <a:ext cx="159385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latin typeface="+mn-lt"/>
              </a:rPr>
              <a:t>“Shared with me” folder</a:t>
            </a:r>
          </a:p>
        </p:txBody>
      </p:sp>
      <p:sp>
        <p:nvSpPr>
          <p:cNvPr id="9" name="Isosceles Triangle 8"/>
          <p:cNvSpPr/>
          <p:nvPr/>
        </p:nvSpPr>
        <p:spPr>
          <a:xfrm rot="16200000">
            <a:off x="3160787" y="4625104"/>
            <a:ext cx="1771651" cy="255745"/>
          </a:xfrm>
          <a:prstGeom prst="triangle">
            <a:avLst>
              <a:gd name="adj" fmla="val 8319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7825" y="3886200"/>
            <a:ext cx="1228725" cy="21478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Straight Arrow Connector 9"/>
          <p:cNvCxnSpPr/>
          <p:nvPr/>
        </p:nvCxnSpPr>
        <p:spPr>
          <a:xfrm flipV="1">
            <a:off x="3511550" y="5392519"/>
            <a:ext cx="533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1917700" y="5068669"/>
            <a:ext cx="15938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latin typeface="+mn-lt"/>
              </a:rPr>
              <a:t>Right-click menu options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386964" y="4440238"/>
            <a:ext cx="906145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613400" y="5117108"/>
            <a:ext cx="3352800" cy="92333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Select “Add to My Drive”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store the file in a folder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of your choosing.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854075"/>
          </a:xfrm>
        </p:spPr>
        <p:txBody>
          <a:bodyPr>
            <a:normAutofit fontScale="92500"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Rather than share files with direct recipients, Drive can provide a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hyperlink to share with anyone or anywhere.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Obtaining a Shareable Link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971800"/>
            <a:ext cx="5486400" cy="29121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>
            <a:off x="3697703" y="3007896"/>
            <a:ext cx="645697" cy="64970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057400" y="2667000"/>
            <a:ext cx="179270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the file</a:t>
            </a:r>
            <a:endParaRPr lang="en-US" b="1" dirty="0">
              <a:latin typeface="+mn-lt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848350" y="3241675"/>
            <a:ext cx="104775" cy="1174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6417467" y="3690942"/>
            <a:ext cx="72189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600700" y="3007896"/>
            <a:ext cx="228600" cy="2300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191000" y="2667000"/>
            <a:ext cx="3733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the “shareable link” icon</a:t>
            </a:r>
            <a:endParaRPr lang="en-US" b="1" dirty="0">
              <a:latin typeface="+mn-lt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5403057" y="3631409"/>
            <a:ext cx="997743" cy="1174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858000" y="3507589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Copy hyperlink</a:t>
            </a:r>
            <a:endParaRPr lang="en-US" b="1" dirty="0">
              <a:latin typeface="+mn-lt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3800" y="2781300"/>
            <a:ext cx="284988" cy="15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352800" y="4953000"/>
            <a:ext cx="5486400" cy="646331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CAUTION!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Obtaining a shareable link makes the file available to any Internet user who has the hyperlink.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82600" y="1895638"/>
            <a:ext cx="83566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Locate files or folders in Drive using various search methods 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and criteria.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tx2"/>
              </a:buClr>
              <a:buNone/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Searching for Files &amp; Folders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828800" y="2733838"/>
            <a:ext cx="6934200" cy="41241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Search by keywords found in the name of a file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 from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within its contents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advanced search options to locate a file </a:t>
            </a:r>
          </a:p>
          <a:p>
            <a:pPr marL="274320" marR="0" lvl="0" indent="-27432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based on a variety of properties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Image result for search ic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303" y="2924628"/>
            <a:ext cx="981018" cy="10377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16922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All searches begin in the “Search” bar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Searching for Files and Folders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b="19299"/>
          <a:stretch>
            <a:fillRect/>
          </a:stretch>
        </p:blipFill>
        <p:spPr bwMode="auto">
          <a:xfrm>
            <a:off x="1371600" y="2438400"/>
            <a:ext cx="6400800" cy="40005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V="1">
            <a:off x="1898650" y="2609850"/>
            <a:ext cx="533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609600" y="2286000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by keyword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835150" y="4846419"/>
            <a:ext cx="533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241300" y="4535269"/>
            <a:ext cx="1676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Use advanced search options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898650" y="3716119"/>
            <a:ext cx="533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609600" y="3392269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by file type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08125"/>
            <a:ext cx="8458200" cy="16922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b="1" dirty="0">
                <a:solidFill>
                  <a:schemeClr val="tx1"/>
                </a:solidFill>
              </a:rPr>
              <a:t>Select from multiple file properties to conduct a search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Using the Advanced Search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b="18308"/>
          <a:stretch>
            <a:fillRect/>
          </a:stretch>
        </p:blipFill>
        <p:spPr bwMode="auto">
          <a:xfrm>
            <a:off x="1371600" y="2362200"/>
            <a:ext cx="6400800" cy="404959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278380" y="2644140"/>
            <a:ext cx="4114800" cy="23774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82600" y="1895638"/>
            <a:ext cx="8356600" cy="6951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Move beyond the basics of Google Drive.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Next Steps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828800" y="2374900"/>
            <a:ext cx="6934200" cy="25781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Review your Drive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settings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Explore additional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learning resources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lang="en-US" sz="2400" baseline="0" dirty="0">
                <a:latin typeface="+mn-lt"/>
                <a:cs typeface="+mn-cs"/>
              </a:rPr>
              <a:t>Complete the class survey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lang="en-US" sz="2400" baseline="0" dirty="0">
                <a:latin typeface="+mn-lt"/>
                <a:cs typeface="+mn-cs"/>
              </a:rPr>
              <a:t>Attend</a:t>
            </a:r>
            <a:r>
              <a:rPr lang="en-US" sz="2400" dirty="0">
                <a:latin typeface="+mn-lt"/>
                <a:cs typeface="+mn-cs"/>
              </a:rPr>
              <a:t> upcoming classes on Google Docs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 descr="Image result for next steps ic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0" y="2641600"/>
            <a:ext cx="990600" cy="990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05801" cy="11430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Access Settings to modify display density, notification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preferences,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82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Accessing Drive Settings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2859032"/>
            <a:ext cx="5486400" cy="346556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>
            <a:stCxn id="39942" idx="3"/>
          </p:cNvCxnSpPr>
          <p:nvPr/>
        </p:nvCxnSpPr>
        <p:spPr>
          <a:xfrm flipH="1">
            <a:off x="6686550" y="3273941"/>
            <a:ext cx="1828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2" name="TextBox 18"/>
          <p:cNvSpPr txBox="1">
            <a:spLocks noChangeArrowheads="1"/>
          </p:cNvSpPr>
          <p:nvPr/>
        </p:nvSpPr>
        <p:spPr bwMode="auto">
          <a:xfrm>
            <a:off x="6991350" y="3089275"/>
            <a:ext cx="1524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+mn-lt"/>
              </a:rPr>
              <a:t>1. Gear icon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6477000" y="3505200"/>
            <a:ext cx="60960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3" name="TextBox 18"/>
          <p:cNvSpPr txBox="1">
            <a:spLocks noChangeArrowheads="1"/>
          </p:cNvSpPr>
          <p:nvPr/>
        </p:nvSpPr>
        <p:spPr bwMode="auto">
          <a:xfrm>
            <a:off x="6991350" y="3552825"/>
            <a:ext cx="14478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+mn-lt"/>
              </a:rPr>
              <a:t>2.  Settings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82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Drive Settings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093688"/>
            <a:ext cx="6877916" cy="392659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0" name="Straight Arrow Connector 9"/>
          <p:cNvCxnSpPr/>
          <p:nvPr/>
        </p:nvCxnSpPr>
        <p:spPr>
          <a:xfrm flipV="1">
            <a:off x="1066800" y="3505200"/>
            <a:ext cx="3048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76200" y="3821668"/>
            <a:ext cx="2133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Navigate between categories</a:t>
            </a:r>
            <a:endParaRPr lang="en-US" b="1" dirty="0">
              <a:latin typeface="+mn-lt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219200" y="2743200"/>
            <a:ext cx="914400" cy="762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2286000" y="2743200"/>
            <a:ext cx="5486400" cy="31242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3657600" y="5627132"/>
            <a:ext cx="3048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3048000" y="5943600"/>
            <a:ext cx="16002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Select desired settings</a:t>
            </a:r>
            <a:endParaRPr lang="en-US" b="1" dirty="0">
              <a:latin typeface="+mn-lt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7239000" y="2502932"/>
            <a:ext cx="3048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8"/>
          <p:cNvSpPr txBox="1">
            <a:spLocks noChangeArrowheads="1"/>
          </p:cNvSpPr>
          <p:nvPr/>
        </p:nvSpPr>
        <p:spPr bwMode="auto">
          <a:xfrm>
            <a:off x="6781800" y="2819400"/>
            <a:ext cx="1371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Save / Exit</a:t>
            </a:r>
            <a:endParaRPr lang="en-US" b="1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229601" cy="793751"/>
          </a:xfrm>
        </p:spPr>
        <p:txBody>
          <a:bodyPr>
            <a:no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docs are similar to Microsoft Office documents,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but created with Google apps.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Google Docs</a:t>
            </a:r>
          </a:p>
        </p:txBody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457200" y="2286000"/>
            <a:ext cx="8183563" cy="47244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en-US" sz="157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en-US" sz="1575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lvl="0" indent="-144018" fontAlgn="auto"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lang="en-US" sz="2400" b="1" dirty="0">
                <a:solidFill>
                  <a:prstClr val="black"/>
                </a:solidFill>
                <a:latin typeface="Segoe UI"/>
                <a:cs typeface="+mn-cs"/>
              </a:rPr>
              <a:t>		Docs  - </a:t>
            </a:r>
            <a:r>
              <a:rPr lang="en-US" sz="2400" dirty="0">
                <a:solidFill>
                  <a:prstClr val="black"/>
                </a:solidFill>
                <a:latin typeface="Segoe UI"/>
                <a:cs typeface="+mn-cs"/>
              </a:rPr>
              <a:t>Word processer application that enables 	you to create and collaborate on documents similar 	to Microsoft Word</a:t>
            </a:r>
          </a:p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r>
              <a:rPr kumimoji="0" lang="en-US" sz="1575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lang="en-US" sz="1575" dirty="0">
              <a:latin typeface="+mn-lt"/>
              <a:cs typeface="+mn-cs"/>
            </a:endParaRPr>
          </a:p>
          <a:p>
            <a:pPr marL="274320" lvl="0" indent="-144018" fontAlgn="auto"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Sheets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Segoe UI"/>
              </a:rPr>
              <a:t>-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Spreadsheet application that enables you 	to create and collaborate on spreadsheets with 	people in real time; similar to Excel</a:t>
            </a:r>
          </a:p>
          <a:p>
            <a:pPr marL="274320" marR="0" lvl="0" indent="-144018" algn="l" defTabSz="914400" rtl="0" eaLnBrk="1" fontAlgn="auto" latinLnBrk="0" hangingPunct="1">
              <a:lnSpc>
                <a:spcPct val="100000"/>
              </a:lnSpc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buSzTx/>
              <a:buFont typeface="Wingdings 2" panose="05020102010507070707" pitchFamily="18" charset="2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lvl="0" indent="-144018" fontAlgn="auto">
              <a:spcBef>
                <a:spcPts val="169"/>
              </a:spcBef>
              <a:spcAft>
                <a:spcPts val="0"/>
              </a:spcAft>
              <a:buClr>
                <a:srgbClr val="934747"/>
              </a:buClr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	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Slides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Segoe UI"/>
              </a:rPr>
              <a:t>-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Web-based presentation application that 	enables you to create and collaborate on 	presentations;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similar to PowerPoint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" name="Picture 10" descr="https://lh3.ggpht.com/e3oZddUHSC6EcnxC80rl_6HbY94sM63dn6KrEXJ-C4GIUN-t1XM0uYA_WUwyhbIHmVMH=w3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3434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2" descr="http://www.gthisgthat.com/wp-content/uploads/2015/01/300x300xgoogle-slides-logo.png.pagespeed.ic.0mVqRWxct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5715000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s://lh4.ggpht.com/-wROmWQVYTcjs3G6H0lYkBK2nPGYsY75Ik2IXTmOO2Oo0SMgbDtnF0eqz-BRR1hRQg=w3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3875" y="2819400"/>
            <a:ext cx="7715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229601" cy="793751"/>
          </a:xfrm>
        </p:spPr>
        <p:txBody>
          <a:bodyPr>
            <a:no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docs are similar to Microsoft Office documents,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but created with Google apps.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Google Docs</a:t>
            </a:r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0" y="2743200"/>
            <a:ext cx="6178550" cy="3657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>
            <a:stCxn id="39942" idx="3"/>
          </p:cNvCxnSpPr>
          <p:nvPr/>
        </p:nvCxnSpPr>
        <p:spPr>
          <a:xfrm flipV="1">
            <a:off x="2209800" y="3495675"/>
            <a:ext cx="4762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2" name="TextBox 18"/>
          <p:cNvSpPr txBox="1">
            <a:spLocks noChangeArrowheads="1"/>
          </p:cNvSpPr>
          <p:nvPr/>
        </p:nvSpPr>
        <p:spPr bwMode="auto">
          <a:xfrm>
            <a:off x="838200" y="3314700"/>
            <a:ext cx="13716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+mn-lt"/>
              </a:rPr>
              <a:t>1. New</a:t>
            </a:r>
          </a:p>
        </p:txBody>
      </p:sp>
      <p:sp>
        <p:nvSpPr>
          <p:cNvPr id="39943" name="TextBox 18"/>
          <p:cNvSpPr txBox="1">
            <a:spLocks noChangeArrowheads="1"/>
          </p:cNvSpPr>
          <p:nvPr/>
        </p:nvSpPr>
        <p:spPr bwMode="auto">
          <a:xfrm>
            <a:off x="228600" y="4140200"/>
            <a:ext cx="1981200" cy="3698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+mn-lt"/>
              </a:rPr>
              <a:t>2.  Google Docs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209800" y="4330700"/>
            <a:ext cx="47625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7391401" cy="793751"/>
          </a:xfrm>
        </p:spPr>
        <p:txBody>
          <a:bodyPr>
            <a:normAutofit fontScale="92500" lnSpcReduction="20000"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All changes to Google Docs are automatically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saved to Drive.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Modifying Google Docs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4197" y="2710542"/>
            <a:ext cx="5979603" cy="3581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199" y="1535834"/>
            <a:ext cx="8183563" cy="1131166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GCF Learn Free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u="sng" dirty="0">
                <a:solidFill>
                  <a:schemeClr val="tx1"/>
                </a:solidFill>
              </a:rPr>
              <a:t>www.GCFLearnFree.org/GoogleDriveAndDocs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Learning Resources</a:t>
            </a:r>
          </a:p>
        </p:txBody>
      </p:sp>
      <p:pic>
        <p:nvPicPr>
          <p:cNvPr id="50180" name="Picture 5"/>
          <p:cNvPicPr>
            <a:picLocks noChangeAspect="1" noChangeArrowheads="1"/>
          </p:cNvPicPr>
          <p:nvPr/>
        </p:nvPicPr>
        <p:blipFill>
          <a:blip r:embed="rId3" cstate="print"/>
          <a:srcRect t="3102"/>
          <a:stretch>
            <a:fillRect/>
          </a:stretch>
        </p:blipFill>
        <p:spPr bwMode="auto">
          <a:xfrm>
            <a:off x="609600" y="2788560"/>
            <a:ext cx="5105400" cy="36083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183563" cy="1295400"/>
          </a:xfrm>
        </p:spPr>
        <p:txBody>
          <a:bodyPr>
            <a:normAutofit/>
          </a:bodyPr>
          <a:lstStyle/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Google Help</a:t>
            </a:r>
          </a:p>
          <a:p>
            <a:pPr marL="502920" indent="-45720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u="sng" dirty="0">
                <a:solidFill>
                  <a:schemeClr val="tx1"/>
                </a:solidFill>
              </a:rPr>
              <a:t>https://support.google.com/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Learning Resources</a:t>
            </a:r>
          </a:p>
        </p:txBody>
      </p:sp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0400" y="2971800"/>
            <a:ext cx="5245100" cy="3505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V="1">
            <a:off x="3981450" y="5029200"/>
            <a:ext cx="304800" cy="2608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3200400" y="5257800"/>
            <a:ext cx="1066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+mn-lt"/>
              </a:rPr>
              <a:t>Drive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292600" y="4464050"/>
            <a:ext cx="548640" cy="5486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Four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Google Docs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3.xml><?xml version="1.0" encoding="utf-8"?>
<a:theme xmlns:a="http://schemas.openxmlformats.org/drawingml/2006/main" name="1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6041</TotalTime>
  <Words>1957</Words>
  <Application>Microsoft Office PowerPoint</Application>
  <PresentationFormat>On-screen Show (4:3)</PresentationFormat>
  <Paragraphs>390</Paragraphs>
  <Slides>47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47</vt:i4>
      </vt:variant>
    </vt:vector>
  </HeadingPairs>
  <TitlesOfParts>
    <vt:vector size="59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Training presentation</vt:lpstr>
      <vt:lpstr>1_Theme - Standard PowerPoint 1</vt:lpstr>
      <vt:lpstr>Google Drive</vt:lpstr>
      <vt:lpstr>Agenda</vt:lpstr>
      <vt:lpstr>Introduction to Drive</vt:lpstr>
      <vt:lpstr>File Storage Considerations</vt:lpstr>
      <vt:lpstr>Accessing Drive</vt:lpstr>
      <vt:lpstr>PowerPoint Presentation</vt:lpstr>
      <vt:lpstr>Navigating Drive</vt:lpstr>
      <vt:lpstr>Working w/ Files &amp; Folders</vt:lpstr>
      <vt:lpstr>Uploading Files to Drive</vt:lpstr>
      <vt:lpstr>PowerPoint Presentation</vt:lpstr>
      <vt:lpstr>Managing Files in Drive</vt:lpstr>
      <vt:lpstr>Using Drive Folders </vt:lpstr>
      <vt:lpstr>Using Drive Folders (cont) </vt:lpstr>
      <vt:lpstr>Using Drive Folders (cont)</vt:lpstr>
      <vt:lpstr>PowerPoint Presentation</vt:lpstr>
      <vt:lpstr>Using Drive Folders (cont)</vt:lpstr>
      <vt:lpstr>Using Drive Folders (cont)</vt:lpstr>
      <vt:lpstr>Downloading Files</vt:lpstr>
      <vt:lpstr>Viewing Files in Drive</vt:lpstr>
      <vt:lpstr>Using the Preview Window</vt:lpstr>
      <vt:lpstr>Working w/ Microsoft Files</vt:lpstr>
      <vt:lpstr>Viewing File Details &amp; Activity</vt:lpstr>
      <vt:lpstr>Viewing File Details &amp; Activity</vt:lpstr>
      <vt:lpstr>Starring a File or Folder</vt:lpstr>
      <vt:lpstr>Viewing Starred Items</vt:lpstr>
      <vt:lpstr>Deleting Files from Drive</vt:lpstr>
      <vt:lpstr>Restoring Files from Trash</vt:lpstr>
      <vt:lpstr>Sharing Files &amp; Folders</vt:lpstr>
      <vt:lpstr>Sharing on Drive</vt:lpstr>
      <vt:lpstr>Viewing Email Notifications</vt:lpstr>
      <vt:lpstr>PowerPoint Presentation</vt:lpstr>
      <vt:lpstr>Files Shared w/ You</vt:lpstr>
      <vt:lpstr>Files Shared w/ You (cont)</vt:lpstr>
      <vt:lpstr>Obtaining a Shareable Link</vt:lpstr>
      <vt:lpstr>Searching for Files &amp; Folders</vt:lpstr>
      <vt:lpstr>Searching for Files and Folders</vt:lpstr>
      <vt:lpstr>Using the Advanced Search</vt:lpstr>
      <vt:lpstr>Next Steps</vt:lpstr>
      <vt:lpstr>Accessing Drive Settings</vt:lpstr>
      <vt:lpstr>Navigating Drive Settings</vt:lpstr>
      <vt:lpstr>Creating Google Docs</vt:lpstr>
      <vt:lpstr>Creating Google Docs</vt:lpstr>
      <vt:lpstr>Modifying Google Docs</vt:lpstr>
      <vt:lpstr>PowerPoint Presentation</vt:lpstr>
      <vt:lpstr>Learning Resources</vt:lpstr>
      <vt:lpstr>Learning Resources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219</cp:revision>
  <dcterms:created xsi:type="dcterms:W3CDTF">2015-02-16T19:55:05Z</dcterms:created>
  <dcterms:modified xsi:type="dcterms:W3CDTF">2017-11-13T15:50:56Z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PRESENTATION Google Tools for Collaboration</vt:lpwstr>
  </property>
  <property fmtid="{D5CDD505-2E9C-101B-9397-08002B2CF9AE}" pid="4" name="ArticulateGUID">
    <vt:lpwstr>A55F0912-0978-44AF-A30E-218AB22C2720</vt:lpwstr>
  </property>
  <property fmtid="{D5CDD505-2E9C-101B-9397-08002B2CF9AE}" pid="5" name="ArticulateProjectFull">
    <vt:lpwstr>C:\Users\mhg867\Documents\Google\Class 3 - Google Drive\Presentation - Google Drive.ppta</vt:lpwstr>
  </property>
</Properties>
</file>