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9" r:id="rId1"/>
    <p:sldMasterId id="2147484061" r:id="rId2"/>
    <p:sldMasterId id="2147484073" r:id="rId3"/>
  </p:sldMasterIdLst>
  <p:notesMasterIdLst>
    <p:notesMasterId r:id="rId51"/>
  </p:notesMasterIdLst>
  <p:sldIdLst>
    <p:sldId id="256" r:id="rId4"/>
    <p:sldId id="259" r:id="rId5"/>
    <p:sldId id="266" r:id="rId6"/>
    <p:sldId id="318" r:id="rId7"/>
    <p:sldId id="267" r:id="rId8"/>
    <p:sldId id="281" r:id="rId9"/>
    <p:sldId id="296" r:id="rId10"/>
    <p:sldId id="295" r:id="rId11"/>
    <p:sldId id="272" r:id="rId12"/>
    <p:sldId id="327" r:id="rId13"/>
    <p:sldId id="304" r:id="rId14"/>
    <p:sldId id="300" r:id="rId15"/>
    <p:sldId id="299" r:id="rId16"/>
    <p:sldId id="301" r:id="rId17"/>
    <p:sldId id="328" r:id="rId18"/>
    <p:sldId id="302" r:id="rId19"/>
    <p:sldId id="303" r:id="rId20"/>
    <p:sldId id="306" r:id="rId21"/>
    <p:sldId id="273" r:id="rId22"/>
    <p:sldId id="305" r:id="rId23"/>
    <p:sldId id="307" r:id="rId24"/>
    <p:sldId id="308" r:id="rId25"/>
    <p:sldId id="309" r:id="rId26"/>
    <p:sldId id="310" r:id="rId27"/>
    <p:sldId id="311" r:id="rId28"/>
    <p:sldId id="312" r:id="rId29"/>
    <p:sldId id="313" r:id="rId30"/>
    <p:sldId id="297" r:id="rId31"/>
    <p:sldId id="270" r:id="rId32"/>
    <p:sldId id="314" r:id="rId33"/>
    <p:sldId id="329" r:id="rId34"/>
    <p:sldId id="317" r:id="rId35"/>
    <p:sldId id="319" r:id="rId36"/>
    <p:sldId id="320" r:id="rId37"/>
    <p:sldId id="298" r:id="rId38"/>
    <p:sldId id="315" r:id="rId39"/>
    <p:sldId id="316" r:id="rId40"/>
    <p:sldId id="321" r:id="rId41"/>
    <p:sldId id="276" r:id="rId42"/>
    <p:sldId id="324" r:id="rId43"/>
    <p:sldId id="322" r:id="rId44"/>
    <p:sldId id="326" r:id="rId45"/>
    <p:sldId id="325" r:id="rId46"/>
    <p:sldId id="330" r:id="rId47"/>
    <p:sldId id="282" r:id="rId48"/>
    <p:sldId id="283" r:id="rId49"/>
    <p:sldId id="284" r:id="rId50"/>
  </p:sldIdLst>
  <p:sldSz cx="9144000" cy="6858000" type="screen4x3"/>
  <p:notesSz cx="6858000" cy="9144000"/>
  <p:custDataLst>
    <p:tags r:id="rId5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75B1"/>
    <a:srgbClr val="7F7F7F"/>
    <a:srgbClr val="FFB800"/>
    <a:srgbClr val="CC9900"/>
    <a:srgbClr val="FF9900"/>
    <a:srgbClr val="A8C398"/>
    <a:srgbClr val="709658"/>
    <a:srgbClr val="934747"/>
    <a:srgbClr val="B17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4" autoAdjust="0"/>
    <p:restoredTop sz="86557" autoAdjust="0"/>
  </p:normalViewPr>
  <p:slideViewPr>
    <p:cSldViewPr>
      <p:cViewPr varScale="1">
        <p:scale>
          <a:sx n="78" d="100"/>
          <a:sy n="78" d="100"/>
        </p:scale>
        <p:origin x="1860" y="78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FBE600-0507-4F0D-9597-26AEE222615C}" type="datetimeFigureOut">
              <a:rPr lang="en-US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5AA200-2145-4A27-BE84-8A39AE18F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40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33A480-3052-4B30-A93A-BCD1E8198D8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882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0AE9F4-C1FE-4780-8947-49E9F433BB7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59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2BDC97-5F92-4BFB-9195-EEC95F0B0A7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3177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2BDC97-5F92-4BFB-9195-EEC95F0B0A7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3177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3A1EDBF-0390-4835-9E31-14B8EB87F6C2}" type="slidenum">
              <a:rPr lang="en-US" altLang="en-US">
                <a:latin typeface="Calibri" panose="020F0502020204030204" pitchFamily="34" charset="0"/>
              </a:rPr>
              <a:pPr eaLnBrk="1" hangingPunct="1"/>
              <a:t>14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1381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3A1EDBF-0390-4835-9E31-14B8EB87F6C2}" type="slidenum">
              <a:rPr lang="en-US" altLang="en-US">
                <a:latin typeface="Calibri" panose="020F0502020204030204" pitchFamily="34" charset="0"/>
              </a:rPr>
              <a:pPr eaLnBrk="1" hangingPunct="1"/>
              <a:t>16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1381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3A1EDBF-0390-4835-9E31-14B8EB87F6C2}" type="slidenum">
              <a:rPr lang="en-US" altLang="en-US">
                <a:latin typeface="Calibri" panose="020F0502020204030204" pitchFamily="34" charset="0"/>
              </a:rPr>
              <a:pPr eaLnBrk="1" hangingPunct="1"/>
              <a:t>17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1381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0AE9F4-C1FE-4780-8947-49E9F433BB7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590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0AE9F4-C1FE-4780-8947-49E9F433BB7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59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0B8B3C-A344-4183-B0C7-BBE592D60BA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80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0AE9F4-C1FE-4780-8947-49E9F433BB7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590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0AE9F4-C1FE-4780-8947-49E9F433BB7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590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0AE9F4-C1FE-4780-8947-49E9F433BB7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590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0AE9F4-C1FE-4780-8947-49E9F433BB7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590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0AE9F4-C1FE-4780-8947-49E9F433BB7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590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0AE9F4-C1FE-4780-8947-49E9F433BB7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590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0AE9F4-C1FE-4780-8947-49E9F433BB7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590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0AE9F4-C1FE-4780-8947-49E9F433BB7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590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C11D29-6B2B-45C5-9A76-2303DBE45D5F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8687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Creates a document in a new window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Click on New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Select desired file type (For this example, we’re using Docs)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endParaRPr lang="en-US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228600" indent="-228600" eaLnBrk="1" hangingPunct="1">
              <a:spcBef>
                <a:spcPct val="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In other classes, we cover how to create Sheets and Slides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76AA76-37E4-4F25-A0AB-BFCCDAA169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82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Drive is a Cloud storage solution that allows you to keep all files in one place and access them from any device. Similar to </a:t>
            </a:r>
            <a:r>
              <a:rPr lang="en-US" altLang="en-US" dirty="0" err="1"/>
              <a:t>Dropbox</a:t>
            </a:r>
            <a:r>
              <a:rPr lang="en-US" altLang="en-US" dirty="0"/>
              <a:t> or other online cloud storage service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C11D29-6B2B-45C5-9A76-2303DBE45D5F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8687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76AA76-37E4-4F25-A0AB-BFCCDAA169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8255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76AA76-37E4-4F25-A0AB-BFCCDAA169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8255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76AA76-37E4-4F25-A0AB-BFCCDAA169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8255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76AA76-37E4-4F25-A0AB-BFCCDAA169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8255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C11D29-6B2B-45C5-9A76-2303DBE45D5F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86877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Creates a document in a new window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Click on New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Select desired file type (For this example, we’re using Docs)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endParaRPr lang="en-US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228600" indent="-228600" eaLnBrk="1" hangingPunct="1">
              <a:spcBef>
                <a:spcPct val="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In other classes, we cover how to create Sheets and Slides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76AA76-37E4-4F25-A0AB-BFCCDAA169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8255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Creates a document in a new window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Click on New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Select desired file type (For this example, we’re using Docs)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endParaRPr lang="en-US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228600" indent="-228600" eaLnBrk="1" hangingPunct="1">
              <a:spcBef>
                <a:spcPct val="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In other classes, we cover how to create Sheets and Slides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76AA76-37E4-4F25-A0AB-BFCCDAA169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825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C11D29-6B2B-45C5-9A76-2303DBE45D5F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86877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Creates a document in a new window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Click on New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Select desired file type (For this example, we’re using Docs)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endParaRPr lang="en-US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228600" indent="-228600" eaLnBrk="1" hangingPunct="1">
              <a:spcBef>
                <a:spcPct val="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In other classes, we cover how to create Sheets and Slides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39B838-7198-432F-A3CE-4EA70376B61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86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2BDC97-5F92-4BFB-9195-EEC95F0B0A7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31773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Creates a document in a new window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Click on New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Select desired file type (For this example, we’re using Docs)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endParaRPr lang="en-US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228600" indent="-228600" eaLnBrk="1" hangingPunct="1">
              <a:spcBef>
                <a:spcPct val="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In other classes, we cover how to create Sheets and Slides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39B838-7198-432F-A3CE-4EA70376B61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8607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Creates a document in a new window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Click on New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Select desired file type (For this example, we’re using Docs)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endParaRPr lang="en-US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228600" indent="-228600" eaLnBrk="1" hangingPunct="1">
              <a:spcBef>
                <a:spcPct val="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In other classes, we cover how to create Sheets and Slides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39B838-7198-432F-A3CE-4EA70376B61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8607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Creates a document in a new window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Click on New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Select desired file type (For this example, we’re using Docs)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endParaRPr lang="en-US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228600" indent="-228600" eaLnBrk="1" hangingPunct="1">
              <a:spcBef>
                <a:spcPct val="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In other classes, we cover how to create Sheets and Slides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39B838-7198-432F-A3CE-4EA70376B61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8607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Creates a document in a new window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Click on New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Select desired file type (For this example, we’re using Docs)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  <a:defRPr/>
            </a:pPr>
            <a:endParaRPr lang="en-US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228600" indent="-228600" eaLnBrk="1" hangingPunct="1">
              <a:spcBef>
                <a:spcPct val="0"/>
              </a:spcBef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yriad Pro" pitchFamily="34" charset="0"/>
              </a:rPr>
              <a:t>In other classes, we cover how to create Sheets and Slides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39B838-7198-432F-A3CE-4EA70376B61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8607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/>
              <a:t>Accessible via Library website</a:t>
            </a: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C639910-618D-4AB5-ACA7-C13AB15647B2}" type="slidenum">
              <a:rPr lang="en-US" altLang="en-US">
                <a:solidFill>
                  <a:prstClr val="black"/>
                </a:solidFill>
              </a:rPr>
              <a:pPr>
                <a:defRPr/>
              </a:pPr>
              <a:t>45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1499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/>
              <a:t>Learn about basic functionality and advanced features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/>
              <a:t>View FAQs</a:t>
            </a: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99C58A9-8AD7-4770-B4A0-DD2E00D6F8C7}" type="slidenum">
              <a:rPr lang="en-US" altLang="en-US">
                <a:solidFill>
                  <a:prstClr val="black"/>
                </a:solidFill>
              </a:rPr>
              <a:pPr>
                <a:defRPr/>
              </a:pPr>
              <a:t>46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5874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en-US" altLang="en-US"/>
              <a:t>Thank participants for coming and ask if there are any outstanding questions. 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Hand out the class surveys and encourage them to write in ideas for any additional classes. 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When they submit their surveys, exchange them for handouts.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Encourage them to look for upcoming classes and register to attend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144F0B6-AF51-4D5B-A895-D5CB67713A81}" type="slidenum">
              <a:rPr lang="en-US" altLang="en-US">
                <a:solidFill>
                  <a:prstClr val="black"/>
                </a:solidFill>
              </a:rPr>
              <a:pPr>
                <a:defRPr/>
              </a:pPr>
              <a:t>47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919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006E00-C70F-4A69-9D29-FFA5EBDE0FE8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600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The Drive interface provides you with tools to help manage files and who has access to them. 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b="1" dirty="0"/>
              <a:t> New:  </a:t>
            </a:r>
            <a:r>
              <a:rPr lang="en-US" altLang="en-US" dirty="0"/>
              <a:t>Create new folders, Google Docs, and other App files within Drive; or upload folders and files from your computer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b="1" dirty="0"/>
              <a:t> Navigation Links:  </a:t>
            </a:r>
            <a:r>
              <a:rPr lang="en-US" altLang="en-US" dirty="0"/>
              <a:t>Covered in more detail later on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b="1" dirty="0"/>
              <a:t> Search Drive:  </a:t>
            </a:r>
            <a:r>
              <a:rPr lang="en-US" altLang="en-US" dirty="0"/>
              <a:t>Locate files w/in Drive; search for text within documents for very accurate results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b="1" dirty="0"/>
              <a:t> Settings and Sorting:</a:t>
            </a:r>
            <a:r>
              <a:rPr lang="en-US" altLang="en-US" dirty="0"/>
              <a:t>  Show thumbnails or a list; display in alphabetical order; modify settings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b="1" dirty="0"/>
              <a:t> Files and Folders:</a:t>
            </a:r>
            <a:r>
              <a:rPr lang="en-US" altLang="en-US" dirty="0"/>
              <a:t>  Displays documents and subfolders within the selected folder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006E00-C70F-4A69-9D29-FFA5EBDE0FE8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600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C11D29-6B2B-45C5-9A76-2303DBE45D5F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8687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2BDC97-5F92-4BFB-9195-EEC95F0B0A7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317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39AEB42A-EE39-41E9-BDE8-7CAF0D8A6A04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086214A-00EE-48BE-8CD0-9FADB82D90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468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318482-0AB2-463F-993A-F47795625F4E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A1999-434A-45F3-91AB-7B1671BF2C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52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86F18-97E3-4C58-984A-BB27D9910C9D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99C78-5F1D-4F54-9A99-60E49D8789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44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D53D1523-17C0-470E-AFD8-D176E6243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64F60D2-EF5B-438B-8507-616F2331EEB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2566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8E263A-77BD-4B82-B7CF-78E7B99562A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01B5F5-6AAE-4EC7-8875-96148A02D4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608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B45155-6ECA-4DB6-9029-EFE6B2FC860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B311DB-487B-4801-A7CA-435643F3749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6921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2E5395-0862-4EBB-8AB3-5B2BD23B4AB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A2452-03C9-4723-8D75-E1F994E404F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02126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2B581BB5-68D7-4ABE-9AB2-8D6FF738DF8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6B5C7547-D31A-4DD6-9078-E3E2DD0FD36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811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C1BED062-496D-49E9-85DF-4E70EAE9E19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8CE85079-3A7B-49CC-90AF-3336649A968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103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6E5781-9DDA-43E7-8BC3-ABFCBF39B70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A8103-F35C-44CA-81EA-9DEDFC41ED4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788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D6874C-A7A0-46AD-8182-57ADEF39311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96D43-289E-4915-AFCE-BCD0C2F1716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81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15CEEB-3B44-47A3-A4DE-DE6DF2D7DECC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38F04-CB2E-43F0-B28E-F301957AB8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202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664917-C267-4DEB-97DD-10735F93303C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7AB61B-2314-43F0-AB3F-0A53B6126B3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535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863A13-7587-42C5-915F-CE2B708CE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99448-0289-4022-B0F3-425A2F3E4DE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403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25D274-8BFD-47DB-B7BE-7514322B33A7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A684FC-6EA2-4F62-A3F1-CD33205FD87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938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D53D1523-17C0-470E-AFD8-D176E6243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64F60D2-EF5B-438B-8507-616F2331EEB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751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8E263A-77BD-4B82-B7CF-78E7B99562A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01B5F5-6AAE-4EC7-8875-96148A02D4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571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B45155-6ECA-4DB6-9029-EFE6B2FC860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B311DB-487B-4801-A7CA-435643F3749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2098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2E5395-0862-4EBB-8AB3-5B2BD23B4AB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A2452-03C9-4723-8D75-E1F994E404F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6822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2B581BB5-68D7-4ABE-9AB2-8D6FF738DF8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6B5C7547-D31A-4DD6-9078-E3E2DD0FD36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914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C1BED062-496D-49E9-85DF-4E70EAE9E19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8CE85079-3A7B-49CC-90AF-3336649A968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784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6E5781-9DDA-43E7-8BC3-ABFCBF39B70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A8103-F35C-44CA-81EA-9DEDFC41ED4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472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5AC78F-33B3-471E-A412-22773553411E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5C426-BF84-45C6-802F-F2B21963E2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3916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D6874C-A7A0-46AD-8182-57ADEF39311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96D43-289E-4915-AFCE-BCD0C2F1716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97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664917-C267-4DEB-97DD-10735F93303C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7AB61B-2314-43F0-AB3F-0A53B6126B3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019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863A13-7587-42C5-915F-CE2B708CE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99448-0289-4022-B0F3-425A2F3E4DE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576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25D274-8BFD-47DB-B7BE-7514322B33A7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A684FC-6EA2-4F62-A3F1-CD33205FD87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514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42D094-F4E3-4BA9-9564-BC212C73D7A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D0B1AF-23F4-4D48-AB2A-AE1FC734DA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144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0FDBC84E-A637-4C61-B60A-C9715EE6CFA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E432940-2BE3-4ABD-B059-79E80CFE18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6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E75F3017-DF75-4CCC-9363-090A81C550F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DE343D3E-0D9D-4A44-82C9-058EA42655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386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C3C11D-5C9B-4B3A-A9F9-4AA77DA4E724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8AABF-0244-4BC8-8A36-7FF1BEDB90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083523-927F-49D1-8B22-76C15F5F5270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0F44E-5445-4EB5-BA9B-A33D9C617E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600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282D44-2213-49D2-BAFD-0A348508E1A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00E670-85FB-4870-80B8-115538D7C3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660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A1E92537-B241-4078-A7C0-D6239C213E26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22FAC05-09EE-41A5-953B-0C32E75DA9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1421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8DEE785-F245-4D79-A536-CE830382348F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D83001E-1F1C-4105-AB5A-408451340D3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772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  <p:sldLayoutId id="2147484070" r:id="rId9"/>
    <p:sldLayoutId id="2147484071" r:id="rId10"/>
    <p:sldLayoutId id="214748407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8DEE785-F245-4D79-A536-CE830382348F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D83001E-1F1C-4105-AB5A-408451340D3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5704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1438"/>
            <a:ext cx="5410200" cy="1219200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Instructor Name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Instructor Title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Library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26" y="762000"/>
            <a:ext cx="9137073" cy="31194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Google Drive</a:t>
            </a:r>
            <a:endParaRPr lang="en-US" sz="3200" b="1" dirty="0">
              <a:cs typeface="Courier New" panose="020703090202050204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6242B7-0AC8-4F05-BF6A-1B5B5679E8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3C9303E-41C3-43C3-8D49-47A14956EFE9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95600" y="2819400"/>
            <a:ext cx="3276600" cy="10668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#2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381000" y="1600200"/>
            <a:ext cx="8183563" cy="4486275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</a:rPr>
              <a:t>Manage your Files in Drive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Right-clicking on a file provides numerous options: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Preview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Open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Share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Move between folders</a:t>
            </a:r>
          </a:p>
          <a:p>
            <a:pPr marL="274320" indent="-274320"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Add star (Mark as a favorite)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Rename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View Details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Download (Save to desktop)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Remove (Delete)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Managing Files in Drive</a:t>
            </a:r>
          </a:p>
        </p:txBody>
      </p:sp>
      <p:pic>
        <p:nvPicPr>
          <p:cNvPr id="34820" name="Picture 6"/>
          <p:cNvPicPr>
            <a:picLocks noChangeAspect="1" noChangeArrowheads="1"/>
          </p:cNvPicPr>
          <p:nvPr/>
        </p:nvPicPr>
        <p:blipFill>
          <a:blip r:embed="rId3" cstate="print"/>
          <a:srcRect r="26666"/>
          <a:stretch>
            <a:fillRect/>
          </a:stretch>
        </p:blipFill>
        <p:spPr bwMode="auto">
          <a:xfrm>
            <a:off x="4800600" y="2903538"/>
            <a:ext cx="4000500" cy="3352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31280" y="3930829"/>
            <a:ext cx="1645920" cy="2666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821" name="Rectangle 8"/>
          <p:cNvSpPr>
            <a:spLocks noChangeArrowheads="1"/>
          </p:cNvSpPr>
          <p:nvPr/>
        </p:nvSpPr>
        <p:spPr bwMode="auto">
          <a:xfrm>
            <a:off x="6434134" y="3930647"/>
            <a:ext cx="1643066" cy="267919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rot="16200000">
            <a:off x="6151740" y="4042427"/>
            <a:ext cx="296665" cy="25574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580356"/>
            <a:ext cx="8183563" cy="2339181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</a:rPr>
              <a:t>Staying Organized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Group together files related to same project or topic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Create and use sub-folders for more in-depth organization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Drive Folders </a:t>
            </a:r>
          </a:p>
        </p:txBody>
      </p:sp>
      <p:pic>
        <p:nvPicPr>
          <p:cNvPr id="32772" name="Picture 3"/>
          <p:cNvPicPr>
            <a:picLocks noChangeAspect="1" noChangeArrowheads="1"/>
          </p:cNvPicPr>
          <p:nvPr/>
        </p:nvPicPr>
        <p:blipFill>
          <a:blip r:embed="rId3" cstate="print"/>
          <a:srcRect b="15947"/>
          <a:stretch>
            <a:fillRect/>
          </a:stretch>
        </p:blipFill>
        <p:spPr bwMode="auto">
          <a:xfrm>
            <a:off x="2336800" y="3663950"/>
            <a:ext cx="4867275" cy="2514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2773" name="Rectangle 8"/>
          <p:cNvSpPr>
            <a:spLocks noChangeArrowheads="1"/>
          </p:cNvSpPr>
          <p:nvPr/>
        </p:nvSpPr>
        <p:spPr bwMode="auto">
          <a:xfrm>
            <a:off x="3187700" y="4183063"/>
            <a:ext cx="3111500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4" name="Rectangle 8"/>
          <p:cNvSpPr>
            <a:spLocks noChangeArrowheads="1"/>
          </p:cNvSpPr>
          <p:nvPr/>
        </p:nvSpPr>
        <p:spPr bwMode="auto">
          <a:xfrm>
            <a:off x="2360613" y="4360863"/>
            <a:ext cx="687387" cy="59848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879600" y="3968750"/>
            <a:ext cx="482600" cy="3746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598613" y="3740150"/>
            <a:ext cx="1525587" cy="5270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7" name="TextBox 18"/>
          <p:cNvSpPr txBox="1">
            <a:spLocks noChangeArrowheads="1"/>
          </p:cNvSpPr>
          <p:nvPr/>
        </p:nvSpPr>
        <p:spPr bwMode="auto">
          <a:xfrm>
            <a:off x="812800" y="3657600"/>
            <a:ext cx="12954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>
                <a:latin typeface="+mn-lt"/>
              </a:rPr>
              <a:t>Your Folders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657600" y="3657600"/>
            <a:ext cx="9144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4191000" y="3581400"/>
            <a:ext cx="2743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Currently Selected Folder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3136900" y="3917951"/>
            <a:ext cx="477837" cy="1905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580357"/>
            <a:ext cx="8183563" cy="629444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</a:rPr>
              <a:t>Creating a New Folder or Sub-Folder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Drive Folders </a:t>
            </a:r>
            <a:r>
              <a:rPr lang="en-US" sz="4400" b="1" dirty="0">
                <a:cs typeface="Courier New" panose="02070309020205020404" pitchFamily="49" charset="0"/>
              </a:rPr>
              <a:t>(cont)</a:t>
            </a:r>
            <a:r>
              <a:rPr lang="en-US" sz="4800" b="1" dirty="0">
                <a:cs typeface="Courier New" panose="02070309020205020404" pitchFamily="49" charset="0"/>
              </a:rPr>
              <a:t> </a:t>
            </a: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3160" y="2286000"/>
            <a:ext cx="6035040" cy="397095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2536505" y="2592808"/>
            <a:ext cx="816296" cy="44566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057400" y="2700333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228600" y="2366963"/>
            <a:ext cx="1828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“New” &gt;</a:t>
            </a:r>
          </a:p>
          <a:p>
            <a:r>
              <a:rPr lang="en-US" dirty="0">
                <a:latin typeface="+mn-lt"/>
              </a:rPr>
              <a:t>   </a:t>
            </a:r>
            <a:r>
              <a:rPr lang="en-US" sz="1400" dirty="0">
                <a:latin typeface="+mn-lt"/>
              </a:rPr>
              <a:t> </a:t>
            </a:r>
            <a:r>
              <a:rPr lang="en-US" dirty="0">
                <a:latin typeface="+mn-lt"/>
              </a:rPr>
              <a:t>“Folder”</a:t>
            </a:r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4029075"/>
            <a:ext cx="2731053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3800474" y="4638177"/>
            <a:ext cx="1685926" cy="26920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4" name="Straight Arrow Connector 33"/>
          <p:cNvCxnSpPr>
            <a:stCxn id="35" idx="3"/>
          </p:cNvCxnSpPr>
          <p:nvPr/>
        </p:nvCxnSpPr>
        <p:spPr>
          <a:xfrm>
            <a:off x="3417095" y="4775476"/>
            <a:ext cx="37147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8"/>
          <p:cNvSpPr txBox="1">
            <a:spLocks noChangeArrowheads="1"/>
          </p:cNvSpPr>
          <p:nvPr/>
        </p:nvSpPr>
        <p:spPr bwMode="auto">
          <a:xfrm>
            <a:off x="1283495" y="4590810"/>
            <a:ext cx="2133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Name the folder</a:t>
            </a:r>
            <a:endParaRPr lang="en-US" b="1" dirty="0">
              <a:latin typeface="+mn-lt"/>
            </a:endParaRPr>
          </a:p>
        </p:txBody>
      </p:sp>
      <p:sp>
        <p:nvSpPr>
          <p:cNvPr id="40" name="Rectangle 8"/>
          <p:cNvSpPr>
            <a:spLocks noChangeArrowheads="1"/>
          </p:cNvSpPr>
          <p:nvPr/>
        </p:nvSpPr>
        <p:spPr bwMode="auto">
          <a:xfrm>
            <a:off x="5432424" y="5092202"/>
            <a:ext cx="720726" cy="26920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41" name="Straight Arrow Connector 40"/>
          <p:cNvCxnSpPr>
            <a:stCxn id="42" idx="3"/>
          </p:cNvCxnSpPr>
          <p:nvPr/>
        </p:nvCxnSpPr>
        <p:spPr>
          <a:xfrm>
            <a:off x="5035550" y="5238234"/>
            <a:ext cx="37147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18"/>
          <p:cNvSpPr txBox="1">
            <a:spLocks noChangeArrowheads="1"/>
          </p:cNvSpPr>
          <p:nvPr/>
        </p:nvSpPr>
        <p:spPr bwMode="auto">
          <a:xfrm>
            <a:off x="3200400" y="5053568"/>
            <a:ext cx="183515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Click “Create”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667000"/>
            <a:ext cx="6553200" cy="361745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Drive Folders (cont)</a:t>
            </a: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974850" y="4152900"/>
            <a:ext cx="1009650" cy="9588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361950" y="5257800"/>
            <a:ext cx="2895600" cy="92333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Option 1 - Drag &amp; Drop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Drag and drop a file to the destination folder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10199" y="2838452"/>
            <a:ext cx="3352800" cy="1200329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Option 2 – Right Click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Right click on a file and select the “Move to….” option to choose a destination folder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5076830" y="4455554"/>
            <a:ext cx="60960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4"/>
          <p:cNvSpPr txBox="1">
            <a:spLocks/>
          </p:cNvSpPr>
          <p:nvPr/>
        </p:nvSpPr>
        <p:spPr>
          <a:xfrm>
            <a:off x="457200" y="1580356"/>
            <a:ext cx="8183563" cy="1086643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144018" algn="l" defTabSz="914400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Moving Files Between Folders</a:t>
            </a:r>
          </a:p>
          <a:p>
            <a:pPr marL="274320" indent="-144018" fontAlgn="auto"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defRPr/>
            </a:pPr>
            <a:r>
              <a:rPr lang="en-US" sz="2800" dirty="0"/>
              <a:t>Two options are available for moving files to a folder.</a:t>
            </a:r>
          </a:p>
          <a:p>
            <a:pPr marL="274320" marR="0" lvl="0" indent="-144018" algn="l" defTabSz="914400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buSzTx/>
              <a:buFont typeface="Wingdings 2" pitchFamily="18" charset="2"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357086" y="3733800"/>
            <a:ext cx="581030" cy="3048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280886" y="4114800"/>
            <a:ext cx="609600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366486" y="3886200"/>
            <a:ext cx="1143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solidFill>
                  <a:sysClr val="windowText" lastClr="000000"/>
                </a:solidFill>
                <a:latin typeface="+mn-lt"/>
              </a:rPr>
              <a:t>Option 1</a:t>
            </a:r>
          </a:p>
        </p:txBody>
      </p:sp>
      <p:sp>
        <p:nvSpPr>
          <p:cNvPr id="36" name="Rectangle 8"/>
          <p:cNvSpPr>
            <a:spLocks noChangeArrowheads="1"/>
          </p:cNvSpPr>
          <p:nvPr/>
        </p:nvSpPr>
        <p:spPr bwMode="auto">
          <a:xfrm>
            <a:off x="1974850" y="3638550"/>
            <a:ext cx="1009650" cy="27432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32388" y="4800600"/>
            <a:ext cx="1295399" cy="14108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8" name="Isosceles Triangle 37"/>
          <p:cNvSpPr/>
          <p:nvPr/>
        </p:nvSpPr>
        <p:spPr>
          <a:xfrm rot="16200000">
            <a:off x="4895848" y="4800600"/>
            <a:ext cx="228600" cy="228600"/>
          </a:xfrm>
          <a:prstGeom prst="triangle">
            <a:avLst>
              <a:gd name="adj" fmla="val 7604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>
            <a:off x="4038600" y="4152900"/>
            <a:ext cx="1009650" cy="9588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5167306" y="5604984"/>
            <a:ext cx="713232" cy="21945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40" name="Straight Arrow Connector 39"/>
          <p:cNvCxnSpPr>
            <a:stCxn id="33" idx="2"/>
          </p:cNvCxnSpPr>
          <p:nvPr/>
        </p:nvCxnSpPr>
        <p:spPr>
          <a:xfrm flipH="1">
            <a:off x="5562600" y="4636532"/>
            <a:ext cx="419100" cy="92606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5410200" y="4267200"/>
            <a:ext cx="1143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solidFill>
                  <a:sysClr val="windowText" lastClr="000000"/>
                </a:solidFill>
                <a:latin typeface="+mn-lt"/>
              </a:rPr>
              <a:t>Option 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95600" y="2819400"/>
            <a:ext cx="3276600" cy="10668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#3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Drive Folders (cont)</a:t>
            </a:r>
          </a:p>
        </p:txBody>
      </p:sp>
      <p:sp>
        <p:nvSpPr>
          <p:cNvPr id="15" name="Content Placeholder 4"/>
          <p:cNvSpPr txBox="1">
            <a:spLocks/>
          </p:cNvSpPr>
          <p:nvPr/>
        </p:nvSpPr>
        <p:spPr>
          <a:xfrm>
            <a:off x="457200" y="1580356"/>
            <a:ext cx="8183563" cy="10866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144018" algn="l" defTabSz="914400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colors to code your folders </a:t>
            </a:r>
          </a:p>
        </p:txBody>
      </p:sp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458462"/>
            <a:ext cx="6858000" cy="378630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201956" y="3219450"/>
            <a:ext cx="1021080" cy="18288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" name="Rectangle 8"/>
          <p:cNvSpPr>
            <a:spLocks noChangeArrowheads="1"/>
          </p:cNvSpPr>
          <p:nvPr/>
        </p:nvSpPr>
        <p:spPr bwMode="auto">
          <a:xfrm>
            <a:off x="2410777" y="3480438"/>
            <a:ext cx="1051560" cy="28194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657600" y="2554704"/>
            <a:ext cx="4775200" cy="646331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Apply colors to your folders to provide 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 visual distinction between them.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Drive Folders (cont)</a:t>
            </a:r>
          </a:p>
        </p:txBody>
      </p:sp>
      <p:sp>
        <p:nvSpPr>
          <p:cNvPr id="15" name="Content Placeholder 4"/>
          <p:cNvSpPr txBox="1">
            <a:spLocks/>
          </p:cNvSpPr>
          <p:nvPr/>
        </p:nvSpPr>
        <p:spPr>
          <a:xfrm>
            <a:off x="457200" y="1580356"/>
            <a:ext cx="8183563" cy="108664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144018" fontAlgn="auto"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defRPr/>
            </a:pPr>
            <a:r>
              <a:rPr lang="en-US" sz="2800" b="1" dirty="0">
                <a:solidFill>
                  <a:prstClr val="black"/>
                </a:solidFill>
                <a:latin typeface="Segoe UI"/>
              </a:rPr>
              <a:t>Applying a color to a folder</a:t>
            </a:r>
          </a:p>
        </p:txBody>
      </p:sp>
      <p:pic>
        <p:nvPicPr>
          <p:cNvPr id="819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467428"/>
            <a:ext cx="6858000" cy="379146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24" name="Straight Arrow Connector 23"/>
          <p:cNvCxnSpPr/>
          <p:nvPr/>
        </p:nvCxnSpPr>
        <p:spPr>
          <a:xfrm>
            <a:off x="1950720" y="3108960"/>
            <a:ext cx="4572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8"/>
          <p:cNvSpPr txBox="1">
            <a:spLocks noChangeArrowheads="1"/>
          </p:cNvSpPr>
          <p:nvPr/>
        </p:nvSpPr>
        <p:spPr bwMode="auto">
          <a:xfrm>
            <a:off x="381000" y="2743200"/>
            <a:ext cx="2514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Right click the folder</a:t>
            </a:r>
            <a:endParaRPr lang="en-US" b="1" dirty="0">
              <a:latin typeface="+mn-lt"/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2423160" y="3505200"/>
            <a:ext cx="1021080" cy="24384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941320" y="4465320"/>
            <a:ext cx="4572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3420110" y="4867910"/>
            <a:ext cx="1444752" cy="24384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5334000" y="4419600"/>
            <a:ext cx="350520" cy="4114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8"/>
          <p:cNvSpPr txBox="1">
            <a:spLocks noChangeArrowheads="1"/>
          </p:cNvSpPr>
          <p:nvPr/>
        </p:nvSpPr>
        <p:spPr bwMode="auto">
          <a:xfrm>
            <a:off x="4876800" y="4099560"/>
            <a:ext cx="1600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Pick a color</a:t>
            </a:r>
            <a:endParaRPr lang="en-US" b="1" dirty="0">
              <a:latin typeface="+mn-lt"/>
            </a:endParaRPr>
          </a:p>
        </p:txBody>
      </p:sp>
      <p:sp>
        <p:nvSpPr>
          <p:cNvPr id="41" name="Rectangle 8"/>
          <p:cNvSpPr>
            <a:spLocks noChangeArrowheads="1"/>
          </p:cNvSpPr>
          <p:nvPr/>
        </p:nvSpPr>
        <p:spPr bwMode="auto">
          <a:xfrm>
            <a:off x="4899660" y="4875530"/>
            <a:ext cx="685800" cy="62484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TextBox 18"/>
          <p:cNvSpPr txBox="1">
            <a:spLocks noChangeArrowheads="1"/>
          </p:cNvSpPr>
          <p:nvPr/>
        </p:nvSpPr>
        <p:spPr bwMode="auto">
          <a:xfrm>
            <a:off x="1371600" y="4099560"/>
            <a:ext cx="2667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Select “Change Color”</a:t>
            </a:r>
            <a:endParaRPr lang="en-US" b="1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381000" y="1600200"/>
            <a:ext cx="8183563" cy="4486275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Download a file from Drive when you need to: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Save to your local hard-drive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Open with an application on your PC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Share with non-Google users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Downloading Files</a:t>
            </a:r>
          </a:p>
        </p:txBody>
      </p:sp>
      <p:pic>
        <p:nvPicPr>
          <p:cNvPr id="34820" name="Picture 6"/>
          <p:cNvPicPr>
            <a:picLocks noChangeAspect="1" noChangeArrowheads="1"/>
          </p:cNvPicPr>
          <p:nvPr/>
        </p:nvPicPr>
        <p:blipFill>
          <a:blip r:embed="rId3" cstate="print"/>
          <a:srcRect r="26666" b="22964"/>
          <a:stretch>
            <a:fillRect/>
          </a:stretch>
        </p:blipFill>
        <p:spPr bwMode="auto">
          <a:xfrm>
            <a:off x="3124200" y="3429000"/>
            <a:ext cx="4000500" cy="25828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Isosceles Triangle 6"/>
          <p:cNvSpPr/>
          <p:nvPr/>
        </p:nvSpPr>
        <p:spPr>
          <a:xfrm rot="16200000">
            <a:off x="3654981" y="5156117"/>
            <a:ext cx="1771651" cy="255745"/>
          </a:xfrm>
          <a:prstGeom prst="triangle">
            <a:avLst>
              <a:gd name="adj" fmla="val 7889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6300" y="4419782"/>
            <a:ext cx="1294318" cy="209690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821" name="Rectangle 8"/>
          <p:cNvSpPr>
            <a:spLocks noChangeArrowheads="1"/>
          </p:cNvSpPr>
          <p:nvPr/>
        </p:nvSpPr>
        <p:spPr bwMode="auto">
          <a:xfrm>
            <a:off x="4698678" y="6019801"/>
            <a:ext cx="1262066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8" name="Straight Arrow Connector 7"/>
          <p:cNvCxnSpPr>
            <a:stCxn id="9" idx="3"/>
          </p:cNvCxnSpPr>
          <p:nvPr/>
        </p:nvCxnSpPr>
        <p:spPr>
          <a:xfrm>
            <a:off x="3810000" y="4604266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1524000" y="4419600"/>
            <a:ext cx="2286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Right-click the file</a:t>
            </a:r>
            <a:endParaRPr lang="en-US" b="1" dirty="0">
              <a:latin typeface="+mn-lt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191000" y="6126480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8"/>
          <p:cNvSpPr txBox="1">
            <a:spLocks noChangeArrowheads="1"/>
          </p:cNvSpPr>
          <p:nvPr/>
        </p:nvSpPr>
        <p:spPr bwMode="auto">
          <a:xfrm>
            <a:off x="1524000" y="5791200"/>
            <a:ext cx="26670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“Download” and  </a:t>
            </a:r>
          </a:p>
          <a:p>
            <a:r>
              <a:rPr lang="en-US" dirty="0">
                <a:latin typeface="+mn-lt"/>
              </a:rPr>
              <a:t>  </a:t>
            </a:r>
            <a:r>
              <a:rPr lang="en-US" sz="1600" dirty="0">
                <a:latin typeface="+mn-lt"/>
              </a:rPr>
              <a:t>  </a:t>
            </a:r>
            <a:r>
              <a:rPr lang="en-US" dirty="0">
                <a:latin typeface="+mn-lt"/>
              </a:rPr>
              <a:t>follow the prompts</a:t>
            </a:r>
            <a:endParaRPr lang="en-US" b="1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381000" y="1600200"/>
            <a:ext cx="8183563" cy="4486275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Double-click a file to view it: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Google docs open in the applicable Google App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Videos, PDFs, Microsoft files, audio files, and photos    </a:t>
            </a:r>
          </a:p>
          <a:p>
            <a:pPr marL="274320">
              <a:lnSpc>
                <a:spcPts val="2200"/>
              </a:lnSpc>
              <a:spcBef>
                <a:spcPts val="0"/>
              </a:spcBef>
              <a:buClr>
                <a:srgbClr val="709658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   open in the Drive “Preview” window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Viewing Files in Drive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b="32107"/>
          <a:stretch>
            <a:fillRect/>
          </a:stretch>
        </p:blipFill>
        <p:spPr bwMode="auto">
          <a:xfrm>
            <a:off x="733928" y="3429000"/>
            <a:ext cx="5486400" cy="2438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465223" y="4226715"/>
            <a:ext cx="877824" cy="80248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52" name="Picture 4" descr="Image result for mouse cursor vect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62928" y="4724400"/>
            <a:ext cx="342900" cy="3714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Straight Arrow Connector 10"/>
          <p:cNvCxnSpPr/>
          <p:nvPr/>
        </p:nvCxnSpPr>
        <p:spPr>
          <a:xfrm flipH="1">
            <a:off x="4391528" y="4692526"/>
            <a:ext cx="96012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5001128" y="4507468"/>
            <a:ext cx="3048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Double-click a file to view it</a:t>
            </a:r>
            <a:endParaRPr lang="en-US" b="1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>
            <a:normAutofit/>
          </a:bodyPr>
          <a:lstStyle/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Introduction to Google Drive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Working with Files and Folders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Sharing Files and Folders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Searching for Files and Folders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Moving Beyond the Basics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Agenda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381000" y="1600200"/>
            <a:ext cx="8183563" cy="4486275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Access the “Preview” window by double-clicking a file.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the Preview Window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961682"/>
            <a:ext cx="5486400" cy="359151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4545801" y="2512219"/>
            <a:ext cx="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3985260" y="2339340"/>
            <a:ext cx="1143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Open File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4305300" y="2994025"/>
            <a:ext cx="477837" cy="1905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172200" y="2512219"/>
            <a:ext cx="457200" cy="45958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5798349" y="2339340"/>
            <a:ext cx="762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Print</a:t>
            </a: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6635750" y="2994025"/>
            <a:ext cx="173037" cy="1905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6858000" y="2994025"/>
            <a:ext cx="173037" cy="1905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7080250" y="2994025"/>
            <a:ext cx="173037" cy="1905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1876430" y="2994025"/>
            <a:ext cx="195259" cy="1905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1" name="Straight Arrow Connector 20"/>
          <p:cNvCxnSpPr>
            <a:stCxn id="19" idx="3"/>
          </p:cNvCxnSpPr>
          <p:nvPr/>
        </p:nvCxnSpPr>
        <p:spPr>
          <a:xfrm flipV="1">
            <a:off x="1463040" y="3124200"/>
            <a:ext cx="381000" cy="17076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96240" y="2971801"/>
            <a:ext cx="1066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Return to Drive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944519" y="2496979"/>
            <a:ext cx="218281" cy="48180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8"/>
          <p:cNvSpPr txBox="1">
            <a:spLocks noChangeArrowheads="1"/>
          </p:cNvSpPr>
          <p:nvPr/>
        </p:nvSpPr>
        <p:spPr bwMode="auto">
          <a:xfrm>
            <a:off x="6788948" y="2339340"/>
            <a:ext cx="121205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Download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7269480" y="3093720"/>
            <a:ext cx="533400" cy="15240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18"/>
          <p:cNvSpPr txBox="1">
            <a:spLocks noChangeArrowheads="1"/>
          </p:cNvSpPr>
          <p:nvPr/>
        </p:nvSpPr>
        <p:spPr bwMode="auto">
          <a:xfrm>
            <a:off x="7650480" y="2941320"/>
            <a:ext cx="98345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More Actions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381000" y="1600201"/>
            <a:ext cx="8183563" cy="18288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Microsoft Office files do not open directly from Drive.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Double-click Office files to “preview” them in Drive 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Download Office files from Drive to open and edit them </a:t>
            </a:r>
          </a:p>
          <a:p>
            <a:pPr marL="274320">
              <a:buClr>
                <a:srgbClr val="709658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	 from your PC, then re-upload to Drive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Working w/ Microsoft Files</a:t>
            </a:r>
          </a:p>
        </p:txBody>
      </p:sp>
      <p:pic>
        <p:nvPicPr>
          <p:cNvPr id="97282" name="Picture 2" descr="Image result for microsoft offi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0064" y="3886200"/>
            <a:ext cx="4535904" cy="244838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0509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Viewing File Details &amp; Activity</a:t>
            </a:r>
          </a:p>
        </p:txBody>
      </p:sp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1592" y="2294016"/>
            <a:ext cx="5943600" cy="389081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381000" y="1600200"/>
            <a:ext cx="8183563" cy="4486275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See various details and history of a file or folder, including:</a:t>
            </a: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File type</a:t>
            </a: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File size</a:t>
            </a: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Location</a:t>
            </a: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Owner</a:t>
            </a: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Activity dates</a:t>
            </a: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Create date</a:t>
            </a: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6781800" y="2947736"/>
            <a:ext cx="1981200" cy="261486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0509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Viewing File Details &amp; Activity</a:t>
            </a:r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428283"/>
            <a:ext cx="5486400" cy="359151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flipH="1">
            <a:off x="5822153" y="2852149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6309360" y="2656883"/>
            <a:ext cx="2590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“View details”</a:t>
            </a:r>
            <a:endParaRPr lang="en-US" b="1" dirty="0">
              <a:latin typeface="+mn-lt"/>
            </a:endParaRPr>
          </a:p>
        </p:txBody>
      </p:sp>
      <p:pic>
        <p:nvPicPr>
          <p:cNvPr id="983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95360" y="2723557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5593560" y="2754512"/>
            <a:ext cx="195259" cy="1905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4457700" y="3037883"/>
            <a:ext cx="1600200" cy="2133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822153" y="3416029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6309360" y="3229752"/>
            <a:ext cx="199644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Select “Details”</a:t>
            </a:r>
          </a:p>
          <a:p>
            <a:r>
              <a:rPr lang="en-US" dirty="0">
                <a:latin typeface="+mn-lt"/>
              </a:rPr>
              <a:t>    or “Activity” </a:t>
            </a:r>
            <a:endParaRPr lang="en-US" b="1" dirty="0">
              <a:latin typeface="+mn-lt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4648199" y="3340617"/>
            <a:ext cx="1177925" cy="1905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Content Placeholder 4"/>
          <p:cNvSpPr>
            <a:spLocks noGrp="1"/>
          </p:cNvSpPr>
          <p:nvPr>
            <p:ph idx="1"/>
          </p:nvPr>
        </p:nvSpPr>
        <p:spPr>
          <a:xfrm>
            <a:off x="457200" y="1580357"/>
            <a:ext cx="8183563" cy="629444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</a:rPr>
              <a:t>Toggling on file details or activity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524000" y="2852149"/>
            <a:ext cx="762000" cy="88165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914400" y="2656883"/>
            <a:ext cx="2560793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a file or folder</a:t>
            </a:r>
            <a:endParaRPr lang="en-US" b="1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Starring a File or Folder</a:t>
            </a:r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381000" y="1600200"/>
            <a:ext cx="8183563" cy="4486275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Add a star to files or folders that you wish to access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quickly and easily.</a:t>
            </a:r>
          </a:p>
        </p:txBody>
      </p:sp>
      <p:pic>
        <p:nvPicPr>
          <p:cNvPr id="993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417" y="2660650"/>
            <a:ext cx="6162883" cy="37909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flipH="1">
            <a:off x="4724400" y="3776666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5211607" y="3581400"/>
            <a:ext cx="230124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Right-click the file</a:t>
            </a:r>
            <a:endParaRPr lang="en-US" b="1" dirty="0">
              <a:latin typeface="+mn-lt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4724400" y="4933950"/>
            <a:ext cx="914400" cy="1905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684993" y="5011245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8"/>
          <p:cNvSpPr txBox="1">
            <a:spLocks noChangeArrowheads="1"/>
          </p:cNvSpPr>
          <p:nvPr/>
        </p:nvSpPr>
        <p:spPr bwMode="auto">
          <a:xfrm>
            <a:off x="6172200" y="4824968"/>
            <a:ext cx="199644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“Add star”</a:t>
            </a:r>
            <a:endParaRPr lang="en-US" b="1" dirty="0">
              <a:latin typeface="+mn-lt"/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3767142" y="3576638"/>
            <a:ext cx="914400" cy="914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Viewing Starred Items</a:t>
            </a:r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381000" y="1600200"/>
            <a:ext cx="8183563" cy="4486275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View all starred items via the “Starred” folder in the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navigation pane.</a:t>
            </a:r>
          </a:p>
        </p:txBody>
      </p:sp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715409"/>
            <a:ext cx="5867400" cy="360919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2238372" y="4131467"/>
            <a:ext cx="809628" cy="207171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3124200" y="3048000"/>
            <a:ext cx="4114800" cy="25908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371600" y="3773904"/>
            <a:ext cx="838200" cy="42493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381000" y="3545304"/>
            <a:ext cx="1828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“Starred” Folder</a:t>
            </a:r>
            <a:endParaRPr lang="en-US" b="1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Deleting Files from Drive</a:t>
            </a:r>
          </a:p>
        </p:txBody>
      </p:sp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383690"/>
            <a:ext cx="6035040" cy="371231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419600" y="4953000"/>
            <a:ext cx="3784600" cy="646331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Deleted files remain available  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for 30 days in the “Trash”   .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0137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32386" y="5286372"/>
            <a:ext cx="18288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>
            <a:off x="3581400" y="2872740"/>
            <a:ext cx="3048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8"/>
          <p:cNvSpPr txBox="1">
            <a:spLocks noChangeArrowheads="1"/>
          </p:cNvSpPr>
          <p:nvPr/>
        </p:nvSpPr>
        <p:spPr bwMode="auto">
          <a:xfrm>
            <a:off x="2362200" y="2590800"/>
            <a:ext cx="2590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once on the file</a:t>
            </a:r>
            <a:endParaRPr lang="en-US" b="1" dirty="0">
              <a:latin typeface="+mn-lt"/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3595689" y="3267074"/>
            <a:ext cx="914400" cy="87782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895974" y="2366968"/>
            <a:ext cx="3048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18"/>
          <p:cNvSpPr txBox="1">
            <a:spLocks noChangeArrowheads="1"/>
          </p:cNvSpPr>
          <p:nvPr/>
        </p:nvSpPr>
        <p:spPr bwMode="auto">
          <a:xfrm>
            <a:off x="5105400" y="2133600"/>
            <a:ext cx="2209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trash icon</a:t>
            </a:r>
            <a:endParaRPr lang="en-US" b="1" dirty="0">
              <a:latin typeface="+mn-lt"/>
            </a:endParaRP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0400" y="2190750"/>
            <a:ext cx="18288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6219824" y="2770981"/>
            <a:ext cx="155448" cy="15544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9400" y="2536089"/>
            <a:ext cx="6035040" cy="371231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Content Placeholder 4"/>
          <p:cNvSpPr>
            <a:spLocks noGrp="1"/>
          </p:cNvSpPr>
          <p:nvPr>
            <p:ph idx="1"/>
          </p:nvPr>
        </p:nvSpPr>
        <p:spPr>
          <a:xfrm>
            <a:off x="381000" y="1600200"/>
            <a:ext cx="8183563" cy="4486275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Files remain in the “Trash” for 30 days only.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Restoring Files from Trash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611880" y="2903220"/>
            <a:ext cx="3048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8"/>
          <p:cNvSpPr txBox="1">
            <a:spLocks noChangeArrowheads="1"/>
          </p:cNvSpPr>
          <p:nvPr/>
        </p:nvSpPr>
        <p:spPr bwMode="auto">
          <a:xfrm>
            <a:off x="2392680" y="2621280"/>
            <a:ext cx="256032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once on the file</a:t>
            </a:r>
            <a:endParaRPr lang="en-US" b="1" dirty="0">
              <a:latin typeface="+mn-lt"/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3626169" y="3297554"/>
            <a:ext cx="914400" cy="87782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1363980" y="3817620"/>
            <a:ext cx="3048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18"/>
          <p:cNvSpPr txBox="1">
            <a:spLocks noChangeArrowheads="1"/>
          </p:cNvSpPr>
          <p:nvPr/>
        </p:nvSpPr>
        <p:spPr bwMode="auto">
          <a:xfrm>
            <a:off x="297180" y="3584252"/>
            <a:ext cx="1905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Access Trash </a:t>
            </a:r>
            <a:endParaRPr lang="en-US" b="1" dirty="0">
              <a:latin typeface="+mn-lt"/>
            </a:endParaRP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35480" y="3641402"/>
            <a:ext cx="18288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1669253" y="4221290"/>
            <a:ext cx="847728" cy="15544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838822" y="2524122"/>
            <a:ext cx="3048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8"/>
          <p:cNvSpPr txBox="1">
            <a:spLocks noChangeArrowheads="1"/>
          </p:cNvSpPr>
          <p:nvPr/>
        </p:nvSpPr>
        <p:spPr bwMode="auto">
          <a:xfrm>
            <a:off x="5105400" y="2324100"/>
            <a:ext cx="2362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Click on Restore  </a:t>
            </a:r>
            <a:endParaRPr lang="en-US" b="1" dirty="0">
              <a:latin typeface="+mn-lt"/>
            </a:endParaRPr>
          </a:p>
        </p:txBody>
      </p:sp>
      <p:pic>
        <p:nvPicPr>
          <p:cNvPr id="10240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11999" y="2374900"/>
            <a:ext cx="260604" cy="24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6160772" y="2917509"/>
            <a:ext cx="182880" cy="18288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673600" y="5221069"/>
            <a:ext cx="3784600" cy="646331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Restored files are moved back  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 their prior location/folder.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495300" y="1895638"/>
            <a:ext cx="7581900" cy="999962"/>
          </a:xfrm>
        </p:spPr>
        <p:txBody>
          <a:bodyPr>
            <a:normAutofit/>
          </a:bodyPr>
          <a:lstStyle/>
          <a:p>
            <a:pPr marL="274320" indent="-274320"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Provide others with access to files and folders of your </a:t>
            </a:r>
          </a:p>
          <a:p>
            <a:pPr marL="274320" indent="-274320"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choosing.</a:t>
            </a:r>
          </a:p>
          <a:p>
            <a:pPr marL="274320" indent="-274320">
              <a:buClr>
                <a:schemeClr val="tx2"/>
              </a:buClr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tx2"/>
              </a:buClr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tx2"/>
              </a:buClr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Sharing Files &amp; Folders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553200"/>
            <a:ext cx="9144000" cy="319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05000" y="2733838"/>
            <a:ext cx="6934200" cy="41241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Allow others to view, download, or edit files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Collaborate with colleagues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 a project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Send a file to a friend or client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Share with both Google and non-Google users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602" name="Picture 2" descr="Image result for file shari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2999204"/>
            <a:ext cx="1231900" cy="1231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508125"/>
            <a:ext cx="8458200" cy="1692275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</a:rPr>
              <a:t>Share a File or Folder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accent1"/>
                </a:solidFill>
                <a:cs typeface="Courier New" panose="02070309020205020404" pitchFamily="49" charset="0"/>
              </a:rPr>
              <a:t>Sharing on Drive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383690"/>
            <a:ext cx="6035040" cy="371231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3233928" y="2438400"/>
            <a:ext cx="652272" cy="8153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1676400" y="2133600"/>
            <a:ext cx="2590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once on the file</a:t>
            </a:r>
            <a:endParaRPr lang="en-US" b="1" dirty="0">
              <a:latin typeface="+mn-lt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3595689" y="3267074"/>
            <a:ext cx="914400" cy="87782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400674" y="2366968"/>
            <a:ext cx="3048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8"/>
          <p:cNvSpPr txBox="1">
            <a:spLocks noChangeArrowheads="1"/>
          </p:cNvSpPr>
          <p:nvPr/>
        </p:nvSpPr>
        <p:spPr bwMode="auto">
          <a:xfrm>
            <a:off x="4610100" y="2133600"/>
            <a:ext cx="26289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the share icon</a:t>
            </a:r>
            <a:endParaRPr lang="en-US" b="1" dirty="0">
              <a:latin typeface="+mn-lt"/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5731667" y="2770981"/>
            <a:ext cx="155448" cy="15544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8800" y="2209800"/>
            <a:ext cx="233366" cy="200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4191000"/>
            <a:ext cx="3448228" cy="2057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8" name="Straight Arrow Connector 17"/>
          <p:cNvCxnSpPr/>
          <p:nvPr/>
        </p:nvCxnSpPr>
        <p:spPr>
          <a:xfrm>
            <a:off x="4804608" y="4900864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779296" y="4712368"/>
            <a:ext cx="2264569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Enter recipient(s)</a:t>
            </a:r>
            <a:endParaRPr lang="en-US" b="1" dirty="0">
              <a:latin typeface="+mn-lt"/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5502274" y="4765675"/>
            <a:ext cx="2041525" cy="2508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804608" y="5392989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779296" y="5204493"/>
            <a:ext cx="2264569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4. Type a message</a:t>
            </a:r>
            <a:endParaRPr lang="en-US" b="1" dirty="0">
              <a:latin typeface="+mn-lt"/>
            </a:endParaRPr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5502274" y="5041900"/>
            <a:ext cx="3108326" cy="6731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804608" y="6074946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779296" y="5886450"/>
            <a:ext cx="2264569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5. Click on “Send”</a:t>
            </a:r>
            <a:endParaRPr lang="en-US" b="1" dirty="0">
              <a:latin typeface="+mn-lt"/>
            </a:endParaRPr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5495924" y="5939757"/>
            <a:ext cx="457200" cy="2508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457200" y="2197264"/>
            <a:ext cx="8380990" cy="1003136"/>
          </a:xfrm>
        </p:spPr>
        <p:txBody>
          <a:bodyPr>
            <a:normAutofit/>
          </a:bodyPr>
          <a:lstStyle/>
          <a:p>
            <a:pPr marL="274320" indent="-274320"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Drive is a cloud storage solution that allows you to keep all </a:t>
            </a:r>
          </a:p>
          <a:p>
            <a:pPr marL="274320" indent="-274320"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files in one place and access them from any device.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81999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Introduction to Drive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33136" y="1688432"/>
            <a:ext cx="5257800" cy="5302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02920" indent="-457200" fontAlgn="auto">
              <a:spcBef>
                <a:spcPct val="20000"/>
              </a:spcBef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spc="150" dirty="0">
                <a:latin typeface="+mn-lt"/>
              </a:rPr>
              <a:t>Cloud Storage and Sharing</a:t>
            </a:r>
          </a:p>
        </p:txBody>
      </p:sp>
      <p:pic>
        <p:nvPicPr>
          <p:cNvPr id="28677" name="Picture 2" descr="https://lh6.ggpht.com/k7Z4J1IIXXJnC2NRnFfJNlkn7kZge4Zx-Yv5uqYf4222tx74wXDzW24OvOxlcpw0KcQ=w3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1" y="3124200"/>
            <a:ext cx="1298575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1828800" y="3048000"/>
            <a:ext cx="6858000" cy="277222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Store files safely and securely in the cloud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Access your files from a PC, tablet, or mobile </a:t>
            </a:r>
          </a:p>
          <a:p>
            <a:pPr marL="274320" marR="0" lvl="0" indent="-27432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  <a:defRPr/>
            </a:pPr>
            <a:r>
              <a:rPr lang="en-US" sz="2400" dirty="0">
                <a:latin typeface="+mn-lt"/>
                <a:cs typeface="+mn-cs"/>
              </a:rPr>
              <a:t>	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device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Share files w/ others and access files shared  </a:t>
            </a:r>
          </a:p>
          <a:p>
            <a:pPr marL="274320" marR="0" lvl="0" indent="-274320" algn="l" defTabSz="914400" rtl="0" eaLnBrk="1" fontAlgn="auto" latinLnBrk="0" hangingPunct="1">
              <a:lnSpc>
                <a:spcPts val="22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tabLst/>
              <a:defRPr/>
            </a:pPr>
            <a:r>
              <a:rPr lang="en-US" sz="2400" dirty="0">
                <a:latin typeface="+mn-lt"/>
                <a:cs typeface="+mn-cs"/>
              </a:rPr>
              <a:t>	with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Upload up to 15GB for free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508125"/>
            <a:ext cx="8458200" cy="701675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b="1" dirty="0">
                <a:solidFill>
                  <a:schemeClr val="tx1"/>
                </a:solidFill>
              </a:rPr>
              <a:t>Recipients of a shared file receive an email notification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accent1"/>
                </a:solidFill>
                <a:cs typeface="Courier New" panose="02070309020205020404" pitchFamily="49" charset="0"/>
              </a:rPr>
              <a:t>Viewing Email Notifications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b="19273"/>
          <a:stretch>
            <a:fillRect/>
          </a:stretch>
        </p:blipFill>
        <p:spPr bwMode="auto">
          <a:xfrm>
            <a:off x="1371600" y="2286000"/>
            <a:ext cx="6400800" cy="403859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429000" y="4800600"/>
            <a:ext cx="10668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0" name="TextBox 18"/>
          <p:cNvSpPr txBox="1">
            <a:spLocks noChangeArrowheads="1"/>
          </p:cNvSpPr>
          <p:nvPr/>
        </p:nvSpPr>
        <p:spPr bwMode="auto">
          <a:xfrm>
            <a:off x="4191000" y="4648200"/>
            <a:ext cx="26670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Shared files can be accessed via email using the “Open” button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95600" y="2819400"/>
            <a:ext cx="3276600" cy="10668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#4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508125"/>
            <a:ext cx="8458200" cy="2606675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b="1" dirty="0">
                <a:solidFill>
                  <a:schemeClr val="tx1"/>
                </a:solidFill>
              </a:rPr>
              <a:t>Understanding how Drive accounts for shared files</a:t>
            </a:r>
            <a:endParaRPr lang="en-US" sz="2800" b="1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Files shared with you display in the “Shared with me” folder; sub-folders are not allowable here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File size does not count towards your storage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Deleting shared files removes it only from your Drive (unless you are the file owner)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accent1"/>
                </a:solidFill>
                <a:cs typeface="Courier New" panose="02070309020205020404" pitchFamily="49" charset="0"/>
              </a:rPr>
              <a:t>Files Shared w/ You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 b="29306"/>
          <a:stretch>
            <a:fillRect/>
          </a:stretch>
        </p:blipFill>
        <p:spPr bwMode="auto">
          <a:xfrm>
            <a:off x="1911416" y="4085172"/>
            <a:ext cx="5303520" cy="24680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936180" y="5610760"/>
            <a:ext cx="906145" cy="152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2819400" y="5791200"/>
            <a:ext cx="6096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3251200" y="5772150"/>
            <a:ext cx="1593850" cy="646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“Shared with me” folder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8550" y="2971800"/>
            <a:ext cx="5105400" cy="33607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508125"/>
            <a:ext cx="8458200" cy="1692275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b="1" dirty="0">
                <a:solidFill>
                  <a:schemeClr val="tx1"/>
                </a:solidFill>
              </a:rPr>
              <a:t>Managing Files Shared with You in Drive</a:t>
            </a:r>
            <a:endParaRPr lang="en-US" sz="2800" b="1" dirty="0">
              <a:solidFill>
                <a:schemeClr val="tx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  Right-clicking a document provides options to move,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  download, delete, share, and more.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accent1"/>
                </a:solidFill>
                <a:cs typeface="Courier New" panose="02070309020205020404" pitchFamily="49" charset="0"/>
              </a:rPr>
              <a:t>Files Shared w/ You </a:t>
            </a:r>
            <a:r>
              <a:rPr lang="en-US" sz="4400" b="1" dirty="0">
                <a:solidFill>
                  <a:schemeClr val="accent1"/>
                </a:solidFill>
                <a:cs typeface="Courier New" panose="02070309020205020404" pitchFamily="49" charset="0"/>
              </a:rPr>
              <a:t>(cont)</a:t>
            </a:r>
            <a:endParaRPr lang="en-US" sz="4800" b="1" dirty="0">
              <a:solidFill>
                <a:schemeClr val="accent1"/>
              </a:solidFill>
              <a:cs typeface="Courier New" panose="02070309020205020404" pitchFamily="49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790700" y="4521200"/>
            <a:ext cx="533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0" name="TextBox 18"/>
          <p:cNvSpPr txBox="1">
            <a:spLocks noChangeArrowheads="1"/>
          </p:cNvSpPr>
          <p:nvPr/>
        </p:nvSpPr>
        <p:spPr bwMode="auto">
          <a:xfrm>
            <a:off x="317500" y="4197350"/>
            <a:ext cx="1593850" cy="64611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>
                <a:latin typeface="+mn-lt"/>
              </a:rPr>
              <a:t>“Shared with me” folder</a:t>
            </a:r>
          </a:p>
        </p:txBody>
      </p:sp>
      <p:sp>
        <p:nvSpPr>
          <p:cNvPr id="9" name="Isosceles Triangle 8"/>
          <p:cNvSpPr/>
          <p:nvPr/>
        </p:nvSpPr>
        <p:spPr>
          <a:xfrm rot="16200000">
            <a:off x="3160787" y="4625104"/>
            <a:ext cx="1771651" cy="255745"/>
          </a:xfrm>
          <a:prstGeom prst="triangle">
            <a:avLst>
              <a:gd name="adj" fmla="val 83197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87825" y="3886200"/>
            <a:ext cx="1228725" cy="21478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0" name="Straight Arrow Connector 9"/>
          <p:cNvCxnSpPr/>
          <p:nvPr/>
        </p:nvCxnSpPr>
        <p:spPr>
          <a:xfrm flipV="1">
            <a:off x="3511550" y="5392519"/>
            <a:ext cx="533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1917700" y="5068669"/>
            <a:ext cx="159385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>
                <a:latin typeface="+mn-lt"/>
              </a:rPr>
              <a:t>Right-click menu options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386964" y="4440238"/>
            <a:ext cx="906145" cy="152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613400" y="5117108"/>
            <a:ext cx="3352800" cy="92333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Select “Add to My Drive” 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 store the file in a folder 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 your choosing.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508125"/>
            <a:ext cx="8458200" cy="854075"/>
          </a:xfrm>
        </p:spPr>
        <p:txBody>
          <a:bodyPr>
            <a:normAutofit fontScale="92500"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Rather than share files with direct recipients, Drive can provide a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hyperlink to share with anyone or anywhere.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accent1"/>
                </a:solidFill>
                <a:cs typeface="Courier New" panose="02070309020205020404" pitchFamily="49" charset="0"/>
              </a:rPr>
              <a:t>Obtaining a Shareable Link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971800"/>
            <a:ext cx="5486400" cy="29121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>
            <a:off x="3697703" y="3007896"/>
            <a:ext cx="645697" cy="6497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057400" y="2667000"/>
            <a:ext cx="179270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the file</a:t>
            </a:r>
            <a:endParaRPr lang="en-US" b="1" dirty="0">
              <a:latin typeface="+mn-lt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848350" y="3241675"/>
            <a:ext cx="104775" cy="1174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417467" y="3690942"/>
            <a:ext cx="721897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600700" y="3007896"/>
            <a:ext cx="228600" cy="23001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91000" y="2667000"/>
            <a:ext cx="3733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the “shareable link” icon</a:t>
            </a:r>
            <a:endParaRPr lang="en-US" b="1" dirty="0">
              <a:latin typeface="+mn-lt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5403057" y="3631409"/>
            <a:ext cx="997743" cy="1174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858000" y="3507589"/>
            <a:ext cx="1981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Copy hyperlink</a:t>
            </a:r>
            <a:endParaRPr lang="en-US" b="1" dirty="0">
              <a:latin typeface="+mn-lt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2781300"/>
            <a:ext cx="284988" cy="15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3352800" y="4953000"/>
            <a:ext cx="5486400" cy="646331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CAUTION! 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Obtaining a shareable link makes the file available to any Internet user who has the hyperlink.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482600" y="1895638"/>
            <a:ext cx="8356600" cy="999962"/>
          </a:xfrm>
        </p:spPr>
        <p:txBody>
          <a:bodyPr>
            <a:normAutofit/>
          </a:bodyPr>
          <a:lstStyle/>
          <a:p>
            <a:pPr marL="274320" indent="-274320"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Locate files or folders in Drive using various search methods </a:t>
            </a:r>
          </a:p>
          <a:p>
            <a:pPr marL="274320" indent="-274320"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and criteria.</a:t>
            </a:r>
          </a:p>
          <a:p>
            <a:pPr marL="274320" indent="-274320">
              <a:buClr>
                <a:schemeClr val="tx2"/>
              </a:buClr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tx2"/>
              </a:buClr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tx2"/>
              </a:buClr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Searching for Files &amp; Folders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553200"/>
            <a:ext cx="9144000" cy="319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828800" y="2733838"/>
            <a:ext cx="6934200" cy="41241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Search by keywords found in the name of a file </a:t>
            </a:r>
          </a:p>
          <a:p>
            <a:pPr marL="274320" marR="0" lvl="0" indent="-27432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  <a:defRPr/>
            </a:pPr>
            <a:r>
              <a:rPr lang="en-US" sz="2400" dirty="0">
                <a:latin typeface="+mn-lt"/>
                <a:cs typeface="+mn-cs"/>
              </a:rPr>
              <a:t>	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 from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within its contents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advanced search options to locate a file </a:t>
            </a:r>
          </a:p>
          <a:p>
            <a:pPr marL="274320" marR="0" lvl="0" indent="-27432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  <a:defRPr/>
            </a:pPr>
            <a:r>
              <a:rPr lang="en-US" sz="2400" dirty="0">
                <a:latin typeface="+mn-lt"/>
                <a:cs typeface="+mn-cs"/>
              </a:rPr>
              <a:t>	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based on a variety of properties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Image result for search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303" y="2924628"/>
            <a:ext cx="981018" cy="103777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508125"/>
            <a:ext cx="8458200" cy="1692275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b="1" dirty="0">
                <a:solidFill>
                  <a:schemeClr val="tx1"/>
                </a:solidFill>
              </a:rPr>
              <a:t>All searches begin in the “Search” bar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6868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accent1"/>
                </a:solidFill>
                <a:cs typeface="Courier New" panose="02070309020205020404" pitchFamily="49" charset="0"/>
              </a:rPr>
              <a:t>Searching for Files and Folders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b="19299"/>
          <a:stretch>
            <a:fillRect/>
          </a:stretch>
        </p:blipFill>
        <p:spPr bwMode="auto">
          <a:xfrm>
            <a:off x="1371600" y="2438400"/>
            <a:ext cx="6400800" cy="40005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V="1">
            <a:off x="1898650" y="2609850"/>
            <a:ext cx="533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0" name="TextBox 18"/>
          <p:cNvSpPr txBox="1">
            <a:spLocks noChangeArrowheads="1"/>
          </p:cNvSpPr>
          <p:nvPr/>
        </p:nvSpPr>
        <p:spPr bwMode="auto">
          <a:xfrm>
            <a:off x="609600" y="2286000"/>
            <a:ext cx="128905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Search by keyword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835150" y="4846419"/>
            <a:ext cx="533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241300" y="4535269"/>
            <a:ext cx="16764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Use advanced search options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898650" y="3716119"/>
            <a:ext cx="533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609600" y="3392269"/>
            <a:ext cx="128905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Search by file type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508125"/>
            <a:ext cx="8458200" cy="1692275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b="1" dirty="0">
                <a:solidFill>
                  <a:schemeClr val="tx1"/>
                </a:solidFill>
              </a:rPr>
              <a:t>Select from multiple file properties to conduct a search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6868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accent1"/>
                </a:solidFill>
                <a:cs typeface="Courier New" panose="02070309020205020404" pitchFamily="49" charset="0"/>
              </a:rPr>
              <a:t>Using the Advanced Search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b="18308"/>
          <a:stretch>
            <a:fillRect/>
          </a:stretch>
        </p:blipFill>
        <p:spPr bwMode="auto">
          <a:xfrm>
            <a:off x="1371600" y="2362200"/>
            <a:ext cx="6400800" cy="404959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2278380" y="2644140"/>
            <a:ext cx="4114800" cy="237744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482600" y="1895638"/>
            <a:ext cx="8356600" cy="695162"/>
          </a:xfrm>
        </p:spPr>
        <p:txBody>
          <a:bodyPr>
            <a:normAutofit/>
          </a:bodyPr>
          <a:lstStyle/>
          <a:p>
            <a:pPr marL="274320" indent="-274320"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Move beyond the basics of Google Drive.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Next Steps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553200"/>
            <a:ext cx="9144000" cy="319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828800" y="2374900"/>
            <a:ext cx="6934200" cy="25781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Review your Drive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settings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Explore additional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learning resources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lang="en-US" sz="2400" baseline="0" dirty="0">
                <a:latin typeface="+mn-lt"/>
                <a:cs typeface="+mn-cs"/>
              </a:rPr>
              <a:t>Complete the class survey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lang="en-US" sz="2400" baseline="0" dirty="0">
                <a:latin typeface="+mn-lt"/>
                <a:cs typeface="+mn-cs"/>
              </a:rPr>
              <a:t>Attend</a:t>
            </a:r>
            <a:r>
              <a:rPr lang="en-US" sz="2400" dirty="0">
                <a:latin typeface="+mn-lt"/>
                <a:cs typeface="+mn-cs"/>
              </a:rPr>
              <a:t> upcoming classes on Google Docs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2" descr="Image result for next steps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00" y="264160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305801" cy="11430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Access Settings to modify display density, notification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preferences, and more.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820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Accessing Drive Settings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859032"/>
            <a:ext cx="5486400" cy="346556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5" name="Straight Arrow Connector 4"/>
          <p:cNvCxnSpPr>
            <a:stCxn id="39942" idx="3"/>
          </p:cNvCxnSpPr>
          <p:nvPr/>
        </p:nvCxnSpPr>
        <p:spPr>
          <a:xfrm flipH="1">
            <a:off x="6686550" y="3273941"/>
            <a:ext cx="1828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2" name="TextBox 18"/>
          <p:cNvSpPr txBox="1">
            <a:spLocks noChangeArrowheads="1"/>
          </p:cNvSpPr>
          <p:nvPr/>
        </p:nvSpPr>
        <p:spPr bwMode="auto">
          <a:xfrm>
            <a:off x="6991350" y="3089275"/>
            <a:ext cx="1524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+mn-lt"/>
              </a:rPr>
              <a:t>1. Gear icon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477000" y="3505200"/>
            <a:ext cx="6096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3" name="TextBox 18"/>
          <p:cNvSpPr txBox="1">
            <a:spLocks noChangeArrowheads="1"/>
          </p:cNvSpPr>
          <p:nvPr/>
        </p:nvSpPr>
        <p:spPr bwMode="auto">
          <a:xfrm>
            <a:off x="6991350" y="3552825"/>
            <a:ext cx="14478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+mn-lt"/>
              </a:rPr>
              <a:t>2.  Settings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580356"/>
            <a:ext cx="8183563" cy="5506244"/>
          </a:xfrm>
        </p:spPr>
        <p:txBody>
          <a:bodyPr>
            <a:normAutofit/>
          </a:bodyPr>
          <a:lstStyle/>
          <a:p>
            <a:pPr marL="274320" indent="-274320">
              <a:buClr>
                <a:schemeClr val="tx2"/>
              </a:buClr>
              <a:buNone/>
              <a:defRPr/>
            </a:pPr>
            <a:r>
              <a:rPr lang="en-US" sz="2800" b="1" spc="150" dirty="0">
                <a:solidFill>
                  <a:prstClr val="black"/>
                </a:solidFill>
                <a:cs typeface="Arial" pitchFamily="34" charset="0"/>
              </a:rPr>
              <a:t>Consider this…</a:t>
            </a:r>
          </a:p>
          <a:p>
            <a:pPr marL="274320" indent="-274320">
              <a:buClr>
                <a:schemeClr val="tx2"/>
              </a:buClr>
              <a:buNone/>
              <a:defRPr/>
            </a:pPr>
            <a:endParaRPr lang="en-US" sz="1050" dirty="0">
              <a:solidFill>
                <a:schemeClr val="tx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Drive storage capacity (15GB) </a:t>
            </a:r>
          </a:p>
          <a:p>
            <a:pPr marL="438912" lvl="1" indent="-274320">
              <a:buClr>
                <a:schemeClr val="tx2"/>
              </a:buClr>
              <a:defRPr/>
            </a:pPr>
            <a:r>
              <a:rPr lang="en-US" sz="2288" dirty="0">
                <a:solidFill>
                  <a:schemeClr val="tx1"/>
                </a:solidFill>
              </a:rPr>
              <a:t>Emails and attachments in Gmail count towards limit</a:t>
            </a:r>
          </a:p>
          <a:p>
            <a:pPr marL="438912" lvl="1" indent="-274320">
              <a:buClr>
                <a:schemeClr val="tx2"/>
              </a:buClr>
              <a:defRPr/>
            </a:pPr>
            <a:r>
              <a:rPr lang="en-US" sz="2288" dirty="0">
                <a:solidFill>
                  <a:schemeClr val="tx1"/>
                </a:solidFill>
              </a:rPr>
              <a:t>Files created in Google docs, like Slides or Sheets, don’t count towards storage limit</a:t>
            </a:r>
          </a:p>
          <a:p>
            <a:pPr marL="438912" lvl="1" indent="-274320">
              <a:buClr>
                <a:schemeClr val="tx2"/>
              </a:buClr>
              <a:defRPr/>
            </a:pPr>
            <a:r>
              <a:rPr lang="en-US" sz="2288" dirty="0">
                <a:solidFill>
                  <a:schemeClr val="tx1"/>
                </a:solidFill>
              </a:rPr>
              <a:t>Increased storage available for nominal monthly fee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endParaRPr lang="en-US" sz="1800" dirty="0">
              <a:solidFill>
                <a:schemeClr val="tx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File Compatibility</a:t>
            </a:r>
          </a:p>
          <a:p>
            <a:pPr marL="438912" lvl="1" indent="-274320">
              <a:buClr>
                <a:schemeClr val="tx2"/>
              </a:buClr>
              <a:defRPr/>
            </a:pPr>
            <a:r>
              <a:rPr lang="en-US" sz="2288" dirty="0">
                <a:solidFill>
                  <a:schemeClr val="tx1"/>
                </a:solidFill>
              </a:rPr>
              <a:t>Nearly all file types and sizes can be uploaded (Ex: PDF’s, MP3’s, GIF’s, ZIP’s, etc.)</a:t>
            </a:r>
          </a:p>
          <a:p>
            <a:pPr marL="438912" lvl="1" indent="-274320">
              <a:buClr>
                <a:schemeClr val="tx2"/>
              </a:buClr>
              <a:defRPr/>
            </a:pPr>
            <a:r>
              <a:rPr lang="en-US" sz="2288" dirty="0">
                <a:solidFill>
                  <a:schemeClr val="tx1"/>
                </a:solidFill>
              </a:rPr>
              <a:t>Microsoft Office files can be converted to Google docs (and vice versa)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6868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File Storage Considerations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820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Navigating Drive Settings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093688"/>
            <a:ext cx="6877916" cy="392659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flipV="1">
            <a:off x="1066800" y="3505200"/>
            <a:ext cx="3048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76200" y="3821668"/>
            <a:ext cx="21336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Navigate between categories</a:t>
            </a:r>
            <a:endParaRPr lang="en-US" b="1" dirty="0">
              <a:latin typeface="+mn-lt"/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219200" y="2743200"/>
            <a:ext cx="914400" cy="762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2286000" y="2743200"/>
            <a:ext cx="5486400" cy="3124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657600" y="5627132"/>
            <a:ext cx="3048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3048000" y="5943600"/>
            <a:ext cx="16002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Select desired settings</a:t>
            </a:r>
            <a:endParaRPr lang="en-US" b="1" dirty="0">
              <a:latin typeface="+mn-lt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7239000" y="2502932"/>
            <a:ext cx="3048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6781800" y="2819400"/>
            <a:ext cx="1371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Save / Exit</a:t>
            </a:r>
            <a:endParaRPr lang="en-US" b="1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229601" cy="793751"/>
          </a:xfrm>
        </p:spPr>
        <p:txBody>
          <a:bodyPr>
            <a:no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Google docs are similar to Microsoft Office documents,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but created with Google apps.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Google Docs</a:t>
            </a:r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457200" y="2286000"/>
            <a:ext cx="8183563" cy="47244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144018" algn="l" defTabSz="914400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buSzTx/>
              <a:buFont typeface="Wingdings 2" panose="05020102010507070707" pitchFamily="18" charset="2"/>
              <a:buNone/>
              <a:tabLst/>
              <a:defRPr/>
            </a:pPr>
            <a:endParaRPr kumimoji="0" lang="en-US" sz="1575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144018" algn="l" defTabSz="914400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buSzTx/>
              <a:buFont typeface="Wingdings 2" panose="05020102010507070707" pitchFamily="18" charset="2"/>
              <a:buNone/>
              <a:tabLst/>
              <a:defRPr/>
            </a:pPr>
            <a:endParaRPr kumimoji="0" lang="en-US" sz="1575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144018" fontAlgn="auto"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defRPr/>
            </a:pPr>
            <a:r>
              <a:rPr lang="en-US" sz="2400" b="1" dirty="0">
                <a:solidFill>
                  <a:prstClr val="black"/>
                </a:solidFill>
                <a:latin typeface="Segoe UI"/>
                <a:cs typeface="+mn-cs"/>
              </a:rPr>
              <a:t>		Docs  - </a:t>
            </a:r>
            <a:r>
              <a:rPr lang="en-US" sz="2400" dirty="0">
                <a:solidFill>
                  <a:prstClr val="black"/>
                </a:solidFill>
                <a:latin typeface="Segoe UI"/>
                <a:cs typeface="+mn-cs"/>
              </a:rPr>
              <a:t>Word processer application that enables 	you to create and collaborate on documents similar 	to Microsoft Word</a:t>
            </a:r>
          </a:p>
          <a:p>
            <a:pPr marL="274320" marR="0" lvl="0" indent="-144018" algn="l" defTabSz="914400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kumimoji="0" lang="en-US" sz="157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  <a:p>
            <a:pPr marL="274320" marR="0" lvl="0" indent="-144018" algn="l" defTabSz="914400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buSzTx/>
              <a:buFont typeface="Wingdings 2" panose="05020102010507070707" pitchFamily="18" charset="2"/>
              <a:buNone/>
              <a:tabLst/>
              <a:defRPr/>
            </a:pPr>
            <a:endParaRPr lang="en-US" sz="1575" dirty="0">
              <a:latin typeface="+mn-lt"/>
              <a:cs typeface="+mn-cs"/>
            </a:endParaRPr>
          </a:p>
          <a:p>
            <a:pPr marL="274320" lvl="0" indent="-144018" fontAlgn="auto"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Sheets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400" b="1" dirty="0">
                <a:solidFill>
                  <a:prstClr val="black"/>
                </a:solidFill>
                <a:latin typeface="Segoe UI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Spreadsheet application that enables you 	to create and collaborate on spreadsheets with 	people in real time; similar to Excel</a:t>
            </a:r>
          </a:p>
          <a:p>
            <a:pPr marL="274320" marR="0" lvl="0" indent="-144018" algn="l" defTabSz="914400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buSzTx/>
              <a:buFont typeface="Wingdings 2" panose="05020102010507070707" pitchFamily="18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144018" fontAlgn="auto">
              <a:spcBef>
                <a:spcPts val="169"/>
              </a:spcBef>
              <a:spcAft>
                <a:spcPts val="0"/>
              </a:spcAft>
              <a:buClr>
                <a:srgbClr val="934747"/>
              </a:buClr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Slides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400" b="1" dirty="0">
                <a:solidFill>
                  <a:prstClr val="black"/>
                </a:solidFill>
                <a:latin typeface="Segoe UI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Web-based presentation application that 	enables you to create and collaborate on 	presentations;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similar to PowerPoint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0" descr="https://lh3.ggpht.com/e3oZddUHSC6EcnxC80rl_6HbY94sM63dn6KrEXJ-C4GIUN-t1XM0uYA_WUwyhbIHmVMH=w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43434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 descr="http://www.gthisgthat.com/wp-content/uploads/2015/01/300x300xgoogle-slides-logo.png.pagespeed.ic.0mVqRWxct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57150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https://lh4.ggpht.com/-wROmWQVYTcjs3G6H0lYkBK2nPGYsY75Ik2IXTmOO2Oo0SMgbDtnF0eqz-BRR1hRQg=w3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875" y="2819400"/>
            <a:ext cx="7715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229601" cy="793751"/>
          </a:xfrm>
        </p:spPr>
        <p:txBody>
          <a:bodyPr>
            <a:no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Google docs are similar to Microsoft Office documents,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but created with Google apps.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Google Docs</a:t>
            </a: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0" y="2743200"/>
            <a:ext cx="6178550" cy="3657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5" name="Straight Arrow Connector 4"/>
          <p:cNvCxnSpPr>
            <a:stCxn id="39942" idx="3"/>
          </p:cNvCxnSpPr>
          <p:nvPr/>
        </p:nvCxnSpPr>
        <p:spPr>
          <a:xfrm flipV="1">
            <a:off x="2209800" y="3495675"/>
            <a:ext cx="47625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2" name="TextBox 18"/>
          <p:cNvSpPr txBox="1">
            <a:spLocks noChangeArrowheads="1"/>
          </p:cNvSpPr>
          <p:nvPr/>
        </p:nvSpPr>
        <p:spPr bwMode="auto">
          <a:xfrm>
            <a:off x="838200" y="3314700"/>
            <a:ext cx="13716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latin typeface="+mn-lt"/>
              </a:rPr>
              <a:t>1. New</a:t>
            </a:r>
          </a:p>
        </p:txBody>
      </p:sp>
      <p:sp>
        <p:nvSpPr>
          <p:cNvPr id="39943" name="TextBox 18"/>
          <p:cNvSpPr txBox="1">
            <a:spLocks noChangeArrowheads="1"/>
          </p:cNvSpPr>
          <p:nvPr/>
        </p:nvSpPr>
        <p:spPr bwMode="auto">
          <a:xfrm>
            <a:off x="228600" y="4140200"/>
            <a:ext cx="1981200" cy="3698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+mn-lt"/>
              </a:rPr>
              <a:t>2.  Google Docs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209800" y="4330700"/>
            <a:ext cx="47625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7391401" cy="793751"/>
          </a:xfrm>
        </p:spPr>
        <p:txBody>
          <a:bodyPr>
            <a:normAutofit fontScale="92500" lnSpcReduction="20000"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All changes to Google Docs are automatically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saved to Drive.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Modifying Google Docs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4197" y="2710542"/>
            <a:ext cx="5979603" cy="3581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95600" y="2819400"/>
            <a:ext cx="3276600" cy="10668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#5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457199" y="1535834"/>
            <a:ext cx="8183563" cy="1131166"/>
          </a:xfrm>
        </p:spPr>
        <p:txBody>
          <a:bodyPr>
            <a:normAutofit/>
          </a:bodyPr>
          <a:lstStyle/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</a:rPr>
              <a:t>GCF Learn Free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u="sng" dirty="0">
                <a:solidFill>
                  <a:schemeClr val="tx1"/>
                </a:solidFill>
              </a:rPr>
              <a:t>www.GCFLearnFree.org/GoogleDriveAndDocs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Learning Resources</a:t>
            </a:r>
          </a:p>
        </p:txBody>
      </p:sp>
      <p:pic>
        <p:nvPicPr>
          <p:cNvPr id="50180" name="Picture 5"/>
          <p:cNvPicPr>
            <a:picLocks noChangeAspect="1" noChangeArrowheads="1"/>
          </p:cNvPicPr>
          <p:nvPr/>
        </p:nvPicPr>
        <p:blipFill>
          <a:blip r:embed="rId3" cstate="print"/>
          <a:srcRect t="3102"/>
          <a:stretch>
            <a:fillRect/>
          </a:stretch>
        </p:blipFill>
        <p:spPr bwMode="auto">
          <a:xfrm>
            <a:off x="609600" y="2788560"/>
            <a:ext cx="5105400" cy="36083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183563" cy="1295400"/>
          </a:xfrm>
        </p:spPr>
        <p:txBody>
          <a:bodyPr>
            <a:normAutofit/>
          </a:bodyPr>
          <a:lstStyle/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</a:rPr>
              <a:t>Google Help</a:t>
            </a:r>
          </a:p>
          <a:p>
            <a:pPr marL="502920" indent="-45720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u="sng" dirty="0">
                <a:solidFill>
                  <a:schemeClr val="tx1"/>
                </a:solidFill>
              </a:rPr>
              <a:t>https://support.google.com/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Learning Resources</a:t>
            </a:r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0400" y="2971800"/>
            <a:ext cx="5245100" cy="3505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V="1">
            <a:off x="3981450" y="5029200"/>
            <a:ext cx="304800" cy="2608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3200400" y="5257800"/>
            <a:ext cx="10668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+mn-lt"/>
              </a:rPr>
              <a:t>Drive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292600" y="4464050"/>
            <a:ext cx="548640" cy="54864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/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457200"/>
            <a:ext cx="5181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Questions?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81000" y="2590800"/>
            <a:ext cx="8183563" cy="3886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THANK YOU FOR COMING!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4400" dirty="0">
              <a:solidFill>
                <a:schemeClr val="tx1"/>
              </a:solidFill>
            </a:endParaRP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u="sng" dirty="0">
                <a:solidFill>
                  <a:schemeClr val="tx1"/>
                </a:solidFill>
              </a:rPr>
              <a:t>Part Four Next Week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Google Docs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Accessing Drive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11666"/>
          <a:stretch>
            <a:fillRect/>
          </a:stretch>
        </p:blipFill>
        <p:spPr bwMode="auto">
          <a:xfrm>
            <a:off x="762000" y="2862648"/>
            <a:ext cx="6705600" cy="346195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8" name="Straight Arrow Connector 17"/>
          <p:cNvCxnSpPr/>
          <p:nvPr/>
        </p:nvCxnSpPr>
        <p:spPr>
          <a:xfrm flipH="1">
            <a:off x="6477000" y="2481648"/>
            <a:ext cx="381000" cy="46037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324600" y="2264716"/>
            <a:ext cx="2286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Apps icon 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6324600" y="4081848"/>
            <a:ext cx="381000" cy="46037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4050" y="2329248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324600" y="3853248"/>
            <a:ext cx="1981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on “Drive”</a:t>
            </a: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6332216" y="2948374"/>
            <a:ext cx="182880" cy="18288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5880100" y="4558098"/>
            <a:ext cx="457200" cy="4572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5800" y="1825247"/>
            <a:ext cx="3499757" cy="689353"/>
          </a:xfrm>
        </p:spPr>
        <p:txBody>
          <a:bodyPr>
            <a:normAutofit/>
          </a:bodyPr>
          <a:lstStyle/>
          <a:p>
            <a:pPr marL="205740" lvl="2" indent="-144018" algn="ctr">
              <a:buNone/>
            </a:pPr>
            <a:r>
              <a:rPr lang="en-US" sz="3200" b="1" u="sng" dirty="0">
                <a:solidFill>
                  <a:srgbClr val="3575B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www.gmail.com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9600" y="5791200"/>
            <a:ext cx="4953000" cy="707886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Drive is designed for optimal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performance using Google Chrome.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95600" y="2819400"/>
            <a:ext cx="3276600" cy="10668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#1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3576" y="2286000"/>
            <a:ext cx="6400800" cy="36917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Navigating Drive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835150" y="1981200"/>
            <a:ext cx="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1435100" y="2990850"/>
            <a:ext cx="850900" cy="1295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8" name="Rectangle 8"/>
          <p:cNvSpPr>
            <a:spLocks noChangeArrowheads="1"/>
          </p:cNvSpPr>
          <p:nvPr/>
        </p:nvSpPr>
        <p:spPr bwMode="auto">
          <a:xfrm>
            <a:off x="6880859" y="2665895"/>
            <a:ext cx="775801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119697" y="1992318"/>
            <a:ext cx="533400" cy="4984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7543800" y="3048000"/>
            <a:ext cx="5334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2" name="TextBox 18"/>
          <p:cNvSpPr txBox="1">
            <a:spLocks noChangeArrowheads="1"/>
          </p:cNvSpPr>
          <p:nvPr/>
        </p:nvSpPr>
        <p:spPr bwMode="auto">
          <a:xfrm>
            <a:off x="882650" y="1828800"/>
            <a:ext cx="1905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Create or Upload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90550" y="3276600"/>
            <a:ext cx="8382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5" name="TextBox 18"/>
          <p:cNvSpPr txBox="1">
            <a:spLocks noChangeArrowheads="1"/>
          </p:cNvSpPr>
          <p:nvPr/>
        </p:nvSpPr>
        <p:spPr bwMode="auto">
          <a:xfrm>
            <a:off x="89906" y="2701760"/>
            <a:ext cx="12954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Navigation Pane</a:t>
            </a: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2328866" y="2314569"/>
            <a:ext cx="3929059" cy="28099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1502569" y="2700334"/>
            <a:ext cx="658368" cy="18288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1" name="Straight Arrow Connector 20"/>
          <p:cNvCxnSpPr>
            <a:endCxn id="22" idx="3"/>
          </p:cNvCxnSpPr>
          <p:nvPr/>
        </p:nvCxnSpPr>
        <p:spPr>
          <a:xfrm flipV="1">
            <a:off x="1247775" y="5225534"/>
            <a:ext cx="962025" cy="1346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7" name="TextBox 18"/>
          <p:cNvSpPr txBox="1">
            <a:spLocks noChangeArrowheads="1"/>
          </p:cNvSpPr>
          <p:nvPr/>
        </p:nvSpPr>
        <p:spPr bwMode="auto">
          <a:xfrm>
            <a:off x="4648200" y="1840468"/>
            <a:ext cx="1524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Search Bar</a:t>
            </a:r>
          </a:p>
        </p:txBody>
      </p:sp>
      <p:sp>
        <p:nvSpPr>
          <p:cNvPr id="49" name="Rectangle 8"/>
          <p:cNvSpPr>
            <a:spLocks noChangeArrowheads="1"/>
          </p:cNvSpPr>
          <p:nvPr/>
        </p:nvSpPr>
        <p:spPr bwMode="auto">
          <a:xfrm>
            <a:off x="1435100" y="4400550"/>
            <a:ext cx="850900" cy="381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1295400" y="4800600"/>
            <a:ext cx="3048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76200" y="5040868"/>
            <a:ext cx="2133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Remaining Storage</a:t>
            </a:r>
          </a:p>
        </p:txBody>
      </p:sp>
      <p:sp>
        <p:nvSpPr>
          <p:cNvPr id="58" name="TextBox 18"/>
          <p:cNvSpPr txBox="1">
            <a:spLocks noChangeArrowheads="1"/>
          </p:cNvSpPr>
          <p:nvPr/>
        </p:nvSpPr>
        <p:spPr bwMode="auto">
          <a:xfrm>
            <a:off x="7711440" y="3288268"/>
            <a:ext cx="1143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Sorting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7696200" y="2255520"/>
            <a:ext cx="533400" cy="4984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6" name="TextBox 18"/>
          <p:cNvSpPr txBox="1">
            <a:spLocks noChangeArrowheads="1"/>
          </p:cNvSpPr>
          <p:nvPr/>
        </p:nvSpPr>
        <p:spPr bwMode="auto">
          <a:xfrm>
            <a:off x="7086600" y="1844840"/>
            <a:ext cx="1828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Settings and Display Options</a:t>
            </a:r>
          </a:p>
        </p:txBody>
      </p:sp>
      <p:sp>
        <p:nvSpPr>
          <p:cNvPr id="60" name="Rectangle 8"/>
          <p:cNvSpPr>
            <a:spLocks noChangeArrowheads="1"/>
          </p:cNvSpPr>
          <p:nvPr/>
        </p:nvSpPr>
        <p:spPr bwMode="auto">
          <a:xfrm>
            <a:off x="6677976" y="2967037"/>
            <a:ext cx="861061" cy="2286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" name="Rectangle 8"/>
          <p:cNvSpPr>
            <a:spLocks noChangeArrowheads="1"/>
          </p:cNvSpPr>
          <p:nvPr/>
        </p:nvSpPr>
        <p:spPr bwMode="auto">
          <a:xfrm>
            <a:off x="2590800" y="3236496"/>
            <a:ext cx="4948237" cy="57350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6" name="Rectangle 8"/>
          <p:cNvSpPr>
            <a:spLocks noChangeArrowheads="1"/>
          </p:cNvSpPr>
          <p:nvPr/>
        </p:nvSpPr>
        <p:spPr bwMode="auto">
          <a:xfrm>
            <a:off x="2590800" y="4038600"/>
            <a:ext cx="4948237" cy="1905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7" name="Straight Arrow Connector 66"/>
          <p:cNvCxnSpPr/>
          <p:nvPr/>
        </p:nvCxnSpPr>
        <p:spPr>
          <a:xfrm flipH="1" flipV="1">
            <a:off x="7222960" y="4953000"/>
            <a:ext cx="5334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 flipV="1">
            <a:off x="7222960" y="3733800"/>
            <a:ext cx="5334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18"/>
          <p:cNvSpPr txBox="1">
            <a:spLocks noChangeArrowheads="1"/>
          </p:cNvSpPr>
          <p:nvPr/>
        </p:nvSpPr>
        <p:spPr bwMode="auto">
          <a:xfrm>
            <a:off x="7620000" y="3821668"/>
            <a:ext cx="1219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Folders</a:t>
            </a:r>
          </a:p>
        </p:txBody>
      </p:sp>
      <p:sp>
        <p:nvSpPr>
          <p:cNvPr id="29711" name="TextBox 18"/>
          <p:cNvSpPr txBox="1">
            <a:spLocks noChangeArrowheads="1"/>
          </p:cNvSpPr>
          <p:nvPr/>
        </p:nvSpPr>
        <p:spPr bwMode="auto">
          <a:xfrm>
            <a:off x="7620000" y="5040868"/>
            <a:ext cx="1219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Files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457200" y="1895638"/>
            <a:ext cx="8305800" cy="999962"/>
          </a:xfrm>
        </p:spPr>
        <p:txBody>
          <a:bodyPr>
            <a:normAutofit/>
          </a:bodyPr>
          <a:lstStyle/>
          <a:p>
            <a:pPr marL="274320" indent="-274320"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Manage existing files and folders from your computer or </a:t>
            </a:r>
          </a:p>
          <a:p>
            <a:pPr marL="274320" indent="-274320"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other device by uploading to Drive.</a:t>
            </a:r>
          </a:p>
          <a:p>
            <a:pPr marL="274320" indent="-274320">
              <a:buClr>
                <a:schemeClr val="tx2"/>
              </a:buClr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tx2"/>
              </a:buClr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marL="274320" indent="-274320">
              <a:buClr>
                <a:schemeClr val="tx2"/>
              </a:buClr>
              <a:buNone/>
              <a:defRPr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582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Working w/ Files &amp; Folders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553200"/>
            <a:ext cx="9144000" cy="319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828800" y="2667000"/>
            <a:ext cx="6934200" cy="41241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Upload a single file or entire folder from your</a:t>
            </a:r>
          </a:p>
          <a:p>
            <a:pPr marL="274320" marR="0" lvl="0" indent="-274320" algn="l" defTabSz="914400" rtl="0" eaLnBrk="1" fontAlgn="auto" latinLnBrk="0" hangingPunct="1">
              <a:lnSpc>
                <a:spcPts val="22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computer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Organize files on Drive with folders and </a:t>
            </a:r>
          </a:p>
          <a:p>
            <a:pPr marL="274320" marR="0" lvl="0" indent="-27432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subfolders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 individual files or folders as favorites for </a:t>
            </a:r>
          </a:p>
          <a:p>
            <a:pPr marL="274320" marR="0" lvl="0" indent="-27432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quick and easy access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Delete or download files from Drive as needed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8674" name="Picture 2" descr="Image result for files and folder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2743200"/>
            <a:ext cx="1755493" cy="1524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Uploading Files to Drive</a:t>
            </a: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3950" y="1828800"/>
            <a:ext cx="6035040" cy="397095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276474" y="2145134"/>
            <a:ext cx="640080" cy="18288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2276474" y="2596772"/>
            <a:ext cx="1000126" cy="43217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800222" y="2807125"/>
            <a:ext cx="457200" cy="3476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304800" y="3146632"/>
            <a:ext cx="22860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</a:t>
            </a:r>
            <a:r>
              <a:rPr lang="en-US" b="1" dirty="0">
                <a:latin typeface="+mn-lt"/>
              </a:rPr>
              <a:t>File upload</a:t>
            </a:r>
          </a:p>
          <a:p>
            <a:r>
              <a:rPr lang="en-US" b="1" dirty="0">
                <a:latin typeface="+mn-lt"/>
              </a:rPr>
              <a:t>  </a:t>
            </a:r>
            <a:r>
              <a:rPr lang="en-US" sz="1600" b="1" dirty="0">
                <a:latin typeface="+mn-lt"/>
              </a:rPr>
              <a:t>  </a:t>
            </a:r>
            <a:r>
              <a:rPr lang="en-US" dirty="0">
                <a:latin typeface="+mn-lt"/>
              </a:rPr>
              <a:t>or </a:t>
            </a:r>
            <a:r>
              <a:rPr lang="en-US" b="1" dirty="0">
                <a:latin typeface="+mn-lt"/>
              </a:rPr>
              <a:t>Folder upload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800222" y="2229830"/>
            <a:ext cx="457200" cy="3476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304800" y="2356830"/>
            <a:ext cx="1524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</a:t>
            </a:r>
            <a:r>
              <a:rPr lang="en-US" b="1" dirty="0">
                <a:latin typeface="+mn-lt"/>
              </a:rPr>
              <a:t>NEW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048000"/>
            <a:ext cx="3810000" cy="292635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23" name="Straight Arrow Connector 22"/>
          <p:cNvCxnSpPr/>
          <p:nvPr/>
        </p:nvCxnSpPr>
        <p:spPr>
          <a:xfrm flipV="1">
            <a:off x="5553072" y="3948885"/>
            <a:ext cx="457200" cy="3476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8"/>
          <p:cNvSpPr txBox="1">
            <a:spLocks noChangeArrowheads="1"/>
          </p:cNvSpPr>
          <p:nvPr/>
        </p:nvSpPr>
        <p:spPr bwMode="auto">
          <a:xfrm>
            <a:off x="3524250" y="4288393"/>
            <a:ext cx="295275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Locate and select the file</a:t>
            </a:r>
          </a:p>
          <a:p>
            <a:r>
              <a:rPr lang="en-US" dirty="0">
                <a:latin typeface="+mn-lt"/>
              </a:rPr>
              <a:t>    or folder from your PC</a:t>
            </a:r>
            <a:endParaRPr lang="en-US" b="1" dirty="0">
              <a:latin typeface="+mn-lt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7086600" y="5856392"/>
            <a:ext cx="457200" cy="3476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8"/>
          <p:cNvSpPr txBox="1">
            <a:spLocks noChangeArrowheads="1"/>
          </p:cNvSpPr>
          <p:nvPr/>
        </p:nvSpPr>
        <p:spPr bwMode="auto">
          <a:xfrm>
            <a:off x="5715000" y="6183868"/>
            <a:ext cx="1600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4. Click </a:t>
            </a:r>
            <a:r>
              <a:rPr lang="en-US" b="1" dirty="0">
                <a:latin typeface="+mn-lt"/>
              </a:rPr>
              <a:t>Open</a:t>
            </a: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7517601" y="5695944"/>
            <a:ext cx="552456" cy="17463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28600" y="5715000"/>
            <a:ext cx="4953000" cy="707886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Another method to upload is by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dragging files from your PC to Drive.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2.xml><?xml version="1.0" encoding="utf-8"?>
<a:theme xmlns:a="http://schemas.openxmlformats.org/drawingml/2006/main" name="Training presentation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- Standard PowerPoint 1.potx" id="{E7373F27-A265-4302-AC05-E6646B59EBA6}" vid="{BC16990C-1B99-4B14-934B-3F37C0BB9EB9}"/>
    </a:ext>
  </a:extLst>
</a:theme>
</file>

<file path=ppt/theme/theme3.xml><?xml version="1.0" encoding="utf-8"?>
<a:theme xmlns:a="http://schemas.openxmlformats.org/drawingml/2006/main" name="1_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PowerPoint_Template</Template>
  <TotalTime>6041</TotalTime>
  <Words>1957</Words>
  <Application>Microsoft Office PowerPoint</Application>
  <PresentationFormat>On-screen Show (4:3)</PresentationFormat>
  <Paragraphs>390</Paragraphs>
  <Slides>47</Slides>
  <Notes>47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47</vt:i4>
      </vt:variant>
    </vt:vector>
  </HeadingPairs>
  <TitlesOfParts>
    <vt:vector size="59" baseType="lpstr">
      <vt:lpstr>Arial</vt:lpstr>
      <vt:lpstr>Calibri</vt:lpstr>
      <vt:lpstr>Courier New</vt:lpstr>
      <vt:lpstr>Georgia</vt:lpstr>
      <vt:lpstr>Myriad Pro</vt:lpstr>
      <vt:lpstr>Segoe UI</vt:lpstr>
      <vt:lpstr>Segoe UI Semibold</vt:lpstr>
      <vt:lpstr>Times New Roman</vt:lpstr>
      <vt:lpstr>Wingdings 2</vt:lpstr>
      <vt:lpstr>Theme - Standard PowerPoint 1</vt:lpstr>
      <vt:lpstr>Training presentation</vt:lpstr>
      <vt:lpstr>1_Theme - Standard PowerPoint 1</vt:lpstr>
      <vt:lpstr>Google Drive</vt:lpstr>
      <vt:lpstr>Agenda</vt:lpstr>
      <vt:lpstr>Introduction to Drive</vt:lpstr>
      <vt:lpstr>File Storage Considerations</vt:lpstr>
      <vt:lpstr>Accessing Drive</vt:lpstr>
      <vt:lpstr>PowerPoint Presentation</vt:lpstr>
      <vt:lpstr>Navigating Drive</vt:lpstr>
      <vt:lpstr>Working w/ Files &amp; Folders</vt:lpstr>
      <vt:lpstr>Uploading Files to Drive</vt:lpstr>
      <vt:lpstr>PowerPoint Presentation</vt:lpstr>
      <vt:lpstr>Managing Files in Drive</vt:lpstr>
      <vt:lpstr>Using Drive Folders </vt:lpstr>
      <vt:lpstr>Using Drive Folders (cont) </vt:lpstr>
      <vt:lpstr>Using Drive Folders (cont)</vt:lpstr>
      <vt:lpstr>PowerPoint Presentation</vt:lpstr>
      <vt:lpstr>Using Drive Folders (cont)</vt:lpstr>
      <vt:lpstr>Using Drive Folders (cont)</vt:lpstr>
      <vt:lpstr>Downloading Files</vt:lpstr>
      <vt:lpstr>Viewing Files in Drive</vt:lpstr>
      <vt:lpstr>Using the Preview Window</vt:lpstr>
      <vt:lpstr>Working w/ Microsoft Files</vt:lpstr>
      <vt:lpstr>Viewing File Details &amp; Activity</vt:lpstr>
      <vt:lpstr>Viewing File Details &amp; Activity</vt:lpstr>
      <vt:lpstr>Starring a File or Folder</vt:lpstr>
      <vt:lpstr>Viewing Starred Items</vt:lpstr>
      <vt:lpstr>Deleting Files from Drive</vt:lpstr>
      <vt:lpstr>Restoring Files from Trash</vt:lpstr>
      <vt:lpstr>Sharing Files &amp; Folders</vt:lpstr>
      <vt:lpstr>Sharing on Drive</vt:lpstr>
      <vt:lpstr>Viewing Email Notifications</vt:lpstr>
      <vt:lpstr>PowerPoint Presentation</vt:lpstr>
      <vt:lpstr>Files Shared w/ You</vt:lpstr>
      <vt:lpstr>Files Shared w/ You (cont)</vt:lpstr>
      <vt:lpstr>Obtaining a Shareable Link</vt:lpstr>
      <vt:lpstr>Searching for Files &amp; Folders</vt:lpstr>
      <vt:lpstr>Searching for Files and Folders</vt:lpstr>
      <vt:lpstr>Using the Advanced Search</vt:lpstr>
      <vt:lpstr>Next Steps</vt:lpstr>
      <vt:lpstr>Accessing Drive Settings</vt:lpstr>
      <vt:lpstr>Navigating Drive Settings</vt:lpstr>
      <vt:lpstr>Creating Google Docs</vt:lpstr>
      <vt:lpstr>Creating Google Docs</vt:lpstr>
      <vt:lpstr>Modifying Google Docs</vt:lpstr>
      <vt:lpstr>PowerPoint Presentation</vt:lpstr>
      <vt:lpstr>Learning Resources</vt:lpstr>
      <vt:lpstr>Learning Resources</vt:lpstr>
      <vt:lpstr>Questions?</vt:lpstr>
    </vt:vector>
  </TitlesOfParts>
  <Company>Motorola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apps documents, sheets, slides</dc:title>
  <dc:creator>Motorola Solutions</dc:creator>
  <cp:lastModifiedBy>Nellie Barrett</cp:lastModifiedBy>
  <cp:revision>219</cp:revision>
  <dcterms:created xsi:type="dcterms:W3CDTF">2015-02-16T19:55:05Z</dcterms:created>
  <dcterms:modified xsi:type="dcterms:W3CDTF">2017-11-13T15:50:56Z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PRESENTATION Google Tools for Collaboration</vt:lpwstr>
  </property>
  <property fmtid="{D5CDD505-2E9C-101B-9397-08002B2CF9AE}" pid="4" name="ArticulateGUID">
    <vt:lpwstr>A55F0912-0978-44AF-A30E-218AB22C2720</vt:lpwstr>
  </property>
  <property fmtid="{D5CDD505-2E9C-101B-9397-08002B2CF9AE}" pid="5" name="ArticulateProjectFull">
    <vt:lpwstr>C:\Users\mhg867\Documents\Google\Class 3 - Google Drive\Presentation - Google Drive.ppta</vt:lpwstr>
  </property>
</Properties>
</file>