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1"/>
    <p:sldMasterId id="2147484061" r:id="rId2"/>
    <p:sldMasterId id="2147484073" r:id="rId3"/>
    <p:sldMasterId id="2147484085" r:id="rId4"/>
  </p:sldMasterIdLst>
  <p:notesMasterIdLst>
    <p:notesMasterId r:id="rId44"/>
  </p:notesMasterIdLst>
  <p:sldIdLst>
    <p:sldId id="256" r:id="rId5"/>
    <p:sldId id="259" r:id="rId6"/>
    <p:sldId id="279" r:id="rId7"/>
    <p:sldId id="298" r:id="rId8"/>
    <p:sldId id="281" r:id="rId9"/>
    <p:sldId id="267" r:id="rId10"/>
    <p:sldId id="299" r:id="rId11"/>
    <p:sldId id="303" r:id="rId12"/>
    <p:sldId id="332" r:id="rId13"/>
    <p:sldId id="304" r:id="rId14"/>
    <p:sldId id="310" r:id="rId15"/>
    <p:sldId id="311" r:id="rId16"/>
    <p:sldId id="312" r:id="rId17"/>
    <p:sldId id="314" r:id="rId18"/>
    <p:sldId id="333" r:id="rId19"/>
    <p:sldId id="315" r:id="rId20"/>
    <p:sldId id="316" r:id="rId21"/>
    <p:sldId id="300" r:id="rId22"/>
    <p:sldId id="313" r:id="rId23"/>
    <p:sldId id="329" r:id="rId24"/>
    <p:sldId id="306" r:id="rId25"/>
    <p:sldId id="307" r:id="rId26"/>
    <p:sldId id="317" r:id="rId27"/>
    <p:sldId id="318" r:id="rId28"/>
    <p:sldId id="308" r:id="rId29"/>
    <p:sldId id="301" r:id="rId30"/>
    <p:sldId id="319" r:id="rId31"/>
    <p:sldId id="322" r:id="rId32"/>
    <p:sldId id="324" r:id="rId33"/>
    <p:sldId id="320" r:id="rId34"/>
    <p:sldId id="323" r:id="rId35"/>
    <p:sldId id="330" r:id="rId36"/>
    <p:sldId id="326" r:id="rId37"/>
    <p:sldId id="275" r:id="rId38"/>
    <p:sldId id="292" r:id="rId39"/>
    <p:sldId id="331" r:id="rId40"/>
    <p:sldId id="327" r:id="rId41"/>
    <p:sldId id="328" r:id="rId42"/>
    <p:sldId id="284" r:id="rId43"/>
  </p:sldIdLst>
  <p:sldSz cx="9144000" cy="6858000" type="screen4x3"/>
  <p:notesSz cx="6858000" cy="9144000"/>
  <p:custDataLst>
    <p:tags r:id="rId4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FFB800"/>
    <a:srgbClr val="CC9900"/>
    <a:srgbClr val="FF9900"/>
    <a:srgbClr val="A8C398"/>
    <a:srgbClr val="709658"/>
    <a:srgbClr val="934747"/>
    <a:srgbClr val="B17462"/>
    <a:srgbClr val="357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7" autoAdjust="0"/>
    <p:restoredTop sz="86557" autoAdjust="0"/>
  </p:normalViewPr>
  <p:slideViewPr>
    <p:cSldViewPr>
      <p:cViewPr>
        <p:scale>
          <a:sx n="280" d="100"/>
          <a:sy n="280" d="100"/>
        </p:scale>
        <p:origin x="-3726" y="-433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FBE600-0507-4F0D-9597-26AEE222615C}" type="datetimeFigureOut">
              <a:rPr lang="en-US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5AA200-2145-4A27-BE84-8A39AE18F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4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33A480-3052-4B30-A93A-BCD1E8198D8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88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75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0B8B3C-A344-4183-B0C7-BBE592D60BA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80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94CFC7-A875-4B29-BF87-8B6E799622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C11D29-6B2B-45C5-9A76-2303DBE45D5F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7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3CEC16-E337-4CFD-8E8C-B03D3C27E33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423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3BE929-A2E5-4A01-89BC-D1839845D8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9289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 dirty="0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39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19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006E00-C70F-4A69-9D29-FFA5EBDE0FE8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00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94CFC7-A875-4B29-BF87-8B6E799622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566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608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6921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212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811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10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88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81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53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403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938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751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571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2098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822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14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784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472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7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019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576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514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772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5704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1438"/>
            <a:ext cx="5410200" cy="12192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Instructor Name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Instructor Title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6" y="762000"/>
            <a:ext cx="9137073" cy="31194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Tools:  Docs </a:t>
            </a:r>
            <a:endParaRPr lang="en-US" sz="3200" b="1" dirty="0"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973607-AF79-4807-BCC0-C039869542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4A68DB-9922-4436-A13F-2040CF6B457F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Renaming a Document</a:t>
            </a:r>
          </a:p>
        </p:txBody>
      </p:sp>
      <p:pic>
        <p:nvPicPr>
          <p:cNvPr id="114692" name="Picture 4"/>
          <p:cNvPicPr>
            <a:picLocks noChangeAspect="1" noChangeArrowheads="1"/>
          </p:cNvPicPr>
          <p:nvPr/>
        </p:nvPicPr>
        <p:blipFill>
          <a:blip r:embed="rId3" cstate="print"/>
          <a:srcRect b="5973"/>
          <a:stretch>
            <a:fillRect/>
          </a:stretch>
        </p:blipFill>
        <p:spPr bwMode="auto">
          <a:xfrm>
            <a:off x="1600200" y="2854293"/>
            <a:ext cx="5943600" cy="359864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1689100" y="3062036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622300" y="3347786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Document Name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824045" y="2866781"/>
            <a:ext cx="895340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Edit the name of your file at anytime by clicking and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typing in the “Document Name” field.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29200" y="5257800"/>
            <a:ext cx="3338286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default name of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any new Google Doc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US" sz="2000" i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Untitled document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48592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Click anywhere in your document to begin typing.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Adding Text to a Document</a:t>
            </a:r>
          </a:p>
        </p:txBody>
      </p: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570744"/>
            <a:ext cx="5943600" cy="382724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413000" y="3162300"/>
            <a:ext cx="4127500" cy="3238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15717" name="Picture 5" descr="Image result for keyboard"/>
          <p:cNvPicPr>
            <a:picLocks noChangeAspect="1" noChangeArrowheads="1"/>
          </p:cNvPicPr>
          <p:nvPr/>
        </p:nvPicPr>
        <p:blipFill>
          <a:blip r:embed="rId4" cstate="print"/>
          <a:srcRect t="10740"/>
          <a:stretch>
            <a:fillRect/>
          </a:stretch>
        </p:blipFill>
        <p:spPr bwMode="auto">
          <a:xfrm>
            <a:off x="5789432" y="5410200"/>
            <a:ext cx="2897368" cy="12192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#2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Because two documents are better than one.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Create a Copy of a Document</a:t>
            </a:r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628900"/>
            <a:ext cx="5943600" cy="382724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1751806" y="360997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73344" y="3531163"/>
            <a:ext cx="1325555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41595" y="27749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76225" y="3429000"/>
            <a:ext cx="1752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Make a copy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7520" y="28479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76225" y="26670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038600"/>
            <a:ext cx="2198573" cy="198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Straight Arrow Connector 12"/>
          <p:cNvCxnSpPr/>
          <p:nvPr/>
        </p:nvCxnSpPr>
        <p:spPr>
          <a:xfrm>
            <a:off x="4556125" y="573087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3552825" y="5549900"/>
            <a:ext cx="132397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OK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4100" y="2667000"/>
            <a:ext cx="5943600" cy="343704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Save a Google document to your computer.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Downloading a Document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51806" y="4269343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73345" y="4190531"/>
            <a:ext cx="12366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41595" y="27749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76224" y="4088368"/>
            <a:ext cx="17811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Download as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7520" y="28479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76225" y="26670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855883" y="4839308"/>
            <a:ext cx="195411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3860799" y="4203700"/>
            <a:ext cx="914401" cy="914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264696" y="4659868"/>
            <a:ext cx="194510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Select file type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29200" y="5159514"/>
            <a:ext cx="3810000" cy="70788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Popular file types include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Microsoft Word and PDF.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24100" y="2667000"/>
            <a:ext cx="5943600" cy="3437048"/>
            <a:chOff x="2324100" y="2667000"/>
            <a:chExt cx="5943600" cy="343704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24100" y="2667000"/>
              <a:ext cx="5943600" cy="343704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3886200" y="4114800"/>
              <a:ext cx="1143000" cy="1143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Removing a Doc.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Deleting a Document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63700" y="376237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41595" y="3694109"/>
            <a:ext cx="12366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41595" y="27749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188118" y="3581400"/>
            <a:ext cx="18573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Move to Trash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7520" y="28479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76225" y="26670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404300" y="5391319"/>
            <a:ext cx="4346575" cy="1015663"/>
            <a:chOff x="4404300" y="5391319"/>
            <a:chExt cx="4346575" cy="1015663"/>
          </a:xfrm>
        </p:grpSpPr>
        <p:sp>
          <p:nvSpPr>
            <p:cNvPr id="20" name="TextBox 19"/>
            <p:cNvSpPr txBox="1"/>
            <p:nvPr/>
          </p:nvSpPr>
          <p:spPr>
            <a:xfrm>
              <a:off x="4404300" y="5391319"/>
              <a:ext cx="4346575" cy="1015663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marL="0" lvl="2"/>
              <a:r>
                <a:rPr lang="en-US" sz="2000" b="1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Tip!  </a:t>
              </a:r>
              <a:r>
                <a:rPr lang="en-US" sz="2000" dirty="0">
                  <a:solidFill>
                    <a:schemeClr val="bg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This can also be done from the Doc homepage by clicking the three vertical dots     next to the title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8300" y="6086699"/>
              <a:ext cx="207282" cy="2377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844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518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Create new documents using various templates:  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Resumes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Letters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Project Proposals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Essays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Newsletters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Brochures 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Meeting Notes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Docs Templates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7371" y="2387600"/>
            <a:ext cx="3189829" cy="405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Create a new document from a template on the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Google Doc’s home screen.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Premade Templates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4060" y="2862268"/>
            <a:ext cx="6752772" cy="358436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5979696"/>
            <a:ext cx="323367" cy="31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7086600" y="3276600"/>
            <a:ext cx="655056" cy="3776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667000" y="3357246"/>
            <a:ext cx="4343399" cy="106997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553200" y="3200400"/>
            <a:ext cx="457199" cy="13890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781800" y="3810000"/>
            <a:ext cx="655056" cy="3776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7162800" y="3512820"/>
            <a:ext cx="18288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Create a new doc or view more templates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057400"/>
            <a:ext cx="8183563" cy="990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Modify your document with various formatting options,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page settings, and more.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Editing &amp; Formatting a Doc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 descr="Image result for ed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6064" y="3128208"/>
            <a:ext cx="1143000" cy="1143000"/>
          </a:xfrm>
          <a:prstGeom prst="rect">
            <a:avLst/>
          </a:prstGeom>
          <a:noFill/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895600"/>
            <a:ext cx="6781800" cy="3581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Change font type and styles</a:t>
            </a:r>
            <a:endParaRPr lang="en-US" sz="2400" dirty="0"/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Undo and redo a change 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View revision history and revert to prior </a:t>
            </a:r>
          </a:p>
          <a:p>
            <a:pPr marL="274320" marR="0" lvl="0" indent="-144018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	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versions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Update paragraph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formatting and page </a:t>
            </a:r>
          </a:p>
          <a:p>
            <a:pPr marL="274320" marR="0" lvl="0" indent="-144018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	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settings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Use </a:t>
            </a:r>
            <a:r>
              <a:rPr lang="en-US" sz="2800" b="1" dirty="0">
                <a:solidFill>
                  <a:schemeClr val="tx1"/>
                </a:solidFill>
              </a:rPr>
              <a:t>Bold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i="1" dirty="0">
                <a:solidFill>
                  <a:schemeClr val="tx1"/>
                </a:solidFill>
              </a:rPr>
              <a:t>italics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u="sng" dirty="0">
                <a:solidFill>
                  <a:schemeClr val="tx1"/>
                </a:solidFill>
              </a:rPr>
              <a:t>underline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>
                <a:solidFill>
                  <a:srgbClr val="C00000"/>
                </a:solidFill>
              </a:rPr>
              <a:t>colors</a:t>
            </a:r>
            <a:r>
              <a:rPr lang="en-US" sz="2800" dirty="0">
                <a:solidFill>
                  <a:schemeClr val="tx1"/>
                </a:solidFill>
              </a:rPr>
              <a:t>, and </a:t>
            </a:r>
            <a:r>
              <a:rPr lang="en-US" sz="2400" dirty="0">
                <a:solidFill>
                  <a:schemeClr val="tx1"/>
                </a:solidFill>
                <a:latin typeface="Algerian" pitchFamily="82" charset="0"/>
                <a:ea typeface="DFKai-SB" pitchFamily="65" charset="-120"/>
              </a:rPr>
              <a:t>more</a:t>
            </a:r>
            <a:r>
              <a:rPr lang="en-US" sz="2800" dirty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Changing Text Formatting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819400"/>
            <a:ext cx="5943600" cy="343378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2241550" y="3838211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044250" y="3733800"/>
            <a:ext cx="2359600" cy="215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117842" y="3067854"/>
            <a:ext cx="1371608" cy="20239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765968" y="3657236"/>
            <a:ext cx="19335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Highlight text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527551" y="3175000"/>
            <a:ext cx="11429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4953000" y="2983468"/>
            <a:ext cx="38417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desired </a:t>
            </a:r>
            <a:r>
              <a:rPr lang="en-US" dirty="0">
                <a:solidFill>
                  <a:prstClr val="black"/>
                </a:solidFill>
                <a:latin typeface="Segoe UI"/>
              </a:rPr>
              <a:t>formatting options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Getting Started with Google Docs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Creating and Working with Docs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Editing and Formatting a Doc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Inserting Objects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Sharing and Collaborating</a:t>
            </a:r>
          </a:p>
          <a:p>
            <a:pPr marL="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#3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Undo and Redo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623162"/>
            <a:ext cx="6400800" cy="37014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721645" y="2904158"/>
            <a:ext cx="347472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95400" y="3124200"/>
            <a:ext cx="5334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584200" y="3537562"/>
            <a:ext cx="1930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     Undo (</a:t>
            </a:r>
            <a:r>
              <a:rPr lang="en-US" dirty="0" err="1">
                <a:latin typeface="+mn-lt"/>
              </a:rPr>
              <a:t>Ctrl+Z</a:t>
            </a:r>
            <a:r>
              <a:rPr lang="en-US" dirty="0">
                <a:latin typeface="+mn-lt"/>
              </a:rPr>
              <a:t>) </a:t>
            </a:r>
          </a:p>
          <a:p>
            <a:r>
              <a:rPr lang="en-US" dirty="0">
                <a:latin typeface="+mn-lt"/>
              </a:rPr>
              <a:t>     Redo (</a:t>
            </a:r>
            <a:r>
              <a:rPr lang="en-US" dirty="0" err="1">
                <a:latin typeface="+mn-lt"/>
              </a:rPr>
              <a:t>Ctrl+Y</a:t>
            </a:r>
            <a:r>
              <a:rPr lang="en-US" dirty="0">
                <a:latin typeface="+mn-lt"/>
              </a:rPr>
              <a:t>)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9144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Undo or redo the last change you’ve made.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 l="55556" r="2000"/>
          <a:stretch>
            <a:fillRect/>
          </a:stretch>
        </p:blipFill>
        <p:spPr bwMode="auto">
          <a:xfrm>
            <a:off x="692943" y="3893343"/>
            <a:ext cx="221778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/>
          <a:srcRect r="56000"/>
          <a:stretch>
            <a:fillRect/>
          </a:stretch>
        </p:blipFill>
        <p:spPr bwMode="auto">
          <a:xfrm>
            <a:off x="690562" y="3593305"/>
            <a:ext cx="228600" cy="2273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686801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View or revert to any prior version of the document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via Revision History.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Revision History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b="17374"/>
          <a:stretch>
            <a:fillRect/>
          </a:stretch>
        </p:blipFill>
        <p:spPr bwMode="auto">
          <a:xfrm>
            <a:off x="2438400" y="3111500"/>
            <a:ext cx="5943600" cy="31623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1904206" y="454977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725744" y="4470963"/>
            <a:ext cx="1325555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693995" y="32575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428625" y="4229100"/>
            <a:ext cx="162877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See revision  </a:t>
            </a:r>
          </a:p>
          <a:p>
            <a:r>
              <a:rPr lang="en-US" dirty="0">
                <a:latin typeface="+mn-lt"/>
              </a:rPr>
              <a:t>    history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89920" y="33305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428625" y="31496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1143000"/>
          </a:xfrm>
        </p:spPr>
        <p:txBody>
          <a:bodyPr>
            <a:normAutofit/>
          </a:bodyPr>
          <a:lstStyle/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Select a prior revision to preview it.  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Click “Restore this version” to revert to it.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Reverting to Prior Versions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009900"/>
            <a:ext cx="5943600" cy="343704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419854" y="3262310"/>
            <a:ext cx="1123945" cy="275749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580380" y="4587240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4114800" y="4267200"/>
            <a:ext cx="1752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Select from any prior revision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67180" y="3977640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685800" y="3657600"/>
            <a:ext cx="1066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Preview window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096000" y="5196840"/>
            <a:ext cx="53340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5029200" y="5334000"/>
            <a:ext cx="11430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Revert to selected revision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450335" y="5013960"/>
            <a:ext cx="636265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57200" y="5429071"/>
            <a:ext cx="3733800" cy="120032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Revision History keep track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of every single change you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and your collaborators  make    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to a document.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Use paragraph formatting to select: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Text alignment (left, centered, or right) 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Spacing between lines of text  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Bulleted or numbered list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Indentation of text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Paragraph Formatting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b="51006"/>
          <a:stretch>
            <a:fillRect/>
          </a:stretch>
        </p:blipFill>
        <p:spPr bwMode="auto">
          <a:xfrm>
            <a:off x="964737" y="4457701"/>
            <a:ext cx="7217238" cy="203563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480717" y="4793457"/>
            <a:ext cx="2084832" cy="2560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668718" y="4924366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1651000" y="4736068"/>
            <a:ext cx="238601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Paragraph Formatting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 l="82238"/>
          <a:stretch>
            <a:fillRect/>
          </a:stretch>
        </p:blipFill>
        <p:spPr bwMode="auto">
          <a:xfrm>
            <a:off x="3966345" y="3733800"/>
            <a:ext cx="497705" cy="274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/>
          <a:srcRect r="72805"/>
          <a:stretch>
            <a:fillRect/>
          </a:stretch>
        </p:blipFill>
        <p:spPr bwMode="auto">
          <a:xfrm>
            <a:off x="7054850" y="2387600"/>
            <a:ext cx="762000" cy="274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/>
          <a:srcRect l="38073" r="45610"/>
          <a:stretch>
            <a:fillRect/>
          </a:stretch>
        </p:blipFill>
        <p:spPr bwMode="auto">
          <a:xfrm>
            <a:off x="5654172" y="2832100"/>
            <a:ext cx="457200" cy="274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print"/>
          <a:srcRect l="54390" r="18415"/>
          <a:stretch>
            <a:fillRect/>
          </a:stretch>
        </p:blipFill>
        <p:spPr bwMode="auto">
          <a:xfrm>
            <a:off x="5022850" y="3289300"/>
            <a:ext cx="762000" cy="274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305801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Modify page orientation, margin sizes, background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color, or paper size.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Adjusting Page Settings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b="17374"/>
          <a:stretch>
            <a:fillRect/>
          </a:stretch>
        </p:blipFill>
        <p:spPr bwMode="auto">
          <a:xfrm>
            <a:off x="2438400" y="3111500"/>
            <a:ext cx="5943600" cy="31623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1904206" y="5622369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725744" y="5543557"/>
            <a:ext cx="1325555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693995" y="32575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428625" y="5434568"/>
            <a:ext cx="170497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Page setup...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89920" y="33305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428625" y="31496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8325" y="4041583"/>
            <a:ext cx="2962275" cy="235921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Arrow Connector 11"/>
          <p:cNvCxnSpPr>
            <a:stCxn id="14" idx="2"/>
          </p:cNvCxnSpPr>
          <p:nvPr/>
        </p:nvCxnSpPr>
        <p:spPr>
          <a:xfrm>
            <a:off x="7136732" y="3798332"/>
            <a:ext cx="0" cy="5450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6184232" y="3429000"/>
            <a:ext cx="1905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Select options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1905000"/>
            <a:ext cx="8416636" cy="472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Enhance your document with images, links, tables,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drawings, and more.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11618" name="Picture 2" descr="Image result for insert objec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971800"/>
            <a:ext cx="1905000" cy="1905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b="11281"/>
          <a:stretch>
            <a:fillRect/>
          </a:stretch>
        </p:blipFill>
        <p:spPr bwMode="auto">
          <a:xfrm>
            <a:off x="2438400" y="3099652"/>
            <a:ext cx="5943600" cy="299634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200400" y="3236115"/>
            <a:ext cx="242881" cy="1206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548380" y="3048000"/>
            <a:ext cx="132842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200400" y="3381372"/>
            <a:ext cx="1066800" cy="2286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4495800" y="2926080"/>
            <a:ext cx="18573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“Insert”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310380" y="3627120"/>
            <a:ext cx="132842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044440" y="3550920"/>
            <a:ext cx="3048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an object to insert it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4648200"/>
          </a:xfrm>
        </p:spPr>
        <p:txBody>
          <a:bodyPr>
            <a:normAutofit/>
          </a:bodyPr>
          <a:lstStyle/>
          <a:p>
            <a:pPr marL="273050" indent="-27305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i="1" dirty="0">
                <a:solidFill>
                  <a:schemeClr val="tx1"/>
                </a:solidFill>
              </a:rPr>
              <a:t>Insert &gt; Image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Insert pictures and images from various sources: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Upload from PC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Webcam 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URL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Google Drive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Web Search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Objects: Image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3293" y="3006936"/>
            <a:ext cx="4747307" cy="2936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82343" y="3263900"/>
            <a:ext cx="3035300" cy="20954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387293" y="3511549"/>
            <a:ext cx="0" cy="48895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4168093" y="3962400"/>
            <a:ext cx="2438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Image sources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64374">
            <a:off x="6966273" y="5105283"/>
            <a:ext cx="1781175" cy="13430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3050" indent="-27305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i="1" dirty="0">
                <a:solidFill>
                  <a:schemeClr val="tx1"/>
                </a:solidFill>
              </a:rPr>
              <a:t>Insert &gt; Link</a:t>
            </a:r>
          </a:p>
          <a:p>
            <a:pPr marL="273050" indent="-27305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Add text which links to a website or email address.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Objects: Link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00" y="3022600"/>
            <a:ext cx="5943600" cy="342729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71925" y="4648199"/>
            <a:ext cx="3505200" cy="69588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" name="Isosceles Triangle 34"/>
          <p:cNvSpPr/>
          <p:nvPr/>
        </p:nvSpPr>
        <p:spPr>
          <a:xfrm>
            <a:off x="3988592" y="4493418"/>
            <a:ext cx="271465" cy="13573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4017799" y="4692147"/>
            <a:ext cx="2687801" cy="2921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066885" y="4034922"/>
            <a:ext cx="939965" cy="63867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219199" y="3868790"/>
            <a:ext cx="416543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Text which will display in the document</a:t>
            </a: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4017799" y="5015997"/>
            <a:ext cx="2687801" cy="2921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908300" y="5158872"/>
            <a:ext cx="1066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825830" y="4968875"/>
            <a:ext cx="248903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Web or email address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3050" indent="-27305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i="1" dirty="0">
                <a:solidFill>
                  <a:schemeClr val="tx1"/>
                </a:solidFill>
              </a:rPr>
              <a:t>Insert &gt; Drawing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Use drawings to insert shapes, lines, text boxes,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arrows, and more.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686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Objects: Drawing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b="47718"/>
          <a:stretch>
            <a:fillRect/>
          </a:stretch>
        </p:blipFill>
        <p:spPr bwMode="auto">
          <a:xfrm>
            <a:off x="1548064" y="3490492"/>
            <a:ext cx="6035040" cy="27579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892968" y="3950369"/>
            <a:ext cx="2590800" cy="304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3200400" y="4267200"/>
            <a:ext cx="5638800" cy="348618"/>
          </a:xfrm>
          <a:prstGeom prst="triangle">
            <a:avLst>
              <a:gd name="adj" fmla="val 135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631533"/>
            <a:ext cx="5643562" cy="58612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057400"/>
            <a:ext cx="8183563" cy="6858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Google Docs is a free, web-based word processer.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Getting Started with Docs</a:t>
            </a:r>
          </a:p>
        </p:txBody>
      </p:sp>
      <p:pic>
        <p:nvPicPr>
          <p:cNvPr id="24581" name="Picture 2" descr="https://lh4.ggpht.com/-wROmWQVYTcjs3G6H0lYkBK2nPGYsY75Ik2IXTmOO2Oo0SMgbDtnF0eqz-BRR1hRQg=w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28067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590800"/>
            <a:ext cx="6553200" cy="3200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</a:t>
            </a:r>
            <a:r>
              <a:rPr lang="en-US" sz="2400" noProof="0" dirty="0"/>
              <a:t>reate </a:t>
            </a:r>
            <a:r>
              <a:rPr lang="en-US" sz="2400" dirty="0"/>
              <a:t>and collaborate on documents	with </a:t>
            </a:r>
          </a:p>
          <a:p>
            <a:pPr marL="274320" indent="-144018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defRPr/>
            </a:pPr>
            <a:r>
              <a:rPr lang="en-US" sz="2400" dirty="0"/>
              <a:t>	 people in real time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Save and access files in the cloud (Drive)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Convert  Microsoft Word documents (.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docx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144018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  </a:t>
            </a:r>
            <a:r>
              <a:rPr lang="en-US" dirty="0">
                <a:latin typeface="+mn-lt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Google Docs and vice versa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Revert to any prior versions of a Doc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Use tables to organize and display related pieces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of information.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Objects: Table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099652"/>
            <a:ext cx="5943600" cy="337734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035300" y="4534752"/>
            <a:ext cx="1981200" cy="685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3050" indent="-27305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i="1" dirty="0">
                <a:solidFill>
                  <a:schemeClr val="tx1"/>
                </a:solidFill>
              </a:rPr>
              <a:t>Insert &gt; Table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Select the number of cells to display both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horizontally and vertically (Ex: 4x3)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686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Inserting Objects: Table </a:t>
            </a:r>
            <a:r>
              <a:rPr lang="en-US" sz="4400" b="1" dirty="0">
                <a:cs typeface="Courier New" panose="02070309020205020404" pitchFamily="49" charset="0"/>
              </a:rPr>
              <a:t>(cont)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b="9752"/>
          <a:stretch>
            <a:fillRect/>
          </a:stretch>
        </p:blipFill>
        <p:spPr bwMode="auto">
          <a:xfrm>
            <a:off x="533400" y="3476625"/>
            <a:ext cx="5943600" cy="3048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907" y="4238625"/>
            <a:ext cx="942975" cy="12096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336482" y="4346259"/>
            <a:ext cx="478156" cy="58054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6200000">
            <a:off x="2318672" y="4733257"/>
            <a:ext cx="1225296" cy="219078"/>
          </a:xfrm>
          <a:prstGeom prst="triangle">
            <a:avLst>
              <a:gd name="adj" fmla="val 6690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33800" y="5715000"/>
            <a:ext cx="5257800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Tables which are already added to a doc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 be modified with additional rows,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columns, and other formatting options.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#4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495300" y="1895638"/>
            <a:ext cx="8191500" cy="999962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Provide others with access to documents of your 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choosing.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Sharing a Document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19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05000" y="2733838"/>
            <a:ext cx="6934200" cy="41241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Allow others to view, download, or edit files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Collaborate with colleagues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a project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Send a file to a friend or client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 with both Google and non-Google users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Image result for shar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664" y="2995864"/>
            <a:ext cx="1188720" cy="12177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Collaborating w/ Others</a:t>
            </a:r>
          </a:p>
        </p:txBody>
      </p:sp>
      <p:pic>
        <p:nvPicPr>
          <p:cNvPr id="44035" name="Picture 6" descr="http://raess.com/portfolio/docs-documen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501900"/>
            <a:ext cx="6153150" cy="4102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4036" name="TextBox 18"/>
          <p:cNvSpPr txBox="1">
            <a:spLocks noChangeArrowheads="1"/>
          </p:cNvSpPr>
          <p:nvPr/>
        </p:nvSpPr>
        <p:spPr bwMode="auto">
          <a:xfrm>
            <a:off x="228600" y="5334000"/>
            <a:ext cx="20574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Others  with “Edit” permissions can make any changes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219200" y="4495800"/>
            <a:ext cx="914400" cy="838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691313" y="5789613"/>
            <a:ext cx="533400" cy="4191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176713" y="4635500"/>
            <a:ext cx="25146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481513" y="5930900"/>
            <a:ext cx="2590800" cy="4953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3" name="TextBox 18"/>
          <p:cNvSpPr txBox="1">
            <a:spLocks noChangeArrowheads="1"/>
          </p:cNvSpPr>
          <p:nvPr/>
        </p:nvSpPr>
        <p:spPr bwMode="auto">
          <a:xfrm>
            <a:off x="6996112" y="6170613"/>
            <a:ext cx="13096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Comments</a:t>
            </a:r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381000" y="1782762"/>
            <a:ext cx="7924800" cy="525463"/>
          </a:xfrm>
          <a:prstGeom prst="rect">
            <a:avLst/>
          </a:prstGeom>
        </p:spPr>
        <p:txBody>
          <a:bodyPr/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  <a:cs typeface="+mn-cs"/>
              </a:rPr>
              <a:t>Understanding Collaboration Features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6172200" y="3175000"/>
            <a:ext cx="9906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6" name="TextBox 18"/>
          <p:cNvSpPr txBox="1">
            <a:spLocks noChangeArrowheads="1"/>
          </p:cNvSpPr>
          <p:nvPr/>
        </p:nvSpPr>
        <p:spPr bwMode="auto">
          <a:xfrm>
            <a:off x="6538913" y="4343400"/>
            <a:ext cx="1800820" cy="646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Real-time Collaboration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305801" cy="4648200"/>
          </a:xfrm>
        </p:spPr>
        <p:txBody>
          <a:bodyPr/>
          <a:lstStyle/>
          <a:p>
            <a:pPr marL="273050" indent="-27305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Collaborating with Others on a Doc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Share a document and choose the collaborator’s level of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access/permissions (Edit, Comment, or View).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Sharing a Document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352800"/>
            <a:ext cx="6400800" cy="317669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191000"/>
            <a:ext cx="3505200" cy="220292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flipV="1">
            <a:off x="5105400" y="3552822"/>
            <a:ext cx="18287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4743450" y="3361293"/>
            <a:ext cx="1752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“Share”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981825" y="3441700"/>
            <a:ext cx="482600" cy="215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98784" y="5181600"/>
            <a:ext cx="127133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1447800" y="4590871"/>
            <a:ext cx="2667000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sharing options</a:t>
            </a:r>
          </a:p>
          <a:p>
            <a:pPr marL="228600" indent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Recipient(s)</a:t>
            </a:r>
          </a:p>
          <a:p>
            <a:pPr marL="228600" indent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Permissions</a:t>
            </a:r>
          </a:p>
          <a:p>
            <a:pPr marL="228600" indent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Optional message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932702" y="6090136"/>
            <a:ext cx="18287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2438400" y="5898607"/>
            <a:ext cx="1676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“Send”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4809127" y="5981395"/>
            <a:ext cx="482600" cy="215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4809126" y="4800600"/>
            <a:ext cx="3039473" cy="977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#5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84325"/>
            <a:ext cx="8458200" cy="701675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Recipients of a shared file receive an email notification.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Viewing Email Notifications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b="19273"/>
          <a:stretch>
            <a:fillRect/>
          </a:stretch>
        </p:blipFill>
        <p:spPr bwMode="auto">
          <a:xfrm>
            <a:off x="1371600" y="2286000"/>
            <a:ext cx="6400800" cy="403859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429000" y="4800600"/>
            <a:ext cx="1066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0" name="TextBox 18"/>
          <p:cNvSpPr txBox="1">
            <a:spLocks noChangeArrowheads="1"/>
          </p:cNvSpPr>
          <p:nvPr/>
        </p:nvSpPr>
        <p:spPr bwMode="auto">
          <a:xfrm>
            <a:off x="4191000" y="4648200"/>
            <a:ext cx="26670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Shared files can be accessed via email using the “Open” button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3800" y="5769114"/>
            <a:ext cx="5257800" cy="70788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Non-Google users will only have “View” 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access; they cannot edit Google Docs.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Use comments to add notes or ask a question to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either yourself or other collaborators.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Adding Comments to a Doc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4368" y="3081753"/>
            <a:ext cx="5791200" cy="334257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621796" y="3991646"/>
            <a:ext cx="702678" cy="1517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276833" y="3733800"/>
            <a:ext cx="322405" cy="2343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1219200" y="3581400"/>
            <a:ext cx="3077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Highlight a section of text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460209" y="3498057"/>
            <a:ext cx="636838" cy="4629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3741988" y="3135868"/>
            <a:ext cx="36113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“Add a comment” button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124960" y="3979067"/>
            <a:ext cx="237744" cy="23774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276959" y="4572000"/>
            <a:ext cx="322405" cy="2343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2828926" y="4419600"/>
            <a:ext cx="24683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Add your comment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00700" y="4343400"/>
            <a:ext cx="178593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5736221" y="4762499"/>
            <a:ext cx="1588503" cy="5048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57200"/>
            <a:ext cx="5181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25908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4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u="sng" dirty="0">
                <a:solidFill>
                  <a:schemeClr val="tx1"/>
                </a:solidFill>
              </a:rPr>
              <a:t>Part Five Next Week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Google Tools:  Sheets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0778" y="1524000"/>
            <a:ext cx="3499757" cy="689353"/>
          </a:xfrm>
        </p:spPr>
        <p:txBody>
          <a:bodyPr>
            <a:normAutofit/>
          </a:bodyPr>
          <a:lstStyle/>
          <a:p>
            <a:pPr marL="205740" lvl="2" indent="-144018" algn="ctr">
              <a:buNone/>
            </a:pPr>
            <a:r>
              <a:rPr lang="en-US" sz="3200" b="1" u="sng" dirty="0">
                <a:solidFill>
                  <a:srgbClr val="3575B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docs.google.com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10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Accessing Google Docs</a:t>
            </a:r>
          </a:p>
        </p:txBody>
      </p:sp>
      <p:pic>
        <p:nvPicPr>
          <p:cNvPr id="1029" name="Picture 5" descr="http://worldartsme.com/images/desktop-computer-clipar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886" y="2412046"/>
            <a:ext cx="4942114" cy="4054078"/>
          </a:xfrm>
          <a:prstGeom prst="rect">
            <a:avLst/>
          </a:prstGeom>
          <a:noFill/>
        </p:spPr>
      </p:pic>
      <p:pic>
        <p:nvPicPr>
          <p:cNvPr id="1031" name="Picture 7" descr="http://www.iconempire.com/info/commoniconsxp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332" y="2570082"/>
            <a:ext cx="2294691" cy="1371600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9469" y="2770288"/>
            <a:ext cx="747011" cy="101972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090886" y="3229428"/>
            <a:ext cx="3657600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Google Docs is designed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for optimal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performance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using Google Chrome.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#1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Google Docs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9628" y="2151744"/>
            <a:ext cx="7092056" cy="37644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1358900" y="30480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2100263" y="2166937"/>
            <a:ext cx="3371850" cy="2667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Rectangle 8"/>
          <p:cNvSpPr>
            <a:spLocks noChangeArrowheads="1"/>
          </p:cNvSpPr>
          <p:nvPr/>
        </p:nvSpPr>
        <p:spPr bwMode="auto">
          <a:xfrm>
            <a:off x="5555457" y="3890170"/>
            <a:ext cx="1364457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800600" y="1838325"/>
            <a:ext cx="685800" cy="5181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162800" y="3962400"/>
            <a:ext cx="1295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8"/>
          <p:cNvSpPr txBox="1">
            <a:spLocks noChangeArrowheads="1"/>
          </p:cNvSpPr>
          <p:nvPr/>
        </p:nvSpPr>
        <p:spPr bwMode="auto">
          <a:xfrm>
            <a:off x="152400" y="2742724"/>
            <a:ext cx="128905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Templates/New Doc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371600" y="48768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5" name="TextBox 18"/>
          <p:cNvSpPr txBox="1">
            <a:spLocks noChangeArrowheads="1"/>
          </p:cNvSpPr>
          <p:nvPr/>
        </p:nvSpPr>
        <p:spPr bwMode="auto">
          <a:xfrm>
            <a:off x="216568" y="4687669"/>
            <a:ext cx="123123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Your Docs</a:t>
            </a:r>
          </a:p>
        </p:txBody>
      </p:sp>
      <p:sp>
        <p:nvSpPr>
          <p:cNvPr id="29707" name="TextBox 18"/>
          <p:cNvSpPr txBox="1">
            <a:spLocks noChangeArrowheads="1"/>
          </p:cNvSpPr>
          <p:nvPr/>
        </p:nvSpPr>
        <p:spPr bwMode="auto">
          <a:xfrm>
            <a:off x="4267200" y="1676400"/>
            <a:ext cx="1905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Search for Docs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828800" y="2502568"/>
            <a:ext cx="5334000" cy="13074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828800" y="4050632"/>
            <a:ext cx="5334000" cy="181676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6965951" y="3890170"/>
            <a:ext cx="164592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835843" y="3952874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1" name="TextBox 18"/>
          <p:cNvSpPr txBox="1">
            <a:spLocks noChangeArrowheads="1"/>
          </p:cNvSpPr>
          <p:nvPr/>
        </p:nvSpPr>
        <p:spPr bwMode="auto">
          <a:xfrm>
            <a:off x="4038600" y="3649980"/>
            <a:ext cx="990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Display options</a:t>
            </a:r>
          </a:p>
        </p:txBody>
      </p: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7696200" y="3649980"/>
            <a:ext cx="990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File picker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3820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&amp; Working w/ Docs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22564" y="1905000"/>
            <a:ext cx="8183563" cy="472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Use Google Docs to create new documents and make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quick, easy changes.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b="1" dirty="0">
              <a:solidFill>
                <a:schemeClr val="tx1"/>
              </a:solidFill>
            </a:endParaRP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		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	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73" y="3018972"/>
            <a:ext cx="1113792" cy="10958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1905000" y="2768600"/>
            <a:ext cx="6553200" cy="3479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Rename a document</a:t>
            </a:r>
            <a:endParaRPr lang="en-US" sz="2400" dirty="0"/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dirty="0"/>
              <a:t>Add text </a:t>
            </a:r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Copy / duplicate a document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Download from the cloud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templates for various document types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Newly created documents are automatically saved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to your Google Drive account.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Document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4060" y="2862268"/>
            <a:ext cx="6752772" cy="358436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1219200" y="3312696"/>
            <a:ext cx="685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411744" y="3163669"/>
            <a:ext cx="11430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Create a new doc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949615" y="3349626"/>
            <a:ext cx="736600" cy="101498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943600" cy="359539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>
            <a:stCxn id="6" idx="2"/>
          </p:cNvCxnSpPr>
          <p:nvPr/>
        </p:nvCxnSpPr>
        <p:spPr>
          <a:xfrm>
            <a:off x="2637174" y="1512332"/>
            <a:ext cx="0" cy="3164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021558" y="1143000"/>
            <a:ext cx="123123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Rename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643312" y="2133600"/>
            <a:ext cx="1766888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133600" y="2209800"/>
            <a:ext cx="1524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1676400" y="2743200"/>
            <a:ext cx="2057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Docs home screen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990725" y="1838321"/>
            <a:ext cx="201168" cy="28813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262185" y="1870072"/>
            <a:ext cx="785815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2262185" y="1983581"/>
            <a:ext cx="2081216" cy="1097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5457822" y="2133600"/>
            <a:ext cx="1095378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Straight Arrow Connector 25"/>
          <p:cNvCxnSpPr>
            <a:stCxn id="27" idx="2"/>
          </p:cNvCxnSpPr>
          <p:nvPr/>
        </p:nvCxnSpPr>
        <p:spPr>
          <a:xfrm>
            <a:off x="7416800" y="1512332"/>
            <a:ext cx="0" cy="3926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6959600" y="1143000"/>
            <a:ext cx="914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Share</a:t>
            </a: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7215190" y="1943096"/>
            <a:ext cx="374904" cy="16459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3" name="Straight Arrow Connector 32"/>
          <p:cNvCxnSpPr>
            <a:stCxn id="34" idx="2"/>
          </p:cNvCxnSpPr>
          <p:nvPr/>
        </p:nvCxnSpPr>
        <p:spPr>
          <a:xfrm flipH="1">
            <a:off x="3886200" y="1512332"/>
            <a:ext cx="158416" cy="4688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8"/>
          <p:cNvSpPr txBox="1">
            <a:spLocks noChangeArrowheads="1"/>
          </p:cNvSpPr>
          <p:nvPr/>
        </p:nvSpPr>
        <p:spPr bwMode="auto">
          <a:xfrm>
            <a:off x="3429000" y="1143000"/>
            <a:ext cx="123123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Menu bar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4438650" y="2286000"/>
            <a:ext cx="13335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8"/>
          <p:cNvSpPr txBox="1">
            <a:spLocks noChangeArrowheads="1"/>
          </p:cNvSpPr>
          <p:nvPr/>
        </p:nvSpPr>
        <p:spPr bwMode="auto">
          <a:xfrm>
            <a:off x="3962400" y="2743200"/>
            <a:ext cx="1828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Text formatting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6419850" y="2286000"/>
            <a:ext cx="13335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8"/>
          <p:cNvSpPr txBox="1">
            <a:spLocks noChangeArrowheads="1"/>
          </p:cNvSpPr>
          <p:nvPr/>
        </p:nvSpPr>
        <p:spPr bwMode="auto">
          <a:xfrm>
            <a:off x="6019800" y="2743200"/>
            <a:ext cx="15240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Paragraph formatting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Training presentation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- Standard PowerPoint 1.potx" id="{E7373F27-A265-4302-AC05-E6646B59EBA6}" vid="{BC16990C-1B99-4B14-934B-3F37C0BB9EB9}"/>
    </a:ext>
  </a:extLst>
</a:theme>
</file>

<file path=ppt/theme/theme3.xml><?xml version="1.0" encoding="utf-8"?>
<a:theme xmlns:a="http://schemas.openxmlformats.org/drawingml/2006/main" name="1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4.xml><?xml version="1.0" encoding="utf-8"?>
<a:theme xmlns:a="http://schemas.openxmlformats.org/drawingml/2006/main" name="2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</Template>
  <TotalTime>5526</TotalTime>
  <Words>1135</Words>
  <Application>Microsoft Office PowerPoint</Application>
  <PresentationFormat>On-screen Show (4:3)</PresentationFormat>
  <Paragraphs>258</Paragraphs>
  <Slides>39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39</vt:i4>
      </vt:variant>
    </vt:vector>
  </HeadingPairs>
  <TitlesOfParts>
    <vt:vector size="54" baseType="lpstr">
      <vt:lpstr>DFKai-SB</vt:lpstr>
      <vt:lpstr>Algerian</vt:lpstr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Theme - Standard PowerPoint 1</vt:lpstr>
      <vt:lpstr>Training presentation</vt:lpstr>
      <vt:lpstr>1_Theme - Standard PowerPoint 1</vt:lpstr>
      <vt:lpstr>2_Theme - Standard PowerPoint 1</vt:lpstr>
      <vt:lpstr>Google Tools:  Docs </vt:lpstr>
      <vt:lpstr>Agenda</vt:lpstr>
      <vt:lpstr>Getting Started with Docs</vt:lpstr>
      <vt:lpstr>Accessing Google Docs</vt:lpstr>
      <vt:lpstr>PowerPoint Presentation</vt:lpstr>
      <vt:lpstr>Navigating Google Docs</vt:lpstr>
      <vt:lpstr>Creating &amp; Working w/ Docs</vt:lpstr>
      <vt:lpstr>Creating a New Document</vt:lpstr>
      <vt:lpstr>PowerPoint Presentation</vt:lpstr>
      <vt:lpstr>Renaming a Document</vt:lpstr>
      <vt:lpstr>Adding Text to a Document</vt:lpstr>
      <vt:lpstr>PowerPoint Presentation</vt:lpstr>
      <vt:lpstr>Create a Copy of a Document</vt:lpstr>
      <vt:lpstr>Downloading a Document</vt:lpstr>
      <vt:lpstr>Deleting a Document</vt:lpstr>
      <vt:lpstr>Google Docs Templates</vt:lpstr>
      <vt:lpstr>Using Premade Templates</vt:lpstr>
      <vt:lpstr>Editing &amp; Formatting a Doc</vt:lpstr>
      <vt:lpstr>Changing Text Formatting</vt:lpstr>
      <vt:lpstr>PowerPoint Presentation</vt:lpstr>
      <vt:lpstr>Using Undo and Redo</vt:lpstr>
      <vt:lpstr>Viewing Revision History</vt:lpstr>
      <vt:lpstr>Reverting to Prior Versions</vt:lpstr>
      <vt:lpstr>Paragraph Formatting</vt:lpstr>
      <vt:lpstr>Adjusting Page Settings</vt:lpstr>
      <vt:lpstr>Inserting Objects</vt:lpstr>
      <vt:lpstr>Inserting Objects: Image</vt:lpstr>
      <vt:lpstr>Inserting Objects: Link</vt:lpstr>
      <vt:lpstr>Inserting Objects: Drawing</vt:lpstr>
      <vt:lpstr>Inserting Objects: Table</vt:lpstr>
      <vt:lpstr>Inserting Objects: Table (cont)</vt:lpstr>
      <vt:lpstr>PowerPoint Presentation</vt:lpstr>
      <vt:lpstr>Sharing a Document </vt:lpstr>
      <vt:lpstr>Collaborating w/ Others</vt:lpstr>
      <vt:lpstr>Sharing a Document</vt:lpstr>
      <vt:lpstr>PowerPoint Presentation</vt:lpstr>
      <vt:lpstr>Viewing Email Notifications</vt:lpstr>
      <vt:lpstr>Adding Comments to a Doc</vt:lpstr>
      <vt:lpstr>Questions?</vt:lpstr>
    </vt:vector>
  </TitlesOfParts>
  <Company>Motorola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apps documents, sheets, slides</dc:title>
  <dc:creator>Motorola Solutions</dc:creator>
  <cp:lastModifiedBy>Nellie Barrett</cp:lastModifiedBy>
  <cp:revision>171</cp:revision>
  <dcterms:created xsi:type="dcterms:W3CDTF">2015-02-16T19:55:05Z</dcterms:created>
  <dcterms:modified xsi:type="dcterms:W3CDTF">2017-11-13T16:22:40Z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PRESENTATION Google Tools for Collaboration</vt:lpwstr>
  </property>
  <property fmtid="{D5CDD505-2E9C-101B-9397-08002B2CF9AE}" pid="4" name="ArticulateGUID">
    <vt:lpwstr>89DDF49F-A4FC-4F48-82F9-134F88FB6863</vt:lpwstr>
  </property>
  <property fmtid="{D5CDD505-2E9C-101B-9397-08002B2CF9AE}" pid="5" name="ArticulateProjectFull">
    <vt:lpwstr>C:\Users\mhg867\Documents\Google\Class 4 - Google Docs\PP - Google Docs.ppta</vt:lpwstr>
  </property>
</Properties>
</file>