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49" r:id="rId1"/>
    <p:sldMasterId id="2147484061" r:id="rId2"/>
    <p:sldMasterId id="2147484073" r:id="rId3"/>
    <p:sldMasterId id="2147484085" r:id="rId4"/>
  </p:sldMasterIdLst>
  <p:notesMasterIdLst>
    <p:notesMasterId r:id="rId44"/>
  </p:notesMasterIdLst>
  <p:sldIdLst>
    <p:sldId id="256" r:id="rId5"/>
    <p:sldId id="259" r:id="rId6"/>
    <p:sldId id="279" r:id="rId7"/>
    <p:sldId id="298" r:id="rId8"/>
    <p:sldId id="281" r:id="rId9"/>
    <p:sldId id="267" r:id="rId10"/>
    <p:sldId id="299" r:id="rId11"/>
    <p:sldId id="303" r:id="rId12"/>
    <p:sldId id="332" r:id="rId13"/>
    <p:sldId id="304" r:id="rId14"/>
    <p:sldId id="310" r:id="rId15"/>
    <p:sldId id="311" r:id="rId16"/>
    <p:sldId id="312" r:id="rId17"/>
    <p:sldId id="314" r:id="rId18"/>
    <p:sldId id="333" r:id="rId19"/>
    <p:sldId id="315" r:id="rId20"/>
    <p:sldId id="316" r:id="rId21"/>
    <p:sldId id="300" r:id="rId22"/>
    <p:sldId id="313" r:id="rId23"/>
    <p:sldId id="329" r:id="rId24"/>
    <p:sldId id="306" r:id="rId25"/>
    <p:sldId id="307" r:id="rId26"/>
    <p:sldId id="317" r:id="rId27"/>
    <p:sldId id="318" r:id="rId28"/>
    <p:sldId id="308" r:id="rId29"/>
    <p:sldId id="301" r:id="rId30"/>
    <p:sldId id="319" r:id="rId31"/>
    <p:sldId id="322" r:id="rId32"/>
    <p:sldId id="324" r:id="rId33"/>
    <p:sldId id="320" r:id="rId34"/>
    <p:sldId id="323" r:id="rId35"/>
    <p:sldId id="330" r:id="rId36"/>
    <p:sldId id="326" r:id="rId37"/>
    <p:sldId id="275" r:id="rId38"/>
    <p:sldId id="292" r:id="rId39"/>
    <p:sldId id="331" r:id="rId40"/>
    <p:sldId id="327" r:id="rId41"/>
    <p:sldId id="328" r:id="rId42"/>
    <p:sldId id="284" r:id="rId43"/>
  </p:sldIdLst>
  <p:sldSz cx="9144000" cy="6858000" type="screen4x3"/>
  <p:notesSz cx="6858000" cy="9144000"/>
  <p:custDataLst>
    <p:tags r:id="rId45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4040"/>
    <a:srgbClr val="FFB800"/>
    <a:srgbClr val="CC9900"/>
    <a:srgbClr val="FF9900"/>
    <a:srgbClr val="A8C398"/>
    <a:srgbClr val="709658"/>
    <a:srgbClr val="934747"/>
    <a:srgbClr val="B17462"/>
    <a:srgbClr val="3575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47" autoAdjust="0"/>
    <p:restoredTop sz="86557" autoAdjust="0"/>
  </p:normalViewPr>
  <p:slideViewPr>
    <p:cSldViewPr>
      <p:cViewPr>
        <p:scale>
          <a:sx n="280" d="100"/>
          <a:sy n="280" d="100"/>
        </p:scale>
        <p:origin x="-3726" y="-4338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gs" Target="tags/tag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AFBE600-0507-4F0D-9597-26AEE222615C}" type="datetimeFigureOut">
              <a:rPr lang="en-US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C5AA200-2145-4A27-BE84-8A39AE18FF5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294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533A480-3052-4B30-A93A-BCD1E8198D8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188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80B8B3C-A344-4183-B0C7-BBE592D60BA2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180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2FD335-6D8E-486A-8F5F-DFC7325903F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5871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006E00-C70F-4A69-9D29-FFA5EBDE0FE8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600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E94CFC7-A875-4B29-BF87-8B6E799622F3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9753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E94CFC7-A875-4B29-BF87-8B6E799622F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1534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DC11D29-6B2B-45C5-9A76-2303DBE45D5F}" type="slidenum">
              <a:rPr lang="en-US" altLang="en-US" smtClean="0">
                <a:solidFill>
                  <a:srgbClr val="000000"/>
                </a:solidFill>
                <a:cs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en-US" altLang="en-US">
              <a:solidFill>
                <a:srgbClr val="000000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86877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43CEC16-E337-4CFD-8E8C-B03D3C27E330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8423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3BE929-A2E5-4A01-89BC-D1839845D8FE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49289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DC42580-F7AF-4944-89EB-17F6D2AEBED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1063079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76AA76-37E4-4F25-A0AB-BFCCDAA169F1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4825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  <a:defRPr/>
            </a:pPr>
            <a:endParaRPr lang="en-US" dirty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B73D646-6A6F-44E8-A28A-D69419044A88}" type="slidenum">
              <a:rPr 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54844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49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171450" indent="-171450">
              <a:buFontTx/>
              <a:buChar char="•"/>
            </a:pPr>
            <a:r>
              <a:rPr lang="en-US" altLang="en-US" dirty="0"/>
              <a:t>Thank participants for coming and ask if there are any outstanding questions.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Hand out the class surveys and encourage them to write in ideas for any additional classes. 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When they submit their surveys, exchange them for handouts.</a:t>
            </a:r>
          </a:p>
          <a:p>
            <a:pPr marL="171450" indent="-171450">
              <a:buFontTx/>
              <a:buChar char="•"/>
            </a:pPr>
            <a:r>
              <a:rPr lang="en-US" altLang="en-US" dirty="0"/>
              <a:t>Encourage them to look for upcoming classes and register to attend</a:t>
            </a:r>
          </a:p>
        </p:txBody>
      </p:sp>
      <p:sp>
        <p:nvSpPr>
          <p:cNvPr id="573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0144F0B6-AF51-4D5B-A895-D5CB67713A81}" type="slidenum">
              <a:rPr lang="en-US" altLang="en-US">
                <a:solidFill>
                  <a:prstClr val="black"/>
                </a:solidFill>
              </a:rPr>
              <a:pPr>
                <a:defRPr/>
              </a:pPr>
              <a:t>39</a:t>
            </a:fld>
            <a:endParaRPr lang="en-US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919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52566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86089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8692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602126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9811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21035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7882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812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01535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54033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5393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D53D1523-17C0-470E-AFD8-D176E6243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E64F60D2-EF5B-438B-8507-616F2331EEBB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751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68E263A-77BD-4B82-B7CF-78E7B99562A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601B5F5-6AAE-4EC7-8875-96148A02D40E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75717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9B45155-6ECA-4DB6-9029-EFE6B2FC860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B311DB-487B-4801-A7CA-435643F37491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62098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2E5395-0862-4EBB-8AB3-5B2BD23B4AB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DA2452-03C9-4723-8D75-E1F994E404F5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68220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2B581BB5-68D7-4ABE-9AB2-8D6FF738DF83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6B5C7547-D31A-4DD6-9078-E3E2DD0FD36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591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C1BED062-496D-49E9-85DF-4E70EAE9E19A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8CE85079-3A7B-49CC-90AF-3336649A9687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784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56E5781-9DDA-43E7-8BC3-ABFCBF39B709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9A8103-F35C-44CA-81EA-9DEDFC41ED4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44723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6D6874C-A7A0-46AD-8182-57ADEF393118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D996D43-289E-4915-AFCE-BCD0C2F1716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9782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0664917-C267-4DEB-97DD-10735F93303C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7AB61B-2314-43F0-AB3F-0A53B6126B32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019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863A13-7587-42C5-915F-CE2B708CE745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F99448-0289-4022-B0F3-425A2F3E4DEA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9576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F25D274-8BFD-47DB-B7BE-7514322B33A7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FA684FC-6EA2-4F62-A3F1-CD33205FD87C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851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5" y="381000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 flipV="1">
            <a:off x="5410203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 flipV="1">
            <a:off x="5410203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" y="3675533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pPr>
              <a:defRPr/>
            </a:pPr>
            <a:fld id="{39AEB42A-EE39-41E9-BDE8-7CAF0D8A6A0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9" y="1136"/>
            <a:ext cx="747712" cy="365760"/>
          </a:xfrm>
        </p:spPr>
        <p:txBody>
          <a:bodyPr/>
          <a:lstStyle>
            <a:lvl1pPr algn="r">
              <a:defRPr sz="1013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086214A-00EE-48BE-8CD0-9FADB82D9040}" type="slidenum">
              <a:rPr lang="en-US" smtClean="0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36005" indent="0" algn="l">
              <a:buNone/>
              <a:defRPr sz="1350">
                <a:solidFill>
                  <a:schemeClr val="tx2"/>
                </a:solidFill>
              </a:defRPr>
            </a:lvl1pPr>
            <a:lvl2pPr marL="257175" indent="0" algn="ctr">
              <a:buNone/>
            </a:lvl2pPr>
            <a:lvl3pPr marL="514350" indent="0" algn="ctr">
              <a:buNone/>
            </a:lvl3pPr>
            <a:lvl4pPr marL="771525" indent="0" algn="ctr">
              <a:buNone/>
            </a:lvl4pPr>
            <a:lvl5pPr marL="1028700" indent="0" algn="ctr">
              <a:buNone/>
            </a:lvl5pPr>
            <a:lvl6pPr marL="1285875" indent="0" algn="ctr">
              <a:buNone/>
            </a:lvl6pPr>
            <a:lvl7pPr marL="1543050" indent="0" algn="ctr">
              <a:buNone/>
            </a:lvl7pPr>
            <a:lvl8pPr marL="1800225" indent="0" algn="ctr">
              <a:buNone/>
            </a:lvl8pPr>
            <a:lvl9pPr marL="20574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93"/>
            <a:ext cx="8458200" cy="1470025"/>
          </a:xfrm>
        </p:spPr>
        <p:txBody>
          <a:bodyPr anchor="b"/>
          <a:lstStyle>
            <a:lvl1pPr>
              <a:defRPr sz="2475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0468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15CEEB-3B44-47A3-A4DE-DE6DF2D7DECC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438F04-CB2E-43F0-B28E-F301957AB8E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28202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95AC78F-33B3-471E-A412-22773553411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55C426-BF84-45C6-802F-F2B21963E2A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25718" indent="0">
              <a:buNone/>
              <a:defRPr sz="1181" b="0">
                <a:solidFill>
                  <a:schemeClr val="tx2"/>
                </a:solidFill>
              </a:defRPr>
            </a:lvl1pPr>
            <a:lvl2pPr>
              <a:buNone/>
              <a:defRPr sz="1013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6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2419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chemeClr val="accent2"/>
                </a:solidFill>
                <a:effectLst/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3139164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42D094-F4E3-4BA9-9564-BC212C73D7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D0B1AF-23F4-4D48-AB2A-AE1FC734DA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30"/>
            <a:ext cx="4038600" cy="4341875"/>
          </a:xfrm>
        </p:spPr>
        <p:txBody>
          <a:bodyPr/>
          <a:lstStyle>
            <a:lvl1pPr>
              <a:defRPr sz="1125"/>
            </a:lvl1pPr>
            <a:lvl2pPr>
              <a:defRPr sz="1069"/>
            </a:lvl2pPr>
            <a:lvl3pPr>
              <a:defRPr sz="1013"/>
            </a:lvl3pPr>
            <a:lvl4pPr>
              <a:defRPr sz="1013"/>
            </a:lvl4pPr>
            <a:lvl5pPr>
              <a:defRPr sz="1013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44144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288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>
              <a:defRPr/>
            </a:pPr>
            <a:fld id="{0FDBC84E-A637-4C61-B60A-C9715EE6CFA9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>
              <a:defRPr/>
            </a:pPr>
            <a:fld id="{EE432940-2BE3-4ABD-B059-79E80CFE184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7" y="2708519"/>
            <a:ext cx="4041775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8" y="2244970"/>
            <a:ext cx="4041775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1125"/>
            </a:lvl1pPr>
            <a:lvl2pPr>
              <a:defRPr sz="1125"/>
            </a:lvl2pPr>
            <a:lvl3pPr>
              <a:defRPr sz="1013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lumMod val="60000"/>
              <a:lumOff val="4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25718" indent="0">
              <a:buNone/>
              <a:defRPr sz="1069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1125" b="1"/>
            </a:lvl2pPr>
            <a:lvl3pPr>
              <a:buNone/>
              <a:defRPr sz="1013" b="1"/>
            </a:lvl3pPr>
            <a:lvl4pPr>
              <a:buNone/>
              <a:defRPr sz="900" b="1"/>
            </a:lvl4pPr>
            <a:lvl5pPr>
              <a:buNone/>
              <a:defRPr sz="9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225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4546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pPr>
              <a:defRPr/>
            </a:pPr>
            <a:fld id="{E75F3017-DF75-4CCC-9363-090A81C550F8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pPr>
              <a:defRPr/>
            </a:pPr>
            <a:fld id="{DE343D3E-0D9D-4A44-82C9-058EA426559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225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71386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C11D-5C9B-4B3A-A9F9-4AA77DA4E724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C8AABF-0244-4BC8-8A36-7FF1BEDB908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491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083523-927F-49D1-8B22-76C15F5F5270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30F44E-5445-4EB5-BA9B-A33D9C617EE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92"/>
            <a:ext cx="5102352" cy="5805083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32"/>
            <a:ext cx="3383280" cy="4580573"/>
          </a:xfrm>
        </p:spPr>
        <p:txBody>
          <a:bodyPr/>
          <a:lstStyle>
            <a:lvl1pPr marL="5144" indent="0">
              <a:buNone/>
              <a:defRPr sz="788"/>
            </a:lvl1pPr>
            <a:lvl2pPr>
              <a:buNone/>
              <a:defRPr sz="675"/>
            </a:lvl2pPr>
            <a:lvl3pPr>
              <a:buNone/>
              <a:defRPr sz="563"/>
            </a:lvl3pPr>
            <a:lvl4pPr>
              <a:buNone/>
              <a:defRPr sz="506"/>
            </a:lvl4pPr>
            <a:lvl5pPr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013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6002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7282D44-2213-49D2-BAFD-0A348508E1A3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0E670-85FB-4870-80B8-115538D7C33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18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14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731"/>
            </a:lvl1pPr>
            <a:lvl2pPr>
              <a:buFontTx/>
              <a:buNone/>
              <a:defRPr sz="675"/>
            </a:lvl2pPr>
            <a:lvl3pPr>
              <a:buFontTx/>
              <a:buNone/>
              <a:defRPr sz="563"/>
            </a:lvl3pPr>
            <a:lvl4pPr>
              <a:buFontTx/>
              <a:buNone/>
              <a:defRPr sz="506"/>
            </a:lvl4pPr>
            <a:lvl5pPr>
              <a:buFontTx/>
              <a:buNone/>
              <a:defRPr sz="506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6" y="1109162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1125" b="1"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7660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5318482-0AB2-463F-993A-F47795625F4E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DA1999-434A-45F3-91AB-7B1671BF2C9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3524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986F18-97E3-4C58-984A-BB27D9910C9D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199C78-5F1D-4F54-9A99-60E49D8789A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48300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48300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445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50" r:id="rId1"/>
    <p:sldLayoutId id="2147484051" r:id="rId2"/>
    <p:sldLayoutId id="2147484052" r:id="rId3"/>
    <p:sldLayoutId id="2147484053" r:id="rId4"/>
    <p:sldLayoutId id="2147484054" r:id="rId5"/>
    <p:sldLayoutId id="2147484055" r:id="rId6"/>
    <p:sldLayoutId id="2147484056" r:id="rId7"/>
    <p:sldLayoutId id="2147484057" r:id="rId8"/>
    <p:sldLayoutId id="2147484058" r:id="rId9"/>
    <p:sldLayoutId id="2147484059" r:id="rId10"/>
    <p:sldLayoutId id="2147484060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19772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62" r:id="rId1"/>
    <p:sldLayoutId id="2147484063" r:id="rId2"/>
    <p:sldLayoutId id="2147484064" r:id="rId3"/>
    <p:sldLayoutId id="2147484065" r:id="rId4"/>
    <p:sldLayoutId id="2147484066" r:id="rId5"/>
    <p:sldLayoutId id="2147484067" r:id="rId6"/>
    <p:sldLayoutId id="2147484068" r:id="rId7"/>
    <p:sldLayoutId id="2147484069" r:id="rId8"/>
    <p:sldLayoutId id="2147484070" r:id="rId9"/>
    <p:sldLayoutId id="2147484071" r:id="rId10"/>
    <p:sldLayoutId id="2147484072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sz="1013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98DEE785-F245-4D79-A536-CE830382348F}" type="datetimeFigureOut">
              <a:rPr lang="en-US" smtClean="0"/>
              <a:pPr>
                <a:defRPr/>
              </a:pPr>
              <a:t>11/13/2017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D83001E-1F1C-4105-AB5A-408451340D38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2257049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74" r:id="rId1"/>
    <p:sldLayoutId id="2147484075" r:id="rId2"/>
    <p:sldLayoutId id="2147484076" r:id="rId3"/>
    <p:sldLayoutId id="2147484077" r:id="rId4"/>
    <p:sldLayoutId id="2147484078" r:id="rId5"/>
    <p:sldLayoutId id="2147484079" r:id="rId6"/>
    <p:sldLayoutId id="2147484080" r:id="rId7"/>
    <p:sldLayoutId id="2147484081" r:id="rId8"/>
    <p:sldLayoutId id="2147484082" r:id="rId9"/>
    <p:sldLayoutId id="2147484083" r:id="rId10"/>
    <p:sldLayoutId id="2147484084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24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" y="308282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185" y="360252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3" y="440118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4967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013" dirty="0">
              <a:solidFill>
                <a:prstClr val="white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fld id="{A1E92537-B241-4078-A7C0-D6239C213E26}" type="datetimeFigureOut">
              <a:rPr lang="en-US" smtClean="0">
                <a:solidFill>
                  <a:srgbClr val="1BB26E"/>
                </a:solidFill>
              </a:rPr>
              <a:pPr>
                <a:defRPr/>
              </a:pPr>
              <a:t>11/13/2017</a:t>
            </a:fld>
            <a:endParaRPr lang="en-US">
              <a:solidFill>
                <a:srgbClr val="1BB26E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450">
                <a:solidFill>
                  <a:schemeClr val="accent2"/>
                </a:solidFill>
              </a:defRPr>
            </a:lvl1pPr>
          </a:lstStyle>
          <a:p>
            <a:pPr>
              <a:defRPr/>
            </a:pPr>
            <a:endParaRPr lang="en-US">
              <a:solidFill>
                <a:srgbClr val="1BB26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13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22FAC05-09EE-41A5-953B-0C32E75DA9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</p:spTree>
    <p:extLst>
      <p:ext uri="{BB962C8B-B14F-4D97-AF65-F5344CB8AC3E}">
        <p14:creationId xmlns:p14="http://schemas.microsoft.com/office/powerpoint/2010/main" val="5142177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86" r:id="rId1"/>
    <p:sldLayoutId id="2147484087" r:id="rId2"/>
    <p:sldLayoutId id="2147484088" r:id="rId3"/>
    <p:sldLayoutId id="2147484089" r:id="rId4"/>
    <p:sldLayoutId id="2147484090" r:id="rId5"/>
    <p:sldLayoutId id="2147484091" r:id="rId6"/>
    <p:sldLayoutId id="2147484092" r:id="rId7"/>
    <p:sldLayoutId id="2147484093" r:id="rId8"/>
    <p:sldLayoutId id="2147484094" r:id="rId9"/>
    <p:sldLayoutId id="2147484095" r:id="rId10"/>
    <p:sldLayoutId id="2147484096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225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05740" indent="-144018" algn="l" rtl="0" eaLnBrk="1" latinLnBrk="0" hangingPunct="1">
        <a:spcBef>
          <a:spcPts val="169"/>
        </a:spcBef>
        <a:buClr>
          <a:schemeClr val="accent3"/>
        </a:buClr>
        <a:buFont typeface="Georgia"/>
        <a:buChar char="•"/>
        <a:defRPr kumimoji="0" sz="1575" kern="1200">
          <a:solidFill>
            <a:schemeClr val="tx2"/>
          </a:solidFill>
          <a:latin typeface="+mn-lt"/>
          <a:ea typeface="+mn-ea"/>
          <a:cs typeface="+mn-cs"/>
        </a:defRPr>
      </a:lvl1pPr>
      <a:lvl2pPr marL="370332" indent="-138875" algn="l" rtl="0" eaLnBrk="1" latinLnBrk="0" hangingPunct="1">
        <a:spcBef>
          <a:spcPts val="169"/>
        </a:spcBef>
        <a:buClr>
          <a:schemeClr val="accent2"/>
        </a:buClr>
        <a:buFont typeface="Georgia"/>
        <a:buChar char="▫"/>
        <a:defRPr kumimoji="0" sz="1463" kern="1200">
          <a:solidFill>
            <a:schemeClr val="tx2"/>
          </a:solidFill>
          <a:latin typeface="+mn-lt"/>
          <a:ea typeface="+mn-ea"/>
          <a:cs typeface="+mn-cs"/>
        </a:defRPr>
      </a:lvl2pPr>
      <a:lvl3pPr marL="519494" indent="-123444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350" kern="1200">
          <a:solidFill>
            <a:schemeClr val="tx2"/>
          </a:solidFill>
          <a:latin typeface="+mn-lt"/>
          <a:ea typeface="+mn-ea"/>
          <a:cs typeface="+mn-cs"/>
        </a:defRPr>
      </a:lvl3pPr>
      <a:lvl4pPr marL="663512" indent="-113157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238" kern="1200">
          <a:solidFill>
            <a:schemeClr val="tx2"/>
          </a:solidFill>
          <a:latin typeface="+mn-lt"/>
          <a:ea typeface="+mn-ea"/>
          <a:cs typeface="+mn-cs"/>
        </a:defRPr>
      </a:lvl4pPr>
      <a:lvl5pPr marL="781812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125" kern="1200">
          <a:solidFill>
            <a:schemeClr val="tx2"/>
          </a:solidFill>
          <a:latin typeface="+mn-lt"/>
          <a:ea typeface="+mn-ea"/>
          <a:cs typeface="+mn-cs"/>
        </a:defRPr>
      </a:lvl5pPr>
      <a:lvl6pPr marL="905256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1013" kern="1200">
          <a:solidFill>
            <a:schemeClr val="tx2"/>
          </a:solidFill>
          <a:latin typeface="+mn-lt"/>
          <a:ea typeface="+mn-ea"/>
          <a:cs typeface="+mn-cs"/>
        </a:defRPr>
      </a:lvl6pPr>
      <a:lvl7pPr marL="1028700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900" kern="1200">
          <a:solidFill>
            <a:schemeClr val="tx2"/>
          </a:solidFill>
          <a:latin typeface="+mn-lt"/>
          <a:ea typeface="+mn-ea"/>
          <a:cs typeface="+mn-cs"/>
        </a:defRPr>
      </a:lvl7pPr>
      <a:lvl8pPr marL="1141857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844" kern="1200">
          <a:solidFill>
            <a:schemeClr val="tx2"/>
          </a:solidFill>
          <a:latin typeface="+mn-lt"/>
          <a:ea typeface="+mn-ea"/>
          <a:cs typeface="+mn-cs"/>
        </a:defRPr>
      </a:lvl8pPr>
      <a:lvl9pPr marL="1260158" indent="-102870" algn="l" rtl="0" eaLnBrk="1" latinLnBrk="0" hangingPunct="1">
        <a:spcBef>
          <a:spcPts val="169"/>
        </a:spcBef>
        <a:buClr>
          <a:schemeClr val="accent1"/>
        </a:buClr>
        <a:buFont typeface="Wingdings 2" panose="05020102010507070707" pitchFamily="18" charset="2"/>
        <a:buChar char=""/>
        <a:defRPr kumimoji="0" sz="788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  <p15:guide id="3" orient="horz" pos="415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29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4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881438"/>
            <a:ext cx="5410200" cy="1219200"/>
          </a:xfrm>
        </p:spPr>
        <p:txBody>
          <a:bodyPr>
            <a:noAutofit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Name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Instructor Title</a:t>
            </a:r>
          </a:p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2400" dirty="0"/>
              <a:t>Library Name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26" y="762000"/>
            <a:ext cx="9137073" cy="3119438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Tools:  Docs </a:t>
            </a:r>
            <a:endParaRPr lang="en-US" sz="3200" b="1" dirty="0">
              <a:cs typeface="Courier New" panose="02070309020205020404" pitchFamily="49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973607-AF79-4807-BCC0-C0398695429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847" y="5717518"/>
            <a:ext cx="3135454" cy="7337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34A68DB-9922-4436-A13F-2040CF6B457F}"/>
              </a:ext>
            </a:extLst>
          </p:cNvPr>
          <p:cNvSpPr/>
          <p:nvPr/>
        </p:nvSpPr>
        <p:spPr>
          <a:xfrm>
            <a:off x="4429554" y="633398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Courtesy of Gail Borden Public Library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  <a:tabLst>
                <a:tab pos="2743200" algn="ctr"/>
                <a:tab pos="5486400" algn="r"/>
                <a:tab pos="6572250" algn="r"/>
              </a:tabLst>
            </a:pPr>
            <a:r>
              <a:rPr lang="en-US" altLang="en-US" sz="900" dirty="0">
                <a:ea typeface="Times New Roman" panose="02020603050405020304" pitchFamily="18" charset="0"/>
                <a:cs typeface="Arial" panose="020B0604020202020204" pitchFamily="34" charset="0"/>
              </a:rPr>
              <a:t>and the Public Library Association</a:t>
            </a:r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>
            <a:normAutofit/>
          </a:bodyPr>
          <a:lstStyle/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Getting Started with Google Docs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Creating and Working with Docs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Editing and Formatting a Doc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Inserting Objects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Sharing and Collaborating</a:t>
            </a:r>
          </a:p>
          <a:p>
            <a:pPr marL="274320" eaLnBrk="1" fontAlgn="auto" hangingPunct="1">
              <a:lnSpc>
                <a:spcPct val="150000"/>
              </a:lnSpc>
              <a:spcAft>
                <a:spcPts val="0"/>
              </a:spcAft>
              <a:buClr>
                <a:schemeClr val="tx2"/>
              </a:buClr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Agenda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183563" cy="6858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Google Docs is a free, web-based word processer.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Getting Started with Docs</a:t>
            </a:r>
          </a:p>
        </p:txBody>
      </p:sp>
      <p:pic>
        <p:nvPicPr>
          <p:cNvPr id="24581" name="Picture 2" descr="https://lh4.ggpht.com/-wROmWQVYTcjs3G6H0lYkBK2nPGYsY75Ik2IXTmOO2Oo0SMgbDtnF0eqz-BRR1hRQg=w3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300" y="2806700"/>
            <a:ext cx="1447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590800"/>
            <a:ext cx="6553200" cy="3200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</a:t>
            </a:r>
            <a:r>
              <a:rPr lang="en-US" sz="2400" noProof="0" dirty="0"/>
              <a:t>reate </a:t>
            </a:r>
            <a:r>
              <a:rPr lang="en-US" sz="2400" dirty="0"/>
              <a:t>and collaborate on documents	with </a:t>
            </a:r>
          </a:p>
          <a:p>
            <a:pPr marL="274320" indent="-144018" fontAlgn="auto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defRPr/>
            </a:pPr>
            <a:r>
              <a:rPr lang="en-US" sz="2400" dirty="0"/>
              <a:t>	 people in real time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Save and access files in the cloud (Drive)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Convert  Microsoft Word documents (.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docx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)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  </a:t>
            </a:r>
            <a:r>
              <a:rPr lang="en-US" dirty="0">
                <a:latin typeface="+mn-lt"/>
                <a:cs typeface="+mn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to Google Docs and vice versa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Revert to any prior versions of a Doc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0778" y="1524000"/>
            <a:ext cx="3499757" cy="689353"/>
          </a:xfrm>
        </p:spPr>
        <p:txBody>
          <a:bodyPr>
            <a:normAutofit/>
          </a:bodyPr>
          <a:lstStyle/>
          <a:p>
            <a:pPr marL="205740" lvl="2" indent="-144018" algn="ctr">
              <a:buNone/>
            </a:pPr>
            <a:r>
              <a:rPr lang="en-US" sz="3200" b="1" u="sng" dirty="0">
                <a:solidFill>
                  <a:srgbClr val="3575B1"/>
                </a:solidFill>
                <a:ea typeface="Segoe UI" panose="020B0502040204020203" pitchFamily="34" charset="0"/>
                <a:cs typeface="Segoe UI" panose="020B0502040204020203" pitchFamily="34" charset="0"/>
              </a:rPr>
              <a:t>docs.google.com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57200"/>
            <a:ext cx="8610600" cy="1066800"/>
          </a:xfrm>
        </p:spPr>
        <p:txBody>
          <a:bodyPr>
            <a:normAutofit/>
          </a:bodyPr>
          <a:lstStyle/>
          <a:p>
            <a:r>
              <a:rPr lang="en-US" sz="4800" dirty="0"/>
              <a:t>Accessing Google Docs</a:t>
            </a:r>
          </a:p>
        </p:txBody>
      </p:sp>
      <p:pic>
        <p:nvPicPr>
          <p:cNvPr id="1029" name="Picture 5" descr="http://worldartsme.com/images/desktop-computer-clipart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1886" y="2412046"/>
            <a:ext cx="4942114" cy="4054078"/>
          </a:xfrm>
          <a:prstGeom prst="rect">
            <a:avLst/>
          </a:prstGeom>
          <a:noFill/>
        </p:spPr>
      </p:pic>
      <p:pic>
        <p:nvPicPr>
          <p:cNvPr id="1031" name="Picture 7" descr="http://www.iconempire.com/info/commoniconsxp.gi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3332" y="2570082"/>
            <a:ext cx="2294691" cy="1371600"/>
          </a:xfrm>
          <a:prstGeom prst="rect">
            <a:avLst/>
          </a:prstGeom>
          <a:noFill/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9469" y="2770288"/>
            <a:ext cx="747011" cy="101972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5090886" y="3229428"/>
            <a:ext cx="3657600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Google Docs is designed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for optimal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performance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using Google Chrome.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86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895600" y="2819400"/>
            <a:ext cx="3276600" cy="10668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#1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Navigating Google Docs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19628" y="2151744"/>
            <a:ext cx="7092056" cy="376446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V="1">
            <a:off x="1358900" y="30480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3" name="Rectangle 8"/>
          <p:cNvSpPr>
            <a:spLocks noChangeArrowheads="1"/>
          </p:cNvSpPr>
          <p:nvPr/>
        </p:nvSpPr>
        <p:spPr bwMode="auto">
          <a:xfrm>
            <a:off x="2100263" y="2166937"/>
            <a:ext cx="3371850" cy="2667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9708" name="Rectangle 8"/>
          <p:cNvSpPr>
            <a:spLocks noChangeArrowheads="1"/>
          </p:cNvSpPr>
          <p:nvPr/>
        </p:nvSpPr>
        <p:spPr bwMode="auto">
          <a:xfrm>
            <a:off x="5555457" y="3890170"/>
            <a:ext cx="1364457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 flipH="1">
            <a:off x="4800600" y="1838325"/>
            <a:ext cx="685800" cy="518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7162800" y="3962400"/>
            <a:ext cx="12954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2" name="TextBox 18"/>
          <p:cNvSpPr txBox="1">
            <a:spLocks noChangeArrowheads="1"/>
          </p:cNvSpPr>
          <p:nvPr/>
        </p:nvSpPr>
        <p:spPr bwMode="auto">
          <a:xfrm>
            <a:off x="152400" y="2742724"/>
            <a:ext cx="128905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Templates/New Doc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371600" y="4876800"/>
            <a:ext cx="4572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05" name="TextBox 18"/>
          <p:cNvSpPr txBox="1">
            <a:spLocks noChangeArrowheads="1"/>
          </p:cNvSpPr>
          <p:nvPr/>
        </p:nvSpPr>
        <p:spPr bwMode="auto">
          <a:xfrm>
            <a:off x="216568" y="4687669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Your Docs</a:t>
            </a:r>
          </a:p>
        </p:txBody>
      </p:sp>
      <p:sp>
        <p:nvSpPr>
          <p:cNvPr id="29707" name="TextBox 18"/>
          <p:cNvSpPr txBox="1">
            <a:spLocks noChangeArrowheads="1"/>
          </p:cNvSpPr>
          <p:nvPr/>
        </p:nvSpPr>
        <p:spPr bwMode="auto">
          <a:xfrm>
            <a:off x="4267200" y="1676400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Search for Docs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828800" y="2502568"/>
            <a:ext cx="5334000" cy="13074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1828800" y="4050632"/>
            <a:ext cx="5334000" cy="181676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6965951" y="3890170"/>
            <a:ext cx="164592" cy="13716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4835843" y="3952874"/>
            <a:ext cx="685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711" name="TextBox 18"/>
          <p:cNvSpPr txBox="1">
            <a:spLocks noChangeArrowheads="1"/>
          </p:cNvSpPr>
          <p:nvPr/>
        </p:nvSpPr>
        <p:spPr bwMode="auto">
          <a:xfrm>
            <a:off x="4038600" y="3649980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Display options</a:t>
            </a:r>
          </a:p>
        </p:txBody>
      </p:sp>
      <p:sp>
        <p:nvSpPr>
          <p:cNvPr id="31" name="TextBox 18"/>
          <p:cNvSpPr txBox="1">
            <a:spLocks noChangeArrowheads="1"/>
          </p:cNvSpPr>
          <p:nvPr/>
        </p:nvSpPr>
        <p:spPr bwMode="auto">
          <a:xfrm>
            <a:off x="7696200" y="3649980"/>
            <a:ext cx="990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File picker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3820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&amp; Working w/ Docs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183563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Use Google Docs to create new documents and make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quick, easy changes.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400" b="1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		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chemeClr val="tx1"/>
                </a:solidFill>
              </a:rPr>
              <a:t>	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2973" y="3018972"/>
            <a:ext cx="1113792" cy="109582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68600"/>
            <a:ext cx="6553200" cy="34798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Rename a document</a:t>
            </a:r>
            <a:endParaRPr lang="en-US" sz="2400" dirty="0"/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en-US" sz="2400" dirty="0"/>
              <a:t>Add text </a:t>
            </a:r>
          </a:p>
          <a:p>
            <a:pPr marL="274320" lvl="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Copy / duplicate a document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Download from the cloud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Use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templates for various document types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Newly created documents are automatically saved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to your Google Drive account.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Creating a New Document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4060" y="2862268"/>
            <a:ext cx="6752772" cy="358436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>
            <a:off x="1219200" y="3312696"/>
            <a:ext cx="685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411744" y="3163669"/>
            <a:ext cx="1143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doc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1949615" y="3349626"/>
            <a:ext cx="736600" cy="101498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81200" y="1828800"/>
            <a:ext cx="5943600" cy="359539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>
            <a:stCxn id="6" idx="2"/>
          </p:cNvCxnSpPr>
          <p:nvPr/>
        </p:nvCxnSpPr>
        <p:spPr>
          <a:xfrm>
            <a:off x="2637174" y="1512332"/>
            <a:ext cx="0" cy="3164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021558" y="1143000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643312" y="2133600"/>
            <a:ext cx="1766888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 flipV="1">
            <a:off x="2133600" y="2209800"/>
            <a:ext cx="1524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1676400" y="2743200"/>
            <a:ext cx="2057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Docs home screen</a:t>
            </a:r>
          </a:p>
        </p:txBody>
      </p:sp>
      <p:sp>
        <p:nvSpPr>
          <p:cNvPr id="22" name="Rectangle 8"/>
          <p:cNvSpPr>
            <a:spLocks noChangeArrowheads="1"/>
          </p:cNvSpPr>
          <p:nvPr/>
        </p:nvSpPr>
        <p:spPr bwMode="auto">
          <a:xfrm>
            <a:off x="1990725" y="1838321"/>
            <a:ext cx="201168" cy="288133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2262185" y="1870072"/>
            <a:ext cx="785815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2262185" y="1983581"/>
            <a:ext cx="2081216" cy="10972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" name="Rectangle 8"/>
          <p:cNvSpPr>
            <a:spLocks noChangeArrowheads="1"/>
          </p:cNvSpPr>
          <p:nvPr/>
        </p:nvSpPr>
        <p:spPr bwMode="auto">
          <a:xfrm>
            <a:off x="5457822" y="2133600"/>
            <a:ext cx="1095378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26" name="Straight Arrow Connector 25"/>
          <p:cNvCxnSpPr>
            <a:stCxn id="27" idx="2"/>
          </p:cNvCxnSpPr>
          <p:nvPr/>
        </p:nvCxnSpPr>
        <p:spPr>
          <a:xfrm>
            <a:off x="7416800" y="1512332"/>
            <a:ext cx="0" cy="3926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18"/>
          <p:cNvSpPr txBox="1">
            <a:spLocks noChangeArrowheads="1"/>
          </p:cNvSpPr>
          <p:nvPr/>
        </p:nvSpPr>
        <p:spPr bwMode="auto">
          <a:xfrm>
            <a:off x="6959600" y="1143000"/>
            <a:ext cx="914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</a:t>
            </a:r>
          </a:p>
        </p:txBody>
      </p:sp>
      <p:sp>
        <p:nvSpPr>
          <p:cNvPr id="28" name="Rectangle 8"/>
          <p:cNvSpPr>
            <a:spLocks noChangeArrowheads="1"/>
          </p:cNvSpPr>
          <p:nvPr/>
        </p:nvSpPr>
        <p:spPr bwMode="auto">
          <a:xfrm>
            <a:off x="7215190" y="1943096"/>
            <a:ext cx="374904" cy="16459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3" name="Straight Arrow Connector 32"/>
          <p:cNvCxnSpPr>
            <a:stCxn id="34" idx="2"/>
          </p:cNvCxnSpPr>
          <p:nvPr/>
        </p:nvCxnSpPr>
        <p:spPr>
          <a:xfrm flipH="1">
            <a:off x="3886200" y="1512332"/>
            <a:ext cx="158416" cy="4688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18"/>
          <p:cNvSpPr txBox="1">
            <a:spLocks noChangeArrowheads="1"/>
          </p:cNvSpPr>
          <p:nvPr/>
        </p:nvSpPr>
        <p:spPr bwMode="auto">
          <a:xfrm>
            <a:off x="3429000" y="1143000"/>
            <a:ext cx="123123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Menu bar</a:t>
            </a:r>
          </a:p>
        </p:txBody>
      </p:sp>
      <p:cxnSp>
        <p:nvCxnSpPr>
          <p:cNvPr id="36" name="Straight Arrow Connector 35"/>
          <p:cNvCxnSpPr/>
          <p:nvPr/>
        </p:nvCxnSpPr>
        <p:spPr>
          <a:xfrm flipH="1" flipV="1">
            <a:off x="4438650" y="2286000"/>
            <a:ext cx="13335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18"/>
          <p:cNvSpPr txBox="1">
            <a:spLocks noChangeArrowheads="1"/>
          </p:cNvSpPr>
          <p:nvPr/>
        </p:nvSpPr>
        <p:spPr bwMode="auto">
          <a:xfrm>
            <a:off x="3962400" y="2743200"/>
            <a:ext cx="18288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Text formatting</a:t>
            </a:r>
          </a:p>
        </p:txBody>
      </p:sp>
      <p:cxnSp>
        <p:nvCxnSpPr>
          <p:cNvPr id="39" name="Straight Arrow Connector 38"/>
          <p:cNvCxnSpPr/>
          <p:nvPr/>
        </p:nvCxnSpPr>
        <p:spPr>
          <a:xfrm flipH="1" flipV="1">
            <a:off x="6419850" y="2286000"/>
            <a:ext cx="133350" cy="533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18"/>
          <p:cNvSpPr txBox="1">
            <a:spLocks noChangeArrowheads="1"/>
          </p:cNvSpPr>
          <p:nvPr/>
        </p:nvSpPr>
        <p:spPr bwMode="auto">
          <a:xfrm>
            <a:off x="6019800" y="2743200"/>
            <a:ext cx="15240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Paragraph formatting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Renaming a Document</a:t>
            </a:r>
          </a:p>
        </p:txBody>
      </p:sp>
      <p:pic>
        <p:nvPicPr>
          <p:cNvPr id="114692" name="Picture 4"/>
          <p:cNvPicPr>
            <a:picLocks noChangeAspect="1" noChangeArrowheads="1"/>
          </p:cNvPicPr>
          <p:nvPr/>
        </p:nvPicPr>
        <p:blipFill>
          <a:blip r:embed="rId3" cstate="print"/>
          <a:srcRect b="5973"/>
          <a:stretch>
            <a:fillRect/>
          </a:stretch>
        </p:blipFill>
        <p:spPr bwMode="auto">
          <a:xfrm>
            <a:off x="1600200" y="2854293"/>
            <a:ext cx="5943600" cy="359864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8" name="Straight Arrow Connector 7"/>
          <p:cNvCxnSpPr/>
          <p:nvPr/>
        </p:nvCxnSpPr>
        <p:spPr>
          <a:xfrm flipV="1">
            <a:off x="1689100" y="3062036"/>
            <a:ext cx="3810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622300" y="3347786"/>
            <a:ext cx="19812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Document Name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1824045" y="2866781"/>
            <a:ext cx="895340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Edit the name of your file at anytime by clicking and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typing in the “Document Name” field.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029200" y="5257800"/>
            <a:ext cx="3338286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The default name of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</a:t>
            </a:r>
            <a:r>
              <a:rPr lang="en-US" sz="14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any new Google Doc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is </a:t>
            </a:r>
            <a:r>
              <a:rPr lang="en-US" sz="2000" i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Untitled document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48592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Click anywhere in your document to begin typing.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Text to a Document</a:t>
            </a:r>
          </a:p>
        </p:txBody>
      </p:sp>
      <p:pic>
        <p:nvPicPr>
          <p:cNvPr id="1157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570744"/>
            <a:ext cx="5943600" cy="382724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413000" y="3162300"/>
            <a:ext cx="4127500" cy="32385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115717" name="Picture 5" descr="Image result for keyboard"/>
          <p:cNvPicPr>
            <a:picLocks noChangeAspect="1" noChangeArrowheads="1"/>
          </p:cNvPicPr>
          <p:nvPr/>
        </p:nvPicPr>
        <p:blipFill>
          <a:blip r:embed="rId4" cstate="print"/>
          <a:srcRect t="10740"/>
          <a:stretch>
            <a:fillRect/>
          </a:stretch>
        </p:blipFill>
        <p:spPr bwMode="auto">
          <a:xfrm>
            <a:off x="5789432" y="5410200"/>
            <a:ext cx="2897368" cy="1219200"/>
          </a:xfrm>
          <a:prstGeom prst="rect">
            <a:avLst/>
          </a:prstGeom>
          <a:noFill/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#2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Because two documents are better than one.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Create a Copy of a Document</a:t>
            </a:r>
          </a:p>
        </p:txBody>
      </p:sp>
      <p:pic>
        <p:nvPicPr>
          <p:cNvPr id="1167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0" y="2628900"/>
            <a:ext cx="5943600" cy="382724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1751806" y="36099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73344" y="3531163"/>
            <a:ext cx="132555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5" y="3429000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Make a copy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11673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05400" y="4038600"/>
            <a:ext cx="2198573" cy="19812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3" name="Straight Arrow Connector 12"/>
          <p:cNvCxnSpPr/>
          <p:nvPr/>
        </p:nvCxnSpPr>
        <p:spPr>
          <a:xfrm>
            <a:off x="4556125" y="57308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3552825" y="5549900"/>
            <a:ext cx="13239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OK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4100" y="2667000"/>
            <a:ext cx="5943600" cy="34370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Save a Google document to your computer.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Downloading a Document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751806" y="4269343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73345" y="4190531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276224" y="4088368"/>
            <a:ext cx="17811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Download as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1855883" y="4839308"/>
            <a:ext cx="1954117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8"/>
          <p:cNvSpPr>
            <a:spLocks noChangeArrowheads="1"/>
          </p:cNvSpPr>
          <p:nvPr/>
        </p:nvSpPr>
        <p:spPr bwMode="auto">
          <a:xfrm>
            <a:off x="3860799" y="4203700"/>
            <a:ext cx="914401" cy="914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64696" y="4659868"/>
            <a:ext cx="1945104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file type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029200" y="5159514"/>
            <a:ext cx="38100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Popular file types include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Microsoft Word and PDF.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324100" y="2667000"/>
            <a:ext cx="5943600" cy="3437048"/>
            <a:chOff x="2324100" y="2667000"/>
            <a:chExt cx="5943600" cy="3437048"/>
          </a:xfrm>
        </p:grpSpPr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24100" y="2667000"/>
              <a:ext cx="5943600" cy="3437048"/>
            </a:xfrm>
            <a:prstGeom prst="rect">
              <a:avLst/>
            </a:prstGeom>
            <a:noFill/>
            <a:ln w="19050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0" name="Rectangle 9"/>
            <p:cNvSpPr/>
            <p:nvPr/>
          </p:nvSpPr>
          <p:spPr>
            <a:xfrm>
              <a:off x="3886200" y="4114800"/>
              <a:ext cx="1143000" cy="1143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Removing a Doc.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9372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Deleting a Document</a:t>
            </a: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663700" y="37623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541595" y="3694109"/>
            <a:ext cx="12366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541595" y="27749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188118" y="3581400"/>
            <a:ext cx="18573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Move to Trash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1737520" y="28479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276225" y="26670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4404300" y="5391319"/>
            <a:ext cx="4346575" cy="1015663"/>
            <a:chOff x="4404300" y="5391319"/>
            <a:chExt cx="4346575" cy="1015663"/>
          </a:xfrm>
        </p:grpSpPr>
        <p:sp>
          <p:nvSpPr>
            <p:cNvPr id="20" name="TextBox 19"/>
            <p:cNvSpPr txBox="1"/>
            <p:nvPr/>
          </p:nvSpPr>
          <p:spPr>
            <a:xfrm>
              <a:off x="4404300" y="5391319"/>
              <a:ext cx="4346575" cy="1015663"/>
            </a:xfrm>
            <a:prstGeom prst="rect">
              <a:avLst/>
            </a:prstGeom>
            <a:solidFill>
              <a:schemeClr val="accent2"/>
            </a:solidFill>
            <a:ln w="19050"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marL="0" lvl="2"/>
              <a:r>
                <a:rPr lang="en-US" sz="2000" b="1" dirty="0">
                  <a:solidFill>
                    <a:schemeClr val="bg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Tip!  </a:t>
              </a:r>
              <a:r>
                <a:rPr lang="en-US" sz="2000" dirty="0">
                  <a:solidFill>
                    <a:schemeClr val="bg1"/>
                  </a:solidFill>
                  <a:latin typeface="Segoe UI" panose="020B0502040204020203" pitchFamily="34" charset="0"/>
                  <a:ea typeface="Segoe UI" panose="020B0502040204020203" pitchFamily="34" charset="0"/>
                  <a:cs typeface="Segoe UI" panose="020B0502040204020203" pitchFamily="34" charset="0"/>
                </a:rPr>
                <a:t>This can also be done from the Doc homepage by clicking the three vertical dots     next to the title</a:t>
              </a:r>
              <a:endParaRPr lang="en-US" sz="1600" dirty="0">
                <a:solidFill>
                  <a:schemeClr val="bg1"/>
                </a:solidFill>
              </a:endParaRPr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928300" y="6086699"/>
              <a:ext cx="207282" cy="2377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68448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5181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Create new documents using various templates:  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Resumes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Letters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Project Proposals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Essays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Newsletters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Brochures </a:t>
            </a:r>
          </a:p>
          <a:p>
            <a:pPr marL="274320">
              <a:lnSpc>
                <a:spcPct val="150000"/>
              </a:lnSpc>
              <a:spcBef>
                <a:spcPts val="0"/>
              </a:spcBef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Meeting Notes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Google Docs Templates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87371" y="2387600"/>
            <a:ext cx="3189829" cy="40576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676400"/>
            <a:ext cx="8183563" cy="1295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Create a new document from a template on the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Google Doc’s home screen.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Premade Templates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4060" y="2862268"/>
            <a:ext cx="6752772" cy="358436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5979696"/>
            <a:ext cx="323367" cy="318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7086600" y="32766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2667000" y="3357246"/>
            <a:ext cx="4343399" cy="106997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6553200" y="3200400"/>
            <a:ext cx="457199" cy="13890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5" name="Straight Arrow Connector 14"/>
          <p:cNvCxnSpPr/>
          <p:nvPr/>
        </p:nvCxnSpPr>
        <p:spPr>
          <a:xfrm flipH="1" flipV="1">
            <a:off x="6781800" y="3810000"/>
            <a:ext cx="655056" cy="377627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7162800" y="3512820"/>
            <a:ext cx="18288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Create a new doc or view more templates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2057400"/>
            <a:ext cx="8183563" cy="9906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Modify your document with various formatting options,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page settings,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Editing &amp; Formatting a Doc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 descr="Image result for ed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064" y="3128208"/>
            <a:ext cx="1143000" cy="1143000"/>
          </a:xfrm>
          <a:prstGeom prst="rect">
            <a:avLst/>
          </a:prstGeom>
          <a:noFill/>
        </p:spPr>
      </p:pic>
      <p:sp>
        <p:nvSpPr>
          <p:cNvPr id="6" name="Content Placeholder 4"/>
          <p:cNvSpPr txBox="1">
            <a:spLocks/>
          </p:cNvSpPr>
          <p:nvPr/>
        </p:nvSpPr>
        <p:spPr>
          <a:xfrm>
            <a:off x="1981200" y="2895600"/>
            <a:ext cx="6781800" cy="358140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indent="-144018" fontAlgn="auto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Font typeface="Arial" pitchFamily="34" charset="0"/>
              <a:buChar char="•"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Change font type and styles</a:t>
            </a:r>
            <a:endParaRPr lang="en-US" sz="2400" dirty="0"/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Undo and redo a change 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View revision history and revert to prior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versions</a:t>
            </a:r>
          </a:p>
          <a:p>
            <a:pPr marL="274320" marR="0" lvl="0" indent="-144018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rgbClr val="709658"/>
              </a:buClr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Update paragraph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formatting and page </a:t>
            </a:r>
          </a:p>
          <a:p>
            <a:pPr marL="274320" marR="0" lvl="0" indent="-144018" algn="l" defTabSz="914400" rtl="0" eaLnBrk="1" fontAlgn="auto" latinLnBrk="0" hangingPunct="1">
              <a:lnSpc>
                <a:spcPts val="2200"/>
              </a:lnSpc>
              <a:spcBef>
                <a:spcPts val="0"/>
              </a:spcBef>
              <a:spcAft>
                <a:spcPts val="0"/>
              </a:spcAft>
              <a:buClr>
                <a:srgbClr val="709658"/>
              </a:buClr>
              <a:buSzTx/>
              <a:tabLst/>
              <a:defRPr/>
            </a:pPr>
            <a:r>
              <a:rPr lang="en-US" sz="2400" dirty="0">
                <a:latin typeface="+mn-lt"/>
                <a:cs typeface="+mn-cs"/>
              </a:rPr>
              <a:t>	 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settings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</a:t>
            </a:r>
            <a:r>
              <a:rPr lang="en-US" sz="2800" b="1" dirty="0">
                <a:solidFill>
                  <a:schemeClr val="tx1"/>
                </a:solidFill>
              </a:rPr>
              <a:t>Bold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i="1" dirty="0">
                <a:solidFill>
                  <a:schemeClr val="tx1"/>
                </a:solidFill>
              </a:rPr>
              <a:t>italics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u="sng" dirty="0">
                <a:solidFill>
                  <a:schemeClr val="tx1"/>
                </a:solidFill>
              </a:rPr>
              <a:t>underline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>
                <a:solidFill>
                  <a:srgbClr val="C00000"/>
                </a:solidFill>
              </a:rPr>
              <a:t>colors</a:t>
            </a:r>
            <a:r>
              <a:rPr lang="en-US" sz="2800" dirty="0">
                <a:solidFill>
                  <a:schemeClr val="tx1"/>
                </a:solidFill>
              </a:rPr>
              <a:t>, and </a:t>
            </a:r>
            <a:r>
              <a:rPr lang="en-US" sz="2400" dirty="0">
                <a:solidFill>
                  <a:schemeClr val="tx1"/>
                </a:solidFill>
                <a:latin typeface="Algerian" pitchFamily="82" charset="0"/>
                <a:ea typeface="DFKai-SB" pitchFamily="65" charset="-120"/>
              </a:rPr>
              <a:t>more</a:t>
            </a:r>
            <a:r>
              <a:rPr lang="en-US" sz="2800" dirty="0">
                <a:solidFill>
                  <a:schemeClr val="tx1"/>
                </a:solidFill>
              </a:rPr>
              <a:t>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Changing Text Formatting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2819400"/>
            <a:ext cx="5943600" cy="3433784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>
            <a:off x="2241550" y="3838211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3044250" y="3733800"/>
            <a:ext cx="2359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117842" y="3067854"/>
            <a:ext cx="1371608" cy="20239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765968" y="3657236"/>
            <a:ext cx="19335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Highlight text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4527551" y="3175000"/>
            <a:ext cx="11429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18"/>
          <p:cNvSpPr txBox="1">
            <a:spLocks noChangeArrowheads="1"/>
          </p:cNvSpPr>
          <p:nvPr/>
        </p:nvSpPr>
        <p:spPr bwMode="auto">
          <a:xfrm>
            <a:off x="4953000" y="2983468"/>
            <a:ext cx="384175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desired </a:t>
            </a:r>
            <a:r>
              <a:rPr lang="en-US" dirty="0">
                <a:solidFill>
                  <a:prstClr val="black"/>
                </a:solidFill>
                <a:latin typeface="Segoe UI"/>
              </a:rPr>
              <a:t>formatting options</a:t>
            </a:r>
            <a:endParaRPr lang="en-US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#3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Using Undo and Redo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2623162"/>
            <a:ext cx="6400800" cy="37014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1721645" y="2904158"/>
            <a:ext cx="347472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8" name="Straight Arrow Connector 7"/>
          <p:cNvCxnSpPr/>
          <p:nvPr/>
        </p:nvCxnSpPr>
        <p:spPr>
          <a:xfrm flipV="1">
            <a:off x="1295400" y="3124200"/>
            <a:ext cx="5334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584200" y="3537562"/>
            <a:ext cx="19304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     Undo (</a:t>
            </a:r>
            <a:r>
              <a:rPr lang="en-US" dirty="0" err="1">
                <a:latin typeface="+mn-lt"/>
              </a:rPr>
              <a:t>Ctrl+Z</a:t>
            </a:r>
            <a:r>
              <a:rPr lang="en-US" dirty="0">
                <a:latin typeface="+mn-lt"/>
              </a:rPr>
              <a:t>) </a:t>
            </a:r>
          </a:p>
          <a:p>
            <a:r>
              <a:rPr lang="en-US" dirty="0">
                <a:latin typeface="+mn-lt"/>
              </a:rPr>
              <a:t>     Redo (</a:t>
            </a:r>
            <a:r>
              <a:rPr lang="en-US" dirty="0" err="1">
                <a:latin typeface="+mn-lt"/>
              </a:rPr>
              <a:t>Ctrl+Y</a:t>
            </a:r>
            <a:r>
              <a:rPr lang="en-US" dirty="0">
                <a:latin typeface="+mn-lt"/>
              </a:rPr>
              <a:t>)</a:t>
            </a:r>
          </a:p>
        </p:txBody>
      </p:sp>
      <p:sp>
        <p:nvSpPr>
          <p:cNvPr id="10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9144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Undo or redo the last change you’ve made.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 l="55556" r="2000"/>
          <a:stretch>
            <a:fillRect/>
          </a:stretch>
        </p:blipFill>
        <p:spPr bwMode="auto">
          <a:xfrm>
            <a:off x="692943" y="3893343"/>
            <a:ext cx="221778" cy="22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 r="56000"/>
          <a:stretch>
            <a:fillRect/>
          </a:stretch>
        </p:blipFill>
        <p:spPr bwMode="auto">
          <a:xfrm>
            <a:off x="690562" y="3593305"/>
            <a:ext cx="228600" cy="22730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686801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View or revert to any prior version of the document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via Revision History.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Viewing Revision History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b="17374"/>
          <a:stretch>
            <a:fillRect/>
          </a:stretch>
        </p:blipFill>
        <p:spPr bwMode="auto">
          <a:xfrm>
            <a:off x="2438400" y="3111500"/>
            <a:ext cx="5943600" cy="3162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1904206" y="4549775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725744" y="4470963"/>
            <a:ext cx="132555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693995" y="32575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428625" y="4229100"/>
            <a:ext cx="1628775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See revision  </a:t>
            </a:r>
          </a:p>
          <a:p>
            <a:r>
              <a:rPr lang="en-US" dirty="0">
                <a:latin typeface="+mn-lt"/>
              </a:rPr>
              <a:t>    history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889920" y="33305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28625" y="31496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1143000"/>
          </a:xfrm>
        </p:spPr>
        <p:txBody>
          <a:bodyPr>
            <a:normAutofit/>
          </a:bodyPr>
          <a:lstStyle/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Select a prior revision to preview it. 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Click “Restore this version” to revert to it.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Reverting to Prior Versions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3009900"/>
            <a:ext cx="5943600" cy="34370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6419854" y="3262310"/>
            <a:ext cx="1123945" cy="275749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>
            <a:off x="5580380" y="458724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114800" y="4267200"/>
            <a:ext cx="17526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Select from any prior revision</a:t>
            </a: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567180" y="3977640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685800" y="3657600"/>
            <a:ext cx="1066800" cy="646331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Preview window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 flipV="1">
            <a:off x="6096000" y="5196840"/>
            <a:ext cx="533400" cy="762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5029200" y="5334000"/>
            <a:ext cx="1143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Revert to selected revision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450335" y="5013960"/>
            <a:ext cx="636265" cy="1524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457200" y="5429071"/>
            <a:ext cx="3733800" cy="1200329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Revision History keep track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of every single change you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and your collaborators  make    </a:t>
            </a:r>
          </a:p>
          <a:p>
            <a:pPr marL="0" lvl="2"/>
            <a:r>
              <a:rPr lang="en-US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  to a document.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paragraph formatting to select: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Text alignment (left, centered, or right)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Spacing between lines of text  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Bulleted or numbered list</a:t>
            </a:r>
          </a:p>
          <a:p>
            <a:pPr marL="274320">
              <a:buClr>
                <a:srgbClr val="709658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 Indentation of text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Paragraph Formatting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 b="51006"/>
          <a:stretch>
            <a:fillRect/>
          </a:stretch>
        </p:blipFill>
        <p:spPr bwMode="auto">
          <a:xfrm>
            <a:off x="964737" y="4457701"/>
            <a:ext cx="7217238" cy="203563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2" name="Rectangle 8"/>
          <p:cNvSpPr>
            <a:spLocks noChangeArrowheads="1"/>
          </p:cNvSpPr>
          <p:nvPr/>
        </p:nvSpPr>
        <p:spPr bwMode="auto">
          <a:xfrm>
            <a:off x="4480717" y="4793457"/>
            <a:ext cx="2084832" cy="2560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3668718" y="4924366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1651000" y="4736068"/>
            <a:ext cx="2386018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Paragraph Formatting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/>
          <a:srcRect l="82238"/>
          <a:stretch>
            <a:fillRect/>
          </a:stretch>
        </p:blipFill>
        <p:spPr bwMode="auto">
          <a:xfrm>
            <a:off x="3966345" y="3733800"/>
            <a:ext cx="497705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4" cstate="print"/>
          <a:srcRect r="72805"/>
          <a:stretch>
            <a:fillRect/>
          </a:stretch>
        </p:blipFill>
        <p:spPr bwMode="auto">
          <a:xfrm>
            <a:off x="7054850" y="2387600"/>
            <a:ext cx="762000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4" cstate="print"/>
          <a:srcRect l="38073" r="45610"/>
          <a:stretch>
            <a:fillRect/>
          </a:stretch>
        </p:blipFill>
        <p:spPr bwMode="auto">
          <a:xfrm>
            <a:off x="5654172" y="2832100"/>
            <a:ext cx="457200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" name="Picture 4"/>
          <p:cNvPicPr>
            <a:picLocks noChangeAspect="1" noChangeArrowheads="1"/>
          </p:cNvPicPr>
          <p:nvPr/>
        </p:nvPicPr>
        <p:blipFill>
          <a:blip r:embed="rId4" cstate="print"/>
          <a:srcRect l="54390" r="18415"/>
          <a:stretch>
            <a:fillRect/>
          </a:stretch>
        </p:blipFill>
        <p:spPr bwMode="auto">
          <a:xfrm>
            <a:off x="5022850" y="3289300"/>
            <a:ext cx="762000" cy="27432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305801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Modify page orientation, margin sizes, background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color, or paper size.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Adjusting Page Settings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 b="17374"/>
          <a:stretch>
            <a:fillRect/>
          </a:stretch>
        </p:blipFill>
        <p:spPr bwMode="auto">
          <a:xfrm>
            <a:off x="2438400" y="3111500"/>
            <a:ext cx="5943600" cy="31623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1904206" y="5622369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2725744" y="5543557"/>
            <a:ext cx="1325555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2693995" y="3257550"/>
            <a:ext cx="195256" cy="161918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Box 18"/>
          <p:cNvSpPr txBox="1">
            <a:spLocks noChangeArrowheads="1"/>
          </p:cNvSpPr>
          <p:nvPr/>
        </p:nvSpPr>
        <p:spPr bwMode="auto">
          <a:xfrm>
            <a:off x="428625" y="5434568"/>
            <a:ext cx="170497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Page setup...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889920" y="3330572"/>
            <a:ext cx="7747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8"/>
          <p:cNvSpPr txBox="1">
            <a:spLocks noChangeArrowheads="1"/>
          </p:cNvSpPr>
          <p:nvPr/>
        </p:nvSpPr>
        <p:spPr bwMode="auto">
          <a:xfrm>
            <a:off x="428625" y="3149600"/>
            <a:ext cx="1625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“File”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8325" y="4041583"/>
            <a:ext cx="2962275" cy="235921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12" name="Straight Arrow Connector 11"/>
          <p:cNvCxnSpPr>
            <a:stCxn id="14" idx="2"/>
          </p:cNvCxnSpPr>
          <p:nvPr/>
        </p:nvCxnSpPr>
        <p:spPr>
          <a:xfrm>
            <a:off x="7136732" y="3798332"/>
            <a:ext cx="0" cy="54506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8"/>
          <p:cNvSpPr txBox="1">
            <a:spLocks noChangeArrowheads="1"/>
          </p:cNvSpPr>
          <p:nvPr/>
        </p:nvSpPr>
        <p:spPr bwMode="auto">
          <a:xfrm>
            <a:off x="6184232" y="3429000"/>
            <a:ext cx="1905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Select options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22564" y="1905000"/>
            <a:ext cx="8416636" cy="4724400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Enhance your document with images, links, tables,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drawings,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16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11618" name="Picture 2" descr="Image result for insert objec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2971800"/>
            <a:ext cx="1905000" cy="19050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b="11281"/>
          <a:stretch>
            <a:fillRect/>
          </a:stretch>
        </p:blipFill>
        <p:spPr bwMode="auto">
          <a:xfrm>
            <a:off x="2438400" y="3099652"/>
            <a:ext cx="5943600" cy="29963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200400" y="3236115"/>
            <a:ext cx="242881" cy="12065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3548380" y="3048000"/>
            <a:ext cx="132842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3200400" y="3381372"/>
            <a:ext cx="1066800" cy="2286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4495800" y="2926080"/>
            <a:ext cx="1857376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Select “Insert”</a:t>
            </a:r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4310380" y="3627120"/>
            <a:ext cx="1328420" cy="228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5044440" y="3550920"/>
            <a:ext cx="30480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an object to insert it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4648200"/>
          </a:xfrm>
        </p:spPr>
        <p:txBody>
          <a:bodyPr>
            <a:normAutofit/>
          </a:bodyPr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i="1" dirty="0">
                <a:solidFill>
                  <a:schemeClr val="tx1"/>
                </a:solidFill>
              </a:rPr>
              <a:t>Insert &gt; Image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Insert pictures and images from various sources: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Upload from PC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Webcam 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URL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Google Drive</a:t>
            </a:r>
          </a:p>
          <a:p>
            <a:pPr marL="274320" indent="-274320">
              <a:lnSpc>
                <a:spcPct val="150000"/>
              </a:lnSpc>
              <a:buClr>
                <a:schemeClr val="tx2"/>
              </a:buClr>
              <a:defRPr/>
            </a:pPr>
            <a:r>
              <a:rPr lang="en-US" sz="2800" dirty="0">
                <a:solidFill>
                  <a:schemeClr val="tx1"/>
                </a:solidFill>
              </a:rPr>
              <a:t>Web Search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Image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3293" y="3006936"/>
            <a:ext cx="4747307" cy="293666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3882343" y="3263900"/>
            <a:ext cx="3035300" cy="209549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5387293" y="3511549"/>
            <a:ext cx="0" cy="4889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18"/>
          <p:cNvSpPr txBox="1">
            <a:spLocks noChangeArrowheads="1"/>
          </p:cNvSpPr>
          <p:nvPr/>
        </p:nvSpPr>
        <p:spPr bwMode="auto">
          <a:xfrm>
            <a:off x="4168093" y="3962400"/>
            <a:ext cx="2438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Image sources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64374">
            <a:off x="6966273" y="5105283"/>
            <a:ext cx="1781175" cy="13430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i="1" dirty="0">
                <a:solidFill>
                  <a:schemeClr val="tx1"/>
                </a:solidFill>
              </a:rPr>
              <a:t>Insert &gt; Link</a:t>
            </a:r>
          </a:p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Add text which links to a website or email address.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Link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00" y="3022600"/>
            <a:ext cx="5943600" cy="34272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1925" y="4648199"/>
            <a:ext cx="3505200" cy="69588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5" name="Isosceles Triangle 34"/>
          <p:cNvSpPr/>
          <p:nvPr/>
        </p:nvSpPr>
        <p:spPr>
          <a:xfrm>
            <a:off x="3988592" y="4493418"/>
            <a:ext cx="271465" cy="135733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8"/>
          <p:cNvSpPr>
            <a:spLocks noChangeArrowheads="1"/>
          </p:cNvSpPr>
          <p:nvPr/>
        </p:nvSpPr>
        <p:spPr bwMode="auto">
          <a:xfrm>
            <a:off x="4017799" y="4692147"/>
            <a:ext cx="2687801" cy="2921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3066885" y="4034922"/>
            <a:ext cx="939965" cy="63867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1219199" y="3868790"/>
            <a:ext cx="416543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Text which will display in the document</a:t>
            </a:r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4017799" y="5015997"/>
            <a:ext cx="2687801" cy="2921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2908300" y="5158872"/>
            <a:ext cx="1066800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825830" y="4968875"/>
            <a:ext cx="2489035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Web or email address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i="1" dirty="0">
                <a:solidFill>
                  <a:schemeClr val="tx1"/>
                </a:solidFill>
              </a:rPr>
              <a:t>Insert &gt; Drawing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drawings to insert shapes, lines, text boxes,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arrows, and more.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Drawing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 b="47718"/>
          <a:stretch>
            <a:fillRect/>
          </a:stretch>
        </p:blipFill>
        <p:spPr bwMode="auto">
          <a:xfrm>
            <a:off x="1548064" y="3490492"/>
            <a:ext cx="6035040" cy="275790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1892968" y="3950369"/>
            <a:ext cx="2590800" cy="304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Isosceles Triangle 6"/>
          <p:cNvSpPr/>
          <p:nvPr/>
        </p:nvSpPr>
        <p:spPr>
          <a:xfrm>
            <a:off x="3200400" y="4267200"/>
            <a:ext cx="5638800" cy="348618"/>
          </a:xfrm>
          <a:prstGeom prst="triangle">
            <a:avLst>
              <a:gd name="adj" fmla="val 13533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0400" y="4631533"/>
            <a:ext cx="5643562" cy="58612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tables to organize and display related pieces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of information.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Table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3099652"/>
            <a:ext cx="5943600" cy="337734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Rectangle 8"/>
          <p:cNvSpPr>
            <a:spLocks noChangeArrowheads="1"/>
          </p:cNvSpPr>
          <p:nvPr/>
        </p:nvSpPr>
        <p:spPr bwMode="auto">
          <a:xfrm>
            <a:off x="3035300" y="4534752"/>
            <a:ext cx="1981200" cy="6858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828800"/>
            <a:ext cx="8183563" cy="3810000"/>
          </a:xfrm>
        </p:spPr>
        <p:txBody>
          <a:bodyPr/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i="1" dirty="0">
                <a:solidFill>
                  <a:schemeClr val="tx1"/>
                </a:solidFill>
              </a:rPr>
              <a:t>Insert &gt; Table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Select the number of cells to display both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horizontally and vertically (Ex: 4x3)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6868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Inserting Objects: Table </a:t>
            </a:r>
            <a:r>
              <a:rPr lang="en-US" sz="4400" b="1" dirty="0">
                <a:cs typeface="Courier New" panose="02070309020205020404" pitchFamily="49" charset="0"/>
              </a:rPr>
              <a:t>(cont)</a:t>
            </a:r>
            <a:endParaRPr lang="en-US" sz="4800" b="1" dirty="0">
              <a:cs typeface="Courier New" panose="02070309020205020404" pitchFamily="49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 b="9752"/>
          <a:stretch>
            <a:fillRect/>
          </a:stretch>
        </p:blipFill>
        <p:spPr bwMode="auto">
          <a:xfrm>
            <a:off x="533400" y="3476625"/>
            <a:ext cx="5943600" cy="30480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907" y="4238625"/>
            <a:ext cx="942975" cy="120967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2336482" y="4346259"/>
            <a:ext cx="478156" cy="580547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" name="Isosceles Triangle 6"/>
          <p:cNvSpPr/>
          <p:nvPr/>
        </p:nvSpPr>
        <p:spPr>
          <a:xfrm rot="16200000">
            <a:off x="2318672" y="4733257"/>
            <a:ext cx="1225296" cy="219078"/>
          </a:xfrm>
          <a:prstGeom prst="triangle">
            <a:avLst>
              <a:gd name="adj" fmla="val 66907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3733800" y="5715000"/>
            <a:ext cx="5257800" cy="1015663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Tables which are already added to a doc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can be modified with additional rows,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columns, and other formatting options.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#4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4"/>
          <p:cNvSpPr>
            <a:spLocks noGrp="1"/>
          </p:cNvSpPr>
          <p:nvPr>
            <p:ph idx="1"/>
          </p:nvPr>
        </p:nvSpPr>
        <p:spPr>
          <a:xfrm>
            <a:off x="495300" y="1895638"/>
            <a:ext cx="8191500" cy="999962"/>
          </a:xfrm>
        </p:spPr>
        <p:txBody>
          <a:bodyPr>
            <a:normAutofit/>
          </a:bodyPr>
          <a:lstStyle/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Provide others with access to documents of your </a:t>
            </a:r>
          </a:p>
          <a:p>
            <a:pPr marL="274320" indent="-274320"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choosing.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4582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Document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553200"/>
            <a:ext cx="9144000" cy="319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1905000" y="2733838"/>
            <a:ext cx="6934200" cy="412416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Allow others to view, download, or edit files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Collaborate with colleagues</a:t>
            </a:r>
            <a:r>
              <a:rPr kumimoji="0" lang="en-US" sz="24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on a project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Send a file to a friend or client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Share with both Google and non-Google users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50000"/>
              </a:lnSpc>
              <a:spcBef>
                <a:spcPts val="169"/>
              </a:spcBef>
              <a:spcAft>
                <a:spcPts val="0"/>
              </a:spcAft>
              <a:buClr>
                <a:schemeClr val="tx2"/>
              </a:buClr>
              <a:buSzTx/>
              <a:buFont typeface="Georgia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2" descr="Image result for shari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3664" y="2995864"/>
            <a:ext cx="1188720" cy="121773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Collaborating w/ Others</a:t>
            </a:r>
          </a:p>
        </p:txBody>
      </p:sp>
      <p:pic>
        <p:nvPicPr>
          <p:cNvPr id="44035" name="Picture 6" descr="http://raess.com/portfolio/docs-document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2013" y="2501900"/>
            <a:ext cx="6153150" cy="41021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4036" name="TextBox 18"/>
          <p:cNvSpPr txBox="1">
            <a:spLocks noChangeArrowheads="1"/>
          </p:cNvSpPr>
          <p:nvPr/>
        </p:nvSpPr>
        <p:spPr bwMode="auto">
          <a:xfrm>
            <a:off x="228600" y="5334000"/>
            <a:ext cx="20574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Others  with “Edit” permissions can make any changes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219200" y="4495800"/>
            <a:ext cx="914400" cy="838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6691313" y="5789613"/>
            <a:ext cx="533400" cy="4191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176713" y="4635500"/>
            <a:ext cx="2514600" cy="4572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4481513" y="5930900"/>
            <a:ext cx="2590800" cy="4953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3" name="TextBox 18"/>
          <p:cNvSpPr txBox="1">
            <a:spLocks noChangeArrowheads="1"/>
          </p:cNvSpPr>
          <p:nvPr/>
        </p:nvSpPr>
        <p:spPr bwMode="auto">
          <a:xfrm>
            <a:off x="6996112" y="6170613"/>
            <a:ext cx="1309687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Comments</a:t>
            </a:r>
          </a:p>
        </p:txBody>
      </p:sp>
      <p:sp>
        <p:nvSpPr>
          <p:cNvPr id="20" name="Content Placeholder 4"/>
          <p:cNvSpPr txBox="1">
            <a:spLocks/>
          </p:cNvSpPr>
          <p:nvPr/>
        </p:nvSpPr>
        <p:spPr>
          <a:xfrm>
            <a:off x="381000" y="1782762"/>
            <a:ext cx="7924800" cy="525463"/>
          </a:xfrm>
          <a:prstGeom prst="rect">
            <a:avLst/>
          </a:prstGeom>
        </p:spPr>
        <p:txBody>
          <a:bodyPr/>
          <a:lstStyle/>
          <a:p>
            <a:pPr marL="502920" indent="-457200" fontAlgn="auto">
              <a:spcBef>
                <a:spcPct val="20000"/>
              </a:spcBef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spc="150" dirty="0">
                <a:latin typeface="+mn-lt"/>
                <a:cs typeface="+mn-cs"/>
              </a:rPr>
              <a:t>Understanding Collaboration Features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6172200" y="3175000"/>
            <a:ext cx="990600" cy="12954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46" name="TextBox 18"/>
          <p:cNvSpPr txBox="1">
            <a:spLocks noChangeArrowheads="1"/>
          </p:cNvSpPr>
          <p:nvPr/>
        </p:nvSpPr>
        <p:spPr bwMode="auto">
          <a:xfrm>
            <a:off x="6538913" y="4343400"/>
            <a:ext cx="1800820" cy="646113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Real-time Collaboration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305801" cy="4648200"/>
          </a:xfrm>
        </p:spPr>
        <p:txBody>
          <a:bodyPr/>
          <a:lstStyle/>
          <a:p>
            <a:pPr marL="273050" indent="-27305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b="1" dirty="0">
                <a:solidFill>
                  <a:schemeClr val="tx1"/>
                </a:solidFill>
              </a:rPr>
              <a:t>Collaborating with Others on a Doc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Share a document and choose the collaborator’s level of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tx2"/>
              </a:buClr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access/permissions (Edit, Comment, or View).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Sharing a Document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71600" y="3352800"/>
            <a:ext cx="6400800" cy="317669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191000"/>
            <a:ext cx="3505200" cy="2202921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cxnSp>
        <p:nvCxnSpPr>
          <p:cNvPr id="7" name="Straight Arrow Connector 6"/>
          <p:cNvCxnSpPr/>
          <p:nvPr/>
        </p:nvCxnSpPr>
        <p:spPr>
          <a:xfrm flipV="1">
            <a:off x="5105400" y="3552822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18"/>
          <p:cNvSpPr txBox="1">
            <a:spLocks noChangeArrowheads="1"/>
          </p:cNvSpPr>
          <p:nvPr/>
        </p:nvSpPr>
        <p:spPr bwMode="auto">
          <a:xfrm>
            <a:off x="4743450" y="3361293"/>
            <a:ext cx="17526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Click “Share”</a:t>
            </a: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6981825" y="3441700"/>
            <a:ext cx="482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498784" y="5181600"/>
            <a:ext cx="1271336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1447800" y="4590871"/>
            <a:ext cx="2667000" cy="1200329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Select sharing options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Recipient(s)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Permissions</a:t>
            </a:r>
          </a:p>
          <a:p>
            <a:pPr marL="228600" indent="228600">
              <a:buFont typeface="Arial" pitchFamily="34" charset="0"/>
              <a:buChar char="•"/>
            </a:pPr>
            <a:r>
              <a:rPr lang="en-US" dirty="0">
                <a:latin typeface="+mn-lt"/>
              </a:rPr>
              <a:t>Optional message</a:t>
            </a:r>
          </a:p>
        </p:txBody>
      </p:sp>
      <p:cxnSp>
        <p:nvCxnSpPr>
          <p:cNvPr id="16" name="Straight Arrow Connector 15"/>
          <p:cNvCxnSpPr/>
          <p:nvPr/>
        </p:nvCxnSpPr>
        <p:spPr>
          <a:xfrm flipV="1">
            <a:off x="2932702" y="6090136"/>
            <a:ext cx="1828799" cy="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438400" y="5898607"/>
            <a:ext cx="1676400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Click “Send”</a:t>
            </a:r>
          </a:p>
        </p:txBody>
      </p:sp>
      <p:sp>
        <p:nvSpPr>
          <p:cNvPr id="18" name="Rectangle 8"/>
          <p:cNvSpPr>
            <a:spLocks noChangeArrowheads="1"/>
          </p:cNvSpPr>
          <p:nvPr/>
        </p:nvSpPr>
        <p:spPr bwMode="auto">
          <a:xfrm>
            <a:off x="4809127" y="5981395"/>
            <a:ext cx="482600" cy="215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4809126" y="4800600"/>
            <a:ext cx="3039473" cy="9779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2921000" y="2819400"/>
            <a:ext cx="3276600" cy="762000"/>
          </a:xfrm>
        </p:spPr>
        <p:txBody>
          <a:bodyPr>
            <a:normAutofit/>
          </a:bodyPr>
          <a:lstStyle/>
          <a:p>
            <a:pPr marL="27432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4000" dirty="0"/>
              <a:t>ACTIVITY #5</a:t>
            </a:r>
          </a:p>
        </p:txBody>
      </p:sp>
      <p:sp>
        <p:nvSpPr>
          <p:cNvPr id="26628" name="AutoShape 4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6629" name="AutoShape 6" descr="data:image/jpeg;base64,/9j/4AAQSkZJRgABAQAAAQABAAD/2wCEAAkGBxQSEhAQEBIPERAOEA8PEBIPFBIMDxAQFBEXGBURFBQYHCggGBsnHBUUIjEhJiorLy4uFyA0ODMtNygtLisBCgoKDg0OGxAQGiwkHyYsNCwwLSwtLC0tMDAtNCwsLCwsLywsLCwsLS0sLCwsLywsLCwsLCw0LCwsLCwsLCwsLP/AABEIAKcBLQMBEQACEQEDEQH/xAAbAAEAAgMBAQAAAAAAAAAAAAAAAgUBAwYEB//EAD0QAAICAAIGBQgIBgMAAAAAAAABAgMEEQUGITFBURIiYXGRE0JSgaGxwdEHFFNicoKS8CMyM0OisjTS4f/EABsBAQACAwEBAAAAAAAAAAAAAAABBAIFBgMH/8QANBEBAAIBAgIGCQQCAwEAAAAAAAECAwQRITEFEhNBUZEiMlJhcYGhsfAGQsHRFOEjM/EV/9oADAMBAAIRAxEAPwD7iAAAAAAAAAAAAAAAAAAAAAAAAAAAAAAAAAAAAAAAAAAAAAAAAAAAAAAAAAAAAAAAAAAAAAAAAAAAAAAAAAAAAAAAAAAAAAAAAAAAAAAAAAAA1XYiMFnKUYrnJqK8WRM7c0xWbTtEK67WKiPn9L8Kcvblkec58cd61XQ57ft8+H3eWWtlXo2vuUfjIw/yaPX/AOZn93mzDWunirF3xXwY/wAmiJ6Nz+7zevD6wYee62Kf386/9sjOuak97xvo89OdJ+XH7LKE09qaae5rameqskAAAAAAAAAAAAAAAAAAAAAAAAAAAAAAAAAADy4/SFdMXO2SjFc97fJLe2Y2tFY3l6YsV8turSN5cbpPXGc840LoR9KWTm+5bl7SnfVTPqt3g6IrHHLO/ujkorMVKb6U5SlLnJuTKs2m3GWzrirSNqRsKwg2S8oDZGVgTENU5hlEJYXSNlTzqnKHYn1X3rczKuS1eUsMumx5Y9Ou/wB/N0+iNdlsjiV0eHlIJuP5o716i3j1UTwu1Go6HtHpYZ3908/l4uxovjNKUGpRks04tNNdjLcTvyaW1ZrO0xtLYSgAAAAAAAAAAAAAAAAAAAAAAAAAAAAAAUmsesMMLHb1rZJ9CC3vtfJHllyxjj3rmj0V9TbaOERzn873zTH6Tsvm7LZdJ8FujFcorgjW3va87y6vBpseCvVpH9z8WuMzB6TDYrAx2TVgY7HlCTZh2EJ2QlYExDVKYZRDVKQZxCw0HrDZhZZxfSrb69bex9q5M9cWa2OfcqazQY9TXjwt3T/fjD6nofSteJrVlTzT2NPZKMuMZLgzZUvF43hyWfBfBeaXjj+cYe4zeIAAAAAAAAAAAAAAAAAAAAAAAAAAACq1j01DC1OyW1vqwjuc5vcvi+xHnkyRSu8rOk0ttTlilfnPhD5BjcdO6yVtj6U5vNvguSS4JGrtabTvLtcOCmGkUpHCEIzMWcw2KYY7JKwI2SVgRsz5QI2YdgTsi5hOzXKYZRDXKYTENcpBnELHV7Ts8JarI5uEslbD0o9nauB6Yss453VNdoq6rH1Z5xyn87n2TA4uNsIWVtShOKlFrimbWJiY3hxN6Wx2mlo2mHoJYAAAAAAAAAAAAAAAAAAAAAAAAAAjOWSzA+Y63Yr61OST6teaq71vl6/dkavPk69uHKFbS9KW02sjJHqxwmPGO/8AuPg4yMnuexrYeL6ZS1b1i1Z3ieMNimGWyamGOySsCNmfKA6r0VYS2W2FV0lzjXOS8UiYpaeUPK2XFX1rRHzhizCWx/mquj+KucfejG0xT1uHx4EZcU8rR5w1uiz7Oz9EvkYdrj9qPOGXXx+1HnCLw9n2dv6JfIdrj9qPOE9pj9qPOEXhrPs7f0S+Q7bH7UecMu1x+1HnDH1Sz7O39E/kR22P2o84O1x+1HnB9Ts+yt/RP5DtsXtR5wdrj9qPOHa/R1pGyuTw1kLFCec63KMoqMvOjm1x396fMu6PVY5ns+tHu4w0HTWClojPSY35Tx8p/jyfRjZOcAAAAAAAAAAAAAAAAAAAAAAAAABSa2Y7yVEknlKz+HH1734Jnjnv1aSr6nJ1Mcz8nz1GqaVTaZw2T8ot0tkux8GS7r9MdI9fHOlvPGvGvw74+U/Sfc8MJB1sSkErbV/QVuLm419WEcvKWSWcYdiXnS7PcemLFOSeCnrNbj0td7cZnlHj/Ue93uGwGDwOSUfKXLfKSVlmfr2Q9RtsGi4bxHzlx2s6Xy5Z2tbh4R+fdulrG/Nril2ycn7Mi5Gljvlqp1U90JQ1kW6dea49F5+x/Mi2k3jhKY1fjDesNRiE5UtRmt6WzL8UfijQ6/oTHfjWOrbxjlPxj8lsMGtnx3j6qu7DSg3GSya8H2o4vU4smnyTjyRtMfm8e5taWi8bwioFacjJNVnnOWBJQMJySJR2ZNb1tROLNfHkjJXnE7otWJjaXUYK7pQT5o+o4ctcuOuSvKY382ltXqzMS3nqgAAAAAAAAAAAAAAAAAAAAAAAAOG14xGdldfoxcn3t5L3PxKOrtxiGt19uMVc2UmvRuqUouL3SWQe2m1F9Plrlx84nf8APjycvbBwk4S3xeXfyZL6xpdTTU4a5qcpj/2PlPB6tHYaV1ldMP57JKK5Lm32JZv1E1rNpiIeuXNXFjnJblHF9Nx+Ihgaa8Lh9k+jtl5yXGx/ebz/AHkdBpNNG3uj6vnfSGtvkvNretP0hzkbOL47W3teZs9mp3bVaRsliVg2N2KsXKuSnBuMo7mvc+aE1i0bSRaazvDscNiI4ulTSSshskuUstq7nwOW6c6L7fFNY9aONZ/j5/fZutFqe/zeA+aS3QEgGGBc6Cs2OPJ+/wDbO/8A09m6+jis/tmY/n+Wr1Vdsm/itjeKwAAAAAAAAAAAAAAAAAAAAAAAwwPm+tFmeJs7FBf4p/E1uqn/AJGo1k75VWisqAFVp7C5x8rHfBZS7Y8/UTDqf0z0j2WWdNefRty91v8Af3+K2+i7DqeItsf9mpJfislln4Rl4lrSRvaZ8HRdOZZjDWkd8/b/ANbNLY12X2ze5zko/hi8o+xI6rFTq0iHzzLfrXmWmNpnsxiU1YRsncdg2N2uVhOzGZXepWMcb3Xwug9n3obU/DpeJW1lN6b+Czo77ZNvFeY2GU5rtz8dp8h6Xwxi1mSsct9/Pj/Lq8FutjiWk1z2AMMQLDQcuu12I7H9MW4ZK/Cfv/ShrY5SvzqlEAAAAAAAAAAAAAAAAAAAAAAAYkB8y1k/5NvfH/RGt1P/AGS0+r/7ZeBFZVADWex7mExMxO8c3v8Ao2o8lfjK+DhROD5w6Viy9WaRd0fe7LUa6NbpMWX90TMW+PD78/oors4znF74znF96k0zrq8YiXGW4WmBWE7J6yatI2T1h2jY6yDsJ2YzZban5vGVZearJPu8nJfFFfVztilY0m85odhpF/xJer3I+R9P2iddf3bfaHX6WP8Aih5jTrABhmVYHt0J/Ufd8Trv0zHHJ8v5Udb3OiOrUAAAAAAAAAAAAAAAAAAAAAAAAYHzjXCro4lv04RfrWa+CKGqj0t2r1tfT39yniyoopEABYaBxCrvhJ7FJOtvsllv9aie+nv1b8VrSZ5x26vdP5EvFrrgXTe7Ev4eIbmnwVnnx8dvr7DrNJl61Or3ww1uLqZOt3T9+9RRuLSpul5YJ3HcDdCVwRu7b6P8A4xsxc9imvJ1Z+gnnOXc2kvys1XSWorSvGeEcZbXo7DM+n48IW1k823zbZ8e1Oec+a2We+d3WUr1axCJ4MmAIyZ60gWWgIdaT7l+/Ydr+nce2G9vGdvKP9tdrJ9KIX50KmAAAAAAAAAAAAAAAAAAAAAAAAHG6/YTqwtXmScX+GXHxS8Stqa713U9bTekW8HHwka+WqbUyEBAAdDgsTXiqnhcTtbSUZZ5N5bpJ8Jr2+JtNHq5iY48fu2OHLXNTssnP8+rkNOat34Zt9F21LdZWnLJffjvi/Z2nQ4tTTJ7pUs2kvj98eKjWIXMsKvDxZjdm0lm29yW1vuSCY2mdnV6van2WtWYpOqldboPq22Lk/Qj2vb3byln1kVjanGfovYNDNuOThH1/wBOxljIyio1JKqOUYuOyMlHZ1fu+/I+dfqLpObz/j0nhztPj4R/M/J0uhxxMdeOXKGs5RsWAMMyiBrmyzSqHQaCpyhn6W3x/wDMj6F0bg7HTUrPPbefnxajPfrZJlaF55AAAAAAAAAAAAAAAAAAAAAAAAB4NM4NW1Tg/OTXdyfiRaImNpY2rFqzEvlU4OEpQlslBuL70aq9dp2lpL0ms7S2RkYPPZNMxQAALbA6ftryUsrIr0tkl+b55lmmqvXhPFbx6y9OE8Xps0lhbNtuFhKXOVdVj8XtLVekNvGPm9Z1OC3rU+kMR07RT/Qw0Yv7sa6F/isxfXdbxn4pjV46+pX7QrrdI3YuaqcujW9sow6q6K3tve/d2Gt1+vnDhm8/KPGe4w9pq8sY+Ud+3g6CEEkopZJJJLkkcBe83tNrc5dZWsViKxyhIxZMNmUQNcpHvSiCivpzUVxe3u4m46M0fb5orMcI4z8PD58nlnydSm/e6+iHRSR3TUNgAAAAAAAAAAAAAAAAAAAAAAAAAw0Bwuu+h2n9YgtyysS4x4S9Xu7itqMe8daFLV4d468fNyddhRmGtmG6MjFjsmmQhkgAAGmxmUJdFoPBeTh0muvZk32R4I5LpbV9tl6lfVr9++XV9GaXscXWt61vt3QsszV7Nmw2ZRUQlI960Q0zmW8eOZnaBf6CwPRXTkutL2Lkdt0do/8AGxbT608/6+TVZ8vaW4cl0bB4AAAAAAAAAAAAAAAAAAAAAAAAAAAasRSpJp8QPmms2gJYeTsrTdLebS/tv/qU82HbjHJrdRp+r6VeX2UsLSrMKezdGZjsx2TUiNkbJdIhGw5A2enRWF8pNN/yQylLtfBfvkUOktV2GHavrW4R/M/ne2XRuk7bLvPq14z/ABDpXI5KKOsRcj0jGISme1cY02WlmmIWmhtGuTU5rYtqT97Op6N6O7L/AJckce6PD/f2a/UajrejXk6aEclkbpTSAAAAAAAAAAAAAAAAAAAAAAAAAAAAA04jDqaaaTz2bQOB1g1QlFuzD7t7r3L8r4dxXyYN+NVHNpN+NPJykpuLcZJxktjUl0WvUVJrMc1CYmJ2lsjcY7I2bFaY7I2Onm0ltbeSXN8hO0RvKYrMztDqMDUq4KPHfJ85PecrqrznyzeeXd8HY6TTxp8UU7+/4tzsPGMSyhK09a4hrjJyeUU2+wtYNLfLbq0jdje9aRvaV5orQu1Ss2velwR0uj6Npg9K3G30j4f212bUTfhHCHRVwSWSNmrJAAAAAAAAAAAAAAAAAAAAAAAAAAAAAAAGJRz3gVGldX6r114Jvg90l3NbUYzWJ5sL463ja0OQ0hqNKObps2ejYs/8l8jxtgjuVL6KP2ypb9X8VDfV0u2DUvZvPOcFle2lyx3N2iNH2Rk52V2R6OyKcZb+e41+txZZr1KVnjz4Nj0Zp4recmThty3+65UZvdCf6WjVx0fnn9kt5ObHH7obq8BbLdHLvLOPonNPPaPz3PO2qxxy4rHCavN7Zt9y2I2OHojFXjed/pH9q99XafVjZfYPRsK1kkjaUpWkdWsbQq2tNp3l7EjJDIAAAAAAAAAAAAAAAAAAAAAAAAAAAAAAAAAAAEJVJ8EBB4aPJAZWHjyQE1WlwAkAAAAAAAAAAAAAAAAAAAAAAAAAAAAAAAAAAAAAAAAAAAAAAAAAAAAAAAAAAAAAAAAAAAAAAAAAAAAAAAAAAAAAAAAAAAAAAAAAAAAAAAAAAAAf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200" y="1584325"/>
            <a:ext cx="8458200" cy="701675"/>
          </a:xfrm>
        </p:spPr>
        <p:txBody>
          <a:bodyPr>
            <a:normAutofit/>
          </a:bodyPr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400" dirty="0">
                <a:solidFill>
                  <a:schemeClr val="tx1"/>
                </a:solidFill>
              </a:rPr>
              <a:t>Recipients of a shared file receive an email notification.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1"/>
                </a:solidFill>
                <a:cs typeface="Courier New" panose="02070309020205020404" pitchFamily="49" charset="0"/>
              </a:rPr>
              <a:t>Viewing Email Notifications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b="19273"/>
          <a:stretch>
            <a:fillRect/>
          </a:stretch>
        </p:blipFill>
        <p:spPr bwMode="auto">
          <a:xfrm>
            <a:off x="1371600" y="2286000"/>
            <a:ext cx="6400800" cy="4038599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cxnSp>
        <p:nvCxnSpPr>
          <p:cNvPr id="5" name="Straight Arrow Connector 4"/>
          <p:cNvCxnSpPr/>
          <p:nvPr/>
        </p:nvCxnSpPr>
        <p:spPr>
          <a:xfrm flipH="1" flipV="1">
            <a:off x="3429000" y="4800600"/>
            <a:ext cx="1066800" cy="3810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870" name="TextBox 18"/>
          <p:cNvSpPr txBox="1">
            <a:spLocks noChangeArrowheads="1"/>
          </p:cNvSpPr>
          <p:nvPr/>
        </p:nvSpPr>
        <p:spPr bwMode="auto">
          <a:xfrm>
            <a:off x="4191000" y="4648200"/>
            <a:ext cx="26670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+mn-lt"/>
              </a:rPr>
              <a:t>Shared files can be accessed via email using the “Open” button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33800" y="5769114"/>
            <a:ext cx="5257800" cy="707886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marL="0" lvl="2"/>
            <a:r>
              <a:rPr lang="en-US" sz="2000" b="1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Tip!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Non-Google users will only have “View”   </a:t>
            </a:r>
          </a:p>
          <a:p>
            <a:pPr marL="0" lvl="2"/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     </a:t>
            </a:r>
            <a:r>
              <a:rPr lang="en-US" sz="16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  </a:t>
            </a:r>
            <a:r>
              <a:rPr lang="en-US" sz="2000" dirty="0">
                <a:solidFill>
                  <a:schemeClr val="bg1"/>
                </a:solidFill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rPr>
              <a:t>access; they cannot edit Google Docs.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4"/>
          <p:cNvSpPr>
            <a:spLocks noGrp="1"/>
          </p:cNvSpPr>
          <p:nvPr>
            <p:ph idx="1"/>
          </p:nvPr>
        </p:nvSpPr>
        <p:spPr>
          <a:xfrm>
            <a:off x="457199" y="1752600"/>
            <a:ext cx="8183563" cy="3810000"/>
          </a:xfrm>
        </p:spPr>
        <p:txBody>
          <a:bodyPr/>
          <a:lstStyle/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Use comments to add notes or ask a question to </a:t>
            </a:r>
          </a:p>
          <a:p>
            <a:pPr marL="274320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r>
              <a:rPr lang="en-US" sz="2800" dirty="0">
                <a:solidFill>
                  <a:schemeClr val="tx1"/>
                </a:solidFill>
              </a:rPr>
              <a:t>either yourself or other collaborators.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49275"/>
            <a:ext cx="8183563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Adding Comments to a Doc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64368" y="3081753"/>
            <a:ext cx="5791200" cy="334257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4621796" y="3991646"/>
            <a:ext cx="702678" cy="151732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276833" y="3733800"/>
            <a:ext cx="322405" cy="2343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18"/>
          <p:cNvSpPr txBox="1">
            <a:spLocks noChangeArrowheads="1"/>
          </p:cNvSpPr>
          <p:nvPr/>
        </p:nvSpPr>
        <p:spPr bwMode="auto">
          <a:xfrm>
            <a:off x="1219200" y="3581400"/>
            <a:ext cx="30779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1. Highlight a section of text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5460209" y="3498057"/>
            <a:ext cx="636838" cy="4629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8"/>
          <p:cNvSpPr txBox="1">
            <a:spLocks noChangeArrowheads="1"/>
          </p:cNvSpPr>
          <p:nvPr/>
        </p:nvSpPr>
        <p:spPr bwMode="auto">
          <a:xfrm>
            <a:off x="3741988" y="3135868"/>
            <a:ext cx="36113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2. Click “Add a comment” button</a:t>
            </a:r>
          </a:p>
        </p:txBody>
      </p:sp>
      <p:sp>
        <p:nvSpPr>
          <p:cNvPr id="14" name="Rectangle 8"/>
          <p:cNvSpPr>
            <a:spLocks noChangeArrowheads="1"/>
          </p:cNvSpPr>
          <p:nvPr/>
        </p:nvSpPr>
        <p:spPr bwMode="auto">
          <a:xfrm>
            <a:off x="6124960" y="3979067"/>
            <a:ext cx="237744" cy="237744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276959" y="4572000"/>
            <a:ext cx="322405" cy="23439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8"/>
          <p:cNvSpPr txBox="1">
            <a:spLocks noChangeArrowheads="1"/>
          </p:cNvSpPr>
          <p:nvPr/>
        </p:nvSpPr>
        <p:spPr bwMode="auto">
          <a:xfrm>
            <a:off x="2828926" y="4419600"/>
            <a:ext cx="2468312" cy="369332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>
                <a:latin typeface="+mn-lt"/>
              </a:rPr>
              <a:t>3. Add your comment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0700" y="4343400"/>
            <a:ext cx="1785938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5736221" y="4762499"/>
            <a:ext cx="1588503" cy="504825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981200"/>
            <a:ext cx="8183563" cy="3810000"/>
          </a:xfrm>
        </p:spPr>
        <p:txBody>
          <a:bodyPr/>
          <a:lstStyle/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  <a:p>
            <a:pPr marL="502920" indent="-457200" algn="ctr" eaLnBrk="1" fontAlgn="auto" hangingPunct="1">
              <a:spcAft>
                <a:spcPts val="0"/>
              </a:spcAft>
              <a:buClr>
                <a:srgbClr val="934747"/>
              </a:buClr>
              <a:buFont typeface="Wingdings 2" pitchFamily="18" charset="2"/>
              <a:buNone/>
              <a:defRPr/>
            </a:pPr>
            <a:endParaRPr lang="en-US" sz="4400" dirty="0">
              <a:solidFill>
                <a:schemeClr val="bg2">
                  <a:lumMod val="25000"/>
                </a:schemeClr>
              </a:solidFill>
              <a:latin typeface="Myriad Pro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457200"/>
            <a:ext cx="5181600" cy="1050925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US" sz="4800" b="1" dirty="0">
                <a:cs typeface="Courier New" panose="02070309020205020404" pitchFamily="49" charset="0"/>
              </a:rPr>
              <a:t>Questions?</a:t>
            </a:r>
          </a:p>
        </p:txBody>
      </p:sp>
      <p:sp>
        <p:nvSpPr>
          <p:cNvPr id="6" name="Content Placeholder 4"/>
          <p:cNvSpPr txBox="1">
            <a:spLocks/>
          </p:cNvSpPr>
          <p:nvPr/>
        </p:nvSpPr>
        <p:spPr>
          <a:xfrm>
            <a:off x="381000" y="2590800"/>
            <a:ext cx="8183563" cy="3886200"/>
          </a:xfrm>
          <a:prstGeom prst="rect">
            <a:avLst/>
          </a:prstGeom>
        </p:spPr>
        <p:txBody>
          <a:bodyPr vert="horz">
            <a:noAutofit/>
          </a:bodyPr>
          <a:lstStyle>
            <a:lvl1pPr marL="205740" indent="-144018" algn="l" rtl="0" eaLnBrk="1" latinLnBrk="0" hangingPunct="1">
              <a:spcBef>
                <a:spcPts val="169"/>
              </a:spcBef>
              <a:buClr>
                <a:schemeClr val="accent3"/>
              </a:buClr>
              <a:buFont typeface="Georgia"/>
              <a:buChar char="•"/>
              <a:defRPr kumimoji="0" sz="157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370332" indent="-138875" algn="l" rtl="0" eaLnBrk="1" latinLnBrk="0" hangingPunct="1">
              <a:spcBef>
                <a:spcPts val="169"/>
              </a:spcBef>
              <a:buClr>
                <a:schemeClr val="accent2"/>
              </a:buClr>
              <a:buFont typeface="Georgia"/>
              <a:buChar char="▫"/>
              <a:defRPr kumimoji="0" sz="146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519494" indent="-123444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35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663512" indent="-113157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238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781812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125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905256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1013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1028700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9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1141857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844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1260158" indent="-102870" algn="l" rtl="0" eaLnBrk="1" latinLnBrk="0" hangingPunct="1">
              <a:spcBef>
                <a:spcPts val="169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kumimoji="0" sz="788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THANK YOU FOR COMING!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endParaRPr lang="en-US" sz="4400" dirty="0">
              <a:solidFill>
                <a:schemeClr val="tx1"/>
              </a:solidFill>
            </a:endParaRP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u="sng" dirty="0">
                <a:solidFill>
                  <a:schemeClr val="tx1"/>
                </a:solidFill>
              </a:rPr>
              <a:t>Part Five Next Week</a:t>
            </a:r>
          </a:p>
          <a:p>
            <a:pPr marL="502920" indent="-457200" algn="ctr" fontAlgn="auto">
              <a:spcAft>
                <a:spcPts val="0"/>
              </a:spcAft>
              <a:buClr>
                <a:srgbClr val="934747"/>
              </a:buClr>
              <a:buFont typeface="Wingdings 2" panose="05020102010507070707" pitchFamily="18" charset="2"/>
              <a:buNone/>
              <a:defRPr/>
            </a:pPr>
            <a:r>
              <a:rPr lang="en-US" sz="4800" dirty="0">
                <a:solidFill>
                  <a:schemeClr val="tx1"/>
                </a:solidFill>
              </a:rPr>
              <a:t>Google Tools:  Sheets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2.xml><?xml version="1.0" encoding="utf-8"?>
<a:theme xmlns:a="http://schemas.openxmlformats.org/drawingml/2006/main" name="Training presentation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- Standard PowerPoint 1.potx" id="{E7373F27-A265-4302-AC05-E6646B59EBA6}" vid="{BC16990C-1B99-4B14-934B-3F37C0BB9EB9}"/>
    </a:ext>
  </a:extLst>
</a:theme>
</file>

<file path=ppt/theme/theme3.xml><?xml version="1.0" encoding="utf-8"?>
<a:theme xmlns:a="http://schemas.openxmlformats.org/drawingml/2006/main" name="1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4.xml><?xml version="1.0" encoding="utf-8"?>
<a:theme xmlns:a="http://schemas.openxmlformats.org/drawingml/2006/main" name="2_Theme - Standard PowerPoint 1">
  <a:themeElements>
    <a:clrScheme name="digital learn template">
      <a:dk1>
        <a:sysClr val="windowText" lastClr="000000"/>
      </a:dk1>
      <a:lt1>
        <a:sysClr val="window" lastClr="FFFFFF"/>
      </a:lt1>
      <a:dk2>
        <a:srgbClr val="00A4CF"/>
      </a:dk2>
      <a:lt2>
        <a:srgbClr val="E7E6E6"/>
      </a:lt2>
      <a:accent1>
        <a:srgbClr val="00A4CF"/>
      </a:accent1>
      <a:accent2>
        <a:srgbClr val="6DCCE1"/>
      </a:accent2>
      <a:accent3>
        <a:srgbClr val="00A4CF"/>
      </a:accent3>
      <a:accent4>
        <a:srgbClr val="6DCCE1"/>
      </a:accent4>
      <a:accent5>
        <a:srgbClr val="4472C4"/>
      </a:accent5>
      <a:accent6>
        <a:srgbClr val="6DCCE1"/>
      </a:accent6>
      <a:hlink>
        <a:srgbClr val="7F7F7F"/>
      </a:hlink>
      <a:folHlink>
        <a:srgbClr val="FFFFFF"/>
      </a:folHlink>
    </a:clrScheme>
    <a:fontScheme name="Segoe Script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 - Standard PowerPoint 1" id="{E3AD3731-8359-4143-BAD5-90217CEC5C7A}" vid="{0843EC4A-8DA6-4C41-B59B-258E747AF995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</Template>
  <TotalTime>5526</TotalTime>
  <Words>1135</Words>
  <Application>Microsoft Office PowerPoint</Application>
  <PresentationFormat>On-screen Show (4:3)</PresentationFormat>
  <Paragraphs>258</Paragraphs>
  <Slides>39</Slides>
  <Notes>38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39</vt:i4>
      </vt:variant>
    </vt:vector>
  </HeadingPairs>
  <TitlesOfParts>
    <vt:vector size="54" baseType="lpstr">
      <vt:lpstr>DFKai-SB</vt:lpstr>
      <vt:lpstr>Algerian</vt:lpstr>
      <vt:lpstr>Arial</vt:lpstr>
      <vt:lpstr>Calibri</vt:lpstr>
      <vt:lpstr>Courier New</vt:lpstr>
      <vt:lpstr>Georgia</vt:lpstr>
      <vt:lpstr>Myriad Pro</vt:lpstr>
      <vt:lpstr>Segoe UI</vt:lpstr>
      <vt:lpstr>Segoe UI Semibold</vt:lpstr>
      <vt:lpstr>Times New Roman</vt:lpstr>
      <vt:lpstr>Wingdings 2</vt:lpstr>
      <vt:lpstr>Theme - Standard PowerPoint 1</vt:lpstr>
      <vt:lpstr>Training presentation</vt:lpstr>
      <vt:lpstr>1_Theme - Standard PowerPoint 1</vt:lpstr>
      <vt:lpstr>2_Theme - Standard PowerPoint 1</vt:lpstr>
      <vt:lpstr>Google Tools:  Docs </vt:lpstr>
      <vt:lpstr>Agenda</vt:lpstr>
      <vt:lpstr>Getting Started with Docs</vt:lpstr>
      <vt:lpstr>Accessing Google Docs</vt:lpstr>
      <vt:lpstr>PowerPoint Presentation</vt:lpstr>
      <vt:lpstr>Navigating Google Docs</vt:lpstr>
      <vt:lpstr>Creating &amp; Working w/ Docs</vt:lpstr>
      <vt:lpstr>Creating a New Document</vt:lpstr>
      <vt:lpstr>PowerPoint Presentation</vt:lpstr>
      <vt:lpstr>Renaming a Document</vt:lpstr>
      <vt:lpstr>Adding Text to a Document</vt:lpstr>
      <vt:lpstr>PowerPoint Presentation</vt:lpstr>
      <vt:lpstr>Create a Copy of a Document</vt:lpstr>
      <vt:lpstr>Downloading a Document</vt:lpstr>
      <vt:lpstr>Deleting a Document</vt:lpstr>
      <vt:lpstr>Google Docs Templates</vt:lpstr>
      <vt:lpstr>Using Premade Templates</vt:lpstr>
      <vt:lpstr>Editing &amp; Formatting a Doc</vt:lpstr>
      <vt:lpstr>Changing Text Formatting</vt:lpstr>
      <vt:lpstr>PowerPoint Presentation</vt:lpstr>
      <vt:lpstr>Using Undo and Redo</vt:lpstr>
      <vt:lpstr>Viewing Revision History</vt:lpstr>
      <vt:lpstr>Reverting to Prior Versions</vt:lpstr>
      <vt:lpstr>Paragraph Formatting</vt:lpstr>
      <vt:lpstr>Adjusting Page Settings</vt:lpstr>
      <vt:lpstr>Inserting Objects</vt:lpstr>
      <vt:lpstr>Inserting Objects: Image</vt:lpstr>
      <vt:lpstr>Inserting Objects: Link</vt:lpstr>
      <vt:lpstr>Inserting Objects: Drawing</vt:lpstr>
      <vt:lpstr>Inserting Objects: Table</vt:lpstr>
      <vt:lpstr>Inserting Objects: Table (cont)</vt:lpstr>
      <vt:lpstr>PowerPoint Presentation</vt:lpstr>
      <vt:lpstr>Sharing a Document </vt:lpstr>
      <vt:lpstr>Collaborating w/ Others</vt:lpstr>
      <vt:lpstr>Sharing a Document</vt:lpstr>
      <vt:lpstr>PowerPoint Presentation</vt:lpstr>
      <vt:lpstr>Viewing Email Notifications</vt:lpstr>
      <vt:lpstr>Adding Comments to a Doc</vt:lpstr>
      <vt:lpstr>Questions?</vt:lpstr>
    </vt:vector>
  </TitlesOfParts>
  <Company>Motorola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Google apps documents, sheets, slides</dc:title>
  <dc:creator>Motorola Solutions</dc:creator>
  <cp:lastModifiedBy>Nellie Barrett</cp:lastModifiedBy>
  <cp:revision>171</cp:revision>
  <dcterms:created xsi:type="dcterms:W3CDTF">2015-02-16T19:55:05Z</dcterms:created>
  <dcterms:modified xsi:type="dcterms:W3CDTF">2017-11-13T16:22:40Z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UseProject">
    <vt:lpwstr>1</vt:lpwstr>
  </property>
  <property fmtid="{D5CDD505-2E9C-101B-9397-08002B2CF9AE}" pid="3" name="ArticulatePath">
    <vt:lpwstr>PRESENTATION Google Tools for Collaboration</vt:lpwstr>
  </property>
  <property fmtid="{D5CDD505-2E9C-101B-9397-08002B2CF9AE}" pid="4" name="ArticulateGUID">
    <vt:lpwstr>89DDF49F-A4FC-4F48-82F9-134F88FB6863</vt:lpwstr>
  </property>
  <property fmtid="{D5CDD505-2E9C-101B-9397-08002B2CF9AE}" pid="5" name="ArticulateProjectFull">
    <vt:lpwstr>C:\Users\mhg867\Documents\Google\Class 4 - Google Docs\PP - Google Docs.ppta</vt:lpwstr>
  </property>
</Properties>
</file>