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6" r:id="rId2"/>
  </p:sldMasterIdLst>
  <p:notesMasterIdLst>
    <p:notesMasterId r:id="rId43"/>
  </p:notesMasterIdLst>
  <p:handoutMasterIdLst>
    <p:handoutMasterId r:id="rId44"/>
  </p:handoutMasterIdLst>
  <p:sldIdLst>
    <p:sldId id="257" r:id="rId3"/>
    <p:sldId id="258" r:id="rId4"/>
    <p:sldId id="259" r:id="rId5"/>
    <p:sldId id="260" r:id="rId6"/>
    <p:sldId id="261" r:id="rId7"/>
    <p:sldId id="262" r:id="rId8"/>
    <p:sldId id="290" r:id="rId9"/>
    <p:sldId id="264" r:id="rId10"/>
    <p:sldId id="292" r:id="rId11"/>
    <p:sldId id="263" r:id="rId12"/>
    <p:sldId id="291" r:id="rId13"/>
    <p:sldId id="266" r:id="rId14"/>
    <p:sldId id="298" r:id="rId15"/>
    <p:sldId id="297" r:id="rId16"/>
    <p:sldId id="299" r:id="rId17"/>
    <p:sldId id="267" r:id="rId18"/>
    <p:sldId id="300" r:id="rId19"/>
    <p:sldId id="301" r:id="rId20"/>
    <p:sldId id="302" r:id="rId21"/>
    <p:sldId id="303" r:id="rId22"/>
    <p:sldId id="265" r:id="rId23"/>
    <p:sldId id="270" r:id="rId24"/>
    <p:sldId id="287" r:id="rId25"/>
    <p:sldId id="268" r:id="rId26"/>
    <p:sldId id="304" r:id="rId27"/>
    <p:sldId id="271" r:id="rId28"/>
    <p:sldId id="269" r:id="rId29"/>
    <p:sldId id="310" r:id="rId30"/>
    <p:sldId id="306" r:id="rId31"/>
    <p:sldId id="305" r:id="rId32"/>
    <p:sldId id="307" r:id="rId33"/>
    <p:sldId id="274" r:id="rId34"/>
    <p:sldId id="311" r:id="rId35"/>
    <p:sldId id="309" r:id="rId36"/>
    <p:sldId id="312" r:id="rId37"/>
    <p:sldId id="279" r:id="rId38"/>
    <p:sldId id="289" r:id="rId39"/>
    <p:sldId id="283" r:id="rId40"/>
    <p:sldId id="280" r:id="rId41"/>
    <p:sldId id="281" r:id="rId42"/>
  </p:sldIdLst>
  <p:sldSz cx="9144000" cy="6858000" type="screen4x3"/>
  <p:notesSz cx="6858000" cy="91440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72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752" autoAdjust="0"/>
  </p:normalViewPr>
  <p:slideViewPr>
    <p:cSldViewPr snapToGrid="0">
      <p:cViewPr varScale="1">
        <p:scale>
          <a:sx n="80" d="100"/>
          <a:sy n="80" d="100"/>
        </p:scale>
        <p:origin x="1734" y="78"/>
      </p:cViewPr>
      <p:guideLst>
        <p:guide orient="horz" pos="2160"/>
        <p:guide pos="2880"/>
        <p:guide pos="5472"/>
        <p:guide orient="horz" pos="4128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10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How presentation will benefit audience: Adult learners are more interested in a subject if they know how or why it is important to them.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Presenter’s level of expertise in the subject: Briefly state your credentials in this area, or explain why participants should listen to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23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28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34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/>
              <a:t>Accessible via Library website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639910-618D-4AB5-ACA7-C13AB15647B2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36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49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629752F-932E-488C-9276-DA203218928E}" type="slidenum">
              <a:rPr lang="en-US" altLang="en-US">
                <a:latin typeface="Calibri" panose="020F0502020204030204" pitchFamily="34" charset="0"/>
              </a:rPr>
              <a:pPr eaLnBrk="1" hangingPunct="1"/>
              <a:t>37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3901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/>
              <a:t>Accessible via Library website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C639910-618D-4AB5-ACA7-C13AB15647B2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38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1499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/>
              <a:t>Learn about basic functionality and advanced features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en-US"/>
              <a:t>View FAQs</a:t>
            </a:r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99C58A9-8AD7-4770-B4A0-DD2E00D6F8C7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39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8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r>
              <a:rPr lang="en-US" altLang="en-US"/>
              <a:t>Thank participants for coming and ask if there are any outstanding questions.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Hand out the class surveys and encourage them to write in ideas for any additional classes.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When they submit their surveys, exchange them for handouts.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Encourage them to look for upcoming classes and register to attend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144F0B6-AF51-4D5B-A895-D5CB67713A81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40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9193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5" y="381000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3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3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0" name="Rectangle 9"/>
          <p:cNvSpPr/>
          <p:nvPr/>
        </p:nvSpPr>
        <p:spPr>
          <a:xfrm>
            <a:off x="3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E708F12-96AD-4ED4-8132-A78F5E42C1F5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013">
                <a:solidFill>
                  <a:schemeClr val="bg1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36005" indent="0" algn="l">
              <a:buNone/>
              <a:defRPr sz="1350">
                <a:solidFill>
                  <a:schemeClr val="tx2"/>
                </a:solidFill>
              </a:defRPr>
            </a:lvl1pPr>
            <a:lvl2pPr marL="257175" indent="0" algn="ctr">
              <a:buNone/>
            </a:lvl2pPr>
            <a:lvl3pPr marL="514350" indent="0" algn="ctr">
              <a:buNone/>
            </a:lvl3pPr>
            <a:lvl4pPr marL="771525" indent="0" algn="ctr">
              <a:buNone/>
            </a:lvl4pPr>
            <a:lvl5pPr marL="1028700" indent="0" algn="ctr">
              <a:buNone/>
            </a:lvl5pPr>
            <a:lvl6pPr marL="1285875" indent="0" algn="ctr">
              <a:buNone/>
            </a:lvl6pPr>
            <a:lvl7pPr marL="1543050" indent="0" algn="ctr">
              <a:buNone/>
            </a:lvl7pPr>
            <a:lvl8pPr marL="1800225" indent="0" algn="ctr">
              <a:buNone/>
            </a:lvl8pPr>
            <a:lvl9pPr marL="20574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3"/>
            <a:ext cx="8458200" cy="1470025"/>
          </a:xfrm>
        </p:spPr>
        <p:txBody>
          <a:bodyPr anchor="b"/>
          <a:lstStyle>
            <a:lvl1pPr>
              <a:defRPr sz="2475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115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6784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1763A-68EC-4ECD-9620-D9FE9CDDD622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808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4303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819F-B7FD-4B29-8F66-9E318144BC2A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25718" indent="0">
              <a:buNone/>
              <a:defRPr sz="1181" b="0">
                <a:solidFill>
                  <a:schemeClr val="tx2"/>
                </a:solidFill>
              </a:defRPr>
            </a:lvl1pPr>
            <a:lvl2pPr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788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6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2419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70512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0"/>
            <a:ext cx="4038600" cy="4341875"/>
          </a:xfrm>
        </p:spPr>
        <p:txBody>
          <a:bodyPr/>
          <a:lstStyle>
            <a:lvl1pPr>
              <a:defRPr sz="1125"/>
            </a:lvl1pPr>
            <a:lvl2pPr>
              <a:defRPr sz="1069"/>
            </a:lvl2pPr>
            <a:lvl3pPr>
              <a:defRPr sz="1013"/>
            </a:lvl3pPr>
            <a:lvl4pPr>
              <a:defRPr sz="1013"/>
            </a:lvl4pPr>
            <a:lvl5pPr>
              <a:defRPr sz="101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4644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0" orient="horz" pos="2160" userDrawn="1">
          <p15:clr>
            <a:srgbClr val="FBAE40"/>
          </p15:clr>
        </p15:guide>
        <p15:guide id="1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170CBBB-D1D1-4386-A5E9-07F3477B78F3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7" y="2708519"/>
            <a:ext cx="4041775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8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125"/>
            </a:lvl1pPr>
            <a:lvl2pPr>
              <a:defRPr sz="1125"/>
            </a:lvl2pPr>
            <a:lvl3pPr>
              <a:defRPr sz="1013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25718" indent="0">
              <a:buNone/>
              <a:defRPr sz="1069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125" b="1"/>
            </a:lvl2pPr>
            <a:lvl3pPr>
              <a:buNone/>
              <a:defRPr sz="1013" b="1"/>
            </a:lvl3pPr>
            <a:lvl4pPr>
              <a:buNone/>
              <a:defRPr sz="900" b="1"/>
            </a:lvl4pPr>
            <a:lvl5pPr>
              <a:buNone/>
              <a:defRPr sz="9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225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071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FA4CAD8-0EA7-4615-B69B-B2F199EF3A93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225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195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69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2"/>
            <a:ext cx="5102352" cy="5805083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2"/>
            <a:ext cx="3383280" cy="4580573"/>
          </a:xfrm>
        </p:spPr>
        <p:txBody>
          <a:bodyPr/>
          <a:lstStyle>
            <a:lvl1pPr marL="5144" indent="0">
              <a:buNone/>
              <a:defRPr sz="788"/>
            </a:lvl1pPr>
            <a:lvl2pPr>
              <a:buNone/>
              <a:defRPr sz="675"/>
            </a:lvl2pPr>
            <a:lvl3pPr>
              <a:buNone/>
              <a:defRPr sz="563"/>
            </a:lvl3pPr>
            <a:lvl4pPr>
              <a:buNone/>
              <a:defRPr sz="506"/>
            </a:lvl4pPr>
            <a:lvl5pPr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01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868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4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731"/>
            </a:lvl1pPr>
            <a:lvl2pPr>
              <a:buFontTx/>
              <a:buNone/>
              <a:defRPr sz="675"/>
            </a:lvl2pPr>
            <a:lvl3pPr>
              <a:buFontTx/>
              <a:buNone/>
              <a:defRPr sz="563"/>
            </a:lvl3pPr>
            <a:lvl4pPr>
              <a:buFontTx/>
              <a:buNone/>
              <a:defRPr sz="506"/>
            </a:lvl4pPr>
            <a:lvl5pPr>
              <a:buFontTx/>
              <a:buNone/>
              <a:defRPr sz="506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125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361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4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0" name="Rectangle 29"/>
          <p:cNvSpPr/>
          <p:nvPr/>
        </p:nvSpPr>
        <p:spPr>
          <a:xfrm>
            <a:off x="3" y="308282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5" y="36025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3" y="440118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013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fld id="{C20F09E4-6EA4-4BF3-9FC8-FF40373B88E6}" type="datetime1">
              <a:rPr lang="en-US" smtClean="0"/>
              <a:pPr/>
              <a:t>11/13/2017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450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13">
                <a:solidFill>
                  <a:srgbClr val="FFFFFF"/>
                </a:solidFill>
              </a:defRPr>
            </a:lvl1pPr>
          </a:lstStyle>
          <a:p>
            <a:fld id="{401CF334-2D5C-4859-84A6-CA7E6E43FA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32171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225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144018" algn="l" rtl="0" eaLnBrk="1" latinLnBrk="0" hangingPunct="1">
        <a:spcBef>
          <a:spcPts val="169"/>
        </a:spcBef>
        <a:buClr>
          <a:schemeClr val="accent3"/>
        </a:buClr>
        <a:buFont typeface="Georgia"/>
        <a:buChar char="•"/>
        <a:defRPr kumimoji="0" sz="1575" kern="1200">
          <a:solidFill>
            <a:schemeClr val="tx2"/>
          </a:solidFill>
          <a:latin typeface="+mn-lt"/>
          <a:ea typeface="+mn-ea"/>
          <a:cs typeface="+mn-cs"/>
        </a:defRPr>
      </a:lvl1pPr>
      <a:lvl2pPr marL="370332" indent="-138875" algn="l" rtl="0" eaLnBrk="1" latinLnBrk="0" hangingPunct="1">
        <a:spcBef>
          <a:spcPts val="169"/>
        </a:spcBef>
        <a:buClr>
          <a:schemeClr val="accent2"/>
        </a:buClr>
        <a:buFont typeface="Georgia"/>
        <a:buChar char="▫"/>
        <a:defRPr kumimoji="0" sz="1463" kern="1200">
          <a:solidFill>
            <a:schemeClr val="tx2"/>
          </a:solidFill>
          <a:latin typeface="+mn-lt"/>
          <a:ea typeface="+mn-ea"/>
          <a:cs typeface="+mn-cs"/>
        </a:defRPr>
      </a:lvl2pPr>
      <a:lvl3pPr marL="519494" indent="-123444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3pPr>
      <a:lvl4pPr marL="663512" indent="-113157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238" kern="1200">
          <a:solidFill>
            <a:schemeClr val="tx2"/>
          </a:solidFill>
          <a:latin typeface="+mn-lt"/>
          <a:ea typeface="+mn-ea"/>
          <a:cs typeface="+mn-cs"/>
        </a:defRPr>
      </a:lvl4pPr>
      <a:lvl5pPr marL="781812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5pPr>
      <a:lvl6pPr marL="905256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1013" kern="1200">
          <a:solidFill>
            <a:schemeClr val="tx2"/>
          </a:solidFill>
          <a:latin typeface="+mn-lt"/>
          <a:ea typeface="+mn-ea"/>
          <a:cs typeface="+mn-cs"/>
        </a:defRPr>
      </a:lvl6pPr>
      <a:lvl7pPr marL="1028700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900" kern="1200">
          <a:solidFill>
            <a:schemeClr val="tx2"/>
          </a:solidFill>
          <a:latin typeface="+mn-lt"/>
          <a:ea typeface="+mn-ea"/>
          <a:cs typeface="+mn-cs"/>
        </a:defRPr>
      </a:lvl7pPr>
      <a:lvl8pPr marL="1141857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844" kern="1200">
          <a:solidFill>
            <a:schemeClr val="tx2"/>
          </a:solidFill>
          <a:latin typeface="+mn-lt"/>
          <a:ea typeface="+mn-ea"/>
          <a:cs typeface="+mn-cs"/>
        </a:defRPr>
      </a:lvl8pPr>
      <a:lvl9pPr marL="1260158" indent="-102870" algn="l" rtl="0" eaLnBrk="1" latinLnBrk="0" hangingPunct="1">
        <a:spcBef>
          <a:spcPts val="169"/>
        </a:spcBef>
        <a:buClr>
          <a:schemeClr val="accent1"/>
        </a:buClr>
        <a:buFont typeface="Wingdings 2" panose="05020102010507070707" pitchFamily="18" charset="2"/>
        <a:buChar char=""/>
        <a:defRPr kumimoji="0" sz="788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0" orient="horz" pos="2160" userDrawn="1">
          <p15:clr>
            <a:srgbClr val="F26B43"/>
          </p15:clr>
        </p15:guide>
        <p15:guide id="1" pos="2880" userDrawn="1">
          <p15:clr>
            <a:srgbClr val="F26B43"/>
          </p15:clr>
        </p15:guide>
        <p15:guide id="2" orient="horz" pos="4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John Bordsen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Technology Trainer</a:t>
            </a:r>
          </a:p>
          <a:p>
            <a:pPr algn="r"/>
            <a:r>
              <a:rPr lang="en-US" sz="2400" dirty="0">
                <a:solidFill>
                  <a:schemeClr val="accent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Gail Borden Public Library District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810" y="1906073"/>
            <a:ext cx="9044189" cy="1762076"/>
          </a:xfrm>
        </p:spPr>
        <p:txBody>
          <a:bodyPr>
            <a:noAutofit/>
          </a:bodyPr>
          <a:lstStyle/>
          <a:p>
            <a:r>
              <a:rPr lang="en-US" sz="4800" dirty="0">
                <a:latin typeface="Segoe UI Semibold" panose="020B0702040204020203" pitchFamily="34" charset="0"/>
              </a:rPr>
              <a:t>Google Chrome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E786BB-23FF-4714-89A9-17C90A609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5E291EA-E88C-46BD-BFB2-A92DC1849B57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263" y="2054218"/>
            <a:ext cx="5691883" cy="4325112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Personal settings and preferences in 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 allow for a more streamlined 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and unique browsing experience.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Optimize bookmark usage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 startup page(s)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Manage passwords</a:t>
            </a: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8" y="50666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Personalizing Chrome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22" name="Picture 2" descr="http://brandthunder.com/wp/wp-content/uploads/2013/10/chrome-productivity-extensio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942" y="2212458"/>
            <a:ext cx="2468880" cy="1975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google.com/chrome/assets/common/images/content/bookmar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3406774"/>
            <a:ext cx="3651947" cy="238995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3342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Using Bookmarks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109019"/>
            <a:ext cx="8229600" cy="3835198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bookmark is a shortcut to a specific webpage or place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within Chrome.</a:t>
            </a: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Bookmark usage in Chrome includes: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Setting bookmarks 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Accessing saved bookmarks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Managing bookmarks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Enabling the “bookmarks bar”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73" y="415091"/>
            <a:ext cx="8993165" cy="1066800"/>
          </a:xfrm>
        </p:spPr>
        <p:txBody>
          <a:bodyPr>
            <a:noAutofit/>
          </a:bodyPr>
          <a:lstStyle/>
          <a:p>
            <a:r>
              <a:rPr lang="en-US" sz="4400" dirty="0"/>
              <a:t>Accessing &amp; Managing Bookmarks</a:t>
            </a:r>
            <a:endParaRPr lang="en-US" sz="5400" dirty="0"/>
          </a:p>
        </p:txBody>
      </p:sp>
      <p:grpSp>
        <p:nvGrpSpPr>
          <p:cNvPr id="3" name="Group 2"/>
          <p:cNvGrpSpPr/>
          <p:nvPr/>
        </p:nvGrpSpPr>
        <p:grpSpPr>
          <a:xfrm>
            <a:off x="327817" y="1856882"/>
            <a:ext cx="8344338" cy="4186448"/>
            <a:chOff x="563790" y="1974867"/>
            <a:chExt cx="8344338" cy="4186448"/>
          </a:xfrm>
        </p:grpSpPr>
        <p:pic>
          <p:nvPicPr>
            <p:cNvPr id="9113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3790" y="1974867"/>
              <a:ext cx="6294209" cy="418644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</p:pic>
        <p:cxnSp>
          <p:nvCxnSpPr>
            <p:cNvPr id="10" name="Straight Arrow Connector 9"/>
            <p:cNvCxnSpPr/>
            <p:nvPr/>
          </p:nvCxnSpPr>
          <p:spPr>
            <a:xfrm flipH="1" flipV="1">
              <a:off x="6864634" y="2447966"/>
              <a:ext cx="274320" cy="181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13"/>
            <p:cNvSpPr txBox="1">
              <a:spLocks noChangeArrowheads="1"/>
            </p:cNvSpPr>
            <p:nvPr/>
          </p:nvSpPr>
          <p:spPr bwMode="auto">
            <a:xfrm>
              <a:off x="7151246" y="2264838"/>
              <a:ext cx="1282220" cy="3698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ysClr val="windowText" lastClr="000000"/>
                  </a:solidFill>
                  <a:latin typeface="+mn-lt"/>
                </a:rPr>
                <a:t>1. Click  </a:t>
              </a:r>
            </a:p>
          </p:txBody>
        </p:sp>
        <p:pic>
          <p:nvPicPr>
            <p:cNvPr id="91140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95360" y="2303064"/>
              <a:ext cx="273367" cy="273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3" name="Straight Arrow Connector 12"/>
            <p:cNvCxnSpPr/>
            <p:nvPr/>
          </p:nvCxnSpPr>
          <p:spPr>
            <a:xfrm flipH="1" flipV="1">
              <a:off x="6864635" y="3478119"/>
              <a:ext cx="274320" cy="153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7151245" y="3294985"/>
              <a:ext cx="1668103" cy="3693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ysClr val="windowText" lastClr="000000"/>
                  </a:solidFill>
                  <a:latin typeface="+mn-lt"/>
                </a:rPr>
                <a:t>2. Bookmarks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H="1">
              <a:off x="4846685" y="4824651"/>
              <a:ext cx="2286000" cy="1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7151245" y="4501485"/>
              <a:ext cx="1756883" cy="646331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dirty="0">
                  <a:solidFill>
                    <a:sysClr val="windowText" lastClr="000000"/>
                  </a:solidFill>
                  <a:latin typeface="+mn-lt"/>
                </a:rPr>
                <a:t>3. Click link to </a:t>
              </a:r>
            </a:p>
            <a:p>
              <a:pPr eaLnBrk="1" hangingPunct="1"/>
              <a:r>
                <a:rPr lang="en-US" altLang="en-US" dirty="0">
                  <a:solidFill>
                    <a:sysClr val="windowText" lastClr="000000"/>
                  </a:solidFill>
                  <a:latin typeface="+mn-lt"/>
                </a:rPr>
                <a:t>    visit page</a:t>
              </a:r>
            </a:p>
          </p:txBody>
        </p:sp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1300162" y="4434686"/>
              <a:ext cx="3515167" cy="1251737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4815329" y="3437349"/>
              <a:ext cx="2042669" cy="172767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23" name="Rectangle 8"/>
            <p:cNvSpPr>
              <a:spLocks noChangeArrowheads="1"/>
            </p:cNvSpPr>
            <p:nvPr/>
          </p:nvSpPr>
          <p:spPr bwMode="auto">
            <a:xfrm>
              <a:off x="6576752" y="2335940"/>
              <a:ext cx="201294" cy="199868"/>
            </a:xfrm>
            <a:prstGeom prst="rect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7817" y="5758390"/>
            <a:ext cx="8344338" cy="646331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lvl="2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Tip: </a:t>
            </a: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Right-clicking on a bookmark allows you to change its name, remove it from the list, or create a new folder to store it in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477" y="457509"/>
            <a:ext cx="8613058" cy="1066800"/>
          </a:xfrm>
        </p:spPr>
        <p:txBody>
          <a:bodyPr>
            <a:noAutofit/>
          </a:bodyPr>
          <a:lstStyle/>
          <a:p>
            <a:r>
              <a:rPr lang="en-US" sz="4800" dirty="0"/>
              <a:t>Enabling the “Bookmarks Bar”</a:t>
            </a:r>
            <a:endParaRPr lang="en-US" sz="6000" dirty="0"/>
          </a:p>
        </p:txBody>
      </p:sp>
      <p:pic>
        <p:nvPicPr>
          <p:cNvPr id="911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847" y="1657797"/>
            <a:ext cx="6630618" cy="4869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" name="Rectangle 8"/>
          <p:cNvSpPr>
            <a:spLocks noChangeArrowheads="1"/>
          </p:cNvSpPr>
          <p:nvPr/>
        </p:nvSpPr>
        <p:spPr bwMode="auto">
          <a:xfrm>
            <a:off x="494163" y="2213216"/>
            <a:ext cx="5655914" cy="29400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4380270" y="3275186"/>
            <a:ext cx="3929791" cy="2585323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2" indent="-342900"/>
            <a:r>
              <a:rPr lang="en-US" b="1" u="sng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Enabling Bookmarks Bar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</a:t>
            </a:r>
            <a:r>
              <a:rPr lang="en-US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Settings &gt; Appearance 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 the 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Always show the bookmarks bar </a:t>
            </a: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checkbox</a:t>
            </a:r>
          </a:p>
          <a:p>
            <a:pPr marL="342900" lvl="2" indent="-342900">
              <a:buAutoNum type="arabicPeriod"/>
            </a:pPr>
            <a:endParaRPr lang="en-US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2" indent="-342900"/>
            <a:r>
              <a:rPr lang="en-US" b="1" u="sng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Adding Favorites to the Bar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Visit desired webpage</a:t>
            </a:r>
            <a:endParaRPr lang="en-US" i="1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Drag URL from address bar to the bookmarks bar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8" y="43657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Selecting Startup Pages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94968" y="1666568"/>
            <a:ext cx="8229600" cy="4513247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Startup pages are those that open automatically upon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launching the Chrome application.</a:t>
            </a:r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27815"/>
          <a:stretch/>
        </p:blipFill>
        <p:spPr bwMode="auto">
          <a:xfrm>
            <a:off x="532773" y="2744845"/>
            <a:ext cx="6159789" cy="343497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H="1" flipV="1">
            <a:off x="1568229" y="3008669"/>
            <a:ext cx="297569" cy="100252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581556" y="3008669"/>
            <a:ext cx="0" cy="914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3194612" y="3084651"/>
            <a:ext cx="613056" cy="83854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26916" y="3915647"/>
            <a:ext cx="1967696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Startup Page(s)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20723" y="4284979"/>
            <a:ext cx="4103845" cy="2031325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2" indent="-342900"/>
            <a:r>
              <a:rPr lang="en-US" b="1" u="sng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 Startup Pages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</a:t>
            </a:r>
            <a:r>
              <a:rPr lang="en-US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Settings &gt; On startup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 the checkbox for 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Open a specific page or set of pages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 pages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Enter URL(s) for desired page(s)</a:t>
            </a:r>
          </a:p>
          <a:p>
            <a:pPr marL="342900" lvl="2" indent="-342900">
              <a:buAutoNum type="arabicPeriod"/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</a:t>
            </a:r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OK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790" y="46027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Managing Passwords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827003"/>
            <a:ext cx="8229600" cy="4724268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 can remember your passwords for different sites. 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Enabling this feature allows you to: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Auto-populate your login credentials into “sign-in” forms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View your username/password combination for any site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Opt out for designated sites, if desired</a:t>
            </a: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210" name="AutoShape 2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2" name="AutoShape 4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4" name="AutoShape 6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6" name="AutoShape 8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4218" name="Picture 10" descr="https://images.sciencedaily.com/2015/01/150121103236_1_900x6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27299" y="3924299"/>
            <a:ext cx="3730689" cy="29337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575" y="347159"/>
            <a:ext cx="8781947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Saving &amp; Updating Passwords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2143117"/>
            <a:ext cx="8229600" cy="4408153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endParaRPr lang="en-US" sz="2400" i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210" name="AutoShape 2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2" name="AutoShape 4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4" name="AutoShape 6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6" name="AutoShape 8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72575" y="1532049"/>
            <a:ext cx="7775880" cy="5019221"/>
            <a:chOff x="864301" y="1532049"/>
            <a:chExt cx="7775880" cy="5019221"/>
          </a:xfrm>
        </p:grpSpPr>
        <p:grpSp>
          <p:nvGrpSpPr>
            <p:cNvPr id="18" name="Group 17"/>
            <p:cNvGrpSpPr/>
            <p:nvPr/>
          </p:nvGrpSpPr>
          <p:grpSpPr>
            <a:xfrm>
              <a:off x="864301" y="1532049"/>
              <a:ext cx="7775880" cy="5019221"/>
              <a:chOff x="864301" y="1532049"/>
              <a:chExt cx="7775880" cy="5019221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864301" y="1532049"/>
                <a:ext cx="7775880" cy="5019221"/>
                <a:chOff x="864301" y="1532049"/>
                <a:chExt cx="7775880" cy="5019221"/>
              </a:xfrm>
            </p:grpSpPr>
            <p:pic>
              <p:nvPicPr>
                <p:cNvPr id="99333" name="Picture 5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864301" y="1571123"/>
                  <a:ext cx="6408333" cy="4980147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13" name="Straight Arrow Connector 12"/>
                <p:cNvCxnSpPr>
                  <a:stCxn id="14" idx="1"/>
                </p:cNvCxnSpPr>
                <p:nvPr/>
              </p:nvCxnSpPr>
              <p:spPr>
                <a:xfrm flipH="1">
                  <a:off x="3185652" y="1716715"/>
                  <a:ext cx="254382" cy="291437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3440034" y="1532049"/>
                  <a:ext cx="2495424" cy="36933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dirty="0">
                      <a:solidFill>
                        <a:sysClr val="windowText" lastClr="000000"/>
                      </a:solidFill>
                      <a:latin typeface="+mn-lt"/>
                    </a:rPr>
                    <a:t>1. Access desired site</a:t>
                  </a:r>
                </a:p>
              </p:txBody>
            </p:sp>
            <p:cxnSp>
              <p:nvCxnSpPr>
                <p:cNvPr id="22" name="Straight Arrow Connector 21"/>
                <p:cNvCxnSpPr>
                  <a:stCxn id="23" idx="3"/>
                </p:cNvCxnSpPr>
                <p:nvPr/>
              </p:nvCxnSpPr>
              <p:spPr>
                <a:xfrm flipV="1">
                  <a:off x="2153261" y="3923738"/>
                  <a:ext cx="640080" cy="66012"/>
                </a:xfrm>
                <a:prstGeom prst="straightConnector1">
                  <a:avLst/>
                </a:prstGeom>
                <a:ln w="190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TextBox 22"/>
                <p:cNvSpPr txBox="1">
                  <a:spLocks noChangeArrowheads="1"/>
                </p:cNvSpPr>
                <p:nvPr/>
              </p:nvSpPr>
              <p:spPr bwMode="auto">
                <a:xfrm>
                  <a:off x="984021" y="3805084"/>
                  <a:ext cx="1169240" cy="36933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dirty="0">
                      <a:solidFill>
                        <a:sysClr val="windowText" lastClr="000000"/>
                      </a:solidFill>
                      <a:latin typeface="+mn-lt"/>
                    </a:rPr>
                    <a:t>2. Login</a:t>
                  </a:r>
                </a:p>
              </p:txBody>
            </p:sp>
            <p:sp>
              <p:nvSpPr>
                <p:cNvPr id="25" name="Rectangle 8"/>
                <p:cNvSpPr>
                  <a:spLocks noChangeArrowheads="1"/>
                </p:cNvSpPr>
                <p:nvPr/>
              </p:nvSpPr>
              <p:spPr bwMode="auto">
                <a:xfrm>
                  <a:off x="2881283" y="3540451"/>
                  <a:ext cx="2236884" cy="955280"/>
                </a:xfrm>
                <a:prstGeom prst="rect">
                  <a:avLst/>
                </a:prstGeom>
                <a:noFill/>
                <a:ln w="19050">
                  <a:solidFill>
                    <a:srgbClr val="FF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endParaRPr lang="en-US" altLang="en-US"/>
                </a:p>
              </p:txBody>
            </p:sp>
            <p:grpSp>
              <p:nvGrpSpPr>
                <p:cNvPr id="16" name="Group 15"/>
                <p:cNvGrpSpPr/>
                <p:nvPr/>
              </p:nvGrpSpPr>
              <p:grpSpPr>
                <a:xfrm>
                  <a:off x="5630116" y="2680962"/>
                  <a:ext cx="3010065" cy="1117373"/>
                  <a:chOff x="5630116" y="2680962"/>
                  <a:chExt cx="3010065" cy="1117373"/>
                </a:xfrm>
              </p:grpSpPr>
              <p:pic>
                <p:nvPicPr>
                  <p:cNvPr id="99332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/>
                  <a:stretch>
                    <a:fillRect/>
                  </a:stretch>
                </p:blipFill>
                <p:spPr bwMode="auto">
                  <a:xfrm>
                    <a:off x="5630116" y="2680962"/>
                    <a:ext cx="3010065" cy="1117373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15" name="Rectangle 14"/>
                  <p:cNvSpPr/>
                  <p:nvPr/>
                </p:nvSpPr>
                <p:spPr>
                  <a:xfrm>
                    <a:off x="5703471" y="3126658"/>
                    <a:ext cx="564594" cy="265471"/>
                  </a:xfrm>
                  <a:prstGeom prst="rect">
                    <a:avLst/>
                  </a:prstGeom>
                  <a:solidFill>
                    <a:srgbClr val="FBFBFB"/>
                  </a:solidFill>
                  <a:ln>
                    <a:solidFill>
                      <a:srgbClr val="FBFBF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28" name="TextBox 27"/>
                <p:cNvSpPr txBox="1">
                  <a:spLocks noChangeArrowheads="1"/>
                </p:cNvSpPr>
                <p:nvPr/>
              </p:nvSpPr>
              <p:spPr bwMode="auto">
                <a:xfrm>
                  <a:off x="5703471" y="3585319"/>
                  <a:ext cx="1548469" cy="36933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eaLnBrk="1" hangingPunct="1"/>
                  <a:r>
                    <a:rPr lang="en-US" altLang="en-US" dirty="0">
                      <a:solidFill>
                        <a:sysClr val="windowText" lastClr="000000"/>
                      </a:solidFill>
                      <a:latin typeface="+mn-lt"/>
                    </a:rPr>
                    <a:t>3. Click Save</a:t>
                  </a:r>
                </a:p>
              </p:txBody>
            </p:sp>
          </p:grpSp>
          <p:sp>
            <p:nvSpPr>
              <p:cNvPr id="12" name="Rectangle 11"/>
              <p:cNvSpPr/>
              <p:nvPr/>
            </p:nvSpPr>
            <p:spPr>
              <a:xfrm>
                <a:off x="7360576" y="3392129"/>
                <a:ext cx="633050" cy="406206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362541" y="5329302"/>
              <a:ext cx="3733800" cy="646331"/>
            </a:xfrm>
            <a:prstGeom prst="rect">
              <a:avLst/>
            </a:prstGeom>
            <a:solidFill>
              <a:schemeClr val="accent2"/>
            </a:solidFill>
            <a:ln w="19050"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marL="342900" lvl="2" indent="-342900"/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Upon next site visit, your login </a:t>
              </a:r>
            </a:p>
            <a:p>
              <a:pPr marL="342900" lvl="2" indent="-342900"/>
              <a:r>
                <a:rPr lang="en-US" dirty="0">
                  <a:solidFill>
                    <a:schemeClr val="bg1"/>
                  </a:solidFill>
                  <a:latin typeface="Segoe UI" panose="020B0502040204020203" pitchFamily="34" charset="0"/>
                  <a:ea typeface="Segoe UI" panose="020B0502040204020203" pitchFamily="34" charset="0"/>
                  <a:cs typeface="Segoe UI" panose="020B0502040204020203" pitchFamily="34" charset="0"/>
                </a:rPr>
                <a:t>credentials automatically populate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8" y="440358"/>
            <a:ext cx="8642555" cy="1066800"/>
          </a:xfrm>
        </p:spPr>
        <p:txBody>
          <a:bodyPr>
            <a:noAutofit/>
          </a:bodyPr>
          <a:lstStyle/>
          <a:p>
            <a:r>
              <a:rPr lang="en-US" sz="4800" dirty="0"/>
              <a:t>Viewing &amp; Deleting Passwords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603250" y="1507158"/>
            <a:ext cx="8086725" cy="985845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Chrome password manager via: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US" sz="2400" b="1" i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Settings &gt; Passwords and forms &gt; Manage passwords</a:t>
            </a: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210" name="AutoShape 2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2" name="AutoShape 4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4" name="AutoShape 6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6" name="AutoShape 8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4812" y="2451317"/>
            <a:ext cx="6031442" cy="425245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0" name="Straight Arrow Connector 9"/>
          <p:cNvCxnSpPr>
            <a:stCxn id="11" idx="2"/>
          </p:cNvCxnSpPr>
          <p:nvPr/>
        </p:nvCxnSpPr>
        <p:spPr>
          <a:xfrm flipH="1">
            <a:off x="5323805" y="3540240"/>
            <a:ext cx="0" cy="28686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21265" y="3170908"/>
            <a:ext cx="182650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View Password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6863578" y="4159980"/>
            <a:ext cx="0" cy="35480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016675" y="4413720"/>
            <a:ext cx="199644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Delete Password</a:t>
            </a:r>
          </a:p>
        </p:txBody>
      </p:sp>
      <p:cxnSp>
        <p:nvCxnSpPr>
          <p:cNvPr id="30" name="Straight Arrow Connector 29"/>
          <p:cNvCxnSpPr>
            <a:stCxn id="29" idx="0"/>
          </p:cNvCxnSpPr>
          <p:nvPr/>
        </p:nvCxnSpPr>
        <p:spPr>
          <a:xfrm flipV="1">
            <a:off x="2213371" y="4159980"/>
            <a:ext cx="130448" cy="24258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34" idx="0"/>
          </p:cNvCxnSpPr>
          <p:nvPr/>
        </p:nvCxnSpPr>
        <p:spPr>
          <a:xfrm flipV="1">
            <a:off x="4298448" y="4171139"/>
            <a:ext cx="130448" cy="24258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510442" y="4402561"/>
            <a:ext cx="1405857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Site Name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595519" y="4413720"/>
            <a:ext cx="1405857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User Name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5561"/>
            <a:ext cx="8229600" cy="484897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Google Chrome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n-US" sz="2288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 User Profiles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 Web Store 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Locating &amp; Using Apps </a:t>
            </a:r>
          </a:p>
          <a:p>
            <a:pPr>
              <a:lnSpc>
                <a:spcPct val="150000"/>
              </a:lnSpc>
              <a:buClr>
                <a:schemeClr val="accent1"/>
              </a:buClr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Installing Chrome Extensions</a:t>
            </a:r>
          </a:p>
          <a:p>
            <a:pPr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220" y="43507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499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Setting a Theme</a:t>
            </a:r>
            <a:endParaRPr lang="en-US" sz="60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64692"/>
            <a:ext cx="8229600" cy="926394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Themes are custom browser skins that let you personalize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Google Chrome; installed via the Chrome Web Store</a:t>
            </a: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4210" name="AutoShape 2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2" name="AutoShape 4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4" name="AutoShape 6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216" name="AutoShape 8" descr="data:image/jpeg;base64,/9j/4AAQSkZJRgABAQAAAQABAAD/2wCEAAkGBxMSEhUSEhMVFRUWFRYWFxcXGBUVGBgVFxcXGBgaGBcYHSggGBolHRUYITEhJSkrLi4uGB8zODMsNygtLisBCgoKDg0OGhAQGC0fHyUtLS0tLS0tLS0tLS0tLS0tKy0tLS0tKy0tLS0tLS0tLS0tLS0tLS0tLS0tLS0tLTctK//AABEIAK0BJAMBIgACEQEDEQH/xAAcAAABBQEBAQAAAAAAAAAAAAAAAQMEBQYHAgj/xAA9EAABAwIDBQYEBAUDBQEAAAABAAIRAwQFITEGEkFRYSJxgZGh8AcTMrEUUsHRI0Ky4fFzgsIzNGJj0hX/xAAZAQADAQEBAAAAAAAAAAAAAAAAAgMBBAX/xAAkEQADAAIDAQABBAMAAAAAAAAAAQIDERIhMUEEEyIyUTNhcf/aAAwDAQACEQMRAD8A6sV5XpIgmIhCEACEIQAIQhAAhCEACEJHugdeCDUKSoOJXfy2yP8AKeJ5mY+6occuZIaASdABmSTwAUbvS2dGPGm9FniOOU6TGnNz3tBawamefIdVVOfc3A7TjTaYhrJbl1dr5JMFwc0yX1RNQ8zvbreDQeQV2BCR22g4KWUrcEbqZJmZOZ8ea9Pwlp0AHgOOsq3cF5hI9jGfqYA3kPLT+6gMwqrRJNGo5ncTEd2nnK1pCYqhZtjIpbXaurSO7cM+YMu2wQ4DmW6H0Wpw7EKddgfSeHD1HQjUFZq9tAdBBWfqWT6LvmU3OY4cQSB5cuipOZ+MSsKfh09CymA7XBxFK5G4/QP0a48JH8p9FrF0Jp+HPUufREiVC0URCEIAEIQgASFKkQABKkCVAAhCEGCoSIQB7QhCBgSJUFACIQhAAhCEACEIQAqh1HkuJGmg/UqS8++ib6qdv4PC+kK5qBjczkMyUxhNtLvnuGo7A5A8e8/bvT9y3eO7E8+5ecQuwxuZAUvvZdb8X0h3V/8Axm/lEg+RU+lVnMLIWG/dVZH/AE2HM/mdyHQLWUxu5Kaptlck8dIecUy4pwlQL3EqdNu8884HErWmyaHnkpt7yql20tIHtAgdMyNNeHHQEpultbaOMGpu8JcCBPePcrOIxaPMqJXp5JW4hQf9FRpzievelrkgJGmamZy8twSZ71OwDaJ9sQypL6PA6uZ3cx0Ua9bHv3zVfVGWegTRbTNqFS0zq1vXbUaHsIc1wkEJxcxwDG3WjozdSJG83lP8zevTiulW1dtRjXsIc1wkEcQuuL5I4rhyz2hKkTiAhCEACRKkQABKkSoAEIQgwEIQgD2hLCRAwIQhACISpEAKhCEACQlKmbh/Dl9+CxvSNS7PO9Jjz/ZNvfJ6BKRugz3lM0HTmdFFssl0PboAXONtr8vuGW9N0Fwl2egC2WP4o2lTc7eAgGe5cbs719apUrje36pMTHZY3JnUSM/NK1yLY3xe/p13CQyjSawZQB48/HirIQ5shcvtMXeAGkzBBI4E8xyK2dDGSGsYxpfUcMmiPUnIDqk5pdFKxU+y7P0krBbV3UuDeImOWcZnuIWjv33jW7xbSI/KHne/pifFY+/uxVcN5rg6YIIPiku9eD48W+ygxG5fmQDp4zOU/sjD8IrVtGnd09+59FrbXAGPgnwC1WHW1OmIEenvgmnI2Jkmfhz+js5XYOyHA8CIyHorXDcUrUh8us2RwOZIHgFt6102PZVPfMY+ZhFMnP8AtEJ7mvG83MFVl7b8Zy+yedTdTd2dDwXqrmNO9R2VKd0GeOWekAK72Nx4W9T5NQ/wqhyPBrz9mn7wqK6AaYjLgoVd/AZH3GStjrT2JkhNHckKg2Ixj8TbDe+umdx/WND4j1laBdiezga10IhCFpgiEqRAAhCEACEIQYCEIQA6UiELBhEJUiABCEq0BEJUiwAUSm8OJI0lO3lTdaY45JqizdZPip2x4Er9o7vmmqwgQvVJhAknqqPaDFm02OJMQDJU29LZaJdPSMRtjSrXdYWtImHZvdyZ16n9ClZsg+i2N7e7gAPtPBe9mcQl7qrgS55mMsm/ygk6Zfqp+L7Thp3Gvph0fSA6q8z0bEKW9zo66nVEShgm6JJzWl2YwxzZqvMlwho5NHHxVJgLa1y+X77aYMkuYWEjkAcxykhbuhkIASxHfZmTI9aGq2eRWVxPDpdLRHalaq6YT3qAx8Ehw8UWtsSG12Zu8tLggbgMHkYceknIeqp6WAXwO835LczAfvVTmSRO9HPlyXRbNqlmnzAPgmlaMq2ctr2WI0xO9ReORYQJ8AqoYpd0zDqZB5tMjL/xPnlC7G61pnVgUerhVI/yrX/wJtL0w1viW+BvZE8M/wBQrAsMSFdXOEMGgHoo1SmANNBCg00x+SfhmL9m8DGRHv8AuqGu8ce/ktVc081kr9pDi2NJ15cFXGZfhpPh3iRpXbaZPZrN3P8AcM2n7jxXXF88WlwadRlRpgseHZZZAr6FpP3mhw0IB8wuyPDhyLvYqEqE5MRCEIARCEIAEIQgwEqRKgBxIlQsGEQhCAESoQgAQhKgCLd8B1leKhnsjTivNepLsu5emNUW9stK0jzWGS5h8UXmnQ3g7V7WnuMnzyXSbtw5LnfxAs/nijQH81WT3Na6f6gkvSa2dGJP4YnZylVuoYwuZTGu79Tj38Auq4FsxTpNHYDe4ZnnJT+y2AU7amGsbnGZV/U7LCeQJS+9/AqvhHZSDRkIGil0qjQFzvavbGpbuAZT3x37v6FR8A27bdEsg03gTunMEdCOXJZNdckujax+Jm/u75oyUWpdUo7REnguebV4vcjdbbCXGZORgchPH9ljrCzxC5rBpNcGc3O32gfp5LUnS3sHKlpaZ3SzvWhwbORzH7K6Y4Fc8e38Oym1zi5wIBPPSVrcNrkASckuOtdM3Lj0tos6jVCqVIUqtUyVPc1TMJreicrY7Wqyq64OaWpXET4KHXrSot7HUkW6ErJ7R0u0COIjxC1VapKo9oQPl7/5XZ9xyTQ+xqXRlS+DrzH2X0Ds5W37Wg48aTPsF88/MHiu5fDevv4fR4lu80+Dj+kLsg48vhpUIQqEREJUiABCEIARBSoQAIQhBg4hCFgwJEqRAAhCEAKmLypDepy/dPKDdOl8ch9/YS29IaV2eKLeJUkNgJKbEtZ0BTS0VM/jNdzAXAyBqP2WXw24/EXk/wAtMAf7nZn03Vc7VXgZSqPOjWknwCzPw5Zu0wTq7tHqTmVz2tvZ24+oOm27AAkunAgt5iE3SqZJp79SVTkkjm13syl/ZUahLKuoMTx6FQLPZq2olxpbxfUOZOuXIfyiVo30RUqbzQ2QILuPgVJoWtNhJlxPNTmWXdmeZgbJD5J6ngekKeN4dneLW5Cchz5jorVz2t+lo7zqm3BrhmPL9Vv6YrtvtlNSwikX71Rz3kGYcQBPDJoEq+p6KuuKGhBke5SNvi3XMe/2S+GunXpcl+Spb2pBJUz8RlIVXfv1WVRkoZdU1CYe7915mQvFUwCplNEOvUiVAxB803NPEf4Tl0VEriR4p5GaLTBdjbf5YqVt57jme0Wjugap5+0wo/wbSmBTaYnMCeMAfdM1r5wpbvE9kdJyTtLCA2mCOCHbCYlPdGy2O2gdcAsqCHtzB5haZYjAqAp1GVBx1/X0JW3XZgpuezg/IlK/2gkKVIVY5wQhCABCEIAEIQgBxCELDQSJUiABCEIARxgSodJskk6kynrl3DxKGKddvRSV1s9KJdVFIqvVddVMilrwpK7MD8TbottXD87ms83CfQFQNi7nsgdyrfitfgmlSH5i8+Agf1KPsncRA7lCl+zZ2Y/snXLatzKava09gan34KDaXHZnokbVglx1g+qVMk12S6ty2m3dnIanmqWttLTBMcNOpVTtFiQjVeNm7GlIrXdSlTpEOLfmOa2SI0k5iJVJ38OhY5iOdE+62mMSYcSP5ZbGXUJbbaIEGXAnX7aJLra/BWVABUL90OzZTeW8MgYzny1We2m29w+o0Chb1HEOaSXBtMFoPaAcHFwJHRU/TokvyMXnE1NtiRgHnz5dV6rXLTmOkrmthtUDUDQ0sacm7zg6OhMBbTBgashsnLWMvEqNy16O1FLlLLS3uzMd/kvVV0iFHZRLDHv3knaroCixUMN4iU3X49V6ac+9JWasHKy5bCjHh3hSriVHPBPJrLDFrdzfk1qWoPaaRLSCOK1VjRFWnMQSMwFQYNdfPcZ+jNo/daeyBpZT5ISEttLX0asGQ2Dq12fdBWto/SJ1gfZZGwrCpWqAaF4b5xPpK2C6fx102cf5HqEQlSLpOYEIQgAQhCABCEqAPaEIWGghCEAC8uMCV6TFQzlwCxvRqWxmOJ1KcCUMXlymio1XcqTE7gBpVjdVCslj1zkc/JSyV0XxTtnJ9vLkvud7g0bo+5+/op2zj9FX7TW5zPUlSdlqkgLa/wAZeOsrOmYfVliVrHua7I6cOOsKLgz+C0dlT7Mj3C55MvpnOcRwa7uXRTpuAGpf/DE5fmzPgCm7n4d3FVoJq097ie24DoDHT0XRK1+SYOXDNS7S75ub6LpipGvI6XaOX4d8KapdNau0NHBgO8fF0bvkVomfD2xpjtUy8jLtPfJ8AQPGFt6l20Zl48FT3d8wmBnn7yCe8iX0jEr+imobKYezP8PTOZ+qXZeJV2xwgMpgNYABAECOQA4ZqAXyc/LRTLZwC5ayOh3KXwavqWh5GVAuM1ZXbgW5kf2VbV/RTYSDWpK/FDU3WcsKEC5PkoZG8QOZAT909RGVw1wedAZ9Cnk1mwwu0ZTaA1sHinLr5sbjHAb8y48AqrA8RfcuLKLQ8xORAgd7lq7XZ2o8h1dwaPysMk97uHgmmKfSRCrmXtsXZTDgzMZtbI3vzPOp8Bl4rTLxRpNY0NaIAEABel2444zo4clu62CEICcQEIQgAQhCABKhCAPaEqi4hf06DC+oYHAcSeQHErDR24rtY0veQ1o1JWbp7bUt4h1J4EwCCHGOZaYjukrN49jb7l2eTG/S0ZgdTzPVU7qncgdSdTs8WpVx/CeDzGjh3g5qVAC5BSuS0hzSQ4aEGIPetdg21swy47g8f8gPuPJJSYyWjYFR6ryFG/Fbw3mEOHMZhVl1ioEgmDxCR1opMN+D1/XWdvInednGg6r3d4mDkDPRQHVB9T/Jc1vZ1ROjO4lhfzWu5mf3WZ2dpmnUdTcILT6LpNClLZjMyfVZ3aCx3KjK4EGQ13UHIeRWxT1xZTSdJl7hhghaixrAt8SsjYu0KvrG5zLfFSliZUSrxgmQFU3TwNJVtUbKi/g9/hK1iz0ZS7xV/wBB1mPforGyc4tGkxmrl+zm/G9A7lPoYE1vGU2m/g3OUUtGkdSp7GKx/AAcU3VpRkl4sR0mVeIVIaZHDQHVQauXTkFOvqYOs+qr6xCxjSAcolepqnHPyVbdV1iRRIZr1VDvc6Tu5eHVpK9h8ghXlaEp7Zu/g/ZgUatU67+4O4CT9wugrJfDFgFo7/VdPk1a1dkfxR52X+bEKEFCYmCEIQAIQhAAhCEACVIlQBAxzGqds3PtPP0sGp6nkFzrEsRqV3b9RxJ4DQAcmjgPum7yuXuL3EucdSczKhPKNFUtCud1TbnrwXc0rWrTQAk9/vJe2lJwyQ7LVBpNsL99GSx0A6jUHw5pcQufm56H9VV1qoA3iQMs59+/tRWW0LXXBEEtAgEc5zMcVLLjVIpjycaNHSuHNyIz+6eoTUdHD0CZuC1wGc+iUXbWAAZfv1XFr4d+9raL+lVAnlCq8VAqMcw6EFRm3kjvKhXl7r3LDFJIwe53qYzzGR7xkfULQ4fU7QPn3f5XOsFvnNqVRBLAd6QDDd4xmeEnTmtbZ3c6IqOLFbVI3FOmCFNpQNFn7TFQWhuc8fBP1b+CJy80y6OZp+F09w5pPmDmqk4jOWvcmKuIRMGDn/hNyDiWda4jRQq1yJ9++CpX37jlOW6P1zUGpfGJJIyB8Bz98Urex1BYXd2TllBE+KrX15zVPe4mSTJiTGfUZnLpKjm9yy0GnWNFjhjzpFjcXcKnurqeKauLlRTKpMJG1W/B0VFYWbVBoUlbW9KAimEo6X8Nv+2f/qn+lq1ayfw3P8CoP/Z/xatYurH/ABR52X+bBCEJyYJEqRAAhCAgAQiEIAEqEIA4zVfmvDikd78yP0SNEmffH9lpYUo4enJDQinnJ5IMHGcz4Jl74zPevTuPGJ+yzG1uIvYAxuW9Mnu/ytBkPHcUdWf8ml9OhPA93RTMNw9tBu876vP3+684BYtYz5mrjx9U7Wqbxz95D948+aBNjn42Dvfr5d/H1PFNio4u7WiYrH0/v/8AP25JllfdgkFzZEiYJGUwYyOesJLxplceZw9PwvjdAD3kvFhhlxeODLam544v0pjq55yHdr0XWcE2EsaQbU+Uari0OHznfMAkA/TAYe/dlalrQBAAAGgGQHgorF/ZW/yf6MzsvsZRtLZ1BwFV1UfxnEfWeDQODWyY6knisZtNsy+xO+yX27jAk9phPA9Oq60uf/EfFXb7bWBulnzCeJIMARwGqe5TkjjulRjbW+IMZRpAjMHTX3kp/wD+lvZSOvHrp706LJVJ3iJ0K8PuXNy3idffVQcHSrRshinfEZc44nvUO7xEO0nXz/dUlG5dmJMDgMkorHMcv06pOA6ZOOIuMgnP2Neg+yYucSmc5nln70UEuJB/v38173QBkIhNpG7Yw4bxlyHOPBenpsJtmJCNCeo05KQBWFCmGidSkplEj3QoZjJTwyAV6sm5B3Ej2E85qi2Oa34dXtNralJz2h7n7zWnIuEAZc1t4XF9n7fevg+SPl0XEAcSXAeij3/xXv7e4q0iKNRjKhaN5ha4jhm1wz6wu/F3CPMzr97O4JFjfh/tw7Eg4OoimWjUPLgfAjLzWzKoREQhCAEQlQgAQhAQAIQhA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378" name="AutoShape 2" descr="https://lh3.googleusercontent.com/5qLPgYBP5j8E93g3wNuY7ahz6TCjvL-OPzbbTyxdOA71PstAMCeUcjZzFKdjcETdR0y3soV3zg=s640-h400-e365-r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045" y="3177387"/>
            <a:ext cx="4579097" cy="286461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13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3265" y="3635003"/>
            <a:ext cx="4780344" cy="29933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263" y="2054218"/>
            <a:ext cx="5691883" cy="4325112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An online marketplace for downloading 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apps, games, extensions, and themes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designed to work with Google Chrome</a:t>
            </a: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61" y="49201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Google Chrome Web Store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ttp://gdd11-keynote.appspot.com/viewmaster/themes/gdd2011/img/chrome/chrome-web-stor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075" y="1868861"/>
            <a:ext cx="2183147" cy="2347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20311"/>
          <a:stretch/>
        </p:blipFill>
        <p:spPr bwMode="auto">
          <a:xfrm>
            <a:off x="2092978" y="2487399"/>
            <a:ext cx="5909808" cy="345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4853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the Web Store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814953"/>
            <a:ext cx="8229600" cy="4803782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Select  </a:t>
            </a:r>
            <a:r>
              <a:rPr lang="en-US" sz="18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</a:t>
            </a: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&gt;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Web Store:</a:t>
            </a:r>
          </a:p>
          <a:p>
            <a:pPr marL="205740" lvl="2" indent="-144018">
              <a:spcBef>
                <a:spcPts val="0"/>
              </a:spcBef>
            </a:pPr>
            <a:endParaRPr lang="en-US" sz="20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Arrow Connector 5"/>
          <p:cNvCxnSpPr>
            <a:stCxn id="8" idx="3"/>
          </p:cNvCxnSpPr>
          <p:nvPr/>
        </p:nvCxnSpPr>
        <p:spPr>
          <a:xfrm>
            <a:off x="1585681" y="2949178"/>
            <a:ext cx="548640" cy="873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33025" y="2764512"/>
            <a:ext cx="1052656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Apps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112508" y="2899039"/>
            <a:ext cx="481642" cy="193401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36700" y="1935868"/>
            <a:ext cx="660400" cy="228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805649" y="3559707"/>
            <a:ext cx="660221" cy="76156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45840" y="3921095"/>
            <a:ext cx="59372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69308" y="3733889"/>
            <a:ext cx="1573356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Web Store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44" y="47550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 Store Interface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 cstate="print"/>
          <a:srcRect l="10085" r="11067"/>
          <a:stretch>
            <a:fillRect/>
          </a:stretch>
        </p:blipFill>
        <p:spPr bwMode="auto">
          <a:xfrm>
            <a:off x="1854200" y="2494800"/>
            <a:ext cx="5444420" cy="368538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1663020" y="2774200"/>
            <a:ext cx="28008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208870" y="2565558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Search Box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879601" y="2901200"/>
            <a:ext cx="1041400" cy="32258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208870" y="3086258"/>
            <a:ext cx="144213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Search Filters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663020" y="3421900"/>
            <a:ext cx="28008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7226300" y="5212600"/>
            <a:ext cx="342220" cy="127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524070" y="5016658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Apps</a:t>
            </a:r>
          </a:p>
        </p:txBody>
      </p:sp>
      <p:cxnSp>
        <p:nvCxnSpPr>
          <p:cNvPr id="15" name="Straight Arrow Connector 14"/>
          <p:cNvCxnSpPr>
            <a:stCxn id="16" idx="2"/>
          </p:cNvCxnSpPr>
          <p:nvPr/>
        </p:nvCxnSpPr>
        <p:spPr>
          <a:xfrm>
            <a:off x="4108450" y="2429040"/>
            <a:ext cx="249794" cy="54302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2997200" y="2059708"/>
            <a:ext cx="222250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Featured Content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7246620" y="2414190"/>
            <a:ext cx="297180" cy="1644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7543800" y="2273458"/>
            <a:ext cx="121920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Settings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263" y="2054218"/>
            <a:ext cx="5948737" cy="4325112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Web apps from the Chrome store offer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functionality similar to traditional desktop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applications</a:t>
            </a:r>
          </a:p>
          <a:p>
            <a:pPr marL="205740" lvl="2" indent="-144018"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Thousands available for download</a:t>
            </a:r>
          </a:p>
          <a:p>
            <a:pPr marL="205740" lvl="2" indent="-144018"/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Many are free; some require payment</a:t>
            </a:r>
          </a:p>
          <a:p>
            <a:pPr marL="205740" lvl="2" indent="-144018"/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Created and published by various developers</a:t>
            </a:r>
          </a:p>
          <a:p>
            <a:pPr marL="205740" lvl="2" indent="-144018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Sync data with your mobile device or tablet</a:t>
            </a: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51" y="50874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Downloading &amp; Using Apps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https://www.google.com/chrome/assets/common/images/marquee/webstore-app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3651" y="1884145"/>
            <a:ext cx="3226235" cy="26300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58" y="459619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 Store - App Details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9979" r="11186"/>
          <a:stretch>
            <a:fillRect/>
          </a:stretch>
        </p:blipFill>
        <p:spPr bwMode="auto">
          <a:xfrm>
            <a:off x="932215" y="1841316"/>
            <a:ext cx="6413046" cy="434174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2" name="Straight Arrow Connector 11"/>
          <p:cNvCxnSpPr/>
          <p:nvPr/>
        </p:nvCxnSpPr>
        <p:spPr>
          <a:xfrm flipH="1">
            <a:off x="6401784" y="5317714"/>
            <a:ext cx="548640" cy="127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6847034" y="5121772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Cost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6401784" y="4784314"/>
            <a:ext cx="548640" cy="127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847034" y="4588372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Description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30712" y="1765601"/>
            <a:ext cx="5936342" cy="369332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lvl="2" indent="-342900"/>
            <a:r>
              <a:rPr lang="en-US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Tip:  </a:t>
            </a: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Click on any App to view more detailed information</a:t>
            </a:r>
          </a:p>
        </p:txBody>
      </p:sp>
      <p:cxnSp>
        <p:nvCxnSpPr>
          <p:cNvPr id="14" name="Straight Arrow Connector 13"/>
          <p:cNvCxnSpPr>
            <a:stCxn id="15" idx="0"/>
          </p:cNvCxnSpPr>
          <p:nvPr/>
        </p:nvCxnSpPr>
        <p:spPr>
          <a:xfrm flipH="1" flipV="1">
            <a:off x="5471652" y="5330414"/>
            <a:ext cx="283479" cy="342149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5145531" y="5672563"/>
            <a:ext cx="121920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Ratings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2921" y="474540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Web Store - App Details</a:t>
            </a:r>
            <a:endParaRPr lang="en-US" sz="3600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6100" y="2193925"/>
            <a:ext cx="5486400" cy="39220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8" name="Straight Arrow Connector 17"/>
          <p:cNvCxnSpPr/>
          <p:nvPr/>
        </p:nvCxnSpPr>
        <p:spPr>
          <a:xfrm flipV="1">
            <a:off x="1663020" y="2374900"/>
            <a:ext cx="28008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08870" y="2166258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App Name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208870" y="4290783"/>
            <a:ext cx="144213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Screen Shot(s)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1663020" y="4626425"/>
            <a:ext cx="55948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663020" y="2882900"/>
            <a:ext cx="28008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208870" y="2674258"/>
            <a:ext cx="1442130" cy="147732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Tabs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 Overview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 Reviews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 Support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 Related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79601" y="2755900"/>
            <a:ext cx="3479800" cy="2286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8" name="Straight Arrow Connector 27"/>
          <p:cNvCxnSpPr/>
          <p:nvPr/>
        </p:nvCxnSpPr>
        <p:spPr>
          <a:xfrm flipH="1" flipV="1">
            <a:off x="6807200" y="2406652"/>
            <a:ext cx="6533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7460570" y="2212295"/>
            <a:ext cx="144213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Install Button</a:t>
            </a:r>
          </a:p>
        </p:txBody>
      </p:sp>
      <p:cxnSp>
        <p:nvCxnSpPr>
          <p:cNvPr id="32" name="Straight Arrow Connector 31"/>
          <p:cNvCxnSpPr/>
          <p:nvPr/>
        </p:nvCxnSpPr>
        <p:spPr>
          <a:xfrm flipH="1" flipV="1">
            <a:off x="6807200" y="3748564"/>
            <a:ext cx="65337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7460570" y="3554207"/>
            <a:ext cx="144213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Summary of App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6994566" y="5874247"/>
            <a:ext cx="466004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7460570" y="5537390"/>
            <a:ext cx="144213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Similar Apps</a:t>
            </a: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841500" y="5522851"/>
            <a:ext cx="5212443" cy="58584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6914" y="2402568"/>
            <a:ext cx="6428248" cy="41992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727" y="40162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Your Apps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729754"/>
            <a:ext cx="8229600" cy="1036124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Simply click the Apps icon           to view your Apps. </a:t>
            </a:r>
            <a:endParaRPr lang="en-US" sz="24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endParaRPr lang="en-US" sz="20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738701" y="3108423"/>
            <a:ext cx="0" cy="27432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194230" y="3411574"/>
            <a:ext cx="1088942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Apps 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443151" y="2852963"/>
            <a:ext cx="400398" cy="17424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327" y="1831424"/>
            <a:ext cx="660400" cy="2286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3366178" y="4619258"/>
            <a:ext cx="3324142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Click desired App to open</a:t>
            </a:r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153265" y="4453720"/>
            <a:ext cx="737419" cy="81145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2966123" y="4809811"/>
            <a:ext cx="424147" cy="834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5458391" y="6417633"/>
            <a:ext cx="481795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014296" y="6296099"/>
            <a:ext cx="1245783" cy="24306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5940186" y="6169835"/>
            <a:ext cx="186086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Toggle pages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lh3.ggpht.com/O0aW5qsyCkR2i7Bu-jUU1b5BWA_NygJ6ui4MgaAvL7gfqvVWqkOBscDaq4pn-vkwByUx=w300"/>
          <p:cNvPicPr>
            <a:picLocks noChangeAspect="1" noChangeArrowheads="1"/>
          </p:cNvPicPr>
          <p:nvPr/>
        </p:nvPicPr>
        <p:blipFill>
          <a:blip r:embed="rId3" cstate="print">
            <a:lum bright="55000" contrast="-15000"/>
          </a:blip>
          <a:srcRect/>
          <a:stretch>
            <a:fillRect/>
          </a:stretch>
        </p:blipFill>
        <p:spPr bwMode="auto">
          <a:xfrm>
            <a:off x="2590535" y="1977778"/>
            <a:ext cx="3960685" cy="396068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218"/>
            <a:ext cx="8229600" cy="4803782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Google Chrome  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A web browser available for 				your laptop, phone, and tablet </a:t>
            </a:r>
          </a:p>
          <a:p>
            <a:pPr marL="205740" lvl="2" indent="-144018"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 Web Store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An online market place offering 				apps, extensions, and themes 				for Google Chrome</a:t>
            </a:r>
          </a:p>
          <a:p>
            <a:pPr>
              <a:buClr>
                <a:schemeClr val="accent1"/>
              </a:buClr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Apps  			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Programs designed to be used 				within Google Chrome</a:t>
            </a:r>
          </a:p>
          <a:p>
            <a:pPr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Extensions			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Browser add-ons designed to 				add new functionality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077" y="41579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3141" y="2698957"/>
            <a:ext cx="5915532" cy="386436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385" y="45837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Managing Your Apps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98206" y="1675982"/>
            <a:ext cx="8229600" cy="777335"/>
          </a:xfrm>
        </p:spPr>
        <p:txBody>
          <a:bodyPr>
            <a:normAutofit lnSpcReduction="10000"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Apps can be deleted, arranged in a new order, or added as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shortcut to your desktop and taskbar.</a:t>
            </a:r>
            <a:endParaRPr lang="en-US" sz="24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endParaRPr lang="en-US" sz="2000" b="1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796626" y="3489948"/>
            <a:ext cx="0" cy="3657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2777565" y="3159766"/>
            <a:ext cx="2605107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Right click on app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4869308" y="5327360"/>
            <a:ext cx="627229" cy="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8"/>
          <p:cNvSpPr>
            <a:spLocks noChangeArrowheads="1"/>
          </p:cNvSpPr>
          <p:nvPr/>
        </p:nvSpPr>
        <p:spPr bwMode="auto">
          <a:xfrm>
            <a:off x="3443599" y="3855708"/>
            <a:ext cx="706055" cy="69089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9246" y="4546606"/>
            <a:ext cx="1796551" cy="1543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5515590" y="5133465"/>
            <a:ext cx="2789521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Select desired option</a:t>
            </a:r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263" y="2054218"/>
            <a:ext cx="5948737" cy="4325112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Extensions are browser add-ons which 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enable new features and functionality in</a:t>
            </a:r>
          </a:p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Chrome.</a:t>
            </a:r>
          </a:p>
          <a:p>
            <a:pPr marL="205740" lvl="2" indent="-144018"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Available via the Web Store</a:t>
            </a:r>
          </a:p>
          <a:p>
            <a:pPr marL="205740" lvl="2" indent="-144018">
              <a:spcBef>
                <a:spcPts val="0"/>
              </a:spcBef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Installed the same way as Apps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8748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Chrome Extensions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Best Google Chrome Extens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475" y="2171700"/>
            <a:ext cx="2411479" cy="13589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320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Using Extensions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520007"/>
            <a:ext cx="8483600" cy="5337993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Every extension is unique. Once installed, many can be used: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Within the Chrome toolbar –OR– </a:t>
            </a:r>
          </a:p>
          <a:p>
            <a:pPr marL="205740" lvl="2" indent="-144018">
              <a:spcBef>
                <a:spcPts val="0"/>
              </a:spcBef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When visiting </a:t>
            </a:r>
            <a:r>
              <a:rPr lang="en-US" sz="2400" dirty="0" err="1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Webpages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b="16942"/>
          <a:stretch/>
        </p:blipFill>
        <p:spPr bwMode="auto">
          <a:xfrm>
            <a:off x="951547" y="2887800"/>
            <a:ext cx="6525883" cy="369265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5916612" y="3281482"/>
            <a:ext cx="731520" cy="58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768850" y="3607974"/>
            <a:ext cx="168818" cy="16710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3576446" y="5758236"/>
            <a:ext cx="1915637" cy="185364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" name="TextBox 13"/>
          <p:cNvSpPr txBox="1">
            <a:spLocks noChangeArrowheads="1"/>
          </p:cNvSpPr>
          <p:nvPr/>
        </p:nvSpPr>
        <p:spPr bwMode="auto">
          <a:xfrm>
            <a:off x="951547" y="2898939"/>
            <a:ext cx="5080543" cy="9233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Example 1 (Toolbar) </a:t>
            </a:r>
            <a:r>
              <a:rPr lang="en-US" altLang="en-US" b="1" dirty="0">
                <a:solidFill>
                  <a:sysClr val="windowText" lastClr="000000"/>
                </a:solidFill>
              </a:rPr>
              <a:t>- </a:t>
            </a:r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     </a:t>
            </a:r>
            <a:r>
              <a:rPr lang="en-US" altLang="en-US" b="1" i="1" dirty="0">
                <a:solidFill>
                  <a:sysClr val="windowText" lastClr="000000"/>
                </a:solidFill>
                <a:latin typeface="+mn-lt"/>
              </a:rPr>
              <a:t>Google Mail Checker</a:t>
            </a:r>
          </a:p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Displays the number of unread messages from your inbox</a:t>
            </a:r>
            <a:endParaRPr lang="en-US" altLang="en-US" b="1" dirty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03400" y="2973768"/>
            <a:ext cx="2476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Straight Arrow Connector 15"/>
          <p:cNvCxnSpPr/>
          <p:nvPr/>
        </p:nvCxnSpPr>
        <p:spPr>
          <a:xfrm flipH="1">
            <a:off x="5492083" y="5868013"/>
            <a:ext cx="36576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5809584" y="5103123"/>
            <a:ext cx="2813716" cy="147732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Example  2 (</a:t>
            </a:r>
            <a:r>
              <a:rPr lang="en-US" altLang="en-US" b="1" dirty="0">
                <a:solidFill>
                  <a:sysClr val="windowText" lastClr="000000"/>
                </a:solidFill>
              </a:rPr>
              <a:t>Webpage) - </a:t>
            </a:r>
            <a:endParaRPr lang="en-US" altLang="en-US" b="1" dirty="0">
              <a:solidFill>
                <a:sysClr val="windowText" lastClr="000000"/>
              </a:solidFill>
              <a:latin typeface="+mn-lt"/>
            </a:endParaRPr>
          </a:p>
          <a:p>
            <a:pPr eaLnBrk="1" hangingPunct="1"/>
            <a:r>
              <a:rPr lang="en-US" altLang="en-US" b="1" dirty="0">
                <a:solidFill>
                  <a:sysClr val="windowText" lastClr="000000"/>
                </a:solidFill>
                <a:latin typeface="+mn-lt"/>
              </a:rPr>
              <a:t>     </a:t>
            </a:r>
            <a:r>
              <a:rPr lang="en-US" altLang="en-US" b="1" i="1" dirty="0">
                <a:solidFill>
                  <a:sysClr val="windowText" lastClr="000000"/>
                </a:solidFill>
                <a:latin typeface="+mn-lt"/>
              </a:rPr>
              <a:t>Google Translate</a:t>
            </a:r>
          </a:p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Highlight text on a webpage to view a translation of the word(s)</a:t>
            </a:r>
            <a:endParaRPr lang="en-US" altLang="en-US" b="1" dirty="0">
              <a:solidFill>
                <a:sysClr val="windowText" lastClr="000000"/>
              </a:solidFill>
              <a:latin typeface="+mn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6612" y="5424487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500" y="444244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Adding Chrome Extensions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9954" r="10880"/>
          <a:stretch>
            <a:fillRect/>
          </a:stretch>
        </p:blipFill>
        <p:spPr bwMode="auto">
          <a:xfrm>
            <a:off x="735190" y="1530813"/>
            <a:ext cx="7361670" cy="499207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7" name="Straight Arrow Connector 16"/>
          <p:cNvCxnSpPr/>
          <p:nvPr/>
        </p:nvCxnSpPr>
        <p:spPr>
          <a:xfrm flipH="1">
            <a:off x="2366072" y="2011403"/>
            <a:ext cx="449943" cy="40640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86142" y="1745742"/>
            <a:ext cx="267008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Select search criteria 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3345778" y="2795177"/>
            <a:ext cx="457199" cy="428173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615170" y="2511372"/>
            <a:ext cx="2873288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Click on search result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573" y="3589568"/>
            <a:ext cx="3750364" cy="24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Arrow Connector 27"/>
          <p:cNvCxnSpPr/>
          <p:nvPr/>
        </p:nvCxnSpPr>
        <p:spPr>
          <a:xfrm>
            <a:off x="7024914" y="3077029"/>
            <a:ext cx="457181" cy="667658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80418" y="2952978"/>
            <a:ext cx="2566674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3. Click install button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702912" y="2241755"/>
            <a:ext cx="1561100" cy="348403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#5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961" y="441645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Removing Extensions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938" y="2578100"/>
            <a:ext cx="5724262" cy="39773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53961" y="1624690"/>
            <a:ext cx="8229600" cy="612782"/>
          </a:xfrm>
        </p:spPr>
        <p:txBody>
          <a:bodyPr>
            <a:normAutofit/>
          </a:bodyPr>
          <a:lstStyle/>
          <a:p>
            <a:pPr marL="205740" lvl="2" indent="-144018">
              <a:spcBef>
                <a:spcPts val="0"/>
              </a:spcBef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Delete or disable extensions via </a:t>
            </a:r>
            <a:r>
              <a:rPr lang="en-US" sz="2400" u="sng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chrome://extensions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3124200" y="3009900"/>
            <a:ext cx="723900" cy="7048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16" idx="1"/>
          </p:cNvCxnSpPr>
          <p:nvPr/>
        </p:nvCxnSpPr>
        <p:spPr>
          <a:xfrm>
            <a:off x="3048000" y="5626100"/>
            <a:ext cx="825048" cy="57753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22" idx="1"/>
          </p:cNvCxnSpPr>
          <p:nvPr/>
        </p:nvCxnSpPr>
        <p:spPr>
          <a:xfrm>
            <a:off x="7235825" y="5619750"/>
            <a:ext cx="495300" cy="386237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745476" y="5286957"/>
            <a:ext cx="2288862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3. Click trash icon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673023" y="2834635"/>
            <a:ext cx="1051378" cy="17526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873048" y="5873110"/>
            <a:ext cx="4147002" cy="66104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47738" y="5271310"/>
            <a:ext cx="3574962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Locate the desired extension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50914" y="3703541"/>
            <a:ext cx="3559086" cy="1015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342900" indent="-342900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Access </a:t>
            </a:r>
            <a:r>
              <a:rPr lang="en-US" altLang="en-US" u="sng" dirty="0">
                <a:solidFill>
                  <a:sysClr val="windowText" lastClr="000000"/>
                </a:solidFill>
                <a:latin typeface="+mn-lt"/>
              </a:rPr>
              <a:t>chrome://extensions</a:t>
            </a:r>
          </a:p>
          <a:p>
            <a:pPr marL="342900" indent="-342900" eaLnBrk="1" hangingPunct="1"/>
            <a:r>
              <a:rPr lang="en-US" altLang="en-US" sz="1400" dirty="0">
                <a:solidFill>
                  <a:sysClr val="windowText" lastClr="000000"/>
                </a:solidFill>
                <a:latin typeface="+mn-lt"/>
              </a:rPr>
              <a:t>TIP:  The extensions page is also accessible</a:t>
            </a:r>
          </a:p>
          <a:p>
            <a:pPr marL="342900" indent="-342900" eaLnBrk="1" hangingPunct="1"/>
            <a:r>
              <a:rPr lang="en-US" altLang="en-US" sz="1200" dirty="0">
                <a:solidFill>
                  <a:sysClr val="windowText" lastClr="000000"/>
                </a:solidFill>
                <a:latin typeface="+mn-lt"/>
              </a:rPr>
              <a:t>	 </a:t>
            </a:r>
            <a:r>
              <a:rPr lang="en-US" altLang="en-US" sz="1400" dirty="0">
                <a:solidFill>
                  <a:sysClr val="windowText" lastClr="000000"/>
                </a:solidFill>
                <a:latin typeface="+mn-lt"/>
              </a:rPr>
              <a:t>via the </a:t>
            </a:r>
            <a:r>
              <a:rPr lang="en-US" altLang="en-US" sz="1400" i="1" dirty="0">
                <a:solidFill>
                  <a:sysClr val="windowText" lastClr="000000"/>
                </a:solidFill>
                <a:latin typeface="+mn-lt"/>
              </a:rPr>
              <a:t>Chrome menu icon     &gt; More   </a:t>
            </a:r>
          </a:p>
          <a:p>
            <a:pPr marL="342900" indent="-342900" eaLnBrk="1" hangingPunct="1"/>
            <a:r>
              <a:rPr lang="en-US" altLang="en-US" sz="1400" i="1" dirty="0">
                <a:solidFill>
                  <a:sysClr val="windowText" lastClr="000000"/>
                </a:solidFill>
                <a:latin typeface="+mn-lt"/>
              </a:rPr>
              <a:t> 	 tools &gt; Extensions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EBEBEB"/>
              </a:clrFrom>
              <a:clrTo>
                <a:srgbClr val="EBEBE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05885" y="4240206"/>
            <a:ext cx="182880" cy="18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7731125" y="5930260"/>
            <a:ext cx="147638" cy="15145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7638" y="5355432"/>
            <a:ext cx="200276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457199" y="1535834"/>
            <a:ext cx="8183563" cy="1131166"/>
          </a:xfrm>
        </p:spPr>
        <p:txBody>
          <a:bodyPr>
            <a:normAutofit/>
          </a:bodyPr>
          <a:lstStyle/>
          <a:p>
            <a:pPr marL="502920" indent="-457200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Remove your user profile from Chrome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563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Logging Out of Chrome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 cstate="print"/>
          <a:srcRect l="50231" b="41239"/>
          <a:stretch>
            <a:fillRect/>
          </a:stretch>
        </p:blipFill>
        <p:spPr bwMode="auto">
          <a:xfrm>
            <a:off x="508000" y="3378200"/>
            <a:ext cx="3320528" cy="282631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4104" y="2819401"/>
            <a:ext cx="4373496" cy="3419474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9" name="Straight Arrow Connector 8"/>
          <p:cNvCxnSpPr/>
          <p:nvPr/>
        </p:nvCxnSpPr>
        <p:spPr>
          <a:xfrm>
            <a:off x="2998468" y="2943236"/>
            <a:ext cx="163832" cy="4476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2477765" y="2615179"/>
            <a:ext cx="108331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STEP 1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918968" y="4086236"/>
            <a:ext cx="163832" cy="4476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398265" y="3758179"/>
            <a:ext cx="108331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STEP 2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770368" y="3311536"/>
            <a:ext cx="163832" cy="4476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249665" y="2983479"/>
            <a:ext cx="108331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STEP 3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741668" y="3781436"/>
            <a:ext cx="163832" cy="44766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5220965" y="3453379"/>
            <a:ext cx="1083315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STEP 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AutoShape 4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2293" name="AutoShape 6" descr="data:image/jpeg;base64,/9j/4AAQSkZJRgABAQAAAQABAAD/2wCEAAkGBxQSEhAQEBIPERAOEA8PEBIPFBIMDxAQFBEXGBURFBQYHCggGBsnHBUUIjEhJiorLy4uFyA0ODMtNygtLisBCgoKDg0OGxAQGiwkHyYsNCwwLSwtLC0tMDAtNCwsLCwsLywsLCwsLS0sLCwsLywsLCwsLCw0LCwsLCwsLCwsLP/AABEIAKcBLQMBEQACEQEDEQH/xAAbAAEAAgMBAQAAAAAAAAAAAAAAAgUBAwYEB//EAD0QAAICAAIGBQgIBgMAAAAAAAABAgMEEQUGITFBURIiYXGRE0JSgaGxwdEHFFNicoKS8CMyM0OisjTS4f/EABsBAQACAwEBAAAAAAAAAAAAAAABBAIFBgMH/8QANBEBAAIBAgIGCQQCAwEAAAAAAAECAwQRITEFEhNBUZEiMlJhcYGhsfAGQsHRFOEjM/EV/9oADAMBAAIRAxEAPwD7iAAAAAAAAAAAAAAAAAAAAAAAAAAAAAAAAAAAAAAAAAAAAAAAAAAAAAAAAAAAAAAAAAAAAAAAAAAAAAAAAAAAAAAAAAAAAAAAAAAAAAAAAAAA1XYiMFnKUYrnJqK8WRM7c0xWbTtEK67WKiPn9L8Kcvblkec58cd61XQ57ft8+H3eWWtlXo2vuUfjIw/yaPX/AOZn93mzDWunirF3xXwY/wAmiJ6Nz+7zevD6wYee62Kf386/9sjOuak97xvo89OdJ+XH7LKE09qaae5rameqskAAAAAAAAAAAAAAAAAAAAAAAAAAAAAAAAAADy4/SFdMXO2SjFc97fJLe2Y2tFY3l6YsV8turSN5cbpPXGc840LoR9KWTm+5bl7SnfVTPqt3g6IrHHLO/ujkorMVKb6U5SlLnJuTKs2m3GWzrirSNqRsKwg2S8oDZGVgTENU5hlEJYXSNlTzqnKHYn1X3rczKuS1eUsMumx5Y9Ou/wB/N0+iNdlsjiV0eHlIJuP5o716i3j1UTwu1Go6HtHpYZ3908/l4uxovjNKUGpRks04tNNdjLcTvyaW1ZrO0xtLYSgAAAAAAAAAAAAAAAAAAAAAAAAAAAAAAUmsesMMLHb1rZJ9CC3vtfJHllyxjj3rmj0V9TbaOERzn873zTH6Tsvm7LZdJ8FujFcorgjW3va87y6vBpseCvVpH9z8WuMzB6TDYrAx2TVgY7HlCTZh2EJ2QlYExDVKYZRDVKQZxCw0HrDZhZZxfSrb69bex9q5M9cWa2OfcqazQY9TXjwt3T/fjD6nofSteJrVlTzT2NPZKMuMZLgzZUvF43hyWfBfBeaXjj+cYe4zeIAAAAAAAAAAAAAAAAAAAAAAAAAAACq1j01DC1OyW1vqwjuc5vcvi+xHnkyRSu8rOk0ttTlilfnPhD5BjcdO6yVtj6U5vNvguSS4JGrtabTvLtcOCmGkUpHCEIzMWcw2KYY7JKwI2SVgRsz5QI2YdgTsi5hOzXKYZRDXKYTENcpBnELHV7Ts8JarI5uEslbD0o9nauB6Yss453VNdoq6rH1Z5xyn87n2TA4uNsIWVtShOKlFrimbWJiY3hxN6Wx2mlo2mHoJYAAAAAAAAAAAAAAAAAAAAAAAAAAjOWSzA+Y63Yr61OST6teaq71vl6/dkavPk69uHKFbS9KW02sjJHqxwmPGO/8AuPg4yMnuexrYeL6ZS1b1i1Z3ieMNimGWyamGOySsCNmfKA6r0VYS2W2FV0lzjXOS8UiYpaeUPK2XFX1rRHzhizCWx/mquj+KucfejG0xT1uHx4EZcU8rR5w1uiz7Oz9EvkYdrj9qPOGXXx+1HnCLw9n2dv6JfIdrj9qPOE9pj9qPOEXhrPs7f0S+Q7bH7UecMu1x+1HnDH1Sz7O39E/kR22P2o84O1x+1HnB9Ts+yt/RP5DtsXtR5wdrj9qPOHa/R1pGyuTw1kLFCec63KMoqMvOjm1x396fMu6PVY5ns+tHu4w0HTWClojPSY35Tx8p/jyfRjZOcAAAAAAAAAAAAAAAAAAAAAAAAABSa2Y7yVEknlKz+HH1734Jnjnv1aSr6nJ1Mcz8nz1GqaVTaZw2T8ot0tkux8GS7r9MdI9fHOlvPGvGvw74+U/Sfc8MJB1sSkErbV/QVuLm419WEcvKWSWcYdiXnS7PcemLFOSeCnrNbj0td7cZnlHj/Ue93uGwGDwOSUfKXLfKSVlmfr2Q9RtsGi4bxHzlx2s6Xy5Z2tbh4R+fdulrG/Nril2ycn7Mi5Gljvlqp1U90JQ1kW6dea49F5+x/Mi2k3jhKY1fjDesNRiE5UtRmt6WzL8UfijQ6/oTHfjWOrbxjlPxj8lsMGtnx3j6qu7DSg3GSya8H2o4vU4smnyTjyRtMfm8e5taWi8bwioFacjJNVnnOWBJQMJySJR2ZNb1tROLNfHkjJXnE7otWJjaXUYK7pQT5o+o4ctcuOuSvKY382ltXqzMS3nqgAAAAAAAAAAAAAAAAAAAAAAAAOG14xGdldfoxcn3t5L3PxKOrtxiGt19uMVc2UmvRuqUouL3SWQe2m1F9Plrlx84nf8APjycvbBwk4S3xeXfyZL6xpdTTU4a5qcpj/2PlPB6tHYaV1ldMP57JKK5Lm32JZv1E1rNpiIeuXNXFjnJblHF9Nx+Ihgaa8Lh9k+jtl5yXGx/ebz/AHkdBpNNG3uj6vnfSGtvkvNretP0hzkbOL47W3teZs9mp3bVaRsliVg2N2KsXKuSnBuMo7mvc+aE1i0bSRaazvDscNiI4ulTSSshskuUstq7nwOW6c6L7fFNY9aONZ/j5/fZutFqe/zeA+aS3QEgGGBc6Cs2OPJ+/wDbO/8A09m6+jis/tmY/n+Wr1Vdsm/itjeKwAAAAAAAAAAAAAAAAAAAAAAAwwPm+tFmeJs7FBf4p/E1uqn/AJGo1k75VWisqAFVp7C5x8rHfBZS7Y8/UTDqf0z0j2WWdNefRty91v8Af3+K2+i7DqeItsf9mpJfislln4Rl4lrSRvaZ8HRdOZZjDWkd8/b/ANbNLY12X2ze5zko/hi8o+xI6rFTq0iHzzLfrXmWmNpnsxiU1YRsncdg2N2uVhOzGZXepWMcb3Xwug9n3obU/DpeJW1lN6b+Czo77ZNvFeY2GU5rtz8dp8h6Xwxi1mSsct9/Pj/Lq8FutjiWk1z2AMMQLDQcuu12I7H9MW4ZK/Cfv/ShrY5SvzqlEAAAAAAAAAAAAAAAAAAAAAAAYkB8y1k/5NvfH/RGt1P/AGS0+r/7ZeBFZVADWex7mExMxO8c3v8Ao2o8lfjK+DhROD5w6Viy9WaRd0fe7LUa6NbpMWX90TMW+PD78/oors4znF74znF96k0zrq8YiXGW4WmBWE7J6yatI2T1h2jY6yDsJ2YzZban5vGVZearJPu8nJfFFfVztilY0m85odhpF/xJer3I+R9P2iddf3bfaHX6WP8Aih5jTrABhmVYHt0J/Ufd8Trv0zHHJ8v5Udb3OiOrUAAAAAAAAAAAAAAAAAAAAAAAAYHzjXCro4lv04RfrWa+CKGqj0t2r1tfT39yniyoopEABYaBxCrvhJ7FJOtvsllv9aie+nv1b8VrSZ5x26vdP5EvFrrgXTe7Ev4eIbmnwVnnx8dvr7DrNJl61Or3ww1uLqZOt3T9+9RRuLSpul5YJ3HcDdCVwRu7b6P8A4xsxc9imvJ1Z+gnnOXc2kvys1XSWorSvGeEcZbXo7DM+n48IW1k823zbZ8e1Oec+a2We+d3WUr1axCJ4MmAIyZ60gWWgIdaT7l+/Ydr+nce2G9vGdvKP9tdrJ9KIX50KmAAAAAAAAAAAAAAAAAAAAAAAAHG6/YTqwtXmScX+GXHxS8Stqa713U9bTekW8HHwka+WqbUyEBAAdDgsTXiqnhcTtbSUZZ5N5bpJ8Jr2+JtNHq5iY48fu2OHLXNTssnP8+rkNOat34Zt9F21LdZWnLJffjvi/Z2nQ4tTTJ7pUs2kvj98eKjWIXMsKvDxZjdm0lm29yW1vuSCY2mdnV6van2WtWYpOqldboPq22Lk/Qj2vb3byln1kVjanGfovYNDNuOThH1/wBOxljIyio1JKqOUYuOyMlHZ1fu+/I+dfqLpObz/j0nhztPj4R/M/J0uhxxMdeOXKGs5RsWAMMyiBrmyzSqHQaCpyhn6W3x/wDMj6F0bg7HTUrPPbefnxajPfrZJlaF55AAAAAAAAAAAAAAAAAAAAAAAAB4NM4NW1Tg/OTXdyfiRaImNpY2rFqzEvlU4OEpQlslBuL70aq9dp2lpL0ms7S2RkYPPZNMxQAALbA6ftryUsrIr0tkl+b55lmmqvXhPFbx6y9OE8Xps0lhbNtuFhKXOVdVj8XtLVekNvGPm9Z1OC3rU+kMR07RT/Qw0Yv7sa6F/isxfXdbxn4pjV46+pX7QrrdI3YuaqcujW9sow6q6K3tve/d2Gt1+vnDhm8/KPGe4w9pq8sY+Ud+3g6CEEkopZJJJLkkcBe83tNrc5dZWsViKxyhIxZMNmUQNcpHvSiCivpzUVxe3u4m46M0fb5orMcI4z8PD58nlnydSm/e6+iHRSR3TUNgAAAAAAAAAAAAAAAAAAAAAAAAAw0Bwuu+h2n9YgtyysS4x4S9Xu7itqMe8daFLV4d468fNyddhRmGtmG6MjFjsmmQhkgAAGmxmUJdFoPBeTh0muvZk32R4I5LpbV9tl6lfVr9++XV9GaXscXWt61vt3QsszV7Nmw2ZRUQlI960Q0zmW8eOZnaBf6CwPRXTkutL2Lkdt0do/8AGxbT608/6+TVZ8vaW4cl0bB4AAAAAAAAAAAAAAAAAAAAAAAAAAAasRSpJp8QPmms2gJYeTsrTdLebS/tv/qU82HbjHJrdRp+r6VeX2UsLSrMKezdGZjsx2TUiNkbJdIhGw5A2enRWF8pNN/yQylLtfBfvkUOktV2GHavrW4R/M/ne2XRuk7bLvPq14z/ABDpXI5KKOsRcj0jGISme1cY02WlmmIWmhtGuTU5rYtqT97Op6N6O7L/AJckce6PD/f2a/UajrejXk6aEclkbpTSAAAAAAAAAAAAAAAAAAAAAAAAAAAAA04jDqaaaTz2bQOB1g1QlFuzD7t7r3L8r4dxXyYN+NVHNpN+NPJykpuLcZJxktjUl0WvUVJrMc1CYmJ2lsjcY7I2bFaY7I2Onm0ltbeSXN8hO0RvKYrMztDqMDUq4KPHfJ85PecrqrznyzeeXd8HY6TTxp8UU7+/4tzsPGMSyhK09a4hrjJyeUU2+wtYNLfLbq0jdje9aRvaV5orQu1Ss2velwR0uj6Npg9K3G30j4f212bUTfhHCHRVwSWSNmrJAAAAAAAAAAAAAAAAAAAAAAAAAAAAAAAGJRz3gVGldX6r114Jvg90l3NbUYzWJ5sL463ja0OQ0hqNKObps2ejYs/8l8jxtgjuVL6KP2ypb9X8VDfV0u2DUvZvPOcFle2lyx3N2iNH2Rk52V2R6OyKcZb+e41+txZZr1KVnjz4Nj0Zp4recmThty3+65UZvdCf6WjVx0fnn9kt5ObHH7obq8BbLdHLvLOPonNPPaPz3PO2qxxy4rHCavN7Zt9y2I2OHojFXjed/pH9q99XafVjZfYPRsK1kkjaUpWkdWsbQq2tNp3l7EjJDIAAAAAAAAAAAAAAAAAAAAAAAAAAAAAAAAAAAEJVJ8EBB4aPJAZWHjyQE1WlwAkAAAAAAAAAAAAAAAAAAAAAAAAAAAAAAAAAAAAAAAAAAAAAAAAAAAAAAAAAAAAAAAAAAAAAAAAAAAAAAAAAAAAAAAAAAAAAAAAAAAAAAAAAAA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3048000"/>
            <a:ext cx="3806825" cy="990600"/>
          </a:xfrm>
        </p:spPr>
        <p:txBody>
          <a:bodyPr>
            <a:normAutofit/>
          </a:bodyPr>
          <a:lstStyle/>
          <a:p>
            <a:pPr marL="61722" indent="0" algn="ctr">
              <a:buNone/>
            </a:pPr>
            <a:r>
              <a:rPr lang="en-US" sz="4800" dirty="0"/>
              <a:t>Activity #6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457199" y="1535834"/>
            <a:ext cx="8183563" cy="1131166"/>
          </a:xfrm>
        </p:spPr>
        <p:txBody>
          <a:bodyPr>
            <a:normAutofit/>
          </a:bodyPr>
          <a:lstStyle/>
          <a:p>
            <a:pPr marL="502920" indent="-457200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GCF Learn Free</a:t>
            </a:r>
          </a:p>
          <a:p>
            <a:pPr marL="502920" indent="-457200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r>
              <a:rPr lang="en-US" sz="2800" u="sng" dirty="0">
                <a:solidFill>
                  <a:schemeClr val="tx1"/>
                </a:solidFill>
              </a:rPr>
              <a:t>www.GCFLearnFree.org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563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Learning Resources</a:t>
            </a:r>
          </a:p>
        </p:txBody>
      </p:sp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 cstate="print"/>
          <a:srcRect t="3102"/>
          <a:stretch>
            <a:fillRect/>
          </a:stretch>
        </p:blipFill>
        <p:spPr bwMode="auto">
          <a:xfrm>
            <a:off x="609600" y="2933700"/>
            <a:ext cx="5105400" cy="36083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457200" y="1676400"/>
            <a:ext cx="8183563" cy="1295400"/>
          </a:xfrm>
        </p:spPr>
        <p:txBody>
          <a:bodyPr>
            <a:normAutofit/>
          </a:bodyPr>
          <a:lstStyle/>
          <a:p>
            <a:pPr marL="502920" indent="-457200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Google Help</a:t>
            </a:r>
          </a:p>
          <a:p>
            <a:pPr marL="502920" indent="-457200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r>
              <a:rPr lang="en-US" sz="2800" u="sng" dirty="0">
                <a:solidFill>
                  <a:schemeClr val="tx1"/>
                </a:solidFill>
              </a:rPr>
              <a:t>https://support.google.com/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183563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Learning Resources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2971800"/>
            <a:ext cx="5245100" cy="35052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lh3.ggpht.com/O0aW5qsyCkR2i7Bu-jUU1b5BWA_NygJ6ui4MgaAvL7gfqvVWqkOBscDaq4pn-vkwByUx=w30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8037" y="2008612"/>
            <a:ext cx="2707226" cy="270722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263" y="2008612"/>
            <a:ext cx="5691883" cy="4370718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free web browser offering unique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features and customizable functionality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Save bookmarks and set a homepage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Customize your experience with a User Profile</a:t>
            </a:r>
          </a:p>
          <a:p>
            <a:pPr marL="205740" lvl="2" indent="-144018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Do more with Apps and Extensions</a:t>
            </a: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546" y="463142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Google Chrome</a:t>
            </a:r>
          </a:p>
        </p:txBody>
      </p:sp>
      <p:sp>
        <p:nvSpPr>
          <p:cNvPr id="6" name="Isosceles Triangle 5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81200"/>
            <a:ext cx="8183563" cy="3810000"/>
          </a:xfrm>
        </p:spPr>
        <p:txBody>
          <a:bodyPr/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457200"/>
            <a:ext cx="5181600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Questions?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2590800"/>
            <a:ext cx="8183563" cy="3886200"/>
          </a:xfrm>
          <a:prstGeom prst="rect">
            <a:avLst/>
          </a:prstGeom>
        </p:spPr>
        <p:txBody>
          <a:bodyPr vert="horz">
            <a:no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tx1"/>
                </a:solidFill>
              </a:rPr>
              <a:t>THANK YOU FOR COMING!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885" y="511214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Chrome</a:t>
            </a:r>
          </a:p>
        </p:txBody>
      </p:sp>
      <p:pic>
        <p:nvPicPr>
          <p:cNvPr id="1029" name="Picture 5" descr="http://worldartsme.com/images/desktop-computer-clipart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885" y="2719459"/>
            <a:ext cx="4567363" cy="3746665"/>
          </a:xfrm>
          <a:prstGeom prst="rect">
            <a:avLst/>
          </a:prstGeom>
          <a:noFill/>
        </p:spPr>
      </p:pic>
      <p:pic>
        <p:nvPicPr>
          <p:cNvPr id="1031" name="Picture 7" descr="http://www.iconempire.com/info/commoniconsxp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4821" y="2886771"/>
            <a:ext cx="1887410" cy="112815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5212929" y="2719802"/>
            <a:ext cx="3255324" cy="1323439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lvl="2"/>
            <a:r>
              <a:rPr lang="en-US" sz="20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Tip:</a:t>
            </a:r>
            <a:r>
              <a:rPr lang="en-US" sz="20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Chrome can be installed for free via the Web if it’s not pre-loaded on your PC</a:t>
            </a:r>
            <a:endParaRPr lang="en-US" sz="16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2583" y="3097504"/>
            <a:ext cx="890093" cy="116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8109" y="46016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Chrome User Interface (UI)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485" y="1703823"/>
            <a:ext cx="7222182" cy="474122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 flipV="1">
            <a:off x="1472934" y="2375408"/>
            <a:ext cx="27432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4599400" y="2372118"/>
            <a:ext cx="1778350" cy="369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User / Sign-in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7959625" y="2271289"/>
            <a:ext cx="0" cy="80915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03865" y="3950298"/>
            <a:ext cx="1219200" cy="369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Apps</a:t>
            </a:r>
          </a:p>
        </p:txBody>
      </p:sp>
      <p:pic>
        <p:nvPicPr>
          <p:cNvPr id="256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1622" y="3264212"/>
            <a:ext cx="2104742" cy="307136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7742442" y="3080439"/>
            <a:ext cx="1219200" cy="369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Menu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247382" y="2210225"/>
            <a:ext cx="1259476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Bookmark Bar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2467457" y="1813428"/>
            <a:ext cx="329149" cy="69314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2671450" y="1607942"/>
            <a:ext cx="1219200" cy="369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Tab(s)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7267122" y="1676667"/>
            <a:ext cx="0" cy="36576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711622" y="1467299"/>
            <a:ext cx="1339183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Extensions</a:t>
            </a: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7742442" y="2033661"/>
            <a:ext cx="293225" cy="22354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3" name="Straight Arrow Connector 32"/>
          <p:cNvCxnSpPr>
            <a:stCxn id="35" idx="1"/>
          </p:cNvCxnSpPr>
          <p:nvPr/>
        </p:nvCxnSpPr>
        <p:spPr>
          <a:xfrm flipH="1">
            <a:off x="4120794" y="1783932"/>
            <a:ext cx="419614" cy="350321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4540408" y="1460766"/>
            <a:ext cx="1311837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Address Bar</a:t>
            </a:r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6393058" y="2557061"/>
            <a:ext cx="365760" cy="0"/>
          </a:xfrm>
          <a:prstGeom prst="straightConnector1">
            <a:avLst/>
          </a:prstGeom>
          <a:ln w="190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891868" y="1813427"/>
            <a:ext cx="1560841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1776750" y="2286698"/>
            <a:ext cx="2686159" cy="182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005484" y="2033661"/>
            <a:ext cx="736958" cy="2530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6828377" y="2469578"/>
            <a:ext cx="1055207" cy="27242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1032"/>
            <a:ext cx="8229600" cy="4976968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login account which saves your personal browser </a:t>
            </a:r>
          </a:p>
          <a:p>
            <a:pPr marL="205740" lvl="2" indent="-144018">
              <a:buNone/>
            </a:pP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settings and data </a:t>
            </a:r>
          </a:p>
          <a:p>
            <a:pPr marL="205740" lvl="2" indent="-144018">
              <a:buNone/>
            </a:pPr>
            <a:endParaRPr lang="en-US" sz="1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03425" lvl="2" indent="-142875">
              <a:spcBef>
                <a:spcPts val="0"/>
              </a:spcBef>
              <a:tabLst>
                <a:tab pos="2116138" algn="l"/>
              </a:tabLst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your bookmarks, homepage, auto-fill data, and passwords from any device</a:t>
            </a:r>
          </a:p>
          <a:p>
            <a:pPr marL="2003425" lvl="2" indent="-142875">
              <a:spcBef>
                <a:spcPts val="0"/>
              </a:spcBef>
              <a:buNone/>
              <a:tabLst>
                <a:tab pos="2116138" algn="l"/>
              </a:tabLst>
            </a:pPr>
            <a:endParaRPr lang="en-US" sz="1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03425" lvl="2" indent="-142875">
              <a:spcBef>
                <a:spcPts val="0"/>
              </a:spcBef>
              <a:tabLst>
                <a:tab pos="2116138" algn="l"/>
              </a:tabLst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Access other Google services, like Gmail or YouTube, with no additional sign-in</a:t>
            </a:r>
          </a:p>
          <a:p>
            <a:pPr marL="2003425" lvl="2" indent="-142875">
              <a:spcBef>
                <a:spcPts val="0"/>
              </a:spcBef>
              <a:buNone/>
              <a:tabLst>
                <a:tab pos="2116138" algn="l"/>
              </a:tabLst>
            </a:pPr>
            <a:endParaRPr lang="en-US" sz="1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03425" lvl="2" indent="-142875">
              <a:spcBef>
                <a:spcPts val="0"/>
              </a:spcBef>
              <a:tabLst>
                <a:tab pos="2116138" algn="l"/>
              </a:tabLst>
            </a:pPr>
            <a:r>
              <a:rPr lang="en-US" sz="20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Use different profiles to separate work and personal settings (or for multiple users at home)</a:t>
            </a:r>
          </a:p>
          <a:p>
            <a:pPr marL="205740" lvl="2" indent="-144018">
              <a:buNone/>
            </a:pPr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205740" lvl="2" indent="-144018">
              <a:buNone/>
            </a:pPr>
            <a:endParaRPr lang="en-US" sz="18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722" y="488236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Chrome User Profiles</a:t>
            </a:r>
          </a:p>
        </p:txBody>
      </p:sp>
      <p:grpSp>
        <p:nvGrpSpPr>
          <p:cNvPr id="4" name="Group 43"/>
          <p:cNvGrpSpPr/>
          <p:nvPr/>
        </p:nvGrpSpPr>
        <p:grpSpPr>
          <a:xfrm>
            <a:off x="628083" y="3017961"/>
            <a:ext cx="1673178" cy="1805108"/>
            <a:chOff x="6800636" y="4231362"/>
            <a:chExt cx="2065106" cy="2227939"/>
          </a:xfrm>
        </p:grpSpPr>
        <p:pic>
          <p:nvPicPr>
            <p:cNvPr id="21506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rcRect l="10241" r="10416"/>
            <a:stretch>
              <a:fillRect/>
            </a:stretch>
          </p:blipFill>
          <p:spPr bwMode="auto">
            <a:xfrm>
              <a:off x="6800636" y="4231362"/>
              <a:ext cx="2065106" cy="222793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Oval 10"/>
            <p:cNvSpPr/>
            <p:nvPr/>
          </p:nvSpPr>
          <p:spPr>
            <a:xfrm>
              <a:off x="6841736" y="4342834"/>
              <a:ext cx="2011680" cy="2011680"/>
            </a:xfrm>
            <a:prstGeom prst="ellipse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Isosceles Triangle 9"/>
          <p:cNvSpPr/>
          <p:nvPr/>
        </p:nvSpPr>
        <p:spPr>
          <a:xfrm>
            <a:off x="0" y="6215865"/>
            <a:ext cx="9144000" cy="642135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5402556"/>
            <a:ext cx="6172200" cy="974626"/>
          </a:xfrm>
          <a:prstGeom prst="rect">
            <a:avLst/>
          </a:prstGeom>
          <a:solidFill>
            <a:srgbClr val="C00000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05740" lvl="2" indent="-144018">
              <a:spcBef>
                <a:spcPts val="169"/>
              </a:spcBef>
              <a:buClr>
                <a:srgbClr val="038549"/>
              </a:buClr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When using a public computer, always sign out or  </a:t>
            </a:r>
          </a:p>
          <a:p>
            <a:pPr marL="205740" lvl="2" indent="-144018">
              <a:spcBef>
                <a:spcPts val="169"/>
              </a:spcBef>
              <a:buClr>
                <a:srgbClr val="038549"/>
              </a:buClr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remove your user profile from Chrome at the end of  </a:t>
            </a:r>
          </a:p>
          <a:p>
            <a:pPr marL="205740" lvl="2" indent="-144018">
              <a:spcBef>
                <a:spcPts val="169"/>
              </a:spcBef>
              <a:buClr>
                <a:srgbClr val="038549"/>
              </a:buClr>
            </a:pPr>
            <a:r>
              <a:rPr lang="en-US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        the browsing session</a:t>
            </a:r>
          </a:p>
        </p:txBody>
      </p:sp>
      <p:pic>
        <p:nvPicPr>
          <p:cNvPr id="9" name="Picture 4" descr="http://www.symbols.com/gi.php?type=1&amp;id=11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7371" y="5666263"/>
            <a:ext cx="539117" cy="4496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lh3.ggpht.com/O0aW5qsyCkR2i7Bu-jUU1b5BWA_NygJ6ui4MgaAvL7gfqvVWqkOBscDaq4pn-vkwByUx=w300"/>
          <p:cNvPicPr>
            <a:picLocks noChangeAspect="1" noChangeArrowheads="1"/>
          </p:cNvPicPr>
          <p:nvPr/>
        </p:nvPicPr>
        <p:blipFill>
          <a:blip r:embed="rId3" cstate="print">
            <a:lum bright="55000" contrast="-15000"/>
          </a:blip>
          <a:srcRect/>
          <a:stretch>
            <a:fillRect/>
          </a:stretch>
        </p:blipFill>
        <p:spPr bwMode="auto">
          <a:xfrm>
            <a:off x="2590535" y="1977778"/>
            <a:ext cx="3960685" cy="396068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77778"/>
            <a:ext cx="8229600" cy="4880222"/>
          </a:xfrm>
        </p:spPr>
        <p:txBody>
          <a:bodyPr>
            <a:normAutofit lnSpcReduction="10000"/>
          </a:bodyPr>
          <a:lstStyle/>
          <a:p>
            <a:pPr marL="205740" lvl="2" indent="-144018"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Bookmarks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Shortcuts to specific websites or apps; 			typically ones visited frequently</a:t>
            </a:r>
          </a:p>
          <a:p>
            <a:pPr marL="205740" lvl="2" indent="-144018"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 err="1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Autofill</a:t>
            </a: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Data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Passwords and personal data which 			Chrome can use to automatically fill 			out web forms</a:t>
            </a:r>
          </a:p>
          <a:p>
            <a:pPr>
              <a:buClr>
                <a:schemeClr val="accent1"/>
              </a:buClr>
              <a:buNone/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Startup Page(s)	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 specific page or set of pages which 			open upon launching Chrome</a:t>
            </a:r>
          </a:p>
          <a:p>
            <a:pPr>
              <a:buClr>
                <a:schemeClr val="accent1"/>
              </a:buClr>
            </a:pP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accent1"/>
              </a:buClr>
              <a:buNone/>
            </a:pPr>
            <a:r>
              <a:rPr lang="en-US" sz="2400" b="1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Apps/Extensions	</a:t>
            </a:r>
            <a:r>
              <a:rPr lang="en-US" sz="2400" dirty="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Web-based programs and browser 			add-ons accessed via the Chrome Web 			Store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729" y="524841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Chrome User Profiles </a:t>
            </a:r>
            <a:r>
              <a:rPr lang="en-US" sz="4000" dirty="0"/>
              <a:t>(cont)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218"/>
            <a:ext cx="8229600" cy="1565282"/>
          </a:xfrm>
        </p:spPr>
        <p:txBody>
          <a:bodyPr>
            <a:normAutofit/>
          </a:bodyPr>
          <a:lstStyle/>
          <a:p>
            <a:pPr marL="205740" lvl="2" indent="-144018">
              <a:buNone/>
            </a:pPr>
            <a:r>
              <a:rPr lang="en-US" sz="2400" b="1" dirty="0" err="1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xxxxx</a:t>
            </a:r>
            <a:endParaRPr lang="en-US" sz="2400" dirty="0">
              <a:solidFill>
                <a:schemeClr val="tx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193" y="459577"/>
            <a:ext cx="82296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Logging in to Chrome</a:t>
            </a:r>
            <a:endParaRPr lang="en-US" sz="4800" b="1" dirty="0"/>
          </a:p>
        </p:txBody>
      </p:sp>
      <p:pic>
        <p:nvPicPr>
          <p:cNvPr id="79874" name="Picture 2" descr="http://i1-win.softpedia-static.com/screenshots/Google-Chrome-Portable_10.png"/>
          <p:cNvPicPr>
            <a:picLocks noChangeAspect="1" noChangeArrowheads="1"/>
          </p:cNvPicPr>
          <p:nvPr/>
        </p:nvPicPr>
        <p:blipFill rotWithShape="1">
          <a:blip r:embed="rId3" cstate="print"/>
          <a:srcRect b="13065"/>
          <a:stretch/>
        </p:blipFill>
        <p:spPr bwMode="auto">
          <a:xfrm>
            <a:off x="323193" y="2054218"/>
            <a:ext cx="7722239" cy="43613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01934" y="3243723"/>
            <a:ext cx="2381250" cy="31718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7105382" y="2008557"/>
            <a:ext cx="280662" cy="21754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6266015" y="2140870"/>
            <a:ext cx="741303" cy="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4853862" y="1942567"/>
            <a:ext cx="1408176" cy="369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1. Click  </a:t>
            </a:r>
          </a:p>
        </p:txBody>
      </p:sp>
      <p:pic>
        <p:nvPicPr>
          <p:cNvPr id="19" name="Picture 4" descr="https://pixabay.com/static/uploads/photo/2015/10/05/22/37/blank-profile-picture-973460_6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420" y="1990328"/>
            <a:ext cx="274363" cy="27436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5088625" y="2983883"/>
            <a:ext cx="1405590" cy="3693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solidFill>
                  <a:sysClr val="windowText" lastClr="000000"/>
                </a:solidFill>
                <a:latin typeface="+mn-lt"/>
              </a:rPr>
              <a:t>2. Sign in</a:t>
            </a: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5486199" y="5102490"/>
            <a:ext cx="2005012" cy="33575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plate - Standard PowerPoint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- Standard PowerPoint 1.potx" id="{E7373F27-A265-4302-AC05-E6646B59EBA6}" vid="{BC16990C-1B99-4B14-934B-3F37C0BB9EB9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 - Standard PowerPoint</Template>
  <TotalTime>0</TotalTime>
  <Words>1109</Words>
  <Application>Microsoft Office PowerPoint</Application>
  <PresentationFormat>On-screen Show (4:3)</PresentationFormat>
  <Paragraphs>287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Template - Standard PowerPoint</vt:lpstr>
      <vt:lpstr>Google Chrome</vt:lpstr>
      <vt:lpstr>Agenda</vt:lpstr>
      <vt:lpstr>Introduction</vt:lpstr>
      <vt:lpstr>Google Chrome</vt:lpstr>
      <vt:lpstr>Accessing Chrome</vt:lpstr>
      <vt:lpstr>Chrome User Interface (UI)</vt:lpstr>
      <vt:lpstr>Chrome User Profiles</vt:lpstr>
      <vt:lpstr>Chrome User Profiles (cont)</vt:lpstr>
      <vt:lpstr>Logging in to Chrome</vt:lpstr>
      <vt:lpstr>PowerPoint Presentation</vt:lpstr>
      <vt:lpstr>Personalizing Chrome</vt:lpstr>
      <vt:lpstr>Using Bookmarks</vt:lpstr>
      <vt:lpstr>Accessing &amp; Managing Bookmarks</vt:lpstr>
      <vt:lpstr>Enabling the “Bookmarks Bar”</vt:lpstr>
      <vt:lpstr>Selecting Startup Pages</vt:lpstr>
      <vt:lpstr>PowerPoint Presentation</vt:lpstr>
      <vt:lpstr>Managing Passwords</vt:lpstr>
      <vt:lpstr>Saving &amp; Updating Passwords</vt:lpstr>
      <vt:lpstr>Viewing &amp; Deleting Passwords</vt:lpstr>
      <vt:lpstr>Setting a Theme</vt:lpstr>
      <vt:lpstr>Google Chrome Web Store</vt:lpstr>
      <vt:lpstr>Accessing the Web Store</vt:lpstr>
      <vt:lpstr>PowerPoint Presentation</vt:lpstr>
      <vt:lpstr>Web Store Interface</vt:lpstr>
      <vt:lpstr>Downloading &amp; Using Apps</vt:lpstr>
      <vt:lpstr>Web Store - App Details</vt:lpstr>
      <vt:lpstr>Web Store - App Details</vt:lpstr>
      <vt:lpstr>PowerPoint Presentation</vt:lpstr>
      <vt:lpstr>Accessing Your Apps</vt:lpstr>
      <vt:lpstr>Managing Your Apps</vt:lpstr>
      <vt:lpstr>Chrome Extensions</vt:lpstr>
      <vt:lpstr>Using Extensions</vt:lpstr>
      <vt:lpstr>Adding Chrome Extensions</vt:lpstr>
      <vt:lpstr>PowerPoint Presentation</vt:lpstr>
      <vt:lpstr>Removing Extensions</vt:lpstr>
      <vt:lpstr>Logging Out of Chrome</vt:lpstr>
      <vt:lpstr>PowerPoint Presentation</vt:lpstr>
      <vt:lpstr>Learning Resources</vt:lpstr>
      <vt:lpstr>Learning Resources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2015-10-19T21:57:05Z</dcterms:created>
  <dcterms:modified xsi:type="dcterms:W3CDTF">2017-11-13T15:45:04Z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