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6" r:id="rId1"/>
  </p:sldMasterIdLst>
  <p:notesMasterIdLst>
    <p:notesMasterId r:id="rId46"/>
  </p:notesMasterIdLst>
  <p:sldIdLst>
    <p:sldId id="256" r:id="rId2"/>
    <p:sldId id="259" r:id="rId3"/>
    <p:sldId id="290" r:id="rId4"/>
    <p:sldId id="322" r:id="rId5"/>
    <p:sldId id="276" r:id="rId6"/>
    <p:sldId id="291" r:id="rId7"/>
    <p:sldId id="323" r:id="rId8"/>
    <p:sldId id="325" r:id="rId9"/>
    <p:sldId id="326" r:id="rId10"/>
    <p:sldId id="327" r:id="rId11"/>
    <p:sldId id="328" r:id="rId12"/>
    <p:sldId id="302" r:id="rId13"/>
    <p:sldId id="345" r:id="rId14"/>
    <p:sldId id="346" r:id="rId15"/>
    <p:sldId id="332" r:id="rId16"/>
    <p:sldId id="348" r:id="rId17"/>
    <p:sldId id="334" r:id="rId18"/>
    <p:sldId id="335" r:id="rId19"/>
    <p:sldId id="336" r:id="rId20"/>
    <p:sldId id="360" r:id="rId21"/>
    <p:sldId id="331" r:id="rId22"/>
    <p:sldId id="324" r:id="rId23"/>
    <p:sldId id="352" r:id="rId24"/>
    <p:sldId id="340" r:id="rId25"/>
    <p:sldId id="339" r:id="rId26"/>
    <p:sldId id="361" r:id="rId27"/>
    <p:sldId id="342" r:id="rId28"/>
    <p:sldId id="353" r:id="rId29"/>
    <p:sldId id="343" r:id="rId30"/>
    <p:sldId id="344" r:id="rId31"/>
    <p:sldId id="351" r:id="rId32"/>
    <p:sldId id="362" r:id="rId33"/>
    <p:sldId id="350" r:id="rId34"/>
    <p:sldId id="305" r:id="rId35"/>
    <p:sldId id="354" r:id="rId36"/>
    <p:sldId id="355" r:id="rId37"/>
    <p:sldId id="307" r:id="rId38"/>
    <p:sldId id="363" r:id="rId39"/>
    <p:sldId id="330" r:id="rId40"/>
    <p:sldId id="349" r:id="rId41"/>
    <p:sldId id="357" r:id="rId42"/>
    <p:sldId id="358" r:id="rId43"/>
    <p:sldId id="359" r:id="rId44"/>
    <p:sldId id="320" r:id="rId45"/>
  </p:sldIdLst>
  <p:sldSz cx="9144000" cy="6858000" type="screen4x3"/>
  <p:notesSz cx="6858000" cy="9144000"/>
  <p:custDataLst>
    <p:tags r:id="rId4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9658"/>
    <a:srgbClr val="FFB800"/>
    <a:srgbClr val="CC9900"/>
    <a:srgbClr val="FF9900"/>
    <a:srgbClr val="A8C39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9" autoAdjust="0"/>
    <p:restoredTop sz="93200" autoAdjust="0"/>
  </p:normalViewPr>
  <p:slideViewPr>
    <p:cSldViewPr>
      <p:cViewPr varScale="1">
        <p:scale>
          <a:sx n="84" d="100"/>
          <a:sy n="84" d="100"/>
        </p:scale>
        <p:origin x="18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B6EEEF-A8C0-4996-ACA2-C5F00086D829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7783E3B-AF3A-4E92-941A-5F08750ED5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547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895E96-6BEF-4194-8BC1-AE4141114A65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9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Google Calendar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19D63D8-9888-4FBF-9E22-0B2D37F59088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681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Google Calendar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19D63D8-9888-4FBF-9E22-0B2D37F59088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681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4CEDBC-249C-42A2-B253-A22823AC2B5C}" type="slidenum">
              <a:rPr lang="en-US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722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C26B6E-5221-4EB1-ABAD-8AF931733B9E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8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Calendar View:  Day, Week, Month, 4 Days, Agenda (good for printing)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Sharing:  Public vs limited to specific people; permission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View other’s calendars:  Beneficial for coordinating events with family or co-workers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Create add’l Calendars:  Helps organize different parts of your life) i.e. Create one for your family and one for a team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C26B6E-5221-4EB1-ABAD-8AF931733B9E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80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994556-3464-4321-AB5B-07871706D0C4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4711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Google Calendar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E83F7F-E4D9-4535-ACC1-2025E42ACFA4}" type="slidenum">
              <a:rPr lang="en-US" altLang="en-US">
                <a:latin typeface="Calibri" panose="020F0502020204030204" pitchFamily="34" charset="0"/>
              </a:rPr>
              <a:pPr eaLnBrk="1" hangingPunct="1"/>
              <a:t>33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587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can be managed via calendar (or Gmail)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display within the Calendar and can be assigned a due date (cannot specify an exact time; only the day).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Turn on/off task view under “My calendars”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3E51C5-C075-43CB-BC53-CF2703433875}" type="slidenum">
              <a:rPr lang="en-US" altLang="en-US">
                <a:latin typeface="Calibri" panose="020F0502020204030204" pitchFamily="34" charset="0"/>
              </a:rPr>
              <a:pPr eaLnBrk="1" hangingPunct="1"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111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can be managed via calendar (or Gmail)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display within the Calendar and can be assigned a due date (cannot specify an exact time; only the day).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Turn on/off task view under “My calendars”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3E51C5-C075-43CB-BC53-CF2703433875}" type="slidenum">
              <a:rPr lang="en-US" altLang="en-US">
                <a:latin typeface="Calibri" panose="020F0502020204030204" pitchFamily="34" charset="0"/>
              </a:rPr>
              <a:pPr eaLnBrk="1" hangingPunct="1"/>
              <a:t>35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111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can be managed via calendar (or Gmail)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Tasks display within the Calendar and can be assigned a due date (cannot specify an exact time; only the day).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Turn on/off task view under “My calendars”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3E51C5-C075-43CB-BC53-CF2703433875}" type="slidenum">
              <a:rPr lang="en-US" altLang="en-US">
                <a:latin typeface="Calibri" panose="020F0502020204030204" pitchFamily="34" charset="0"/>
              </a:rPr>
              <a:pPr eaLnBrk="1" hangingPunct="1"/>
              <a:t>36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111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963981-7A45-4465-9EBA-D6047A7B4030}" type="slidenum">
              <a:rPr lang="en-US" altLang="en-US">
                <a:latin typeface="Calibri" panose="020F0502020204030204" pitchFamily="34" charset="0"/>
              </a:rPr>
              <a:pPr eaLnBrk="1" hangingPunct="1"/>
              <a:t>37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94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38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C26B6E-5221-4EB1-ABAD-8AF931733B9E}" type="slidenum">
              <a:rPr lang="en-US" altLang="en-US">
                <a:latin typeface="Calibri" panose="020F0502020204030204" pitchFamily="34" charset="0"/>
              </a:rPr>
              <a:pPr eaLnBrk="1" hangingPunct="1"/>
              <a:t>39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963981-7A45-4465-9EBA-D6047A7B4030}" type="slidenum">
              <a:rPr lang="en-US" altLang="en-US">
                <a:latin typeface="Calibri" panose="020F0502020204030204" pitchFamily="34" charset="0"/>
              </a:rPr>
              <a:pPr eaLnBrk="1" hangingPunct="1"/>
              <a:t>41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94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963981-7A45-4465-9EBA-D6047A7B4030}" type="slidenum">
              <a:rPr lang="en-US" altLang="en-US">
                <a:latin typeface="Calibri" panose="020F0502020204030204" pitchFamily="34" charset="0"/>
              </a:rPr>
              <a:pPr eaLnBrk="1" hangingPunct="1"/>
              <a:t>42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943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963981-7A45-4465-9EBA-D6047A7B4030}" type="slidenum">
              <a:rPr lang="en-US" altLang="en-US">
                <a:latin typeface="Calibri" panose="020F0502020204030204" pitchFamily="34" charset="0"/>
              </a:rPr>
              <a:pPr eaLnBrk="1" hangingPunct="1"/>
              <a:t>43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494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27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E09F3F-20D0-4626-A586-98FA46513DD1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0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The calendar interface is designed to give you numerous ways to view and manage your schedule.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Create button – Add new calendar events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My Calendars and Others Calendars –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Your calendars and ones shared by others. 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 Select which to view by clicking on them.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Colors are coordinated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Sizes of calendar events visually represent their length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Current date and time displays as a red line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Navigation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Display at top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Can change your view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dirty="0"/>
              <a:t>Search options available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5EB6960-D69D-4B53-86CC-0557DAC1D5B1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44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C26B6E-5221-4EB1-ABAD-8AF931733B9E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8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23DCBCD1-5EA9-4C07-9124-EBC9A27B2EB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B953AA9-1FB5-4785-B1CD-C2CEDB0A235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24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9FF2A6-8C86-437E-9A86-0C301053638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6D23-D71A-4211-97B3-80711D83F12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33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19458B-59FA-4BCB-9224-4B56F5F40D2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B8125-BF77-46B3-A008-0CDE48D9CD4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771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A039F-FB08-4A1F-9E43-F5EB10C8566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37AE2-966E-4409-B2B7-73752EDEF66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73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DFF47-8EDA-4B7F-9440-5994F0EBF58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8A94-6870-46CD-9212-ADE004C545A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020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E9B4EE-4F53-4DA3-88DB-4B9F7883D08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6E29-70EB-4961-9B43-524DDC2D0CD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063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9BB9C99-368E-4A51-A4E7-B9D18B51E87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99ACBD-A48D-4288-B26D-3FFA6A0E09B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782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417C76C5-C1C2-4F87-8B64-5CF9E71F6B61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A799E5-9BEE-41A5-BA8C-73371A0ACAC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65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128B47-2CCE-4542-9458-058E40134F5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0ADF-A0FD-4494-B576-A4606128B4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408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E57853-09DA-4262-A40F-A82F4DB8BB6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2113-D360-4C7B-A797-9C261A724D8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900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AA65A-C248-4CBB-B45C-E21AB2CFBC4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ACC2-7241-4E80-B7FB-4B959F02F5D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12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FB42D32F-7077-4315-8BAA-B43EFC521191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91B970DD-1DCB-4988-8714-40102C9BCDE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6978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2880">
          <p15:clr>
            <a:srgbClr val="F26B43"/>
          </p15:clr>
        </p15:guide>
        <p15:guide id="2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08" y="3886200"/>
            <a:ext cx="5382492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Name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Title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08" y="2667000"/>
            <a:ext cx="8549555" cy="9858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Tools: Calendar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C09D8E-E711-494F-B657-0053CCB428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522978-BE20-4C45-AC90-84C7723587BA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2964" y="3149600"/>
            <a:ext cx="6400800" cy="34998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2138921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Click on an empty time slot within your calendar to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quickly add an event.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25364" y="5032298"/>
            <a:ext cx="66141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115564" y="4826000"/>
            <a:ext cx="241401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an empty slot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877316" y="3363914"/>
            <a:ext cx="118872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712714" y="3835400"/>
            <a:ext cx="1827530" cy="1066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001764" y="49784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944364" y="5435600"/>
            <a:ext cx="299313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Add an event description  </a:t>
            </a:r>
          </a:p>
          <a:p>
            <a:r>
              <a:rPr lang="en-US">
                <a:latin typeface="+mn-lt"/>
              </a:rPr>
              <a:t>  </a:t>
            </a:r>
            <a:r>
              <a:rPr lang="en-US" sz="1400">
                <a:latin typeface="+mn-lt"/>
              </a:rPr>
              <a:t> </a:t>
            </a:r>
            <a:r>
              <a:rPr lang="en-US" sz="1600">
                <a:latin typeface="+mn-lt"/>
              </a:rPr>
              <a:t> </a:t>
            </a:r>
            <a:r>
              <a:rPr lang="en-US">
                <a:latin typeface="+mn-lt"/>
              </a:rPr>
              <a:t>and </a:t>
            </a:r>
            <a:r>
              <a:rPr lang="en-US" dirty="0">
                <a:latin typeface="+mn-lt"/>
              </a:rPr>
              <a:t>click “Create”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736725"/>
          </a:xfrm>
        </p:spPr>
        <p:txBody>
          <a:bodyPr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Event – 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Select a Time Slot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5638800"/>
            <a:ext cx="3263900" cy="83099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length of the event is based on the “default duration” selection under settings (Ex: 60 minutes)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r="9190" b="21772"/>
          <a:stretch>
            <a:fillRect/>
          </a:stretch>
        </p:blipFill>
        <p:spPr bwMode="auto">
          <a:xfrm>
            <a:off x="1350264" y="3281921"/>
            <a:ext cx="5812536" cy="273787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2291321"/>
            <a:ext cx="8183563" cy="756679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 a detailed calendar event using the “Create” button.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471601" y="3790944"/>
            <a:ext cx="347472" cy="16669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281111" y="3986215"/>
            <a:ext cx="294132" cy="316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736725"/>
          </a:xfrm>
        </p:spPr>
        <p:txBody>
          <a:bodyPr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Event – 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Click the “Create” button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print"/>
          <a:srcRect r="18247"/>
          <a:stretch>
            <a:fillRect/>
          </a:stretch>
        </p:blipFill>
        <p:spPr bwMode="auto">
          <a:xfrm>
            <a:off x="2527300" y="3124200"/>
            <a:ext cx="5168900" cy="34570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0" name="Isosceles Triangle 19"/>
          <p:cNvSpPr/>
          <p:nvPr/>
        </p:nvSpPr>
        <p:spPr>
          <a:xfrm rot="16200000">
            <a:off x="424054" y="4519420"/>
            <a:ext cx="3505200" cy="676656"/>
          </a:xfrm>
          <a:prstGeom prst="triangle">
            <a:avLst>
              <a:gd name="adj" fmla="val 7862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28600" y="4278869"/>
            <a:ext cx="17739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“Create”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103120" y="4876800"/>
            <a:ext cx="447065" cy="4810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590800" y="3381374"/>
            <a:ext cx="4267200" cy="30003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228600" y="5221069"/>
            <a:ext cx="2209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Edit event details   </a:t>
            </a:r>
          </a:p>
          <a:p>
            <a:r>
              <a:rPr lang="en-US" dirty="0">
                <a:latin typeface="+mn-lt"/>
              </a:rPr>
              <a:t>  </a:t>
            </a:r>
            <a:r>
              <a:rPr lang="en-US" sz="1600" dirty="0">
                <a:latin typeface="+mn-lt"/>
              </a:rPr>
              <a:t>  </a:t>
            </a:r>
            <a:r>
              <a:rPr lang="en-US" dirty="0">
                <a:latin typeface="+mn-lt"/>
              </a:rPr>
              <a:t>and click “Save”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460" y="2339340"/>
            <a:ext cx="5882640" cy="405824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Detailed Calendar Events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08100" y="3023632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606932" y="3228975"/>
            <a:ext cx="9759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52400" y="2832100"/>
            <a:ext cx="13843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Event name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997450" y="3044825"/>
            <a:ext cx="1422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Date &amp; time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912142" y="3138486"/>
            <a:ext cx="2659858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308100" y="3881434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304800" y="3695700"/>
            <a:ext cx="123507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Location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912142" y="3778250"/>
            <a:ext cx="3345658" cy="16669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308100" y="4520981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152400" y="4206654"/>
            <a:ext cx="138747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Detailed description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1912142" y="4276817"/>
            <a:ext cx="3345658" cy="4206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1912142" y="2924172"/>
            <a:ext cx="1821658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183563" cy="756679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Adding basic event details.   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308100" y="5334000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8"/>
          <p:cNvSpPr txBox="1">
            <a:spLocks noChangeArrowheads="1"/>
          </p:cNvSpPr>
          <p:nvPr/>
        </p:nvSpPr>
        <p:spPr bwMode="auto">
          <a:xfrm>
            <a:off x="76200" y="5012055"/>
            <a:ext cx="146367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Notification reminders</a:t>
            </a: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912142" y="5140324"/>
            <a:ext cx="1669258" cy="4222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240460" y="2771775"/>
            <a:ext cx="9759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3911600" y="2587625"/>
            <a:ext cx="18605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Save or discard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301876" y="2668590"/>
            <a:ext cx="877824" cy="2011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4510" y="2348865"/>
            <a:ext cx="5882640" cy="405824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Detailed Calendar Events </a:t>
            </a:r>
            <a:r>
              <a:rPr lang="en-US" sz="40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08100" y="3431381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180978" y="3271047"/>
            <a:ext cx="13589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Recurrence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912142" y="3348038"/>
            <a:ext cx="831057" cy="16669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308100" y="4032802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304800" y="3847068"/>
            <a:ext cx="123507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Video call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912142" y="3981452"/>
            <a:ext cx="1059658" cy="10851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870707" y="3919220"/>
            <a:ext cx="9759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7261225" y="3735070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Invite guests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5410200" y="3771582"/>
            <a:ext cx="1440658" cy="3079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183563" cy="756679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Adding additional event details.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308100" y="5095316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152400" y="4908550"/>
            <a:ext cx="138747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Event color</a:t>
            </a: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1915317" y="5632633"/>
            <a:ext cx="1821658" cy="16193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441707" y="4861878"/>
            <a:ext cx="9759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4140200" y="4676140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Add attachment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928815" y="4787261"/>
            <a:ext cx="1440658" cy="1428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762378" y="5703764"/>
            <a:ext cx="68384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4191000" y="5521754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Show availability</a:t>
            </a: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1914529" y="5017295"/>
            <a:ext cx="1971672" cy="14049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1308100" y="5859377"/>
            <a:ext cx="584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8"/>
          <p:cNvSpPr txBox="1">
            <a:spLocks noChangeArrowheads="1"/>
          </p:cNvSpPr>
          <p:nvPr/>
        </p:nvSpPr>
        <p:spPr bwMode="auto">
          <a:xfrm>
            <a:off x="152400" y="5672611"/>
            <a:ext cx="138747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Visibility</a:t>
            </a: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1981200" y="5794059"/>
            <a:ext cx="1828800" cy="14049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3197867" y="4192489"/>
            <a:ext cx="9759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3896360" y="3870960"/>
            <a:ext cx="1193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Select Calendar</a:t>
            </a: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1912142" y="4115339"/>
            <a:ext cx="1212058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2514600"/>
            <a:ext cx="6309360" cy="346439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an Event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Change event details at any time.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52600" y="4619625"/>
            <a:ext cx="523875" cy="5576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81000" y="4495800"/>
            <a:ext cx="2362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the event title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193125" y="5207791"/>
            <a:ext cx="778675" cy="12620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4726" y="2819400"/>
            <a:ext cx="5206319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Isosceles Triangle 17"/>
          <p:cNvSpPr/>
          <p:nvPr/>
        </p:nvSpPr>
        <p:spPr>
          <a:xfrm rot="16200000">
            <a:off x="1489075" y="4305298"/>
            <a:ext cx="3505200" cy="520699"/>
          </a:xfrm>
          <a:prstGeom prst="triangle">
            <a:avLst>
              <a:gd name="adj" fmla="val 2990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971800" y="5791200"/>
            <a:ext cx="676275" cy="5853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52400" y="6183868"/>
            <a:ext cx="3200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Edit details</a:t>
            </a:r>
            <a:r>
              <a:rPr lang="en-US" sz="1600" dirty="0">
                <a:latin typeface="+mn-lt"/>
              </a:rPr>
              <a:t> </a:t>
            </a:r>
            <a:r>
              <a:rPr lang="en-US" dirty="0">
                <a:latin typeface="+mn-lt"/>
              </a:rPr>
              <a:t>and click “Save”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Set a Recurring Event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an event which repeats at a regular interval.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 r="25692" b="6671"/>
          <a:stretch>
            <a:fillRect/>
          </a:stretch>
        </p:blipFill>
        <p:spPr bwMode="auto">
          <a:xfrm>
            <a:off x="1883993" y="2514600"/>
            <a:ext cx="5325979" cy="365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304925" y="3557132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61925" y="3373993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“Repeat”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2207" y="3499864"/>
            <a:ext cx="368612" cy="110584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 flipV="1">
            <a:off x="3429000" y="44958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653540" y="4046220"/>
            <a:ext cx="2286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recurrence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details and click 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“Done”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483100" y="3594100"/>
            <a:ext cx="1975104" cy="17556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667000"/>
            <a:ext cx="5486400" cy="37193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an Attachment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 documents, spreadsheets, or other files directly to an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event so your guests have all the information they need.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76311" y="4495800"/>
            <a:ext cx="9906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14325" y="4114800"/>
            <a:ext cx="1682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“Add  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Attachment”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733800"/>
            <a:ext cx="4721962" cy="292243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978819" y="4943476"/>
            <a:ext cx="1097280" cy="2011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176586" y="3581400"/>
            <a:ext cx="9906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2438400" y="2819400"/>
            <a:ext cx="2286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file location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and click through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the prompts</a:t>
            </a:r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4191000" y="4016375"/>
            <a:ext cx="1676400" cy="2011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8300" y="2654300"/>
            <a:ext cx="5852160" cy="39673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Invite Guests to an Event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 anyone to an event using their email address, even if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they don’t have Google Calendar.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38600" y="4235450"/>
            <a:ext cx="1143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286000" y="3930650"/>
            <a:ext cx="235267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Add guest’s name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or email address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276975" y="3667125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5476875" y="3362325"/>
            <a:ext cx="15906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“Add”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0" y="5867400"/>
            <a:ext cx="3352800" cy="58477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Once guests are added, click “Save” to send them an email invitation.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an Event Invite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Respond to event invitations from Google Calendar when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you are invited as a guest.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2382" y="2957512"/>
            <a:ext cx="5873818" cy="30622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1143000" y="4648200"/>
            <a:ext cx="660400" cy="4233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190500" y="4191000"/>
            <a:ext cx="1676400" cy="61555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Going? </a:t>
            </a:r>
          </a:p>
          <a:p>
            <a:pPr algn="ctr" eaLnBrk="1" hangingPunct="1"/>
            <a:r>
              <a:rPr lang="en-US" altLang="en-US" sz="1600" dirty="0">
                <a:latin typeface="+mn-lt"/>
              </a:rPr>
              <a:t>(Yes, No, Maybe)</a:t>
            </a:r>
            <a:endParaRPr lang="en-US" altLang="en-US" sz="2400" dirty="0">
              <a:latin typeface="+mn-l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835146" y="4972050"/>
            <a:ext cx="2279653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53000" y="4876800"/>
            <a:ext cx="3581400" cy="58477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By accepting an invite, the event is automatically added to your calendar.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495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Introduction to Google Calendar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Creating and Managing Calendar Events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Working with Multiple Calendars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Managing To-Do’s with Google Tasks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Modifying Calendar Settings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3048000"/>
            <a:ext cx="6934200" cy="34290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Share calendar details with a friend or</a:t>
            </a:r>
          </a:p>
          <a:p>
            <a:pPr marL="274320" indent="-274320">
              <a:lnSpc>
                <a:spcPts val="2200"/>
              </a:lnSpc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US" sz="2400" spc="150" dirty="0">
                <a:solidFill>
                  <a:schemeClr val="tx1"/>
                </a:solidFill>
              </a:rPr>
              <a:t>	colleague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Create a personal or shared calendar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Subscribe to “interesting” calendars </a:t>
            </a:r>
          </a:p>
          <a:p>
            <a:pPr marL="274320" indent="-274320" eaLnBrk="1" fontAlgn="auto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spc="150" dirty="0">
                <a:solidFill>
                  <a:schemeClr val="tx1"/>
                </a:solidFill>
              </a:rPr>
              <a:t>	(Ex: holidays, sporting events, and more)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400" spc="150" dirty="0">
              <a:solidFill>
                <a:schemeClr val="tx1"/>
              </a:solidFill>
            </a:endParaRP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400" spc="15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with Calendars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133600"/>
            <a:ext cx="8305800" cy="190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Multiple options are available for creating, working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with, viewing, and modifying calendars.</a:t>
            </a:r>
            <a:endParaRPr lang="en-US" spc="150" dirty="0">
              <a:latin typeface="+mn-l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2" name="Picture 2" descr="Image result for multiple calendars in outlook"/>
          <p:cNvPicPr>
            <a:picLocks noChangeAspect="1" noChangeArrowheads="1"/>
          </p:cNvPicPr>
          <p:nvPr/>
        </p:nvPicPr>
        <p:blipFill>
          <a:blip r:embed="rId3" cstate="print"/>
          <a:srcRect r="37500"/>
          <a:stretch>
            <a:fillRect/>
          </a:stretch>
        </p:blipFill>
        <p:spPr bwMode="auto">
          <a:xfrm>
            <a:off x="685800" y="3295650"/>
            <a:ext cx="1143000" cy="1143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5410200" y="5181600"/>
            <a:ext cx="3733800" cy="1981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Your Calendar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534401" cy="4191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Share your calendar with friends, family, or coworkers and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what they can see or whether they can make changes. 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u="sng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u="sng" dirty="0">
                <a:solidFill>
                  <a:schemeClr val="tx1"/>
                </a:solidFill>
              </a:rPr>
              <a:t>Sharing Options (Permission Settings)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Make changes and manage sharing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Make changes to events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See all event details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See only free/busy (hide details)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7436" y="5562600"/>
            <a:ext cx="1562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8136" y="5562600"/>
            <a:ext cx="1562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AutoShape 7" descr="Image result for silhouet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AutoShape 9" descr="Image result for silhouet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AutoShape 11" descr="Image result for silhouet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AutoShape 13" descr="Image result for silhouet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AutoShape 15" descr="Image result for silhouet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1" name="Picture 17" descr="Image result for silhouett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5709" y="5791200"/>
            <a:ext cx="1600200" cy="10668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5537837" y="5320437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n-lt"/>
                <a:cs typeface="+mn-cs"/>
              </a:rPr>
              <a:t>See all event details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30853" y="5320437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n-lt"/>
                <a:cs typeface="+mn-cs"/>
              </a:rPr>
              <a:t>See only free/busy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Your Calendar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434" y="2133600"/>
            <a:ext cx="6502632" cy="36735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583534" y="3444728"/>
            <a:ext cx="457200" cy="4264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28600" y="2911566"/>
            <a:ext cx="3124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the down arrow  </a:t>
            </a:r>
          </a:p>
          <a:p>
            <a:r>
              <a:rPr lang="en-US" dirty="0">
                <a:latin typeface="+mn-lt"/>
              </a:rPr>
              <a:t>  </a:t>
            </a:r>
            <a:r>
              <a:rPr lang="en-US" sz="1600" dirty="0">
                <a:latin typeface="+mn-lt"/>
              </a:rPr>
              <a:t>  </a:t>
            </a:r>
            <a:r>
              <a:rPr lang="en-US" dirty="0">
                <a:latin typeface="+mn-lt"/>
              </a:rPr>
              <a:t>next</a:t>
            </a:r>
            <a:r>
              <a:rPr lang="en-US" sz="1600" dirty="0">
                <a:latin typeface="+mn-lt"/>
              </a:rPr>
              <a:t> </a:t>
            </a:r>
            <a:r>
              <a:rPr lang="en-US" dirty="0">
                <a:latin typeface="+mn-lt"/>
              </a:rPr>
              <a:t>to the calendar 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164565" y="4487962"/>
            <a:ext cx="88343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5110" y="2992535"/>
            <a:ext cx="182880" cy="182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1981200" y="4130766"/>
            <a:ext cx="347178" cy="3238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228600" y="4054566"/>
            <a:ext cx="184708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“Share </a:t>
            </a:r>
          </a:p>
          <a:p>
            <a:r>
              <a:rPr lang="en-US" dirty="0">
                <a:latin typeface="+mn-lt"/>
              </a:rPr>
              <a:t>    this Calendar”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062162" y="3887880"/>
            <a:ext cx="91440" cy="91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799" y="2835365"/>
            <a:ext cx="4800601" cy="31198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3790955" y="4495890"/>
            <a:ext cx="4667245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824581" y="4013294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91081" y="3983129"/>
            <a:ext cx="366719" cy="4952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267200" y="3398141"/>
            <a:ext cx="2971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Add the person’s email &amp;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select their permissions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4479133" y="5395211"/>
            <a:ext cx="292608" cy="14630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114800" y="5045166"/>
            <a:ext cx="347178" cy="3238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3429000" y="4755606"/>
            <a:ext cx="1600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Click “Save”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Calendar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1836" y="1676400"/>
            <a:ext cx="80772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Create a new calendar to better organize your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events or use as a shared schedule manager.</a:t>
            </a:r>
            <a:endParaRPr lang="en-US" sz="2000" spc="150" dirty="0">
              <a:latin typeface="+mn-lt"/>
              <a:cs typeface="+mn-cs"/>
            </a:endParaRP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900" y="2824162"/>
            <a:ext cx="6400800" cy="3729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1643059" y="3848103"/>
            <a:ext cx="445292" cy="5429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990600" y="3357562"/>
            <a:ext cx="3276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Next to “My calendars,” click 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600" dirty="0">
                <a:latin typeface="+mn-lt"/>
              </a:rPr>
              <a:t> </a:t>
            </a:r>
            <a:r>
              <a:rPr lang="en-US" dirty="0">
                <a:latin typeface="+mn-lt"/>
              </a:rPr>
              <a:t>the down arrow icon 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1390" y="3743324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9314" y="4441029"/>
            <a:ext cx="91440" cy="9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09596" y="4431319"/>
            <a:ext cx="109728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252472" y="4571814"/>
            <a:ext cx="643128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816100" y="4724400"/>
            <a:ext cx="435864" cy="5048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990600" y="5143500"/>
            <a:ext cx="32217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“Create new calendar”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Calendar </a:t>
            </a:r>
            <a:r>
              <a:rPr lang="en-US" sz="40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1836" y="1600200"/>
            <a:ext cx="80772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Select calendar details.</a:t>
            </a:r>
            <a:endParaRPr lang="en-US" sz="2000" spc="150" dirty="0">
              <a:latin typeface="+mn-lt"/>
              <a:cs typeface="+mn-cs"/>
            </a:endParaRPr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086" y="2456544"/>
            <a:ext cx="6400800" cy="37516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19314" y="4302011"/>
            <a:ext cx="91440" cy="9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flipH="1">
            <a:off x="5715000" y="5194300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6096000" y="4876800"/>
            <a:ext cx="2819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If sharing, select people   </a:t>
            </a:r>
          </a:p>
          <a:p>
            <a:r>
              <a:rPr lang="en-US" dirty="0">
                <a:latin typeface="+mn-lt"/>
              </a:rPr>
              <a:t>  </a:t>
            </a:r>
            <a:r>
              <a:rPr lang="en-US" sz="1600" dirty="0">
                <a:latin typeface="+mn-lt"/>
              </a:rPr>
              <a:t>  </a:t>
            </a:r>
            <a:r>
              <a:rPr lang="en-US" dirty="0">
                <a:latin typeface="+mn-lt"/>
              </a:rPr>
              <a:t>and permission settings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409700" y="3194050"/>
            <a:ext cx="3848100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326857" y="327183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5867400" y="3083715"/>
            <a:ext cx="2667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Enter a calendar name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978819" y="5724524"/>
            <a:ext cx="594360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270760" y="5908204"/>
            <a:ext cx="0" cy="6754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06780" y="6210300"/>
            <a:ext cx="2743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5. Click “Create Calendar”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409700" y="4846350"/>
            <a:ext cx="4229100" cy="72894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Interesting Calendars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1836" y="1524000"/>
            <a:ext cx="80772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“Interesting” calendars let you add holidays,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sporting events, and other dates of significance to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your calendar.</a:t>
            </a:r>
            <a:endParaRPr lang="en-US" sz="2000" spc="150" dirty="0">
              <a:latin typeface="+mn-lt"/>
              <a:cs typeface="+mn-cs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70196"/>
            <a:ext cx="6400800" cy="37260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5105400" y="5257800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343400" y="5334000"/>
            <a:ext cx="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581400" y="5181600"/>
            <a:ext cx="317246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81400" y="4953000"/>
            <a:ext cx="2057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Sporting events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82340" y="3573780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689860" y="3931920"/>
            <a:ext cx="1600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Holidays </a:t>
            </a:r>
          </a:p>
          <a:p>
            <a:pPr algn="ctr"/>
            <a:r>
              <a:rPr lang="en-US" dirty="0">
                <a:latin typeface="+mn-lt"/>
              </a:rPr>
              <a:t>(all day event)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451895" y="4593436"/>
            <a:ext cx="649224" cy="26907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295400" y="4876800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3400" y="5257800"/>
            <a:ext cx="1447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Interesting Calendars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880" y="2819400"/>
            <a:ext cx="6217920" cy="36387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 Interesting Calendars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1836" y="1600200"/>
            <a:ext cx="80772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Subscribe to interesting calendars to see the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events in your calendar.</a:t>
            </a:r>
            <a:endParaRPr lang="en-US" sz="2000" spc="150" dirty="0">
              <a:latin typeface="+mn-lt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11328" y="3977688"/>
            <a:ext cx="445292" cy="5429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1052519" y="3474447"/>
            <a:ext cx="3581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Next to “Other calendars,” click   </a:t>
            </a:r>
          </a:p>
          <a:p>
            <a:r>
              <a:rPr lang="en-US" dirty="0">
                <a:latin typeface="+mn-lt"/>
              </a:rPr>
              <a:t>    the down arrow icon 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3309" y="3860209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1233" y="4557914"/>
            <a:ext cx="91440" cy="9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71515" y="4548204"/>
            <a:ext cx="109728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322322" y="4806952"/>
            <a:ext cx="841248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885950" y="4959538"/>
            <a:ext cx="435864" cy="5048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1060450" y="5378638"/>
            <a:ext cx="4044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“Browse Interesting Calendars”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4445" y="2319419"/>
            <a:ext cx="6583680" cy="38527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372600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 Interesting Calendars </a:t>
            </a:r>
            <a:r>
              <a:rPr lang="en-US" sz="40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" y="2133600"/>
            <a:ext cx="524164" cy="64512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285750" y="1840468"/>
            <a:ext cx="71056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Navigate between tabs/categories (Ex: Holidays, Sports, and More)  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2066" y="3795714"/>
            <a:ext cx="1050133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304926" y="2814637"/>
            <a:ext cx="2133600" cy="381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005840" y="3947160"/>
            <a:ext cx="435864" cy="5048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289560" y="4343400"/>
            <a:ext cx="34353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Locate an interesting calendar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064249" y="3795714"/>
            <a:ext cx="412907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593080" y="3947160"/>
            <a:ext cx="435864" cy="5048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4876800" y="4343400"/>
            <a:ext cx="2133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5. Click “Subscribe”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2667000"/>
            <a:ext cx="6735763" cy="2971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Stay organized with calendar events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Share events with others and show your </a:t>
            </a:r>
          </a:p>
          <a:p>
            <a:pPr marL="274320" indent="-274320" eaLnBrk="1" fontAlgn="auto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spc="150" dirty="0">
                <a:solidFill>
                  <a:schemeClr val="tx1"/>
                </a:solidFill>
              </a:rPr>
              <a:t>	availability / busy time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Sync appointments and reminders across </a:t>
            </a:r>
          </a:p>
          <a:p>
            <a:pPr marL="274320" indent="-274320" eaLnBrk="1" fontAlgn="auto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spc="150" dirty="0">
                <a:solidFill>
                  <a:schemeClr val="tx1"/>
                </a:solidFill>
              </a:rPr>
              <a:t>	multiple devices</a:t>
            </a:r>
          </a:p>
          <a:p>
            <a:pPr marL="502920" indent="-45720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400" spc="15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Intro to Google Calendar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1752600"/>
            <a:ext cx="8001000" cy="121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Google Calendar is an online, time-management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tool used to manage your schedule.</a:t>
            </a:r>
            <a:endParaRPr lang="en-US" spc="150" dirty="0">
              <a:latin typeface="+mn-lt"/>
              <a:cs typeface="+mn-cs"/>
            </a:endParaRPr>
          </a:p>
        </p:txBody>
      </p:sp>
      <p:pic>
        <p:nvPicPr>
          <p:cNvPr id="55298" name="Picture 2" descr="https://lh3.ggpht.com/oGR9I1X9No3SfFEXrq655tETtVVzI3jIphhmEVPGPEVuM5gfwh8lOGWHQFf6gjSTvw=w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0" y="2762250"/>
            <a:ext cx="1447800" cy="1447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9144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Hiding Calendar Events 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731240"/>
            <a:ext cx="6400800" cy="37457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491451" y="4788403"/>
            <a:ext cx="109728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080445" y="4937468"/>
            <a:ext cx="435864" cy="5048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435610" y="5333708"/>
            <a:ext cx="185039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Toggle calendar events on or off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876800" y="5245840"/>
            <a:ext cx="317246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48400" y="5245840"/>
            <a:ext cx="2286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629400" y="5093440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3733800" y="5169640"/>
            <a:ext cx="850646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638800" y="5121721"/>
            <a:ext cx="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8"/>
          <p:cNvSpPr txBox="1">
            <a:spLocks noChangeArrowheads="1"/>
          </p:cNvSpPr>
          <p:nvPr/>
        </p:nvSpPr>
        <p:spPr bwMode="auto">
          <a:xfrm>
            <a:off x="4321810" y="4864840"/>
            <a:ext cx="23837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Calendar events</a:t>
            </a:r>
          </a:p>
        </p:txBody>
      </p:sp>
      <p:sp>
        <p:nvSpPr>
          <p:cNvPr id="36" name="Content Placeholder 4"/>
          <p:cNvSpPr txBox="1">
            <a:spLocks/>
          </p:cNvSpPr>
          <p:nvPr/>
        </p:nvSpPr>
        <p:spPr>
          <a:xfrm>
            <a:off x="491836" y="1676400"/>
            <a:ext cx="80772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Toggle on or off events from a personal or shared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calendar.  </a:t>
            </a:r>
            <a:endParaRPr lang="en-US" sz="2000" spc="150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775935"/>
            <a:ext cx="6400800" cy="37010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9144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Removing a Calendar</a:t>
            </a:r>
          </a:p>
        </p:txBody>
      </p:sp>
      <p:sp>
        <p:nvSpPr>
          <p:cNvPr id="36" name="Content Placeholder 4"/>
          <p:cNvSpPr txBox="1">
            <a:spLocks/>
          </p:cNvSpPr>
          <p:nvPr/>
        </p:nvSpPr>
        <p:spPr>
          <a:xfrm>
            <a:off x="491836" y="1676400"/>
            <a:ext cx="80772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If a calendar is no longer needed, remove it from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your list of personal or shared calendars.</a:t>
            </a:r>
            <a:endParaRPr lang="en-US" sz="2000" spc="150" dirty="0">
              <a:latin typeface="+mn-lt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024059" y="3871911"/>
            <a:ext cx="0" cy="5285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516258" y="3383682"/>
            <a:ext cx="301752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the down arrow  </a:t>
            </a:r>
          </a:p>
          <a:p>
            <a:r>
              <a:rPr lang="en-US" dirty="0">
                <a:latin typeface="+mn-lt"/>
              </a:rPr>
              <a:t>  </a:t>
            </a:r>
            <a:r>
              <a:rPr lang="en-US" sz="1600" dirty="0">
                <a:latin typeface="+mn-lt"/>
              </a:rPr>
              <a:t>  next </a:t>
            </a:r>
            <a:r>
              <a:rPr lang="en-US" dirty="0">
                <a:latin typeface="+mn-lt"/>
              </a:rPr>
              <a:t>to the calendar name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078839" y="4626716"/>
            <a:ext cx="883435" cy="1167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2768" y="3464651"/>
            <a:ext cx="182880" cy="1828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2986086" y="4681542"/>
            <a:ext cx="57674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3431380" y="4494768"/>
            <a:ext cx="426482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“Hide this calendar from the list”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976436" y="4431441"/>
            <a:ext cx="91440" cy="91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51037" y="2895600"/>
            <a:ext cx="6964363" cy="34290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Access Tasks directly from Calendar (or Gmail)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Create tasks and assign a due date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Organize and modify your tasks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Review past completed tasks</a:t>
            </a: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Tasks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33400" y="1981200"/>
            <a:ext cx="7848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latin typeface="+mn-lt"/>
                <a:cs typeface="+mn-cs"/>
              </a:rPr>
              <a:t>A task management system which helps you keep track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latin typeface="+mn-lt"/>
                <a:cs typeface="+mn-cs"/>
              </a:rPr>
              <a:t>of to-do’s.</a:t>
            </a:r>
          </a:p>
        </p:txBody>
      </p:sp>
      <p:pic>
        <p:nvPicPr>
          <p:cNvPr id="28677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7" t="9804" r="17598" b="7843"/>
          <a:stretch>
            <a:fillRect/>
          </a:stretch>
        </p:blipFill>
        <p:spPr bwMode="auto">
          <a:xfrm>
            <a:off x="815340" y="30861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Tasks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84345" y="1600200"/>
            <a:ext cx="7797655" cy="16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Tasks are enabled under the “My Calendar”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heading in the left sidebar.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2971800"/>
            <a:ext cx="4572000" cy="32940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1963736" y="5073651"/>
            <a:ext cx="4651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1"/>
          <p:cNvSpPr txBox="1">
            <a:spLocks noChangeArrowheads="1"/>
          </p:cNvSpPr>
          <p:nvPr/>
        </p:nvSpPr>
        <p:spPr bwMode="auto">
          <a:xfrm>
            <a:off x="769936" y="4887912"/>
            <a:ext cx="11938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Tasks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598986" y="3102771"/>
            <a:ext cx="7239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4" name="TextBox 11"/>
          <p:cNvSpPr txBox="1">
            <a:spLocks noChangeArrowheads="1"/>
          </p:cNvSpPr>
          <p:nvPr/>
        </p:nvSpPr>
        <p:spPr bwMode="auto">
          <a:xfrm>
            <a:off x="4464050" y="3035300"/>
            <a:ext cx="11938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Due task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794500" y="3987800"/>
            <a:ext cx="647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6" name="TextBox 11"/>
          <p:cNvSpPr txBox="1">
            <a:spLocks noChangeArrowheads="1"/>
          </p:cNvSpPr>
          <p:nvPr/>
        </p:nvSpPr>
        <p:spPr bwMode="auto">
          <a:xfrm>
            <a:off x="7264400" y="3797300"/>
            <a:ext cx="11938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Task List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870700" y="6062663"/>
            <a:ext cx="647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8" name="TextBox 11"/>
          <p:cNvSpPr txBox="1">
            <a:spLocks noChangeArrowheads="1"/>
          </p:cNvSpPr>
          <p:nvPr/>
        </p:nvSpPr>
        <p:spPr bwMode="auto">
          <a:xfrm>
            <a:off x="7264400" y="5872163"/>
            <a:ext cx="1193800" cy="369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Actions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8243" y="4986342"/>
            <a:ext cx="676275" cy="161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5261" y="5872154"/>
            <a:ext cx="1609725" cy="35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8927" y="3729038"/>
            <a:ext cx="764373" cy="106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108200"/>
            <a:ext cx="6400800" cy="37260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Task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84345" y="1600200"/>
            <a:ext cx="7797655" cy="16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89050" y="3397250"/>
            <a:ext cx="283370" cy="3926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1"/>
          <p:cNvSpPr txBox="1">
            <a:spLocks noChangeArrowheads="1"/>
          </p:cNvSpPr>
          <p:nvPr/>
        </p:nvSpPr>
        <p:spPr bwMode="auto">
          <a:xfrm>
            <a:off x="222250" y="3092450"/>
            <a:ext cx="17351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1. Enable Tasks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8600" y="3854450"/>
            <a:ext cx="676275" cy="161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1260" y="2583180"/>
            <a:ext cx="1456944" cy="6147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Straight Arrow Connector 23"/>
          <p:cNvCxnSpPr/>
          <p:nvPr/>
        </p:nvCxnSpPr>
        <p:spPr>
          <a:xfrm>
            <a:off x="5152074" y="3063240"/>
            <a:ext cx="1143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3794760" y="2880360"/>
            <a:ext cx="20497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2. Type in the task  </a:t>
            </a:r>
          </a:p>
          <a:p>
            <a:pPr eaLnBrk="1" hangingPunct="1"/>
            <a:r>
              <a:rPr lang="en-US" altLang="en-US" dirty="0">
                <a:latin typeface="+mn-lt"/>
              </a:rPr>
              <a:t>  </a:t>
            </a:r>
            <a:r>
              <a:rPr lang="en-US" altLang="en-US" sz="1600" dirty="0">
                <a:latin typeface="+mn-lt"/>
              </a:rPr>
              <a:t>  </a:t>
            </a:r>
            <a:r>
              <a:rPr lang="en-US" altLang="en-US" dirty="0">
                <a:latin typeface="+mn-lt"/>
              </a:rPr>
              <a:t>and press Enter</a:t>
            </a:r>
            <a:endParaRPr lang="en-US" altLang="en-US" b="1" dirty="0">
              <a:latin typeface="+mn-lt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6317456" y="2971800"/>
            <a:ext cx="921543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512847" y="2971800"/>
            <a:ext cx="159543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7586666" y="3188495"/>
            <a:ext cx="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6560820" y="3739277"/>
            <a:ext cx="2049780" cy="25853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3. Click      to add  </a:t>
            </a:r>
          </a:p>
          <a:p>
            <a:pPr eaLnBrk="1" hangingPunct="1"/>
            <a:r>
              <a:rPr lang="en-US" altLang="en-US" dirty="0">
                <a:latin typeface="+mn-lt"/>
              </a:rPr>
              <a:t>    a due date  </a:t>
            </a:r>
          </a:p>
          <a:p>
            <a:pPr eaLnBrk="1" hangingPunct="1"/>
            <a:r>
              <a:rPr lang="en-US" altLang="en-US" dirty="0">
                <a:latin typeface="+mn-lt"/>
              </a:rPr>
              <a:t>    and/or notes:</a:t>
            </a: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r>
              <a:rPr lang="en-US" altLang="en-US" dirty="0">
                <a:latin typeface="+mn-lt"/>
              </a:rPr>
              <a:t> </a:t>
            </a:r>
            <a:endParaRPr lang="en-US" altLang="en-US" b="1" dirty="0">
              <a:latin typeface="+mn-lt"/>
            </a:endParaRPr>
          </a:p>
        </p:txBody>
      </p:sp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2770" y="4691777"/>
            <a:ext cx="1499842" cy="1514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11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496" y="3802857"/>
            <a:ext cx="209550" cy="209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197100"/>
            <a:ext cx="6400800" cy="37260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Marking Tasks Complete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84345" y="1600200"/>
            <a:ext cx="7797655" cy="16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89050" y="3397250"/>
            <a:ext cx="283370" cy="3926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1"/>
          <p:cNvSpPr txBox="1">
            <a:spLocks noChangeArrowheads="1"/>
          </p:cNvSpPr>
          <p:nvPr/>
        </p:nvSpPr>
        <p:spPr bwMode="auto">
          <a:xfrm>
            <a:off x="222250" y="3092450"/>
            <a:ext cx="173513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1. Enable Tasks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8600" y="3854450"/>
            <a:ext cx="676275" cy="161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4343400" y="2895600"/>
            <a:ext cx="7620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6999922" y="2923226"/>
            <a:ext cx="91440" cy="91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4295772" y="2769391"/>
            <a:ext cx="91440" cy="91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210300" y="3035300"/>
            <a:ext cx="7620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4038600" y="3352800"/>
            <a:ext cx="25908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2. Select checkbox next  </a:t>
            </a:r>
          </a:p>
          <a:p>
            <a:pPr eaLnBrk="1" hangingPunct="1"/>
            <a:r>
              <a:rPr lang="en-US" altLang="en-US" dirty="0">
                <a:latin typeface="+mn-lt"/>
              </a:rPr>
              <a:t>    to task (in either the</a:t>
            </a:r>
          </a:p>
          <a:p>
            <a:pPr eaLnBrk="1" hangingPunct="1"/>
            <a:r>
              <a:rPr lang="en-US" altLang="en-US" dirty="0">
                <a:latin typeface="+mn-lt"/>
              </a:rPr>
              <a:t>    calendar or task list)</a:t>
            </a:r>
            <a:endParaRPr lang="en-US" alt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the Task Action Bar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3563" y="1828800"/>
            <a:ext cx="6751637" cy="502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altLang="en-US" sz="2400" spc="150" dirty="0">
                <a:latin typeface="+mn-lt"/>
                <a:cs typeface="+mn-cs"/>
              </a:rPr>
              <a:t>Available actions include: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Access the Actions menu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Create Task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Delete Task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Create/modify lists 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10008"/>
          <a:stretch>
            <a:fillRect/>
          </a:stretch>
        </p:blipFill>
        <p:spPr bwMode="auto">
          <a:xfrm>
            <a:off x="4724400" y="4067175"/>
            <a:ext cx="4110982" cy="26592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7553325" y="5791200"/>
            <a:ext cx="3048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6" name="TextBox 11"/>
          <p:cNvSpPr txBox="1">
            <a:spLocks noChangeArrowheads="1"/>
          </p:cNvSpPr>
          <p:nvPr/>
        </p:nvSpPr>
        <p:spPr bwMode="auto">
          <a:xfrm>
            <a:off x="6096000" y="5562600"/>
            <a:ext cx="183832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Task Action Bar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900" y="6343650"/>
            <a:ext cx="1609725" cy="35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5" cstate="print"/>
          <a:srcRect l="45283" r="34415"/>
          <a:stretch>
            <a:fillRect/>
          </a:stretch>
        </p:blipFill>
        <p:spPr bwMode="auto">
          <a:xfrm>
            <a:off x="3024552" y="2736057"/>
            <a:ext cx="346056" cy="310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5" cstate="print"/>
          <a:srcRect l="60981" r="19534"/>
          <a:stretch>
            <a:fillRect/>
          </a:stretch>
        </p:blipFill>
        <p:spPr bwMode="auto">
          <a:xfrm>
            <a:off x="3026571" y="3174201"/>
            <a:ext cx="332140" cy="310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print"/>
          <a:srcRect l="75996"/>
          <a:stretch>
            <a:fillRect/>
          </a:stretch>
        </p:blipFill>
        <p:spPr bwMode="auto">
          <a:xfrm>
            <a:off x="4181476" y="3614734"/>
            <a:ext cx="409167" cy="310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431" y="2300289"/>
            <a:ext cx="1087549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Arrow Connector 19"/>
          <p:cNvCxnSpPr/>
          <p:nvPr/>
        </p:nvCxnSpPr>
        <p:spPr>
          <a:xfrm>
            <a:off x="5783580" y="244475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5" cstate="print"/>
          <a:srcRect r="56755"/>
          <a:stretch>
            <a:fillRect/>
          </a:stretch>
        </p:blipFill>
        <p:spPr bwMode="auto">
          <a:xfrm>
            <a:off x="5084527" y="2293143"/>
            <a:ext cx="737153" cy="310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#6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3200400"/>
            <a:ext cx="6735763" cy="2971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Modify your calendar display settings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Select a default event duration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View and enable “Labs”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400" spc="150" dirty="0">
              <a:solidFill>
                <a:schemeClr val="tx1"/>
              </a:solidFill>
            </a:endParaRP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400" spc="15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with Settings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133600"/>
            <a:ext cx="8305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Enhance your Calendar experience by selecting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settings which best suit your preferences.</a:t>
            </a:r>
            <a:endParaRPr lang="en-US" spc="150" dirty="0">
              <a:latin typeface="+mn-l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5" descr="https://cdn3.iconfinder.com/data/icons/google-material-design-icons/48/ic_settings_48px-128.png"/>
          <p:cNvPicPr>
            <a:picLocks noChangeAspect="1" noChangeArrowheads="1"/>
          </p:cNvPicPr>
          <p:nvPr/>
        </p:nvPicPr>
        <p:blipFill>
          <a:blip r:embed="rId3" cstate="print">
            <a:lum bright="7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33162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86000"/>
            <a:ext cx="4220935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calendar.google.com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Google Calendar </a:t>
            </a:r>
          </a:p>
        </p:txBody>
      </p:sp>
      <p:pic>
        <p:nvPicPr>
          <p:cNvPr id="1029" name="Picture 5" descr="http://worldartsme.com/images/desktop-computer-clipar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86" y="2412046"/>
            <a:ext cx="4942114" cy="4054078"/>
          </a:xfrm>
          <a:prstGeom prst="rect">
            <a:avLst/>
          </a:prstGeom>
          <a:noFill/>
        </p:spPr>
      </p:pic>
      <p:pic>
        <p:nvPicPr>
          <p:cNvPr id="1031" name="Picture 7" descr="http://www.iconempire.com/info/commoniconsx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332" y="2570082"/>
            <a:ext cx="2294691" cy="13716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9469" y="2770288"/>
            <a:ext cx="747011" cy="101972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168348" y="3172025"/>
            <a:ext cx="3519714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Calendar is designed for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optimal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95500"/>
            <a:ext cx="6400800" cy="22712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Changing Calendar Settings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24563" y="2438396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114800" y="2243137"/>
            <a:ext cx="2133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Gear icon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029440" y="2357434"/>
            <a:ext cx="338328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" name="Picture 15" descr="https://cdn3.iconfinder.com/data/icons/google-material-design-icons/48/ic_settings_48px-128.png"/>
          <p:cNvPicPr>
            <a:picLocks noChangeAspect="1" noChangeArrowheads="1"/>
          </p:cNvPicPr>
          <p:nvPr/>
        </p:nvPicPr>
        <p:blipFill>
          <a:blip r:embed="rId4" cstate="print">
            <a:lum bright="7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80" y="2319338"/>
            <a:ext cx="22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5486400" y="3100379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4114800" y="2905120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“Settings”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6505580" y="3019417"/>
            <a:ext cx="809620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556952"/>
            <a:ext cx="4572472" cy="28717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8541" y="3970020"/>
            <a:ext cx="163090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 flipV="1">
            <a:off x="2538402" y="4071938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143000" y="3848100"/>
            <a:ext cx="170498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a tab:</a:t>
            </a:r>
          </a:p>
          <a:p>
            <a:pPr marL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General</a:t>
            </a:r>
          </a:p>
          <a:p>
            <a:pPr marL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Calendars</a:t>
            </a:r>
          </a:p>
          <a:p>
            <a:pPr marL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Labs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548058" y="3990976"/>
            <a:ext cx="1319218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538402" y="560070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43000" y="5335369"/>
            <a:ext cx="2057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Make changes  </a:t>
            </a:r>
          </a:p>
          <a:p>
            <a:r>
              <a:rPr lang="en-US" dirty="0">
                <a:latin typeface="+mn-lt"/>
              </a:rPr>
              <a:t>    and click “Save”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3548058" y="4187825"/>
            <a:ext cx="4376742" cy="22311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General Settings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3563" y="1828800"/>
            <a:ext cx="8123237" cy="502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altLang="en-US" sz="2400" spc="150" dirty="0">
                <a:latin typeface="+mn-lt"/>
                <a:cs typeface="+mn-cs"/>
              </a:rPr>
              <a:t>Options within the “General” tab include: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Language (changes system labels)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Default event duration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Display options</a:t>
            </a:r>
          </a:p>
          <a:p>
            <a:pPr marL="960120" lvl="1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Event dimming (for past events)</a:t>
            </a:r>
          </a:p>
          <a:p>
            <a:pPr marL="960120" lvl="1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Toggle on/off weekends in “week” and ”month” views</a:t>
            </a:r>
          </a:p>
          <a:p>
            <a:pPr marL="960120" lvl="1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Show weather in calendar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And more…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endParaRPr lang="en-US" altLang="en-US" sz="2400" spc="150" dirty="0">
              <a:latin typeface="+mn-lt"/>
              <a:cs typeface="+mn-cs"/>
            </a:endParaRP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Calendar Settings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3563" y="1828800"/>
            <a:ext cx="7818437" cy="502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altLang="en-US" sz="2400" spc="150" dirty="0">
                <a:latin typeface="+mn-lt"/>
                <a:cs typeface="+mn-cs"/>
              </a:rPr>
              <a:t>Options within the “Calendars” tab include: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Hide calendars from list in sidebar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Edit notifications for specific calendars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Unsubscribe from shared or interesting calendars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Import and export calendars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0" y="4876800"/>
            <a:ext cx="9144000" cy="198120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Labs Settings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3563" y="1828800"/>
            <a:ext cx="7818437" cy="502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altLang="en-US" sz="2400" spc="150" dirty="0">
                <a:latin typeface="+mn-lt"/>
                <a:cs typeface="+mn-cs"/>
              </a:rPr>
              <a:t>The “Labs” tab provides options for enabling and 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altLang="en-US" sz="2400" spc="150" dirty="0">
                <a:latin typeface="+mn-lt"/>
                <a:cs typeface="+mn-cs"/>
              </a:rPr>
              <a:t>disabling new calendar features.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Labs are experimental features 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709658"/>
              </a:buClr>
              <a:buFont typeface="Wingdings" pitchFamily="2" charset="2"/>
              <a:buChar char="§"/>
              <a:defRPr/>
            </a:pPr>
            <a:r>
              <a:rPr lang="en-US" altLang="en-US" sz="2400" spc="150" dirty="0">
                <a:latin typeface="+mn-lt"/>
                <a:cs typeface="+mn-cs"/>
              </a:rPr>
              <a:t>Labs can change, break, or disappear at any time</a:t>
            </a:r>
          </a:p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spc="150" dirty="0">
              <a:latin typeface="+mn-lt"/>
              <a:cs typeface="+mn-cs"/>
            </a:endParaRPr>
          </a:p>
        </p:txBody>
      </p:sp>
      <p:pic>
        <p:nvPicPr>
          <p:cNvPr id="93186" name="Picture 2" descr="Image result for Google Lab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44500" y="4730750"/>
            <a:ext cx="2971800" cy="2228850"/>
          </a:xfrm>
          <a:prstGeom prst="rect">
            <a:avLst/>
          </a:prstGeom>
          <a:noFill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6275" y="5544851"/>
            <a:ext cx="6421925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28325" y="4991100"/>
            <a:ext cx="184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n-lt"/>
                <a:cs typeface="+mn-cs"/>
              </a:rPr>
              <a:t>Labs Example: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30480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800" b="1" dirty="0">
                <a:solidFill>
                  <a:schemeClr val="tx1"/>
                </a:solidFill>
                <a:latin typeface="Segoe UI Semibold" panose="020B0702040204020203" pitchFamily="34" charset="0"/>
              </a:rPr>
              <a:t>THANKS FOR COMING!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32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solidFill>
                  <a:schemeClr val="accent1"/>
                </a:solidFill>
                <a:latin typeface="Segoe UI Semibold" panose="020B0702040204020203" pitchFamily="34" charset="0"/>
              </a:rPr>
              <a:t>Need more help?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solidFill>
                  <a:schemeClr val="accent1"/>
                </a:solidFill>
                <a:latin typeface="Segoe UI Semibold" panose="020B0702040204020203" pitchFamily="34" charset="0"/>
              </a:rPr>
              <a:t>Schedule a 1:1 appointment with a librarian! 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chemeClr val="tx1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11582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cs typeface="Courier New" panose="02070309020205020404" pitchFamily="49" charset="0"/>
              </a:rPr>
              <a:t>QUESTIONS?</a:t>
            </a:r>
            <a:endParaRPr lang="en-US" sz="4000" dirty="0"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7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438400" y="3200400"/>
            <a:ext cx="4267200" cy="685800"/>
          </a:xfrm>
        </p:spPr>
        <p:txBody>
          <a:bodyPr>
            <a:normAutofit lnSpcReduction="10000"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0484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Calendar</a:t>
            </a:r>
          </a:p>
        </p:txBody>
      </p:sp>
      <p:pic>
        <p:nvPicPr>
          <p:cNvPr id="23555" name="Picture 2" descr="http://madviolinist.files.wordpress.com/2012/01/google-calendar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7"/>
          <a:stretch>
            <a:fillRect/>
          </a:stretch>
        </p:blipFill>
        <p:spPr bwMode="auto">
          <a:xfrm>
            <a:off x="1751681" y="2590800"/>
            <a:ext cx="5638800" cy="3886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345281" y="5037138"/>
            <a:ext cx="546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253081" y="4706719"/>
            <a:ext cx="1219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Shared calendars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338931" y="4292600"/>
            <a:ext cx="546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253081" y="3963769"/>
            <a:ext cx="1219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Personal calendars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60941" y="3894138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1" name="TextBox 13"/>
          <p:cNvSpPr txBox="1">
            <a:spLocks noChangeArrowheads="1"/>
          </p:cNvSpPr>
          <p:nvPr/>
        </p:nvSpPr>
        <p:spPr bwMode="auto">
          <a:xfrm>
            <a:off x="7644512" y="3729038"/>
            <a:ext cx="1219200" cy="368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Tasks</a:t>
            </a:r>
          </a:p>
        </p:txBody>
      </p:sp>
      <p:sp>
        <p:nvSpPr>
          <p:cNvPr id="23562" name="Rectangle 8"/>
          <p:cNvSpPr>
            <a:spLocks noChangeArrowheads="1"/>
          </p:cNvSpPr>
          <p:nvPr/>
        </p:nvSpPr>
        <p:spPr bwMode="auto">
          <a:xfrm>
            <a:off x="2589881" y="2890838"/>
            <a:ext cx="3858768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18381" y="2311400"/>
            <a:ext cx="5334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4" name="TextBox 18"/>
          <p:cNvSpPr txBox="1">
            <a:spLocks noChangeArrowheads="1"/>
          </p:cNvSpPr>
          <p:nvPr/>
        </p:nvSpPr>
        <p:spPr bwMode="auto">
          <a:xfrm>
            <a:off x="1599281" y="1841500"/>
            <a:ext cx="1219200" cy="6461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latin typeface="+mn-lt"/>
              </a:rPr>
              <a:t>Display Options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953861" y="19050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6" name="TextBox 22"/>
          <p:cNvSpPr txBox="1">
            <a:spLocks noChangeArrowheads="1"/>
          </p:cNvSpPr>
          <p:nvPr/>
        </p:nvSpPr>
        <p:spPr bwMode="auto">
          <a:xfrm>
            <a:off x="3282031" y="1839912"/>
            <a:ext cx="13652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Search bar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02138" y="6061164"/>
            <a:ext cx="2057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8" name="TextBox 24"/>
          <p:cNvSpPr txBox="1">
            <a:spLocks noChangeArrowheads="1"/>
          </p:cNvSpPr>
          <p:nvPr/>
        </p:nvSpPr>
        <p:spPr bwMode="auto">
          <a:xfrm>
            <a:off x="253081" y="5867400"/>
            <a:ext cx="1219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Events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2659731" y="3187700"/>
            <a:ext cx="3733800" cy="32194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872331" y="4660900"/>
            <a:ext cx="762000" cy="609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872331" y="4171950"/>
            <a:ext cx="7620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338931" y="3263900"/>
            <a:ext cx="5461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1"/>
          <p:cNvSpPr txBox="1">
            <a:spLocks noChangeArrowheads="1"/>
          </p:cNvSpPr>
          <p:nvPr/>
        </p:nvSpPr>
        <p:spPr bwMode="auto">
          <a:xfrm>
            <a:off x="253081" y="2935069"/>
            <a:ext cx="1219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Create events</a:t>
            </a: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1919956" y="3181350"/>
            <a:ext cx="457200" cy="17373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265703" y="3007523"/>
            <a:ext cx="76835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22"/>
          <p:cNvSpPr txBox="1">
            <a:spLocks noChangeArrowheads="1"/>
          </p:cNvSpPr>
          <p:nvPr/>
        </p:nvSpPr>
        <p:spPr bwMode="auto">
          <a:xfrm>
            <a:off x="7644512" y="2819400"/>
            <a:ext cx="1219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Settings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6864224" y="2928934"/>
            <a:ext cx="347472" cy="1571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628481" y="22098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6487986" y="2928934"/>
            <a:ext cx="329184" cy="1571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5790281" y="1841500"/>
            <a:ext cx="1600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Print and Refresh page</a:t>
            </a: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2589881" y="2632075"/>
            <a:ext cx="2743200" cy="1873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6476081" y="3158331"/>
            <a:ext cx="762000" cy="3321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1981200" y="3429000"/>
            <a:ext cx="6858000" cy="2971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Create events to track meetings, </a:t>
            </a:r>
          </a:p>
          <a:p>
            <a:pPr marL="274320" indent="-274320" eaLnBrk="1" fontAlgn="auto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spc="150" dirty="0">
                <a:solidFill>
                  <a:schemeClr val="tx1"/>
                </a:solidFill>
              </a:rPr>
              <a:t>	appointments, or other planned activities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spc="150" dirty="0">
                <a:solidFill>
                  <a:schemeClr val="tx1"/>
                </a:solidFill>
              </a:rPr>
              <a:t>Schedule time with others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400" spc="150" dirty="0">
              <a:solidFill>
                <a:schemeClr val="tx1"/>
              </a:solidFill>
            </a:endParaRPr>
          </a:p>
          <a:p>
            <a:pPr marL="502920" indent="-4572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400" spc="15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&amp; Managing Calendar Events 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133600"/>
            <a:ext cx="8305800" cy="190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Events are used for managing your time by tracking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upcoming commitments or coordinating schedules </a:t>
            </a:r>
          </a:p>
          <a:p>
            <a:pPr marL="502920" indent="-457200" fontAlgn="auto">
              <a:spcBef>
                <a:spcPts val="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spc="150" dirty="0">
                <a:latin typeface="+mn-lt"/>
                <a:cs typeface="+mn-cs"/>
              </a:rPr>
              <a:t>with others.</a:t>
            </a:r>
            <a:endParaRPr lang="en-US" spc="150" dirty="0">
              <a:latin typeface="+mn-lt"/>
              <a:cs typeface="+mn-cs"/>
            </a:endParaRPr>
          </a:p>
        </p:txBody>
      </p:sp>
      <p:pic>
        <p:nvPicPr>
          <p:cNvPr id="2050" name="Picture 2" descr="Image result for Calendar event"/>
          <p:cNvPicPr>
            <a:picLocks noChangeAspect="1" noChangeArrowheads="1"/>
          </p:cNvPicPr>
          <p:nvPr/>
        </p:nvPicPr>
        <p:blipFill>
          <a:blip r:embed="rId3" cstate="print"/>
          <a:srcRect l="16129" t="5530" r="16129" b="11521"/>
          <a:stretch>
            <a:fillRect/>
          </a:stretch>
        </p:blipFill>
        <p:spPr bwMode="auto">
          <a:xfrm>
            <a:off x="621748" y="3566810"/>
            <a:ext cx="1232452" cy="132048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Event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382001" cy="4114800"/>
          </a:xfrm>
        </p:spPr>
        <p:txBody>
          <a:bodyPr>
            <a:normAutofit/>
          </a:bodyPr>
          <a:lstStyle/>
          <a:p>
            <a:pPr marL="274320" eaLnBrk="1" fontAlgn="auto" hangingPunct="1">
              <a:lnSpc>
                <a:spcPct val="170000"/>
              </a:lnSpc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Three methods are available to create new calendar events:</a:t>
            </a:r>
          </a:p>
          <a:p>
            <a:pPr marL="274320">
              <a:lnSpc>
                <a:spcPct val="17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Use “Quick Add”</a:t>
            </a:r>
          </a:p>
          <a:p>
            <a:pPr marL="274320">
              <a:lnSpc>
                <a:spcPct val="17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Select an empty time slot </a:t>
            </a:r>
          </a:p>
          <a:p>
            <a:pPr marL="274320">
              <a:lnSpc>
                <a:spcPts val="2200"/>
              </a:lnSpc>
              <a:spcBef>
                <a:spcPts val="0"/>
              </a:spcBef>
              <a:buClr>
                <a:srgbClr val="709658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	 in your calendar</a:t>
            </a:r>
          </a:p>
          <a:p>
            <a:pPr marL="274320">
              <a:lnSpc>
                <a:spcPct val="17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Click the “Create” button</a:t>
            </a:r>
          </a:p>
        </p:txBody>
      </p:sp>
      <p:pic>
        <p:nvPicPr>
          <p:cNvPr id="22530" name="Picture 2" descr="Image result for calend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0459" y="2676525"/>
            <a:ext cx="3698241" cy="1352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900" y="3014635"/>
            <a:ext cx="6405199" cy="350228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736725"/>
          </a:xfrm>
        </p:spPr>
        <p:txBody>
          <a:bodyPr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Event – </a:t>
            </a:r>
            <a:br>
              <a:rPr lang="en-US" sz="4800" b="1" dirty="0">
                <a:cs typeface="Courier New" panose="02070309020205020404" pitchFamily="49" charset="0"/>
              </a:rPr>
            </a:br>
            <a:r>
              <a:rPr lang="en-US" sz="4800" b="1" dirty="0">
                <a:cs typeface="Courier New" panose="02070309020205020404" pitchFamily="49" charset="0"/>
              </a:rPr>
              <a:t> Quick Add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69899" y="2286000"/>
            <a:ext cx="8216901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“Quick Add” events include a description, date, and time.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968500" y="3341402"/>
            <a:ext cx="405384" cy="2227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373884" y="3137686"/>
            <a:ext cx="241401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down arrow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11300" y="4992918"/>
            <a:ext cx="3756660" cy="132343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Event details can include: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Description (Ex: Family Dinner)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Date (Ex: 11/24 or Nov 24)</a:t>
            </a:r>
          </a:p>
          <a:p>
            <a:pPr marL="0" lvl="2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Time (Ex: 6pm or 6:00pm)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8152" y="3205722"/>
            <a:ext cx="154432" cy="219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9" name="Straight Arrow Connector 18"/>
          <p:cNvCxnSpPr/>
          <p:nvPr/>
        </p:nvCxnSpPr>
        <p:spPr>
          <a:xfrm flipH="1">
            <a:off x="4254500" y="3964218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614164" y="3653068"/>
            <a:ext cx="223113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Type event details   </a:t>
            </a:r>
          </a:p>
          <a:p>
            <a:r>
              <a:rPr lang="en-US" dirty="0">
                <a:latin typeface="+mn-lt"/>
              </a:rPr>
              <a:t>    and click “Add”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4633" y="3676089"/>
            <a:ext cx="2776537" cy="73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501758" y="3711806"/>
            <a:ext cx="2752742" cy="7040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797052" y="3530832"/>
            <a:ext cx="118872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6426</TotalTime>
  <Words>1661</Words>
  <Application>Microsoft Office PowerPoint</Application>
  <PresentationFormat>On-screen Show (4:3)</PresentationFormat>
  <Paragraphs>346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</vt:lpstr>
      <vt:lpstr>Wingdings 2</vt:lpstr>
      <vt:lpstr>Theme - Standard PowerPoint 1</vt:lpstr>
      <vt:lpstr>Google Tools: Calendar</vt:lpstr>
      <vt:lpstr>Agenda</vt:lpstr>
      <vt:lpstr>Intro to Google Calendar</vt:lpstr>
      <vt:lpstr>Accessing Google Calendar </vt:lpstr>
      <vt:lpstr>PowerPoint Presentation</vt:lpstr>
      <vt:lpstr>Navigating Google Calendar</vt:lpstr>
      <vt:lpstr>Creating &amp; Managing Calendar Events </vt:lpstr>
      <vt:lpstr>Creating a New Event</vt:lpstr>
      <vt:lpstr>Creating a New Event –   Quick Add</vt:lpstr>
      <vt:lpstr>Creating a New Event –   Select a Time Slot</vt:lpstr>
      <vt:lpstr>Creating a New Event –   Click the “Create” button</vt:lpstr>
      <vt:lpstr>Detailed Calendar Events</vt:lpstr>
      <vt:lpstr>Detailed Calendar Events (cont)</vt:lpstr>
      <vt:lpstr>PowerPoint Presentation</vt:lpstr>
      <vt:lpstr>Modifying an Event</vt:lpstr>
      <vt:lpstr>Set a Recurring Event</vt:lpstr>
      <vt:lpstr>Adding an Attachment</vt:lpstr>
      <vt:lpstr>Invite Guests to an Event</vt:lpstr>
      <vt:lpstr>Viewing an Event Invite</vt:lpstr>
      <vt:lpstr>PowerPoint Presentation</vt:lpstr>
      <vt:lpstr>Working with Calendars</vt:lpstr>
      <vt:lpstr>Sharing Your Calendar</vt:lpstr>
      <vt:lpstr>Sharing Your Calendar</vt:lpstr>
      <vt:lpstr>Creating a New Calendar</vt:lpstr>
      <vt:lpstr>Creating a New Calendar (cont)</vt:lpstr>
      <vt:lpstr>PowerPoint Presentation</vt:lpstr>
      <vt:lpstr>Interesting Calendars</vt:lpstr>
      <vt:lpstr>View Interesting Calendars</vt:lpstr>
      <vt:lpstr>View Interesting Calendars (cont)</vt:lpstr>
      <vt:lpstr>Hiding Calendar Events </vt:lpstr>
      <vt:lpstr>Removing a Calendar</vt:lpstr>
      <vt:lpstr>PowerPoint Presentation</vt:lpstr>
      <vt:lpstr>Google Tasks</vt:lpstr>
      <vt:lpstr>Navigating Google Tasks</vt:lpstr>
      <vt:lpstr>Creating a Task</vt:lpstr>
      <vt:lpstr>Marking Tasks Complete</vt:lpstr>
      <vt:lpstr>Using the Task Action Bar</vt:lpstr>
      <vt:lpstr>PowerPoint Presentation</vt:lpstr>
      <vt:lpstr>Working with Settings</vt:lpstr>
      <vt:lpstr>Changing Calendar Settings</vt:lpstr>
      <vt:lpstr>General Settings</vt:lpstr>
      <vt:lpstr>Calendar Settings</vt:lpstr>
      <vt:lpstr>Labs Settings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205</cp:revision>
  <dcterms:created xsi:type="dcterms:W3CDTF">2015-02-16T19:55:05Z</dcterms:created>
  <dcterms:modified xsi:type="dcterms:W3CDTF">2017-11-13T17:03:09Z</dcterms:modified>
</cp:coreProperties>
</file>