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5"/>
  </p:notesMasterIdLst>
  <p:sldIdLst>
    <p:sldId id="264" r:id="rId2"/>
    <p:sldId id="265" r:id="rId3"/>
    <p:sldId id="267" r:id="rId4"/>
    <p:sldId id="288" r:id="rId5"/>
    <p:sldId id="290" r:id="rId6"/>
    <p:sldId id="289" r:id="rId7"/>
    <p:sldId id="291" r:id="rId8"/>
    <p:sldId id="268" r:id="rId9"/>
    <p:sldId id="269" r:id="rId10"/>
    <p:sldId id="270" r:id="rId11"/>
    <p:sldId id="271" r:id="rId12"/>
    <p:sldId id="272" r:id="rId13"/>
    <p:sldId id="274" r:id="rId14"/>
    <p:sldId id="287" r:id="rId15"/>
    <p:sldId id="292" r:id="rId16"/>
    <p:sldId id="293" r:id="rId17"/>
    <p:sldId id="294" r:id="rId18"/>
    <p:sldId id="295" r:id="rId19"/>
    <p:sldId id="297" r:id="rId20"/>
    <p:sldId id="303" r:id="rId21"/>
    <p:sldId id="302" r:id="rId22"/>
    <p:sldId id="275" r:id="rId23"/>
    <p:sldId id="286" r:id="rId24"/>
    <p:sldId id="276" r:id="rId25"/>
    <p:sldId id="304" r:id="rId26"/>
    <p:sldId id="278" r:id="rId27"/>
    <p:sldId id="279" r:id="rId28"/>
    <p:sldId id="277" r:id="rId29"/>
    <p:sldId id="298" r:id="rId30"/>
    <p:sldId id="299" r:id="rId31"/>
    <p:sldId id="300" r:id="rId32"/>
    <p:sldId id="280" r:id="rId33"/>
    <p:sldId id="263" r:id="rId3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7462"/>
    <a:srgbClr val="F9DEB9"/>
    <a:srgbClr val="934747"/>
    <a:srgbClr val="A8C398"/>
    <a:srgbClr val="709658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4" autoAdjust="0"/>
    <p:restoredTop sz="92639" autoAdjust="0"/>
  </p:normalViewPr>
  <p:slideViewPr>
    <p:cSldViewPr>
      <p:cViewPr varScale="1">
        <p:scale>
          <a:sx n="83" d="100"/>
          <a:sy n="83" d="100"/>
        </p:scale>
        <p:origin x="160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97E7E-AA80-4EF1-83F1-D6DD1DCE7E45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0E2B4-7EE4-4883-8768-CD337D989D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707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B733495-5F60-4A46-BED4-F85AC65A011A}" type="slidenum">
              <a:rPr lang="en-US" altLang="en-US" smtClean="0">
                <a:latin typeface="Calibri" pitchFamily="34" charset="0"/>
              </a:rPr>
              <a:pPr/>
              <a:t>10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711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E2E967A-E1B3-4F1E-9AC3-438974BD6E61}" type="slidenum">
              <a:rPr lang="en-US" altLang="en-US" smtClean="0">
                <a:latin typeface="Calibri" pitchFamily="34" charset="0"/>
              </a:rPr>
              <a:pPr/>
              <a:t>11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7552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4D2D7EF9-310B-4BE7-9A98-07E012ECF29B}" type="slidenum">
              <a:rPr lang="en-US" altLang="en-US" smtClean="0">
                <a:latin typeface="Calibri" pitchFamily="34" charset="0"/>
              </a:rPr>
              <a:pPr/>
              <a:t>12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549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3995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309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643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2636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257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8947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9144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4A91964-43FF-47C7-A466-D38208F1737A}" type="slidenum">
              <a:rPr lang="en-US" altLang="en-US" smtClean="0">
                <a:latin typeface="Calibri" pitchFamily="34" charset="0"/>
              </a:rPr>
              <a:pPr/>
              <a:t>2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271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648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38444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6732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11891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543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371A1C6-A02F-4ADE-B148-5DEE1F9DC531}" type="slidenum">
              <a:rPr lang="en-US" altLang="en-US" smtClean="0">
                <a:latin typeface="Calibri" pitchFamily="34" charset="0"/>
              </a:rPr>
              <a:pPr/>
              <a:t>3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349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371A1C6-A02F-4ADE-B148-5DEE1F9DC531}" type="slidenum">
              <a:rPr lang="en-US" altLang="en-US" smtClean="0">
                <a:latin typeface="Calibri" pitchFamily="34" charset="0"/>
              </a:rPr>
              <a:pPr/>
              <a:t>4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371A1C6-A02F-4ADE-B148-5DEE1F9DC531}" type="slidenum">
              <a:rPr lang="en-US" altLang="en-US" smtClean="0">
                <a:latin typeface="Calibri" pitchFamily="34" charset="0"/>
              </a:rPr>
              <a:pPr/>
              <a:t>5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734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371A1C6-A02F-4ADE-B148-5DEE1F9DC531}" type="slidenum">
              <a:rPr lang="en-US" altLang="en-US" smtClean="0">
                <a:latin typeface="Calibri" pitchFamily="34" charset="0"/>
              </a:rPr>
              <a:pPr/>
              <a:t>6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56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371A1C6-A02F-4ADE-B148-5DEE1F9DC531}" type="slidenum">
              <a:rPr lang="en-US" altLang="en-US" smtClean="0">
                <a:latin typeface="Calibri" pitchFamily="34" charset="0"/>
              </a:rPr>
              <a:pPr/>
              <a:t>7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83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9902293-FE07-4EE9-BA23-3242BABBEC23}" type="slidenum">
              <a:rPr lang="en-US" altLang="en-US" smtClean="0">
                <a:latin typeface="Calibri" pitchFamily="34" charset="0"/>
              </a:rPr>
              <a:pPr/>
              <a:t>8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30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A1695239-AB9C-4520-BC4F-202F9A6B3ADA}" type="slidenum">
              <a:rPr lang="en-US" altLang="en-US" smtClean="0">
                <a:latin typeface="Calibri" pitchFamily="34" charset="0"/>
              </a:rPr>
              <a:pPr/>
              <a:t>9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925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3" y="381000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1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1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0" name="Rectangle 9"/>
          <p:cNvSpPr/>
          <p:nvPr/>
        </p:nvSpPr>
        <p:spPr>
          <a:xfrm>
            <a:off x="1" y="3675529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350">
                <a:solidFill>
                  <a:schemeClr val="bg1"/>
                </a:solidFill>
              </a:defRPr>
            </a:lvl1pPr>
          </a:lstStyle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48006" indent="0" algn="l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9"/>
            <a:ext cx="8458200" cy="1470025"/>
          </a:xfrm>
        </p:spPr>
        <p:txBody>
          <a:bodyPr anchor="b"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9349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565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885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9778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34290" indent="0">
              <a:buNone/>
              <a:defRPr sz="1575" b="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3225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39833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6"/>
            <a:ext cx="4038600" cy="4341875"/>
          </a:xfrm>
        </p:spPr>
        <p:txBody>
          <a:bodyPr/>
          <a:lstStyle>
            <a:lvl1pPr>
              <a:defRPr sz="1500"/>
            </a:lvl1pPr>
            <a:lvl2pPr>
              <a:defRPr sz="1425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6"/>
            <a:ext cx="4038600" cy="4341875"/>
          </a:xfrm>
        </p:spPr>
        <p:txBody>
          <a:bodyPr/>
          <a:lstStyle>
            <a:lvl1pPr>
              <a:defRPr sz="1500"/>
            </a:lvl1pPr>
            <a:lvl2pPr>
              <a:defRPr sz="1425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075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5" y="2708519"/>
            <a:ext cx="4041775" cy="388620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6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34290" indent="0">
              <a:buNone/>
              <a:defRPr sz="1425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34290" indent="0">
              <a:buNone/>
              <a:defRPr sz="1425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3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357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23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4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8"/>
            <a:ext cx="5102352" cy="58050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8"/>
            <a:ext cx="3383280" cy="4580573"/>
          </a:xfrm>
        </p:spPr>
        <p:txBody>
          <a:bodyPr/>
          <a:lstStyle>
            <a:lvl1pPr marL="6858" indent="0">
              <a:buNone/>
              <a:defRPr sz="105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35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80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0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5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50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207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0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0" name="Rectangle 29"/>
          <p:cNvSpPr/>
          <p:nvPr/>
        </p:nvSpPr>
        <p:spPr>
          <a:xfrm>
            <a:off x="1" y="308278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3" y="36024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1" y="440114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600">
                <a:solidFill>
                  <a:schemeClr val="accent2"/>
                </a:solidFill>
              </a:defRPr>
            </a:lvl1pPr>
          </a:lstStyle>
          <a:p>
            <a:fld id="{7508C843-6E67-4A97-A29F-F71F41844CEE}" type="datetimeFigureOut">
              <a:rPr lang="en-US" smtClean="0"/>
              <a:pPr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6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350">
                <a:solidFill>
                  <a:srgbClr val="FFFFFF"/>
                </a:solidFill>
              </a:defRPr>
            </a:lvl1pPr>
          </a:lstStyle>
          <a:p>
            <a:fld id="{EB8D04F6-AEC1-4939-8E7D-67D18480F1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9133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192024" algn="l" rtl="0" eaLnBrk="1" latinLnBrk="0" hangingPunct="1">
        <a:spcBef>
          <a:spcPts val="225"/>
        </a:spcBef>
        <a:buClr>
          <a:schemeClr val="accent3"/>
        </a:buClr>
        <a:buFont typeface="Georgia"/>
        <a:buChar char="•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493776" indent="-185166" algn="l" rtl="0" eaLnBrk="1" latinLnBrk="0" hangingPunct="1">
        <a:spcBef>
          <a:spcPts val="225"/>
        </a:spcBef>
        <a:buClr>
          <a:schemeClr val="accent2"/>
        </a:buClr>
        <a:buFont typeface="Georgia"/>
        <a:buChar char="▫"/>
        <a:defRPr kumimoji="0" sz="1950" kern="1200">
          <a:solidFill>
            <a:schemeClr val="tx2"/>
          </a:solidFill>
          <a:latin typeface="+mn-lt"/>
          <a:ea typeface="+mn-ea"/>
          <a:cs typeface="+mn-cs"/>
        </a:defRPr>
      </a:lvl2pPr>
      <a:lvl3pPr marL="692658" indent="-164592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884682" indent="-150876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650" kern="1200">
          <a:solidFill>
            <a:schemeClr val="tx2"/>
          </a:solidFill>
          <a:latin typeface="+mn-lt"/>
          <a:ea typeface="+mn-ea"/>
          <a:cs typeface="+mn-cs"/>
        </a:defRPr>
      </a:lvl4pPr>
      <a:lvl5pPr marL="1042416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207008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1522476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8pPr>
      <a:lvl9pPr marL="1680210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0" y="3978060"/>
            <a:ext cx="5410200" cy="1752600"/>
          </a:xfrm>
        </p:spPr>
        <p:txBody>
          <a:bodyPr>
            <a:normAutofit/>
          </a:bodyPr>
          <a:lstStyle/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Mary Stoner	</a:t>
            </a:r>
          </a:p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Library Director</a:t>
            </a:r>
          </a:p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Anne West Lindsey District Library</a:t>
            </a:r>
          </a:p>
        </p:txBody>
      </p:sp>
      <p:sp>
        <p:nvSpPr>
          <p:cNvPr id="6146" name="Title 1"/>
          <p:cNvSpPr>
            <a:spLocks noGrp="1"/>
          </p:cNvSpPr>
          <p:nvPr>
            <p:ph type="ctrTitle"/>
          </p:nvPr>
        </p:nvSpPr>
        <p:spPr bwMode="auto">
          <a:xfrm>
            <a:off x="181276" y="2819400"/>
            <a:ext cx="6248400" cy="980268"/>
          </a:xfrm>
        </p:spPr>
        <p:txBody>
          <a:bodyPr wrap="square" t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br>
              <a:rPr lang="en-US" altLang="en-US" sz="4800" dirty="0">
                <a:solidFill>
                  <a:srgbClr val="934747"/>
                </a:solidFill>
                <a:effectLst/>
              </a:rPr>
            </a:br>
            <a:br>
              <a:rPr lang="en-US" altLang="en-US" sz="4800" dirty="0">
                <a:solidFill>
                  <a:srgbClr val="934747"/>
                </a:solidFill>
                <a:effectLst/>
              </a:rPr>
            </a:br>
            <a:br>
              <a:rPr lang="en-US" altLang="en-US" sz="4800" dirty="0">
                <a:solidFill>
                  <a:srgbClr val="934747"/>
                </a:solidFill>
                <a:effectLst/>
              </a:rPr>
            </a:br>
            <a:br>
              <a:rPr lang="en-US" altLang="en-US" sz="4800" dirty="0">
                <a:solidFill>
                  <a:srgbClr val="934747"/>
                </a:solidFill>
                <a:effectLst/>
              </a:rPr>
            </a:br>
            <a:br>
              <a:rPr lang="en-US" altLang="en-US" sz="4800" dirty="0">
                <a:solidFill>
                  <a:srgbClr val="934747"/>
                </a:solidFill>
                <a:effectLst/>
              </a:rPr>
            </a:br>
            <a:r>
              <a:rPr lang="en-US" altLang="en-US" sz="4800" b="1" dirty="0">
                <a:effectLst/>
              </a:rPr>
              <a:t>Email Basics (Gmail)</a:t>
            </a:r>
            <a:endParaRPr lang="en-US" altLang="en-US" sz="4800" dirty="0">
              <a:solidFill>
                <a:srgbClr val="934747"/>
              </a:solidFill>
              <a:effectLst/>
            </a:endParaRPr>
          </a:p>
        </p:txBody>
      </p:sp>
      <p:sp>
        <p:nvSpPr>
          <p:cNvPr id="6149" name="AutoShape 6" descr="2Q=="/>
          <p:cNvSpPr>
            <a:spLocks noChangeAspect="1" noChangeArrowheads="1"/>
          </p:cNvSpPr>
          <p:nvPr/>
        </p:nvSpPr>
        <p:spPr bwMode="auto">
          <a:xfrm>
            <a:off x="173038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AutoShape 8" descr="2Q=="/>
          <p:cNvSpPr>
            <a:spLocks noChangeAspect="1" noChangeArrowheads="1"/>
          </p:cNvSpPr>
          <p:nvPr/>
        </p:nvSpPr>
        <p:spPr bwMode="auto">
          <a:xfrm>
            <a:off x="173038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Title 1"/>
          <p:cNvSpPr>
            <a:spLocks/>
          </p:cNvSpPr>
          <p:nvPr/>
        </p:nvSpPr>
        <p:spPr bwMode="auto">
          <a:xfrm>
            <a:off x="457200" y="685800"/>
            <a:ext cx="8229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br>
              <a:rPr lang="en-US" altLang="en-US" sz="3600" b="1">
                <a:solidFill>
                  <a:srgbClr val="934747"/>
                </a:solidFill>
                <a:latin typeface="Lato"/>
              </a:rPr>
            </a:br>
            <a:br>
              <a:rPr lang="en-US" altLang="en-US" sz="3600" b="1">
                <a:solidFill>
                  <a:srgbClr val="934747"/>
                </a:solidFill>
                <a:latin typeface="Lato"/>
              </a:rPr>
            </a:br>
            <a:br>
              <a:rPr lang="en-US" altLang="en-US" sz="3600" b="1">
                <a:solidFill>
                  <a:srgbClr val="934747"/>
                </a:solidFill>
                <a:latin typeface="Lato"/>
              </a:rPr>
            </a:br>
            <a:br>
              <a:rPr lang="en-US" altLang="en-US" sz="3600" b="1">
                <a:solidFill>
                  <a:srgbClr val="934747"/>
                </a:solidFill>
                <a:latin typeface="Lato"/>
              </a:rPr>
            </a:br>
            <a:endParaRPr lang="en-US" altLang="en-US" sz="3600" b="1">
              <a:solidFill>
                <a:srgbClr val="934747"/>
              </a:solidFill>
              <a:latin typeface="Lato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7BC73B-3536-48D1-882C-38405D50A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3B1CFDF-B413-4369-A2C9-0D298384F5B7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676400"/>
            <a:ext cx="67056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228600" y="800100"/>
            <a:ext cx="8763000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altLang="en-US" sz="4200" dirty="0"/>
              <a:t>Creating a Gmail Account</a:t>
            </a:r>
          </a:p>
        </p:txBody>
      </p:sp>
      <p:sp>
        <p:nvSpPr>
          <p:cNvPr id="9" name="Rectangle 8"/>
          <p:cNvSpPr/>
          <p:nvPr/>
        </p:nvSpPr>
        <p:spPr>
          <a:xfrm>
            <a:off x="6037571" y="2063050"/>
            <a:ext cx="820430" cy="299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6440703" y="2381247"/>
            <a:ext cx="152400" cy="43815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101936" y="2819400"/>
            <a:ext cx="2746664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on </a:t>
            </a:r>
            <a:r>
              <a:rPr lang="en-US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Create an account</a:t>
            </a:r>
            <a:endParaRPr lang="en-US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60754" y="475059"/>
            <a:ext cx="8763000" cy="1295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sz="4200" dirty="0"/>
              <a:t>Creating a Gmail Account</a:t>
            </a:r>
            <a:endParaRPr lang="en-US" altLang="en-US" sz="4200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 bwMode="auto">
          <a:xfrm>
            <a:off x="228600" y="344488"/>
            <a:ext cx="8763000" cy="129222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altLang="en-US" sz="4200" dirty="0"/>
              <a:t>Creating a Gmail Account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6600" y="5486400"/>
            <a:ext cx="4953000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After you finish entering your information,  click the </a:t>
            </a:r>
            <a:r>
              <a:rPr lang="en-US" sz="2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Next Step 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button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524000"/>
            <a:ext cx="5943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06984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en-US" sz="4800" dirty="0"/>
              <a:t>Activity #1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sp>
        <p:nvSpPr>
          <p:cNvPr id="6" name="Text Box 65"/>
          <p:cNvSpPr txBox="1">
            <a:spLocks noChangeArrowheads="1"/>
          </p:cNvSpPr>
          <p:nvPr/>
        </p:nvSpPr>
        <p:spPr bwMode="auto">
          <a:xfrm>
            <a:off x="6433309" y="1700520"/>
            <a:ext cx="1829285" cy="39498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effectLst/>
                <a:latin typeface="Segoe UI" panose="020B0502040204020203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Navigation </a:t>
            </a:r>
            <a:r>
              <a:rPr lang="en-US" dirty="0">
                <a:effectLst/>
                <a:latin typeface="Segoe UI" panose="020B0502040204020203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bar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333309"/>
            <a:ext cx="6781800" cy="425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6454519" y="2820758"/>
            <a:ext cx="272291" cy="236451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6590664" y="2095500"/>
            <a:ext cx="136146" cy="704262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3561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pic>
        <p:nvPicPr>
          <p:cNvPr id="10" name="Pictur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33600"/>
            <a:ext cx="72390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381054" y="2720247"/>
            <a:ext cx="3410146" cy="14123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2362200" y="1879076"/>
            <a:ext cx="633619" cy="756952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1219200" y="1527142"/>
            <a:ext cx="198282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Search </a:t>
            </a:r>
            <a:r>
              <a:rPr lang="en-US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box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95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355916"/>
            <a:ext cx="7467600" cy="423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320390" y="3352800"/>
            <a:ext cx="737010" cy="23488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 flipH="1">
            <a:off x="1956697" y="2152649"/>
            <a:ext cx="201405" cy="1200151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447800" y="1750391"/>
            <a:ext cx="2436392" cy="43000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62242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Compose a new email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88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62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08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1447800"/>
            <a:ext cx="632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Click on any email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Click on the “Move to” folder icon at the top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Click on “Create new” to add categories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90800"/>
            <a:ext cx="6477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34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752600"/>
            <a:ext cx="743712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84980" y="2175894"/>
            <a:ext cx="1367721" cy="39853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Folders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>
            <a:off x="1690148" y="2550700"/>
            <a:ext cx="1" cy="395303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84649" y="3086100"/>
            <a:ext cx="838200" cy="1181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76400"/>
            <a:ext cx="8183563" cy="4953000"/>
          </a:xfrm>
        </p:spPr>
        <p:txBody>
          <a:bodyPr>
            <a:normAutofit/>
          </a:bodyPr>
          <a:lstStyle/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Terminology &amp; Descriptions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Creating a Gmail Account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Managing &amp; Customizing the Inbox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Viewing &amp; Composing an Email</a:t>
            </a:r>
          </a:p>
          <a:p>
            <a:pPr marL="502920" indent="-457200">
              <a:lnSpc>
                <a:spcPct val="150000"/>
              </a:lnSpc>
              <a:buClr>
                <a:schemeClr val="accent1"/>
              </a:buClr>
            </a:pPr>
            <a:r>
              <a:rPr lang="en-US" alt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Attaching a File to an Email</a:t>
            </a:r>
          </a:p>
        </p:txBody>
      </p:sp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152400" y="609600"/>
            <a:ext cx="8183563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altLang="en-US" sz="4800" dirty="0">
                <a:effectLst/>
              </a:rPr>
              <a:t>Agenda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81200"/>
            <a:ext cx="737616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6400800" y="1981200"/>
            <a:ext cx="2045699" cy="35777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 Out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flipH="1">
            <a:off x="6934200" y="2362200"/>
            <a:ext cx="457202" cy="114300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96000" y="3581401"/>
            <a:ext cx="1066800" cy="304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143000" y="1447800"/>
            <a:ext cx="7010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To sign out, click on icon (circle on far right with letter inside) next to </a:t>
            </a:r>
            <a:r>
              <a:rPr lang="en-US" sz="1050" dirty="0" err="1"/>
              <a:t>google</a:t>
            </a:r>
            <a:r>
              <a:rPr lang="en-US" sz="1050" dirty="0"/>
              <a:t> notifications icon (bell inside a circle). It will drop down a menu. Click on sign out.</a:t>
            </a:r>
          </a:p>
        </p:txBody>
      </p:sp>
    </p:spTree>
    <p:extLst>
      <p:ext uri="{BB962C8B-B14F-4D97-AF65-F5344CB8AC3E}">
        <p14:creationId xmlns:p14="http://schemas.microsoft.com/office/powerpoint/2010/main" val="161871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048000"/>
            <a:ext cx="585216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686331"/>
            <a:ext cx="8991600" cy="685269"/>
          </a:xfrm>
          <a:ln>
            <a:noFill/>
          </a:ln>
        </p:spPr>
        <p:txBody>
          <a:bodyPr/>
          <a:lstStyle/>
          <a:p>
            <a:r>
              <a:rPr lang="en-US" sz="4200" dirty="0">
                <a:ln w="12700">
                  <a:noFill/>
                </a:ln>
                <a:solidFill>
                  <a:schemeClr val="tx2"/>
                </a:solidFill>
              </a:rPr>
              <a:t>Managing &amp; Customizing the Inbox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636860" y="3716264"/>
            <a:ext cx="2899480" cy="39853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Move an email to a folder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191000" y="3810000"/>
            <a:ext cx="838200" cy="1295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81000" y="1905000"/>
            <a:ext cx="746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Click on an email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Click on the “Move to” folder icon at the top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Click on category to place that specific email in that category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5105400" y="3962400"/>
            <a:ext cx="53146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87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06984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en-US" sz="4800" dirty="0"/>
              <a:t>Activity #2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669743"/>
            <a:ext cx="8839200" cy="762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Viewing &amp; Composing an Email</a:t>
            </a:r>
            <a:endParaRPr lang="en-US" sz="4200" dirty="0"/>
          </a:p>
        </p:txBody>
      </p:sp>
      <p:pic>
        <p:nvPicPr>
          <p:cNvPr id="11" name="Content Placeholder 1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520" y="2249488"/>
            <a:ext cx="691896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447800" y="5029200"/>
            <a:ext cx="1143000" cy="3698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Sender</a:t>
            </a:r>
          </a:p>
        </p:txBody>
      </p: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2514600" y="4495800"/>
            <a:ext cx="381000" cy="761999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3962400" y="5715000"/>
            <a:ext cx="1143000" cy="3698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Subject</a:t>
            </a:r>
          </a:p>
        </p:txBody>
      </p: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flipV="1">
            <a:off x="4038600" y="5181600"/>
            <a:ext cx="114300" cy="612576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5562600" y="5410200"/>
            <a:ext cx="1600200" cy="368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Attachment</a:t>
            </a:r>
          </a:p>
        </p:txBody>
      </p: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flipH="1" flipV="1">
            <a:off x="6477000" y="4953001"/>
            <a:ext cx="228600" cy="609599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6234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6868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Viewing &amp; Composing an Email</a:t>
            </a:r>
            <a:endParaRPr lang="en-US" sz="4200" dirty="0"/>
          </a:p>
        </p:txBody>
      </p:sp>
      <p:cxnSp>
        <p:nvCxnSpPr>
          <p:cNvPr id="6" name="Straight Arrow Connector 5"/>
          <p:cNvCxnSpPr>
            <a:cxnSpLocks noChangeShapeType="1"/>
          </p:cNvCxnSpPr>
          <p:nvPr/>
        </p:nvCxnSpPr>
        <p:spPr bwMode="auto">
          <a:xfrm>
            <a:off x="1981200" y="2615863"/>
            <a:ext cx="190500" cy="386767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Content Placeholder 1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520" y="2249488"/>
            <a:ext cx="691896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971800" y="2679454"/>
            <a:ext cx="29718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on an email to open it</a:t>
            </a:r>
          </a:p>
        </p:txBody>
      </p: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rot="16200000" flipH="1" flipV="1">
            <a:off x="4361966" y="3410436"/>
            <a:ext cx="724872" cy="1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00200"/>
            <a:ext cx="697992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669743"/>
            <a:ext cx="8839200" cy="762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Viewing &amp; Composing an Email</a:t>
            </a:r>
            <a:endParaRPr lang="en-US" sz="4200" dirty="0"/>
          </a:p>
        </p:txBody>
      </p:sp>
      <p:sp>
        <p:nvSpPr>
          <p:cNvPr id="15" name="TextBox 14"/>
          <p:cNvSpPr txBox="1"/>
          <p:nvPr/>
        </p:nvSpPr>
        <p:spPr>
          <a:xfrm>
            <a:off x="2971800" y="3352800"/>
            <a:ext cx="200025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Reply, Forward or Print</a:t>
            </a:r>
          </a:p>
        </p:txBody>
      </p: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 flipV="1">
            <a:off x="4643726" y="3165661"/>
            <a:ext cx="285316" cy="205821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Rectangle 2"/>
          <p:cNvSpPr/>
          <p:nvPr/>
        </p:nvSpPr>
        <p:spPr>
          <a:xfrm>
            <a:off x="5105400" y="2895600"/>
            <a:ext cx="457200" cy="3729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6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78486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27" y="685800"/>
            <a:ext cx="8183563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Viewing &amp; Composing an Email</a:t>
            </a:r>
            <a:endParaRPr lang="en-US" sz="4200" dirty="0"/>
          </a:p>
        </p:txBody>
      </p:sp>
      <p:sp>
        <p:nvSpPr>
          <p:cNvPr id="6" name="Rectangle 5"/>
          <p:cNvSpPr/>
          <p:nvPr/>
        </p:nvSpPr>
        <p:spPr>
          <a:xfrm>
            <a:off x="1096807" y="2777372"/>
            <a:ext cx="6858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9" name="Straight Arrow Connector 8"/>
          <p:cNvCxnSpPr>
            <a:cxnSpLocks noChangeShapeType="1"/>
          </p:cNvCxnSpPr>
          <p:nvPr/>
        </p:nvCxnSpPr>
        <p:spPr bwMode="auto">
          <a:xfrm flipV="1">
            <a:off x="1600200" y="3082172"/>
            <a:ext cx="0" cy="341388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1092879" y="3461266"/>
            <a:ext cx="2418725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Compose a new email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581400" y="3645932"/>
            <a:ext cx="4572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7696200" cy="476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85800"/>
            <a:ext cx="8183563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Viewing &amp; Composing an Email</a:t>
            </a:r>
            <a:endParaRPr lang="en-US" sz="4200" dirty="0"/>
          </a:p>
        </p:txBody>
      </p:sp>
      <p:sp>
        <p:nvSpPr>
          <p:cNvPr id="24" name="TextBox 23"/>
          <p:cNvSpPr txBox="1"/>
          <p:nvPr/>
        </p:nvSpPr>
        <p:spPr>
          <a:xfrm>
            <a:off x="906872" y="4399646"/>
            <a:ext cx="760706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Format the font, add bullets or numbers, increase or decrease indentation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4730827" y="5372100"/>
            <a:ext cx="21336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 flipH="1">
            <a:off x="6553200" y="4777728"/>
            <a:ext cx="0" cy="538771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/>
          <p:nvPr/>
        </p:nvSpPr>
        <p:spPr>
          <a:xfrm>
            <a:off x="1993359" y="3621523"/>
            <a:ext cx="1916674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 a recipient</a:t>
            </a:r>
          </a:p>
        </p:txBody>
      </p:sp>
      <p:cxnSp>
        <p:nvCxnSpPr>
          <p:cNvPr id="40" name="Straight Arrow Connector 39"/>
          <p:cNvCxnSpPr>
            <a:cxnSpLocks noChangeShapeType="1"/>
          </p:cNvCxnSpPr>
          <p:nvPr/>
        </p:nvCxnSpPr>
        <p:spPr bwMode="auto">
          <a:xfrm>
            <a:off x="3910033" y="3886200"/>
            <a:ext cx="481572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40"/>
          <p:cNvSpPr txBox="1"/>
          <p:nvPr/>
        </p:nvSpPr>
        <p:spPr>
          <a:xfrm>
            <a:off x="5383257" y="5881521"/>
            <a:ext cx="2028867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Attach a file</a:t>
            </a:r>
          </a:p>
        </p:txBody>
      </p:sp>
      <p:cxnSp>
        <p:nvCxnSpPr>
          <p:cNvPr id="42" name="Straight Arrow Connector 41"/>
          <p:cNvCxnSpPr>
            <a:cxnSpLocks noChangeShapeType="1"/>
          </p:cNvCxnSpPr>
          <p:nvPr/>
        </p:nvCxnSpPr>
        <p:spPr bwMode="auto">
          <a:xfrm flipH="1" flipV="1">
            <a:off x="5154657" y="5747208"/>
            <a:ext cx="228600" cy="224224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3"/>
          <p:cNvSpPr txBox="1"/>
          <p:nvPr/>
        </p:nvSpPr>
        <p:spPr>
          <a:xfrm>
            <a:off x="1752600" y="5410200"/>
            <a:ext cx="2028867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Send the message</a:t>
            </a:r>
          </a:p>
        </p:txBody>
      </p:sp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V="1">
            <a:off x="4038600" y="5486401"/>
            <a:ext cx="0" cy="457199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6"/>
          <p:cNvSpPr/>
          <p:nvPr/>
        </p:nvSpPr>
        <p:spPr>
          <a:xfrm>
            <a:off x="4953000" y="5630454"/>
            <a:ext cx="201657" cy="2288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343400" y="5656301"/>
            <a:ext cx="353263" cy="1348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06984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en-US" sz="4800" dirty="0"/>
              <a:t>Activity #3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27" y="685800"/>
            <a:ext cx="8183563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Attaching a File to an Email</a:t>
            </a:r>
            <a:endParaRPr lang="en-US" sz="4200" dirty="0"/>
          </a:p>
        </p:txBody>
      </p:sp>
      <p:sp>
        <p:nvSpPr>
          <p:cNvPr id="13" name="TextBox 12"/>
          <p:cNvSpPr txBox="1"/>
          <p:nvPr/>
        </p:nvSpPr>
        <p:spPr>
          <a:xfrm>
            <a:off x="4343400" y="3701534"/>
            <a:ext cx="327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Insert </a:t>
            </a: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&gt; </a:t>
            </a: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Files as attachments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47800"/>
            <a:ext cx="835152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876800" y="5867400"/>
            <a:ext cx="68580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90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563" cy="4953000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ja-JP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Email</a:t>
            </a: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system for sending messages from one user to another via a computer with an internet connection</a:t>
            </a: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205581" y="320675"/>
            <a:ext cx="88392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101" y="3246120"/>
            <a:ext cx="3394159" cy="33832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27" y="685800"/>
            <a:ext cx="8183563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Attaching a File to an Email</a:t>
            </a:r>
            <a:endParaRPr lang="en-US" sz="4200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5955268"/>
            <a:ext cx="7467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Browse to the file’s location, click on the file, and click the</a:t>
            </a:r>
            <a:r>
              <a:rPr lang="en-US" dirty="0"/>
              <a:t> </a:t>
            </a: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Open </a:t>
            </a: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button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694944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976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7741918" cy="483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27" y="685800"/>
            <a:ext cx="8183563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en-US" sz="4200" dirty="0"/>
              <a:t>Attaching a File to an Email</a:t>
            </a:r>
            <a:endParaRPr lang="en-US" sz="4200" dirty="0"/>
          </a:p>
        </p:txBody>
      </p:sp>
      <p:sp>
        <p:nvSpPr>
          <p:cNvPr id="8" name="TextBox 7"/>
          <p:cNvSpPr txBox="1"/>
          <p:nvPr/>
        </p:nvSpPr>
        <p:spPr>
          <a:xfrm>
            <a:off x="1905000" y="5943600"/>
            <a:ext cx="24384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the</a:t>
            </a: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Send </a:t>
            </a: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button</a:t>
            </a:r>
          </a:p>
        </p:txBody>
      </p:sp>
    </p:spTree>
    <p:extLst>
      <p:ext uri="{BB962C8B-B14F-4D97-AF65-F5344CB8AC3E}">
        <p14:creationId xmlns:p14="http://schemas.microsoft.com/office/powerpoint/2010/main" val="304621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229600" cy="106984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en-US" sz="4800" dirty="0"/>
              <a:t>Activity #4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152400" y="2438400"/>
            <a:ext cx="8839200" cy="3048000"/>
          </a:xfrm>
        </p:spPr>
        <p:txBody>
          <a:bodyPr>
            <a:normAutofit/>
          </a:bodyPr>
          <a:lstStyle/>
          <a:p>
            <a:pPr marL="45720" indent="0" algn="ctr">
              <a:buClr>
                <a:srgbClr val="934747"/>
              </a:buClr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4800" b="1" dirty="0">
                <a:solidFill>
                  <a:schemeClr val="tx1"/>
                </a:solidFill>
                <a:latin typeface="Segoe UI Semibold" panose="020B0702040204020203" pitchFamily="34" charset="0"/>
              </a:rPr>
              <a:t>THANKS FOR COMING!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3200" b="1" dirty="0">
              <a:solidFill>
                <a:schemeClr val="accent2">
                  <a:lumMod val="75000"/>
                </a:schemeClr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chemeClr val="tx1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115824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cs typeface="Courier New" panose="02070309020205020404" pitchFamily="49" charset="0"/>
              </a:rPr>
              <a:t>QUESTIONS?</a:t>
            </a:r>
            <a:endParaRPr lang="en-US" sz="4000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65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563" cy="4953000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ja-JP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Inbox</a:t>
            </a: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en-US" altLang="ja-JP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area of your email program where new messages arrive</a:t>
            </a: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205581" y="320675"/>
            <a:ext cx="88392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Terminology &amp; Descriptions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819400"/>
            <a:ext cx="64008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767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563" cy="4953000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ja-JP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Folder</a:t>
            </a:r>
            <a:endParaRPr lang="en-US" altLang="ja-JP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en-US" altLang="ja-JP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tool for storing and organizing messages inside your email program</a:t>
            </a: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205581" y="320675"/>
            <a:ext cx="88392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Terminology &amp; Descriptions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124200"/>
            <a:ext cx="53340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52600" y="4648200"/>
            <a:ext cx="877078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6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563" cy="4953000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ja-JP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Sent mail</a:t>
            </a:r>
            <a:endParaRPr lang="en-US" altLang="ja-JP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folder where messages you send to others are stored</a:t>
            </a: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205581" y="320675"/>
            <a:ext cx="88392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Terminology &amp; Descriptions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124200"/>
            <a:ext cx="57912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828800" y="4267200"/>
            <a:ext cx="838200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83563" cy="4953000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ja-JP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Attachment</a:t>
            </a: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0" indent="0">
              <a:buClr>
                <a:schemeClr val="accent2">
                  <a:lumMod val="75000"/>
                </a:schemeClr>
              </a:buClr>
              <a:buNone/>
            </a:pPr>
            <a:r>
              <a:rPr lang="en-US" altLang="ja-JP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 electronic stand-alone document or file that is delivered through an email message</a:t>
            </a:r>
          </a:p>
        </p:txBody>
      </p:sp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205581" y="320675"/>
            <a:ext cx="88392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Terminology &amp; Descriptions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048000"/>
            <a:ext cx="60960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715000" y="5181600"/>
            <a:ext cx="457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1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 bwMode="auto">
          <a:xfrm>
            <a:off x="381000" y="320676"/>
            <a:ext cx="8534400" cy="13557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4200" dirty="0">
                <a:effectLst/>
              </a:rPr>
              <a:t>Creating a Gmail Account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981200" y="3962400"/>
            <a:ext cx="1319213" cy="685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2" y="1889124"/>
            <a:ext cx="7756518" cy="47402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84365" y="5431304"/>
            <a:ext cx="6216636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on the Internet Explorer, Chrome, or Firefox icon  to open a browser.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30306" y="5839853"/>
            <a:ext cx="685800" cy="5333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85800" y="6421905"/>
            <a:ext cx="457200" cy="20749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152401" y="733888"/>
            <a:ext cx="8762999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sz="4200" dirty="0"/>
              <a:t>Creating a Gmail Account</a:t>
            </a:r>
            <a:endParaRPr lang="en-US" altLang="en-US" sz="4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752600"/>
            <a:ext cx="749808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920240" y="2885388"/>
            <a:ext cx="5334000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Type </a:t>
            </a:r>
            <a:r>
              <a:rPr lang="en-US" sz="2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google.com</a:t>
            </a:r>
            <a:r>
              <a:rPr lang="en-US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in the </a:t>
            </a:r>
            <a:r>
              <a:rPr lang="en-US" sz="2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Address bar</a:t>
            </a:r>
            <a:endParaRPr lang="en-US" sz="2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3048000" y="1919760"/>
            <a:ext cx="914400" cy="10020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 TechEd Theme - Basic PowerPoint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Custom 2">
      <a:majorFont>
        <a:latin typeface="Segoe UI Semibold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TechEd Theme - Basic PowerPoint" id="{EBF6C87B-479B-45DF-BCDE-BC68215B5F4A}" vid="{AD3EDA62-2FAF-4269-A490-1D1DBF2FAC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Basic PowerPoint Theme</Template>
  <TotalTime>1977</TotalTime>
  <Words>469</Words>
  <Application>Microsoft Office PowerPoint</Application>
  <PresentationFormat>On-screen Show (4:3)</PresentationFormat>
  <Paragraphs>102</Paragraphs>
  <Slides>33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6" baseType="lpstr">
      <vt:lpstr>MS Mincho</vt:lpstr>
      <vt:lpstr>Arial</vt:lpstr>
      <vt:lpstr>Calibri</vt:lpstr>
      <vt:lpstr>Courier New</vt:lpstr>
      <vt:lpstr>Georgia</vt:lpstr>
      <vt:lpstr>Lato</vt:lpstr>
      <vt:lpstr>Myriad Pro</vt:lpstr>
      <vt:lpstr>Segoe UI</vt:lpstr>
      <vt:lpstr>Segoe UI Semibold</vt:lpstr>
      <vt:lpstr>Segoe UI Semilight</vt:lpstr>
      <vt:lpstr>Times New Roman</vt:lpstr>
      <vt:lpstr>Wingdings 2</vt:lpstr>
      <vt:lpstr>New TechEd Theme - Basic PowerPoint</vt:lpstr>
      <vt:lpstr>     Email Basics (Gmail)</vt:lpstr>
      <vt:lpstr>Agenda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Creating a Gmail Account</vt:lpstr>
      <vt:lpstr>Creating a Gmail Account</vt:lpstr>
      <vt:lpstr>Creating a Gmail Account</vt:lpstr>
      <vt:lpstr>Creating a Gmail Account</vt:lpstr>
      <vt:lpstr>Creating a Gmail Account</vt:lpstr>
      <vt:lpstr>Activity #1</vt:lpstr>
      <vt:lpstr>Managing &amp; Customizing the Inbox</vt:lpstr>
      <vt:lpstr>Managing &amp; Customizing the Inbox</vt:lpstr>
      <vt:lpstr>Managing &amp; Customizing the Inbox</vt:lpstr>
      <vt:lpstr>Managing &amp; Customizing the Inbox</vt:lpstr>
      <vt:lpstr>Managing &amp; Customizing the Inbox</vt:lpstr>
      <vt:lpstr>Managing &amp; Customizing the Inbox</vt:lpstr>
      <vt:lpstr>Managing &amp; Customizing the Inbox</vt:lpstr>
      <vt:lpstr>Managing &amp; Customizing the Inbox</vt:lpstr>
      <vt:lpstr>Activity #2</vt:lpstr>
      <vt:lpstr>Viewing &amp; Composing an Email</vt:lpstr>
      <vt:lpstr>Viewing &amp; Composing an Email</vt:lpstr>
      <vt:lpstr>Viewing &amp; Composing an Email</vt:lpstr>
      <vt:lpstr>Viewing &amp; Composing an Email</vt:lpstr>
      <vt:lpstr>Viewing &amp; Composing an Email</vt:lpstr>
      <vt:lpstr>Activity #3</vt:lpstr>
      <vt:lpstr>Attaching a File to an Email</vt:lpstr>
      <vt:lpstr>Attaching a File to an Email</vt:lpstr>
      <vt:lpstr>Attaching a File to an Email</vt:lpstr>
      <vt:lpstr>Activity #4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CBA 102:  Email Basics</dc:title>
  <dc:creator>Phil Schmitt</dc:creator>
  <cp:lastModifiedBy>Nellie Barrett</cp:lastModifiedBy>
  <cp:revision>243</cp:revision>
  <dcterms:created xsi:type="dcterms:W3CDTF">2014-05-30T16:35:15Z</dcterms:created>
  <dcterms:modified xsi:type="dcterms:W3CDTF">2017-11-13T15:20:35Z</dcterms:modified>
</cp:coreProperties>
</file>