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notesSlides/notesSlide23.xml" ContentType="application/vnd.openxmlformats-officedocument.presentationml.notesSlide+xml"/>
  <Override PartName="/ppt/tags/tag26.xml" ContentType="application/vnd.openxmlformats-officedocument.presentationml.tags+xml"/>
  <Override PartName="/ppt/notesSlides/notesSlide24.xml" ContentType="application/vnd.openxmlformats-officedocument.presentationml.notesSlide+xml"/>
  <Override PartName="/ppt/tags/tag27.xml" ContentType="application/vnd.openxmlformats-officedocument.presentationml.tags+xml"/>
  <Override PartName="/ppt/notesSlides/notesSlide25.xml" ContentType="application/vnd.openxmlformats-officedocument.presentationml.notesSlide+xml"/>
  <Override PartName="/ppt/tags/tag28.xml" ContentType="application/vnd.openxmlformats-officedocument.presentationml.tags+xml"/>
  <Override PartName="/ppt/notesSlides/notesSlide26.xml" ContentType="application/vnd.openxmlformats-officedocument.presentationml.notesSlide+xml"/>
  <Override PartName="/ppt/tags/tag29.xml" ContentType="application/vnd.openxmlformats-officedocument.presentationml.tags+xml"/>
  <Override PartName="/ppt/notesSlides/notesSlide27.xml" ContentType="application/vnd.openxmlformats-officedocument.presentationml.notesSlide+xml"/>
  <Override PartName="/ppt/tags/tag30.xml" ContentType="application/vnd.openxmlformats-officedocument.presentationml.tags+xml"/>
  <Override PartName="/ppt/notesSlides/notesSlide28.xml" ContentType="application/vnd.openxmlformats-officedocument.presentationml.notesSlide+xml"/>
  <Override PartName="/ppt/tags/tag31.xml" ContentType="application/vnd.openxmlformats-officedocument.presentationml.tags+xml"/>
  <Override PartName="/ppt/notesSlides/notesSlide29.xml" ContentType="application/vnd.openxmlformats-officedocument.presentationml.notesSlide+xml"/>
  <Override PartName="/ppt/tags/tag32.xml" ContentType="application/vnd.openxmlformats-officedocument.presentationml.tags+xml"/>
  <Override PartName="/ppt/notesSlides/notesSlide30.xml" ContentType="application/vnd.openxmlformats-officedocument.presentationml.notesSlide+xml"/>
  <Override PartName="/ppt/tags/tag33.xml" ContentType="application/vnd.openxmlformats-officedocument.presentationml.tags+xml"/>
  <Override PartName="/ppt/notesSlides/notesSlide31.xml" ContentType="application/vnd.openxmlformats-officedocument.presentationml.notesSlide+xml"/>
  <Override PartName="/ppt/tags/tag34.xml" ContentType="application/vnd.openxmlformats-officedocument.presentationml.tags+xml"/>
  <Override PartName="/ppt/notesSlides/notesSlide32.xml" ContentType="application/vnd.openxmlformats-officedocument.presentationml.notesSlide+xml"/>
  <Override PartName="/ppt/tags/tag35.xml" ContentType="application/vnd.openxmlformats-officedocument.presentationml.tags+xml"/>
  <Override PartName="/ppt/notesSlides/notesSlide33.xml" ContentType="application/vnd.openxmlformats-officedocument.presentationml.notesSlide+xml"/>
  <Override PartName="/ppt/tags/tag36.xml" ContentType="application/vnd.openxmlformats-officedocument.presentationml.tags+xml"/>
  <Override PartName="/ppt/notesSlides/notesSlide34.xml" ContentType="application/vnd.openxmlformats-officedocument.presentationml.notesSlide+xml"/>
  <Override PartName="/ppt/tags/tag37.xml" ContentType="application/vnd.openxmlformats-officedocument.presentationml.tags+xml"/>
  <Override PartName="/ppt/notesSlides/notesSlide35.xml" ContentType="application/vnd.openxmlformats-officedocument.presentationml.notesSlide+xml"/>
  <Override PartName="/ppt/tags/tag38.xml" ContentType="application/vnd.openxmlformats-officedocument.presentationml.tags+xml"/>
  <Override PartName="/ppt/notesSlides/notesSlide36.xml" ContentType="application/vnd.openxmlformats-officedocument.presentationml.notesSlide+xml"/>
  <Override PartName="/ppt/tags/tag39.xml" ContentType="application/vnd.openxmlformats-officedocument.presentationml.tags+xml"/>
  <Override PartName="/ppt/notesSlides/notesSlide37.xml" ContentType="application/vnd.openxmlformats-officedocument.presentationml.notesSlide+xml"/>
  <Override PartName="/ppt/tags/tag40.xml" ContentType="application/vnd.openxmlformats-officedocument.presentationml.tags+xml"/>
  <Override PartName="/ppt/notesSlides/notesSlide38.xml" ContentType="application/vnd.openxmlformats-officedocument.presentationml.notesSlide+xml"/>
  <Override PartName="/ppt/tags/tag41.xml" ContentType="application/vnd.openxmlformats-officedocument.presentationml.tags+xml"/>
  <Override PartName="/ppt/notesSlides/notesSlide39.xml" ContentType="application/vnd.openxmlformats-officedocument.presentationml.notesSlide+xml"/>
  <Override PartName="/ppt/tags/tag42.xml" ContentType="application/vnd.openxmlformats-officedocument.presentationml.tags+xml"/>
  <Override PartName="/ppt/notesSlides/notesSlide40.xml" ContentType="application/vnd.openxmlformats-officedocument.presentationml.notesSlide+xml"/>
  <Override PartName="/ppt/tags/tag43.xml" ContentType="application/vnd.openxmlformats-officedocument.presentationml.tags+xml"/>
  <Override PartName="/ppt/notesSlides/notesSlide41.xml" ContentType="application/vnd.openxmlformats-officedocument.presentationml.notesSlide+xml"/>
  <Override PartName="/ppt/tags/tag44.xml" ContentType="application/vnd.openxmlformats-officedocument.presentationml.tags+xml"/>
  <Override PartName="/ppt/notesSlides/notesSlide42.xml" ContentType="application/vnd.openxmlformats-officedocument.presentationml.notesSlide+xml"/>
  <Override PartName="/ppt/tags/tag45.xml" ContentType="application/vnd.openxmlformats-officedocument.presentationml.tags+xml"/>
  <Override PartName="/ppt/notesSlides/notesSlide43.xml" ContentType="application/vnd.openxmlformats-officedocument.presentationml.notesSlide+xml"/>
  <Override PartName="/ppt/tags/tag46.xml" ContentType="application/vnd.openxmlformats-officedocument.presentationml.tags+xml"/>
  <Override PartName="/ppt/notesSlides/notesSlide44.xml" ContentType="application/vnd.openxmlformats-officedocument.presentationml.notesSlide+xml"/>
  <Override PartName="/ppt/tags/tag47.xml" ContentType="application/vnd.openxmlformats-officedocument.presentationml.tags+xml"/>
  <Override PartName="/ppt/notesSlides/notesSlide45.xml" ContentType="application/vnd.openxmlformats-officedocument.presentationml.notesSlide+xml"/>
  <Override PartName="/ppt/tags/tag48.xml" ContentType="application/vnd.openxmlformats-officedocument.presentationml.tags+xml"/>
  <Override PartName="/ppt/notesSlides/notesSlide46.xml" ContentType="application/vnd.openxmlformats-officedocument.presentationml.notesSlide+xml"/>
  <Override PartName="/ppt/tags/tag49.xml" ContentType="application/vnd.openxmlformats-officedocument.presentationml.tags+xml"/>
  <Override PartName="/ppt/notesSlides/notesSlide47.xml" ContentType="application/vnd.openxmlformats-officedocument.presentationml.notesSlide+xml"/>
  <Override PartName="/ppt/tags/tag50.xml" ContentType="application/vnd.openxmlformats-officedocument.presentationml.tags+xml"/>
  <Override PartName="/ppt/notesSlides/notesSlide48.xml" ContentType="application/vnd.openxmlformats-officedocument.presentationml.notesSlide+xml"/>
  <Override PartName="/ppt/tags/tag51.xml" ContentType="application/vnd.openxmlformats-officedocument.presentationml.tags+xml"/>
  <Override PartName="/ppt/notesSlides/notesSlide49.xml" ContentType="application/vnd.openxmlformats-officedocument.presentationml.notesSlide+xml"/>
  <Override PartName="/ppt/tags/tag52.xml" ContentType="application/vnd.openxmlformats-officedocument.presentationml.tags+xml"/>
  <Override PartName="/ppt/notesSlides/notesSlide50.xml" ContentType="application/vnd.openxmlformats-officedocument.presentationml.notesSlide+xml"/>
  <Override PartName="/ppt/tags/tag53.xml" ContentType="application/vnd.openxmlformats-officedocument.presentationml.tags+xml"/>
  <Override PartName="/ppt/notesSlides/notesSlide51.xml" ContentType="application/vnd.openxmlformats-officedocument.presentationml.notesSlide+xml"/>
  <Override PartName="/ppt/tags/tag54.xml" ContentType="application/vnd.openxmlformats-officedocument.presentationml.tags+xml"/>
  <Override PartName="/ppt/notesSlides/notesSlide52.xml" ContentType="application/vnd.openxmlformats-officedocument.presentationml.notesSlide+xml"/>
  <Override PartName="/ppt/tags/tag55.xml" ContentType="application/vnd.openxmlformats-officedocument.presentationml.tags+xml"/>
  <Override PartName="/ppt/notesSlides/notesSlide53.xml" ContentType="application/vnd.openxmlformats-officedocument.presentationml.notesSlide+xml"/>
  <Override PartName="/ppt/tags/tag56.xml" ContentType="application/vnd.openxmlformats-officedocument.presentationml.tags+xml"/>
  <Override PartName="/ppt/notesSlides/notesSlide54.xml" ContentType="application/vnd.openxmlformats-officedocument.presentationml.notesSlide+xml"/>
  <Override PartName="/ppt/tags/tag57.xml" ContentType="application/vnd.openxmlformats-officedocument.presentationml.tags+xml"/>
  <Override PartName="/ppt/notesSlides/notesSlide55.xml" ContentType="application/vnd.openxmlformats-officedocument.presentationml.notesSlide+xml"/>
  <Override PartName="/ppt/tags/tag58.xml" ContentType="application/vnd.openxmlformats-officedocument.presentationml.tags+xml"/>
  <Override PartName="/ppt/notesSlides/notesSlide56.xml" ContentType="application/vnd.openxmlformats-officedocument.presentationml.notesSlide+xml"/>
  <Override PartName="/ppt/tags/tag59.xml" ContentType="application/vnd.openxmlformats-officedocument.presentationml.tags+xml"/>
  <Override PartName="/ppt/notesSlides/notesSlide57.xml" ContentType="application/vnd.openxmlformats-officedocument.presentationml.notesSlide+xml"/>
  <Override PartName="/ppt/tags/tag60.xml" ContentType="application/vnd.openxmlformats-officedocument.presentationml.tags+xml"/>
  <Override PartName="/ppt/notesSlides/notesSlide58.xml" ContentType="application/vnd.openxmlformats-officedocument.presentationml.notesSlide+xml"/>
  <Override PartName="/ppt/tags/tag61.xml" ContentType="application/vnd.openxmlformats-officedocument.presentationml.tags+xml"/>
  <Override PartName="/ppt/notesSlides/notesSlide59.xml" ContentType="application/vnd.openxmlformats-officedocument.presentationml.notesSlide+xml"/>
  <Override PartName="/ppt/tags/tag62.xml" ContentType="application/vnd.openxmlformats-officedocument.presentationml.tags+xml"/>
  <Override PartName="/ppt/notesSlides/notesSlide60.xml" ContentType="application/vnd.openxmlformats-officedocument.presentationml.notesSlide+xml"/>
  <Override PartName="/ppt/tags/tag63.xml" ContentType="application/vnd.openxmlformats-officedocument.presentationml.tags+xml"/>
  <Override PartName="/ppt/notesSlides/notesSlide61.xml" ContentType="application/vnd.openxmlformats-officedocument.presentationml.notesSlide+xml"/>
  <Override PartName="/ppt/tags/tag64.xml" ContentType="application/vnd.openxmlformats-officedocument.presentationml.tags+xml"/>
  <Override PartName="/ppt/notesSlides/notesSlide62.xml" ContentType="application/vnd.openxmlformats-officedocument.presentationml.notesSlide+xml"/>
  <Override PartName="/ppt/tags/tag65.xml" ContentType="application/vnd.openxmlformats-officedocument.presentationml.tags+xml"/>
  <Override PartName="/ppt/notesSlides/notesSlide63.xml" ContentType="application/vnd.openxmlformats-officedocument.presentationml.notesSlide+xml"/>
  <Override PartName="/ppt/tags/tag66.xml" ContentType="application/vnd.openxmlformats-officedocument.presentationml.tags+xml"/>
  <Override PartName="/ppt/notesSlides/notesSlide64.xml" ContentType="application/vnd.openxmlformats-officedocument.presentationml.notesSlide+xml"/>
  <Override PartName="/ppt/tags/tag67.xml" ContentType="application/vnd.openxmlformats-officedocument.presentationml.tags+xml"/>
  <Override PartName="/ppt/notesSlides/notesSlide65.xml" ContentType="application/vnd.openxmlformats-officedocument.presentationml.notesSlide+xml"/>
  <Override PartName="/ppt/tags/tag68.xml" ContentType="application/vnd.openxmlformats-officedocument.presentationml.tags+xml"/>
  <Override PartName="/ppt/notesSlides/notesSlide66.xml" ContentType="application/vnd.openxmlformats-officedocument.presentationml.notesSlide+xml"/>
  <Override PartName="/ppt/tags/tag69.xml" ContentType="application/vnd.openxmlformats-officedocument.presentationml.tags+xml"/>
  <Override PartName="/ppt/notesSlides/notesSlide67.xml" ContentType="application/vnd.openxmlformats-officedocument.presentationml.notesSlide+xml"/>
  <Override PartName="/ppt/tags/tag70.xml" ContentType="application/vnd.openxmlformats-officedocument.presentationml.tags+xml"/>
  <Override PartName="/ppt/notesSlides/notesSlide68.xml" ContentType="application/vnd.openxmlformats-officedocument.presentationml.notesSlide+xml"/>
  <Override PartName="/ppt/tags/tag71.xml" ContentType="application/vnd.openxmlformats-officedocument.presentationml.tags+xml"/>
  <Override PartName="/ppt/notesSlides/notesSlide69.xml" ContentType="application/vnd.openxmlformats-officedocument.presentationml.notesSlide+xml"/>
  <Override PartName="/ppt/tags/tag72.xml" ContentType="application/vnd.openxmlformats-officedocument.presentationml.tags+xml"/>
  <Override PartName="/ppt/notesSlides/notesSlide70.xml" ContentType="application/vnd.openxmlformats-officedocument.presentationml.notesSlide+xml"/>
  <Override PartName="/ppt/tags/tag73.xml" ContentType="application/vnd.openxmlformats-officedocument.presentationml.tags+xml"/>
  <Override PartName="/ppt/notesSlides/notesSlide71.xml" ContentType="application/vnd.openxmlformats-officedocument.presentationml.notesSlide+xml"/>
  <Override PartName="/ppt/tags/tag74.xml" ContentType="application/vnd.openxmlformats-officedocument.presentationml.tags+xml"/>
  <Override PartName="/ppt/notesSlides/notesSlide72.xml" ContentType="application/vnd.openxmlformats-officedocument.presentationml.notesSlide+xml"/>
  <Override PartName="/ppt/tags/tag75.xml" ContentType="application/vnd.openxmlformats-officedocument.presentationml.tags+xml"/>
  <Override PartName="/ppt/notesSlides/notesSlide73.xml" ContentType="application/vnd.openxmlformats-officedocument.presentationml.notesSlide+xml"/>
  <Override PartName="/ppt/tags/tag76.xml" ContentType="application/vnd.openxmlformats-officedocument.presentationml.tags+xml"/>
  <Override PartName="/ppt/notesSlides/notesSlide74.xml" ContentType="application/vnd.openxmlformats-officedocument.presentationml.notesSlide+xml"/>
  <Override PartName="/ppt/tags/tag77.xml" ContentType="application/vnd.openxmlformats-officedocument.presentationml.tags+xml"/>
  <Override PartName="/ppt/notesSlides/notesSlide75.xml" ContentType="application/vnd.openxmlformats-officedocument.presentationml.notesSlide+xml"/>
  <Override PartName="/ppt/tags/tag78.xml" ContentType="application/vnd.openxmlformats-officedocument.presentationml.tags+xml"/>
  <Override PartName="/ppt/notesSlides/notesSlide76.xml" ContentType="application/vnd.openxmlformats-officedocument.presentationml.notesSlide+xml"/>
  <Override PartName="/ppt/tags/tag79.xml" ContentType="application/vnd.openxmlformats-officedocument.presentationml.tags+xml"/>
  <Override PartName="/ppt/notesSlides/notesSlide77.xml" ContentType="application/vnd.openxmlformats-officedocument.presentationml.notesSlide+xml"/>
  <Override PartName="/ppt/tags/tag80.xml" ContentType="application/vnd.openxmlformats-officedocument.presentationml.tags+xml"/>
  <Override PartName="/ppt/notesSlides/notesSlide78.xml" ContentType="application/vnd.openxmlformats-officedocument.presentationml.notesSlide+xml"/>
  <Override PartName="/ppt/tags/tag81.xml" ContentType="application/vnd.openxmlformats-officedocument.presentationml.tags+xml"/>
  <Override PartName="/ppt/notesSlides/notesSlide79.xml" ContentType="application/vnd.openxmlformats-officedocument.presentationml.notesSlide+xml"/>
  <Override PartName="/ppt/tags/tag82.xml" ContentType="application/vnd.openxmlformats-officedocument.presentationml.tags+xml"/>
  <Override PartName="/ppt/notesSlides/notesSlide80.xml" ContentType="application/vnd.openxmlformats-officedocument.presentationml.notesSlide+xml"/>
  <Override PartName="/ppt/tags/tag83.xml" ContentType="application/vnd.openxmlformats-officedocument.presentationml.tags+xml"/>
  <Override PartName="/ppt/notesSlides/notesSlide81.xml" ContentType="application/vnd.openxmlformats-officedocument.presentationml.notesSlide+xml"/>
  <Override PartName="/ppt/tags/tag84.xml" ContentType="application/vnd.openxmlformats-officedocument.presentationml.tags+xml"/>
  <Override PartName="/ppt/notesSlides/notesSlide82.xml" ContentType="application/vnd.openxmlformats-officedocument.presentationml.notesSlide+xml"/>
  <Override PartName="/ppt/tags/tag85.xml" ContentType="application/vnd.openxmlformats-officedocument.presentationml.tags+xml"/>
  <Override PartName="/ppt/notesSlides/notesSlide83.xml" ContentType="application/vnd.openxmlformats-officedocument.presentationml.notesSlide+xml"/>
  <Override PartName="/ppt/tags/tag86.xml" ContentType="application/vnd.openxmlformats-officedocument.presentationml.tags+xml"/>
  <Override PartName="/ppt/notesSlides/notesSlide84.xml" ContentType="application/vnd.openxmlformats-officedocument.presentationml.notesSlide+xml"/>
  <Override PartName="/ppt/tags/tag87.xml" ContentType="application/vnd.openxmlformats-officedocument.presentationml.tags+xml"/>
  <Override PartName="/ppt/notesSlides/notesSlide85.xml" ContentType="application/vnd.openxmlformats-officedocument.presentationml.notesSlide+xml"/>
  <Override PartName="/ppt/tags/tag88.xml" ContentType="application/vnd.openxmlformats-officedocument.presentationml.tags+xml"/>
  <Override PartName="/ppt/notesSlides/notesSlide86.xml" ContentType="application/vnd.openxmlformats-officedocument.presentationml.notesSlide+xml"/>
  <Override PartName="/ppt/tags/tag89.xml" ContentType="application/vnd.openxmlformats-officedocument.presentationml.tags+xml"/>
  <Override PartName="/ppt/notesSlides/notesSlide87.xml" ContentType="application/vnd.openxmlformats-officedocument.presentationml.notesSlide+xml"/>
  <Override PartName="/ppt/tags/tag90.xml" ContentType="application/vnd.openxmlformats-officedocument.presentationml.tags+xml"/>
  <Override PartName="/ppt/notesSlides/notesSlide88.xml" ContentType="application/vnd.openxmlformats-officedocument.presentationml.notesSlide+xml"/>
  <Override PartName="/ppt/tags/tag91.xml" ContentType="application/vnd.openxmlformats-officedocument.presentationml.tags+xml"/>
  <Override PartName="/ppt/notesSlides/notesSlide89.xml" ContentType="application/vnd.openxmlformats-officedocument.presentationml.notesSlide+xml"/>
  <Override PartName="/ppt/tags/tag92.xml" ContentType="application/vnd.openxmlformats-officedocument.presentationml.tags+xml"/>
  <Override PartName="/ppt/notesSlides/notesSlide90.xml" ContentType="application/vnd.openxmlformats-officedocument.presentationml.notesSlide+xml"/>
  <Override PartName="/ppt/tags/tag93.xml" ContentType="application/vnd.openxmlformats-officedocument.presentationml.tags+xml"/>
  <Override PartName="/ppt/notesSlides/notesSlide91.xml" ContentType="application/vnd.openxmlformats-officedocument.presentationml.notesSlide+xml"/>
  <Override PartName="/ppt/tags/tag94.xml" ContentType="application/vnd.openxmlformats-officedocument.presentationml.tags+xml"/>
  <Override PartName="/ppt/notesSlides/notesSlide92.xml" ContentType="application/vnd.openxmlformats-officedocument.presentationml.notesSlide+xml"/>
  <Override PartName="/ppt/tags/tag95.xml" ContentType="application/vnd.openxmlformats-officedocument.presentationml.tags+xml"/>
  <Override PartName="/ppt/notesSlides/notesSlide93.xml" ContentType="application/vnd.openxmlformats-officedocument.presentationml.notesSlide+xml"/>
  <Override PartName="/ppt/tags/tag96.xml" ContentType="application/vnd.openxmlformats-officedocument.presentationml.tags+xml"/>
  <Override PartName="/ppt/notesSlides/notesSlide9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96"/>
  </p:notesMasterIdLst>
  <p:handoutMasterIdLst>
    <p:handoutMasterId r:id="rId97"/>
  </p:handoutMasterIdLst>
  <p:sldIdLst>
    <p:sldId id="256" r:id="rId2"/>
    <p:sldId id="294" r:id="rId3"/>
    <p:sldId id="487" r:id="rId4"/>
    <p:sldId id="411" r:id="rId5"/>
    <p:sldId id="489" r:id="rId6"/>
    <p:sldId id="490" r:id="rId7"/>
    <p:sldId id="491" r:id="rId8"/>
    <p:sldId id="492" r:id="rId9"/>
    <p:sldId id="493" r:id="rId10"/>
    <p:sldId id="494" r:id="rId11"/>
    <p:sldId id="495" r:id="rId12"/>
    <p:sldId id="496" r:id="rId13"/>
    <p:sldId id="497" r:id="rId14"/>
    <p:sldId id="498" r:id="rId15"/>
    <p:sldId id="499" r:id="rId16"/>
    <p:sldId id="447" r:id="rId17"/>
    <p:sldId id="501" r:id="rId18"/>
    <p:sldId id="502" r:id="rId19"/>
    <p:sldId id="503" r:id="rId20"/>
    <p:sldId id="507" r:id="rId21"/>
    <p:sldId id="508" r:id="rId22"/>
    <p:sldId id="509" r:id="rId23"/>
    <p:sldId id="512" r:id="rId24"/>
    <p:sldId id="505" r:id="rId25"/>
    <p:sldId id="513" r:id="rId26"/>
    <p:sldId id="514" r:id="rId27"/>
    <p:sldId id="506" r:id="rId28"/>
    <p:sldId id="515" r:id="rId29"/>
    <p:sldId id="516" r:id="rId30"/>
    <p:sldId id="517" r:id="rId31"/>
    <p:sldId id="518" r:id="rId32"/>
    <p:sldId id="504" r:id="rId33"/>
    <p:sldId id="519" r:id="rId34"/>
    <p:sldId id="521" r:id="rId35"/>
    <p:sldId id="522" r:id="rId36"/>
    <p:sldId id="523" r:id="rId37"/>
    <p:sldId id="524" r:id="rId38"/>
    <p:sldId id="525" r:id="rId39"/>
    <p:sldId id="520" r:id="rId40"/>
    <p:sldId id="526" r:id="rId41"/>
    <p:sldId id="527" r:id="rId42"/>
    <p:sldId id="528" r:id="rId43"/>
    <p:sldId id="529" r:id="rId44"/>
    <p:sldId id="530" r:id="rId45"/>
    <p:sldId id="531" r:id="rId46"/>
    <p:sldId id="533" r:id="rId47"/>
    <p:sldId id="532" r:id="rId48"/>
    <p:sldId id="534" r:id="rId49"/>
    <p:sldId id="535" r:id="rId50"/>
    <p:sldId id="536" r:id="rId51"/>
    <p:sldId id="537" r:id="rId52"/>
    <p:sldId id="538" r:id="rId53"/>
    <p:sldId id="539" r:id="rId54"/>
    <p:sldId id="540" r:id="rId55"/>
    <p:sldId id="542" r:id="rId56"/>
    <p:sldId id="486" r:id="rId57"/>
    <p:sldId id="566" r:id="rId58"/>
    <p:sldId id="541" r:id="rId59"/>
    <p:sldId id="568" r:id="rId60"/>
    <p:sldId id="544" r:id="rId61"/>
    <p:sldId id="545" r:id="rId62"/>
    <p:sldId id="543" r:id="rId63"/>
    <p:sldId id="546" r:id="rId64"/>
    <p:sldId id="551" r:id="rId65"/>
    <p:sldId id="547" r:id="rId66"/>
    <p:sldId id="548" r:id="rId67"/>
    <p:sldId id="552" r:id="rId68"/>
    <p:sldId id="550" r:id="rId69"/>
    <p:sldId id="553" r:id="rId70"/>
    <p:sldId id="549" r:id="rId71"/>
    <p:sldId id="555" r:id="rId72"/>
    <p:sldId id="556" r:id="rId73"/>
    <p:sldId id="557" r:id="rId74"/>
    <p:sldId id="558" r:id="rId75"/>
    <p:sldId id="569" r:id="rId76"/>
    <p:sldId id="559" r:id="rId77"/>
    <p:sldId id="560" r:id="rId78"/>
    <p:sldId id="570" r:id="rId79"/>
    <p:sldId id="571" r:id="rId80"/>
    <p:sldId id="561" r:id="rId81"/>
    <p:sldId id="562" r:id="rId82"/>
    <p:sldId id="564" r:id="rId83"/>
    <p:sldId id="563" r:id="rId84"/>
    <p:sldId id="565" r:id="rId85"/>
    <p:sldId id="572" r:id="rId86"/>
    <p:sldId id="573" r:id="rId87"/>
    <p:sldId id="574" r:id="rId88"/>
    <p:sldId id="575" r:id="rId89"/>
    <p:sldId id="576" r:id="rId90"/>
    <p:sldId id="577" r:id="rId91"/>
    <p:sldId id="578" r:id="rId92"/>
    <p:sldId id="352" r:id="rId93"/>
    <p:sldId id="350" r:id="rId94"/>
    <p:sldId id="349" r:id="rId95"/>
  </p:sldIdLst>
  <p:sldSz cx="9144000" cy="6858000" type="screen4x3"/>
  <p:notesSz cx="7010400" cy="9296400"/>
  <p:custDataLst>
    <p:tags r:id="rId98"/>
  </p:custDataLst>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03FFD4-DDCE-BF19-74CA-932D1CB05B4A}" name="Mary Beth Faccioli" initials="MF" userId="cf2baabc98c6670d" providerId="Windows Live"/>
  <p188:author id="{3C95D8E0-BD8D-3331-11E7-7341778080B7}" name="Michelle Frisque" initials="MF" userId="S::michelle@frisqueconsulting.com::37aced1b-b634-4327-9d0e-5eacb81a0bca" providerId="AD"/>
  <p188:author id="{B3BED9FD-2B99-13FA-5507-8EB0B46CA5A2}" name="Mary Beth Faccioli" initials="MF" userId="S::marybeth@learningalchemy.com::fdd4d201-c0c2-406e-b945-6eded95e28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68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201" autoAdjust="0"/>
    <p:restoredTop sz="46403" autoAdjust="0"/>
  </p:normalViewPr>
  <p:slideViewPr>
    <p:cSldViewPr>
      <p:cViewPr>
        <p:scale>
          <a:sx n="131" d="100"/>
          <a:sy n="131" d="100"/>
        </p:scale>
        <p:origin x="264" y="-31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ags" Target="tags/tag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2/13/24</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2/13/24</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effectLst/>
                <a:latin typeface="ATT Aleck Sans" panose="020B0503020203020204" pitchFamily="34" charset="0"/>
                <a:ea typeface="Calibri" panose="020F0502020204030204" pitchFamily="34" charset="0"/>
                <a:cs typeface="Times New Roman" panose="02020603050405020304" pitchFamily="18" charset="0"/>
              </a:rPr>
              <a:t>Workshop Introduction</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1" dirty="0">
              <a:solidFill>
                <a:srgbClr val="009FDB"/>
              </a:solidFill>
              <a:effectLst/>
              <a:highlight>
                <a:srgbClr val="FFFF00"/>
              </a:highlight>
              <a:latin typeface="ATT Aleck Sans" panose="020B0503020203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1" dirty="0">
                <a:highlight>
                  <a:srgbClr val="FFFF00"/>
                </a:highlight>
              </a:rPr>
              <a:t>ADDITIONAL DETAILS: </a:t>
            </a:r>
            <a:r>
              <a:rPr lang="en-US" i="0" dirty="0">
                <a:highlight>
                  <a:srgbClr val="FFFF00"/>
                </a:highlight>
              </a:rPr>
              <a:t>Please update this slide with the appropriate information:</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Instructor name</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Instructor affiliation (for instance, library staff member, community volunteer, etc.) </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Location name</a:t>
            </a:r>
            <a:r>
              <a:rPr lang="en-US" dirty="0">
                <a:effectLst/>
                <a:highlight>
                  <a:srgbClr val="FFFF00"/>
                </a:highlight>
              </a:rPr>
              <a:t> </a:t>
            </a:r>
          </a:p>
          <a:p>
            <a:pPr marL="171450" indent="-171450">
              <a:buFont typeface="Arial" panose="020B0604020202020204" pitchFamily="34" charset="0"/>
              <a:buChar char="•"/>
            </a:pPr>
            <a:r>
              <a:rPr lang="en-US" dirty="0">
                <a:effectLst/>
                <a:highlight>
                  <a:srgbClr val="FFFF00"/>
                </a:highlight>
              </a:rPr>
              <a:t>Library’s logo</a:t>
            </a:r>
          </a:p>
          <a:p>
            <a:endParaRPr lang="en-US" dirty="0">
              <a:effectLst/>
              <a:highlight>
                <a:srgbClr val="FFFF00"/>
              </a:highlight>
            </a:endParaRPr>
          </a:p>
          <a:p>
            <a:r>
              <a:rPr lang="en-US" i="1" dirty="0">
                <a:highlight>
                  <a:srgbClr val="FFFF00"/>
                </a:highlight>
              </a:rPr>
              <a:t>ADDITIONAL DETAILS: </a:t>
            </a:r>
            <a:r>
              <a:rPr lang="en-US" dirty="0">
                <a:effectLst/>
                <a:highlight>
                  <a:srgbClr val="FFFF00"/>
                </a:highlight>
              </a:rPr>
              <a:t>Before the workshop, please review the Instructor Outline for guidance on what to do to prepare for the workshop. You’ll find notes on how to conduct the workshop and details on what you should do once the workshop ends. </a:t>
            </a:r>
            <a:endParaRPr lang="en-US" dirty="0">
              <a:highlight>
                <a:srgbClr val="FFFF00"/>
              </a:highlight>
            </a:endParaRPr>
          </a:p>
          <a:p>
            <a:pPr>
              <a:spcBef>
                <a:spcPct val="0"/>
              </a:spcBef>
            </a:pPr>
            <a:endParaRPr lang="en-US" altLang="en-US" dirty="0"/>
          </a:p>
          <a:p>
            <a:r>
              <a:rPr lang="en-US" i="1" dirty="0"/>
              <a:t>INSTRUCTOR NOTE: </a:t>
            </a:r>
            <a:r>
              <a:rPr lang="en-US" i="0" dirty="0"/>
              <a:t>Please use the Volunteer Instructor Guide for talking points for the presentation. In that document, slide notations begin on page 5.</a:t>
            </a:r>
          </a:p>
          <a:p>
            <a:pPr marL="0" marR="0" indent="457200">
              <a:lnSpc>
                <a:spcPct val="107000"/>
              </a:lnSpc>
              <a:spcBef>
                <a:spcPts val="0"/>
              </a:spcBef>
              <a:spcAft>
                <a:spcPts val="800"/>
              </a:spcAft>
            </a:pPr>
            <a:endParaRPr lang="en-US" sz="1200" dirty="0">
              <a:effectLst/>
              <a:latin typeface="+mn-lt"/>
              <a:ea typeface="+mn-ea"/>
              <a:cs typeface="+mn-cs"/>
            </a:endParaRPr>
          </a:p>
          <a:p>
            <a:pPr marL="0" marR="0" indent="0">
              <a:lnSpc>
                <a:spcPct val="107000"/>
              </a:lnSpc>
              <a:spcBef>
                <a:spcPts val="0"/>
              </a:spcBef>
              <a:spcAft>
                <a:spcPts val="800"/>
              </a:spcAft>
              <a:buFont typeface="Arial" panose="020B0604020202020204" pitchFamily="34" charset="0"/>
              <a:buNone/>
            </a:pPr>
            <a:r>
              <a:rPr lang="en-US" sz="1800" dirty="0">
                <a:effectLst/>
                <a:latin typeface="Segoe UI" panose="020B0502040204020203" pitchFamily="34" charset="0"/>
                <a:ea typeface="Calibri" panose="020F0502020204030204" pitchFamily="34" charset="0"/>
                <a:cs typeface="Times New Roman" panose="02020603050405020304" pitchFamily="18" charset="0"/>
              </a:rPr>
              <a:t>Example Script to begin the workshop: My name is </a:t>
            </a:r>
            <a:r>
              <a:rPr lang="en-US" sz="1800" i="1" dirty="0">
                <a:effectLst/>
                <a:latin typeface="Segoe UI" panose="020B0502040204020203" pitchFamily="34" charset="0"/>
                <a:ea typeface="Calibri" panose="020F0502020204030204" pitchFamily="34" charset="0"/>
                <a:cs typeface="Times New Roman" panose="02020603050405020304" pitchFamily="18" charset="0"/>
              </a:rPr>
              <a:t>&lt;your name here&gt;</a:t>
            </a:r>
            <a:r>
              <a:rPr lang="en-US" sz="1800" dirty="0">
                <a:effectLst/>
                <a:latin typeface="Segoe UI" panose="020B0502040204020203" pitchFamily="34" charset="0"/>
                <a:ea typeface="Calibri" panose="020F0502020204030204" pitchFamily="34" charset="0"/>
                <a:cs typeface="Times New Roman" panose="02020603050405020304" pitchFamily="18" charset="0"/>
              </a:rPr>
              <a:t> and I am </a:t>
            </a:r>
            <a:r>
              <a:rPr lang="en-US" sz="1800" i="1" dirty="0">
                <a:effectLst/>
                <a:latin typeface="Segoe UI" panose="020B0502040204020203" pitchFamily="34" charset="0"/>
                <a:ea typeface="Calibri" panose="020F0502020204030204" pitchFamily="34" charset="0"/>
                <a:cs typeface="Times New Roman" panose="02020603050405020304" pitchFamily="18" charset="0"/>
              </a:rPr>
              <a:t>&lt;brief description of yourself&gt;.”</a:t>
            </a:r>
            <a:r>
              <a:rPr lang="en-US" sz="1800" dirty="0">
                <a:effectLst/>
                <a:latin typeface="Segoe UI" panose="020B0502040204020203"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Today’s workshop is provided by the Public Library Association with support from Heartland Forward.” </a:t>
            </a: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Segoe UI" panose="020B0502040204020203" pitchFamily="34" charset="0"/>
                <a:ea typeface="Calibri" panose="020F0502020204030204" pitchFamily="34" charset="0"/>
                <a:cs typeface="Times New Roman" panose="02020603050405020304" pitchFamily="18" charset="0"/>
              </a:rPr>
              <a:t>Before we get started, here are a few housekeeping items: </a:t>
            </a:r>
            <a:r>
              <a:rPr lang="en-US" sz="18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[Mention the items that are relevant to your workshop.]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Also, include a thank-you to community collaborator if applicable.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i="1" kern="1200" dirty="0">
              <a:solidFill>
                <a:schemeClr val="tx1"/>
              </a:solidFill>
              <a:effectLst/>
              <a:latin typeface="+mn-lt"/>
              <a:ea typeface="+mn-ea"/>
              <a:cs typeface="+mn-cs"/>
            </a:endParaRPr>
          </a:p>
          <a:p>
            <a:r>
              <a:rPr lang="en-US" i="1" dirty="0"/>
              <a:t>INSTRUCTOR NOTE: </a:t>
            </a:r>
            <a:r>
              <a:rPr lang="en-US" sz="1200" i="0" kern="1200" dirty="0">
                <a:solidFill>
                  <a:schemeClr val="tx1"/>
                </a:solidFill>
                <a:effectLst/>
                <a:latin typeface="+mn-lt"/>
                <a:ea typeface="+mn-ea"/>
                <a:cs typeface="+mn-cs"/>
              </a:rPr>
              <a:t>Include thank-you to community collaborator if applicable.</a:t>
            </a:r>
          </a:p>
          <a:p>
            <a:endParaRPr lang="en-US" sz="1200" i="1" kern="1200" dirty="0">
              <a:solidFill>
                <a:schemeClr val="tx1"/>
              </a:solidFill>
              <a:effectLst/>
              <a:latin typeface="+mn-lt"/>
              <a:ea typeface="+mn-ea"/>
              <a:cs typeface="+mn-cs"/>
            </a:endParaRPr>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Example Script to begin the workshop: My name is </a:t>
            </a:r>
            <a:r>
              <a:rPr lang="en-US" sz="1800" b="1" dirty="0">
                <a:effectLst/>
                <a:latin typeface="Segoe UI" panose="020B0502040204020203" pitchFamily="34" charset="0"/>
                <a:ea typeface="Calibri" panose="020F0502020204030204" pitchFamily="34" charset="0"/>
                <a:cs typeface="Times New Roman" panose="02020603050405020304" pitchFamily="18" charset="0"/>
              </a:rPr>
              <a:t>&lt;your name here&gt;</a:t>
            </a:r>
            <a:r>
              <a:rPr lang="en-US" sz="1800" dirty="0">
                <a:effectLst/>
                <a:latin typeface="Segoe UI" panose="020B0502040204020203" pitchFamily="34" charset="0"/>
                <a:ea typeface="Calibri" panose="020F0502020204030204" pitchFamily="34" charset="0"/>
                <a:cs typeface="Times New Roman" panose="02020603050405020304" pitchFamily="18" charset="0"/>
              </a:rPr>
              <a:t> and I am </a:t>
            </a:r>
            <a:r>
              <a:rPr lang="en-US" sz="1800" b="1" dirty="0">
                <a:effectLst/>
                <a:latin typeface="Segoe UI" panose="020B0502040204020203" pitchFamily="34" charset="0"/>
                <a:ea typeface="Calibri" panose="020F0502020204030204" pitchFamily="34" charset="0"/>
                <a:cs typeface="Times New Roman" panose="02020603050405020304" pitchFamily="18" charset="0"/>
              </a:rPr>
              <a:t>&lt;brief description of yourself&gt;</a:t>
            </a:r>
            <a:r>
              <a:rPr lang="en-US" sz="1800" dirty="0">
                <a:effectLst/>
                <a:latin typeface="Segoe UI" panose="020B0502040204020203" pitchFamily="34" charset="0"/>
                <a:ea typeface="Calibri" panose="020F0502020204030204" pitchFamily="34" charset="0"/>
                <a:cs typeface="Times New Roman" panose="02020603050405020304" pitchFamily="18" charset="0"/>
              </a:rPr>
              <a:t>.” Before we get started, here are a few housekeeping items: </a:t>
            </a:r>
            <a:r>
              <a:rPr lang="en-US" sz="18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[Mention the items that are relevant to your workshop.]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Symbol" pitchFamily="2" charset="2"/>
              <a:buChar char=""/>
            </a:pPr>
            <a:r>
              <a:rPr lang="en-US" sz="1800" dirty="0">
                <a:effectLst/>
                <a:latin typeface="Segoe UI" panose="020B0502040204020203" pitchFamily="34" charset="0"/>
                <a:ea typeface="Calibri" panose="020F0502020204030204" pitchFamily="34" charset="0"/>
                <a:cs typeface="Times New Roman" panose="02020603050405020304" pitchFamily="18" charset="0"/>
              </a:rPr>
              <a:t>Where are the restrooms?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Symbol" pitchFamily="2" charset="2"/>
              <a:buChar char=""/>
            </a:pPr>
            <a:r>
              <a:rPr lang="en-US" sz="1800" dirty="0">
                <a:effectLst/>
                <a:latin typeface="Segoe UI" panose="020B0502040204020203" pitchFamily="34" charset="0"/>
                <a:ea typeface="Calibri" panose="020F0502020204030204" pitchFamily="34" charset="0"/>
                <a:cs typeface="Times New Roman" panose="02020603050405020304" pitchFamily="18" charset="0"/>
              </a:rPr>
              <a:t>Where are the emergency exits?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Symbol" pitchFamily="2" charset="2"/>
              <a:buChar char=""/>
            </a:pPr>
            <a:r>
              <a:rPr lang="en-US" sz="1800" dirty="0">
                <a:effectLst/>
                <a:latin typeface="Segoe UI" panose="020B0502040204020203" pitchFamily="34" charset="0"/>
                <a:ea typeface="Calibri" panose="020F0502020204030204" pitchFamily="34" charset="0"/>
                <a:cs typeface="Times New Roman" panose="02020603050405020304" pitchFamily="18" charset="0"/>
              </a:rPr>
              <a:t>When/how to ask questions. Point to the page number located on each slide for participants to write down along with their question.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Symbol" pitchFamily="2" charset="2"/>
              <a:buChar char=""/>
            </a:pPr>
            <a:r>
              <a:rPr lang="en-US" sz="1800" dirty="0">
                <a:effectLst/>
                <a:latin typeface="Segoe UI" panose="020B0502040204020203" pitchFamily="34" charset="0"/>
                <a:ea typeface="Calibri" panose="020F0502020204030204" pitchFamily="34" charset="0"/>
                <a:cs typeface="Times New Roman" panose="02020603050405020304" pitchFamily="18" charset="0"/>
              </a:rPr>
              <a:t>If you have a cell phone with you, please make sure to either turn it off or set it to silent.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Symbol" pitchFamily="2" charset="2"/>
              <a:buChar char=""/>
            </a:pPr>
            <a:r>
              <a:rPr lang="en-US" sz="1800" dirty="0">
                <a:effectLst/>
                <a:latin typeface="Segoe UI" panose="020B0502040204020203" pitchFamily="34" charset="0"/>
                <a:ea typeface="Calibri" panose="020F0502020204030204" pitchFamily="34" charset="0"/>
                <a:cs typeface="Times New Roman" panose="02020603050405020304" pitchFamily="18" charset="0"/>
              </a:rPr>
              <a:t>Will there be a break?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p>
          <a:p>
            <a:endParaRPr lang="en-US" dirty="0">
              <a:highlight>
                <a:srgbClr val="FFFF00"/>
              </a:highlight>
              <a:latin typeface="Calibri"/>
              <a:ea typeface="Calibri"/>
              <a:cs typeface="Calibri"/>
              <a:sym typeface="Calibri"/>
            </a:endParaRPr>
          </a:p>
          <a:p>
            <a:pPr marL="0" marR="0">
              <a:lnSpc>
                <a:spcPct val="107000"/>
              </a:lnSpc>
              <a:spcBef>
                <a:spcPts val="0"/>
              </a:spcBef>
              <a:spcAft>
                <a:spcPts val="800"/>
              </a:spcAft>
            </a:pPr>
            <a:r>
              <a:rPr lang="en-US" sz="1800" i="1" dirty="0">
                <a:effectLst/>
                <a:latin typeface="Segoe UI" panose="020B0502040204020203" pitchFamily="34" charset="0"/>
                <a:ea typeface="Calibri" panose="020F0502020204030204" pitchFamily="34" charset="0"/>
                <a:cs typeface="Times New Roman" panose="02020603050405020304" pitchFamily="18" charset="0"/>
              </a:rPr>
              <a:t>INSTRUCTOR NOTE: </a:t>
            </a:r>
            <a:r>
              <a:rPr lang="en-US" sz="1800" i="1" dirty="0">
                <a:effectLst/>
                <a:latin typeface="Segoe UI" panose="020B0502040204020203" pitchFamily="34" charset="0"/>
                <a:ea typeface="Calibri" panose="020F0502020204030204" pitchFamily="34" charset="0"/>
              </a:rPr>
              <a:t>Before providing the definition, ask the learners if any of them have ever used video a conferencing tool to communicate with their friends, families, for work, school, church, etc. If they don’t know, ask if they have used tools like FaceTime, Google Meet, Zoom, Teams, etc. If you ask this question, add this transition: Live video visits are a lot like the video calls you have had with friends, family, or co-workers. Include additional examples mentioned by the learners.</a:t>
            </a:r>
            <a:r>
              <a:rPr lang="en-US" sz="2800" dirty="0">
                <a:effectLst/>
              </a:rPr>
              <a:t> </a:t>
            </a:r>
            <a:r>
              <a:rPr lang="en-US" sz="1800" i="0" dirty="0">
                <a:effectLst/>
                <a:latin typeface="Segoe UI" panose="020B0502040204020203" pitchFamily="34" charset="0"/>
                <a:ea typeface="Calibri" panose="020F0502020204030204" pitchFamily="34" charset="0"/>
                <a:cs typeface="Times New Roman" panose="02020603050405020304" pitchFamily="18" charset="0"/>
              </a:rPr>
              <a:t>.</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highlight>
                <a:srgbClr val="FFFF00"/>
              </a:highlight>
              <a:latin typeface="Calibri"/>
              <a:ea typeface="Calibri"/>
              <a:cs typeface="Calibri"/>
              <a:sym typeface="Calibri"/>
            </a:endParaRPr>
          </a:p>
          <a:p>
            <a:r>
              <a:rPr lang="en-US" dirty="0">
                <a:highlight>
                  <a:srgbClr val="FFFF00"/>
                </a:highlight>
                <a:latin typeface="Calibri"/>
                <a:ea typeface="Calibri"/>
                <a:cs typeface="Calibri"/>
                <a:sym typeface="Calibri"/>
              </a:rPr>
              <a:t>Live video visits. This is a live video conferencing appointment between you and a provider like your doctor or nurse practitioner.</a:t>
            </a: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10</a:t>
            </a:fld>
            <a:endParaRPr lang="en-US"/>
          </a:p>
        </p:txBody>
      </p:sp>
    </p:spTree>
    <p:extLst>
      <p:ext uri="{BB962C8B-B14F-4D97-AF65-F5344CB8AC3E}">
        <p14:creationId xmlns:p14="http://schemas.microsoft.com/office/powerpoint/2010/main" val="533567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FF"/>
                </a:highlight>
                <a:latin typeface="Calibri"/>
                <a:ea typeface="Calibri"/>
                <a:cs typeface="Calibri"/>
                <a:sym typeface="Calibri"/>
              </a:rPr>
              <a:t>Audio Visits. The appointment with your health care provider is a phone call.</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11</a:t>
            </a:fld>
            <a:endParaRPr lang="en-US"/>
          </a:p>
        </p:txBody>
      </p:sp>
    </p:spTree>
    <p:extLst>
      <p:ext uri="{BB962C8B-B14F-4D97-AF65-F5344CB8AC3E}">
        <p14:creationId xmlns:p14="http://schemas.microsoft.com/office/powerpoint/2010/main" val="26028070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dirty="0">
              <a:solidFill>
                <a:srgbClr val="009FDB"/>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Segoe UI" panose="020B0502040204020203" pitchFamily="34" charset="0"/>
                <a:ea typeface="Calibri" panose="020F0502020204030204" pitchFamily="34" charset="0"/>
                <a:cs typeface="Times New Roman" panose="02020603050405020304" pitchFamily="18" charset="0"/>
              </a:rPr>
              <a:t>Secure messaging. It’s a way for a patient and provider to send messages back and forth online, privately and securely, about the patient’s medical care. It’s like sending an email, but using the portal makes sure that only you and your health care providers have access to this communication. For instance, a provider may want to share the results of a medical test like an X-ray, and they can do this by sending a message. Or they may ask you a question. Other times, you may have a question you want to ask your provider. For example, you have a new prescription, and you don’t understand the instructions on the label.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Segoe UI" panose="020B0502040204020203"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12</a:t>
            </a:fld>
            <a:endParaRPr lang="en-US"/>
          </a:p>
        </p:txBody>
      </p:sp>
    </p:spTree>
    <p:extLst>
      <p:ext uri="{BB962C8B-B14F-4D97-AF65-F5344CB8AC3E}">
        <p14:creationId xmlns:p14="http://schemas.microsoft.com/office/powerpoint/2010/main" val="3334159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Remote monitoring. A provider may want to monitor certain health conditions over time. In these cases, you might use a medical device with an internet connection to share information with your doctor, like your blood pressure, glucose levels, and more. </a:t>
            </a: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13</a:t>
            </a:fld>
            <a:endParaRPr lang="en-US"/>
          </a:p>
        </p:txBody>
      </p:sp>
    </p:spTree>
    <p:extLst>
      <p:ext uri="{BB962C8B-B14F-4D97-AF65-F5344CB8AC3E}">
        <p14:creationId xmlns:p14="http://schemas.microsoft.com/office/powerpoint/2010/main" val="3264876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p>
          <a:p>
            <a:endParaRPr lang="en-US" dirty="0"/>
          </a:p>
          <a:p>
            <a:pPr marL="0" lvl="0" indent="0" algn="l" rtl="0">
              <a:lnSpc>
                <a:spcPct val="100000"/>
              </a:lnSpc>
              <a:spcBef>
                <a:spcPts val="0"/>
              </a:spcBef>
              <a:spcAft>
                <a:spcPts val="0"/>
              </a:spcAft>
              <a:buClr>
                <a:srgbClr val="3F3F3F"/>
              </a:buClr>
              <a:buSzPts val="1200"/>
              <a:buNone/>
            </a:pPr>
            <a:r>
              <a:rPr lang="en-US" dirty="0"/>
              <a:t>How can you find a health care provider who supports telehealth?</a:t>
            </a:r>
          </a:p>
          <a:p>
            <a:pPr marL="0" lvl="0" indent="0" algn="l" rtl="0">
              <a:lnSpc>
                <a:spcPct val="100000"/>
              </a:lnSpc>
              <a:spcBef>
                <a:spcPts val="0"/>
              </a:spcBef>
              <a:spcAft>
                <a:spcPts val="0"/>
              </a:spcAft>
              <a:buClr>
                <a:srgbClr val="3F3F3F"/>
              </a:buClr>
              <a:buSzPts val="1200"/>
              <a:buNone/>
            </a:pPr>
            <a:endParaRPr lang="en-US" dirty="0"/>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first bullet point.]</a:t>
            </a:r>
            <a:endParaRPr lang="en-US" dirty="0"/>
          </a:p>
          <a:p>
            <a:pPr marL="0" lvl="0" indent="0" algn="l" rtl="0">
              <a:lnSpc>
                <a:spcPct val="100000"/>
              </a:lnSpc>
              <a:spcBef>
                <a:spcPts val="240"/>
              </a:spcBef>
              <a:spcAft>
                <a:spcPts val="0"/>
              </a:spcAft>
              <a:buClr>
                <a:srgbClr val="3F3F3F"/>
              </a:buClr>
              <a:buSzPts val="1200"/>
              <a:buNone/>
            </a:pPr>
            <a:r>
              <a:rPr lang="en-US" dirty="0"/>
              <a:t>Ask your current provider what telehealth options they offer. </a:t>
            </a:r>
          </a:p>
          <a:p>
            <a:pPr marL="0" lvl="0" indent="0" algn="l" rtl="0">
              <a:lnSpc>
                <a:spcPct val="100000"/>
              </a:lnSpc>
              <a:spcBef>
                <a:spcPts val="240"/>
              </a:spcBef>
              <a:spcAft>
                <a:spcPts val="0"/>
              </a:spcAft>
              <a:buClr>
                <a:srgbClr val="3F3F3F"/>
              </a:buClr>
              <a:buSzPts val="1200"/>
              <a:buNone/>
            </a:pPr>
            <a:endParaRPr lang="en-US" dirty="0"/>
          </a:p>
          <a:p>
            <a:pPr marL="0" marR="0" lvl="0" indent="0" algn="l" defTabSz="914400" rtl="0" eaLnBrk="1" fontAlgn="base" latinLnBrk="0" hangingPunct="1">
              <a:lnSpc>
                <a:spcPct val="100000"/>
              </a:lnSpc>
              <a:spcBef>
                <a:spcPts val="240"/>
              </a:spcBef>
              <a:spcAft>
                <a:spcPts val="0"/>
              </a:spcAft>
              <a:buClr>
                <a:srgbClr val="3F3F3F"/>
              </a:buClr>
              <a:buSzPts val="1200"/>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second bullet point.]</a:t>
            </a:r>
            <a:endParaRPr lang="en-US" dirty="0"/>
          </a:p>
          <a:p>
            <a:pPr marL="0" marR="0" lvl="0" indent="0" algn="l" defTabSz="914400" rtl="0" eaLnBrk="1" fontAlgn="base" latinLnBrk="0" hangingPunct="1">
              <a:lnSpc>
                <a:spcPct val="100000"/>
              </a:lnSpc>
              <a:spcBef>
                <a:spcPts val="240"/>
              </a:spcBef>
              <a:spcAft>
                <a:spcPts val="0"/>
              </a:spcAft>
              <a:buClr>
                <a:srgbClr val="3F3F3F"/>
              </a:buClr>
              <a:buSzPts val="1200"/>
              <a:buFontTx/>
              <a:buNone/>
              <a:tabLst/>
              <a:defRPr/>
            </a:pPr>
            <a:r>
              <a:rPr lang="en-US" u="none" strike="noStrike" dirty="0">
                <a:highlight>
                  <a:srgbClr val="FFFFFF"/>
                </a:highlight>
              </a:rPr>
              <a:t>Contact your health insurance company, Medicare or Medicaid, to see if they have a list of providers who offer telehealth services.</a:t>
            </a:r>
            <a:endParaRPr lang="en-US" u="none" strike="noStrike" dirty="0"/>
          </a:p>
          <a:p>
            <a:pPr marL="0" lvl="0" indent="0" algn="l" rtl="0">
              <a:lnSpc>
                <a:spcPct val="100000"/>
              </a:lnSpc>
              <a:spcBef>
                <a:spcPts val="240"/>
              </a:spcBef>
              <a:spcAft>
                <a:spcPts val="0"/>
              </a:spcAft>
              <a:buClr>
                <a:srgbClr val="3F3F3F"/>
              </a:buClr>
              <a:buSzPts val="1200"/>
              <a:buNone/>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ADDITIONAL DETAILS: </a:t>
            </a:r>
            <a:r>
              <a:rPr lang="en-US" sz="1800" i="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If there are local options for receiving telehealth care regardless of a patient's ability to pay, you should list the resources here or slide 15. Also, add the resources to the Learner Handout and inform the learners that the resources are listed on the handout for later reference. </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14</a:t>
            </a:fld>
            <a:endParaRPr lang="en-US"/>
          </a:p>
        </p:txBody>
      </p:sp>
    </p:spTree>
    <p:extLst>
      <p:ext uri="{BB962C8B-B14F-4D97-AF65-F5344CB8AC3E}">
        <p14:creationId xmlns:p14="http://schemas.microsoft.com/office/powerpoint/2010/main" val="2464548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highlight>
                  <a:srgbClr val="FFFF00"/>
                </a:highlight>
              </a:rPr>
              <a:t>If you don’t have health insurance, health care centers in your area may provide telehealth services regardless of a patient's ability to pay. The Health Resources &amp; Services Administration has locations across the US that provide free or low-cost health care. They have a tool to find health centers in your area. The link is available in the Learner Handout we </a:t>
            </a:r>
            <a:r>
              <a:rPr lang="en-US" sz="1800" dirty="0">
                <a:solidFill>
                  <a:srgbClr val="000000"/>
                </a:solidFill>
                <a:effectLst/>
                <a:latin typeface="Segoe UI" panose="020B0502040204020203" pitchFamily="34" charset="0"/>
                <a:ea typeface="Times New Roman" panose="02020603050405020304" pitchFamily="18" charset="0"/>
              </a:rPr>
              <a:t>provided to you earlier</a:t>
            </a:r>
            <a:r>
              <a:rPr lang="en-US" sz="1200" dirty="0">
                <a:highlight>
                  <a:srgbClr val="FFFF00"/>
                </a:highlight>
              </a:rPr>
              <a:t>. </a:t>
            </a:r>
          </a:p>
          <a:p>
            <a:endParaRPr lang="en-US" dirty="0"/>
          </a:p>
          <a:p>
            <a:r>
              <a:rPr lang="en-US" i="1" dirty="0"/>
              <a:t>INSTRUCTOR NOTE: </a:t>
            </a:r>
            <a:r>
              <a:rPr lang="en-US" dirty="0"/>
              <a:t>The link to the HRSA tool is clickable if you would like to do a live demonstration. </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15</a:t>
            </a:fld>
            <a:endParaRPr lang="en-US"/>
          </a:p>
        </p:txBody>
      </p:sp>
    </p:spTree>
    <p:extLst>
      <p:ext uri="{BB962C8B-B14F-4D97-AF65-F5344CB8AC3E}">
        <p14:creationId xmlns:p14="http://schemas.microsoft.com/office/powerpoint/2010/main" val="1496377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Review: what is telehealth?</a:t>
            </a:r>
          </a:p>
          <a:p>
            <a:pPr marL="0" marR="0">
              <a:lnSpc>
                <a:spcPct val="107000"/>
              </a:lnSpc>
              <a:spcBef>
                <a:spcPts val="0"/>
              </a:spcBef>
              <a:spcAft>
                <a:spcPts val="800"/>
              </a:spcAft>
            </a:pPr>
            <a:endPar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7000"/>
              </a:lnSpc>
              <a:spcBef>
                <a:spcPts val="0"/>
              </a:spcBef>
              <a:spcAft>
                <a:spcPts val="800"/>
              </a:spcAft>
              <a:buClrTx/>
              <a:buSzTx/>
              <a:buFontTx/>
              <a:buNone/>
              <a:tabLst/>
              <a:defRPr/>
            </a:pPr>
            <a:r>
              <a:rPr lang="en-US" sz="1800" dirty="0">
                <a:solidFill>
                  <a:srgbClr val="242424"/>
                </a:solidFill>
                <a:effectLst/>
                <a:latin typeface="Segoe UI" panose="020B0502040204020203" pitchFamily="34" charset="0"/>
                <a:ea typeface="Calibri" panose="020F0502020204030204" pitchFamily="34" charset="0"/>
                <a:cs typeface="Times New Roman" panose="02020603050405020304" pitchFamily="18" charset="0"/>
              </a:rPr>
              <a:t>Do you have any questions before we move to the next section?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pPr marL="0" marR="0" indent="457200">
              <a:spcBef>
                <a:spcPts val="0"/>
              </a:spcBef>
              <a:spcAft>
                <a:spcPts val="0"/>
              </a:spcAft>
            </a:pPr>
            <a:r>
              <a:rPr lang="en-US" sz="1200" dirty="0">
                <a:solidFill>
                  <a:srgbClr val="242424"/>
                </a:solidFill>
                <a:effectLst/>
                <a:latin typeface="Segoe UI" panose="020B0502040204020203"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dirty="0"/>
          </a:p>
        </p:txBody>
      </p:sp>
    </p:spTree>
    <p:extLst>
      <p:ext uri="{BB962C8B-B14F-4D97-AF65-F5344CB8AC3E}">
        <p14:creationId xmlns:p14="http://schemas.microsoft.com/office/powerpoint/2010/main" val="455418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highlight>
                <a:srgbClr val="FFFFFF"/>
              </a:highlight>
              <a:latin typeface="Calibri"/>
              <a:ea typeface="Calibri"/>
              <a:cs typeface="Calibri"/>
              <a:sym typeface="Calibri"/>
            </a:endParaRPr>
          </a:p>
          <a:p>
            <a:r>
              <a:rPr lang="en-US" dirty="0">
                <a:highlight>
                  <a:srgbClr val="FFFFFF"/>
                </a:highlight>
                <a:latin typeface="Calibri"/>
                <a:ea typeface="Calibri"/>
                <a:cs typeface="Calibri"/>
                <a:sym typeface="Calibri"/>
              </a:rPr>
              <a:t>A patient portal is a secure website provided by a health care provider, a hospital, or clinic, to manage your medical care. You can access your patient portal using an internet browser or app on your smartphone or tablet.</a:t>
            </a:r>
            <a:r>
              <a:rPr lang="en-US" dirty="0">
                <a:highlight>
                  <a:srgbClr val="FFFFFF"/>
                </a:highlight>
              </a:rPr>
              <a:t> </a:t>
            </a:r>
          </a:p>
          <a:p>
            <a:endParaRPr lang="en-US" dirty="0">
              <a:highlight>
                <a:srgbClr val="FFFFFF"/>
              </a:highlight>
            </a:endParaRPr>
          </a:p>
          <a:p>
            <a:r>
              <a:rPr lang="en-US" dirty="0">
                <a:highlight>
                  <a:srgbClr val="FFFFFF"/>
                </a:highlight>
              </a:rPr>
              <a:t>Even if your health care provider has a patient portal, you can still call you provider on the phone just like you do now.  </a:t>
            </a:r>
          </a:p>
          <a:p>
            <a:endParaRPr lang="en-US" dirty="0">
              <a:highlight>
                <a:srgbClr val="FFFFFF"/>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dirty="0">
                <a:effectLst/>
                <a:latin typeface="Segoe UI" panose="020B0502040204020203" pitchFamily="34" charset="0"/>
                <a:ea typeface="Calibri" panose="020F0502020204030204" pitchFamily="34" charset="0"/>
                <a:cs typeface="Times New Roman" panose="02020603050405020304" pitchFamily="18" charset="0"/>
              </a:rPr>
              <a:t>Please note, if you receive medical care from different health care systems, you may need to create an account for each portal.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17</a:t>
            </a:fld>
            <a:endParaRPr lang="en-US"/>
          </a:p>
        </p:txBody>
      </p:sp>
    </p:spTree>
    <p:extLst>
      <p:ext uri="{BB962C8B-B14F-4D97-AF65-F5344CB8AC3E}">
        <p14:creationId xmlns:p14="http://schemas.microsoft.com/office/powerpoint/2010/main" val="38856471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Introduction to Using a Patient Portal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242424"/>
                </a:solidFill>
                <a:effectLst/>
                <a:latin typeface="Segoe UI" panose="020B0502040204020203" pitchFamily="34" charset="0"/>
                <a:ea typeface="Calibri" panose="020F0502020204030204" pitchFamily="34" charset="0"/>
              </a:rPr>
              <a:t>Does your health care provider have a portal? Raise your hands if you know if your health care provider has a portal.</a:t>
            </a:r>
            <a:r>
              <a:rPr lang="en-US" sz="2800" dirty="0">
                <a:effectLst/>
              </a:rPr>
              <a:t> </a:t>
            </a:r>
            <a:endPar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second question.</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800"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242424"/>
                </a:solidFill>
                <a:effectLst/>
                <a:latin typeface="Segoe UI" panose="020B0502040204020203" pitchFamily="34" charset="0"/>
                <a:ea typeface="Calibri" panose="020F0502020204030204" pitchFamily="34" charset="0"/>
              </a:rPr>
              <a:t>How many of you have used your provider's patient portal? Raise your hands if you have used your health care provider’s portal.</a:t>
            </a:r>
            <a:r>
              <a:rPr lang="en-US" sz="2800" dirty="0">
                <a:effectLs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third question.</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a:r>
              <a:rPr lang="en-US" sz="1800" dirty="0">
                <a:solidFill>
                  <a:srgbClr val="242424"/>
                </a:solidFill>
                <a:effectLst/>
                <a:latin typeface="Segoe UI" panose="020B0502040204020203" pitchFamily="34" charset="0"/>
                <a:ea typeface="Times New Roman" panose="02020603050405020304" pitchFamily="18" charset="0"/>
              </a:rPr>
              <a:t>What can you do on the health care provider’s portal?</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Lead a brief discussion about w</a:t>
            </a:r>
            <a:r>
              <a:rPr lang="en-US" sz="1800" dirty="0">
                <a:latin typeface="ATT Aleck Sans"/>
                <a:cs typeface="ATT Aleck Sans"/>
              </a:rPr>
              <a:t>hat they can do on the </a:t>
            </a:r>
            <a:r>
              <a:rPr lang="en-US" sz="1800" dirty="0">
                <a:latin typeface="ATT Aleck Sans" panose="020B0503020203020204" pitchFamily="34" charset="0"/>
                <a:cs typeface="ATT Aleck Sans" panose="020B0503020203020204" pitchFamily="34" charset="0"/>
              </a:rPr>
              <a:t>health care provider’s </a:t>
            </a:r>
            <a:r>
              <a:rPr lang="en-US" sz="1800" dirty="0">
                <a:latin typeface="ATT Aleck Sans"/>
                <a:cs typeface="ATT Aleck Sans"/>
              </a:rPr>
              <a:t>portal?</a:t>
            </a:r>
            <a:r>
              <a:rPr lang="en-US" sz="1800" i="0" dirty="0">
                <a:solidFill>
                  <a:schemeClr val="tx1"/>
                </a:solidFill>
                <a:effectLst/>
                <a:latin typeface="ATT Aleck Sans" panose="020B0503020203020204" pitchFamily="34" charset="0"/>
                <a:ea typeface="+mn-ea"/>
                <a:cs typeface="ATT Aleck Sans" panose="020B0503020203020204" pitchFamily="34" charset="0"/>
              </a:rPr>
              <a:t>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Actions that were already covered include: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Contact their health care provider to ask questions about a problem or to renew a prescription.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Schedule appointments.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See a list of upcoming and past appointments.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Access lab results.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See your health care provider’s notes from a past appointment.</a:t>
            </a: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dirty="0"/>
          </a:p>
        </p:txBody>
      </p:sp>
    </p:spTree>
    <p:extLst>
      <p:ext uri="{BB962C8B-B14F-4D97-AF65-F5344CB8AC3E}">
        <p14:creationId xmlns:p14="http://schemas.microsoft.com/office/powerpoint/2010/main" val="2983476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pPr marL="0" marR="0" lvl="0" indent="0" algn="l" rtl="0">
              <a:lnSpc>
                <a:spcPct val="115000"/>
              </a:lnSpc>
              <a:spcBef>
                <a:spcPts val="0"/>
              </a:spcBef>
              <a:spcAft>
                <a:spcPts val="0"/>
              </a:spcAft>
              <a:buClr>
                <a:srgbClr val="3F3F3F"/>
              </a:buClr>
              <a:buSzPct val="100000"/>
              <a:buNone/>
            </a:pPr>
            <a:endParaRPr lang="en-US" sz="1200" dirty="0">
              <a:highlight>
                <a:srgbClr val="FFFFFF"/>
              </a:highlight>
              <a:latin typeface="Calibri"/>
              <a:ea typeface="Calibri"/>
              <a:cs typeface="Calibri"/>
              <a:sym typeface="Calibri"/>
            </a:endParaRPr>
          </a:p>
          <a:p>
            <a:pPr marL="0" marR="0" lvl="0" indent="0" algn="l" rtl="0">
              <a:lnSpc>
                <a:spcPct val="115000"/>
              </a:lnSpc>
              <a:spcBef>
                <a:spcPts val="0"/>
              </a:spcBef>
              <a:spcAft>
                <a:spcPts val="0"/>
              </a:spcAft>
              <a:buClr>
                <a:srgbClr val="3F3F3F"/>
              </a:buClr>
              <a:buSzPct val="100000"/>
              <a:buNone/>
            </a:pPr>
            <a:r>
              <a:rPr lang="en-US" sz="1200" dirty="0">
                <a:highlight>
                  <a:srgbClr val="FFFFFF"/>
                </a:highlight>
                <a:latin typeface="Calibri"/>
                <a:ea typeface="Calibri"/>
                <a:cs typeface="Calibri"/>
                <a:sym typeface="Calibri"/>
              </a:rPr>
              <a:t>The patient portal allows you 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1.</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u="none" strike="noStrike" kern="1200" dirty="0">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strike="noStrike" dirty="0">
                <a:highlight>
                  <a:srgbClr val="FFFFFF"/>
                </a:highlight>
                <a:latin typeface="Calibri"/>
                <a:ea typeface="Calibri"/>
                <a:cs typeface="Calibri"/>
                <a:sym typeface="Calibri"/>
              </a:rPr>
              <a:t>Read your provider's notes about your medical visits.</a:t>
            </a:r>
            <a:endParaRPr lang="en-US" sz="1200" u="none" strike="noStrike" dirty="0">
              <a:highlight>
                <a:srgbClr val="FFFFFF"/>
              </a:highlight>
              <a:latin typeface="Arial"/>
              <a:ea typeface="Calibri"/>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2.</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u="none" strike="noStrike" dirty="0">
              <a:highlight>
                <a:srgbClr val="FFFFFF"/>
              </a:highlight>
              <a:latin typeface="Arial"/>
              <a:ea typeface="Calibri"/>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strike="noStrike" dirty="0">
                <a:highlight>
                  <a:srgbClr val="FFFFFF"/>
                </a:highlight>
                <a:latin typeface="Calibri"/>
                <a:ea typeface="Calibri"/>
                <a:cs typeface="Calibri"/>
                <a:sym typeface="Calibri"/>
              </a:rPr>
              <a:t>View a list of your medications and request refills.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strike="noStrike" dirty="0">
              <a:highlight>
                <a:srgbClr val="FFFFFF"/>
              </a:highlight>
              <a:latin typeface="Calibri"/>
              <a:ea typeface="Arial"/>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3.</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br>
              <a:rPr lang="en-US" sz="1200" u="none" strike="noStrike" kern="1200" dirty="0">
                <a:effectLst/>
                <a:highlight>
                  <a:srgbClr val="FFFFFF"/>
                </a:highlight>
                <a:latin typeface="Arial"/>
                <a:ea typeface="MS PGothic" panose="020B0600070205080204" pitchFamily="34" charset="-128"/>
                <a:cs typeface="Arial"/>
                <a:sym typeface="Arial"/>
              </a:rPr>
            </a:br>
            <a:r>
              <a:rPr lang="en-US" sz="1200" u="none" strike="noStrike" dirty="0">
                <a:highlight>
                  <a:srgbClr val="FFFFFF"/>
                </a:highlight>
                <a:latin typeface="Calibri"/>
                <a:ea typeface="Calibri"/>
                <a:cs typeface="Calibri"/>
                <a:sym typeface="Calibri"/>
              </a:rPr>
              <a:t>See a history of your medical care.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strike="noStrike" dirty="0">
              <a:highlight>
                <a:srgbClr val="FFFFFF"/>
              </a:highligh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4.</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br>
              <a:rPr lang="en-US" sz="1200" u="none" strike="noStrike" kern="1200" dirty="0">
                <a:effectLst/>
                <a:latin typeface="Arial"/>
                <a:ea typeface="MS PGothic" panose="020B0600070205080204" pitchFamily="34" charset="-128"/>
                <a:cs typeface="Arial"/>
                <a:sym typeface="Arial"/>
              </a:rPr>
            </a:br>
            <a:r>
              <a:rPr lang="en-US" sz="1200" u="none" strike="noStrike" dirty="0">
                <a:highlight>
                  <a:srgbClr val="FFFF00"/>
                </a:highlight>
                <a:latin typeface="Calibri"/>
                <a:ea typeface="Calibri"/>
                <a:cs typeface="Calibri"/>
                <a:sym typeface="Calibri"/>
              </a:rPr>
              <a:t>Track which appointments you need to schedule and which ones you have already scheduled.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strike="noStrike" dirty="0">
              <a:highlight>
                <a:srgbClr val="FFFF00"/>
              </a:highlight>
              <a:latin typeface="Calibri"/>
              <a:ea typeface="Arial"/>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5.</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u="none" strike="noStrike" dirty="0">
              <a:highlight>
                <a:srgbClr val="FFFFFF"/>
              </a:highlight>
              <a:latin typeface="Arial"/>
              <a:ea typeface="Calibri"/>
              <a:cs typeface="Arial"/>
              <a:sym typeface="Arial"/>
            </a:endParaRPr>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Sometimes, you will be able to schedule your appointments, but sometimes, you will still need to call your provider on the phone.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strike="noStrike" dirty="0">
              <a:highlight>
                <a:srgbClr val="FFFF00"/>
              </a:highlight>
              <a:latin typeface="Calibri"/>
              <a:ea typeface="Arial"/>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6.]</a:t>
            </a:r>
            <a:endParaRPr lang="en-US" sz="1200" i="0" u="none" strike="noStrike" kern="1200" dirty="0">
              <a:effectLst/>
              <a:highlight>
                <a:srgbClr val="FFFF00"/>
              </a:highlight>
              <a:latin typeface="Calibri"/>
              <a:ea typeface="MS PGothic" panose="020B0600070205080204" pitchFamily="34" charset="-128"/>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strike="noStrike" dirty="0">
                <a:highlight>
                  <a:srgbClr val="FFFF00"/>
                </a:highlight>
                <a:latin typeface="Calibri"/>
                <a:ea typeface="Arial"/>
                <a:cs typeface="Calibri"/>
                <a:sym typeface="Calibri"/>
              </a:rPr>
              <a:t>Pay and view your bills.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strike="noStrike" dirty="0">
              <a:highlight>
                <a:srgbClr val="FFFF00"/>
              </a:highlight>
              <a:latin typeface="Calibri"/>
              <a:ea typeface="Arial"/>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7.</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u="none" strike="noStrike" dirty="0">
              <a:highlight>
                <a:srgbClr val="FFFFFF"/>
              </a:highlight>
              <a:latin typeface="Arial"/>
              <a:ea typeface="Calibri"/>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strike="noStrike" dirty="0">
                <a:highlight>
                  <a:srgbClr val="FFFFFF"/>
                </a:highlight>
                <a:latin typeface="Calibri"/>
                <a:ea typeface="Calibri"/>
                <a:cs typeface="Calibri"/>
                <a:sym typeface="Calibri"/>
              </a:rPr>
              <a:t>And access lab and imaging results.</a:t>
            </a:r>
          </a:p>
          <a:p>
            <a:pPr marL="342900" marR="0" lvl="0" indent="-342900" algn="l" rtl="0">
              <a:lnSpc>
                <a:spcPct val="115000"/>
              </a:lnSpc>
              <a:spcBef>
                <a:spcPts val="0"/>
              </a:spcBef>
              <a:spcAft>
                <a:spcPts val="0"/>
              </a:spcAft>
              <a:buClr>
                <a:srgbClr val="3F3F3F"/>
              </a:buClr>
              <a:buSzPct val="100000"/>
              <a:buFont typeface="Arial"/>
              <a:buChar char="●"/>
            </a:pPr>
            <a:endParaRPr lang="en-US" sz="1200" u="none" strike="noStrike" dirty="0">
              <a:highlight>
                <a:srgbClr val="FFFFFF"/>
              </a:highlight>
              <a:latin typeface="Calibri"/>
              <a:ea typeface="Arial"/>
              <a:cs typeface="Calibri"/>
              <a:sym typeface="Calibri"/>
            </a:endParaRPr>
          </a:p>
          <a:p>
            <a:pPr marL="0" marR="0" lvl="0" indent="0" algn="l" rtl="0">
              <a:lnSpc>
                <a:spcPct val="115000"/>
              </a:lnSpc>
              <a:spcBef>
                <a:spcPts val="0"/>
              </a:spcBef>
              <a:spcAft>
                <a:spcPts val="0"/>
              </a:spcAft>
              <a:buClr>
                <a:srgbClr val="3F3F3F"/>
              </a:buClr>
              <a:buSzPct val="100000"/>
              <a:buFont typeface="Arial"/>
              <a:buNone/>
            </a:pPr>
            <a:r>
              <a:rPr lang="en-US" sz="1200" u="none" strike="noStrike" dirty="0">
                <a:highlight>
                  <a:srgbClr val="FFFFFF"/>
                </a:highlight>
                <a:latin typeface="Calibri"/>
                <a:ea typeface="Arial"/>
                <a:cs typeface="Calibri"/>
                <a:sym typeface="Calibri"/>
              </a:rPr>
              <a:t>Before you can use all of these features you will need to create an account to use the patient portal. </a:t>
            </a:r>
            <a:endParaRPr lang="en-US" sz="1200" u="none" strike="noStrike" dirty="0">
              <a:latin typeface="Arial"/>
              <a:ea typeface="Arial"/>
              <a:cs typeface="Arial"/>
              <a:sym typeface="Arial"/>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19</a:t>
            </a:fld>
            <a:endParaRPr lang="en-US"/>
          </a:p>
        </p:txBody>
      </p:sp>
    </p:spTree>
    <p:extLst>
      <p:ext uri="{BB962C8B-B14F-4D97-AF65-F5344CB8AC3E}">
        <p14:creationId xmlns:p14="http://schemas.microsoft.com/office/powerpoint/2010/main" val="1841968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effectLst/>
                <a:latin typeface="ATT Aleck Sans" panose="020B0503020203020204" pitchFamily="34" charset="0"/>
                <a:ea typeface="Calibri" panose="020F0502020204030204" pitchFamily="34" charset="0"/>
                <a:cs typeface="Times New Roman" panose="02020603050405020304" pitchFamily="18" charset="0"/>
              </a:rPr>
              <a:t>Workshop Introduction</a:t>
            </a:r>
            <a:br>
              <a:rPr lang="en-US" sz="1200" dirty="0">
                <a:solidFill>
                  <a:srgbClr val="009FDB"/>
                </a:solidFill>
                <a:effectLst/>
                <a:latin typeface="ATT Aleck Sans" panose="020B0503020203020204" pitchFamily="34" charset="0"/>
                <a:ea typeface="Calibri" panose="020F0502020204030204" pitchFamily="34" charset="0"/>
                <a:cs typeface="Times New Roman" panose="02020603050405020304" pitchFamily="18" charset="0"/>
              </a:rPr>
            </a:b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50000"/>
              </a:lnSpc>
              <a:spcBef>
                <a:spcPct val="30000"/>
              </a:spcBef>
              <a:spcAft>
                <a:spcPct val="0"/>
              </a:spcAft>
              <a:buClrTx/>
              <a:buSzTx/>
              <a:buFontTx/>
              <a:buNone/>
              <a:tabLst/>
              <a:defRPr/>
            </a:pPr>
            <a:r>
              <a:rPr lang="en-US" sz="1800" dirty="0">
                <a:effectLst/>
                <a:latin typeface="Segoe UI" panose="020B0502040204020203" pitchFamily="34" charset="0"/>
                <a:ea typeface="Calibri" panose="020F0502020204030204" pitchFamily="34" charset="0"/>
                <a:cs typeface="Times New Roman" panose="02020603050405020304" pitchFamily="18" charset="0"/>
              </a:rPr>
              <a:t>In this workshop, you will learn about telehealth. We’ll work on answering your telehealth questions and building skills so you feel more confident about receiving health care using telehealth. This will include: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pPr>
            <a:endParaRPr lang="en-US" b="1" dirty="0">
              <a:solidFill>
                <a:schemeClr val="tx1"/>
              </a:solidFill>
            </a:endParaRPr>
          </a:p>
          <a:p>
            <a:pPr marL="628650" lvl="1" indent="-171450">
              <a:lnSpc>
                <a:spcPct val="150000"/>
              </a:lnSpc>
              <a:buFont typeface="Arial" panose="020B0604020202020204" pitchFamily="34" charset="0"/>
              <a:buChar char="•"/>
            </a:pPr>
            <a:r>
              <a:rPr lang="en-US" b="1" dirty="0">
                <a:solidFill>
                  <a:schemeClr val="tx1"/>
                </a:solidFill>
              </a:rPr>
              <a:t>What is Telehealth </a:t>
            </a:r>
            <a:endParaRPr lang="en-US" b="0" dirty="0">
              <a:solidFill>
                <a:schemeClr val="tx1"/>
              </a:solidFill>
            </a:endParaRPr>
          </a:p>
          <a:p>
            <a:pPr marL="628650" lvl="1" indent="-171450">
              <a:lnSpc>
                <a:spcPct val="150000"/>
              </a:lnSpc>
              <a:buFont typeface="Arial" panose="020B0604020202020204" pitchFamily="34" charset="0"/>
              <a:buChar char="•"/>
            </a:pPr>
            <a:r>
              <a:rPr lang="en-US" b="1" dirty="0">
                <a:solidFill>
                  <a:schemeClr val="tx1"/>
                </a:solidFill>
              </a:rPr>
              <a:t>Using the Patient Portal</a:t>
            </a:r>
          </a:p>
          <a:p>
            <a:pPr marL="1085850" lvl="2" indent="-171450">
              <a:lnSpc>
                <a:spcPct val="150000"/>
              </a:lnSpc>
              <a:buFont typeface="Arial" panose="020B0604020202020204" pitchFamily="34" charset="0"/>
              <a:buChar char="•"/>
            </a:pPr>
            <a:r>
              <a:rPr lang="en-US" dirty="0">
                <a:solidFill>
                  <a:schemeClr val="tx1"/>
                </a:solidFill>
              </a:rPr>
              <a:t>What you can do</a:t>
            </a:r>
          </a:p>
          <a:p>
            <a:pPr marL="1085850" lvl="2" indent="-171450">
              <a:lnSpc>
                <a:spcPct val="150000"/>
              </a:lnSpc>
              <a:buFont typeface="Arial" panose="020B0604020202020204" pitchFamily="34" charset="0"/>
              <a:buChar char="•"/>
            </a:pPr>
            <a:r>
              <a:rPr lang="en-US" dirty="0">
                <a:solidFill>
                  <a:schemeClr val="tx1"/>
                </a:solidFill>
              </a:rPr>
              <a:t>Creating your account</a:t>
            </a:r>
          </a:p>
          <a:p>
            <a:pPr marL="1085850" lvl="2" indent="-171450">
              <a:lnSpc>
                <a:spcPct val="150000"/>
              </a:lnSpc>
              <a:buFont typeface="Arial" panose="020B0604020202020204" pitchFamily="34" charset="0"/>
              <a:buChar char="•"/>
            </a:pPr>
            <a:r>
              <a:rPr lang="en-US" dirty="0">
                <a:solidFill>
                  <a:schemeClr val="tx1"/>
                </a:solidFill>
              </a:rPr>
              <a:t>Using the Messaging feature</a:t>
            </a:r>
          </a:p>
          <a:p>
            <a:pPr marL="1085850" lvl="2" indent="-171450">
              <a:lnSpc>
                <a:spcPct val="150000"/>
              </a:lnSpc>
              <a:buFont typeface="Arial" panose="020B0604020202020204" pitchFamily="34" charset="0"/>
              <a:buChar char="•"/>
            </a:pPr>
            <a:r>
              <a:rPr lang="en-US" dirty="0">
                <a:solidFill>
                  <a:schemeClr val="tx1"/>
                </a:solidFill>
              </a:rPr>
              <a:t>Helpful Settings</a:t>
            </a:r>
          </a:p>
          <a:p>
            <a:pPr marL="628650" lvl="1" indent="-171450">
              <a:lnSpc>
                <a:spcPct val="150000"/>
              </a:lnSpc>
              <a:buFont typeface="Arial" panose="020B0604020202020204" pitchFamily="34" charset="0"/>
              <a:buChar char="•"/>
            </a:pPr>
            <a:r>
              <a:rPr lang="en-US" b="1" dirty="0">
                <a:solidFill>
                  <a:schemeClr val="tx1"/>
                </a:solidFill>
              </a:rPr>
              <a:t>Technical Requirements</a:t>
            </a:r>
          </a:p>
          <a:p>
            <a:pPr marL="1085850" lvl="2" indent="-171450">
              <a:lnSpc>
                <a:spcPct val="150000"/>
              </a:lnSpc>
              <a:buFont typeface="Arial" panose="020B0604020202020204" pitchFamily="34" charset="0"/>
              <a:buChar char="•"/>
            </a:pPr>
            <a:r>
              <a:rPr lang="en-US" dirty="0">
                <a:solidFill>
                  <a:schemeClr val="tx1"/>
                </a:solidFill>
              </a:rPr>
              <a:t>Which device is best for you</a:t>
            </a:r>
          </a:p>
          <a:p>
            <a:pPr marL="1085850" lvl="2" indent="-171450">
              <a:lnSpc>
                <a:spcPct val="150000"/>
              </a:lnSpc>
              <a:buFont typeface="Arial" panose="020B0604020202020204" pitchFamily="34" charset="0"/>
              <a:buChar char="•"/>
            </a:pPr>
            <a:r>
              <a:rPr lang="en-US" dirty="0">
                <a:solidFill>
                  <a:schemeClr val="tx1"/>
                </a:solidFill>
              </a:rPr>
              <a:t>Tips for troubleshooting common technical problems</a:t>
            </a:r>
          </a:p>
          <a:p>
            <a:pPr marL="628650" lvl="1" indent="-171450">
              <a:lnSpc>
                <a:spcPct val="150000"/>
              </a:lnSpc>
              <a:buFont typeface="Arial" panose="020B0604020202020204" pitchFamily="34" charset="0"/>
              <a:buChar char="•"/>
            </a:pPr>
            <a:r>
              <a:rPr lang="en-US" b="1" dirty="0">
                <a:solidFill>
                  <a:schemeClr val="tx1"/>
                </a:solidFill>
              </a:rPr>
              <a:t>Attending the Appointment</a:t>
            </a:r>
          </a:p>
          <a:p>
            <a:pPr marL="1085850" lvl="2" indent="-171450">
              <a:lnSpc>
                <a:spcPct val="150000"/>
              </a:lnSpc>
              <a:buFont typeface="Arial" panose="020B0604020202020204" pitchFamily="34" charset="0"/>
              <a:buChar char="•"/>
            </a:pPr>
            <a:r>
              <a:rPr lang="en-US" dirty="0">
                <a:solidFill>
                  <a:schemeClr val="tx1"/>
                </a:solidFill>
              </a:rPr>
              <a:t>What to prepare</a:t>
            </a:r>
          </a:p>
          <a:p>
            <a:pPr marL="1085850" lvl="2" indent="-171450">
              <a:lnSpc>
                <a:spcPct val="150000"/>
              </a:lnSpc>
              <a:buFont typeface="Arial" panose="020B0604020202020204" pitchFamily="34" charset="0"/>
              <a:buChar char="•"/>
            </a:pPr>
            <a:r>
              <a:rPr lang="en-US" dirty="0">
                <a:solidFill>
                  <a:schemeClr val="tx1"/>
                </a:solidFill>
              </a:rPr>
              <a:t>What to expect the day of the appointment</a:t>
            </a:r>
          </a:p>
          <a:p>
            <a:pPr marL="1085850" lvl="2" indent="-171450">
              <a:lnSpc>
                <a:spcPct val="150000"/>
              </a:lnSpc>
              <a:buFont typeface="Arial" panose="020B0604020202020204" pitchFamily="34" charset="0"/>
              <a:buChar char="•"/>
            </a:pPr>
            <a:r>
              <a:rPr lang="en-US" dirty="0">
                <a:solidFill>
                  <a:schemeClr val="tx1"/>
                </a:solidFill>
              </a:rPr>
              <a:t>After the appointment</a:t>
            </a:r>
          </a:p>
          <a:p>
            <a:endParaRPr lang="en-US" sz="1800" dirty="0">
              <a:effectLst/>
              <a:latin typeface="ATT Aleck Sans" panose="020B0503020203020204" pitchFamily="34" charset="0"/>
              <a:ea typeface="Calibri" panose="020F0502020204030204" pitchFamily="34" charset="0"/>
            </a:endParaRPr>
          </a:p>
          <a:p>
            <a:r>
              <a:rPr lang="en-US" sz="1800" dirty="0">
                <a:effectLst/>
                <a:latin typeface="ATT Aleck Sans" panose="020B0503020203020204" pitchFamily="34" charset="0"/>
                <a:ea typeface="Calibri" panose="020F0502020204030204" pitchFamily="34" charset="0"/>
              </a:rPr>
              <a:t>Let’s get started!</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To create a patient portal account, you will need a computer, laptop, tablet, or smartphone, internet access and a web browser.  </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To engage the learners, ask the participants which device or devices they will use to access the patient portal?</a:t>
            </a:r>
            <a:endParaRPr lang="en-US" sz="1200" dirty="0">
              <a:effectLst/>
              <a:latin typeface="SourceSansPro"/>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20</a:t>
            </a:fld>
            <a:endParaRPr lang="en-US"/>
          </a:p>
        </p:txBody>
      </p:sp>
    </p:spTree>
    <p:extLst>
      <p:ext uri="{BB962C8B-B14F-4D97-AF65-F5344CB8AC3E}">
        <p14:creationId xmlns:p14="http://schemas.microsoft.com/office/powerpoint/2010/main" val="41485862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p>
          <a:p>
            <a:r>
              <a:rPr lang="en-US" dirty="0"/>
              <a:t>To create an account, you must first go to your health care provider’s patient portal. To do this, open your web browser. </a:t>
            </a:r>
          </a:p>
          <a:p>
            <a:endParaRPr lang="en-US" dirty="0"/>
          </a:p>
          <a:p>
            <a:r>
              <a:rPr lang="en-US" dirty="0"/>
              <a:t>If you have the URL of the portal, you can enter it into your web browser. If you don’t, you can search for it online. To search, type in the name of the health care system and the words patient portal into the search box and click enter on the keyboard or tap Go on your smartphone or tablet. </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You could do a live demonstration and search for one of health care systems in your community.</a:t>
            </a:r>
            <a:endParaRPr lang="en-US" sz="1200" dirty="0">
              <a:effectLst/>
              <a:latin typeface="SourceSansPro"/>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21</a:t>
            </a:fld>
            <a:endParaRPr lang="en-US"/>
          </a:p>
        </p:txBody>
      </p:sp>
    </p:spTree>
    <p:extLst>
      <p:ext uri="{BB962C8B-B14F-4D97-AF65-F5344CB8AC3E}">
        <p14:creationId xmlns:p14="http://schemas.microsoft.com/office/powerpoint/2010/main" val="26723724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p>
          <a:p>
            <a:r>
              <a:rPr lang="en-US" dirty="0"/>
              <a:t>Here are a few web browsers you can use.</a:t>
            </a:r>
          </a:p>
          <a:p>
            <a:endParaRPr lang="en-US" dirty="0"/>
          </a:p>
          <a:p>
            <a:pPr marL="171450" indent="-171450">
              <a:buFont typeface="Arial" panose="020B0604020202020204" pitchFamily="34" charset="0"/>
              <a:buChar char="•"/>
            </a:pPr>
            <a:r>
              <a:rPr lang="en-US" dirty="0"/>
              <a:t>Google Chrome</a:t>
            </a:r>
          </a:p>
          <a:p>
            <a:pPr marL="171450" indent="-171450">
              <a:buFont typeface="Arial" panose="020B0604020202020204" pitchFamily="34" charset="0"/>
              <a:buChar char="•"/>
            </a:pPr>
            <a:r>
              <a:rPr lang="en-US" dirty="0"/>
              <a:t>Microsoft Edge</a:t>
            </a:r>
          </a:p>
          <a:p>
            <a:pPr marL="171450" indent="-171450">
              <a:buFont typeface="Arial" panose="020B0604020202020204" pitchFamily="34" charset="0"/>
              <a:buChar char="•"/>
            </a:pPr>
            <a:r>
              <a:rPr lang="en-US" dirty="0"/>
              <a:t>Apple Safari</a:t>
            </a:r>
          </a:p>
          <a:p>
            <a:pPr marL="171450" indent="-171450">
              <a:buFont typeface="Arial" panose="020B0604020202020204" pitchFamily="34" charset="0"/>
              <a:buChar char="•"/>
            </a:pPr>
            <a:r>
              <a:rPr lang="en-US" dirty="0"/>
              <a:t>Mozilla Firefox</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To engage the learners, you may want to ask the participants what web browser they use. You may also want to inform them which browser you have on the library’s public computers.</a:t>
            </a:r>
            <a:endParaRPr lang="en-US" sz="1200" dirty="0">
              <a:effectLst/>
              <a:latin typeface="SourceSansPro"/>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22</a:t>
            </a:fld>
            <a:endParaRPr lang="en-US"/>
          </a:p>
        </p:txBody>
      </p:sp>
    </p:spTree>
    <p:extLst>
      <p:ext uri="{BB962C8B-B14F-4D97-AF65-F5344CB8AC3E}">
        <p14:creationId xmlns:p14="http://schemas.microsoft.com/office/powerpoint/2010/main" val="10311399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lvl="1" indent="-171450">
              <a:buFont typeface="Arial" panose="020B0604020202020204" pitchFamily="34" charset="0"/>
              <a:buChar char="•"/>
            </a:pPr>
            <a:r>
              <a:rPr lang="en-US" sz="1200" dirty="0">
                <a:solidFill>
                  <a:srgbClr val="009FDB"/>
                </a:solidFill>
                <a:latin typeface="ATT Aleck Sans" panose="020B0503020203020204" pitchFamily="34" charset="0"/>
                <a:cs typeface="ATT Aleck Sans" panose="020B0503020203020204" pitchFamily="34" charset="0"/>
              </a:rPr>
              <a:t>Using a Patient Portal</a:t>
            </a:r>
            <a:endParaRPr lang="en-US" dirty="0"/>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search results appear. Since we are searching for “</a:t>
            </a:r>
            <a:r>
              <a:rPr lang="en-US" sz="1200" dirty="0"/>
              <a:t>Heartland Health Skills Patient Portal”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patient portal link for Heartland Health Skills.</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you would click on that link to go to </a:t>
            </a:r>
            <a:r>
              <a:rPr lang="en-US" dirty="0"/>
              <a:t>that portal’s web page.</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dirty="0">
                <a:effectLst/>
                <a:latin typeface="Segoe UI" panose="020B0502040204020203" pitchFamily="34" charset="0"/>
                <a:ea typeface="Calibri" panose="020F0502020204030204" pitchFamily="34" charset="0"/>
              </a:rPr>
              <a:t>Heartland Heath Skills Patient Portal is only an example and does not have a website. If doing a live demonstration, click on the link for the local health care systems you searched</a:t>
            </a:r>
            <a:r>
              <a:rPr lang="en-US" sz="1800" i="1" dirty="0">
                <a:effectLst/>
                <a:latin typeface="Segoe UI" panose="020B0502040204020203" pitchFamily="34" charset="0"/>
                <a:ea typeface="Calibri" panose="020F0502020204030204" pitchFamily="34" charset="0"/>
              </a:rPr>
              <a:t>.</a:t>
            </a:r>
            <a:r>
              <a:rPr lang="en-US" dirty="0">
                <a:effectLst/>
              </a:rPr>
              <a:t> </a:t>
            </a: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23</a:t>
            </a:fld>
            <a:endParaRPr lang="en-US"/>
          </a:p>
        </p:txBody>
      </p:sp>
    </p:spTree>
    <p:extLst>
      <p:ext uri="{BB962C8B-B14F-4D97-AF65-F5344CB8AC3E}">
        <p14:creationId xmlns:p14="http://schemas.microsoft.com/office/powerpoint/2010/main" val="38342660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The Heartland Health Skills patient portal web page displays. Your patient portal may look different, but you should be able to apply what you learned today when you use your health care provider’s patient portal.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Sign up now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dirty="0">
              <a:effectLst/>
              <a:latin typeface="SourceSansPro"/>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To create your account, you will click on the button that says Sign up now or Create account.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If you receive medical care from different health care systems, you may need to create an account for each portal.</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24</a:t>
            </a:fld>
            <a:endParaRPr lang="en-US"/>
          </a:p>
        </p:txBody>
      </p:sp>
    </p:spTree>
    <p:extLst>
      <p:ext uri="{BB962C8B-B14F-4D97-AF65-F5344CB8AC3E}">
        <p14:creationId xmlns:p14="http://schemas.microsoft.com/office/powerpoint/2010/main" val="41187843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rPr>
              <a:t>You may need to enter an activation code and your date of birth to create your portal account. If you are required to enter an activation code your provider should send you the code in advance, either by email or in the mail. Each portal is different so follow the instructions that display on the web page. </a:t>
            </a: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rPr>
              <a:t> </a:t>
            </a: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Enter Activation Code 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00"/>
                </a:highlight>
              </a:rPr>
              <a:t>This system requires an </a:t>
            </a:r>
            <a:r>
              <a:rPr lang="en-US" dirty="0"/>
              <a:t>activation code so you would enter that code into the text box,</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Date of Birth 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and then enter your birthday.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Next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Then click the Next button.</a:t>
            </a: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00"/>
                </a:highlight>
              </a:rPr>
              <a:t>Contact your provider if you need them to resend the code or if you need help.</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dirty="0">
                <a:effectLst/>
                <a:latin typeface="Segoe UI" panose="020B0502040204020203" pitchFamily="34" charset="0"/>
                <a:ea typeface="Calibri" panose="020F0502020204030204" pitchFamily="34" charset="0"/>
                <a:cs typeface="Times New Roman" panose="02020603050405020304" pitchFamily="18" charset="0"/>
              </a:rPr>
              <a:t>You will only need the activation code to set up your account.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25</a:t>
            </a:fld>
            <a:endParaRPr lang="en-US"/>
          </a:p>
        </p:txBody>
      </p:sp>
    </p:spTree>
    <p:extLst>
      <p:ext uri="{BB962C8B-B14F-4D97-AF65-F5344CB8AC3E}">
        <p14:creationId xmlns:p14="http://schemas.microsoft.com/office/powerpoint/2010/main" val="3403951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You will then be asked to create a username and password. </a:t>
            </a:r>
            <a:r>
              <a:rPr lang="en-US" dirty="0">
                <a:highlight>
                  <a:srgbClr val="FFFF00"/>
                </a:highlight>
              </a:rPr>
              <a:t>Y</a:t>
            </a:r>
            <a:r>
              <a:rPr lang="en-US" dirty="0"/>
              <a:t>ou will use it each time you log into the portal website so it is important to pick a username and password that you will remember. </a:t>
            </a: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Create Username 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00"/>
                </a:highlight>
              </a:rPr>
              <a:t>Enter the username you selected in the Create Username text box. </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Create Password 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Then enter your password. </a:t>
            </a:r>
            <a:br>
              <a:rPr lang="en-US" dirty="0"/>
            </a:b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Re-enter Password 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Re-enter your password. It must match the password you entered above.</a:t>
            </a: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Okay 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00"/>
                </a:highlight>
              </a:rPr>
              <a:t>To create the account, click OK.</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Link to Existing Account link.</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00"/>
                </a:highlight>
              </a:rPr>
              <a:t>If you are a parent of a minor child or the authorized caregiver of an adult, for instance, your parent, you can link their account with your account so that you only need to use one username and password to access both accounts. Contact your provider if you need help.</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26</a:t>
            </a:fld>
            <a:endParaRPr lang="en-US"/>
          </a:p>
        </p:txBody>
      </p:sp>
    </p:spTree>
    <p:extLst>
      <p:ext uri="{BB962C8B-B14F-4D97-AF65-F5344CB8AC3E}">
        <p14:creationId xmlns:p14="http://schemas.microsoft.com/office/powerpoint/2010/main" val="35946924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highlight>
                <a:srgbClr val="FFFF00"/>
              </a:highlight>
            </a:endParaRPr>
          </a:p>
          <a:p>
            <a:r>
              <a:rPr lang="en-US" dirty="0">
                <a:highlight>
                  <a:srgbClr val="FFFF00"/>
                </a:highlight>
              </a:rPr>
              <a:t>To learn how </a:t>
            </a:r>
            <a:r>
              <a:rPr lang="en-US" dirty="0"/>
              <a:t>to create online accounts that are safe and secure, watch the PLA DigitalLearn course </a:t>
            </a:r>
            <a:r>
              <a:rPr lang="en-US" i="1" dirty="0"/>
              <a:t>Accounts and Passwords</a:t>
            </a:r>
            <a:r>
              <a:rPr lang="en-US" dirty="0"/>
              <a:t>. See the Learner Handout that you received during the workshop for a link to PLA DigitalLearn.</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t>INSTRUCTOR NOTE: </a:t>
            </a:r>
            <a:r>
              <a:rPr lang="en-US" dirty="0"/>
              <a:t>The link to the PLA DigitalLearn tool is clickable if you would like to do a live demonstration and show the learner how to access this course from the PLA DigitalLearn site. </a:t>
            </a: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27</a:t>
            </a:fld>
            <a:endParaRPr lang="en-US"/>
          </a:p>
        </p:txBody>
      </p:sp>
    </p:spTree>
    <p:extLst>
      <p:ext uri="{BB962C8B-B14F-4D97-AF65-F5344CB8AC3E}">
        <p14:creationId xmlns:p14="http://schemas.microsoft.com/office/powerpoint/2010/main" val="35991466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highlight>
                <a:srgbClr val="FFFF00"/>
              </a:highlight>
            </a:endParaRPr>
          </a:p>
          <a:p>
            <a:pPr marL="0" lvl="0" indent="0" algn="l" rtl="0">
              <a:lnSpc>
                <a:spcPct val="100000"/>
              </a:lnSpc>
              <a:spcBef>
                <a:spcPts val="0"/>
              </a:spcBef>
              <a:spcAft>
                <a:spcPts val="0"/>
              </a:spcAft>
              <a:buClr>
                <a:srgbClr val="3F3F3F"/>
              </a:buClr>
              <a:buSzPts val="1200"/>
              <a:buNone/>
            </a:pPr>
            <a:r>
              <a:rPr lang="en-US" dirty="0"/>
              <a:t>A web page with the Terms of Use displays. It explains how the health care system can use your information in the portal. </a:t>
            </a:r>
            <a:r>
              <a:rPr lang="en-US" dirty="0">
                <a:highlight>
                  <a:srgbClr val="FFFF00"/>
                </a:highlight>
              </a:rPr>
              <a:t>You need to agree to the Terms to use the portal.</a:t>
            </a:r>
            <a:r>
              <a:rPr lang="en-US" dirty="0"/>
              <a:t> </a:t>
            </a:r>
          </a:p>
          <a:p>
            <a:pPr marL="0" lvl="0" indent="0" algn="l" rtl="0">
              <a:lnSpc>
                <a:spcPct val="100000"/>
              </a:lnSpc>
              <a:spcBef>
                <a:spcPts val="0"/>
              </a:spcBef>
              <a:spcAft>
                <a:spcPts val="0"/>
              </a:spcAft>
              <a:buClr>
                <a:srgbClr val="3F3F3F"/>
              </a:buClr>
              <a:buSzPts val="1200"/>
              <a:buNone/>
            </a:pPr>
            <a:endParaRPr lang="en-US" dirty="0"/>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I agree 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lvl="0" indent="0" algn="l" rtl="0">
              <a:lnSpc>
                <a:spcPct val="100000"/>
              </a:lnSpc>
              <a:spcBef>
                <a:spcPts val="0"/>
              </a:spcBef>
              <a:spcAft>
                <a:spcPts val="0"/>
              </a:spcAft>
              <a:buClr>
                <a:srgbClr val="3F3F3F"/>
              </a:buClr>
              <a:buSzPts val="1200"/>
              <a:buNone/>
            </a:pPr>
            <a:r>
              <a:rPr lang="en-US" dirty="0"/>
              <a:t>After reading it, click I Agree.</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28</a:t>
            </a:fld>
            <a:endParaRPr lang="en-US"/>
          </a:p>
        </p:txBody>
      </p:sp>
    </p:spTree>
    <p:extLst>
      <p:ext uri="{BB962C8B-B14F-4D97-AF65-F5344CB8AC3E}">
        <p14:creationId xmlns:p14="http://schemas.microsoft.com/office/powerpoint/2010/main" val="2493271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r>
              <a:rPr lang="en-US" dirty="0">
                <a:highlight>
                  <a:srgbClr val="FFFF00"/>
                </a:highlight>
              </a:rPr>
              <a:t> </a:t>
            </a:r>
          </a:p>
          <a:p>
            <a:r>
              <a:rPr lang="en-US" dirty="0">
                <a:highlight>
                  <a:srgbClr val="FFFF00"/>
                </a:highlight>
              </a:rPr>
              <a:t>Congratulations! Your account is created and information about you will appear on the screen. </a:t>
            </a:r>
          </a:p>
          <a:p>
            <a:endParaRPr lang="en-US" dirty="0">
              <a:highlight>
                <a:srgbClr val="FFFF00"/>
              </a:highlight>
            </a:endParaRPr>
          </a:p>
          <a:p>
            <a:r>
              <a:rPr lang="en-US" dirty="0">
                <a:highlight>
                  <a:srgbClr val="FFFF00"/>
                </a:highlight>
              </a:rPr>
              <a:t>Remember that each patient portal is slightly different so follow the instructions that display on the screen as you create your account on your provider’s patient portal. If you have questions or experience problems, check your health care provider's website for instructions or you can give them a call to ask for additional assistance. </a:t>
            </a: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29</a:t>
            </a:fld>
            <a:endParaRPr lang="en-US"/>
          </a:p>
        </p:txBody>
      </p:sp>
    </p:spTree>
    <p:extLst>
      <p:ext uri="{BB962C8B-B14F-4D97-AF65-F5344CB8AC3E}">
        <p14:creationId xmlns:p14="http://schemas.microsoft.com/office/powerpoint/2010/main" val="2499353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endParaRPr lang="en-US" dirty="0">
              <a:latin typeface="ATT Aleck Sans" panose="020B0503020203020204" pitchFamily="34" charset="0"/>
              <a:cs typeface="ATT Aleck Sans" panose="020B0503020203020204" pitchFamily="34" charset="0"/>
            </a:endParaRPr>
          </a:p>
          <a:p>
            <a:pPr marL="0" lvl="0" indent="0" algn="l" rtl="0">
              <a:lnSpc>
                <a:spcPct val="100000"/>
              </a:lnSpc>
              <a:spcBef>
                <a:spcPts val="0"/>
              </a:spcBef>
              <a:spcAft>
                <a:spcPts val="0"/>
              </a:spcAft>
              <a:buClr>
                <a:srgbClr val="3F3F3F"/>
              </a:buClr>
              <a:buSzPts val="1200"/>
              <a:buNone/>
            </a:pPr>
            <a:endParaRPr lang="en-US" dirty="0">
              <a:highlight>
                <a:srgbClr val="FFFF00"/>
              </a:highlight>
            </a:endParaRPr>
          </a:p>
          <a:p>
            <a:pPr marL="0" lvl="0" indent="0" algn="l" rtl="0">
              <a:lnSpc>
                <a:spcPct val="100000"/>
              </a:lnSpc>
              <a:spcBef>
                <a:spcPts val="0"/>
              </a:spcBef>
              <a:spcAft>
                <a:spcPts val="0"/>
              </a:spcAft>
              <a:buClr>
                <a:srgbClr val="3F3F3F"/>
              </a:buClr>
              <a:buSzPts val="1200"/>
              <a:buNone/>
            </a:pPr>
            <a:r>
              <a:rPr lang="en-US" dirty="0">
                <a:highlight>
                  <a:srgbClr val="FFFF00"/>
                </a:highlight>
              </a:rPr>
              <a:t>What is telehealth? Telehealth is a way to see your health care provider using a computer, tablet, or phone, without visiting their office. Think of it like a phone call or a video call with your doctor. Telehealth services may also include managing different aspects of your health care online.</a:t>
            </a:r>
          </a:p>
          <a:p>
            <a:pPr marL="0" lvl="0" indent="0" algn="l" rtl="0">
              <a:lnSpc>
                <a:spcPct val="100000"/>
              </a:lnSpc>
              <a:spcBef>
                <a:spcPts val="0"/>
              </a:spcBef>
              <a:spcAft>
                <a:spcPts val="0"/>
              </a:spcAft>
              <a:buClr>
                <a:srgbClr val="3F3F3F"/>
              </a:buClr>
              <a:buSzPts val="1200"/>
              <a:buNone/>
            </a:pPr>
            <a:endParaRPr lang="en-US" dirty="0">
              <a:highlight>
                <a:srgbClr val="FFFF00"/>
              </a:highlight>
            </a:endParaRPr>
          </a:p>
          <a:p>
            <a:pPr marL="0" indent="0">
              <a:spcBef>
                <a:spcPts val="0"/>
              </a:spcBef>
            </a:pPr>
            <a:r>
              <a:rPr lang="en-US" sz="1300" dirty="0">
                <a:solidFill>
                  <a:srgbClr val="000000"/>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 health care provider is the person or organization that provides medical care or treatment. </a:t>
            </a:r>
            <a:endParaRPr lang="en-US" sz="1300"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3</a:t>
            </a:fld>
            <a:endParaRPr lang="en-US"/>
          </a:p>
        </p:txBody>
      </p:sp>
    </p:spTree>
    <p:extLst>
      <p:ext uri="{BB962C8B-B14F-4D97-AF65-F5344CB8AC3E}">
        <p14:creationId xmlns:p14="http://schemas.microsoft.com/office/powerpoint/2010/main" val="20569707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r>
              <a:rPr lang="en-US" dirty="0">
                <a:highlight>
                  <a:srgbClr val="FFFF00"/>
                </a:highlight>
              </a:rPr>
              <a:t> </a:t>
            </a:r>
          </a:p>
          <a:p>
            <a:pPr marL="0" lvl="0" indent="0" algn="l" rtl="0">
              <a:lnSpc>
                <a:spcPct val="100000"/>
              </a:lnSpc>
              <a:spcBef>
                <a:spcPts val="0"/>
              </a:spcBef>
              <a:spcAft>
                <a:spcPts val="0"/>
              </a:spcAft>
              <a:buClr>
                <a:srgbClr val="3F3F3F"/>
              </a:buClr>
              <a:buSzPts val="1200"/>
              <a:buNone/>
            </a:pPr>
            <a:r>
              <a:rPr lang="en-US" dirty="0"/>
              <a:t>If you choose to use your tablet or smartphone to create an account or log into the patient portal, you can use that device’s web browser. Some health care systems may also have an app. </a:t>
            </a:r>
            <a:r>
              <a:rPr lang="en-US" dirty="0">
                <a:highlight>
                  <a:srgbClr val="FFFF00"/>
                </a:highlight>
              </a:rPr>
              <a:t>You will need to download and install the app on your phone or tablet. Ask your provider how to find their app. </a:t>
            </a:r>
          </a:p>
          <a:p>
            <a:pPr marL="0" lvl="0" indent="0" algn="l" rtl="0">
              <a:lnSpc>
                <a:spcPct val="100000"/>
              </a:lnSpc>
              <a:spcBef>
                <a:spcPts val="0"/>
              </a:spcBef>
              <a:spcAft>
                <a:spcPts val="0"/>
              </a:spcAft>
              <a:buClr>
                <a:srgbClr val="3F3F3F"/>
              </a:buClr>
              <a:buSzPts val="1200"/>
              <a:buNone/>
            </a:pPr>
            <a:endParaRPr lang="en-US" dirty="0">
              <a:highlight>
                <a:srgbClr val="FFFF00"/>
              </a:highlight>
            </a:endParaRPr>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Patient Portal app.</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00"/>
              </a:highlight>
            </a:endParaRPr>
          </a:p>
          <a:p>
            <a:pPr marL="0" lvl="0" indent="0" algn="l" rtl="0">
              <a:lnSpc>
                <a:spcPct val="100000"/>
              </a:lnSpc>
              <a:spcBef>
                <a:spcPts val="0"/>
              </a:spcBef>
              <a:spcAft>
                <a:spcPts val="0"/>
              </a:spcAft>
              <a:buClr>
                <a:srgbClr val="3F3F3F"/>
              </a:buClr>
              <a:buSzPts val="1200"/>
              <a:buNone/>
            </a:pPr>
            <a:r>
              <a:rPr lang="en-US" dirty="0">
                <a:highlight>
                  <a:srgbClr val="FFFF00"/>
                </a:highlight>
              </a:rPr>
              <a:t>To open the app, tap the portal icon, then the portal app will open.</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30</a:t>
            </a:fld>
            <a:endParaRPr lang="en-US"/>
          </a:p>
        </p:txBody>
      </p:sp>
    </p:spTree>
    <p:extLst>
      <p:ext uri="{BB962C8B-B14F-4D97-AF65-F5344CB8AC3E}">
        <p14:creationId xmlns:p14="http://schemas.microsoft.com/office/powerpoint/2010/main" val="20702249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highlight>
                <a:srgbClr val="FFFF00"/>
              </a:highlight>
            </a:endParaRPr>
          </a:p>
          <a:p>
            <a:r>
              <a:rPr lang="en-US" dirty="0"/>
              <a:t>To learn more about how to find, download and install an app on your smartphone, watch PLA </a:t>
            </a:r>
            <a:r>
              <a:rPr lang="en-US" dirty="0" err="1"/>
              <a:t>DigitalLearn’s</a:t>
            </a:r>
            <a:r>
              <a:rPr lang="en-US" dirty="0"/>
              <a:t> course </a:t>
            </a:r>
            <a:r>
              <a:rPr lang="en-US" i="1" dirty="0"/>
              <a:t>Using a Mobile Device </a:t>
            </a:r>
            <a:r>
              <a:rPr lang="en-US" dirty="0"/>
              <a:t>Lesson 5 for help. See the Learner Handout that you received during the workshop for a link to PLA DigitalLearn.</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t>INSTRUCTOR NOTE: </a:t>
            </a:r>
            <a:r>
              <a:rPr lang="en-US" dirty="0"/>
              <a:t>The link to the PLA DigitalLearn tool is clickable if you would like to do a live demonstration and show the learner how to access this course from the PLA DigitalLearn site. </a:t>
            </a: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31</a:t>
            </a:fld>
            <a:endParaRPr lang="en-US"/>
          </a:p>
        </p:txBody>
      </p:sp>
    </p:spTree>
    <p:extLst>
      <p:ext uri="{BB962C8B-B14F-4D97-AF65-F5344CB8AC3E}">
        <p14:creationId xmlns:p14="http://schemas.microsoft.com/office/powerpoint/2010/main" val="39134081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While you can still call your health care provider on the phone, you can also send messages using the patient portal. </a:t>
            </a:r>
            <a:r>
              <a:rPr lang="en-US" dirty="0">
                <a:effectLst/>
                <a:highlight>
                  <a:srgbClr val="FFFF00"/>
                </a:highlight>
                <a:latin typeface="Calibri" panose="020F0502020204030204" pitchFamily="34" charset="0"/>
                <a:cs typeface="Calibri" panose="020F0502020204030204" pitchFamily="34" charset="0"/>
              </a:rPr>
              <a:t>When you send information to your provider, it is recommended that you use your patient portal </a:t>
            </a:r>
            <a:r>
              <a:rPr lang="en-US" dirty="0">
                <a:highlight>
                  <a:srgbClr val="FFFF00"/>
                </a:highlight>
              </a:rPr>
              <a:t>instead of using your personal email or sending a text message.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00"/>
                </a:highlight>
              </a:rPr>
              <a:t>When you send a message to your medical team using the patient portal only you and your medical team can see information in your medical record.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00"/>
                </a:highlight>
              </a:rPr>
              <a:t>Messages sent outside of the portal may not protect your information because the communication is not secure.</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Message icon.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00"/>
                </a:highlight>
              </a:rPr>
              <a:t>To send a message to your provider, click on the Message icon in the portal. Remember, you must be logged into the patient portal to message your provider!</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32</a:t>
            </a:fld>
            <a:endParaRPr lang="en-US"/>
          </a:p>
        </p:txBody>
      </p:sp>
    </p:spTree>
    <p:extLst>
      <p:ext uri="{BB962C8B-B14F-4D97-AF65-F5344CB8AC3E}">
        <p14:creationId xmlns:p14="http://schemas.microsoft.com/office/powerpoint/2010/main" val="3230187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solidFill>
                  <a:srgbClr val="000000"/>
                </a:solidFill>
                <a:highlight>
                  <a:srgbClr val="FFFF00"/>
                </a:highlight>
                <a:ea typeface="Open Sans"/>
              </a:rPr>
              <a:t>A menu will usually appear asking, ”What would you like to do?” Remember, each patient portal may have slightly different menu choices. This portal has three choices: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solidFill>
                <a:srgbClr val="000000"/>
              </a:solidFill>
              <a:highlight>
                <a:srgbClr val="FFFF00"/>
              </a:highlight>
              <a:ea typeface="Open Sans"/>
            </a:endParaRP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solidFill>
                  <a:srgbClr val="000000"/>
                </a:solidFill>
                <a:highlight>
                  <a:srgbClr val="FFFF00"/>
                </a:highlight>
                <a:ea typeface="Open Sans"/>
              </a:rPr>
              <a:t>Schedule an appointment.</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solidFill>
                  <a:srgbClr val="000000"/>
                </a:solidFill>
                <a:highlight>
                  <a:srgbClr val="FFFF00"/>
                </a:highlight>
                <a:ea typeface="Open Sans"/>
              </a:rPr>
              <a:t>Refill a medication.</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solidFill>
                  <a:srgbClr val="000000"/>
                </a:solidFill>
                <a:highlight>
                  <a:srgbClr val="FFFF00"/>
                </a:highlight>
                <a:ea typeface="Open Sans"/>
              </a:rPr>
              <a:t>Ask a care team a medical question.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solidFill>
                <a:srgbClr val="000000"/>
              </a:solidFill>
              <a:highlight>
                <a:srgbClr val="FFFF00"/>
              </a:highlight>
              <a:ea typeface="Open San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solidFill>
                  <a:srgbClr val="000000"/>
                </a:solidFill>
                <a:highlight>
                  <a:srgbClr val="FFFF00"/>
                </a:highlight>
                <a:ea typeface="Open Sans"/>
              </a:rPr>
              <a:t>You will select the choice that matches your request. </a:t>
            </a: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33</a:t>
            </a:fld>
            <a:endParaRPr lang="en-US"/>
          </a:p>
        </p:txBody>
      </p:sp>
    </p:spTree>
    <p:extLst>
      <p:ext uri="{BB962C8B-B14F-4D97-AF65-F5344CB8AC3E}">
        <p14:creationId xmlns:p14="http://schemas.microsoft.com/office/powerpoint/2010/main" val="24357517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solidFill>
                  <a:srgbClr val="000000"/>
                </a:solidFill>
                <a:highlight>
                  <a:srgbClr val="FFFF00"/>
                </a:highlight>
                <a:ea typeface="Open Sans"/>
              </a:rPr>
              <a:t>If you have more than one provider, you will need to select which health care provider you would like to send the message to.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solidFill>
                <a:srgbClr val="000000"/>
              </a:solidFill>
              <a:highlight>
                <a:srgbClr val="FFFF00"/>
              </a:highlight>
              <a:ea typeface="Open Sans"/>
            </a:endParaRP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34</a:t>
            </a:fld>
            <a:endParaRPr lang="en-US"/>
          </a:p>
        </p:txBody>
      </p:sp>
    </p:spTree>
    <p:extLst>
      <p:ext uri="{BB962C8B-B14F-4D97-AF65-F5344CB8AC3E}">
        <p14:creationId xmlns:p14="http://schemas.microsoft.com/office/powerpoint/2010/main" val="34568382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solidFill>
                  <a:srgbClr val="000000"/>
                </a:solidFill>
                <a:highlight>
                  <a:srgbClr val="FFFF00"/>
                </a:highlight>
                <a:ea typeface="Open Sans"/>
              </a:rPr>
              <a:t>You will then enter a Subject and Message into the message box.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solidFill>
                <a:srgbClr val="000000"/>
              </a:solidFill>
              <a:highlight>
                <a:srgbClr val="FFFF00"/>
              </a:highlight>
              <a:ea typeface="Open Sans"/>
            </a:endParaRP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35</a:t>
            </a:fld>
            <a:endParaRPr lang="en-US"/>
          </a:p>
        </p:txBody>
      </p:sp>
    </p:spTree>
    <p:extLst>
      <p:ext uri="{BB962C8B-B14F-4D97-AF65-F5344CB8AC3E}">
        <p14:creationId xmlns:p14="http://schemas.microsoft.com/office/powerpoint/2010/main" val="38447703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endParaRPr lang="en-US" dirty="0"/>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A health care provider will respond. Sometimes, they will send you a message using the portal, or they might give you a phone call. In this example, a nurse responds using the portal’s messaging system and asks for additional information. You can use the portal to respond to the questions.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solidFill>
                <a:srgbClr val="000000"/>
              </a:solidFill>
              <a:highlight>
                <a:srgbClr val="FFFF00"/>
              </a:highlight>
              <a:ea typeface="Open Sans"/>
            </a:endParaRP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36</a:t>
            </a:fld>
            <a:endParaRPr lang="en-US"/>
          </a:p>
        </p:txBody>
      </p:sp>
    </p:spTree>
    <p:extLst>
      <p:ext uri="{BB962C8B-B14F-4D97-AF65-F5344CB8AC3E}">
        <p14:creationId xmlns:p14="http://schemas.microsoft.com/office/powerpoint/2010/main" val="40245672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Using a Patient Portal</a:t>
            </a:r>
          </a:p>
          <a:p>
            <a:r>
              <a:rPr lang="en-US" dirty="0">
                <a:highlight>
                  <a:srgbClr val="FFFF00"/>
                </a:highlight>
              </a:rPr>
              <a:t> </a:t>
            </a:r>
          </a:p>
          <a:p>
            <a:pPr marL="0" lvl="0" indent="0" algn="l" rtl="0">
              <a:lnSpc>
                <a:spcPct val="100000"/>
              </a:lnSpc>
              <a:spcBef>
                <a:spcPts val="0"/>
              </a:spcBef>
              <a:spcAft>
                <a:spcPts val="0"/>
              </a:spcAft>
              <a:buClr>
                <a:srgbClr val="3F3F3F"/>
              </a:buClr>
              <a:buSzPts val="1200"/>
              <a:buNone/>
            </a:pPr>
            <a:r>
              <a:rPr lang="en-US" dirty="0">
                <a:highlight>
                  <a:srgbClr val="FFFF00"/>
                </a:highlight>
              </a:rPr>
              <a:t>Don’t forget that the patient portal can be accessed using any computing device that has a web browser and internet access. You can send a message using your computer or laptop, but you can respond to a message using your tablet or phone or vice versa. </a:t>
            </a:r>
          </a:p>
          <a:p>
            <a:pPr marL="0" lvl="0" indent="0" algn="l" rtl="0">
              <a:lnSpc>
                <a:spcPct val="100000"/>
              </a:lnSpc>
              <a:spcBef>
                <a:spcPts val="0"/>
              </a:spcBef>
              <a:spcAft>
                <a:spcPts val="0"/>
              </a:spcAft>
              <a:buClr>
                <a:srgbClr val="3F3F3F"/>
              </a:buClr>
              <a:buSzPts val="1200"/>
              <a:buNone/>
            </a:pPr>
            <a:endParaRPr lang="en-US" dirty="0">
              <a:highlight>
                <a:srgbClr val="FFFF00"/>
              </a:highlight>
            </a:endParaRPr>
          </a:p>
          <a:p>
            <a:pPr marL="0" lvl="0" indent="0" algn="l" rtl="0">
              <a:lnSpc>
                <a:spcPct val="100000"/>
              </a:lnSpc>
              <a:spcBef>
                <a:spcPts val="0"/>
              </a:spcBef>
              <a:spcAft>
                <a:spcPts val="0"/>
              </a:spcAft>
              <a:buClr>
                <a:srgbClr val="3F3F3F"/>
              </a:buClr>
              <a:buSzPts val="1200"/>
              <a:buNone/>
            </a:pPr>
            <a:r>
              <a:rPr lang="en-US" dirty="0">
                <a:highlight>
                  <a:srgbClr val="FFFF00"/>
                </a:highlight>
              </a:rPr>
              <a:t>When using a tablet or smartphone, you can either connect with the patient portal using </a:t>
            </a:r>
          </a:p>
          <a:p>
            <a:pPr marL="0" lvl="0" indent="0" algn="l" rtl="0">
              <a:lnSpc>
                <a:spcPct val="100000"/>
              </a:lnSpc>
              <a:spcBef>
                <a:spcPts val="0"/>
              </a:spcBef>
              <a:spcAft>
                <a:spcPts val="0"/>
              </a:spcAft>
              <a:buClr>
                <a:srgbClr val="3F3F3F"/>
              </a:buClr>
              <a:buSzPts val="1200"/>
              <a:buNone/>
            </a:pPr>
            <a:endParaRPr lang="en-US" dirty="0">
              <a:highlight>
                <a:srgbClr val="FFFF00"/>
              </a:highlight>
            </a:endParaRPr>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Web Browser app.</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00"/>
              </a:highlight>
            </a:endParaRPr>
          </a:p>
          <a:p>
            <a:pPr marL="0" lvl="0" indent="0" algn="l" rtl="0">
              <a:lnSpc>
                <a:spcPct val="100000"/>
              </a:lnSpc>
              <a:spcBef>
                <a:spcPts val="0"/>
              </a:spcBef>
              <a:spcAft>
                <a:spcPts val="0"/>
              </a:spcAft>
              <a:buClr>
                <a:srgbClr val="3F3F3F"/>
              </a:buClr>
              <a:buSzPts val="1200"/>
              <a:buNone/>
            </a:pPr>
            <a:r>
              <a:rPr lang="en-US" dirty="0">
                <a:highlight>
                  <a:srgbClr val="FFFF00"/>
                </a:highlight>
              </a:rPr>
              <a:t>the web browser or </a:t>
            </a:r>
          </a:p>
          <a:p>
            <a:pPr marL="0" lvl="0" indent="0" algn="l" rtl="0">
              <a:lnSpc>
                <a:spcPct val="100000"/>
              </a:lnSpc>
              <a:spcBef>
                <a:spcPts val="0"/>
              </a:spcBef>
              <a:spcAft>
                <a:spcPts val="0"/>
              </a:spcAft>
              <a:buClr>
                <a:srgbClr val="3F3F3F"/>
              </a:buClr>
              <a:buSzPts val="1200"/>
              <a:buNone/>
            </a:pPr>
            <a:endParaRPr lang="en-US" dirty="0">
              <a:highlight>
                <a:srgbClr val="FFFF00"/>
              </a:highlight>
            </a:endParaRPr>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Patient Portal app.</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00"/>
              </a:highlight>
            </a:endParaRPr>
          </a:p>
          <a:p>
            <a:pPr marL="0" lvl="0" indent="0" algn="l" rtl="0">
              <a:lnSpc>
                <a:spcPct val="100000"/>
              </a:lnSpc>
              <a:spcBef>
                <a:spcPts val="0"/>
              </a:spcBef>
              <a:spcAft>
                <a:spcPts val="0"/>
              </a:spcAft>
              <a:buClr>
                <a:srgbClr val="3F3F3F"/>
              </a:buClr>
              <a:buSzPts val="1200"/>
              <a:buNone/>
            </a:pPr>
            <a:r>
              <a:rPr lang="en-US" dirty="0">
                <a:highlight>
                  <a:srgbClr val="FFFF00"/>
                </a:highlight>
              </a:rPr>
              <a:t>the app once you have downloaded and installed it on your device.</a:t>
            </a:r>
          </a:p>
          <a:p>
            <a:pPr marL="0" lvl="0" indent="0" algn="l" rtl="0">
              <a:lnSpc>
                <a:spcPct val="100000"/>
              </a:lnSpc>
              <a:spcBef>
                <a:spcPts val="0"/>
              </a:spcBef>
              <a:spcAft>
                <a:spcPts val="0"/>
              </a:spcAft>
              <a:buClr>
                <a:srgbClr val="3F3F3F"/>
              </a:buClr>
              <a:buSzPts val="1200"/>
              <a:buNone/>
            </a:pPr>
            <a:endParaRPr lang="en-US" dirty="0">
              <a:highlight>
                <a:srgbClr val="FFFF00"/>
              </a:highlight>
            </a:endParaRP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37</a:t>
            </a:fld>
            <a:endParaRPr lang="en-US"/>
          </a:p>
        </p:txBody>
      </p:sp>
    </p:spTree>
    <p:extLst>
      <p:ext uri="{BB962C8B-B14F-4D97-AF65-F5344CB8AC3E}">
        <p14:creationId xmlns:p14="http://schemas.microsoft.com/office/powerpoint/2010/main" val="3498513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Review: Using a Patient Portal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rgbClr val="009FDB"/>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242424"/>
                </a:solidFill>
                <a:effectLst/>
                <a:latin typeface="Segoe UI" panose="020B0502040204020203" pitchFamily="34" charset="0"/>
                <a:ea typeface="Calibri" panose="020F0502020204030204" pitchFamily="34" charset="0"/>
                <a:cs typeface="Times New Roman" panose="02020603050405020304" pitchFamily="18" charset="0"/>
              </a:rPr>
              <a:t>What questions might you ask your health care provider using the patient portal messaging feature?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Lead a brief discussion about how they can use the Message feature of the patient portal.</a:t>
            </a:r>
            <a:r>
              <a:rPr lang="en-US" sz="1800" i="0" dirty="0">
                <a:solidFill>
                  <a:schemeClr val="tx1"/>
                </a:solidFill>
                <a:effectLst/>
                <a:latin typeface="ATT Aleck Sans" panose="020B0503020203020204" pitchFamily="34" charset="0"/>
                <a:ea typeface="+mn-ea"/>
                <a:cs typeface="ATT Aleck Sans" panose="020B0503020203020204" pitchFamily="34" charset="0"/>
              </a:rPr>
              <a:t>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Possibilities include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To ask a question about a current prescription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Request a referral to see a specialist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Ask if you need to schedule an appointment for an issue. For instance, you have a rash, and it is not going away. Should you go to urgent care, schedule an appointment to see the doctor, or see if a telehealth visit may work to diagnose the problem?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Consider an example (either your own, a story from a friend, or a scenario you could expect to happen) that illustrates a way the learners can use telehealth in case no one volunteers.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1" dirty="0">
                <a:effectLst/>
                <a:latin typeface="Segoe UI" panose="020B0502040204020203" pitchFamily="34" charset="0"/>
                <a:ea typeface="Calibri" panose="020F0502020204030204" pitchFamily="34" charset="0"/>
              </a:rPr>
              <a:t>Before moving to the next slide, remind the learners that, </a:t>
            </a:r>
            <a:r>
              <a:rPr lang="en-US" sz="1800" i="0" dirty="0">
                <a:effectLst/>
                <a:latin typeface="Segoe UI" panose="020B0502040204020203" pitchFamily="34" charset="0"/>
                <a:ea typeface="Calibri" panose="020F0502020204030204" pitchFamily="34" charset="0"/>
              </a:rPr>
              <a:t>Communicating through the portal is not for emergency situations. Dial 911 if you need immediate care.</a:t>
            </a:r>
            <a:r>
              <a:rPr lang="en-US" i="0" dirty="0">
                <a:effectLst/>
              </a:rPr>
              <a:t> </a:t>
            </a:r>
            <a:endPar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n-US" dirty="0"/>
          </a:p>
        </p:txBody>
      </p:sp>
    </p:spTree>
    <p:extLst>
      <p:ext uri="{BB962C8B-B14F-4D97-AF65-F5344CB8AC3E}">
        <p14:creationId xmlns:p14="http://schemas.microsoft.com/office/powerpoint/2010/main" val="1961017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Review: Using a Patient Portal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Before we move to the next section let’s review. </a:t>
            </a:r>
            <a:r>
              <a:rPr lang="en-US" sz="1800" dirty="0">
                <a:effectLst/>
                <a:latin typeface="Segoe UI" panose="020B0502040204020203" pitchFamily="34" charset="0"/>
                <a:ea typeface="Calibri" panose="020F0502020204030204" pitchFamily="34" charset="0"/>
              </a:rPr>
              <a:t>What is a patient portal?</a:t>
            </a:r>
            <a:r>
              <a:rPr lang="en-US" sz="2800" dirty="0">
                <a:effectLst/>
              </a:rPr>
              <a:t> </a:t>
            </a:r>
            <a:endPar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chemeClr val="tx1"/>
                </a:solidFill>
                <a:effectLst/>
                <a:latin typeface="+mn-lt"/>
                <a:ea typeface="+mn-ea"/>
                <a:cs typeface="+mn-cs"/>
              </a:rPr>
              <a:t>INSTRUCTOR NOTE: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Lead a brief discussion about what is a patient portal</a:t>
            </a:r>
            <a:r>
              <a:rPr lang="en-US" sz="1800" i="0" dirty="0">
                <a:solidFill>
                  <a:srgbClr val="00B0F0"/>
                </a:solidFill>
                <a:effectLst/>
                <a:latin typeface="ATT Aleck Sans"/>
                <a:ea typeface="Calibri" panose="020F0502020204030204" pitchFamily="34" charset="0"/>
                <a:cs typeface="Times New Roman" panose="02020603050405020304" pitchFamily="18" charset="0"/>
              </a:rPr>
              <a:t>. </a:t>
            </a:r>
            <a:endParaRPr lang="en-US" sz="1800" i="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highlight>
                  <a:srgbClr val="FFFF00"/>
                </a:highlight>
              </a:rPr>
              <a:t>It is a secure website that allows you to access your medical information and communicate with your health care providers online using an internet browser or app on a computer, laptop, tablet, or smartphone.</a:t>
            </a:r>
            <a:endParaRPr lang="en-US" sz="1800" i="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chemeClr val="tx1"/>
              </a:solidFill>
              <a:effectLst/>
              <a:latin typeface="ATT Aleck Sans" panose="020B0503020203020204" pitchFamily="34" charset="0"/>
              <a:ea typeface="+mn-ea"/>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chemeClr val="tx1"/>
                </a:solidFill>
                <a:effectLst/>
                <a:latin typeface="+mn-lt"/>
                <a:ea typeface="+mn-ea"/>
                <a:cs typeface="+mn-cs"/>
              </a:rPr>
              <a:t>INSTRUCTOR NOTE: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Lead a brief discussion about how they can use the patient portal</a:t>
            </a:r>
            <a:r>
              <a:rPr lang="en-US" sz="1800" dirty="0">
                <a:latin typeface="ATT Aleck Sans"/>
                <a:cs typeface="ATT Aleck Sans"/>
              </a:rPr>
              <a:t>?</a:t>
            </a:r>
            <a:r>
              <a:rPr lang="en-US" sz="1800" i="0" dirty="0">
                <a:solidFill>
                  <a:schemeClr val="tx1"/>
                </a:solidFill>
                <a:effectLst/>
                <a:latin typeface="ATT Aleck Sans" panose="020B0503020203020204" pitchFamily="34" charset="0"/>
                <a:ea typeface="+mn-ea"/>
                <a:cs typeface="ATT Aleck Sans" panose="020B0503020203020204" pitchFamily="34" charset="0"/>
              </a:rPr>
              <a:t>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Possibilities include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highlight>
                  <a:srgbClr val="FFFF00"/>
                </a:highlight>
              </a:rPr>
              <a:t>schedule appointments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highlight>
                  <a:srgbClr val="FFFF00"/>
                </a:highlight>
              </a:rPr>
              <a:t>check-in on medical issues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highlight>
                  <a:srgbClr val="FFFF00"/>
                </a:highlight>
              </a:rPr>
              <a:t>discuss lab tests or X-ray results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highlight>
                  <a:srgbClr val="FFFF00"/>
                </a:highlight>
              </a:rPr>
              <a:t>follow up on prescription medications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highlight>
                  <a:srgbClr val="FFFF00"/>
                </a:highlight>
              </a:rPr>
              <a:t>receive post-surgical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highlight>
                  <a:srgbClr val="FFFF00"/>
                </a:highlight>
              </a:rPr>
              <a:t>receive preventive care like nutrition counseling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highlight>
                  <a:srgbClr val="FFFF00"/>
                </a:highlight>
              </a:rPr>
              <a:t>receive referrals to specialists,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highlight>
                  <a:srgbClr val="FFFF00"/>
                </a:highlight>
              </a:rPr>
              <a:t>receive mental health treatment, including therapy and counseling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Before we move to the next section do you have any questions?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i="0" dirty="0">
              <a:solidFill>
                <a:srgbClr val="00B0F0"/>
              </a:solidFill>
              <a:effectLst/>
              <a:latin typeface="ATT Aleck Sans" panose="020B0503020203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i="1" kern="1200" dirty="0">
                <a:solidFill>
                  <a:schemeClr val="tx1"/>
                </a:solidFill>
                <a:effectLst/>
                <a:latin typeface="+mn-lt"/>
                <a:ea typeface="+mn-ea"/>
                <a:cs typeface="+mn-cs"/>
              </a:rPr>
              <a:t>INSTRUCTOR NOTE: </a:t>
            </a:r>
            <a:r>
              <a:rPr lang="en-US" sz="18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800" dirty="0">
              <a:effectLst/>
              <a:latin typeface="Times New Roman" panose="02020603050405020304" pitchFamily="18" charset="0"/>
              <a:ea typeface="Times New Roman" panose="02020603050405020304" pitchFamily="18" charset="0"/>
            </a:endParaRPr>
          </a:p>
          <a:p>
            <a:pPr marL="0" marR="0" indent="457200">
              <a:spcBef>
                <a:spcPts val="0"/>
              </a:spcBef>
              <a:spcAft>
                <a:spcPts val="0"/>
              </a:spcAft>
            </a:pPr>
            <a:r>
              <a:rPr lang="en-US" sz="1800" dirty="0">
                <a:solidFill>
                  <a:srgbClr val="242424"/>
                </a:solidFill>
                <a:effectLst/>
                <a:latin typeface="Segoe UI" panose="020B0502040204020203"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r>
              <a:rPr lang="en-US" sz="1800" b="0" i="1" dirty="0">
                <a:solidFill>
                  <a:srgbClr val="242424"/>
                </a:solidFill>
                <a:effectLst/>
                <a:latin typeface="Segoe UI" panose="020B0502040204020203" pitchFamily="34" charset="0"/>
                <a:ea typeface="Calibri" panose="020F0502020204030204" pitchFamily="34" charset="0"/>
              </a:rPr>
              <a:t>ADDITIONAL DETAILS: </a:t>
            </a:r>
            <a:r>
              <a:rPr lang="en-US" sz="18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r>
              <a:rPr lang="en-US" dirty="0">
                <a:effectLst/>
              </a:rPr>
              <a:t> </a:t>
            </a: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n-US" dirty="0"/>
          </a:p>
        </p:txBody>
      </p:sp>
    </p:spTree>
    <p:extLst>
      <p:ext uri="{BB962C8B-B14F-4D97-AF65-F5344CB8AC3E}">
        <p14:creationId xmlns:p14="http://schemas.microsoft.com/office/powerpoint/2010/main" val="1915870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Question: What is telehealth?</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rgbClr val="009FDB"/>
              </a:solidFill>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Ask the learners to raise their hands if they have attended a telehealth appointment.</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dirty="0">
                <a:solidFill>
                  <a:srgbClr val="242424"/>
                </a:solidFill>
                <a:effectLst/>
                <a:latin typeface="Segoe UI" panose="020B0502040204020203" pitchFamily="34" charset="0"/>
                <a:ea typeface="Times New Roman" panose="02020603050405020304" pitchFamily="18" charset="0"/>
              </a:rPr>
              <a:t>Ask learners the questions on the slide</a:t>
            </a:r>
            <a:r>
              <a:rPr lang="en-US" sz="1800" dirty="0">
                <a:solidFill>
                  <a:srgbClr val="242424"/>
                </a:solidFill>
                <a:effectLst/>
                <a:latin typeface="Segoe UI" panose="020B0502040204020203" pitchFamily="34" charset="0"/>
                <a:ea typeface="Calibri" panose="020F0502020204030204" pitchFamily="34" charset="0"/>
              </a:rPr>
              <a:t> and help facilitate a conversation to engage learners with the questions. </a:t>
            </a:r>
            <a:endPar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Lead a brief discussion on why they’re attending the workshop. Possibilities include they want to learn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what type of care they can receive via telehealth.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what to expect during a telehealth visit.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how to use the technology needed to attend a telehealth visit. </a:t>
            </a: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dirty="0"/>
          </a:p>
        </p:txBody>
      </p:sp>
    </p:spTree>
    <p:extLst>
      <p:ext uri="{BB962C8B-B14F-4D97-AF65-F5344CB8AC3E}">
        <p14:creationId xmlns:p14="http://schemas.microsoft.com/office/powerpoint/2010/main" val="17696228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009FDB"/>
              </a:solidFill>
              <a:latin typeface="ATT Aleck Sans" panose="020B0503020203020204" pitchFamily="34" charset="0"/>
              <a:cs typeface="ATT Aleck Sans" panose="020B0503020203020204" pitchFamily="34" charset="0"/>
            </a:endParaRPr>
          </a:p>
          <a:p>
            <a:r>
              <a:rPr lang="en-US" sz="1800" dirty="0">
                <a:effectLst/>
                <a:latin typeface="Segoe UI" panose="020B0502040204020203" pitchFamily="34" charset="0"/>
                <a:ea typeface="Calibri" panose="020F0502020204030204" pitchFamily="34" charset="0"/>
              </a:rPr>
              <a:t>Let’s explore what technology you need to participate in a video telehealth visit.</a:t>
            </a:r>
            <a:r>
              <a:rPr lang="en-US" dirty="0">
                <a:effectLst/>
              </a:rPr>
              <a:t> </a:t>
            </a: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40</a:t>
            </a:fld>
            <a:endParaRPr lang="en-US"/>
          </a:p>
        </p:txBody>
      </p:sp>
    </p:spTree>
    <p:extLst>
      <p:ext uri="{BB962C8B-B14F-4D97-AF65-F5344CB8AC3E}">
        <p14:creationId xmlns:p14="http://schemas.microsoft.com/office/powerpoint/2010/main" val="15705178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endParaRPr lang="en-US" dirty="0"/>
          </a:p>
          <a:p>
            <a:r>
              <a:rPr lang="en-US" dirty="0">
                <a:highlight>
                  <a:srgbClr val="FFFF00"/>
                </a:highlight>
              </a:rPr>
              <a:t>To connect to a video telehealth visit, </a:t>
            </a:r>
            <a:r>
              <a:rPr lang="en-US" dirty="0"/>
              <a:t>you need to pick a device with a camera, microphone, and speaker.</a:t>
            </a:r>
          </a:p>
          <a:p>
            <a:endParaRPr lang="en-US" dirty="0"/>
          </a:p>
          <a:p>
            <a:r>
              <a:rPr lang="en-US" dirty="0"/>
              <a:t>Let’s explore what device you should </a:t>
            </a:r>
            <a:r>
              <a:rPr lang="en-US" dirty="0">
                <a:highlight>
                  <a:srgbClr val="FFFF00"/>
                </a:highlight>
              </a:rPr>
              <a:t>pick by learning about the </a:t>
            </a:r>
            <a:r>
              <a:rPr lang="en-US" dirty="0"/>
              <a:t>pros and cons of using a smartphone, tablet, computer, and laptop for a telehealth visit.</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41</a:t>
            </a:fld>
            <a:endParaRPr lang="en-US"/>
          </a:p>
        </p:txBody>
      </p:sp>
    </p:spTree>
    <p:extLst>
      <p:ext uri="{BB962C8B-B14F-4D97-AF65-F5344CB8AC3E}">
        <p14:creationId xmlns:p14="http://schemas.microsoft.com/office/powerpoint/2010/main" val="4252371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Some of the benefits of using a smartphone or tablet include it has a built-in microphone, speaker, and camera. </a:t>
            </a:r>
          </a:p>
          <a:p>
            <a:pPr marL="0" marR="0">
              <a:spcBef>
                <a:spcPts val="0"/>
              </a:spcBef>
              <a:spcAft>
                <a:spcPts val="0"/>
              </a:spcAft>
            </a:pP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They are easy to move so that you can easily show the provider something like a rash on your arm. </a:t>
            </a:r>
          </a:p>
          <a:p>
            <a:pPr marL="0" marR="0">
              <a:spcBef>
                <a:spcPts val="0"/>
              </a:spcBef>
              <a:spcAft>
                <a:spcPts val="0"/>
              </a:spcAft>
            </a:pP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And it’s portable, so you can easily move the device to the place you want to have the meeting. </a:t>
            </a:r>
          </a:p>
          <a:p>
            <a:pPr marL="0" marR="0">
              <a:spcBef>
                <a:spcPts val="0"/>
              </a:spcBef>
              <a:spcAft>
                <a:spcPts val="0"/>
              </a:spcAft>
            </a:pP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Disadvantages.</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00"/>
              </a:highlight>
            </a:endParaRPr>
          </a:p>
          <a:p>
            <a:pPr marL="0" marR="0">
              <a:spcBef>
                <a:spcPts val="0"/>
              </a:spcBef>
              <a:spcAft>
                <a:spcPts val="0"/>
              </a:spcAft>
            </a:pP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While there are many benefits to using a smartphone or tablet, there are some disadvantages as well. For instance, you may need to download an app to connect to the appointment. </a:t>
            </a:r>
          </a:p>
          <a:p>
            <a:pPr marL="0" marR="0">
              <a:spcBef>
                <a:spcPts val="0"/>
              </a:spcBef>
              <a:spcAft>
                <a:spcPts val="0"/>
              </a:spcAft>
            </a:pP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Also, smartphone screens are small, so it may be hard to see the person on the screen or any documents shared with you. </a:t>
            </a:r>
          </a:p>
          <a:p>
            <a:pPr marL="0" marR="0">
              <a:spcBef>
                <a:spcPts val="0"/>
              </a:spcBef>
              <a:spcAft>
                <a:spcPts val="0"/>
              </a:spcAft>
            </a:pP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You may also want to place your device on a stand, so you don’t have to hold it during the appointment. This will allow you to take notes and make sure your image on the screen does not move. </a:t>
            </a: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42</a:t>
            </a:fld>
            <a:endParaRPr lang="en-US"/>
          </a:p>
        </p:txBody>
      </p:sp>
    </p:spTree>
    <p:extLst>
      <p:ext uri="{BB962C8B-B14F-4D97-AF65-F5344CB8AC3E}">
        <p14:creationId xmlns:p14="http://schemas.microsoft.com/office/powerpoint/2010/main" val="10496822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a:spcBef>
                <a:spcPts val="0"/>
              </a:spcBef>
              <a:spcAft>
                <a:spcPts val="0"/>
              </a:spcAft>
            </a:pP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Some of the reasons you might choose to use a desktop or laptop computer include they have a large screen, so it is easy to see the health care provider and any documents they share.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00"/>
                </a:highlight>
              </a:rPr>
              <a:t>Most</a:t>
            </a:r>
            <a:r>
              <a:rPr lang="en-US" dirty="0"/>
              <a:t> laptops and desktop computers include a built-in microphone, speaker, and camera. If you use a laptop, it is portable, so you can meet where it’s convenient for you.</a:t>
            </a: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43</a:t>
            </a:fld>
            <a:endParaRPr lang="en-US"/>
          </a:p>
        </p:txBody>
      </p:sp>
    </p:spTree>
    <p:extLst>
      <p:ext uri="{BB962C8B-B14F-4D97-AF65-F5344CB8AC3E}">
        <p14:creationId xmlns:p14="http://schemas.microsoft.com/office/powerpoint/2010/main" val="39262702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a:spcBef>
                <a:spcPts val="0"/>
              </a:spcBef>
              <a:spcAft>
                <a:spcPts val="0"/>
              </a:spcAft>
            </a:pP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indent="0"/>
            <a:r>
              <a:rPr lang="en-US"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There are some disadvantages to think about as well. For instance, </a:t>
            </a:r>
            <a:r>
              <a:rPr lang="en-US" kern="100" dirty="0">
                <a:effectLst/>
                <a:latin typeface="Calibri" panose="020F0502020204030204" pitchFamily="34" charset="0"/>
                <a:ea typeface="Calibri" panose="020F0502020204030204" pitchFamily="34" charset="0"/>
                <a:cs typeface="Times New Roman" panose="02020603050405020304" pitchFamily="18" charset="0"/>
              </a:rPr>
              <a:t>d</a:t>
            </a:r>
            <a:r>
              <a:rPr lang="en-US" dirty="0"/>
              <a:t>esktop computers are not portable.</a:t>
            </a:r>
          </a:p>
          <a:p>
            <a:pPr marL="0" indent="0"/>
            <a:endParaRPr lang="en-US" dirty="0"/>
          </a:p>
          <a:p>
            <a:pPr marL="0" indent="0"/>
            <a:r>
              <a:rPr lang="en-US" dirty="0"/>
              <a:t>If the computer is in a shared area, you may not have the privacy you need. </a:t>
            </a:r>
          </a:p>
          <a:p>
            <a:pPr marL="0" indent="0"/>
            <a:endParaRPr lang="en-US" dirty="0"/>
          </a:p>
          <a:p>
            <a:pPr marL="0" indent="0"/>
            <a:r>
              <a:rPr lang="en-US" dirty="0"/>
              <a:t>Older desktop and laptop computers may not have a built-in camera, microphone, or speakers. However, you can attach an external camera and headphones with a built-in microphone to your device. </a:t>
            </a: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44</a:t>
            </a:fld>
            <a:endParaRPr lang="en-US"/>
          </a:p>
        </p:txBody>
      </p:sp>
    </p:spTree>
    <p:extLst>
      <p:ext uri="{BB962C8B-B14F-4D97-AF65-F5344CB8AC3E}">
        <p14:creationId xmlns:p14="http://schemas.microsoft.com/office/powerpoint/2010/main" val="34659046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Review: Technical Requirements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chemeClr val="tx1"/>
                </a:solidFill>
                <a:effectLst/>
                <a:latin typeface="+mn-lt"/>
                <a:ea typeface="+mn-ea"/>
                <a:cs typeface="+mn-cs"/>
              </a:rPr>
              <a:t>INSTRUCTOR NOTE: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Lead a brief discussion about which </a:t>
            </a:r>
            <a:r>
              <a:rPr lang="en-US" sz="1800" dirty="0">
                <a:latin typeface="ATT Aleck Sans" panose="020B0503020203020204" pitchFamily="34" charset="0"/>
                <a:cs typeface="ATT Aleck Sans" panose="020B0503020203020204" pitchFamily="34" charset="0"/>
              </a:rPr>
              <a:t>device or devices the learners will use to participate in their video conferencing telehealth appointment. Ask them why they selected the device.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Before we move to the next section, do you have any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pPr marL="0" marR="0" indent="457200">
              <a:spcBef>
                <a:spcPts val="0"/>
              </a:spcBef>
              <a:spcAft>
                <a:spcPts val="0"/>
              </a:spcAft>
            </a:pPr>
            <a:r>
              <a:rPr lang="en-US" sz="1200" dirty="0">
                <a:solidFill>
                  <a:srgbClr val="242424"/>
                </a:solidFill>
                <a:effectLst/>
                <a:latin typeface="Segoe UI" panose="020B0502040204020203"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endParaRPr lang="en-US"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n-US" dirty="0"/>
          </a:p>
        </p:txBody>
      </p:sp>
    </p:spTree>
    <p:extLst>
      <p:ext uri="{BB962C8B-B14F-4D97-AF65-F5344CB8AC3E}">
        <p14:creationId xmlns:p14="http://schemas.microsoft.com/office/powerpoint/2010/main" val="2552046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endParaRPr lang="en-US" dirty="0"/>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Now that you have selected which device you will use for your video telehealth appointment, you will need to check your internet connection to make sure it is strong enough for your appointment. It is best to check your device well before your visit so you can troubleshoot any issues. Test your computer where you will attend the telehealth visit so that you are sure the connection in that location can support your video appointment. So, if you are going to use your computing device at your kitchen table, check the internet speed from that location. You should also choose a location that is quiet and private.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46</a:t>
            </a:fld>
            <a:endParaRPr lang="en-US"/>
          </a:p>
        </p:txBody>
      </p:sp>
    </p:spTree>
    <p:extLst>
      <p:ext uri="{BB962C8B-B14F-4D97-AF65-F5344CB8AC3E}">
        <p14:creationId xmlns:p14="http://schemas.microsoft.com/office/powerpoint/2010/main" val="24585408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DEMONTRATION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endParaRPr lang="en-US" dirty="0"/>
          </a:p>
          <a:p>
            <a:r>
              <a:rPr lang="en-US" dirty="0"/>
              <a:t>To test your internet connection use a website like </a:t>
            </a:r>
            <a:r>
              <a:rPr lang="en-US" dirty="0" err="1"/>
              <a:t>Speedtest</a:t>
            </a:r>
            <a:r>
              <a:rPr lang="en-US" dirty="0"/>
              <a:t>. This website works on computers, laptops, tablets and smartphones. </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t>INSTRUCTOR NOTE: </a:t>
            </a:r>
            <a:r>
              <a:rPr lang="en-US" dirty="0"/>
              <a:t>The link to the </a:t>
            </a:r>
            <a:r>
              <a:rPr lang="en-US" dirty="0" err="1"/>
              <a:t>Speedtest</a:t>
            </a:r>
            <a:r>
              <a:rPr lang="en-US" dirty="0"/>
              <a:t> tool is clickable if you would like to do a live demonstration and show the learner how to run the test on the website.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You can demonstrate this on your computer and/or have learners try this search on their smartphone (if they have one).</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47</a:t>
            </a:fld>
            <a:endParaRPr lang="en-US"/>
          </a:p>
        </p:txBody>
      </p:sp>
    </p:spTree>
    <p:extLst>
      <p:ext uri="{BB962C8B-B14F-4D97-AF65-F5344CB8AC3E}">
        <p14:creationId xmlns:p14="http://schemas.microsoft.com/office/powerpoint/2010/main" val="20254672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endParaRPr lang="en-US" dirty="0"/>
          </a:p>
          <a:p>
            <a:r>
              <a:rPr lang="en-US" dirty="0"/>
              <a:t>To run the test, open a web browser from the device you are going to use. Here are a few web browsers:</a:t>
            </a:r>
          </a:p>
          <a:p>
            <a:pPr marL="171450" indent="-171450">
              <a:buFont typeface="Arial" panose="020B0604020202020204" pitchFamily="34" charset="0"/>
              <a:buChar char="•"/>
            </a:pPr>
            <a:r>
              <a:rPr lang="en-US" dirty="0"/>
              <a:t>Google Chrome</a:t>
            </a:r>
          </a:p>
          <a:p>
            <a:pPr marL="171450" indent="-171450">
              <a:buFont typeface="Arial" panose="020B0604020202020204" pitchFamily="34" charset="0"/>
              <a:buChar char="•"/>
            </a:pPr>
            <a:r>
              <a:rPr lang="en-US" dirty="0"/>
              <a:t>Microsoft Edge</a:t>
            </a:r>
          </a:p>
          <a:p>
            <a:pPr marL="171450" indent="-171450">
              <a:buFont typeface="Arial" panose="020B0604020202020204" pitchFamily="34" charset="0"/>
              <a:buChar char="•"/>
            </a:pPr>
            <a:r>
              <a:rPr lang="en-US" dirty="0"/>
              <a:t>Apple Safari</a:t>
            </a:r>
          </a:p>
          <a:p>
            <a:pPr marL="171450" indent="-171450">
              <a:buFont typeface="Arial" panose="020B0604020202020204" pitchFamily="34" charset="0"/>
              <a:buChar char="•"/>
            </a:pPr>
            <a:r>
              <a:rPr lang="en-US" dirty="0"/>
              <a:t>Mozilla Firefox</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48</a:t>
            </a:fld>
            <a:endParaRPr lang="en-US"/>
          </a:p>
        </p:txBody>
      </p:sp>
    </p:spTree>
    <p:extLst>
      <p:ext uri="{BB962C8B-B14F-4D97-AF65-F5344CB8AC3E}">
        <p14:creationId xmlns:p14="http://schemas.microsoft.com/office/powerpoint/2010/main" val="3445601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endParaRPr lang="en-US" dirty="0"/>
          </a:p>
          <a:p>
            <a:r>
              <a:rPr lang="en-US" dirty="0"/>
              <a:t>Open the web browser </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URL.</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kern="1200" dirty="0">
              <a:effectLst/>
              <a:highlight>
                <a:srgbClr val="FFFF00"/>
              </a:highlight>
              <a:latin typeface="Calibri" panose="020F0502020204030204" pitchFamily="34" charset="0"/>
              <a:ea typeface="MS PGothic" panose="020B0600070205080204" pitchFamily="34" charset="-128"/>
              <a:cs typeface="Calibri" panose="020F0502020204030204" pitchFamily="34" charset="0"/>
            </a:endParaRPr>
          </a:p>
          <a:p>
            <a:r>
              <a:rPr lang="en-US" dirty="0"/>
              <a:t>and type speedtest.net in the search bar. Once you type the URL, click enter on the keyboard or tap Go on your smartphone or tablet. </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49</a:t>
            </a:fld>
            <a:endParaRPr lang="en-US"/>
          </a:p>
        </p:txBody>
      </p:sp>
    </p:spTree>
    <p:extLst>
      <p:ext uri="{BB962C8B-B14F-4D97-AF65-F5344CB8AC3E}">
        <p14:creationId xmlns:p14="http://schemas.microsoft.com/office/powerpoint/2010/main" val="300716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endParaRPr lang="en-US" dirty="0"/>
          </a:p>
          <a:p>
            <a:pPr marL="0" marR="0" indent="457200">
              <a:lnSpc>
                <a:spcPct val="107000"/>
              </a:lnSpc>
              <a:spcBef>
                <a:spcPts val="0"/>
              </a:spcBef>
              <a:spcAft>
                <a:spcPts val="800"/>
              </a:spcAft>
            </a:pPr>
            <a:endPar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Some examples of people who provide telehealth services include doctors, nurses, pharmacists, mental health care professionals, and physical and occupational therapists.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Organizations also support telehealth. Examples include medical offices, clinics, hospitals, and home health agencies.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In this course, we will use the word provider when talking about health care providers.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a:t>
            </a:fld>
            <a:endParaRPr lang="en-US"/>
          </a:p>
        </p:txBody>
      </p:sp>
    </p:spTree>
    <p:extLst>
      <p:ext uri="{BB962C8B-B14F-4D97-AF65-F5344CB8AC3E}">
        <p14:creationId xmlns:p14="http://schemas.microsoft.com/office/powerpoint/2010/main" val="35578549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endParaRPr lang="en-US" dirty="0"/>
          </a:p>
          <a:p>
            <a:r>
              <a:rPr lang="en-US" dirty="0"/>
              <a:t>The test will appear. Click the Go button to run the test. </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50</a:t>
            </a:fld>
            <a:endParaRPr lang="en-US"/>
          </a:p>
        </p:txBody>
      </p:sp>
    </p:spTree>
    <p:extLst>
      <p:ext uri="{BB962C8B-B14F-4D97-AF65-F5344CB8AC3E}">
        <p14:creationId xmlns:p14="http://schemas.microsoft.com/office/powerpoint/2010/main" val="20449819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endParaRPr lang="en-US" dirty="0"/>
          </a:p>
          <a:p>
            <a:pPr marL="0" indent="0">
              <a:spcBef>
                <a:spcPts val="0"/>
              </a:spcBef>
            </a:pPr>
            <a:r>
              <a:rPr lang="en-US" dirty="0"/>
              <a:t>To attend a video telehealth appointment, you should have a minimum download speed of 1.5 Mbps and a minimum upload speed of 12 Mbps. </a:t>
            </a:r>
          </a:p>
          <a:p>
            <a:pPr marL="0" indent="0">
              <a:spcBef>
                <a:spcPts val="0"/>
              </a:spcBef>
            </a:pPr>
            <a:endParaRPr lang="en-US" dirty="0"/>
          </a:p>
          <a:p>
            <a:pPr marL="0" indent="0">
              <a:spcBef>
                <a:spcPts val="0"/>
              </a:spcBef>
            </a:pPr>
            <a:r>
              <a:rPr lang="en-US" dirty="0"/>
              <a:t>If there is more than one device in your location using the internet service at the same time as your appointment, you may need a higher upload and download speed to ensure that all the devices connecting to the internet during your appointment have adequate internet access.</a:t>
            </a:r>
          </a:p>
          <a:p>
            <a:pPr marL="0" indent="0">
              <a:spcBef>
                <a:spcPts val="0"/>
              </a:spcBef>
            </a:pPr>
            <a:endParaRPr lang="en-US" dirty="0"/>
          </a:p>
          <a:p>
            <a:pPr marL="0" indent="0">
              <a:spcBef>
                <a:spcPts val="0"/>
              </a:spcBef>
            </a:pPr>
            <a:r>
              <a:rPr lang="en-US" dirty="0"/>
              <a:t>When you run this test on a smartphone, only the download speed will display. </a:t>
            </a:r>
          </a:p>
          <a:p>
            <a:pPr marL="0" indent="0">
              <a:spcBef>
                <a:spcPts val="0"/>
              </a:spcBef>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51</a:t>
            </a:fld>
            <a:endParaRPr lang="en-US"/>
          </a:p>
        </p:txBody>
      </p:sp>
    </p:spTree>
    <p:extLst>
      <p:ext uri="{BB962C8B-B14F-4D97-AF65-F5344CB8AC3E}">
        <p14:creationId xmlns:p14="http://schemas.microsoft.com/office/powerpoint/2010/main" val="29517443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endParaRPr lang="en-US" dirty="0"/>
          </a:p>
          <a:p>
            <a:pPr marL="0" lvl="0" indent="0" algn="l" rtl="0">
              <a:lnSpc>
                <a:spcPct val="100000"/>
              </a:lnSpc>
              <a:spcBef>
                <a:spcPts val="0"/>
              </a:spcBef>
              <a:spcAft>
                <a:spcPts val="0"/>
              </a:spcAft>
              <a:buClr>
                <a:srgbClr val="3F3F3F"/>
              </a:buClr>
              <a:buSzPts val="1200"/>
              <a:buNone/>
            </a:pPr>
            <a:r>
              <a:rPr lang="en-US" dirty="0"/>
              <a:t>Sometimes all you will need to connect to your appointment is a web browser. Make sure you have the recommended browser installed on your computer and that it is up to date. Sometimes you will need to download and install an application on your device. Your provider should send you instructions. Install and test the software before your appointment so you have time to </a:t>
            </a:r>
            <a:r>
              <a:rPr lang="en-US" dirty="0">
                <a:highlight>
                  <a:srgbClr val="FFFF00"/>
                </a:highlight>
              </a:rPr>
              <a:t>fix </a:t>
            </a:r>
            <a:r>
              <a:rPr lang="en-US" dirty="0"/>
              <a:t>problems </a:t>
            </a:r>
            <a:r>
              <a:rPr lang="en-US" dirty="0">
                <a:highlight>
                  <a:srgbClr val="FFFF00"/>
                </a:highlight>
              </a:rPr>
              <a:t>before your appointment begins.</a:t>
            </a: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52</a:t>
            </a:fld>
            <a:endParaRPr lang="en-US"/>
          </a:p>
        </p:txBody>
      </p:sp>
    </p:spTree>
    <p:extLst>
      <p:ext uri="{BB962C8B-B14F-4D97-AF65-F5344CB8AC3E}">
        <p14:creationId xmlns:p14="http://schemas.microsoft.com/office/powerpoint/2010/main" val="12575224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For a video appointment, you will need to use a device that has a camera. While </a:t>
            </a:r>
            <a:r>
              <a:rPr lang="en-US" dirty="0">
                <a:highlight>
                  <a:srgbClr val="FFFF00"/>
                </a:highlight>
              </a:rPr>
              <a:t>most </a:t>
            </a:r>
            <a:r>
              <a:rPr lang="en-US" dirty="0"/>
              <a:t>devices include a built-in camera, some do not. One way to check if your device has a camera is to look for a small camera lens. On computers and laptops, the camera is usually located at the top edge of the monitor, in the center.  </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53</a:t>
            </a:fld>
            <a:endParaRPr lang="en-US"/>
          </a:p>
        </p:txBody>
      </p:sp>
    </p:spTree>
    <p:extLst>
      <p:ext uri="{BB962C8B-B14F-4D97-AF65-F5344CB8AC3E}">
        <p14:creationId xmlns:p14="http://schemas.microsoft.com/office/powerpoint/2010/main" val="210183837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indent="0">
              <a:spcBef>
                <a:spcPts val="0"/>
              </a:spcBef>
            </a:pPr>
            <a:r>
              <a:rPr lang="en-US" dirty="0"/>
              <a:t>If you can’t find the camera lens, check to see if your computer or laptop includes software to run a camera.</a:t>
            </a:r>
          </a:p>
          <a:p>
            <a:pPr marL="0" lvl="0" indent="0" algn="l" rtl="0">
              <a:lnSpc>
                <a:spcPct val="100000"/>
              </a:lnSpc>
              <a:spcBef>
                <a:spcPts val="0"/>
              </a:spcBef>
              <a:spcAft>
                <a:spcPts val="0"/>
              </a:spcAft>
              <a:buClr>
                <a:srgbClr val="3F3F3F"/>
              </a:buClr>
              <a:buSzPts val="1200"/>
              <a:buNone/>
            </a:pPr>
            <a:endParaRPr lang="en-US" dirty="0"/>
          </a:p>
          <a:p>
            <a:pPr marL="0" lvl="0" indent="0" algn="l" rtl="0">
              <a:lnSpc>
                <a:spcPct val="100000"/>
              </a:lnSpc>
              <a:spcBef>
                <a:spcPts val="0"/>
              </a:spcBef>
              <a:spcAft>
                <a:spcPts val="0"/>
              </a:spcAft>
              <a:buClr>
                <a:srgbClr val="3F3F3F"/>
              </a:buClr>
              <a:buSzPts val="1200"/>
              <a:buNone/>
            </a:pPr>
            <a:r>
              <a:rPr lang="en-US" dirty="0"/>
              <a:t>If you are using a Windows operating system, try searching for the software on your computer. </a:t>
            </a:r>
          </a:p>
          <a:p>
            <a:pPr marL="0" lvl="0" indent="0" algn="l" rtl="0">
              <a:lnSpc>
                <a:spcPct val="100000"/>
              </a:lnSpc>
              <a:spcBef>
                <a:spcPts val="0"/>
              </a:spcBef>
              <a:spcAft>
                <a:spcPts val="0"/>
              </a:spcAft>
              <a:buClr>
                <a:srgbClr val="3F3F3F"/>
              </a:buClr>
              <a:buSzPts val="1200"/>
              <a:buNone/>
            </a:pPr>
            <a:endParaRPr lang="en-US" dirty="0"/>
          </a:p>
          <a:p>
            <a:pPr marL="0" lvl="0" indent="0" algn="l" rtl="0">
              <a:lnSpc>
                <a:spcPct val="100000"/>
              </a:lnSpc>
              <a:spcBef>
                <a:spcPts val="0"/>
              </a:spcBef>
              <a:spcAft>
                <a:spcPts val="0"/>
              </a:spcAft>
              <a:buClr>
                <a:srgbClr val="3F3F3F"/>
              </a:buClr>
              <a:buSzPts val="1200"/>
              <a:buNone/>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Search 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lvl="0" indent="0" algn="l" rtl="0">
              <a:lnSpc>
                <a:spcPct val="100000"/>
              </a:lnSpc>
              <a:spcBef>
                <a:spcPts val="0"/>
              </a:spcBef>
              <a:spcAft>
                <a:spcPts val="0"/>
              </a:spcAft>
              <a:buClr>
                <a:srgbClr val="3F3F3F"/>
              </a:buClr>
              <a:buSzPts val="1200"/>
              <a:buNone/>
            </a:pPr>
            <a:r>
              <a:rPr lang="en-US" dirty="0"/>
              <a:t>Some Windows computers include a search box in the taskbar, </a:t>
            </a:r>
          </a:p>
          <a:p>
            <a:pPr marL="0" lvl="0" indent="0" algn="l" rtl="0">
              <a:lnSpc>
                <a:spcPct val="100000"/>
              </a:lnSpc>
              <a:spcBef>
                <a:spcPts val="0"/>
              </a:spcBef>
              <a:spcAft>
                <a:spcPts val="0"/>
              </a:spcAft>
              <a:buClr>
                <a:srgbClr val="3F3F3F"/>
              </a:buClr>
              <a:buSzPts val="1200"/>
              <a:buNone/>
            </a:pPr>
            <a:endParaRPr lang="en-US" dirty="0"/>
          </a:p>
          <a:p>
            <a:pPr marL="0" lvl="0" indent="0" algn="l" rtl="0">
              <a:lnSpc>
                <a:spcPct val="100000"/>
              </a:lnSpc>
              <a:spcBef>
                <a:spcPts val="0"/>
              </a:spcBef>
              <a:spcAft>
                <a:spcPts val="0"/>
              </a:spcAft>
              <a:buClr>
                <a:srgbClr val="3F3F3F"/>
              </a:buClr>
              <a:buSzPts val="1200"/>
              <a:buNone/>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Start Menu.</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lvl="0" indent="0" algn="l" rtl="0">
              <a:lnSpc>
                <a:spcPct val="100000"/>
              </a:lnSpc>
              <a:spcBef>
                <a:spcPts val="0"/>
              </a:spcBef>
              <a:spcAft>
                <a:spcPts val="0"/>
              </a:spcAft>
              <a:buClr>
                <a:srgbClr val="3F3F3F"/>
              </a:buClr>
              <a:buSzPts val="1200"/>
              <a:buNone/>
            </a:pPr>
            <a:r>
              <a:rPr lang="en-US" dirty="0"/>
              <a:t>or you may need to click on the Start Menu to find the search box. </a:t>
            </a:r>
          </a:p>
          <a:p>
            <a:pPr marL="0" lvl="0" indent="0" algn="l" rtl="0">
              <a:lnSpc>
                <a:spcPct val="100000"/>
              </a:lnSpc>
              <a:spcBef>
                <a:spcPts val="0"/>
              </a:spcBef>
              <a:spcAft>
                <a:spcPts val="0"/>
              </a:spcAft>
              <a:buClr>
                <a:srgbClr val="3F3F3F"/>
              </a:buClr>
              <a:buSzPts val="1200"/>
              <a:buNone/>
            </a:pPr>
            <a:endParaRPr lang="en-US" dirty="0"/>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word </a:t>
            </a:r>
            <a:r>
              <a:rPr lang="en-US" sz="1800" i="1" dirty="0">
                <a:effectLst/>
                <a:latin typeface="Segoe UI" panose="020B0502040204020203" pitchFamily="34" charset="0"/>
                <a:ea typeface="Calibri" panose="020F0502020204030204" pitchFamily="34" charset="0"/>
              </a:rPr>
              <a:t>Camera in the Search in the Start Menu</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dirty="0"/>
              <a:t>Type camera in the search box and click enter on the keyboard. </a:t>
            </a:r>
          </a:p>
          <a:p>
            <a:pPr marL="0" lvl="0" indent="0" algn="l" rtl="0">
              <a:lnSpc>
                <a:spcPct val="100000"/>
              </a:lnSpc>
              <a:spcBef>
                <a:spcPts val="0"/>
              </a:spcBef>
              <a:spcAft>
                <a:spcPts val="0"/>
              </a:spcAft>
              <a:buClr>
                <a:srgbClr val="3F3F3F"/>
              </a:buClr>
              <a:buSzPts val="1200"/>
              <a:buNone/>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54</a:t>
            </a:fld>
            <a:endParaRPr lang="en-US"/>
          </a:p>
        </p:txBody>
      </p:sp>
    </p:spTree>
    <p:extLst>
      <p:ext uri="{BB962C8B-B14F-4D97-AF65-F5344CB8AC3E}">
        <p14:creationId xmlns:p14="http://schemas.microsoft.com/office/powerpoint/2010/main" val="15153164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rgbClr val="009FDB"/>
              </a:solidFill>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If the Windows Camera icon appears in the search result, click Open.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009FDB"/>
              </a:solidFill>
              <a:latin typeface="ATT Aleck Sans" panose="020B0503020203020204" pitchFamily="34" charset="0"/>
              <a:cs typeface="ATT Aleck Sans" panose="020B0503020203020204" pitchFamily="34" charset="0"/>
            </a:endParaRP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55</a:t>
            </a:fld>
            <a:endParaRPr lang="en-US"/>
          </a:p>
        </p:txBody>
      </p:sp>
    </p:spTree>
    <p:extLst>
      <p:ext uri="{BB962C8B-B14F-4D97-AF65-F5344CB8AC3E}">
        <p14:creationId xmlns:p14="http://schemas.microsoft.com/office/powerpoint/2010/main" val="389300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009FDB"/>
              </a:solidFill>
              <a:latin typeface="ATT Aleck Sans" panose="020B0503020203020204" pitchFamily="34" charset="0"/>
              <a:cs typeface="ATT Aleck Sans" panose="020B0503020203020204" pitchFamily="34" charset="0"/>
            </a:endParaRPr>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dirty="0">
                <a:effectLst/>
                <a:latin typeface="Calibri" panose="020F0502020204030204" pitchFamily="34" charset="0"/>
                <a:ea typeface="Calibri" panose="020F0502020204030204" pitchFamily="34" charset="0"/>
              </a:rPr>
              <a:t>If you have a camera installed on your device, it should turn on when you click the link. </a:t>
            </a:r>
            <a:endParaRPr lang="en-US" dirty="0">
              <a:effectLst/>
              <a:latin typeface="Arial" panose="020B0604020202020204" pitchFamily="34" charset="0"/>
              <a:ea typeface="Arial" panose="020B0604020202020204" pitchFamily="34" charset="0"/>
            </a:endParaRPr>
          </a:p>
          <a:p>
            <a:pPr marL="0" lvl="0" indent="0" algn="l" rtl="0">
              <a:lnSpc>
                <a:spcPct val="100000"/>
              </a:lnSpc>
              <a:spcBef>
                <a:spcPts val="0"/>
              </a:spcBef>
              <a:spcAft>
                <a:spcPts val="0"/>
              </a:spcAft>
              <a:buClr>
                <a:srgbClr val="3F3F3F"/>
              </a:buClr>
              <a:buSzPts val="1200"/>
              <a:buNone/>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56</a:t>
            </a:fld>
            <a:endParaRPr lang="en-US"/>
          </a:p>
        </p:txBody>
      </p:sp>
    </p:spTree>
    <p:extLst>
      <p:ext uri="{BB962C8B-B14F-4D97-AF65-F5344CB8AC3E}">
        <p14:creationId xmlns:p14="http://schemas.microsoft.com/office/powerpoint/2010/main" val="8457093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ts val="0"/>
              </a:spcBef>
              <a:spcAft>
                <a:spcPct val="0"/>
              </a:spcAft>
              <a:buClrTx/>
              <a:buSzTx/>
              <a:buFontTx/>
              <a:buNone/>
              <a:tabLst/>
              <a:defRPr/>
            </a:pPr>
            <a:r>
              <a:rPr lang="en-US" dirty="0"/>
              <a:t>If you are using a smartphone or tablet check for a small camera lens which is usually located at the top edge of the screen or the back side of the device. In this example there are two cameras.</a:t>
            </a:r>
          </a:p>
          <a:p>
            <a:pPr marL="0" indent="0">
              <a:spcBef>
                <a:spcPts val="0"/>
              </a:spcBef>
            </a:pPr>
            <a:endParaRPr lang="en-US" dirty="0"/>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dirty="0"/>
              <a:t>If you can’t find the camera lens, check to see if your smartphone or tablet includes software to use a camera. </a:t>
            </a:r>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endParaRPr lang="en-US" dirty="0"/>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TWICE to remove the highlight from the camera and to highlight the camera app.</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dirty="0"/>
              <a:t>If you are using a device running the Android operating system, look for an icon of a camera or a menu with the heading titled photo. Tap the camera icon or menu item. </a:t>
            </a:r>
          </a:p>
          <a:p>
            <a:pPr marL="0" lvl="0" indent="0" algn="l" rtl="0">
              <a:lnSpc>
                <a:spcPct val="100000"/>
              </a:lnSpc>
              <a:spcBef>
                <a:spcPts val="0"/>
              </a:spcBef>
              <a:spcAft>
                <a:spcPts val="0"/>
              </a:spcAft>
              <a:buClr>
                <a:srgbClr val="3F3F3F"/>
              </a:buClr>
              <a:buSzPts val="1200"/>
              <a:buNone/>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57</a:t>
            </a:fld>
            <a:endParaRPr lang="en-US"/>
          </a:p>
        </p:txBody>
      </p:sp>
    </p:spTree>
    <p:extLst>
      <p:ext uri="{BB962C8B-B14F-4D97-AF65-F5344CB8AC3E}">
        <p14:creationId xmlns:p14="http://schemas.microsoft.com/office/powerpoint/2010/main" val="12640992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009FDB"/>
              </a:solidFill>
              <a:latin typeface="ATT Aleck Sans" panose="020B0503020203020204" pitchFamily="34" charset="0"/>
              <a:cs typeface="ATT Aleck Sans" panose="020B0503020203020204" pitchFamily="34" charset="0"/>
            </a:endParaRPr>
          </a:p>
          <a:p>
            <a:pPr marL="0" indent="0"/>
            <a:r>
              <a:rPr lang="en-US" dirty="0"/>
              <a:t>Apple smartphones and tablets include a camera. Most Mac computers also include a camera.  A simple way to check to see if your device's camera works is to tap on the FaceTime or Camera icon. </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58</a:t>
            </a:fld>
            <a:endParaRPr lang="en-US"/>
          </a:p>
        </p:txBody>
      </p:sp>
    </p:spTree>
    <p:extLst>
      <p:ext uri="{BB962C8B-B14F-4D97-AF65-F5344CB8AC3E}">
        <p14:creationId xmlns:p14="http://schemas.microsoft.com/office/powerpoint/2010/main" val="36423743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009FDB"/>
              </a:solidFill>
              <a:latin typeface="ATT Aleck Sans" panose="020B0503020203020204" pitchFamily="34" charset="0"/>
              <a:cs typeface="ATT Aleck Sans" panose="020B0503020203020204" pitchFamily="34" charset="0"/>
            </a:endParaRPr>
          </a:p>
          <a:p>
            <a:pPr marL="0" indent="0"/>
            <a:r>
              <a:rPr lang="en-US" dirty="0"/>
              <a:t>The camera should automatically turn on when these applications open.</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59</a:t>
            </a:fld>
            <a:endParaRPr lang="en-US"/>
          </a:p>
        </p:txBody>
      </p:sp>
    </p:spTree>
    <p:extLst>
      <p:ext uri="{BB962C8B-B14F-4D97-AF65-F5344CB8AC3E}">
        <p14:creationId xmlns:p14="http://schemas.microsoft.com/office/powerpoint/2010/main" val="2356137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dirty="0">
                <a:effectLst/>
                <a:latin typeface="Segoe UI" panose="020B0502040204020203" pitchFamily="34" charset="0"/>
                <a:ea typeface="Calibri" panose="020F0502020204030204" pitchFamily="34" charset="0"/>
              </a:rPr>
              <a:t>You can get many types of care through telehealth. You can schedule appointments, check in on medical issues, discuss lab tests or x-ray results, follow up on prescription medications, receive post-surgical follow-up, or preventive care like nutrition counseling, referrals to specialists, and mental health treatment, including therapy and counseling.</a:t>
            </a:r>
            <a:r>
              <a:rPr lang="en-US" dirty="0">
                <a:effectLst/>
              </a:rPr>
              <a:t>  </a:t>
            </a: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a:t>
            </a:fld>
            <a:endParaRPr lang="en-US"/>
          </a:p>
        </p:txBody>
      </p:sp>
    </p:spTree>
    <p:extLst>
      <p:ext uri="{BB962C8B-B14F-4D97-AF65-F5344CB8AC3E}">
        <p14:creationId xmlns:p14="http://schemas.microsoft.com/office/powerpoint/2010/main" val="1075755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009FDB"/>
              </a:solidFill>
              <a:latin typeface="ATT Aleck Sans" panose="020B0503020203020204" pitchFamily="34" charset="0"/>
              <a:cs typeface="ATT Aleck Sans" panose="020B0503020203020204" pitchFamily="34" charset="0"/>
            </a:endParaRPr>
          </a:p>
          <a:p>
            <a:pPr marL="0" lvl="0" indent="0" algn="l" rtl="0">
              <a:lnSpc>
                <a:spcPct val="100000"/>
              </a:lnSpc>
              <a:spcBef>
                <a:spcPts val="0"/>
              </a:spcBef>
              <a:spcAft>
                <a:spcPts val="0"/>
              </a:spcAft>
              <a:buClr>
                <a:srgbClr val="3F3F3F"/>
              </a:buClr>
              <a:buSzPts val="1200"/>
              <a:buNone/>
            </a:pPr>
            <a:r>
              <a:rPr lang="en-US" dirty="0"/>
              <a:t>If your computer or laptop does not have a camera, you can attach an external camera or ask your health care provider if an audio-only appointment is possible. </a:t>
            </a:r>
          </a:p>
          <a:p>
            <a:pPr marL="0" lvl="0" indent="0" algn="l" rtl="0">
              <a:lnSpc>
                <a:spcPct val="100000"/>
              </a:lnSpc>
              <a:spcBef>
                <a:spcPts val="0"/>
              </a:spcBef>
              <a:spcAft>
                <a:spcPts val="0"/>
              </a:spcAft>
              <a:buClr>
                <a:srgbClr val="3F3F3F"/>
              </a:buClr>
              <a:buSzPts val="1200"/>
              <a:buNone/>
            </a:pPr>
            <a:endParaRPr lang="en-US" dirty="0"/>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dirty="0"/>
              <a:t>If these steps do not work, you should check the manufacturer's website for more information on how to troubleshoot your device's issues. </a:t>
            </a:r>
          </a:p>
          <a:p>
            <a:pPr marL="0" lvl="0" indent="0" algn="l" rtl="0">
              <a:lnSpc>
                <a:spcPct val="100000"/>
              </a:lnSpc>
              <a:spcBef>
                <a:spcPts val="0"/>
              </a:spcBef>
              <a:spcAft>
                <a:spcPts val="0"/>
              </a:spcAft>
              <a:buClr>
                <a:srgbClr val="3F3F3F"/>
              </a:buClr>
              <a:buSzPts val="1200"/>
              <a:buNone/>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60</a:t>
            </a:fld>
            <a:endParaRPr lang="en-US"/>
          </a:p>
        </p:txBody>
      </p:sp>
    </p:spTree>
    <p:extLst>
      <p:ext uri="{BB962C8B-B14F-4D97-AF65-F5344CB8AC3E}">
        <p14:creationId xmlns:p14="http://schemas.microsoft.com/office/powerpoint/2010/main" val="17924174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009FDB"/>
              </a:solidFill>
              <a:latin typeface="ATT Aleck Sans" panose="020B0503020203020204" pitchFamily="34" charset="0"/>
              <a:cs typeface="ATT Aleck Sans" panose="020B0503020203020204" pitchFamily="34" charset="0"/>
            </a:endParaRPr>
          </a:p>
          <a:p>
            <a:pPr marL="0" lvl="0" indent="0" algn="l" rtl="0">
              <a:lnSpc>
                <a:spcPct val="100000"/>
              </a:lnSpc>
              <a:spcBef>
                <a:spcPts val="0"/>
              </a:spcBef>
              <a:spcAft>
                <a:spcPts val="0"/>
              </a:spcAft>
              <a:buClr>
                <a:srgbClr val="3F3F3F"/>
              </a:buClr>
              <a:buSzPts val="1200"/>
              <a:buNone/>
            </a:pPr>
            <a:r>
              <a:rPr lang="en-US" dirty="0"/>
              <a:t>When possible, make sure your device is on a stable surface so your camera remains in the same position during your appointment.</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61</a:t>
            </a:fld>
            <a:endParaRPr lang="en-US"/>
          </a:p>
        </p:txBody>
      </p:sp>
    </p:spTree>
    <p:extLst>
      <p:ext uri="{BB962C8B-B14F-4D97-AF65-F5344CB8AC3E}">
        <p14:creationId xmlns:p14="http://schemas.microsoft.com/office/powerpoint/2010/main" val="39598002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You will also need a microphone and speaker to talk to your provider and hear their response. Many devices have a built-in microphone and speaker.</a:t>
            </a: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62</a:t>
            </a:fld>
            <a:endParaRPr lang="en-US"/>
          </a:p>
        </p:txBody>
      </p:sp>
    </p:spTree>
    <p:extLst>
      <p:ext uri="{BB962C8B-B14F-4D97-AF65-F5344CB8AC3E}">
        <p14:creationId xmlns:p14="http://schemas.microsoft.com/office/powerpoint/2010/main" val="31517567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 If you are using a Windows computer for the training you may want to do a live demonstration of this section.</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If you are using a computer or laptop running the Windows operating system and you can’t hear any sound, click on the volume button to increase the sound. The button may be on your keyboard or on your screen.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lvl="0" indent="0" algn="l" rtl="0">
              <a:lnSpc>
                <a:spcPct val="100000"/>
              </a:lnSpc>
              <a:spcBef>
                <a:spcPts val="0"/>
              </a:spcBef>
              <a:spcAft>
                <a:spcPts val="0"/>
              </a:spcAft>
              <a:buClr>
                <a:srgbClr val="3F3F3F"/>
              </a:buClr>
              <a:buSzPts val="1200"/>
              <a:buNone/>
            </a:pPr>
            <a:endParaRPr lang="en-US" dirty="0"/>
          </a:p>
          <a:p>
            <a:pPr marL="0" lvl="0" indent="0" algn="l" rtl="0">
              <a:lnSpc>
                <a:spcPct val="100000"/>
              </a:lnSpc>
              <a:spcBef>
                <a:spcPts val="0"/>
              </a:spcBef>
              <a:spcAft>
                <a:spcPts val="0"/>
              </a:spcAft>
              <a:buClr>
                <a:srgbClr val="3F3F3F"/>
              </a:buClr>
              <a:buSzPts val="1200"/>
              <a:buNone/>
            </a:pPr>
            <a:endParaRPr lang="en-US" dirty="0"/>
          </a:p>
          <a:p>
            <a:pPr marL="0" lvl="0" indent="0" algn="l" rtl="0">
              <a:lnSpc>
                <a:spcPct val="100000"/>
              </a:lnSpc>
              <a:spcBef>
                <a:spcPts val="0"/>
              </a:spcBef>
              <a:spcAft>
                <a:spcPts val="0"/>
              </a:spcAft>
              <a:buClr>
                <a:srgbClr val="3F3F3F"/>
              </a:buClr>
              <a:buSzPts val="1200"/>
              <a:buNone/>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63</a:t>
            </a:fld>
            <a:endParaRPr lang="en-US"/>
          </a:p>
        </p:txBody>
      </p:sp>
    </p:spTree>
    <p:extLst>
      <p:ext uri="{BB962C8B-B14F-4D97-AF65-F5344CB8AC3E}">
        <p14:creationId xmlns:p14="http://schemas.microsoft.com/office/powerpoint/2010/main" val="35334473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If that does not fix the problem, right-click the speaker icon on the taskbar. The icon is on the lower right-hand side of the screen. </a:t>
            </a:r>
          </a:p>
          <a:p>
            <a:pPr marL="0" lvl="0" indent="0" algn="l" rtl="0">
              <a:lnSpc>
                <a:spcPct val="100000"/>
              </a:lnSpc>
              <a:spcBef>
                <a:spcPts val="0"/>
              </a:spcBef>
              <a:spcAft>
                <a:spcPts val="0"/>
              </a:spcAft>
              <a:buClr>
                <a:srgbClr val="3F3F3F"/>
              </a:buClr>
              <a:buSzPts val="1200"/>
              <a:buNone/>
            </a:pPr>
            <a:endParaRPr lang="en-US" dirty="0"/>
          </a:p>
          <a:p>
            <a:pPr marL="0" lvl="0" indent="0" algn="l" rtl="0">
              <a:lnSpc>
                <a:spcPct val="100000"/>
              </a:lnSpc>
              <a:spcBef>
                <a:spcPts val="0"/>
              </a:spcBef>
              <a:spcAft>
                <a:spcPts val="0"/>
              </a:spcAft>
              <a:buClr>
                <a:srgbClr val="3F3F3F"/>
              </a:buClr>
              <a:buSzPts val="1200"/>
              <a:buNone/>
            </a:pPr>
            <a:endParaRPr lang="en-US" dirty="0"/>
          </a:p>
          <a:p>
            <a:pPr marL="0" lvl="0" indent="0" algn="l" rtl="0">
              <a:lnSpc>
                <a:spcPct val="100000"/>
              </a:lnSpc>
              <a:spcBef>
                <a:spcPts val="0"/>
              </a:spcBef>
              <a:spcAft>
                <a:spcPts val="0"/>
              </a:spcAft>
              <a:buClr>
                <a:srgbClr val="3F3F3F"/>
              </a:buClr>
              <a:buSzPts val="1200"/>
              <a:buNone/>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64</a:t>
            </a:fld>
            <a:endParaRPr lang="en-US"/>
          </a:p>
        </p:txBody>
      </p:sp>
    </p:spTree>
    <p:extLst>
      <p:ext uri="{BB962C8B-B14F-4D97-AF65-F5344CB8AC3E}">
        <p14:creationId xmlns:p14="http://schemas.microsoft.com/office/powerpoint/2010/main" val="113552291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indent="0">
              <a:spcBef>
                <a:spcPts val="0"/>
              </a:spcBef>
            </a:pPr>
            <a:r>
              <a:rPr lang="en-US" dirty="0"/>
              <a:t>The Sound menu appears. Click on Open Sound settings.</a:t>
            </a:r>
          </a:p>
          <a:p>
            <a:pPr marL="0" lvl="0" indent="0" algn="l" rtl="0">
              <a:lnSpc>
                <a:spcPct val="100000"/>
              </a:lnSpc>
              <a:spcBef>
                <a:spcPts val="0"/>
              </a:spcBef>
              <a:spcAft>
                <a:spcPts val="0"/>
              </a:spcAft>
              <a:buClr>
                <a:srgbClr val="3F3F3F"/>
              </a:buClr>
              <a:buSzPts val="1200"/>
              <a:buNone/>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65</a:t>
            </a:fld>
            <a:endParaRPr lang="en-US"/>
          </a:p>
        </p:txBody>
      </p:sp>
    </p:spTree>
    <p:extLst>
      <p:ext uri="{BB962C8B-B14F-4D97-AF65-F5344CB8AC3E}">
        <p14:creationId xmlns:p14="http://schemas.microsoft.com/office/powerpoint/2010/main" val="284805872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indent="0">
              <a:spcBef>
                <a:spcPts val="0"/>
              </a:spcBef>
            </a:pPr>
            <a:r>
              <a:rPr lang="en-US" dirty="0"/>
              <a:t>If your Windows desktop or laptop has a speaker and microphone, it will show up on this screen.</a:t>
            </a:r>
          </a:p>
          <a:p>
            <a:pPr marL="0" indent="0">
              <a:spcBef>
                <a:spcPts val="0"/>
              </a:spcBef>
            </a:pPr>
            <a:endParaRPr lang="en-US" dirty="0"/>
          </a:p>
          <a:p>
            <a:pPr marL="0" indent="0">
              <a:spcBef>
                <a:spcPts val="0"/>
              </a:spcBef>
            </a:pPr>
            <a:endParaRPr lang="en-US" dirty="0"/>
          </a:p>
          <a:p>
            <a:pPr marL="0" lvl="0" indent="0" algn="l" rtl="0">
              <a:lnSpc>
                <a:spcPct val="100000"/>
              </a:lnSpc>
              <a:spcBef>
                <a:spcPts val="0"/>
              </a:spcBef>
              <a:spcAft>
                <a:spcPts val="0"/>
              </a:spcAft>
              <a:buClr>
                <a:srgbClr val="3F3F3F"/>
              </a:buClr>
              <a:buSzPts val="1200"/>
              <a:buNone/>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66</a:t>
            </a:fld>
            <a:endParaRPr lang="en-US"/>
          </a:p>
        </p:txBody>
      </p:sp>
    </p:spTree>
    <p:extLst>
      <p:ext uri="{BB962C8B-B14F-4D97-AF65-F5344CB8AC3E}">
        <p14:creationId xmlns:p14="http://schemas.microsoft.com/office/powerpoint/2010/main" val="23953896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While each smartphone and tablet is different, the microphone and speaker are usually located at the bottom of your device near where you plug in the device to recharge. The microphone and speaker may be a series of little holes or may look like a vent.</a:t>
            </a:r>
            <a:r>
              <a:rPr lang="en-US" dirty="0">
                <a:highlight>
                  <a:srgbClr val="FFFF00"/>
                </a:highlight>
              </a:rPr>
              <a:t> Make sure you do not cover the speaker and microphone when using your device.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If you can’t hear sound through the speakers, make sure the volume is turned up. There are usually one or two buttons on the side of the device that is used to control the volume.</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00"/>
              </a:highlight>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67</a:t>
            </a:fld>
            <a:endParaRPr lang="en-US"/>
          </a:p>
        </p:txBody>
      </p:sp>
    </p:spTree>
    <p:extLst>
      <p:ext uri="{BB962C8B-B14F-4D97-AF65-F5344CB8AC3E}">
        <p14:creationId xmlns:p14="http://schemas.microsoft.com/office/powerpoint/2010/main" val="37094676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lvl="0" indent="0" algn="l" rtl="0">
              <a:lnSpc>
                <a:spcPct val="100000"/>
              </a:lnSpc>
              <a:spcBef>
                <a:spcPts val="0"/>
              </a:spcBef>
              <a:spcAft>
                <a:spcPts val="0"/>
              </a:spcAft>
              <a:buClr>
                <a:srgbClr val="3F3F3F"/>
              </a:buClr>
              <a:buSzPts val="1200"/>
              <a:buNone/>
            </a:pPr>
            <a:r>
              <a:rPr lang="en-US" dirty="0"/>
              <a:t>You can attach external headphones with a built-in microphone to your device if it does not include a microphone or speaker. You may want to </a:t>
            </a:r>
            <a:r>
              <a:rPr lang="en-US" dirty="0">
                <a:highlight>
                  <a:srgbClr val="FFFF00"/>
                </a:highlight>
              </a:rPr>
              <a:t>use</a:t>
            </a:r>
            <a:r>
              <a:rPr lang="en-US" dirty="0"/>
              <a:t> external headphones so that others around you cannot hear what the provider is saying. </a:t>
            </a:r>
            <a:r>
              <a:rPr lang="en-US" sz="1800" dirty="0">
                <a:effectLst/>
                <a:latin typeface="Segoe UI" panose="020B0502040204020203" pitchFamily="34" charset="0"/>
                <a:ea typeface="Calibri" panose="020F0502020204030204" pitchFamily="34" charset="0"/>
              </a:rPr>
              <a:t>Headphones may also provide a clearer audio connection.</a:t>
            </a:r>
            <a:r>
              <a:rPr lang="en-US" dirty="0">
                <a:effectLst/>
              </a:rPr>
              <a:t> </a:t>
            </a:r>
            <a:endParaRPr lang="en-US" dirty="0"/>
          </a:p>
          <a:p>
            <a:pPr marL="0" lvl="0" indent="0" algn="l" rtl="0">
              <a:lnSpc>
                <a:spcPct val="100000"/>
              </a:lnSpc>
              <a:spcBef>
                <a:spcPts val="0"/>
              </a:spcBef>
              <a:spcAft>
                <a:spcPts val="0"/>
              </a:spcAft>
              <a:buClr>
                <a:srgbClr val="3F3F3F"/>
              </a:buClr>
              <a:buSzPts val="1200"/>
              <a:buNone/>
            </a:pPr>
            <a:endParaRPr lang="en-US" dirty="0"/>
          </a:p>
          <a:p>
            <a:pPr marL="0" lvl="0" indent="0" algn="l" rtl="0">
              <a:lnSpc>
                <a:spcPct val="100000"/>
              </a:lnSpc>
              <a:spcBef>
                <a:spcPts val="0"/>
              </a:spcBef>
              <a:spcAft>
                <a:spcPts val="0"/>
              </a:spcAft>
              <a:buClr>
                <a:srgbClr val="3F3F3F"/>
              </a:buClr>
              <a:buSzPts val="1200"/>
              <a:buNone/>
            </a:pPr>
            <a:r>
              <a:rPr lang="en-US" dirty="0"/>
              <a:t>If these steps do not work, check the device manufacturer's website for more information. </a:t>
            </a:r>
          </a:p>
          <a:p>
            <a:pPr marL="0" lvl="0" indent="0" algn="l" rtl="0">
              <a:lnSpc>
                <a:spcPct val="100000"/>
              </a:lnSpc>
              <a:spcBef>
                <a:spcPts val="0"/>
              </a:spcBef>
              <a:spcAft>
                <a:spcPts val="0"/>
              </a:spcAft>
              <a:buClr>
                <a:srgbClr val="3F3F3F"/>
              </a:buClr>
              <a:buSzPts val="1200"/>
              <a:buNone/>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68</a:t>
            </a:fld>
            <a:endParaRPr lang="en-US"/>
          </a:p>
        </p:txBody>
      </p:sp>
    </p:spTree>
    <p:extLst>
      <p:ext uri="{BB962C8B-B14F-4D97-AF65-F5344CB8AC3E}">
        <p14:creationId xmlns:p14="http://schemas.microsoft.com/office/powerpoint/2010/main" val="42903193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Technical Requirements</a:t>
            </a:r>
          </a:p>
          <a:p>
            <a:endParaRPr lang="en-US" dirty="0"/>
          </a:p>
          <a:p>
            <a:r>
              <a:rPr lang="en-US" dirty="0">
                <a:highlight>
                  <a:srgbClr val="FFFF00"/>
                </a:highlight>
              </a:rPr>
              <a:t>If you have a computing device with a camera, microphone and speaker along with strong internet access you will be able to attend a video telehealth appointment. </a:t>
            </a: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69</a:t>
            </a:fld>
            <a:endParaRPr lang="en-US"/>
          </a:p>
        </p:txBody>
      </p:sp>
    </p:spTree>
    <p:extLst>
      <p:ext uri="{BB962C8B-B14F-4D97-AF65-F5344CB8AC3E}">
        <p14:creationId xmlns:p14="http://schemas.microsoft.com/office/powerpoint/2010/main" val="813725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endParaRPr lang="en-US" dirty="0">
              <a:latin typeface="ATT Aleck Sans" panose="020B0503020203020204" pitchFamily="34" charset="0"/>
              <a:cs typeface="ATT Aleck Sans" panose="020B0503020203020204" pitchFamily="34" charset="0"/>
            </a:endParaRP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FF"/>
                </a:highlight>
                <a:latin typeface="Calibri"/>
                <a:ea typeface="Calibri"/>
                <a:cs typeface="Calibri"/>
                <a:sym typeface="Calibri"/>
              </a:rPr>
              <a:t>There are a lot of reasons why you might decide to get your health care through telehealth.</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FF"/>
              </a:highlight>
              <a:latin typeface="Calibri"/>
              <a:ea typeface="Calibri"/>
              <a:cs typeface="Calibri"/>
              <a:sym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FF"/>
                </a:highlight>
                <a:latin typeface="Calibri"/>
                <a:ea typeface="Calibri"/>
                <a:cs typeface="Calibri"/>
                <a:sym typeface="Calibri"/>
              </a:rPr>
              <a:t>It’s convenient. Telehealth allows you to receive care where you are, like work, home, or your car; you do not need to travel to and from your appointment, and it’s easier to see providers who may be far away. </a:t>
            </a:r>
            <a:endParaRPr lang="en-US" sz="1800" dirty="0">
              <a:highlight>
                <a:srgbClr val="FFFFFF"/>
              </a:highlight>
              <a:latin typeface="Calibri"/>
              <a:ea typeface="Calibri"/>
              <a:cs typeface="Calibri"/>
              <a:sym typeface="Calibri"/>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a:t>
            </a:fld>
            <a:endParaRPr lang="en-US"/>
          </a:p>
        </p:txBody>
      </p:sp>
    </p:spTree>
    <p:extLst>
      <p:ext uri="{BB962C8B-B14F-4D97-AF65-F5344CB8AC3E}">
        <p14:creationId xmlns:p14="http://schemas.microsoft.com/office/powerpoint/2010/main" val="76625472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endPar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base" latinLnBrk="0" hangingPunct="1">
              <a:lnSpc>
                <a:spcPct val="100000"/>
              </a:lnSpc>
              <a:spcBef>
                <a:spcPts val="0"/>
              </a:spcBef>
              <a:spcAft>
                <a:spcPts val="0"/>
              </a:spcAft>
              <a:buClr>
                <a:srgbClr val="3F3F3F"/>
              </a:buClr>
              <a:buSzPts val="1200"/>
              <a:buFontTx/>
              <a:buNone/>
              <a:tabLst/>
              <a:defRPr/>
            </a:pPr>
            <a:r>
              <a:rPr lang="en-US" sz="12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Now, let’s explore how to fix some of the most common technical problems you may have with your device when you try to connect to your telehealth appointment. </a:t>
            </a:r>
          </a:p>
          <a:p>
            <a:pPr marL="0" lvl="0" indent="0" algn="l" rtl="0">
              <a:lnSpc>
                <a:spcPct val="100000"/>
              </a:lnSpc>
              <a:spcBef>
                <a:spcPts val="0"/>
              </a:spcBef>
              <a:spcAft>
                <a:spcPts val="0"/>
              </a:spcAft>
              <a:buClr>
                <a:srgbClr val="3F3F3F"/>
              </a:buClr>
              <a:buSzPts val="1200"/>
              <a:buNone/>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70</a:t>
            </a:fld>
            <a:endParaRPr lang="en-US"/>
          </a:p>
        </p:txBody>
      </p:sp>
    </p:spTree>
    <p:extLst>
      <p:ext uri="{BB962C8B-B14F-4D97-AF65-F5344CB8AC3E}">
        <p14:creationId xmlns:p14="http://schemas.microsoft.com/office/powerpoint/2010/main" val="385460512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br>
              <a:rPr lang="en-US" u="none" strike="noStrike" dirty="0">
                <a:highlight>
                  <a:srgbClr val="FFFFFF"/>
                </a:highlight>
                <a:latin typeface="Calibri"/>
                <a:ea typeface="Calibri"/>
                <a:cs typeface="Calibri"/>
                <a:sym typeface="Calibri"/>
              </a:rPr>
            </a:br>
            <a:r>
              <a:rPr lang="en-US" u="none" strike="noStrike" dirty="0">
                <a:highlight>
                  <a:srgbClr val="FFFFFF"/>
                </a:highlight>
                <a:latin typeface="Calibri"/>
                <a:ea typeface="Calibri"/>
                <a:cs typeface="Calibri"/>
                <a:sym typeface="Calibri"/>
              </a:rPr>
              <a:t>Make sure your camera and microphone are turned on! If icons </a:t>
            </a:r>
            <a:r>
              <a:rPr lang="en-US" u="none" strike="noStrike" dirty="0">
                <a:highlight>
                  <a:srgbClr val="FFFF00"/>
                </a:highlight>
                <a:latin typeface="Calibri"/>
                <a:ea typeface="Calibri"/>
                <a:cs typeface="Calibri"/>
                <a:sym typeface="Calibri"/>
              </a:rPr>
              <a:t>of a camera and microphone </a:t>
            </a:r>
            <a:r>
              <a:rPr lang="en-US" u="none" strike="noStrike" dirty="0">
                <a:highlight>
                  <a:srgbClr val="FFFFFF"/>
                </a:highlight>
                <a:latin typeface="Calibri"/>
                <a:ea typeface="Calibri"/>
                <a:cs typeface="Calibri"/>
                <a:sym typeface="Calibri"/>
              </a:rPr>
              <a:t>have a slash through them, it means they are turned off, and your provider can’t hear or see you. </a:t>
            </a:r>
            <a:endParaRPr lang="en-US" dirty="0"/>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Video and Microphone ON icons and image on-screen displays.</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u="none" strike="noStrike" dirty="0">
                <a:highlight>
                  <a:srgbClr val="FFFFFF"/>
                </a:highlight>
                <a:latin typeface="Calibri"/>
                <a:ea typeface="Calibri"/>
                <a:cs typeface="Calibri"/>
                <a:sym typeface="Calibri"/>
              </a:rPr>
              <a:t>To turn them on, click on the icon. </a:t>
            </a:r>
            <a:r>
              <a:rPr lang="en-US" dirty="0">
                <a:highlight>
                  <a:srgbClr val="FFFF00"/>
                </a:highlight>
              </a:rPr>
              <a:t>T</a:t>
            </a:r>
            <a:r>
              <a:rPr lang="en-US" u="none" strike="noStrike" dirty="0">
                <a:highlight>
                  <a:srgbClr val="FFFF00"/>
                </a:highlight>
                <a:latin typeface="Calibri"/>
                <a:ea typeface="Calibri"/>
                <a:cs typeface="Calibri"/>
                <a:sym typeface="Calibri"/>
              </a:rPr>
              <a:t>he slash across the camera or microphone will disappear</a:t>
            </a:r>
            <a:r>
              <a:rPr lang="en-US" u="none" strike="noStrike" dirty="0">
                <a:highlight>
                  <a:srgbClr val="FFFFFF"/>
                </a:highlight>
                <a:latin typeface="Calibri"/>
                <a:ea typeface="Calibri"/>
                <a:cs typeface="Calibri"/>
                <a:sym typeface="Calibri"/>
              </a:rPr>
              <a:t>.</a:t>
            </a:r>
            <a:endParaRPr lang="en-US" u="none" strike="noStrike" dirty="0">
              <a:latin typeface="Arial"/>
              <a:ea typeface="Arial"/>
              <a:cs typeface="Arial"/>
              <a:sym typeface="Arial"/>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71</a:t>
            </a:fld>
            <a:endParaRPr lang="en-US"/>
          </a:p>
        </p:txBody>
      </p:sp>
    </p:spTree>
    <p:extLst>
      <p:ext uri="{BB962C8B-B14F-4D97-AF65-F5344CB8AC3E}">
        <p14:creationId xmlns:p14="http://schemas.microsoft.com/office/powerpoint/2010/main" val="82453992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u="none" strike="noStrike" dirty="0">
                <a:highlight>
                  <a:srgbClr val="FFFFFF"/>
                </a:highlight>
                <a:latin typeface="Calibri"/>
                <a:ea typeface="Calibri"/>
                <a:cs typeface="Calibri"/>
                <a:sym typeface="Calibri"/>
              </a:rPr>
              <a:t>If you experience problems, </a:t>
            </a:r>
            <a:r>
              <a:rPr lang="en-US" dirty="0"/>
              <a:t>try restarting your computer or laptop. If you are using a computer running the Windows operating system, click on the Start menu on the lower left-hand side of the screen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72</a:t>
            </a:fld>
            <a:endParaRPr lang="en-US"/>
          </a:p>
        </p:txBody>
      </p:sp>
    </p:spTree>
    <p:extLst>
      <p:ext uri="{BB962C8B-B14F-4D97-AF65-F5344CB8AC3E}">
        <p14:creationId xmlns:p14="http://schemas.microsoft.com/office/powerpoint/2010/main" val="153921436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endParaRPr lang="en-US" u="none" strike="noStrike" dirty="0">
              <a:highlight>
                <a:srgbClr val="FFFFFF"/>
              </a:highlight>
              <a:latin typeface="Calibri"/>
              <a:ea typeface="Calibri"/>
              <a:cs typeface="Calibri"/>
              <a:sym typeface="Calibri"/>
            </a:endParaRPr>
          </a:p>
          <a:p>
            <a:pPr marL="0" lvl="0" indent="0" algn="l" rtl="0">
              <a:lnSpc>
                <a:spcPct val="100000"/>
              </a:lnSpc>
              <a:spcBef>
                <a:spcPts val="240"/>
              </a:spcBef>
              <a:spcAft>
                <a:spcPts val="0"/>
              </a:spcAft>
              <a:buClr>
                <a:srgbClr val="3F3F3F"/>
              </a:buClr>
              <a:buSzPts val="1200"/>
              <a:buNone/>
            </a:pPr>
            <a:endParaRPr lang="en-US" dirty="0"/>
          </a:p>
          <a:p>
            <a:pPr marL="0" lvl="0" indent="0" algn="l" rtl="0">
              <a:lnSpc>
                <a:spcPct val="100000"/>
              </a:lnSpc>
              <a:spcBef>
                <a:spcPts val="240"/>
              </a:spcBef>
              <a:spcAft>
                <a:spcPts val="0"/>
              </a:spcAft>
              <a:buClr>
                <a:srgbClr val="3F3F3F"/>
              </a:buClr>
              <a:buSzPts val="1200"/>
              <a:buNone/>
            </a:pPr>
            <a:r>
              <a:rPr lang="en-US" dirty="0"/>
              <a:t>then Power,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73</a:t>
            </a:fld>
            <a:endParaRPr lang="en-US"/>
          </a:p>
        </p:txBody>
      </p:sp>
    </p:spTree>
    <p:extLst>
      <p:ext uri="{BB962C8B-B14F-4D97-AF65-F5344CB8AC3E}">
        <p14:creationId xmlns:p14="http://schemas.microsoft.com/office/powerpoint/2010/main" val="8238103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endParaRPr lang="en-US" u="none" strike="noStrike" dirty="0">
              <a:highlight>
                <a:srgbClr val="FFFFFF"/>
              </a:highlight>
              <a:latin typeface="Calibri"/>
              <a:ea typeface="Calibri"/>
              <a:cs typeface="Calibri"/>
              <a:sym typeface="Calibri"/>
            </a:endParaRPr>
          </a:p>
          <a:p>
            <a:pPr marL="0" lvl="0" indent="0" algn="l" rtl="0">
              <a:lnSpc>
                <a:spcPct val="100000"/>
              </a:lnSpc>
              <a:spcBef>
                <a:spcPts val="240"/>
              </a:spcBef>
              <a:spcAft>
                <a:spcPts val="0"/>
              </a:spcAft>
              <a:buClr>
                <a:srgbClr val="3F3F3F"/>
              </a:buClr>
              <a:buSzPts val="1200"/>
              <a:buNone/>
            </a:pPr>
            <a:endParaRPr lang="en-US" sz="1200" kern="1200" dirty="0">
              <a:solidFill>
                <a:schemeClr val="tx1"/>
              </a:solidFill>
              <a:effectLst/>
              <a:latin typeface="+mn-lt"/>
              <a:ea typeface="+mn-ea"/>
              <a:cs typeface="+mn-cs"/>
            </a:endParaRPr>
          </a:p>
          <a:p>
            <a:pPr marL="0" lvl="0" indent="0" algn="l" rtl="0">
              <a:lnSpc>
                <a:spcPct val="100000"/>
              </a:lnSpc>
              <a:spcBef>
                <a:spcPts val="240"/>
              </a:spcBef>
              <a:spcAft>
                <a:spcPts val="0"/>
              </a:spcAft>
              <a:buClr>
                <a:srgbClr val="3F3F3F"/>
              </a:buClr>
              <a:buSzPts val="1200"/>
              <a:buNone/>
            </a:pPr>
            <a:r>
              <a:rPr lang="en-US" sz="1200" kern="1200" dirty="0">
                <a:solidFill>
                  <a:schemeClr val="tx1"/>
                </a:solidFill>
                <a:effectLst/>
                <a:latin typeface="+mn-lt"/>
                <a:ea typeface="+mn-ea"/>
                <a:cs typeface="+mn-cs"/>
              </a:rPr>
              <a:t>A menu displays. Click Restart to restart your computer.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74</a:t>
            </a:fld>
            <a:endParaRPr lang="en-US"/>
          </a:p>
        </p:txBody>
      </p:sp>
    </p:spTree>
    <p:extLst>
      <p:ext uri="{BB962C8B-B14F-4D97-AF65-F5344CB8AC3E}">
        <p14:creationId xmlns:p14="http://schemas.microsoft.com/office/powerpoint/2010/main" val="204543960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endParaRPr lang="en-US" u="none" strike="noStrike" dirty="0">
              <a:highlight>
                <a:srgbClr val="FFFFFF"/>
              </a:highlight>
              <a:latin typeface="Calibri"/>
              <a:ea typeface="Calibri"/>
              <a:cs typeface="Calibri"/>
              <a:sym typeface="Calibri"/>
            </a:endParaRPr>
          </a:p>
          <a:p>
            <a:pPr marL="0" lvl="0" indent="0" algn="l" rtl="0">
              <a:lnSpc>
                <a:spcPct val="100000"/>
              </a:lnSpc>
              <a:spcBef>
                <a:spcPts val="240"/>
              </a:spcBef>
              <a:spcAft>
                <a:spcPts val="0"/>
              </a:spcAft>
              <a:buClr>
                <a:srgbClr val="3F3F3F"/>
              </a:buClr>
              <a:buSzPts val="1200"/>
              <a:buNone/>
            </a:pPr>
            <a:br>
              <a:rPr lang="en-US" dirty="0"/>
            </a:br>
            <a:r>
              <a:rPr lang="en-US" dirty="0"/>
              <a:t>If you are using a smartphone or tablet, the steps vary depending on the manufacturer and model of your device. If needed, check the manufacturer's website for information on how to restart your particular device.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75</a:t>
            </a:fld>
            <a:endParaRPr lang="en-US"/>
          </a:p>
        </p:txBody>
      </p:sp>
    </p:spTree>
    <p:extLst>
      <p:ext uri="{BB962C8B-B14F-4D97-AF65-F5344CB8AC3E}">
        <p14:creationId xmlns:p14="http://schemas.microsoft.com/office/powerpoint/2010/main" val="52213620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br>
              <a:rPr lang="en-US" u="none" strike="noStrike" dirty="0">
                <a:highlight>
                  <a:srgbClr val="FFFFFF"/>
                </a:highlight>
                <a:latin typeface="Calibri"/>
                <a:ea typeface="Calibri"/>
                <a:cs typeface="Calibri"/>
                <a:sym typeface="Calibri"/>
              </a:rPr>
            </a:br>
            <a:r>
              <a:rPr lang="en-US" u="none" strike="noStrike" dirty="0">
                <a:highlight>
                  <a:srgbClr val="FFFFFF"/>
                </a:highlight>
                <a:latin typeface="Calibri"/>
                <a:ea typeface="Calibri"/>
                <a:cs typeface="Calibri"/>
                <a:sym typeface="Calibri"/>
              </a:rPr>
              <a:t>Make sure your device is fully charged or plugged in.</a:t>
            </a:r>
            <a:endParaRPr lang="en-US" u="none" strike="noStrike" dirty="0">
              <a:latin typeface="Arial"/>
              <a:ea typeface="Arial"/>
              <a:cs typeface="Arial"/>
              <a:sym typeface="Arial"/>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76</a:t>
            </a:fld>
            <a:endParaRPr lang="en-US"/>
          </a:p>
        </p:txBody>
      </p:sp>
    </p:spTree>
    <p:extLst>
      <p:ext uri="{BB962C8B-B14F-4D97-AF65-F5344CB8AC3E}">
        <p14:creationId xmlns:p14="http://schemas.microsoft.com/office/powerpoint/2010/main" val="234299273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You may want to do a live demonstration using the instructor's computer. Make sure to have a Window open that you can easily close.</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u="none" strike="noStrike" dirty="0">
              <a:highlight>
                <a:srgbClr val="FFFFFF"/>
              </a:highlight>
              <a:latin typeface="Calibri"/>
              <a:ea typeface="Calibri"/>
              <a:cs typeface="Calibri"/>
              <a:sym typeface="Calibri"/>
            </a:endParaRPr>
          </a:p>
          <a:p>
            <a:pPr marL="0" marR="0" lvl="0" indent="0" algn="l" rtl="0">
              <a:lnSpc>
                <a:spcPct val="115000"/>
              </a:lnSpc>
              <a:spcBef>
                <a:spcPts val="0"/>
              </a:spcBef>
              <a:spcAft>
                <a:spcPts val="0"/>
              </a:spcAft>
              <a:buClr>
                <a:srgbClr val="3F3F3F"/>
              </a:buClr>
              <a:buSzPts val="1200"/>
              <a:buNone/>
            </a:pPr>
            <a:r>
              <a:rPr lang="en-US" sz="1800" dirty="0">
                <a:effectLst/>
                <a:latin typeface="Segoe UI" panose="020B0502040204020203" pitchFamily="34" charset="0"/>
                <a:ea typeface="Calibri" panose="020F0502020204030204" pitchFamily="34" charset="0"/>
              </a:rPr>
              <a:t>If you are having problems with your internet connection, try closing applications you are not using. Closing applications can increase the amount of internet available to run the portal. </a:t>
            </a:r>
          </a:p>
          <a:p>
            <a:pPr marL="0" marR="0" lvl="0" indent="0" algn="l" rtl="0">
              <a:lnSpc>
                <a:spcPct val="115000"/>
              </a:lnSpc>
              <a:spcBef>
                <a:spcPts val="0"/>
              </a:spcBef>
              <a:spcAft>
                <a:spcPts val="0"/>
              </a:spcAft>
              <a:buClr>
                <a:srgbClr val="3F3F3F"/>
              </a:buClr>
              <a:buSzPts val="1200"/>
              <a:buNone/>
            </a:pPr>
            <a:endParaRPr lang="en-US" dirty="0">
              <a:highlight>
                <a:srgbClr val="FFFF00"/>
              </a:highlight>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X on the top right side of the browser window.</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rtl="0">
              <a:lnSpc>
                <a:spcPct val="115000"/>
              </a:lnSpc>
              <a:spcBef>
                <a:spcPts val="0"/>
              </a:spcBef>
              <a:spcAft>
                <a:spcPts val="0"/>
              </a:spcAft>
              <a:buClr>
                <a:srgbClr val="3F3F3F"/>
              </a:buClr>
              <a:buSzPts val="1200"/>
              <a:buNone/>
            </a:pPr>
            <a:r>
              <a:rPr lang="en-US" u="none" strike="noStrike" dirty="0">
                <a:highlight>
                  <a:srgbClr val="FFFF00"/>
                </a:highlight>
                <a:latin typeface="Calibri"/>
                <a:ea typeface="Calibri"/>
                <a:cs typeface="Calibri"/>
                <a:sym typeface="Calibri"/>
              </a:rPr>
              <a:t>If you are using a laptop or computer running a Windows operating system, click on the X at the top right side of the window to close it. </a:t>
            </a: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77</a:t>
            </a:fld>
            <a:endParaRPr lang="en-US"/>
          </a:p>
        </p:txBody>
      </p:sp>
    </p:spTree>
    <p:extLst>
      <p:ext uri="{BB962C8B-B14F-4D97-AF65-F5344CB8AC3E}">
        <p14:creationId xmlns:p14="http://schemas.microsoft.com/office/powerpoint/2010/main" val="26281778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br>
              <a:rPr lang="en-US" dirty="0">
                <a:highlight>
                  <a:srgbClr val="FFFF00"/>
                </a:highlight>
              </a:rPr>
            </a:br>
            <a:r>
              <a:rPr lang="en-US" dirty="0">
                <a:highlight>
                  <a:srgbClr val="FFFF00"/>
                </a:highlight>
              </a:rPr>
              <a:t>To close an app on </a:t>
            </a:r>
            <a:r>
              <a:rPr lang="en-US" dirty="0"/>
              <a:t>an Android device, tap the Overview button, which is usually located at the lower middle of the screen.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STEP 2.</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When you tap on this icon, it will display all the apps that are currently open. To close an app, tap the app and swipe up. You may notice differences between your device and what is shown. If that is the case, check with your device’s manufacturer's website for more information.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78</a:t>
            </a:fld>
            <a:endParaRPr lang="en-US"/>
          </a:p>
        </p:txBody>
      </p:sp>
    </p:spTree>
    <p:extLst>
      <p:ext uri="{BB962C8B-B14F-4D97-AF65-F5344CB8AC3E}">
        <p14:creationId xmlns:p14="http://schemas.microsoft.com/office/powerpoint/2010/main" val="2299081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If you are using </a:t>
            </a:r>
            <a:r>
              <a:rPr lang="en-US" dirty="0">
                <a:highlight>
                  <a:srgbClr val="FFFF00"/>
                </a:highlight>
              </a:rPr>
              <a:t>an Apple tablet or smartphone, </a:t>
            </a:r>
            <a:r>
              <a:rPr lang="en-US" dirty="0"/>
              <a:t>swipe up from the bottom of the screen to see all of the apps that are open. To close an app, tap the app and swipe up.</a:t>
            </a:r>
            <a:r>
              <a:rPr lang="en-US" dirty="0">
                <a:highlight>
                  <a:srgbClr val="FFFF00"/>
                </a:highlight>
              </a:rPr>
              <a:t> </a:t>
            </a: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79</a:t>
            </a:fld>
            <a:endParaRPr lang="en-US"/>
          </a:p>
        </p:txBody>
      </p:sp>
    </p:spTree>
    <p:extLst>
      <p:ext uri="{BB962C8B-B14F-4D97-AF65-F5344CB8AC3E}">
        <p14:creationId xmlns:p14="http://schemas.microsoft.com/office/powerpoint/2010/main" val="3006879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rgbClr val="009FDB"/>
              </a:solidFill>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highlight>
                  <a:srgbClr val="FFFF00"/>
                </a:highlight>
              </a:rPr>
              <a:t>While there are benefits to telehealth, here are some reasons why you may need to meet with your provider in person.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1. </a:t>
            </a:r>
            <a:r>
              <a:rPr lang="en-US" dirty="0"/>
              <a:t>If this is your first visit or you just started seeing a new doctor, they may want a face-to-face visit so you can get to know each other better.</a:t>
            </a:r>
            <a:br>
              <a:rPr lang="en-US" dirty="0"/>
            </a:br>
            <a:endParaRPr lang="en-US" sz="1200" i="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2. Your provider may need to conduct a physical examination.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3. </a:t>
            </a:r>
            <a:r>
              <a:rPr lang="en-US" dirty="0"/>
              <a:t>Your provider may need to use specialty equipment that is available at a health care facility during the appointment, like an X-ray machine, ultrasound, or ECG machine.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4. Insurance may not cover your telehealth appointment but may cover an in-person visit. Insurance coverage for telehealth visits varies based on the type of health insurance you have and where you live. Contact your insurance company or your doctor's office before your telehealth visit to find out if the care you need is covered and how much you'll have to pay out of pocket.</a:t>
            </a:r>
          </a:p>
          <a:p>
            <a:pPr marL="228600" marR="0" lvl="0" indent="-228600" algn="l" defTabSz="914400" rtl="0" eaLnBrk="1" fontAlgn="base" latinLnBrk="0" hangingPunct="1">
              <a:lnSpc>
                <a:spcPct val="100000"/>
              </a:lnSpc>
              <a:spcBef>
                <a:spcPts val="0"/>
              </a:spcBef>
              <a:spcAft>
                <a:spcPts val="0"/>
              </a:spcAft>
              <a:buClr>
                <a:srgbClr val="3F3F3F"/>
              </a:buClr>
              <a:buSzPts val="1200"/>
              <a:buFont typeface="+mj-lt"/>
              <a:buAutoNum type="arabicPeriod"/>
              <a:tabLst/>
              <a:defRPr/>
            </a:pPr>
            <a:endParaRPr lang="en-US" dirty="0"/>
          </a:p>
          <a:p>
            <a:pPr marL="228600" marR="0" lvl="0" indent="-228600" algn="l" defTabSz="914400" rtl="0" eaLnBrk="1" fontAlgn="base" latinLnBrk="0" hangingPunct="1">
              <a:lnSpc>
                <a:spcPct val="100000"/>
              </a:lnSpc>
              <a:spcBef>
                <a:spcPts val="0"/>
              </a:spcBef>
              <a:spcAft>
                <a:spcPts val="0"/>
              </a:spcAft>
              <a:buClr>
                <a:srgbClr val="3F3F3F"/>
              </a:buClr>
              <a:buSzPts val="1200"/>
              <a:buFont typeface="+mj-lt"/>
              <a:buAutoNum type="arabicPeriod"/>
              <a:tabLst/>
              <a:defRPr/>
            </a:pPr>
            <a:endParaRPr lang="en-US" dirty="0"/>
          </a:p>
          <a:p>
            <a:pPr marL="228600" marR="0" lvl="0" indent="-228600" algn="l" defTabSz="914400" rtl="0" eaLnBrk="1" fontAlgn="base" latinLnBrk="0" hangingPunct="1">
              <a:lnSpc>
                <a:spcPct val="100000"/>
              </a:lnSpc>
              <a:spcBef>
                <a:spcPts val="0"/>
              </a:spcBef>
              <a:spcAft>
                <a:spcPts val="0"/>
              </a:spcAft>
              <a:buClr>
                <a:srgbClr val="3F3F3F"/>
              </a:buClr>
              <a:buSzPts val="1200"/>
              <a:buFont typeface="+mj-lt"/>
              <a:buAutoNum type="arabicPeriod"/>
              <a:tabLst/>
              <a:defRPr/>
            </a:pPr>
            <a:endParaRPr lang="en-US" dirty="0"/>
          </a:p>
          <a:p>
            <a:pPr marL="228600" lvl="0" indent="-228600" algn="l" rtl="0">
              <a:lnSpc>
                <a:spcPct val="100000"/>
              </a:lnSpc>
              <a:spcBef>
                <a:spcPts val="0"/>
              </a:spcBef>
              <a:spcAft>
                <a:spcPts val="0"/>
              </a:spcAft>
              <a:buClr>
                <a:srgbClr val="3F3F3F"/>
              </a:buClr>
              <a:buSzPts val="1200"/>
              <a:buFont typeface="+mj-lt"/>
              <a:buAutoNum type="arabicPeriod"/>
            </a:pPr>
            <a:endParaRPr lang="en-US" dirty="0">
              <a:highlight>
                <a:srgbClr val="FFFF00"/>
              </a:highlight>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a:t>
            </a:fld>
            <a:endParaRPr lang="en-US"/>
          </a:p>
        </p:txBody>
      </p:sp>
    </p:spTree>
    <p:extLst>
      <p:ext uri="{BB962C8B-B14F-4D97-AF65-F5344CB8AC3E}">
        <p14:creationId xmlns:p14="http://schemas.microsoft.com/office/powerpoint/2010/main" val="15339283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strike="noStrike" dirty="0">
              <a:highlight>
                <a:srgbClr val="FFFFFF"/>
              </a:highlight>
              <a:latin typeface="Calibri"/>
              <a:ea typeface="Calibri"/>
              <a:cs typeface="Calibri"/>
              <a:sym typeface="Calibri"/>
            </a:endParaRPr>
          </a:p>
          <a:p>
            <a:pPr marL="0" lvl="0" indent="0" algn="l" rtl="0">
              <a:lnSpc>
                <a:spcPct val="100000"/>
              </a:lnSpc>
              <a:spcBef>
                <a:spcPts val="0"/>
              </a:spcBef>
              <a:spcAft>
                <a:spcPts val="0"/>
              </a:spcAft>
              <a:buClr>
                <a:srgbClr val="3F3F3F"/>
              </a:buClr>
              <a:buSzPts val="1200"/>
              <a:buNone/>
            </a:pPr>
            <a:r>
              <a:rPr lang="en-US" dirty="0"/>
              <a:t>Keep in mind that when the camera is on, it uses more bandwidth, so if the connection starts to break up, you may need to turn off the camera when it is not needed.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80</a:t>
            </a:fld>
            <a:endParaRPr lang="en-US"/>
          </a:p>
        </p:txBody>
      </p:sp>
    </p:spTree>
    <p:extLst>
      <p:ext uri="{BB962C8B-B14F-4D97-AF65-F5344CB8AC3E}">
        <p14:creationId xmlns:p14="http://schemas.microsoft.com/office/powerpoint/2010/main" val="384343145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u="none" strike="noStrike" dirty="0">
                <a:highlight>
                  <a:srgbClr val="FFFFFF"/>
                </a:highlight>
                <a:latin typeface="Calibri"/>
                <a:ea typeface="Calibri"/>
                <a:cs typeface="Calibri"/>
                <a:sym typeface="Calibri"/>
              </a:rPr>
              <a:t>Make sure the </a:t>
            </a:r>
            <a:r>
              <a:rPr lang="en-US" u="none" strike="noStrike" dirty="0">
                <a:highlight>
                  <a:srgbClr val="FFFF00"/>
                </a:highlight>
                <a:latin typeface="Calibri"/>
                <a:ea typeface="Calibri"/>
                <a:cs typeface="Calibri"/>
                <a:sym typeface="Calibri"/>
              </a:rPr>
              <a:t>software</a:t>
            </a:r>
            <a:r>
              <a:rPr lang="en-US" u="none" strike="noStrike" dirty="0">
                <a:highlight>
                  <a:srgbClr val="FFFFFF"/>
                </a:highlight>
                <a:latin typeface="Calibri"/>
                <a:ea typeface="Calibri"/>
                <a:cs typeface="Calibri"/>
                <a:sym typeface="Calibri"/>
              </a:rPr>
              <a:t> you need for the appointment</a:t>
            </a:r>
            <a:r>
              <a:rPr lang="en-US" u="none" dirty="0">
                <a:highlight>
                  <a:srgbClr val="FFFFFF"/>
                </a:highlight>
                <a:latin typeface="Calibri"/>
                <a:ea typeface="Calibri"/>
                <a:cs typeface="Calibri"/>
                <a:sym typeface="Calibri"/>
              </a:rPr>
              <a:t> </a:t>
            </a:r>
            <a:r>
              <a:rPr lang="en-US" dirty="0">
                <a:highlight>
                  <a:srgbClr val="FFFFFF"/>
                </a:highlight>
              </a:rPr>
              <a:t>i</a:t>
            </a:r>
            <a:r>
              <a:rPr lang="en-US" u="none" dirty="0">
                <a:highlight>
                  <a:srgbClr val="FFFFFF"/>
                </a:highlight>
                <a:latin typeface="Calibri"/>
                <a:ea typeface="Calibri"/>
                <a:cs typeface="Calibri"/>
                <a:sym typeface="Calibri"/>
              </a:rPr>
              <a:t>s up to date</a:t>
            </a:r>
            <a:r>
              <a:rPr lang="en-US" u="none" strike="noStrike" dirty="0">
                <a:highlight>
                  <a:srgbClr val="FFFFFF"/>
                </a:highlight>
                <a:latin typeface="Calibri"/>
                <a:ea typeface="Calibri"/>
                <a:cs typeface="Calibri"/>
                <a:sym typeface="Calibri"/>
              </a:rPr>
              <a:t>. </a:t>
            </a:r>
            <a:r>
              <a:rPr lang="en-US" dirty="0">
                <a:highlight>
                  <a:srgbClr val="FFFF00"/>
                </a:highlight>
              </a:rPr>
              <a:t>Some telehealth appointments only need a web browser. Others may need additional software to connect to the appointment. Check with your provider to make sure you have the software you will need to attend the appointment.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81</a:t>
            </a:fld>
            <a:endParaRPr lang="en-US"/>
          </a:p>
        </p:txBody>
      </p:sp>
    </p:spTree>
    <p:extLst>
      <p:ext uri="{BB962C8B-B14F-4D97-AF65-F5344CB8AC3E}">
        <p14:creationId xmlns:p14="http://schemas.microsoft.com/office/powerpoint/2010/main" val="311326927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endParaRPr lang="en-US" u="none" strike="noStrike" dirty="0">
              <a:highlight>
                <a:srgbClr val="FFFFFF"/>
              </a:highlight>
              <a:latin typeface="Calibri"/>
              <a:ea typeface="Calibri"/>
              <a:cs typeface="Calibri"/>
              <a:sym typeface="Calibri"/>
            </a:endParaRPr>
          </a:p>
          <a:p>
            <a:pPr marL="0" marR="0" lvl="0" indent="0" algn="l" rtl="0">
              <a:lnSpc>
                <a:spcPct val="115000"/>
              </a:lnSpc>
              <a:spcBef>
                <a:spcPts val="0"/>
              </a:spcBef>
              <a:spcAft>
                <a:spcPts val="0"/>
              </a:spcAft>
              <a:buClr>
                <a:srgbClr val="3F3F3F"/>
              </a:buClr>
              <a:buSzPts val="1200"/>
              <a:buNone/>
            </a:pPr>
            <a:endParaRPr lang="en-US" b="0" i="0" dirty="0">
              <a:solidFill>
                <a:srgbClr val="1C1917"/>
              </a:solidFill>
              <a:effectLst/>
              <a:highlight>
                <a:srgbClr val="FFFF00"/>
              </a:highlight>
              <a:latin typeface="-apple-system"/>
            </a:endParaRPr>
          </a:p>
          <a:p>
            <a:pPr marL="0" marR="0" lvl="0" indent="0" algn="l" rtl="0">
              <a:lnSpc>
                <a:spcPct val="115000"/>
              </a:lnSpc>
              <a:spcBef>
                <a:spcPts val="0"/>
              </a:spcBef>
              <a:spcAft>
                <a:spcPts val="0"/>
              </a:spcAft>
              <a:buClr>
                <a:srgbClr val="3F3F3F"/>
              </a:buClr>
              <a:buSzPts val="1200"/>
              <a:buNone/>
            </a:pPr>
            <a:r>
              <a:rPr lang="en-US" b="0" i="0" dirty="0">
                <a:solidFill>
                  <a:srgbClr val="1C1917"/>
                </a:solidFill>
                <a:effectLst/>
                <a:highlight>
                  <a:srgbClr val="FFFF00"/>
                </a:highlight>
                <a:latin typeface="-apple-system"/>
              </a:rPr>
              <a:t>If you can't connect to your visit on your device, try using another device if you have one.</a:t>
            </a:r>
            <a:endParaRPr lang="en-US" dirty="0">
              <a:highlight>
                <a:srgbClr val="FFFF00"/>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82</a:t>
            </a:fld>
            <a:endParaRPr lang="en-US"/>
          </a:p>
        </p:txBody>
      </p:sp>
    </p:spTree>
    <p:extLst>
      <p:ext uri="{BB962C8B-B14F-4D97-AF65-F5344CB8AC3E}">
        <p14:creationId xmlns:p14="http://schemas.microsoft.com/office/powerpoint/2010/main" val="30284815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for Troubleshooting Technical Problems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solidFill>
                  <a:srgbClr val="3F3F3F"/>
                </a:solidFill>
                <a:effectLst/>
                <a:latin typeface="Calibri" panose="020F0502020204030204" pitchFamily="34" charset="0"/>
                <a:cs typeface="Calibri" panose="020F0502020204030204" pitchFamily="34" charset="0"/>
              </a:rPr>
              <a:t>If none of the previous tips work for you, contact your health care provider for help. </a:t>
            </a:r>
            <a:r>
              <a:rPr lang="en-US" dirty="0">
                <a:latin typeface="Calibri" panose="020F0502020204030204" pitchFamily="34" charset="0"/>
                <a:cs typeface="Calibri" panose="020F0502020204030204" pitchFamily="34" charset="0"/>
              </a:rPr>
              <a:t>The number to call for assistance may be found in your confirmation email or on the health care provider's website.</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83</a:t>
            </a:fld>
            <a:endParaRPr lang="en-US"/>
          </a:p>
        </p:txBody>
      </p:sp>
    </p:spTree>
    <p:extLst>
      <p:ext uri="{BB962C8B-B14F-4D97-AF65-F5344CB8AC3E}">
        <p14:creationId xmlns:p14="http://schemas.microsoft.com/office/powerpoint/2010/main" val="288124096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Review: Tips for Troubleshooting Technical Problems</a:t>
            </a:r>
            <a:br>
              <a:rPr lang="en-US" dirty="0"/>
            </a:br>
            <a:endParaRPr lang="en-US" u="none" strike="noStrike" dirty="0">
              <a:highlight>
                <a:srgbClr val="FFFFFF"/>
              </a:highlight>
              <a:latin typeface="Calibri"/>
              <a:ea typeface="Calibri"/>
              <a:cs typeface="Calibri"/>
              <a:sym typeface="Calibri"/>
            </a:endParaRPr>
          </a:p>
          <a:p>
            <a:pPr marL="0" marR="0" indent="0">
              <a:lnSpc>
                <a:spcPct val="107000"/>
              </a:lnSpc>
              <a:spcBef>
                <a:spcPts val="0"/>
              </a:spcBef>
              <a:spcAft>
                <a:spcPts val="800"/>
              </a:spcAft>
              <a:buFont typeface="Arial" panose="020B0604020202020204" pitchFamily="34" charset="0"/>
              <a:buNone/>
            </a:pPr>
            <a:r>
              <a:rPr lang="en-US" sz="1800" dirty="0">
                <a:solidFill>
                  <a:srgbClr val="242424"/>
                </a:solidFill>
                <a:effectLst/>
                <a:latin typeface="Segoe UI" panose="020B0502040204020203" pitchFamily="34" charset="0"/>
                <a:ea typeface="Calibri" panose="020F0502020204030204" pitchFamily="34" charset="0"/>
                <a:cs typeface="Times New Roman" panose="02020603050405020304" pitchFamily="18" charset="0"/>
              </a:rPr>
              <a:t>Are there any tips you have used to troubleshoot technical problems that you would like to share?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solidFill>
                  <a:srgbClr val="242424"/>
                </a:solidFill>
                <a:effectLst/>
                <a:latin typeface="Segoe UI" panose="020B0502040204020203" pitchFamily="34" charset="0"/>
                <a:ea typeface="Times New Roman" panose="02020603050405020304" pitchFamily="18" charset="0"/>
              </a:rPr>
              <a:t>Is there a problem you have encountered that we did not cover?</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242424"/>
                </a:solidFill>
                <a:effectLst/>
                <a:latin typeface="Segoe UI" panose="020B0502040204020203"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r>
              <a:rPr lang="en-US" sz="1800" i="1" dirty="0">
                <a:effectLst/>
                <a:latin typeface="Segoe UI" panose="020B0502040204020203" pitchFamily="34" charset="0"/>
                <a:ea typeface="Calibri" panose="020F0502020204030204" pitchFamily="34" charset="0"/>
                <a:cs typeface="Times New Roman" panose="02020603050405020304" pitchFamily="18" charset="0"/>
              </a:rPr>
              <a:t>INSTRUCTOR NOTE: </a:t>
            </a:r>
            <a:r>
              <a:rPr lang="en-US" sz="1800" i="0" dirty="0">
                <a:effectLst/>
                <a:latin typeface="Segoe UI" panose="020B0502040204020203" pitchFamily="34" charset="0"/>
                <a:ea typeface="Calibri" panose="020F0502020204030204" pitchFamily="34" charset="0"/>
                <a:cs typeface="Times New Roman" panose="02020603050405020304" pitchFamily="18" charset="0"/>
              </a:rPr>
              <a:t>Lead a brief discussion. Ask the participants if they have any tips they would like to share or if there are any problems they have encountered that were not covered.  </a:t>
            </a:r>
          </a:p>
          <a:p>
            <a:pPr marL="0" marR="0">
              <a:lnSpc>
                <a:spcPct val="107000"/>
              </a:lnSpc>
              <a:spcBef>
                <a:spcPts val="0"/>
              </a:spcBef>
              <a:spcAft>
                <a:spcPts val="800"/>
              </a:spcAft>
            </a:pPr>
            <a:endParaRPr lang="en-US" sz="1800" i="0" dirty="0">
              <a:effectLst/>
              <a:latin typeface="Segoe UI" panose="020B0502040204020203"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Before we move to the next section, do you have any questions?</a:t>
            </a:r>
            <a:endParaRPr lang="en-US" sz="18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i="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pPr>
            <a:r>
              <a:rPr lang="en-US" sz="1800" i="1" dirty="0">
                <a:effectLst/>
                <a:latin typeface="Segoe UI" panose="020B0502040204020203" pitchFamily="34" charset="0"/>
                <a:ea typeface="Calibri" panose="020F0502020204030204" pitchFamily="34" charset="0"/>
                <a:cs typeface="Times New Roman" panose="02020603050405020304" pitchFamily="18" charset="0"/>
              </a:rPr>
              <a:t>INSTRUCTOR NOTE: </a:t>
            </a:r>
            <a:r>
              <a:rPr lang="en-US" sz="18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800" i="1" dirty="0">
              <a:solidFill>
                <a:schemeClr val="tx1"/>
              </a:solidFill>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sz="1800" i="1" dirty="0">
              <a:solidFill>
                <a:schemeClr val="tx1"/>
              </a:solidFill>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r>
              <a:rPr lang="en-US" sz="1800" i="1" dirty="0">
                <a:solidFill>
                  <a:schemeClr val="tx1"/>
                </a:solidFill>
                <a:effectLst/>
                <a:latin typeface="Times New Roman" panose="02020603050405020304" pitchFamily="18" charset="0"/>
                <a:ea typeface="Times New Roman" panose="02020603050405020304" pitchFamily="18" charset="0"/>
              </a:rPr>
              <a:t>ADDITIONAL DETAILS: </a:t>
            </a:r>
            <a:r>
              <a:rPr lang="en-US" sz="1800" dirty="0">
                <a:solidFill>
                  <a:srgbClr val="242424"/>
                </a:solidFill>
                <a:effectLst/>
                <a:latin typeface="Segoe UI" panose="020B0502040204020203" pitchFamily="34" charset="0"/>
                <a:ea typeface="Times New Roman" panose="02020603050405020304" pitchFamily="18" charset="0"/>
              </a:rPr>
              <a:t>For information about what the parking lot is, see the “Before the Workshop Begins” section of the Instructor Guide.</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84</a:t>
            </a:fld>
            <a:endParaRPr lang="en-US"/>
          </a:p>
        </p:txBody>
      </p:sp>
    </p:spTree>
    <p:extLst>
      <p:ext uri="{BB962C8B-B14F-4D97-AF65-F5344CB8AC3E}">
        <p14:creationId xmlns:p14="http://schemas.microsoft.com/office/powerpoint/2010/main" val="958459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Attending the Telehealth Appointment</a:t>
            </a:r>
          </a:p>
          <a:p>
            <a:br>
              <a:rPr lang="en-US" dirty="0"/>
            </a:br>
            <a:r>
              <a:rPr lang="en-US" dirty="0"/>
              <a:t>Now that we know we have the technology we need for a telehealth appointment, let’s explore what you need to do to schedule and attend a telehealth appointment.</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85</a:t>
            </a:fld>
            <a:endParaRPr lang="en-US"/>
          </a:p>
        </p:txBody>
      </p:sp>
    </p:spTree>
    <p:extLst>
      <p:ext uri="{BB962C8B-B14F-4D97-AF65-F5344CB8AC3E}">
        <p14:creationId xmlns:p14="http://schemas.microsoft.com/office/powerpoint/2010/main" val="344599015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Attending the Telehealth Appointment</a:t>
            </a:r>
            <a:br>
              <a:rPr lang="en-US" sz="1200" dirty="0">
                <a:solidFill>
                  <a:srgbClr val="009FDB"/>
                </a:solidFill>
                <a:latin typeface="ATT Aleck Sans" panose="020B0503020203020204" pitchFamily="34" charset="0"/>
                <a:cs typeface="ATT Aleck Sans" panose="020B0503020203020204" pitchFamily="34" charset="0"/>
              </a:rPr>
            </a:br>
            <a:endParaRPr lang="en-US" sz="1200" dirty="0">
              <a:solidFill>
                <a:srgbClr val="009FDB"/>
              </a:solidFill>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1.</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rgbClr val="009FDB"/>
                </a:solidFill>
                <a:latin typeface="ATT Aleck Sans" panose="020B0503020203020204" pitchFamily="34" charset="0"/>
                <a:cs typeface="ATT Aleck Sans" panose="020B0503020203020204" pitchFamily="34" charset="0"/>
              </a:rPr>
              <a:t>If you would like to see if your next appointment can be a telehealth appointment, just ask!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009FDB"/>
              </a:solidFill>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2.</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Verify that your insurance will cover the telehealth appointment. Whether you have Medicare, Medicaid, private insurance, or a marketplace insurance plan, it's important </a:t>
            </a:r>
            <a:r>
              <a:rPr lang="en-US" dirty="0">
                <a:highlight>
                  <a:srgbClr val="FFFF00"/>
                </a:highlight>
              </a:rPr>
              <a:t>to check </a:t>
            </a:r>
            <a:r>
              <a:rPr lang="en-US" dirty="0"/>
              <a:t>if telehealth appointments are covered.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3.</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Let them know if you need accommodations. Accommodations include needing an interpreter, real-time captioning, telecommunications relay service, video relay service, or remote interpreting.</a:t>
            </a:r>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86</a:t>
            </a:fld>
            <a:endParaRPr lang="en-US"/>
          </a:p>
        </p:txBody>
      </p:sp>
    </p:spTree>
    <p:extLst>
      <p:ext uri="{BB962C8B-B14F-4D97-AF65-F5344CB8AC3E}">
        <p14:creationId xmlns:p14="http://schemas.microsoft.com/office/powerpoint/2010/main" val="139711174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Attending the Telehealth Appointment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009FDB"/>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Segoe UI" panose="020B0502040204020203" pitchFamily="34" charset="0"/>
                <a:ea typeface="Calibri" panose="020F0502020204030204" pitchFamily="34" charset="0"/>
                <a:cs typeface="Times New Roman" panose="02020603050405020304" pitchFamily="18" charset="0"/>
              </a:rPr>
              <a:t>A couple of days before the appointment, you will want to gather the information you may need for your appointment. That includes a list of your allergies, an up-to-date list of your prescriptions, a list of the medical devices you use, a list of preexisting conditions, a list of your doctors and information about recent medical appointments or hospitalizations, and the phone number and address of your preferred pharmacy.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You may also want to make a list of your health concerns and questions you want to discuss with your doctor during the appointment.</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A medical professional may contact you shortly before the appointment to gather and ask you for information like your vitals, a summary of why you scheduled an appointment, and more.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rgbClr val="009FDB"/>
              </a:solidFill>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87</a:t>
            </a:fld>
            <a:endParaRPr lang="en-US"/>
          </a:p>
        </p:txBody>
      </p:sp>
    </p:spTree>
    <p:extLst>
      <p:ext uri="{BB962C8B-B14F-4D97-AF65-F5344CB8AC3E}">
        <p14:creationId xmlns:p14="http://schemas.microsoft.com/office/powerpoint/2010/main" val="11070259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Attending the Telehealth Appointment</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Before the appointment, </a:t>
            </a:r>
            <a:r>
              <a:rPr lang="en-US" sz="1200" dirty="0">
                <a:highlight>
                  <a:srgbClr val="FFFFFF"/>
                </a:highlight>
                <a:latin typeface="Calibri"/>
                <a:ea typeface="Calibri"/>
                <a:cs typeface="Calibri"/>
                <a:sym typeface="Calibri"/>
              </a:rPr>
              <a:t>log into the patient portal </a:t>
            </a:r>
            <a:r>
              <a:rPr lang="en-US" sz="1200" u="none" strike="noStrike" dirty="0">
                <a:highlight>
                  <a:srgbClr val="FFFFFF"/>
                </a:highlight>
                <a:latin typeface="Calibri"/>
                <a:ea typeface="Calibri"/>
                <a:cs typeface="Calibri"/>
                <a:sym typeface="Calibri"/>
              </a:rPr>
              <a:t>to make sure you remember your username and password. </a:t>
            </a:r>
            <a:r>
              <a:rPr lang="en-US" sz="1200" u="none" strike="noStrike" dirty="0">
                <a:highlight>
                  <a:srgbClr val="FFFF00"/>
                </a:highlight>
                <a:latin typeface="Calibri"/>
                <a:ea typeface="Calibri"/>
                <a:cs typeface="Calibri"/>
                <a:sym typeface="Calibri"/>
              </a:rPr>
              <a:t>Once you log in, check </a:t>
            </a:r>
            <a:r>
              <a:rPr lang="en-US" sz="1200" u="none" strike="noStrike" dirty="0">
                <a:highlight>
                  <a:srgbClr val="FFFFFF"/>
                </a:highlight>
                <a:latin typeface="Calibri"/>
                <a:ea typeface="Calibri"/>
                <a:cs typeface="Calibri"/>
                <a:sym typeface="Calibri"/>
              </a:rPr>
              <a:t>that your information is up to date,</a:t>
            </a:r>
            <a:r>
              <a:rPr lang="en-US" dirty="0">
                <a:highlight>
                  <a:srgbClr val="FFFFFF"/>
                </a:highlight>
                <a:latin typeface="Arial"/>
                <a:ea typeface="Arial"/>
                <a:cs typeface="Arial"/>
                <a:sym typeface="Arial"/>
              </a:rPr>
              <a:t> and </a:t>
            </a:r>
            <a:r>
              <a:rPr lang="en-US" sz="1200" u="none" strike="noStrike" dirty="0">
                <a:highlight>
                  <a:srgbClr val="FFFFFF"/>
                </a:highlight>
                <a:latin typeface="Calibri"/>
                <a:ea typeface="Calibri"/>
                <a:cs typeface="Calibri"/>
                <a:sym typeface="Calibri"/>
              </a:rPr>
              <a:t>to see if the provider </a:t>
            </a:r>
            <a:r>
              <a:rPr lang="en-US" sz="1200" u="none" strike="noStrike" dirty="0">
                <a:highlight>
                  <a:srgbClr val="FFFF00"/>
                </a:highlight>
                <a:latin typeface="Calibri"/>
                <a:ea typeface="Calibri"/>
                <a:cs typeface="Calibri"/>
                <a:sym typeface="Calibri"/>
              </a:rPr>
              <a:t>has asked you to provide any </a:t>
            </a:r>
            <a:r>
              <a:rPr lang="en-US" sz="1200" u="none" strike="noStrike" dirty="0">
                <a:highlight>
                  <a:srgbClr val="FFFFFF"/>
                </a:highlight>
                <a:latin typeface="Calibri"/>
                <a:ea typeface="Calibri"/>
                <a:cs typeface="Calibri"/>
                <a:sym typeface="Calibri"/>
              </a:rPr>
              <a:t>information before the appointment.</a:t>
            </a:r>
            <a:endParaRPr lang="en-US" sz="1200" u="none" strike="noStrike" dirty="0">
              <a:latin typeface="Arial"/>
              <a:ea typeface="Arial"/>
              <a:cs typeface="Arial"/>
              <a:sym typeface="Arial"/>
            </a:endParaRP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88</a:t>
            </a:fld>
            <a:endParaRPr lang="en-US"/>
          </a:p>
        </p:txBody>
      </p:sp>
    </p:spTree>
    <p:extLst>
      <p:ext uri="{BB962C8B-B14F-4D97-AF65-F5344CB8AC3E}">
        <p14:creationId xmlns:p14="http://schemas.microsoft.com/office/powerpoint/2010/main" val="84750769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Attending the Telehealth Appointment</a:t>
            </a:r>
          </a:p>
          <a:p>
            <a:endParaRPr lang="en-US" dirty="0"/>
          </a:p>
          <a:p>
            <a:pPr marL="0" marR="0" lvl="0" indent="0" algn="l" rtl="0">
              <a:lnSpc>
                <a:spcPct val="115000"/>
              </a:lnSpc>
              <a:spcBef>
                <a:spcPts val="0"/>
              </a:spcBef>
              <a:spcAft>
                <a:spcPts val="0"/>
              </a:spcAft>
              <a:buClr>
                <a:srgbClr val="3F3F3F"/>
              </a:buClr>
              <a:buSzPts val="1200"/>
              <a:buNone/>
            </a:pPr>
            <a:r>
              <a:rPr lang="en-US" dirty="0">
                <a:highlight>
                  <a:srgbClr val="FFFFFF"/>
                </a:highlight>
                <a:latin typeface="Calibri"/>
                <a:ea typeface="Calibri"/>
                <a:cs typeface="Calibri"/>
                <a:sym typeface="Calibri"/>
              </a:rPr>
              <a:t>On the day of the appointment, there are several things to do to prepare. Don’t worry you do not need to write this down. All of this information can be found in the Learner’s Handout. </a:t>
            </a:r>
          </a:p>
          <a:p>
            <a:pPr marL="0" marR="0" lvl="0" indent="0" algn="l" rtl="0">
              <a:lnSpc>
                <a:spcPct val="115000"/>
              </a:lnSpc>
              <a:spcBef>
                <a:spcPts val="0"/>
              </a:spcBef>
              <a:spcAft>
                <a:spcPts val="0"/>
              </a:spcAft>
              <a:buClr>
                <a:srgbClr val="3F3F3F"/>
              </a:buClr>
              <a:buSzPts val="1200"/>
              <a:buNone/>
            </a:pPr>
            <a:endParaRPr lang="en-US" dirty="0">
              <a:highlight>
                <a:srgbClr val="FFFFFF"/>
              </a:highlight>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1.</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FF"/>
              </a:highlight>
            </a:endParaRPr>
          </a:p>
          <a:p>
            <a:pPr marL="0" marR="0" lvl="0" indent="0" algn="l" rtl="0">
              <a:lnSpc>
                <a:spcPct val="115000"/>
              </a:lnSpc>
              <a:spcBef>
                <a:spcPts val="0"/>
              </a:spcBef>
              <a:spcAft>
                <a:spcPts val="0"/>
              </a:spcAft>
              <a:buClr>
                <a:srgbClr val="3F3F3F"/>
              </a:buClr>
              <a:buSzPts val="1200"/>
              <a:buNone/>
            </a:pPr>
            <a:r>
              <a:rPr lang="en-US" dirty="0">
                <a:highlight>
                  <a:srgbClr val="FFFFFF"/>
                </a:highlight>
                <a:latin typeface="Calibri"/>
                <a:ea typeface="Calibri"/>
                <a:cs typeface="Calibri"/>
                <a:sym typeface="Calibri"/>
              </a:rPr>
              <a:t>First, verify that you have received a link to attend the telehealth visit. It may be sent via text message, </a:t>
            </a:r>
            <a:r>
              <a:rPr lang="en-US" dirty="0">
                <a:highlight>
                  <a:srgbClr val="FFFF00"/>
                </a:highlight>
                <a:latin typeface="Calibri"/>
                <a:ea typeface="Calibri"/>
                <a:cs typeface="Calibri"/>
                <a:sym typeface="Calibri"/>
              </a:rPr>
              <a:t>email,</a:t>
            </a:r>
            <a:r>
              <a:rPr lang="en-US" dirty="0">
                <a:highlight>
                  <a:srgbClr val="FFFFFF"/>
                </a:highlight>
                <a:latin typeface="Calibri"/>
                <a:ea typeface="Calibri"/>
                <a:cs typeface="Calibri"/>
                <a:sym typeface="Calibri"/>
              </a:rPr>
              <a:t> or in the patient portal.</a:t>
            </a:r>
          </a:p>
          <a:p>
            <a:pPr marL="0" marR="0" lvl="0" indent="0" algn="l" rtl="0">
              <a:lnSpc>
                <a:spcPct val="115000"/>
              </a:lnSpc>
              <a:spcBef>
                <a:spcPts val="0"/>
              </a:spcBef>
              <a:spcAft>
                <a:spcPts val="0"/>
              </a:spcAft>
              <a:buClr>
                <a:srgbClr val="3F3F3F"/>
              </a:buClr>
              <a:buSzPts val="1200"/>
              <a:buNone/>
            </a:pPr>
            <a:endParaRPr lang="en-US" dirty="0">
              <a:highlight>
                <a:srgbClr val="FFFFFF"/>
              </a:highlight>
              <a:latin typeface="Calibri"/>
              <a:ea typeface="Calibri"/>
              <a:cs typeface="Calibri"/>
              <a:sym typeface="Calibri"/>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2.</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FF"/>
              </a:highlight>
              <a:latin typeface="Calibri"/>
              <a:ea typeface="Calibri"/>
              <a:cs typeface="Calibri"/>
              <a:sym typeface="Calibri"/>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u="none" strike="noStrike" dirty="0">
                <a:highlight>
                  <a:srgbClr val="FFFFFF"/>
                </a:highlight>
              </a:rPr>
              <a:t>Review the instructions about how to access the telehealth appointment.</a:t>
            </a: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highlight>
                <a:srgbClr val="FFFFFF"/>
              </a:highlight>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3.</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u="none" strike="noStrike" dirty="0">
              <a:highlight>
                <a:srgbClr val="FFFFFF"/>
              </a:highlight>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u="none" strike="noStrike" dirty="0">
                <a:highlight>
                  <a:srgbClr val="FFFFFF"/>
                </a:highlight>
              </a:rPr>
              <a:t>Wear clothing that makes it easy to show areas of your body your provider may need to see.</a:t>
            </a: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highlight>
                <a:srgbClr val="FFFFFF"/>
              </a:highlight>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4.</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u="none" strike="noStrike" dirty="0">
              <a:highlight>
                <a:srgbClr val="FFFFFF"/>
              </a:highlight>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u="none" strike="noStrike" dirty="0">
                <a:highlight>
                  <a:srgbClr val="FFFFFF"/>
                </a:highlight>
              </a:rPr>
              <a:t>Make sure you have your provider's telephone number in case you experience problems connecting to the appointment.</a:t>
            </a: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highlight>
                <a:srgbClr val="FFFFFF"/>
              </a:highlight>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5.</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u="none" strike="noStrike" dirty="0">
              <a:highlight>
                <a:srgbClr val="FFFFFF"/>
              </a:highlight>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u="none" strike="noStrike" dirty="0">
                <a:highlight>
                  <a:srgbClr val="FFFFFF"/>
                </a:highlight>
                <a:latin typeface="Calibri"/>
                <a:ea typeface="Calibri"/>
                <a:cs typeface="Calibri"/>
                <a:sym typeface="Calibri"/>
              </a:rPr>
              <a:t>Fill out any paperwork that is required as part of the check-in process. Your provider will send you instructions on how to complete the paperwork before your appointment.</a:t>
            </a: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6.</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dirty="0">
                <a:latin typeface="Calibri"/>
                <a:ea typeface="Calibri"/>
                <a:cs typeface="Calibri"/>
                <a:sym typeface="Calibri"/>
              </a:rPr>
              <a:t>Approach your telehealth appointment the way you approach your in-person appointments. </a:t>
            </a:r>
            <a:r>
              <a:rPr lang="en-US" dirty="0">
                <a:highlight>
                  <a:srgbClr val="FFFFFF"/>
                </a:highlight>
                <a:latin typeface="Calibri"/>
                <a:ea typeface="Calibri"/>
                <a:cs typeface="Calibri"/>
                <a:sym typeface="Calibri"/>
              </a:rPr>
              <a:t>You should </a:t>
            </a:r>
            <a:r>
              <a:rPr lang="en-US" dirty="0">
                <a:highlight>
                  <a:srgbClr val="FFFF00"/>
                </a:highlight>
                <a:latin typeface="Calibri"/>
                <a:ea typeface="Calibri"/>
                <a:cs typeface="Calibri"/>
                <a:sym typeface="Calibri"/>
              </a:rPr>
              <a:t>log in</a:t>
            </a:r>
            <a:r>
              <a:rPr lang="en-US" dirty="0">
                <a:highlight>
                  <a:srgbClr val="FFFFFF"/>
                </a:highlight>
                <a:latin typeface="Calibri"/>
                <a:ea typeface="Calibri"/>
                <a:cs typeface="Calibri"/>
                <a:sym typeface="Calibri"/>
              </a:rPr>
              <a:t> 15 minutes early to resolve technical issues.</a:t>
            </a: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7.</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u="none" strike="noStrike" dirty="0">
                <a:highlight>
                  <a:srgbClr val="FFFFFF"/>
                </a:highlight>
                <a:latin typeface="Calibri"/>
                <a:ea typeface="Calibri"/>
                <a:cs typeface="Calibri"/>
                <a:sym typeface="Calibri"/>
              </a:rPr>
              <a:t>Be patient. You may be put in a virtual waiting room until the provider is ready to see you.</a:t>
            </a: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8.</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u="none" strike="noStrike" dirty="0">
              <a:highlight>
                <a:srgbClr val="FFFFFF"/>
              </a:highlight>
              <a:latin typeface="Calibri"/>
              <a:ea typeface="Calibri"/>
              <a:cs typeface="Calibri"/>
              <a:sym typeface="Calibri"/>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b="0" i="0" u="none" strike="noStrike" cap="none" dirty="0">
                <a:solidFill>
                  <a:schemeClr val="dk1"/>
                </a:solidFill>
                <a:highlight>
                  <a:srgbClr val="FFFFFF"/>
                </a:highlight>
                <a:latin typeface="Open Sans"/>
                <a:ea typeface="Open Sans"/>
                <a:cs typeface="Open Sans"/>
                <a:sym typeface="Open Sans"/>
              </a:rPr>
              <a:t>A pop-up message may appear asking for access to your microphone and camera. Click yes or allow.</a:t>
            </a:r>
            <a:endParaRPr lang="en-US" sz="1200" b="0" i="0" u="none" strike="noStrike" cap="none" dirty="0">
              <a:solidFill>
                <a:schemeClr val="dk1"/>
              </a:solidFill>
              <a:latin typeface="Open Sans"/>
              <a:ea typeface="Open Sans"/>
              <a:cs typeface="Open Sans"/>
              <a:sym typeface="Open Sans"/>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latin typeface="Arial"/>
              <a:ea typeface="Arial"/>
              <a:cs typeface="Arial"/>
              <a:sym typeface="Arial"/>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u="none" strike="noStrike" dirty="0">
                <a:latin typeface="Arial"/>
                <a:ea typeface="Arial"/>
                <a:cs typeface="Arial"/>
                <a:sym typeface="Arial"/>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9.</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u="none" strike="noStrike" dirty="0">
              <a:latin typeface="Arial"/>
              <a:ea typeface="Arial"/>
              <a:cs typeface="Arial"/>
              <a:sym typeface="Arial"/>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r>
              <a:rPr lang="en-US" sz="1200" dirty="0">
                <a:solidFill>
                  <a:schemeClr val="dk1"/>
                </a:solidFill>
                <a:highlight>
                  <a:srgbClr val="FFFFFF"/>
                </a:highlight>
                <a:latin typeface="Open Sans"/>
                <a:ea typeface="Open Sans"/>
                <a:cs typeface="Open Sans"/>
                <a:sym typeface="Open Sans"/>
              </a:rPr>
              <a:t>If you bring another person to your appointment, you may need to fill out a consent form.</a:t>
            </a:r>
            <a:endParaRPr lang="en-US" sz="1200" b="0" i="0" u="none" strike="noStrike" cap="none" dirty="0">
              <a:solidFill>
                <a:schemeClr val="tx1"/>
              </a:solidFill>
              <a:highlight>
                <a:srgbClr val="FFFFFF"/>
              </a:highlight>
              <a:ea typeface="Open Sans"/>
              <a:cs typeface="Open Sans"/>
              <a:sym typeface="Open Sans"/>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dirty="0">
              <a:latin typeface="Arial"/>
              <a:ea typeface="Arial"/>
              <a:cs typeface="Arial"/>
              <a:sym typeface="Arial"/>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highlight>
                <a:srgbClr val="FFFF00"/>
              </a:highlight>
              <a:ea typeface="Arial"/>
              <a:cs typeface="Arial"/>
            </a:endParaRPr>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p>
          <a:p>
            <a:pPr marL="0" marR="0" lvl="0" indent="0" algn="l" defTabSz="914400" rtl="0" eaLnBrk="1" fontAlgn="base" latinLnBrk="0" hangingPunct="1">
              <a:lnSpc>
                <a:spcPct val="115000"/>
              </a:lnSpc>
              <a:spcBef>
                <a:spcPts val="0"/>
              </a:spcBef>
              <a:spcAft>
                <a:spcPts val="0"/>
              </a:spcAft>
              <a:buClr>
                <a:srgbClr val="3F3F3F"/>
              </a:buClr>
              <a:buSzPts val="1200"/>
              <a:buFontTx/>
              <a:buNone/>
              <a:tabLst/>
              <a:defRPr/>
            </a:pPr>
            <a:endParaRPr lang="en-US" u="none" strike="noStrike" dirty="0"/>
          </a:p>
          <a:p>
            <a:pPr marL="0" marR="0" lvl="0" indent="0" algn="l" rtl="0">
              <a:lnSpc>
                <a:spcPct val="115000"/>
              </a:lnSpc>
              <a:spcBef>
                <a:spcPts val="0"/>
              </a:spcBef>
              <a:spcAft>
                <a:spcPts val="0"/>
              </a:spcAft>
              <a:buClr>
                <a:srgbClr val="3F3F3F"/>
              </a:buClr>
              <a:buSzPts val="1200"/>
              <a:buNone/>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89</a:t>
            </a:fld>
            <a:endParaRPr lang="en-US"/>
          </a:p>
        </p:txBody>
      </p:sp>
    </p:spTree>
    <p:extLst>
      <p:ext uri="{BB962C8B-B14F-4D97-AF65-F5344CB8AC3E}">
        <p14:creationId xmlns:p14="http://schemas.microsoft.com/office/powerpoint/2010/main" val="4150086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What is telehealth?</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There are different types of telehealth care, including video visits, audio-only visits, secure messaging, and remote monitoring.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Let’s learn more about each option.</a:t>
            </a: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9</a:t>
            </a:fld>
            <a:endParaRPr lang="en-US"/>
          </a:p>
        </p:txBody>
      </p:sp>
    </p:spTree>
    <p:extLst>
      <p:ext uri="{BB962C8B-B14F-4D97-AF65-F5344CB8AC3E}">
        <p14:creationId xmlns:p14="http://schemas.microsoft.com/office/powerpoint/2010/main" val="356631968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Attending the Telehealth Appointment</a:t>
            </a:r>
          </a:p>
          <a:p>
            <a:endParaRPr lang="en-US" dirty="0"/>
          </a:p>
          <a:p>
            <a:r>
              <a:rPr lang="en-US" dirty="0"/>
              <a:t>During the appointment,</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1.</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cap="none" dirty="0">
                <a:solidFill>
                  <a:schemeClr val="dk1"/>
                </a:solidFill>
                <a:highlight>
                  <a:srgbClr val="FFFFFF"/>
                </a:highlight>
                <a:latin typeface="Open Sans"/>
                <a:ea typeface="Open Sans"/>
                <a:cs typeface="Open Sans"/>
                <a:sym typeface="Open Sans"/>
              </a:rPr>
              <a:t>Make sure your health care provider can see and hear you.</a:t>
            </a:r>
            <a:endParaRPr lang="en-US" sz="1200" b="0" i="0" u="none" strike="noStrike" cap="none" dirty="0">
              <a:solidFill>
                <a:schemeClr val="dk1"/>
              </a:solidFill>
              <a:latin typeface="Open Sans"/>
              <a:ea typeface="Open Sans"/>
              <a:cs typeface="Open Sans"/>
              <a:sym typeface="Open Sans"/>
            </a:endParaRP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2.</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cap="none" dirty="0">
                <a:solidFill>
                  <a:schemeClr val="dk1"/>
                </a:solidFill>
                <a:highlight>
                  <a:srgbClr val="FFFFFF"/>
                </a:highlight>
                <a:latin typeface="Open Sans"/>
                <a:ea typeface="Open Sans"/>
                <a:cs typeface="Open Sans"/>
                <a:sym typeface="Open Sans"/>
              </a:rPr>
              <a:t>Let your health care provider know if you have problems seeing or hearing them.</a:t>
            </a:r>
            <a:endParaRPr lang="en-US" sz="1200" b="0" i="0" u="none" strike="noStrike" cap="none" dirty="0">
              <a:solidFill>
                <a:schemeClr val="dk1"/>
              </a:solidFill>
              <a:latin typeface="Open Sans"/>
              <a:ea typeface="Open Sans"/>
              <a:cs typeface="Open Sans"/>
              <a:sym typeface="Open Sans"/>
            </a:endParaRP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3.</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FF"/>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cap="none" dirty="0">
                <a:solidFill>
                  <a:schemeClr val="dk1"/>
                </a:solidFill>
                <a:highlight>
                  <a:srgbClr val="FFFFFF"/>
                </a:highlight>
                <a:latin typeface="Open Sans"/>
                <a:ea typeface="Open Sans"/>
                <a:cs typeface="Open Sans"/>
                <a:sym typeface="Open Sans"/>
              </a:rPr>
              <a:t>Review your list of questions. Ask questions if you need help understanding something.</a:t>
            </a:r>
            <a:endParaRPr lang="en-US" sz="1200" b="0" i="0" u="none" strike="noStrike" cap="none" dirty="0">
              <a:solidFill>
                <a:schemeClr val="dk1"/>
              </a:solidFill>
              <a:latin typeface="Open Sans"/>
              <a:ea typeface="Open Sans"/>
              <a:cs typeface="Open Sans"/>
              <a:sym typeface="Open Sans"/>
            </a:endParaRPr>
          </a:p>
          <a:p>
            <a:endParaRPr lang="en-US" sz="1200" b="0" i="0" u="none" strike="noStrike" cap="none" dirty="0">
              <a:solidFill>
                <a:schemeClr val="dk1"/>
              </a:solidFill>
              <a:latin typeface="Open Sans"/>
              <a:ea typeface="Open Sans"/>
              <a:cs typeface="Open Sans"/>
              <a:sym typeface="Open San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BULLET 4.</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highlight>
                <a:srgbClr val="FFFFFF"/>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u="none" strike="noStrike" dirty="0">
                <a:highlight>
                  <a:srgbClr val="FFFFFF"/>
                </a:highlight>
              </a:rPr>
              <a:t>Take notes that you can review after the appointment is over.</a:t>
            </a:r>
            <a:endParaRPr lang="en-US" u="none" strike="noStrike" dirty="0"/>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90</a:t>
            </a:fld>
            <a:endParaRPr lang="en-US"/>
          </a:p>
        </p:txBody>
      </p:sp>
    </p:spTree>
    <p:extLst>
      <p:ext uri="{BB962C8B-B14F-4D97-AF65-F5344CB8AC3E}">
        <p14:creationId xmlns:p14="http://schemas.microsoft.com/office/powerpoint/2010/main" val="276011611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Attending the Telehealth Appointment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ighlight>
                <a:srgbClr val="FFFFFF"/>
              </a:highligh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ighlight>
                  <a:srgbClr val="FFFFFF"/>
                </a:highlight>
              </a:rPr>
              <a:t>At the end of the appointment, the health care provider should outline the next steps and add a summary of your appointment to your medical record.  You should be able to access this summary in your patient portal. </a:t>
            </a:r>
            <a:endParaRPr lang="en-US" dirty="0"/>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anose="020F0502020204030204" pitchFamily="34" charset="0"/>
                <a:ea typeface="Arial"/>
                <a:cs typeface="Calibri" panose="020F0502020204030204" pitchFamily="34" charset="0"/>
                <a:sym typeface="Arial"/>
              </a:rPr>
              <a:t>If you have questions after the appointment, you can call your provider or submit a question using the patient portal. Depending on the question, the provider may answer the question in the portal or give you a call. This care is usually considered part of your telehealth appointment. More </a:t>
            </a:r>
            <a:r>
              <a:rPr lang="en-US" dirty="0">
                <a:highlight>
                  <a:srgbClr val="FFFF00"/>
                </a:highlight>
                <a:latin typeface="Calibri" panose="020F0502020204030204" pitchFamily="34" charset="0"/>
                <a:ea typeface="Arial"/>
                <a:cs typeface="Calibri" panose="020F0502020204030204" pitchFamily="34" charset="0"/>
                <a:sym typeface="Arial"/>
              </a:rPr>
              <a:t>difficult </a:t>
            </a:r>
            <a:r>
              <a:rPr lang="en-US" dirty="0">
                <a:latin typeface="Calibri" panose="020F0502020204030204" pitchFamily="34" charset="0"/>
                <a:ea typeface="Arial"/>
                <a:cs typeface="Calibri" panose="020F0502020204030204" pitchFamily="34" charset="0"/>
                <a:sym typeface="Arial"/>
              </a:rPr>
              <a:t>questions, questions not </a:t>
            </a:r>
            <a:r>
              <a:rPr lang="en-US" dirty="0">
                <a:highlight>
                  <a:srgbClr val="FFFF00"/>
                </a:highlight>
                <a:latin typeface="Calibri" panose="020F0502020204030204" pitchFamily="34" charset="0"/>
                <a:ea typeface="Arial"/>
                <a:cs typeface="Calibri" panose="020F0502020204030204" pitchFamily="34" charset="0"/>
                <a:sym typeface="Arial"/>
              </a:rPr>
              <a:t>related</a:t>
            </a:r>
            <a:r>
              <a:rPr lang="en-US" dirty="0">
                <a:latin typeface="Calibri" panose="020F0502020204030204" pitchFamily="34" charset="0"/>
                <a:ea typeface="Arial"/>
                <a:cs typeface="Calibri" panose="020F0502020204030204" pitchFamily="34" charset="0"/>
                <a:sym typeface="Arial"/>
              </a:rPr>
              <a:t> to your appointment, or questions you have months after the appointment may require payment.</a:t>
            </a:r>
          </a:p>
          <a:p>
            <a:endParaRPr lang="en-US" dirty="0"/>
          </a:p>
        </p:txBody>
      </p:sp>
      <p:sp>
        <p:nvSpPr>
          <p:cNvPr id="4" name="Slide Number Placeholder 3"/>
          <p:cNvSpPr>
            <a:spLocks noGrp="1"/>
          </p:cNvSpPr>
          <p:nvPr>
            <p:ph type="sldNum" sz="quarter" idx="5"/>
          </p:nvPr>
        </p:nvSpPr>
        <p:spPr/>
        <p:txBody>
          <a:bodyPr/>
          <a:lstStyle/>
          <a:p>
            <a:pPr>
              <a:defRPr/>
            </a:pPr>
            <a:fld id="{55D400AC-BDE1-A34F-9680-7A285E1B6066}" type="slidenum">
              <a:rPr lang="en-US" smtClean="0"/>
              <a:pPr>
                <a:defRPr/>
              </a:pPr>
              <a:t>91</a:t>
            </a:fld>
            <a:endParaRPr lang="en-US"/>
          </a:p>
        </p:txBody>
      </p:sp>
    </p:spTree>
    <p:extLst>
      <p:ext uri="{BB962C8B-B14F-4D97-AF65-F5344CB8AC3E}">
        <p14:creationId xmlns:p14="http://schemas.microsoft.com/office/powerpoint/2010/main" val="266680970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Conclusion</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009FDB"/>
              </a:solidFill>
              <a:latin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rPr>
              <a:t>Congratulations! Today you have: </a:t>
            </a:r>
            <a:endParaRPr lang="en-US" dirty="0"/>
          </a:p>
          <a:p>
            <a:endParaRPr lang="en-US" dirty="0"/>
          </a:p>
          <a:p>
            <a:pPr marL="493395" lvl="1" indent="-184785">
              <a:lnSpc>
                <a:spcPct val="150000"/>
              </a:lnSpc>
              <a:buFont typeface="Arial" panose="020B0604020202020204" pitchFamily="34" charset="0"/>
              <a:buChar char="•"/>
            </a:pPr>
            <a:r>
              <a:rPr lang="en-US" dirty="0">
                <a:solidFill>
                  <a:schemeClr val="tx1"/>
                </a:solidFill>
                <a:cs typeface="ATT Aleck Sans"/>
              </a:rPr>
              <a:t>Learned about the benefits of telehealth</a:t>
            </a:r>
          </a:p>
          <a:p>
            <a:pPr marL="493395" lvl="1" indent="-184785">
              <a:lnSpc>
                <a:spcPct val="150000"/>
              </a:lnSpc>
              <a:buFont typeface="Arial" panose="020B0604020202020204" pitchFamily="34" charset="0"/>
              <a:buChar char="•"/>
            </a:pPr>
            <a:r>
              <a:rPr lang="en-US" dirty="0">
                <a:solidFill>
                  <a:schemeClr val="tx1"/>
                </a:solidFill>
                <a:cs typeface="ATT Aleck Sans"/>
              </a:rPr>
              <a:t>Built skills to:</a:t>
            </a:r>
            <a:endParaRPr lang="en-US" strike="sngStrike" dirty="0">
              <a:solidFill>
                <a:schemeClr val="tx1"/>
              </a:solidFill>
              <a:cs typeface="ATT Aleck Sans"/>
            </a:endParaRPr>
          </a:p>
          <a:p>
            <a:pPr marL="950595" lvl="2" indent="-184785">
              <a:lnSpc>
                <a:spcPct val="150000"/>
              </a:lnSpc>
              <a:buFont typeface="Arial" panose="020B0604020202020204" pitchFamily="34" charset="0"/>
              <a:buChar char="•"/>
            </a:pPr>
            <a:r>
              <a:rPr lang="en-US" dirty="0">
                <a:solidFill>
                  <a:schemeClr val="tx1"/>
                </a:solidFill>
                <a:cs typeface="ATT Aleck Sans"/>
              </a:rPr>
              <a:t>Create an account with the patient portal and log in</a:t>
            </a:r>
            <a:endParaRPr lang="en-US" dirty="0">
              <a:solidFill>
                <a:schemeClr val="tx1"/>
              </a:solidFill>
              <a:cs typeface="+mn-cs"/>
            </a:endParaRPr>
          </a:p>
          <a:p>
            <a:pPr marL="950595" lvl="2" indent="-184785">
              <a:lnSpc>
                <a:spcPct val="150000"/>
              </a:lnSpc>
              <a:buFont typeface="Arial" panose="020B0604020202020204" pitchFamily="34" charset="0"/>
              <a:buChar char="•"/>
            </a:pPr>
            <a:r>
              <a:rPr lang="en-US" dirty="0">
                <a:solidFill>
                  <a:schemeClr val="tx1"/>
                </a:solidFill>
                <a:cs typeface="ATT Aleck Sans"/>
              </a:rPr>
              <a:t>Message your provider using the portal</a:t>
            </a:r>
          </a:p>
          <a:p>
            <a:pPr marL="950595" lvl="2" indent="-184785">
              <a:lnSpc>
                <a:spcPct val="150000"/>
              </a:lnSpc>
              <a:buFont typeface="Arial" panose="020B0604020202020204" pitchFamily="34" charset="0"/>
              <a:buChar char="•"/>
            </a:pPr>
            <a:r>
              <a:rPr lang="en-US" dirty="0">
                <a:solidFill>
                  <a:schemeClr val="tx1"/>
                </a:solidFill>
                <a:cs typeface="ATT Aleck Sans"/>
              </a:rPr>
              <a:t>Identify a device to use to connect to a telehealth appointment</a:t>
            </a:r>
          </a:p>
          <a:p>
            <a:pPr marL="950595" lvl="2" indent="-184785">
              <a:lnSpc>
                <a:spcPct val="150000"/>
              </a:lnSpc>
              <a:buFont typeface="Arial" panose="020B0604020202020204" pitchFamily="34" charset="0"/>
              <a:buChar char="•"/>
            </a:pPr>
            <a:r>
              <a:rPr lang="en-US" dirty="0">
                <a:solidFill>
                  <a:schemeClr val="tx1"/>
                </a:solidFill>
                <a:cs typeface="ATT Aleck Sans"/>
              </a:rPr>
              <a:t>Identify how to fix common technical issues</a:t>
            </a:r>
          </a:p>
          <a:p>
            <a:pPr marL="950595" lvl="2" indent="-184785">
              <a:lnSpc>
                <a:spcPct val="150000"/>
              </a:lnSpc>
              <a:buFont typeface="Arial" panose="020B0604020202020204" pitchFamily="34" charset="0"/>
              <a:buChar char="•"/>
            </a:pPr>
            <a:r>
              <a:rPr lang="en-US" dirty="0">
                <a:solidFill>
                  <a:schemeClr val="tx1"/>
                </a:solidFill>
                <a:cs typeface="ATT Aleck Sans"/>
              </a:rPr>
              <a:t>Prepare and attend your telehealth appointment</a:t>
            </a:r>
          </a:p>
          <a:p>
            <a:pPr marL="234950" lvl="1" indent="-164465">
              <a:lnSpc>
                <a:spcPct val="150000"/>
              </a:lnSpc>
            </a:pPr>
            <a:endParaRPr lang="en-US" dirty="0">
              <a:solidFill>
                <a:schemeClr val="tx1"/>
              </a:solidFill>
              <a:cs typeface="ATT Aleck Sans"/>
            </a:endParaRPr>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Are there any other questions before today’s workshop ends?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pPr marL="0" marR="0" indent="457200">
              <a:spcBef>
                <a:spcPts val="0"/>
              </a:spcBef>
              <a:spcAft>
                <a:spcPts val="0"/>
              </a:spcAft>
            </a:pPr>
            <a:r>
              <a:rPr lang="en-US" sz="1200" dirty="0">
                <a:solidFill>
                  <a:srgbClr val="242424"/>
                </a:solidFill>
                <a:effectLst/>
                <a:latin typeface="Segoe UI" panose="020B0502040204020203"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endParaRPr lang="en-US" sz="1200" dirty="0">
              <a:solidFill>
                <a:schemeClr val="tx1"/>
              </a:solidFill>
              <a:effectLst/>
              <a:latin typeface="Segoe UI" panose="020B0502040204020203" pitchFamily="34" charset="0"/>
              <a:ea typeface="Calibri" panose="020F0502020204030204" pitchFamily="34" charset="0"/>
            </a:endParaRPr>
          </a:p>
          <a:p>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Provide each learner with a Certificate of Completion.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92</a:t>
            </a:fld>
            <a:endParaRPr lang="en-US" dirty="0"/>
          </a:p>
        </p:txBody>
      </p:sp>
    </p:spTree>
    <p:extLst>
      <p:ext uri="{BB962C8B-B14F-4D97-AF65-F5344CB8AC3E}">
        <p14:creationId xmlns:p14="http://schemas.microsoft.com/office/powerpoint/2010/main" val="233050330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Conclusion</a:t>
            </a:r>
          </a:p>
          <a:p>
            <a:pPr marL="0" lvl="0" indent="0">
              <a:buFont typeface="Arial" panose="020B0604020202020204" pitchFamily="34" charset="0"/>
              <a:buNone/>
            </a:pPr>
            <a:endParaRPr lang="en-US" sz="1200" i="0" kern="1200" dirty="0">
              <a:solidFill>
                <a:schemeClr val="tx1"/>
              </a:solidFill>
              <a:effectLst/>
              <a:latin typeface="+mn-lt"/>
              <a:ea typeface="+mn-ea"/>
              <a:cs typeface="+mn-cs"/>
            </a:endParaRPr>
          </a:p>
          <a:p>
            <a:pPr marL="0" marR="0">
              <a:lnSpc>
                <a:spcPct val="107000"/>
              </a:lnSpc>
              <a:spcBef>
                <a:spcPts val="0"/>
              </a:spcBef>
              <a:spcAft>
                <a:spcPts val="0"/>
              </a:spcAft>
            </a:pPr>
            <a:r>
              <a:rPr lang="en-US" sz="11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INSTRUCTOR NOTE: Close out the session by following these steps: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Symbol" pitchFamily="2" charset="2"/>
              <a:buChar char=""/>
            </a:pPr>
            <a:r>
              <a:rPr lang="en-US" sz="11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(If applicable): Mention future PLA digital learning workshops planned for the location and/or community.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Symbol" pitchFamily="2" charset="2"/>
              <a:buChar char=""/>
            </a:pPr>
            <a:r>
              <a:rPr lang="en-US" sz="11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Ask if there are any other final questions and answer any outstanding ones that may have been missed in the parking lot sections.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Symbol" pitchFamily="2" charset="2"/>
              <a:buChar char=""/>
            </a:pPr>
            <a:r>
              <a:rPr lang="en-US" sz="11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End by reading the course acknowledgment: “This course was made possible by the Public Library Association with support from Heartland Forward. We appreciate all our participants for coming and we encourage you to keep learning!”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buFont typeface="Arial" panose="020B0604020202020204" pitchFamily="34" charset="0"/>
              <a:buNone/>
            </a:pPr>
            <a:endParaRPr lang="en-US" sz="1200" i="0" kern="1200" dirty="0">
              <a:solidFill>
                <a:schemeClr val="tx1"/>
              </a:solidFill>
              <a:effectLst/>
              <a:latin typeface="+mn-lt"/>
              <a:ea typeface="+mn-ea"/>
              <a:cs typeface="+mn-cs"/>
            </a:endParaRPr>
          </a:p>
          <a:p>
            <a:pPr marL="0" lvl="0" indent="0">
              <a:buFont typeface="Arial" panose="020B0604020202020204" pitchFamily="34" charset="0"/>
              <a:buNone/>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ADDITIONAL DETAILS: </a:t>
            </a:r>
            <a:r>
              <a:rPr lang="en-US" sz="1800" dirty="0">
                <a:solidFill>
                  <a:srgbClr val="242424"/>
                </a:solidFill>
                <a:effectLst/>
                <a:latin typeface="Segoe UI" panose="020B0502040204020203" pitchFamily="34" charset="0"/>
                <a:ea typeface="Times New Roman" panose="02020603050405020304" pitchFamily="18" charset="0"/>
              </a:rPr>
              <a:t>Before the</a:t>
            </a:r>
            <a:r>
              <a:rPr lang="en-US" sz="1800" b="1" dirty="0">
                <a:solidFill>
                  <a:srgbClr val="242424"/>
                </a:solidFill>
                <a:effectLst/>
                <a:latin typeface="Segoe UI" panose="020B0502040204020203" pitchFamily="34" charset="0"/>
                <a:ea typeface="Times New Roman" panose="02020603050405020304" pitchFamily="18" charset="0"/>
              </a:rPr>
              <a:t> </a:t>
            </a:r>
            <a:r>
              <a:rPr lang="en-US" sz="1800" dirty="0">
                <a:solidFill>
                  <a:srgbClr val="242424"/>
                </a:solidFill>
                <a:effectLst/>
                <a:latin typeface="Segoe UI" panose="020B0502040204020203" pitchFamily="34" charset="0"/>
                <a:ea typeface="Times New Roman" panose="02020603050405020304" pitchFamily="18" charset="0"/>
              </a:rPr>
              <a:t>workshop begins, insert your library’s URL on the PowerPoint slide. Identify future workshops learners may want to attend and mention those classes as you wrap up the workshop.</a:t>
            </a:r>
            <a:endParaRPr lang="en-US" sz="1800" dirty="0">
              <a:effectLst/>
              <a:latin typeface="Times New Roman" panose="02020603050405020304" pitchFamily="18" charset="0"/>
              <a:ea typeface="Times New Roman" panose="02020603050405020304" pitchFamily="18" charset="0"/>
            </a:endParaRPr>
          </a:p>
          <a:p>
            <a:pPr marL="0" lvl="0" indent="0">
              <a:buFont typeface="Arial" panose="020B0604020202020204" pitchFamily="34" charset="0"/>
              <a:buNone/>
            </a:pPr>
            <a:endParaRPr lang="en-US" sz="1200" i="0" kern="1200" dirty="0">
              <a:solidFill>
                <a:schemeClr val="tx1"/>
              </a:solidFill>
              <a:effectLst/>
              <a:latin typeface="+mn-lt"/>
              <a:ea typeface="+mn-ea"/>
              <a:cs typeface="+mn-cs"/>
            </a:endParaRPr>
          </a:p>
          <a:p>
            <a:pPr marL="0" lvl="0" indent="0">
              <a:buFont typeface="Arial" panose="020B0604020202020204" pitchFamily="34" charset="0"/>
              <a:buNone/>
            </a:pPr>
            <a:endParaRPr lang="en-US" sz="120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93</a:t>
            </a:fld>
            <a:endParaRPr lang="en-US" dirty="0"/>
          </a:p>
        </p:txBody>
      </p:sp>
    </p:spTree>
    <p:extLst>
      <p:ext uri="{BB962C8B-B14F-4D97-AF65-F5344CB8AC3E}">
        <p14:creationId xmlns:p14="http://schemas.microsoft.com/office/powerpoint/2010/main" val="321876504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457200">
              <a:lnSpc>
                <a:spcPct val="107000"/>
              </a:lnSpc>
              <a:spcBef>
                <a:spcPts val="0"/>
              </a:spcBef>
              <a:spcAft>
                <a:spcPts val="800"/>
              </a:spcAft>
            </a:pPr>
            <a:endParaRPr lang="en-US" sz="1800" dirty="0">
              <a:effectLst/>
              <a:latin typeface="Segoe UI" panose="020B0502040204020203"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Conclusion</a:t>
            </a:r>
          </a:p>
          <a:p>
            <a:pPr marL="0" marR="0" indent="0">
              <a:lnSpc>
                <a:spcPct val="107000"/>
              </a:lnSpc>
              <a:spcBef>
                <a:spcPts val="0"/>
              </a:spcBef>
              <a:spcAft>
                <a:spcPts val="800"/>
              </a:spcAft>
              <a:buFont typeface="Arial" panose="020B0604020202020204" pitchFamily="34" charset="0"/>
              <a:buNone/>
            </a:pPr>
            <a:endParaRPr lang="en-US" sz="1800" dirty="0">
              <a:effectLst/>
              <a:latin typeface="Segoe UI" panose="020B0502040204020203"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Segoe UI" panose="020B0502040204020203" pitchFamily="34" charset="0"/>
                <a:ea typeface="Calibri" panose="020F0502020204030204" pitchFamily="34" charset="0"/>
                <a:cs typeface="Times New Roman" panose="02020603050405020304" pitchFamily="18" charset="0"/>
              </a:rPr>
              <a:t>We appreciate all our participants for coming and we encourage you to keep learning!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(If applicable):</a:t>
            </a:r>
            <a:r>
              <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 Please fill out the survey before you leave today. </a:t>
            </a:r>
            <a:br>
              <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b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spcBef>
                <a:spcPct val="0"/>
              </a:spcBef>
            </a:pPr>
            <a:endParaRPr lang="en-US" altLang="en-US" dirty="0"/>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94</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2/13/24</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2/13/24</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2/13/24</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2/13/24</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2/13/24</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96415"/>
            <a:ext cx="8229600" cy="4756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457200" y="624204"/>
            <a:ext cx="8229600" cy="1173480"/>
          </a:xfrm>
        </p:spPr>
        <p:txBody>
          <a:bodyPr/>
          <a:lstStyle/>
          <a:p>
            <a:r>
              <a:rPr lang="en-US"/>
              <a:t>Click to edit Master title style</a:t>
            </a:r>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custDataLst>
      <p:tags r:id="rId1"/>
    </p:custDataLst>
    <p:extLst>
      <p:ext uri="{BB962C8B-B14F-4D97-AF65-F5344CB8AC3E}">
        <p14:creationId xmlns:p14="http://schemas.microsoft.com/office/powerpoint/2010/main" val="2530157883"/>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2/13/24</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2/13/24</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2/13/24</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2/13/24</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2/13/24</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2/13/24</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2/13/24</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30" r:id="rId3"/>
    <p:sldLayoutId id="2147483820" r:id="rId4"/>
    <p:sldLayoutId id="2147483821" r:id="rId5"/>
    <p:sldLayoutId id="2147483828" r:id="rId6"/>
    <p:sldLayoutId id="2147483829" r:id="rId7"/>
    <p:sldLayoutId id="2147483822" r:id="rId8"/>
    <p:sldLayoutId id="2147483823" r:id="rId9"/>
    <p:sldLayoutId id="2147483824" r:id="rId10"/>
    <p:sldLayoutId id="2147483825" r:id="rId11"/>
    <p:sldLayoutId id="2147483826" r:id="rId12"/>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4.xml"/><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5.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7.xml"/><Relationship Id="rId5" Type="http://schemas.openxmlformats.org/officeDocument/2006/relationships/hyperlink" Target="https://findahealthcenter.hrsa.gov/" TargetMode="Externa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2.xml"/><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ags" Target="../tags/tag2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5.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8.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9.xml"/><Relationship Id="rId5" Type="http://schemas.openxmlformats.org/officeDocument/2006/relationships/hyperlink" Target="https://www.digitallearn.org/" TargetMode="Externa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30.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2.xml"/><Relationship Id="rId5" Type="http://schemas.openxmlformats.org/officeDocument/2006/relationships/image" Target="../media/image34.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3.xml"/><Relationship Id="rId5" Type="http://schemas.openxmlformats.org/officeDocument/2006/relationships/hyperlink" Target="https://www.digitallearn.org/" TargetMode="Externa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4.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6.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7.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9.xml"/><Relationship Id="rId6" Type="http://schemas.openxmlformats.org/officeDocument/2006/relationships/image" Target="../media/image40.png"/><Relationship Id="rId5" Type="http://schemas.openxmlformats.org/officeDocument/2006/relationships/image" Target="../media/image34.png"/><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41.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3.xml"/><Relationship Id="rId5" Type="http://schemas.openxmlformats.org/officeDocument/2006/relationships/image" Target="../media/image42.png"/><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5.xml"/><Relationship Id="rId5" Type="http://schemas.openxmlformats.org/officeDocument/2006/relationships/image" Target="../media/image45.png"/><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6.xml"/><Relationship Id="rId5" Type="http://schemas.openxmlformats.org/officeDocument/2006/relationships/image" Target="../media/image45.png"/><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46.png"/><Relationship Id="rId5" Type="http://schemas.openxmlformats.org/officeDocument/2006/relationships/image" Target="../media/image44.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8.xml"/><Relationship Id="rId5" Type="http://schemas.openxmlformats.org/officeDocument/2006/relationships/image" Target="../media/image48.png"/><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9.xml"/><Relationship Id="rId5" Type="http://schemas.openxmlformats.org/officeDocument/2006/relationships/hyperlink" Target="https://www.speedtest.net/" TargetMode="External"/><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ags" Target="../tags/tag5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51.xml"/><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49.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3.xml"/><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7"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ags" Target="../tags/tag5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5.xml"/><Relationship Id="rId5" Type="http://schemas.openxmlformats.org/officeDocument/2006/relationships/image" Target="../media/image53.png"/><Relationship Id="rId4" Type="http://schemas.openxmlformats.org/officeDocument/2006/relationships/image" Target="../media/image52.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6.xml"/><Relationship Id="rId4" Type="http://schemas.openxmlformats.org/officeDocument/2006/relationships/image" Target="../media/image54.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55.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58.xml"/><Relationship Id="rId4" Type="http://schemas.openxmlformats.org/officeDocument/2006/relationships/image" Target="../media/image56.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59.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60.xml"/><Relationship Id="rId4" Type="http://schemas.openxmlformats.org/officeDocument/2006/relationships/image" Target="../media/image60.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61.xml"/><Relationship Id="rId4" Type="http://schemas.openxmlformats.org/officeDocument/2006/relationships/image" Target="../media/image6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62.xml"/><Relationship Id="rId6" Type="http://schemas.openxmlformats.org/officeDocument/2006/relationships/image" Target="../media/image64.jpeg"/><Relationship Id="rId5" Type="http://schemas.openxmlformats.org/officeDocument/2006/relationships/image" Target="../media/image63.png"/><Relationship Id="rId4" Type="http://schemas.openxmlformats.org/officeDocument/2006/relationships/image" Target="../media/image62.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63.xml"/><Relationship Id="rId4" Type="http://schemas.openxmlformats.org/officeDocument/2006/relationships/image" Target="../media/image65.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64.xml"/><Relationship Id="rId5" Type="http://schemas.openxmlformats.org/officeDocument/2006/relationships/image" Target="../media/image67.jpeg"/><Relationship Id="rId4" Type="http://schemas.openxmlformats.org/officeDocument/2006/relationships/image" Target="../media/image66.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7" Type="http://schemas.openxmlformats.org/officeDocument/2006/relationships/image" Target="../media/image71.png"/><Relationship Id="rId2" Type="http://schemas.openxmlformats.org/officeDocument/2006/relationships/slideLayout" Target="../slideLayouts/slideLayout3.xml"/><Relationship Id="rId1" Type="http://schemas.openxmlformats.org/officeDocument/2006/relationships/tags" Target="../tags/tag65.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66.xml"/><Relationship Id="rId5" Type="http://schemas.openxmlformats.org/officeDocument/2006/relationships/image" Target="../media/image69.png"/><Relationship Id="rId4" Type="http://schemas.openxmlformats.org/officeDocument/2006/relationships/image" Target="../media/image54.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67.xml"/><Relationship Id="rId5" Type="http://schemas.openxmlformats.org/officeDocument/2006/relationships/image" Target="../media/image72.png"/><Relationship Id="rId4" Type="http://schemas.openxmlformats.org/officeDocument/2006/relationships/image" Target="../media/image54.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tags" Target="../tags/tag68.xml"/><Relationship Id="rId4" Type="http://schemas.openxmlformats.org/officeDocument/2006/relationships/image" Target="../media/image73.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tags" Target="../tags/tag69.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58.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7" Type="http://schemas.openxmlformats.org/officeDocument/2006/relationships/image" Target="../media/image77.png"/><Relationship Id="rId2" Type="http://schemas.openxmlformats.org/officeDocument/2006/relationships/slideLayout" Target="../slideLayouts/slideLayout3.xml"/><Relationship Id="rId1" Type="http://schemas.openxmlformats.org/officeDocument/2006/relationships/tags" Target="../tags/tag70.xml"/><Relationship Id="rId6" Type="http://schemas.openxmlformats.org/officeDocument/2006/relationships/image" Target="../media/image43.png"/><Relationship Id="rId5" Type="http://schemas.openxmlformats.org/officeDocument/2006/relationships/image" Target="../media/image76.png"/><Relationship Id="rId4" Type="http://schemas.openxmlformats.org/officeDocument/2006/relationships/image" Target="../media/image44.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tags" Target="../tags/tag71.xml"/><Relationship Id="rId5" Type="http://schemas.openxmlformats.org/officeDocument/2006/relationships/image" Target="../media/image42.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tags" Target="../tags/tag72.xml"/><Relationship Id="rId4" Type="http://schemas.openxmlformats.org/officeDocument/2006/relationships/image" Target="../media/image78.jpeg"/></Relationships>
</file>

<file path=ppt/slides/_rels/slide71.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notesSlide" Target="../notesSlides/notesSlide71.xml"/><Relationship Id="rId7" Type="http://schemas.openxmlformats.org/officeDocument/2006/relationships/image" Target="../media/image82.png"/><Relationship Id="rId2" Type="http://schemas.openxmlformats.org/officeDocument/2006/relationships/slideLayout" Target="../slideLayouts/slideLayout2.xml"/><Relationship Id="rId1" Type="http://schemas.openxmlformats.org/officeDocument/2006/relationships/tags" Target="../tags/tag73.xml"/><Relationship Id="rId6" Type="http://schemas.openxmlformats.org/officeDocument/2006/relationships/image" Target="../media/image81.png"/><Relationship Id="rId5" Type="http://schemas.openxmlformats.org/officeDocument/2006/relationships/image" Target="../media/image80.jpe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74.xml"/><Relationship Id="rId5" Type="http://schemas.openxmlformats.org/officeDocument/2006/relationships/image" Target="../media/image79.png"/><Relationship Id="rId4" Type="http://schemas.openxmlformats.org/officeDocument/2006/relationships/image" Target="../media/image54.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tags" Target="../tags/tag75.xml"/><Relationship Id="rId5" Type="http://schemas.openxmlformats.org/officeDocument/2006/relationships/image" Target="../media/image79.png"/><Relationship Id="rId4" Type="http://schemas.openxmlformats.org/officeDocument/2006/relationships/image" Target="../media/image86.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ags" Target="../tags/tag7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79.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77.xml"/><Relationship Id="rId5" Type="http://schemas.openxmlformats.org/officeDocument/2006/relationships/image" Target="../media/image79.png"/><Relationship Id="rId4" Type="http://schemas.openxmlformats.org/officeDocument/2006/relationships/image" Target="../media/image89.jpe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78.xml"/><Relationship Id="rId6" Type="http://schemas.openxmlformats.org/officeDocument/2006/relationships/image" Target="../media/image79.png"/><Relationship Id="rId5" Type="http://schemas.openxmlformats.org/officeDocument/2006/relationships/image" Target="../media/image91.jpeg"/><Relationship Id="rId4" Type="http://schemas.openxmlformats.org/officeDocument/2006/relationships/image" Target="../media/image90.jpe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79.xml"/><Relationship Id="rId5" Type="http://schemas.openxmlformats.org/officeDocument/2006/relationships/image" Target="../media/image79.png"/><Relationship Id="rId4" Type="http://schemas.openxmlformats.org/officeDocument/2006/relationships/image" Target="../media/image92.png"/></Relationships>
</file>

<file path=ppt/slides/_rels/slide78.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notesSlide" Target="../notesSlides/notesSlide78.xml"/><Relationship Id="rId7" Type="http://schemas.openxmlformats.org/officeDocument/2006/relationships/image" Target="../media/image94.png"/><Relationship Id="rId2" Type="http://schemas.openxmlformats.org/officeDocument/2006/relationships/slideLayout" Target="../slideLayouts/slideLayout2.xml"/><Relationship Id="rId1" Type="http://schemas.openxmlformats.org/officeDocument/2006/relationships/tags" Target="../tags/tag80.xml"/><Relationship Id="rId6" Type="http://schemas.openxmlformats.org/officeDocument/2006/relationships/image" Target="../media/image93.png"/><Relationship Id="rId5" Type="http://schemas.openxmlformats.org/officeDocument/2006/relationships/image" Target="../media/image74.png"/><Relationship Id="rId4" Type="http://schemas.openxmlformats.org/officeDocument/2006/relationships/image" Target="../media/image58.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ags" Target="../tags/tag81.xml"/><Relationship Id="rId6" Type="http://schemas.openxmlformats.org/officeDocument/2006/relationships/image" Target="../media/image79.png"/><Relationship Id="rId5" Type="http://schemas.openxmlformats.org/officeDocument/2006/relationships/image" Target="../media/image96.png"/><Relationship Id="rId4" Type="http://schemas.openxmlformats.org/officeDocument/2006/relationships/image" Target="../media/image9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tags" Target="../tags/tag82.xml"/><Relationship Id="rId6" Type="http://schemas.openxmlformats.org/officeDocument/2006/relationships/image" Target="../media/image79.png"/><Relationship Id="rId5" Type="http://schemas.openxmlformats.org/officeDocument/2006/relationships/image" Target="../media/image98.jpeg"/><Relationship Id="rId4" Type="http://schemas.openxmlformats.org/officeDocument/2006/relationships/image" Target="../media/image97.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ags" Target="../tags/tag83.xml"/><Relationship Id="rId5" Type="http://schemas.openxmlformats.org/officeDocument/2006/relationships/image" Target="../media/image79.png"/><Relationship Id="rId4" Type="http://schemas.openxmlformats.org/officeDocument/2006/relationships/image" Target="../media/image99.jpe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tags" Target="../tags/tag84.xml"/><Relationship Id="rId5" Type="http://schemas.openxmlformats.org/officeDocument/2006/relationships/image" Target="../media/image79.png"/><Relationship Id="rId4" Type="http://schemas.openxmlformats.org/officeDocument/2006/relationships/image" Target="../media/image19.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tags" Target="../tags/tag85.xml"/><Relationship Id="rId5" Type="http://schemas.openxmlformats.org/officeDocument/2006/relationships/image" Target="../media/image79.png"/><Relationship Id="rId4" Type="http://schemas.openxmlformats.org/officeDocument/2006/relationships/image" Target="../media/image100.jpe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xml"/><Relationship Id="rId1" Type="http://schemas.openxmlformats.org/officeDocument/2006/relationships/tags" Target="../tags/tag86.xml"/><Relationship Id="rId5" Type="http://schemas.openxmlformats.org/officeDocument/2006/relationships/image" Target="../media/image4.png"/><Relationship Id="rId4" Type="http://schemas.openxmlformats.org/officeDocument/2006/relationships/image" Target="../media/image79.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3.xml"/><Relationship Id="rId1" Type="http://schemas.openxmlformats.org/officeDocument/2006/relationships/tags" Target="../tags/tag87.xml"/><Relationship Id="rId4" Type="http://schemas.openxmlformats.org/officeDocument/2006/relationships/image" Target="../media/image101.jpe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3.xml"/><Relationship Id="rId1" Type="http://schemas.openxmlformats.org/officeDocument/2006/relationships/tags" Target="../tags/tag90.xml"/><Relationship Id="rId4" Type="http://schemas.openxmlformats.org/officeDocument/2006/relationships/image" Target="../media/image102.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xml"/><Relationship Id="rId1" Type="http://schemas.openxmlformats.org/officeDocument/2006/relationships/tags" Target="../tags/tag93.xml"/><Relationship Id="rId4" Type="http://schemas.openxmlformats.org/officeDocument/2006/relationships/image" Target="../media/image103.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7.xml"/><Relationship Id="rId1" Type="http://schemas.openxmlformats.org/officeDocument/2006/relationships/tags" Target="../tags/tag95.xml"/><Relationship Id="rId5" Type="http://schemas.openxmlformats.org/officeDocument/2006/relationships/image" Target="../media/image2.jpeg"/><Relationship Id="rId4" Type="http://schemas.openxmlformats.org/officeDocument/2006/relationships/hyperlink" Target="https://www.digitallearn.org/" TargetMode="Externa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xml"/><Relationship Id="rId1" Type="http://schemas.openxmlformats.org/officeDocument/2006/relationships/tags" Target="../tags/tag96.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0" y="3848100"/>
            <a:ext cx="5410200" cy="1333500"/>
          </a:xfrm>
        </p:spPr>
        <p:txBody>
          <a:bodyPr>
            <a:noAutofit/>
          </a:bodyPr>
          <a:lstStyle/>
          <a:p>
            <a:pPr fontAlgn="auto">
              <a:spcAft>
                <a:spcPts val="0"/>
              </a:spcAft>
              <a:buClr>
                <a:schemeClr val="accent3"/>
              </a:buClr>
              <a:buFont typeface="Georgia"/>
              <a:buNone/>
              <a:defRPr/>
            </a:pPr>
            <a:r>
              <a:rPr lang="en-US" sz="2400" dirty="0">
                <a:solidFill>
                  <a:schemeClr val="accent2">
                    <a:lumMod val="50000"/>
                  </a:schemeClr>
                </a:solidFill>
              </a:rPr>
              <a:t>Instructor Name </a:t>
            </a:r>
          </a:p>
          <a:p>
            <a:pPr fontAlgn="auto">
              <a:spcAft>
                <a:spcPts val="0"/>
              </a:spcAft>
              <a:buClr>
                <a:schemeClr val="accent3"/>
              </a:buClr>
              <a:buFont typeface="Georgia"/>
              <a:buNone/>
              <a:defRPr/>
            </a:pPr>
            <a:r>
              <a:rPr lang="en-US" sz="2400" dirty="0">
                <a:solidFill>
                  <a:schemeClr val="accent2">
                    <a:lumMod val="50000"/>
                  </a:schemeClr>
                </a:solidFill>
              </a:rPr>
              <a:t>Instructor Title</a:t>
            </a:r>
          </a:p>
          <a:p>
            <a:pPr fontAlgn="auto">
              <a:spcAft>
                <a:spcPts val="0"/>
              </a:spcAft>
              <a:buClr>
                <a:schemeClr val="accent3"/>
              </a:buClr>
              <a:buFont typeface="Georgia"/>
              <a:buNone/>
              <a:defRPr/>
            </a:pPr>
            <a:r>
              <a:rPr lang="en-US" sz="2400" dirty="0">
                <a:solidFill>
                  <a:schemeClr val="accent2">
                    <a:lumMod val="50000"/>
                  </a:schemeClr>
                </a:solidFill>
              </a:rPr>
              <a:t>Library Name</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0" y="2824163"/>
            <a:ext cx="9067800" cy="990600"/>
          </a:xfrm>
        </p:spPr>
        <p:txBody>
          <a:bodyPr/>
          <a:lstStyle/>
          <a:p>
            <a:r>
              <a:rPr lang="en-US" sz="4800" dirty="0"/>
              <a:t>Getting Started with Telehealth</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15000" y="5193656"/>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6">
            <a:extLst>
              <a:ext uri="{FF2B5EF4-FFF2-40B4-BE49-F238E27FC236}">
                <a16:creationId xmlns:a16="http://schemas.microsoft.com/office/drawing/2014/main" id="{EED9DD46-BA4D-55EC-760E-74D5917E7B53}"/>
              </a:ext>
            </a:extLst>
          </p:cNvPr>
          <p:cNvSpPr>
            <a:spLocks noChangeArrowheads="1"/>
          </p:cNvSpPr>
          <p:nvPr/>
        </p:nvSpPr>
        <p:spPr bwMode="auto">
          <a:xfrm>
            <a:off x="0" y="6248400"/>
            <a:ext cx="900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Public Library Association with support from Heartland Forward </a:t>
            </a:r>
          </a:p>
        </p:txBody>
      </p:sp>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752F5B74-2880-A227-2045-6A6987B66A75}"/>
              </a:ext>
            </a:extLst>
          </p:cNvPr>
          <p:cNvSpPr>
            <a:spLocks noChangeArrowheads="1"/>
          </p:cNvSpPr>
          <p:nvPr/>
        </p:nvSpPr>
        <p:spPr bwMode="auto">
          <a:xfrm>
            <a:off x="5603875" y="4559942"/>
            <a:ext cx="3357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Insert Library Logo Here</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picture of a telehealth appointment. The doctor is wearing a headset and is looking at a computer screen that displays a patient talking. ">
            <a:extLst>
              <a:ext uri="{FF2B5EF4-FFF2-40B4-BE49-F238E27FC236}">
                <a16:creationId xmlns:a16="http://schemas.microsoft.com/office/drawing/2014/main" id="{F3801E3C-E7B3-A6E0-4802-DECD3C214AA4}"/>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1450848" y="1797684"/>
            <a:ext cx="6242304" cy="4145280"/>
          </a:xfrm>
        </p:spPr>
      </p:pic>
      <p:sp>
        <p:nvSpPr>
          <p:cNvPr id="3" name="Title 2">
            <a:extLst>
              <a:ext uri="{FF2B5EF4-FFF2-40B4-BE49-F238E27FC236}">
                <a16:creationId xmlns:a16="http://schemas.microsoft.com/office/drawing/2014/main" id="{9B19AE73-0DD2-01D5-5C2E-E39333F42436}"/>
              </a:ext>
            </a:extLst>
          </p:cNvPr>
          <p:cNvSpPr>
            <a:spLocks noGrp="1"/>
          </p:cNvSpPr>
          <p:nvPr>
            <p:ph type="title"/>
          </p:nvPr>
        </p:nvSpPr>
        <p:spPr/>
        <p:txBody>
          <a:bodyPr/>
          <a:lstStyle/>
          <a:p>
            <a:r>
              <a:rPr lang="en-US" dirty="0"/>
              <a:t>Live Video Visits</a:t>
            </a:r>
          </a:p>
        </p:txBody>
      </p:sp>
      <p:sp>
        <p:nvSpPr>
          <p:cNvPr id="4" name="Slide Number Placeholder 3">
            <a:extLst>
              <a:ext uri="{FF2B5EF4-FFF2-40B4-BE49-F238E27FC236}">
                <a16:creationId xmlns:a16="http://schemas.microsoft.com/office/drawing/2014/main" id="{3EF1AE03-FC25-7208-190F-C539C11339E2}"/>
              </a:ext>
            </a:extLst>
          </p:cNvPr>
          <p:cNvSpPr>
            <a:spLocks noGrp="1"/>
          </p:cNvSpPr>
          <p:nvPr>
            <p:ph type="sldNum" sz="quarter" idx="12"/>
          </p:nvPr>
        </p:nvSpPr>
        <p:spPr/>
        <p:txBody>
          <a:bodyPr/>
          <a:lstStyle/>
          <a:p>
            <a:pPr>
              <a:defRPr/>
            </a:pPr>
            <a:fld id="{F616B086-A122-1741-9680-6C9452D43E22}" type="slidenum">
              <a:rPr lang="en-US" smtClean="0"/>
              <a:pPr>
                <a:defRPr/>
              </a:pPr>
              <a:t>10</a:t>
            </a:fld>
            <a:endParaRPr lang="en-US"/>
          </a:p>
        </p:txBody>
      </p:sp>
    </p:spTree>
    <p:custDataLst>
      <p:tags r:id="rId1"/>
    </p:custDataLst>
    <p:extLst>
      <p:ext uri="{BB962C8B-B14F-4D97-AF65-F5344CB8AC3E}">
        <p14:creationId xmlns:p14="http://schemas.microsoft.com/office/powerpoint/2010/main" val="3603591327"/>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man sitting in a chair calling their doctor using their smartphone. ">
            <a:extLst>
              <a:ext uri="{FF2B5EF4-FFF2-40B4-BE49-F238E27FC236}">
                <a16:creationId xmlns:a16="http://schemas.microsoft.com/office/drawing/2014/main" id="{93D938F8-BD4D-CBB6-B871-9D3CFABAE33C}"/>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1450848" y="1797684"/>
            <a:ext cx="6242304" cy="4145280"/>
          </a:xfrm>
        </p:spPr>
      </p:pic>
      <p:sp>
        <p:nvSpPr>
          <p:cNvPr id="3" name="Title 2">
            <a:extLst>
              <a:ext uri="{FF2B5EF4-FFF2-40B4-BE49-F238E27FC236}">
                <a16:creationId xmlns:a16="http://schemas.microsoft.com/office/drawing/2014/main" id="{1B3638CD-1B80-2549-B56C-7A847D1DF3A1}"/>
              </a:ext>
            </a:extLst>
          </p:cNvPr>
          <p:cNvSpPr>
            <a:spLocks noGrp="1"/>
          </p:cNvSpPr>
          <p:nvPr>
            <p:ph type="title"/>
          </p:nvPr>
        </p:nvSpPr>
        <p:spPr/>
        <p:txBody>
          <a:bodyPr/>
          <a:lstStyle/>
          <a:p>
            <a:r>
              <a:rPr lang="en-US" dirty="0"/>
              <a:t>Audio Only Visits</a:t>
            </a:r>
          </a:p>
        </p:txBody>
      </p:sp>
      <p:sp>
        <p:nvSpPr>
          <p:cNvPr id="4" name="Slide Number Placeholder 3">
            <a:extLst>
              <a:ext uri="{FF2B5EF4-FFF2-40B4-BE49-F238E27FC236}">
                <a16:creationId xmlns:a16="http://schemas.microsoft.com/office/drawing/2014/main" id="{72926D1F-8F7A-CF1C-CE9A-EA374CCF3098}"/>
              </a:ext>
            </a:extLst>
          </p:cNvPr>
          <p:cNvSpPr>
            <a:spLocks noGrp="1"/>
          </p:cNvSpPr>
          <p:nvPr>
            <p:ph type="sldNum" sz="quarter" idx="12"/>
          </p:nvPr>
        </p:nvSpPr>
        <p:spPr/>
        <p:txBody>
          <a:bodyPr/>
          <a:lstStyle/>
          <a:p>
            <a:pPr>
              <a:defRPr/>
            </a:pPr>
            <a:fld id="{F616B086-A122-1741-9680-6C9452D43E22}" type="slidenum">
              <a:rPr lang="en-US" smtClean="0"/>
              <a:pPr>
                <a:defRPr/>
              </a:pPr>
              <a:t>11</a:t>
            </a:fld>
            <a:endParaRPr lang="en-US"/>
          </a:p>
        </p:txBody>
      </p:sp>
    </p:spTree>
    <p:custDataLst>
      <p:tags r:id="rId1"/>
    </p:custDataLst>
    <p:extLst>
      <p:ext uri="{BB962C8B-B14F-4D97-AF65-F5344CB8AC3E}">
        <p14:creationId xmlns:p14="http://schemas.microsoft.com/office/powerpoint/2010/main" val="3041600336"/>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E18AF5-1A95-261B-B12B-65F6610D185E}"/>
              </a:ext>
            </a:extLst>
          </p:cNvPr>
          <p:cNvSpPr>
            <a:spLocks noGrp="1"/>
          </p:cNvSpPr>
          <p:nvPr>
            <p:ph type="title"/>
          </p:nvPr>
        </p:nvSpPr>
        <p:spPr/>
        <p:txBody>
          <a:bodyPr/>
          <a:lstStyle/>
          <a:p>
            <a:r>
              <a:rPr lang="en-US" dirty="0"/>
              <a:t>Secure Messaging</a:t>
            </a:r>
          </a:p>
        </p:txBody>
      </p:sp>
      <p:sp>
        <p:nvSpPr>
          <p:cNvPr id="4" name="Slide Number Placeholder 3">
            <a:extLst>
              <a:ext uri="{FF2B5EF4-FFF2-40B4-BE49-F238E27FC236}">
                <a16:creationId xmlns:a16="http://schemas.microsoft.com/office/drawing/2014/main" id="{9BD84384-48A9-F3B2-9BE5-85450504930A}"/>
              </a:ext>
            </a:extLst>
          </p:cNvPr>
          <p:cNvSpPr>
            <a:spLocks noGrp="1"/>
          </p:cNvSpPr>
          <p:nvPr>
            <p:ph type="sldNum" sz="quarter" idx="12"/>
          </p:nvPr>
        </p:nvSpPr>
        <p:spPr/>
        <p:txBody>
          <a:bodyPr/>
          <a:lstStyle/>
          <a:p>
            <a:pPr>
              <a:defRPr/>
            </a:pPr>
            <a:fld id="{F616B086-A122-1741-9680-6C9452D43E22}" type="slidenum">
              <a:rPr lang="en-US" smtClean="0"/>
              <a:pPr>
                <a:defRPr/>
              </a:pPr>
              <a:t>12</a:t>
            </a:fld>
            <a:endParaRPr lang="en-US"/>
          </a:p>
        </p:txBody>
      </p:sp>
      <p:pic>
        <p:nvPicPr>
          <p:cNvPr id="6" name="Picture 5" descr="A picture of a doctor typing on a laptop.">
            <a:extLst>
              <a:ext uri="{FF2B5EF4-FFF2-40B4-BE49-F238E27FC236}">
                <a16:creationId xmlns:a16="http://schemas.microsoft.com/office/drawing/2014/main" id="{C2594F8C-A735-8B85-2993-C93877336B8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309908" y="1981201"/>
            <a:ext cx="5334000" cy="3989769"/>
          </a:xfrm>
          <a:prstGeom prst="rect">
            <a:avLst/>
          </a:prstGeom>
        </p:spPr>
      </p:pic>
      <p:pic>
        <p:nvPicPr>
          <p:cNvPr id="8" name="Picture 7" descr="A picture of a woman typing on a laptop.">
            <a:extLst>
              <a:ext uri="{FF2B5EF4-FFF2-40B4-BE49-F238E27FC236}">
                <a16:creationId xmlns:a16="http://schemas.microsoft.com/office/drawing/2014/main" id="{34014F8E-6DC7-1556-E3D1-03CCE8B0184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3400" y="1981200"/>
            <a:ext cx="2655149" cy="3986784"/>
          </a:xfrm>
          <a:prstGeom prst="rect">
            <a:avLst/>
          </a:prstGeom>
        </p:spPr>
      </p:pic>
    </p:spTree>
    <p:custDataLst>
      <p:tags r:id="rId1"/>
    </p:custDataLst>
    <p:extLst>
      <p:ext uri="{BB962C8B-B14F-4D97-AF65-F5344CB8AC3E}">
        <p14:creationId xmlns:p14="http://schemas.microsoft.com/office/powerpoint/2010/main" val="3594796892"/>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FC92BA-6284-5912-5564-B13B007C667C}"/>
              </a:ext>
            </a:extLst>
          </p:cNvPr>
          <p:cNvSpPr>
            <a:spLocks noGrp="1"/>
          </p:cNvSpPr>
          <p:nvPr>
            <p:ph type="title"/>
          </p:nvPr>
        </p:nvSpPr>
        <p:spPr/>
        <p:txBody>
          <a:bodyPr/>
          <a:lstStyle/>
          <a:p>
            <a:r>
              <a:rPr lang="en-US" dirty="0"/>
              <a:t>Remote Monitoring</a:t>
            </a:r>
          </a:p>
        </p:txBody>
      </p:sp>
      <p:sp>
        <p:nvSpPr>
          <p:cNvPr id="4" name="Slide Number Placeholder 3">
            <a:extLst>
              <a:ext uri="{FF2B5EF4-FFF2-40B4-BE49-F238E27FC236}">
                <a16:creationId xmlns:a16="http://schemas.microsoft.com/office/drawing/2014/main" id="{FB0F9EE8-B87E-2E0E-F0AB-637378C9C823}"/>
              </a:ext>
            </a:extLst>
          </p:cNvPr>
          <p:cNvSpPr>
            <a:spLocks noGrp="1"/>
          </p:cNvSpPr>
          <p:nvPr>
            <p:ph type="sldNum" sz="quarter" idx="12"/>
          </p:nvPr>
        </p:nvSpPr>
        <p:spPr/>
        <p:txBody>
          <a:bodyPr/>
          <a:lstStyle/>
          <a:p>
            <a:pPr>
              <a:defRPr/>
            </a:pPr>
            <a:fld id="{F616B086-A122-1741-9680-6C9452D43E22}" type="slidenum">
              <a:rPr lang="en-US" smtClean="0"/>
              <a:pPr>
                <a:defRPr/>
              </a:pPr>
              <a:t>13</a:t>
            </a:fld>
            <a:endParaRPr lang="en-US"/>
          </a:p>
        </p:txBody>
      </p:sp>
      <p:pic>
        <p:nvPicPr>
          <p:cNvPr id="8" name="Picture 7" descr="A man checking his blood pressure.">
            <a:extLst>
              <a:ext uri="{FF2B5EF4-FFF2-40B4-BE49-F238E27FC236}">
                <a16:creationId xmlns:a16="http://schemas.microsoft.com/office/drawing/2014/main" id="{33D15E86-85C8-1895-EB4C-0C8402B3105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04774" y="1828800"/>
            <a:ext cx="4040880" cy="3346704"/>
          </a:xfrm>
          <a:prstGeom prst="rect">
            <a:avLst/>
          </a:prstGeom>
          <a:ln>
            <a:solidFill>
              <a:schemeClr val="tx1">
                <a:lumMod val="50000"/>
                <a:lumOff val="50000"/>
              </a:schemeClr>
            </a:solidFill>
          </a:ln>
        </p:spPr>
      </p:pic>
      <p:pic>
        <p:nvPicPr>
          <p:cNvPr id="10" name="Picture 9" descr="A picture of a person checking their insulin levels using a monitor.">
            <a:extLst>
              <a:ext uri="{FF2B5EF4-FFF2-40B4-BE49-F238E27FC236}">
                <a16:creationId xmlns:a16="http://schemas.microsoft.com/office/drawing/2014/main" id="{B2B8AE5A-2803-CBEC-14A6-119ACABA97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52231" y="1830399"/>
            <a:ext cx="4463169" cy="3345105"/>
          </a:xfrm>
          <a:prstGeom prst="rect">
            <a:avLst/>
          </a:prstGeom>
          <a:ln>
            <a:solidFill>
              <a:schemeClr val="tx1">
                <a:lumMod val="50000"/>
                <a:lumOff val="50000"/>
              </a:schemeClr>
            </a:solidFill>
          </a:ln>
        </p:spPr>
      </p:pic>
      <p:pic>
        <p:nvPicPr>
          <p:cNvPr id="6" name="Picture 5" descr="A tablet with a person's vital statistics displayed, including pulse, heart rate, blood oxygen level, and more. ">
            <a:extLst>
              <a:ext uri="{FF2B5EF4-FFF2-40B4-BE49-F238E27FC236}">
                <a16:creationId xmlns:a16="http://schemas.microsoft.com/office/drawing/2014/main" id="{128BCA5C-AEB0-6F65-A79D-44663637C2F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236791" y="4038600"/>
            <a:ext cx="2217725" cy="2749978"/>
          </a:xfrm>
          <a:prstGeom prst="rect">
            <a:avLst/>
          </a:prstGeom>
          <a:ln>
            <a:solidFill>
              <a:schemeClr val="tx1">
                <a:lumMod val="50000"/>
                <a:lumOff val="50000"/>
              </a:schemeClr>
            </a:solidFill>
          </a:ln>
        </p:spPr>
      </p:pic>
    </p:spTree>
    <p:custDataLst>
      <p:tags r:id="rId1"/>
    </p:custDataLst>
    <p:extLst>
      <p:ext uri="{BB962C8B-B14F-4D97-AF65-F5344CB8AC3E}">
        <p14:creationId xmlns:p14="http://schemas.microsoft.com/office/powerpoint/2010/main" val="24538188"/>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EBDC8F-E2E8-DD84-4223-18EC973C42CB}"/>
              </a:ext>
            </a:extLst>
          </p:cNvPr>
          <p:cNvSpPr>
            <a:spLocks noGrp="1"/>
          </p:cNvSpPr>
          <p:nvPr>
            <p:ph idx="1"/>
          </p:nvPr>
        </p:nvSpPr>
        <p:spPr/>
        <p:txBody>
          <a:bodyPr/>
          <a:lstStyle/>
          <a:p>
            <a:r>
              <a:rPr lang="en-US" sz="2800" dirty="0">
                <a:solidFill>
                  <a:schemeClr val="tx1"/>
                </a:solidFill>
              </a:rPr>
              <a:t>Ask your current provider what telehealth options they offer. </a:t>
            </a:r>
            <a:br>
              <a:rPr lang="en-US" sz="2800" dirty="0">
                <a:solidFill>
                  <a:schemeClr val="tx1"/>
                </a:solidFill>
              </a:rPr>
            </a:br>
            <a:endParaRPr lang="en-US" sz="2800" dirty="0">
              <a:solidFill>
                <a:schemeClr val="tx1"/>
              </a:solidFill>
            </a:endParaRPr>
          </a:p>
          <a:p>
            <a:r>
              <a:rPr lang="en-US" sz="2800" u="none" strike="noStrike" dirty="0">
                <a:solidFill>
                  <a:schemeClr val="tx1"/>
                </a:solidFill>
                <a:highlight>
                  <a:srgbClr val="FFFFFF"/>
                </a:highlight>
              </a:rPr>
              <a:t>Contact your health insurance company, Medicare or Medicaid, to see if they have a list of providers who offer telehealth services.</a:t>
            </a:r>
            <a:endParaRPr lang="en-US" sz="2800" u="none" strike="noStrike" dirty="0">
              <a:solidFill>
                <a:schemeClr val="tx1"/>
              </a:solidFill>
            </a:endParaRPr>
          </a:p>
        </p:txBody>
      </p:sp>
      <p:sp>
        <p:nvSpPr>
          <p:cNvPr id="3" name="Title 2">
            <a:extLst>
              <a:ext uri="{FF2B5EF4-FFF2-40B4-BE49-F238E27FC236}">
                <a16:creationId xmlns:a16="http://schemas.microsoft.com/office/drawing/2014/main" id="{27450C7E-2B61-09B9-E8AA-122FC2E95CBD}"/>
              </a:ext>
            </a:extLst>
          </p:cNvPr>
          <p:cNvSpPr>
            <a:spLocks noGrp="1"/>
          </p:cNvSpPr>
          <p:nvPr>
            <p:ph type="title"/>
          </p:nvPr>
        </p:nvSpPr>
        <p:spPr/>
        <p:txBody>
          <a:bodyPr/>
          <a:lstStyle/>
          <a:p>
            <a:r>
              <a:rPr lang="en-US" dirty="0"/>
              <a:t>Finding Telehealth Options</a:t>
            </a:r>
          </a:p>
        </p:txBody>
      </p:sp>
      <p:sp>
        <p:nvSpPr>
          <p:cNvPr id="4" name="Slide Number Placeholder 3">
            <a:extLst>
              <a:ext uri="{FF2B5EF4-FFF2-40B4-BE49-F238E27FC236}">
                <a16:creationId xmlns:a16="http://schemas.microsoft.com/office/drawing/2014/main" id="{CABEAD05-B7A4-A3AA-1124-C62F55F11C3D}"/>
              </a:ext>
            </a:extLst>
          </p:cNvPr>
          <p:cNvSpPr>
            <a:spLocks noGrp="1"/>
          </p:cNvSpPr>
          <p:nvPr>
            <p:ph type="sldNum" sz="quarter" idx="12"/>
          </p:nvPr>
        </p:nvSpPr>
        <p:spPr/>
        <p:txBody>
          <a:bodyPr/>
          <a:lstStyle/>
          <a:p>
            <a:pPr>
              <a:defRPr/>
            </a:pPr>
            <a:fld id="{F616B086-A122-1741-9680-6C9452D43E22}" type="slidenum">
              <a:rPr lang="en-US" smtClean="0"/>
              <a:pPr>
                <a:defRPr/>
              </a:pPr>
              <a:t>14</a:t>
            </a:fld>
            <a:endParaRPr lang="en-US"/>
          </a:p>
        </p:txBody>
      </p:sp>
      <p:pic>
        <p:nvPicPr>
          <p:cNvPr id="8" name="Picture 7">
            <a:extLst>
              <a:ext uri="{FF2B5EF4-FFF2-40B4-BE49-F238E27FC236}">
                <a16:creationId xmlns:a16="http://schemas.microsoft.com/office/drawing/2014/main" id="{683ED27F-D467-A4F9-8F78-6600D6721F7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59082" y="4495800"/>
            <a:ext cx="3336862" cy="2208717"/>
          </a:xfrm>
          <a:prstGeom prst="rect">
            <a:avLst/>
          </a:prstGeom>
        </p:spPr>
      </p:pic>
    </p:spTree>
    <p:custDataLst>
      <p:tags r:id="rId1"/>
    </p:custDataLst>
    <p:extLst>
      <p:ext uri="{BB962C8B-B14F-4D97-AF65-F5344CB8AC3E}">
        <p14:creationId xmlns:p14="http://schemas.microsoft.com/office/powerpoint/2010/main" val="358245416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EBDC8F-E2E8-DD84-4223-18EC973C42CB}"/>
              </a:ext>
            </a:extLst>
          </p:cNvPr>
          <p:cNvSpPr>
            <a:spLocks noGrp="1"/>
          </p:cNvSpPr>
          <p:nvPr>
            <p:ph idx="1"/>
          </p:nvPr>
        </p:nvSpPr>
        <p:spPr>
          <a:xfrm>
            <a:off x="457200" y="1650504"/>
            <a:ext cx="8229600" cy="4756785"/>
          </a:xfrm>
        </p:spPr>
        <p:txBody>
          <a:bodyPr>
            <a:normAutofit/>
          </a:bodyPr>
          <a:lstStyle/>
          <a:p>
            <a:pPr marL="82550" indent="0">
              <a:buNone/>
            </a:pPr>
            <a:r>
              <a:rPr lang="en-US" sz="2400" dirty="0">
                <a:solidFill>
                  <a:schemeClr val="tx1"/>
                </a:solidFill>
              </a:rPr>
              <a:t>If you don’t have health insurance, see if a health care center in your area provides telehealth services.</a:t>
            </a:r>
          </a:p>
        </p:txBody>
      </p:sp>
      <p:sp>
        <p:nvSpPr>
          <p:cNvPr id="3" name="Title 2">
            <a:extLst>
              <a:ext uri="{FF2B5EF4-FFF2-40B4-BE49-F238E27FC236}">
                <a16:creationId xmlns:a16="http://schemas.microsoft.com/office/drawing/2014/main" id="{27450C7E-2B61-09B9-E8AA-122FC2E95CBD}"/>
              </a:ext>
            </a:extLst>
          </p:cNvPr>
          <p:cNvSpPr>
            <a:spLocks noGrp="1"/>
          </p:cNvSpPr>
          <p:nvPr>
            <p:ph type="title"/>
          </p:nvPr>
        </p:nvSpPr>
        <p:spPr/>
        <p:txBody>
          <a:bodyPr/>
          <a:lstStyle/>
          <a:p>
            <a:r>
              <a:rPr lang="en-US" dirty="0"/>
              <a:t>Finding Telehealth Options</a:t>
            </a:r>
          </a:p>
        </p:txBody>
      </p:sp>
      <p:sp>
        <p:nvSpPr>
          <p:cNvPr id="4" name="Slide Number Placeholder 3">
            <a:extLst>
              <a:ext uri="{FF2B5EF4-FFF2-40B4-BE49-F238E27FC236}">
                <a16:creationId xmlns:a16="http://schemas.microsoft.com/office/drawing/2014/main" id="{CABEAD05-B7A4-A3AA-1124-C62F55F11C3D}"/>
              </a:ext>
            </a:extLst>
          </p:cNvPr>
          <p:cNvSpPr>
            <a:spLocks noGrp="1"/>
          </p:cNvSpPr>
          <p:nvPr>
            <p:ph type="sldNum" sz="quarter" idx="12"/>
          </p:nvPr>
        </p:nvSpPr>
        <p:spPr/>
        <p:txBody>
          <a:bodyPr/>
          <a:lstStyle/>
          <a:p>
            <a:pPr>
              <a:defRPr/>
            </a:pPr>
            <a:fld id="{F616B086-A122-1741-9680-6C9452D43E22}" type="slidenum">
              <a:rPr lang="en-US" smtClean="0"/>
              <a:pPr>
                <a:defRPr/>
              </a:pPr>
              <a:t>15</a:t>
            </a:fld>
            <a:endParaRPr lang="en-US"/>
          </a:p>
        </p:txBody>
      </p:sp>
      <p:pic>
        <p:nvPicPr>
          <p:cNvPr id="6" name="Picture 5" descr="A screenshot of the Health Resources &amp; Services Administration website.">
            <a:extLst>
              <a:ext uri="{FF2B5EF4-FFF2-40B4-BE49-F238E27FC236}">
                <a16:creationId xmlns:a16="http://schemas.microsoft.com/office/drawing/2014/main" id="{898E14B3-D142-255A-FE08-622AEA4CDD6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64244" y="2652358"/>
            <a:ext cx="5313098" cy="3557738"/>
          </a:xfrm>
          <a:prstGeom prst="rect">
            <a:avLst/>
          </a:prstGeom>
          <a:ln>
            <a:solidFill>
              <a:schemeClr val="tx1">
                <a:lumMod val="50000"/>
                <a:lumOff val="50000"/>
              </a:schemeClr>
            </a:solidFill>
          </a:ln>
        </p:spPr>
      </p:pic>
      <p:sp>
        <p:nvSpPr>
          <p:cNvPr id="5" name="Google Shape;950;p51">
            <a:extLst>
              <a:ext uri="{FF2B5EF4-FFF2-40B4-BE49-F238E27FC236}">
                <a16:creationId xmlns:a16="http://schemas.microsoft.com/office/drawing/2014/main" id="{399F05E3-A214-806A-1CCA-DA17D9E8AEF6}"/>
              </a:ext>
            </a:extLst>
          </p:cNvPr>
          <p:cNvSpPr txBox="1"/>
          <p:nvPr/>
        </p:nvSpPr>
        <p:spPr>
          <a:xfrm>
            <a:off x="2313357" y="6048462"/>
            <a:ext cx="4517286" cy="369291"/>
          </a:xfrm>
          <a:prstGeom prst="rect">
            <a:avLst/>
          </a:prstGeom>
          <a:solidFill>
            <a:schemeClr val="accent5">
              <a:lumMod val="20000"/>
              <a:lumOff val="80000"/>
            </a:schemeClr>
          </a:solidFill>
          <a:ln>
            <a:solidFill>
              <a:schemeClr val="accent5"/>
            </a:solid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Arial"/>
                <a:ea typeface="Arial"/>
                <a:cs typeface="Arial"/>
                <a:sym typeface="Arial"/>
                <a:hlinkClick r:id="rId5"/>
              </a:rPr>
              <a:t>https://findahealthcenter.hrsa.gov</a:t>
            </a:r>
            <a:r>
              <a:rPr lang="en-US" sz="1800" b="0" i="0" u="none" strike="noStrike" cap="none" dirty="0">
                <a:solidFill>
                  <a:schemeClr val="dk1"/>
                </a:solidFill>
                <a:latin typeface="Arial"/>
                <a:ea typeface="Arial"/>
                <a:cs typeface="Arial"/>
                <a:sym typeface="Arial"/>
              </a:rPr>
              <a:t> </a:t>
            </a:r>
            <a:endParaRPr sz="1800" b="0" i="0" u="none" strike="noStrike" cap="none" dirty="0">
              <a:solidFill>
                <a:schemeClr val="dk1"/>
              </a:solidFill>
              <a:latin typeface="Arial"/>
              <a:ea typeface="Arial"/>
              <a:cs typeface="Arial"/>
              <a:sym typeface="Arial"/>
            </a:endParaRPr>
          </a:p>
        </p:txBody>
      </p:sp>
    </p:spTree>
    <p:custDataLst>
      <p:tags r:id="rId1"/>
    </p:custDataLst>
    <p:extLst>
      <p:ext uri="{BB962C8B-B14F-4D97-AF65-F5344CB8AC3E}">
        <p14:creationId xmlns:p14="http://schemas.microsoft.com/office/powerpoint/2010/main" val="1215629509"/>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Questions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16</a:t>
            </a:fld>
            <a:endParaRPr lang="en-US" dirty="0"/>
          </a:p>
        </p:txBody>
      </p:sp>
      <p:pic>
        <p:nvPicPr>
          <p:cNvPr id="5" name="Picture 4">
            <a:extLst>
              <a:ext uri="{FF2B5EF4-FFF2-40B4-BE49-F238E27FC236}">
                <a16:creationId xmlns:a16="http://schemas.microsoft.com/office/drawing/2014/main" id="{32247379-B259-48CA-BB6F-13D6D6B8C5D9}"/>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2154250"/>
            <a:ext cx="5650592" cy="954107"/>
          </a:xfrm>
          <a:prstGeom prst="rect">
            <a:avLst/>
          </a:prstGeom>
          <a:noFill/>
        </p:spPr>
        <p:txBody>
          <a:bodyPr wrap="square" rtlCol="0">
            <a:spAutoFit/>
          </a:bodyPr>
          <a:lstStyle/>
          <a:p>
            <a:r>
              <a:rPr lang="en-US" sz="2800" dirty="0">
                <a:latin typeface="+mn-lt"/>
                <a:cs typeface="ATT Aleck Sans" panose="020B0503020203020204" pitchFamily="34" charset="0"/>
              </a:rPr>
              <a:t>Do you have any questions before we move to the next section? </a:t>
            </a:r>
          </a:p>
        </p:txBody>
      </p:sp>
    </p:spTree>
    <p:custDataLst>
      <p:tags r:id="rId1"/>
    </p:custDataLst>
    <p:extLst>
      <p:ext uri="{BB962C8B-B14F-4D97-AF65-F5344CB8AC3E}">
        <p14:creationId xmlns:p14="http://schemas.microsoft.com/office/powerpoint/2010/main" val="11250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014C1A-1015-CB89-B425-B3A3BB8E171E}"/>
              </a:ext>
            </a:extLst>
          </p:cNvPr>
          <p:cNvSpPr>
            <a:spLocks noGrp="1"/>
          </p:cNvSpPr>
          <p:nvPr>
            <p:ph type="title"/>
          </p:nvPr>
        </p:nvSpPr>
        <p:spPr/>
        <p:txBody>
          <a:bodyPr/>
          <a:lstStyle/>
          <a:p>
            <a:r>
              <a:rPr lang="en-US" dirty="0"/>
              <a:t>What is a Patient Portal?</a:t>
            </a:r>
          </a:p>
        </p:txBody>
      </p:sp>
      <p:sp>
        <p:nvSpPr>
          <p:cNvPr id="4" name="Slide Number Placeholder 3">
            <a:extLst>
              <a:ext uri="{FF2B5EF4-FFF2-40B4-BE49-F238E27FC236}">
                <a16:creationId xmlns:a16="http://schemas.microsoft.com/office/drawing/2014/main" id="{56409FFD-91F8-097F-C999-3446BF99E1BB}"/>
              </a:ext>
            </a:extLst>
          </p:cNvPr>
          <p:cNvSpPr>
            <a:spLocks noGrp="1"/>
          </p:cNvSpPr>
          <p:nvPr>
            <p:ph type="sldNum" sz="quarter" idx="12"/>
          </p:nvPr>
        </p:nvSpPr>
        <p:spPr/>
        <p:txBody>
          <a:bodyPr/>
          <a:lstStyle/>
          <a:p>
            <a:pPr>
              <a:defRPr/>
            </a:pPr>
            <a:fld id="{F616B086-A122-1741-9680-6C9452D43E22}" type="slidenum">
              <a:rPr lang="en-US" smtClean="0"/>
              <a:pPr>
                <a:defRPr/>
              </a:pPr>
              <a:t>17</a:t>
            </a:fld>
            <a:endParaRPr lang="en-US"/>
          </a:p>
        </p:txBody>
      </p:sp>
      <p:pic>
        <p:nvPicPr>
          <p:cNvPr id="5" name="Picture 4" descr="A screenshot of a patient portal before the patient has logged in.">
            <a:extLst>
              <a:ext uri="{FF2B5EF4-FFF2-40B4-BE49-F238E27FC236}">
                <a16:creationId xmlns:a16="http://schemas.microsoft.com/office/drawing/2014/main" id="{B3C65352-B50A-8D58-B088-AA59DE075A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85402" y="2623185"/>
            <a:ext cx="6082198" cy="3777615"/>
          </a:xfrm>
          <a:prstGeom prst="rect">
            <a:avLst/>
          </a:prstGeom>
        </p:spPr>
      </p:pic>
      <p:sp>
        <p:nvSpPr>
          <p:cNvPr id="6" name="TextBox 5">
            <a:extLst>
              <a:ext uri="{FF2B5EF4-FFF2-40B4-BE49-F238E27FC236}">
                <a16:creationId xmlns:a16="http://schemas.microsoft.com/office/drawing/2014/main" id="{43261AFF-3BC1-75E3-496B-F244EBE770AF}"/>
              </a:ext>
            </a:extLst>
          </p:cNvPr>
          <p:cNvSpPr txBox="1"/>
          <p:nvPr/>
        </p:nvSpPr>
        <p:spPr>
          <a:xfrm>
            <a:off x="518001" y="1600200"/>
            <a:ext cx="7940199" cy="1107996"/>
          </a:xfrm>
          <a:prstGeom prst="rect">
            <a:avLst/>
          </a:prstGeom>
          <a:noFill/>
        </p:spPr>
        <p:txBody>
          <a:bodyPr wrap="square" rtlCol="0">
            <a:spAutoFit/>
          </a:bodyPr>
          <a:lstStyle/>
          <a:p>
            <a:r>
              <a:rPr lang="en-US" sz="2400" dirty="0">
                <a:highlight>
                  <a:srgbClr val="FFFFFF"/>
                </a:highlight>
                <a:latin typeface="+mn-lt"/>
                <a:ea typeface="Calibri"/>
                <a:cs typeface="Calibri"/>
                <a:sym typeface="Calibri"/>
              </a:rPr>
              <a:t>It is a secure website provided by a health care provider, a hospital, or clinic, to manage your medical care. </a:t>
            </a:r>
            <a:endParaRPr lang="en-US" sz="2400" dirty="0">
              <a:highlight>
                <a:srgbClr val="FFFFFF"/>
              </a:highlight>
              <a:latin typeface="+mn-lt"/>
            </a:endParaRPr>
          </a:p>
          <a:p>
            <a:endParaRPr lang="en-US" dirty="0"/>
          </a:p>
        </p:txBody>
      </p:sp>
    </p:spTree>
    <p:custDataLst>
      <p:tags r:id="rId1"/>
    </p:custDataLst>
    <p:extLst>
      <p:ext uri="{BB962C8B-B14F-4D97-AF65-F5344CB8AC3E}">
        <p14:creationId xmlns:p14="http://schemas.microsoft.com/office/powerpoint/2010/main" val="93448697"/>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577A77-46FE-4C6B-BE7F-1A8D2922F0D9}"/>
              </a:ext>
            </a:extLst>
          </p:cNvPr>
          <p:cNvSpPr>
            <a:spLocks noGrp="1"/>
          </p:cNvSpPr>
          <p:nvPr>
            <p:ph type="sldNum" sz="quarter" idx="12"/>
          </p:nvPr>
        </p:nvSpPr>
        <p:spPr/>
        <p:txBody>
          <a:bodyPr/>
          <a:lstStyle/>
          <a:p>
            <a:fld id="{D852D4E8-E283-404D-80D7-3AF63315721A}" type="slidenum">
              <a:rPr lang="en-US" smtClean="0"/>
              <a:t>18</a:t>
            </a:fld>
            <a:endParaRPr lang="en-US" dirty="0"/>
          </a:p>
        </p:txBody>
      </p:sp>
      <p:sp>
        <p:nvSpPr>
          <p:cNvPr id="3" name="Title 2">
            <a:extLst>
              <a:ext uri="{FF2B5EF4-FFF2-40B4-BE49-F238E27FC236}">
                <a16:creationId xmlns:a16="http://schemas.microsoft.com/office/drawing/2014/main" id="{2E6CE481-89D2-431C-9620-17728BE9CD4A}"/>
              </a:ext>
            </a:extLst>
          </p:cNvPr>
          <p:cNvSpPr>
            <a:spLocks noGrp="1"/>
          </p:cNvSpPr>
          <p:nvPr>
            <p:ph type="title"/>
          </p:nvPr>
        </p:nvSpPr>
        <p:spPr>
          <a:xfrm>
            <a:off x="457200" y="1063752"/>
            <a:ext cx="8229600" cy="1069848"/>
          </a:xfrm>
        </p:spPr>
        <p:txBody>
          <a:bodyPr/>
          <a:lstStyle/>
          <a:p>
            <a:r>
              <a:rPr lang="en-US" dirty="0"/>
              <a:t>Introduction</a:t>
            </a:r>
          </a:p>
        </p:txBody>
      </p:sp>
      <p:pic>
        <p:nvPicPr>
          <p:cNvPr id="7" name="Picture 6">
            <a:extLst>
              <a:ext uri="{FF2B5EF4-FFF2-40B4-BE49-F238E27FC236}">
                <a16:creationId xmlns:a16="http://schemas.microsoft.com/office/drawing/2014/main" id="{03D118CF-7260-4A78-B882-4979ABA87EB6}"/>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18150" y="731520"/>
            <a:ext cx="2268650" cy="1982513"/>
          </a:xfrm>
          <a:prstGeom prst="rect">
            <a:avLst/>
          </a:prstGeom>
        </p:spPr>
      </p:pic>
      <p:sp>
        <p:nvSpPr>
          <p:cNvPr id="4" name="TextBox 3">
            <a:extLst>
              <a:ext uri="{FF2B5EF4-FFF2-40B4-BE49-F238E27FC236}">
                <a16:creationId xmlns:a16="http://schemas.microsoft.com/office/drawing/2014/main" id="{E2FF503E-20B4-488F-BE29-6DD7486043F7}"/>
              </a:ext>
            </a:extLst>
          </p:cNvPr>
          <p:cNvSpPr txBox="1"/>
          <p:nvPr/>
        </p:nvSpPr>
        <p:spPr>
          <a:xfrm>
            <a:off x="457200" y="2031077"/>
            <a:ext cx="5178725" cy="954107"/>
          </a:xfrm>
          <a:prstGeom prst="rect">
            <a:avLst/>
          </a:prstGeom>
          <a:noFill/>
        </p:spPr>
        <p:txBody>
          <a:bodyPr wrap="square" rtlCol="0">
            <a:spAutoFit/>
          </a:bodyPr>
          <a:lstStyle/>
          <a:p>
            <a:r>
              <a:rPr lang="en-US" sz="2800" dirty="0">
                <a:latin typeface="+mn-lt"/>
                <a:cs typeface="ATT Aleck Sans" panose="020B0503020203020204" pitchFamily="34" charset="0"/>
              </a:rPr>
              <a:t>Does your health care provider have a portal?</a:t>
            </a:r>
          </a:p>
        </p:txBody>
      </p:sp>
      <p:sp>
        <p:nvSpPr>
          <p:cNvPr id="9" name="TextBox 8">
            <a:extLst>
              <a:ext uri="{FF2B5EF4-FFF2-40B4-BE49-F238E27FC236}">
                <a16:creationId xmlns:a16="http://schemas.microsoft.com/office/drawing/2014/main" id="{8EFFC6CD-3BB2-44D8-8C50-978B7BDB3FC9}"/>
              </a:ext>
            </a:extLst>
          </p:cNvPr>
          <p:cNvSpPr txBox="1"/>
          <p:nvPr/>
        </p:nvSpPr>
        <p:spPr>
          <a:xfrm>
            <a:off x="469669" y="4456093"/>
            <a:ext cx="7704369" cy="954107"/>
          </a:xfrm>
          <a:prstGeom prst="rect">
            <a:avLst/>
          </a:prstGeom>
          <a:noFill/>
        </p:spPr>
        <p:txBody>
          <a:bodyPr wrap="square" lIns="91440" tIns="45720" rIns="91440" bIns="45720" rtlCol="0" anchor="t">
            <a:spAutoFit/>
          </a:bodyPr>
          <a:lstStyle/>
          <a:p>
            <a:pPr>
              <a:buClr>
                <a:schemeClr val="tx2"/>
              </a:buClr>
            </a:pPr>
            <a:r>
              <a:rPr lang="en-US" sz="2800" dirty="0">
                <a:latin typeface="+mn-lt"/>
                <a:cs typeface="ATT Aleck Sans"/>
              </a:rPr>
              <a:t>What can you do on the </a:t>
            </a:r>
            <a:r>
              <a:rPr lang="en-US" sz="2800" dirty="0">
                <a:latin typeface="+mn-lt"/>
                <a:cs typeface="ATT Aleck Sans" panose="020B0503020203020204" pitchFamily="34" charset="0"/>
              </a:rPr>
              <a:t>health care provider’s </a:t>
            </a:r>
            <a:r>
              <a:rPr lang="en-US" sz="2800" dirty="0">
                <a:latin typeface="+mn-lt"/>
                <a:cs typeface="ATT Aleck Sans"/>
              </a:rPr>
              <a:t>portal?</a:t>
            </a:r>
            <a:endParaRPr lang="en-US" sz="2800" dirty="0">
              <a:latin typeface="+mn-lt"/>
              <a:cs typeface="ATT Aleck Sans" panose="020B0503020203020204" pitchFamily="34" charset="0"/>
            </a:endParaRPr>
          </a:p>
        </p:txBody>
      </p:sp>
      <p:sp>
        <p:nvSpPr>
          <p:cNvPr id="5" name="TextBox 4">
            <a:extLst>
              <a:ext uri="{FF2B5EF4-FFF2-40B4-BE49-F238E27FC236}">
                <a16:creationId xmlns:a16="http://schemas.microsoft.com/office/drawing/2014/main" id="{D2E75F10-EDA6-5AE2-DC7F-E94F4FD1C330}"/>
              </a:ext>
            </a:extLst>
          </p:cNvPr>
          <p:cNvSpPr txBox="1"/>
          <p:nvPr/>
        </p:nvSpPr>
        <p:spPr>
          <a:xfrm>
            <a:off x="469669" y="3236893"/>
            <a:ext cx="7162845" cy="954107"/>
          </a:xfrm>
          <a:prstGeom prst="rect">
            <a:avLst/>
          </a:prstGeom>
          <a:noFill/>
        </p:spPr>
        <p:txBody>
          <a:bodyPr wrap="square" lIns="91440" tIns="45720" rIns="91440" bIns="45720" rtlCol="0" anchor="t">
            <a:spAutoFit/>
          </a:bodyPr>
          <a:lstStyle/>
          <a:p>
            <a:pPr>
              <a:buClr>
                <a:schemeClr val="tx2"/>
              </a:buClr>
            </a:pPr>
            <a:r>
              <a:rPr lang="en-US" sz="2800" dirty="0">
                <a:latin typeface="+mn-lt"/>
                <a:cs typeface="ATT Aleck Sans"/>
              </a:rPr>
              <a:t>How many of you have used your provider's patient portal?</a:t>
            </a:r>
            <a:endParaRPr lang="en-US" sz="2800" dirty="0">
              <a:latin typeface="+mn-lt"/>
              <a:cs typeface="ATT Aleck Sans" panose="020B0503020203020204" pitchFamily="34" charset="0"/>
            </a:endParaRPr>
          </a:p>
        </p:txBody>
      </p:sp>
    </p:spTree>
    <p:custDataLst>
      <p:tags r:id="rId1"/>
    </p:custDataLst>
    <p:extLst>
      <p:ext uri="{BB962C8B-B14F-4D97-AF65-F5344CB8AC3E}">
        <p14:creationId xmlns:p14="http://schemas.microsoft.com/office/powerpoint/2010/main" val="2166666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D86513-6B80-FDCC-E5FC-C959375895A8}"/>
              </a:ext>
            </a:extLst>
          </p:cNvPr>
          <p:cNvSpPr>
            <a:spLocks noGrp="1"/>
          </p:cNvSpPr>
          <p:nvPr>
            <p:ph idx="1"/>
          </p:nvPr>
        </p:nvSpPr>
        <p:spPr>
          <a:xfrm>
            <a:off x="457200" y="2249488"/>
            <a:ext cx="8229600" cy="4608512"/>
          </a:xfrm>
        </p:spPr>
        <p:txBody>
          <a:bodyPr>
            <a:normAutofit/>
          </a:bodyPr>
          <a:lstStyle/>
          <a:p>
            <a:pPr marL="342900" marR="0" lvl="0" indent="-342900" algn="l" rtl="0">
              <a:lnSpc>
                <a:spcPct val="115000"/>
              </a:lnSpc>
              <a:spcBef>
                <a:spcPts val="0"/>
              </a:spcBef>
              <a:spcAft>
                <a:spcPts val="0"/>
              </a:spcAft>
              <a:buClr>
                <a:srgbClr val="3F3F3F"/>
              </a:buClr>
              <a:buSzPct val="100000"/>
              <a:buFont typeface="Arial"/>
              <a:buChar char="●"/>
            </a:pPr>
            <a:r>
              <a:rPr lang="en-US" sz="2700" u="none" strike="noStrike" dirty="0">
                <a:solidFill>
                  <a:schemeClr val="tx1"/>
                </a:solidFill>
                <a:highlight>
                  <a:srgbClr val="FFFFFF"/>
                </a:highlight>
                <a:ea typeface="Open Sans" panose="020B0606030504020204" pitchFamily="34" charset="0"/>
                <a:cs typeface="Open Sans" panose="020B0606030504020204" pitchFamily="34" charset="0"/>
                <a:sym typeface="Calibri"/>
              </a:rPr>
              <a:t>Read your provider's notes about your medical visits.</a:t>
            </a:r>
            <a:endParaRPr lang="en-US" sz="2700" u="none" strike="noStrike" dirty="0">
              <a:solidFill>
                <a:schemeClr val="tx1"/>
              </a:solidFill>
              <a:ea typeface="Open Sans" panose="020B0606030504020204" pitchFamily="34" charset="0"/>
              <a:cs typeface="Open Sans" panose="020B0606030504020204" pitchFamily="34" charset="0"/>
              <a:sym typeface="Arial"/>
            </a:endParaRPr>
          </a:p>
          <a:p>
            <a:pPr marL="342900" marR="0" lvl="0" indent="-342900" algn="l" rtl="0">
              <a:lnSpc>
                <a:spcPct val="115000"/>
              </a:lnSpc>
              <a:spcBef>
                <a:spcPts val="0"/>
              </a:spcBef>
              <a:spcAft>
                <a:spcPts val="0"/>
              </a:spcAft>
              <a:buClr>
                <a:srgbClr val="3F3F3F"/>
              </a:buClr>
              <a:buSzPct val="100000"/>
              <a:buFont typeface="Arial"/>
              <a:buChar char="●"/>
            </a:pPr>
            <a:r>
              <a:rPr lang="en-US" sz="2700" u="none" strike="noStrike" dirty="0">
                <a:solidFill>
                  <a:schemeClr val="tx1"/>
                </a:solidFill>
                <a:highlight>
                  <a:srgbClr val="FFFFFF"/>
                </a:highlight>
                <a:ea typeface="Open Sans" panose="020B0606030504020204" pitchFamily="34" charset="0"/>
                <a:cs typeface="Open Sans" panose="020B0606030504020204" pitchFamily="34" charset="0"/>
                <a:sym typeface="Calibri"/>
              </a:rPr>
              <a:t>View a list of your medications and request refills.</a:t>
            </a:r>
            <a:endParaRPr lang="en-US" sz="2700" u="none" strike="noStrike" dirty="0">
              <a:solidFill>
                <a:schemeClr val="tx1"/>
              </a:solidFill>
              <a:ea typeface="Open Sans" panose="020B0606030504020204" pitchFamily="34" charset="0"/>
              <a:cs typeface="Open Sans" panose="020B0606030504020204" pitchFamily="34" charset="0"/>
              <a:sym typeface="Arial"/>
            </a:endParaRPr>
          </a:p>
          <a:p>
            <a:pPr marL="342900" marR="0" lvl="0" indent="-342900" algn="l" rtl="0">
              <a:lnSpc>
                <a:spcPct val="115000"/>
              </a:lnSpc>
              <a:spcBef>
                <a:spcPts val="0"/>
              </a:spcBef>
              <a:spcAft>
                <a:spcPts val="0"/>
              </a:spcAft>
              <a:buClr>
                <a:srgbClr val="3F3F3F"/>
              </a:buClr>
              <a:buSzPct val="100000"/>
              <a:buFont typeface="Arial"/>
              <a:buChar char="●"/>
            </a:pPr>
            <a:r>
              <a:rPr lang="en-US" sz="2700" u="none" strike="noStrike" dirty="0">
                <a:solidFill>
                  <a:schemeClr val="tx1"/>
                </a:solidFill>
                <a:highlight>
                  <a:srgbClr val="FFFFFF"/>
                </a:highlight>
                <a:ea typeface="Open Sans" panose="020B0606030504020204" pitchFamily="34" charset="0"/>
                <a:cs typeface="Open Sans" panose="020B0606030504020204" pitchFamily="34" charset="0"/>
                <a:sym typeface="Calibri"/>
              </a:rPr>
              <a:t>See a history of your medical care.</a:t>
            </a:r>
            <a:endParaRPr lang="en-US" sz="2700" u="none" strike="noStrike" dirty="0">
              <a:solidFill>
                <a:schemeClr val="tx1"/>
              </a:solidFill>
              <a:ea typeface="Open Sans" panose="020B0606030504020204" pitchFamily="34" charset="0"/>
              <a:cs typeface="Open Sans" panose="020B0606030504020204" pitchFamily="34" charset="0"/>
              <a:sym typeface="Arial"/>
            </a:endParaRPr>
          </a:p>
          <a:p>
            <a:pPr marL="342900" marR="0" lvl="0" indent="-342900" algn="l" rtl="0">
              <a:lnSpc>
                <a:spcPct val="115000"/>
              </a:lnSpc>
              <a:spcBef>
                <a:spcPts val="0"/>
              </a:spcBef>
              <a:spcAft>
                <a:spcPts val="0"/>
              </a:spcAft>
              <a:buClr>
                <a:srgbClr val="3F3F3F"/>
              </a:buClr>
              <a:buSzPct val="100000"/>
              <a:buFont typeface="Arial"/>
              <a:buChar char="●"/>
            </a:pPr>
            <a:r>
              <a:rPr lang="en-US" sz="2700" u="none" strike="noStrike" dirty="0">
                <a:solidFill>
                  <a:schemeClr val="tx1"/>
                </a:solidFill>
                <a:ea typeface="Open Sans" panose="020B0606030504020204" pitchFamily="34" charset="0"/>
                <a:cs typeface="Open Sans" panose="020B0606030504020204" pitchFamily="34" charset="0"/>
                <a:sym typeface="Calibri"/>
              </a:rPr>
              <a:t>Track which appointments you need to schedule and which ones you have already scheduled.</a:t>
            </a:r>
            <a:endParaRPr lang="en-US" sz="2700" u="none" strike="noStrike" dirty="0">
              <a:solidFill>
                <a:schemeClr val="tx1"/>
              </a:solidFill>
              <a:ea typeface="Open Sans" panose="020B0606030504020204" pitchFamily="34" charset="0"/>
              <a:cs typeface="Open Sans" panose="020B0606030504020204" pitchFamily="34" charset="0"/>
              <a:sym typeface="Arial"/>
            </a:endParaRPr>
          </a:p>
          <a:p>
            <a:pPr marL="342900" marR="0" lvl="0" indent="-342900" algn="l" rtl="0">
              <a:lnSpc>
                <a:spcPct val="115000"/>
              </a:lnSpc>
              <a:spcBef>
                <a:spcPts val="0"/>
              </a:spcBef>
              <a:spcAft>
                <a:spcPts val="0"/>
              </a:spcAft>
              <a:buClr>
                <a:srgbClr val="3F3F3F"/>
              </a:buClr>
              <a:buSzPct val="100000"/>
              <a:buFont typeface="Arial"/>
              <a:buChar char="●"/>
            </a:pPr>
            <a:r>
              <a:rPr lang="en-US" sz="2700" u="none" strike="noStrike" dirty="0">
                <a:solidFill>
                  <a:schemeClr val="tx1"/>
                </a:solidFill>
                <a:highlight>
                  <a:srgbClr val="FFFFFF"/>
                </a:highlight>
                <a:ea typeface="Open Sans" panose="020B0606030504020204" pitchFamily="34" charset="0"/>
                <a:cs typeface="Open Sans" panose="020B0606030504020204" pitchFamily="34" charset="0"/>
                <a:sym typeface="Calibri"/>
              </a:rPr>
              <a:t>Schedule your appointments. </a:t>
            </a:r>
          </a:p>
          <a:p>
            <a:pPr marL="342900" marR="0" lvl="0" indent="-342900" algn="l" rtl="0">
              <a:lnSpc>
                <a:spcPct val="115000"/>
              </a:lnSpc>
              <a:spcBef>
                <a:spcPts val="0"/>
              </a:spcBef>
              <a:spcAft>
                <a:spcPts val="0"/>
              </a:spcAft>
              <a:buClr>
                <a:srgbClr val="3F3F3F"/>
              </a:buClr>
              <a:buSzPct val="100000"/>
              <a:buFont typeface="Arial"/>
              <a:buChar char="●"/>
            </a:pPr>
            <a:r>
              <a:rPr lang="en-US" sz="2700" dirty="0">
                <a:solidFill>
                  <a:schemeClr val="tx1"/>
                </a:solidFill>
                <a:highlight>
                  <a:srgbClr val="FFFFFF"/>
                </a:highlight>
                <a:ea typeface="Open Sans" panose="020B0606030504020204" pitchFamily="34" charset="0"/>
                <a:cs typeface="Open Sans" panose="020B0606030504020204" pitchFamily="34" charset="0"/>
                <a:sym typeface="Calibri"/>
              </a:rPr>
              <a:t>Pay and view your bills.</a:t>
            </a:r>
            <a:endParaRPr lang="en-US" sz="2700" u="none" strike="noStrike" dirty="0">
              <a:solidFill>
                <a:schemeClr val="tx1"/>
              </a:solidFill>
              <a:highlight>
                <a:srgbClr val="FFFFFF"/>
              </a:highlight>
              <a:ea typeface="Open Sans" panose="020B0606030504020204" pitchFamily="34" charset="0"/>
              <a:cs typeface="Open Sans" panose="020B0606030504020204" pitchFamily="34" charset="0"/>
              <a:sym typeface="Calibri"/>
            </a:endParaRPr>
          </a:p>
          <a:p>
            <a:pPr marL="342900" marR="0" lvl="0" indent="-342900" algn="l" rtl="0">
              <a:lnSpc>
                <a:spcPct val="115000"/>
              </a:lnSpc>
              <a:spcBef>
                <a:spcPts val="0"/>
              </a:spcBef>
              <a:spcAft>
                <a:spcPts val="0"/>
              </a:spcAft>
              <a:buClr>
                <a:srgbClr val="3F3F3F"/>
              </a:buClr>
              <a:buSzPct val="100000"/>
              <a:buFont typeface="Arial"/>
              <a:buChar char="●"/>
            </a:pPr>
            <a:r>
              <a:rPr lang="en-US" sz="2700" u="none" strike="noStrike" dirty="0">
                <a:solidFill>
                  <a:schemeClr val="tx1"/>
                </a:solidFill>
                <a:highlight>
                  <a:srgbClr val="FFFFFF"/>
                </a:highlight>
                <a:ea typeface="Open Sans" panose="020B0606030504020204" pitchFamily="34" charset="0"/>
                <a:cs typeface="Open Sans" panose="020B0606030504020204" pitchFamily="34" charset="0"/>
                <a:sym typeface="Calibri"/>
              </a:rPr>
              <a:t>And access lab and imaging results.</a:t>
            </a:r>
          </a:p>
          <a:p>
            <a:pPr marL="342900" marR="0" lvl="0" indent="-342900" algn="l" rtl="0">
              <a:lnSpc>
                <a:spcPct val="115000"/>
              </a:lnSpc>
              <a:spcBef>
                <a:spcPts val="0"/>
              </a:spcBef>
              <a:spcAft>
                <a:spcPts val="0"/>
              </a:spcAft>
              <a:buClr>
                <a:srgbClr val="3F3F3F"/>
              </a:buClr>
              <a:buSzPct val="100000"/>
              <a:buFont typeface="Arial"/>
              <a:buChar char="●"/>
            </a:pPr>
            <a:endParaRPr lang="en-US" sz="2400" u="none" strike="noStrike"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endParaRPr>
          </a:p>
          <a:p>
            <a:endParaRPr lang="en-US" dirty="0"/>
          </a:p>
        </p:txBody>
      </p:sp>
      <p:sp>
        <p:nvSpPr>
          <p:cNvPr id="3" name="Title 2">
            <a:extLst>
              <a:ext uri="{FF2B5EF4-FFF2-40B4-BE49-F238E27FC236}">
                <a16:creationId xmlns:a16="http://schemas.microsoft.com/office/drawing/2014/main" id="{ECE23197-7A48-DB61-7800-460A759CFCB8}"/>
              </a:ext>
            </a:extLst>
          </p:cNvPr>
          <p:cNvSpPr>
            <a:spLocks noGrp="1"/>
          </p:cNvSpPr>
          <p:nvPr>
            <p:ph type="title"/>
          </p:nvPr>
        </p:nvSpPr>
        <p:spPr/>
        <p:txBody>
          <a:bodyPr/>
          <a:lstStyle/>
          <a:p>
            <a:r>
              <a:rPr lang="en-US" dirty="0"/>
              <a:t>Things You Can Do with a Patient Portal</a:t>
            </a:r>
          </a:p>
        </p:txBody>
      </p:sp>
      <p:sp>
        <p:nvSpPr>
          <p:cNvPr id="4" name="Slide Number Placeholder 3">
            <a:extLst>
              <a:ext uri="{FF2B5EF4-FFF2-40B4-BE49-F238E27FC236}">
                <a16:creationId xmlns:a16="http://schemas.microsoft.com/office/drawing/2014/main" id="{C61FECAE-F5CD-7C74-969B-4640BACF2F9A}"/>
              </a:ext>
            </a:extLst>
          </p:cNvPr>
          <p:cNvSpPr>
            <a:spLocks noGrp="1"/>
          </p:cNvSpPr>
          <p:nvPr>
            <p:ph type="sldNum" sz="quarter" idx="12"/>
          </p:nvPr>
        </p:nvSpPr>
        <p:spPr/>
        <p:txBody>
          <a:bodyPr/>
          <a:lstStyle/>
          <a:p>
            <a:pPr>
              <a:defRPr/>
            </a:pPr>
            <a:fld id="{F616B086-A122-1741-9680-6C9452D43E22}" type="slidenum">
              <a:rPr lang="en-US" smtClean="0"/>
              <a:pPr>
                <a:defRPr/>
              </a:pPr>
              <a:t>19</a:t>
            </a:fld>
            <a:endParaRPr lang="en-US"/>
          </a:p>
        </p:txBody>
      </p:sp>
    </p:spTree>
    <p:custDataLst>
      <p:tags r:id="rId1"/>
    </p:custDataLst>
    <p:extLst>
      <p:ext uri="{BB962C8B-B14F-4D97-AF65-F5344CB8AC3E}">
        <p14:creationId xmlns:p14="http://schemas.microsoft.com/office/powerpoint/2010/main" val="6649956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fontScale="92500" lnSpcReduction="10000"/>
          </a:bodyPr>
          <a:lstStyle/>
          <a:p>
            <a:pPr>
              <a:lnSpc>
                <a:spcPct val="150000"/>
              </a:lnSpc>
            </a:pPr>
            <a:r>
              <a:rPr lang="en-US" b="1" dirty="0">
                <a:solidFill>
                  <a:schemeClr val="tx1"/>
                </a:solidFill>
              </a:rPr>
              <a:t>What is Telehealth </a:t>
            </a:r>
            <a:endParaRPr lang="en-US" dirty="0">
              <a:solidFill>
                <a:schemeClr val="tx1"/>
              </a:solidFill>
            </a:endParaRPr>
          </a:p>
          <a:p>
            <a:pPr>
              <a:lnSpc>
                <a:spcPct val="150000"/>
              </a:lnSpc>
            </a:pPr>
            <a:r>
              <a:rPr lang="en-US" b="1" dirty="0">
                <a:solidFill>
                  <a:schemeClr val="tx1"/>
                </a:solidFill>
              </a:rPr>
              <a:t>Using the Patient Portal</a:t>
            </a:r>
          </a:p>
          <a:p>
            <a:pPr lvl="1"/>
            <a:r>
              <a:rPr lang="en-US" dirty="0">
                <a:solidFill>
                  <a:schemeClr val="tx1"/>
                </a:solidFill>
              </a:rPr>
              <a:t>What you can do</a:t>
            </a:r>
          </a:p>
          <a:p>
            <a:pPr lvl="1"/>
            <a:r>
              <a:rPr lang="en-US" dirty="0">
                <a:solidFill>
                  <a:schemeClr val="tx1"/>
                </a:solidFill>
              </a:rPr>
              <a:t>Creating your account</a:t>
            </a:r>
          </a:p>
          <a:p>
            <a:pPr lvl="1"/>
            <a:r>
              <a:rPr lang="en-US" dirty="0">
                <a:solidFill>
                  <a:schemeClr val="tx1"/>
                </a:solidFill>
              </a:rPr>
              <a:t>Using the Messaging feature</a:t>
            </a:r>
          </a:p>
          <a:p>
            <a:pPr lvl="1"/>
            <a:r>
              <a:rPr lang="en-US" dirty="0">
                <a:solidFill>
                  <a:schemeClr val="tx1"/>
                </a:solidFill>
              </a:rPr>
              <a:t>Helpful Settings</a:t>
            </a:r>
          </a:p>
          <a:p>
            <a:pPr>
              <a:lnSpc>
                <a:spcPct val="150000"/>
              </a:lnSpc>
            </a:pPr>
            <a:r>
              <a:rPr lang="en-US" b="1" dirty="0">
                <a:solidFill>
                  <a:schemeClr val="tx1"/>
                </a:solidFill>
              </a:rPr>
              <a:t>Technical Requirements</a:t>
            </a:r>
          </a:p>
          <a:p>
            <a:pPr lvl="1"/>
            <a:r>
              <a:rPr lang="en-US" dirty="0">
                <a:solidFill>
                  <a:schemeClr val="tx1"/>
                </a:solidFill>
              </a:rPr>
              <a:t>Which device is best for you</a:t>
            </a:r>
          </a:p>
          <a:p>
            <a:pPr lvl="1"/>
            <a:r>
              <a:rPr lang="en-US" dirty="0">
                <a:solidFill>
                  <a:schemeClr val="tx1"/>
                </a:solidFill>
              </a:rPr>
              <a:t>Tips for troubleshooting common technical problems</a:t>
            </a:r>
          </a:p>
          <a:p>
            <a:pPr>
              <a:lnSpc>
                <a:spcPct val="150000"/>
              </a:lnSpc>
            </a:pPr>
            <a:r>
              <a:rPr lang="en-US" b="1" dirty="0">
                <a:solidFill>
                  <a:schemeClr val="tx1"/>
                </a:solidFill>
              </a:rPr>
              <a:t>Attending the Appointment</a:t>
            </a:r>
          </a:p>
          <a:p>
            <a:pPr lvl="1"/>
            <a:r>
              <a:rPr lang="en-US" dirty="0">
                <a:solidFill>
                  <a:schemeClr val="tx1"/>
                </a:solidFill>
              </a:rPr>
              <a:t>What to prepare</a:t>
            </a:r>
          </a:p>
          <a:p>
            <a:pPr lvl="1"/>
            <a:r>
              <a:rPr lang="en-US" dirty="0">
                <a:solidFill>
                  <a:schemeClr val="tx1"/>
                </a:solidFill>
              </a:rPr>
              <a:t>What to expect the day of the appointment</a:t>
            </a:r>
          </a:p>
          <a:p>
            <a:pPr lvl="1"/>
            <a:r>
              <a:rPr lang="en-US" dirty="0">
                <a:solidFill>
                  <a:schemeClr val="tx1"/>
                </a:solidFill>
              </a:rPr>
              <a:t>After the appointment</a:t>
            </a:r>
          </a:p>
          <a:p>
            <a:pPr lvl="1">
              <a:lnSpc>
                <a:spcPct val="150000"/>
              </a:lnSpc>
            </a:pPr>
            <a:endParaRPr lang="en-US" b="1" dirty="0">
              <a:solidFill>
                <a:schemeClr val="tx1"/>
              </a:solidFill>
            </a:endParaRP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n-US" sz="3200" dirty="0"/>
              <a:t>Today’s Agenda</a:t>
            </a:r>
            <a:br>
              <a:rPr lang="en-US" sz="3200" dirty="0"/>
            </a:br>
            <a:endParaRPr lang="en-US"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dirty="0"/>
          </a:p>
        </p:txBody>
      </p:sp>
    </p:spTree>
    <p:custDataLst>
      <p:tags r:id="rId1"/>
    </p:custDataLst>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A3CFE95-4945-0A68-6AF5-877166A7D08C}"/>
              </a:ext>
            </a:extLst>
          </p:cNvPr>
          <p:cNvSpPr>
            <a:spLocks noGrp="1"/>
          </p:cNvSpPr>
          <p:nvPr>
            <p:ph type="title"/>
          </p:nvPr>
        </p:nvSpPr>
        <p:spPr/>
        <p:txBody>
          <a:bodyPr/>
          <a:lstStyle/>
          <a:p>
            <a:r>
              <a:rPr lang="en-US" dirty="0"/>
              <a:t>Before You Begin</a:t>
            </a:r>
          </a:p>
        </p:txBody>
      </p:sp>
      <p:sp>
        <p:nvSpPr>
          <p:cNvPr id="4" name="Slide Number Placeholder 3">
            <a:extLst>
              <a:ext uri="{FF2B5EF4-FFF2-40B4-BE49-F238E27FC236}">
                <a16:creationId xmlns:a16="http://schemas.microsoft.com/office/drawing/2014/main" id="{7D813903-AB4F-126E-69BF-D26BD67B6B6B}"/>
              </a:ext>
            </a:extLst>
          </p:cNvPr>
          <p:cNvSpPr>
            <a:spLocks noGrp="1"/>
          </p:cNvSpPr>
          <p:nvPr>
            <p:ph type="sldNum" sz="quarter" idx="12"/>
          </p:nvPr>
        </p:nvSpPr>
        <p:spPr/>
        <p:txBody>
          <a:bodyPr/>
          <a:lstStyle/>
          <a:p>
            <a:pPr>
              <a:defRPr/>
            </a:pPr>
            <a:fld id="{F616B086-A122-1741-9680-6C9452D43E22}" type="slidenum">
              <a:rPr lang="en-US" smtClean="0"/>
              <a:pPr>
                <a:defRPr/>
              </a:pPr>
              <a:t>20</a:t>
            </a:fld>
            <a:endParaRPr lang="en-US"/>
          </a:p>
        </p:txBody>
      </p:sp>
      <p:pic>
        <p:nvPicPr>
          <p:cNvPr id="6" name="Picture 5">
            <a:extLst>
              <a:ext uri="{FF2B5EF4-FFF2-40B4-BE49-F238E27FC236}">
                <a16:creationId xmlns:a16="http://schemas.microsoft.com/office/drawing/2014/main" id="{E8384F03-C726-64CE-46C3-4EE5219F7FD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905000" y="2133600"/>
            <a:ext cx="6096000" cy="4085111"/>
          </a:xfrm>
          <a:prstGeom prst="rect">
            <a:avLst/>
          </a:prstGeom>
        </p:spPr>
      </p:pic>
      <p:pic>
        <p:nvPicPr>
          <p:cNvPr id="9" name="Picture 8">
            <a:extLst>
              <a:ext uri="{FF2B5EF4-FFF2-40B4-BE49-F238E27FC236}">
                <a16:creationId xmlns:a16="http://schemas.microsoft.com/office/drawing/2014/main" id="{894E1173-3BCE-C0F4-65EC-D5427ECB92F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3220" y="1676400"/>
            <a:ext cx="1997559" cy="1666031"/>
          </a:xfrm>
          <a:prstGeom prst="rect">
            <a:avLst/>
          </a:prstGeom>
        </p:spPr>
      </p:pic>
    </p:spTree>
    <p:custDataLst>
      <p:tags r:id="rId1"/>
    </p:custDataLst>
    <p:extLst>
      <p:ext uri="{BB962C8B-B14F-4D97-AF65-F5344CB8AC3E}">
        <p14:creationId xmlns:p14="http://schemas.microsoft.com/office/powerpoint/2010/main" val="906095366"/>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CBDF20-0D16-E65B-3828-E93F084748ED}"/>
              </a:ext>
            </a:extLst>
          </p:cNvPr>
          <p:cNvSpPr>
            <a:spLocks noGrp="1"/>
          </p:cNvSpPr>
          <p:nvPr>
            <p:ph type="title"/>
          </p:nvPr>
        </p:nvSpPr>
        <p:spPr/>
        <p:txBody>
          <a:bodyPr/>
          <a:lstStyle/>
          <a:p>
            <a:r>
              <a:rPr lang="en-US" dirty="0"/>
              <a:t>Find Your Provider’s Portal Online</a:t>
            </a:r>
          </a:p>
        </p:txBody>
      </p:sp>
      <p:sp>
        <p:nvSpPr>
          <p:cNvPr id="4" name="Slide Number Placeholder 3">
            <a:extLst>
              <a:ext uri="{FF2B5EF4-FFF2-40B4-BE49-F238E27FC236}">
                <a16:creationId xmlns:a16="http://schemas.microsoft.com/office/drawing/2014/main" id="{4E414170-A49A-6C23-F51F-9C04C81CBCE3}"/>
              </a:ext>
            </a:extLst>
          </p:cNvPr>
          <p:cNvSpPr>
            <a:spLocks noGrp="1"/>
          </p:cNvSpPr>
          <p:nvPr>
            <p:ph type="sldNum" sz="quarter" idx="12"/>
          </p:nvPr>
        </p:nvSpPr>
        <p:spPr/>
        <p:txBody>
          <a:bodyPr/>
          <a:lstStyle/>
          <a:p>
            <a:pPr>
              <a:defRPr/>
            </a:pPr>
            <a:fld id="{F616B086-A122-1741-9680-6C9452D43E22}" type="slidenum">
              <a:rPr lang="en-US" smtClean="0"/>
              <a:pPr>
                <a:defRPr/>
              </a:pPr>
              <a:t>21</a:t>
            </a:fld>
            <a:endParaRPr lang="en-US"/>
          </a:p>
        </p:txBody>
      </p:sp>
      <p:pic>
        <p:nvPicPr>
          <p:cNvPr id="6" name="Picture 5" descr="A screenshot of the Google search page. ">
            <a:extLst>
              <a:ext uri="{FF2B5EF4-FFF2-40B4-BE49-F238E27FC236}">
                <a16:creationId xmlns:a16="http://schemas.microsoft.com/office/drawing/2014/main" id="{06CBAC20-2B02-F5E6-6B8E-A08DA3BA2E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3923" y="1707516"/>
            <a:ext cx="6836153" cy="4526280"/>
          </a:xfrm>
          <a:prstGeom prst="rect">
            <a:avLst/>
          </a:prstGeom>
          <a:ln>
            <a:solidFill>
              <a:schemeClr val="tx1">
                <a:lumMod val="50000"/>
                <a:lumOff val="50000"/>
              </a:schemeClr>
            </a:solidFill>
          </a:ln>
        </p:spPr>
      </p:pic>
    </p:spTree>
    <p:custDataLst>
      <p:tags r:id="rId1"/>
    </p:custDataLst>
    <p:extLst>
      <p:ext uri="{BB962C8B-B14F-4D97-AF65-F5344CB8AC3E}">
        <p14:creationId xmlns:p14="http://schemas.microsoft.com/office/powerpoint/2010/main" val="3632102447"/>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CBDF20-0D16-E65B-3828-E93F084748ED}"/>
              </a:ext>
            </a:extLst>
          </p:cNvPr>
          <p:cNvSpPr>
            <a:spLocks noGrp="1"/>
          </p:cNvSpPr>
          <p:nvPr>
            <p:ph type="title"/>
          </p:nvPr>
        </p:nvSpPr>
        <p:spPr/>
        <p:txBody>
          <a:bodyPr/>
          <a:lstStyle/>
          <a:p>
            <a:r>
              <a:rPr lang="en-US" dirty="0"/>
              <a:t>Find Your Provider’s Portal Online</a:t>
            </a:r>
          </a:p>
        </p:txBody>
      </p:sp>
      <p:sp>
        <p:nvSpPr>
          <p:cNvPr id="4" name="Slide Number Placeholder 3">
            <a:extLst>
              <a:ext uri="{FF2B5EF4-FFF2-40B4-BE49-F238E27FC236}">
                <a16:creationId xmlns:a16="http://schemas.microsoft.com/office/drawing/2014/main" id="{4E414170-A49A-6C23-F51F-9C04C81CBCE3}"/>
              </a:ext>
            </a:extLst>
          </p:cNvPr>
          <p:cNvSpPr>
            <a:spLocks noGrp="1"/>
          </p:cNvSpPr>
          <p:nvPr>
            <p:ph type="sldNum" sz="quarter" idx="12"/>
          </p:nvPr>
        </p:nvSpPr>
        <p:spPr/>
        <p:txBody>
          <a:bodyPr/>
          <a:lstStyle/>
          <a:p>
            <a:pPr>
              <a:defRPr/>
            </a:pPr>
            <a:fld id="{F616B086-A122-1741-9680-6C9452D43E22}" type="slidenum">
              <a:rPr lang="en-US" smtClean="0"/>
              <a:pPr>
                <a:defRPr/>
              </a:pPr>
              <a:t>22</a:t>
            </a:fld>
            <a:endParaRPr lang="en-US"/>
          </a:p>
        </p:txBody>
      </p:sp>
      <p:sp>
        <p:nvSpPr>
          <p:cNvPr id="2" name="TextBox 1">
            <a:extLst>
              <a:ext uri="{FF2B5EF4-FFF2-40B4-BE49-F238E27FC236}">
                <a16:creationId xmlns:a16="http://schemas.microsoft.com/office/drawing/2014/main" id="{48F1D1C9-5B47-9FE5-7D88-0835649DA1A5}"/>
              </a:ext>
            </a:extLst>
          </p:cNvPr>
          <p:cNvSpPr txBox="1"/>
          <p:nvPr/>
        </p:nvSpPr>
        <p:spPr>
          <a:xfrm>
            <a:off x="1742150" y="3429000"/>
            <a:ext cx="2144050" cy="707886"/>
          </a:xfrm>
          <a:prstGeom prst="rect">
            <a:avLst/>
          </a:prstGeom>
          <a:noFill/>
        </p:spPr>
        <p:txBody>
          <a:bodyPr wrap="square" rtlCol="0">
            <a:spAutoFit/>
          </a:bodyPr>
          <a:lstStyle/>
          <a:p>
            <a:pPr algn="ctr"/>
            <a:r>
              <a:rPr lang="en-US" sz="2000" dirty="0"/>
              <a:t>Google </a:t>
            </a:r>
            <a:br>
              <a:rPr lang="en-US" sz="2000" dirty="0"/>
            </a:br>
            <a:r>
              <a:rPr lang="en-US" sz="2000" dirty="0"/>
              <a:t>Chrome</a:t>
            </a:r>
          </a:p>
        </p:txBody>
      </p:sp>
      <p:pic>
        <p:nvPicPr>
          <p:cNvPr id="7" name="Picture 6">
            <a:extLst>
              <a:ext uri="{FF2B5EF4-FFF2-40B4-BE49-F238E27FC236}">
                <a16:creationId xmlns:a16="http://schemas.microsoft.com/office/drawing/2014/main" id="{D693B9F2-289F-C407-5656-67A25BF0BDD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67850" y="1969008"/>
            <a:ext cx="1513550" cy="1444752"/>
          </a:xfrm>
          <a:prstGeom prst="rect">
            <a:avLst/>
          </a:prstGeom>
        </p:spPr>
      </p:pic>
      <p:pic>
        <p:nvPicPr>
          <p:cNvPr id="9" name="Picture 8">
            <a:extLst>
              <a:ext uri="{FF2B5EF4-FFF2-40B4-BE49-F238E27FC236}">
                <a16:creationId xmlns:a16="http://schemas.microsoft.com/office/drawing/2014/main" id="{B458FDC9-8C54-30FA-9C6D-5480ECC492C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76800" y="1984248"/>
            <a:ext cx="1582347" cy="1444752"/>
          </a:xfrm>
          <a:prstGeom prst="rect">
            <a:avLst/>
          </a:prstGeom>
        </p:spPr>
      </p:pic>
      <p:sp>
        <p:nvSpPr>
          <p:cNvPr id="10" name="TextBox 9">
            <a:extLst>
              <a:ext uri="{FF2B5EF4-FFF2-40B4-BE49-F238E27FC236}">
                <a16:creationId xmlns:a16="http://schemas.microsoft.com/office/drawing/2014/main" id="{90173BCE-7F4F-180A-18EB-65DF12CE95B1}"/>
              </a:ext>
            </a:extLst>
          </p:cNvPr>
          <p:cNvSpPr txBox="1"/>
          <p:nvPr/>
        </p:nvSpPr>
        <p:spPr>
          <a:xfrm>
            <a:off x="4561550" y="3429000"/>
            <a:ext cx="2144050" cy="707886"/>
          </a:xfrm>
          <a:prstGeom prst="rect">
            <a:avLst/>
          </a:prstGeom>
          <a:noFill/>
        </p:spPr>
        <p:txBody>
          <a:bodyPr wrap="square" rtlCol="0">
            <a:spAutoFit/>
          </a:bodyPr>
          <a:lstStyle/>
          <a:p>
            <a:pPr algn="ctr"/>
            <a:r>
              <a:rPr lang="en-US" sz="2000" dirty="0"/>
              <a:t>Microsoft </a:t>
            </a:r>
            <a:br>
              <a:rPr lang="en-US" sz="2000" dirty="0"/>
            </a:br>
            <a:r>
              <a:rPr lang="en-US" sz="2000" dirty="0"/>
              <a:t>Edge</a:t>
            </a:r>
          </a:p>
        </p:txBody>
      </p:sp>
      <p:pic>
        <p:nvPicPr>
          <p:cNvPr id="14" name="Picture 13">
            <a:extLst>
              <a:ext uri="{FF2B5EF4-FFF2-40B4-BE49-F238E27FC236}">
                <a16:creationId xmlns:a16="http://schemas.microsoft.com/office/drawing/2014/main" id="{E1005418-3DD4-F5FD-1FDE-6036BD07BFED}"/>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970853" y="4191000"/>
            <a:ext cx="1582347" cy="1444752"/>
          </a:xfrm>
          <a:prstGeom prst="rect">
            <a:avLst/>
          </a:prstGeom>
        </p:spPr>
      </p:pic>
      <p:sp>
        <p:nvSpPr>
          <p:cNvPr id="15" name="TextBox 14">
            <a:extLst>
              <a:ext uri="{FF2B5EF4-FFF2-40B4-BE49-F238E27FC236}">
                <a16:creationId xmlns:a16="http://schemas.microsoft.com/office/drawing/2014/main" id="{7FA5C76E-0C41-4A53-89C3-CD75505BB80D}"/>
              </a:ext>
            </a:extLst>
          </p:cNvPr>
          <p:cNvSpPr txBox="1"/>
          <p:nvPr/>
        </p:nvSpPr>
        <p:spPr>
          <a:xfrm>
            <a:off x="4637750" y="5635752"/>
            <a:ext cx="2144050" cy="707886"/>
          </a:xfrm>
          <a:prstGeom prst="rect">
            <a:avLst/>
          </a:prstGeom>
          <a:noFill/>
        </p:spPr>
        <p:txBody>
          <a:bodyPr wrap="square" rtlCol="0">
            <a:spAutoFit/>
          </a:bodyPr>
          <a:lstStyle/>
          <a:p>
            <a:pPr algn="ctr"/>
            <a:r>
              <a:rPr lang="en-US" sz="2000" dirty="0"/>
              <a:t>Mozilla  </a:t>
            </a:r>
            <a:br>
              <a:rPr lang="en-US" sz="2000" dirty="0"/>
            </a:br>
            <a:r>
              <a:rPr lang="en-US" sz="2000" dirty="0"/>
              <a:t>Firefox</a:t>
            </a:r>
          </a:p>
        </p:txBody>
      </p:sp>
      <p:pic>
        <p:nvPicPr>
          <p:cNvPr id="17" name="Picture 16">
            <a:extLst>
              <a:ext uri="{FF2B5EF4-FFF2-40B4-BE49-F238E27FC236}">
                <a16:creationId xmlns:a16="http://schemas.microsoft.com/office/drawing/2014/main" id="{59CBC9BF-ADB7-F478-A2B5-F561F2A80994}"/>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136648" y="4267200"/>
            <a:ext cx="1353312" cy="1353312"/>
          </a:xfrm>
          <a:prstGeom prst="rect">
            <a:avLst/>
          </a:prstGeom>
        </p:spPr>
      </p:pic>
      <p:sp>
        <p:nvSpPr>
          <p:cNvPr id="18" name="TextBox 17">
            <a:extLst>
              <a:ext uri="{FF2B5EF4-FFF2-40B4-BE49-F238E27FC236}">
                <a16:creationId xmlns:a16="http://schemas.microsoft.com/office/drawing/2014/main" id="{7ED0BFF8-E3BB-AD40-8AE3-8DACEC6BC8E7}"/>
              </a:ext>
            </a:extLst>
          </p:cNvPr>
          <p:cNvSpPr txBox="1"/>
          <p:nvPr/>
        </p:nvSpPr>
        <p:spPr>
          <a:xfrm>
            <a:off x="1786999" y="5694414"/>
            <a:ext cx="2144050" cy="707886"/>
          </a:xfrm>
          <a:prstGeom prst="rect">
            <a:avLst/>
          </a:prstGeom>
          <a:noFill/>
        </p:spPr>
        <p:txBody>
          <a:bodyPr wrap="square" rtlCol="0">
            <a:spAutoFit/>
          </a:bodyPr>
          <a:lstStyle/>
          <a:p>
            <a:pPr algn="ctr"/>
            <a:r>
              <a:rPr lang="en-US" sz="2000" dirty="0"/>
              <a:t>Apple </a:t>
            </a:r>
          </a:p>
          <a:p>
            <a:pPr algn="ctr"/>
            <a:r>
              <a:rPr lang="en-US" sz="2000" dirty="0"/>
              <a:t>Safari</a:t>
            </a:r>
          </a:p>
        </p:txBody>
      </p:sp>
    </p:spTree>
    <p:custDataLst>
      <p:tags r:id="rId1"/>
    </p:custDataLst>
    <p:extLst>
      <p:ext uri="{BB962C8B-B14F-4D97-AF65-F5344CB8AC3E}">
        <p14:creationId xmlns:p14="http://schemas.microsoft.com/office/powerpoint/2010/main" val="889059997"/>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576D30-27C7-605A-5CAA-FFCAC0705F78}"/>
              </a:ext>
            </a:extLst>
          </p:cNvPr>
          <p:cNvSpPr>
            <a:spLocks noGrp="1"/>
          </p:cNvSpPr>
          <p:nvPr>
            <p:ph type="title"/>
          </p:nvPr>
        </p:nvSpPr>
        <p:spPr/>
        <p:txBody>
          <a:bodyPr/>
          <a:lstStyle/>
          <a:p>
            <a:r>
              <a:rPr lang="en-US" dirty="0"/>
              <a:t>Search Results</a:t>
            </a:r>
          </a:p>
        </p:txBody>
      </p:sp>
      <p:sp>
        <p:nvSpPr>
          <p:cNvPr id="4" name="Slide Number Placeholder 3">
            <a:extLst>
              <a:ext uri="{FF2B5EF4-FFF2-40B4-BE49-F238E27FC236}">
                <a16:creationId xmlns:a16="http://schemas.microsoft.com/office/drawing/2014/main" id="{F00EEA2D-5BB1-0FE9-A200-FB9A7F4DDBDB}"/>
              </a:ext>
            </a:extLst>
          </p:cNvPr>
          <p:cNvSpPr>
            <a:spLocks noGrp="1"/>
          </p:cNvSpPr>
          <p:nvPr>
            <p:ph type="sldNum" sz="quarter" idx="12"/>
          </p:nvPr>
        </p:nvSpPr>
        <p:spPr/>
        <p:txBody>
          <a:bodyPr/>
          <a:lstStyle/>
          <a:p>
            <a:pPr>
              <a:defRPr/>
            </a:pPr>
            <a:fld id="{F616B086-A122-1741-9680-6C9452D43E22}" type="slidenum">
              <a:rPr lang="en-US" smtClean="0"/>
              <a:pPr>
                <a:defRPr/>
              </a:pPr>
              <a:t>23</a:t>
            </a:fld>
            <a:endParaRPr lang="en-US"/>
          </a:p>
        </p:txBody>
      </p:sp>
      <p:pic>
        <p:nvPicPr>
          <p:cNvPr id="6" name="Picture 5" descr="A screenshot of the search results. The result for “Heartland Health Skills Patient Portal” is highlighted in an orange box.&#10;">
            <a:extLst>
              <a:ext uri="{FF2B5EF4-FFF2-40B4-BE49-F238E27FC236}">
                <a16:creationId xmlns:a16="http://schemas.microsoft.com/office/drawing/2014/main" id="{945A233B-C19D-0123-B978-FFA51D7CAE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79526" y="1722120"/>
            <a:ext cx="6836153" cy="4526280"/>
          </a:xfrm>
          <a:prstGeom prst="rect">
            <a:avLst/>
          </a:prstGeom>
          <a:ln>
            <a:solidFill>
              <a:schemeClr val="tx1">
                <a:lumMod val="50000"/>
                <a:lumOff val="50000"/>
              </a:schemeClr>
            </a:solidFill>
          </a:ln>
        </p:spPr>
      </p:pic>
      <p:sp>
        <p:nvSpPr>
          <p:cNvPr id="7" name="Rectangle 6">
            <a:extLst>
              <a:ext uri="{FF2B5EF4-FFF2-40B4-BE49-F238E27FC236}">
                <a16:creationId xmlns:a16="http://schemas.microsoft.com/office/drawing/2014/main" id="{2A9EB074-60E6-D8C2-B10F-B56ED585A8E7}"/>
              </a:ext>
            </a:extLst>
          </p:cNvPr>
          <p:cNvSpPr/>
          <p:nvPr/>
        </p:nvSpPr>
        <p:spPr>
          <a:xfrm>
            <a:off x="1371600" y="3582024"/>
            <a:ext cx="3962400" cy="96871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2318961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735717-2939-7A37-2D40-E7709582A4FE}"/>
              </a:ext>
            </a:extLst>
          </p:cNvPr>
          <p:cNvSpPr>
            <a:spLocks noGrp="1"/>
          </p:cNvSpPr>
          <p:nvPr>
            <p:ph type="title"/>
          </p:nvPr>
        </p:nvSpPr>
        <p:spPr/>
        <p:txBody>
          <a:bodyPr/>
          <a:lstStyle/>
          <a:p>
            <a:r>
              <a:rPr lang="en-US" dirty="0"/>
              <a:t>Getting Started with the Patient Portal</a:t>
            </a:r>
          </a:p>
        </p:txBody>
      </p:sp>
      <p:sp>
        <p:nvSpPr>
          <p:cNvPr id="4" name="Slide Number Placeholder 3">
            <a:extLst>
              <a:ext uri="{FF2B5EF4-FFF2-40B4-BE49-F238E27FC236}">
                <a16:creationId xmlns:a16="http://schemas.microsoft.com/office/drawing/2014/main" id="{7217805F-FFE6-0680-A724-83B059911933}"/>
              </a:ext>
            </a:extLst>
          </p:cNvPr>
          <p:cNvSpPr>
            <a:spLocks noGrp="1"/>
          </p:cNvSpPr>
          <p:nvPr>
            <p:ph type="sldNum" sz="quarter" idx="12"/>
          </p:nvPr>
        </p:nvSpPr>
        <p:spPr/>
        <p:txBody>
          <a:bodyPr/>
          <a:lstStyle/>
          <a:p>
            <a:pPr>
              <a:defRPr/>
            </a:pPr>
            <a:fld id="{F616B086-A122-1741-9680-6C9452D43E22}" type="slidenum">
              <a:rPr lang="en-US" smtClean="0"/>
              <a:pPr>
                <a:defRPr/>
              </a:pPr>
              <a:t>24</a:t>
            </a:fld>
            <a:endParaRPr lang="en-US"/>
          </a:p>
        </p:txBody>
      </p:sp>
      <p:pic>
        <p:nvPicPr>
          <p:cNvPr id="6" name="Picture 5" descr="A screenshot of a patient portal with the button Sign up now highlighted in an orange box. &#10;&#10;">
            <a:extLst>
              <a:ext uri="{FF2B5EF4-FFF2-40B4-BE49-F238E27FC236}">
                <a16:creationId xmlns:a16="http://schemas.microsoft.com/office/drawing/2014/main" id="{B00B7BB5-52DA-8D2A-00CB-0AF0729FAA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828800"/>
            <a:ext cx="7289351" cy="4527370"/>
          </a:xfrm>
          <a:prstGeom prst="rect">
            <a:avLst/>
          </a:prstGeom>
        </p:spPr>
      </p:pic>
      <p:sp>
        <p:nvSpPr>
          <p:cNvPr id="7" name="Rectangle 6">
            <a:extLst>
              <a:ext uri="{FF2B5EF4-FFF2-40B4-BE49-F238E27FC236}">
                <a16:creationId xmlns:a16="http://schemas.microsoft.com/office/drawing/2014/main" id="{BBDFF921-CBAC-2FAB-B5C7-8F9CD7869ECE}"/>
              </a:ext>
            </a:extLst>
          </p:cNvPr>
          <p:cNvSpPr/>
          <p:nvPr/>
        </p:nvSpPr>
        <p:spPr>
          <a:xfrm>
            <a:off x="6172200" y="3886200"/>
            <a:ext cx="1849438" cy="5479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99859507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735717-2939-7A37-2D40-E7709582A4FE}"/>
              </a:ext>
            </a:extLst>
          </p:cNvPr>
          <p:cNvSpPr>
            <a:spLocks noGrp="1"/>
          </p:cNvSpPr>
          <p:nvPr>
            <p:ph type="title"/>
          </p:nvPr>
        </p:nvSpPr>
        <p:spPr/>
        <p:txBody>
          <a:bodyPr/>
          <a:lstStyle/>
          <a:p>
            <a:r>
              <a:rPr lang="en-US" dirty="0"/>
              <a:t>Getting Started with the Patient Portal</a:t>
            </a:r>
          </a:p>
        </p:txBody>
      </p:sp>
      <p:sp>
        <p:nvSpPr>
          <p:cNvPr id="4" name="Slide Number Placeholder 3">
            <a:extLst>
              <a:ext uri="{FF2B5EF4-FFF2-40B4-BE49-F238E27FC236}">
                <a16:creationId xmlns:a16="http://schemas.microsoft.com/office/drawing/2014/main" id="{7217805F-FFE6-0680-A724-83B059911933}"/>
              </a:ext>
            </a:extLst>
          </p:cNvPr>
          <p:cNvSpPr>
            <a:spLocks noGrp="1"/>
          </p:cNvSpPr>
          <p:nvPr>
            <p:ph type="sldNum" sz="quarter" idx="12"/>
          </p:nvPr>
        </p:nvSpPr>
        <p:spPr/>
        <p:txBody>
          <a:bodyPr/>
          <a:lstStyle/>
          <a:p>
            <a:pPr>
              <a:defRPr/>
            </a:pPr>
            <a:fld id="{F616B086-A122-1741-9680-6C9452D43E22}" type="slidenum">
              <a:rPr lang="en-US" smtClean="0"/>
              <a:pPr>
                <a:defRPr/>
              </a:pPr>
              <a:t>25</a:t>
            </a:fld>
            <a:endParaRPr lang="en-US"/>
          </a:p>
        </p:txBody>
      </p:sp>
      <p:pic>
        <p:nvPicPr>
          <p:cNvPr id="5" name="Picture 4" descr="A screenshot of a patient portal. The text boxes Enter Activation Code, Enter Date of Birth, and the button Next are each highlighted in an orange box. &#10;&#10;&#10;">
            <a:extLst>
              <a:ext uri="{FF2B5EF4-FFF2-40B4-BE49-F238E27FC236}">
                <a16:creationId xmlns:a16="http://schemas.microsoft.com/office/drawing/2014/main" id="{07F61931-ECB0-6565-585D-CBEB358A91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828800"/>
            <a:ext cx="7279966" cy="4526280"/>
          </a:xfrm>
          <a:prstGeom prst="rect">
            <a:avLst/>
          </a:prstGeom>
        </p:spPr>
      </p:pic>
      <p:sp>
        <p:nvSpPr>
          <p:cNvPr id="9" name="Rectangle 8">
            <a:extLst>
              <a:ext uri="{FF2B5EF4-FFF2-40B4-BE49-F238E27FC236}">
                <a16:creationId xmlns:a16="http://schemas.microsoft.com/office/drawing/2014/main" id="{BFAA1CA3-2CFD-13C1-B35C-87732F6155C8}"/>
              </a:ext>
            </a:extLst>
          </p:cNvPr>
          <p:cNvSpPr/>
          <p:nvPr/>
        </p:nvSpPr>
        <p:spPr>
          <a:xfrm>
            <a:off x="2514600" y="3235960"/>
            <a:ext cx="1874520" cy="8128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537E538-0BC6-0893-3E4E-AE01C4A8FD3D}"/>
              </a:ext>
            </a:extLst>
          </p:cNvPr>
          <p:cNvSpPr/>
          <p:nvPr/>
        </p:nvSpPr>
        <p:spPr>
          <a:xfrm>
            <a:off x="2514600" y="4072467"/>
            <a:ext cx="1874520" cy="72813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DBC8F718-42CB-BE35-D4F3-05F78CC52151}"/>
              </a:ext>
            </a:extLst>
          </p:cNvPr>
          <p:cNvSpPr/>
          <p:nvPr/>
        </p:nvSpPr>
        <p:spPr>
          <a:xfrm>
            <a:off x="2514600" y="4836160"/>
            <a:ext cx="1874520" cy="482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6985164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735717-2939-7A37-2D40-E7709582A4FE}"/>
              </a:ext>
            </a:extLst>
          </p:cNvPr>
          <p:cNvSpPr>
            <a:spLocks noGrp="1"/>
          </p:cNvSpPr>
          <p:nvPr>
            <p:ph type="title"/>
          </p:nvPr>
        </p:nvSpPr>
        <p:spPr/>
        <p:txBody>
          <a:bodyPr/>
          <a:lstStyle/>
          <a:p>
            <a:r>
              <a:rPr lang="en-US" dirty="0"/>
              <a:t>Getting Started with the Patient Portal</a:t>
            </a:r>
          </a:p>
        </p:txBody>
      </p:sp>
      <p:sp>
        <p:nvSpPr>
          <p:cNvPr id="4" name="Slide Number Placeholder 3">
            <a:extLst>
              <a:ext uri="{FF2B5EF4-FFF2-40B4-BE49-F238E27FC236}">
                <a16:creationId xmlns:a16="http://schemas.microsoft.com/office/drawing/2014/main" id="{7217805F-FFE6-0680-A724-83B059911933}"/>
              </a:ext>
            </a:extLst>
          </p:cNvPr>
          <p:cNvSpPr>
            <a:spLocks noGrp="1"/>
          </p:cNvSpPr>
          <p:nvPr>
            <p:ph type="sldNum" sz="quarter" idx="12"/>
          </p:nvPr>
        </p:nvSpPr>
        <p:spPr/>
        <p:txBody>
          <a:bodyPr/>
          <a:lstStyle/>
          <a:p>
            <a:pPr>
              <a:defRPr/>
            </a:pPr>
            <a:fld id="{F616B086-A122-1741-9680-6C9452D43E22}" type="slidenum">
              <a:rPr lang="en-US" smtClean="0"/>
              <a:pPr>
                <a:defRPr/>
              </a:pPr>
              <a:t>26</a:t>
            </a:fld>
            <a:endParaRPr lang="en-US"/>
          </a:p>
        </p:txBody>
      </p:sp>
      <p:pic>
        <p:nvPicPr>
          <p:cNvPr id="6" name="Picture 5" descr="A screenshot of a login screen&#10;&#10;Description automatically generated">
            <a:extLst>
              <a:ext uri="{FF2B5EF4-FFF2-40B4-BE49-F238E27FC236}">
                <a16:creationId xmlns:a16="http://schemas.microsoft.com/office/drawing/2014/main" id="{580F7B35-115F-180A-9CE7-242122917F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828800"/>
            <a:ext cx="7309380" cy="4544568"/>
          </a:xfrm>
          <a:prstGeom prst="rect">
            <a:avLst/>
          </a:prstGeom>
        </p:spPr>
      </p:pic>
      <p:sp>
        <p:nvSpPr>
          <p:cNvPr id="9" name="Rectangle 8">
            <a:extLst>
              <a:ext uri="{FF2B5EF4-FFF2-40B4-BE49-F238E27FC236}">
                <a16:creationId xmlns:a16="http://schemas.microsoft.com/office/drawing/2014/main" id="{BFAA1CA3-2CFD-13C1-B35C-87732F6155C8}"/>
              </a:ext>
            </a:extLst>
          </p:cNvPr>
          <p:cNvSpPr/>
          <p:nvPr/>
        </p:nvSpPr>
        <p:spPr>
          <a:xfrm>
            <a:off x="2514600" y="2971800"/>
            <a:ext cx="1892808" cy="8128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537E538-0BC6-0893-3E4E-AE01C4A8FD3D}"/>
              </a:ext>
            </a:extLst>
          </p:cNvPr>
          <p:cNvSpPr/>
          <p:nvPr/>
        </p:nvSpPr>
        <p:spPr>
          <a:xfrm>
            <a:off x="2514600" y="3703320"/>
            <a:ext cx="1892808" cy="72813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DBC8F718-42CB-BE35-D4F3-05F78CC52151}"/>
              </a:ext>
            </a:extLst>
          </p:cNvPr>
          <p:cNvSpPr/>
          <p:nvPr/>
        </p:nvSpPr>
        <p:spPr>
          <a:xfrm>
            <a:off x="2514600" y="4423664"/>
            <a:ext cx="1892808" cy="69494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F72B63C1-749D-23AE-B51B-55060664CF76}"/>
              </a:ext>
            </a:extLst>
          </p:cNvPr>
          <p:cNvSpPr/>
          <p:nvPr/>
        </p:nvSpPr>
        <p:spPr>
          <a:xfrm>
            <a:off x="2514600" y="5094224"/>
            <a:ext cx="1892808" cy="55981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078BF36B-A7A9-986B-DA3E-9FD4AD14794F}"/>
              </a:ext>
            </a:extLst>
          </p:cNvPr>
          <p:cNvSpPr/>
          <p:nvPr/>
        </p:nvSpPr>
        <p:spPr>
          <a:xfrm>
            <a:off x="2514600" y="5646166"/>
            <a:ext cx="1892808" cy="31267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30613258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7" grpId="0" animBg="1"/>
      <p:bldP spid="7" grpId="1" animBg="1"/>
      <p:bldP spid="8" grpId="0" animBg="1"/>
      <p:bldP spid="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C4B994-DB78-8ED3-A5BC-463AAA65AFCF}"/>
              </a:ext>
            </a:extLst>
          </p:cNvPr>
          <p:cNvSpPr>
            <a:spLocks noGrp="1"/>
          </p:cNvSpPr>
          <p:nvPr>
            <p:ph type="title"/>
          </p:nvPr>
        </p:nvSpPr>
        <p:spPr/>
        <p:txBody>
          <a:bodyPr/>
          <a:lstStyle/>
          <a:p>
            <a:r>
              <a:rPr lang="en-US" dirty="0"/>
              <a:t>PLA DigitalLearn: Accounts &amp; Passwords</a:t>
            </a:r>
          </a:p>
        </p:txBody>
      </p:sp>
      <p:sp>
        <p:nvSpPr>
          <p:cNvPr id="4" name="Slide Number Placeholder 3">
            <a:extLst>
              <a:ext uri="{FF2B5EF4-FFF2-40B4-BE49-F238E27FC236}">
                <a16:creationId xmlns:a16="http://schemas.microsoft.com/office/drawing/2014/main" id="{B701E1AE-7B28-3F24-2647-B9ABB8C893C4}"/>
              </a:ext>
            </a:extLst>
          </p:cNvPr>
          <p:cNvSpPr>
            <a:spLocks noGrp="1"/>
          </p:cNvSpPr>
          <p:nvPr>
            <p:ph type="sldNum" sz="quarter" idx="12"/>
          </p:nvPr>
        </p:nvSpPr>
        <p:spPr/>
        <p:txBody>
          <a:bodyPr/>
          <a:lstStyle/>
          <a:p>
            <a:pPr>
              <a:defRPr/>
            </a:pPr>
            <a:fld id="{F616B086-A122-1741-9680-6C9452D43E22}" type="slidenum">
              <a:rPr lang="en-US" smtClean="0"/>
              <a:pPr>
                <a:defRPr/>
              </a:pPr>
              <a:t>27</a:t>
            </a:fld>
            <a:endParaRPr lang="en-US"/>
          </a:p>
        </p:txBody>
      </p:sp>
      <p:pic>
        <p:nvPicPr>
          <p:cNvPr id="6" name="Picture 5" descr="A screenshot of the PLA DigitalLearn Accounts and Passwords course. ">
            <a:extLst>
              <a:ext uri="{FF2B5EF4-FFF2-40B4-BE49-F238E27FC236}">
                <a16:creationId xmlns:a16="http://schemas.microsoft.com/office/drawing/2014/main" id="{66E20D1E-796A-B2AA-B2E8-A31CD061413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29145" y="1797684"/>
            <a:ext cx="6885709" cy="4544568"/>
          </a:xfrm>
          <a:prstGeom prst="rect">
            <a:avLst/>
          </a:prstGeom>
          <a:ln>
            <a:solidFill>
              <a:schemeClr val="tx1">
                <a:lumMod val="50000"/>
                <a:lumOff val="50000"/>
              </a:schemeClr>
            </a:solidFill>
          </a:ln>
        </p:spPr>
      </p:pic>
      <p:sp>
        <p:nvSpPr>
          <p:cNvPr id="7" name="TextBox 6">
            <a:extLst>
              <a:ext uri="{FF2B5EF4-FFF2-40B4-BE49-F238E27FC236}">
                <a16:creationId xmlns:a16="http://schemas.microsoft.com/office/drawing/2014/main" id="{CFDB6282-1484-9553-F7C7-3A2AEA8A63B9}"/>
              </a:ext>
            </a:extLst>
          </p:cNvPr>
          <p:cNvSpPr txBox="1"/>
          <p:nvPr/>
        </p:nvSpPr>
        <p:spPr>
          <a:xfrm>
            <a:off x="2209799" y="5833686"/>
            <a:ext cx="4724400" cy="400110"/>
          </a:xfrm>
          <a:prstGeom prst="rect">
            <a:avLst/>
          </a:prstGeom>
          <a:solidFill>
            <a:schemeClr val="accent5">
              <a:lumMod val="20000"/>
              <a:lumOff val="80000"/>
            </a:schemeClr>
          </a:solidFill>
          <a:ln>
            <a:solidFill>
              <a:schemeClr val="accent5"/>
            </a:solidFill>
          </a:ln>
        </p:spPr>
        <p:txBody>
          <a:bodyPr wrap="square">
            <a:spAutoFit/>
          </a:bodyPr>
          <a:lstStyle/>
          <a:p>
            <a:pPr algn="ctr"/>
            <a:r>
              <a:rPr lang="en-US" sz="2000" dirty="0">
                <a:hlinkClick r:id="rId5"/>
              </a:rPr>
              <a:t>https://www.digitallearn.org/</a:t>
            </a:r>
            <a:r>
              <a:rPr lang="en-US" sz="2000" dirty="0"/>
              <a:t> </a:t>
            </a:r>
          </a:p>
        </p:txBody>
      </p:sp>
    </p:spTree>
    <p:custDataLst>
      <p:tags r:id="rId1"/>
    </p:custDataLst>
    <p:extLst>
      <p:ext uri="{BB962C8B-B14F-4D97-AF65-F5344CB8AC3E}">
        <p14:creationId xmlns:p14="http://schemas.microsoft.com/office/powerpoint/2010/main" val="2415757007"/>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C4B994-DB78-8ED3-A5BC-463AAA65AFCF}"/>
              </a:ext>
            </a:extLst>
          </p:cNvPr>
          <p:cNvSpPr>
            <a:spLocks noGrp="1"/>
          </p:cNvSpPr>
          <p:nvPr>
            <p:ph type="title"/>
          </p:nvPr>
        </p:nvSpPr>
        <p:spPr/>
        <p:txBody>
          <a:bodyPr/>
          <a:lstStyle/>
          <a:p>
            <a:r>
              <a:rPr lang="en-US" dirty="0"/>
              <a:t>Getting Started with the Patient Portal</a:t>
            </a:r>
          </a:p>
        </p:txBody>
      </p:sp>
      <p:sp>
        <p:nvSpPr>
          <p:cNvPr id="4" name="Slide Number Placeholder 3">
            <a:extLst>
              <a:ext uri="{FF2B5EF4-FFF2-40B4-BE49-F238E27FC236}">
                <a16:creationId xmlns:a16="http://schemas.microsoft.com/office/drawing/2014/main" id="{B701E1AE-7B28-3F24-2647-B9ABB8C893C4}"/>
              </a:ext>
            </a:extLst>
          </p:cNvPr>
          <p:cNvSpPr>
            <a:spLocks noGrp="1"/>
          </p:cNvSpPr>
          <p:nvPr>
            <p:ph type="sldNum" sz="quarter" idx="12"/>
          </p:nvPr>
        </p:nvSpPr>
        <p:spPr/>
        <p:txBody>
          <a:bodyPr/>
          <a:lstStyle/>
          <a:p>
            <a:pPr>
              <a:defRPr/>
            </a:pPr>
            <a:fld id="{F616B086-A122-1741-9680-6C9452D43E22}" type="slidenum">
              <a:rPr lang="en-US" smtClean="0"/>
              <a:pPr>
                <a:defRPr/>
              </a:pPr>
              <a:t>28</a:t>
            </a:fld>
            <a:endParaRPr lang="en-US"/>
          </a:p>
        </p:txBody>
      </p:sp>
      <p:pic>
        <p:nvPicPr>
          <p:cNvPr id="5" name="Picture 4" descr="A screenshot of a sample Terms of User web page with the I agree button highlighted in an orange box. ">
            <a:extLst>
              <a:ext uri="{FF2B5EF4-FFF2-40B4-BE49-F238E27FC236}">
                <a16:creationId xmlns:a16="http://schemas.microsoft.com/office/drawing/2014/main" id="{C2409B6F-1AE5-3411-009D-F793CF7E94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828800"/>
            <a:ext cx="7323620" cy="4544568"/>
          </a:xfrm>
          <a:prstGeom prst="rect">
            <a:avLst/>
          </a:prstGeom>
        </p:spPr>
      </p:pic>
      <p:sp>
        <p:nvSpPr>
          <p:cNvPr id="8" name="Rectangle 7">
            <a:extLst>
              <a:ext uri="{FF2B5EF4-FFF2-40B4-BE49-F238E27FC236}">
                <a16:creationId xmlns:a16="http://schemas.microsoft.com/office/drawing/2014/main" id="{63402943-02F0-01C3-CFCD-C7F12A3CB4C7}"/>
              </a:ext>
            </a:extLst>
          </p:cNvPr>
          <p:cNvSpPr/>
          <p:nvPr/>
        </p:nvSpPr>
        <p:spPr>
          <a:xfrm>
            <a:off x="3636251" y="5475224"/>
            <a:ext cx="1849438" cy="55981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03613201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C4B994-DB78-8ED3-A5BC-463AAA65AFCF}"/>
              </a:ext>
            </a:extLst>
          </p:cNvPr>
          <p:cNvSpPr>
            <a:spLocks noGrp="1"/>
          </p:cNvSpPr>
          <p:nvPr>
            <p:ph type="title"/>
          </p:nvPr>
        </p:nvSpPr>
        <p:spPr/>
        <p:txBody>
          <a:bodyPr/>
          <a:lstStyle/>
          <a:p>
            <a:r>
              <a:rPr lang="en-US" dirty="0"/>
              <a:t>Getting Started with the Patient Portal</a:t>
            </a:r>
          </a:p>
        </p:txBody>
      </p:sp>
      <p:sp>
        <p:nvSpPr>
          <p:cNvPr id="4" name="Slide Number Placeholder 3">
            <a:extLst>
              <a:ext uri="{FF2B5EF4-FFF2-40B4-BE49-F238E27FC236}">
                <a16:creationId xmlns:a16="http://schemas.microsoft.com/office/drawing/2014/main" id="{B701E1AE-7B28-3F24-2647-B9ABB8C893C4}"/>
              </a:ext>
            </a:extLst>
          </p:cNvPr>
          <p:cNvSpPr>
            <a:spLocks noGrp="1"/>
          </p:cNvSpPr>
          <p:nvPr>
            <p:ph type="sldNum" sz="quarter" idx="12"/>
          </p:nvPr>
        </p:nvSpPr>
        <p:spPr/>
        <p:txBody>
          <a:bodyPr/>
          <a:lstStyle/>
          <a:p>
            <a:pPr>
              <a:defRPr/>
            </a:pPr>
            <a:fld id="{F616B086-A122-1741-9680-6C9452D43E22}" type="slidenum">
              <a:rPr lang="en-US" smtClean="0"/>
              <a:pPr>
                <a:defRPr/>
              </a:pPr>
              <a:t>29</a:t>
            </a:fld>
            <a:endParaRPr lang="en-US"/>
          </a:p>
        </p:txBody>
      </p:sp>
      <p:pic>
        <p:nvPicPr>
          <p:cNvPr id="6" name="Picture 5" descr="A logged-in version of the patient portal. It includes links to Appointments, Message, Test Results, and Billing. A summary of the last four notices for the patient appears, including a view of Dr. Peters's patient notes from the last appointment. You can click the View Details button to learn more about each notice. ">
            <a:extLst>
              <a:ext uri="{FF2B5EF4-FFF2-40B4-BE49-F238E27FC236}">
                <a16:creationId xmlns:a16="http://schemas.microsoft.com/office/drawing/2014/main" id="{A199CDC8-8F5F-55C2-4219-1C796A144F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479" y="1828800"/>
            <a:ext cx="7317042" cy="4544568"/>
          </a:xfrm>
          <a:prstGeom prst="rect">
            <a:avLst/>
          </a:prstGeom>
        </p:spPr>
      </p:pic>
    </p:spTree>
    <p:custDataLst>
      <p:tags r:id="rId1"/>
    </p:custDataLst>
    <p:extLst>
      <p:ext uri="{BB962C8B-B14F-4D97-AF65-F5344CB8AC3E}">
        <p14:creationId xmlns:p14="http://schemas.microsoft.com/office/powerpoint/2010/main" val="2899378749"/>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2A9C20-1CB3-A35B-C684-BF0016CCD77C}"/>
              </a:ext>
            </a:extLst>
          </p:cNvPr>
          <p:cNvSpPr>
            <a:spLocks noGrp="1"/>
          </p:cNvSpPr>
          <p:nvPr>
            <p:ph idx="1"/>
          </p:nvPr>
        </p:nvSpPr>
        <p:spPr>
          <a:xfrm>
            <a:off x="457200" y="2133600"/>
            <a:ext cx="7848600" cy="1179512"/>
          </a:xfrm>
        </p:spPr>
        <p:txBody>
          <a:bodyPr>
            <a:noAutofit/>
          </a:bodyPr>
          <a:lstStyle/>
          <a:p>
            <a:pPr marL="82550" indent="0">
              <a:buNone/>
            </a:pPr>
            <a:r>
              <a:rPr lang="en-US" sz="2800" dirty="0">
                <a:solidFill>
                  <a:schemeClr val="tx1"/>
                </a:solidFill>
              </a:rPr>
              <a:t>It is a way to see your health care provider using a computer, tablet, or phone, without visiting their office. </a:t>
            </a:r>
          </a:p>
        </p:txBody>
      </p:sp>
      <p:sp>
        <p:nvSpPr>
          <p:cNvPr id="3" name="Title 2">
            <a:extLst>
              <a:ext uri="{FF2B5EF4-FFF2-40B4-BE49-F238E27FC236}">
                <a16:creationId xmlns:a16="http://schemas.microsoft.com/office/drawing/2014/main" id="{BECD65C2-2791-5025-3811-2ECE6B2A696D}"/>
              </a:ext>
            </a:extLst>
          </p:cNvPr>
          <p:cNvSpPr>
            <a:spLocks noGrp="1"/>
          </p:cNvSpPr>
          <p:nvPr>
            <p:ph type="title"/>
          </p:nvPr>
        </p:nvSpPr>
        <p:spPr/>
        <p:txBody>
          <a:bodyPr/>
          <a:lstStyle/>
          <a:p>
            <a:r>
              <a:rPr lang="en-US" dirty="0"/>
              <a:t>What is Telehealth?</a:t>
            </a:r>
          </a:p>
        </p:txBody>
      </p:sp>
      <p:sp>
        <p:nvSpPr>
          <p:cNvPr id="4" name="Slide Number Placeholder 3">
            <a:extLst>
              <a:ext uri="{FF2B5EF4-FFF2-40B4-BE49-F238E27FC236}">
                <a16:creationId xmlns:a16="http://schemas.microsoft.com/office/drawing/2014/main" id="{25395ADD-E41B-57CF-19D7-9DE3262F46EA}"/>
              </a:ext>
            </a:extLst>
          </p:cNvPr>
          <p:cNvSpPr>
            <a:spLocks noGrp="1"/>
          </p:cNvSpPr>
          <p:nvPr>
            <p:ph type="sldNum" sz="quarter" idx="12"/>
          </p:nvPr>
        </p:nvSpPr>
        <p:spPr/>
        <p:txBody>
          <a:bodyPr/>
          <a:lstStyle/>
          <a:p>
            <a:pPr>
              <a:defRPr/>
            </a:pPr>
            <a:fld id="{F616B086-A122-1741-9680-6C9452D43E22}" type="slidenum">
              <a:rPr lang="en-US" smtClean="0"/>
              <a:pPr>
                <a:defRPr/>
              </a:pPr>
              <a:t>3</a:t>
            </a:fld>
            <a:endParaRPr lang="en-US"/>
          </a:p>
        </p:txBody>
      </p:sp>
      <p:pic>
        <p:nvPicPr>
          <p:cNvPr id="6" name="Picture 5">
            <a:extLst>
              <a:ext uri="{FF2B5EF4-FFF2-40B4-BE49-F238E27FC236}">
                <a16:creationId xmlns:a16="http://schemas.microsoft.com/office/drawing/2014/main" id="{474E6314-AEBF-9ED6-8A81-6EE8B17DAC7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4150" y="3619501"/>
            <a:ext cx="6217920" cy="2697387"/>
          </a:xfrm>
          <a:prstGeom prst="rect">
            <a:avLst/>
          </a:prstGeom>
        </p:spPr>
      </p:pic>
    </p:spTree>
    <p:custDataLst>
      <p:tags r:id="rId1"/>
    </p:custDataLst>
    <p:extLst>
      <p:ext uri="{BB962C8B-B14F-4D97-AF65-F5344CB8AC3E}">
        <p14:creationId xmlns:p14="http://schemas.microsoft.com/office/powerpoint/2010/main" val="2442125337"/>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C4B994-DB78-8ED3-A5BC-463AAA65AFCF}"/>
              </a:ext>
            </a:extLst>
          </p:cNvPr>
          <p:cNvSpPr>
            <a:spLocks noGrp="1"/>
          </p:cNvSpPr>
          <p:nvPr>
            <p:ph type="title"/>
          </p:nvPr>
        </p:nvSpPr>
        <p:spPr/>
        <p:txBody>
          <a:bodyPr/>
          <a:lstStyle/>
          <a:p>
            <a:r>
              <a:rPr lang="en-US" dirty="0"/>
              <a:t>Getting Started with the Patient Portal</a:t>
            </a:r>
          </a:p>
        </p:txBody>
      </p:sp>
      <p:sp>
        <p:nvSpPr>
          <p:cNvPr id="4" name="Slide Number Placeholder 3">
            <a:extLst>
              <a:ext uri="{FF2B5EF4-FFF2-40B4-BE49-F238E27FC236}">
                <a16:creationId xmlns:a16="http://schemas.microsoft.com/office/drawing/2014/main" id="{B701E1AE-7B28-3F24-2647-B9ABB8C893C4}"/>
              </a:ext>
            </a:extLst>
          </p:cNvPr>
          <p:cNvSpPr>
            <a:spLocks noGrp="1"/>
          </p:cNvSpPr>
          <p:nvPr>
            <p:ph type="sldNum" sz="quarter" idx="12"/>
          </p:nvPr>
        </p:nvSpPr>
        <p:spPr/>
        <p:txBody>
          <a:bodyPr/>
          <a:lstStyle/>
          <a:p>
            <a:pPr>
              <a:defRPr/>
            </a:pPr>
            <a:fld id="{F616B086-A122-1741-9680-6C9452D43E22}" type="slidenum">
              <a:rPr lang="en-US" smtClean="0"/>
              <a:pPr>
                <a:defRPr/>
              </a:pPr>
              <a:t>30</a:t>
            </a:fld>
            <a:endParaRPr lang="en-US"/>
          </a:p>
        </p:txBody>
      </p:sp>
      <p:pic>
        <p:nvPicPr>
          <p:cNvPr id="5" name="Picture 4" descr="A screenshot of a cell phone with the Patient Portal open and displaying a message from the nurse. ">
            <a:extLst>
              <a:ext uri="{FF2B5EF4-FFF2-40B4-BE49-F238E27FC236}">
                <a16:creationId xmlns:a16="http://schemas.microsoft.com/office/drawing/2014/main" id="{E08E0E92-B515-67F4-8D6C-7500503F27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77969" y="1752600"/>
            <a:ext cx="2227903" cy="4544568"/>
          </a:xfrm>
          <a:prstGeom prst="rect">
            <a:avLst/>
          </a:prstGeom>
        </p:spPr>
      </p:pic>
      <p:pic>
        <p:nvPicPr>
          <p:cNvPr id="8" name="Picture 7" descr="A screen shot of a cell phone with the Patient Portal icon highlighted in an orange box. &#10;&#10;Description automatically generated">
            <a:extLst>
              <a:ext uri="{FF2B5EF4-FFF2-40B4-BE49-F238E27FC236}">
                <a16:creationId xmlns:a16="http://schemas.microsoft.com/office/drawing/2014/main" id="{31B6A7B1-9C77-F23F-0488-6B0637150F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05000" y="1752600"/>
            <a:ext cx="2227903" cy="4544568"/>
          </a:xfrm>
          <a:prstGeom prst="rect">
            <a:avLst/>
          </a:prstGeom>
        </p:spPr>
      </p:pic>
      <p:sp>
        <p:nvSpPr>
          <p:cNvPr id="9" name="Rectangle 8">
            <a:extLst>
              <a:ext uri="{FF2B5EF4-FFF2-40B4-BE49-F238E27FC236}">
                <a16:creationId xmlns:a16="http://schemas.microsoft.com/office/drawing/2014/main" id="{7481F058-16F2-DBA2-21FB-38CBFA86B2AB}"/>
              </a:ext>
            </a:extLst>
          </p:cNvPr>
          <p:cNvSpPr/>
          <p:nvPr/>
        </p:nvSpPr>
        <p:spPr>
          <a:xfrm>
            <a:off x="1906169" y="4011168"/>
            <a:ext cx="763169" cy="6858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29048448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C4B994-DB78-8ED3-A5BC-463AAA65AFCF}"/>
              </a:ext>
            </a:extLst>
          </p:cNvPr>
          <p:cNvSpPr>
            <a:spLocks noGrp="1"/>
          </p:cNvSpPr>
          <p:nvPr>
            <p:ph type="title"/>
          </p:nvPr>
        </p:nvSpPr>
        <p:spPr/>
        <p:txBody>
          <a:bodyPr/>
          <a:lstStyle/>
          <a:p>
            <a:r>
              <a:rPr lang="en-US" dirty="0"/>
              <a:t>PLA DigitalLearn: Using a Mobile Device (iOS and Android)</a:t>
            </a:r>
          </a:p>
        </p:txBody>
      </p:sp>
      <p:sp>
        <p:nvSpPr>
          <p:cNvPr id="4" name="Slide Number Placeholder 3">
            <a:extLst>
              <a:ext uri="{FF2B5EF4-FFF2-40B4-BE49-F238E27FC236}">
                <a16:creationId xmlns:a16="http://schemas.microsoft.com/office/drawing/2014/main" id="{B701E1AE-7B28-3F24-2647-B9ABB8C893C4}"/>
              </a:ext>
            </a:extLst>
          </p:cNvPr>
          <p:cNvSpPr>
            <a:spLocks noGrp="1"/>
          </p:cNvSpPr>
          <p:nvPr>
            <p:ph type="sldNum" sz="quarter" idx="12"/>
          </p:nvPr>
        </p:nvSpPr>
        <p:spPr/>
        <p:txBody>
          <a:bodyPr/>
          <a:lstStyle/>
          <a:p>
            <a:pPr>
              <a:defRPr/>
            </a:pPr>
            <a:fld id="{F616B086-A122-1741-9680-6C9452D43E22}" type="slidenum">
              <a:rPr lang="en-US" smtClean="0"/>
              <a:pPr>
                <a:defRPr/>
              </a:pPr>
              <a:t>31</a:t>
            </a:fld>
            <a:endParaRPr lang="en-US"/>
          </a:p>
        </p:txBody>
      </p:sp>
      <p:pic>
        <p:nvPicPr>
          <p:cNvPr id="5" name="Picture 4">
            <a:extLst>
              <a:ext uri="{FF2B5EF4-FFF2-40B4-BE49-F238E27FC236}">
                <a16:creationId xmlns:a16="http://schemas.microsoft.com/office/drawing/2014/main" id="{144C148F-F42D-F898-1E20-40542DB7B99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53812" y="1797684"/>
            <a:ext cx="5636375" cy="4205263"/>
          </a:xfrm>
          <a:prstGeom prst="rect">
            <a:avLst/>
          </a:prstGeom>
          <a:ln>
            <a:solidFill>
              <a:schemeClr val="tx1">
                <a:lumMod val="50000"/>
                <a:lumOff val="50000"/>
              </a:schemeClr>
            </a:solidFill>
          </a:ln>
        </p:spPr>
      </p:pic>
      <p:sp>
        <p:nvSpPr>
          <p:cNvPr id="6" name="TextBox 5">
            <a:extLst>
              <a:ext uri="{FF2B5EF4-FFF2-40B4-BE49-F238E27FC236}">
                <a16:creationId xmlns:a16="http://schemas.microsoft.com/office/drawing/2014/main" id="{EC4EC1DE-DF39-5DE2-3709-4E819678DA38}"/>
              </a:ext>
            </a:extLst>
          </p:cNvPr>
          <p:cNvSpPr txBox="1"/>
          <p:nvPr/>
        </p:nvSpPr>
        <p:spPr>
          <a:xfrm>
            <a:off x="2209799" y="5791200"/>
            <a:ext cx="4724400" cy="400110"/>
          </a:xfrm>
          <a:prstGeom prst="rect">
            <a:avLst/>
          </a:prstGeom>
          <a:solidFill>
            <a:schemeClr val="accent5">
              <a:lumMod val="20000"/>
              <a:lumOff val="80000"/>
            </a:schemeClr>
          </a:solidFill>
          <a:ln>
            <a:solidFill>
              <a:schemeClr val="accent5"/>
            </a:solidFill>
          </a:ln>
        </p:spPr>
        <p:txBody>
          <a:bodyPr wrap="square">
            <a:spAutoFit/>
          </a:bodyPr>
          <a:lstStyle/>
          <a:p>
            <a:pPr algn="ctr"/>
            <a:r>
              <a:rPr lang="en-US" sz="2000" dirty="0">
                <a:hlinkClick r:id="rId5"/>
              </a:rPr>
              <a:t>https://www.digitallearn.org/</a:t>
            </a:r>
            <a:r>
              <a:rPr lang="en-US" sz="2000" dirty="0"/>
              <a:t> </a:t>
            </a:r>
          </a:p>
        </p:txBody>
      </p:sp>
    </p:spTree>
    <p:custDataLst>
      <p:tags r:id="rId1"/>
    </p:custDataLst>
    <p:extLst>
      <p:ext uri="{BB962C8B-B14F-4D97-AF65-F5344CB8AC3E}">
        <p14:creationId xmlns:p14="http://schemas.microsoft.com/office/powerpoint/2010/main" val="1812451213"/>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192563-2C23-8E72-A617-4FAB102DD7FF}"/>
              </a:ext>
            </a:extLst>
          </p:cNvPr>
          <p:cNvSpPr>
            <a:spLocks noGrp="1"/>
          </p:cNvSpPr>
          <p:nvPr>
            <p:ph type="title"/>
          </p:nvPr>
        </p:nvSpPr>
        <p:spPr/>
        <p:txBody>
          <a:bodyPr/>
          <a:lstStyle/>
          <a:p>
            <a:r>
              <a:rPr lang="en-US" dirty="0"/>
              <a:t>Communicating with Your Provider Using the Patient Portal </a:t>
            </a:r>
          </a:p>
        </p:txBody>
      </p:sp>
      <p:sp>
        <p:nvSpPr>
          <p:cNvPr id="4" name="Slide Number Placeholder 3">
            <a:extLst>
              <a:ext uri="{FF2B5EF4-FFF2-40B4-BE49-F238E27FC236}">
                <a16:creationId xmlns:a16="http://schemas.microsoft.com/office/drawing/2014/main" id="{9641D274-A67F-A327-CD18-8ED51E56E728}"/>
              </a:ext>
            </a:extLst>
          </p:cNvPr>
          <p:cNvSpPr>
            <a:spLocks noGrp="1"/>
          </p:cNvSpPr>
          <p:nvPr>
            <p:ph type="sldNum" sz="quarter" idx="12"/>
          </p:nvPr>
        </p:nvSpPr>
        <p:spPr/>
        <p:txBody>
          <a:bodyPr/>
          <a:lstStyle/>
          <a:p>
            <a:pPr>
              <a:defRPr/>
            </a:pPr>
            <a:fld id="{F616B086-A122-1741-9680-6C9452D43E22}" type="slidenum">
              <a:rPr lang="en-US" smtClean="0"/>
              <a:pPr>
                <a:defRPr/>
              </a:pPr>
              <a:t>32</a:t>
            </a:fld>
            <a:endParaRPr lang="en-US"/>
          </a:p>
        </p:txBody>
      </p:sp>
      <p:pic>
        <p:nvPicPr>
          <p:cNvPr id="9" name="Picture 8" descr="A logged-in version of the patient portal. It includes links to Appointments, Message, Test Results, and Billing. A summary of the last four notices for the patient appears. The link to Messages is highlighted in an orange box.  ">
            <a:extLst>
              <a:ext uri="{FF2B5EF4-FFF2-40B4-BE49-F238E27FC236}">
                <a16:creationId xmlns:a16="http://schemas.microsoft.com/office/drawing/2014/main" id="{90145B25-B5D6-7F32-A379-C5630828B5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920240"/>
            <a:ext cx="7317042" cy="4544568"/>
          </a:xfrm>
          <a:prstGeom prst="rect">
            <a:avLst/>
          </a:prstGeom>
        </p:spPr>
      </p:pic>
      <p:sp>
        <p:nvSpPr>
          <p:cNvPr id="10" name="Rectangle 9">
            <a:extLst>
              <a:ext uri="{FF2B5EF4-FFF2-40B4-BE49-F238E27FC236}">
                <a16:creationId xmlns:a16="http://schemas.microsoft.com/office/drawing/2014/main" id="{D6F15615-4DFD-629A-144A-1E96EBD84714}"/>
              </a:ext>
            </a:extLst>
          </p:cNvPr>
          <p:cNvSpPr/>
          <p:nvPr/>
        </p:nvSpPr>
        <p:spPr>
          <a:xfrm>
            <a:off x="2422239" y="2427224"/>
            <a:ext cx="1447800" cy="55981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59299127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192563-2C23-8E72-A617-4FAB102DD7FF}"/>
              </a:ext>
            </a:extLst>
          </p:cNvPr>
          <p:cNvSpPr>
            <a:spLocks noGrp="1"/>
          </p:cNvSpPr>
          <p:nvPr>
            <p:ph type="title"/>
          </p:nvPr>
        </p:nvSpPr>
        <p:spPr/>
        <p:txBody>
          <a:bodyPr/>
          <a:lstStyle/>
          <a:p>
            <a:r>
              <a:rPr lang="en-US" dirty="0"/>
              <a:t>Communicating with Your Provider Using the Patient Portal </a:t>
            </a:r>
          </a:p>
        </p:txBody>
      </p:sp>
      <p:sp>
        <p:nvSpPr>
          <p:cNvPr id="4" name="Slide Number Placeholder 3">
            <a:extLst>
              <a:ext uri="{FF2B5EF4-FFF2-40B4-BE49-F238E27FC236}">
                <a16:creationId xmlns:a16="http://schemas.microsoft.com/office/drawing/2014/main" id="{9641D274-A67F-A327-CD18-8ED51E56E728}"/>
              </a:ext>
            </a:extLst>
          </p:cNvPr>
          <p:cNvSpPr>
            <a:spLocks noGrp="1"/>
          </p:cNvSpPr>
          <p:nvPr>
            <p:ph type="sldNum" sz="quarter" idx="12"/>
          </p:nvPr>
        </p:nvSpPr>
        <p:spPr/>
        <p:txBody>
          <a:bodyPr/>
          <a:lstStyle/>
          <a:p>
            <a:pPr>
              <a:defRPr/>
            </a:pPr>
            <a:fld id="{F616B086-A122-1741-9680-6C9452D43E22}" type="slidenum">
              <a:rPr lang="en-US" smtClean="0"/>
              <a:pPr>
                <a:defRPr/>
              </a:pPr>
              <a:t>33</a:t>
            </a:fld>
            <a:endParaRPr lang="en-US"/>
          </a:p>
        </p:txBody>
      </p:sp>
      <p:pic>
        <p:nvPicPr>
          <p:cNvPr id="8" name="Picture 7" descr="A logged-in version of the patient portal, Messages section. The patient is asked to select which option they want: schedule an appointment, refill a prescription, or ask the care team a medical question.">
            <a:extLst>
              <a:ext uri="{FF2B5EF4-FFF2-40B4-BE49-F238E27FC236}">
                <a16:creationId xmlns:a16="http://schemas.microsoft.com/office/drawing/2014/main" id="{523FCDB6-D360-7DDB-D4F8-1E5398768B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920240"/>
            <a:ext cx="7287597" cy="4526280"/>
          </a:xfrm>
          <a:prstGeom prst="rect">
            <a:avLst/>
          </a:prstGeom>
        </p:spPr>
      </p:pic>
      <p:sp>
        <p:nvSpPr>
          <p:cNvPr id="2" name="Rectangle 1">
            <a:extLst>
              <a:ext uri="{FF2B5EF4-FFF2-40B4-BE49-F238E27FC236}">
                <a16:creationId xmlns:a16="http://schemas.microsoft.com/office/drawing/2014/main" id="{6C76D093-730B-D684-7394-D9F0190D06D4}"/>
              </a:ext>
            </a:extLst>
          </p:cNvPr>
          <p:cNvSpPr/>
          <p:nvPr/>
        </p:nvSpPr>
        <p:spPr>
          <a:xfrm>
            <a:off x="4876800" y="3291840"/>
            <a:ext cx="3429000" cy="29464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88061055"/>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192563-2C23-8E72-A617-4FAB102DD7FF}"/>
              </a:ext>
            </a:extLst>
          </p:cNvPr>
          <p:cNvSpPr>
            <a:spLocks noGrp="1"/>
          </p:cNvSpPr>
          <p:nvPr>
            <p:ph type="title"/>
          </p:nvPr>
        </p:nvSpPr>
        <p:spPr/>
        <p:txBody>
          <a:bodyPr/>
          <a:lstStyle/>
          <a:p>
            <a:r>
              <a:rPr lang="en-US" dirty="0"/>
              <a:t>Communicating with Your Provider Using the Patient Portal </a:t>
            </a:r>
          </a:p>
        </p:txBody>
      </p:sp>
      <p:sp>
        <p:nvSpPr>
          <p:cNvPr id="4" name="Slide Number Placeholder 3">
            <a:extLst>
              <a:ext uri="{FF2B5EF4-FFF2-40B4-BE49-F238E27FC236}">
                <a16:creationId xmlns:a16="http://schemas.microsoft.com/office/drawing/2014/main" id="{9641D274-A67F-A327-CD18-8ED51E56E728}"/>
              </a:ext>
            </a:extLst>
          </p:cNvPr>
          <p:cNvSpPr>
            <a:spLocks noGrp="1"/>
          </p:cNvSpPr>
          <p:nvPr>
            <p:ph type="sldNum" sz="quarter" idx="12"/>
          </p:nvPr>
        </p:nvSpPr>
        <p:spPr/>
        <p:txBody>
          <a:bodyPr/>
          <a:lstStyle/>
          <a:p>
            <a:pPr>
              <a:defRPr/>
            </a:pPr>
            <a:fld id="{F616B086-A122-1741-9680-6C9452D43E22}" type="slidenum">
              <a:rPr lang="en-US" smtClean="0"/>
              <a:pPr>
                <a:defRPr/>
              </a:pPr>
              <a:t>34</a:t>
            </a:fld>
            <a:endParaRPr lang="en-US"/>
          </a:p>
        </p:txBody>
      </p:sp>
      <p:pic>
        <p:nvPicPr>
          <p:cNvPr id="6" name="Picture 5" descr="A logged-in version of the patient portal, Messages section. The patient is asked to select whom they would like to contact. ">
            <a:extLst>
              <a:ext uri="{FF2B5EF4-FFF2-40B4-BE49-F238E27FC236}">
                <a16:creationId xmlns:a16="http://schemas.microsoft.com/office/drawing/2014/main" id="{2917C7EE-6740-0E30-DB52-D088FBCE9C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920240"/>
            <a:ext cx="7287597" cy="4526280"/>
          </a:xfrm>
          <a:prstGeom prst="rect">
            <a:avLst/>
          </a:prstGeom>
        </p:spPr>
      </p:pic>
      <p:sp>
        <p:nvSpPr>
          <p:cNvPr id="8" name="Rectangle 7">
            <a:extLst>
              <a:ext uri="{FF2B5EF4-FFF2-40B4-BE49-F238E27FC236}">
                <a16:creationId xmlns:a16="http://schemas.microsoft.com/office/drawing/2014/main" id="{01FD8D34-CF78-0055-6BC7-FF0B39A9B6B5}"/>
              </a:ext>
            </a:extLst>
          </p:cNvPr>
          <p:cNvSpPr/>
          <p:nvPr/>
        </p:nvSpPr>
        <p:spPr>
          <a:xfrm>
            <a:off x="4876800" y="3291840"/>
            <a:ext cx="3429000" cy="29464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419249483"/>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192563-2C23-8E72-A617-4FAB102DD7FF}"/>
              </a:ext>
            </a:extLst>
          </p:cNvPr>
          <p:cNvSpPr>
            <a:spLocks noGrp="1"/>
          </p:cNvSpPr>
          <p:nvPr>
            <p:ph type="title"/>
          </p:nvPr>
        </p:nvSpPr>
        <p:spPr/>
        <p:txBody>
          <a:bodyPr/>
          <a:lstStyle/>
          <a:p>
            <a:r>
              <a:rPr lang="en-US" dirty="0"/>
              <a:t>Communicating with Your Provider Using the Patient Portal </a:t>
            </a:r>
          </a:p>
        </p:txBody>
      </p:sp>
      <p:sp>
        <p:nvSpPr>
          <p:cNvPr id="4" name="Slide Number Placeholder 3">
            <a:extLst>
              <a:ext uri="{FF2B5EF4-FFF2-40B4-BE49-F238E27FC236}">
                <a16:creationId xmlns:a16="http://schemas.microsoft.com/office/drawing/2014/main" id="{9641D274-A67F-A327-CD18-8ED51E56E728}"/>
              </a:ext>
            </a:extLst>
          </p:cNvPr>
          <p:cNvSpPr>
            <a:spLocks noGrp="1"/>
          </p:cNvSpPr>
          <p:nvPr>
            <p:ph type="sldNum" sz="quarter" idx="12"/>
          </p:nvPr>
        </p:nvSpPr>
        <p:spPr/>
        <p:txBody>
          <a:bodyPr/>
          <a:lstStyle/>
          <a:p>
            <a:pPr>
              <a:defRPr/>
            </a:pPr>
            <a:fld id="{F616B086-A122-1741-9680-6C9452D43E22}" type="slidenum">
              <a:rPr lang="en-US" smtClean="0"/>
              <a:pPr>
                <a:defRPr/>
              </a:pPr>
              <a:t>35</a:t>
            </a:fld>
            <a:endParaRPr lang="en-US"/>
          </a:p>
        </p:txBody>
      </p:sp>
      <p:pic>
        <p:nvPicPr>
          <p:cNvPr id="7" name="Picture 6" descr="A logged-in version of the patient portal, Messages section with the message box appearing. the message box includes who they the patient is contacting and asks them to fill in the subject and enter their message. ">
            <a:extLst>
              <a:ext uri="{FF2B5EF4-FFF2-40B4-BE49-F238E27FC236}">
                <a16:creationId xmlns:a16="http://schemas.microsoft.com/office/drawing/2014/main" id="{668AD6DF-7A9D-BB14-F0C7-8499A0A325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920240"/>
            <a:ext cx="7287597" cy="4526280"/>
          </a:xfrm>
          <a:prstGeom prst="rect">
            <a:avLst/>
          </a:prstGeom>
        </p:spPr>
      </p:pic>
      <p:sp>
        <p:nvSpPr>
          <p:cNvPr id="5" name="Rectangle 4">
            <a:extLst>
              <a:ext uri="{FF2B5EF4-FFF2-40B4-BE49-F238E27FC236}">
                <a16:creationId xmlns:a16="http://schemas.microsoft.com/office/drawing/2014/main" id="{18F00F99-2D91-204D-F564-ABB9822465DD}"/>
              </a:ext>
            </a:extLst>
          </p:cNvPr>
          <p:cNvSpPr/>
          <p:nvPr/>
        </p:nvSpPr>
        <p:spPr>
          <a:xfrm>
            <a:off x="5029200" y="3352800"/>
            <a:ext cx="3291840" cy="292608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705028351"/>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192563-2C23-8E72-A617-4FAB102DD7FF}"/>
              </a:ext>
            </a:extLst>
          </p:cNvPr>
          <p:cNvSpPr>
            <a:spLocks noGrp="1"/>
          </p:cNvSpPr>
          <p:nvPr>
            <p:ph type="title"/>
          </p:nvPr>
        </p:nvSpPr>
        <p:spPr/>
        <p:txBody>
          <a:bodyPr/>
          <a:lstStyle/>
          <a:p>
            <a:r>
              <a:rPr lang="en-US" dirty="0"/>
              <a:t>Communicating with Your Provider Using the Patient Portal </a:t>
            </a:r>
          </a:p>
        </p:txBody>
      </p:sp>
      <p:sp>
        <p:nvSpPr>
          <p:cNvPr id="4" name="Slide Number Placeholder 3">
            <a:extLst>
              <a:ext uri="{FF2B5EF4-FFF2-40B4-BE49-F238E27FC236}">
                <a16:creationId xmlns:a16="http://schemas.microsoft.com/office/drawing/2014/main" id="{9641D274-A67F-A327-CD18-8ED51E56E728}"/>
              </a:ext>
            </a:extLst>
          </p:cNvPr>
          <p:cNvSpPr>
            <a:spLocks noGrp="1"/>
          </p:cNvSpPr>
          <p:nvPr>
            <p:ph type="sldNum" sz="quarter" idx="12"/>
          </p:nvPr>
        </p:nvSpPr>
        <p:spPr/>
        <p:txBody>
          <a:bodyPr/>
          <a:lstStyle/>
          <a:p>
            <a:pPr>
              <a:defRPr/>
            </a:pPr>
            <a:fld id="{F616B086-A122-1741-9680-6C9452D43E22}" type="slidenum">
              <a:rPr lang="en-US" smtClean="0"/>
              <a:pPr>
                <a:defRPr/>
              </a:pPr>
              <a:t>36</a:t>
            </a:fld>
            <a:endParaRPr lang="en-US"/>
          </a:p>
        </p:txBody>
      </p:sp>
      <p:pic>
        <p:nvPicPr>
          <p:cNvPr id="6" name="Picture 5" descr="A logged-in version of the patient portal, Messages section. There is a conversation between the patient and the nurse displaying on the screen.">
            <a:extLst>
              <a:ext uri="{FF2B5EF4-FFF2-40B4-BE49-F238E27FC236}">
                <a16:creationId xmlns:a16="http://schemas.microsoft.com/office/drawing/2014/main" id="{90BF7F0D-E49E-DB4E-BBAB-84CBA34F6E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400" y="1920240"/>
            <a:ext cx="7287597" cy="4526280"/>
          </a:xfrm>
          <a:prstGeom prst="rect">
            <a:avLst/>
          </a:prstGeom>
        </p:spPr>
      </p:pic>
      <p:sp>
        <p:nvSpPr>
          <p:cNvPr id="2" name="Rectangle 1">
            <a:extLst>
              <a:ext uri="{FF2B5EF4-FFF2-40B4-BE49-F238E27FC236}">
                <a16:creationId xmlns:a16="http://schemas.microsoft.com/office/drawing/2014/main" id="{6C76D093-730B-D684-7394-D9F0190D06D4}"/>
              </a:ext>
            </a:extLst>
          </p:cNvPr>
          <p:cNvSpPr/>
          <p:nvPr/>
        </p:nvSpPr>
        <p:spPr>
          <a:xfrm>
            <a:off x="2712720" y="3124200"/>
            <a:ext cx="5181600" cy="2514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919338305"/>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2CAEB570-6998-E2AB-25FD-7DF279B7B21E}"/>
              </a:ext>
            </a:extLst>
          </p:cNvPr>
          <p:cNvSpPr>
            <a:spLocks noGrp="1"/>
          </p:cNvSpPr>
          <p:nvPr>
            <p:ph type="title"/>
          </p:nvPr>
        </p:nvSpPr>
        <p:spPr/>
        <p:txBody>
          <a:bodyPr/>
          <a:lstStyle/>
          <a:p>
            <a:r>
              <a:rPr lang="en-US" dirty="0"/>
              <a:t>Communicating with Your Provider Using the Patient Portal </a:t>
            </a:r>
          </a:p>
        </p:txBody>
      </p:sp>
      <p:sp>
        <p:nvSpPr>
          <p:cNvPr id="4" name="Slide Number Placeholder 3">
            <a:extLst>
              <a:ext uri="{FF2B5EF4-FFF2-40B4-BE49-F238E27FC236}">
                <a16:creationId xmlns:a16="http://schemas.microsoft.com/office/drawing/2014/main" id="{B701E1AE-7B28-3F24-2647-B9ABB8C893C4}"/>
              </a:ext>
            </a:extLst>
          </p:cNvPr>
          <p:cNvSpPr>
            <a:spLocks noGrp="1"/>
          </p:cNvSpPr>
          <p:nvPr>
            <p:ph type="sldNum" sz="quarter" idx="12"/>
          </p:nvPr>
        </p:nvSpPr>
        <p:spPr/>
        <p:txBody>
          <a:bodyPr/>
          <a:lstStyle/>
          <a:p>
            <a:pPr>
              <a:defRPr/>
            </a:pPr>
            <a:fld id="{F616B086-A122-1741-9680-6C9452D43E22}" type="slidenum">
              <a:rPr lang="en-US" smtClean="0"/>
              <a:pPr>
                <a:defRPr/>
              </a:pPr>
              <a:t>37</a:t>
            </a:fld>
            <a:endParaRPr lang="en-US"/>
          </a:p>
        </p:txBody>
      </p:sp>
      <p:pic>
        <p:nvPicPr>
          <p:cNvPr id="5" name="Picture 4">
            <a:extLst>
              <a:ext uri="{FF2B5EF4-FFF2-40B4-BE49-F238E27FC236}">
                <a16:creationId xmlns:a16="http://schemas.microsoft.com/office/drawing/2014/main" id="{E08E0E92-B515-67F4-8D6C-7500503F27C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9239" y="1859280"/>
            <a:ext cx="2227903" cy="4544568"/>
          </a:xfrm>
          <a:prstGeom prst="rect">
            <a:avLst/>
          </a:prstGeom>
        </p:spPr>
      </p:pic>
      <p:pic>
        <p:nvPicPr>
          <p:cNvPr id="8" name="Picture 7">
            <a:extLst>
              <a:ext uri="{FF2B5EF4-FFF2-40B4-BE49-F238E27FC236}">
                <a16:creationId xmlns:a16="http://schemas.microsoft.com/office/drawing/2014/main" id="{31B6A7B1-9C77-F23F-0488-6B0637150F6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02245" y="1859280"/>
            <a:ext cx="2227903" cy="4544568"/>
          </a:xfrm>
          <a:prstGeom prst="rect">
            <a:avLst/>
          </a:prstGeom>
        </p:spPr>
      </p:pic>
      <p:pic>
        <p:nvPicPr>
          <p:cNvPr id="11" name="Picture 10">
            <a:extLst>
              <a:ext uri="{FF2B5EF4-FFF2-40B4-BE49-F238E27FC236}">
                <a16:creationId xmlns:a16="http://schemas.microsoft.com/office/drawing/2014/main" id="{648D6EC5-2CB7-72E5-74B2-ECC03EA2250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67107" y="1859280"/>
            <a:ext cx="2209785" cy="4544568"/>
          </a:xfrm>
          <a:prstGeom prst="rect">
            <a:avLst/>
          </a:prstGeom>
        </p:spPr>
      </p:pic>
      <p:sp>
        <p:nvSpPr>
          <p:cNvPr id="12" name="Rectangle 11">
            <a:extLst>
              <a:ext uri="{FF2B5EF4-FFF2-40B4-BE49-F238E27FC236}">
                <a16:creationId xmlns:a16="http://schemas.microsoft.com/office/drawing/2014/main" id="{B0F7D036-C6D7-686D-816A-42B1496D85D8}"/>
              </a:ext>
            </a:extLst>
          </p:cNvPr>
          <p:cNvSpPr/>
          <p:nvPr/>
        </p:nvSpPr>
        <p:spPr>
          <a:xfrm>
            <a:off x="6511389" y="4114800"/>
            <a:ext cx="763169" cy="6858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7481F058-16F2-DBA2-21FB-38CBFA86B2AB}"/>
              </a:ext>
            </a:extLst>
          </p:cNvPr>
          <p:cNvSpPr/>
          <p:nvPr/>
        </p:nvSpPr>
        <p:spPr>
          <a:xfrm>
            <a:off x="3429000" y="2895600"/>
            <a:ext cx="763169" cy="6858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35637519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9" grpId="0" animBg="1"/>
      <p:bldP spid="9"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1598421"/>
            <a:ext cx="8229600" cy="1066800"/>
          </a:xfrm>
        </p:spPr>
        <p:txBody>
          <a:bodyPr/>
          <a:lstStyle/>
          <a:p>
            <a:r>
              <a:rPr lang="en-US" dirty="0"/>
              <a:t>Question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38</a:t>
            </a:fld>
            <a:endParaRPr lang="en-US" dirty="0"/>
          </a:p>
        </p:txBody>
      </p:sp>
      <p:pic>
        <p:nvPicPr>
          <p:cNvPr id="5" name="Picture 4">
            <a:extLst>
              <a:ext uri="{FF2B5EF4-FFF2-40B4-BE49-F238E27FC236}">
                <a16:creationId xmlns:a16="http://schemas.microsoft.com/office/drawing/2014/main" id="{32247379-B259-48CA-BB6F-13D6D6B8C5D9}"/>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2762071"/>
            <a:ext cx="5306096" cy="1815882"/>
          </a:xfrm>
          <a:prstGeom prst="rect">
            <a:avLst/>
          </a:prstGeom>
          <a:noFill/>
        </p:spPr>
        <p:txBody>
          <a:bodyPr wrap="square" rtlCol="0">
            <a:spAutoFit/>
          </a:bodyPr>
          <a:lstStyle/>
          <a:p>
            <a:r>
              <a:rPr lang="en-US" sz="2800" dirty="0">
                <a:latin typeface="+mn-lt"/>
                <a:cs typeface="ATT Aleck Sans" panose="020B0503020203020204" pitchFamily="34" charset="0"/>
              </a:rPr>
              <a:t>What questions might you ask your health care provider using the patient portal messaging feature?</a:t>
            </a:r>
          </a:p>
        </p:txBody>
      </p:sp>
    </p:spTree>
    <p:custDataLst>
      <p:tags r:id="rId1"/>
    </p:custDataLst>
    <p:extLst>
      <p:ext uri="{BB962C8B-B14F-4D97-AF65-F5344CB8AC3E}">
        <p14:creationId xmlns:p14="http://schemas.microsoft.com/office/powerpoint/2010/main" val="24912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60248" y="1600200"/>
            <a:ext cx="8229600" cy="1066800"/>
          </a:xfrm>
        </p:spPr>
        <p:txBody>
          <a:bodyPr/>
          <a:lstStyle/>
          <a:p>
            <a:r>
              <a:rPr lang="en-US" dirty="0"/>
              <a:t>Let’s Review</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39</a:t>
            </a:fld>
            <a:endParaRPr lang="en-US" dirty="0"/>
          </a:p>
        </p:txBody>
      </p:sp>
      <p:pic>
        <p:nvPicPr>
          <p:cNvPr id="5" name="Picture 4">
            <a:extLst>
              <a:ext uri="{FF2B5EF4-FFF2-40B4-BE49-F238E27FC236}">
                <a16:creationId xmlns:a16="http://schemas.microsoft.com/office/drawing/2014/main" id="{32247379-B259-48CA-BB6F-13D6D6B8C5D9}"/>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2719923"/>
            <a:ext cx="5306096" cy="523220"/>
          </a:xfrm>
          <a:prstGeom prst="rect">
            <a:avLst/>
          </a:prstGeom>
          <a:noFill/>
        </p:spPr>
        <p:txBody>
          <a:bodyPr wrap="square" rtlCol="0">
            <a:spAutoFit/>
          </a:bodyPr>
          <a:lstStyle/>
          <a:p>
            <a:r>
              <a:rPr lang="en-US" sz="2800" dirty="0">
                <a:latin typeface="+mn-lt"/>
                <a:cs typeface="ATT Aleck Sans" panose="020B0503020203020204" pitchFamily="34" charset="0"/>
              </a:rPr>
              <a:t>What is a patient portal? </a:t>
            </a:r>
          </a:p>
        </p:txBody>
      </p:sp>
      <p:sp>
        <p:nvSpPr>
          <p:cNvPr id="7" name="TextBox 6">
            <a:extLst>
              <a:ext uri="{FF2B5EF4-FFF2-40B4-BE49-F238E27FC236}">
                <a16:creationId xmlns:a16="http://schemas.microsoft.com/office/drawing/2014/main" id="{2C9C9502-6460-2F51-3C90-14439E3AE41B}"/>
              </a:ext>
            </a:extLst>
          </p:cNvPr>
          <p:cNvSpPr txBox="1"/>
          <p:nvPr/>
        </p:nvSpPr>
        <p:spPr>
          <a:xfrm>
            <a:off x="457200" y="3512403"/>
            <a:ext cx="5306096" cy="954107"/>
          </a:xfrm>
          <a:prstGeom prst="rect">
            <a:avLst/>
          </a:prstGeom>
          <a:noFill/>
        </p:spPr>
        <p:txBody>
          <a:bodyPr wrap="square" rtlCol="0">
            <a:spAutoFit/>
          </a:bodyPr>
          <a:lstStyle/>
          <a:p>
            <a:r>
              <a:rPr lang="en-US" sz="2800" dirty="0">
                <a:latin typeface="+mn-lt"/>
                <a:cs typeface="ATT Aleck Sans" panose="020B0503020203020204" pitchFamily="34" charset="0"/>
              </a:rPr>
              <a:t>What are some of the things you can do with a patient portal? </a:t>
            </a:r>
          </a:p>
        </p:txBody>
      </p:sp>
    </p:spTree>
    <p:custDataLst>
      <p:tags r:id="rId1"/>
    </p:custDataLst>
    <p:extLst>
      <p:ext uri="{BB962C8B-B14F-4D97-AF65-F5344CB8AC3E}">
        <p14:creationId xmlns:p14="http://schemas.microsoft.com/office/powerpoint/2010/main" val="162654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6CE481-89D2-431C-9620-17728BE9CD4A}"/>
              </a:ext>
            </a:extLst>
          </p:cNvPr>
          <p:cNvSpPr>
            <a:spLocks noGrp="1"/>
          </p:cNvSpPr>
          <p:nvPr>
            <p:ph type="title"/>
          </p:nvPr>
        </p:nvSpPr>
        <p:spPr/>
        <p:txBody>
          <a:bodyPr/>
          <a:lstStyle/>
          <a:p>
            <a:r>
              <a:rPr lang="en-US" dirty="0"/>
              <a:t>Introduction </a:t>
            </a:r>
          </a:p>
        </p:txBody>
      </p:sp>
      <p:sp>
        <p:nvSpPr>
          <p:cNvPr id="2" name="Slide Number Placeholder 1">
            <a:extLst>
              <a:ext uri="{FF2B5EF4-FFF2-40B4-BE49-F238E27FC236}">
                <a16:creationId xmlns:a16="http://schemas.microsoft.com/office/drawing/2014/main" id="{67577A77-46FE-4C6B-BE7F-1A8D2922F0D9}"/>
              </a:ext>
            </a:extLst>
          </p:cNvPr>
          <p:cNvSpPr>
            <a:spLocks noGrp="1"/>
          </p:cNvSpPr>
          <p:nvPr>
            <p:ph type="sldNum" sz="quarter" idx="12"/>
          </p:nvPr>
        </p:nvSpPr>
        <p:spPr/>
        <p:txBody>
          <a:bodyPr/>
          <a:lstStyle/>
          <a:p>
            <a:fld id="{D852D4E8-E283-404D-80D7-3AF63315721A}" type="slidenum">
              <a:rPr lang="en-US" smtClean="0"/>
              <a:t>4</a:t>
            </a:fld>
            <a:endParaRPr lang="en-US" dirty="0"/>
          </a:p>
        </p:txBody>
      </p:sp>
      <p:pic>
        <p:nvPicPr>
          <p:cNvPr id="7" name="Picture 6">
            <a:extLst>
              <a:ext uri="{FF2B5EF4-FFF2-40B4-BE49-F238E27FC236}">
                <a16:creationId xmlns:a16="http://schemas.microsoft.com/office/drawing/2014/main" id="{03D118CF-7260-4A78-B882-4979ABA87EB6}"/>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00800" y="731520"/>
            <a:ext cx="2286000" cy="1997675"/>
          </a:xfrm>
          <a:prstGeom prst="rect">
            <a:avLst/>
          </a:prstGeom>
        </p:spPr>
      </p:pic>
      <p:sp>
        <p:nvSpPr>
          <p:cNvPr id="8" name="TextBox 7">
            <a:extLst>
              <a:ext uri="{FF2B5EF4-FFF2-40B4-BE49-F238E27FC236}">
                <a16:creationId xmlns:a16="http://schemas.microsoft.com/office/drawing/2014/main" id="{78E71EAC-6929-46DA-AB59-77C2E0A51E9D}"/>
              </a:ext>
            </a:extLst>
          </p:cNvPr>
          <p:cNvSpPr txBox="1"/>
          <p:nvPr/>
        </p:nvSpPr>
        <p:spPr>
          <a:xfrm>
            <a:off x="481584" y="3424718"/>
            <a:ext cx="7120218" cy="954107"/>
          </a:xfrm>
          <a:prstGeom prst="rect">
            <a:avLst/>
          </a:prstGeom>
          <a:noFill/>
        </p:spPr>
        <p:txBody>
          <a:bodyPr wrap="square" rtlCol="0">
            <a:spAutoFit/>
          </a:bodyPr>
          <a:lstStyle/>
          <a:p>
            <a:pPr marL="342900" indent="-342900">
              <a:buClr>
                <a:schemeClr val="tx2"/>
              </a:buClr>
              <a:buFont typeface="Arial" panose="020B0604020202020204" pitchFamily="34" charset="0"/>
              <a:buChar char="•"/>
            </a:pPr>
            <a:r>
              <a:rPr lang="en-US" sz="2800" dirty="0">
                <a:latin typeface="+mn-lt"/>
                <a:cs typeface="ATT Aleck Sans" panose="020B0503020203020204" pitchFamily="34" charset="0"/>
              </a:rPr>
              <a:t>What are you hoping to learn in today’s session?</a:t>
            </a:r>
          </a:p>
        </p:txBody>
      </p:sp>
      <p:sp>
        <p:nvSpPr>
          <p:cNvPr id="9" name="TextBox 8">
            <a:extLst>
              <a:ext uri="{FF2B5EF4-FFF2-40B4-BE49-F238E27FC236}">
                <a16:creationId xmlns:a16="http://schemas.microsoft.com/office/drawing/2014/main" id="{8EFFC6CD-3BB2-44D8-8C50-978B7BDB3FC9}"/>
              </a:ext>
            </a:extLst>
          </p:cNvPr>
          <p:cNvSpPr txBox="1"/>
          <p:nvPr/>
        </p:nvSpPr>
        <p:spPr>
          <a:xfrm>
            <a:off x="481584" y="1912578"/>
            <a:ext cx="5919216" cy="954107"/>
          </a:xfrm>
          <a:prstGeom prst="rect">
            <a:avLst/>
          </a:prstGeom>
          <a:noFill/>
        </p:spPr>
        <p:txBody>
          <a:bodyPr wrap="square" lIns="91440" tIns="45720" rIns="91440" bIns="45720" rtlCol="0" anchor="t">
            <a:spAutoFit/>
          </a:bodyPr>
          <a:lstStyle/>
          <a:p>
            <a:pPr marL="342900" indent="-342900">
              <a:buClr>
                <a:schemeClr val="tx2"/>
              </a:buClr>
              <a:buFont typeface="Arial" panose="020B0604020202020204" pitchFamily="34" charset="0"/>
              <a:buChar char="•"/>
            </a:pPr>
            <a:r>
              <a:rPr lang="en-US" sz="2800" dirty="0">
                <a:latin typeface="+mn-lt"/>
                <a:cs typeface="ATT Aleck Sans"/>
              </a:rPr>
              <a:t>How many of you attended a telehealth appointment?</a:t>
            </a:r>
            <a:endParaRPr lang="en-US" sz="2800" dirty="0">
              <a:latin typeface="+mn-lt"/>
              <a:cs typeface="ATT Aleck Sans" panose="020B0503020203020204" pitchFamily="34" charset="0"/>
            </a:endParaRPr>
          </a:p>
        </p:txBody>
      </p:sp>
    </p:spTree>
    <p:custDataLst>
      <p:tags r:id="rId1"/>
    </p:custDataLst>
    <p:extLst>
      <p:ext uri="{BB962C8B-B14F-4D97-AF65-F5344CB8AC3E}">
        <p14:creationId xmlns:p14="http://schemas.microsoft.com/office/powerpoint/2010/main" val="58004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51DA39-27A3-A361-0243-FF818847302E}"/>
              </a:ext>
            </a:extLst>
          </p:cNvPr>
          <p:cNvSpPr>
            <a:spLocks noGrp="1"/>
          </p:cNvSpPr>
          <p:nvPr>
            <p:ph type="title"/>
          </p:nvPr>
        </p:nvSpPr>
        <p:spPr/>
        <p:txBody>
          <a:bodyPr/>
          <a:lstStyle/>
          <a:p>
            <a:r>
              <a:rPr lang="en-US" dirty="0">
                <a:solidFill>
                  <a:schemeClr val="tx2"/>
                </a:solidFill>
              </a:rPr>
              <a:t>Technical Requirements of a Video </a:t>
            </a:r>
            <a:br>
              <a:rPr lang="en-US" dirty="0">
                <a:solidFill>
                  <a:schemeClr val="tx2"/>
                </a:solidFill>
              </a:rPr>
            </a:br>
            <a:r>
              <a:rPr lang="en-US" dirty="0">
                <a:solidFill>
                  <a:schemeClr val="tx2"/>
                </a:solidFill>
              </a:rPr>
              <a:t>Telehealth Visit</a:t>
            </a:r>
          </a:p>
        </p:txBody>
      </p:sp>
      <p:sp>
        <p:nvSpPr>
          <p:cNvPr id="4" name="Slide Number Placeholder 3">
            <a:extLst>
              <a:ext uri="{FF2B5EF4-FFF2-40B4-BE49-F238E27FC236}">
                <a16:creationId xmlns:a16="http://schemas.microsoft.com/office/drawing/2014/main" id="{C1F9DE69-0879-53A8-C4BE-CA9B9A1F7009}"/>
              </a:ext>
            </a:extLst>
          </p:cNvPr>
          <p:cNvSpPr>
            <a:spLocks noGrp="1"/>
          </p:cNvSpPr>
          <p:nvPr>
            <p:ph type="sldNum" sz="quarter" idx="12"/>
          </p:nvPr>
        </p:nvSpPr>
        <p:spPr/>
        <p:txBody>
          <a:bodyPr/>
          <a:lstStyle/>
          <a:p>
            <a:pPr>
              <a:defRPr/>
            </a:pPr>
            <a:fld id="{336D68B3-D8CC-3845-9746-BE8A88B6C7A8}" type="slidenum">
              <a:rPr lang="en-US" smtClean="0"/>
              <a:pPr>
                <a:defRPr/>
              </a:pPr>
              <a:t>40</a:t>
            </a:fld>
            <a:endParaRPr lang="en-US"/>
          </a:p>
        </p:txBody>
      </p:sp>
      <p:pic>
        <p:nvPicPr>
          <p:cNvPr id="6" name="Picture 5">
            <a:extLst>
              <a:ext uri="{FF2B5EF4-FFF2-40B4-BE49-F238E27FC236}">
                <a16:creationId xmlns:a16="http://schemas.microsoft.com/office/drawing/2014/main" id="{BD466CC0-0CFA-8A92-0D54-D48673CD029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4150" y="1920240"/>
            <a:ext cx="6235700" cy="4152900"/>
          </a:xfrm>
          <a:prstGeom prst="rect">
            <a:avLst/>
          </a:prstGeom>
        </p:spPr>
      </p:pic>
    </p:spTree>
    <p:custDataLst>
      <p:tags r:id="rId1"/>
    </p:custDataLst>
    <p:extLst>
      <p:ext uri="{BB962C8B-B14F-4D97-AF65-F5344CB8AC3E}">
        <p14:creationId xmlns:p14="http://schemas.microsoft.com/office/powerpoint/2010/main" val="1556405425"/>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D0CA9A-A8AB-8D58-901E-BF48B47F974F}"/>
              </a:ext>
            </a:extLst>
          </p:cNvPr>
          <p:cNvSpPr>
            <a:spLocks noGrp="1"/>
          </p:cNvSpPr>
          <p:nvPr>
            <p:ph idx="1"/>
          </p:nvPr>
        </p:nvSpPr>
        <p:spPr>
          <a:xfrm>
            <a:off x="4365004" y="1796415"/>
            <a:ext cx="4321796" cy="4756785"/>
          </a:xfrm>
        </p:spPr>
        <p:txBody>
          <a:bodyPr>
            <a:normAutofit/>
          </a:bodyPr>
          <a:lstStyle/>
          <a:p>
            <a:pPr marL="82550" indent="0">
              <a:buNone/>
            </a:pPr>
            <a:r>
              <a:rPr lang="en-US" sz="2400" dirty="0">
                <a:solidFill>
                  <a:schemeClr val="tx1"/>
                </a:solidFill>
              </a:rPr>
              <a:t>A computing device with a:</a:t>
            </a:r>
          </a:p>
          <a:p>
            <a:pPr marL="742950" lvl="1" indent="-285750">
              <a:buFont typeface="Arial" panose="020B0604020202020204" pitchFamily="34" charset="0"/>
              <a:buChar char="•"/>
            </a:pPr>
            <a:r>
              <a:rPr lang="en-US" sz="2400" dirty="0">
                <a:solidFill>
                  <a:schemeClr val="tx1"/>
                </a:solidFill>
              </a:rPr>
              <a:t>Camera</a:t>
            </a:r>
          </a:p>
          <a:p>
            <a:pPr marL="742950" lvl="1" indent="-285750">
              <a:buFont typeface="Arial" panose="020B0604020202020204" pitchFamily="34" charset="0"/>
              <a:buChar char="•"/>
            </a:pPr>
            <a:r>
              <a:rPr lang="en-US" sz="2400" dirty="0">
                <a:solidFill>
                  <a:schemeClr val="tx1"/>
                </a:solidFill>
              </a:rPr>
              <a:t>Microphone</a:t>
            </a:r>
            <a:endParaRPr lang="en-US" sz="2400" dirty="0"/>
          </a:p>
          <a:p>
            <a:pPr marL="742950" lvl="1" indent="-285750">
              <a:buFont typeface="Arial" panose="020B0604020202020204" pitchFamily="34" charset="0"/>
              <a:buChar char="•"/>
            </a:pPr>
            <a:r>
              <a:rPr lang="en-US" sz="2400" dirty="0">
                <a:solidFill>
                  <a:schemeClr val="tx1"/>
                </a:solidFill>
              </a:rPr>
              <a:t>Speaker</a:t>
            </a:r>
          </a:p>
          <a:p>
            <a:endParaRPr lang="en-US" sz="2400" dirty="0">
              <a:solidFill>
                <a:schemeClr val="tx1"/>
              </a:solidFill>
            </a:endParaRPr>
          </a:p>
        </p:txBody>
      </p:sp>
      <p:sp>
        <p:nvSpPr>
          <p:cNvPr id="3" name="Title 2">
            <a:extLst>
              <a:ext uri="{FF2B5EF4-FFF2-40B4-BE49-F238E27FC236}">
                <a16:creationId xmlns:a16="http://schemas.microsoft.com/office/drawing/2014/main" id="{F9AEE309-3648-0617-2ACB-975105255F46}"/>
              </a:ext>
            </a:extLst>
          </p:cNvPr>
          <p:cNvSpPr>
            <a:spLocks noGrp="1"/>
          </p:cNvSpPr>
          <p:nvPr>
            <p:ph type="title"/>
          </p:nvPr>
        </p:nvSpPr>
        <p:spPr/>
        <p:txBody>
          <a:bodyPr/>
          <a:lstStyle/>
          <a:p>
            <a:r>
              <a:rPr lang="en-US" dirty="0"/>
              <a:t>Technical Requirements: What You Need</a:t>
            </a:r>
          </a:p>
        </p:txBody>
      </p:sp>
      <p:sp>
        <p:nvSpPr>
          <p:cNvPr id="4" name="Slide Number Placeholder 3">
            <a:extLst>
              <a:ext uri="{FF2B5EF4-FFF2-40B4-BE49-F238E27FC236}">
                <a16:creationId xmlns:a16="http://schemas.microsoft.com/office/drawing/2014/main" id="{62047E54-A173-13E2-08FA-1DE6FF3C9290}"/>
              </a:ext>
            </a:extLst>
          </p:cNvPr>
          <p:cNvSpPr>
            <a:spLocks noGrp="1"/>
          </p:cNvSpPr>
          <p:nvPr>
            <p:ph type="sldNum" sz="quarter" idx="12"/>
          </p:nvPr>
        </p:nvSpPr>
        <p:spPr/>
        <p:txBody>
          <a:bodyPr/>
          <a:lstStyle/>
          <a:p>
            <a:pPr>
              <a:defRPr/>
            </a:pPr>
            <a:fld id="{F616B086-A122-1741-9680-6C9452D43E22}" type="slidenum">
              <a:rPr lang="en-US" smtClean="0"/>
              <a:pPr>
                <a:defRPr/>
              </a:pPr>
              <a:t>41</a:t>
            </a:fld>
            <a:endParaRPr lang="en-US"/>
          </a:p>
        </p:txBody>
      </p:sp>
      <p:pic>
        <p:nvPicPr>
          <p:cNvPr id="5" name="Picture 4">
            <a:extLst>
              <a:ext uri="{FF2B5EF4-FFF2-40B4-BE49-F238E27FC236}">
                <a16:creationId xmlns:a16="http://schemas.microsoft.com/office/drawing/2014/main" id="{8EC1E14E-F03B-F0BB-2D02-6357E553997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 y="2984500"/>
            <a:ext cx="5152404" cy="3452779"/>
          </a:xfrm>
          <a:prstGeom prst="rect">
            <a:avLst/>
          </a:prstGeom>
        </p:spPr>
      </p:pic>
      <p:pic>
        <p:nvPicPr>
          <p:cNvPr id="6" name="Picture 5">
            <a:extLst>
              <a:ext uri="{FF2B5EF4-FFF2-40B4-BE49-F238E27FC236}">
                <a16:creationId xmlns:a16="http://schemas.microsoft.com/office/drawing/2014/main" id="{24B560B5-AED4-D679-D376-DDDF7A17C83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19400" y="1916112"/>
            <a:ext cx="1244600" cy="1066800"/>
          </a:xfrm>
          <a:prstGeom prst="rect">
            <a:avLst/>
          </a:prstGeom>
        </p:spPr>
      </p:pic>
    </p:spTree>
    <p:custDataLst>
      <p:tags r:id="rId1"/>
    </p:custDataLst>
    <p:extLst>
      <p:ext uri="{BB962C8B-B14F-4D97-AF65-F5344CB8AC3E}">
        <p14:creationId xmlns:p14="http://schemas.microsoft.com/office/powerpoint/2010/main" val="651766390"/>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A6FC94-302E-F540-F20E-22DBDE30AB08}"/>
              </a:ext>
            </a:extLst>
          </p:cNvPr>
          <p:cNvSpPr>
            <a:spLocks noGrp="1"/>
          </p:cNvSpPr>
          <p:nvPr>
            <p:ph idx="1"/>
          </p:nvPr>
        </p:nvSpPr>
        <p:spPr/>
        <p:txBody>
          <a:bodyPr>
            <a:normAutofit/>
          </a:bodyPr>
          <a:lstStyle/>
          <a:p>
            <a:pPr marL="82550" indent="0">
              <a:buNone/>
            </a:pPr>
            <a:r>
              <a:rPr lang="en-US" sz="2400" b="1" dirty="0"/>
              <a:t>Advantages</a:t>
            </a:r>
          </a:p>
          <a:p>
            <a:r>
              <a:rPr lang="en-US" sz="2400" dirty="0">
                <a:solidFill>
                  <a:schemeClr val="tx1"/>
                </a:solidFill>
              </a:rPr>
              <a:t>Built-in microphone, speaker and camera</a:t>
            </a:r>
          </a:p>
          <a:p>
            <a:r>
              <a:rPr lang="en-US" sz="2400" dirty="0">
                <a:solidFill>
                  <a:schemeClr val="tx1"/>
                </a:solidFill>
              </a:rPr>
              <a:t>Easy to maneuver</a:t>
            </a:r>
          </a:p>
          <a:p>
            <a:r>
              <a:rPr lang="en-US" sz="2400" dirty="0">
                <a:solidFill>
                  <a:schemeClr val="tx1"/>
                </a:solidFill>
              </a:rPr>
              <a:t>It’s portable</a:t>
            </a:r>
          </a:p>
          <a:p>
            <a:endParaRPr lang="en-US" sz="2400" dirty="0"/>
          </a:p>
          <a:p>
            <a:pPr marL="82550" indent="0">
              <a:buNone/>
            </a:pPr>
            <a:r>
              <a:rPr lang="en-US" sz="2400" b="1" dirty="0"/>
              <a:t>Disadvantages</a:t>
            </a:r>
          </a:p>
          <a:p>
            <a:r>
              <a:rPr lang="en-US" sz="2400" dirty="0">
                <a:solidFill>
                  <a:schemeClr val="tx1"/>
                </a:solidFill>
              </a:rPr>
              <a:t>May need to download an app</a:t>
            </a:r>
          </a:p>
          <a:p>
            <a:r>
              <a:rPr lang="en-US" sz="2400" dirty="0">
                <a:solidFill>
                  <a:schemeClr val="tx1"/>
                </a:solidFill>
              </a:rPr>
              <a:t>Smartphone screens are small</a:t>
            </a:r>
          </a:p>
          <a:p>
            <a:r>
              <a:rPr lang="en-US" sz="2400" dirty="0">
                <a:solidFill>
                  <a:schemeClr val="tx1"/>
                </a:solidFill>
              </a:rPr>
              <a:t>Place the device on a stand</a:t>
            </a:r>
          </a:p>
        </p:txBody>
      </p:sp>
      <p:sp>
        <p:nvSpPr>
          <p:cNvPr id="3" name="Title 2">
            <a:extLst>
              <a:ext uri="{FF2B5EF4-FFF2-40B4-BE49-F238E27FC236}">
                <a16:creationId xmlns:a16="http://schemas.microsoft.com/office/drawing/2014/main" id="{8563E8A2-C0FC-C741-7691-D5B77660810D}"/>
              </a:ext>
            </a:extLst>
          </p:cNvPr>
          <p:cNvSpPr>
            <a:spLocks noGrp="1"/>
          </p:cNvSpPr>
          <p:nvPr>
            <p:ph type="title"/>
          </p:nvPr>
        </p:nvSpPr>
        <p:spPr/>
        <p:txBody>
          <a:bodyPr/>
          <a:lstStyle/>
          <a:p>
            <a:r>
              <a:rPr lang="en-US" dirty="0"/>
              <a:t>Smartphone or Tablet</a:t>
            </a:r>
          </a:p>
        </p:txBody>
      </p:sp>
      <p:sp>
        <p:nvSpPr>
          <p:cNvPr id="4" name="Slide Number Placeholder 3">
            <a:extLst>
              <a:ext uri="{FF2B5EF4-FFF2-40B4-BE49-F238E27FC236}">
                <a16:creationId xmlns:a16="http://schemas.microsoft.com/office/drawing/2014/main" id="{A9F8C952-83CE-023A-4FAF-3BF408DD8D3D}"/>
              </a:ext>
            </a:extLst>
          </p:cNvPr>
          <p:cNvSpPr>
            <a:spLocks noGrp="1"/>
          </p:cNvSpPr>
          <p:nvPr>
            <p:ph type="sldNum" sz="quarter" idx="12"/>
          </p:nvPr>
        </p:nvSpPr>
        <p:spPr/>
        <p:txBody>
          <a:bodyPr/>
          <a:lstStyle/>
          <a:p>
            <a:pPr>
              <a:defRPr/>
            </a:pPr>
            <a:fld id="{F616B086-A122-1741-9680-6C9452D43E22}" type="slidenum">
              <a:rPr lang="en-US" smtClean="0"/>
              <a:pPr>
                <a:defRPr/>
              </a:pPr>
              <a:t>42</a:t>
            </a:fld>
            <a:endParaRPr lang="en-US"/>
          </a:p>
        </p:txBody>
      </p:sp>
      <p:pic>
        <p:nvPicPr>
          <p:cNvPr id="10" name="Picture 9">
            <a:extLst>
              <a:ext uri="{FF2B5EF4-FFF2-40B4-BE49-F238E27FC236}">
                <a16:creationId xmlns:a16="http://schemas.microsoft.com/office/drawing/2014/main" id="{E28F6B75-83D8-957F-4D06-6A190999D29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08587" y="2969895"/>
            <a:ext cx="3178213" cy="3406712"/>
          </a:xfrm>
          <a:prstGeom prst="rect">
            <a:avLst/>
          </a:prstGeom>
        </p:spPr>
      </p:pic>
    </p:spTree>
    <p:custDataLst>
      <p:tags r:id="rId1"/>
    </p:custDataLst>
    <p:extLst>
      <p:ext uri="{BB962C8B-B14F-4D97-AF65-F5344CB8AC3E}">
        <p14:creationId xmlns:p14="http://schemas.microsoft.com/office/powerpoint/2010/main" val="14283085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A6FC94-302E-F540-F20E-22DBDE30AB08}"/>
              </a:ext>
            </a:extLst>
          </p:cNvPr>
          <p:cNvSpPr>
            <a:spLocks noGrp="1"/>
          </p:cNvSpPr>
          <p:nvPr>
            <p:ph idx="1"/>
          </p:nvPr>
        </p:nvSpPr>
        <p:spPr>
          <a:xfrm>
            <a:off x="457201" y="1796415"/>
            <a:ext cx="4754880" cy="4756785"/>
          </a:xfrm>
        </p:spPr>
        <p:txBody>
          <a:bodyPr>
            <a:normAutofit/>
          </a:bodyPr>
          <a:lstStyle/>
          <a:p>
            <a:pPr marL="82550" indent="0">
              <a:buNone/>
            </a:pPr>
            <a:r>
              <a:rPr lang="en-US" sz="2400" b="1" dirty="0"/>
              <a:t>Advantages</a:t>
            </a:r>
          </a:p>
          <a:p>
            <a:r>
              <a:rPr lang="en-US" sz="2400" dirty="0">
                <a:solidFill>
                  <a:schemeClr val="tx1"/>
                </a:solidFill>
              </a:rPr>
              <a:t>Screen is large making it easy to see the provider and anything they share</a:t>
            </a:r>
          </a:p>
          <a:p>
            <a:r>
              <a:rPr lang="en-US" sz="2400" dirty="0">
                <a:solidFill>
                  <a:schemeClr val="tx1"/>
                </a:solidFill>
              </a:rPr>
              <a:t>Most devices include built-in microphone, speaker, and camera</a:t>
            </a:r>
          </a:p>
          <a:p>
            <a:r>
              <a:rPr lang="en-US" sz="2400" dirty="0">
                <a:solidFill>
                  <a:schemeClr val="tx1"/>
                </a:solidFill>
              </a:rPr>
              <a:t>Laptops are portable</a:t>
            </a:r>
          </a:p>
          <a:p>
            <a:endParaRPr lang="en-US" sz="2400" dirty="0"/>
          </a:p>
        </p:txBody>
      </p:sp>
      <p:sp>
        <p:nvSpPr>
          <p:cNvPr id="3" name="Title 2">
            <a:extLst>
              <a:ext uri="{FF2B5EF4-FFF2-40B4-BE49-F238E27FC236}">
                <a16:creationId xmlns:a16="http://schemas.microsoft.com/office/drawing/2014/main" id="{8563E8A2-C0FC-C741-7691-D5B77660810D}"/>
              </a:ext>
            </a:extLst>
          </p:cNvPr>
          <p:cNvSpPr>
            <a:spLocks noGrp="1"/>
          </p:cNvSpPr>
          <p:nvPr>
            <p:ph type="title"/>
          </p:nvPr>
        </p:nvSpPr>
        <p:spPr/>
        <p:txBody>
          <a:bodyPr/>
          <a:lstStyle/>
          <a:p>
            <a:r>
              <a:rPr lang="en-US" dirty="0"/>
              <a:t>Computer or Laptop</a:t>
            </a:r>
          </a:p>
        </p:txBody>
      </p:sp>
      <p:sp>
        <p:nvSpPr>
          <p:cNvPr id="4" name="Slide Number Placeholder 3">
            <a:extLst>
              <a:ext uri="{FF2B5EF4-FFF2-40B4-BE49-F238E27FC236}">
                <a16:creationId xmlns:a16="http://schemas.microsoft.com/office/drawing/2014/main" id="{A9F8C952-83CE-023A-4FAF-3BF408DD8D3D}"/>
              </a:ext>
            </a:extLst>
          </p:cNvPr>
          <p:cNvSpPr>
            <a:spLocks noGrp="1"/>
          </p:cNvSpPr>
          <p:nvPr>
            <p:ph type="sldNum" sz="quarter" idx="12"/>
          </p:nvPr>
        </p:nvSpPr>
        <p:spPr/>
        <p:txBody>
          <a:bodyPr/>
          <a:lstStyle/>
          <a:p>
            <a:pPr>
              <a:defRPr/>
            </a:pPr>
            <a:fld id="{F616B086-A122-1741-9680-6C9452D43E22}" type="slidenum">
              <a:rPr lang="en-US" smtClean="0"/>
              <a:pPr>
                <a:defRPr/>
              </a:pPr>
              <a:t>43</a:t>
            </a:fld>
            <a:endParaRPr lang="en-US"/>
          </a:p>
        </p:txBody>
      </p:sp>
      <p:pic>
        <p:nvPicPr>
          <p:cNvPr id="8" name="Picture 7">
            <a:extLst>
              <a:ext uri="{FF2B5EF4-FFF2-40B4-BE49-F238E27FC236}">
                <a16:creationId xmlns:a16="http://schemas.microsoft.com/office/drawing/2014/main" id="{9520910B-A5CC-C2BA-2109-4F2FD48BF8E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614586" y="4190490"/>
            <a:ext cx="3321452" cy="2061591"/>
          </a:xfrm>
          <a:prstGeom prst="rect">
            <a:avLst/>
          </a:prstGeom>
        </p:spPr>
      </p:pic>
      <p:pic>
        <p:nvPicPr>
          <p:cNvPr id="11" name="Picture 10">
            <a:extLst>
              <a:ext uri="{FF2B5EF4-FFF2-40B4-BE49-F238E27FC236}">
                <a16:creationId xmlns:a16="http://schemas.microsoft.com/office/drawing/2014/main" id="{61114B95-DA1B-CE7E-956F-27B64B0402E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40257" y="1676400"/>
            <a:ext cx="3151357" cy="2377503"/>
          </a:xfrm>
          <a:prstGeom prst="rect">
            <a:avLst/>
          </a:prstGeom>
        </p:spPr>
      </p:pic>
    </p:spTree>
    <p:custDataLst>
      <p:tags r:id="rId1"/>
    </p:custDataLst>
    <p:extLst>
      <p:ext uri="{BB962C8B-B14F-4D97-AF65-F5344CB8AC3E}">
        <p14:creationId xmlns:p14="http://schemas.microsoft.com/office/powerpoint/2010/main" val="2733384871"/>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A6FC94-302E-F540-F20E-22DBDE30AB08}"/>
              </a:ext>
            </a:extLst>
          </p:cNvPr>
          <p:cNvSpPr>
            <a:spLocks noGrp="1"/>
          </p:cNvSpPr>
          <p:nvPr>
            <p:ph idx="1"/>
          </p:nvPr>
        </p:nvSpPr>
        <p:spPr>
          <a:xfrm>
            <a:off x="457200" y="1796415"/>
            <a:ext cx="4724400" cy="4756785"/>
          </a:xfrm>
        </p:spPr>
        <p:txBody>
          <a:bodyPr>
            <a:normAutofit/>
          </a:bodyPr>
          <a:lstStyle/>
          <a:p>
            <a:pPr marL="82550" indent="0">
              <a:buNone/>
            </a:pPr>
            <a:r>
              <a:rPr lang="en-US" sz="2400" b="1" dirty="0"/>
              <a:t>Disadvantages</a:t>
            </a:r>
          </a:p>
          <a:p>
            <a:r>
              <a:rPr lang="en-US" sz="2400" dirty="0">
                <a:solidFill>
                  <a:schemeClr val="tx1"/>
                </a:solidFill>
              </a:rPr>
              <a:t>Desktop computers are not portable.</a:t>
            </a:r>
          </a:p>
          <a:p>
            <a:r>
              <a:rPr lang="en-US" sz="2400" dirty="0">
                <a:solidFill>
                  <a:schemeClr val="tx1"/>
                </a:solidFill>
              </a:rPr>
              <a:t>Some devices may not include built-in microphone, speaker and camera. </a:t>
            </a:r>
          </a:p>
        </p:txBody>
      </p:sp>
      <p:sp>
        <p:nvSpPr>
          <p:cNvPr id="3" name="Title 2">
            <a:extLst>
              <a:ext uri="{FF2B5EF4-FFF2-40B4-BE49-F238E27FC236}">
                <a16:creationId xmlns:a16="http://schemas.microsoft.com/office/drawing/2014/main" id="{8563E8A2-C0FC-C741-7691-D5B77660810D}"/>
              </a:ext>
            </a:extLst>
          </p:cNvPr>
          <p:cNvSpPr>
            <a:spLocks noGrp="1"/>
          </p:cNvSpPr>
          <p:nvPr>
            <p:ph type="title"/>
          </p:nvPr>
        </p:nvSpPr>
        <p:spPr/>
        <p:txBody>
          <a:bodyPr/>
          <a:lstStyle/>
          <a:p>
            <a:r>
              <a:rPr lang="en-US" dirty="0"/>
              <a:t>Computer or Laptop</a:t>
            </a:r>
          </a:p>
        </p:txBody>
      </p:sp>
      <p:sp>
        <p:nvSpPr>
          <p:cNvPr id="4" name="Slide Number Placeholder 3">
            <a:extLst>
              <a:ext uri="{FF2B5EF4-FFF2-40B4-BE49-F238E27FC236}">
                <a16:creationId xmlns:a16="http://schemas.microsoft.com/office/drawing/2014/main" id="{A9F8C952-83CE-023A-4FAF-3BF408DD8D3D}"/>
              </a:ext>
            </a:extLst>
          </p:cNvPr>
          <p:cNvSpPr>
            <a:spLocks noGrp="1"/>
          </p:cNvSpPr>
          <p:nvPr>
            <p:ph type="sldNum" sz="quarter" idx="12"/>
          </p:nvPr>
        </p:nvSpPr>
        <p:spPr/>
        <p:txBody>
          <a:bodyPr/>
          <a:lstStyle/>
          <a:p>
            <a:pPr>
              <a:defRPr/>
            </a:pPr>
            <a:fld id="{F616B086-A122-1741-9680-6C9452D43E22}" type="slidenum">
              <a:rPr lang="en-US" smtClean="0"/>
              <a:pPr>
                <a:defRPr/>
              </a:pPr>
              <a:t>44</a:t>
            </a:fld>
            <a:endParaRPr lang="en-US"/>
          </a:p>
        </p:txBody>
      </p:sp>
      <p:pic>
        <p:nvPicPr>
          <p:cNvPr id="8" name="Picture 7">
            <a:extLst>
              <a:ext uri="{FF2B5EF4-FFF2-40B4-BE49-F238E27FC236}">
                <a16:creationId xmlns:a16="http://schemas.microsoft.com/office/drawing/2014/main" id="{9520910B-A5CC-C2BA-2109-4F2FD48BF8E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614586" y="4190490"/>
            <a:ext cx="3321452" cy="2061591"/>
          </a:xfrm>
          <a:prstGeom prst="rect">
            <a:avLst/>
          </a:prstGeom>
        </p:spPr>
      </p:pic>
      <p:pic>
        <p:nvPicPr>
          <p:cNvPr id="11" name="Picture 10">
            <a:extLst>
              <a:ext uri="{FF2B5EF4-FFF2-40B4-BE49-F238E27FC236}">
                <a16:creationId xmlns:a16="http://schemas.microsoft.com/office/drawing/2014/main" id="{61114B95-DA1B-CE7E-956F-27B64B0402E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40257" y="1676400"/>
            <a:ext cx="3151357" cy="2377503"/>
          </a:xfrm>
          <a:prstGeom prst="rect">
            <a:avLst/>
          </a:prstGeom>
        </p:spPr>
      </p:pic>
    </p:spTree>
    <p:custDataLst>
      <p:tags r:id="rId1"/>
    </p:custDataLst>
    <p:extLst>
      <p:ext uri="{BB962C8B-B14F-4D97-AF65-F5344CB8AC3E}">
        <p14:creationId xmlns:p14="http://schemas.microsoft.com/office/powerpoint/2010/main" val="2915747000"/>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Question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45</a:t>
            </a:fld>
            <a:endParaRPr lang="en-US" dirty="0"/>
          </a:p>
        </p:txBody>
      </p:sp>
      <p:pic>
        <p:nvPicPr>
          <p:cNvPr id="5" name="Picture 4">
            <a:extLst>
              <a:ext uri="{FF2B5EF4-FFF2-40B4-BE49-F238E27FC236}">
                <a16:creationId xmlns:a16="http://schemas.microsoft.com/office/drawing/2014/main" id="{32247379-B259-48CA-BB6F-13D6D6B8C5D9}"/>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2154250"/>
            <a:ext cx="5650592" cy="1200329"/>
          </a:xfrm>
          <a:prstGeom prst="rect">
            <a:avLst/>
          </a:prstGeom>
          <a:noFill/>
        </p:spPr>
        <p:txBody>
          <a:bodyPr wrap="square" rtlCol="0">
            <a:spAutoFit/>
          </a:bodyPr>
          <a:lstStyle/>
          <a:p>
            <a:r>
              <a:rPr lang="en-US" sz="2400" dirty="0">
                <a:latin typeface="+mn-lt"/>
                <a:cs typeface="ATT Aleck Sans" panose="020B0503020203020204" pitchFamily="34" charset="0"/>
              </a:rPr>
              <a:t>Which device or devices will you use to participate in your video conferencing telehealth appointment? Why? </a:t>
            </a:r>
          </a:p>
        </p:txBody>
      </p:sp>
      <p:pic>
        <p:nvPicPr>
          <p:cNvPr id="2" name="Picture 1">
            <a:extLst>
              <a:ext uri="{FF2B5EF4-FFF2-40B4-BE49-F238E27FC236}">
                <a16:creationId xmlns:a16="http://schemas.microsoft.com/office/drawing/2014/main" id="{4159D254-95D5-F793-ADA4-DB65C0A2C8E5}"/>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791200" y="4178808"/>
            <a:ext cx="3137915" cy="1947672"/>
          </a:xfrm>
          <a:prstGeom prst="rect">
            <a:avLst/>
          </a:prstGeom>
        </p:spPr>
      </p:pic>
      <p:pic>
        <p:nvPicPr>
          <p:cNvPr id="8" name="Picture 7">
            <a:extLst>
              <a:ext uri="{FF2B5EF4-FFF2-40B4-BE49-F238E27FC236}">
                <a16:creationId xmlns:a16="http://schemas.microsoft.com/office/drawing/2014/main" id="{F90316AB-F843-9C77-EF54-730A6604A81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3686" y="4365829"/>
            <a:ext cx="2586714" cy="1951515"/>
          </a:xfrm>
          <a:prstGeom prst="rect">
            <a:avLst/>
          </a:prstGeom>
        </p:spPr>
      </p:pic>
      <p:pic>
        <p:nvPicPr>
          <p:cNvPr id="9" name="Picture 8">
            <a:extLst>
              <a:ext uri="{FF2B5EF4-FFF2-40B4-BE49-F238E27FC236}">
                <a16:creationId xmlns:a16="http://schemas.microsoft.com/office/drawing/2014/main" id="{57104DA9-6BFB-BE65-5CAD-80ED288A08E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91863" y="4224528"/>
            <a:ext cx="1817035" cy="1947672"/>
          </a:xfrm>
          <a:prstGeom prst="rect">
            <a:avLst/>
          </a:prstGeom>
        </p:spPr>
      </p:pic>
    </p:spTree>
    <p:custDataLst>
      <p:tags r:id="rId1"/>
    </p:custDataLst>
    <p:extLst>
      <p:ext uri="{BB962C8B-B14F-4D97-AF65-F5344CB8AC3E}">
        <p14:creationId xmlns:p14="http://schemas.microsoft.com/office/powerpoint/2010/main" val="3808927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F38620-2423-2E5E-A690-BB4C1190A66A}"/>
              </a:ext>
            </a:extLst>
          </p:cNvPr>
          <p:cNvSpPr>
            <a:spLocks noGrp="1"/>
          </p:cNvSpPr>
          <p:nvPr>
            <p:ph type="title"/>
          </p:nvPr>
        </p:nvSpPr>
        <p:spPr/>
        <p:txBody>
          <a:bodyPr/>
          <a:lstStyle/>
          <a:p>
            <a:r>
              <a:rPr lang="en-US" dirty="0"/>
              <a:t>Check Your Internet Connection</a:t>
            </a:r>
          </a:p>
        </p:txBody>
      </p:sp>
      <p:sp>
        <p:nvSpPr>
          <p:cNvPr id="4" name="Slide Number Placeholder 3">
            <a:extLst>
              <a:ext uri="{FF2B5EF4-FFF2-40B4-BE49-F238E27FC236}">
                <a16:creationId xmlns:a16="http://schemas.microsoft.com/office/drawing/2014/main" id="{49DFBB2D-316A-1F6F-40BB-5DD607672399}"/>
              </a:ext>
            </a:extLst>
          </p:cNvPr>
          <p:cNvSpPr>
            <a:spLocks noGrp="1"/>
          </p:cNvSpPr>
          <p:nvPr>
            <p:ph type="sldNum" sz="quarter" idx="12"/>
          </p:nvPr>
        </p:nvSpPr>
        <p:spPr/>
        <p:txBody>
          <a:bodyPr/>
          <a:lstStyle/>
          <a:p>
            <a:pPr>
              <a:defRPr/>
            </a:pPr>
            <a:fld id="{F616B086-A122-1741-9680-6C9452D43E22}" type="slidenum">
              <a:rPr lang="en-US" smtClean="0"/>
              <a:pPr>
                <a:defRPr/>
              </a:pPr>
              <a:t>46</a:t>
            </a:fld>
            <a:endParaRPr lang="en-US"/>
          </a:p>
        </p:txBody>
      </p:sp>
      <p:pic>
        <p:nvPicPr>
          <p:cNvPr id="6" name="Picture 5">
            <a:extLst>
              <a:ext uri="{FF2B5EF4-FFF2-40B4-BE49-F238E27FC236}">
                <a16:creationId xmlns:a16="http://schemas.microsoft.com/office/drawing/2014/main" id="{CDDF7BEB-1DD4-3C79-E38C-F329658E5E9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71600" y="1828800"/>
            <a:ext cx="6235700" cy="4381500"/>
          </a:xfrm>
          <a:prstGeom prst="rect">
            <a:avLst/>
          </a:prstGeom>
        </p:spPr>
      </p:pic>
      <p:pic>
        <p:nvPicPr>
          <p:cNvPr id="7" name="Picture 6">
            <a:extLst>
              <a:ext uri="{FF2B5EF4-FFF2-40B4-BE49-F238E27FC236}">
                <a16:creationId xmlns:a16="http://schemas.microsoft.com/office/drawing/2014/main" id="{471FEBD4-0836-9649-D62C-76E8783A2CC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95600" y="2679700"/>
            <a:ext cx="1655064" cy="1418626"/>
          </a:xfrm>
          <a:prstGeom prst="rect">
            <a:avLst/>
          </a:prstGeom>
        </p:spPr>
      </p:pic>
    </p:spTree>
    <p:custDataLst>
      <p:tags r:id="rId1"/>
    </p:custDataLst>
    <p:extLst>
      <p:ext uri="{BB962C8B-B14F-4D97-AF65-F5344CB8AC3E}">
        <p14:creationId xmlns:p14="http://schemas.microsoft.com/office/powerpoint/2010/main" val="619817477"/>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F38620-2423-2E5E-A690-BB4C1190A66A}"/>
              </a:ext>
            </a:extLst>
          </p:cNvPr>
          <p:cNvSpPr>
            <a:spLocks noGrp="1"/>
          </p:cNvSpPr>
          <p:nvPr>
            <p:ph type="title"/>
          </p:nvPr>
        </p:nvSpPr>
        <p:spPr/>
        <p:txBody>
          <a:bodyPr/>
          <a:lstStyle/>
          <a:p>
            <a:r>
              <a:rPr lang="en-US" dirty="0"/>
              <a:t>Check Your Internet Connection</a:t>
            </a:r>
          </a:p>
        </p:txBody>
      </p:sp>
      <p:sp>
        <p:nvSpPr>
          <p:cNvPr id="4" name="Slide Number Placeholder 3">
            <a:extLst>
              <a:ext uri="{FF2B5EF4-FFF2-40B4-BE49-F238E27FC236}">
                <a16:creationId xmlns:a16="http://schemas.microsoft.com/office/drawing/2014/main" id="{49DFBB2D-316A-1F6F-40BB-5DD607672399}"/>
              </a:ext>
            </a:extLst>
          </p:cNvPr>
          <p:cNvSpPr>
            <a:spLocks noGrp="1"/>
          </p:cNvSpPr>
          <p:nvPr>
            <p:ph type="sldNum" sz="quarter" idx="12"/>
          </p:nvPr>
        </p:nvSpPr>
        <p:spPr/>
        <p:txBody>
          <a:bodyPr/>
          <a:lstStyle/>
          <a:p>
            <a:pPr>
              <a:defRPr/>
            </a:pPr>
            <a:fld id="{F616B086-A122-1741-9680-6C9452D43E22}" type="slidenum">
              <a:rPr lang="en-US" smtClean="0"/>
              <a:pPr>
                <a:defRPr/>
              </a:pPr>
              <a:t>47</a:t>
            </a:fld>
            <a:endParaRPr lang="en-US"/>
          </a:p>
        </p:txBody>
      </p:sp>
      <p:pic>
        <p:nvPicPr>
          <p:cNvPr id="9" name="Picture 8" descr="A screenshot of the Speedtest web page. &#10;&#10;">
            <a:extLst>
              <a:ext uri="{FF2B5EF4-FFF2-40B4-BE49-F238E27FC236}">
                <a16:creationId xmlns:a16="http://schemas.microsoft.com/office/drawing/2014/main" id="{BAB4B327-76D7-18C4-CC1D-22C3AEBA18B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5268" y="1797684"/>
            <a:ext cx="6233463" cy="4526280"/>
          </a:xfrm>
          <a:prstGeom prst="rect">
            <a:avLst/>
          </a:prstGeom>
        </p:spPr>
      </p:pic>
      <p:sp>
        <p:nvSpPr>
          <p:cNvPr id="2" name="TextBox 1">
            <a:extLst>
              <a:ext uri="{FF2B5EF4-FFF2-40B4-BE49-F238E27FC236}">
                <a16:creationId xmlns:a16="http://schemas.microsoft.com/office/drawing/2014/main" id="{F7DCB65D-74C9-BEB1-E6DE-BFC57746CC2F}"/>
              </a:ext>
            </a:extLst>
          </p:cNvPr>
          <p:cNvSpPr txBox="1"/>
          <p:nvPr/>
        </p:nvSpPr>
        <p:spPr>
          <a:xfrm>
            <a:off x="2209799" y="6033741"/>
            <a:ext cx="4724400" cy="400110"/>
          </a:xfrm>
          <a:prstGeom prst="rect">
            <a:avLst/>
          </a:prstGeom>
          <a:solidFill>
            <a:schemeClr val="accent5">
              <a:lumMod val="20000"/>
              <a:lumOff val="80000"/>
            </a:schemeClr>
          </a:solidFill>
          <a:ln>
            <a:solidFill>
              <a:schemeClr val="accent5"/>
            </a:solidFill>
          </a:ln>
        </p:spPr>
        <p:txBody>
          <a:bodyPr wrap="square">
            <a:spAutoFit/>
          </a:bodyPr>
          <a:lstStyle/>
          <a:p>
            <a:pPr algn="ctr"/>
            <a:r>
              <a:rPr lang="en-US" sz="2000" dirty="0">
                <a:hlinkClick r:id="rId5"/>
              </a:rPr>
              <a:t>https://www.speedtest.net/</a:t>
            </a:r>
            <a:r>
              <a:rPr lang="en-US" sz="2000" dirty="0"/>
              <a:t>  </a:t>
            </a:r>
          </a:p>
        </p:txBody>
      </p:sp>
    </p:spTree>
    <p:custDataLst>
      <p:tags r:id="rId1"/>
    </p:custDataLst>
    <p:extLst>
      <p:ext uri="{BB962C8B-B14F-4D97-AF65-F5344CB8AC3E}">
        <p14:creationId xmlns:p14="http://schemas.microsoft.com/office/powerpoint/2010/main" val="1674275814"/>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CBDF20-0D16-E65B-3828-E93F084748ED}"/>
              </a:ext>
            </a:extLst>
          </p:cNvPr>
          <p:cNvSpPr>
            <a:spLocks noGrp="1"/>
          </p:cNvSpPr>
          <p:nvPr>
            <p:ph type="title"/>
          </p:nvPr>
        </p:nvSpPr>
        <p:spPr/>
        <p:txBody>
          <a:bodyPr/>
          <a:lstStyle/>
          <a:p>
            <a:r>
              <a:rPr lang="en-US" dirty="0"/>
              <a:t>Check Your Internet Connection</a:t>
            </a:r>
          </a:p>
        </p:txBody>
      </p:sp>
      <p:sp>
        <p:nvSpPr>
          <p:cNvPr id="4" name="Slide Number Placeholder 3">
            <a:extLst>
              <a:ext uri="{FF2B5EF4-FFF2-40B4-BE49-F238E27FC236}">
                <a16:creationId xmlns:a16="http://schemas.microsoft.com/office/drawing/2014/main" id="{4E414170-A49A-6C23-F51F-9C04C81CBCE3}"/>
              </a:ext>
            </a:extLst>
          </p:cNvPr>
          <p:cNvSpPr>
            <a:spLocks noGrp="1"/>
          </p:cNvSpPr>
          <p:nvPr>
            <p:ph type="sldNum" sz="quarter" idx="12"/>
          </p:nvPr>
        </p:nvSpPr>
        <p:spPr/>
        <p:txBody>
          <a:bodyPr/>
          <a:lstStyle/>
          <a:p>
            <a:pPr>
              <a:defRPr/>
            </a:pPr>
            <a:fld id="{F616B086-A122-1741-9680-6C9452D43E22}" type="slidenum">
              <a:rPr lang="en-US" smtClean="0"/>
              <a:pPr>
                <a:defRPr/>
              </a:pPr>
              <a:t>48</a:t>
            </a:fld>
            <a:endParaRPr lang="en-US"/>
          </a:p>
        </p:txBody>
      </p:sp>
      <p:sp>
        <p:nvSpPr>
          <p:cNvPr id="2" name="TextBox 1">
            <a:extLst>
              <a:ext uri="{FF2B5EF4-FFF2-40B4-BE49-F238E27FC236}">
                <a16:creationId xmlns:a16="http://schemas.microsoft.com/office/drawing/2014/main" id="{48F1D1C9-5B47-9FE5-7D88-0835649DA1A5}"/>
              </a:ext>
            </a:extLst>
          </p:cNvPr>
          <p:cNvSpPr txBox="1"/>
          <p:nvPr/>
        </p:nvSpPr>
        <p:spPr>
          <a:xfrm>
            <a:off x="1818350" y="3290976"/>
            <a:ext cx="2144050" cy="707886"/>
          </a:xfrm>
          <a:prstGeom prst="rect">
            <a:avLst/>
          </a:prstGeom>
          <a:noFill/>
        </p:spPr>
        <p:txBody>
          <a:bodyPr wrap="square" rtlCol="0">
            <a:spAutoFit/>
          </a:bodyPr>
          <a:lstStyle/>
          <a:p>
            <a:pPr algn="ctr"/>
            <a:r>
              <a:rPr lang="en-US" sz="2000" dirty="0"/>
              <a:t>Google </a:t>
            </a:r>
            <a:br>
              <a:rPr lang="en-US" sz="2000" dirty="0"/>
            </a:br>
            <a:r>
              <a:rPr lang="en-US" sz="2000" dirty="0"/>
              <a:t>Chrome</a:t>
            </a:r>
          </a:p>
        </p:txBody>
      </p:sp>
      <p:pic>
        <p:nvPicPr>
          <p:cNvPr id="7" name="Picture 6">
            <a:extLst>
              <a:ext uri="{FF2B5EF4-FFF2-40B4-BE49-F238E27FC236}">
                <a16:creationId xmlns:a16="http://schemas.microsoft.com/office/drawing/2014/main" id="{D693B9F2-289F-C407-5656-67A25BF0BDD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33600" y="1830984"/>
            <a:ext cx="1513550" cy="1444752"/>
          </a:xfrm>
          <a:prstGeom prst="rect">
            <a:avLst/>
          </a:prstGeom>
        </p:spPr>
      </p:pic>
      <p:pic>
        <p:nvPicPr>
          <p:cNvPr id="9" name="Picture 8">
            <a:extLst>
              <a:ext uri="{FF2B5EF4-FFF2-40B4-BE49-F238E27FC236}">
                <a16:creationId xmlns:a16="http://schemas.microsoft.com/office/drawing/2014/main" id="{B458FDC9-8C54-30FA-9C6D-5480ECC492C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04302" y="1846224"/>
            <a:ext cx="1582347" cy="1444752"/>
          </a:xfrm>
          <a:prstGeom prst="rect">
            <a:avLst/>
          </a:prstGeom>
        </p:spPr>
      </p:pic>
      <p:sp>
        <p:nvSpPr>
          <p:cNvPr id="10" name="TextBox 9">
            <a:extLst>
              <a:ext uri="{FF2B5EF4-FFF2-40B4-BE49-F238E27FC236}">
                <a16:creationId xmlns:a16="http://schemas.microsoft.com/office/drawing/2014/main" id="{90173BCE-7F4F-180A-18EB-65DF12CE95B1}"/>
              </a:ext>
            </a:extLst>
          </p:cNvPr>
          <p:cNvSpPr txBox="1"/>
          <p:nvPr/>
        </p:nvSpPr>
        <p:spPr>
          <a:xfrm>
            <a:off x="4523450" y="3290976"/>
            <a:ext cx="2144050" cy="707886"/>
          </a:xfrm>
          <a:prstGeom prst="rect">
            <a:avLst/>
          </a:prstGeom>
          <a:noFill/>
        </p:spPr>
        <p:txBody>
          <a:bodyPr wrap="square" rtlCol="0">
            <a:spAutoFit/>
          </a:bodyPr>
          <a:lstStyle/>
          <a:p>
            <a:pPr algn="ctr"/>
            <a:r>
              <a:rPr lang="en-US" sz="2000" dirty="0"/>
              <a:t>Microsoft </a:t>
            </a:r>
            <a:br>
              <a:rPr lang="en-US" sz="2000" dirty="0"/>
            </a:br>
            <a:r>
              <a:rPr lang="en-US" sz="2000" dirty="0"/>
              <a:t>Edge</a:t>
            </a:r>
          </a:p>
        </p:txBody>
      </p:sp>
      <p:pic>
        <p:nvPicPr>
          <p:cNvPr id="14" name="Picture 13">
            <a:extLst>
              <a:ext uri="{FF2B5EF4-FFF2-40B4-BE49-F238E27FC236}">
                <a16:creationId xmlns:a16="http://schemas.microsoft.com/office/drawing/2014/main" id="{E1005418-3DD4-F5FD-1FDE-6036BD07BFED}"/>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804302" y="4052976"/>
            <a:ext cx="1582347" cy="1444752"/>
          </a:xfrm>
          <a:prstGeom prst="rect">
            <a:avLst/>
          </a:prstGeom>
        </p:spPr>
      </p:pic>
      <p:sp>
        <p:nvSpPr>
          <p:cNvPr id="15" name="TextBox 14">
            <a:extLst>
              <a:ext uri="{FF2B5EF4-FFF2-40B4-BE49-F238E27FC236}">
                <a16:creationId xmlns:a16="http://schemas.microsoft.com/office/drawing/2014/main" id="{7FA5C76E-0C41-4A53-89C3-CD75505BB80D}"/>
              </a:ext>
            </a:extLst>
          </p:cNvPr>
          <p:cNvSpPr txBox="1"/>
          <p:nvPr/>
        </p:nvSpPr>
        <p:spPr>
          <a:xfrm>
            <a:off x="4523450" y="5497728"/>
            <a:ext cx="2144050" cy="707886"/>
          </a:xfrm>
          <a:prstGeom prst="rect">
            <a:avLst/>
          </a:prstGeom>
          <a:noFill/>
        </p:spPr>
        <p:txBody>
          <a:bodyPr wrap="square" rtlCol="0">
            <a:spAutoFit/>
          </a:bodyPr>
          <a:lstStyle/>
          <a:p>
            <a:pPr algn="ctr"/>
            <a:r>
              <a:rPr lang="en-US" sz="2000" dirty="0"/>
              <a:t>Mozilla  </a:t>
            </a:r>
            <a:br>
              <a:rPr lang="en-US" sz="2000" dirty="0"/>
            </a:br>
            <a:r>
              <a:rPr lang="en-US" sz="2000" dirty="0"/>
              <a:t>Firefox</a:t>
            </a:r>
          </a:p>
        </p:txBody>
      </p:sp>
      <p:pic>
        <p:nvPicPr>
          <p:cNvPr id="17" name="Picture 16">
            <a:extLst>
              <a:ext uri="{FF2B5EF4-FFF2-40B4-BE49-F238E27FC236}">
                <a16:creationId xmlns:a16="http://schemas.microsoft.com/office/drawing/2014/main" id="{59CBC9BF-ADB7-F478-A2B5-F561F2A80994}"/>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213719" y="4129176"/>
            <a:ext cx="1353312" cy="1353312"/>
          </a:xfrm>
          <a:prstGeom prst="rect">
            <a:avLst/>
          </a:prstGeom>
        </p:spPr>
      </p:pic>
      <p:sp>
        <p:nvSpPr>
          <p:cNvPr id="18" name="TextBox 17">
            <a:extLst>
              <a:ext uri="{FF2B5EF4-FFF2-40B4-BE49-F238E27FC236}">
                <a16:creationId xmlns:a16="http://schemas.microsoft.com/office/drawing/2014/main" id="{7ED0BFF8-E3BB-AD40-8AE3-8DACEC6BC8E7}"/>
              </a:ext>
            </a:extLst>
          </p:cNvPr>
          <p:cNvSpPr txBox="1"/>
          <p:nvPr/>
        </p:nvSpPr>
        <p:spPr>
          <a:xfrm>
            <a:off x="1818350" y="5556390"/>
            <a:ext cx="2144050" cy="707886"/>
          </a:xfrm>
          <a:prstGeom prst="rect">
            <a:avLst/>
          </a:prstGeom>
          <a:noFill/>
        </p:spPr>
        <p:txBody>
          <a:bodyPr wrap="square" rtlCol="0">
            <a:spAutoFit/>
          </a:bodyPr>
          <a:lstStyle/>
          <a:p>
            <a:pPr algn="ctr"/>
            <a:r>
              <a:rPr lang="en-US" sz="2000" dirty="0"/>
              <a:t>Apple </a:t>
            </a:r>
          </a:p>
          <a:p>
            <a:pPr algn="ctr"/>
            <a:r>
              <a:rPr lang="en-US" sz="2000" dirty="0"/>
              <a:t>Safari</a:t>
            </a:r>
          </a:p>
        </p:txBody>
      </p:sp>
    </p:spTree>
    <p:custDataLst>
      <p:tags r:id="rId1"/>
    </p:custDataLst>
    <p:extLst>
      <p:ext uri="{BB962C8B-B14F-4D97-AF65-F5344CB8AC3E}">
        <p14:creationId xmlns:p14="http://schemas.microsoft.com/office/powerpoint/2010/main" val="2610565662"/>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B02D72-9AEC-1068-79CF-B7AA43E3E114}"/>
              </a:ext>
            </a:extLst>
          </p:cNvPr>
          <p:cNvSpPr>
            <a:spLocks noGrp="1"/>
          </p:cNvSpPr>
          <p:nvPr>
            <p:ph type="title"/>
          </p:nvPr>
        </p:nvSpPr>
        <p:spPr/>
        <p:txBody>
          <a:bodyPr/>
          <a:lstStyle/>
          <a:p>
            <a:r>
              <a:rPr lang="en-US" dirty="0"/>
              <a:t>Check Your Internet Connection</a:t>
            </a:r>
          </a:p>
        </p:txBody>
      </p:sp>
      <p:sp>
        <p:nvSpPr>
          <p:cNvPr id="4" name="Slide Number Placeholder 3">
            <a:extLst>
              <a:ext uri="{FF2B5EF4-FFF2-40B4-BE49-F238E27FC236}">
                <a16:creationId xmlns:a16="http://schemas.microsoft.com/office/drawing/2014/main" id="{83CC6C46-3CD9-FDDD-6459-BCAF500134A4}"/>
              </a:ext>
            </a:extLst>
          </p:cNvPr>
          <p:cNvSpPr>
            <a:spLocks noGrp="1"/>
          </p:cNvSpPr>
          <p:nvPr>
            <p:ph type="sldNum" sz="quarter" idx="12"/>
          </p:nvPr>
        </p:nvSpPr>
        <p:spPr/>
        <p:txBody>
          <a:bodyPr/>
          <a:lstStyle/>
          <a:p>
            <a:pPr>
              <a:defRPr/>
            </a:pPr>
            <a:fld id="{F616B086-A122-1741-9680-6C9452D43E22}" type="slidenum">
              <a:rPr lang="en-US" smtClean="0"/>
              <a:pPr>
                <a:defRPr/>
              </a:pPr>
              <a:t>49</a:t>
            </a:fld>
            <a:endParaRPr lang="en-US"/>
          </a:p>
        </p:txBody>
      </p:sp>
      <p:pic>
        <p:nvPicPr>
          <p:cNvPr id="5" name="Picture 2" descr="A generic browser window with the URL speedtest.net in the search bar. ">
            <a:extLst>
              <a:ext uri="{FF2B5EF4-FFF2-40B4-BE49-F238E27FC236}">
                <a16:creationId xmlns:a16="http://schemas.microsoft.com/office/drawing/2014/main" id="{AE323A26-BE99-D2EE-6E92-F50602FFE7B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53260" y="1797684"/>
            <a:ext cx="6437480" cy="4526280"/>
          </a:xfrm>
          <a:prstGeom prst="rect">
            <a:avLst/>
          </a:prstGeom>
          <a:ln>
            <a:solidFill>
              <a:schemeClr val="bg1">
                <a:lumMod val="75000"/>
              </a:schemeClr>
            </a:solidFill>
          </a:ln>
        </p:spPr>
      </p:pic>
      <p:sp>
        <p:nvSpPr>
          <p:cNvPr id="6" name="TextBox 5">
            <a:extLst>
              <a:ext uri="{FF2B5EF4-FFF2-40B4-BE49-F238E27FC236}">
                <a16:creationId xmlns:a16="http://schemas.microsoft.com/office/drawing/2014/main" id="{02983EFB-EA49-D33D-6CCC-E6D013501640}"/>
              </a:ext>
            </a:extLst>
          </p:cNvPr>
          <p:cNvSpPr txBox="1"/>
          <p:nvPr/>
        </p:nvSpPr>
        <p:spPr>
          <a:xfrm>
            <a:off x="2438400" y="2178684"/>
            <a:ext cx="4572000" cy="338554"/>
          </a:xfrm>
          <a:prstGeom prst="rect">
            <a:avLst/>
          </a:prstGeom>
          <a:noFill/>
        </p:spPr>
        <p:txBody>
          <a:bodyPr wrap="square">
            <a:spAutoFit/>
          </a:bodyPr>
          <a:lstStyle/>
          <a:p>
            <a:r>
              <a:rPr lang="en-US" sz="1600" dirty="0"/>
              <a:t>speedtest.net </a:t>
            </a:r>
          </a:p>
        </p:txBody>
      </p:sp>
    </p:spTree>
    <p:custDataLst>
      <p:tags r:id="rId1"/>
    </p:custDataLst>
    <p:extLst>
      <p:ext uri="{BB962C8B-B14F-4D97-AF65-F5344CB8AC3E}">
        <p14:creationId xmlns:p14="http://schemas.microsoft.com/office/powerpoint/2010/main" val="33331972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69C02C-419A-4FDB-C887-2A8D3032D5CE}"/>
              </a:ext>
            </a:extLst>
          </p:cNvPr>
          <p:cNvSpPr>
            <a:spLocks noGrp="1"/>
          </p:cNvSpPr>
          <p:nvPr>
            <p:ph sz="half" idx="2"/>
          </p:nvPr>
        </p:nvSpPr>
        <p:spPr>
          <a:xfrm>
            <a:off x="4953000" y="2249426"/>
            <a:ext cx="3733800" cy="4341875"/>
          </a:xfrm>
        </p:spPr>
        <p:txBody>
          <a:bodyPr/>
          <a:lstStyle/>
          <a:p>
            <a:r>
              <a:rPr lang="en-US" sz="2800" dirty="0">
                <a:solidFill>
                  <a:schemeClr val="tx1"/>
                </a:solidFill>
              </a:rPr>
              <a:t>Medical offices</a:t>
            </a:r>
          </a:p>
          <a:p>
            <a:r>
              <a:rPr lang="en-US" sz="2800" dirty="0">
                <a:solidFill>
                  <a:schemeClr val="tx1"/>
                </a:solidFill>
              </a:rPr>
              <a:t>Clinics</a:t>
            </a:r>
          </a:p>
          <a:p>
            <a:r>
              <a:rPr lang="en-US" sz="2800" dirty="0">
                <a:solidFill>
                  <a:schemeClr val="tx1"/>
                </a:solidFill>
              </a:rPr>
              <a:t>Hospitals</a:t>
            </a:r>
          </a:p>
          <a:p>
            <a:r>
              <a:rPr lang="en-US" sz="2800" dirty="0">
                <a:solidFill>
                  <a:schemeClr val="tx1"/>
                </a:solidFill>
              </a:rPr>
              <a:t>Home health agencies</a:t>
            </a:r>
          </a:p>
          <a:p>
            <a:endParaRPr lang="en-US" dirty="0"/>
          </a:p>
          <a:p>
            <a:endParaRPr lang="en-US" dirty="0"/>
          </a:p>
        </p:txBody>
      </p:sp>
      <p:sp>
        <p:nvSpPr>
          <p:cNvPr id="3" name="Content Placeholder 2">
            <a:extLst>
              <a:ext uri="{FF2B5EF4-FFF2-40B4-BE49-F238E27FC236}">
                <a16:creationId xmlns:a16="http://schemas.microsoft.com/office/drawing/2014/main" id="{B964CD1B-FCF3-3E92-2384-9988C0CB300E}"/>
              </a:ext>
            </a:extLst>
          </p:cNvPr>
          <p:cNvSpPr>
            <a:spLocks noGrp="1"/>
          </p:cNvSpPr>
          <p:nvPr>
            <p:ph sz="half" idx="1"/>
          </p:nvPr>
        </p:nvSpPr>
        <p:spPr>
          <a:xfrm>
            <a:off x="457200" y="2249426"/>
            <a:ext cx="4495800" cy="4341875"/>
          </a:xfrm>
        </p:spPr>
        <p:txBody>
          <a:bodyPr/>
          <a:lstStyle/>
          <a:p>
            <a:r>
              <a:rPr lang="en-US" sz="2800" dirty="0">
                <a:solidFill>
                  <a:schemeClr val="tx1"/>
                </a:solidFill>
              </a:rPr>
              <a:t>Doctors</a:t>
            </a:r>
          </a:p>
          <a:p>
            <a:r>
              <a:rPr lang="en-US" sz="2800" dirty="0">
                <a:solidFill>
                  <a:schemeClr val="tx1"/>
                </a:solidFill>
              </a:rPr>
              <a:t>Nurses</a:t>
            </a:r>
          </a:p>
          <a:p>
            <a:r>
              <a:rPr lang="en-US" sz="2800" dirty="0">
                <a:solidFill>
                  <a:schemeClr val="tx1"/>
                </a:solidFill>
              </a:rPr>
              <a:t>Pharmacists</a:t>
            </a:r>
          </a:p>
          <a:p>
            <a:r>
              <a:rPr lang="en-US" sz="2800" dirty="0">
                <a:solidFill>
                  <a:schemeClr val="tx1"/>
                </a:solidFill>
              </a:rPr>
              <a:t>Mental health care  professionals</a:t>
            </a:r>
          </a:p>
          <a:p>
            <a:r>
              <a:rPr lang="en-US" sz="2800" dirty="0">
                <a:solidFill>
                  <a:schemeClr val="tx1"/>
                </a:solidFill>
              </a:rPr>
              <a:t>Physical and  occupational therapists </a:t>
            </a:r>
          </a:p>
          <a:p>
            <a:endParaRPr lang="en-US" dirty="0">
              <a:solidFill>
                <a:schemeClr val="tx1"/>
              </a:solidFill>
            </a:endParaRPr>
          </a:p>
          <a:p>
            <a:endParaRPr lang="en-US" dirty="0">
              <a:solidFill>
                <a:schemeClr val="tx1"/>
              </a:solidFill>
            </a:endParaRPr>
          </a:p>
        </p:txBody>
      </p:sp>
      <p:sp>
        <p:nvSpPr>
          <p:cNvPr id="4" name="Title 3">
            <a:extLst>
              <a:ext uri="{FF2B5EF4-FFF2-40B4-BE49-F238E27FC236}">
                <a16:creationId xmlns:a16="http://schemas.microsoft.com/office/drawing/2014/main" id="{647FAF99-4D1B-7739-F0E1-F5E97E465531}"/>
              </a:ext>
            </a:extLst>
          </p:cNvPr>
          <p:cNvSpPr>
            <a:spLocks noGrp="1"/>
          </p:cNvSpPr>
          <p:nvPr>
            <p:ph type="title"/>
          </p:nvPr>
        </p:nvSpPr>
        <p:spPr/>
        <p:txBody>
          <a:bodyPr/>
          <a:lstStyle/>
          <a:p>
            <a:r>
              <a:rPr lang="en-US" dirty="0"/>
              <a:t>Types of Health Care Providers</a:t>
            </a:r>
          </a:p>
        </p:txBody>
      </p:sp>
      <p:sp>
        <p:nvSpPr>
          <p:cNvPr id="5" name="Slide Number Placeholder 4">
            <a:extLst>
              <a:ext uri="{FF2B5EF4-FFF2-40B4-BE49-F238E27FC236}">
                <a16:creationId xmlns:a16="http://schemas.microsoft.com/office/drawing/2014/main" id="{1DBD8343-C868-6218-093D-8B2CDE8BF70E}"/>
              </a:ext>
            </a:extLst>
          </p:cNvPr>
          <p:cNvSpPr>
            <a:spLocks noGrp="1"/>
          </p:cNvSpPr>
          <p:nvPr>
            <p:ph type="sldNum" sz="quarter" idx="12"/>
          </p:nvPr>
        </p:nvSpPr>
        <p:spPr/>
        <p:txBody>
          <a:bodyPr/>
          <a:lstStyle/>
          <a:p>
            <a:pPr>
              <a:defRPr/>
            </a:pPr>
            <a:fld id="{762C0140-14B8-974D-B8D0-CC530E90570C}" type="slidenum">
              <a:rPr lang="en-US" smtClean="0"/>
              <a:pPr>
                <a:defRPr/>
              </a:pPr>
              <a:t>5</a:t>
            </a:fld>
            <a:endParaRPr lang="en-US"/>
          </a:p>
        </p:txBody>
      </p:sp>
    </p:spTree>
    <p:custDataLst>
      <p:tags r:id="rId1"/>
    </p:custDataLst>
    <p:extLst>
      <p:ext uri="{BB962C8B-B14F-4D97-AF65-F5344CB8AC3E}">
        <p14:creationId xmlns:p14="http://schemas.microsoft.com/office/powerpoint/2010/main" val="1003063503"/>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B02D72-9AEC-1068-79CF-B7AA43E3E114}"/>
              </a:ext>
            </a:extLst>
          </p:cNvPr>
          <p:cNvSpPr>
            <a:spLocks noGrp="1"/>
          </p:cNvSpPr>
          <p:nvPr>
            <p:ph type="title"/>
          </p:nvPr>
        </p:nvSpPr>
        <p:spPr/>
        <p:txBody>
          <a:bodyPr/>
          <a:lstStyle/>
          <a:p>
            <a:r>
              <a:rPr lang="en-US" dirty="0"/>
              <a:t>Check Your Internet Connection</a:t>
            </a:r>
          </a:p>
        </p:txBody>
      </p:sp>
      <p:sp>
        <p:nvSpPr>
          <p:cNvPr id="4" name="Slide Number Placeholder 3">
            <a:extLst>
              <a:ext uri="{FF2B5EF4-FFF2-40B4-BE49-F238E27FC236}">
                <a16:creationId xmlns:a16="http://schemas.microsoft.com/office/drawing/2014/main" id="{83CC6C46-3CD9-FDDD-6459-BCAF500134A4}"/>
              </a:ext>
            </a:extLst>
          </p:cNvPr>
          <p:cNvSpPr>
            <a:spLocks noGrp="1"/>
          </p:cNvSpPr>
          <p:nvPr>
            <p:ph type="sldNum" sz="quarter" idx="12"/>
          </p:nvPr>
        </p:nvSpPr>
        <p:spPr/>
        <p:txBody>
          <a:bodyPr/>
          <a:lstStyle/>
          <a:p>
            <a:pPr>
              <a:defRPr/>
            </a:pPr>
            <a:fld id="{F616B086-A122-1741-9680-6C9452D43E22}" type="slidenum">
              <a:rPr lang="en-US" smtClean="0"/>
              <a:pPr>
                <a:defRPr/>
              </a:pPr>
              <a:t>50</a:t>
            </a:fld>
            <a:endParaRPr lang="en-US"/>
          </a:p>
        </p:txBody>
      </p:sp>
      <p:pic>
        <p:nvPicPr>
          <p:cNvPr id="2" name="Picture 1" descr="A screenshot of the Speedtest web page with the Go button highlighted in an orange box. &#10;">
            <a:extLst>
              <a:ext uri="{FF2B5EF4-FFF2-40B4-BE49-F238E27FC236}">
                <a16:creationId xmlns:a16="http://schemas.microsoft.com/office/drawing/2014/main" id="{D0A84DC3-3EC4-F2E8-59EF-C9DAF0CD311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33499" y="1797684"/>
            <a:ext cx="6233463" cy="4526280"/>
          </a:xfrm>
          <a:prstGeom prst="rect">
            <a:avLst/>
          </a:prstGeom>
        </p:spPr>
      </p:pic>
      <p:sp>
        <p:nvSpPr>
          <p:cNvPr id="7" name="Rectangle 6">
            <a:extLst>
              <a:ext uri="{FF2B5EF4-FFF2-40B4-BE49-F238E27FC236}">
                <a16:creationId xmlns:a16="http://schemas.microsoft.com/office/drawing/2014/main" id="{7F9DC6E1-0A73-E714-9833-A11F9B902539}"/>
              </a:ext>
            </a:extLst>
          </p:cNvPr>
          <p:cNvSpPr/>
          <p:nvPr/>
        </p:nvSpPr>
        <p:spPr>
          <a:xfrm>
            <a:off x="3192931" y="2529204"/>
            <a:ext cx="2514601" cy="190500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667538381"/>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B02D72-9AEC-1068-79CF-B7AA43E3E114}"/>
              </a:ext>
            </a:extLst>
          </p:cNvPr>
          <p:cNvSpPr>
            <a:spLocks noGrp="1"/>
          </p:cNvSpPr>
          <p:nvPr>
            <p:ph type="title"/>
          </p:nvPr>
        </p:nvSpPr>
        <p:spPr/>
        <p:txBody>
          <a:bodyPr/>
          <a:lstStyle/>
          <a:p>
            <a:r>
              <a:rPr lang="en-US" dirty="0"/>
              <a:t>Check Your Internet Connection</a:t>
            </a:r>
          </a:p>
        </p:txBody>
      </p:sp>
      <p:sp>
        <p:nvSpPr>
          <p:cNvPr id="4" name="Slide Number Placeholder 3">
            <a:extLst>
              <a:ext uri="{FF2B5EF4-FFF2-40B4-BE49-F238E27FC236}">
                <a16:creationId xmlns:a16="http://schemas.microsoft.com/office/drawing/2014/main" id="{83CC6C46-3CD9-FDDD-6459-BCAF500134A4}"/>
              </a:ext>
            </a:extLst>
          </p:cNvPr>
          <p:cNvSpPr>
            <a:spLocks noGrp="1"/>
          </p:cNvSpPr>
          <p:nvPr>
            <p:ph type="sldNum" sz="quarter" idx="12"/>
          </p:nvPr>
        </p:nvSpPr>
        <p:spPr/>
        <p:txBody>
          <a:bodyPr/>
          <a:lstStyle/>
          <a:p>
            <a:pPr>
              <a:defRPr/>
            </a:pPr>
            <a:fld id="{F616B086-A122-1741-9680-6C9452D43E22}" type="slidenum">
              <a:rPr lang="en-US" smtClean="0"/>
              <a:pPr>
                <a:defRPr/>
              </a:pPr>
              <a:t>51</a:t>
            </a:fld>
            <a:endParaRPr lang="en-US"/>
          </a:p>
        </p:txBody>
      </p:sp>
      <p:pic>
        <p:nvPicPr>
          <p:cNvPr id="6" name="Picture 5" descr="The results of the Speedtest displays. In this example, the test passed. The download speed was 363.28, and the upload speed was 13.64. &#10;">
            <a:extLst>
              <a:ext uri="{FF2B5EF4-FFF2-40B4-BE49-F238E27FC236}">
                <a16:creationId xmlns:a16="http://schemas.microsoft.com/office/drawing/2014/main" id="{120ABE35-ECFE-8329-A059-18B1FD957BC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95400" y="1828800"/>
            <a:ext cx="6233463" cy="4526280"/>
          </a:xfrm>
          <a:prstGeom prst="rect">
            <a:avLst/>
          </a:prstGeom>
        </p:spPr>
      </p:pic>
      <p:sp>
        <p:nvSpPr>
          <p:cNvPr id="8" name="Rectangle: Rounded Corners 4">
            <a:extLst>
              <a:ext uri="{FF2B5EF4-FFF2-40B4-BE49-F238E27FC236}">
                <a16:creationId xmlns:a16="http://schemas.microsoft.com/office/drawing/2014/main" id="{AFDE96B4-5D70-508F-7EC5-A36B4456617F}"/>
              </a:ext>
            </a:extLst>
          </p:cNvPr>
          <p:cNvSpPr/>
          <p:nvPr/>
        </p:nvSpPr>
        <p:spPr>
          <a:xfrm>
            <a:off x="1714484" y="4960735"/>
            <a:ext cx="2499663" cy="1203730"/>
          </a:xfrm>
          <a:prstGeom prst="roundRect">
            <a:avLst/>
          </a:prstGeom>
          <a:solidFill>
            <a:srgbClr val="F4681A"/>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2D052AC-7CC0-0BA9-8437-2A734333A6AA}"/>
              </a:ext>
            </a:extLst>
          </p:cNvPr>
          <p:cNvSpPr txBox="1"/>
          <p:nvPr/>
        </p:nvSpPr>
        <p:spPr>
          <a:xfrm>
            <a:off x="1905679" y="5115580"/>
            <a:ext cx="1904321" cy="523220"/>
          </a:xfrm>
          <a:prstGeom prst="rect">
            <a:avLst/>
          </a:prstGeom>
          <a:noFill/>
        </p:spPr>
        <p:txBody>
          <a:bodyPr wrap="square">
            <a:spAutoFit/>
          </a:bodyPr>
          <a:lstStyle/>
          <a:p>
            <a:pPr algn="ctr"/>
            <a:r>
              <a:rPr lang="en-US" dirty="0">
                <a:solidFill>
                  <a:schemeClr val="bg1"/>
                </a:solidFill>
              </a:rPr>
              <a:t>Minimum download</a:t>
            </a:r>
            <a:br>
              <a:rPr lang="en-US" dirty="0">
                <a:solidFill>
                  <a:schemeClr val="bg1"/>
                </a:solidFill>
              </a:rPr>
            </a:br>
            <a:r>
              <a:rPr lang="en-US" dirty="0">
                <a:solidFill>
                  <a:schemeClr val="bg1"/>
                </a:solidFill>
              </a:rPr>
              <a:t> speed </a:t>
            </a:r>
            <a:r>
              <a:rPr lang="en-US" b="1" dirty="0">
                <a:solidFill>
                  <a:schemeClr val="bg1"/>
                </a:solidFill>
              </a:rPr>
              <a:t>1.5 Mbps </a:t>
            </a:r>
          </a:p>
        </p:txBody>
      </p:sp>
      <p:sp>
        <p:nvSpPr>
          <p:cNvPr id="10" name="Rectangle: Rounded Corners 4">
            <a:extLst>
              <a:ext uri="{FF2B5EF4-FFF2-40B4-BE49-F238E27FC236}">
                <a16:creationId xmlns:a16="http://schemas.microsoft.com/office/drawing/2014/main" id="{01957F89-EE21-626F-DA6B-C6710F890BEA}"/>
              </a:ext>
            </a:extLst>
          </p:cNvPr>
          <p:cNvSpPr/>
          <p:nvPr/>
        </p:nvSpPr>
        <p:spPr>
          <a:xfrm>
            <a:off x="4856687" y="4953000"/>
            <a:ext cx="2167430" cy="1203730"/>
          </a:xfrm>
          <a:prstGeom prst="roundRect">
            <a:avLst/>
          </a:prstGeom>
          <a:solidFill>
            <a:srgbClr val="F4681A"/>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D9CD230-790F-3B48-552F-7F5ABC917CF4}"/>
              </a:ext>
            </a:extLst>
          </p:cNvPr>
          <p:cNvSpPr txBox="1"/>
          <p:nvPr/>
        </p:nvSpPr>
        <p:spPr>
          <a:xfrm>
            <a:off x="4848591" y="5264483"/>
            <a:ext cx="2183621" cy="646331"/>
          </a:xfrm>
          <a:prstGeom prst="rect">
            <a:avLst/>
          </a:prstGeom>
          <a:noFill/>
        </p:spPr>
        <p:txBody>
          <a:bodyPr wrap="square">
            <a:spAutoFit/>
          </a:bodyPr>
          <a:lstStyle/>
          <a:p>
            <a:pPr algn="ctr"/>
            <a:r>
              <a:rPr lang="en-US" dirty="0">
                <a:solidFill>
                  <a:schemeClr val="bg1"/>
                </a:solidFill>
              </a:rPr>
              <a:t>Minimum upload </a:t>
            </a:r>
            <a:br>
              <a:rPr lang="en-US" dirty="0">
                <a:solidFill>
                  <a:schemeClr val="bg1"/>
                </a:solidFill>
              </a:rPr>
            </a:br>
            <a:r>
              <a:rPr lang="en-US" dirty="0">
                <a:solidFill>
                  <a:schemeClr val="bg1"/>
                </a:solidFill>
              </a:rPr>
              <a:t>speed </a:t>
            </a:r>
            <a:r>
              <a:rPr lang="en-US" b="1" dirty="0">
                <a:solidFill>
                  <a:schemeClr val="bg1"/>
                </a:solidFill>
              </a:rPr>
              <a:t>12 Mbps</a:t>
            </a:r>
          </a:p>
        </p:txBody>
      </p:sp>
      <p:cxnSp>
        <p:nvCxnSpPr>
          <p:cNvPr id="12" name="Straight Arrow Connector 11">
            <a:extLst>
              <a:ext uri="{FF2B5EF4-FFF2-40B4-BE49-F238E27FC236}">
                <a16:creationId xmlns:a16="http://schemas.microsoft.com/office/drawing/2014/main" id="{D0B764CF-3F2F-E178-1662-F9C0F3C04B15}"/>
              </a:ext>
            </a:extLst>
          </p:cNvPr>
          <p:cNvCxnSpPr>
            <a:cxnSpLocks/>
          </p:cNvCxnSpPr>
          <p:nvPr/>
        </p:nvCxnSpPr>
        <p:spPr>
          <a:xfrm flipV="1">
            <a:off x="2857839" y="3581285"/>
            <a:ext cx="529700" cy="1524115"/>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1515F21-2BA0-B7B7-10BE-51EFFE79BF10}"/>
              </a:ext>
            </a:extLst>
          </p:cNvPr>
          <p:cNvCxnSpPr>
            <a:cxnSpLocks/>
            <a:stCxn id="10" idx="0"/>
          </p:cNvCxnSpPr>
          <p:nvPr/>
        </p:nvCxnSpPr>
        <p:spPr>
          <a:xfrm flipH="1" flipV="1">
            <a:off x="5306957" y="3481355"/>
            <a:ext cx="633445" cy="1471645"/>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Rounded Corners 14">
            <a:extLst>
              <a:ext uri="{FF2B5EF4-FFF2-40B4-BE49-F238E27FC236}">
                <a16:creationId xmlns:a16="http://schemas.microsoft.com/office/drawing/2014/main" id="{BAB43B3F-E684-FBC7-74F0-B0881F513060}"/>
              </a:ext>
            </a:extLst>
          </p:cNvPr>
          <p:cNvSpPr/>
          <p:nvPr/>
        </p:nvSpPr>
        <p:spPr>
          <a:xfrm>
            <a:off x="4576722" y="2760517"/>
            <a:ext cx="1519277" cy="768528"/>
          </a:xfrm>
          <a:prstGeom prst="roundRect">
            <a:avLst/>
          </a:prstGeom>
          <a:noFill/>
          <a:ln>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4">
            <a:extLst>
              <a:ext uri="{FF2B5EF4-FFF2-40B4-BE49-F238E27FC236}">
                <a16:creationId xmlns:a16="http://schemas.microsoft.com/office/drawing/2014/main" id="{69EBCC92-D3AB-1482-7F63-C4F9B592C068}"/>
              </a:ext>
            </a:extLst>
          </p:cNvPr>
          <p:cNvSpPr/>
          <p:nvPr/>
        </p:nvSpPr>
        <p:spPr>
          <a:xfrm>
            <a:off x="2976523" y="2743200"/>
            <a:ext cx="1519277" cy="768528"/>
          </a:xfrm>
          <a:prstGeom prst="roundRect">
            <a:avLst/>
          </a:prstGeom>
          <a:noFill/>
          <a:ln>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30130775"/>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CBDF20-0D16-E65B-3828-E93F084748ED}"/>
              </a:ext>
            </a:extLst>
          </p:cNvPr>
          <p:cNvSpPr>
            <a:spLocks noGrp="1"/>
          </p:cNvSpPr>
          <p:nvPr>
            <p:ph type="title"/>
          </p:nvPr>
        </p:nvSpPr>
        <p:spPr/>
        <p:txBody>
          <a:bodyPr/>
          <a:lstStyle/>
          <a:p>
            <a:r>
              <a:rPr lang="en-US" dirty="0"/>
              <a:t>Do You Have the Required Software?</a:t>
            </a:r>
          </a:p>
        </p:txBody>
      </p:sp>
      <p:sp>
        <p:nvSpPr>
          <p:cNvPr id="4" name="Slide Number Placeholder 3">
            <a:extLst>
              <a:ext uri="{FF2B5EF4-FFF2-40B4-BE49-F238E27FC236}">
                <a16:creationId xmlns:a16="http://schemas.microsoft.com/office/drawing/2014/main" id="{4E414170-A49A-6C23-F51F-9C04C81CBCE3}"/>
              </a:ext>
            </a:extLst>
          </p:cNvPr>
          <p:cNvSpPr>
            <a:spLocks noGrp="1"/>
          </p:cNvSpPr>
          <p:nvPr>
            <p:ph type="sldNum" sz="quarter" idx="12"/>
          </p:nvPr>
        </p:nvSpPr>
        <p:spPr/>
        <p:txBody>
          <a:bodyPr/>
          <a:lstStyle/>
          <a:p>
            <a:pPr>
              <a:defRPr/>
            </a:pPr>
            <a:fld id="{F616B086-A122-1741-9680-6C9452D43E22}" type="slidenum">
              <a:rPr lang="en-US" smtClean="0"/>
              <a:pPr>
                <a:defRPr/>
              </a:pPr>
              <a:t>52</a:t>
            </a:fld>
            <a:endParaRPr lang="en-US"/>
          </a:p>
        </p:txBody>
      </p:sp>
      <p:sp>
        <p:nvSpPr>
          <p:cNvPr id="6" name="TextBox 5">
            <a:extLst>
              <a:ext uri="{FF2B5EF4-FFF2-40B4-BE49-F238E27FC236}">
                <a16:creationId xmlns:a16="http://schemas.microsoft.com/office/drawing/2014/main" id="{F0E85334-DA32-13C7-C316-AA34EC3E8E85}"/>
              </a:ext>
            </a:extLst>
          </p:cNvPr>
          <p:cNvSpPr txBox="1"/>
          <p:nvPr/>
        </p:nvSpPr>
        <p:spPr>
          <a:xfrm>
            <a:off x="1818350" y="3290976"/>
            <a:ext cx="2144050" cy="707886"/>
          </a:xfrm>
          <a:prstGeom prst="rect">
            <a:avLst/>
          </a:prstGeom>
          <a:noFill/>
        </p:spPr>
        <p:txBody>
          <a:bodyPr wrap="square" rtlCol="0">
            <a:spAutoFit/>
          </a:bodyPr>
          <a:lstStyle/>
          <a:p>
            <a:pPr algn="ctr"/>
            <a:r>
              <a:rPr lang="en-US" sz="2000" dirty="0"/>
              <a:t>Google </a:t>
            </a:r>
            <a:br>
              <a:rPr lang="en-US" sz="2000" dirty="0"/>
            </a:br>
            <a:r>
              <a:rPr lang="en-US" sz="2000" dirty="0"/>
              <a:t>Chrome</a:t>
            </a:r>
          </a:p>
        </p:txBody>
      </p:sp>
      <p:pic>
        <p:nvPicPr>
          <p:cNvPr id="8" name="Picture 7">
            <a:extLst>
              <a:ext uri="{FF2B5EF4-FFF2-40B4-BE49-F238E27FC236}">
                <a16:creationId xmlns:a16="http://schemas.microsoft.com/office/drawing/2014/main" id="{5E82921F-DCD2-A30F-BF3C-D779F85E530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33600" y="1830984"/>
            <a:ext cx="1513550" cy="1444752"/>
          </a:xfrm>
          <a:prstGeom prst="rect">
            <a:avLst/>
          </a:prstGeom>
        </p:spPr>
      </p:pic>
      <p:pic>
        <p:nvPicPr>
          <p:cNvPr id="11" name="Picture 10">
            <a:extLst>
              <a:ext uri="{FF2B5EF4-FFF2-40B4-BE49-F238E27FC236}">
                <a16:creationId xmlns:a16="http://schemas.microsoft.com/office/drawing/2014/main" id="{E550554C-89A3-FCB4-0E19-303C4F25FC2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04302" y="1846224"/>
            <a:ext cx="1582347" cy="1444752"/>
          </a:xfrm>
          <a:prstGeom prst="rect">
            <a:avLst/>
          </a:prstGeom>
        </p:spPr>
      </p:pic>
      <p:sp>
        <p:nvSpPr>
          <p:cNvPr id="12" name="TextBox 11">
            <a:extLst>
              <a:ext uri="{FF2B5EF4-FFF2-40B4-BE49-F238E27FC236}">
                <a16:creationId xmlns:a16="http://schemas.microsoft.com/office/drawing/2014/main" id="{E4FE8233-8BA0-1D7D-C859-B6917EF001C6}"/>
              </a:ext>
            </a:extLst>
          </p:cNvPr>
          <p:cNvSpPr txBox="1"/>
          <p:nvPr/>
        </p:nvSpPr>
        <p:spPr>
          <a:xfrm>
            <a:off x="4523450" y="3290976"/>
            <a:ext cx="2144050" cy="707886"/>
          </a:xfrm>
          <a:prstGeom prst="rect">
            <a:avLst/>
          </a:prstGeom>
          <a:noFill/>
        </p:spPr>
        <p:txBody>
          <a:bodyPr wrap="square" rtlCol="0">
            <a:spAutoFit/>
          </a:bodyPr>
          <a:lstStyle/>
          <a:p>
            <a:pPr algn="ctr"/>
            <a:r>
              <a:rPr lang="en-US" sz="2000" dirty="0"/>
              <a:t>Microsoft </a:t>
            </a:r>
            <a:br>
              <a:rPr lang="en-US" sz="2000" dirty="0"/>
            </a:br>
            <a:r>
              <a:rPr lang="en-US" sz="2000" dirty="0"/>
              <a:t>Edge</a:t>
            </a:r>
          </a:p>
        </p:txBody>
      </p:sp>
      <p:pic>
        <p:nvPicPr>
          <p:cNvPr id="13" name="Picture 12">
            <a:extLst>
              <a:ext uri="{FF2B5EF4-FFF2-40B4-BE49-F238E27FC236}">
                <a16:creationId xmlns:a16="http://schemas.microsoft.com/office/drawing/2014/main" id="{AB5A7EAD-7EF9-38DA-8F53-F604F9EEAAD4}"/>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804302" y="4052976"/>
            <a:ext cx="1582347" cy="1444752"/>
          </a:xfrm>
          <a:prstGeom prst="rect">
            <a:avLst/>
          </a:prstGeom>
        </p:spPr>
      </p:pic>
      <p:sp>
        <p:nvSpPr>
          <p:cNvPr id="16" name="TextBox 15">
            <a:extLst>
              <a:ext uri="{FF2B5EF4-FFF2-40B4-BE49-F238E27FC236}">
                <a16:creationId xmlns:a16="http://schemas.microsoft.com/office/drawing/2014/main" id="{1708481A-0114-C43D-6C2C-E1CC1737BC3C}"/>
              </a:ext>
            </a:extLst>
          </p:cNvPr>
          <p:cNvSpPr txBox="1"/>
          <p:nvPr/>
        </p:nvSpPr>
        <p:spPr>
          <a:xfrm>
            <a:off x="4523450" y="5497728"/>
            <a:ext cx="2144050" cy="707886"/>
          </a:xfrm>
          <a:prstGeom prst="rect">
            <a:avLst/>
          </a:prstGeom>
          <a:noFill/>
        </p:spPr>
        <p:txBody>
          <a:bodyPr wrap="square" rtlCol="0">
            <a:spAutoFit/>
          </a:bodyPr>
          <a:lstStyle/>
          <a:p>
            <a:pPr algn="ctr"/>
            <a:r>
              <a:rPr lang="en-US" sz="2000" dirty="0"/>
              <a:t>Mozilla  </a:t>
            </a:r>
            <a:br>
              <a:rPr lang="en-US" sz="2000" dirty="0"/>
            </a:br>
            <a:r>
              <a:rPr lang="en-US" sz="2000" dirty="0"/>
              <a:t>Firefox</a:t>
            </a:r>
          </a:p>
        </p:txBody>
      </p:sp>
      <p:pic>
        <p:nvPicPr>
          <p:cNvPr id="19" name="Picture 18">
            <a:extLst>
              <a:ext uri="{FF2B5EF4-FFF2-40B4-BE49-F238E27FC236}">
                <a16:creationId xmlns:a16="http://schemas.microsoft.com/office/drawing/2014/main" id="{3F56C017-AABA-22AB-5EA9-3609D58D4152}"/>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213719" y="4129176"/>
            <a:ext cx="1353312" cy="1353312"/>
          </a:xfrm>
          <a:prstGeom prst="rect">
            <a:avLst/>
          </a:prstGeom>
        </p:spPr>
      </p:pic>
      <p:sp>
        <p:nvSpPr>
          <p:cNvPr id="20" name="TextBox 19">
            <a:extLst>
              <a:ext uri="{FF2B5EF4-FFF2-40B4-BE49-F238E27FC236}">
                <a16:creationId xmlns:a16="http://schemas.microsoft.com/office/drawing/2014/main" id="{2F0EC681-3AB8-322B-0EE1-35CC14180BA6}"/>
              </a:ext>
            </a:extLst>
          </p:cNvPr>
          <p:cNvSpPr txBox="1"/>
          <p:nvPr/>
        </p:nvSpPr>
        <p:spPr>
          <a:xfrm>
            <a:off x="1818350" y="5556390"/>
            <a:ext cx="2144050" cy="707886"/>
          </a:xfrm>
          <a:prstGeom prst="rect">
            <a:avLst/>
          </a:prstGeom>
          <a:noFill/>
        </p:spPr>
        <p:txBody>
          <a:bodyPr wrap="square" rtlCol="0">
            <a:spAutoFit/>
          </a:bodyPr>
          <a:lstStyle/>
          <a:p>
            <a:pPr algn="ctr"/>
            <a:r>
              <a:rPr lang="en-US" sz="2000" dirty="0"/>
              <a:t>Apple </a:t>
            </a:r>
          </a:p>
          <a:p>
            <a:pPr algn="ctr"/>
            <a:r>
              <a:rPr lang="en-US" sz="2000" dirty="0"/>
              <a:t>Safari</a:t>
            </a:r>
          </a:p>
        </p:txBody>
      </p:sp>
    </p:spTree>
    <p:custDataLst>
      <p:tags r:id="rId1"/>
    </p:custDataLst>
    <p:extLst>
      <p:ext uri="{BB962C8B-B14F-4D97-AF65-F5344CB8AC3E}">
        <p14:creationId xmlns:p14="http://schemas.microsoft.com/office/powerpoint/2010/main" val="1045279523"/>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EDC613-4687-493E-C81B-B111D4B6F325}"/>
              </a:ext>
            </a:extLst>
          </p:cNvPr>
          <p:cNvSpPr>
            <a:spLocks noGrp="1"/>
          </p:cNvSpPr>
          <p:nvPr>
            <p:ph type="title"/>
          </p:nvPr>
        </p:nvSpPr>
        <p:spPr/>
        <p:txBody>
          <a:bodyPr/>
          <a:lstStyle/>
          <a:p>
            <a:r>
              <a:rPr lang="en-US" dirty="0"/>
              <a:t>Do You Have a Camera?</a:t>
            </a:r>
          </a:p>
        </p:txBody>
      </p:sp>
      <p:sp>
        <p:nvSpPr>
          <p:cNvPr id="4" name="Slide Number Placeholder 3">
            <a:extLst>
              <a:ext uri="{FF2B5EF4-FFF2-40B4-BE49-F238E27FC236}">
                <a16:creationId xmlns:a16="http://schemas.microsoft.com/office/drawing/2014/main" id="{C8FB22CB-AEBC-98D9-F90D-E987F2FB240C}"/>
              </a:ext>
            </a:extLst>
          </p:cNvPr>
          <p:cNvSpPr>
            <a:spLocks noGrp="1"/>
          </p:cNvSpPr>
          <p:nvPr>
            <p:ph type="sldNum" sz="quarter" idx="12"/>
          </p:nvPr>
        </p:nvSpPr>
        <p:spPr/>
        <p:txBody>
          <a:bodyPr/>
          <a:lstStyle/>
          <a:p>
            <a:pPr>
              <a:defRPr/>
            </a:pPr>
            <a:fld id="{F616B086-A122-1741-9680-6C9452D43E22}" type="slidenum">
              <a:rPr lang="en-US" smtClean="0"/>
              <a:pPr>
                <a:defRPr/>
              </a:pPr>
              <a:t>53</a:t>
            </a:fld>
            <a:endParaRPr lang="en-US"/>
          </a:p>
        </p:txBody>
      </p:sp>
      <p:pic>
        <p:nvPicPr>
          <p:cNvPr id="6" name="Picture 5" descr="A picture of a laptop with a camera is highlighted in an orange box. ">
            <a:extLst>
              <a:ext uri="{FF2B5EF4-FFF2-40B4-BE49-F238E27FC236}">
                <a16:creationId xmlns:a16="http://schemas.microsoft.com/office/drawing/2014/main" id="{10A0F655-4610-1DA7-74E3-A12B1BEC19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836" y="2751137"/>
            <a:ext cx="4853001" cy="3409950"/>
          </a:xfrm>
          <a:prstGeom prst="rect">
            <a:avLst/>
          </a:prstGeom>
        </p:spPr>
      </p:pic>
      <p:pic>
        <p:nvPicPr>
          <p:cNvPr id="8" name="Picture 7" descr="A close-up picture of a laptop with a camera light displaying. ">
            <a:extLst>
              <a:ext uri="{FF2B5EF4-FFF2-40B4-BE49-F238E27FC236}">
                <a16:creationId xmlns:a16="http://schemas.microsoft.com/office/drawing/2014/main" id="{58F6BA29-B2B0-6DFF-6CC1-F7EC9D33C6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76800" y="1676400"/>
            <a:ext cx="3506286" cy="2149475"/>
          </a:xfrm>
          <a:prstGeom prst="rect">
            <a:avLst/>
          </a:prstGeom>
        </p:spPr>
      </p:pic>
      <p:sp>
        <p:nvSpPr>
          <p:cNvPr id="9" name="Rectangle 8">
            <a:extLst>
              <a:ext uri="{FF2B5EF4-FFF2-40B4-BE49-F238E27FC236}">
                <a16:creationId xmlns:a16="http://schemas.microsoft.com/office/drawing/2014/main" id="{1BEAA607-B78D-B5EB-9B6C-008F143C4A5F}"/>
              </a:ext>
            </a:extLst>
          </p:cNvPr>
          <p:cNvSpPr/>
          <p:nvPr/>
        </p:nvSpPr>
        <p:spPr>
          <a:xfrm>
            <a:off x="1905000" y="2751137"/>
            <a:ext cx="609600" cy="37306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57A9BD45-0D3A-5581-EFA2-5164669DD38A}"/>
              </a:ext>
            </a:extLst>
          </p:cNvPr>
          <p:cNvSpPr/>
          <p:nvPr/>
        </p:nvSpPr>
        <p:spPr>
          <a:xfrm>
            <a:off x="4876800" y="1676400"/>
            <a:ext cx="3506286" cy="214947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B541BA76-D5FB-2E54-F2B4-17D95EF9FF3D}"/>
              </a:ext>
            </a:extLst>
          </p:cNvPr>
          <p:cNvCxnSpPr/>
          <p:nvPr/>
        </p:nvCxnSpPr>
        <p:spPr>
          <a:xfrm flipV="1">
            <a:off x="2514600" y="1905000"/>
            <a:ext cx="2362200" cy="846137"/>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160450783"/>
      </p:ext>
    </p:extLst>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EDC613-4687-493E-C81B-B111D4B6F325}"/>
              </a:ext>
            </a:extLst>
          </p:cNvPr>
          <p:cNvSpPr>
            <a:spLocks noGrp="1"/>
          </p:cNvSpPr>
          <p:nvPr>
            <p:ph type="title"/>
          </p:nvPr>
        </p:nvSpPr>
        <p:spPr/>
        <p:txBody>
          <a:bodyPr/>
          <a:lstStyle/>
          <a:p>
            <a:r>
              <a:rPr lang="en-US" dirty="0"/>
              <a:t>Do You Have a Camera?</a:t>
            </a:r>
          </a:p>
        </p:txBody>
      </p:sp>
      <p:sp>
        <p:nvSpPr>
          <p:cNvPr id="4" name="Slide Number Placeholder 3">
            <a:extLst>
              <a:ext uri="{FF2B5EF4-FFF2-40B4-BE49-F238E27FC236}">
                <a16:creationId xmlns:a16="http://schemas.microsoft.com/office/drawing/2014/main" id="{C8FB22CB-AEBC-98D9-F90D-E987F2FB240C}"/>
              </a:ext>
            </a:extLst>
          </p:cNvPr>
          <p:cNvSpPr>
            <a:spLocks noGrp="1"/>
          </p:cNvSpPr>
          <p:nvPr>
            <p:ph type="sldNum" sz="quarter" idx="12"/>
          </p:nvPr>
        </p:nvSpPr>
        <p:spPr/>
        <p:txBody>
          <a:bodyPr/>
          <a:lstStyle/>
          <a:p>
            <a:pPr>
              <a:defRPr/>
            </a:pPr>
            <a:fld id="{F616B086-A122-1741-9680-6C9452D43E22}" type="slidenum">
              <a:rPr lang="en-US" smtClean="0"/>
              <a:pPr>
                <a:defRPr/>
              </a:pPr>
              <a:t>54</a:t>
            </a:fld>
            <a:endParaRPr lang="en-US"/>
          </a:p>
        </p:txBody>
      </p:sp>
      <p:pic>
        <p:nvPicPr>
          <p:cNvPr id="5" name="Picture 4" descr="A screenshot of a Windows 10 screen displaying the Start Menu and Search Box highlighted in an orange box. ">
            <a:extLst>
              <a:ext uri="{FF2B5EF4-FFF2-40B4-BE49-F238E27FC236}">
                <a16:creationId xmlns:a16="http://schemas.microsoft.com/office/drawing/2014/main" id="{C984804A-D8A2-3C92-D73C-1D81512BEC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860" y="1752600"/>
            <a:ext cx="8052279" cy="4526280"/>
          </a:xfrm>
          <a:prstGeom prst="rect">
            <a:avLst/>
          </a:prstGeom>
        </p:spPr>
      </p:pic>
      <p:sp>
        <p:nvSpPr>
          <p:cNvPr id="11" name="TextBox 10">
            <a:extLst>
              <a:ext uri="{FF2B5EF4-FFF2-40B4-BE49-F238E27FC236}">
                <a16:creationId xmlns:a16="http://schemas.microsoft.com/office/drawing/2014/main" id="{253DC6E9-6651-632E-468B-A375BCD135FE}"/>
              </a:ext>
            </a:extLst>
          </p:cNvPr>
          <p:cNvSpPr txBox="1"/>
          <p:nvPr/>
        </p:nvSpPr>
        <p:spPr>
          <a:xfrm>
            <a:off x="854384" y="6009973"/>
            <a:ext cx="2133600" cy="276999"/>
          </a:xfrm>
          <a:prstGeom prst="rect">
            <a:avLst/>
          </a:prstGeom>
          <a:solidFill>
            <a:schemeClr val="bg1"/>
          </a:solidFill>
          <a:ln>
            <a:solidFill>
              <a:srgbClr val="F4681A"/>
            </a:solidFill>
          </a:ln>
        </p:spPr>
        <p:txBody>
          <a:bodyPr wrap="square" rtlCol="0">
            <a:spAutoFit/>
          </a:bodyPr>
          <a:lstStyle/>
          <a:p>
            <a:r>
              <a:rPr lang="en-US" sz="1200" dirty="0"/>
              <a:t>camera</a:t>
            </a:r>
          </a:p>
        </p:txBody>
      </p:sp>
      <p:sp>
        <p:nvSpPr>
          <p:cNvPr id="9" name="Rectangle 8">
            <a:extLst>
              <a:ext uri="{FF2B5EF4-FFF2-40B4-BE49-F238E27FC236}">
                <a16:creationId xmlns:a16="http://schemas.microsoft.com/office/drawing/2014/main" id="{1BEAA607-B78D-B5EB-9B6C-008F143C4A5F}"/>
              </a:ext>
            </a:extLst>
          </p:cNvPr>
          <p:cNvSpPr/>
          <p:nvPr/>
        </p:nvSpPr>
        <p:spPr>
          <a:xfrm>
            <a:off x="810552" y="5967317"/>
            <a:ext cx="2229356" cy="37306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9A122C9D-51CC-1018-0AEB-D68AAE96A417}"/>
              </a:ext>
            </a:extLst>
          </p:cNvPr>
          <p:cNvSpPr/>
          <p:nvPr/>
        </p:nvSpPr>
        <p:spPr>
          <a:xfrm>
            <a:off x="483687" y="5971248"/>
            <a:ext cx="414529" cy="37306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291047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9" grpId="1" animBg="1"/>
      <p:bldP spid="7" grpId="0" animBg="1"/>
      <p:bldP spid="7"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CAA32-0EF0-6CFB-FE94-D00D26A7EBD2}"/>
              </a:ext>
            </a:extLst>
          </p:cNvPr>
          <p:cNvSpPr>
            <a:spLocks noGrp="1"/>
          </p:cNvSpPr>
          <p:nvPr>
            <p:ph type="title"/>
          </p:nvPr>
        </p:nvSpPr>
        <p:spPr/>
        <p:txBody>
          <a:bodyPr/>
          <a:lstStyle/>
          <a:p>
            <a:r>
              <a:rPr lang="en-US" dirty="0"/>
              <a:t>Do You Have a Camera?</a:t>
            </a:r>
          </a:p>
        </p:txBody>
      </p:sp>
      <p:sp>
        <p:nvSpPr>
          <p:cNvPr id="2" name="Slide Number Placeholder 1">
            <a:extLst>
              <a:ext uri="{FF2B5EF4-FFF2-40B4-BE49-F238E27FC236}">
                <a16:creationId xmlns:a16="http://schemas.microsoft.com/office/drawing/2014/main" id="{E7F4C790-0BFF-4B2B-49EB-F0941F72EE8F}"/>
              </a:ext>
            </a:extLst>
          </p:cNvPr>
          <p:cNvSpPr>
            <a:spLocks noGrp="1"/>
          </p:cNvSpPr>
          <p:nvPr>
            <p:ph type="sldNum" sz="quarter" idx="12"/>
          </p:nvPr>
        </p:nvSpPr>
        <p:spPr/>
        <p:txBody>
          <a:bodyPr/>
          <a:lstStyle/>
          <a:p>
            <a:pPr>
              <a:defRPr/>
            </a:pPr>
            <a:fld id="{C93FB818-8B20-7546-A3E7-FC8ECF00FB08}" type="slidenum">
              <a:rPr lang="en-US" smtClean="0"/>
              <a:pPr>
                <a:defRPr/>
              </a:pPr>
              <a:t>55</a:t>
            </a:fld>
            <a:endParaRPr lang="en-US"/>
          </a:p>
        </p:txBody>
      </p:sp>
      <p:pic>
        <p:nvPicPr>
          <p:cNvPr id="6" name="Picture 5" descr="A screenshot of the camera menu on a Windows 10 computer. ">
            <a:extLst>
              <a:ext uri="{FF2B5EF4-FFF2-40B4-BE49-F238E27FC236}">
                <a16:creationId xmlns:a16="http://schemas.microsoft.com/office/drawing/2014/main" id="{C2E9ABCA-114B-0628-18E7-EAD8484369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71094" y="1752600"/>
            <a:ext cx="6401811" cy="4526280"/>
          </a:xfrm>
          <a:prstGeom prst="rect">
            <a:avLst/>
          </a:prstGeom>
        </p:spPr>
      </p:pic>
      <p:sp>
        <p:nvSpPr>
          <p:cNvPr id="7" name="Rectangle 6">
            <a:extLst>
              <a:ext uri="{FF2B5EF4-FFF2-40B4-BE49-F238E27FC236}">
                <a16:creationId xmlns:a16="http://schemas.microsoft.com/office/drawing/2014/main" id="{C338F58F-97C1-A114-758B-FC7CBD20EB63}"/>
              </a:ext>
            </a:extLst>
          </p:cNvPr>
          <p:cNvSpPr/>
          <p:nvPr/>
        </p:nvSpPr>
        <p:spPr>
          <a:xfrm>
            <a:off x="4291262" y="3781928"/>
            <a:ext cx="1219201" cy="37306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806676578"/>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4770982A-7A26-0D74-80DC-01748C34A43F}"/>
              </a:ext>
              <a:ext uri="{C183D7F6-B498-43B3-948B-1728B52AA6E4}">
                <adec:decorative xmlns:adec="http://schemas.microsoft.com/office/drawing/2017/decorative" val="1"/>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1353578" y="1910648"/>
            <a:ext cx="6436844" cy="4528953"/>
          </a:xfrm>
        </p:spPr>
      </p:pic>
      <p:sp>
        <p:nvSpPr>
          <p:cNvPr id="3" name="Title 2">
            <a:extLst>
              <a:ext uri="{FF2B5EF4-FFF2-40B4-BE49-F238E27FC236}">
                <a16:creationId xmlns:a16="http://schemas.microsoft.com/office/drawing/2014/main" id="{BDCCAA32-0EF0-6CFB-FE94-D00D26A7EBD2}"/>
              </a:ext>
            </a:extLst>
          </p:cNvPr>
          <p:cNvSpPr>
            <a:spLocks noGrp="1"/>
          </p:cNvSpPr>
          <p:nvPr>
            <p:ph type="title"/>
          </p:nvPr>
        </p:nvSpPr>
        <p:spPr/>
        <p:txBody>
          <a:bodyPr/>
          <a:lstStyle/>
          <a:p>
            <a:r>
              <a:rPr lang="en-US" dirty="0"/>
              <a:t>Do You Have a Camera?</a:t>
            </a:r>
          </a:p>
        </p:txBody>
      </p:sp>
      <p:sp>
        <p:nvSpPr>
          <p:cNvPr id="2" name="Slide Number Placeholder 1">
            <a:extLst>
              <a:ext uri="{FF2B5EF4-FFF2-40B4-BE49-F238E27FC236}">
                <a16:creationId xmlns:a16="http://schemas.microsoft.com/office/drawing/2014/main" id="{E7F4C790-0BFF-4B2B-49EB-F0941F72EE8F}"/>
              </a:ext>
            </a:extLst>
          </p:cNvPr>
          <p:cNvSpPr>
            <a:spLocks noGrp="1"/>
          </p:cNvSpPr>
          <p:nvPr>
            <p:ph type="sldNum" sz="quarter" idx="12"/>
          </p:nvPr>
        </p:nvSpPr>
        <p:spPr/>
        <p:txBody>
          <a:bodyPr/>
          <a:lstStyle/>
          <a:p>
            <a:pPr>
              <a:defRPr/>
            </a:pPr>
            <a:fld id="{C93FB818-8B20-7546-A3E7-FC8ECF00FB08}" type="slidenum">
              <a:rPr lang="en-US" smtClean="0"/>
              <a:pPr>
                <a:defRPr/>
              </a:pPr>
              <a:t>56</a:t>
            </a:fld>
            <a:endParaRPr lang="en-US"/>
          </a:p>
        </p:txBody>
      </p:sp>
      <p:sp>
        <p:nvSpPr>
          <p:cNvPr id="7" name="Oval 6">
            <a:extLst>
              <a:ext uri="{FF2B5EF4-FFF2-40B4-BE49-F238E27FC236}">
                <a16:creationId xmlns:a16="http://schemas.microsoft.com/office/drawing/2014/main" id="{26476CDF-1115-31EF-181E-F1748F4031E5}"/>
              </a:ext>
            </a:extLst>
          </p:cNvPr>
          <p:cNvSpPr/>
          <p:nvPr/>
        </p:nvSpPr>
        <p:spPr>
          <a:xfrm>
            <a:off x="3696480" y="2090998"/>
            <a:ext cx="91440" cy="88134"/>
          </a:xfrm>
          <a:prstGeom prst="ellipse">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AD3355B-A2D1-9A3D-99CA-7E9645E51E42}"/>
              </a:ext>
            </a:extLst>
          </p:cNvPr>
          <p:cNvSpPr/>
          <p:nvPr/>
        </p:nvSpPr>
        <p:spPr>
          <a:xfrm>
            <a:off x="3276600" y="1981200"/>
            <a:ext cx="995380" cy="28215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74877602"/>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EDC613-4687-493E-C81B-B111D4B6F325}"/>
              </a:ext>
            </a:extLst>
          </p:cNvPr>
          <p:cNvSpPr>
            <a:spLocks noGrp="1"/>
          </p:cNvSpPr>
          <p:nvPr>
            <p:ph type="title"/>
          </p:nvPr>
        </p:nvSpPr>
        <p:spPr/>
        <p:txBody>
          <a:bodyPr/>
          <a:lstStyle/>
          <a:p>
            <a:r>
              <a:rPr lang="en-US" dirty="0"/>
              <a:t>Do You Have a Camera?</a:t>
            </a:r>
          </a:p>
        </p:txBody>
      </p:sp>
      <p:sp>
        <p:nvSpPr>
          <p:cNvPr id="4" name="Slide Number Placeholder 3">
            <a:extLst>
              <a:ext uri="{FF2B5EF4-FFF2-40B4-BE49-F238E27FC236}">
                <a16:creationId xmlns:a16="http://schemas.microsoft.com/office/drawing/2014/main" id="{C8FB22CB-AEBC-98D9-F90D-E987F2FB240C}"/>
              </a:ext>
            </a:extLst>
          </p:cNvPr>
          <p:cNvSpPr>
            <a:spLocks noGrp="1"/>
          </p:cNvSpPr>
          <p:nvPr>
            <p:ph type="sldNum" sz="quarter" idx="12"/>
          </p:nvPr>
        </p:nvSpPr>
        <p:spPr/>
        <p:txBody>
          <a:bodyPr/>
          <a:lstStyle/>
          <a:p>
            <a:pPr>
              <a:defRPr/>
            </a:pPr>
            <a:fld id="{F616B086-A122-1741-9680-6C9452D43E22}" type="slidenum">
              <a:rPr lang="en-US" smtClean="0"/>
              <a:pPr>
                <a:defRPr/>
              </a:pPr>
              <a:t>57</a:t>
            </a:fld>
            <a:endParaRPr lang="en-US"/>
          </a:p>
        </p:txBody>
      </p:sp>
      <p:pic>
        <p:nvPicPr>
          <p:cNvPr id="6" name="Picture 5" descr="Picture of the back of a cell phone with the camera lens highlighted in an orange box.">
            <a:extLst>
              <a:ext uri="{FF2B5EF4-FFF2-40B4-BE49-F238E27FC236}">
                <a16:creationId xmlns:a16="http://schemas.microsoft.com/office/drawing/2014/main" id="{6DFA37EF-8F9C-6F8E-B07E-E48613801E4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81600" y="1752600"/>
            <a:ext cx="2096055" cy="4498848"/>
          </a:xfrm>
          <a:prstGeom prst="rect">
            <a:avLst/>
          </a:prstGeom>
        </p:spPr>
      </p:pic>
      <p:grpSp>
        <p:nvGrpSpPr>
          <p:cNvPr id="14" name="Group 13" descr="Picture of the front of a cell phone with the camera icon and camera lens highlighted in an orange box.">
            <a:extLst>
              <a:ext uri="{FF2B5EF4-FFF2-40B4-BE49-F238E27FC236}">
                <a16:creationId xmlns:a16="http://schemas.microsoft.com/office/drawing/2014/main" id="{586F6713-9DC5-F5EA-B73C-3C99CD65662E}"/>
              </a:ext>
            </a:extLst>
          </p:cNvPr>
          <p:cNvGrpSpPr/>
          <p:nvPr/>
        </p:nvGrpSpPr>
        <p:grpSpPr>
          <a:xfrm>
            <a:off x="2209800" y="1797440"/>
            <a:ext cx="2094634" cy="4495800"/>
            <a:chOff x="4629030" y="2058923"/>
            <a:chExt cx="2094634" cy="4495800"/>
          </a:xfrm>
        </p:grpSpPr>
        <p:pic>
          <p:nvPicPr>
            <p:cNvPr id="10" name="Picture 9" descr="A close-up of a cell phone&#10;&#10;Description automatically generated">
              <a:extLst>
                <a:ext uri="{FF2B5EF4-FFF2-40B4-BE49-F238E27FC236}">
                  <a16:creationId xmlns:a16="http://schemas.microsoft.com/office/drawing/2014/main" id="{C1D9AE54-F6C0-704C-E3AA-BE5885DC8DF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629030" y="2058923"/>
              <a:ext cx="2094634" cy="4495800"/>
            </a:xfrm>
            <a:prstGeom prst="rect">
              <a:avLst/>
            </a:prstGeom>
          </p:spPr>
        </p:pic>
        <p:pic>
          <p:nvPicPr>
            <p:cNvPr id="13" name="Picture 12" descr="A screenshot of a phone&#10;&#10;Description automatically generated">
              <a:extLst>
                <a:ext uri="{FF2B5EF4-FFF2-40B4-BE49-F238E27FC236}">
                  <a16:creationId xmlns:a16="http://schemas.microsoft.com/office/drawing/2014/main" id="{898D7C1F-4038-578F-832D-863A2D22464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16227" y="2332273"/>
              <a:ext cx="1920240" cy="3949099"/>
            </a:xfrm>
            <a:prstGeom prst="rect">
              <a:avLst/>
            </a:prstGeom>
          </p:spPr>
        </p:pic>
      </p:grpSp>
      <p:sp>
        <p:nvSpPr>
          <p:cNvPr id="15" name="Rectangle 14">
            <a:extLst>
              <a:ext uri="{FF2B5EF4-FFF2-40B4-BE49-F238E27FC236}">
                <a16:creationId xmlns:a16="http://schemas.microsoft.com/office/drawing/2014/main" id="{29D778EF-BEED-9EA4-DE2A-C7502028D503}"/>
              </a:ext>
            </a:extLst>
          </p:cNvPr>
          <p:cNvSpPr/>
          <p:nvPr/>
        </p:nvSpPr>
        <p:spPr>
          <a:xfrm>
            <a:off x="5486401" y="2070790"/>
            <a:ext cx="1447800" cy="82481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2A9A249-37D5-8722-329E-146178F22109}"/>
              </a:ext>
            </a:extLst>
          </p:cNvPr>
          <p:cNvSpPr/>
          <p:nvPr/>
        </p:nvSpPr>
        <p:spPr>
          <a:xfrm>
            <a:off x="3429000" y="1752600"/>
            <a:ext cx="533400" cy="37306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763C5A66-907E-F879-81A7-F9D56482436D}"/>
              </a:ext>
            </a:extLst>
          </p:cNvPr>
          <p:cNvSpPr/>
          <p:nvPr/>
        </p:nvSpPr>
        <p:spPr>
          <a:xfrm>
            <a:off x="3221258" y="2514600"/>
            <a:ext cx="533400" cy="50856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54634848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CAA32-0EF0-6CFB-FE94-D00D26A7EBD2}"/>
              </a:ext>
            </a:extLst>
          </p:cNvPr>
          <p:cNvSpPr>
            <a:spLocks noGrp="1"/>
          </p:cNvSpPr>
          <p:nvPr>
            <p:ph type="title"/>
          </p:nvPr>
        </p:nvSpPr>
        <p:spPr/>
        <p:txBody>
          <a:bodyPr/>
          <a:lstStyle/>
          <a:p>
            <a:r>
              <a:rPr lang="en-US" dirty="0"/>
              <a:t>Do You Have A Camera?</a:t>
            </a:r>
          </a:p>
        </p:txBody>
      </p:sp>
      <p:sp>
        <p:nvSpPr>
          <p:cNvPr id="2" name="Slide Number Placeholder 1">
            <a:extLst>
              <a:ext uri="{FF2B5EF4-FFF2-40B4-BE49-F238E27FC236}">
                <a16:creationId xmlns:a16="http://schemas.microsoft.com/office/drawing/2014/main" id="{E7F4C790-0BFF-4B2B-49EB-F0941F72EE8F}"/>
              </a:ext>
            </a:extLst>
          </p:cNvPr>
          <p:cNvSpPr>
            <a:spLocks noGrp="1"/>
          </p:cNvSpPr>
          <p:nvPr>
            <p:ph type="sldNum" sz="quarter" idx="12"/>
          </p:nvPr>
        </p:nvSpPr>
        <p:spPr/>
        <p:txBody>
          <a:bodyPr/>
          <a:lstStyle/>
          <a:p>
            <a:pPr>
              <a:defRPr/>
            </a:pPr>
            <a:fld id="{C93FB818-8B20-7546-A3E7-FC8ECF00FB08}" type="slidenum">
              <a:rPr lang="en-US" smtClean="0"/>
              <a:pPr>
                <a:defRPr/>
              </a:pPr>
              <a:t>58</a:t>
            </a:fld>
            <a:endParaRPr lang="en-US"/>
          </a:p>
        </p:txBody>
      </p:sp>
      <p:pic>
        <p:nvPicPr>
          <p:cNvPr id="8" name="Picture 7" descr="A screenshot of a cell phone on an iPhone with the camera icon highlighted with an orange box. &#10;&#10;">
            <a:extLst>
              <a:ext uri="{FF2B5EF4-FFF2-40B4-BE49-F238E27FC236}">
                <a16:creationId xmlns:a16="http://schemas.microsoft.com/office/drawing/2014/main" id="{5B9F003B-3AC3-C307-6E16-DC81E4CE51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29000" y="1692440"/>
            <a:ext cx="2182926" cy="4724400"/>
          </a:xfrm>
          <a:prstGeom prst="rect">
            <a:avLst/>
          </a:prstGeom>
        </p:spPr>
      </p:pic>
      <p:sp>
        <p:nvSpPr>
          <p:cNvPr id="4" name="Rectangle 3">
            <a:extLst>
              <a:ext uri="{FF2B5EF4-FFF2-40B4-BE49-F238E27FC236}">
                <a16:creationId xmlns:a16="http://schemas.microsoft.com/office/drawing/2014/main" id="{A4BE9DE2-7168-0E2F-0CD6-88C538ACE722}"/>
              </a:ext>
            </a:extLst>
          </p:cNvPr>
          <p:cNvSpPr/>
          <p:nvPr/>
        </p:nvSpPr>
        <p:spPr>
          <a:xfrm>
            <a:off x="4953000" y="2053588"/>
            <a:ext cx="658926" cy="53721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4773961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CAA32-0EF0-6CFB-FE94-D00D26A7EBD2}"/>
              </a:ext>
            </a:extLst>
          </p:cNvPr>
          <p:cNvSpPr>
            <a:spLocks noGrp="1"/>
          </p:cNvSpPr>
          <p:nvPr>
            <p:ph type="title"/>
          </p:nvPr>
        </p:nvSpPr>
        <p:spPr/>
        <p:txBody>
          <a:bodyPr/>
          <a:lstStyle/>
          <a:p>
            <a:r>
              <a:rPr lang="en-US" dirty="0"/>
              <a:t>Do You Have A Camera?</a:t>
            </a:r>
          </a:p>
        </p:txBody>
      </p:sp>
      <p:sp>
        <p:nvSpPr>
          <p:cNvPr id="2" name="Slide Number Placeholder 1">
            <a:extLst>
              <a:ext uri="{FF2B5EF4-FFF2-40B4-BE49-F238E27FC236}">
                <a16:creationId xmlns:a16="http://schemas.microsoft.com/office/drawing/2014/main" id="{E7F4C790-0BFF-4B2B-49EB-F0941F72EE8F}"/>
              </a:ext>
            </a:extLst>
          </p:cNvPr>
          <p:cNvSpPr>
            <a:spLocks noGrp="1"/>
          </p:cNvSpPr>
          <p:nvPr>
            <p:ph type="sldNum" sz="quarter" idx="12"/>
          </p:nvPr>
        </p:nvSpPr>
        <p:spPr/>
        <p:txBody>
          <a:bodyPr/>
          <a:lstStyle/>
          <a:p>
            <a:pPr>
              <a:defRPr/>
            </a:pPr>
            <a:fld id="{C93FB818-8B20-7546-A3E7-FC8ECF00FB08}" type="slidenum">
              <a:rPr lang="en-US" smtClean="0"/>
              <a:pPr>
                <a:defRPr/>
              </a:pPr>
              <a:t>59</a:t>
            </a:fld>
            <a:endParaRPr lang="en-US"/>
          </a:p>
        </p:txBody>
      </p:sp>
      <p:pic>
        <p:nvPicPr>
          <p:cNvPr id="6" name="Picture 5" descr="A screenshot of a cell phone displaying a photograph taken by the phone's camera.&#10;&#10;">
            <a:extLst>
              <a:ext uri="{FF2B5EF4-FFF2-40B4-BE49-F238E27FC236}">
                <a16:creationId xmlns:a16="http://schemas.microsoft.com/office/drawing/2014/main" id="{050F2C4D-70A5-592A-8464-6B37A06181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41912" y="1692440"/>
            <a:ext cx="2260176" cy="4648200"/>
          </a:xfrm>
          <a:prstGeom prst="rect">
            <a:avLst/>
          </a:prstGeom>
        </p:spPr>
      </p:pic>
    </p:spTree>
    <p:custDataLst>
      <p:tags r:id="rId1"/>
    </p:custDataLst>
    <p:extLst>
      <p:ext uri="{BB962C8B-B14F-4D97-AF65-F5344CB8AC3E}">
        <p14:creationId xmlns:p14="http://schemas.microsoft.com/office/powerpoint/2010/main" val="3138993216"/>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1D0DC2-300D-71EF-4AE3-A51497C5F6EF}"/>
              </a:ext>
            </a:extLst>
          </p:cNvPr>
          <p:cNvSpPr>
            <a:spLocks noGrp="1"/>
          </p:cNvSpPr>
          <p:nvPr>
            <p:ph idx="1"/>
          </p:nvPr>
        </p:nvSpPr>
        <p:spPr/>
        <p:txBody>
          <a:bodyPr/>
          <a:lstStyle/>
          <a:p>
            <a:r>
              <a:rPr lang="en-US" sz="2800" dirty="0">
                <a:solidFill>
                  <a:schemeClr val="tx1"/>
                </a:solidFill>
              </a:rPr>
              <a:t> Schedule appointments.</a:t>
            </a:r>
          </a:p>
          <a:p>
            <a:r>
              <a:rPr lang="en-US" sz="2800" dirty="0">
                <a:solidFill>
                  <a:schemeClr val="tx1"/>
                </a:solidFill>
              </a:rPr>
              <a:t> Check-in on medical issues.</a:t>
            </a:r>
          </a:p>
          <a:p>
            <a:r>
              <a:rPr lang="en-US" sz="2800" dirty="0">
                <a:solidFill>
                  <a:schemeClr val="tx1"/>
                </a:solidFill>
              </a:rPr>
              <a:t> Discuss lab tests or X-ray results.</a:t>
            </a:r>
          </a:p>
          <a:p>
            <a:r>
              <a:rPr lang="en-US" sz="2800" dirty="0">
                <a:solidFill>
                  <a:schemeClr val="tx1"/>
                </a:solidFill>
              </a:rPr>
              <a:t> Follow up on prescription medications.</a:t>
            </a:r>
          </a:p>
          <a:p>
            <a:r>
              <a:rPr lang="en-US" sz="2800" dirty="0">
                <a:solidFill>
                  <a:schemeClr val="tx1"/>
                </a:solidFill>
              </a:rPr>
              <a:t> Receive post-surgical follow-up.</a:t>
            </a:r>
          </a:p>
          <a:p>
            <a:r>
              <a:rPr lang="en-US" sz="2800" dirty="0">
                <a:solidFill>
                  <a:schemeClr val="tx1"/>
                </a:solidFill>
              </a:rPr>
              <a:t> Receive preventive care like nutrition counseling.</a:t>
            </a:r>
          </a:p>
          <a:p>
            <a:r>
              <a:rPr lang="en-US" sz="2800" dirty="0">
                <a:solidFill>
                  <a:schemeClr val="tx1"/>
                </a:solidFill>
              </a:rPr>
              <a:t> Receive referrals to specialists.</a:t>
            </a:r>
          </a:p>
          <a:p>
            <a:r>
              <a:rPr lang="en-US" sz="2800" dirty="0">
                <a:solidFill>
                  <a:schemeClr val="tx1"/>
                </a:solidFill>
              </a:rPr>
              <a:t> Mental health treatment.</a:t>
            </a:r>
          </a:p>
          <a:p>
            <a:pPr marL="82550" indent="0">
              <a:buNone/>
            </a:pPr>
            <a:endParaRPr lang="en-US" dirty="0"/>
          </a:p>
          <a:p>
            <a:endParaRPr lang="en-US" dirty="0"/>
          </a:p>
        </p:txBody>
      </p:sp>
      <p:sp>
        <p:nvSpPr>
          <p:cNvPr id="3" name="Title 2">
            <a:extLst>
              <a:ext uri="{FF2B5EF4-FFF2-40B4-BE49-F238E27FC236}">
                <a16:creationId xmlns:a16="http://schemas.microsoft.com/office/drawing/2014/main" id="{1A0CE662-CF60-F75C-7849-16FFFF1EA820}"/>
              </a:ext>
            </a:extLst>
          </p:cNvPr>
          <p:cNvSpPr>
            <a:spLocks noGrp="1"/>
          </p:cNvSpPr>
          <p:nvPr>
            <p:ph type="title"/>
          </p:nvPr>
        </p:nvSpPr>
        <p:spPr/>
        <p:txBody>
          <a:bodyPr/>
          <a:lstStyle/>
          <a:p>
            <a:r>
              <a:rPr lang="en-US" dirty="0"/>
              <a:t>Types of Telehealth Care</a:t>
            </a:r>
          </a:p>
        </p:txBody>
      </p:sp>
      <p:sp>
        <p:nvSpPr>
          <p:cNvPr id="4" name="Slide Number Placeholder 3">
            <a:extLst>
              <a:ext uri="{FF2B5EF4-FFF2-40B4-BE49-F238E27FC236}">
                <a16:creationId xmlns:a16="http://schemas.microsoft.com/office/drawing/2014/main" id="{A2AE1DAB-81AD-3A34-137D-DA1F6B77CA32}"/>
              </a:ext>
            </a:extLst>
          </p:cNvPr>
          <p:cNvSpPr>
            <a:spLocks noGrp="1"/>
          </p:cNvSpPr>
          <p:nvPr>
            <p:ph type="sldNum" sz="quarter" idx="12"/>
          </p:nvPr>
        </p:nvSpPr>
        <p:spPr/>
        <p:txBody>
          <a:bodyPr/>
          <a:lstStyle/>
          <a:p>
            <a:pPr>
              <a:defRPr/>
            </a:pPr>
            <a:fld id="{F616B086-A122-1741-9680-6C9452D43E22}" type="slidenum">
              <a:rPr lang="en-US" smtClean="0"/>
              <a:pPr>
                <a:defRPr/>
              </a:pPr>
              <a:t>6</a:t>
            </a:fld>
            <a:endParaRPr lang="en-US"/>
          </a:p>
        </p:txBody>
      </p:sp>
    </p:spTree>
    <p:custDataLst>
      <p:tags r:id="rId1"/>
    </p:custDataLst>
    <p:extLst>
      <p:ext uri="{BB962C8B-B14F-4D97-AF65-F5344CB8AC3E}">
        <p14:creationId xmlns:p14="http://schemas.microsoft.com/office/powerpoint/2010/main" val="1729782236"/>
      </p:ext>
    </p:extLst>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CAA32-0EF0-6CFB-FE94-D00D26A7EBD2}"/>
              </a:ext>
            </a:extLst>
          </p:cNvPr>
          <p:cNvSpPr>
            <a:spLocks noGrp="1"/>
          </p:cNvSpPr>
          <p:nvPr>
            <p:ph type="title"/>
          </p:nvPr>
        </p:nvSpPr>
        <p:spPr/>
        <p:txBody>
          <a:bodyPr/>
          <a:lstStyle/>
          <a:p>
            <a:r>
              <a:rPr lang="en-US" dirty="0"/>
              <a:t>Do You Have A Camera?</a:t>
            </a:r>
          </a:p>
        </p:txBody>
      </p:sp>
      <p:sp>
        <p:nvSpPr>
          <p:cNvPr id="2" name="Slide Number Placeholder 1">
            <a:extLst>
              <a:ext uri="{FF2B5EF4-FFF2-40B4-BE49-F238E27FC236}">
                <a16:creationId xmlns:a16="http://schemas.microsoft.com/office/drawing/2014/main" id="{E7F4C790-0BFF-4B2B-49EB-F0941F72EE8F}"/>
              </a:ext>
            </a:extLst>
          </p:cNvPr>
          <p:cNvSpPr>
            <a:spLocks noGrp="1"/>
          </p:cNvSpPr>
          <p:nvPr>
            <p:ph type="sldNum" sz="quarter" idx="12"/>
          </p:nvPr>
        </p:nvSpPr>
        <p:spPr/>
        <p:txBody>
          <a:bodyPr/>
          <a:lstStyle/>
          <a:p>
            <a:pPr>
              <a:defRPr/>
            </a:pPr>
            <a:fld id="{C93FB818-8B20-7546-A3E7-FC8ECF00FB08}" type="slidenum">
              <a:rPr lang="en-US" smtClean="0"/>
              <a:pPr>
                <a:defRPr/>
              </a:pPr>
              <a:t>60</a:t>
            </a:fld>
            <a:endParaRPr lang="en-US"/>
          </a:p>
        </p:txBody>
      </p:sp>
      <p:pic>
        <p:nvPicPr>
          <p:cNvPr id="6" name="Picture 5" descr="An external webcam with a cable.&#10;&#10;">
            <a:extLst>
              <a:ext uri="{FF2B5EF4-FFF2-40B4-BE49-F238E27FC236}">
                <a16:creationId xmlns:a16="http://schemas.microsoft.com/office/drawing/2014/main" id="{46F687B8-F0C8-F5D7-68F5-0514D2A771F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9600" y="2391336"/>
            <a:ext cx="3611355" cy="3279625"/>
          </a:xfrm>
          <a:prstGeom prst="rect">
            <a:avLst/>
          </a:prstGeom>
        </p:spPr>
      </p:pic>
      <p:pic>
        <p:nvPicPr>
          <p:cNvPr id="8" name="Picture 7" descr="A light bulb with white dots on a blue background&#10;&#10;Description automatically generated">
            <a:extLst>
              <a:ext uri="{FF2B5EF4-FFF2-40B4-BE49-F238E27FC236}">
                <a16:creationId xmlns:a16="http://schemas.microsoft.com/office/drawing/2014/main" id="{08C37774-FE80-1EE4-6002-52FA0FF974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9600" y="1911723"/>
            <a:ext cx="609600" cy="609600"/>
          </a:xfrm>
          <a:prstGeom prst="rect">
            <a:avLst/>
          </a:prstGeom>
        </p:spPr>
      </p:pic>
      <p:sp>
        <p:nvSpPr>
          <p:cNvPr id="10" name="TextBox 9">
            <a:extLst>
              <a:ext uri="{FF2B5EF4-FFF2-40B4-BE49-F238E27FC236}">
                <a16:creationId xmlns:a16="http://schemas.microsoft.com/office/drawing/2014/main" id="{22C4775C-16E7-AB25-5E4F-E119DADB79A1}"/>
              </a:ext>
            </a:extLst>
          </p:cNvPr>
          <p:cNvSpPr txBox="1"/>
          <p:nvPr/>
        </p:nvSpPr>
        <p:spPr>
          <a:xfrm>
            <a:off x="1266638" y="2031857"/>
            <a:ext cx="4612340" cy="369332"/>
          </a:xfrm>
          <a:prstGeom prst="rect">
            <a:avLst/>
          </a:prstGeom>
          <a:noFill/>
        </p:spPr>
        <p:txBody>
          <a:bodyPr wrap="square">
            <a:spAutoFit/>
          </a:bodyPr>
          <a:lstStyle/>
          <a:p>
            <a:r>
              <a:rPr lang="en-US" dirty="0"/>
              <a:t>Attach an external camera </a:t>
            </a:r>
          </a:p>
        </p:txBody>
      </p:sp>
      <p:pic>
        <p:nvPicPr>
          <p:cNvPr id="11" name="Picture 10" descr="A light bulb with white dots on a blue background&#10;&#10;Description automatically generated">
            <a:extLst>
              <a:ext uri="{FF2B5EF4-FFF2-40B4-BE49-F238E27FC236}">
                <a16:creationId xmlns:a16="http://schemas.microsoft.com/office/drawing/2014/main" id="{916326A1-D20D-2FE3-F71E-A97E4F71FD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2000" y="1923365"/>
            <a:ext cx="609600" cy="609600"/>
          </a:xfrm>
          <a:prstGeom prst="rect">
            <a:avLst/>
          </a:prstGeom>
        </p:spPr>
      </p:pic>
      <p:sp>
        <p:nvSpPr>
          <p:cNvPr id="12" name="TextBox 11">
            <a:extLst>
              <a:ext uri="{FF2B5EF4-FFF2-40B4-BE49-F238E27FC236}">
                <a16:creationId xmlns:a16="http://schemas.microsoft.com/office/drawing/2014/main" id="{C051881D-58E2-F232-DDEA-1C3988BCC906}"/>
              </a:ext>
            </a:extLst>
          </p:cNvPr>
          <p:cNvSpPr txBox="1"/>
          <p:nvPr/>
        </p:nvSpPr>
        <p:spPr>
          <a:xfrm>
            <a:off x="5229038" y="1905000"/>
            <a:ext cx="4612340" cy="646331"/>
          </a:xfrm>
          <a:prstGeom prst="rect">
            <a:avLst/>
          </a:prstGeom>
          <a:noFill/>
        </p:spPr>
        <p:txBody>
          <a:bodyPr wrap="square">
            <a:spAutoFit/>
          </a:bodyPr>
          <a:lstStyle/>
          <a:p>
            <a:r>
              <a:rPr lang="en-US" dirty="0"/>
              <a:t>Check to see if an audio-only </a:t>
            </a:r>
            <a:br>
              <a:rPr lang="en-US" dirty="0"/>
            </a:br>
            <a:r>
              <a:rPr lang="en-US" dirty="0"/>
              <a:t>appointment is possible.</a:t>
            </a:r>
          </a:p>
        </p:txBody>
      </p:sp>
      <p:pic>
        <p:nvPicPr>
          <p:cNvPr id="14" name="Picture 13" descr="A person with glasses and a beard on a phone.&#10;">
            <a:extLst>
              <a:ext uri="{FF2B5EF4-FFF2-40B4-BE49-F238E27FC236}">
                <a16:creationId xmlns:a16="http://schemas.microsoft.com/office/drawing/2014/main" id="{141D9CC0-704E-E6CF-3227-5770D50AB67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923047" y="2782702"/>
            <a:ext cx="3355509" cy="2496892"/>
          </a:xfrm>
          <a:prstGeom prst="rect">
            <a:avLst/>
          </a:prstGeom>
        </p:spPr>
      </p:pic>
    </p:spTree>
    <p:custDataLst>
      <p:tags r:id="rId1"/>
    </p:custDataLst>
    <p:extLst>
      <p:ext uri="{BB962C8B-B14F-4D97-AF65-F5344CB8AC3E}">
        <p14:creationId xmlns:p14="http://schemas.microsoft.com/office/powerpoint/2010/main" val="2288208154"/>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CAA32-0EF0-6CFB-FE94-D00D26A7EBD2}"/>
              </a:ext>
            </a:extLst>
          </p:cNvPr>
          <p:cNvSpPr>
            <a:spLocks noGrp="1"/>
          </p:cNvSpPr>
          <p:nvPr>
            <p:ph type="title"/>
          </p:nvPr>
        </p:nvSpPr>
        <p:spPr/>
        <p:txBody>
          <a:bodyPr/>
          <a:lstStyle/>
          <a:p>
            <a:r>
              <a:rPr lang="en-US" dirty="0"/>
              <a:t>Do You Have A Camera?</a:t>
            </a:r>
          </a:p>
        </p:txBody>
      </p:sp>
      <p:sp>
        <p:nvSpPr>
          <p:cNvPr id="2" name="Slide Number Placeholder 1">
            <a:extLst>
              <a:ext uri="{FF2B5EF4-FFF2-40B4-BE49-F238E27FC236}">
                <a16:creationId xmlns:a16="http://schemas.microsoft.com/office/drawing/2014/main" id="{E7F4C790-0BFF-4B2B-49EB-F0941F72EE8F}"/>
              </a:ext>
            </a:extLst>
          </p:cNvPr>
          <p:cNvSpPr>
            <a:spLocks noGrp="1"/>
          </p:cNvSpPr>
          <p:nvPr>
            <p:ph type="sldNum" sz="quarter" idx="12"/>
          </p:nvPr>
        </p:nvSpPr>
        <p:spPr/>
        <p:txBody>
          <a:bodyPr/>
          <a:lstStyle/>
          <a:p>
            <a:pPr>
              <a:defRPr/>
            </a:pPr>
            <a:fld id="{C93FB818-8B20-7546-A3E7-FC8ECF00FB08}" type="slidenum">
              <a:rPr lang="en-US" smtClean="0"/>
              <a:pPr>
                <a:defRPr/>
              </a:pPr>
              <a:t>61</a:t>
            </a:fld>
            <a:endParaRPr lang="en-US"/>
          </a:p>
        </p:txBody>
      </p:sp>
      <p:pic>
        <p:nvPicPr>
          <p:cNvPr id="5" name="Picture 4">
            <a:extLst>
              <a:ext uri="{FF2B5EF4-FFF2-40B4-BE49-F238E27FC236}">
                <a16:creationId xmlns:a16="http://schemas.microsoft.com/office/drawing/2014/main" id="{AC919D23-2BB2-E382-3A1A-EC900E33AA0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4489" y="1905000"/>
            <a:ext cx="7195022" cy="4197096"/>
          </a:xfrm>
          <a:prstGeom prst="rect">
            <a:avLst/>
          </a:prstGeom>
        </p:spPr>
      </p:pic>
    </p:spTree>
    <p:custDataLst>
      <p:tags r:id="rId1"/>
    </p:custDataLst>
    <p:extLst>
      <p:ext uri="{BB962C8B-B14F-4D97-AF65-F5344CB8AC3E}">
        <p14:creationId xmlns:p14="http://schemas.microsoft.com/office/powerpoint/2010/main" val="234564586"/>
      </p:ext>
    </p:extLst>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E9EB3A-3DEE-8A7F-E329-10E2E5EC5C95}"/>
              </a:ext>
            </a:extLst>
          </p:cNvPr>
          <p:cNvSpPr>
            <a:spLocks noGrp="1"/>
          </p:cNvSpPr>
          <p:nvPr>
            <p:ph type="title"/>
          </p:nvPr>
        </p:nvSpPr>
        <p:spPr/>
        <p:txBody>
          <a:bodyPr/>
          <a:lstStyle/>
          <a:p>
            <a:r>
              <a:rPr lang="en-US" dirty="0"/>
              <a:t>Do You Have a Microphone and Speakers?</a:t>
            </a:r>
          </a:p>
        </p:txBody>
      </p:sp>
      <p:sp>
        <p:nvSpPr>
          <p:cNvPr id="4" name="Slide Number Placeholder 3">
            <a:extLst>
              <a:ext uri="{FF2B5EF4-FFF2-40B4-BE49-F238E27FC236}">
                <a16:creationId xmlns:a16="http://schemas.microsoft.com/office/drawing/2014/main" id="{3F531D8A-6817-2351-42D1-0BB2667B1B1F}"/>
              </a:ext>
            </a:extLst>
          </p:cNvPr>
          <p:cNvSpPr>
            <a:spLocks noGrp="1"/>
          </p:cNvSpPr>
          <p:nvPr>
            <p:ph type="sldNum" sz="quarter" idx="12"/>
          </p:nvPr>
        </p:nvSpPr>
        <p:spPr/>
        <p:txBody>
          <a:bodyPr/>
          <a:lstStyle/>
          <a:p>
            <a:pPr>
              <a:defRPr/>
            </a:pPr>
            <a:fld id="{F616B086-A122-1741-9680-6C9452D43E22}" type="slidenum">
              <a:rPr lang="en-US" smtClean="0"/>
              <a:pPr>
                <a:defRPr/>
              </a:pPr>
              <a:t>62</a:t>
            </a:fld>
            <a:endParaRPr lang="en-US"/>
          </a:p>
        </p:txBody>
      </p:sp>
      <p:pic>
        <p:nvPicPr>
          <p:cNvPr id="6" name="Picture 5">
            <a:extLst>
              <a:ext uri="{FF2B5EF4-FFF2-40B4-BE49-F238E27FC236}">
                <a16:creationId xmlns:a16="http://schemas.microsoft.com/office/drawing/2014/main" id="{0ACAC155-5B1C-9103-4FA3-6E064F4FC4C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82810" y="2209800"/>
            <a:ext cx="4118995" cy="2743200"/>
          </a:xfrm>
          <a:prstGeom prst="rect">
            <a:avLst/>
          </a:prstGeom>
        </p:spPr>
      </p:pic>
      <p:pic>
        <p:nvPicPr>
          <p:cNvPr id="8" name="Picture 7">
            <a:extLst>
              <a:ext uri="{FF2B5EF4-FFF2-40B4-BE49-F238E27FC236}">
                <a16:creationId xmlns:a16="http://schemas.microsoft.com/office/drawing/2014/main" id="{E1269EF9-BAFF-2FCB-046B-660F29DFC0C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0896" y="2209800"/>
            <a:ext cx="4118994" cy="2743200"/>
          </a:xfrm>
          <a:prstGeom prst="rect">
            <a:avLst/>
          </a:prstGeom>
        </p:spPr>
      </p:pic>
    </p:spTree>
    <p:custDataLst>
      <p:tags r:id="rId1"/>
    </p:custDataLst>
    <p:extLst>
      <p:ext uri="{BB962C8B-B14F-4D97-AF65-F5344CB8AC3E}">
        <p14:creationId xmlns:p14="http://schemas.microsoft.com/office/powerpoint/2010/main" val="128671019"/>
      </p:ext>
    </p:extLst>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EDC613-4687-493E-C81B-B111D4B6F325}"/>
              </a:ext>
            </a:extLst>
          </p:cNvPr>
          <p:cNvSpPr>
            <a:spLocks noGrp="1"/>
          </p:cNvSpPr>
          <p:nvPr>
            <p:ph type="title"/>
          </p:nvPr>
        </p:nvSpPr>
        <p:spPr/>
        <p:txBody>
          <a:bodyPr/>
          <a:lstStyle/>
          <a:p>
            <a:r>
              <a:rPr lang="en-US" dirty="0"/>
              <a:t>Do You Have a Microphone and Speakers?</a:t>
            </a:r>
          </a:p>
        </p:txBody>
      </p:sp>
      <p:sp>
        <p:nvSpPr>
          <p:cNvPr id="4" name="Slide Number Placeholder 3">
            <a:extLst>
              <a:ext uri="{FF2B5EF4-FFF2-40B4-BE49-F238E27FC236}">
                <a16:creationId xmlns:a16="http://schemas.microsoft.com/office/drawing/2014/main" id="{C8FB22CB-AEBC-98D9-F90D-E987F2FB240C}"/>
              </a:ext>
            </a:extLst>
          </p:cNvPr>
          <p:cNvSpPr>
            <a:spLocks noGrp="1"/>
          </p:cNvSpPr>
          <p:nvPr>
            <p:ph type="sldNum" sz="quarter" idx="12"/>
          </p:nvPr>
        </p:nvSpPr>
        <p:spPr/>
        <p:txBody>
          <a:bodyPr/>
          <a:lstStyle/>
          <a:p>
            <a:pPr>
              <a:defRPr/>
            </a:pPr>
            <a:fld id="{F616B086-A122-1741-9680-6C9452D43E22}" type="slidenum">
              <a:rPr lang="en-US" smtClean="0"/>
              <a:pPr>
                <a:defRPr/>
              </a:pPr>
              <a:t>63</a:t>
            </a:fld>
            <a:endParaRPr lang="en-US"/>
          </a:p>
        </p:txBody>
      </p:sp>
      <p:pic>
        <p:nvPicPr>
          <p:cNvPr id="5" name="Picture 4" descr="A screenshot of the Windows 10 Task Bar with the sound icon, muted, highlighted in an orange box.&#10;&#10;Description automatically generated">
            <a:extLst>
              <a:ext uri="{FF2B5EF4-FFF2-40B4-BE49-F238E27FC236}">
                <a16:creationId xmlns:a16="http://schemas.microsoft.com/office/drawing/2014/main" id="{C984804A-D8A2-3C92-D73C-1D81512BECF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5860" y="3762462"/>
            <a:ext cx="8052279" cy="2565250"/>
          </a:xfrm>
          <a:prstGeom prst="rect">
            <a:avLst/>
          </a:prstGeom>
        </p:spPr>
      </p:pic>
      <p:sp>
        <p:nvSpPr>
          <p:cNvPr id="2" name="Rectangle 1">
            <a:extLst>
              <a:ext uri="{FF2B5EF4-FFF2-40B4-BE49-F238E27FC236}">
                <a16:creationId xmlns:a16="http://schemas.microsoft.com/office/drawing/2014/main" id="{D6A30843-4BCC-816E-737A-70A170197A78}"/>
              </a:ext>
            </a:extLst>
          </p:cNvPr>
          <p:cNvSpPr/>
          <p:nvPr/>
        </p:nvSpPr>
        <p:spPr>
          <a:xfrm>
            <a:off x="7620000" y="5983467"/>
            <a:ext cx="304799" cy="41733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black background with a black square&#10;&#10;Description automatically generated with medium confidence">
            <a:extLst>
              <a:ext uri="{FF2B5EF4-FFF2-40B4-BE49-F238E27FC236}">
                <a16:creationId xmlns:a16="http://schemas.microsoft.com/office/drawing/2014/main" id="{83D8D8D5-741D-DEA9-EE6F-EFD7B803FDB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17537" y="3977614"/>
            <a:ext cx="2240263" cy="1790699"/>
          </a:xfrm>
          <a:prstGeom prst="rect">
            <a:avLst/>
          </a:prstGeom>
        </p:spPr>
      </p:pic>
      <p:sp>
        <p:nvSpPr>
          <p:cNvPr id="10" name="Rectangle 9">
            <a:extLst>
              <a:ext uri="{FF2B5EF4-FFF2-40B4-BE49-F238E27FC236}">
                <a16:creationId xmlns:a16="http://schemas.microsoft.com/office/drawing/2014/main" id="{8392C052-F3E5-3608-67AC-2189CEA955CC}"/>
              </a:ext>
            </a:extLst>
          </p:cNvPr>
          <p:cNvSpPr/>
          <p:nvPr/>
        </p:nvSpPr>
        <p:spPr>
          <a:xfrm>
            <a:off x="3017537" y="3762462"/>
            <a:ext cx="2240263" cy="222100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7A332A3-097D-0E7B-3FDB-4E1A14E80852}"/>
              </a:ext>
            </a:extLst>
          </p:cNvPr>
          <p:cNvCxnSpPr>
            <a:cxnSpLocks/>
          </p:cNvCxnSpPr>
          <p:nvPr/>
        </p:nvCxnSpPr>
        <p:spPr>
          <a:xfrm>
            <a:off x="5257800" y="4578249"/>
            <a:ext cx="2362201" cy="1405216"/>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pic>
        <p:nvPicPr>
          <p:cNvPr id="19" name="Picture 18" descr="A black keyboard with the sound keys highlighted with an orange box. &#10;&#10;">
            <a:extLst>
              <a:ext uri="{FF2B5EF4-FFF2-40B4-BE49-F238E27FC236}">
                <a16:creationId xmlns:a16="http://schemas.microsoft.com/office/drawing/2014/main" id="{A5937184-0469-5142-95FE-2072424446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30349" y="1832808"/>
            <a:ext cx="6083300" cy="1714500"/>
          </a:xfrm>
          <a:prstGeom prst="rect">
            <a:avLst/>
          </a:prstGeom>
        </p:spPr>
      </p:pic>
      <p:pic>
        <p:nvPicPr>
          <p:cNvPr id="17" name="Picture 16">
            <a:extLst>
              <a:ext uri="{FF2B5EF4-FFF2-40B4-BE49-F238E27FC236}">
                <a16:creationId xmlns:a16="http://schemas.microsoft.com/office/drawing/2014/main" id="{0FB23BB1-F165-4FD8-28DF-FC40BE73269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171251" y="2425911"/>
            <a:ext cx="2212962" cy="826821"/>
          </a:xfrm>
          <a:prstGeom prst="rect">
            <a:avLst/>
          </a:prstGeom>
        </p:spPr>
      </p:pic>
      <p:sp>
        <p:nvSpPr>
          <p:cNvPr id="20" name="Rectangle 19">
            <a:extLst>
              <a:ext uri="{FF2B5EF4-FFF2-40B4-BE49-F238E27FC236}">
                <a16:creationId xmlns:a16="http://schemas.microsoft.com/office/drawing/2014/main" id="{88758983-37AB-5D21-E67A-A917CA7348B7}"/>
              </a:ext>
            </a:extLst>
          </p:cNvPr>
          <p:cNvSpPr/>
          <p:nvPr/>
        </p:nvSpPr>
        <p:spPr>
          <a:xfrm>
            <a:off x="5540954" y="1852697"/>
            <a:ext cx="914400" cy="31124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1AD96E7E-E11A-E92E-DC3F-D25A6334EB9A}"/>
              </a:ext>
            </a:extLst>
          </p:cNvPr>
          <p:cNvSpPr/>
          <p:nvPr/>
        </p:nvSpPr>
        <p:spPr>
          <a:xfrm>
            <a:off x="3164864" y="2425911"/>
            <a:ext cx="2202876" cy="82682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2" name="Straight Connector 21">
            <a:extLst>
              <a:ext uri="{FF2B5EF4-FFF2-40B4-BE49-F238E27FC236}">
                <a16:creationId xmlns:a16="http://schemas.microsoft.com/office/drawing/2014/main" id="{D272B5C1-B04C-C817-11AA-DEF9B5CEAC61}"/>
              </a:ext>
            </a:extLst>
          </p:cNvPr>
          <p:cNvCxnSpPr>
            <a:cxnSpLocks/>
          </p:cNvCxnSpPr>
          <p:nvPr/>
        </p:nvCxnSpPr>
        <p:spPr>
          <a:xfrm flipH="1">
            <a:off x="5374127" y="2147244"/>
            <a:ext cx="1066762" cy="448458"/>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287753901"/>
      </p:ext>
    </p:extLst>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EDC613-4687-493E-C81B-B111D4B6F325}"/>
              </a:ext>
            </a:extLst>
          </p:cNvPr>
          <p:cNvSpPr>
            <a:spLocks noGrp="1"/>
          </p:cNvSpPr>
          <p:nvPr>
            <p:ph type="title"/>
          </p:nvPr>
        </p:nvSpPr>
        <p:spPr/>
        <p:txBody>
          <a:bodyPr/>
          <a:lstStyle/>
          <a:p>
            <a:r>
              <a:rPr lang="en-US" dirty="0"/>
              <a:t>Do You Have a Microphone and Speakers?</a:t>
            </a:r>
          </a:p>
        </p:txBody>
      </p:sp>
      <p:sp>
        <p:nvSpPr>
          <p:cNvPr id="4" name="Slide Number Placeholder 3">
            <a:extLst>
              <a:ext uri="{FF2B5EF4-FFF2-40B4-BE49-F238E27FC236}">
                <a16:creationId xmlns:a16="http://schemas.microsoft.com/office/drawing/2014/main" id="{C8FB22CB-AEBC-98D9-F90D-E987F2FB240C}"/>
              </a:ext>
            </a:extLst>
          </p:cNvPr>
          <p:cNvSpPr>
            <a:spLocks noGrp="1"/>
          </p:cNvSpPr>
          <p:nvPr>
            <p:ph type="sldNum" sz="quarter" idx="12"/>
          </p:nvPr>
        </p:nvSpPr>
        <p:spPr/>
        <p:txBody>
          <a:bodyPr/>
          <a:lstStyle/>
          <a:p>
            <a:pPr>
              <a:defRPr/>
            </a:pPr>
            <a:fld id="{F616B086-A122-1741-9680-6C9452D43E22}" type="slidenum">
              <a:rPr lang="en-US" smtClean="0"/>
              <a:pPr>
                <a:defRPr/>
              </a:pPr>
              <a:t>64</a:t>
            </a:fld>
            <a:endParaRPr lang="en-US"/>
          </a:p>
        </p:txBody>
      </p:sp>
      <p:pic>
        <p:nvPicPr>
          <p:cNvPr id="5" name="Picture 4">
            <a:extLst>
              <a:ext uri="{FF2B5EF4-FFF2-40B4-BE49-F238E27FC236}">
                <a16:creationId xmlns:a16="http://schemas.microsoft.com/office/drawing/2014/main" id="{C984804A-D8A2-3C92-D73C-1D81512BECF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860" y="1752600"/>
            <a:ext cx="8052279" cy="4526280"/>
          </a:xfrm>
          <a:prstGeom prst="rect">
            <a:avLst/>
          </a:prstGeom>
        </p:spPr>
      </p:pic>
      <p:sp>
        <p:nvSpPr>
          <p:cNvPr id="2" name="Rectangle 1">
            <a:extLst>
              <a:ext uri="{FF2B5EF4-FFF2-40B4-BE49-F238E27FC236}">
                <a16:creationId xmlns:a16="http://schemas.microsoft.com/office/drawing/2014/main" id="{D6A30843-4BCC-816E-737A-70A170197A78}"/>
              </a:ext>
            </a:extLst>
          </p:cNvPr>
          <p:cNvSpPr/>
          <p:nvPr/>
        </p:nvSpPr>
        <p:spPr>
          <a:xfrm>
            <a:off x="7620001" y="6019800"/>
            <a:ext cx="228600" cy="277009"/>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black background with a black square&#10;&#10;Description automatically generated with medium confidence">
            <a:extLst>
              <a:ext uri="{FF2B5EF4-FFF2-40B4-BE49-F238E27FC236}">
                <a16:creationId xmlns:a16="http://schemas.microsoft.com/office/drawing/2014/main" id="{83D8D8D5-741D-DEA9-EE6F-EFD7B803FDB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76600" y="2693894"/>
            <a:ext cx="2240263" cy="1790699"/>
          </a:xfrm>
          <a:prstGeom prst="rect">
            <a:avLst/>
          </a:prstGeom>
        </p:spPr>
      </p:pic>
      <p:sp>
        <p:nvSpPr>
          <p:cNvPr id="10" name="Rectangle 9">
            <a:extLst>
              <a:ext uri="{FF2B5EF4-FFF2-40B4-BE49-F238E27FC236}">
                <a16:creationId xmlns:a16="http://schemas.microsoft.com/office/drawing/2014/main" id="{8392C052-F3E5-3608-67AC-2189CEA955CC}"/>
              </a:ext>
            </a:extLst>
          </p:cNvPr>
          <p:cNvSpPr/>
          <p:nvPr/>
        </p:nvSpPr>
        <p:spPr>
          <a:xfrm>
            <a:off x="3276600" y="2478742"/>
            <a:ext cx="2240263" cy="222100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7A332A3-097D-0E7B-3FDB-4E1A14E80852}"/>
              </a:ext>
            </a:extLst>
          </p:cNvPr>
          <p:cNvCxnSpPr>
            <a:cxnSpLocks/>
          </p:cNvCxnSpPr>
          <p:nvPr/>
        </p:nvCxnSpPr>
        <p:spPr>
          <a:xfrm>
            <a:off x="5516863" y="4489077"/>
            <a:ext cx="2103138" cy="1493968"/>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952246183"/>
      </p:ext>
    </p:extLst>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EDC613-4687-493E-C81B-B111D4B6F325}"/>
              </a:ext>
            </a:extLst>
          </p:cNvPr>
          <p:cNvSpPr>
            <a:spLocks noGrp="1"/>
          </p:cNvSpPr>
          <p:nvPr>
            <p:ph type="title"/>
          </p:nvPr>
        </p:nvSpPr>
        <p:spPr/>
        <p:txBody>
          <a:bodyPr/>
          <a:lstStyle/>
          <a:p>
            <a:r>
              <a:rPr lang="en-US" dirty="0"/>
              <a:t>Do You Have a Microphone and Speakers?</a:t>
            </a:r>
          </a:p>
        </p:txBody>
      </p:sp>
      <p:sp>
        <p:nvSpPr>
          <p:cNvPr id="4" name="Slide Number Placeholder 3">
            <a:extLst>
              <a:ext uri="{FF2B5EF4-FFF2-40B4-BE49-F238E27FC236}">
                <a16:creationId xmlns:a16="http://schemas.microsoft.com/office/drawing/2014/main" id="{C8FB22CB-AEBC-98D9-F90D-E987F2FB240C}"/>
              </a:ext>
            </a:extLst>
          </p:cNvPr>
          <p:cNvSpPr>
            <a:spLocks noGrp="1"/>
          </p:cNvSpPr>
          <p:nvPr>
            <p:ph type="sldNum" sz="quarter" idx="12"/>
          </p:nvPr>
        </p:nvSpPr>
        <p:spPr/>
        <p:txBody>
          <a:bodyPr/>
          <a:lstStyle/>
          <a:p>
            <a:pPr>
              <a:defRPr/>
            </a:pPr>
            <a:fld id="{F616B086-A122-1741-9680-6C9452D43E22}" type="slidenum">
              <a:rPr lang="en-US" smtClean="0"/>
              <a:pPr>
                <a:defRPr/>
              </a:pPr>
              <a:t>65</a:t>
            </a:fld>
            <a:endParaRPr lang="en-US"/>
          </a:p>
        </p:txBody>
      </p:sp>
      <p:pic>
        <p:nvPicPr>
          <p:cNvPr id="5" name="Picture 4" descr="A screenshot of a Windows 10 screen with the Sound menu open. The menu includes Open Sound Settings, Open Volume Mixer, and more.">
            <a:extLst>
              <a:ext uri="{FF2B5EF4-FFF2-40B4-BE49-F238E27FC236}">
                <a16:creationId xmlns:a16="http://schemas.microsoft.com/office/drawing/2014/main" id="{C984804A-D8A2-3C92-D73C-1D81512BEC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860" y="1752600"/>
            <a:ext cx="8052279" cy="4526280"/>
          </a:xfrm>
          <a:prstGeom prst="rect">
            <a:avLst/>
          </a:prstGeom>
        </p:spPr>
      </p:pic>
      <p:pic>
        <p:nvPicPr>
          <p:cNvPr id="7" name="Picture 6">
            <a:extLst>
              <a:ext uri="{FF2B5EF4-FFF2-40B4-BE49-F238E27FC236}">
                <a16:creationId xmlns:a16="http://schemas.microsoft.com/office/drawing/2014/main" id="{17ACD740-47DC-AB8E-4A9A-9DA1D17A32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62538" y="4343401"/>
            <a:ext cx="3492500" cy="1651000"/>
          </a:xfrm>
          <a:prstGeom prst="rect">
            <a:avLst/>
          </a:prstGeom>
        </p:spPr>
      </p:pic>
    </p:spTree>
    <p:custDataLst>
      <p:tags r:id="rId1"/>
    </p:custDataLst>
    <p:extLst>
      <p:ext uri="{BB962C8B-B14F-4D97-AF65-F5344CB8AC3E}">
        <p14:creationId xmlns:p14="http://schemas.microsoft.com/office/powerpoint/2010/main" val="4034178093"/>
      </p:ext>
    </p:extLst>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EDC613-4687-493E-C81B-B111D4B6F325}"/>
              </a:ext>
            </a:extLst>
          </p:cNvPr>
          <p:cNvSpPr>
            <a:spLocks noGrp="1"/>
          </p:cNvSpPr>
          <p:nvPr>
            <p:ph type="title"/>
          </p:nvPr>
        </p:nvSpPr>
        <p:spPr/>
        <p:txBody>
          <a:bodyPr/>
          <a:lstStyle/>
          <a:p>
            <a:r>
              <a:rPr lang="en-US" dirty="0"/>
              <a:t>Do You Have a Microphone and Speakers?</a:t>
            </a:r>
          </a:p>
        </p:txBody>
      </p:sp>
      <p:sp>
        <p:nvSpPr>
          <p:cNvPr id="4" name="Slide Number Placeholder 3">
            <a:extLst>
              <a:ext uri="{FF2B5EF4-FFF2-40B4-BE49-F238E27FC236}">
                <a16:creationId xmlns:a16="http://schemas.microsoft.com/office/drawing/2014/main" id="{C8FB22CB-AEBC-98D9-F90D-E987F2FB240C}"/>
              </a:ext>
            </a:extLst>
          </p:cNvPr>
          <p:cNvSpPr>
            <a:spLocks noGrp="1"/>
          </p:cNvSpPr>
          <p:nvPr>
            <p:ph type="sldNum" sz="quarter" idx="12"/>
          </p:nvPr>
        </p:nvSpPr>
        <p:spPr/>
        <p:txBody>
          <a:bodyPr/>
          <a:lstStyle/>
          <a:p>
            <a:pPr>
              <a:defRPr/>
            </a:pPr>
            <a:fld id="{F616B086-A122-1741-9680-6C9452D43E22}" type="slidenum">
              <a:rPr lang="en-US" smtClean="0"/>
              <a:pPr>
                <a:defRPr/>
              </a:pPr>
              <a:t>66</a:t>
            </a:fld>
            <a:endParaRPr lang="en-US"/>
          </a:p>
        </p:txBody>
      </p:sp>
      <p:pic>
        <p:nvPicPr>
          <p:cNvPr id="6" name="Picture 5" descr="A screenshot of a Windows 10 Sound dialog box with the output and input drop-down menus displayed. &#10;&#10;">
            <a:extLst>
              <a:ext uri="{FF2B5EF4-FFF2-40B4-BE49-F238E27FC236}">
                <a16:creationId xmlns:a16="http://schemas.microsoft.com/office/drawing/2014/main" id="{B5E0486C-F367-AAAC-CAA6-40908C851D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76400" y="1905000"/>
            <a:ext cx="5675401" cy="4526280"/>
          </a:xfrm>
          <a:prstGeom prst="rect">
            <a:avLst/>
          </a:prstGeom>
          <a:ln>
            <a:solidFill>
              <a:schemeClr val="tx1">
                <a:lumMod val="50000"/>
                <a:lumOff val="50000"/>
              </a:schemeClr>
            </a:solidFill>
          </a:ln>
        </p:spPr>
      </p:pic>
      <p:sp>
        <p:nvSpPr>
          <p:cNvPr id="8" name="Rectangle 7">
            <a:extLst>
              <a:ext uri="{FF2B5EF4-FFF2-40B4-BE49-F238E27FC236}">
                <a16:creationId xmlns:a16="http://schemas.microsoft.com/office/drawing/2014/main" id="{EAA69B1B-77CC-27EF-E4AE-71C7BA22355B}"/>
              </a:ext>
            </a:extLst>
          </p:cNvPr>
          <p:cNvSpPr/>
          <p:nvPr/>
        </p:nvSpPr>
        <p:spPr>
          <a:xfrm>
            <a:off x="3828301" y="2895600"/>
            <a:ext cx="2240263" cy="51995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360FEDD6-F9B6-1FFD-A6D3-96D29785A963}"/>
              </a:ext>
            </a:extLst>
          </p:cNvPr>
          <p:cNvSpPr/>
          <p:nvPr/>
        </p:nvSpPr>
        <p:spPr>
          <a:xfrm>
            <a:off x="3828301" y="5562600"/>
            <a:ext cx="2240263" cy="51995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217303540"/>
      </p:ext>
    </p:extLst>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4640F4-E5E0-F536-547E-CCEC44E064F0}"/>
              </a:ext>
            </a:extLst>
          </p:cNvPr>
          <p:cNvSpPr>
            <a:spLocks noGrp="1"/>
          </p:cNvSpPr>
          <p:nvPr>
            <p:ph type="title"/>
          </p:nvPr>
        </p:nvSpPr>
        <p:spPr/>
        <p:txBody>
          <a:bodyPr/>
          <a:lstStyle/>
          <a:p>
            <a:r>
              <a:rPr lang="en-US" dirty="0"/>
              <a:t>Do You Have a Microphone and Speakers?</a:t>
            </a:r>
          </a:p>
        </p:txBody>
      </p:sp>
      <p:sp>
        <p:nvSpPr>
          <p:cNvPr id="4" name="Slide Number Placeholder 3">
            <a:extLst>
              <a:ext uri="{FF2B5EF4-FFF2-40B4-BE49-F238E27FC236}">
                <a16:creationId xmlns:a16="http://schemas.microsoft.com/office/drawing/2014/main" id="{11A51F6B-7D04-85F5-3417-4C1F9A289909}"/>
              </a:ext>
            </a:extLst>
          </p:cNvPr>
          <p:cNvSpPr>
            <a:spLocks noGrp="1"/>
          </p:cNvSpPr>
          <p:nvPr>
            <p:ph type="sldNum" sz="quarter" idx="12"/>
          </p:nvPr>
        </p:nvSpPr>
        <p:spPr/>
        <p:txBody>
          <a:bodyPr/>
          <a:lstStyle/>
          <a:p>
            <a:pPr>
              <a:defRPr/>
            </a:pPr>
            <a:fld id="{F616B086-A122-1741-9680-6C9452D43E22}" type="slidenum">
              <a:rPr lang="en-US" smtClean="0"/>
              <a:pPr>
                <a:defRPr/>
              </a:pPr>
              <a:t>67</a:t>
            </a:fld>
            <a:endParaRPr lang="en-US"/>
          </a:p>
        </p:txBody>
      </p:sp>
      <p:grpSp>
        <p:nvGrpSpPr>
          <p:cNvPr id="5" name="Group 4" descr="Picture of a cell phone with an arrow pointing at the volume control buttons. ">
            <a:extLst>
              <a:ext uri="{FF2B5EF4-FFF2-40B4-BE49-F238E27FC236}">
                <a16:creationId xmlns:a16="http://schemas.microsoft.com/office/drawing/2014/main" id="{91F7A9AC-7284-443B-8D08-52C1B855BAE0}"/>
              </a:ext>
            </a:extLst>
          </p:cNvPr>
          <p:cNvGrpSpPr/>
          <p:nvPr/>
        </p:nvGrpSpPr>
        <p:grpSpPr>
          <a:xfrm>
            <a:off x="5661566" y="1905000"/>
            <a:ext cx="2057400" cy="4159624"/>
            <a:chOff x="4629030" y="2058923"/>
            <a:chExt cx="2094634" cy="4495800"/>
          </a:xfrm>
        </p:grpSpPr>
        <p:pic>
          <p:nvPicPr>
            <p:cNvPr id="6" name="Picture 5" descr="A close-up of a cell phone&#10;&#10;Description automatically generated">
              <a:extLst>
                <a:ext uri="{FF2B5EF4-FFF2-40B4-BE49-F238E27FC236}">
                  <a16:creationId xmlns:a16="http://schemas.microsoft.com/office/drawing/2014/main" id="{2FA6585A-B43C-6617-B873-AA331038567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29030" y="2058923"/>
              <a:ext cx="2094634" cy="4495800"/>
            </a:xfrm>
            <a:prstGeom prst="rect">
              <a:avLst/>
            </a:prstGeom>
          </p:spPr>
        </p:pic>
        <p:pic>
          <p:nvPicPr>
            <p:cNvPr id="7" name="Picture 6" descr="A screenshot of a phone&#10;&#10;Description automatically generated">
              <a:extLst>
                <a:ext uri="{FF2B5EF4-FFF2-40B4-BE49-F238E27FC236}">
                  <a16:creationId xmlns:a16="http://schemas.microsoft.com/office/drawing/2014/main" id="{F6BA9562-0645-1D51-2B6B-272540D8180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16227" y="2332273"/>
              <a:ext cx="1920240" cy="3949099"/>
            </a:xfrm>
            <a:prstGeom prst="rect">
              <a:avLst/>
            </a:prstGeom>
          </p:spPr>
        </p:pic>
      </p:grpSp>
      <p:pic>
        <p:nvPicPr>
          <p:cNvPr id="9" name="Picture 8" descr="A close-up of a cell phone with the speaker and microphone is highlighted in an orange box. &#10;&#10;">
            <a:extLst>
              <a:ext uri="{FF2B5EF4-FFF2-40B4-BE49-F238E27FC236}">
                <a16:creationId xmlns:a16="http://schemas.microsoft.com/office/drawing/2014/main" id="{63531B57-7155-3E5E-E483-6EA228000BC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8200" y="2129795"/>
            <a:ext cx="3958182" cy="3656680"/>
          </a:xfrm>
          <a:prstGeom prst="rect">
            <a:avLst/>
          </a:prstGeom>
        </p:spPr>
      </p:pic>
      <p:sp>
        <p:nvSpPr>
          <p:cNvPr id="10" name="Rectangle 9">
            <a:extLst>
              <a:ext uri="{FF2B5EF4-FFF2-40B4-BE49-F238E27FC236}">
                <a16:creationId xmlns:a16="http://schemas.microsoft.com/office/drawing/2014/main" id="{5E72305C-DA9B-E708-8FBE-7F7D36C144DF}"/>
              </a:ext>
            </a:extLst>
          </p:cNvPr>
          <p:cNvSpPr/>
          <p:nvPr/>
        </p:nvSpPr>
        <p:spPr>
          <a:xfrm rot="20037483">
            <a:off x="2643565" y="5080452"/>
            <a:ext cx="2436496" cy="51995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a:extLst>
              <a:ext uri="{FF2B5EF4-FFF2-40B4-BE49-F238E27FC236}">
                <a16:creationId xmlns:a16="http://schemas.microsoft.com/office/drawing/2014/main" id="{8A05C99D-ABE1-93E1-BC7E-5BCC998EBE66}"/>
              </a:ext>
            </a:extLst>
          </p:cNvPr>
          <p:cNvCxnSpPr>
            <a:cxnSpLocks/>
          </p:cNvCxnSpPr>
          <p:nvPr/>
        </p:nvCxnSpPr>
        <p:spPr>
          <a:xfrm>
            <a:off x="3985830" y="2895600"/>
            <a:ext cx="1576770" cy="0"/>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14B0C89-3421-DC3D-D13C-671B314C25C1}"/>
              </a:ext>
            </a:extLst>
          </p:cNvPr>
          <p:cNvSpPr txBox="1"/>
          <p:nvPr/>
        </p:nvSpPr>
        <p:spPr>
          <a:xfrm rot="19964971">
            <a:off x="3111445" y="5466890"/>
            <a:ext cx="2667000" cy="369332"/>
          </a:xfrm>
          <a:prstGeom prst="rect">
            <a:avLst/>
          </a:prstGeom>
          <a:noFill/>
        </p:spPr>
        <p:txBody>
          <a:bodyPr wrap="square" rtlCol="0">
            <a:spAutoFit/>
          </a:bodyPr>
          <a:lstStyle/>
          <a:p>
            <a:r>
              <a:rPr lang="en-US" dirty="0"/>
              <a:t>Speaker/Microphone</a:t>
            </a:r>
          </a:p>
        </p:txBody>
      </p:sp>
      <p:sp>
        <p:nvSpPr>
          <p:cNvPr id="15" name="TextBox 14">
            <a:extLst>
              <a:ext uri="{FF2B5EF4-FFF2-40B4-BE49-F238E27FC236}">
                <a16:creationId xmlns:a16="http://schemas.microsoft.com/office/drawing/2014/main" id="{E1F7CB1E-2E4C-F1F6-FF75-2F3D1B8503C7}"/>
              </a:ext>
            </a:extLst>
          </p:cNvPr>
          <p:cNvSpPr txBox="1"/>
          <p:nvPr/>
        </p:nvSpPr>
        <p:spPr>
          <a:xfrm>
            <a:off x="3912526" y="2495034"/>
            <a:ext cx="1886106" cy="369332"/>
          </a:xfrm>
          <a:prstGeom prst="rect">
            <a:avLst/>
          </a:prstGeom>
          <a:noFill/>
        </p:spPr>
        <p:txBody>
          <a:bodyPr wrap="square" rtlCol="0">
            <a:spAutoFit/>
          </a:bodyPr>
          <a:lstStyle/>
          <a:p>
            <a:r>
              <a:rPr lang="en-US" dirty="0"/>
              <a:t>Volume Control</a:t>
            </a:r>
          </a:p>
        </p:txBody>
      </p:sp>
    </p:spTree>
    <p:custDataLst>
      <p:tags r:id="rId1"/>
    </p:custDataLst>
    <p:extLst>
      <p:ext uri="{BB962C8B-B14F-4D97-AF65-F5344CB8AC3E}">
        <p14:creationId xmlns:p14="http://schemas.microsoft.com/office/powerpoint/2010/main" val="4218231219"/>
      </p:ext>
    </p:extLst>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EDC613-4687-493E-C81B-B111D4B6F325}"/>
              </a:ext>
            </a:extLst>
          </p:cNvPr>
          <p:cNvSpPr>
            <a:spLocks noGrp="1"/>
          </p:cNvSpPr>
          <p:nvPr>
            <p:ph type="title"/>
          </p:nvPr>
        </p:nvSpPr>
        <p:spPr/>
        <p:txBody>
          <a:bodyPr/>
          <a:lstStyle/>
          <a:p>
            <a:r>
              <a:rPr lang="en-US" dirty="0"/>
              <a:t>Do You Have a Microphone and Speakers?</a:t>
            </a:r>
          </a:p>
        </p:txBody>
      </p:sp>
      <p:sp>
        <p:nvSpPr>
          <p:cNvPr id="4" name="Slide Number Placeholder 3">
            <a:extLst>
              <a:ext uri="{FF2B5EF4-FFF2-40B4-BE49-F238E27FC236}">
                <a16:creationId xmlns:a16="http://schemas.microsoft.com/office/drawing/2014/main" id="{C8FB22CB-AEBC-98D9-F90D-E987F2FB240C}"/>
              </a:ext>
            </a:extLst>
          </p:cNvPr>
          <p:cNvSpPr>
            <a:spLocks noGrp="1"/>
          </p:cNvSpPr>
          <p:nvPr>
            <p:ph type="sldNum" sz="quarter" idx="12"/>
          </p:nvPr>
        </p:nvSpPr>
        <p:spPr/>
        <p:txBody>
          <a:bodyPr/>
          <a:lstStyle/>
          <a:p>
            <a:pPr>
              <a:defRPr/>
            </a:pPr>
            <a:fld id="{F616B086-A122-1741-9680-6C9452D43E22}" type="slidenum">
              <a:rPr lang="en-US" smtClean="0"/>
              <a:pPr>
                <a:defRPr/>
              </a:pPr>
              <a:t>68</a:t>
            </a:fld>
            <a:endParaRPr lang="en-US"/>
          </a:p>
        </p:txBody>
      </p:sp>
      <p:pic>
        <p:nvPicPr>
          <p:cNvPr id="2" name="Picture 1">
            <a:extLst>
              <a:ext uri="{FF2B5EF4-FFF2-40B4-BE49-F238E27FC236}">
                <a16:creationId xmlns:a16="http://schemas.microsoft.com/office/drawing/2014/main" id="{C3945885-0094-41D4-AC9C-60788D0FEB0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911292" y="2276288"/>
            <a:ext cx="2622175" cy="1627557"/>
          </a:xfrm>
          <a:prstGeom prst="rect">
            <a:avLst/>
          </a:prstGeom>
        </p:spPr>
      </p:pic>
      <p:pic>
        <p:nvPicPr>
          <p:cNvPr id="5" name="Picture 4">
            <a:extLst>
              <a:ext uri="{FF2B5EF4-FFF2-40B4-BE49-F238E27FC236}">
                <a16:creationId xmlns:a16="http://schemas.microsoft.com/office/drawing/2014/main" id="{A4D2FEDF-8720-5FD8-48D7-C475D6EC0D3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7427" y="2643841"/>
            <a:ext cx="2990396" cy="2256068"/>
          </a:xfrm>
          <a:prstGeom prst="rect">
            <a:avLst/>
          </a:prstGeom>
        </p:spPr>
      </p:pic>
      <p:pic>
        <p:nvPicPr>
          <p:cNvPr id="6" name="Picture 5">
            <a:extLst>
              <a:ext uri="{FF2B5EF4-FFF2-40B4-BE49-F238E27FC236}">
                <a16:creationId xmlns:a16="http://schemas.microsoft.com/office/drawing/2014/main" id="{AF7B21B8-EB6C-3D00-4265-A8D10C669BC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72200" y="4131224"/>
            <a:ext cx="1817035" cy="1947672"/>
          </a:xfrm>
          <a:prstGeom prst="rect">
            <a:avLst/>
          </a:prstGeom>
        </p:spPr>
      </p:pic>
      <p:pic>
        <p:nvPicPr>
          <p:cNvPr id="8" name="Picture 7">
            <a:extLst>
              <a:ext uri="{FF2B5EF4-FFF2-40B4-BE49-F238E27FC236}">
                <a16:creationId xmlns:a16="http://schemas.microsoft.com/office/drawing/2014/main" id="{A8E1C561-598D-6770-D809-EA75EDBABF7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3314502" y="1905000"/>
            <a:ext cx="1994557" cy="4173896"/>
          </a:xfrm>
          <a:prstGeom prst="rect">
            <a:avLst/>
          </a:prstGeom>
        </p:spPr>
      </p:pic>
    </p:spTree>
    <p:custDataLst>
      <p:tags r:id="rId1"/>
    </p:custDataLst>
    <p:extLst>
      <p:ext uri="{BB962C8B-B14F-4D97-AF65-F5344CB8AC3E}">
        <p14:creationId xmlns:p14="http://schemas.microsoft.com/office/powerpoint/2010/main" val="996108860"/>
      </p:ext>
    </p:extLst>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D0CA9A-A8AB-8D58-901E-BF48B47F974F}"/>
              </a:ext>
            </a:extLst>
          </p:cNvPr>
          <p:cNvSpPr>
            <a:spLocks noGrp="1"/>
          </p:cNvSpPr>
          <p:nvPr>
            <p:ph idx="1"/>
          </p:nvPr>
        </p:nvSpPr>
        <p:spPr>
          <a:xfrm>
            <a:off x="4495800" y="1796415"/>
            <a:ext cx="4191000" cy="4756785"/>
          </a:xfrm>
        </p:spPr>
        <p:txBody>
          <a:bodyPr>
            <a:normAutofit/>
          </a:bodyPr>
          <a:lstStyle/>
          <a:p>
            <a:pPr marL="82550" indent="0">
              <a:buNone/>
            </a:pPr>
            <a:r>
              <a:rPr lang="en-US" sz="2400" dirty="0">
                <a:solidFill>
                  <a:schemeClr val="tx1"/>
                </a:solidFill>
              </a:rPr>
              <a:t>A computing device with a:</a:t>
            </a:r>
          </a:p>
          <a:p>
            <a:pPr marL="800100" lvl="1" indent="-342900">
              <a:buFont typeface="Wingdings" pitchFamily="2" charset="2"/>
              <a:buChar char="ü"/>
            </a:pPr>
            <a:r>
              <a:rPr lang="en-US" sz="2400" dirty="0">
                <a:solidFill>
                  <a:schemeClr val="tx1"/>
                </a:solidFill>
              </a:rPr>
              <a:t>Camera</a:t>
            </a:r>
          </a:p>
          <a:p>
            <a:pPr marL="800100" lvl="1" indent="-342900">
              <a:buFont typeface="Wingdings" pitchFamily="2" charset="2"/>
              <a:buChar char="ü"/>
            </a:pPr>
            <a:r>
              <a:rPr lang="en-US" sz="2400" dirty="0">
                <a:solidFill>
                  <a:schemeClr val="tx1"/>
                </a:solidFill>
              </a:rPr>
              <a:t>Microphone</a:t>
            </a:r>
            <a:endParaRPr lang="en-US" sz="2400" dirty="0"/>
          </a:p>
          <a:p>
            <a:pPr marL="800100" lvl="1" indent="-342900">
              <a:buFont typeface="Wingdings" pitchFamily="2" charset="2"/>
              <a:buChar char="ü"/>
            </a:pPr>
            <a:r>
              <a:rPr lang="en-US" sz="2400" dirty="0">
                <a:solidFill>
                  <a:schemeClr val="tx1"/>
                </a:solidFill>
              </a:rPr>
              <a:t>Speaker</a:t>
            </a:r>
          </a:p>
          <a:p>
            <a:endParaRPr lang="en-US" sz="2400" dirty="0">
              <a:solidFill>
                <a:schemeClr val="tx1"/>
              </a:solidFill>
            </a:endParaRPr>
          </a:p>
        </p:txBody>
      </p:sp>
      <p:sp>
        <p:nvSpPr>
          <p:cNvPr id="3" name="Title 2">
            <a:extLst>
              <a:ext uri="{FF2B5EF4-FFF2-40B4-BE49-F238E27FC236}">
                <a16:creationId xmlns:a16="http://schemas.microsoft.com/office/drawing/2014/main" id="{F9AEE309-3648-0617-2ACB-975105255F46}"/>
              </a:ext>
            </a:extLst>
          </p:cNvPr>
          <p:cNvSpPr>
            <a:spLocks noGrp="1"/>
          </p:cNvSpPr>
          <p:nvPr>
            <p:ph type="title"/>
          </p:nvPr>
        </p:nvSpPr>
        <p:spPr/>
        <p:txBody>
          <a:bodyPr/>
          <a:lstStyle/>
          <a:p>
            <a:r>
              <a:rPr lang="en-US" dirty="0"/>
              <a:t>Technical Requirements</a:t>
            </a:r>
          </a:p>
        </p:txBody>
      </p:sp>
      <p:sp>
        <p:nvSpPr>
          <p:cNvPr id="4" name="Slide Number Placeholder 3">
            <a:extLst>
              <a:ext uri="{FF2B5EF4-FFF2-40B4-BE49-F238E27FC236}">
                <a16:creationId xmlns:a16="http://schemas.microsoft.com/office/drawing/2014/main" id="{62047E54-A173-13E2-08FA-1DE6FF3C9290}"/>
              </a:ext>
            </a:extLst>
          </p:cNvPr>
          <p:cNvSpPr>
            <a:spLocks noGrp="1"/>
          </p:cNvSpPr>
          <p:nvPr>
            <p:ph type="sldNum" sz="quarter" idx="12"/>
          </p:nvPr>
        </p:nvSpPr>
        <p:spPr/>
        <p:txBody>
          <a:bodyPr/>
          <a:lstStyle/>
          <a:p>
            <a:pPr>
              <a:defRPr/>
            </a:pPr>
            <a:fld id="{F616B086-A122-1741-9680-6C9452D43E22}" type="slidenum">
              <a:rPr lang="en-US" smtClean="0"/>
              <a:pPr>
                <a:defRPr/>
              </a:pPr>
              <a:t>69</a:t>
            </a:fld>
            <a:endParaRPr lang="en-US"/>
          </a:p>
        </p:txBody>
      </p:sp>
      <p:pic>
        <p:nvPicPr>
          <p:cNvPr id="5" name="Picture 4">
            <a:extLst>
              <a:ext uri="{FF2B5EF4-FFF2-40B4-BE49-F238E27FC236}">
                <a16:creationId xmlns:a16="http://schemas.microsoft.com/office/drawing/2014/main" id="{8EC1E14E-F03B-F0BB-2D02-6357E553997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 y="2984500"/>
            <a:ext cx="5152404" cy="3452779"/>
          </a:xfrm>
          <a:prstGeom prst="rect">
            <a:avLst/>
          </a:prstGeom>
        </p:spPr>
      </p:pic>
      <p:pic>
        <p:nvPicPr>
          <p:cNvPr id="6" name="Picture 5">
            <a:extLst>
              <a:ext uri="{FF2B5EF4-FFF2-40B4-BE49-F238E27FC236}">
                <a16:creationId xmlns:a16="http://schemas.microsoft.com/office/drawing/2014/main" id="{24B560B5-AED4-D679-D376-DDDF7A17C83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88802" y="2279904"/>
            <a:ext cx="1244600" cy="1066800"/>
          </a:xfrm>
          <a:prstGeom prst="rect">
            <a:avLst/>
          </a:prstGeom>
        </p:spPr>
      </p:pic>
    </p:spTree>
    <p:custDataLst>
      <p:tags r:id="rId1"/>
    </p:custDataLst>
    <p:extLst>
      <p:ext uri="{BB962C8B-B14F-4D97-AF65-F5344CB8AC3E}">
        <p14:creationId xmlns:p14="http://schemas.microsoft.com/office/powerpoint/2010/main" val="1126388097"/>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777F38-4C0D-7B90-10E8-8B6FE343A810}"/>
              </a:ext>
            </a:extLst>
          </p:cNvPr>
          <p:cNvSpPr>
            <a:spLocks noGrp="1"/>
          </p:cNvSpPr>
          <p:nvPr>
            <p:ph type="title"/>
          </p:nvPr>
        </p:nvSpPr>
        <p:spPr>
          <a:xfrm>
            <a:off x="457200" y="609600"/>
            <a:ext cx="8229600" cy="1066800"/>
          </a:xfrm>
        </p:spPr>
        <p:txBody>
          <a:bodyPr/>
          <a:lstStyle/>
          <a:p>
            <a:r>
              <a:rPr lang="en-US" dirty="0"/>
              <a:t>Telehealth is </a:t>
            </a:r>
            <a:r>
              <a:rPr lang="en-US" dirty="0">
                <a:highlight>
                  <a:srgbClr val="FFFFFF"/>
                </a:highlight>
                <a:cs typeface="Calibri"/>
                <a:sym typeface="Calibri"/>
              </a:rPr>
              <a:t>C</a:t>
            </a:r>
            <a:r>
              <a:rPr lang="en-US" dirty="0">
                <a:highlight>
                  <a:srgbClr val="FFFFFF"/>
                </a:highlight>
                <a:ea typeface="Calibri"/>
                <a:cs typeface="Calibri"/>
                <a:sym typeface="Calibri"/>
              </a:rPr>
              <a:t>onvenient</a:t>
            </a:r>
            <a:endParaRPr lang="en-US" dirty="0"/>
          </a:p>
        </p:txBody>
      </p:sp>
      <p:sp>
        <p:nvSpPr>
          <p:cNvPr id="4" name="Slide Number Placeholder 3">
            <a:extLst>
              <a:ext uri="{FF2B5EF4-FFF2-40B4-BE49-F238E27FC236}">
                <a16:creationId xmlns:a16="http://schemas.microsoft.com/office/drawing/2014/main" id="{C302F20B-C560-C9B1-9C94-C85D852B6E54}"/>
              </a:ext>
            </a:extLst>
          </p:cNvPr>
          <p:cNvSpPr>
            <a:spLocks noGrp="1"/>
          </p:cNvSpPr>
          <p:nvPr>
            <p:ph type="sldNum" sz="quarter" idx="12"/>
          </p:nvPr>
        </p:nvSpPr>
        <p:spPr/>
        <p:txBody>
          <a:bodyPr/>
          <a:lstStyle/>
          <a:p>
            <a:pPr>
              <a:defRPr/>
            </a:pPr>
            <a:fld id="{F616B086-A122-1741-9680-6C9452D43E22}" type="slidenum">
              <a:rPr lang="en-US" smtClean="0"/>
              <a:pPr>
                <a:defRPr/>
              </a:pPr>
              <a:t>7</a:t>
            </a:fld>
            <a:endParaRPr lang="en-US"/>
          </a:p>
        </p:txBody>
      </p:sp>
      <p:pic>
        <p:nvPicPr>
          <p:cNvPr id="6" name="Picture 5" descr="A person wearing headphones working on a computer in a library.&#10;&#10;">
            <a:extLst>
              <a:ext uri="{FF2B5EF4-FFF2-40B4-BE49-F238E27FC236}">
                <a16:creationId xmlns:a16="http://schemas.microsoft.com/office/drawing/2014/main" id="{2EEB45F0-58A7-12C9-91CE-E1ED922D16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19600" y="4038600"/>
            <a:ext cx="3669502" cy="2443843"/>
          </a:xfrm>
          <a:prstGeom prst="rect">
            <a:avLst/>
          </a:prstGeom>
        </p:spPr>
      </p:pic>
      <p:pic>
        <p:nvPicPr>
          <p:cNvPr id="8" name="Picture 7" descr="A person in a car holding a phone to video conference with a doctor.&#10;&#10;">
            <a:extLst>
              <a:ext uri="{FF2B5EF4-FFF2-40B4-BE49-F238E27FC236}">
                <a16:creationId xmlns:a16="http://schemas.microsoft.com/office/drawing/2014/main" id="{3F76B1DD-E865-A5AE-C775-49BBC0E1FE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19600" y="1524000"/>
            <a:ext cx="3669502" cy="2443844"/>
          </a:xfrm>
          <a:prstGeom prst="rect">
            <a:avLst/>
          </a:prstGeom>
        </p:spPr>
      </p:pic>
      <p:pic>
        <p:nvPicPr>
          <p:cNvPr id="10" name="Picture 9" descr="A person using a tablet to talk to their doctor using a video conferencing tool. &#10;&#10;">
            <a:extLst>
              <a:ext uri="{FF2B5EF4-FFF2-40B4-BE49-F238E27FC236}">
                <a16:creationId xmlns:a16="http://schemas.microsoft.com/office/drawing/2014/main" id="{5A5979A2-9C3E-6CE1-0E59-159F7B20E1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5800" y="4038600"/>
            <a:ext cx="3669504" cy="2443845"/>
          </a:xfrm>
          <a:prstGeom prst="rect">
            <a:avLst/>
          </a:prstGeom>
        </p:spPr>
      </p:pic>
      <p:pic>
        <p:nvPicPr>
          <p:cNvPr id="12" name="Picture 11" descr="A person blowing his nose while using a computer with a camera. ">
            <a:extLst>
              <a:ext uri="{FF2B5EF4-FFF2-40B4-BE49-F238E27FC236}">
                <a16:creationId xmlns:a16="http://schemas.microsoft.com/office/drawing/2014/main" id="{659585B8-E163-D118-6E6B-87CCD8E9F6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355" y="1523998"/>
            <a:ext cx="3669506" cy="2443846"/>
          </a:xfrm>
          <a:prstGeom prst="rect">
            <a:avLst/>
          </a:prstGeom>
        </p:spPr>
      </p:pic>
    </p:spTree>
    <p:custDataLst>
      <p:tags r:id="rId1"/>
    </p:custDataLst>
    <p:extLst>
      <p:ext uri="{BB962C8B-B14F-4D97-AF65-F5344CB8AC3E}">
        <p14:creationId xmlns:p14="http://schemas.microsoft.com/office/powerpoint/2010/main" val="2778867659"/>
      </p:ext>
    </p:extLst>
  </p:cSld>
  <p:clrMapOvr>
    <a:masterClrMapping/>
  </p:clrMapOvr>
  <p:transition spd="med">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EDC613-4687-493E-C81B-B111D4B6F325}"/>
              </a:ext>
            </a:extLst>
          </p:cNvPr>
          <p:cNvSpPr>
            <a:spLocks noGrp="1"/>
          </p:cNvSpPr>
          <p:nvPr>
            <p:ph type="title"/>
          </p:nvPr>
        </p:nvSpPr>
        <p:spPr/>
        <p:txBody>
          <a:bodyPr/>
          <a:lstStyle/>
          <a:p>
            <a:r>
              <a:rPr lang="en-US" dirty="0"/>
              <a:t>Tips for Troubleshooting Technical Problems</a:t>
            </a:r>
          </a:p>
        </p:txBody>
      </p:sp>
      <p:sp>
        <p:nvSpPr>
          <p:cNvPr id="4" name="Slide Number Placeholder 3">
            <a:extLst>
              <a:ext uri="{FF2B5EF4-FFF2-40B4-BE49-F238E27FC236}">
                <a16:creationId xmlns:a16="http://schemas.microsoft.com/office/drawing/2014/main" id="{C8FB22CB-AEBC-98D9-F90D-E987F2FB240C}"/>
              </a:ext>
            </a:extLst>
          </p:cNvPr>
          <p:cNvSpPr>
            <a:spLocks noGrp="1"/>
          </p:cNvSpPr>
          <p:nvPr>
            <p:ph type="sldNum" sz="quarter" idx="12"/>
          </p:nvPr>
        </p:nvSpPr>
        <p:spPr/>
        <p:txBody>
          <a:bodyPr/>
          <a:lstStyle/>
          <a:p>
            <a:pPr>
              <a:defRPr/>
            </a:pPr>
            <a:fld id="{F616B086-A122-1741-9680-6C9452D43E22}" type="slidenum">
              <a:rPr lang="en-US" smtClean="0"/>
              <a:pPr>
                <a:defRPr/>
              </a:pPr>
              <a:t>70</a:t>
            </a:fld>
            <a:endParaRPr lang="en-US"/>
          </a:p>
        </p:txBody>
      </p:sp>
      <p:pic>
        <p:nvPicPr>
          <p:cNvPr id="5" name="Picture 4">
            <a:extLst>
              <a:ext uri="{FF2B5EF4-FFF2-40B4-BE49-F238E27FC236}">
                <a16:creationId xmlns:a16="http://schemas.microsoft.com/office/drawing/2014/main" id="{374F264D-CCF8-9F1F-D9FD-835D8E23382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6800" y="1771616"/>
            <a:ext cx="6796341" cy="4526280"/>
          </a:xfrm>
          <a:prstGeom prst="rect">
            <a:avLst/>
          </a:prstGeom>
        </p:spPr>
      </p:pic>
    </p:spTree>
    <p:custDataLst>
      <p:tags r:id="rId1"/>
    </p:custDataLst>
    <p:extLst>
      <p:ext uri="{BB962C8B-B14F-4D97-AF65-F5344CB8AC3E}">
        <p14:creationId xmlns:p14="http://schemas.microsoft.com/office/powerpoint/2010/main" val="348098746"/>
      </p:ext>
    </p:extLst>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E9D0FA-650E-0DB0-B033-B10F87A044AD}"/>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71</a:t>
            </a:fld>
            <a:endParaRPr lang="en-US"/>
          </a:p>
        </p:txBody>
      </p:sp>
      <p:sp>
        <p:nvSpPr>
          <p:cNvPr id="5" name="TextBox 4">
            <a:extLst>
              <a:ext uri="{FF2B5EF4-FFF2-40B4-BE49-F238E27FC236}">
                <a16:creationId xmlns:a16="http://schemas.microsoft.com/office/drawing/2014/main" id="{8B1B0801-10FC-99EF-F587-E056D372D5FC}"/>
              </a:ext>
            </a:extLst>
          </p:cNvPr>
          <p:cNvSpPr txBox="1"/>
          <p:nvPr/>
        </p:nvSpPr>
        <p:spPr>
          <a:xfrm>
            <a:off x="1098177" y="1421937"/>
            <a:ext cx="7620000" cy="400110"/>
          </a:xfrm>
          <a:prstGeom prst="rect">
            <a:avLst/>
          </a:prstGeom>
          <a:noFill/>
        </p:spPr>
        <p:txBody>
          <a:bodyPr wrap="square" rtlCol="0">
            <a:spAutoFit/>
          </a:bodyPr>
          <a:lstStyle/>
          <a:p>
            <a:r>
              <a:rPr lang="en-US" sz="2000" b="0" i="0" u="none" strike="noStrike" cap="none" dirty="0">
                <a:solidFill>
                  <a:schemeClr val="dk1"/>
                </a:solidFill>
                <a:latin typeface="+mn-lt"/>
                <a:ea typeface="Open Sans"/>
                <a:cs typeface="Open Sans"/>
                <a:sym typeface="Open Sans"/>
              </a:rPr>
              <a:t>Make sure your camera and microphone are turned on!</a:t>
            </a:r>
            <a:endParaRPr lang="en-US" sz="2000" dirty="0">
              <a:latin typeface="+mn-lt"/>
            </a:endParaRPr>
          </a:p>
        </p:txBody>
      </p:sp>
      <p:pic>
        <p:nvPicPr>
          <p:cNvPr id="7" name="Google Shape;730;p37">
            <a:extLst>
              <a:ext uri="{FF2B5EF4-FFF2-40B4-BE49-F238E27FC236}">
                <a16:creationId xmlns:a16="http://schemas.microsoft.com/office/drawing/2014/main" id="{BA0993D2-F24B-27B3-E91A-48E000744AF7}"/>
              </a:ext>
              <a:ext uri="{C183D7F6-B498-43B3-948B-1728B52AA6E4}">
                <adec:decorative xmlns:adec="http://schemas.microsoft.com/office/drawing/2017/decorative" val="1"/>
              </a:ext>
            </a:extLst>
          </p:cNvPr>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pic>
        <p:nvPicPr>
          <p:cNvPr id="9" name="Picture 8">
            <a:extLst>
              <a:ext uri="{FF2B5EF4-FFF2-40B4-BE49-F238E27FC236}">
                <a16:creationId xmlns:a16="http://schemas.microsoft.com/office/drawing/2014/main" id="{86329C9C-EE43-1EE6-7758-82BE2E56FF4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8177" y="2397437"/>
            <a:ext cx="4561062" cy="3530600"/>
          </a:xfrm>
          <a:prstGeom prst="rect">
            <a:avLst/>
          </a:prstGeom>
        </p:spPr>
      </p:pic>
      <p:grpSp>
        <p:nvGrpSpPr>
          <p:cNvPr id="23" name="Group 22" descr="Icons of a camera and microphone that have a slash through them.">
            <a:extLst>
              <a:ext uri="{FF2B5EF4-FFF2-40B4-BE49-F238E27FC236}">
                <a16:creationId xmlns:a16="http://schemas.microsoft.com/office/drawing/2014/main" id="{2D014C33-15C2-6AB2-73DA-13CCF169EEBE}"/>
              </a:ext>
            </a:extLst>
          </p:cNvPr>
          <p:cNvGrpSpPr/>
          <p:nvPr/>
        </p:nvGrpSpPr>
        <p:grpSpPr>
          <a:xfrm>
            <a:off x="6148231" y="2331422"/>
            <a:ext cx="2216666" cy="1554903"/>
            <a:chOff x="6148231" y="2331422"/>
            <a:chExt cx="2216666" cy="1554903"/>
          </a:xfrm>
        </p:grpSpPr>
        <p:pic>
          <p:nvPicPr>
            <p:cNvPr id="11" name="Picture 10" descr="A round blue button with a white and red symbol&#10;&#10;Description automatically generated">
              <a:extLst>
                <a:ext uri="{FF2B5EF4-FFF2-40B4-BE49-F238E27FC236}">
                  <a16:creationId xmlns:a16="http://schemas.microsoft.com/office/drawing/2014/main" id="{98827430-03D6-8CFB-7A7F-3F878769322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26360" y="2843909"/>
              <a:ext cx="1038537" cy="1038537"/>
            </a:xfrm>
            <a:prstGeom prst="rect">
              <a:avLst/>
            </a:prstGeom>
          </p:spPr>
        </p:pic>
        <p:pic>
          <p:nvPicPr>
            <p:cNvPr id="13" name="Picture 12" descr="A video camera with a red line&#10;&#10;Description automatically generated">
              <a:extLst>
                <a:ext uri="{FF2B5EF4-FFF2-40B4-BE49-F238E27FC236}">
                  <a16:creationId xmlns:a16="http://schemas.microsoft.com/office/drawing/2014/main" id="{95DED06A-8179-48CA-0BA5-333A471979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148231" y="2843909"/>
              <a:ext cx="1042416" cy="1042416"/>
            </a:xfrm>
            <a:prstGeom prst="rect">
              <a:avLst/>
            </a:prstGeom>
          </p:spPr>
        </p:pic>
        <p:sp>
          <p:nvSpPr>
            <p:cNvPr id="14" name="Google Shape;737;p37">
              <a:extLst>
                <a:ext uri="{FF2B5EF4-FFF2-40B4-BE49-F238E27FC236}">
                  <a16:creationId xmlns:a16="http://schemas.microsoft.com/office/drawing/2014/main" id="{5937E22A-1670-95FE-A507-E5A6B58A8D48}"/>
                </a:ext>
              </a:extLst>
            </p:cNvPr>
            <p:cNvSpPr txBox="1"/>
            <p:nvPr/>
          </p:nvSpPr>
          <p:spPr>
            <a:xfrm>
              <a:off x="6605442" y="2331422"/>
              <a:ext cx="1170409"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a:solidFill>
                    <a:schemeClr val="dk1"/>
                  </a:solidFill>
                  <a:latin typeface="Open Sans"/>
                  <a:ea typeface="Open Sans"/>
                  <a:cs typeface="Open Sans"/>
                  <a:sym typeface="Open Sans"/>
                </a:rPr>
                <a:t>OFF</a:t>
              </a:r>
              <a:endParaRPr sz="1400" b="0" i="0" u="none" strike="noStrike" cap="none" dirty="0">
                <a:solidFill>
                  <a:srgbClr val="000000"/>
                </a:solidFill>
                <a:latin typeface="Arial"/>
                <a:ea typeface="Arial"/>
                <a:cs typeface="Arial"/>
                <a:sym typeface="Arial"/>
              </a:endParaRPr>
            </a:p>
          </p:txBody>
        </p:sp>
      </p:grpSp>
      <p:sp>
        <p:nvSpPr>
          <p:cNvPr id="15" name="Rectangle 14">
            <a:extLst>
              <a:ext uri="{FF2B5EF4-FFF2-40B4-BE49-F238E27FC236}">
                <a16:creationId xmlns:a16="http://schemas.microsoft.com/office/drawing/2014/main" id="{48E63003-8E7B-04CF-B417-1A90B814DCC0}"/>
              </a:ext>
            </a:extLst>
          </p:cNvPr>
          <p:cNvSpPr/>
          <p:nvPr/>
        </p:nvSpPr>
        <p:spPr>
          <a:xfrm>
            <a:off x="2704711" y="4419600"/>
            <a:ext cx="1029089" cy="44375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F0CB1246-6212-F002-E2E4-C62D33E664CB}"/>
              </a:ext>
            </a:extLst>
          </p:cNvPr>
          <p:cNvSpPr/>
          <p:nvPr/>
        </p:nvSpPr>
        <p:spPr>
          <a:xfrm>
            <a:off x="4043551" y="3221461"/>
            <a:ext cx="410501" cy="588539"/>
          </a:xfrm>
          <a:prstGeom prst="rect">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descr="Icons of a camera and microphone.">
            <a:extLst>
              <a:ext uri="{FF2B5EF4-FFF2-40B4-BE49-F238E27FC236}">
                <a16:creationId xmlns:a16="http://schemas.microsoft.com/office/drawing/2014/main" id="{E037CCD4-EB20-D649-F30C-B88844106553}"/>
              </a:ext>
            </a:extLst>
          </p:cNvPr>
          <p:cNvGrpSpPr/>
          <p:nvPr/>
        </p:nvGrpSpPr>
        <p:grpSpPr>
          <a:xfrm>
            <a:off x="4070445" y="3221460"/>
            <a:ext cx="4298331" cy="2706577"/>
            <a:chOff x="4070445" y="3221460"/>
            <a:chExt cx="4298331" cy="2706577"/>
          </a:xfrm>
        </p:grpSpPr>
        <p:grpSp>
          <p:nvGrpSpPr>
            <p:cNvPr id="22" name="Group 21">
              <a:extLst>
                <a:ext uri="{FF2B5EF4-FFF2-40B4-BE49-F238E27FC236}">
                  <a16:creationId xmlns:a16="http://schemas.microsoft.com/office/drawing/2014/main" id="{2846FE1A-4D72-A6E5-5820-ACA661AEE2E8}"/>
                </a:ext>
              </a:extLst>
            </p:cNvPr>
            <p:cNvGrpSpPr/>
            <p:nvPr/>
          </p:nvGrpSpPr>
          <p:grpSpPr>
            <a:xfrm>
              <a:off x="6152713" y="4472806"/>
              <a:ext cx="2216063" cy="1455231"/>
              <a:chOff x="6152713" y="4472806"/>
              <a:chExt cx="2216063" cy="1455231"/>
            </a:xfrm>
          </p:grpSpPr>
          <p:sp>
            <p:nvSpPr>
              <p:cNvPr id="16" name="Google Shape;737;p37">
                <a:extLst>
                  <a:ext uri="{FF2B5EF4-FFF2-40B4-BE49-F238E27FC236}">
                    <a16:creationId xmlns:a16="http://schemas.microsoft.com/office/drawing/2014/main" id="{9874A406-E4CA-059E-2543-2DF38E54AFB7}"/>
                  </a:ext>
                </a:extLst>
              </p:cNvPr>
              <p:cNvSpPr txBox="1"/>
              <p:nvPr/>
            </p:nvSpPr>
            <p:spPr>
              <a:xfrm>
                <a:off x="6669439" y="4472806"/>
                <a:ext cx="1170409"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a:solidFill>
                      <a:schemeClr val="dk1"/>
                    </a:solidFill>
                    <a:latin typeface="Open Sans"/>
                    <a:ea typeface="Open Sans"/>
                    <a:cs typeface="Open Sans"/>
                    <a:sym typeface="Open Sans"/>
                  </a:rPr>
                  <a:t>ON</a:t>
                </a:r>
                <a:endParaRPr sz="1400" b="0" i="0" u="none" strike="noStrike" cap="none" dirty="0">
                  <a:solidFill>
                    <a:srgbClr val="000000"/>
                  </a:solidFill>
                  <a:latin typeface="Arial"/>
                  <a:ea typeface="Arial"/>
                  <a:cs typeface="Arial"/>
                  <a:sym typeface="Arial"/>
                </a:endParaRPr>
              </a:p>
            </p:txBody>
          </p:sp>
          <p:pic>
            <p:nvPicPr>
              <p:cNvPr id="18" name="Picture 17" descr="A white video camera in a blue circle&#10;&#10;Description automatically generated">
                <a:extLst>
                  <a:ext uri="{FF2B5EF4-FFF2-40B4-BE49-F238E27FC236}">
                    <a16:creationId xmlns:a16="http://schemas.microsoft.com/office/drawing/2014/main" id="{FFB8B8A2-6DDE-F902-A47D-94B694FF8E5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52713" y="4885621"/>
                <a:ext cx="1042416" cy="1042416"/>
              </a:xfrm>
              <a:prstGeom prst="rect">
                <a:avLst/>
              </a:prstGeom>
            </p:spPr>
          </p:pic>
          <p:pic>
            <p:nvPicPr>
              <p:cNvPr id="20" name="Picture 19" descr="A white microphone in a blue circle&#10;&#10;Description automatically generated">
                <a:extLst>
                  <a:ext uri="{FF2B5EF4-FFF2-40B4-BE49-F238E27FC236}">
                    <a16:creationId xmlns:a16="http://schemas.microsoft.com/office/drawing/2014/main" id="{F18C5D13-5348-3957-904E-B5CD17B34E7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326360" y="4863353"/>
                <a:ext cx="1042416" cy="1042416"/>
              </a:xfrm>
              <a:prstGeom prst="rect">
                <a:avLst/>
              </a:prstGeom>
            </p:spPr>
          </p:pic>
        </p:grpSp>
        <p:pic>
          <p:nvPicPr>
            <p:cNvPr id="25" name="Picture 24" descr="A person with long hair smiling&#10;&#10;Description automatically generated">
              <a:extLst>
                <a:ext uri="{FF2B5EF4-FFF2-40B4-BE49-F238E27FC236}">
                  <a16:creationId xmlns:a16="http://schemas.microsoft.com/office/drawing/2014/main" id="{D4AE8EB1-ED1D-51BE-3196-86436D6C8BC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070445" y="3221460"/>
              <a:ext cx="410501" cy="588539"/>
            </a:xfrm>
            <a:prstGeom prst="rect">
              <a:avLst/>
            </a:prstGeom>
          </p:spPr>
        </p:pic>
      </p:grpSp>
    </p:spTree>
    <p:custDataLst>
      <p:tags r:id="rId1"/>
    </p:custDataLst>
    <p:extLst>
      <p:ext uri="{BB962C8B-B14F-4D97-AF65-F5344CB8AC3E}">
        <p14:creationId xmlns:p14="http://schemas.microsoft.com/office/powerpoint/2010/main" val="73879877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72</a:t>
            </a:fld>
            <a:endParaRPr lang="en-US"/>
          </a:p>
        </p:txBody>
      </p:sp>
      <p:sp>
        <p:nvSpPr>
          <p:cNvPr id="5" name="TextBox 4">
            <a:extLst>
              <a:ext uri="{FF2B5EF4-FFF2-40B4-BE49-F238E27FC236}">
                <a16:creationId xmlns:a16="http://schemas.microsoft.com/office/drawing/2014/main" id="{8B1B0801-10FC-99EF-F587-E056D372D5FC}"/>
              </a:ext>
            </a:extLst>
          </p:cNvPr>
          <p:cNvSpPr txBox="1"/>
          <p:nvPr/>
        </p:nvSpPr>
        <p:spPr>
          <a:xfrm>
            <a:off x="1098177" y="1437776"/>
            <a:ext cx="7620000" cy="400110"/>
          </a:xfrm>
          <a:prstGeom prst="rect">
            <a:avLst/>
          </a:prstGeom>
          <a:noFill/>
        </p:spPr>
        <p:txBody>
          <a:bodyPr wrap="square" rtlCol="0">
            <a:spAutoFit/>
          </a:bodyPr>
          <a:lstStyle/>
          <a:p>
            <a:r>
              <a:rPr lang="en-US" sz="2000" b="0" i="0" u="none" strike="noStrike" cap="none" dirty="0">
                <a:solidFill>
                  <a:schemeClr val="dk1"/>
                </a:solidFill>
                <a:latin typeface="+mn-lt"/>
                <a:ea typeface="Open Sans"/>
                <a:cs typeface="Open Sans"/>
                <a:sym typeface="Open Sans"/>
              </a:rPr>
              <a:t>Restart your device. </a:t>
            </a:r>
            <a:endParaRPr lang="en-US" sz="2000" dirty="0">
              <a:latin typeface="+mn-lt"/>
            </a:endParaRPr>
          </a:p>
        </p:txBody>
      </p:sp>
      <p:pic>
        <p:nvPicPr>
          <p:cNvPr id="2" name="Picture 1" descr="A screenshot of a Windows 10 with the Start menu icon highlighted in an orange box. &#10;&#10;">
            <a:extLst>
              <a:ext uri="{FF2B5EF4-FFF2-40B4-BE49-F238E27FC236}">
                <a16:creationId xmlns:a16="http://schemas.microsoft.com/office/drawing/2014/main" id="{23A571F9-C26B-511B-9234-F76172B10B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860" y="2057400"/>
            <a:ext cx="8052279" cy="4526280"/>
          </a:xfrm>
          <a:prstGeom prst="rect">
            <a:avLst/>
          </a:prstGeom>
        </p:spPr>
      </p:pic>
      <p:sp>
        <p:nvSpPr>
          <p:cNvPr id="6" name="Rectangle 5">
            <a:extLst>
              <a:ext uri="{FF2B5EF4-FFF2-40B4-BE49-F238E27FC236}">
                <a16:creationId xmlns:a16="http://schemas.microsoft.com/office/drawing/2014/main" id="{82EC90DE-CE04-EEEC-3099-C9BF52DE9D62}"/>
              </a:ext>
            </a:extLst>
          </p:cNvPr>
          <p:cNvSpPr/>
          <p:nvPr/>
        </p:nvSpPr>
        <p:spPr>
          <a:xfrm>
            <a:off x="469660" y="6273123"/>
            <a:ext cx="444740" cy="34424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a:extLst>
              <a:ext uri="{FF2B5EF4-FFF2-40B4-BE49-F238E27FC236}">
                <a16:creationId xmlns:a16="http://schemas.microsoft.com/office/drawing/2014/main" id="{6EFF82C7-CBF5-85BA-561B-E622954131FE}"/>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10" name="Google Shape;730;p37">
            <a:extLst>
              <a:ext uri="{FF2B5EF4-FFF2-40B4-BE49-F238E27FC236}">
                <a16:creationId xmlns:a16="http://schemas.microsoft.com/office/drawing/2014/main" id="{9FD7188F-3681-DCE9-F980-1ECB545C313E}"/>
              </a:ext>
              <a:ext uri="{C183D7F6-B498-43B3-948B-1728B52AA6E4}">
                <adec:decorative xmlns:adec="http://schemas.microsoft.com/office/drawing/2017/decorative" val="1"/>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217067967"/>
      </p:ext>
    </p:extLst>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73</a:t>
            </a:fld>
            <a:endParaRPr lang="en-US"/>
          </a:p>
        </p:txBody>
      </p:sp>
      <p:pic>
        <p:nvPicPr>
          <p:cNvPr id="9" name="Picture 8" descr="A screenshot of a Windows 10 with the Power con highlighted in an orange box. &#10;">
            <a:extLst>
              <a:ext uri="{FF2B5EF4-FFF2-40B4-BE49-F238E27FC236}">
                <a16:creationId xmlns:a16="http://schemas.microsoft.com/office/drawing/2014/main" id="{BE8C80BA-2E83-EF0C-8CD0-0A3E490C90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860" y="2084918"/>
            <a:ext cx="8052279" cy="4526280"/>
          </a:xfrm>
          <a:prstGeom prst="rect">
            <a:avLst/>
          </a:prstGeom>
        </p:spPr>
      </p:pic>
      <p:sp>
        <p:nvSpPr>
          <p:cNvPr id="6" name="Rectangle 5">
            <a:extLst>
              <a:ext uri="{FF2B5EF4-FFF2-40B4-BE49-F238E27FC236}">
                <a16:creationId xmlns:a16="http://schemas.microsoft.com/office/drawing/2014/main" id="{82EC90DE-CE04-EEEC-3099-C9BF52DE9D62}"/>
              </a:ext>
            </a:extLst>
          </p:cNvPr>
          <p:cNvSpPr/>
          <p:nvPr/>
        </p:nvSpPr>
        <p:spPr>
          <a:xfrm>
            <a:off x="457200" y="6076277"/>
            <a:ext cx="444740" cy="34424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ECB1762-74F3-0311-56BC-3EEE59F8E578}"/>
              </a:ext>
            </a:extLst>
          </p:cNvPr>
          <p:cNvSpPr txBox="1"/>
          <p:nvPr/>
        </p:nvSpPr>
        <p:spPr>
          <a:xfrm>
            <a:off x="1098177" y="1437776"/>
            <a:ext cx="7620000" cy="400110"/>
          </a:xfrm>
          <a:prstGeom prst="rect">
            <a:avLst/>
          </a:prstGeom>
          <a:noFill/>
        </p:spPr>
        <p:txBody>
          <a:bodyPr wrap="square" rtlCol="0">
            <a:spAutoFit/>
          </a:bodyPr>
          <a:lstStyle/>
          <a:p>
            <a:r>
              <a:rPr lang="en-US" sz="2000" b="0" i="0" u="none" strike="noStrike" cap="none" dirty="0">
                <a:solidFill>
                  <a:schemeClr val="dk1"/>
                </a:solidFill>
                <a:latin typeface="+mn-lt"/>
                <a:ea typeface="Open Sans"/>
                <a:cs typeface="Open Sans"/>
                <a:sym typeface="Open Sans"/>
              </a:rPr>
              <a:t>Restart your device. </a:t>
            </a:r>
            <a:endParaRPr lang="en-US" sz="2000" dirty="0">
              <a:latin typeface="+mn-lt"/>
            </a:endParaRPr>
          </a:p>
        </p:txBody>
      </p:sp>
      <p:sp>
        <p:nvSpPr>
          <p:cNvPr id="10" name="Title 2">
            <a:extLst>
              <a:ext uri="{FF2B5EF4-FFF2-40B4-BE49-F238E27FC236}">
                <a16:creationId xmlns:a16="http://schemas.microsoft.com/office/drawing/2014/main" id="{52E7C912-4AC1-F519-FE80-8330E2BF945A}"/>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11" name="Google Shape;730;p37">
            <a:extLst>
              <a:ext uri="{FF2B5EF4-FFF2-40B4-BE49-F238E27FC236}">
                <a16:creationId xmlns:a16="http://schemas.microsoft.com/office/drawing/2014/main" id="{14EA8690-C178-BD2C-FD0B-870CD0C17BAA}"/>
              </a:ext>
              <a:ext uri="{C183D7F6-B498-43B3-948B-1728B52AA6E4}">
                <adec:decorative xmlns:adec="http://schemas.microsoft.com/office/drawing/2017/decorative" val="1"/>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2413485554"/>
      </p:ext>
    </p:extLst>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74</a:t>
            </a:fld>
            <a:endParaRPr lang="en-US"/>
          </a:p>
        </p:txBody>
      </p:sp>
      <p:sp>
        <p:nvSpPr>
          <p:cNvPr id="10" name="TextBox 9">
            <a:extLst>
              <a:ext uri="{FF2B5EF4-FFF2-40B4-BE49-F238E27FC236}">
                <a16:creationId xmlns:a16="http://schemas.microsoft.com/office/drawing/2014/main" id="{090AD2D5-56D3-0ECC-C669-B3E2532FBD95}"/>
              </a:ext>
            </a:extLst>
          </p:cNvPr>
          <p:cNvSpPr txBox="1"/>
          <p:nvPr/>
        </p:nvSpPr>
        <p:spPr>
          <a:xfrm>
            <a:off x="1098177" y="1437776"/>
            <a:ext cx="7620000" cy="400110"/>
          </a:xfrm>
          <a:prstGeom prst="rect">
            <a:avLst/>
          </a:prstGeom>
          <a:noFill/>
        </p:spPr>
        <p:txBody>
          <a:bodyPr wrap="square" rtlCol="0">
            <a:spAutoFit/>
          </a:bodyPr>
          <a:lstStyle/>
          <a:p>
            <a:r>
              <a:rPr lang="en-US" sz="2000" b="0" i="0" u="none" strike="noStrike" cap="none" dirty="0">
                <a:solidFill>
                  <a:schemeClr val="dk1"/>
                </a:solidFill>
                <a:latin typeface="+mn-lt"/>
                <a:ea typeface="Open Sans"/>
                <a:cs typeface="Open Sans"/>
                <a:sym typeface="Open Sans"/>
              </a:rPr>
              <a:t>Restart your device. </a:t>
            </a:r>
            <a:endParaRPr lang="en-US" sz="2000" dirty="0">
              <a:latin typeface="+mn-lt"/>
            </a:endParaRPr>
          </a:p>
        </p:txBody>
      </p:sp>
      <p:sp>
        <p:nvSpPr>
          <p:cNvPr id="11" name="Title 2">
            <a:extLst>
              <a:ext uri="{FF2B5EF4-FFF2-40B4-BE49-F238E27FC236}">
                <a16:creationId xmlns:a16="http://schemas.microsoft.com/office/drawing/2014/main" id="{41CD8D7A-91EA-3812-40FE-3699327488D4}"/>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12" name="Google Shape;730;p37">
            <a:extLst>
              <a:ext uri="{FF2B5EF4-FFF2-40B4-BE49-F238E27FC236}">
                <a16:creationId xmlns:a16="http://schemas.microsoft.com/office/drawing/2014/main" id="{6BE6F541-699E-9C3D-2439-9293C7A5FF05}"/>
              </a:ext>
            </a:extLst>
          </p:cNvPr>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grpSp>
        <p:nvGrpSpPr>
          <p:cNvPr id="2" name="Group 1" descr="A screenshot of a Windows 10 with the Power menu displayed and highlighted with an orange box. The menu is also zoomed in and the Restart option is highlighted with an orange box. &#10;">
            <a:extLst>
              <a:ext uri="{FF2B5EF4-FFF2-40B4-BE49-F238E27FC236}">
                <a16:creationId xmlns:a16="http://schemas.microsoft.com/office/drawing/2014/main" id="{C6417574-FA01-699B-430D-56E8A22FDD11}"/>
              </a:ext>
            </a:extLst>
          </p:cNvPr>
          <p:cNvGrpSpPr>
            <a:grpSpLocks noChangeAspect="1"/>
          </p:cNvGrpSpPr>
          <p:nvPr/>
        </p:nvGrpSpPr>
        <p:grpSpPr>
          <a:xfrm>
            <a:off x="533400" y="2097977"/>
            <a:ext cx="8055864" cy="4531423"/>
            <a:chOff x="573097" y="1852039"/>
            <a:chExt cx="8055864" cy="4531423"/>
          </a:xfrm>
        </p:grpSpPr>
        <p:pic>
          <p:nvPicPr>
            <p:cNvPr id="3" name="Picture 2">
              <a:extLst>
                <a:ext uri="{FF2B5EF4-FFF2-40B4-BE49-F238E27FC236}">
                  <a16:creationId xmlns:a16="http://schemas.microsoft.com/office/drawing/2014/main" id="{300E6E2C-8DA0-3009-EB42-CC75050B3DC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3097" y="1852039"/>
              <a:ext cx="8055864" cy="4531423"/>
            </a:xfrm>
            <a:prstGeom prst="rect">
              <a:avLst/>
            </a:prstGeom>
          </p:spPr>
        </p:pic>
        <p:grpSp>
          <p:nvGrpSpPr>
            <p:cNvPr id="5" name="Group 4">
              <a:extLst>
                <a:ext uri="{FF2B5EF4-FFF2-40B4-BE49-F238E27FC236}">
                  <a16:creationId xmlns:a16="http://schemas.microsoft.com/office/drawing/2014/main" id="{6BE7DA0A-27A1-40D5-FAAD-588CBC264A43}"/>
                </a:ext>
              </a:extLst>
            </p:cNvPr>
            <p:cNvGrpSpPr/>
            <p:nvPr/>
          </p:nvGrpSpPr>
          <p:grpSpPr>
            <a:xfrm>
              <a:off x="573097" y="3243263"/>
              <a:ext cx="7599354" cy="2897312"/>
              <a:chOff x="573097" y="3243263"/>
              <a:chExt cx="7599354" cy="2897312"/>
            </a:xfrm>
          </p:grpSpPr>
          <p:grpSp>
            <p:nvGrpSpPr>
              <p:cNvPr id="7" name="Group 6">
                <a:extLst>
                  <a:ext uri="{FF2B5EF4-FFF2-40B4-BE49-F238E27FC236}">
                    <a16:creationId xmlns:a16="http://schemas.microsoft.com/office/drawing/2014/main" id="{8BB67691-D9E4-331E-0A83-2A8D0C6B03BD}"/>
                  </a:ext>
                </a:extLst>
              </p:cNvPr>
              <p:cNvGrpSpPr/>
              <p:nvPr/>
            </p:nvGrpSpPr>
            <p:grpSpPr>
              <a:xfrm>
                <a:off x="573097" y="3243263"/>
                <a:ext cx="7599353" cy="2897312"/>
                <a:chOff x="573097" y="3243263"/>
                <a:chExt cx="7599353" cy="2897312"/>
              </a:xfrm>
            </p:grpSpPr>
            <p:sp>
              <p:nvSpPr>
                <p:cNvPr id="15" name="Rectangle 14">
                  <a:extLst>
                    <a:ext uri="{FF2B5EF4-FFF2-40B4-BE49-F238E27FC236}">
                      <a16:creationId xmlns:a16="http://schemas.microsoft.com/office/drawing/2014/main" id="{E1D48C95-6B98-D661-12BA-D9F542F62BEC}"/>
                    </a:ext>
                  </a:extLst>
                </p:cNvPr>
                <p:cNvSpPr/>
                <p:nvPr/>
              </p:nvSpPr>
              <p:spPr>
                <a:xfrm>
                  <a:off x="573097" y="5140450"/>
                  <a:ext cx="1563423" cy="100012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23314207-72A2-7C30-2D8F-8A06135DB48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622963" y="3243263"/>
                  <a:ext cx="3549487" cy="1474787"/>
                </a:xfrm>
                <a:prstGeom prst="rect">
                  <a:avLst/>
                </a:prstGeom>
              </p:spPr>
            </p:pic>
          </p:grpSp>
          <p:cxnSp>
            <p:nvCxnSpPr>
              <p:cNvPr id="13" name="Straight Connector 12">
                <a:extLst>
                  <a:ext uri="{FF2B5EF4-FFF2-40B4-BE49-F238E27FC236}">
                    <a16:creationId xmlns:a16="http://schemas.microsoft.com/office/drawing/2014/main" id="{4A3FA49F-D4AD-E0B1-6165-3A6CEA47D1BC}"/>
                  </a:ext>
                </a:extLst>
              </p:cNvPr>
              <p:cNvCxnSpPr>
                <a:cxnSpLocks/>
              </p:cNvCxnSpPr>
              <p:nvPr/>
            </p:nvCxnSpPr>
            <p:spPr>
              <a:xfrm flipV="1">
                <a:off x="2136520" y="4694373"/>
                <a:ext cx="2464509" cy="947854"/>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BBA52C1C-EE48-0566-5088-604FF2901055}"/>
                  </a:ext>
                </a:extLst>
              </p:cNvPr>
              <p:cNvSpPr/>
              <p:nvPr/>
            </p:nvSpPr>
            <p:spPr>
              <a:xfrm>
                <a:off x="4601029" y="4235575"/>
                <a:ext cx="3571422" cy="45879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1869679077"/>
      </p:ext>
    </p:extLst>
  </p:cSld>
  <p:clrMapOvr>
    <a:masterClrMapping/>
  </p:clrMapOvr>
  <p:transition spd="med">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75</a:t>
            </a:fld>
            <a:endParaRPr lang="en-US"/>
          </a:p>
        </p:txBody>
      </p:sp>
      <p:pic>
        <p:nvPicPr>
          <p:cNvPr id="10" name="Picture 9">
            <a:extLst>
              <a:ext uri="{FF2B5EF4-FFF2-40B4-BE49-F238E27FC236}">
                <a16:creationId xmlns:a16="http://schemas.microsoft.com/office/drawing/2014/main" id="{39815F74-93A1-5281-C3E7-C951FA579C3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5606" y="2120777"/>
            <a:ext cx="7432788" cy="4526280"/>
          </a:xfrm>
          <a:prstGeom prst="rect">
            <a:avLst/>
          </a:prstGeom>
        </p:spPr>
      </p:pic>
      <p:sp>
        <p:nvSpPr>
          <p:cNvPr id="6" name="TextBox 5">
            <a:extLst>
              <a:ext uri="{FF2B5EF4-FFF2-40B4-BE49-F238E27FC236}">
                <a16:creationId xmlns:a16="http://schemas.microsoft.com/office/drawing/2014/main" id="{091D2539-E2BC-6748-A3B1-82FA44F693D1}"/>
              </a:ext>
            </a:extLst>
          </p:cNvPr>
          <p:cNvSpPr txBox="1"/>
          <p:nvPr/>
        </p:nvSpPr>
        <p:spPr>
          <a:xfrm>
            <a:off x="1098177" y="1437776"/>
            <a:ext cx="7620000" cy="400110"/>
          </a:xfrm>
          <a:prstGeom prst="rect">
            <a:avLst/>
          </a:prstGeom>
          <a:noFill/>
        </p:spPr>
        <p:txBody>
          <a:bodyPr wrap="square" rtlCol="0">
            <a:spAutoFit/>
          </a:bodyPr>
          <a:lstStyle/>
          <a:p>
            <a:r>
              <a:rPr lang="en-US" sz="2000" b="0" i="0" u="none" strike="noStrike" cap="none" dirty="0">
                <a:solidFill>
                  <a:schemeClr val="dk1"/>
                </a:solidFill>
                <a:latin typeface="+mn-lt"/>
                <a:ea typeface="Open Sans"/>
                <a:cs typeface="Open Sans"/>
                <a:sym typeface="Open Sans"/>
              </a:rPr>
              <a:t>Restart your device. </a:t>
            </a:r>
            <a:endParaRPr lang="en-US" sz="2000" dirty="0">
              <a:latin typeface="+mn-lt"/>
            </a:endParaRPr>
          </a:p>
        </p:txBody>
      </p:sp>
      <p:sp>
        <p:nvSpPr>
          <p:cNvPr id="8" name="Title 2">
            <a:extLst>
              <a:ext uri="{FF2B5EF4-FFF2-40B4-BE49-F238E27FC236}">
                <a16:creationId xmlns:a16="http://schemas.microsoft.com/office/drawing/2014/main" id="{5F45FF5D-4C74-27C2-C05D-57B2B7B4E1DB}"/>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9" name="Google Shape;730;p37">
            <a:extLst>
              <a:ext uri="{FF2B5EF4-FFF2-40B4-BE49-F238E27FC236}">
                <a16:creationId xmlns:a16="http://schemas.microsoft.com/office/drawing/2014/main" id="{61CEFA23-3E3A-231E-BA8D-53799DB1C56D}"/>
              </a:ext>
              <a:ext uri="{C183D7F6-B498-43B3-948B-1728B52AA6E4}">
                <adec:decorative xmlns:adec="http://schemas.microsoft.com/office/drawing/2017/decorative" val="1"/>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4017675810"/>
      </p:ext>
    </p:extLst>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76</a:t>
            </a:fld>
            <a:endParaRPr lang="en-US"/>
          </a:p>
        </p:txBody>
      </p:sp>
      <p:sp>
        <p:nvSpPr>
          <p:cNvPr id="5" name="TextBox 4">
            <a:extLst>
              <a:ext uri="{FF2B5EF4-FFF2-40B4-BE49-F238E27FC236}">
                <a16:creationId xmlns:a16="http://schemas.microsoft.com/office/drawing/2014/main" id="{8B1B0801-10FC-99EF-F587-E056D372D5FC}"/>
              </a:ext>
            </a:extLst>
          </p:cNvPr>
          <p:cNvSpPr txBox="1"/>
          <p:nvPr/>
        </p:nvSpPr>
        <p:spPr>
          <a:xfrm>
            <a:off x="1098177" y="1425744"/>
            <a:ext cx="7620000" cy="400110"/>
          </a:xfrm>
          <a:prstGeom prst="rect">
            <a:avLst/>
          </a:prstGeom>
          <a:noFill/>
        </p:spPr>
        <p:txBody>
          <a:bodyPr wrap="square" rtlCol="0">
            <a:spAutoFit/>
          </a:bodyPr>
          <a:lstStyle/>
          <a:p>
            <a:r>
              <a:rPr lang="en-US" sz="2000" b="0" i="0" u="none" strike="noStrike" cap="none" dirty="0">
                <a:solidFill>
                  <a:schemeClr val="dk1"/>
                </a:solidFill>
                <a:latin typeface="+mn-lt"/>
                <a:ea typeface="Open Sans"/>
                <a:cs typeface="Open Sans"/>
                <a:sym typeface="Open Sans"/>
              </a:rPr>
              <a:t>Make sure your device is fully charged or plugged in.</a:t>
            </a:r>
            <a:endParaRPr lang="en-US" sz="2000" dirty="0">
              <a:latin typeface="+mn-lt"/>
            </a:endParaRPr>
          </a:p>
        </p:txBody>
      </p:sp>
      <p:pic>
        <p:nvPicPr>
          <p:cNvPr id="10" name="Picture 9">
            <a:extLst>
              <a:ext uri="{FF2B5EF4-FFF2-40B4-BE49-F238E27FC236}">
                <a16:creationId xmlns:a16="http://schemas.microsoft.com/office/drawing/2014/main" id="{684D67CC-F540-90F9-BEBE-B604F3E5AEE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33800" y="2568914"/>
            <a:ext cx="5184309" cy="3167602"/>
          </a:xfrm>
          <a:prstGeom prst="rect">
            <a:avLst/>
          </a:prstGeom>
        </p:spPr>
      </p:pic>
      <p:pic>
        <p:nvPicPr>
          <p:cNvPr id="12" name="Picture 11">
            <a:extLst>
              <a:ext uri="{FF2B5EF4-FFF2-40B4-BE49-F238E27FC236}">
                <a16:creationId xmlns:a16="http://schemas.microsoft.com/office/drawing/2014/main" id="{E55DB0E0-F5DB-D4E7-572A-5875A3FDF28A}"/>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63981" y="2564432"/>
            <a:ext cx="3893937" cy="3163824"/>
          </a:xfrm>
          <a:prstGeom prst="rect">
            <a:avLst/>
          </a:prstGeom>
        </p:spPr>
      </p:pic>
      <p:sp>
        <p:nvSpPr>
          <p:cNvPr id="8" name="Title 2">
            <a:extLst>
              <a:ext uri="{FF2B5EF4-FFF2-40B4-BE49-F238E27FC236}">
                <a16:creationId xmlns:a16="http://schemas.microsoft.com/office/drawing/2014/main" id="{ED61F040-2EA2-EFBD-8954-908CE1A0A2FF}"/>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9" name="Google Shape;730;p37">
            <a:extLst>
              <a:ext uri="{FF2B5EF4-FFF2-40B4-BE49-F238E27FC236}">
                <a16:creationId xmlns:a16="http://schemas.microsoft.com/office/drawing/2014/main" id="{5CE6C23D-BAF4-79C9-097E-7C78D7860B5D}"/>
              </a:ext>
            </a:extLst>
          </p:cNvPr>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701451590"/>
      </p:ext>
    </p:extLst>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77</a:t>
            </a:fld>
            <a:endParaRPr lang="en-US"/>
          </a:p>
        </p:txBody>
      </p:sp>
      <p:pic>
        <p:nvPicPr>
          <p:cNvPr id="6" name="Picture 5" descr="Browser window open with the Close icon highlighted in an orange box. ">
            <a:extLst>
              <a:ext uri="{FF2B5EF4-FFF2-40B4-BE49-F238E27FC236}">
                <a16:creationId xmlns:a16="http://schemas.microsoft.com/office/drawing/2014/main" id="{A978EDA0-F6D3-A2C0-9289-8F40C9B05B1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38625" y="2084918"/>
            <a:ext cx="6466750" cy="4535424"/>
          </a:xfrm>
          <a:prstGeom prst="rect">
            <a:avLst/>
          </a:prstGeom>
          <a:ln>
            <a:solidFill>
              <a:schemeClr val="tx1">
                <a:lumMod val="50000"/>
                <a:lumOff val="50000"/>
              </a:schemeClr>
            </a:solidFill>
          </a:ln>
        </p:spPr>
      </p:pic>
      <p:sp>
        <p:nvSpPr>
          <p:cNvPr id="8" name="Rectangle 7">
            <a:extLst>
              <a:ext uri="{FF2B5EF4-FFF2-40B4-BE49-F238E27FC236}">
                <a16:creationId xmlns:a16="http://schemas.microsoft.com/office/drawing/2014/main" id="{2E8815B3-D994-0AF5-6582-356E0AA34B46}"/>
              </a:ext>
            </a:extLst>
          </p:cNvPr>
          <p:cNvSpPr/>
          <p:nvPr/>
        </p:nvSpPr>
        <p:spPr>
          <a:xfrm>
            <a:off x="7434625" y="2057400"/>
            <a:ext cx="413975" cy="40011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0231F4B9-6944-F19E-B80B-3C7E1344282D}"/>
              </a:ext>
            </a:extLst>
          </p:cNvPr>
          <p:cNvSpPr txBox="1"/>
          <p:nvPr/>
        </p:nvSpPr>
        <p:spPr>
          <a:xfrm>
            <a:off x="1098177" y="1437776"/>
            <a:ext cx="7620000" cy="400110"/>
          </a:xfrm>
          <a:prstGeom prst="rect">
            <a:avLst/>
          </a:prstGeom>
          <a:noFill/>
        </p:spPr>
        <p:txBody>
          <a:bodyPr wrap="square" rtlCol="0">
            <a:spAutoFit/>
          </a:bodyPr>
          <a:lstStyle/>
          <a:p>
            <a:r>
              <a:rPr lang="en-US" sz="2000" b="0" i="0" u="none" strike="noStrike" cap="none" dirty="0">
                <a:solidFill>
                  <a:schemeClr val="dk1"/>
                </a:solidFill>
                <a:latin typeface="+mn-lt"/>
                <a:ea typeface="Open Sans"/>
                <a:cs typeface="Open Sans"/>
                <a:sym typeface="Open Sans"/>
              </a:rPr>
              <a:t>Close other applications. </a:t>
            </a:r>
            <a:endParaRPr lang="en-US" sz="2000" dirty="0">
              <a:latin typeface="+mn-lt"/>
            </a:endParaRPr>
          </a:p>
        </p:txBody>
      </p:sp>
      <p:sp>
        <p:nvSpPr>
          <p:cNvPr id="10" name="Title 2">
            <a:extLst>
              <a:ext uri="{FF2B5EF4-FFF2-40B4-BE49-F238E27FC236}">
                <a16:creationId xmlns:a16="http://schemas.microsoft.com/office/drawing/2014/main" id="{E829F8C0-4D7C-20B7-67EA-88D21A22548E}"/>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11" name="Google Shape;730;p37">
            <a:extLst>
              <a:ext uri="{FF2B5EF4-FFF2-40B4-BE49-F238E27FC236}">
                <a16:creationId xmlns:a16="http://schemas.microsoft.com/office/drawing/2014/main" id="{67DC7E80-176F-6227-5439-AFA7736726B0}"/>
              </a:ext>
              <a:ext uri="{C183D7F6-B498-43B3-948B-1728B52AA6E4}">
                <adec:decorative xmlns:adec="http://schemas.microsoft.com/office/drawing/2017/decorative" val="1"/>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2213144271"/>
      </p:ext>
    </p:extLst>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78</a:t>
            </a:fld>
            <a:endParaRPr lang="en-US"/>
          </a:p>
        </p:txBody>
      </p:sp>
      <p:grpSp>
        <p:nvGrpSpPr>
          <p:cNvPr id="2" name="Group 1" descr="Screenshot of an Android smartphone home page with the home icon highlighted with an orange box. ">
            <a:extLst>
              <a:ext uri="{FF2B5EF4-FFF2-40B4-BE49-F238E27FC236}">
                <a16:creationId xmlns:a16="http://schemas.microsoft.com/office/drawing/2014/main" id="{1DE3AD7C-83CE-E1AA-B506-C08D73A4C248}"/>
              </a:ext>
            </a:extLst>
          </p:cNvPr>
          <p:cNvGrpSpPr/>
          <p:nvPr/>
        </p:nvGrpSpPr>
        <p:grpSpPr>
          <a:xfrm>
            <a:off x="1670931" y="2133600"/>
            <a:ext cx="2057400" cy="4159624"/>
            <a:chOff x="4629030" y="2058923"/>
            <a:chExt cx="2094634" cy="4495800"/>
          </a:xfrm>
        </p:grpSpPr>
        <p:pic>
          <p:nvPicPr>
            <p:cNvPr id="9" name="Picture 8" descr="A close-up of a cell phone&#10;&#10;Description automatically generated">
              <a:extLst>
                <a:ext uri="{FF2B5EF4-FFF2-40B4-BE49-F238E27FC236}">
                  <a16:creationId xmlns:a16="http://schemas.microsoft.com/office/drawing/2014/main" id="{D1F966A0-8F15-2530-AD13-C809BC90547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29030" y="2058923"/>
              <a:ext cx="2094634" cy="4495800"/>
            </a:xfrm>
            <a:prstGeom prst="rect">
              <a:avLst/>
            </a:prstGeom>
          </p:spPr>
        </p:pic>
        <p:pic>
          <p:nvPicPr>
            <p:cNvPr id="10" name="Picture 9" descr="A screenshot of a phone&#10;&#10;Description automatically generated">
              <a:extLst>
                <a:ext uri="{FF2B5EF4-FFF2-40B4-BE49-F238E27FC236}">
                  <a16:creationId xmlns:a16="http://schemas.microsoft.com/office/drawing/2014/main" id="{EEEB39E7-6DE6-14C0-B9D9-6A3B7FA1C13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16227" y="2332273"/>
              <a:ext cx="1920240" cy="3949099"/>
            </a:xfrm>
            <a:prstGeom prst="rect">
              <a:avLst/>
            </a:prstGeom>
          </p:spPr>
        </p:pic>
      </p:grpSp>
      <p:sp>
        <p:nvSpPr>
          <p:cNvPr id="8" name="Rectangle 7">
            <a:extLst>
              <a:ext uri="{FF2B5EF4-FFF2-40B4-BE49-F238E27FC236}">
                <a16:creationId xmlns:a16="http://schemas.microsoft.com/office/drawing/2014/main" id="{2E8815B3-D994-0AF5-6582-356E0AA34B46}"/>
              </a:ext>
            </a:extLst>
          </p:cNvPr>
          <p:cNvSpPr/>
          <p:nvPr/>
        </p:nvSpPr>
        <p:spPr>
          <a:xfrm flipV="1">
            <a:off x="2477261" y="5726670"/>
            <a:ext cx="444740" cy="36933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17B4FA60-9A55-C413-5E55-28CD5D915872}"/>
              </a:ext>
            </a:extLst>
          </p:cNvPr>
          <p:cNvSpPr txBox="1"/>
          <p:nvPr/>
        </p:nvSpPr>
        <p:spPr>
          <a:xfrm>
            <a:off x="748514" y="2494892"/>
            <a:ext cx="836769" cy="369332"/>
          </a:xfrm>
          <a:prstGeom prst="rect">
            <a:avLst/>
          </a:prstGeom>
          <a:noFill/>
        </p:spPr>
        <p:txBody>
          <a:bodyPr wrap="square" rtlCol="0">
            <a:spAutoFit/>
          </a:bodyPr>
          <a:lstStyle/>
          <a:p>
            <a:r>
              <a:rPr lang="en-US" dirty="0"/>
              <a:t>Step 1</a:t>
            </a:r>
          </a:p>
        </p:txBody>
      </p:sp>
      <p:grpSp>
        <p:nvGrpSpPr>
          <p:cNvPr id="22" name="Group 21" descr="Screenshot of an Android smartphone displaying all the apps that are currently open. The image of an illustrated hand is swiping up. ">
            <a:extLst>
              <a:ext uri="{FF2B5EF4-FFF2-40B4-BE49-F238E27FC236}">
                <a16:creationId xmlns:a16="http://schemas.microsoft.com/office/drawing/2014/main" id="{86FA957C-2255-DEC7-1C70-9554351E65FA}"/>
              </a:ext>
            </a:extLst>
          </p:cNvPr>
          <p:cNvGrpSpPr/>
          <p:nvPr/>
        </p:nvGrpSpPr>
        <p:grpSpPr>
          <a:xfrm>
            <a:off x="4267200" y="2133600"/>
            <a:ext cx="4375849" cy="4159624"/>
            <a:chOff x="4267200" y="2088776"/>
            <a:chExt cx="4375849" cy="4159624"/>
          </a:xfrm>
        </p:grpSpPr>
        <p:sp>
          <p:nvSpPr>
            <p:cNvPr id="12" name="TextBox 11">
              <a:extLst>
                <a:ext uri="{FF2B5EF4-FFF2-40B4-BE49-F238E27FC236}">
                  <a16:creationId xmlns:a16="http://schemas.microsoft.com/office/drawing/2014/main" id="{6A78AE76-4D86-4F2A-0C5D-B59A4B28D73B}"/>
                </a:ext>
              </a:extLst>
            </p:cNvPr>
            <p:cNvSpPr txBox="1"/>
            <p:nvPr/>
          </p:nvSpPr>
          <p:spPr>
            <a:xfrm>
              <a:off x="4267200" y="2386853"/>
              <a:ext cx="836769" cy="369332"/>
            </a:xfrm>
            <a:prstGeom prst="rect">
              <a:avLst/>
            </a:prstGeom>
            <a:noFill/>
          </p:spPr>
          <p:txBody>
            <a:bodyPr wrap="square" rtlCol="0">
              <a:spAutoFit/>
            </a:bodyPr>
            <a:lstStyle/>
            <a:p>
              <a:r>
                <a:rPr lang="en-US" dirty="0"/>
                <a:t>Step 2</a:t>
              </a:r>
            </a:p>
          </p:txBody>
        </p:sp>
        <p:grpSp>
          <p:nvGrpSpPr>
            <p:cNvPr id="19" name="Group 18">
              <a:extLst>
                <a:ext uri="{FF2B5EF4-FFF2-40B4-BE49-F238E27FC236}">
                  <a16:creationId xmlns:a16="http://schemas.microsoft.com/office/drawing/2014/main" id="{18EA3C3A-CB23-60CA-274E-E005F55A022A}"/>
                </a:ext>
              </a:extLst>
            </p:cNvPr>
            <p:cNvGrpSpPr/>
            <p:nvPr/>
          </p:nvGrpSpPr>
          <p:grpSpPr>
            <a:xfrm>
              <a:off x="5410200" y="2088776"/>
              <a:ext cx="2057400" cy="4159624"/>
              <a:chOff x="5715000" y="2088776"/>
              <a:chExt cx="2057400" cy="4159624"/>
            </a:xfrm>
          </p:grpSpPr>
          <p:pic>
            <p:nvPicPr>
              <p:cNvPr id="14" name="Picture 13" descr="A close-up of a cell phone&#10;&#10;Description automatically generated">
                <a:extLst>
                  <a:ext uri="{FF2B5EF4-FFF2-40B4-BE49-F238E27FC236}">
                    <a16:creationId xmlns:a16="http://schemas.microsoft.com/office/drawing/2014/main" id="{DB8386E8-518C-0DB8-1F90-5C2ABA31BE5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715000" y="2088776"/>
                <a:ext cx="2057400" cy="4159624"/>
              </a:xfrm>
              <a:prstGeom prst="rect">
                <a:avLst/>
              </a:prstGeom>
            </p:spPr>
          </p:pic>
          <p:pic>
            <p:nvPicPr>
              <p:cNvPr id="17" name="Picture 16" descr="A screenshot of a phone&#10;&#10;Description automatically generated">
                <a:extLst>
                  <a:ext uri="{FF2B5EF4-FFF2-40B4-BE49-F238E27FC236}">
                    <a16:creationId xmlns:a16="http://schemas.microsoft.com/office/drawing/2014/main" id="{F5A2FBE7-31FA-FAF4-6A33-8507792EA31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54450" y="2380130"/>
                <a:ext cx="1778499" cy="3657600"/>
              </a:xfrm>
              <a:prstGeom prst="rect">
                <a:avLst/>
              </a:prstGeom>
            </p:spPr>
          </p:pic>
        </p:grpSp>
        <p:pic>
          <p:nvPicPr>
            <p:cNvPr id="18" name="Picture 17">
              <a:extLst>
                <a:ext uri="{FF2B5EF4-FFF2-40B4-BE49-F238E27FC236}">
                  <a16:creationId xmlns:a16="http://schemas.microsoft.com/office/drawing/2014/main" id="{A03791E6-4E84-113E-D1A3-560E7C0B5CDB}"/>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7646321" y="2972832"/>
              <a:ext cx="996728" cy="996728"/>
            </a:xfrm>
            <a:prstGeom prst="rect">
              <a:avLst/>
            </a:prstGeom>
          </p:spPr>
        </p:pic>
      </p:grpSp>
      <p:sp>
        <p:nvSpPr>
          <p:cNvPr id="13" name="TextBox 12">
            <a:extLst>
              <a:ext uri="{FF2B5EF4-FFF2-40B4-BE49-F238E27FC236}">
                <a16:creationId xmlns:a16="http://schemas.microsoft.com/office/drawing/2014/main" id="{4E6C46C7-552B-8F25-FC84-D54E97679FF6}"/>
              </a:ext>
            </a:extLst>
          </p:cNvPr>
          <p:cNvSpPr txBox="1"/>
          <p:nvPr/>
        </p:nvSpPr>
        <p:spPr>
          <a:xfrm>
            <a:off x="1098177" y="1437776"/>
            <a:ext cx="7620000" cy="400110"/>
          </a:xfrm>
          <a:prstGeom prst="rect">
            <a:avLst/>
          </a:prstGeom>
          <a:noFill/>
        </p:spPr>
        <p:txBody>
          <a:bodyPr wrap="square" rtlCol="0">
            <a:spAutoFit/>
          </a:bodyPr>
          <a:lstStyle/>
          <a:p>
            <a:r>
              <a:rPr lang="en-US" sz="2000" b="0" i="0" u="none" strike="noStrike" cap="none" dirty="0">
                <a:solidFill>
                  <a:schemeClr val="dk1"/>
                </a:solidFill>
                <a:latin typeface="+mn-lt"/>
                <a:ea typeface="Open Sans"/>
                <a:cs typeface="Open Sans"/>
                <a:sym typeface="Open Sans"/>
              </a:rPr>
              <a:t>Close other applications. </a:t>
            </a:r>
            <a:endParaRPr lang="en-US" sz="2000" dirty="0">
              <a:latin typeface="+mn-lt"/>
            </a:endParaRPr>
          </a:p>
        </p:txBody>
      </p:sp>
      <p:sp>
        <p:nvSpPr>
          <p:cNvPr id="15" name="Title 2">
            <a:extLst>
              <a:ext uri="{FF2B5EF4-FFF2-40B4-BE49-F238E27FC236}">
                <a16:creationId xmlns:a16="http://schemas.microsoft.com/office/drawing/2014/main" id="{3C08895F-22E9-7EAC-A7F0-2D9BC8B21233}"/>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16" name="Google Shape;730;p37">
            <a:extLst>
              <a:ext uri="{FF2B5EF4-FFF2-40B4-BE49-F238E27FC236}">
                <a16:creationId xmlns:a16="http://schemas.microsoft.com/office/drawing/2014/main" id="{B2FCB86C-0B13-EF68-9D9D-E9E24F654713}"/>
              </a:ext>
              <a:ext uri="{C183D7F6-B498-43B3-948B-1728B52AA6E4}">
                <adec:decorative xmlns:adec="http://schemas.microsoft.com/office/drawing/2017/decorative" val="1"/>
              </a:ext>
            </a:extLst>
          </p:cNvPr>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397605935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79</a:t>
            </a:fld>
            <a:endParaRPr lang="en-US"/>
          </a:p>
        </p:txBody>
      </p:sp>
      <p:pic>
        <p:nvPicPr>
          <p:cNvPr id="13" name="Picture 12" descr="Screenshot of an iPhone smartphone displaying all the apps that are currently open. The image of an illustrated hand is swiping up. ">
            <a:extLst>
              <a:ext uri="{FF2B5EF4-FFF2-40B4-BE49-F238E27FC236}">
                <a16:creationId xmlns:a16="http://schemas.microsoft.com/office/drawing/2014/main" id="{B0EB5CEC-EBCB-A72D-4AFD-C2746980B0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52800" y="2145430"/>
            <a:ext cx="1922383" cy="4160520"/>
          </a:xfrm>
          <a:prstGeom prst="rect">
            <a:avLst/>
          </a:prstGeom>
        </p:spPr>
      </p:pic>
      <p:pic>
        <p:nvPicPr>
          <p:cNvPr id="16" name="Picture 15" descr="A hand pointing up with an orange arrow&#10;&#10;Description automatically generated">
            <a:extLst>
              <a:ext uri="{FF2B5EF4-FFF2-40B4-BE49-F238E27FC236}">
                <a16:creationId xmlns:a16="http://schemas.microsoft.com/office/drawing/2014/main" id="{FE976093-FE48-E04B-B3B8-D4082E29ED9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562600" y="3429000"/>
            <a:ext cx="996696" cy="996696"/>
          </a:xfrm>
          <a:prstGeom prst="rect">
            <a:avLst/>
          </a:prstGeom>
        </p:spPr>
      </p:pic>
      <p:sp>
        <p:nvSpPr>
          <p:cNvPr id="6" name="TextBox 5">
            <a:extLst>
              <a:ext uri="{FF2B5EF4-FFF2-40B4-BE49-F238E27FC236}">
                <a16:creationId xmlns:a16="http://schemas.microsoft.com/office/drawing/2014/main" id="{3AD300E3-1AC1-33A1-4D56-ECB9E46AFEA3}"/>
              </a:ext>
            </a:extLst>
          </p:cNvPr>
          <p:cNvSpPr txBox="1"/>
          <p:nvPr/>
        </p:nvSpPr>
        <p:spPr>
          <a:xfrm>
            <a:off x="1098177" y="1437776"/>
            <a:ext cx="7620000" cy="400110"/>
          </a:xfrm>
          <a:prstGeom prst="rect">
            <a:avLst/>
          </a:prstGeom>
          <a:noFill/>
        </p:spPr>
        <p:txBody>
          <a:bodyPr wrap="square" rtlCol="0">
            <a:spAutoFit/>
          </a:bodyPr>
          <a:lstStyle/>
          <a:p>
            <a:r>
              <a:rPr lang="en-US" sz="2000" b="0" i="0" u="none" strike="noStrike" cap="none" dirty="0">
                <a:solidFill>
                  <a:schemeClr val="dk1"/>
                </a:solidFill>
                <a:latin typeface="+mn-lt"/>
                <a:ea typeface="Open Sans"/>
                <a:cs typeface="Open Sans"/>
                <a:sym typeface="Open Sans"/>
              </a:rPr>
              <a:t>Close other applications.</a:t>
            </a:r>
            <a:r>
              <a:rPr lang="en-US" sz="1800" b="0" i="0" u="none" strike="noStrike" cap="none" dirty="0">
                <a:solidFill>
                  <a:schemeClr val="dk1"/>
                </a:solidFill>
                <a:latin typeface="Open Sans"/>
                <a:ea typeface="Open Sans"/>
                <a:cs typeface="Open Sans"/>
                <a:sym typeface="Open Sans"/>
              </a:rPr>
              <a:t> </a:t>
            </a:r>
            <a:endParaRPr lang="en-US" dirty="0"/>
          </a:p>
        </p:txBody>
      </p:sp>
      <p:sp>
        <p:nvSpPr>
          <p:cNvPr id="8" name="Title 2">
            <a:extLst>
              <a:ext uri="{FF2B5EF4-FFF2-40B4-BE49-F238E27FC236}">
                <a16:creationId xmlns:a16="http://schemas.microsoft.com/office/drawing/2014/main" id="{271CA7B7-F0BA-139A-4950-E362F7303680}"/>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9" name="Google Shape;730;p37">
            <a:extLst>
              <a:ext uri="{FF2B5EF4-FFF2-40B4-BE49-F238E27FC236}">
                <a16:creationId xmlns:a16="http://schemas.microsoft.com/office/drawing/2014/main" id="{C8071E17-CAC6-3E0C-874D-C5FCC6F94013}"/>
              </a:ext>
              <a:ext uri="{C183D7F6-B498-43B3-948B-1728B52AA6E4}">
                <adec:decorative xmlns:adec="http://schemas.microsoft.com/office/drawing/2017/decorative" val="1"/>
              </a:ext>
            </a:extLst>
          </p:cNvPr>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3791053230"/>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1D200A-DDD5-5C3E-9FC6-071E89BEDA02}"/>
              </a:ext>
            </a:extLst>
          </p:cNvPr>
          <p:cNvSpPr>
            <a:spLocks noGrp="1"/>
          </p:cNvSpPr>
          <p:nvPr>
            <p:ph idx="1"/>
          </p:nvPr>
        </p:nvSpPr>
        <p:spPr>
          <a:xfrm>
            <a:off x="457200" y="2249488"/>
            <a:ext cx="8229600" cy="4324350"/>
          </a:xfrm>
        </p:spPr>
        <p:txBody>
          <a:bodyPr>
            <a:normAutofit/>
          </a:bodyPr>
          <a:lstStyle/>
          <a:p>
            <a:pPr marL="539750" indent="-457200">
              <a:buFont typeface="+mj-lt"/>
              <a:buAutoNum type="arabicPeriod"/>
            </a:pPr>
            <a:r>
              <a:rPr lang="en-US" sz="2800" dirty="0">
                <a:solidFill>
                  <a:schemeClr val="tx1"/>
                </a:solidFill>
              </a:rPr>
              <a:t>Provider may want a face-to-face visit. </a:t>
            </a:r>
          </a:p>
          <a:p>
            <a:pPr marL="539750" indent="-457200">
              <a:buFont typeface="+mj-lt"/>
              <a:buAutoNum type="arabicPeriod"/>
            </a:pPr>
            <a:r>
              <a:rPr lang="en-US" sz="2800" dirty="0">
                <a:solidFill>
                  <a:schemeClr val="tx1"/>
                </a:solidFill>
              </a:rPr>
              <a:t>Provider may need to conduct a physical examination. </a:t>
            </a:r>
          </a:p>
          <a:p>
            <a:pPr marL="539750" indent="-457200">
              <a:buFont typeface="+mj-lt"/>
              <a:buAutoNum type="arabicPeriod"/>
            </a:pPr>
            <a:r>
              <a:rPr lang="en-US" sz="2800" dirty="0">
                <a:solidFill>
                  <a:schemeClr val="tx1"/>
                </a:solidFill>
              </a:rPr>
              <a:t>Provider may need to use specialty equipment.</a:t>
            </a:r>
          </a:p>
          <a:p>
            <a:pPr marL="539750" indent="-457200">
              <a:buFont typeface="+mj-lt"/>
              <a:buAutoNum type="arabicPeriod"/>
            </a:pPr>
            <a:r>
              <a:rPr lang="en-US" sz="2800" dirty="0">
                <a:solidFill>
                  <a:schemeClr val="tx1"/>
                </a:solidFill>
              </a:rPr>
              <a:t>Insurance may not cover your telehealth appointment but may cover an in-person visit. </a:t>
            </a:r>
          </a:p>
        </p:txBody>
      </p:sp>
      <p:sp>
        <p:nvSpPr>
          <p:cNvPr id="3" name="Title 2">
            <a:extLst>
              <a:ext uri="{FF2B5EF4-FFF2-40B4-BE49-F238E27FC236}">
                <a16:creationId xmlns:a16="http://schemas.microsoft.com/office/drawing/2014/main" id="{FDB46AD1-EB48-EBC6-AAA2-5140858D3376}"/>
              </a:ext>
            </a:extLst>
          </p:cNvPr>
          <p:cNvSpPr>
            <a:spLocks noGrp="1"/>
          </p:cNvSpPr>
          <p:nvPr>
            <p:ph type="title"/>
          </p:nvPr>
        </p:nvSpPr>
        <p:spPr/>
        <p:txBody>
          <a:bodyPr/>
          <a:lstStyle/>
          <a:p>
            <a:r>
              <a:rPr lang="en-US" dirty="0"/>
              <a:t>When to Meet in Person</a:t>
            </a:r>
          </a:p>
        </p:txBody>
      </p:sp>
      <p:sp>
        <p:nvSpPr>
          <p:cNvPr id="4" name="Slide Number Placeholder 3">
            <a:extLst>
              <a:ext uri="{FF2B5EF4-FFF2-40B4-BE49-F238E27FC236}">
                <a16:creationId xmlns:a16="http://schemas.microsoft.com/office/drawing/2014/main" id="{94F7738F-6D72-ECC1-12C8-95ED7796C47B}"/>
              </a:ext>
            </a:extLst>
          </p:cNvPr>
          <p:cNvSpPr>
            <a:spLocks noGrp="1"/>
          </p:cNvSpPr>
          <p:nvPr>
            <p:ph type="sldNum" sz="quarter" idx="12"/>
          </p:nvPr>
        </p:nvSpPr>
        <p:spPr/>
        <p:txBody>
          <a:bodyPr/>
          <a:lstStyle/>
          <a:p>
            <a:pPr>
              <a:defRPr/>
            </a:pPr>
            <a:fld id="{F616B086-A122-1741-9680-6C9452D43E22}" type="slidenum">
              <a:rPr lang="en-US" smtClean="0"/>
              <a:pPr>
                <a:defRPr/>
              </a:pPr>
              <a:t>8</a:t>
            </a:fld>
            <a:endParaRPr lang="en-US"/>
          </a:p>
        </p:txBody>
      </p:sp>
    </p:spTree>
    <p:custDataLst>
      <p:tags r:id="rId1"/>
    </p:custDataLst>
    <p:extLst>
      <p:ext uri="{BB962C8B-B14F-4D97-AF65-F5344CB8AC3E}">
        <p14:creationId xmlns:p14="http://schemas.microsoft.com/office/powerpoint/2010/main" val="3093285849"/>
      </p:ext>
    </p:extLst>
  </p:cSld>
  <p:clrMapOvr>
    <a:masterClrMapping/>
  </p:clrMapOvr>
  <p:transition spd="med">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80</a:t>
            </a:fld>
            <a:endParaRPr lang="en-US"/>
          </a:p>
        </p:txBody>
      </p:sp>
      <p:pic>
        <p:nvPicPr>
          <p:cNvPr id="9" name="Picture 8">
            <a:extLst>
              <a:ext uri="{FF2B5EF4-FFF2-40B4-BE49-F238E27FC236}">
                <a16:creationId xmlns:a16="http://schemas.microsoft.com/office/drawing/2014/main" id="{4AA55FD6-B8ED-B947-77DE-193712087D9C}"/>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3400" y="2745062"/>
            <a:ext cx="4064377" cy="2741338"/>
          </a:xfrm>
          <a:prstGeom prst="rect">
            <a:avLst/>
          </a:prstGeom>
        </p:spPr>
      </p:pic>
      <p:pic>
        <p:nvPicPr>
          <p:cNvPr id="11" name="Picture 10">
            <a:extLst>
              <a:ext uri="{FF2B5EF4-FFF2-40B4-BE49-F238E27FC236}">
                <a16:creationId xmlns:a16="http://schemas.microsoft.com/office/drawing/2014/main" id="{BCED3463-921E-9CD9-95F7-CCDCD1698A3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724400" y="2731532"/>
            <a:ext cx="4114800" cy="2741338"/>
          </a:xfrm>
          <a:prstGeom prst="rect">
            <a:avLst/>
          </a:prstGeom>
        </p:spPr>
      </p:pic>
      <p:sp>
        <p:nvSpPr>
          <p:cNvPr id="6" name="TextBox 5">
            <a:extLst>
              <a:ext uri="{FF2B5EF4-FFF2-40B4-BE49-F238E27FC236}">
                <a16:creationId xmlns:a16="http://schemas.microsoft.com/office/drawing/2014/main" id="{932BB80B-7F21-1A3D-227A-E4E5B7AA73ED}"/>
              </a:ext>
            </a:extLst>
          </p:cNvPr>
          <p:cNvSpPr txBox="1"/>
          <p:nvPr/>
        </p:nvSpPr>
        <p:spPr>
          <a:xfrm>
            <a:off x="1098177" y="1437776"/>
            <a:ext cx="7620000" cy="400110"/>
          </a:xfrm>
          <a:prstGeom prst="rect">
            <a:avLst/>
          </a:prstGeom>
          <a:noFill/>
        </p:spPr>
        <p:txBody>
          <a:bodyPr wrap="square" rtlCol="0">
            <a:spAutoFit/>
          </a:bodyPr>
          <a:lstStyle/>
          <a:p>
            <a:r>
              <a:rPr lang="en-US" sz="2000" dirty="0">
                <a:solidFill>
                  <a:schemeClr val="dk1"/>
                </a:solidFill>
                <a:latin typeface="+mn-lt"/>
                <a:ea typeface="Open Sans"/>
                <a:cs typeface="Open Sans"/>
                <a:sym typeface="Open Sans"/>
              </a:rPr>
              <a:t>Try turning off your camera</a:t>
            </a:r>
            <a:r>
              <a:rPr lang="en-US" sz="2000" b="0" i="0" u="none" strike="noStrike" cap="none" dirty="0">
                <a:solidFill>
                  <a:schemeClr val="dk1"/>
                </a:solidFill>
                <a:latin typeface="+mn-lt"/>
                <a:ea typeface="Open Sans"/>
                <a:cs typeface="Open Sans"/>
                <a:sym typeface="Open Sans"/>
              </a:rPr>
              <a:t>. </a:t>
            </a:r>
            <a:endParaRPr lang="en-US" sz="2000" dirty="0">
              <a:latin typeface="+mn-lt"/>
            </a:endParaRPr>
          </a:p>
        </p:txBody>
      </p:sp>
      <p:sp>
        <p:nvSpPr>
          <p:cNvPr id="8" name="Title 2">
            <a:extLst>
              <a:ext uri="{FF2B5EF4-FFF2-40B4-BE49-F238E27FC236}">
                <a16:creationId xmlns:a16="http://schemas.microsoft.com/office/drawing/2014/main" id="{1BE436B5-5909-9BBF-9135-3065DBD55D14}"/>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10" name="Google Shape;730;p37">
            <a:extLst>
              <a:ext uri="{FF2B5EF4-FFF2-40B4-BE49-F238E27FC236}">
                <a16:creationId xmlns:a16="http://schemas.microsoft.com/office/drawing/2014/main" id="{1547384F-0F05-92FE-5160-58ABE4C0AE95}"/>
              </a:ext>
              <a:ext uri="{C183D7F6-B498-43B3-948B-1728B52AA6E4}">
                <adec:decorative xmlns:adec="http://schemas.microsoft.com/office/drawing/2017/decorative" val="1"/>
              </a:ext>
            </a:extLst>
          </p:cNvPr>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1416963858"/>
      </p:ext>
    </p:extLst>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81</a:t>
            </a:fld>
            <a:endParaRPr lang="en-US"/>
          </a:p>
        </p:txBody>
      </p:sp>
      <p:pic>
        <p:nvPicPr>
          <p:cNvPr id="6" name="Picture 5">
            <a:extLst>
              <a:ext uri="{FF2B5EF4-FFF2-40B4-BE49-F238E27FC236}">
                <a16:creationId xmlns:a16="http://schemas.microsoft.com/office/drawing/2014/main" id="{B932F1E9-07A2-4C39-5E9F-C48D1C5905D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76461" y="2014977"/>
            <a:ext cx="6791078" cy="4526280"/>
          </a:xfrm>
          <a:prstGeom prst="rect">
            <a:avLst/>
          </a:prstGeom>
        </p:spPr>
      </p:pic>
      <p:sp>
        <p:nvSpPr>
          <p:cNvPr id="8" name="TextBox 7">
            <a:extLst>
              <a:ext uri="{FF2B5EF4-FFF2-40B4-BE49-F238E27FC236}">
                <a16:creationId xmlns:a16="http://schemas.microsoft.com/office/drawing/2014/main" id="{51164790-F8A1-735B-A5A9-A12417384413}"/>
              </a:ext>
            </a:extLst>
          </p:cNvPr>
          <p:cNvSpPr txBox="1"/>
          <p:nvPr/>
        </p:nvSpPr>
        <p:spPr>
          <a:xfrm>
            <a:off x="1098177" y="1437776"/>
            <a:ext cx="7620000" cy="400110"/>
          </a:xfrm>
          <a:prstGeom prst="rect">
            <a:avLst/>
          </a:prstGeom>
          <a:noFill/>
        </p:spPr>
        <p:txBody>
          <a:bodyPr wrap="square" rtlCol="0">
            <a:spAutoFit/>
          </a:bodyPr>
          <a:lstStyle/>
          <a:p>
            <a:r>
              <a:rPr lang="en-US" sz="2000" dirty="0">
                <a:solidFill>
                  <a:schemeClr val="dk1"/>
                </a:solidFill>
                <a:latin typeface="+mn-lt"/>
                <a:ea typeface="Open Sans"/>
                <a:cs typeface="Open Sans"/>
                <a:sym typeface="Open Sans"/>
              </a:rPr>
              <a:t>Make sure the application is up to date</a:t>
            </a:r>
            <a:r>
              <a:rPr lang="en-US" sz="2000" b="0" i="0" u="none" strike="noStrike" cap="none" dirty="0">
                <a:solidFill>
                  <a:schemeClr val="dk1"/>
                </a:solidFill>
                <a:latin typeface="+mn-lt"/>
                <a:ea typeface="Open Sans"/>
                <a:cs typeface="Open Sans"/>
                <a:sym typeface="Open Sans"/>
              </a:rPr>
              <a:t>. </a:t>
            </a:r>
            <a:endParaRPr lang="en-US" sz="2000" dirty="0">
              <a:latin typeface="+mn-lt"/>
            </a:endParaRPr>
          </a:p>
        </p:txBody>
      </p:sp>
      <p:sp>
        <p:nvSpPr>
          <p:cNvPr id="9" name="Title 2">
            <a:extLst>
              <a:ext uri="{FF2B5EF4-FFF2-40B4-BE49-F238E27FC236}">
                <a16:creationId xmlns:a16="http://schemas.microsoft.com/office/drawing/2014/main" id="{2B367494-DF3D-5AA3-0717-4F871EFDE01C}"/>
              </a:ext>
            </a:extLst>
          </p:cNvPr>
          <p:cNvSpPr>
            <a:spLocks noGrp="1" noRot="1" noMove="1" noResize="1" noEditPoints="1" noAdjustHandles="1" noChangeArrowheads="1" noChangeShapeType="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10" name="Google Shape;730;p37">
            <a:extLst>
              <a:ext uri="{FF2B5EF4-FFF2-40B4-BE49-F238E27FC236}">
                <a16:creationId xmlns:a16="http://schemas.microsoft.com/office/drawing/2014/main" id="{F162E970-F9A7-7D54-2DBC-7424E9BA6BB4}"/>
              </a:ext>
              <a:ext uri="{C183D7F6-B498-43B3-948B-1728B52AA6E4}">
                <adec:decorative xmlns:adec="http://schemas.microsoft.com/office/drawing/2017/decorative" val="1"/>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2721383323"/>
      </p:ext>
    </p:extLst>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82</a:t>
            </a:fld>
            <a:endParaRPr lang="en-US"/>
          </a:p>
        </p:txBody>
      </p:sp>
      <p:pic>
        <p:nvPicPr>
          <p:cNvPr id="2" name="Picture 1">
            <a:extLst>
              <a:ext uri="{FF2B5EF4-FFF2-40B4-BE49-F238E27FC236}">
                <a16:creationId xmlns:a16="http://schemas.microsoft.com/office/drawing/2014/main" id="{416AA10A-6810-6B15-92E3-4EA40F90B5B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31975" y="2362200"/>
            <a:ext cx="5152404" cy="3452779"/>
          </a:xfrm>
          <a:prstGeom prst="rect">
            <a:avLst/>
          </a:prstGeom>
        </p:spPr>
      </p:pic>
      <p:sp>
        <p:nvSpPr>
          <p:cNvPr id="8" name="TextBox 7">
            <a:extLst>
              <a:ext uri="{FF2B5EF4-FFF2-40B4-BE49-F238E27FC236}">
                <a16:creationId xmlns:a16="http://schemas.microsoft.com/office/drawing/2014/main" id="{F9045612-F027-E01E-44FB-4AEDAC0D5CC3}"/>
              </a:ext>
            </a:extLst>
          </p:cNvPr>
          <p:cNvSpPr txBox="1"/>
          <p:nvPr/>
        </p:nvSpPr>
        <p:spPr>
          <a:xfrm>
            <a:off x="1098177" y="1437776"/>
            <a:ext cx="7620000" cy="400110"/>
          </a:xfrm>
          <a:prstGeom prst="rect">
            <a:avLst/>
          </a:prstGeom>
          <a:noFill/>
        </p:spPr>
        <p:txBody>
          <a:bodyPr wrap="square" rtlCol="0">
            <a:spAutoFit/>
          </a:bodyPr>
          <a:lstStyle/>
          <a:p>
            <a:r>
              <a:rPr lang="en-US" sz="2000" dirty="0">
                <a:solidFill>
                  <a:schemeClr val="dk1"/>
                </a:solidFill>
                <a:latin typeface="+mn-lt"/>
                <a:ea typeface="Open Sans"/>
                <a:cs typeface="Open Sans"/>
                <a:sym typeface="Open Sans"/>
              </a:rPr>
              <a:t>Try using another device</a:t>
            </a:r>
            <a:r>
              <a:rPr lang="en-US" sz="2000" b="0" i="0" u="none" strike="noStrike" cap="none" dirty="0">
                <a:solidFill>
                  <a:schemeClr val="dk1"/>
                </a:solidFill>
                <a:latin typeface="+mn-lt"/>
                <a:ea typeface="Open Sans"/>
                <a:cs typeface="Open Sans"/>
                <a:sym typeface="Open Sans"/>
              </a:rPr>
              <a:t>. </a:t>
            </a:r>
            <a:endParaRPr lang="en-US" sz="2000" dirty="0">
              <a:latin typeface="+mn-lt"/>
            </a:endParaRPr>
          </a:p>
        </p:txBody>
      </p:sp>
      <p:sp>
        <p:nvSpPr>
          <p:cNvPr id="9" name="Title 2">
            <a:extLst>
              <a:ext uri="{FF2B5EF4-FFF2-40B4-BE49-F238E27FC236}">
                <a16:creationId xmlns:a16="http://schemas.microsoft.com/office/drawing/2014/main" id="{470EB876-C278-5DF0-D88F-6D3797AB49FC}"/>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10" name="Google Shape;730;p37">
            <a:extLst>
              <a:ext uri="{FF2B5EF4-FFF2-40B4-BE49-F238E27FC236}">
                <a16:creationId xmlns:a16="http://schemas.microsoft.com/office/drawing/2014/main" id="{1B9AACAA-D0FA-553E-71C4-2D358127E009}"/>
              </a:ext>
              <a:ext uri="{C183D7F6-B498-43B3-948B-1728B52AA6E4}">
                <adec:decorative xmlns:adec="http://schemas.microsoft.com/office/drawing/2017/decorative" val="1"/>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2721732662"/>
      </p:ext>
    </p:extLst>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83</a:t>
            </a:fld>
            <a:endParaRPr lang="en-US"/>
          </a:p>
        </p:txBody>
      </p:sp>
      <p:pic>
        <p:nvPicPr>
          <p:cNvPr id="6" name="Picture 5">
            <a:extLst>
              <a:ext uri="{FF2B5EF4-FFF2-40B4-BE49-F238E27FC236}">
                <a16:creationId xmlns:a16="http://schemas.microsoft.com/office/drawing/2014/main" id="{99C82F20-73F0-776A-778E-9554D247BE2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87014" y="2021317"/>
            <a:ext cx="6369971" cy="4242323"/>
          </a:xfrm>
          <a:prstGeom prst="rect">
            <a:avLst/>
          </a:prstGeom>
        </p:spPr>
      </p:pic>
      <p:sp>
        <p:nvSpPr>
          <p:cNvPr id="8" name="TextBox 7">
            <a:extLst>
              <a:ext uri="{FF2B5EF4-FFF2-40B4-BE49-F238E27FC236}">
                <a16:creationId xmlns:a16="http://schemas.microsoft.com/office/drawing/2014/main" id="{152E56AE-0F78-5863-3518-5223270A6850}"/>
              </a:ext>
            </a:extLst>
          </p:cNvPr>
          <p:cNvSpPr txBox="1"/>
          <p:nvPr/>
        </p:nvSpPr>
        <p:spPr>
          <a:xfrm>
            <a:off x="1098177" y="1437776"/>
            <a:ext cx="7620000" cy="400110"/>
          </a:xfrm>
          <a:prstGeom prst="rect">
            <a:avLst/>
          </a:prstGeom>
          <a:noFill/>
        </p:spPr>
        <p:txBody>
          <a:bodyPr wrap="square" rtlCol="0">
            <a:spAutoFit/>
          </a:bodyPr>
          <a:lstStyle/>
          <a:p>
            <a:r>
              <a:rPr lang="en-US" sz="2000" b="0" i="0" u="none" strike="noStrike" cap="none" dirty="0">
                <a:solidFill>
                  <a:schemeClr val="dk1"/>
                </a:solidFill>
                <a:latin typeface="+mn-lt"/>
                <a:ea typeface="Open Sans"/>
                <a:cs typeface="Open Sans"/>
                <a:sym typeface="Open Sans"/>
              </a:rPr>
              <a:t>Contact your provider for help. </a:t>
            </a:r>
            <a:endParaRPr lang="en-US" sz="2000" dirty="0">
              <a:latin typeface="+mn-lt"/>
            </a:endParaRPr>
          </a:p>
        </p:txBody>
      </p:sp>
      <p:sp>
        <p:nvSpPr>
          <p:cNvPr id="9" name="Title 2">
            <a:extLst>
              <a:ext uri="{FF2B5EF4-FFF2-40B4-BE49-F238E27FC236}">
                <a16:creationId xmlns:a16="http://schemas.microsoft.com/office/drawing/2014/main" id="{979DB850-1FD9-657B-9C48-FC5008CBDF1F}"/>
              </a:ext>
            </a:extLst>
          </p:cNvPr>
          <p:cNvSpPr>
            <a:spLocks noGrp="1"/>
          </p:cNvSpPr>
          <p:nvPr>
            <p:ph type="title"/>
          </p:nvPr>
        </p:nvSpPr>
        <p:spPr>
          <a:xfrm>
            <a:off x="457200" y="609600"/>
            <a:ext cx="8229600" cy="1066800"/>
          </a:xfrm>
        </p:spPr>
        <p:txBody>
          <a:bodyPr/>
          <a:lstStyle/>
          <a:p>
            <a:r>
              <a:rPr lang="en-US" sz="2400" dirty="0"/>
              <a:t>Tips for Troubleshooting Technical Problems</a:t>
            </a:r>
            <a:br>
              <a:rPr lang="en-US" sz="2400" b="0" i="0" u="none" strike="noStrike" cap="none" dirty="0">
                <a:solidFill>
                  <a:srgbClr val="000000"/>
                </a:solidFill>
                <a:ea typeface="Arial"/>
                <a:cs typeface="Arial"/>
                <a:sym typeface="Arial"/>
              </a:rPr>
            </a:br>
            <a:endParaRPr lang="en-US" sz="2400" dirty="0"/>
          </a:p>
        </p:txBody>
      </p:sp>
      <p:pic>
        <p:nvPicPr>
          <p:cNvPr id="10" name="Google Shape;730;p37">
            <a:extLst>
              <a:ext uri="{FF2B5EF4-FFF2-40B4-BE49-F238E27FC236}">
                <a16:creationId xmlns:a16="http://schemas.microsoft.com/office/drawing/2014/main" id="{6726AF15-17E7-7374-4132-75B440D0D50D}"/>
              </a:ext>
              <a:ext uri="{C183D7F6-B498-43B3-948B-1728B52AA6E4}">
                <adec:decorative xmlns:adec="http://schemas.microsoft.com/office/drawing/2017/decorative" val="1"/>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24247">
            <a:off x="385961" y="1262268"/>
            <a:ext cx="694718" cy="697030"/>
          </a:xfrm>
          <a:prstGeom prst="rect">
            <a:avLst/>
          </a:prstGeom>
          <a:noFill/>
          <a:ln>
            <a:noFill/>
          </a:ln>
        </p:spPr>
      </p:pic>
    </p:spTree>
    <p:custDataLst>
      <p:tags r:id="rId1"/>
    </p:custDataLst>
    <p:extLst>
      <p:ext uri="{BB962C8B-B14F-4D97-AF65-F5344CB8AC3E}">
        <p14:creationId xmlns:p14="http://schemas.microsoft.com/office/powerpoint/2010/main" val="3047493210"/>
      </p:ext>
    </p:extLst>
  </p:cSld>
  <p:clrMapOvr>
    <a:masterClrMapping/>
  </p:clrMapOvr>
  <p:transition spd="med">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81E9EB6-495C-1CCA-16F6-1D2A5C6DF3C2}"/>
              </a:ext>
            </a:extLst>
          </p:cNvPr>
          <p:cNvSpPr>
            <a:spLocks noGrp="1"/>
          </p:cNvSpPr>
          <p:nvPr>
            <p:ph type="sldNum" sz="quarter" idx="12"/>
          </p:nvPr>
        </p:nvSpPr>
        <p:spPr/>
        <p:txBody>
          <a:bodyPr/>
          <a:lstStyle/>
          <a:p>
            <a:pPr>
              <a:defRPr/>
            </a:pPr>
            <a:fld id="{F616B086-A122-1741-9680-6C9452D43E22}" type="slidenum">
              <a:rPr lang="en-US" smtClean="0"/>
              <a:pPr>
                <a:defRPr/>
              </a:pPr>
              <a:t>84</a:t>
            </a:fld>
            <a:endParaRPr lang="en-US"/>
          </a:p>
        </p:txBody>
      </p:sp>
      <p:sp>
        <p:nvSpPr>
          <p:cNvPr id="5" name="TextBox 4">
            <a:extLst>
              <a:ext uri="{FF2B5EF4-FFF2-40B4-BE49-F238E27FC236}">
                <a16:creationId xmlns:a16="http://schemas.microsoft.com/office/drawing/2014/main" id="{8B1B0801-10FC-99EF-F587-E056D372D5FC}"/>
              </a:ext>
            </a:extLst>
          </p:cNvPr>
          <p:cNvSpPr txBox="1"/>
          <p:nvPr/>
        </p:nvSpPr>
        <p:spPr>
          <a:xfrm>
            <a:off x="1098177" y="2719402"/>
            <a:ext cx="7620000" cy="461665"/>
          </a:xfrm>
          <a:prstGeom prst="rect">
            <a:avLst/>
          </a:prstGeom>
          <a:noFill/>
        </p:spPr>
        <p:txBody>
          <a:bodyPr wrap="square" rtlCol="0">
            <a:spAutoFit/>
          </a:bodyPr>
          <a:lstStyle/>
          <a:p>
            <a:r>
              <a:rPr lang="en-US" sz="2400" b="0" i="0" u="none" strike="noStrike" cap="none" dirty="0">
                <a:solidFill>
                  <a:schemeClr val="dk1"/>
                </a:solidFill>
                <a:latin typeface="+mn-lt"/>
                <a:ea typeface="Open Sans"/>
                <a:cs typeface="Open Sans"/>
                <a:sym typeface="Open Sans"/>
              </a:rPr>
              <a:t>Are there tips you would like to share?</a:t>
            </a:r>
            <a:endParaRPr lang="en-US" sz="2400" dirty="0">
              <a:latin typeface="+mn-lt"/>
            </a:endParaRPr>
          </a:p>
        </p:txBody>
      </p:sp>
      <p:pic>
        <p:nvPicPr>
          <p:cNvPr id="7" name="Google Shape;730;p37">
            <a:extLst>
              <a:ext uri="{FF2B5EF4-FFF2-40B4-BE49-F238E27FC236}">
                <a16:creationId xmlns:a16="http://schemas.microsoft.com/office/drawing/2014/main" id="{BA0993D2-F24B-27B3-E91A-48E000744AF7}"/>
              </a:ext>
              <a:ext uri="{C183D7F6-B498-43B3-948B-1728B52AA6E4}">
                <adec:decorative xmlns:adec="http://schemas.microsoft.com/office/drawing/2017/decorative" val="1"/>
              </a:ext>
            </a:extLst>
          </p:cNvPr>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224247">
            <a:off x="385961" y="2599488"/>
            <a:ext cx="694718" cy="697030"/>
          </a:xfrm>
          <a:prstGeom prst="rect">
            <a:avLst/>
          </a:prstGeom>
          <a:noFill/>
          <a:ln>
            <a:noFill/>
          </a:ln>
        </p:spPr>
      </p:pic>
      <p:sp>
        <p:nvSpPr>
          <p:cNvPr id="2" name="TextBox 1">
            <a:extLst>
              <a:ext uri="{FF2B5EF4-FFF2-40B4-BE49-F238E27FC236}">
                <a16:creationId xmlns:a16="http://schemas.microsoft.com/office/drawing/2014/main" id="{1F230F96-0E50-D6EA-3500-CA312367D69A}"/>
              </a:ext>
            </a:extLst>
          </p:cNvPr>
          <p:cNvSpPr txBox="1"/>
          <p:nvPr/>
        </p:nvSpPr>
        <p:spPr>
          <a:xfrm>
            <a:off x="1115196" y="3664803"/>
            <a:ext cx="5058011" cy="830997"/>
          </a:xfrm>
          <a:prstGeom prst="rect">
            <a:avLst/>
          </a:prstGeom>
          <a:noFill/>
        </p:spPr>
        <p:txBody>
          <a:bodyPr wrap="square" rtlCol="0">
            <a:spAutoFit/>
          </a:bodyPr>
          <a:lstStyle/>
          <a:p>
            <a:r>
              <a:rPr lang="en-US" sz="2400" b="0" i="0" u="none" strike="noStrike" cap="none" dirty="0">
                <a:solidFill>
                  <a:schemeClr val="dk1"/>
                </a:solidFill>
                <a:latin typeface="+mn-lt"/>
                <a:ea typeface="Open Sans"/>
                <a:cs typeface="Open Sans"/>
                <a:sym typeface="Open Sans"/>
              </a:rPr>
              <a:t>Is there a problem you have encountered that we did not cover?</a:t>
            </a:r>
            <a:endParaRPr lang="en-US" sz="2400" dirty="0">
              <a:latin typeface="+mn-lt"/>
            </a:endParaRPr>
          </a:p>
        </p:txBody>
      </p:sp>
      <p:pic>
        <p:nvPicPr>
          <p:cNvPr id="6" name="Google Shape;730;p37">
            <a:extLst>
              <a:ext uri="{FF2B5EF4-FFF2-40B4-BE49-F238E27FC236}">
                <a16:creationId xmlns:a16="http://schemas.microsoft.com/office/drawing/2014/main" id="{09762B4E-831C-4806-A827-BD7B5DCFBCF9}"/>
              </a:ext>
              <a:ext uri="{C183D7F6-B498-43B3-948B-1728B52AA6E4}">
                <adec:decorative xmlns:adec="http://schemas.microsoft.com/office/drawing/2017/decorative" val="1"/>
              </a:ext>
            </a:extLst>
          </p:cNvPr>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224247">
            <a:off x="402980" y="3544890"/>
            <a:ext cx="694718" cy="697030"/>
          </a:xfrm>
          <a:prstGeom prst="rect">
            <a:avLst/>
          </a:prstGeom>
          <a:noFill/>
          <a:ln>
            <a:noFill/>
          </a:ln>
        </p:spPr>
      </p:pic>
      <p:sp>
        <p:nvSpPr>
          <p:cNvPr id="10" name="Title 2">
            <a:extLst>
              <a:ext uri="{FF2B5EF4-FFF2-40B4-BE49-F238E27FC236}">
                <a16:creationId xmlns:a16="http://schemas.microsoft.com/office/drawing/2014/main" id="{8C52F2ED-C0D5-321E-087B-37F5CD87C2E5}"/>
              </a:ext>
            </a:extLst>
          </p:cNvPr>
          <p:cNvSpPr>
            <a:spLocks noGrp="1"/>
          </p:cNvSpPr>
          <p:nvPr>
            <p:ph type="title"/>
          </p:nvPr>
        </p:nvSpPr>
        <p:spPr>
          <a:xfrm>
            <a:off x="457200" y="1295400"/>
            <a:ext cx="8229600" cy="1066800"/>
          </a:xfrm>
        </p:spPr>
        <p:txBody>
          <a:bodyPr/>
          <a:lstStyle/>
          <a:p>
            <a:r>
              <a:rPr lang="en-US" sz="2400" dirty="0"/>
              <a:t>Tips for Troubleshooting Technical Problems:</a:t>
            </a:r>
            <a:br>
              <a:rPr lang="en-US" sz="2400" dirty="0"/>
            </a:br>
            <a:r>
              <a:rPr lang="en-US" sz="2400" dirty="0"/>
              <a:t>Questions</a:t>
            </a:r>
            <a:br>
              <a:rPr lang="en-US" sz="2400" b="0" i="0" u="none" strike="noStrike" cap="none" dirty="0">
                <a:solidFill>
                  <a:srgbClr val="000000"/>
                </a:solidFill>
                <a:ea typeface="Arial"/>
                <a:cs typeface="Arial"/>
                <a:sym typeface="Arial"/>
              </a:rPr>
            </a:br>
            <a:endParaRPr lang="en-US" sz="2400" dirty="0"/>
          </a:p>
        </p:txBody>
      </p:sp>
      <p:pic>
        <p:nvPicPr>
          <p:cNvPr id="3" name="Picture 2">
            <a:extLst>
              <a:ext uri="{FF2B5EF4-FFF2-40B4-BE49-F238E27FC236}">
                <a16:creationId xmlns:a16="http://schemas.microsoft.com/office/drawing/2014/main" id="{7BEA3EA7-7E72-91D8-4C57-2F53364C1B31}"/>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56188" y="1518970"/>
            <a:ext cx="2579008" cy="2253727"/>
          </a:xfrm>
          <a:prstGeom prst="rect">
            <a:avLst/>
          </a:prstGeom>
        </p:spPr>
      </p:pic>
    </p:spTree>
    <p:custDataLst>
      <p:tags r:id="rId1"/>
    </p:custDataLst>
    <p:extLst>
      <p:ext uri="{BB962C8B-B14F-4D97-AF65-F5344CB8AC3E}">
        <p14:creationId xmlns:p14="http://schemas.microsoft.com/office/powerpoint/2010/main" val="167179255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0413B4-B2BE-C9C2-C522-BD81BDAE0F19}"/>
              </a:ext>
            </a:extLst>
          </p:cNvPr>
          <p:cNvSpPr>
            <a:spLocks noGrp="1"/>
          </p:cNvSpPr>
          <p:nvPr>
            <p:ph type="title"/>
          </p:nvPr>
        </p:nvSpPr>
        <p:spPr/>
        <p:txBody>
          <a:bodyPr/>
          <a:lstStyle/>
          <a:p>
            <a:r>
              <a:rPr lang="en-US" dirty="0"/>
              <a:t>Attending the Telehealth Appointment</a:t>
            </a:r>
          </a:p>
        </p:txBody>
      </p:sp>
      <p:sp>
        <p:nvSpPr>
          <p:cNvPr id="4" name="Slide Number Placeholder 3">
            <a:extLst>
              <a:ext uri="{FF2B5EF4-FFF2-40B4-BE49-F238E27FC236}">
                <a16:creationId xmlns:a16="http://schemas.microsoft.com/office/drawing/2014/main" id="{4E56DCCD-29EE-70AC-01C6-27965A7A2612}"/>
              </a:ext>
            </a:extLst>
          </p:cNvPr>
          <p:cNvSpPr>
            <a:spLocks noGrp="1"/>
          </p:cNvSpPr>
          <p:nvPr>
            <p:ph type="sldNum" sz="quarter" idx="12"/>
          </p:nvPr>
        </p:nvSpPr>
        <p:spPr/>
        <p:txBody>
          <a:bodyPr/>
          <a:lstStyle/>
          <a:p>
            <a:pPr>
              <a:defRPr/>
            </a:pPr>
            <a:fld id="{F616B086-A122-1741-9680-6C9452D43E22}" type="slidenum">
              <a:rPr lang="en-US" smtClean="0"/>
              <a:pPr>
                <a:defRPr/>
              </a:pPr>
              <a:t>85</a:t>
            </a:fld>
            <a:endParaRPr lang="en-US"/>
          </a:p>
        </p:txBody>
      </p:sp>
      <p:pic>
        <p:nvPicPr>
          <p:cNvPr id="8" name="Picture 7">
            <a:extLst>
              <a:ext uri="{FF2B5EF4-FFF2-40B4-BE49-F238E27FC236}">
                <a16:creationId xmlns:a16="http://schemas.microsoft.com/office/drawing/2014/main" id="{87E4F3AD-D6FF-8EF3-6A2C-655D883BDBB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3437" y="1722120"/>
            <a:ext cx="7637125" cy="4526280"/>
          </a:xfrm>
          <a:prstGeom prst="rect">
            <a:avLst/>
          </a:prstGeom>
        </p:spPr>
      </p:pic>
    </p:spTree>
    <p:custDataLst>
      <p:tags r:id="rId1"/>
    </p:custDataLst>
    <p:extLst>
      <p:ext uri="{BB962C8B-B14F-4D97-AF65-F5344CB8AC3E}">
        <p14:creationId xmlns:p14="http://schemas.microsoft.com/office/powerpoint/2010/main" val="4077687322"/>
      </p:ext>
    </p:extLst>
  </p:cSld>
  <p:clrMapOvr>
    <a:masterClrMapping/>
  </p:clrMapOvr>
  <p:transition spd="med">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FC6FD1-90D0-27D4-CF77-79433B6AA591}"/>
              </a:ext>
            </a:extLst>
          </p:cNvPr>
          <p:cNvSpPr>
            <a:spLocks noGrp="1"/>
          </p:cNvSpPr>
          <p:nvPr>
            <p:ph idx="1"/>
          </p:nvPr>
        </p:nvSpPr>
        <p:spPr/>
        <p:txBody>
          <a:bodyPr/>
          <a:lstStyle/>
          <a:p>
            <a:r>
              <a:rPr lang="en-US" sz="2800" dirty="0">
                <a:solidFill>
                  <a:schemeClr val="tx1"/>
                </a:solidFill>
              </a:rPr>
              <a:t>Ask the scheduler if the appointment can be a telehealth visit.</a:t>
            </a:r>
          </a:p>
          <a:p>
            <a:r>
              <a:rPr lang="en-US" sz="2800" dirty="0">
                <a:solidFill>
                  <a:schemeClr val="tx1"/>
                </a:solidFill>
              </a:rPr>
              <a:t>Verify that your insurance will cover the telehealth appointment.</a:t>
            </a:r>
          </a:p>
          <a:p>
            <a:r>
              <a:rPr lang="en-US" sz="2800" dirty="0">
                <a:solidFill>
                  <a:schemeClr val="tx1"/>
                </a:solidFill>
              </a:rPr>
              <a:t>Let them know if you need accommodations. </a:t>
            </a:r>
          </a:p>
          <a:p>
            <a:pPr marL="82550" indent="0">
              <a:buNone/>
            </a:pPr>
            <a:endParaRPr lang="en-US" dirty="0"/>
          </a:p>
        </p:txBody>
      </p:sp>
      <p:sp>
        <p:nvSpPr>
          <p:cNvPr id="3" name="Title 2">
            <a:extLst>
              <a:ext uri="{FF2B5EF4-FFF2-40B4-BE49-F238E27FC236}">
                <a16:creationId xmlns:a16="http://schemas.microsoft.com/office/drawing/2014/main" id="{CB0413B4-B2BE-C9C2-C522-BD81BDAE0F19}"/>
              </a:ext>
            </a:extLst>
          </p:cNvPr>
          <p:cNvSpPr>
            <a:spLocks noGrp="1"/>
          </p:cNvSpPr>
          <p:nvPr>
            <p:ph type="title"/>
          </p:nvPr>
        </p:nvSpPr>
        <p:spPr/>
        <p:txBody>
          <a:bodyPr/>
          <a:lstStyle/>
          <a:p>
            <a:r>
              <a:rPr lang="en-US" dirty="0"/>
              <a:t>Scheduling the Appointment</a:t>
            </a:r>
          </a:p>
        </p:txBody>
      </p:sp>
      <p:sp>
        <p:nvSpPr>
          <p:cNvPr id="4" name="Slide Number Placeholder 3">
            <a:extLst>
              <a:ext uri="{FF2B5EF4-FFF2-40B4-BE49-F238E27FC236}">
                <a16:creationId xmlns:a16="http://schemas.microsoft.com/office/drawing/2014/main" id="{4E56DCCD-29EE-70AC-01C6-27965A7A2612}"/>
              </a:ext>
            </a:extLst>
          </p:cNvPr>
          <p:cNvSpPr>
            <a:spLocks noGrp="1"/>
          </p:cNvSpPr>
          <p:nvPr>
            <p:ph type="sldNum" sz="quarter" idx="12"/>
          </p:nvPr>
        </p:nvSpPr>
        <p:spPr/>
        <p:txBody>
          <a:bodyPr/>
          <a:lstStyle/>
          <a:p>
            <a:pPr>
              <a:defRPr/>
            </a:pPr>
            <a:fld id="{F616B086-A122-1741-9680-6C9452D43E22}" type="slidenum">
              <a:rPr lang="en-US" smtClean="0"/>
              <a:pPr>
                <a:defRPr/>
              </a:pPr>
              <a:t>86</a:t>
            </a:fld>
            <a:endParaRPr lang="en-US"/>
          </a:p>
        </p:txBody>
      </p:sp>
    </p:spTree>
    <p:custDataLst>
      <p:tags r:id="rId1"/>
    </p:custDataLst>
    <p:extLst>
      <p:ext uri="{BB962C8B-B14F-4D97-AF65-F5344CB8AC3E}">
        <p14:creationId xmlns:p14="http://schemas.microsoft.com/office/powerpoint/2010/main" val="191561018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A78B45-2AA0-E6DA-A2F6-731526843373}"/>
              </a:ext>
            </a:extLst>
          </p:cNvPr>
          <p:cNvSpPr>
            <a:spLocks noGrp="1"/>
          </p:cNvSpPr>
          <p:nvPr>
            <p:ph idx="1"/>
          </p:nvPr>
        </p:nvSpPr>
        <p:spPr/>
        <p:txBody>
          <a:bodyPr>
            <a:normAutofit/>
          </a:bodyPr>
          <a:lstStyle/>
          <a:p>
            <a:r>
              <a:rPr lang="en-US" sz="2800" dirty="0">
                <a:solidFill>
                  <a:schemeClr val="tx1"/>
                </a:solidFill>
              </a:rPr>
              <a:t>Your allergies</a:t>
            </a:r>
          </a:p>
          <a:p>
            <a:r>
              <a:rPr lang="en-US" sz="2800" dirty="0">
                <a:solidFill>
                  <a:schemeClr val="tx1"/>
                </a:solidFill>
              </a:rPr>
              <a:t>Your current prescriptions</a:t>
            </a:r>
          </a:p>
          <a:p>
            <a:r>
              <a:rPr lang="en-US" sz="2800" dirty="0">
                <a:solidFill>
                  <a:schemeClr val="tx1"/>
                </a:solidFill>
              </a:rPr>
              <a:t>Medical devices you use</a:t>
            </a:r>
          </a:p>
          <a:p>
            <a:r>
              <a:rPr lang="en-US" sz="2800" dirty="0">
                <a:solidFill>
                  <a:schemeClr val="tx1"/>
                </a:solidFill>
              </a:rPr>
              <a:t>Your preexisting conditions</a:t>
            </a:r>
          </a:p>
          <a:p>
            <a:r>
              <a:rPr lang="en-US" sz="2800" dirty="0">
                <a:solidFill>
                  <a:schemeClr val="tx1"/>
                </a:solidFill>
              </a:rPr>
              <a:t>Your doctors and recent medical appointments or hospitalizations</a:t>
            </a:r>
          </a:p>
          <a:p>
            <a:r>
              <a:rPr lang="en-US" sz="2800" dirty="0">
                <a:solidFill>
                  <a:schemeClr val="tx1"/>
                </a:solidFill>
              </a:rPr>
              <a:t>Address of you’re your preferred pharmacy</a:t>
            </a:r>
          </a:p>
          <a:p>
            <a:r>
              <a:rPr lang="en-US" sz="2800" dirty="0">
                <a:solidFill>
                  <a:schemeClr val="tx1"/>
                </a:solidFill>
              </a:rPr>
              <a:t>Make a list of questions</a:t>
            </a:r>
          </a:p>
        </p:txBody>
      </p:sp>
      <p:sp>
        <p:nvSpPr>
          <p:cNvPr id="3" name="Title 2">
            <a:extLst>
              <a:ext uri="{FF2B5EF4-FFF2-40B4-BE49-F238E27FC236}">
                <a16:creationId xmlns:a16="http://schemas.microsoft.com/office/drawing/2014/main" id="{9AAFB417-9F0B-17D2-06F4-75AF2FAD8271}"/>
              </a:ext>
            </a:extLst>
          </p:cNvPr>
          <p:cNvSpPr>
            <a:spLocks noGrp="1"/>
          </p:cNvSpPr>
          <p:nvPr>
            <p:ph type="title"/>
          </p:nvPr>
        </p:nvSpPr>
        <p:spPr>
          <a:xfrm>
            <a:off x="457200" y="990600"/>
            <a:ext cx="8229600" cy="1066800"/>
          </a:xfrm>
        </p:spPr>
        <p:txBody>
          <a:bodyPr/>
          <a:lstStyle/>
          <a:p>
            <a:r>
              <a:rPr lang="en-US" dirty="0"/>
              <a:t>Information to Prepare Before the Appointment</a:t>
            </a:r>
          </a:p>
        </p:txBody>
      </p:sp>
      <p:sp>
        <p:nvSpPr>
          <p:cNvPr id="4" name="Slide Number Placeholder 3">
            <a:extLst>
              <a:ext uri="{FF2B5EF4-FFF2-40B4-BE49-F238E27FC236}">
                <a16:creationId xmlns:a16="http://schemas.microsoft.com/office/drawing/2014/main" id="{A2C2AA66-CEB5-761E-ED65-5985D8730683}"/>
              </a:ext>
            </a:extLst>
          </p:cNvPr>
          <p:cNvSpPr>
            <a:spLocks noGrp="1"/>
          </p:cNvSpPr>
          <p:nvPr>
            <p:ph type="sldNum" sz="quarter" idx="12"/>
          </p:nvPr>
        </p:nvSpPr>
        <p:spPr/>
        <p:txBody>
          <a:bodyPr/>
          <a:lstStyle/>
          <a:p>
            <a:pPr>
              <a:defRPr/>
            </a:pPr>
            <a:fld id="{F616B086-A122-1741-9680-6C9452D43E22}" type="slidenum">
              <a:rPr lang="en-US" smtClean="0"/>
              <a:pPr>
                <a:defRPr/>
              </a:pPr>
              <a:t>87</a:t>
            </a:fld>
            <a:endParaRPr lang="en-US"/>
          </a:p>
        </p:txBody>
      </p:sp>
    </p:spTree>
    <p:custDataLst>
      <p:tags r:id="rId1"/>
    </p:custDataLst>
    <p:extLst>
      <p:ext uri="{BB962C8B-B14F-4D97-AF65-F5344CB8AC3E}">
        <p14:creationId xmlns:p14="http://schemas.microsoft.com/office/powerpoint/2010/main" val="4248381392"/>
      </p:ext>
    </p:extLst>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0BE242-B2BF-FEFB-777D-6B930F7723C4}"/>
              </a:ext>
            </a:extLst>
          </p:cNvPr>
          <p:cNvSpPr>
            <a:spLocks noGrp="1"/>
          </p:cNvSpPr>
          <p:nvPr>
            <p:ph idx="1"/>
          </p:nvPr>
        </p:nvSpPr>
        <p:spPr/>
        <p:txBody>
          <a:bodyPr/>
          <a:lstStyle/>
          <a:p>
            <a:r>
              <a:rPr lang="en-US" sz="2400" dirty="0">
                <a:solidFill>
                  <a:schemeClr val="tx1"/>
                </a:solidFill>
              </a:rPr>
              <a:t>Make sure you remember your username and password.</a:t>
            </a:r>
          </a:p>
          <a:p>
            <a:r>
              <a:rPr lang="en-US" sz="2400" dirty="0">
                <a:solidFill>
                  <a:schemeClr val="tx1"/>
                </a:solidFill>
              </a:rPr>
              <a:t>Check that your information is up to date. </a:t>
            </a:r>
          </a:p>
          <a:p>
            <a:r>
              <a:rPr lang="en-US" sz="2400" dirty="0">
                <a:solidFill>
                  <a:schemeClr val="tx1"/>
                </a:solidFill>
              </a:rPr>
              <a:t>Check if health care provider has requested any information for the appointment.</a:t>
            </a:r>
          </a:p>
          <a:p>
            <a:pPr marL="82550" indent="0">
              <a:buNone/>
            </a:pPr>
            <a:endParaRPr lang="en-US" dirty="0"/>
          </a:p>
          <a:p>
            <a:endParaRPr lang="en-US" dirty="0"/>
          </a:p>
          <a:p>
            <a:pPr marL="82550" indent="0">
              <a:buNone/>
            </a:pPr>
            <a:endParaRPr lang="en-US" dirty="0"/>
          </a:p>
        </p:txBody>
      </p:sp>
      <p:sp>
        <p:nvSpPr>
          <p:cNvPr id="3" name="Title 2">
            <a:extLst>
              <a:ext uri="{FF2B5EF4-FFF2-40B4-BE49-F238E27FC236}">
                <a16:creationId xmlns:a16="http://schemas.microsoft.com/office/drawing/2014/main" id="{B8B0E1F5-9E54-74FC-D314-8E57D2F8AC47}"/>
              </a:ext>
            </a:extLst>
          </p:cNvPr>
          <p:cNvSpPr>
            <a:spLocks noGrp="1"/>
          </p:cNvSpPr>
          <p:nvPr>
            <p:ph type="title"/>
          </p:nvPr>
        </p:nvSpPr>
        <p:spPr/>
        <p:txBody>
          <a:bodyPr/>
          <a:lstStyle/>
          <a:p>
            <a:r>
              <a:rPr lang="en-US" dirty="0"/>
              <a:t>Log Into The Patient Portal</a:t>
            </a:r>
          </a:p>
        </p:txBody>
      </p:sp>
      <p:sp>
        <p:nvSpPr>
          <p:cNvPr id="4" name="Slide Number Placeholder 3">
            <a:extLst>
              <a:ext uri="{FF2B5EF4-FFF2-40B4-BE49-F238E27FC236}">
                <a16:creationId xmlns:a16="http://schemas.microsoft.com/office/drawing/2014/main" id="{F909DBA3-FF6E-C080-DC1F-0E3FFDF679A1}"/>
              </a:ext>
            </a:extLst>
          </p:cNvPr>
          <p:cNvSpPr>
            <a:spLocks noGrp="1"/>
          </p:cNvSpPr>
          <p:nvPr>
            <p:ph type="sldNum" sz="quarter" idx="12"/>
          </p:nvPr>
        </p:nvSpPr>
        <p:spPr/>
        <p:txBody>
          <a:bodyPr/>
          <a:lstStyle/>
          <a:p>
            <a:pPr>
              <a:defRPr/>
            </a:pPr>
            <a:fld id="{F616B086-A122-1741-9680-6C9452D43E22}" type="slidenum">
              <a:rPr lang="en-US" smtClean="0"/>
              <a:pPr>
                <a:defRPr/>
              </a:pPr>
              <a:t>88</a:t>
            </a:fld>
            <a:endParaRPr lang="en-US"/>
          </a:p>
        </p:txBody>
      </p:sp>
      <p:pic>
        <p:nvPicPr>
          <p:cNvPr id="5" name="Picture 4">
            <a:extLst>
              <a:ext uri="{FF2B5EF4-FFF2-40B4-BE49-F238E27FC236}">
                <a16:creationId xmlns:a16="http://schemas.microsoft.com/office/drawing/2014/main" id="{1F7DBE9A-8CA9-8C57-117B-F8EAA6D21F6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33600" y="3581400"/>
            <a:ext cx="4559076" cy="2831613"/>
          </a:xfrm>
          <a:prstGeom prst="rect">
            <a:avLst/>
          </a:prstGeom>
        </p:spPr>
      </p:pic>
    </p:spTree>
    <p:custDataLst>
      <p:tags r:id="rId1"/>
    </p:custDataLst>
    <p:extLst>
      <p:ext uri="{BB962C8B-B14F-4D97-AF65-F5344CB8AC3E}">
        <p14:creationId xmlns:p14="http://schemas.microsoft.com/office/powerpoint/2010/main" val="3040940425"/>
      </p:ext>
    </p:extLst>
  </p:cSld>
  <p:clrMapOvr>
    <a:masterClrMapping/>
  </p:clrMapOvr>
  <p:transition spd="med">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CC3AAE-ABEF-6713-BFB9-6EE7277788F4}"/>
              </a:ext>
            </a:extLst>
          </p:cNvPr>
          <p:cNvSpPr>
            <a:spLocks noGrp="1"/>
          </p:cNvSpPr>
          <p:nvPr>
            <p:ph idx="1"/>
          </p:nvPr>
        </p:nvSpPr>
        <p:spPr>
          <a:xfrm>
            <a:off x="457200" y="1676400"/>
            <a:ext cx="8229600" cy="4756785"/>
          </a:xfrm>
        </p:spPr>
        <p:txBody>
          <a:bodyPr>
            <a:normAutofit lnSpcReduction="10000"/>
          </a:bodyPr>
          <a:lstStyle/>
          <a:p>
            <a:r>
              <a:rPr lang="en-US" sz="2000" b="0" i="0" u="none" strike="noStrike" cap="none" dirty="0">
                <a:solidFill>
                  <a:schemeClr val="tx1"/>
                </a:solidFill>
                <a:ea typeface="Open Sans"/>
                <a:cs typeface="Open Sans"/>
                <a:sym typeface="Open Sans"/>
              </a:rPr>
              <a:t>Verify you </a:t>
            </a:r>
            <a:r>
              <a:rPr lang="en-US" sz="2000" b="1" i="0" u="none" strike="noStrike" cap="none" dirty="0">
                <a:solidFill>
                  <a:schemeClr val="tx1"/>
                </a:solidFill>
                <a:ea typeface="Open Sans"/>
                <a:cs typeface="Open Sans"/>
                <a:sym typeface="Open Sans"/>
              </a:rPr>
              <a:t>received a link </a:t>
            </a:r>
            <a:r>
              <a:rPr lang="en-US" sz="2000" b="0" i="0" u="none" strike="noStrike" cap="none" dirty="0">
                <a:solidFill>
                  <a:schemeClr val="tx1"/>
                </a:solidFill>
                <a:ea typeface="Open Sans"/>
                <a:cs typeface="Open Sans"/>
                <a:sym typeface="Open Sans"/>
              </a:rPr>
              <a:t>to attend the telehealth visit.</a:t>
            </a:r>
          </a:p>
          <a:p>
            <a:r>
              <a:rPr lang="en-US" sz="2000" u="none" strike="noStrike" dirty="0">
                <a:solidFill>
                  <a:schemeClr val="tx1"/>
                </a:solidFill>
                <a:highlight>
                  <a:srgbClr val="FFFFFF"/>
                </a:highlight>
              </a:rPr>
              <a:t>Review the </a:t>
            </a:r>
            <a:r>
              <a:rPr lang="en-US" sz="2000" b="1" u="none" strike="noStrike" dirty="0">
                <a:solidFill>
                  <a:schemeClr val="tx1"/>
                </a:solidFill>
                <a:highlight>
                  <a:srgbClr val="FFFFFF"/>
                </a:highlight>
              </a:rPr>
              <a:t>instructions about how to access </a:t>
            </a:r>
            <a:r>
              <a:rPr lang="en-US" sz="2000" u="none" strike="noStrike" dirty="0">
                <a:solidFill>
                  <a:schemeClr val="tx1"/>
                </a:solidFill>
                <a:highlight>
                  <a:srgbClr val="FFFFFF"/>
                </a:highlight>
              </a:rPr>
              <a:t>the telehealth appointment.</a:t>
            </a:r>
            <a:endParaRPr lang="en-US" sz="2000" u="none" strike="noStrike" dirty="0">
              <a:solidFill>
                <a:schemeClr val="tx1"/>
              </a:solidFill>
            </a:endParaRPr>
          </a:p>
          <a:p>
            <a:r>
              <a:rPr lang="en-US" sz="2000" u="none" strike="noStrike" dirty="0">
                <a:solidFill>
                  <a:schemeClr val="tx1"/>
                </a:solidFill>
                <a:highlight>
                  <a:srgbClr val="FFFFFF"/>
                </a:highlight>
              </a:rPr>
              <a:t>Wear clothing that </a:t>
            </a:r>
            <a:r>
              <a:rPr lang="en-US" sz="2000" b="1" dirty="0">
                <a:solidFill>
                  <a:schemeClr val="tx1"/>
                </a:solidFill>
                <a:highlight>
                  <a:srgbClr val="FFFFFF"/>
                </a:highlight>
              </a:rPr>
              <a:t>eas</a:t>
            </a:r>
            <a:r>
              <a:rPr lang="en-US" sz="2000" b="1" dirty="0">
                <a:solidFill>
                  <a:schemeClr val="tx1"/>
                </a:solidFill>
              </a:rPr>
              <a:t>ily shows</a:t>
            </a:r>
            <a:r>
              <a:rPr lang="en-US" sz="2000" b="1" dirty="0">
                <a:solidFill>
                  <a:schemeClr val="tx1"/>
                </a:solidFill>
                <a:highlight>
                  <a:srgbClr val="FFFFFF"/>
                </a:highlight>
              </a:rPr>
              <a:t> </a:t>
            </a:r>
            <a:r>
              <a:rPr lang="en-US" sz="2000" b="1" u="none" strike="noStrike" dirty="0">
                <a:solidFill>
                  <a:schemeClr val="tx1"/>
                </a:solidFill>
                <a:highlight>
                  <a:srgbClr val="FFFFFF"/>
                </a:highlight>
              </a:rPr>
              <a:t>areas of your body </a:t>
            </a:r>
            <a:r>
              <a:rPr lang="en-US" sz="2000" u="none" strike="noStrike" dirty="0">
                <a:solidFill>
                  <a:schemeClr val="tx1"/>
                </a:solidFill>
                <a:highlight>
                  <a:srgbClr val="FFFFFF"/>
                </a:highlight>
              </a:rPr>
              <a:t>your provider may need to see.</a:t>
            </a:r>
            <a:endParaRPr lang="en-US" sz="2000" dirty="0">
              <a:solidFill>
                <a:schemeClr val="tx1"/>
              </a:solidFill>
              <a:highlight>
                <a:srgbClr val="FFFFFF"/>
              </a:highlight>
            </a:endParaRPr>
          </a:p>
          <a:p>
            <a:r>
              <a:rPr lang="en-US" sz="2000" u="none" strike="noStrike" dirty="0">
                <a:solidFill>
                  <a:schemeClr val="tx1"/>
                </a:solidFill>
                <a:highlight>
                  <a:srgbClr val="FFFFFF"/>
                </a:highlight>
              </a:rPr>
              <a:t>Make sure you </a:t>
            </a:r>
            <a:r>
              <a:rPr lang="en-US" sz="2000" b="1" u="none" strike="noStrike" dirty="0">
                <a:solidFill>
                  <a:schemeClr val="tx1"/>
                </a:solidFill>
                <a:highlight>
                  <a:srgbClr val="FFFFFF"/>
                </a:highlight>
              </a:rPr>
              <a:t>have your provider's telephone number </a:t>
            </a:r>
            <a:r>
              <a:rPr lang="en-US" sz="2000" u="none" strike="noStrike" dirty="0">
                <a:solidFill>
                  <a:schemeClr val="tx1"/>
                </a:solidFill>
                <a:highlight>
                  <a:srgbClr val="FFFFFF"/>
                </a:highlight>
              </a:rPr>
              <a:t>in case you experience problems connecting to the appointment.</a:t>
            </a:r>
          </a:p>
          <a:p>
            <a:r>
              <a:rPr lang="en-US" sz="2000" b="1" u="none" strike="noStrike" dirty="0">
                <a:solidFill>
                  <a:schemeClr val="tx1"/>
                </a:solidFill>
                <a:highlight>
                  <a:srgbClr val="FFFFFF"/>
                </a:highlight>
                <a:ea typeface="Calibri"/>
                <a:cs typeface="Calibri"/>
                <a:sym typeface="Calibri"/>
              </a:rPr>
              <a:t>Fill out any paperwork</a:t>
            </a:r>
            <a:r>
              <a:rPr lang="en-US" sz="2000" u="none" strike="noStrike" dirty="0">
                <a:solidFill>
                  <a:schemeClr val="tx1"/>
                </a:solidFill>
                <a:highlight>
                  <a:srgbClr val="FFFFFF"/>
                </a:highlight>
                <a:ea typeface="Calibri"/>
                <a:cs typeface="Calibri"/>
                <a:sym typeface="Calibri"/>
              </a:rPr>
              <a:t> that is required as part of the check-in process. </a:t>
            </a:r>
          </a:p>
          <a:p>
            <a:r>
              <a:rPr lang="en-US" sz="2000" b="1" i="0" u="none" strike="noStrike" cap="none" dirty="0">
                <a:solidFill>
                  <a:schemeClr val="tx1"/>
                </a:solidFill>
                <a:ea typeface="Open Sans"/>
                <a:cs typeface="Open Sans"/>
                <a:sym typeface="Open Sans"/>
              </a:rPr>
              <a:t>Log in 15 minutes early </a:t>
            </a:r>
            <a:r>
              <a:rPr lang="en-US" sz="2000" b="0" i="0" u="none" strike="noStrike" cap="none" dirty="0">
                <a:solidFill>
                  <a:schemeClr val="tx1"/>
                </a:solidFill>
                <a:ea typeface="Open Sans"/>
                <a:cs typeface="Open Sans"/>
                <a:sym typeface="Open Sans"/>
              </a:rPr>
              <a:t>to resolve technical issues.</a:t>
            </a:r>
          </a:p>
          <a:p>
            <a:r>
              <a:rPr lang="en-US" sz="2000" u="none" strike="noStrike" dirty="0">
                <a:solidFill>
                  <a:schemeClr val="tx1"/>
                </a:solidFill>
                <a:highlight>
                  <a:srgbClr val="FFFFFF"/>
                </a:highlight>
                <a:ea typeface="Calibri"/>
                <a:cs typeface="Calibri"/>
                <a:sym typeface="Calibri"/>
              </a:rPr>
              <a:t>Be patient. You may be put in a </a:t>
            </a:r>
            <a:r>
              <a:rPr lang="en-US" sz="2000" b="1" u="none" strike="noStrike" dirty="0">
                <a:solidFill>
                  <a:schemeClr val="tx1"/>
                </a:solidFill>
                <a:highlight>
                  <a:srgbClr val="FFFFFF"/>
                </a:highlight>
                <a:ea typeface="Calibri"/>
                <a:cs typeface="Calibri"/>
                <a:sym typeface="Calibri"/>
              </a:rPr>
              <a:t>virtual waiting room </a:t>
            </a:r>
            <a:r>
              <a:rPr lang="en-US" sz="2000" u="none" strike="noStrike" dirty="0">
                <a:solidFill>
                  <a:schemeClr val="tx1"/>
                </a:solidFill>
                <a:highlight>
                  <a:srgbClr val="FFFFFF"/>
                </a:highlight>
                <a:ea typeface="Calibri"/>
                <a:cs typeface="Calibri"/>
                <a:sym typeface="Calibri"/>
              </a:rPr>
              <a:t>until the provider is ready to see you.</a:t>
            </a:r>
          </a:p>
          <a:p>
            <a:r>
              <a:rPr lang="en-US" sz="2000" b="0" i="0" u="none" strike="noStrike" cap="none" dirty="0">
                <a:solidFill>
                  <a:schemeClr val="tx1"/>
                </a:solidFill>
                <a:highlight>
                  <a:srgbClr val="FFFFFF"/>
                </a:highlight>
                <a:ea typeface="Open Sans"/>
                <a:cs typeface="Open Sans"/>
                <a:sym typeface="Open Sans"/>
              </a:rPr>
              <a:t>A pop-up message may appear asking for </a:t>
            </a:r>
            <a:r>
              <a:rPr lang="en-US" sz="2000" b="1" i="0" u="none" strike="noStrike" cap="none" dirty="0">
                <a:solidFill>
                  <a:schemeClr val="tx1"/>
                </a:solidFill>
                <a:highlight>
                  <a:srgbClr val="FFFFFF"/>
                </a:highlight>
                <a:ea typeface="Open Sans"/>
                <a:cs typeface="Open Sans"/>
                <a:sym typeface="Open Sans"/>
              </a:rPr>
              <a:t>access to your microphone and camera</a:t>
            </a:r>
            <a:r>
              <a:rPr lang="en-US" sz="2000" b="0" i="0" u="none" strike="noStrike" cap="none" dirty="0">
                <a:solidFill>
                  <a:schemeClr val="tx1"/>
                </a:solidFill>
                <a:highlight>
                  <a:srgbClr val="FFFFFF"/>
                </a:highlight>
                <a:ea typeface="Open Sans"/>
                <a:cs typeface="Open Sans"/>
                <a:sym typeface="Open Sans"/>
              </a:rPr>
              <a:t>. Click “Yes” or “Allow”.</a:t>
            </a:r>
          </a:p>
          <a:p>
            <a:r>
              <a:rPr lang="en-US" sz="2000" dirty="0">
                <a:solidFill>
                  <a:schemeClr val="dk1"/>
                </a:solidFill>
                <a:highlight>
                  <a:srgbClr val="FFFFFF"/>
                </a:highlight>
                <a:latin typeface="Open Sans"/>
                <a:ea typeface="Open Sans"/>
                <a:cs typeface="Open Sans"/>
                <a:sym typeface="Open Sans"/>
              </a:rPr>
              <a:t>If you bring another person to your appointment, you may need to fill out a </a:t>
            </a:r>
            <a:r>
              <a:rPr lang="en-US" sz="2000" b="1" dirty="0">
                <a:solidFill>
                  <a:schemeClr val="dk1"/>
                </a:solidFill>
                <a:highlight>
                  <a:srgbClr val="FFFFFF"/>
                </a:highlight>
                <a:latin typeface="Open Sans"/>
                <a:ea typeface="Open Sans"/>
                <a:cs typeface="Open Sans"/>
                <a:sym typeface="Open Sans"/>
              </a:rPr>
              <a:t>consent form</a:t>
            </a:r>
            <a:r>
              <a:rPr lang="en-US" sz="2000" dirty="0">
                <a:solidFill>
                  <a:schemeClr val="dk1"/>
                </a:solidFill>
                <a:highlight>
                  <a:srgbClr val="FFFFFF"/>
                </a:highlight>
                <a:latin typeface="Open Sans"/>
                <a:ea typeface="Open Sans"/>
                <a:cs typeface="Open Sans"/>
                <a:sym typeface="Open Sans"/>
              </a:rPr>
              <a:t>.</a:t>
            </a:r>
            <a:endParaRPr lang="en-US" sz="2000" b="0" i="0" u="none" strike="noStrike" cap="none" dirty="0">
              <a:solidFill>
                <a:schemeClr val="tx1"/>
              </a:solidFill>
              <a:highlight>
                <a:srgbClr val="FFFFFF"/>
              </a:highlight>
              <a:ea typeface="Open Sans"/>
              <a:cs typeface="Open Sans"/>
              <a:sym typeface="Open Sans"/>
            </a:endParaRPr>
          </a:p>
          <a:p>
            <a:endParaRPr lang="en-US" sz="900" b="0" i="0" u="none" strike="noStrike" cap="none" dirty="0">
              <a:solidFill>
                <a:schemeClr val="dk1"/>
              </a:solidFill>
              <a:latin typeface="Open Sans"/>
              <a:ea typeface="Open Sans"/>
              <a:cs typeface="Open Sans"/>
              <a:sym typeface="Open Sans"/>
            </a:endParaRPr>
          </a:p>
          <a:p>
            <a:endParaRPr lang="en-US" sz="900" u="none" strike="noStrike" dirty="0">
              <a:latin typeface="Arial"/>
              <a:ea typeface="Arial"/>
              <a:cs typeface="Arial"/>
              <a:sym typeface="Arial"/>
            </a:endParaRPr>
          </a:p>
          <a:p>
            <a:endParaRPr lang="en-US" sz="1400" b="0" i="0" u="none" strike="noStrike" cap="none" dirty="0">
              <a:solidFill>
                <a:srgbClr val="000000"/>
              </a:solidFill>
              <a:latin typeface="Arial"/>
              <a:ea typeface="Arial"/>
              <a:cs typeface="Arial"/>
              <a:sym typeface="Arial"/>
            </a:endParaRPr>
          </a:p>
          <a:p>
            <a:endParaRPr lang="en-US" sz="1800" b="0" i="0" u="none" strike="noStrike" cap="none" dirty="0">
              <a:solidFill>
                <a:srgbClr val="000000"/>
              </a:solidFill>
              <a:latin typeface="Arial"/>
              <a:ea typeface="Arial"/>
              <a:cs typeface="Arial"/>
              <a:sym typeface="Arial"/>
            </a:endParaRPr>
          </a:p>
          <a:p>
            <a:endParaRPr lang="en-US" dirty="0"/>
          </a:p>
        </p:txBody>
      </p:sp>
      <p:sp>
        <p:nvSpPr>
          <p:cNvPr id="3" name="Title 2">
            <a:extLst>
              <a:ext uri="{FF2B5EF4-FFF2-40B4-BE49-F238E27FC236}">
                <a16:creationId xmlns:a16="http://schemas.microsoft.com/office/drawing/2014/main" id="{EBE3D6C0-91CA-07BA-325A-41271B79E835}"/>
              </a:ext>
            </a:extLst>
          </p:cNvPr>
          <p:cNvSpPr>
            <a:spLocks noGrp="1"/>
          </p:cNvSpPr>
          <p:nvPr>
            <p:ph type="title"/>
          </p:nvPr>
        </p:nvSpPr>
        <p:spPr/>
        <p:txBody>
          <a:bodyPr/>
          <a:lstStyle/>
          <a:p>
            <a:r>
              <a:rPr lang="en-US" dirty="0"/>
              <a:t>The Day of the Appointment</a:t>
            </a:r>
          </a:p>
        </p:txBody>
      </p:sp>
      <p:sp>
        <p:nvSpPr>
          <p:cNvPr id="4" name="Slide Number Placeholder 3">
            <a:extLst>
              <a:ext uri="{FF2B5EF4-FFF2-40B4-BE49-F238E27FC236}">
                <a16:creationId xmlns:a16="http://schemas.microsoft.com/office/drawing/2014/main" id="{143FD2E3-E3F7-29A4-C057-D42B05DCE692}"/>
              </a:ext>
            </a:extLst>
          </p:cNvPr>
          <p:cNvSpPr>
            <a:spLocks noGrp="1"/>
          </p:cNvSpPr>
          <p:nvPr>
            <p:ph type="sldNum" sz="quarter" idx="12"/>
          </p:nvPr>
        </p:nvSpPr>
        <p:spPr/>
        <p:txBody>
          <a:bodyPr/>
          <a:lstStyle/>
          <a:p>
            <a:pPr>
              <a:defRPr/>
            </a:pPr>
            <a:fld id="{F616B086-A122-1741-9680-6C9452D43E22}" type="slidenum">
              <a:rPr lang="en-US" smtClean="0"/>
              <a:pPr>
                <a:defRPr/>
              </a:pPr>
              <a:t>89</a:t>
            </a:fld>
            <a:endParaRPr lang="en-US"/>
          </a:p>
        </p:txBody>
      </p:sp>
    </p:spTree>
    <p:custDataLst>
      <p:tags r:id="rId1"/>
    </p:custDataLst>
    <p:extLst>
      <p:ext uri="{BB962C8B-B14F-4D97-AF65-F5344CB8AC3E}">
        <p14:creationId xmlns:p14="http://schemas.microsoft.com/office/powerpoint/2010/main" val="349097426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697380-5EB5-B389-4A49-2FD65378B1D7}"/>
              </a:ext>
            </a:extLst>
          </p:cNvPr>
          <p:cNvSpPr>
            <a:spLocks noGrp="1"/>
          </p:cNvSpPr>
          <p:nvPr>
            <p:ph idx="1"/>
          </p:nvPr>
        </p:nvSpPr>
        <p:spPr/>
        <p:txBody>
          <a:bodyPr>
            <a:normAutofit/>
          </a:bodyPr>
          <a:lstStyle/>
          <a:p>
            <a:r>
              <a:rPr lang="en-US" sz="2800" dirty="0">
                <a:solidFill>
                  <a:schemeClr val="tx1"/>
                </a:solidFill>
              </a:rPr>
              <a:t>Video visits</a:t>
            </a:r>
          </a:p>
          <a:p>
            <a:r>
              <a:rPr lang="en-US" sz="2800" dirty="0">
                <a:solidFill>
                  <a:schemeClr val="tx1"/>
                </a:solidFill>
              </a:rPr>
              <a:t>Audio-only visits</a:t>
            </a:r>
          </a:p>
          <a:p>
            <a:r>
              <a:rPr lang="en-US" sz="2800" dirty="0">
                <a:solidFill>
                  <a:schemeClr val="tx1"/>
                </a:solidFill>
              </a:rPr>
              <a:t>Secure messaging</a:t>
            </a:r>
          </a:p>
          <a:p>
            <a:r>
              <a:rPr lang="en-US" sz="2800" dirty="0">
                <a:solidFill>
                  <a:schemeClr val="tx1"/>
                </a:solidFill>
              </a:rPr>
              <a:t>Remote monitoring</a:t>
            </a:r>
          </a:p>
        </p:txBody>
      </p:sp>
      <p:sp>
        <p:nvSpPr>
          <p:cNvPr id="3" name="Title 2">
            <a:extLst>
              <a:ext uri="{FF2B5EF4-FFF2-40B4-BE49-F238E27FC236}">
                <a16:creationId xmlns:a16="http://schemas.microsoft.com/office/drawing/2014/main" id="{F1FA48DB-0A77-3042-3565-CEEBE2CE1289}"/>
              </a:ext>
            </a:extLst>
          </p:cNvPr>
          <p:cNvSpPr>
            <a:spLocks noGrp="1"/>
          </p:cNvSpPr>
          <p:nvPr>
            <p:ph type="title"/>
          </p:nvPr>
        </p:nvSpPr>
        <p:spPr/>
        <p:txBody>
          <a:bodyPr/>
          <a:lstStyle/>
          <a:p>
            <a:r>
              <a:rPr lang="en-US" dirty="0"/>
              <a:t>Types of Telehealth Care</a:t>
            </a:r>
          </a:p>
        </p:txBody>
      </p:sp>
      <p:sp>
        <p:nvSpPr>
          <p:cNvPr id="4" name="Slide Number Placeholder 3">
            <a:extLst>
              <a:ext uri="{FF2B5EF4-FFF2-40B4-BE49-F238E27FC236}">
                <a16:creationId xmlns:a16="http://schemas.microsoft.com/office/drawing/2014/main" id="{AA5E301C-2EF8-4D2B-9FA5-B7AD02FDC14D}"/>
              </a:ext>
            </a:extLst>
          </p:cNvPr>
          <p:cNvSpPr>
            <a:spLocks noGrp="1"/>
          </p:cNvSpPr>
          <p:nvPr>
            <p:ph type="sldNum" sz="quarter" idx="12"/>
          </p:nvPr>
        </p:nvSpPr>
        <p:spPr/>
        <p:txBody>
          <a:bodyPr/>
          <a:lstStyle/>
          <a:p>
            <a:pPr>
              <a:defRPr/>
            </a:pPr>
            <a:fld id="{F616B086-A122-1741-9680-6C9452D43E22}" type="slidenum">
              <a:rPr lang="en-US" smtClean="0"/>
              <a:pPr>
                <a:defRPr/>
              </a:pPr>
              <a:t>9</a:t>
            </a:fld>
            <a:endParaRPr lang="en-US"/>
          </a:p>
        </p:txBody>
      </p:sp>
    </p:spTree>
    <p:custDataLst>
      <p:tags r:id="rId1"/>
    </p:custDataLst>
    <p:extLst>
      <p:ext uri="{BB962C8B-B14F-4D97-AF65-F5344CB8AC3E}">
        <p14:creationId xmlns:p14="http://schemas.microsoft.com/office/powerpoint/2010/main" val="3513658889"/>
      </p:ext>
    </p:extLst>
  </p:cSld>
  <p:clrMapOvr>
    <a:masterClrMapping/>
  </p:clrMapOvr>
  <p:transition spd="med">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B19641-8D26-4132-BEA6-E23EC415708D}"/>
              </a:ext>
            </a:extLst>
          </p:cNvPr>
          <p:cNvSpPr>
            <a:spLocks noGrp="1"/>
          </p:cNvSpPr>
          <p:nvPr>
            <p:ph idx="1"/>
          </p:nvPr>
        </p:nvSpPr>
        <p:spPr/>
        <p:txBody>
          <a:bodyPr/>
          <a:lstStyle/>
          <a:p>
            <a:r>
              <a:rPr lang="en-US" sz="2800" dirty="0">
                <a:solidFill>
                  <a:schemeClr val="tx1"/>
                </a:solidFill>
              </a:rPr>
              <a:t>Make sure your health care provider can see and hear you.</a:t>
            </a:r>
          </a:p>
          <a:p>
            <a:r>
              <a:rPr lang="en-US" sz="2800" b="0" i="0" u="none" strike="noStrike" cap="none" dirty="0">
                <a:solidFill>
                  <a:schemeClr val="tx1"/>
                </a:solidFill>
                <a:highlight>
                  <a:srgbClr val="FFFFFF"/>
                </a:highlight>
                <a:ea typeface="Open Sans"/>
                <a:cs typeface="Open Sans"/>
                <a:sym typeface="Open Sans"/>
              </a:rPr>
              <a:t>Let your health care provider know if you have problems seeing or hearing them.</a:t>
            </a:r>
            <a:endParaRPr lang="en-US" sz="2800" dirty="0">
              <a:solidFill>
                <a:schemeClr val="tx1"/>
              </a:solidFill>
              <a:highlight>
                <a:srgbClr val="FFFFFF"/>
              </a:highlight>
              <a:ea typeface="Open Sans"/>
              <a:cs typeface="Open Sans"/>
              <a:sym typeface="Open Sans"/>
            </a:endParaRPr>
          </a:p>
          <a:p>
            <a:r>
              <a:rPr lang="en-US" sz="2800" b="0" i="0" u="none" strike="noStrike" cap="none" dirty="0">
                <a:solidFill>
                  <a:schemeClr val="tx1"/>
                </a:solidFill>
                <a:highlight>
                  <a:srgbClr val="FFFFFF"/>
                </a:highlight>
                <a:ea typeface="Open Sans"/>
                <a:cs typeface="Open Sans"/>
                <a:sym typeface="Open Sans"/>
              </a:rPr>
              <a:t>Review your list of questions. Ask questions if you need help understanding something.</a:t>
            </a:r>
            <a:endParaRPr lang="en-US" sz="2800" dirty="0">
              <a:solidFill>
                <a:schemeClr val="tx1"/>
              </a:solidFill>
              <a:highlight>
                <a:srgbClr val="FFFFFF"/>
              </a:highlight>
              <a:ea typeface="Open Sans"/>
              <a:cs typeface="Open Sans"/>
              <a:sym typeface="Open Sans"/>
            </a:endParaRPr>
          </a:p>
          <a:p>
            <a:r>
              <a:rPr lang="en-US" sz="2800" u="none" strike="noStrike" dirty="0">
                <a:solidFill>
                  <a:schemeClr val="tx1"/>
                </a:solidFill>
                <a:highlight>
                  <a:srgbClr val="FFFFFF"/>
                </a:highlight>
              </a:rPr>
              <a:t>Take notes.</a:t>
            </a:r>
            <a:endParaRPr lang="en-US" sz="2800" dirty="0">
              <a:solidFill>
                <a:schemeClr val="tx1"/>
              </a:solidFill>
            </a:endParaRPr>
          </a:p>
          <a:p>
            <a:endParaRPr lang="en-US" dirty="0"/>
          </a:p>
          <a:p>
            <a:endParaRPr lang="en-US" dirty="0"/>
          </a:p>
        </p:txBody>
      </p:sp>
      <p:sp>
        <p:nvSpPr>
          <p:cNvPr id="3" name="Title 2">
            <a:extLst>
              <a:ext uri="{FF2B5EF4-FFF2-40B4-BE49-F238E27FC236}">
                <a16:creationId xmlns:a16="http://schemas.microsoft.com/office/drawing/2014/main" id="{C3B126FE-8AC9-39DB-8F93-EA8E6556B6B9}"/>
              </a:ext>
            </a:extLst>
          </p:cNvPr>
          <p:cNvSpPr>
            <a:spLocks noGrp="1"/>
          </p:cNvSpPr>
          <p:nvPr>
            <p:ph type="title"/>
          </p:nvPr>
        </p:nvSpPr>
        <p:spPr/>
        <p:txBody>
          <a:bodyPr/>
          <a:lstStyle/>
          <a:p>
            <a:r>
              <a:rPr lang="en-US" dirty="0"/>
              <a:t>During the Appointment</a:t>
            </a:r>
          </a:p>
        </p:txBody>
      </p:sp>
      <p:sp>
        <p:nvSpPr>
          <p:cNvPr id="4" name="Slide Number Placeholder 3">
            <a:extLst>
              <a:ext uri="{FF2B5EF4-FFF2-40B4-BE49-F238E27FC236}">
                <a16:creationId xmlns:a16="http://schemas.microsoft.com/office/drawing/2014/main" id="{E02EB2FE-1493-108F-30E1-B37206DBAE38}"/>
              </a:ext>
            </a:extLst>
          </p:cNvPr>
          <p:cNvSpPr>
            <a:spLocks noGrp="1"/>
          </p:cNvSpPr>
          <p:nvPr>
            <p:ph type="sldNum" sz="quarter" idx="12"/>
          </p:nvPr>
        </p:nvSpPr>
        <p:spPr/>
        <p:txBody>
          <a:bodyPr/>
          <a:lstStyle/>
          <a:p>
            <a:pPr>
              <a:defRPr/>
            </a:pPr>
            <a:fld id="{F616B086-A122-1741-9680-6C9452D43E22}" type="slidenum">
              <a:rPr lang="en-US" smtClean="0"/>
              <a:pPr>
                <a:defRPr/>
              </a:pPr>
              <a:t>90</a:t>
            </a:fld>
            <a:endParaRPr lang="en-US"/>
          </a:p>
        </p:txBody>
      </p:sp>
    </p:spTree>
    <p:custDataLst>
      <p:tags r:id="rId1"/>
    </p:custDataLst>
    <p:extLst>
      <p:ext uri="{BB962C8B-B14F-4D97-AF65-F5344CB8AC3E}">
        <p14:creationId xmlns:p14="http://schemas.microsoft.com/office/powerpoint/2010/main" val="259402893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4AFE194-7FDE-A326-487B-34F013BC4385}"/>
              </a:ext>
            </a:extLst>
          </p:cNvPr>
          <p:cNvSpPr>
            <a:spLocks noGrp="1"/>
          </p:cNvSpPr>
          <p:nvPr>
            <p:ph type="title"/>
          </p:nvPr>
        </p:nvSpPr>
        <p:spPr/>
        <p:txBody>
          <a:bodyPr/>
          <a:lstStyle/>
          <a:p>
            <a:r>
              <a:rPr lang="en-US" dirty="0"/>
              <a:t>Summary of Your Telehealth Appointment</a:t>
            </a:r>
          </a:p>
        </p:txBody>
      </p:sp>
      <p:sp>
        <p:nvSpPr>
          <p:cNvPr id="4" name="Slide Number Placeholder 3">
            <a:extLst>
              <a:ext uri="{FF2B5EF4-FFF2-40B4-BE49-F238E27FC236}">
                <a16:creationId xmlns:a16="http://schemas.microsoft.com/office/drawing/2014/main" id="{38CBB580-A1B2-B55D-D769-F4CF8018F322}"/>
              </a:ext>
            </a:extLst>
          </p:cNvPr>
          <p:cNvSpPr>
            <a:spLocks noGrp="1"/>
          </p:cNvSpPr>
          <p:nvPr>
            <p:ph type="sldNum" sz="quarter" idx="12"/>
          </p:nvPr>
        </p:nvSpPr>
        <p:spPr/>
        <p:txBody>
          <a:bodyPr/>
          <a:lstStyle/>
          <a:p>
            <a:pPr>
              <a:defRPr/>
            </a:pPr>
            <a:fld id="{F616B086-A122-1741-9680-6C9452D43E22}" type="slidenum">
              <a:rPr lang="en-US" smtClean="0"/>
              <a:pPr>
                <a:defRPr/>
              </a:pPr>
              <a:t>91</a:t>
            </a:fld>
            <a:endParaRPr lang="en-US"/>
          </a:p>
        </p:txBody>
      </p:sp>
      <p:pic>
        <p:nvPicPr>
          <p:cNvPr id="6" name="Picture 5" descr="A screenshot of a logged-in patient portal page displaying a summary of the patient's last doctor visit. ">
            <a:extLst>
              <a:ext uri="{FF2B5EF4-FFF2-40B4-BE49-F238E27FC236}">
                <a16:creationId xmlns:a16="http://schemas.microsoft.com/office/drawing/2014/main" id="{6A27CB36-4533-8231-0EF8-D04532521F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8201" y="1752600"/>
            <a:ext cx="7287597" cy="4526280"/>
          </a:xfrm>
          <a:prstGeom prst="rect">
            <a:avLst/>
          </a:prstGeom>
        </p:spPr>
      </p:pic>
    </p:spTree>
    <p:custDataLst>
      <p:tags r:id="rId1"/>
    </p:custDataLst>
    <p:extLst>
      <p:ext uri="{BB962C8B-B14F-4D97-AF65-F5344CB8AC3E}">
        <p14:creationId xmlns:p14="http://schemas.microsoft.com/office/powerpoint/2010/main" val="1575567144"/>
      </p:ext>
    </p:extLst>
  </p:cSld>
  <p:clrMapOvr>
    <a:masterClrMapping/>
  </p:clrMapOvr>
  <p:transition spd="med">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fontScale="92500"/>
          </a:bodyPr>
          <a:lstStyle/>
          <a:p>
            <a:pPr marL="81915" indent="0">
              <a:buNone/>
            </a:pPr>
            <a:r>
              <a:rPr lang="en-US" b="1" dirty="0">
                <a:solidFill>
                  <a:schemeClr val="tx1"/>
                </a:solidFill>
                <a:cs typeface="ATT Aleck Sans"/>
              </a:rPr>
              <a:t>Today you have: </a:t>
            </a:r>
          </a:p>
          <a:p>
            <a:pPr marL="81915" indent="0">
              <a:buNone/>
            </a:pPr>
            <a:endParaRPr lang="en-US" sz="1200" dirty="0">
              <a:solidFill>
                <a:schemeClr val="tx1"/>
              </a:solidFill>
            </a:endParaRPr>
          </a:p>
          <a:p>
            <a:pPr marL="493395" lvl="1" indent="-184785">
              <a:lnSpc>
                <a:spcPct val="150000"/>
              </a:lnSpc>
            </a:pPr>
            <a:r>
              <a:rPr lang="en-US" sz="2400" dirty="0">
                <a:solidFill>
                  <a:schemeClr val="tx1"/>
                </a:solidFill>
                <a:cs typeface="ATT Aleck Sans"/>
              </a:rPr>
              <a:t>Learned about the benefits of telehealth.</a:t>
            </a:r>
          </a:p>
          <a:p>
            <a:pPr marL="493395" lvl="1" indent="-184785">
              <a:lnSpc>
                <a:spcPct val="150000"/>
              </a:lnSpc>
            </a:pPr>
            <a:r>
              <a:rPr lang="en-US" sz="2400" dirty="0">
                <a:solidFill>
                  <a:schemeClr val="tx1"/>
                </a:solidFill>
                <a:cs typeface="ATT Aleck Sans"/>
              </a:rPr>
              <a:t>Built skills to:</a:t>
            </a:r>
            <a:r>
              <a:rPr lang="en-US" sz="2400" strike="sngStrike" dirty="0">
                <a:solidFill>
                  <a:schemeClr val="tx1"/>
                </a:solidFill>
                <a:cs typeface="ATT Aleck Sans"/>
              </a:rPr>
              <a:t> </a:t>
            </a:r>
          </a:p>
          <a:p>
            <a:pPr marL="692150" lvl="2" indent="-164465">
              <a:lnSpc>
                <a:spcPct val="150000"/>
              </a:lnSpc>
            </a:pPr>
            <a:r>
              <a:rPr lang="en-US" sz="2400" dirty="0">
                <a:solidFill>
                  <a:schemeClr val="tx1"/>
                </a:solidFill>
                <a:cs typeface="ATT Aleck Sans"/>
              </a:rPr>
              <a:t>Create an account with the patient portal and log in.</a:t>
            </a:r>
            <a:endParaRPr lang="en-US" sz="2400" dirty="0">
              <a:solidFill>
                <a:schemeClr val="tx1"/>
              </a:solidFill>
            </a:endParaRPr>
          </a:p>
          <a:p>
            <a:pPr marL="692150" lvl="2" indent="-164465">
              <a:lnSpc>
                <a:spcPct val="150000"/>
              </a:lnSpc>
            </a:pPr>
            <a:r>
              <a:rPr lang="en-US" sz="2400" dirty="0">
                <a:solidFill>
                  <a:schemeClr val="tx1"/>
                </a:solidFill>
                <a:cs typeface="ATT Aleck Sans"/>
              </a:rPr>
              <a:t>Message your provider using the portal.</a:t>
            </a:r>
          </a:p>
          <a:p>
            <a:pPr marL="692150" lvl="2" indent="-164465">
              <a:lnSpc>
                <a:spcPct val="150000"/>
              </a:lnSpc>
            </a:pPr>
            <a:r>
              <a:rPr lang="en-US" sz="2400" dirty="0">
                <a:solidFill>
                  <a:schemeClr val="tx1"/>
                </a:solidFill>
                <a:cs typeface="ATT Aleck Sans"/>
              </a:rPr>
              <a:t>Identify a device to use to connect to a telehealth appointment.</a:t>
            </a:r>
          </a:p>
          <a:p>
            <a:pPr marL="692150" lvl="2" indent="-164465">
              <a:lnSpc>
                <a:spcPct val="150000"/>
              </a:lnSpc>
            </a:pPr>
            <a:r>
              <a:rPr lang="en-US" sz="2400" dirty="0">
                <a:solidFill>
                  <a:schemeClr val="tx1"/>
                </a:solidFill>
                <a:cs typeface="ATT Aleck Sans"/>
              </a:rPr>
              <a:t>Identify how to fix common technical issues.</a:t>
            </a:r>
          </a:p>
          <a:p>
            <a:pPr marL="692150" lvl="2" indent="-164465">
              <a:lnSpc>
                <a:spcPct val="150000"/>
              </a:lnSpc>
            </a:pPr>
            <a:r>
              <a:rPr lang="en-US" sz="2400" dirty="0">
                <a:solidFill>
                  <a:schemeClr val="tx1"/>
                </a:solidFill>
                <a:cs typeface="ATT Aleck Sans"/>
              </a:rPr>
              <a:t>Prepare for and attend your telehealth appointment.</a:t>
            </a:r>
            <a:endParaRPr lang="en-US" sz="2400" dirty="0">
              <a:solidFill>
                <a:schemeClr val="tx1"/>
              </a:solidFill>
            </a:endParaRPr>
          </a:p>
          <a:p>
            <a:pPr marL="81915"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vert="horz" lIns="91440" tIns="45720" rIns="91440" bIns="45720" anchor="ctr">
            <a:normAutofit/>
          </a:bodyPr>
          <a:lstStyle/>
          <a:p>
            <a:r>
              <a:rPr lang="en-US" dirty="0">
                <a:latin typeface="ATT Aleck Sans"/>
                <a:cs typeface="ATT Aleck Sans"/>
              </a:rPr>
              <a:t>Congratulations! </a:t>
            </a:r>
            <a:endParaRPr lang="en-US" dirty="0"/>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92</a:t>
            </a:fld>
            <a:endParaRPr lang="en-US" dirty="0"/>
          </a:p>
        </p:txBody>
      </p:sp>
    </p:spTree>
    <p:custDataLst>
      <p:tags r:id="rId1"/>
    </p:custDataLst>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a:t>Today’s training is provided the Public Library Association with support from Heartland Forward. </a:t>
            </a:r>
            <a:br>
              <a:rPr lang="en-US" dirty="0"/>
            </a:br>
            <a:br>
              <a:rPr lang="en-US" dirty="0"/>
            </a:br>
            <a:r>
              <a:rPr lang="en-US" dirty="0"/>
              <a:t>Visit &lt;insert libraries URL here&gt; and </a:t>
            </a:r>
            <a:r>
              <a:rPr lang="en-US" dirty="0">
                <a:hlinkClick r:id="rId4"/>
              </a:rPr>
              <a:t>https://www.digitallearn.org</a:t>
            </a:r>
            <a:br>
              <a:rPr lang="en-US" dirty="0"/>
            </a:br>
            <a:r>
              <a:rPr lang="en-US" dirty="0"/>
              <a:t>for more courses and to build confidence using technology.</a:t>
            </a:r>
            <a:br>
              <a:rPr lang="en-US" dirty="0"/>
            </a:br>
            <a:endParaRPr lang="en-US"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93</a:t>
            </a:fld>
            <a:endParaRPr lang="en-US" dirty="0"/>
          </a:p>
        </p:txBody>
      </p:sp>
      <p:sp>
        <p:nvSpPr>
          <p:cNvPr id="9" name="Rectangle 10">
            <a:extLst>
              <a:ext uri="{FF2B5EF4-FFF2-40B4-BE49-F238E27FC236}">
                <a16:creationId xmlns:a16="http://schemas.microsoft.com/office/drawing/2014/main" id="{8E7C5D12-1094-5120-52FB-C1BC3CA4D612}"/>
              </a:ext>
            </a:extLst>
          </p:cNvPr>
          <p:cNvSpPr>
            <a:spLocks noChangeArrowheads="1"/>
          </p:cNvSpPr>
          <p:nvPr/>
        </p:nvSpPr>
        <p:spPr bwMode="auto">
          <a:xfrm>
            <a:off x="457200" y="5973762"/>
            <a:ext cx="8239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Public Library Association with support from Heartland Forward </a:t>
            </a:r>
          </a:p>
        </p:txBody>
      </p:sp>
      <p:pic>
        <p:nvPicPr>
          <p:cNvPr id="10" name="Picture 11" descr="DigitalLearn logo. ">
            <a:extLst>
              <a:ext uri="{FF2B5EF4-FFF2-40B4-BE49-F238E27FC236}">
                <a16:creationId xmlns:a16="http://schemas.microsoft.com/office/drawing/2014/main" id="{7FD0DD42-C173-3291-D49B-FAF3DA6F663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79725" y="51054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94</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n-US" altLang="en-US"/>
              <a:t>Thank you for coming!</a:t>
            </a:r>
          </a:p>
        </p:txBody>
      </p:sp>
      <p:sp>
        <p:nvSpPr>
          <p:cNvPr id="13316" name="Rectangle 10">
            <a:extLst>
              <a:ext uri="{FF2B5EF4-FFF2-40B4-BE49-F238E27FC236}">
                <a16:creationId xmlns:a16="http://schemas.microsoft.com/office/drawing/2014/main" id="{C7B40641-E46E-AF2E-2330-66FB6C240E24}"/>
              </a:ext>
            </a:extLst>
          </p:cNvPr>
          <p:cNvSpPr>
            <a:spLocks noChangeArrowheads="1"/>
          </p:cNvSpPr>
          <p:nvPr/>
        </p:nvSpPr>
        <p:spPr bwMode="auto">
          <a:xfrm>
            <a:off x="457200" y="5973762"/>
            <a:ext cx="8239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Public Library Association with support from Heartland Forward </a:t>
            </a:r>
          </a:p>
        </p:txBody>
      </p:sp>
      <p:pic>
        <p:nvPicPr>
          <p:cNvPr id="13317" name="Picture 11" descr="DigitalLearn logo.">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79725" y="51054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med">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95"/>
  <p:tag name="ARTICULATE_DESIGN_ID_NEW TECHED THEME - BASIC POWERPOINT" val="daR9qDyb"/>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3  -  Compatibility Mode" id="{F2F110EE-308B-B640-A35E-D9D321BAB136}" vid="{0E3DBFCB-E701-4E49-B101-61AF67B105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9352</TotalTime>
  <Words>9929</Words>
  <Application>Microsoft Macintosh PowerPoint</Application>
  <PresentationFormat>On-screen Show (4:3)</PresentationFormat>
  <Paragraphs>1233</Paragraphs>
  <Slides>94</Slides>
  <Notes>94</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94</vt:i4>
      </vt:variant>
    </vt:vector>
  </HeadingPairs>
  <TitlesOfParts>
    <vt:vector size="109" baseType="lpstr">
      <vt:lpstr>-apple-system</vt:lpstr>
      <vt:lpstr>Arial</vt:lpstr>
      <vt:lpstr>ATT Aleck Sans</vt:lpstr>
      <vt:lpstr>Calibri</vt:lpstr>
      <vt:lpstr>Courier New</vt:lpstr>
      <vt:lpstr>Georgia</vt:lpstr>
      <vt:lpstr>Open Sans</vt:lpstr>
      <vt:lpstr>Segoe UI</vt:lpstr>
      <vt:lpstr>Segoe UI Semibold</vt:lpstr>
      <vt:lpstr>SourceSansPro</vt:lpstr>
      <vt:lpstr>Symbol</vt:lpstr>
      <vt:lpstr>Times New Roman</vt:lpstr>
      <vt:lpstr>Wingdings</vt:lpstr>
      <vt:lpstr>Wingdings 2</vt:lpstr>
      <vt:lpstr>New TechEd Theme - Basic PowerPoint</vt:lpstr>
      <vt:lpstr>Getting Started with Telehealth</vt:lpstr>
      <vt:lpstr>Today’s Agenda </vt:lpstr>
      <vt:lpstr>What is Telehealth?</vt:lpstr>
      <vt:lpstr>Introduction </vt:lpstr>
      <vt:lpstr>Types of Health Care Providers</vt:lpstr>
      <vt:lpstr>Types of Telehealth Care</vt:lpstr>
      <vt:lpstr>Telehealth is Convenient</vt:lpstr>
      <vt:lpstr>When to Meet in Person</vt:lpstr>
      <vt:lpstr>Types of Telehealth Care</vt:lpstr>
      <vt:lpstr>Live Video Visits</vt:lpstr>
      <vt:lpstr>Audio Only Visits</vt:lpstr>
      <vt:lpstr>Secure Messaging</vt:lpstr>
      <vt:lpstr>Remote Monitoring</vt:lpstr>
      <vt:lpstr>Finding Telehealth Options</vt:lpstr>
      <vt:lpstr>Finding Telehealth Options</vt:lpstr>
      <vt:lpstr>Questions</vt:lpstr>
      <vt:lpstr>What is a Patient Portal?</vt:lpstr>
      <vt:lpstr>Introduction</vt:lpstr>
      <vt:lpstr>Things You Can Do with a Patient Portal</vt:lpstr>
      <vt:lpstr>Before You Begin</vt:lpstr>
      <vt:lpstr>Find Your Provider’s Portal Online</vt:lpstr>
      <vt:lpstr>Find Your Provider’s Portal Online</vt:lpstr>
      <vt:lpstr>Search Results</vt:lpstr>
      <vt:lpstr>Getting Started with the Patient Portal</vt:lpstr>
      <vt:lpstr>Getting Started with the Patient Portal</vt:lpstr>
      <vt:lpstr>Getting Started with the Patient Portal</vt:lpstr>
      <vt:lpstr>PLA DigitalLearn: Accounts &amp; Passwords</vt:lpstr>
      <vt:lpstr>Getting Started with the Patient Portal</vt:lpstr>
      <vt:lpstr>Getting Started with the Patient Portal</vt:lpstr>
      <vt:lpstr>Getting Started with the Patient Portal</vt:lpstr>
      <vt:lpstr>PLA DigitalLearn: Using a Mobile Device (iOS and Android)</vt:lpstr>
      <vt:lpstr>Communicating with Your Provider Using the Patient Portal </vt:lpstr>
      <vt:lpstr>Communicating with Your Provider Using the Patient Portal </vt:lpstr>
      <vt:lpstr>Communicating with Your Provider Using the Patient Portal </vt:lpstr>
      <vt:lpstr>Communicating with Your Provider Using the Patient Portal </vt:lpstr>
      <vt:lpstr>Communicating with Your Provider Using the Patient Portal </vt:lpstr>
      <vt:lpstr>Communicating with Your Provider Using the Patient Portal </vt:lpstr>
      <vt:lpstr>Question</vt:lpstr>
      <vt:lpstr>Let’s Review</vt:lpstr>
      <vt:lpstr>Technical Requirements of a Video  Telehealth Visit</vt:lpstr>
      <vt:lpstr>Technical Requirements: What You Need</vt:lpstr>
      <vt:lpstr>Smartphone or Tablet</vt:lpstr>
      <vt:lpstr>Computer or Laptop</vt:lpstr>
      <vt:lpstr>Computer or Laptop</vt:lpstr>
      <vt:lpstr>Question</vt:lpstr>
      <vt:lpstr>Check Your Internet Connection</vt:lpstr>
      <vt:lpstr>Check Your Internet Connection</vt:lpstr>
      <vt:lpstr>Check Your Internet Connection</vt:lpstr>
      <vt:lpstr>Check Your Internet Connection</vt:lpstr>
      <vt:lpstr>Check Your Internet Connection</vt:lpstr>
      <vt:lpstr>Check Your Internet Connection</vt:lpstr>
      <vt:lpstr>Do You Have the Required Software?</vt:lpstr>
      <vt:lpstr>Do You Have a Camera?</vt:lpstr>
      <vt:lpstr>Do You Have a Camera?</vt:lpstr>
      <vt:lpstr>Do You Have a Camera?</vt:lpstr>
      <vt:lpstr>Do You Have a Camera?</vt:lpstr>
      <vt:lpstr>Do You Have a Camera?</vt:lpstr>
      <vt:lpstr>Do You Have A Camera?</vt:lpstr>
      <vt:lpstr>Do You Have A Camera?</vt:lpstr>
      <vt:lpstr>Do You Have A Camera?</vt:lpstr>
      <vt:lpstr>Do You Have A Camera?</vt:lpstr>
      <vt:lpstr>Do You Have a Microphone and Speakers?</vt:lpstr>
      <vt:lpstr>Do You Have a Microphone and Speakers?</vt:lpstr>
      <vt:lpstr>Do You Have a Microphone and Speakers?</vt:lpstr>
      <vt:lpstr>Do You Have a Microphone and Speakers?</vt:lpstr>
      <vt:lpstr>Do You Have a Microphone and Speakers?</vt:lpstr>
      <vt:lpstr>Do You Have a Microphone and Speakers?</vt:lpstr>
      <vt:lpstr>Do You Have a Microphone and Speakers?</vt:lpstr>
      <vt:lpstr>Technical Requirements</vt:lpstr>
      <vt:lpstr>Tips for Troubleshooting Technical Problems</vt:lpstr>
      <vt:lpstr>Tips for Troubleshooting Technical Problems </vt:lpstr>
      <vt:lpstr>Tips for Troubleshooting Technical Problems </vt:lpstr>
      <vt:lpstr>Tips for Troubleshooting Technical Problems </vt:lpstr>
      <vt:lpstr>Tips for Troubleshooting Technical Problems </vt:lpstr>
      <vt:lpstr>Tips for Troubleshooting Technical Problems </vt:lpstr>
      <vt:lpstr>Tips for Troubleshooting Technical Problems </vt:lpstr>
      <vt:lpstr>Tips for Troubleshooting Technical Problems </vt:lpstr>
      <vt:lpstr>Tips for Troubleshooting Technical Problems </vt:lpstr>
      <vt:lpstr>Tips for Troubleshooting Technical Problems </vt:lpstr>
      <vt:lpstr>Tips for Troubleshooting Technical Problems </vt:lpstr>
      <vt:lpstr>Tips for Troubleshooting Technical Problems </vt:lpstr>
      <vt:lpstr>Tips for Troubleshooting Technical Problems </vt:lpstr>
      <vt:lpstr>Tips for Troubleshooting Technical Problems </vt:lpstr>
      <vt:lpstr>Tips for Troubleshooting Technical Problems: Questions </vt:lpstr>
      <vt:lpstr>Attending the Telehealth Appointment</vt:lpstr>
      <vt:lpstr>Scheduling the Appointment</vt:lpstr>
      <vt:lpstr>Information to Prepare Before the Appointment</vt:lpstr>
      <vt:lpstr>Log Into The Patient Portal</vt:lpstr>
      <vt:lpstr>The Day of the Appointment</vt:lpstr>
      <vt:lpstr>During the Appointment</vt:lpstr>
      <vt:lpstr>Summary of Your Telehealth Appointment</vt:lpstr>
      <vt:lpstr>Congratulations! </vt:lpstr>
      <vt:lpstr> Today’s training is provided the Public Library Association with support from Heartland Forward.   Visit &lt;insert libraries URL here&gt; and https://www.digitallearn.org for more courses and to build confidence using technology. </vt:lpstr>
      <vt:lpstr>Thank you for coming!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Device Basics—Android</dc:title>
  <dc:creator>Michelle Frisque</dc:creator>
  <cp:lastModifiedBy>Michelle Frisque</cp:lastModifiedBy>
  <cp:revision>50</cp:revision>
  <cp:lastPrinted>2015-09-24T16:40:02Z</cp:lastPrinted>
  <dcterms:created xsi:type="dcterms:W3CDTF">2022-05-31T02:49:56Z</dcterms:created>
  <dcterms:modified xsi:type="dcterms:W3CDTF">2024-02-13T21:00:19Z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565C0875-0DEC-4BB1-980D-94E0D82129B1</vt:lpwstr>
  </property>
  <property fmtid="{D5CDD505-2E9C-101B-9397-08002B2CF9AE}" pid="3" name="ArticulatePath">
    <vt:lpwstr>Instructor_Presentation_Telehealth-12-22-2023-MB comments</vt:lpwstr>
  </property>
</Properties>
</file>