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9" r:id="rId3"/>
    <p:sldId id="292" r:id="rId4"/>
    <p:sldId id="262" r:id="rId5"/>
    <p:sldId id="272" r:id="rId6"/>
    <p:sldId id="273" r:id="rId7"/>
    <p:sldId id="274" r:id="rId8"/>
    <p:sldId id="276" r:id="rId9"/>
    <p:sldId id="275" r:id="rId10"/>
    <p:sldId id="293" r:id="rId11"/>
    <p:sldId id="294" r:id="rId12"/>
    <p:sldId id="295" r:id="rId13"/>
    <p:sldId id="296" r:id="rId14"/>
    <p:sldId id="297" r:id="rId15"/>
    <p:sldId id="298" r:id="rId16"/>
    <p:sldId id="277" r:id="rId17"/>
    <p:sldId id="281" r:id="rId18"/>
    <p:sldId id="283" r:id="rId19"/>
    <p:sldId id="284" r:id="rId20"/>
    <p:sldId id="285" r:id="rId21"/>
    <p:sldId id="286" r:id="rId22"/>
    <p:sldId id="288" r:id="rId23"/>
    <p:sldId id="289" r:id="rId24"/>
    <p:sldId id="290" r:id="rId25"/>
    <p:sldId id="278" r:id="rId26"/>
    <p:sldId id="291" r:id="rId27"/>
    <p:sldId id="299" r:id="rId28"/>
    <p:sldId id="313" r:id="rId29"/>
    <p:sldId id="301" r:id="rId30"/>
    <p:sldId id="302" r:id="rId31"/>
    <p:sldId id="303" r:id="rId32"/>
    <p:sldId id="304" r:id="rId33"/>
    <p:sldId id="305" r:id="rId34"/>
    <p:sldId id="306" r:id="rId35"/>
    <p:sldId id="279" r:id="rId36"/>
    <p:sldId id="307" r:id="rId37"/>
    <p:sldId id="312" r:id="rId38"/>
    <p:sldId id="280" r:id="rId39"/>
    <p:sldId id="308" r:id="rId40"/>
    <p:sldId id="309" r:id="rId41"/>
    <p:sldId id="311" r:id="rId42"/>
    <p:sldId id="263" r:id="rId4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747"/>
    <a:srgbClr val="A8C398"/>
    <a:srgbClr val="709658"/>
    <a:srgbClr val="B17462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03" autoAdjust="0"/>
  </p:normalViewPr>
  <p:slideViewPr>
    <p:cSldViewPr>
      <p:cViewPr varScale="1">
        <p:scale>
          <a:sx n="84" d="100"/>
          <a:sy n="84" d="100"/>
        </p:scale>
        <p:origin x="158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A89A84B-9892-4205-B3E5-F20AE1E190DC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4F94925-4911-4792-B0F6-1C09F711E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22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B797E7E-AA80-4EF1-83F1-D6DD1DCE7E45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A0E2B4-7EE4-4883-8768-CD337D989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38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808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974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40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296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16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8388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490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75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4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302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948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206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0978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300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679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942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972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7138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550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501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30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1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993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3638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912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Distribute</a:t>
            </a:r>
            <a:r>
              <a:rPr lang="en-US" baseline="0" dirty="0"/>
              <a:t> handouts and class surveys.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Thank participants for coming.</a:t>
            </a:r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47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11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67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10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589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4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752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796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4100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865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9430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75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>
          <p15:clr>
            <a:srgbClr val="FBAE40"/>
          </p15:clr>
        </p15:guide>
        <p15:guide id="1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76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896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5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716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43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54317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>
          <p15:clr>
            <a:srgbClr val="F26B43"/>
          </p15:clr>
        </p15:guide>
        <p15:guide id="1" pos="2880">
          <p15:clr>
            <a:srgbClr val="F26B43"/>
          </p15:clr>
        </p15:guide>
        <p15:guide id="2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4953000" cy="1219200"/>
          </a:xfrm>
        </p:spPr>
        <p:txBody>
          <a:bodyPr>
            <a:noAutofit/>
          </a:bodyPr>
          <a:lstStyle/>
          <a:p>
            <a:pPr algn="r"/>
            <a:r>
              <a:rPr lang="en-US" sz="2400" dirty="0"/>
              <a:t>Instructor Name</a:t>
            </a:r>
          </a:p>
          <a:p>
            <a:pPr algn="r"/>
            <a:r>
              <a:rPr lang="en-US" sz="2400" dirty="0"/>
              <a:t>Instructor Title</a:t>
            </a:r>
          </a:p>
          <a:p>
            <a:pPr algn="r"/>
            <a:r>
              <a:rPr lang="en-US" sz="2400" dirty="0"/>
              <a:t>Gail Borden Public Library District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86" y="2438400"/>
            <a:ext cx="6553200" cy="1214760"/>
          </a:xfrm>
        </p:spPr>
        <p:txBody>
          <a:bodyPr>
            <a:normAutofit/>
          </a:bodyPr>
          <a:lstStyle/>
          <a:p>
            <a:r>
              <a:rPr lang="en-US" sz="4800" b="1" dirty="0">
                <a:effectLst/>
                <a:cs typeface="Courier New" panose="02070309020205020404" pitchFamily="49" charset="0"/>
              </a:rPr>
              <a:t>Facebook Basics</a:t>
            </a:r>
            <a:endParaRPr lang="en-US" sz="2800" b="1" i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A853DD-6E06-4034-8292-63ED499DB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944B42-6F11-4E69-B793-D8214E8318BD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85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Search Box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3400" y="2209800"/>
            <a:ext cx="7307850" cy="356616"/>
            <a:chOff x="533400" y="2209800"/>
            <a:chExt cx="7307850" cy="3505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2209800"/>
            <a:ext cx="5822185" cy="233954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57200" y="2163645"/>
            <a:ext cx="4233042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91408" y="3474720"/>
            <a:ext cx="731520" cy="4114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8735" y="4847160"/>
            <a:ext cx="4156842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1. Search for a person or organization name</a:t>
            </a:r>
            <a:endParaRPr lang="en-US" sz="1600" b="1" dirty="0"/>
          </a:p>
        </p:txBody>
      </p:sp>
      <p:sp>
        <p:nvSpPr>
          <p:cNvPr id="12" name="Right Arrow 11"/>
          <p:cNvSpPr/>
          <p:nvPr/>
        </p:nvSpPr>
        <p:spPr>
          <a:xfrm rot="16200000">
            <a:off x="409614" y="3581400"/>
            <a:ext cx="2011680" cy="27432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3400" y="5376446"/>
            <a:ext cx="6096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2. Click on the </a:t>
            </a:r>
            <a:r>
              <a:rPr lang="en-US" sz="1600" b="1" dirty="0"/>
              <a:t>Add Friend </a:t>
            </a:r>
            <a:r>
              <a:rPr lang="en-US" sz="1600" dirty="0"/>
              <a:t>button</a:t>
            </a:r>
            <a:r>
              <a:rPr lang="en-US" sz="1600" b="1" dirty="0"/>
              <a:t> </a:t>
            </a:r>
            <a:r>
              <a:rPr lang="en-US" sz="1600" dirty="0"/>
              <a:t>(Friend) or </a:t>
            </a:r>
            <a:r>
              <a:rPr lang="en-US" sz="1600" b="1" dirty="0"/>
              <a:t>Like</a:t>
            </a:r>
            <a:r>
              <a:rPr lang="en-US" sz="1600" dirty="0"/>
              <a:t> button (Follow) </a:t>
            </a:r>
            <a:endParaRPr lang="en-US" sz="1600" b="1" dirty="0"/>
          </a:p>
        </p:txBody>
      </p:sp>
      <p:sp>
        <p:nvSpPr>
          <p:cNvPr id="14" name="Right Arrow 13"/>
          <p:cNvSpPr/>
          <p:nvPr/>
        </p:nvSpPr>
        <p:spPr>
          <a:xfrm rot="16200000">
            <a:off x="5273040" y="4480561"/>
            <a:ext cx="1371600" cy="27432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Navigation buttons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3400" y="2209800"/>
            <a:ext cx="7307850" cy="350550"/>
            <a:chOff x="533400" y="2209800"/>
            <a:chExt cx="7307850" cy="350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4953000" y="2133600"/>
            <a:ext cx="128016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3139440"/>
            <a:ext cx="2743200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Takes users to the </a:t>
            </a:r>
            <a:r>
              <a:rPr lang="en-US" sz="1600" b="1" dirty="0"/>
              <a:t>Timeline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57800" y="3139440"/>
            <a:ext cx="2926080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Takes users to the </a:t>
            </a:r>
            <a:r>
              <a:rPr lang="en-US" sz="1600" b="1" dirty="0"/>
              <a:t>Home </a:t>
            </a:r>
            <a:r>
              <a:rPr lang="en-US" sz="1600" dirty="0"/>
              <a:t>page</a:t>
            </a:r>
          </a:p>
        </p:txBody>
      </p:sp>
      <p:sp>
        <p:nvSpPr>
          <p:cNvPr id="13" name="Right Arrow 12"/>
          <p:cNvSpPr/>
          <p:nvPr/>
        </p:nvSpPr>
        <p:spPr>
          <a:xfrm rot="-1500000">
            <a:off x="3771661" y="2807521"/>
            <a:ext cx="118872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5867400" y="2656581"/>
            <a:ext cx="213360" cy="365760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4396" y="3724066"/>
            <a:ext cx="3952404" cy="2743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" y="3733800"/>
            <a:ext cx="3721095" cy="2743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3479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Friend Requests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" y="2209800"/>
            <a:ext cx="7307850" cy="350550"/>
            <a:chOff x="533400" y="2209800"/>
            <a:chExt cx="7307850" cy="350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209800"/>
            <a:ext cx="2790250" cy="72894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7800" y="3124200"/>
            <a:ext cx="3657600" cy="116950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4495800"/>
            <a:ext cx="3624870" cy="105736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527651" y="2213473"/>
            <a:ext cx="392728" cy="3844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264017" y="3806537"/>
            <a:ext cx="1570914" cy="3844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049473" y="5181600"/>
            <a:ext cx="785457" cy="2883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21600000">
            <a:off x="3688080" y="3886199"/>
            <a:ext cx="347472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36510" y="2775546"/>
            <a:ext cx="373069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1. Click on the </a:t>
            </a:r>
            <a:r>
              <a:rPr lang="en-US" sz="1600" b="1" dirty="0"/>
              <a:t>Friend Requests </a:t>
            </a:r>
            <a:r>
              <a:rPr lang="en-US" sz="1600" dirty="0"/>
              <a:t>button</a:t>
            </a:r>
            <a:endParaRPr lang="en-US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33399" y="3776246"/>
            <a:ext cx="3048001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2. Click on the </a:t>
            </a:r>
            <a:r>
              <a:rPr lang="en-US" sz="1600" b="1" dirty="0"/>
              <a:t>Confirm </a:t>
            </a:r>
            <a:r>
              <a:rPr lang="en-US" sz="1600" dirty="0"/>
              <a:t>button                 </a:t>
            </a:r>
          </a:p>
          <a:p>
            <a:r>
              <a:rPr lang="en-US" sz="1600" dirty="0"/>
              <a:t>    or </a:t>
            </a:r>
            <a:r>
              <a:rPr lang="en-US" sz="1600" b="1" dirty="0"/>
              <a:t>Delete Request </a:t>
            </a:r>
            <a:r>
              <a:rPr lang="en-US" sz="1600" dirty="0"/>
              <a:t>button</a:t>
            </a:r>
            <a:endParaRPr lang="en-US" sz="1600" b="1" dirty="0"/>
          </a:p>
        </p:txBody>
      </p:sp>
      <p:sp>
        <p:nvSpPr>
          <p:cNvPr id="17" name="Right Arrow 16"/>
          <p:cNvSpPr/>
          <p:nvPr/>
        </p:nvSpPr>
        <p:spPr>
          <a:xfrm rot="21000000">
            <a:off x="4389120" y="2667001"/>
            <a:ext cx="210312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0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Messages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" y="2209800"/>
            <a:ext cx="7307850" cy="350550"/>
            <a:chOff x="533400" y="2209800"/>
            <a:chExt cx="7307850" cy="350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6659880" y="2133600"/>
            <a:ext cx="27432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70" y="2674620"/>
            <a:ext cx="2240280" cy="28879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Right Arrow 8"/>
          <p:cNvSpPr/>
          <p:nvPr/>
        </p:nvSpPr>
        <p:spPr>
          <a:xfrm rot="20820000">
            <a:off x="3491071" y="2625048"/>
            <a:ext cx="31089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2895630"/>
            <a:ext cx="28956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1. Click on the </a:t>
            </a:r>
            <a:r>
              <a:rPr lang="en-US" sz="1600" b="1" dirty="0"/>
              <a:t>Messages</a:t>
            </a:r>
            <a:r>
              <a:rPr lang="en-US" sz="1600" dirty="0"/>
              <a:t> icon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12594" y="3962429"/>
            <a:ext cx="32766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3. Type Friend name in the </a:t>
            </a:r>
            <a:r>
              <a:rPr lang="en-US" sz="1600" b="1" dirty="0"/>
              <a:t>To</a:t>
            </a:r>
            <a:r>
              <a:rPr lang="en-US" sz="1600" dirty="0"/>
              <a:t> box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" y="4690646"/>
            <a:ext cx="2286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3. Type message in box</a:t>
            </a:r>
            <a:endParaRPr 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5147846"/>
            <a:ext cx="4191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4. Press the </a:t>
            </a:r>
            <a:r>
              <a:rPr lang="en-US" sz="1600" b="1" dirty="0"/>
              <a:t>Enter</a:t>
            </a:r>
            <a:r>
              <a:rPr lang="en-US" sz="1600" dirty="0"/>
              <a:t> key to send your message</a:t>
            </a:r>
            <a:endParaRPr lang="en-US" sz="16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8304" y="5562600"/>
            <a:ext cx="1776795" cy="914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5" name="Right Arrow 14"/>
          <p:cNvSpPr/>
          <p:nvPr/>
        </p:nvSpPr>
        <p:spPr>
          <a:xfrm rot="17760000">
            <a:off x="5172806" y="3428158"/>
            <a:ext cx="8229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21960000">
            <a:off x="2906155" y="4862366"/>
            <a:ext cx="2651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33400" y="3319046"/>
            <a:ext cx="34290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2. Click on the </a:t>
            </a:r>
            <a:r>
              <a:rPr lang="en-US" sz="1600" b="1" dirty="0"/>
              <a:t>New</a:t>
            </a:r>
            <a:r>
              <a:rPr lang="en-US" sz="1600" dirty="0"/>
              <a:t> </a:t>
            </a:r>
            <a:r>
              <a:rPr lang="en-US" sz="1600" b="1" dirty="0"/>
              <a:t>Messages </a:t>
            </a:r>
            <a:r>
              <a:rPr lang="en-US" sz="1600" dirty="0"/>
              <a:t>link </a:t>
            </a:r>
            <a:endParaRPr lang="en-US" sz="1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89037" y="2707325"/>
            <a:ext cx="822960" cy="1828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638800" y="2941320"/>
            <a:ext cx="1097280" cy="1828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0" name="Right Arrow 19"/>
          <p:cNvSpPr/>
          <p:nvPr/>
        </p:nvSpPr>
        <p:spPr>
          <a:xfrm rot="20340000">
            <a:off x="4009616" y="3046916"/>
            <a:ext cx="155448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608320" y="5105400"/>
            <a:ext cx="1463040" cy="1828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2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842" y="2209800"/>
            <a:ext cx="3673158" cy="24081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Notifications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" y="2209800"/>
            <a:ext cx="7307850" cy="350550"/>
            <a:chOff x="533400" y="2209800"/>
            <a:chExt cx="7307850" cy="350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2206752"/>
            <a:ext cx="915191" cy="6126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34200" y="2133600"/>
            <a:ext cx="822960" cy="7315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20940000">
            <a:off x="3803250" y="2601091"/>
            <a:ext cx="31089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05408" y="2846459"/>
            <a:ext cx="3228392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1. Click on the </a:t>
            </a:r>
            <a:r>
              <a:rPr lang="en-US" sz="1600" b="1" dirty="0"/>
              <a:t>Notifications</a:t>
            </a:r>
            <a:r>
              <a:rPr lang="en-US" sz="1600" dirty="0"/>
              <a:t> icon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8302" y="3962400"/>
            <a:ext cx="2407298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2. Click on a notification</a:t>
            </a:r>
          </a:p>
        </p:txBody>
      </p:sp>
      <p:sp>
        <p:nvSpPr>
          <p:cNvPr id="13" name="Right Arrow 12"/>
          <p:cNvSpPr/>
          <p:nvPr/>
        </p:nvSpPr>
        <p:spPr>
          <a:xfrm rot="20940000">
            <a:off x="2988570" y="3912163"/>
            <a:ext cx="54864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1400" y="3307080"/>
            <a:ext cx="3657600" cy="7315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7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Privacy Shortcuts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" y="2209800"/>
            <a:ext cx="7307850" cy="350550"/>
            <a:chOff x="533400" y="2209800"/>
            <a:chExt cx="7307850" cy="3505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" y="2209800"/>
              <a:ext cx="4206605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24400" y="2209800"/>
              <a:ext cx="3116850" cy="35055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1999" y="2209799"/>
            <a:ext cx="3342717" cy="31089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315200" y="2133600"/>
            <a:ext cx="4572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 rot="20820000">
            <a:off x="4234437" y="2608793"/>
            <a:ext cx="301752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2895600"/>
            <a:ext cx="36576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1. Click on the </a:t>
            </a:r>
            <a:r>
              <a:rPr lang="en-US" sz="1600" b="1" dirty="0"/>
              <a:t>Privacy Shortcuts </a:t>
            </a:r>
            <a:r>
              <a:rPr lang="en-US" sz="1600" dirty="0"/>
              <a:t>icon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" y="3547646"/>
            <a:ext cx="29718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2. Click on the desired setting</a:t>
            </a:r>
            <a:endParaRPr lang="en-US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413760"/>
            <a:ext cx="3342716" cy="2834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33400" y="4690646"/>
            <a:ext cx="2971800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600" dirty="0"/>
              <a:t>3. Click on the desired option </a:t>
            </a:r>
            <a:endParaRPr lang="en-US" sz="1600" b="1" dirty="0"/>
          </a:p>
        </p:txBody>
      </p:sp>
      <p:sp>
        <p:nvSpPr>
          <p:cNvPr id="13" name="Right Arrow 12"/>
          <p:cNvSpPr/>
          <p:nvPr/>
        </p:nvSpPr>
        <p:spPr>
          <a:xfrm rot="21540000">
            <a:off x="3627120" y="3586511"/>
            <a:ext cx="8229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21540000">
            <a:off x="3627111" y="4730766"/>
            <a:ext cx="91440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540897" y="3410081"/>
            <a:ext cx="338328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962400"/>
            <a:ext cx="2377440" cy="10972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3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The Home Page</a:t>
            </a:r>
          </a:p>
        </p:txBody>
      </p:sp>
    </p:spTree>
    <p:extLst>
      <p:ext uri="{BB962C8B-B14F-4D97-AF65-F5344CB8AC3E}">
        <p14:creationId xmlns:p14="http://schemas.microsoft.com/office/powerpoint/2010/main" val="409275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effectLst/>
                <a:cs typeface="Courier New" panose="02070309020205020404" pitchFamily="49" charset="0"/>
              </a:rPr>
              <a:t>Update Status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381000" y="1544527"/>
            <a:ext cx="8136473" cy="4562287"/>
            <a:chOff x="381000" y="1544527"/>
            <a:chExt cx="8136473" cy="456228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3000" y="1544527"/>
              <a:ext cx="6645216" cy="3817951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5633" y="3327721"/>
              <a:ext cx="4259949" cy="2507197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743200" y="3764280"/>
              <a:ext cx="3474720" cy="54864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819400" y="2057400"/>
              <a:ext cx="3017520" cy="100584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59680" y="3383280"/>
              <a:ext cx="914400" cy="2286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77440" y="4697895"/>
              <a:ext cx="1188720" cy="2743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77440" y="5090160"/>
              <a:ext cx="1188720" cy="2743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77440" y="5460537"/>
              <a:ext cx="1188720" cy="2743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95800" y="4724400"/>
              <a:ext cx="1188720" cy="2743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95800" y="5059680"/>
              <a:ext cx="1188720" cy="27432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50280" y="3383280"/>
              <a:ext cx="457200" cy="2286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46379" y="2971800"/>
              <a:ext cx="2450842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What do you want to share?</a:t>
              </a:r>
              <a:endParaRPr lang="en-US" sz="1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36735" y="2608796"/>
              <a:ext cx="2314257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Who can see your update?</a:t>
              </a:r>
              <a:endParaRPr lang="en-US" sz="1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19713" y="3886200"/>
              <a:ext cx="1740160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Add a Photo/Video</a:t>
              </a:r>
              <a:endParaRPr lang="en-US" sz="1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1000" y="5059680"/>
              <a:ext cx="1524000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Create an Album</a:t>
              </a:r>
              <a:endParaRPr lang="en-US" sz="1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3858" y="5767068"/>
              <a:ext cx="1143000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Tag Friends</a:t>
              </a:r>
              <a:endParaRPr lang="en-US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90192" y="4650982"/>
              <a:ext cx="1992530" cy="5232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How are you feeling or what are you doing?</a:t>
              </a:r>
              <a:endParaRPr lang="en-US" sz="1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343400" y="5799037"/>
              <a:ext cx="1463040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Where are you?</a:t>
              </a:r>
              <a:endParaRPr lang="en-US" sz="1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95160" y="3330831"/>
              <a:ext cx="1522313" cy="30777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Add your update</a:t>
              </a:r>
              <a:endParaRPr lang="en-US" sz="1400" b="1" dirty="0"/>
            </a:p>
          </p:txBody>
        </p:sp>
        <p:sp>
          <p:nvSpPr>
            <p:cNvPr id="22" name="Right Arrow 21"/>
            <p:cNvSpPr/>
            <p:nvPr/>
          </p:nvSpPr>
          <p:spPr>
            <a:xfrm rot="5400000">
              <a:off x="3627155" y="343662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ight Arrow 22"/>
            <p:cNvSpPr/>
            <p:nvPr/>
          </p:nvSpPr>
          <p:spPr>
            <a:xfrm rot="5400000">
              <a:off x="5341620" y="305562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ight Arrow 23"/>
            <p:cNvSpPr/>
            <p:nvPr/>
          </p:nvSpPr>
          <p:spPr>
            <a:xfrm rot="5400000">
              <a:off x="2217420" y="433578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ight Arrow 24"/>
            <p:cNvSpPr/>
            <p:nvPr/>
          </p:nvSpPr>
          <p:spPr>
            <a:xfrm rot="-1920000">
              <a:off x="2009273" y="572262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ight Arrow 26"/>
            <p:cNvSpPr/>
            <p:nvPr/>
          </p:nvSpPr>
          <p:spPr>
            <a:xfrm>
              <a:off x="1988820" y="510540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ight Arrow 27"/>
            <p:cNvSpPr/>
            <p:nvPr/>
          </p:nvSpPr>
          <p:spPr>
            <a:xfrm rot="16200000" flipV="1">
              <a:off x="4876800" y="5455376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Arrow 28"/>
            <p:cNvSpPr/>
            <p:nvPr/>
          </p:nvSpPr>
          <p:spPr>
            <a:xfrm flipH="1">
              <a:off x="6568440" y="3352800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Arrow 29"/>
            <p:cNvSpPr/>
            <p:nvPr/>
          </p:nvSpPr>
          <p:spPr>
            <a:xfrm flipH="1">
              <a:off x="5715572" y="4754743"/>
              <a:ext cx="365760" cy="228600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70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News Feed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789" y="1676400"/>
            <a:ext cx="6012701" cy="474005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00400" y="3429000"/>
            <a:ext cx="3017520" cy="10972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00400" y="5334000"/>
            <a:ext cx="3017520" cy="10972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03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Like/React/Comment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152" y="1447800"/>
            <a:ext cx="6629975" cy="509060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971800" y="4267200"/>
            <a:ext cx="3291840" cy="21945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00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981200"/>
            <a:ext cx="8183880" cy="3810000"/>
          </a:xfrm>
        </p:spPr>
        <p:txBody>
          <a:bodyPr>
            <a:normAutofit/>
          </a:bodyPr>
          <a:lstStyle/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How it Works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Toolbar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Home Page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Timeline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Etiquette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Settings</a:t>
            </a:r>
          </a:p>
          <a:p>
            <a:pPr marL="274320" indent="-274320"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Creating an Account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effectLst/>
                <a:cs typeface="Courier New" panose="02070309020205020404" pitchFamily="49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0102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See Who’s Active &amp; Chat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483878"/>
            <a:ext cx="7241458" cy="5029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8336" y="5690118"/>
            <a:ext cx="1830375" cy="8229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4420" y="3281608"/>
            <a:ext cx="2644369" cy="32159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00800" y="1493520"/>
            <a:ext cx="192024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00800" y="5867400"/>
            <a:ext cx="1920240" cy="6400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0" y="3322320"/>
            <a:ext cx="2468880" cy="3200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30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Events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775541"/>
            <a:ext cx="2057578" cy="34597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2971800"/>
            <a:ext cx="5070711" cy="35661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3381" y="951878"/>
            <a:ext cx="4701947" cy="18746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14400" y="3962400"/>
            <a:ext cx="173736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657600" y="1645920"/>
            <a:ext cx="3931920" cy="10972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89960" y="3276600"/>
            <a:ext cx="4937760" cy="3200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98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Groups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03" y="3124200"/>
            <a:ext cx="8506273" cy="31089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1524311"/>
            <a:ext cx="2034716" cy="24157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362200" y="2514600"/>
            <a:ext cx="1828800" cy="1371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0" y="4343400"/>
            <a:ext cx="4206240" cy="1828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15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Pages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493693"/>
            <a:ext cx="3612004" cy="42062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030" y="1828800"/>
            <a:ext cx="3690726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35" y="3116493"/>
            <a:ext cx="2042337" cy="199661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200435" y="1447800"/>
            <a:ext cx="100584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368040" y="3733800"/>
            <a:ext cx="1737360" cy="12801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4343400" y="4114800"/>
            <a:ext cx="1097280" cy="228600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2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Trending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19" y="1828800"/>
            <a:ext cx="7171041" cy="411515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181600" y="3200400"/>
            <a:ext cx="2011680" cy="14630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flipH="1">
            <a:off x="4267200" y="3810000"/>
            <a:ext cx="1097280" cy="228600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0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The Timeline</a:t>
            </a:r>
          </a:p>
        </p:txBody>
      </p:sp>
    </p:spTree>
    <p:extLst>
      <p:ext uri="{BB962C8B-B14F-4D97-AF65-F5344CB8AC3E}">
        <p14:creationId xmlns:p14="http://schemas.microsoft.com/office/powerpoint/2010/main" val="303235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Timeline Home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933" y="1417320"/>
            <a:ext cx="6792267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101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24000"/>
            <a:ext cx="7327081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Status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633" y="3327721"/>
            <a:ext cx="4259949" cy="250719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743200" y="3764280"/>
            <a:ext cx="3474720" cy="5486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19400" y="2057400"/>
            <a:ext cx="3017520" cy="10058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59680" y="3383280"/>
            <a:ext cx="9144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77440" y="4697895"/>
            <a:ext cx="118872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377440" y="5090160"/>
            <a:ext cx="118872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77440" y="5460537"/>
            <a:ext cx="118872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95800" y="4724400"/>
            <a:ext cx="118872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95800" y="5059680"/>
            <a:ext cx="118872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050280" y="3383280"/>
            <a:ext cx="457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46379" y="2971800"/>
            <a:ext cx="2450842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What do you want to share?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336735" y="2608796"/>
            <a:ext cx="2314257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Who can see your update?</a:t>
            </a:r>
            <a:endParaRPr lang="en-US" sz="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19713" y="3886200"/>
            <a:ext cx="174016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Add a Photo/Video</a:t>
            </a:r>
            <a:endParaRPr lang="en-US" sz="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5059680"/>
            <a:ext cx="152400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Create an Album</a:t>
            </a:r>
            <a:endParaRPr lang="en-US" sz="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83858" y="5767068"/>
            <a:ext cx="114300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Tag Friends</a:t>
            </a:r>
            <a:endParaRPr lang="en-US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190192" y="4650982"/>
            <a:ext cx="199253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How are you feeling or what are you doing?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343400" y="5799037"/>
            <a:ext cx="146304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Where are you?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995160" y="3330831"/>
            <a:ext cx="1522313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dirty="0"/>
              <a:t>Add your update</a:t>
            </a:r>
            <a:endParaRPr lang="en-US" sz="1400" b="1" dirty="0"/>
          </a:p>
        </p:txBody>
      </p:sp>
      <p:sp>
        <p:nvSpPr>
          <p:cNvPr id="24" name="Right Arrow 23"/>
          <p:cNvSpPr/>
          <p:nvPr/>
        </p:nvSpPr>
        <p:spPr>
          <a:xfrm rot="5400000">
            <a:off x="3627155" y="343662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5400000">
            <a:off x="5341620" y="305562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5400000">
            <a:off x="2217420" y="433578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19680000">
            <a:off x="2009273" y="572262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988820" y="510540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6200000" flipV="1">
            <a:off x="4876800" y="5455376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flipH="1">
            <a:off x="6568440" y="335280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flipH="1">
            <a:off x="5715572" y="4754743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33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Add Photos/Video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9753" y="1507049"/>
            <a:ext cx="7556075" cy="4893751"/>
            <a:chOff x="609753" y="973649"/>
            <a:chExt cx="7556075" cy="489375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753" y="1569875"/>
              <a:ext cx="3923836" cy="22860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2124" y="3124200"/>
              <a:ext cx="4426635" cy="274320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57800" y="973649"/>
              <a:ext cx="2908028" cy="32004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609600" y="3261360"/>
            <a:ext cx="18288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2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Life Event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25" y="1687393"/>
            <a:ext cx="2022794" cy="35661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405" y="2331720"/>
            <a:ext cx="6061995" cy="38404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90600" y="4800600"/>
            <a:ext cx="9144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8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How It Works</a:t>
            </a:r>
          </a:p>
        </p:txBody>
      </p:sp>
    </p:spTree>
    <p:extLst>
      <p:ext uri="{BB962C8B-B14F-4D97-AF65-F5344CB8AC3E}">
        <p14:creationId xmlns:p14="http://schemas.microsoft.com/office/powerpoint/2010/main" val="2078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Cover Photo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74" y="1504783"/>
            <a:ext cx="8207451" cy="384843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3186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Profile Photo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36752"/>
            <a:ext cx="6825406" cy="3200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3393425"/>
            <a:ext cx="4816257" cy="27434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79120" y="3164825"/>
            <a:ext cx="1554480" cy="1463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2800" y="5715000"/>
            <a:ext cx="4572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19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About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676400"/>
            <a:ext cx="8077900" cy="42447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62000" y="2286000"/>
            <a:ext cx="1645920" cy="28346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30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828800"/>
            <a:ext cx="3987804" cy="37490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Photos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554480"/>
            <a:ext cx="4987130" cy="39319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8848" y="3323564"/>
            <a:ext cx="6031957" cy="3200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72751" y="1849016"/>
            <a:ext cx="9144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28800" y="3657600"/>
            <a:ext cx="73152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0" y="2072640"/>
            <a:ext cx="548640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79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Friends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857" y="1524000"/>
            <a:ext cx="6638543" cy="5029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133857" y="1767840"/>
            <a:ext cx="667512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2453640"/>
            <a:ext cx="91440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2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Facebook Etiquette</a:t>
            </a:r>
          </a:p>
        </p:txBody>
      </p:sp>
    </p:spTree>
    <p:extLst>
      <p:ext uri="{BB962C8B-B14F-4D97-AF65-F5344CB8AC3E}">
        <p14:creationId xmlns:p14="http://schemas.microsoft.com/office/powerpoint/2010/main" val="88953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Things to Know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752600"/>
            <a:ext cx="7620000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What you post on someone’s timeline is visible to all their friends as are all comments you make on a post.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Almost everyone is on Facebook including your boss, significant other, relatives, employees, coworkers, and community members.              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 lvl="1">
              <a:spcAft>
                <a:spcPts val="600"/>
              </a:spcAft>
            </a:pPr>
            <a:r>
              <a:rPr lang="en-US" dirty="0"/>
              <a:t>Don’t post this                                       if you called out sick today!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endParaRPr lang="en-US" dirty="0"/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 marL="342900" indent="-342900">
              <a:spcAft>
                <a:spcPts val="600"/>
              </a:spcAft>
              <a:buFont typeface="+mj-lt"/>
              <a:buAutoNum type="arabicPeriod" startAt="3"/>
            </a:pPr>
            <a:r>
              <a:rPr lang="en-US" dirty="0"/>
              <a:t>Facebook leaves on online footprint; once something is posted, it will always be out there!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582" y="3048000"/>
            <a:ext cx="1823618" cy="228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Right Arrow 4"/>
          <p:cNvSpPr/>
          <p:nvPr/>
        </p:nvSpPr>
        <p:spPr>
          <a:xfrm>
            <a:off x="2743200" y="411480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8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Not Sure? Send a Message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752600"/>
            <a:ext cx="7620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They’re private.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You can include multiple people.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786812"/>
            <a:ext cx="2591025" cy="32311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Right Arrow 6"/>
          <p:cNvSpPr/>
          <p:nvPr/>
        </p:nvSpPr>
        <p:spPr>
          <a:xfrm>
            <a:off x="4968240" y="2133600"/>
            <a:ext cx="365760" cy="228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94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Settings</a:t>
            </a:r>
          </a:p>
        </p:txBody>
      </p:sp>
    </p:spTree>
    <p:extLst>
      <p:ext uri="{BB962C8B-B14F-4D97-AF65-F5344CB8AC3E}">
        <p14:creationId xmlns:p14="http://schemas.microsoft.com/office/powerpoint/2010/main" val="392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Who Can See My Stuff?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938" y="1596231"/>
            <a:ext cx="3734124" cy="366553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791200" y="1596231"/>
            <a:ext cx="36576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3200" y="2895600"/>
            <a:ext cx="3566160" cy="23774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75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Share Content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84854" y="1066800"/>
            <a:ext cx="8249384" cy="5539899"/>
            <a:chOff x="284854" y="1066800"/>
            <a:chExt cx="8249384" cy="553989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985" y="3048000"/>
              <a:ext cx="3681408" cy="32918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0" y="2933541"/>
              <a:ext cx="4298052" cy="3673158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34000" y="1066800"/>
              <a:ext cx="3200238" cy="32918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4854" y="1737360"/>
              <a:ext cx="5272464" cy="14630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7101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Who Can Contact Me?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514980"/>
            <a:ext cx="3764606" cy="37188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1905000"/>
            <a:ext cx="3825572" cy="45038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01040" y="3374421"/>
            <a:ext cx="3566160" cy="11887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76800" y="3810000"/>
            <a:ext cx="3474720" cy="2560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Other Privacy Settings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621280"/>
            <a:ext cx="7191276" cy="39319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169" y="1554480"/>
            <a:ext cx="3871831" cy="3474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493520" y="4587240"/>
            <a:ext cx="109728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5120640"/>
            <a:ext cx="7040880" cy="1371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55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419600"/>
          </a:xfrm>
        </p:spPr>
        <p:txBody>
          <a:bodyPr>
            <a:normAutofit/>
          </a:bodyPr>
          <a:lstStyle/>
          <a:p>
            <a:pPr marL="45720" indent="0">
              <a:buClr>
                <a:srgbClr val="934747"/>
              </a:buClr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4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990" y="2301240"/>
            <a:ext cx="39243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QUESTIONS?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152400" y="3276600"/>
            <a:ext cx="8839200" cy="3048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Clr>
                <a:srgbClr val="934747"/>
              </a:buClr>
              <a:buFont typeface="Georgia"/>
              <a:buNone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Font typeface="Georgia"/>
              <a:buNone/>
            </a:pPr>
            <a:r>
              <a:rPr lang="en-US" sz="4800" b="1" dirty="0">
                <a:solidFill>
                  <a:schemeClr val="tx1"/>
                </a:solidFill>
                <a:latin typeface="Segoe UI Semibold" panose="020B0702040204020203" pitchFamily="34" charset="0"/>
              </a:rPr>
              <a:t>THANKS FOR COMING!</a:t>
            </a:r>
          </a:p>
          <a:p>
            <a:pPr marL="45720" indent="0" algn="ctr">
              <a:buClr>
                <a:srgbClr val="934747"/>
              </a:buClr>
              <a:buFont typeface="Georgia"/>
              <a:buNone/>
            </a:pPr>
            <a:endParaRPr lang="en-US" sz="3200" b="1" dirty="0">
              <a:solidFill>
                <a:schemeClr val="accent2">
                  <a:lumMod val="75000"/>
                </a:schemeClr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Font typeface="Georgia"/>
              <a:buNone/>
            </a:pPr>
            <a:endParaRPr lang="en-US" sz="2800" b="1" dirty="0">
              <a:solidFill>
                <a:schemeClr val="tx1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Font typeface="Georgia"/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  <a:p>
            <a:pPr marL="45720" indent="0" algn="ctr">
              <a:buClr>
                <a:srgbClr val="934747"/>
              </a:buClr>
              <a:buFont typeface="Georgia"/>
              <a:buNone/>
            </a:pPr>
            <a:endParaRPr lang="en-US" sz="2800" b="1" dirty="0">
              <a:solidFill>
                <a:srgbClr val="934747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65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Make Friends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80" y="1502540"/>
            <a:ext cx="6462320" cy="506011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1158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Determine Who Sees What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676400"/>
            <a:ext cx="4412362" cy="30787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819400"/>
            <a:ext cx="3269263" cy="33378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882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Interact on the Home Page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27233"/>
            <a:ext cx="8488343" cy="46634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760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Share Info on the Timeline</a:t>
            </a:r>
            <a:endParaRPr lang="en-US" sz="4800" b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337" y="1432560"/>
            <a:ext cx="6808450" cy="5120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7350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828925"/>
            <a:ext cx="7772400" cy="1362075"/>
          </a:xfrm>
        </p:spPr>
        <p:txBody>
          <a:bodyPr/>
          <a:lstStyle/>
          <a:p>
            <a:pPr algn="ctr"/>
            <a:r>
              <a:rPr lang="en-US" sz="4800" dirty="0"/>
              <a:t>The Toolbar</a:t>
            </a:r>
          </a:p>
        </p:txBody>
      </p:sp>
    </p:spTree>
    <p:extLst>
      <p:ext uri="{BB962C8B-B14F-4D97-AF65-F5344CB8AC3E}">
        <p14:creationId xmlns:p14="http://schemas.microsoft.com/office/powerpoint/2010/main" val="353516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 - Standard PowerPoint 1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- Standard PowerPoint 1" id="{E3AD3731-8359-4143-BAD5-90217CEC5C7A}" vid="{0843EC4A-8DA6-4C41-B59B-258E747AF9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- Standard PowerPoint</Template>
  <TotalTime>1163</TotalTime>
  <Words>486</Words>
  <Application>Microsoft Office PowerPoint</Application>
  <PresentationFormat>On-screen Show (4:3)</PresentationFormat>
  <Paragraphs>147</Paragraphs>
  <Slides>42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Theme - Standard PowerPoint 1</vt:lpstr>
      <vt:lpstr>Facebook Basics</vt:lpstr>
      <vt:lpstr>Agenda</vt:lpstr>
      <vt:lpstr>How It Works</vt:lpstr>
      <vt:lpstr>Share Content</vt:lpstr>
      <vt:lpstr>Make Friends</vt:lpstr>
      <vt:lpstr>Determine Who Sees What</vt:lpstr>
      <vt:lpstr>Interact on the Home Page</vt:lpstr>
      <vt:lpstr>Share Info on the Timeline</vt:lpstr>
      <vt:lpstr>The Toolbar</vt:lpstr>
      <vt:lpstr>Search Box</vt:lpstr>
      <vt:lpstr>Navigation buttons</vt:lpstr>
      <vt:lpstr>Friend Requests</vt:lpstr>
      <vt:lpstr>Messages</vt:lpstr>
      <vt:lpstr>Notifications</vt:lpstr>
      <vt:lpstr>Privacy Shortcuts</vt:lpstr>
      <vt:lpstr>The Home Page</vt:lpstr>
      <vt:lpstr>Update Status</vt:lpstr>
      <vt:lpstr>News Feed</vt:lpstr>
      <vt:lpstr>Like/React/Comment</vt:lpstr>
      <vt:lpstr>See Who’s Active &amp; Chat</vt:lpstr>
      <vt:lpstr>Events</vt:lpstr>
      <vt:lpstr>Groups</vt:lpstr>
      <vt:lpstr>Pages</vt:lpstr>
      <vt:lpstr>Trending</vt:lpstr>
      <vt:lpstr>The Timeline</vt:lpstr>
      <vt:lpstr>Timeline Home</vt:lpstr>
      <vt:lpstr>Status</vt:lpstr>
      <vt:lpstr>Add Photos/Video</vt:lpstr>
      <vt:lpstr>Life Event</vt:lpstr>
      <vt:lpstr>Cover Photo</vt:lpstr>
      <vt:lpstr>Profile Photo</vt:lpstr>
      <vt:lpstr>About</vt:lpstr>
      <vt:lpstr>Photos</vt:lpstr>
      <vt:lpstr>Friends</vt:lpstr>
      <vt:lpstr>Facebook Etiquette</vt:lpstr>
      <vt:lpstr>Things to Know</vt:lpstr>
      <vt:lpstr>Not Sure? Send a Message</vt:lpstr>
      <vt:lpstr>Settings</vt:lpstr>
      <vt:lpstr>Who Can See My Stuff?</vt:lpstr>
      <vt:lpstr>Who Can Contact Me?</vt:lpstr>
      <vt:lpstr>Other Privacy Settings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Connected!  Facebook Basics</dc:title>
  <dc:creator>Monica Dombrowski</dc:creator>
  <cp:lastModifiedBy>Nellie Barrett</cp:lastModifiedBy>
  <cp:revision>106</cp:revision>
  <cp:lastPrinted>2016-11-30T23:34:33Z</cp:lastPrinted>
  <dcterms:created xsi:type="dcterms:W3CDTF">2014-05-30T16:35:15Z</dcterms:created>
  <dcterms:modified xsi:type="dcterms:W3CDTF">2017-11-13T17:13:15Z</dcterms:modified>
</cp:coreProperties>
</file>