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tags/tag1.xml" ContentType="application/vnd.openxmlformats-officedocument.presentationml.tags+xml"/>
  <Override PartName="/ppt/notesSlides/notesSlide8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83"/>
  </p:notesMasterIdLst>
  <p:handoutMasterIdLst>
    <p:handoutMasterId r:id="rId84"/>
  </p:handoutMasterIdLst>
  <p:sldIdLst>
    <p:sldId id="256" r:id="rId2"/>
    <p:sldId id="294" r:id="rId3"/>
    <p:sldId id="418" r:id="rId4"/>
    <p:sldId id="419" r:id="rId5"/>
    <p:sldId id="400" r:id="rId6"/>
    <p:sldId id="412" r:id="rId7"/>
    <p:sldId id="411" r:id="rId8"/>
    <p:sldId id="420" r:id="rId9"/>
    <p:sldId id="413" r:id="rId10"/>
    <p:sldId id="421" r:id="rId11"/>
    <p:sldId id="422" r:id="rId12"/>
    <p:sldId id="423" r:id="rId13"/>
    <p:sldId id="425" r:id="rId14"/>
    <p:sldId id="426" r:id="rId15"/>
    <p:sldId id="427" r:id="rId16"/>
    <p:sldId id="428" r:id="rId17"/>
    <p:sldId id="429" r:id="rId18"/>
    <p:sldId id="424" r:id="rId19"/>
    <p:sldId id="430" r:id="rId20"/>
    <p:sldId id="431" r:id="rId21"/>
    <p:sldId id="432" r:id="rId22"/>
    <p:sldId id="433" r:id="rId23"/>
    <p:sldId id="548" r:id="rId24"/>
    <p:sldId id="448" r:id="rId25"/>
    <p:sldId id="434" r:id="rId26"/>
    <p:sldId id="546" r:id="rId27"/>
    <p:sldId id="435" r:id="rId28"/>
    <p:sldId id="436" r:id="rId29"/>
    <p:sldId id="437" r:id="rId30"/>
    <p:sldId id="438" r:id="rId31"/>
    <p:sldId id="439" r:id="rId32"/>
    <p:sldId id="440" r:id="rId33"/>
    <p:sldId id="441" r:id="rId34"/>
    <p:sldId id="442" r:id="rId35"/>
    <p:sldId id="443" r:id="rId36"/>
    <p:sldId id="444" r:id="rId37"/>
    <p:sldId id="445" r:id="rId38"/>
    <p:sldId id="446" r:id="rId39"/>
    <p:sldId id="449" r:id="rId40"/>
    <p:sldId id="547" r:id="rId41"/>
    <p:sldId id="550" r:id="rId42"/>
    <p:sldId id="508" r:id="rId43"/>
    <p:sldId id="509" r:id="rId44"/>
    <p:sldId id="510" r:id="rId45"/>
    <p:sldId id="511" r:id="rId46"/>
    <p:sldId id="512" r:id="rId47"/>
    <p:sldId id="513" r:id="rId48"/>
    <p:sldId id="514" r:id="rId49"/>
    <p:sldId id="515" r:id="rId50"/>
    <p:sldId id="516" r:id="rId51"/>
    <p:sldId id="517" r:id="rId52"/>
    <p:sldId id="518" r:id="rId53"/>
    <p:sldId id="519" r:id="rId54"/>
    <p:sldId id="520" r:id="rId55"/>
    <p:sldId id="522" r:id="rId56"/>
    <p:sldId id="523" r:id="rId57"/>
    <p:sldId id="524" r:id="rId58"/>
    <p:sldId id="525" r:id="rId59"/>
    <p:sldId id="526" r:id="rId60"/>
    <p:sldId id="528" r:id="rId61"/>
    <p:sldId id="527" r:id="rId62"/>
    <p:sldId id="529" r:id="rId63"/>
    <p:sldId id="530" r:id="rId64"/>
    <p:sldId id="538" r:id="rId65"/>
    <p:sldId id="531" r:id="rId66"/>
    <p:sldId id="532" r:id="rId67"/>
    <p:sldId id="533" r:id="rId68"/>
    <p:sldId id="534" r:id="rId69"/>
    <p:sldId id="535" r:id="rId70"/>
    <p:sldId id="536" r:id="rId71"/>
    <p:sldId id="537" r:id="rId72"/>
    <p:sldId id="539" r:id="rId73"/>
    <p:sldId id="540" r:id="rId74"/>
    <p:sldId id="541" r:id="rId75"/>
    <p:sldId id="542" r:id="rId76"/>
    <p:sldId id="543" r:id="rId77"/>
    <p:sldId id="544" r:id="rId78"/>
    <p:sldId id="545" r:id="rId79"/>
    <p:sldId id="352" r:id="rId80"/>
    <p:sldId id="350" r:id="rId81"/>
    <p:sldId id="349" r:id="rId82"/>
  </p:sldIdLst>
  <p:sldSz cx="9144000" cy="6858000" type="screen4x3"/>
  <p:notesSz cx="7010400" cy="9296400"/>
  <p:defaultTextStyle>
    <a:defPPr>
      <a:defRPr lang="en-US"/>
    </a:defPPr>
    <a:lvl1pPr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1pPr>
    <a:lvl2pPr marL="4572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2pPr>
    <a:lvl3pPr marL="9144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3pPr>
    <a:lvl4pPr marL="13716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4pPr>
    <a:lvl5pPr marL="1828800" algn="l" rtl="0" eaLnBrk="0" fontAlgn="base" hangingPunct="0">
      <a:spcBef>
        <a:spcPct val="0"/>
      </a:spcBef>
      <a:spcAft>
        <a:spcPct val="0"/>
      </a:spcAft>
      <a:defRPr kern="1200">
        <a:solidFill>
          <a:schemeClr val="tx1"/>
        </a:solidFill>
        <a:latin typeface="Segoe UI" panose="020B0502040204020203" pitchFamily="34" charset="0"/>
        <a:ea typeface="+mn-ea"/>
        <a:cs typeface="+mn-cs"/>
      </a:defRPr>
    </a:lvl5pPr>
    <a:lvl6pPr marL="2286000" algn="l" defTabSz="914400" rtl="0" eaLnBrk="1" latinLnBrk="0" hangingPunct="1">
      <a:defRPr kern="1200">
        <a:solidFill>
          <a:schemeClr val="tx1"/>
        </a:solidFill>
        <a:latin typeface="Segoe UI" panose="020B0502040204020203" pitchFamily="34" charset="0"/>
        <a:ea typeface="+mn-ea"/>
        <a:cs typeface="+mn-cs"/>
      </a:defRPr>
    </a:lvl6pPr>
    <a:lvl7pPr marL="2743200" algn="l" defTabSz="914400" rtl="0" eaLnBrk="1" latinLnBrk="0" hangingPunct="1">
      <a:defRPr kern="1200">
        <a:solidFill>
          <a:schemeClr val="tx1"/>
        </a:solidFill>
        <a:latin typeface="Segoe UI" panose="020B0502040204020203" pitchFamily="34" charset="0"/>
        <a:ea typeface="+mn-ea"/>
        <a:cs typeface="+mn-cs"/>
      </a:defRPr>
    </a:lvl7pPr>
    <a:lvl8pPr marL="3200400" algn="l" defTabSz="914400" rtl="0" eaLnBrk="1" latinLnBrk="0" hangingPunct="1">
      <a:defRPr kern="1200">
        <a:solidFill>
          <a:schemeClr val="tx1"/>
        </a:solidFill>
        <a:latin typeface="Segoe UI" panose="020B0502040204020203" pitchFamily="34" charset="0"/>
        <a:ea typeface="+mn-ea"/>
        <a:cs typeface="+mn-cs"/>
      </a:defRPr>
    </a:lvl8pPr>
    <a:lvl9pPr marL="3657600" algn="l" defTabSz="914400" rtl="0" eaLnBrk="1" latinLnBrk="0" hangingPunct="1">
      <a:defRPr kern="1200">
        <a:solidFill>
          <a:schemeClr val="tx1"/>
        </a:solidFill>
        <a:latin typeface="Segoe UI" panose="020B0502040204020203" pitchFamily="34" charset="0"/>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4"/>
    <p:restoredTop sz="59135" autoAdjust="0"/>
  </p:normalViewPr>
  <p:slideViewPr>
    <p:cSldViewPr>
      <p:cViewPr varScale="1">
        <p:scale>
          <a:sx n="71" d="100"/>
          <a:sy n="71" d="100"/>
        </p:scale>
        <p:origin x="1840" y="1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handoutMaster" Target="handoutMasters/handoutMaster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theme" Target="theme/theme1.xml"/><Relationship Id="rId61" Type="http://schemas.openxmlformats.org/officeDocument/2006/relationships/slide" Target="slides/slide60.xml"/><Relationship Id="rId82" Type="http://schemas.openxmlformats.org/officeDocument/2006/relationships/slide" Target="slides/slide8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D036F87C-13C8-016C-C2B9-0578AE3EE74A}"/>
              </a:ext>
            </a:extLst>
          </p:cNvPr>
          <p:cNvSpPr>
            <a:spLocks noGrp="1"/>
          </p:cNvSpPr>
          <p:nvPr>
            <p:ph type="hdr" sz="quarter"/>
          </p:nvPr>
        </p:nvSpPr>
        <p:spPr>
          <a:xfrm>
            <a:off x="0" y="0"/>
            <a:ext cx="3038475" cy="466725"/>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ACD65775-BA8D-F2CA-3451-E4255A333D4E}"/>
              </a:ext>
            </a:extLst>
          </p:cNvPr>
          <p:cNvSpPr>
            <a:spLocks noGrp="1"/>
          </p:cNvSpPr>
          <p:nvPr>
            <p:ph type="dt" sz="quarter" idx="1"/>
          </p:nvPr>
        </p:nvSpPr>
        <p:spPr>
          <a:xfrm>
            <a:off x="3970338" y="0"/>
            <a:ext cx="3038475" cy="466725"/>
          </a:xfrm>
          <a:prstGeom prst="rect">
            <a:avLst/>
          </a:prstGeom>
        </p:spPr>
        <p:txBody>
          <a:bodyPr vert="horz" lIns="91440" tIns="45720" rIns="91440" bIns="45720" rtlCol="0"/>
          <a:lstStyle>
            <a:lvl1pPr algn="r" eaLnBrk="1" fontAlgn="auto" hangingPunct="1">
              <a:spcBef>
                <a:spcPts val="0"/>
              </a:spcBef>
              <a:spcAft>
                <a:spcPts val="0"/>
              </a:spcAft>
              <a:defRPr sz="1200" smtClean="0">
                <a:latin typeface="+mn-lt"/>
              </a:defRPr>
            </a:lvl1pPr>
          </a:lstStyle>
          <a:p>
            <a:pPr>
              <a:defRPr/>
            </a:pPr>
            <a:fld id="{725EDF42-8D9D-3A42-9660-789422E7E5F3}" type="datetimeFigureOut">
              <a:rPr lang="en-US"/>
              <a:pPr>
                <a:defRPr/>
              </a:pPr>
              <a:t>9/25/22</a:t>
            </a:fld>
            <a:endParaRPr lang="en-US"/>
          </a:p>
        </p:txBody>
      </p:sp>
      <p:sp>
        <p:nvSpPr>
          <p:cNvPr id="4" name="Footer Placeholder 3">
            <a:extLst>
              <a:ext uri="{FF2B5EF4-FFF2-40B4-BE49-F238E27FC236}">
                <a16:creationId xmlns:a16="http://schemas.microsoft.com/office/drawing/2014/main" id="{05B6D840-58CE-35AF-B0E5-6BE5A95CCB6D}"/>
              </a:ext>
            </a:extLst>
          </p:cNvPr>
          <p:cNvSpPr>
            <a:spLocks noGrp="1"/>
          </p:cNvSpPr>
          <p:nvPr>
            <p:ph type="ftr" sz="quarter" idx="2"/>
          </p:nvPr>
        </p:nvSpPr>
        <p:spPr>
          <a:xfrm>
            <a:off x="0" y="8829675"/>
            <a:ext cx="3038475" cy="466725"/>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5" name="Slide Number Placeholder 4">
            <a:extLst>
              <a:ext uri="{FF2B5EF4-FFF2-40B4-BE49-F238E27FC236}">
                <a16:creationId xmlns:a16="http://schemas.microsoft.com/office/drawing/2014/main" id="{51DFA8E3-3A62-193B-6260-2E290CDB7B1E}"/>
              </a:ext>
            </a:extLst>
          </p:cNvPr>
          <p:cNvSpPr>
            <a:spLocks noGrp="1"/>
          </p:cNvSpPr>
          <p:nvPr>
            <p:ph type="sldNum" sz="quarter" idx="3"/>
          </p:nvPr>
        </p:nvSpPr>
        <p:spPr>
          <a:xfrm>
            <a:off x="3970338" y="8829675"/>
            <a:ext cx="3038475" cy="466725"/>
          </a:xfrm>
          <a:prstGeom prst="rect">
            <a:avLst/>
          </a:prstGeom>
        </p:spPr>
        <p:txBody>
          <a:bodyPr vert="horz" lIns="91440" tIns="45720" rIns="91440" bIns="45720" rtlCol="0" anchor="b"/>
          <a:lstStyle>
            <a:lvl1pPr algn="r" eaLnBrk="1" fontAlgn="auto" hangingPunct="1">
              <a:spcBef>
                <a:spcPts val="0"/>
              </a:spcBef>
              <a:spcAft>
                <a:spcPts val="0"/>
              </a:spcAft>
              <a:defRPr sz="1200" smtClean="0">
                <a:latin typeface="+mn-lt"/>
              </a:defRPr>
            </a:lvl1pPr>
          </a:lstStyle>
          <a:p>
            <a:pPr>
              <a:defRPr/>
            </a:pPr>
            <a:fld id="{510CACFD-4152-594E-9BF0-A979775C96DF}" type="slidenum">
              <a:rPr lang="en-US"/>
              <a:pPr>
                <a:defRPr/>
              </a:pPr>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26A1C94-0F59-03C2-ED5D-7814FD8B90CD}"/>
              </a:ext>
            </a:extLst>
          </p:cNvPr>
          <p:cNvSpPr>
            <a:spLocks noGrp="1"/>
          </p:cNvSpPr>
          <p:nvPr>
            <p:ph type="hdr" sz="quarter"/>
          </p:nvPr>
        </p:nvSpPr>
        <p:spPr>
          <a:xfrm>
            <a:off x="0" y="0"/>
            <a:ext cx="3038475" cy="465138"/>
          </a:xfrm>
          <a:prstGeom prst="rect">
            <a:avLst/>
          </a:prstGeom>
        </p:spPr>
        <p:txBody>
          <a:bodyPr vert="horz" lIns="93177" tIns="46589" rIns="93177" bIns="46589"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77A68CC6-C695-C3E8-7986-7890C5B117A8}"/>
              </a:ext>
            </a:extLst>
          </p:cNvPr>
          <p:cNvSpPr>
            <a:spLocks noGrp="1"/>
          </p:cNvSpPr>
          <p:nvPr>
            <p:ph type="dt" idx="1"/>
          </p:nvPr>
        </p:nvSpPr>
        <p:spPr>
          <a:xfrm>
            <a:off x="3970338" y="0"/>
            <a:ext cx="3038475" cy="465138"/>
          </a:xfrm>
          <a:prstGeom prst="rect">
            <a:avLst/>
          </a:prstGeom>
        </p:spPr>
        <p:txBody>
          <a:bodyPr vert="horz" lIns="93177" tIns="46589" rIns="93177" bIns="46589" rtlCol="0"/>
          <a:lstStyle>
            <a:lvl1pPr algn="r" eaLnBrk="1" fontAlgn="auto" hangingPunct="1">
              <a:spcBef>
                <a:spcPts val="0"/>
              </a:spcBef>
              <a:spcAft>
                <a:spcPts val="0"/>
              </a:spcAft>
              <a:defRPr sz="1200" smtClean="0">
                <a:latin typeface="+mn-lt"/>
              </a:defRPr>
            </a:lvl1pPr>
          </a:lstStyle>
          <a:p>
            <a:pPr>
              <a:defRPr/>
            </a:pPr>
            <a:fld id="{134CAF51-6D95-784E-AF2E-AC7A31CB8762}" type="datetimeFigureOut">
              <a:rPr lang="en-US"/>
              <a:pPr>
                <a:defRPr/>
              </a:pPr>
              <a:t>9/25/22</a:t>
            </a:fld>
            <a:endParaRPr lang="en-US"/>
          </a:p>
        </p:txBody>
      </p:sp>
      <p:sp>
        <p:nvSpPr>
          <p:cNvPr id="4" name="Slide Image Placeholder 3">
            <a:extLst>
              <a:ext uri="{FF2B5EF4-FFF2-40B4-BE49-F238E27FC236}">
                <a16:creationId xmlns:a16="http://schemas.microsoft.com/office/drawing/2014/main" id="{9F7A3FB7-F76A-AAB9-3CBA-7D3E89D862F8}"/>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3177" tIns="46589" rIns="93177" bIns="46589" rtlCol="0" anchor="ctr"/>
          <a:lstStyle/>
          <a:p>
            <a:pPr lvl="0"/>
            <a:endParaRPr lang="en-US" noProof="0"/>
          </a:p>
        </p:txBody>
      </p:sp>
      <p:sp>
        <p:nvSpPr>
          <p:cNvPr id="5" name="Notes Placeholder 4">
            <a:extLst>
              <a:ext uri="{FF2B5EF4-FFF2-40B4-BE49-F238E27FC236}">
                <a16:creationId xmlns:a16="http://schemas.microsoft.com/office/drawing/2014/main" id="{C8362BBC-D30D-C4B8-6147-0811B55F0D99}"/>
              </a:ext>
            </a:extLst>
          </p:cNvPr>
          <p:cNvSpPr>
            <a:spLocks noGrp="1"/>
          </p:cNvSpPr>
          <p:nvPr>
            <p:ph type="body" sz="quarter" idx="3"/>
          </p:nvPr>
        </p:nvSpPr>
        <p:spPr>
          <a:xfrm>
            <a:off x="701675" y="4416425"/>
            <a:ext cx="5607050" cy="4183063"/>
          </a:xfrm>
          <a:prstGeom prst="rect">
            <a:avLst/>
          </a:prstGeom>
        </p:spPr>
        <p:txBody>
          <a:bodyPr vert="horz" lIns="93177" tIns="46589" rIns="93177" bIns="46589"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B98CA37F-5955-B412-264C-039DBEBEDB88}"/>
              </a:ext>
            </a:extLst>
          </p:cNvPr>
          <p:cNvSpPr>
            <a:spLocks noGrp="1"/>
          </p:cNvSpPr>
          <p:nvPr>
            <p:ph type="ftr" sz="quarter" idx="4"/>
          </p:nvPr>
        </p:nvSpPr>
        <p:spPr>
          <a:xfrm>
            <a:off x="0" y="8829675"/>
            <a:ext cx="3038475" cy="465138"/>
          </a:xfrm>
          <a:prstGeom prst="rect">
            <a:avLst/>
          </a:prstGeom>
        </p:spPr>
        <p:txBody>
          <a:bodyPr vert="horz" lIns="93177" tIns="46589" rIns="93177" bIns="46589"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74E13CB1-9BF0-BDC4-9922-45A4C0E160AE}"/>
              </a:ext>
            </a:extLst>
          </p:cNvPr>
          <p:cNvSpPr>
            <a:spLocks noGrp="1"/>
          </p:cNvSpPr>
          <p:nvPr>
            <p:ph type="sldNum" sz="quarter" idx="5"/>
          </p:nvPr>
        </p:nvSpPr>
        <p:spPr>
          <a:xfrm>
            <a:off x="3970338" y="8829675"/>
            <a:ext cx="3038475" cy="465138"/>
          </a:xfrm>
          <a:prstGeom prst="rect">
            <a:avLst/>
          </a:prstGeom>
        </p:spPr>
        <p:txBody>
          <a:bodyPr vert="horz" lIns="93177" tIns="46589" rIns="93177" bIns="46589" rtlCol="0" anchor="b"/>
          <a:lstStyle>
            <a:lvl1pPr algn="r" eaLnBrk="1" fontAlgn="auto" hangingPunct="1">
              <a:spcBef>
                <a:spcPts val="0"/>
              </a:spcBef>
              <a:spcAft>
                <a:spcPts val="0"/>
              </a:spcAft>
              <a:defRPr sz="1200" smtClean="0">
                <a:latin typeface="+mn-lt"/>
              </a:defRPr>
            </a:lvl1pPr>
          </a:lstStyle>
          <a:p>
            <a:pPr>
              <a:defRPr/>
            </a:pPr>
            <a:fld id="{55D400AC-BDE1-A34F-9680-7A285E1B606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gmail.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3" Type="http://schemas.openxmlformats.org/officeDocument/2006/relationships/hyperlink" Target="http://www.gmail.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Slide Image Placeholder 1">
            <a:extLst>
              <a:ext uri="{FF2B5EF4-FFF2-40B4-BE49-F238E27FC236}">
                <a16:creationId xmlns:a16="http://schemas.microsoft.com/office/drawing/2014/main" id="{8ACBB999-9E71-F045-299F-D147BE4AC68E}"/>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4" name="Notes Placeholder 2">
            <a:extLst>
              <a:ext uri="{FF2B5EF4-FFF2-40B4-BE49-F238E27FC236}">
                <a16:creationId xmlns:a16="http://schemas.microsoft.com/office/drawing/2014/main" id="{A58312A8-1DAF-8D0A-19EE-D865C29DEF8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i="1" dirty="0">
                <a:highlight>
                  <a:srgbClr val="FFFF00"/>
                </a:highlight>
              </a:rPr>
              <a:t>INSTRUCTOR NOTE: </a:t>
            </a:r>
            <a:r>
              <a:rPr lang="en-US" i="0" dirty="0">
                <a:highlight>
                  <a:srgbClr val="FFFF00"/>
                </a:highlight>
              </a:rPr>
              <a:t>Please update this slide with the appropriate information:</a:t>
            </a:r>
          </a:p>
          <a:p>
            <a:pPr marL="171450" indent="-171450">
              <a:buFont typeface="Arial" panose="020B0604020202020204" pitchFamily="34" charset="0"/>
              <a:buChar char="•"/>
            </a:pPr>
            <a:r>
              <a:rPr lang="en-US" sz="1200" kern="1200" dirty="0">
                <a:solidFill>
                  <a:schemeClr val="tx1"/>
                </a:solidFill>
                <a:effectLst/>
                <a:highlight>
                  <a:srgbClr val="FFFF00"/>
                </a:highlight>
                <a:latin typeface="+mn-lt"/>
                <a:ea typeface="+mn-ea"/>
                <a:cs typeface="+mn-cs"/>
              </a:rPr>
              <a:t>Instructor name</a:t>
            </a:r>
          </a:p>
          <a:p>
            <a:pPr marL="171450" indent="-171450">
              <a:buFont typeface="Arial" panose="020B0604020202020204" pitchFamily="34" charset="0"/>
              <a:buChar char="•"/>
            </a:pPr>
            <a:r>
              <a:rPr lang="en-US" sz="1200" kern="1200" dirty="0">
                <a:solidFill>
                  <a:schemeClr val="tx1"/>
                </a:solidFill>
                <a:effectLst/>
                <a:highlight>
                  <a:srgbClr val="FFFF00"/>
                </a:highlight>
                <a:latin typeface="+mn-lt"/>
                <a:ea typeface="+mn-ea"/>
                <a:cs typeface="+mn-cs"/>
              </a:rPr>
              <a:t>Instructor affiliation (for instance, library staff member, community volunteer, etc.) </a:t>
            </a:r>
          </a:p>
          <a:p>
            <a:pPr marL="171450" indent="-171450">
              <a:buFont typeface="Arial" panose="020B0604020202020204" pitchFamily="34" charset="0"/>
              <a:buChar char="•"/>
            </a:pPr>
            <a:r>
              <a:rPr lang="en-US" sz="1200" kern="1200" dirty="0">
                <a:solidFill>
                  <a:schemeClr val="tx1"/>
                </a:solidFill>
                <a:effectLst/>
                <a:highlight>
                  <a:srgbClr val="FFFF00"/>
                </a:highlight>
                <a:latin typeface="+mn-lt"/>
                <a:ea typeface="+mn-ea"/>
                <a:cs typeface="+mn-cs"/>
              </a:rPr>
              <a:t>Location name</a:t>
            </a:r>
            <a:r>
              <a:rPr lang="en-US" dirty="0">
                <a:effectLst/>
                <a:highlight>
                  <a:srgbClr val="FFFF00"/>
                </a:highlight>
              </a:rPr>
              <a:t> </a:t>
            </a:r>
          </a:p>
          <a:p>
            <a:endParaRPr lang="en-US" dirty="0">
              <a:effectLst/>
              <a:highlight>
                <a:srgbClr val="FFFF00"/>
              </a:highlight>
            </a:endParaRPr>
          </a:p>
          <a:p>
            <a:r>
              <a:rPr lang="en-US" i="1" dirty="0">
                <a:effectLst/>
                <a:highlight>
                  <a:srgbClr val="FFFF00"/>
                </a:highlight>
              </a:rPr>
              <a:t>INSTRUCTOR NOTE:</a:t>
            </a:r>
            <a:r>
              <a:rPr lang="en-US" dirty="0">
                <a:effectLst/>
                <a:highlight>
                  <a:srgbClr val="FFFF00"/>
                </a:highlight>
              </a:rPr>
              <a:t> Before the workshop, please review the Instructor Outline for guidance on what to do to prepare for the workshop. You’ll find notes on how to conduct the workshop and details on what you should do once the workshop ends. </a:t>
            </a:r>
            <a:endParaRPr lang="en-US" dirty="0">
              <a:highlight>
                <a:srgbClr val="FFFF00"/>
              </a:highlight>
            </a:endParaRPr>
          </a:p>
          <a:p>
            <a:pPr>
              <a:spcBef>
                <a:spcPct val="0"/>
              </a:spcBef>
            </a:pPr>
            <a:endParaRPr lang="en-US" altLang="en-US" dirty="0"/>
          </a:p>
          <a:p>
            <a:r>
              <a:rPr lang="en-US" i="1" dirty="0"/>
              <a:t>INSTRUCTOR NOTE: </a:t>
            </a:r>
            <a:r>
              <a:rPr lang="en-US" i="0" dirty="0"/>
              <a:t>Please use the Instructor Outline for talking points for the presentation. Slide notations begin on page 5 of Instructor Outline.</a:t>
            </a:r>
          </a:p>
          <a:p>
            <a:endParaRPr lang="en-US" i="0" dirty="0"/>
          </a:p>
          <a:p>
            <a:r>
              <a:rPr lang="en-US" sz="1200" kern="1200" dirty="0">
                <a:solidFill>
                  <a:schemeClr val="tx1"/>
                </a:solidFill>
                <a:effectLst/>
                <a:latin typeface="+mn-lt"/>
                <a:ea typeface="+mn-ea"/>
                <a:cs typeface="+mn-cs"/>
              </a:rPr>
              <a:t>Today’s workshop is provided with support from AT&amp;T and the Public Library Association. </a:t>
            </a:r>
          </a:p>
          <a:p>
            <a:endParaRPr lang="en-US" sz="1200" i="1" kern="1200" dirty="0">
              <a:solidFill>
                <a:schemeClr val="tx1"/>
              </a:solidFill>
              <a:effectLst/>
              <a:latin typeface="+mn-lt"/>
              <a:ea typeface="+mn-ea"/>
              <a:cs typeface="+mn-cs"/>
            </a:endParaRPr>
          </a:p>
          <a:p>
            <a:r>
              <a:rPr lang="en-US" i="1" dirty="0"/>
              <a:t>INSTRUCTOR NOTE: </a:t>
            </a:r>
            <a:r>
              <a:rPr lang="en-US" sz="1200" i="0" kern="1200" dirty="0">
                <a:solidFill>
                  <a:schemeClr val="tx1"/>
                </a:solidFill>
                <a:effectLst/>
                <a:latin typeface="+mn-lt"/>
                <a:ea typeface="+mn-ea"/>
                <a:cs typeface="+mn-cs"/>
              </a:rPr>
              <a:t>Include thank-you to community collaborator if applicable.</a:t>
            </a:r>
          </a:p>
          <a:p>
            <a:endParaRPr lang="en-US" sz="1200" i="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My name is </a:t>
            </a:r>
            <a:r>
              <a:rPr lang="en-US" sz="1200" b="1" kern="1200" dirty="0">
                <a:solidFill>
                  <a:schemeClr val="tx1"/>
                </a:solidFill>
                <a:effectLst/>
                <a:latin typeface="+mn-lt"/>
                <a:ea typeface="+mn-ea"/>
                <a:cs typeface="+mn-cs"/>
              </a:rPr>
              <a:t>&lt;your name here&gt; </a:t>
            </a:r>
            <a:r>
              <a:rPr lang="en-US" sz="1200" kern="1200" dirty="0">
                <a:solidFill>
                  <a:schemeClr val="tx1"/>
                </a:solidFill>
                <a:effectLst/>
                <a:latin typeface="+mn-lt"/>
                <a:ea typeface="+mn-ea"/>
                <a:cs typeface="+mn-cs"/>
              </a:rPr>
              <a:t>and I am </a:t>
            </a:r>
            <a:r>
              <a:rPr lang="en-US" sz="1200" b="1" kern="1200" dirty="0">
                <a:solidFill>
                  <a:schemeClr val="tx1"/>
                </a:solidFill>
                <a:effectLst/>
                <a:latin typeface="+mn-lt"/>
                <a:ea typeface="+mn-ea"/>
                <a:cs typeface="+mn-cs"/>
              </a:rPr>
              <a:t>&lt;brief description of yourself&gt;. </a:t>
            </a:r>
            <a:r>
              <a:rPr lang="en-US" sz="1200" kern="1200" dirty="0">
                <a:solidFill>
                  <a:schemeClr val="tx1"/>
                </a:solidFill>
                <a:effectLst/>
                <a:latin typeface="+mn-lt"/>
                <a:ea typeface="+mn-ea"/>
                <a:cs typeface="+mn-cs"/>
              </a:rPr>
              <a:t>Before we get started here are a few housekeeping items: </a:t>
            </a:r>
            <a:r>
              <a:rPr lang="en-US" sz="1200" b="1" kern="1200" dirty="0">
                <a:solidFill>
                  <a:schemeClr val="tx1"/>
                </a:solidFill>
                <a:effectLst/>
                <a:latin typeface="+mn-lt"/>
                <a:ea typeface="+mn-ea"/>
                <a:cs typeface="+mn-cs"/>
              </a:rPr>
              <a:t>&lt;mention the items that are relevant to your workshop&gt;</a:t>
            </a:r>
            <a:r>
              <a:rPr lang="en-US" sz="1200" kern="1200" dirty="0">
                <a:solidFill>
                  <a:schemeClr val="tx1"/>
                </a:solidFill>
                <a:effectLst/>
                <a:latin typeface="+mn-lt"/>
                <a:ea typeface="+mn-ea"/>
                <a:cs typeface="+mn-cs"/>
              </a:rPr>
              <a: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Where are the restrooms?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Where are the emergency exits?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When/how to ask questions—Note where to locate the page number on each slide for participants to include when they have questions to ask later.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If you have a cell phone with you, please make sure to either turn it off or set to silent.</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Will there be a break?</a:t>
            </a:r>
          </a:p>
          <a:p>
            <a:pPr>
              <a:spcBef>
                <a:spcPct val="0"/>
              </a:spcBef>
            </a:pPr>
            <a:endParaRPr lang="en-US" altLang="en-US" dirty="0"/>
          </a:p>
        </p:txBody>
      </p:sp>
      <p:sp>
        <p:nvSpPr>
          <p:cNvPr id="8195" name="Slide Number Placeholder 3">
            <a:extLst>
              <a:ext uri="{FF2B5EF4-FFF2-40B4-BE49-F238E27FC236}">
                <a16:creationId xmlns:a16="http://schemas.microsoft.com/office/drawing/2014/main" id="{B0894CAE-3C9B-A940-EAAC-4BCE996AFCE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11E1291E-243C-ED4C-8D78-DF3B2268FA39}" type="slidenum">
              <a:rPr lang="en-US" altLang="en-US">
                <a:latin typeface="Calibri" panose="020F0502020204030204" pitchFamily="34" charset="0"/>
              </a:rPr>
              <a:pPr fontAlgn="base">
                <a:spcBef>
                  <a:spcPct val="0"/>
                </a:spcBef>
                <a:spcAft>
                  <a:spcPct val="0"/>
                </a:spcAft>
              </a:pPr>
              <a:t>1</a:t>
            </a:fld>
            <a:endParaRPr lang="en-US" altLang="en-US">
              <a:latin typeface="Calibri" panose="020F050202020403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Use PowerPoint to walk through the signup process (slides 10 to 117).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will also need to create a username. The username will become part of your email address. Keep in mind that usernames are unique to each account, so it may be hard to find something that is not already taken. You may have to be creative with your username and add numbers or other identifying factors to it. Since usernames become a part of your email address, you will want to use something that is appropriate to share with anyone you may give your email to, such as your child’s teacher or an employer.</a:t>
            </a:r>
            <a:r>
              <a:rPr lang="en-US" dirty="0">
                <a:effectLst/>
              </a:rPr>
              <a:t> </a:t>
            </a:r>
            <a:endParaRPr lang="en-US" dirty="0">
              <a:solidFill>
                <a:schemeClr val="tx1"/>
              </a:solidFill>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10</a:t>
            </a:fld>
            <a:endParaRPr lang="en-US" dirty="0"/>
          </a:p>
        </p:txBody>
      </p:sp>
    </p:spTree>
    <p:extLst>
      <p:ext uri="{BB962C8B-B14F-4D97-AF65-F5344CB8AC3E}">
        <p14:creationId xmlns:p14="http://schemas.microsoft.com/office/powerpoint/2010/main" val="836495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Passwords are </a:t>
            </a:r>
            <a:r>
              <a:rPr lang="en-US" sz="1200" strike="noStrike" kern="1200" dirty="0">
                <a:solidFill>
                  <a:schemeClr val="tx1"/>
                </a:solidFill>
                <a:effectLst/>
                <a:latin typeface="+mn-lt"/>
                <a:ea typeface="+mn-ea"/>
                <a:cs typeface="+mn-cs"/>
              </a:rPr>
              <a:t>secret because they are like the lock to your mailbox</a:t>
            </a:r>
            <a:r>
              <a:rPr lang="en-US" sz="1200" kern="1200" dirty="0">
                <a:solidFill>
                  <a:schemeClr val="tx1"/>
                </a:solidFill>
                <a:effectLst/>
                <a:latin typeface="+mn-lt"/>
                <a:ea typeface="+mn-ea"/>
                <a:cs typeface="+mn-cs"/>
              </a:rPr>
              <a:t>. To keep your password secret, it will be masked with symbols as </a:t>
            </a:r>
            <a:r>
              <a:rPr lang="en-US" sz="1200" strike="noStrike" kern="1200" dirty="0">
                <a:solidFill>
                  <a:schemeClr val="tx1"/>
                </a:solidFill>
                <a:effectLst/>
                <a:latin typeface="+mn-lt"/>
                <a:ea typeface="+mn-ea"/>
                <a:cs typeface="+mn-cs"/>
              </a:rPr>
              <a:t>you </a:t>
            </a:r>
            <a:r>
              <a:rPr lang="en-US" sz="1200" u="none" kern="1200" dirty="0">
                <a:solidFill>
                  <a:schemeClr val="tx1"/>
                </a:solidFill>
                <a:effectLst/>
                <a:latin typeface="+mn-lt"/>
                <a:ea typeface="+mn-ea"/>
                <a:cs typeface="+mn-cs"/>
              </a:rPr>
              <a:t>type it </a:t>
            </a:r>
            <a:r>
              <a:rPr lang="en-US" sz="1200" kern="1200" dirty="0">
                <a:solidFill>
                  <a:schemeClr val="tx1"/>
                </a:solidFill>
                <a:effectLst/>
                <a:latin typeface="+mn-lt"/>
                <a:ea typeface="+mn-ea"/>
                <a:cs typeface="+mn-cs"/>
              </a:rPr>
              <a:t>so that others watching can’t see the characters. </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password on Gmail must be at least eight characters long. It should not be a word that is too easy to guess, like “password” or “12345678.” You can add capital letters, numbers, and symbols to make your password more secure. You should not use your name or other common words that people could easily guess.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Passwords don’t need to be complex and hard to remember. You can make your passwords longer and stronger by using a phrase—for example, “Cows help make cheese.”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Don’t share your password with others. Passwords should be kept private.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11</a:t>
            </a:fld>
            <a:endParaRPr lang="en-US" dirty="0"/>
          </a:p>
        </p:txBody>
      </p:sp>
    </p:spTree>
    <p:extLst>
      <p:ext uri="{BB962C8B-B14F-4D97-AF65-F5344CB8AC3E}">
        <p14:creationId xmlns:p14="http://schemas.microsoft.com/office/powerpoint/2010/main" val="5542364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Your email account is protected by a password of your choice, so that the only person who has access to your email is you. Think about your password as the key to your mailbox. This provides you with protection and privacy. Make sure to keep your password safe. </a:t>
            </a:r>
          </a:p>
        </p:txBody>
      </p:sp>
      <p:sp>
        <p:nvSpPr>
          <p:cNvPr id="4" name="Slide Number Placeholder 3"/>
          <p:cNvSpPr>
            <a:spLocks noGrp="1"/>
          </p:cNvSpPr>
          <p:nvPr>
            <p:ph type="sldNum" sz="quarter" idx="5"/>
          </p:nvPr>
        </p:nvSpPr>
        <p:spPr/>
        <p:txBody>
          <a:bodyPr/>
          <a:lstStyle/>
          <a:p>
            <a:fld id="{0A1A2D79-0A70-4F98-91B6-5265C658D6AD}" type="slidenum">
              <a:rPr lang="en-US" smtClean="0"/>
              <a:t>12</a:t>
            </a:fld>
            <a:endParaRPr lang="en-US" dirty="0"/>
          </a:p>
        </p:txBody>
      </p:sp>
    </p:spTree>
    <p:extLst>
      <p:ext uri="{BB962C8B-B14F-4D97-AF65-F5344CB8AC3E}">
        <p14:creationId xmlns:p14="http://schemas.microsoft.com/office/powerpoint/2010/main" val="122002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After you create your username and password, you will need to enter your phone number.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There’s also an option to enter an alternate email address. The phone number and recovery email address will be used if you lose your password and need help accessing your account.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You will then need to enter your date of birth, typing all four digits of the year.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Then select your gender from the drop-down box.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Then click Next.</a:t>
            </a:r>
          </a:p>
        </p:txBody>
      </p:sp>
      <p:sp>
        <p:nvSpPr>
          <p:cNvPr id="4" name="Slide Number Placeholder 3"/>
          <p:cNvSpPr>
            <a:spLocks noGrp="1"/>
          </p:cNvSpPr>
          <p:nvPr>
            <p:ph type="sldNum" sz="quarter" idx="5"/>
          </p:nvPr>
        </p:nvSpPr>
        <p:spPr/>
        <p:txBody>
          <a:bodyPr/>
          <a:lstStyle/>
          <a:p>
            <a:fld id="{0A1A2D79-0A70-4F98-91B6-5265C658D6AD}" type="slidenum">
              <a:rPr lang="en-US" smtClean="0"/>
              <a:t>13</a:t>
            </a:fld>
            <a:endParaRPr lang="en-US" dirty="0"/>
          </a:p>
        </p:txBody>
      </p:sp>
    </p:spTree>
    <p:extLst>
      <p:ext uri="{BB962C8B-B14F-4D97-AF65-F5344CB8AC3E}">
        <p14:creationId xmlns:p14="http://schemas.microsoft.com/office/powerpoint/2010/main" val="28113702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Now you will need to verify your phone number. This shows you’re a real person and not a robot automatically creating accounts.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14</a:t>
            </a:fld>
            <a:endParaRPr lang="en-US" dirty="0"/>
          </a:p>
        </p:txBody>
      </p:sp>
    </p:spTree>
    <p:extLst>
      <p:ext uri="{BB962C8B-B14F-4D97-AF65-F5344CB8AC3E}">
        <p14:creationId xmlns:p14="http://schemas.microsoft.com/office/powerpoint/2010/main" val="204556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In most cases you will need to have your phone with you when you complete the step. When you click on the Verify button, it will send a verification code to your phone. Your cell phone will receive a text message from Google with a code. You will then type the code in this box.</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i="1"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The learner will need access to a cell phone to complete registration.  </a:t>
            </a:r>
            <a:r>
              <a:rPr lang="en-US" sz="1200" i="1"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15</a:t>
            </a:fld>
            <a:endParaRPr lang="en-US" dirty="0"/>
          </a:p>
        </p:txBody>
      </p:sp>
    </p:spTree>
    <p:extLst>
      <p:ext uri="{BB962C8B-B14F-4D97-AF65-F5344CB8AC3E}">
        <p14:creationId xmlns:p14="http://schemas.microsoft.com/office/powerpoint/2010/main" val="6174242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To receive a phone call instead of a text, click the link to call instead. When you answer the phone, you will hear an automated message reading the verification code. If you don’t have a cell phone, you can try at a later time using a home phone and selecting the “Call Instead” option.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After entering your code, click Verify.</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16</a:t>
            </a:fld>
            <a:endParaRPr lang="en-US" dirty="0"/>
          </a:p>
        </p:txBody>
      </p:sp>
    </p:spTree>
    <p:extLst>
      <p:ext uri="{BB962C8B-B14F-4D97-AF65-F5344CB8AC3E}">
        <p14:creationId xmlns:p14="http://schemas.microsoft.com/office/powerpoint/2010/main" val="7212064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Read Google’s Terms of Service and Privacy Policy. This explains how Google can use your information while you use Google services. After you read it, if you still want to sign up, click the button labeled “I Agree” to create the account.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17</a:t>
            </a:fld>
            <a:endParaRPr lang="en-US" dirty="0"/>
          </a:p>
        </p:txBody>
      </p:sp>
    </p:spTree>
    <p:extLst>
      <p:ext uri="{BB962C8B-B14F-4D97-AF65-F5344CB8AC3E}">
        <p14:creationId xmlns:p14="http://schemas.microsoft.com/office/powerpoint/2010/main" val="10937458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the “Logging Into Your Email Account” section (slides 18 through 24), use PowerPoint or a live demonstration.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check your email, you can type gmail.com in the address bar, or, you can visit Google.com and click on the link that says Gmail. </a:t>
            </a:r>
          </a:p>
        </p:txBody>
      </p:sp>
      <p:sp>
        <p:nvSpPr>
          <p:cNvPr id="4" name="Slide Number Placeholder 3"/>
          <p:cNvSpPr>
            <a:spLocks noGrp="1"/>
          </p:cNvSpPr>
          <p:nvPr>
            <p:ph type="sldNum" sz="quarter" idx="5"/>
          </p:nvPr>
        </p:nvSpPr>
        <p:spPr/>
        <p:txBody>
          <a:bodyPr/>
          <a:lstStyle/>
          <a:p>
            <a:fld id="{0A1A2D79-0A70-4F98-91B6-5265C658D6AD}" type="slidenum">
              <a:rPr lang="en-US" smtClean="0"/>
              <a:t>18</a:t>
            </a:fld>
            <a:endParaRPr lang="en-US" dirty="0"/>
          </a:p>
        </p:txBody>
      </p:sp>
    </p:spTree>
    <p:extLst>
      <p:ext uri="{BB962C8B-B14F-4D97-AF65-F5344CB8AC3E}">
        <p14:creationId xmlns:p14="http://schemas.microsoft.com/office/powerpoint/2010/main" val="7676503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At the Gmail login page, type your email address into the box. Then click Next.</a:t>
            </a:r>
          </a:p>
        </p:txBody>
      </p:sp>
      <p:sp>
        <p:nvSpPr>
          <p:cNvPr id="4" name="Slide Number Placeholder 3"/>
          <p:cNvSpPr>
            <a:spLocks noGrp="1"/>
          </p:cNvSpPr>
          <p:nvPr>
            <p:ph type="sldNum" sz="quarter" idx="5"/>
          </p:nvPr>
        </p:nvSpPr>
        <p:spPr/>
        <p:txBody>
          <a:bodyPr/>
          <a:lstStyle/>
          <a:p>
            <a:fld id="{0A1A2D79-0A70-4F98-91B6-5265C658D6AD}" type="slidenum">
              <a:rPr lang="en-US" smtClean="0"/>
              <a:t>19</a:t>
            </a:fld>
            <a:endParaRPr lang="en-US" dirty="0"/>
          </a:p>
        </p:txBody>
      </p:sp>
    </p:spTree>
    <p:extLst>
      <p:ext uri="{BB962C8B-B14F-4D97-AF65-F5344CB8AC3E}">
        <p14:creationId xmlns:p14="http://schemas.microsoft.com/office/powerpoint/2010/main" val="3062456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Here’s what we’ll cover in today’s workshop.</a:t>
            </a:r>
          </a:p>
          <a:p>
            <a:endParaRPr lang="en-US" sz="2000" b="1" dirty="0"/>
          </a:p>
          <a:p>
            <a:pPr marL="342900" indent="-342900">
              <a:buFont typeface="Arial" panose="020B0604020202020204" pitchFamily="34" charset="0"/>
              <a:buChar char="•"/>
            </a:pPr>
            <a:r>
              <a:rPr lang="en-US" sz="2000" b="1" dirty="0"/>
              <a:t>Introduction </a:t>
            </a:r>
            <a:endParaRPr lang="en-US" sz="2000" dirty="0"/>
          </a:p>
          <a:p>
            <a:pPr marL="800100" lvl="1" indent="-342900">
              <a:buFont typeface="Arial" panose="020B0604020202020204" pitchFamily="34" charset="0"/>
              <a:buChar char="•"/>
            </a:pPr>
            <a:r>
              <a:rPr lang="en-US" sz="2000" dirty="0"/>
              <a:t>Name the tools and apps needed to use email</a:t>
            </a:r>
          </a:p>
          <a:p>
            <a:pPr marL="342900" indent="-342900">
              <a:buFont typeface="Arial" panose="020B0604020202020204" pitchFamily="34" charset="0"/>
              <a:buChar char="•"/>
            </a:pPr>
            <a:r>
              <a:rPr lang="en-US" sz="2000" b="1" dirty="0"/>
              <a:t>Skill Building</a:t>
            </a:r>
          </a:p>
          <a:p>
            <a:pPr marL="800100" lvl="1" indent="-342900">
              <a:buFont typeface="Arial" panose="020B0604020202020204" pitchFamily="34" charset="0"/>
              <a:buChar char="•"/>
            </a:pPr>
            <a:r>
              <a:rPr lang="en-US" sz="2000" dirty="0"/>
              <a:t>Perform basic email functions, including:</a:t>
            </a:r>
          </a:p>
          <a:p>
            <a:pPr marL="1257300" lvl="2" indent="-342900">
              <a:buFont typeface="Arial" panose="020B0604020202020204" pitchFamily="34" charset="0"/>
              <a:buChar char="•"/>
            </a:pPr>
            <a:r>
              <a:rPr lang="en-US" sz="2000" dirty="0"/>
              <a:t>Log into and out of an email account</a:t>
            </a:r>
          </a:p>
          <a:p>
            <a:pPr marL="1257300" lvl="2" indent="-342900">
              <a:buFont typeface="Arial" panose="020B0604020202020204" pitchFamily="34" charset="0"/>
              <a:buChar char="•"/>
            </a:pPr>
            <a:r>
              <a:rPr lang="en-US" sz="2000" dirty="0"/>
              <a:t>Send, receive, and reply to an email</a:t>
            </a:r>
          </a:p>
          <a:p>
            <a:pPr marL="1257300" lvl="2" indent="-342900">
              <a:buFont typeface="Arial" panose="020B0604020202020204" pitchFamily="34" charset="0"/>
              <a:buChar char="•"/>
            </a:pPr>
            <a:r>
              <a:rPr lang="en-US" sz="2000" dirty="0"/>
              <a:t>Recognize and deal with spam</a:t>
            </a:r>
          </a:p>
          <a:p>
            <a:pPr marL="1257300" lvl="2" indent="-342900">
              <a:buFont typeface="Arial" panose="020B0604020202020204" pitchFamily="34" charset="0"/>
              <a:buChar char="•"/>
            </a:pPr>
            <a:r>
              <a:rPr lang="en-US" sz="2000" dirty="0"/>
              <a:t>Organize, search, and delete email</a:t>
            </a:r>
          </a:p>
          <a:p>
            <a:pPr marL="800100" lvl="1" indent="-342900">
              <a:buFont typeface="Arial" panose="020B0604020202020204" pitchFamily="34" charset="0"/>
              <a:buChar char="•"/>
            </a:pPr>
            <a:r>
              <a:rPr lang="en-US" sz="2000" b="1" dirty="0"/>
              <a:t>Tips and Tricks </a:t>
            </a:r>
          </a:p>
          <a:p>
            <a:pPr marL="1257300" marR="0" lvl="2"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a:t>Get started with Gmail</a:t>
            </a:r>
          </a:p>
          <a:p>
            <a:pPr marL="1257300" lvl="2" indent="-342900">
              <a:buFont typeface="Arial" panose="020B0604020202020204" pitchFamily="34" charset="0"/>
              <a:buChar char="•"/>
            </a:pPr>
            <a:r>
              <a:rPr lang="en-US" sz="2000" dirty="0"/>
              <a:t>Create a username and strong password</a:t>
            </a:r>
          </a:p>
          <a:p>
            <a:pPr marL="1257300" lvl="2" indent="-342900">
              <a:buFont typeface="Arial" panose="020B0604020202020204" pitchFamily="34" charset="0"/>
              <a:buChar char="•"/>
            </a:pPr>
            <a:r>
              <a:rPr lang="en-US" sz="2000" dirty="0"/>
              <a:t>How to use the Draft email feature</a:t>
            </a:r>
          </a:p>
          <a:p>
            <a:pPr marL="1257300" lvl="2" indent="-342900">
              <a:buFont typeface="Arial" panose="020B0604020202020204" pitchFamily="34" charset="0"/>
              <a:buChar char="•"/>
            </a:pPr>
            <a:r>
              <a:rPr lang="en-US" sz="2000" dirty="0"/>
              <a:t>How to include attachments</a:t>
            </a:r>
          </a:p>
          <a:p>
            <a:pPr marL="1257300" lvl="2" indent="-342900">
              <a:buFont typeface="Arial" panose="020B0604020202020204" pitchFamily="34" charset="0"/>
              <a:buChar char="•"/>
            </a:pPr>
            <a:r>
              <a:rPr lang="en-US" sz="2000" dirty="0"/>
              <a:t>When to use Reply, Reply All, and Forward</a:t>
            </a:r>
          </a:p>
          <a:p>
            <a:pPr marL="1257300" lvl="2" indent="-342900">
              <a:buFont typeface="Arial" panose="020B0604020202020204" pitchFamily="34" charset="0"/>
              <a:buChar char="•"/>
            </a:pPr>
            <a:r>
              <a:rPr lang="en-US" sz="2000" dirty="0"/>
              <a:t>How to use CC and BCC</a:t>
            </a:r>
          </a:p>
          <a:p>
            <a:r>
              <a:rPr lang="en-US" dirty="0"/>
              <a:t>• And you will have opportunities to </a:t>
            </a:r>
            <a:r>
              <a:rPr lang="en-US" b="0" dirty="0"/>
              <a:t>practice. </a:t>
            </a:r>
          </a:p>
          <a:p>
            <a:endParaRPr lang="en-US" b="1" dirty="0"/>
          </a:p>
          <a:p>
            <a:r>
              <a:rPr lang="en-US" b="0" dirty="0"/>
              <a:t>Let’s get started!</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a:t>
            </a:fld>
            <a:endParaRPr lang="en-US" dirty="0"/>
          </a:p>
        </p:txBody>
      </p:sp>
    </p:spTree>
    <p:extLst>
      <p:ext uri="{BB962C8B-B14F-4D97-AF65-F5344CB8AC3E}">
        <p14:creationId xmlns:p14="http://schemas.microsoft.com/office/powerpoint/2010/main" val="23591848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After you enter your username, type in your password. Then click Next.</a:t>
            </a:r>
          </a:p>
        </p:txBody>
      </p:sp>
      <p:sp>
        <p:nvSpPr>
          <p:cNvPr id="4" name="Slide Number Placeholder 3"/>
          <p:cNvSpPr>
            <a:spLocks noGrp="1"/>
          </p:cNvSpPr>
          <p:nvPr>
            <p:ph type="sldNum" sz="quarter" idx="5"/>
          </p:nvPr>
        </p:nvSpPr>
        <p:spPr/>
        <p:txBody>
          <a:bodyPr/>
          <a:lstStyle/>
          <a:p>
            <a:fld id="{0A1A2D79-0A70-4F98-91B6-5265C658D6AD}" type="slidenum">
              <a:rPr lang="en-US" smtClean="0"/>
              <a:t>20</a:t>
            </a:fld>
            <a:endParaRPr lang="en-US" dirty="0"/>
          </a:p>
        </p:txBody>
      </p:sp>
    </p:spTree>
    <p:extLst>
      <p:ext uri="{BB962C8B-B14F-4D97-AF65-F5344CB8AC3E}">
        <p14:creationId xmlns:p14="http://schemas.microsoft.com/office/powerpoint/2010/main" val="330032911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You are now logged in to your email account! </a:t>
            </a:r>
          </a:p>
        </p:txBody>
      </p:sp>
      <p:sp>
        <p:nvSpPr>
          <p:cNvPr id="4" name="Slide Number Placeholder 3"/>
          <p:cNvSpPr>
            <a:spLocks noGrp="1"/>
          </p:cNvSpPr>
          <p:nvPr>
            <p:ph type="sldNum" sz="quarter" idx="5"/>
          </p:nvPr>
        </p:nvSpPr>
        <p:spPr/>
        <p:txBody>
          <a:bodyPr/>
          <a:lstStyle/>
          <a:p>
            <a:fld id="{0A1A2D79-0A70-4F98-91B6-5265C658D6AD}" type="slidenum">
              <a:rPr lang="en-US" smtClean="0"/>
              <a:t>21</a:t>
            </a:fld>
            <a:endParaRPr lang="en-US" dirty="0"/>
          </a:p>
        </p:txBody>
      </p:sp>
    </p:spTree>
    <p:extLst>
      <p:ext uri="{BB962C8B-B14F-4D97-AF65-F5344CB8AC3E}">
        <p14:creationId xmlns:p14="http://schemas.microsoft.com/office/powerpoint/2010/main" val="36028894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your email first opens, you will see the Inbox.</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There’s a list of email messages in the middle of the screen.</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The menu on the left side allows you to switch between folders that organize your email messages, such as the Inbox, Sent Mail, Drafts, and Deleted Messages.</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You can look for specific messages using the search box at the top.</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And you can access your account settings on the top right.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22</a:t>
            </a:fld>
            <a:endParaRPr lang="en-US" dirty="0"/>
          </a:p>
        </p:txBody>
      </p:sp>
    </p:spTree>
    <p:extLst>
      <p:ext uri="{BB962C8B-B14F-4D97-AF65-F5344CB8AC3E}">
        <p14:creationId xmlns:p14="http://schemas.microsoft.com/office/powerpoint/2010/main" val="7846955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the “Logging Out of Your Email Account” section (slides 23 and 24), use PowerPoint or a live demonstration.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you are finished using your email, sign out by clicking on your account button at the top-right corner. </a:t>
            </a:r>
          </a:p>
        </p:txBody>
      </p:sp>
      <p:sp>
        <p:nvSpPr>
          <p:cNvPr id="4" name="Slide Number Placeholder 3"/>
          <p:cNvSpPr>
            <a:spLocks noGrp="1"/>
          </p:cNvSpPr>
          <p:nvPr>
            <p:ph type="sldNum" sz="quarter" idx="5"/>
          </p:nvPr>
        </p:nvSpPr>
        <p:spPr/>
        <p:txBody>
          <a:bodyPr/>
          <a:lstStyle/>
          <a:p>
            <a:fld id="{0A1A2D79-0A70-4F98-91B6-5265C658D6AD}" type="slidenum">
              <a:rPr lang="en-US" smtClean="0"/>
              <a:t>23</a:t>
            </a:fld>
            <a:endParaRPr lang="en-US" dirty="0"/>
          </a:p>
        </p:txBody>
      </p:sp>
    </p:spTree>
    <p:extLst>
      <p:ext uri="{BB962C8B-B14F-4D97-AF65-F5344CB8AC3E}">
        <p14:creationId xmlns:p14="http://schemas.microsoft.com/office/powerpoint/2010/main" val="9888583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Then click Sign Out.</a:t>
            </a:r>
            <a:r>
              <a:rPr lang="en-US" dirty="0">
                <a:effectLst/>
              </a:rPr>
              <a:t>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the activity, review any “parking lot” questions. For information about what the parking lot is, see the “Before the Workshop Begins” section of the Instructor Guide. If there are no questions in the parking lot, ask learners if they have any questions before you move to the activity.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24</a:t>
            </a:fld>
            <a:endParaRPr lang="en-US" dirty="0"/>
          </a:p>
        </p:txBody>
      </p:sp>
    </p:spTree>
    <p:extLst>
      <p:ext uri="{BB962C8B-B14F-4D97-AF65-F5344CB8AC3E}">
        <p14:creationId xmlns:p14="http://schemas.microsoft.com/office/powerpoint/2010/main" val="372112668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Point attendees to Activity 1 on Activity Sheet page 1. </a:t>
            </a:r>
            <a:r>
              <a:rPr lang="en-US" sz="1200" i="0" kern="1200" dirty="0">
                <a:solidFill>
                  <a:schemeClr val="tx1"/>
                </a:solidFill>
                <a:effectLst/>
                <a:latin typeface="+mn-lt"/>
                <a:ea typeface="+mn-ea"/>
                <a:cs typeface="+mn-cs"/>
              </a:rPr>
              <a:t>Review the topics in this section. Go to the Desktop. Ask the learners to call out the answers to the questions on the next slide. If the learners have computers, encourage them to follow along on their computers. Encourage them to call out answers, and then confirm the correct answer to have them update their Activity Sheet.</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 </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25</a:t>
            </a:fld>
            <a:endParaRPr lang="en-US" dirty="0"/>
          </a:p>
        </p:txBody>
      </p:sp>
    </p:spTree>
    <p:extLst>
      <p:ext uri="{BB962C8B-B14F-4D97-AF65-F5344CB8AC3E}">
        <p14:creationId xmlns:p14="http://schemas.microsoft.com/office/powerpoint/2010/main" val="236446086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Activity 1, use PowerPoint or a live demonstration.</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practice what you’ve learned. Feel free to write the answers on the Activity Guide as we complete the tasks together.”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1. Open a web browser and keep it open.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2. In the address bar, type </a:t>
            </a:r>
            <a:r>
              <a:rPr lang="en-US" sz="1200" u="sng" kern="1200" dirty="0">
                <a:solidFill>
                  <a:schemeClr val="tx1"/>
                </a:solidFill>
                <a:effectLst/>
                <a:latin typeface="+mn-lt"/>
                <a:ea typeface="+mn-ea"/>
                <a:cs typeface="+mn-cs"/>
                <a:hlinkClick r:id="rId3"/>
              </a:rPr>
              <a:t>www.gmail.com</a:t>
            </a:r>
            <a:r>
              <a:rPr lang="en-US" sz="1200" kern="1200" dirty="0">
                <a:solidFill>
                  <a:schemeClr val="tx1"/>
                </a:solidFill>
                <a:effectLst/>
                <a:latin typeface="+mn-lt"/>
                <a:ea typeface="+mn-ea"/>
                <a:cs typeface="+mn-cs"/>
              </a:rPr>
              <a:t>.</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3. </a:t>
            </a:r>
            <a:r>
              <a:rPr lang="en-US" strike="noStrike" dirty="0">
                <a:effectLst/>
              </a:rPr>
              <a:t>Log into your Gmail account. </a:t>
            </a:r>
            <a:endParaRPr lang="en-US" strike="sngStrike" dirty="0">
              <a:effectLst/>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After learners complete Activity #1: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In the next section you’ll learn how to open emails and reply to them.”</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26</a:t>
            </a:fld>
            <a:endParaRPr lang="en-US" dirty="0"/>
          </a:p>
        </p:txBody>
      </p:sp>
    </p:spTree>
    <p:extLst>
      <p:ext uri="{BB962C8B-B14F-4D97-AF65-F5344CB8AC3E}">
        <p14:creationId xmlns:p14="http://schemas.microsoft.com/office/powerpoint/2010/main" val="161041585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the “Opening and Replying” section (slides 27 through 32), use PowerPoint or a live demonstration.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Please use the file called “Student Email” and follow the instructions to create an email. Save it in your demo account Inbox, and use it for this section or (if needed) for other general email examples. DO NOT DELETE IT FROM THE INBOX. </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first thing you see when you open your account is the Inbox. The Inbox is where all of your messages are received, and where you will be able to manage all your messages.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27</a:t>
            </a:fld>
            <a:endParaRPr lang="en-US" dirty="0"/>
          </a:p>
        </p:txBody>
      </p:sp>
    </p:spTree>
    <p:extLst>
      <p:ext uri="{BB962C8B-B14F-4D97-AF65-F5344CB8AC3E}">
        <p14:creationId xmlns:p14="http://schemas.microsoft.com/office/powerpoint/2010/main" val="4465520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Point out each section on the screen as you describe it.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Each email includes the name of the sender.</a:t>
            </a:r>
          </a:p>
          <a:p>
            <a:pPr marL="628650" lvl="1" indent="-171450">
              <a:buFont typeface="Arial" panose="020B0604020202020204" pitchFamily="34" charset="0"/>
              <a:buChar cha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Click the right arrow for the sender to highlight it with an orange box. Then click the right arrow again to remove the highlight from the sender.</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Each email also includes the subject of the message.</a:t>
            </a:r>
          </a:p>
          <a:p>
            <a:pPr marL="628650" lvl="1" indent="-171450">
              <a:buFont typeface="Arial" panose="020B0604020202020204" pitchFamily="34" charset="0"/>
              <a:buChar cha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Click the right arrow for the subject to highlight it with an orange box. Then click the right arrow again to remove the highlight from the subject.</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And each email includes a preview of the message.</a:t>
            </a:r>
          </a:p>
          <a:p>
            <a:pPr marL="628650" lvl="1" indent="-171450">
              <a:buFont typeface="Arial" panose="020B0604020202020204" pitchFamily="34" charset="0"/>
              <a:buChar cha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Click the right arrow for the preview to highlight it with an orange box. Then click the right arrow again to remove the highlight from the preview.</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Finally, each email includes the date the message was sent.</a:t>
            </a:r>
          </a:p>
          <a:p>
            <a:pPr marL="628650" lvl="1" indent="-171450">
              <a:buFont typeface="Arial" panose="020B0604020202020204" pitchFamily="34" charset="0"/>
              <a:buChar char="•"/>
            </a:pPr>
            <a:r>
              <a:rPr lang="en-US" sz="1200" i="1" kern="1200" dirty="0">
                <a:solidFill>
                  <a:schemeClr val="tx1"/>
                </a:solidFill>
                <a:effectLst/>
                <a:latin typeface="+mn-lt"/>
                <a:ea typeface="+mn-ea"/>
                <a:cs typeface="+mn-cs"/>
              </a:rPr>
              <a:t>INSTRUCTOR NOTE:</a:t>
            </a:r>
            <a:r>
              <a:rPr lang="en-US" sz="1200" i="0" kern="1200" dirty="0">
                <a:solidFill>
                  <a:schemeClr val="tx1"/>
                </a:solidFill>
                <a:effectLst/>
                <a:latin typeface="+mn-lt"/>
                <a:ea typeface="+mn-ea"/>
                <a:cs typeface="+mn-cs"/>
              </a:rPr>
              <a:t> Click the right arrow for the date to highlight it with an orange box. </a:t>
            </a:r>
            <a:r>
              <a:rPr lang="en-US" sz="1200" kern="1200" dirty="0">
                <a:solidFill>
                  <a:schemeClr val="tx1"/>
                </a:solidFill>
                <a:effectLst/>
                <a:latin typeface="+mn-lt"/>
                <a:ea typeface="+mn-ea"/>
                <a:cs typeface="+mn-cs"/>
              </a:rPr>
              <a:t>Then c</a:t>
            </a:r>
            <a:r>
              <a:rPr lang="en-US" sz="1200" i="0" kern="1200" dirty="0">
                <a:solidFill>
                  <a:schemeClr val="tx1"/>
                </a:solidFill>
                <a:effectLst/>
                <a:latin typeface="+mn-lt"/>
                <a:ea typeface="+mn-ea"/>
                <a:cs typeface="+mn-cs"/>
              </a:rPr>
              <a:t>lick the right arrow again to remove the highlight from the date.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newest emails are always at the top of the Inbox.</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Unread emails are in boldface type.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open an email, click on the message you would like to read. </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28</a:t>
            </a:fld>
            <a:endParaRPr lang="en-US" dirty="0"/>
          </a:p>
        </p:txBody>
      </p:sp>
    </p:spTree>
    <p:extLst>
      <p:ext uri="{BB962C8B-B14F-4D97-AF65-F5344CB8AC3E}">
        <p14:creationId xmlns:p14="http://schemas.microsoft.com/office/powerpoint/2010/main" val="3569628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Point out each section on the screen as you describe it.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will notice some things about the inbox. A menu on the left side allows you to switch between folders that organize your email messages, such as the Inbox, Sent Mail, Drafts, and Deleted Messages.</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Click the right arrow for the menu to highlight it with an orange box. Then click the right arrow again to remove the highlight from the menu.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You can look for specific messages using the search box at the top.</a:t>
            </a:r>
            <a:br>
              <a:rPr lang="en-US" sz="1200" i="0" kern="1200" dirty="0">
                <a:solidFill>
                  <a:schemeClr val="tx1"/>
                </a:solidFill>
                <a:effectLst/>
                <a:latin typeface="+mn-lt"/>
                <a:ea typeface="+mn-ea"/>
                <a:cs typeface="+mn-cs"/>
              </a:rPr>
            </a:br>
            <a:r>
              <a:rPr lang="en-US" sz="1200"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Click the right arrow for the search box to highlight it with an orange box. Then click the right arrow to remove the highlight from the search box.</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And you can access your account settings on the top right.</a:t>
            </a:r>
            <a:br>
              <a:rPr lang="en-US" sz="1200" i="0" kern="1200" dirty="0">
                <a:solidFill>
                  <a:schemeClr val="tx1"/>
                </a:solidFill>
                <a:effectLst/>
                <a:latin typeface="+mn-lt"/>
                <a:ea typeface="+mn-ea"/>
                <a:cs typeface="+mn-cs"/>
              </a:rPr>
            </a:br>
            <a:r>
              <a:rPr lang="en-US" sz="1200" i="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Click the right arrow for the account settings to highlight them with an orange box. Then click the right arrow to remove the highlight from the account settings.</a:t>
            </a:r>
          </a:p>
          <a:p>
            <a:pPr marL="628650" lvl="1" indent="-171450">
              <a:buFont typeface="Arial" panose="020B0604020202020204" pitchFamily="34" charset="0"/>
              <a:buChar char="•"/>
            </a:pPr>
            <a:endParaRPr lang="en-US" sz="1200" i="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message is in the middle of the screen.</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pPr marL="628650" lvl="1" indent="-171450">
              <a:buFont typeface="Arial" panose="020B0604020202020204" pitchFamily="34" charset="0"/>
              <a:buChar cha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Click the right arrow for the messages to highlight them with an orange box. Then click the right arrow to remove the highlight from the middle of the screen.</a:t>
            </a:r>
          </a:p>
          <a:p>
            <a:pPr marL="628650" lvl="1" indent="-171450">
              <a:buFont typeface="Arial" panose="020B0604020202020204" pitchFamily="34" charset="0"/>
              <a:buChar char="•"/>
            </a:pPr>
            <a:endParaRPr lang="en-US" sz="1200" i="0" kern="1200" dirty="0">
              <a:solidFill>
                <a:schemeClr val="tx1"/>
              </a:solidFill>
              <a:effectLst/>
              <a:latin typeface="+mn-lt"/>
              <a:ea typeface="+mn-ea"/>
              <a:cs typeface="+mn-cs"/>
            </a:endParaRPr>
          </a:p>
          <a:p>
            <a:pPr marL="0" lvl="0" indent="0">
              <a:buFont typeface="Arial" panose="020B0604020202020204" pitchFamily="34" charset="0"/>
              <a:buNone/>
            </a:pPr>
            <a:r>
              <a:rPr lang="en-US" sz="1200" i="0" kern="1200" dirty="0">
                <a:solidFill>
                  <a:schemeClr val="tx1"/>
                </a:solidFill>
                <a:effectLst/>
                <a:latin typeface="+mn-lt"/>
                <a:ea typeface="+mn-ea"/>
                <a:cs typeface="+mn-cs"/>
              </a:rPr>
              <a:t>To open the first message, click on it.</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29</a:t>
            </a:fld>
            <a:endParaRPr lang="en-US" dirty="0"/>
          </a:p>
        </p:txBody>
      </p:sp>
    </p:spTree>
    <p:extLst>
      <p:ext uri="{BB962C8B-B14F-4D97-AF65-F5344CB8AC3E}">
        <p14:creationId xmlns:p14="http://schemas.microsoft.com/office/powerpoint/2010/main" val="14065875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INSTRUCTOR NOTE: </a:t>
            </a:r>
            <a:r>
              <a:rPr lang="en-US" sz="12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Ask learners the question on the slide and lead a brief discussion about what people can do with computers. Allow a moment for the learners to think about it, and then proceed with the conversation. Examples include: </a:t>
            </a:r>
            <a:r>
              <a:rPr lang="en-US" sz="1200" i="0" kern="1200" dirty="0">
                <a:solidFill>
                  <a:schemeClr val="tx1"/>
                </a:solidFill>
                <a:effectLst/>
                <a:latin typeface="+mn-lt"/>
                <a:ea typeface="+mn-ea"/>
                <a:cs typeface="+mn-cs"/>
              </a:rPr>
              <a:t>create online accounts, email family and friends, shop online, apply for jobs, communicate with children’s teachers, and so on. </a:t>
            </a:r>
            <a:endParaRPr lang="en-US" sz="1200" i="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a:t>
            </a:fld>
            <a:endParaRPr lang="en-US" dirty="0"/>
          </a:p>
        </p:txBody>
      </p:sp>
    </p:spTree>
    <p:extLst>
      <p:ext uri="{BB962C8B-B14F-4D97-AF65-F5344CB8AC3E}">
        <p14:creationId xmlns:p14="http://schemas.microsoft.com/office/powerpoint/2010/main" val="1980166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message opens. There are two ways you can reply to a message.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You can click on the reply link in the box right below the message.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kern="1200" dirty="0">
                <a:solidFill>
                  <a:schemeClr val="tx1"/>
                </a:solidFill>
                <a:effectLst/>
                <a:latin typeface="+mn-lt"/>
                <a:ea typeface="+mn-ea"/>
                <a:cs typeface="+mn-cs"/>
              </a:rPr>
              <a:t>INSTRUCTOR NOTE: </a:t>
            </a:r>
            <a:r>
              <a:rPr lang="en-US" sz="1200" kern="1200" dirty="0">
                <a:solidFill>
                  <a:schemeClr val="tx1"/>
                </a:solidFill>
                <a:effectLst/>
                <a:latin typeface="+mn-lt"/>
                <a:ea typeface="+mn-ea"/>
                <a:cs typeface="+mn-cs"/>
              </a:rPr>
              <a:t>Click the right arrow to highlight the Reply button. Then click the right arrow again to remove the highlight around the Reply button.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Or you can click the arrow on the right-hand side of the message.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kern="1200" dirty="0">
                <a:solidFill>
                  <a:schemeClr val="tx1"/>
                </a:solidFill>
                <a:effectLst/>
                <a:latin typeface="+mn-lt"/>
                <a:ea typeface="+mn-ea"/>
                <a:cs typeface="+mn-cs"/>
              </a:rPr>
              <a:t>INSTRUCTOR NOTE: </a:t>
            </a:r>
            <a:r>
              <a:rPr lang="en-US" sz="1200" kern="1200" dirty="0">
                <a:solidFill>
                  <a:schemeClr val="tx1"/>
                </a:solidFill>
                <a:effectLst/>
                <a:latin typeface="+mn-lt"/>
                <a:ea typeface="+mn-ea"/>
                <a:cs typeface="+mn-cs"/>
              </a:rPr>
              <a:t>Click the right arrow to highlight the Reply arrow onscreen. Then click the right arrow again to remove the highlight around the Reply arrow.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30</a:t>
            </a:fld>
            <a:endParaRPr lang="en-US" dirty="0"/>
          </a:p>
        </p:txBody>
      </p:sp>
    </p:spTree>
    <p:extLst>
      <p:ext uri="{BB962C8B-B14F-4D97-AF65-F5344CB8AC3E}">
        <p14:creationId xmlns:p14="http://schemas.microsoft.com/office/powerpoint/2010/main" val="19627399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you click Reply, a text box appears in the large box under the recipient’s name. Type your response in the box and then click Send. </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31</a:t>
            </a:fld>
            <a:endParaRPr lang="en-US" dirty="0"/>
          </a:p>
        </p:txBody>
      </p:sp>
    </p:spTree>
    <p:extLst>
      <p:ext uri="{BB962C8B-B14F-4D97-AF65-F5344CB8AC3E}">
        <p14:creationId xmlns:p14="http://schemas.microsoft.com/office/powerpoint/2010/main" val="41166876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Once the reply is sent, a notification appears at the bottom of the screen, and the reply email appears below the first message.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32</a:t>
            </a:fld>
            <a:endParaRPr lang="en-US" dirty="0"/>
          </a:p>
        </p:txBody>
      </p:sp>
    </p:spTree>
    <p:extLst>
      <p:ext uri="{BB962C8B-B14F-4D97-AF65-F5344CB8AC3E}">
        <p14:creationId xmlns:p14="http://schemas.microsoft.com/office/powerpoint/2010/main" val="419323557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the “Sending New Messages” section (slides 34 through 39), use PowerPoint or a live demonstration.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To send a new message, click the Compose button on the top left. </a:t>
            </a:r>
          </a:p>
        </p:txBody>
      </p:sp>
      <p:sp>
        <p:nvSpPr>
          <p:cNvPr id="4" name="Slide Number Placeholder 3"/>
          <p:cNvSpPr>
            <a:spLocks noGrp="1"/>
          </p:cNvSpPr>
          <p:nvPr>
            <p:ph type="sldNum" sz="quarter" idx="5"/>
          </p:nvPr>
        </p:nvSpPr>
        <p:spPr/>
        <p:txBody>
          <a:bodyPr/>
          <a:lstStyle/>
          <a:p>
            <a:fld id="{0A1A2D79-0A70-4F98-91B6-5265C658D6AD}" type="slidenum">
              <a:rPr lang="en-US" smtClean="0"/>
              <a:t>33</a:t>
            </a:fld>
            <a:endParaRPr lang="en-US" dirty="0"/>
          </a:p>
        </p:txBody>
      </p:sp>
    </p:spTree>
    <p:extLst>
      <p:ext uri="{BB962C8B-B14F-4D97-AF65-F5344CB8AC3E}">
        <p14:creationId xmlns:p14="http://schemas.microsoft.com/office/powerpoint/2010/main" val="188375960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A message box appears. From here you will fill in who the message is to, the subject of the message, and the message itself.</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34</a:t>
            </a:fld>
            <a:endParaRPr lang="en-US" dirty="0"/>
          </a:p>
        </p:txBody>
      </p:sp>
    </p:spTree>
    <p:extLst>
      <p:ext uri="{BB962C8B-B14F-4D97-AF65-F5344CB8AC3E}">
        <p14:creationId xmlns:p14="http://schemas.microsoft.com/office/powerpoint/2010/main" val="309982877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you want to send this message to more than one person, you can type several email addresses, separated by commas.</a:t>
            </a:r>
          </a:p>
        </p:txBody>
      </p:sp>
      <p:sp>
        <p:nvSpPr>
          <p:cNvPr id="4" name="Slide Number Placeholder 3"/>
          <p:cNvSpPr>
            <a:spLocks noGrp="1"/>
          </p:cNvSpPr>
          <p:nvPr>
            <p:ph type="sldNum" sz="quarter" idx="5"/>
          </p:nvPr>
        </p:nvSpPr>
        <p:spPr/>
        <p:txBody>
          <a:bodyPr/>
          <a:lstStyle/>
          <a:p>
            <a:fld id="{0A1A2D79-0A70-4F98-91B6-5265C658D6AD}" type="slidenum">
              <a:rPr lang="en-US" smtClean="0"/>
              <a:t>35</a:t>
            </a:fld>
            <a:endParaRPr lang="en-US" dirty="0"/>
          </a:p>
        </p:txBody>
      </p:sp>
    </p:spTree>
    <p:extLst>
      <p:ext uri="{BB962C8B-B14F-4D97-AF65-F5344CB8AC3E}">
        <p14:creationId xmlns:p14="http://schemas.microsoft.com/office/powerpoint/2010/main" val="399826897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sending a message, be sure to include:</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The email address or addresses of the person or people you are sending the message to.</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A subject, which lets the person know what the message is about; and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A message in the body of the email.</a:t>
            </a:r>
          </a:p>
          <a:p>
            <a:r>
              <a:rPr lang="en-US" sz="1200" kern="1200" dirty="0">
                <a:solidFill>
                  <a:schemeClr val="tx1"/>
                </a:solidFill>
                <a:effectLst/>
                <a:latin typeface="+mn-lt"/>
                <a:ea typeface="+mn-ea"/>
                <a:cs typeface="+mn-cs"/>
              </a:rPr>
              <a:t>Once you’re done, click Send. </a:t>
            </a:r>
          </a:p>
        </p:txBody>
      </p:sp>
      <p:sp>
        <p:nvSpPr>
          <p:cNvPr id="4" name="Slide Number Placeholder 3"/>
          <p:cNvSpPr>
            <a:spLocks noGrp="1"/>
          </p:cNvSpPr>
          <p:nvPr>
            <p:ph type="sldNum" sz="quarter" idx="5"/>
          </p:nvPr>
        </p:nvSpPr>
        <p:spPr/>
        <p:txBody>
          <a:bodyPr/>
          <a:lstStyle/>
          <a:p>
            <a:fld id="{0A1A2D79-0A70-4F98-91B6-5265C658D6AD}" type="slidenum">
              <a:rPr lang="en-US" smtClean="0"/>
              <a:t>36</a:t>
            </a:fld>
            <a:endParaRPr lang="en-US" dirty="0"/>
          </a:p>
        </p:txBody>
      </p:sp>
    </p:spTree>
    <p:extLst>
      <p:ext uri="{BB962C8B-B14F-4D97-AF65-F5344CB8AC3E}">
        <p14:creationId xmlns:p14="http://schemas.microsoft.com/office/powerpoint/2010/main" val="415902213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Once the message is sent, a notification appears at the bottom of the screen confirming the email has been sent.</a:t>
            </a:r>
          </a:p>
        </p:txBody>
      </p:sp>
      <p:sp>
        <p:nvSpPr>
          <p:cNvPr id="4" name="Slide Number Placeholder 3"/>
          <p:cNvSpPr>
            <a:spLocks noGrp="1"/>
          </p:cNvSpPr>
          <p:nvPr>
            <p:ph type="sldNum" sz="quarter" idx="5"/>
          </p:nvPr>
        </p:nvSpPr>
        <p:spPr/>
        <p:txBody>
          <a:bodyPr/>
          <a:lstStyle/>
          <a:p>
            <a:fld id="{0A1A2D79-0A70-4F98-91B6-5265C658D6AD}" type="slidenum">
              <a:rPr lang="en-US" smtClean="0"/>
              <a:t>37</a:t>
            </a:fld>
            <a:endParaRPr lang="en-US" dirty="0"/>
          </a:p>
        </p:txBody>
      </p:sp>
    </p:spTree>
    <p:extLst>
      <p:ext uri="{BB962C8B-B14F-4D97-AF65-F5344CB8AC3E}">
        <p14:creationId xmlns:p14="http://schemas.microsoft.com/office/powerpoint/2010/main" val="397712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You can find the message in the Sent folder along with other emails you have sent. </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the activity, review any “parking lot” questions. If there are no questions in the parking lot, ask learners if they have any questions before you move to the activity.</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38</a:t>
            </a:fld>
            <a:endParaRPr lang="en-US" dirty="0"/>
          </a:p>
        </p:txBody>
      </p:sp>
    </p:spTree>
    <p:extLst>
      <p:ext uri="{BB962C8B-B14F-4D97-AF65-F5344CB8AC3E}">
        <p14:creationId xmlns:p14="http://schemas.microsoft.com/office/powerpoint/2010/main" val="149137274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Point attendees to Activity 2 on Activity Sheet pages 1 and 2. </a:t>
            </a:r>
            <a:r>
              <a:rPr lang="en-US" sz="1200" i="0" kern="1200" dirty="0">
                <a:solidFill>
                  <a:schemeClr val="tx1"/>
                </a:solidFill>
                <a:effectLst/>
                <a:latin typeface="+mn-lt"/>
                <a:ea typeface="+mn-ea"/>
                <a:cs typeface="+mn-cs"/>
              </a:rPr>
              <a:t>Review the topics in this section. Go to the Desktop. Ask the learners to call out the answers to the questions on the next slide. If the learners have computers, encourage them to follow along on their computers. Encourage them to call out answers, and then confirm the correct answer to have them update their Activity Sheet.</a:t>
            </a:r>
          </a:p>
          <a:p>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39</a:t>
            </a:fld>
            <a:endParaRPr lang="en-US" dirty="0"/>
          </a:p>
        </p:txBody>
      </p:sp>
    </p:spTree>
    <p:extLst>
      <p:ext uri="{BB962C8B-B14F-4D97-AF65-F5344CB8AC3E}">
        <p14:creationId xmlns:p14="http://schemas.microsoft.com/office/powerpoint/2010/main" val="47784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INSTRUCTOR NOTE: USE POWERPOINT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In today’s workshop we’re going to introduce you to the basics of using email.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ATT Aleck Sans" panose="020B0503020203020204" pitchFamily="34" charset="0"/>
                <a:ea typeface="Calibri" panose="020F0502020204030204" pitchFamily="34" charset="0"/>
              </a:rPr>
              <a:t>A web browser is a program that allows you to view websites and navigate between them using hyperlinks.</a:t>
            </a:r>
            <a:br>
              <a:rPr lang="en-US" sz="1800" dirty="0">
                <a:effectLst/>
                <a:latin typeface="ATT Aleck Sans" panose="020B0503020203020204" pitchFamily="34" charset="0"/>
                <a:ea typeface="Calibri" panose="020F0502020204030204" pitchFamily="34" charset="0"/>
              </a:rPr>
            </a:br>
            <a:br>
              <a:rPr lang="en-US" sz="1800" dirty="0">
                <a:effectLst/>
                <a:latin typeface="ATT Aleck Sans" panose="020B0503020203020204" pitchFamily="34" charset="0"/>
                <a:ea typeface="Calibri" panose="020F0502020204030204" pitchFamily="34" charset="0"/>
              </a:rPr>
            </a:br>
            <a:r>
              <a:rPr lang="en-US" sz="1800" dirty="0">
                <a:effectLst/>
                <a:latin typeface="ATT Aleck Sans" panose="020B0503020203020204" pitchFamily="34" charset="0"/>
                <a:ea typeface="Calibri" panose="020F0502020204030204" pitchFamily="34" charset="0"/>
              </a:rPr>
              <a:t>People use browsers to access web-based applications (such as email) and to store and access documents (such as photos, forms, and music).</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dirty="0">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ATT Aleck Sans" panose="020B0503020203020204" pitchFamily="34" charset="0"/>
                <a:ea typeface="Calibri" panose="020F0502020204030204" pitchFamily="34" charset="0"/>
                <a:cs typeface="Times New Roman" panose="02020603050405020304" pitchFamily="18" charset="0"/>
              </a:rPr>
              <a:t>Some commonly used web browsers are: </a:t>
            </a:r>
          </a:p>
          <a:p>
            <a:pPr marL="685800" marR="0" lvl="1" indent="-228600">
              <a:spcBef>
                <a:spcPts val="0"/>
              </a:spcBef>
              <a:spcAft>
                <a:spcPts val="0"/>
              </a:spcAft>
              <a:buFont typeface="Wingdings" panose="05000000000000000000" pitchFamily="2" charset="2"/>
              <a:buChar char=""/>
            </a:pPr>
            <a:r>
              <a:rPr lang="en-US" sz="1200" dirty="0">
                <a:effectLst/>
                <a:latin typeface="ATT Aleck Sans" panose="020B0503020203020204" pitchFamily="34" charset="0"/>
                <a:ea typeface="Calibri" panose="020F0502020204030204" pitchFamily="34" charset="0"/>
                <a:cs typeface="Times New Roman" panose="02020603050405020304" pitchFamily="18" charset="0"/>
              </a:rPr>
              <a:t>Microsoft Edge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lvl="1" indent="-228600">
              <a:spcBef>
                <a:spcPts val="0"/>
              </a:spcBef>
              <a:spcAft>
                <a:spcPts val="0"/>
              </a:spcAft>
              <a:buFont typeface="Wingdings" panose="05000000000000000000" pitchFamily="2" charset="2"/>
              <a:buChar char=""/>
            </a:pPr>
            <a:r>
              <a:rPr lang="en-US" sz="1200" dirty="0">
                <a:effectLst/>
                <a:latin typeface="ATT Aleck Sans" panose="020B0503020203020204" pitchFamily="34" charset="0"/>
                <a:ea typeface="Calibri" panose="020F0502020204030204" pitchFamily="34" charset="0"/>
                <a:cs typeface="Times New Roman" panose="02020603050405020304" pitchFamily="18" charset="0"/>
              </a:rPr>
              <a:t>Mozilla Firefox</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lvl="1" indent="-228600">
              <a:spcBef>
                <a:spcPts val="0"/>
              </a:spcBef>
              <a:spcAft>
                <a:spcPts val="0"/>
              </a:spcAft>
              <a:buFont typeface="Wingdings" panose="05000000000000000000" pitchFamily="2" charset="2"/>
              <a:buChar char=""/>
            </a:pPr>
            <a:r>
              <a:rPr lang="en-US" sz="1200" dirty="0">
                <a:effectLst/>
                <a:latin typeface="ATT Aleck Sans" panose="020B0503020203020204" pitchFamily="34" charset="0"/>
                <a:ea typeface="Calibri" panose="020F0502020204030204" pitchFamily="34" charset="0"/>
                <a:cs typeface="Times New Roman" panose="02020603050405020304" pitchFamily="18" charset="0"/>
              </a:rPr>
              <a:t>Google Chrome</a:t>
            </a:r>
            <a:endParaRPr lang="en-US" sz="1200" dirty="0">
              <a:effectLst/>
              <a:latin typeface="Calibri" panose="020F0502020204030204" pitchFamily="34" charset="0"/>
              <a:ea typeface="Calibri" panose="020F0502020204030204" pitchFamily="34" charset="0"/>
              <a:cs typeface="Times New Roman" panose="02020603050405020304" pitchFamily="18" charset="0"/>
            </a:endParaRPr>
          </a:p>
          <a:p>
            <a:pPr marL="685800" marR="0" lvl="1" indent="-228600">
              <a:spcBef>
                <a:spcPts val="0"/>
              </a:spcBef>
              <a:spcAft>
                <a:spcPts val="0"/>
              </a:spcAft>
              <a:buFont typeface="Wingdings" panose="05000000000000000000" pitchFamily="2" charset="2"/>
              <a:buChar char=""/>
            </a:pPr>
            <a:r>
              <a:rPr lang="en-US" sz="1200" dirty="0">
                <a:effectLst/>
                <a:latin typeface="ATT Aleck Sans" panose="020B0503020203020204" pitchFamily="34" charset="0"/>
                <a:ea typeface="Calibri" panose="020F0502020204030204" pitchFamily="34" charset="0"/>
                <a:cs typeface="Times New Roman" panose="02020603050405020304" pitchFamily="18" charset="0"/>
              </a:rPr>
              <a:t>Apple Safari</a:t>
            </a:r>
            <a:endParaRPr lang="en-US" sz="1200" kern="1200" dirty="0">
              <a:solidFill>
                <a:schemeClr val="tx1"/>
              </a:solidFill>
              <a:effectLst/>
              <a:latin typeface="ATT Aleck Sans" panose="020B0503020203020204" pitchFamily="34" charset="0"/>
              <a:ea typeface="+mn-ea"/>
              <a:cs typeface="Times New Roman" panose="02020603050405020304" pitchFamily="18" charset="0"/>
            </a:endParaRPr>
          </a:p>
          <a:p>
            <a:pPr marL="685800" marR="0" lvl="1" indent="-228600">
              <a:spcBef>
                <a:spcPts val="0"/>
              </a:spcBef>
              <a:spcAft>
                <a:spcPts val="0"/>
              </a:spcAft>
              <a:buFont typeface="Wingdings" panose="05000000000000000000" pitchFamily="2" charset="2"/>
              <a:buChar char=""/>
            </a:pPr>
            <a:endParaRPr lang="en-US" sz="1200" kern="1200" dirty="0">
              <a:solidFill>
                <a:schemeClr val="tx1"/>
              </a:solidFill>
              <a:effectLst/>
              <a:latin typeface="ATT Aleck Sans" panose="020B0503020203020204" pitchFamily="34" charset="0"/>
              <a:ea typeface="+mn-ea"/>
              <a:cs typeface="Times New Roman" panose="02020603050405020304" pitchFamily="18" charset="0"/>
            </a:endParaRPr>
          </a:p>
          <a:p>
            <a:pPr marL="0" marR="0" lvl="0" indent="0">
              <a:spcBef>
                <a:spcPts val="0"/>
              </a:spcBef>
              <a:spcAft>
                <a:spcPts val="0"/>
              </a:spcAft>
              <a:buFont typeface="Wingdings" panose="05000000000000000000" pitchFamily="2" charset="2"/>
              <a:buNone/>
            </a:pPr>
            <a:r>
              <a:rPr lang="en-US" sz="1200" kern="1200" dirty="0">
                <a:solidFill>
                  <a:schemeClr val="tx1"/>
                </a:solidFill>
                <a:effectLst/>
                <a:latin typeface="ATT Aleck Sans" panose="020B0503020203020204" pitchFamily="34" charset="0"/>
                <a:ea typeface="+mn-ea"/>
                <a:cs typeface="Times New Roman" panose="02020603050405020304" pitchFamily="18" charset="0"/>
              </a:rPr>
              <a:t>In today’s workshop we will be using </a:t>
            </a:r>
            <a:r>
              <a:rPr lang="en-US" sz="1200" b="1" kern="1200" dirty="0">
                <a:solidFill>
                  <a:schemeClr val="tx1"/>
                </a:solidFill>
                <a:effectLst/>
                <a:latin typeface="ATT Aleck Sans" panose="020B0503020203020204" pitchFamily="34" charset="0"/>
                <a:ea typeface="+mn-ea"/>
                <a:cs typeface="Times New Roman" panose="02020603050405020304" pitchFamily="18" charset="0"/>
              </a:rPr>
              <a:t>&lt;insert browser name here&gt;.</a:t>
            </a:r>
          </a:p>
          <a:p>
            <a:pPr marL="0" marR="0" lvl="0" indent="0">
              <a:spcBef>
                <a:spcPts val="0"/>
              </a:spcBef>
              <a:spcAft>
                <a:spcPts val="0"/>
              </a:spcAft>
              <a:buFont typeface="Wingdings" panose="05000000000000000000" pitchFamily="2" charset="2"/>
              <a:buNone/>
            </a:pPr>
            <a:endParaRPr lang="en-US" sz="1200" b="1" kern="1200" dirty="0">
              <a:solidFill>
                <a:schemeClr val="tx1"/>
              </a:solidFill>
              <a:effectLst/>
              <a:latin typeface="ATT Aleck Sans" panose="020B0503020203020204" pitchFamily="34" charset="0"/>
              <a:ea typeface="+mn-ea"/>
              <a:cs typeface="Times New Roman" panose="02020603050405020304" pitchFamily="18" charset="0"/>
            </a:endParaRPr>
          </a:p>
          <a:p>
            <a:pPr marL="0" marR="0" lvl="0" indent="0">
              <a:spcBef>
                <a:spcPts val="0"/>
              </a:spcBef>
              <a:spcAft>
                <a:spcPts val="0"/>
              </a:spcAft>
              <a:buFont typeface="Wingdings" panose="05000000000000000000" pitchFamily="2" charset="2"/>
              <a:buNone/>
            </a:pPr>
            <a:endParaRPr lang="en-US" sz="1200" b="1" dirty="0">
              <a:effectLst/>
              <a:latin typeface="ATT Aleck Sans" panose="020B0503020203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a:t>
            </a:fld>
            <a:endParaRPr lang="en-US" dirty="0"/>
          </a:p>
        </p:txBody>
      </p:sp>
    </p:spTree>
    <p:extLst>
      <p:ext uri="{BB962C8B-B14F-4D97-AF65-F5344CB8AC3E}">
        <p14:creationId xmlns:p14="http://schemas.microsoft.com/office/powerpoint/2010/main" val="105914288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Activity 1, use PowerPoint or a live demonstration.</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practice what you’ve learned. Feel free to write the answers on the Activity Guide as we complete the tasks together.” </a:t>
            </a:r>
          </a:p>
          <a:p>
            <a:pPr lvl="0"/>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1. Open a web browser and go to </a:t>
            </a:r>
            <a:r>
              <a:rPr lang="en-US" sz="1200" u="sng" kern="1200" dirty="0">
                <a:solidFill>
                  <a:schemeClr val="tx1"/>
                </a:solidFill>
                <a:effectLst/>
                <a:latin typeface="+mn-lt"/>
                <a:ea typeface="+mn-ea"/>
                <a:cs typeface="+mn-cs"/>
                <a:hlinkClick r:id="rId3"/>
              </a:rPr>
              <a:t>www.gmail.com</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2. Log into your Gmail account if you are not already logged in.</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3. Compose a new message. Include the following information in the new message:</a:t>
            </a:r>
          </a:p>
          <a:p>
            <a:pPr marL="628650" lvl="1" indent="-171450">
              <a:buFont typeface="Wingdings" panose="05000000000000000000" pitchFamily="2" charset="2"/>
              <a:buChar char="Ø"/>
            </a:pPr>
            <a:r>
              <a:rPr lang="en-US" sz="1200" kern="1200" dirty="0">
                <a:solidFill>
                  <a:schemeClr val="tx1"/>
                </a:solidFill>
                <a:effectLst/>
                <a:latin typeface="+mn-lt"/>
                <a:ea typeface="+mn-ea"/>
                <a:cs typeface="+mn-cs"/>
              </a:rPr>
              <a:t>In the To field enter </a:t>
            </a:r>
            <a:r>
              <a:rPr lang="en-US" sz="1200" b="1" kern="1200" dirty="0">
                <a:solidFill>
                  <a:schemeClr val="tx1"/>
                </a:solidFill>
                <a:effectLst/>
                <a:latin typeface="+mn-lt"/>
                <a:ea typeface="+mn-ea"/>
                <a:cs typeface="+mn-cs"/>
              </a:rPr>
              <a:t>&lt;insert your demonstration account email here&gt;</a:t>
            </a:r>
          </a:p>
          <a:p>
            <a:pPr marL="628650" lvl="1" indent="-171450">
              <a:buFont typeface="Wingdings" panose="05000000000000000000" pitchFamily="2" charset="2"/>
              <a:buChar char="Ø"/>
            </a:pPr>
            <a:r>
              <a:rPr lang="en-US" sz="1200" kern="1200" dirty="0">
                <a:solidFill>
                  <a:schemeClr val="tx1"/>
                </a:solidFill>
                <a:effectLst/>
                <a:latin typeface="+mn-lt"/>
                <a:ea typeface="+mn-ea"/>
                <a:cs typeface="+mn-cs"/>
              </a:rPr>
              <a:t>The Subject: Email Basics</a:t>
            </a:r>
          </a:p>
          <a:p>
            <a:pPr marL="628650" lvl="1" indent="-171450">
              <a:buFont typeface="Wingdings" panose="05000000000000000000" pitchFamily="2" charset="2"/>
              <a:buChar char="Ø"/>
            </a:pPr>
            <a:r>
              <a:rPr lang="en-US" sz="1200" kern="1200" dirty="0">
                <a:solidFill>
                  <a:schemeClr val="tx1"/>
                </a:solidFill>
                <a:effectLst/>
                <a:latin typeface="+mn-lt"/>
                <a:ea typeface="+mn-ea"/>
                <a:cs typeface="+mn-cs"/>
              </a:rPr>
              <a:t>In the Body: This is a new message.</a:t>
            </a:r>
          </a:p>
          <a:p>
            <a:pPr marL="628650" lvl="1" indent="-171450">
              <a:buFont typeface="Wingdings" panose="05000000000000000000" pitchFamily="2" charset="2"/>
              <a:buChar char="Ø"/>
            </a:pPr>
            <a:r>
              <a:rPr lang="en-US" sz="1200" kern="1200" dirty="0">
                <a:solidFill>
                  <a:schemeClr val="tx1"/>
                </a:solidFill>
                <a:effectLst/>
                <a:latin typeface="+mn-lt"/>
                <a:ea typeface="+mn-ea"/>
                <a:cs typeface="+mn-cs"/>
              </a:rPr>
              <a:t>Click Send.</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4. Where can you find the message you just sent? </a:t>
            </a:r>
            <a:r>
              <a:rPr lang="en-US" sz="1200" b="1" kern="1200" dirty="0">
                <a:solidFill>
                  <a:schemeClr val="tx1"/>
                </a:solidFill>
                <a:effectLst/>
                <a:latin typeface="+mn-lt"/>
                <a:ea typeface="+mn-ea"/>
                <a:cs typeface="+mn-cs"/>
              </a:rPr>
              <a:t>Answer: </a:t>
            </a:r>
            <a:r>
              <a:rPr lang="en-US" sz="1200" b="0" kern="1200" dirty="0">
                <a:solidFill>
                  <a:schemeClr val="tx1"/>
                </a:solidFill>
                <a:effectLst/>
                <a:latin typeface="+mn-lt"/>
                <a:ea typeface="+mn-ea"/>
                <a:cs typeface="+mn-cs"/>
              </a:rPr>
              <a:t>In the Sent folder</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5. Compose a new message. Include the following information in the new message:</a:t>
            </a:r>
          </a:p>
          <a:p>
            <a:pPr marL="628650" lvl="1" indent="-171450">
              <a:buFont typeface="Wingdings" panose="05000000000000000000" pitchFamily="2" charset="2"/>
              <a:buChar char="Ø"/>
            </a:pPr>
            <a:r>
              <a:rPr lang="en-US" sz="1200" kern="1200" dirty="0">
                <a:solidFill>
                  <a:schemeClr val="tx1"/>
                </a:solidFill>
                <a:effectLst/>
                <a:latin typeface="+mn-lt"/>
                <a:ea typeface="+mn-ea"/>
                <a:cs typeface="+mn-cs"/>
              </a:rPr>
              <a:t>Your email address</a:t>
            </a:r>
          </a:p>
          <a:p>
            <a:pPr marL="628650" lvl="1" indent="-171450">
              <a:buFont typeface="Wingdings" panose="05000000000000000000" pitchFamily="2" charset="2"/>
              <a:buChar char="Ø"/>
            </a:pPr>
            <a:r>
              <a:rPr lang="en-US" sz="1200" kern="1200" dirty="0">
                <a:solidFill>
                  <a:schemeClr val="tx1"/>
                </a:solidFill>
                <a:effectLst/>
                <a:latin typeface="+mn-lt"/>
                <a:ea typeface="+mn-ea"/>
                <a:cs typeface="+mn-cs"/>
              </a:rPr>
              <a:t>The Subject: Email Basics: What I Learned</a:t>
            </a:r>
          </a:p>
          <a:p>
            <a:pPr marL="628650" lvl="1" indent="-171450">
              <a:buFont typeface="Wingdings" panose="05000000000000000000" pitchFamily="2" charset="2"/>
              <a:buChar char="Ø"/>
            </a:pPr>
            <a:r>
              <a:rPr lang="en-US" sz="1200" kern="1200" dirty="0">
                <a:solidFill>
                  <a:schemeClr val="tx1"/>
                </a:solidFill>
                <a:effectLst/>
                <a:latin typeface="+mn-lt"/>
                <a:ea typeface="+mn-ea"/>
                <a:cs typeface="+mn-cs"/>
              </a:rPr>
              <a:t>In the Body: Write one new thing you learned about using email in today’s workshop.</a:t>
            </a:r>
          </a:p>
          <a:p>
            <a:pPr marL="628650" lvl="1" indent="-171450">
              <a:buFont typeface="Wingdings" panose="05000000000000000000" pitchFamily="2" charset="2"/>
              <a:buChar char="Ø"/>
            </a:pPr>
            <a:r>
              <a:rPr lang="en-US" sz="1200" kern="1200" dirty="0">
                <a:solidFill>
                  <a:schemeClr val="tx1"/>
                </a:solidFill>
                <a:effectLst/>
                <a:latin typeface="+mn-lt"/>
                <a:ea typeface="+mn-ea"/>
                <a:cs typeface="+mn-cs"/>
              </a:rPr>
              <a:t>Click Send.</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After learners complete Activity 2: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In the next section you’ll learn what to do about spam and junk mail.”</a:t>
            </a:r>
          </a:p>
          <a:p>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40</a:t>
            </a:fld>
            <a:endParaRPr lang="en-US" dirty="0"/>
          </a:p>
        </p:txBody>
      </p:sp>
    </p:spTree>
    <p:extLst>
      <p:ext uri="{BB962C8B-B14F-4D97-AF65-F5344CB8AC3E}">
        <p14:creationId xmlns:p14="http://schemas.microsoft.com/office/powerpoint/2010/main" val="609626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INSTRUCTOR NOTE: </a:t>
            </a:r>
            <a:r>
              <a:rPr lang="en-US" sz="12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Ask learners the question on the slide. Examples might include: </a:t>
            </a:r>
            <a:r>
              <a:rPr lang="en-US" sz="1200" i="0" kern="1200" dirty="0">
                <a:solidFill>
                  <a:schemeClr val="tx1"/>
                </a:solidFill>
                <a:effectLst/>
                <a:latin typeface="+mn-lt"/>
                <a:ea typeface="+mn-ea"/>
                <a:cs typeface="+mn-cs"/>
              </a:rPr>
              <a:t>advertisements, sale notifications, and invitations to sign up or apply for new services, and coupons.</a:t>
            </a:r>
            <a:r>
              <a:rPr lang="en-US" sz="1200" i="0" kern="1200" dirty="0">
                <a:solidFill>
                  <a:schemeClr val="tx1"/>
                </a:solidFill>
                <a:effectLst/>
                <a:latin typeface="Calibri" panose="020F0502020204030204" pitchFamily="34" charset="0"/>
                <a:ea typeface="+mn-ea"/>
                <a:cs typeface="Times New Roman" panose="02020603050405020304" pitchFamily="18" charset="0"/>
              </a:rPr>
              <a:t> </a:t>
            </a:r>
            <a:r>
              <a:rPr lang="en-US" sz="1200" i="0" dirty="0">
                <a:solidFill>
                  <a:srgbClr val="00B0F0"/>
                </a:solidFill>
                <a:effectLst/>
                <a:latin typeface="ATT Aleck Sans" panose="020B0503020203020204" pitchFamily="34" charset="0"/>
                <a:ea typeface="Calibri" panose="020F0502020204030204" pitchFamily="34" charset="0"/>
                <a:cs typeface="Times New Roman" panose="02020603050405020304" pitchFamily="18" charset="0"/>
              </a:rPr>
              <a:t>Explain that electronic junk mail is similar to paper junk mail.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41</a:t>
            </a:fld>
            <a:endParaRPr lang="en-US" dirty="0"/>
          </a:p>
        </p:txBody>
      </p:sp>
    </p:spTree>
    <p:extLst>
      <p:ext uri="{BB962C8B-B14F-4D97-AF65-F5344CB8AC3E}">
        <p14:creationId xmlns:p14="http://schemas.microsoft.com/office/powerpoint/2010/main" val="42388916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the “Spam and Junk Email” section (slides 42 through 46), use PowerPoint or a live demonstration.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Just like with regular mail, you can get junk sent to your email. That kind of junk email is called spam.</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Spam emails often contain links to websites, pictures, and other things that you don’t need. Some spam is annoying but harmless. But other spam can cause a virus or serious problems on your computer or lead you to a fraudulent website.</a:t>
            </a:r>
          </a:p>
        </p:txBody>
      </p:sp>
      <p:sp>
        <p:nvSpPr>
          <p:cNvPr id="4" name="Slide Number Placeholder 3"/>
          <p:cNvSpPr>
            <a:spLocks noGrp="1"/>
          </p:cNvSpPr>
          <p:nvPr>
            <p:ph type="sldNum" sz="quarter" idx="5"/>
          </p:nvPr>
        </p:nvSpPr>
        <p:spPr/>
        <p:txBody>
          <a:bodyPr/>
          <a:lstStyle/>
          <a:p>
            <a:fld id="{0A1A2D79-0A70-4F98-91B6-5265C658D6AD}" type="slidenum">
              <a:rPr lang="en-US" smtClean="0"/>
              <a:t>42</a:t>
            </a:fld>
            <a:endParaRPr lang="en-US" dirty="0"/>
          </a:p>
        </p:txBody>
      </p:sp>
    </p:spTree>
    <p:extLst>
      <p:ext uri="{BB962C8B-B14F-4D97-AF65-F5344CB8AC3E}">
        <p14:creationId xmlns:p14="http://schemas.microsoft.com/office/powerpoint/2010/main" val="358356000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There’s a Spam folder in Gmail. Most email flagged as Spam automatically goes here, so you don’t see it in the Inbox.</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43</a:t>
            </a:fld>
            <a:endParaRPr lang="en-US" dirty="0"/>
          </a:p>
        </p:txBody>
      </p:sp>
    </p:spTree>
    <p:extLst>
      <p:ext uri="{BB962C8B-B14F-4D97-AF65-F5344CB8AC3E}">
        <p14:creationId xmlns:p14="http://schemas.microsoft.com/office/powerpoint/2010/main" val="343284110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Occasionally, you might see a spam email in your Inbox. If this happens, click the box next to the email that looks like spam. Then click the button to mark it as spam. </a:t>
            </a:r>
          </a:p>
          <a:p>
            <a:endParaRPr lang="en-US" sz="1200" i="1"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a:t>
            </a:r>
            <a:r>
              <a:rPr lang="en-US" sz="1200" kern="1200" dirty="0">
                <a:solidFill>
                  <a:schemeClr val="tx1"/>
                </a:solidFill>
                <a:effectLst/>
                <a:latin typeface="+mn-lt"/>
                <a:ea typeface="+mn-ea"/>
                <a:cs typeface="+mn-cs"/>
              </a:rPr>
              <a:t>oint out spam icon on the screen. Avoid opening the message, clicking on any links, or viewing any pictures in the message.</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44</a:t>
            </a:fld>
            <a:endParaRPr lang="en-US" dirty="0"/>
          </a:p>
        </p:txBody>
      </p:sp>
    </p:spTree>
    <p:extLst>
      <p:ext uri="{BB962C8B-B14F-4D97-AF65-F5344CB8AC3E}">
        <p14:creationId xmlns:p14="http://schemas.microsoft.com/office/powerpoint/2010/main" val="119043027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To provide a demo of this function, use the example provided in the materials. </a:t>
            </a:r>
          </a:p>
          <a:p>
            <a:pPr marL="0" marR="0" lvl="0" indent="0" algn="l" defTabSz="914400" rtl="0" eaLnBrk="1" fontAlgn="auto" latinLnBrk="0" hangingPunct="1">
              <a:lnSpc>
                <a:spcPct val="100000"/>
              </a:lnSpc>
              <a:spcBef>
                <a:spcPts val="0"/>
              </a:spcBef>
              <a:spcAft>
                <a:spcPts val="0"/>
              </a:spcAft>
              <a:buClrTx/>
              <a:buSzTx/>
              <a:buFontTx/>
              <a:buNone/>
              <a:tabLst/>
              <a:defRPr/>
            </a:pP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If you find an email in your spam folder that you want to keep, you can alert Gmail that the message isn’t spam. </a:t>
            </a:r>
            <a:r>
              <a:rPr lang="en-US" sz="1200" i="0" u="none" kern="1200" dirty="0">
                <a:solidFill>
                  <a:schemeClr val="tx1"/>
                </a:solidFill>
                <a:effectLst/>
                <a:latin typeface="+mn-lt"/>
                <a:ea typeface="+mn-ea"/>
                <a:cs typeface="+mn-cs"/>
              </a:rPr>
              <a:t>For today’s purposes we will use the same spam example to demonstrate. </a:t>
            </a: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45</a:t>
            </a:fld>
            <a:endParaRPr lang="en-US" dirty="0"/>
          </a:p>
        </p:txBody>
      </p:sp>
    </p:spTree>
    <p:extLst>
      <p:ext uri="{BB962C8B-B14F-4D97-AF65-F5344CB8AC3E}">
        <p14:creationId xmlns:p14="http://schemas.microsoft.com/office/powerpoint/2010/main" val="136932450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After you open the message, click on the Not Spam </a:t>
            </a:r>
            <a:r>
              <a:rPr lang="en-US" sz="1200" b="0" u="none" kern="1200" dirty="0">
                <a:solidFill>
                  <a:schemeClr val="tx1"/>
                </a:solidFill>
                <a:effectLst/>
                <a:latin typeface="+mn-lt"/>
                <a:ea typeface="+mn-ea"/>
                <a:cs typeface="+mn-cs"/>
              </a:rPr>
              <a:t>button.</a:t>
            </a:r>
          </a:p>
          <a:p>
            <a:endParaRPr lang="en-US" sz="1200" b="0" u="none"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U</a:t>
            </a:r>
            <a:r>
              <a:rPr lang="en-US" sz="1200" b="0" u="none" kern="1200" dirty="0">
                <a:solidFill>
                  <a:schemeClr val="tx1"/>
                </a:solidFill>
                <a:effectLst/>
                <a:latin typeface="+mn-lt"/>
                <a:ea typeface="+mn-ea"/>
                <a:cs typeface="+mn-cs"/>
              </a:rPr>
              <a:t>se the same spam example to move this back to the inbox for the next volunteer.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From then on, if you get an email from the same email address, it will arrive in your Inbox instead of being marked as spam.</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Occasionally Gmail puts safe emails in the Spam folder by mistake. If you’re missing an email from someone, be sure to check the Spam folder to see if it’s there!</a:t>
            </a:r>
          </a:p>
          <a:p>
            <a:r>
              <a:rPr lang="en-US" sz="1200" kern="1200" dirty="0">
                <a:solidFill>
                  <a:schemeClr val="tx1"/>
                </a:solidFill>
                <a:effectLst/>
                <a:latin typeface="+mn-lt"/>
                <a:ea typeface="+mn-ea"/>
                <a:cs typeface="+mn-cs"/>
              </a:rPr>
              <a:t> </a:t>
            </a: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46</a:t>
            </a:fld>
            <a:endParaRPr lang="en-US" dirty="0"/>
          </a:p>
        </p:txBody>
      </p:sp>
    </p:spTree>
    <p:extLst>
      <p:ext uri="{BB962C8B-B14F-4D97-AF65-F5344CB8AC3E}">
        <p14:creationId xmlns:p14="http://schemas.microsoft.com/office/powerpoint/2010/main" val="105781057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the “Organizing and Deleting Email” section (slides 47 through 55), use PowerPoint or a live demonstration.</a:t>
            </a:r>
          </a:p>
          <a:p>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When we receive mail through the postal service at home, we keep some things and recycle or throw away others. It’s the same way with email. </a:t>
            </a: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47</a:t>
            </a:fld>
            <a:endParaRPr lang="en-US" dirty="0"/>
          </a:p>
        </p:txBody>
      </p:sp>
    </p:spTree>
    <p:extLst>
      <p:ext uri="{BB962C8B-B14F-4D97-AF65-F5344CB8AC3E}">
        <p14:creationId xmlns:p14="http://schemas.microsoft.com/office/powerpoint/2010/main" val="76826563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Removing old emails can clean out your inbox and make your important emails easier to find.</a:t>
            </a:r>
            <a:r>
              <a:rPr lang="en-US" dirty="0">
                <a:effectLst/>
              </a:rPr>
              <a:t> </a:t>
            </a:r>
            <a:r>
              <a:rPr lang="en-US" sz="1200" kern="1200" dirty="0">
                <a:solidFill>
                  <a:schemeClr val="tx1"/>
                </a:solidFill>
                <a:effectLst/>
                <a:latin typeface="+mn-lt"/>
                <a:ea typeface="+mn-ea"/>
                <a:cs typeface="+mn-cs"/>
              </a:rPr>
              <a:t> </a:t>
            </a: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48</a:t>
            </a:fld>
            <a:endParaRPr lang="en-US" dirty="0"/>
          </a:p>
        </p:txBody>
      </p:sp>
    </p:spTree>
    <p:extLst>
      <p:ext uri="{BB962C8B-B14F-4D97-AF65-F5344CB8AC3E}">
        <p14:creationId xmlns:p14="http://schemas.microsoft.com/office/powerpoint/2010/main" val="381897741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Archive button will save the message inside the All Mail folder. You can still find it later, but it won’t show up in your Inbox.</a:t>
            </a:r>
          </a:p>
          <a:p>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49</a:t>
            </a:fld>
            <a:endParaRPr lang="en-US" dirty="0"/>
          </a:p>
        </p:txBody>
      </p:sp>
    </p:spTree>
    <p:extLst>
      <p:ext uri="{BB962C8B-B14F-4D97-AF65-F5344CB8AC3E}">
        <p14:creationId xmlns:p14="http://schemas.microsoft.com/office/powerpoint/2010/main" val="10885873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kern="1200" dirty="0">
                <a:solidFill>
                  <a:schemeClr val="tx1"/>
                </a:solidFill>
                <a:effectLst/>
                <a:latin typeface="+mn-lt"/>
                <a:ea typeface="+mn-ea"/>
                <a:cs typeface="+mn-cs"/>
              </a:rPr>
              <a:t>INSTRUCTOR NOTE: USE POWERPOINT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Introduction to Email</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effectLst/>
                <a:latin typeface="ATT Aleck Sans" panose="020B0503020203020204" pitchFamily="34" charset="0"/>
                <a:ea typeface="Calibri" panose="020F0502020204030204" pitchFamily="34" charset="0"/>
                <a:cs typeface="Times New Roman" panose="02020603050405020304" pitchFamily="18" charset="0"/>
              </a:rPr>
              <a:t>Email </a:t>
            </a:r>
            <a:r>
              <a:rPr lang="en-US" sz="1200" dirty="0">
                <a:solidFill>
                  <a:schemeClr val="tx1"/>
                </a:solidFill>
              </a:rPr>
              <a:t>is a way to send mail digitally through the internet.</a:t>
            </a:r>
            <a:endParaRPr lang="en-US" sz="1200" dirty="0">
              <a:effectLst/>
              <a:latin typeface="ATT Aleck Sans" panose="020B050302020302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In order to access your email, you will need to set up an account with an email service provider.</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dirty="0">
                <a:effectLst/>
                <a:latin typeface="ATT Aleck Sans" panose="020B0503020203020204" pitchFamily="34" charset="0"/>
                <a:ea typeface="Calibri" panose="020F0502020204030204" pitchFamily="34" charset="0"/>
                <a:cs typeface="Times New Roman" panose="02020603050405020304" pitchFamily="18" charset="0"/>
              </a:rPr>
              <a:t>In today’s workshop, we are going to use Google Gmail. Some examples of other commonly used email programs are Apple’s Mail, Microsoft Outlook, and Yahoo!. Let’s learn more about email.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a:t>
            </a:fld>
            <a:endParaRPr lang="en-US" dirty="0"/>
          </a:p>
        </p:txBody>
      </p:sp>
    </p:spTree>
    <p:extLst>
      <p:ext uri="{BB962C8B-B14F-4D97-AF65-F5344CB8AC3E}">
        <p14:creationId xmlns:p14="http://schemas.microsoft.com/office/powerpoint/2010/main" val="19801661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 Delete button will delete the message. It will stay inside the Trash folder temporarily—usually for 30 days—and then Gmail will delete it permanently.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50</a:t>
            </a:fld>
            <a:endParaRPr lang="en-US" dirty="0"/>
          </a:p>
        </p:txBody>
      </p:sp>
    </p:spTree>
    <p:extLst>
      <p:ext uri="{BB962C8B-B14F-4D97-AF65-F5344CB8AC3E}">
        <p14:creationId xmlns:p14="http://schemas.microsoft.com/office/powerpoint/2010/main" val="4942769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You can give an email one or more labels that will help you stay organized find emails about a particular topic later.</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51</a:t>
            </a:fld>
            <a:endParaRPr lang="en-US" dirty="0"/>
          </a:p>
        </p:txBody>
      </p:sp>
    </p:spTree>
    <p:extLst>
      <p:ext uri="{BB962C8B-B14F-4D97-AF65-F5344CB8AC3E}">
        <p14:creationId xmlns:p14="http://schemas.microsoft.com/office/powerpoint/2010/main" val="4851553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Or you can move an email to another folder that you create. To retrieve the message later, you would click on the folder name on the right-hand side of the screen.</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52</a:t>
            </a:fld>
            <a:endParaRPr lang="en-US" dirty="0"/>
          </a:p>
        </p:txBody>
      </p:sp>
    </p:spTree>
    <p:extLst>
      <p:ext uri="{BB962C8B-B14F-4D97-AF65-F5344CB8AC3E}">
        <p14:creationId xmlns:p14="http://schemas.microsoft.com/office/powerpoint/2010/main" val="320211019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You can also delete or organize messages directly from the Inbox. To do this click the box next to the message you want to delete, move, label, or archive. </a:t>
            </a:r>
          </a:p>
          <a:p>
            <a:pPr lvl="0"/>
            <a:endParaRPr lang="en-US" sz="1200" kern="1200" dirty="0">
              <a:solidFill>
                <a:schemeClr val="tx1"/>
              </a:solidFill>
              <a:effectLst/>
              <a:latin typeface="+mn-lt"/>
              <a:ea typeface="+mn-ea"/>
              <a:cs typeface="+mn-cs"/>
            </a:endParaRPr>
          </a:p>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Point out the icons on the screen as you say their names.</a:t>
            </a:r>
          </a:p>
          <a:p>
            <a:pPr lvl="0"/>
            <a:endParaRPr lang="en-US" sz="1200" i="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You can select several messages at the same time and then delete or move them all at once. </a:t>
            </a:r>
          </a:p>
          <a:p>
            <a:pPr lvl="0"/>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53</a:t>
            </a:fld>
            <a:endParaRPr lang="en-US" dirty="0"/>
          </a:p>
        </p:txBody>
      </p:sp>
    </p:spTree>
    <p:extLst>
      <p:ext uri="{BB962C8B-B14F-4D97-AF65-F5344CB8AC3E}">
        <p14:creationId xmlns:p14="http://schemas.microsoft.com/office/powerpoint/2010/main" val="236466088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Point out confirmation message.</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you click the Trash icon, a message will appear confirming the messages were moved to the Trash.</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You can access the messages in the Trash by clicking on More in the right-hand menu.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54</a:t>
            </a:fld>
            <a:endParaRPr lang="en-US" dirty="0"/>
          </a:p>
        </p:txBody>
      </p:sp>
    </p:spTree>
    <p:extLst>
      <p:ext uri="{BB962C8B-B14F-4D97-AF65-F5344CB8AC3E}">
        <p14:creationId xmlns:p14="http://schemas.microsoft.com/office/powerpoint/2010/main" val="238670210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Once you click More you will see a list of all of the folders, including Trash.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All the messages in the Trash folder can be opened, replied to, or forwarded, just like messages in the Inbox.</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Remember that messages do not stay in the Trash folder forever. Many email programs, including Gmail, will permanently remove a message from the Trash after 30 days.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Point out the warning message.</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want, you can click on Empty Trash Now to permanently delete everything in the Trash folder. Be careful with this, because you won’t be able to retrieve those messages once they’re gone!</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55</a:t>
            </a:fld>
            <a:endParaRPr lang="en-US" dirty="0"/>
          </a:p>
        </p:txBody>
      </p:sp>
    </p:spTree>
    <p:extLst>
      <p:ext uri="{BB962C8B-B14F-4D97-AF65-F5344CB8AC3E}">
        <p14:creationId xmlns:p14="http://schemas.microsoft.com/office/powerpoint/2010/main" val="15716330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the “Searching for Messages” section (slides 56 through 61), use PowerPoint or a live demonstration. Before the class, please use the file “Search Email” and follow instructions to create an email, save it as a draft, and then search for it.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You just learned how to organize your email. Now let’s explore how you can use the Search box to find email.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If you need to find a specific email, you don’t have to look through the Inbox or other folders. Instead, you can use the Search field at the top. This will search through all of your email, no matter where it is or how old it is.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56</a:t>
            </a:fld>
            <a:endParaRPr lang="en-US" dirty="0"/>
          </a:p>
        </p:txBody>
      </p:sp>
    </p:spTree>
    <p:extLst>
      <p:ext uri="{BB962C8B-B14F-4D97-AF65-F5344CB8AC3E}">
        <p14:creationId xmlns:p14="http://schemas.microsoft.com/office/powerpoint/2010/main" val="413851779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You can find messages even if you don’t know who sent it or when. Just like searching for a website, you can type any word or phrase to find what you’re looking for. This could be a person’s name, a word in the subject, or a word in the message.</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57</a:t>
            </a:fld>
            <a:endParaRPr lang="en-US" dirty="0"/>
          </a:p>
        </p:txBody>
      </p:sp>
    </p:spTree>
    <p:extLst>
      <p:ext uri="{BB962C8B-B14F-4D97-AF65-F5344CB8AC3E}">
        <p14:creationId xmlns:p14="http://schemas.microsoft.com/office/powerpoint/2010/main" val="320194253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you are looking for a particular email, you can type a word or words into the search box that you know are in the email and then click the Enter key on your keyboard. Emails that match your search term will display. This example shows a search for “field trip.” </a:t>
            </a:r>
          </a:p>
        </p:txBody>
      </p:sp>
      <p:sp>
        <p:nvSpPr>
          <p:cNvPr id="4" name="Slide Number Placeholder 3"/>
          <p:cNvSpPr>
            <a:spLocks noGrp="1"/>
          </p:cNvSpPr>
          <p:nvPr>
            <p:ph type="sldNum" sz="quarter" idx="5"/>
          </p:nvPr>
        </p:nvSpPr>
        <p:spPr/>
        <p:txBody>
          <a:bodyPr/>
          <a:lstStyle/>
          <a:p>
            <a:fld id="{0A1A2D79-0A70-4F98-91B6-5265C658D6AD}" type="slidenum">
              <a:rPr lang="en-US" smtClean="0"/>
              <a:t>58</a:t>
            </a:fld>
            <a:endParaRPr lang="en-US" dirty="0"/>
          </a:p>
        </p:txBody>
      </p:sp>
    </p:spTree>
    <p:extLst>
      <p:ext uri="{BB962C8B-B14F-4D97-AF65-F5344CB8AC3E}">
        <p14:creationId xmlns:p14="http://schemas.microsoft.com/office/powerpoint/2010/main" val="21632000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this email account, when the phrase “field trip” is entered these are the emails that Gmail retrieved. You can open any email in the search results list by clicking on it. Most email providers will highlight the term that you searched. This is helpful when you’re looking for an item in your search results. </a:t>
            </a:r>
          </a:p>
        </p:txBody>
      </p:sp>
      <p:sp>
        <p:nvSpPr>
          <p:cNvPr id="4" name="Slide Number Placeholder 3"/>
          <p:cNvSpPr>
            <a:spLocks noGrp="1"/>
          </p:cNvSpPr>
          <p:nvPr>
            <p:ph type="sldNum" sz="quarter" idx="5"/>
          </p:nvPr>
        </p:nvSpPr>
        <p:spPr/>
        <p:txBody>
          <a:bodyPr/>
          <a:lstStyle/>
          <a:p>
            <a:fld id="{0A1A2D79-0A70-4F98-91B6-5265C658D6AD}" type="slidenum">
              <a:rPr lang="en-US" smtClean="0"/>
              <a:t>59</a:t>
            </a:fld>
            <a:endParaRPr lang="en-US" dirty="0"/>
          </a:p>
        </p:txBody>
      </p:sp>
    </p:spTree>
    <p:extLst>
      <p:ext uri="{BB962C8B-B14F-4D97-AF65-F5344CB8AC3E}">
        <p14:creationId xmlns:p14="http://schemas.microsoft.com/office/powerpoint/2010/main" val="29097396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solidFill>
                  <a:schemeClr val="tx1"/>
                </a:solidFill>
              </a:rPr>
              <a:t>Benefits of using email:</a:t>
            </a:r>
          </a:p>
          <a:p>
            <a:pPr marL="628650" lvl="1" indent="-171450">
              <a:buFont typeface="Arial" panose="020B0604020202020204" pitchFamily="34" charset="0"/>
              <a:buChar char="•"/>
            </a:pPr>
            <a:r>
              <a:rPr lang="en-US" dirty="0">
                <a:solidFill>
                  <a:schemeClr val="tx1"/>
                </a:solidFill>
              </a:rPr>
              <a:t>You can send an email message to one person or multiple people at the same time.</a:t>
            </a:r>
          </a:p>
          <a:p>
            <a:pPr marL="628650" lvl="1" indent="-171450">
              <a:buFont typeface="Arial" panose="020B0604020202020204" pitchFamily="34" charset="0"/>
              <a:buChar char="•"/>
            </a:pPr>
            <a:r>
              <a:rPr lang="en-US" dirty="0">
                <a:solidFill>
                  <a:schemeClr val="tx1"/>
                </a:solidFill>
              </a:rPr>
              <a:t>In most cases, the person or people will receive the email almost immediately after you send it.</a:t>
            </a:r>
          </a:p>
          <a:p>
            <a:pPr marL="628650" lvl="1" indent="-171450">
              <a:buFont typeface="Arial" panose="020B0604020202020204" pitchFamily="34" charset="0"/>
              <a:buChar char="•"/>
            </a:pPr>
            <a:r>
              <a:rPr lang="en-US" dirty="0">
                <a:solidFill>
                  <a:schemeClr val="tx1"/>
                </a:solidFill>
              </a:rPr>
              <a:t>People can access email accounts on any device with internet access, including a computer, smartphone, or tablet.</a:t>
            </a:r>
          </a:p>
          <a:p>
            <a:pPr marL="628650" lvl="1" indent="-171450">
              <a:buFont typeface="Arial" panose="020B0604020202020204" pitchFamily="34" charset="0"/>
              <a:buChar char="•"/>
            </a:pPr>
            <a:r>
              <a:rPr lang="en-US" dirty="0">
                <a:solidFill>
                  <a:schemeClr val="tx1"/>
                </a:solidFill>
              </a:rPr>
              <a:t>Messages can include text, pictures, documents, videos, and other computer files. </a:t>
            </a:r>
          </a:p>
          <a:p>
            <a:endParaRPr lang="en-US" dirty="0">
              <a:solidFill>
                <a:schemeClr val="tx1"/>
              </a:solidFill>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a:t>
            </a:fld>
            <a:endParaRPr lang="en-US" dirty="0"/>
          </a:p>
        </p:txBody>
      </p:sp>
    </p:spTree>
    <p:extLst>
      <p:ext uri="{BB962C8B-B14F-4D97-AF65-F5344CB8AC3E}">
        <p14:creationId xmlns:p14="http://schemas.microsoft.com/office/powerpoint/2010/main" val="2231827190"/>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can’t find what you are looking for, or you want to narrow down the search, you can click the Search Options icon at the end of the search box.</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60</a:t>
            </a:fld>
            <a:endParaRPr lang="en-US" dirty="0"/>
          </a:p>
        </p:txBody>
      </p:sp>
    </p:spTree>
    <p:extLst>
      <p:ext uri="{BB962C8B-B14F-4D97-AF65-F5344CB8AC3E}">
        <p14:creationId xmlns:p14="http://schemas.microsoft.com/office/powerpoint/2010/main" val="292193443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With these options, you can find messages sent to or from certain people, with a specific subject, from a certain date range, or with an attachment. You can also use the drop-down menu to search within a specific folder.  </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H</a:t>
            </a:r>
            <a:r>
              <a:rPr lang="en-US" sz="1200" kern="1200" dirty="0">
                <a:solidFill>
                  <a:schemeClr val="tx1"/>
                </a:solidFill>
                <a:effectLst/>
                <a:latin typeface="+mn-lt"/>
                <a:ea typeface="+mn-ea"/>
                <a:cs typeface="+mn-cs"/>
              </a:rPr>
              <a:t>ighlight each section as they go through each field.</a:t>
            </a: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the activity, review any “parking lot” questions. For information about what the parking lot is, see the “Before the Workshop Begins” section of the Instructor Guide. If there are no questions in the parking lot, ask learners if they have any questions before you move to the activity.</a:t>
            </a:r>
          </a:p>
        </p:txBody>
      </p:sp>
      <p:sp>
        <p:nvSpPr>
          <p:cNvPr id="4" name="Slide Number Placeholder 3"/>
          <p:cNvSpPr>
            <a:spLocks noGrp="1"/>
          </p:cNvSpPr>
          <p:nvPr>
            <p:ph type="sldNum" sz="quarter" idx="5"/>
          </p:nvPr>
        </p:nvSpPr>
        <p:spPr/>
        <p:txBody>
          <a:bodyPr/>
          <a:lstStyle/>
          <a:p>
            <a:fld id="{0A1A2D79-0A70-4F98-91B6-5265C658D6AD}" type="slidenum">
              <a:rPr lang="en-US" smtClean="0"/>
              <a:t>61</a:t>
            </a:fld>
            <a:endParaRPr lang="en-US" dirty="0"/>
          </a:p>
        </p:txBody>
      </p:sp>
    </p:spTree>
    <p:extLst>
      <p:ext uri="{BB962C8B-B14F-4D97-AF65-F5344CB8AC3E}">
        <p14:creationId xmlns:p14="http://schemas.microsoft.com/office/powerpoint/2010/main" val="96596658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i="0" dirty="0"/>
              <a:t>Point attendees to Activity 3 on Activity Sheet page 2. </a:t>
            </a:r>
            <a:r>
              <a:rPr lang="en-US" sz="1200" i="0" kern="1200" dirty="0">
                <a:solidFill>
                  <a:schemeClr val="tx1"/>
                </a:solidFill>
                <a:effectLst/>
                <a:latin typeface="+mn-lt"/>
                <a:ea typeface="+mn-ea"/>
                <a:cs typeface="+mn-cs"/>
              </a:rPr>
              <a:t>Review the topics in this section. Go to the Desktop. Ask the learners to call out the answers to the questions on the next slide. If the learners have computers, encourage them to follow along on their computers. Encourage them to call out answers, and then confirm the correct answer to have them update their Activity Sheet.</a:t>
            </a:r>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62</a:t>
            </a:fld>
            <a:endParaRPr lang="en-US" dirty="0"/>
          </a:p>
        </p:txBody>
      </p:sp>
    </p:spTree>
    <p:extLst>
      <p:ext uri="{BB962C8B-B14F-4D97-AF65-F5344CB8AC3E}">
        <p14:creationId xmlns:p14="http://schemas.microsoft.com/office/powerpoint/2010/main" val="929223586"/>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0" kern="1200" dirty="0">
                <a:solidFill>
                  <a:schemeClr val="tx1"/>
                </a:solidFill>
                <a:effectLst/>
                <a:latin typeface="+mn-lt"/>
                <a:ea typeface="+mn-ea"/>
                <a:cs typeface="+mn-cs"/>
              </a:rPr>
              <a:t>For Activity #3, use PowerPoint or a live demonstration.</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“Let’s practice what you’ve learned. Feel free to write the answers on the Activity Guide as we complete the tasks together. Use the computer desktop to answer the following questions. If you don’t have your own computer, follow along with me.” </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1. Open the web browser.</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2. Log into your email account.</a:t>
            </a:r>
          </a:p>
          <a:p>
            <a:r>
              <a:rPr lang="en-US" sz="1200" kern="1200" dirty="0">
                <a:solidFill>
                  <a:schemeClr val="tx1"/>
                </a:solidFill>
                <a:effectLst/>
                <a:latin typeface="+mn-lt"/>
                <a:ea typeface="+mn-ea"/>
                <a:cs typeface="+mn-cs"/>
              </a:rPr>
              <a:t> </a:t>
            </a:r>
          </a:p>
          <a:p>
            <a:pPr lvl="0"/>
            <a:r>
              <a:rPr lang="en-US" sz="1200" kern="1200" dirty="0">
                <a:solidFill>
                  <a:schemeClr val="tx1"/>
                </a:solidFill>
                <a:effectLst/>
                <a:latin typeface="+mn-lt"/>
                <a:ea typeface="+mn-ea"/>
                <a:cs typeface="+mn-cs"/>
              </a:rPr>
              <a:t>3. Open the email with the subject “Email Basics: What I Learned.”</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4. Add a label to the email called Email Basics.</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5. Create a folder called Workshops.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6. Move the “Email Basics: What I Learned” email to the Workshops folder.</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7. Open the Sent folder.</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8. Delete the email with the subject “Email Basics: What I Learned.”</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9. Log out of your account.</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After learners complete Activity 3: </a:t>
            </a:r>
            <a:r>
              <a:rPr lang="en-US" sz="1200" b="0"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Great job, everyone! In the next section you’ll learn about drafts and attachments.”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63</a:t>
            </a:fld>
            <a:endParaRPr lang="en-US" dirty="0"/>
          </a:p>
        </p:txBody>
      </p:sp>
    </p:spTree>
    <p:extLst>
      <p:ext uri="{BB962C8B-B14F-4D97-AF65-F5344CB8AC3E}">
        <p14:creationId xmlns:p14="http://schemas.microsoft.com/office/powerpoint/2010/main" val="1593459827"/>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the “Tips and Tricks” section (slides 64 through 71), use PowerPoint or a live demonstration. If performing a </a:t>
            </a:r>
            <a:r>
              <a:rPr lang="en-US" sz="1200" b="0" i="0" kern="1200" dirty="0">
                <a:solidFill>
                  <a:schemeClr val="tx1"/>
                </a:solidFill>
                <a:effectLst/>
                <a:latin typeface="+mn-lt"/>
                <a:ea typeface="+mn-ea"/>
                <a:cs typeface="+mn-cs"/>
              </a:rPr>
              <a:t>l</a:t>
            </a:r>
            <a:r>
              <a:rPr lang="en-US" b="0" dirty="0"/>
              <a:t>ive demonstration, compose a new email and use it to demonstrate the tips and tricks. </a:t>
            </a:r>
          </a:p>
          <a:p>
            <a:pPr lvl="0"/>
            <a:endParaRPr lang="en-US" sz="1200" b="0" kern="1200" dirty="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Tips and tricks: We will go through these quickly. Please refer to your Learner Handout to review at any time.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r>
              <a:rPr lang="en-US" sz="1200" kern="1200" dirty="0">
                <a:solidFill>
                  <a:schemeClr val="tx1"/>
                </a:solidFill>
                <a:effectLst/>
                <a:latin typeface="+mn-lt"/>
                <a:ea typeface="+mn-ea"/>
                <a:cs typeface="+mn-cs"/>
              </a:rPr>
              <a:t>Did you know you don’t have to finish an entire email in one sitting before you send it? </a:t>
            </a:r>
            <a:r>
              <a:rPr lang="en-US" b="0" i="0" dirty="0">
                <a:solidFill>
                  <a:schemeClr val="tx1"/>
                </a:solidFill>
              </a:rPr>
              <a:t>A draft is a </a:t>
            </a:r>
            <a:r>
              <a:rPr lang="en-US" dirty="0">
                <a:solidFill>
                  <a:schemeClr val="tx1"/>
                </a:solidFill>
              </a:rPr>
              <a:t>saved copy of an email that you haven’t completed. You can edit it and send it later.</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do this, you start a new message. As you type, Gmail automatically begins to save a draft. The Draft folder on the right-hand side will show you how many messages are in the Drafts folder.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you need to stop, you don’t have to do anything except close the message. You can even log out of Gmail and leave your computer. The draft will still be waiting for you the next time you log in.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When you’re ready to finish the message, click on Drafts. The draft email includes the word “Draft” on the left side, so it’s clear the email hasn’t been sent yet.</a:t>
            </a:r>
            <a:r>
              <a:rPr lang="en-US" dirty="0">
                <a:effectLst/>
              </a:rPr>
              <a:t> Just click on the email and begin typing.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64</a:t>
            </a:fld>
            <a:endParaRPr lang="en-US" dirty="0"/>
          </a:p>
        </p:txBody>
      </p:sp>
    </p:spTree>
    <p:extLst>
      <p:ext uri="{BB962C8B-B14F-4D97-AF65-F5344CB8AC3E}">
        <p14:creationId xmlns:p14="http://schemas.microsoft.com/office/powerpoint/2010/main" val="363812991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0" kern="1200" dirty="0">
                <a:solidFill>
                  <a:schemeClr val="tx1"/>
                </a:solidFill>
                <a:effectLst/>
                <a:latin typeface="+mn-lt"/>
                <a:ea typeface="+mn-ea"/>
                <a:cs typeface="+mn-cs"/>
              </a:rPr>
              <a:t>Attachments are f</a:t>
            </a:r>
            <a:r>
              <a:rPr lang="en-US" sz="1200" kern="1200" dirty="0">
                <a:solidFill>
                  <a:schemeClr val="tx1"/>
                </a:solidFill>
                <a:effectLst/>
                <a:latin typeface="+mn-lt"/>
                <a:ea typeface="+mn-ea"/>
                <a:cs typeface="+mn-cs"/>
              </a:rPr>
              <a:t>iles included as part of the email.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If you want to send a file like a picture, video, or document to someone, you can do it using email. You can attach many files to a single message, but sometimes there’s a limit on the size of files that you can send.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send an attachment, click on the paper clip icon to attach the file or files to your email. Once the files are attached, you can send the email.</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People can also send you files. Only open attachments from people you trust. As we discussed earlier, sometimes you will receive malicious spam emails that include a link or attachment with them. If the sender is not someone you know and trust, or if something looks suspicious about the message, it’s best to just delete the email and don’t open the link or the attachment. Opening malicious links and downloading attachments can spread a virus to your computer.</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If you are performing a live demonstration of adding an attachment to an email, make sure you have a file to attach. There is a file called “School Party” included as part of the instructor materials that you can use for this purpose. Make sure to download the file to your computer before the workshop.</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65</a:t>
            </a:fld>
            <a:endParaRPr lang="en-US" dirty="0"/>
          </a:p>
        </p:txBody>
      </p:sp>
    </p:spTree>
    <p:extLst>
      <p:ext uri="{BB962C8B-B14F-4D97-AF65-F5344CB8AC3E}">
        <p14:creationId xmlns:p14="http://schemas.microsoft.com/office/powerpoint/2010/main" val="420304421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When you reply to a message, only the person who emailed you will receive a reply. </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66</a:t>
            </a:fld>
            <a:endParaRPr lang="en-US" dirty="0"/>
          </a:p>
        </p:txBody>
      </p:sp>
    </p:spTree>
    <p:extLst>
      <p:ext uri="{BB962C8B-B14F-4D97-AF65-F5344CB8AC3E}">
        <p14:creationId xmlns:p14="http://schemas.microsoft.com/office/powerpoint/2010/main" val="401262563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If you want to respond to an email that includes multiple recipients, you can either Reply or Reply All. Reply sends the email only to the person who sent the message. If you click Reply All, the message will go to all emails in the To, CC, and BCC fields.</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67</a:t>
            </a:fld>
            <a:endParaRPr lang="en-US" dirty="0"/>
          </a:p>
        </p:txBody>
      </p:sp>
    </p:spTree>
    <p:extLst>
      <p:ext uri="{BB962C8B-B14F-4D97-AF65-F5344CB8AC3E}">
        <p14:creationId xmlns:p14="http://schemas.microsoft.com/office/powerpoint/2010/main" val="218915672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There are times when you receive an email, and you want to pass it along to other people. This is called forwarding.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To do this, click on the Forward button. Enter the email address of the person or people you want to send it to. You can also enter a message if you wish. Then click Send. The original message along with your note, if you added one, will go to the person in the “To” field. </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68</a:t>
            </a:fld>
            <a:endParaRPr lang="en-US" dirty="0"/>
          </a:p>
        </p:txBody>
      </p:sp>
    </p:spTree>
    <p:extLst>
      <p:ext uri="{BB962C8B-B14F-4D97-AF65-F5344CB8AC3E}">
        <p14:creationId xmlns:p14="http://schemas.microsoft.com/office/powerpoint/2010/main" val="140048638"/>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Let’s look at the </a:t>
            </a:r>
            <a:r>
              <a:rPr lang="en-US" sz="1200" b="0" kern="1200" dirty="0">
                <a:solidFill>
                  <a:schemeClr val="tx1"/>
                </a:solidFill>
                <a:effectLst/>
                <a:latin typeface="+mn-lt"/>
                <a:ea typeface="+mn-ea"/>
                <a:cs typeface="+mn-cs"/>
              </a:rPr>
              <a:t>CC</a:t>
            </a:r>
            <a:r>
              <a:rPr lang="en-US" sz="1200" kern="1200" dirty="0">
                <a:solidFill>
                  <a:schemeClr val="tx1"/>
                </a:solidFill>
                <a:effectLst/>
                <a:latin typeface="+mn-lt"/>
                <a:ea typeface="+mn-ea"/>
                <a:cs typeface="+mn-cs"/>
              </a:rPr>
              <a:t> field, which stands for “Carbon Copy.” You can also think of it as a “Courtesy Copy.”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You can type email addresses in the CC field just like you do in the “To” field, but they are used for different reasons.</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“To” field should be used for the primary audience for a message. The CC field is used for other people that you may want to notify that the message was sent. For example, at work you might CC your supervisor to let them know that a conversation is taking place. </a:t>
            </a:r>
          </a:p>
          <a:p>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If you are doing a live demonstration, add the address of your email demo account to the “To” and “CC” fields. Do not send the message. Instead, move to next slide. </a:t>
            </a:r>
          </a:p>
        </p:txBody>
      </p:sp>
      <p:sp>
        <p:nvSpPr>
          <p:cNvPr id="4" name="Slide Number Placeholder 3"/>
          <p:cNvSpPr>
            <a:spLocks noGrp="1"/>
          </p:cNvSpPr>
          <p:nvPr>
            <p:ph type="sldNum" sz="quarter" idx="5"/>
          </p:nvPr>
        </p:nvSpPr>
        <p:spPr/>
        <p:txBody>
          <a:bodyPr/>
          <a:lstStyle/>
          <a:p>
            <a:fld id="{0A1A2D79-0A70-4F98-91B6-5265C658D6AD}" type="slidenum">
              <a:rPr lang="en-US" smtClean="0"/>
              <a:t>69</a:t>
            </a:fld>
            <a:endParaRPr lang="en-US" dirty="0"/>
          </a:p>
        </p:txBody>
      </p:sp>
    </p:spTree>
    <p:extLst>
      <p:ext uri="{BB962C8B-B14F-4D97-AF65-F5344CB8AC3E}">
        <p14:creationId xmlns:p14="http://schemas.microsoft.com/office/powerpoint/2010/main" val="29884977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Point out the parts of an email on the screen.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Like a street address on an envelope, an email address has to be typed correctly or the other person will not receive their mail. An email address will always have two main parts, which are connected by the “at” symbol.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second part of the email address is the location. It could be the name of an email provider, the organization the person works for, or a website that the person is associated with.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a:t>
            </a:fld>
            <a:endParaRPr lang="en-US" dirty="0"/>
          </a:p>
        </p:txBody>
      </p:sp>
    </p:spTree>
    <p:extLst>
      <p:ext uri="{BB962C8B-B14F-4D97-AF65-F5344CB8AC3E}">
        <p14:creationId xmlns:p14="http://schemas.microsoft.com/office/powerpoint/2010/main" val="3696712319"/>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t>
            </a:r>
            <a:r>
              <a:rPr lang="en-US" sz="1200" b="0" kern="1200" dirty="0">
                <a:solidFill>
                  <a:schemeClr val="tx1"/>
                </a:solidFill>
                <a:effectLst/>
                <a:latin typeface="+mn-lt"/>
                <a:ea typeface="+mn-ea"/>
                <a:cs typeface="+mn-cs"/>
              </a:rPr>
              <a:t>BCC</a:t>
            </a:r>
            <a:r>
              <a:rPr lang="en-US" sz="1200" kern="1200" dirty="0">
                <a:solidFill>
                  <a:schemeClr val="tx1"/>
                </a:solidFill>
                <a:effectLst/>
                <a:latin typeface="+mn-lt"/>
                <a:ea typeface="+mn-ea"/>
                <a:cs typeface="+mn-cs"/>
              </a:rPr>
              <a:t> field is also known as Blind Carbon Copy. It’s very similar to the CC field. The difference with BCC is that people receiving the email can’t see who is inside the BCC field. Once the email is sent, only the sender can view all recipients, including the BCC recipients, in the Sent folder.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If you are doing a live demonstration, add on a BCC using your demo account address. Then send the email and show the example in the inbox to show that the CC is visible and BCC is not visible to other recipients. After that, check the Sent folder and show how only the sender can see all of the recipients.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70</a:t>
            </a:fld>
            <a:endParaRPr lang="en-US" dirty="0"/>
          </a:p>
        </p:txBody>
      </p:sp>
    </p:spTree>
    <p:extLst>
      <p:ext uri="{BB962C8B-B14F-4D97-AF65-F5344CB8AC3E}">
        <p14:creationId xmlns:p14="http://schemas.microsoft.com/office/powerpoint/2010/main" val="21944390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 recap:</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Putting an email in the CC field lets the recipient know that it is a courtesy copy for their records, and they often don’t need to reply or take any action.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Using the BCC field keeps the email address private.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You can use multiple email addresses in all three fields—To, CC, and BCC—anytime you send a message. </a:t>
            </a:r>
          </a:p>
          <a:p>
            <a:pPr marL="171450" indent="-171450">
              <a:buFont typeface="Arial" panose="020B0604020202020204" pitchFamily="34" charset="0"/>
              <a:buChar cha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Can you think of a time when these tips and tricks would be useful for you?</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Before moving to the activity, review any “parking lot” questions. For information about what the parking lot is, see the “Before the Workshop Begins” section of the Instructor Guide. If there are no questions in the parking lot, ask learners if they have any questions before you move to the activity.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71</a:t>
            </a:fld>
            <a:endParaRPr lang="en-US" dirty="0"/>
          </a:p>
        </p:txBody>
      </p:sp>
    </p:spTree>
    <p:extLst>
      <p:ext uri="{BB962C8B-B14F-4D97-AF65-F5344CB8AC3E}">
        <p14:creationId xmlns:p14="http://schemas.microsoft.com/office/powerpoint/2010/main" val="172923448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None/>
            </a:pPr>
            <a:r>
              <a:rPr lang="en-US" sz="1200" kern="1200" dirty="0">
                <a:solidFill>
                  <a:schemeClr val="tx1"/>
                </a:solidFill>
                <a:effectLst/>
                <a:latin typeface="+mn-lt"/>
                <a:ea typeface="+mn-ea"/>
                <a:cs typeface="+mn-cs"/>
              </a:rPr>
              <a:t>“Let’s practice what you’ve learned.” </a:t>
            </a:r>
          </a:p>
          <a:p>
            <a:endParaRPr lang="en-US" sz="1200" kern="1200" dirty="0">
              <a:solidFill>
                <a:schemeClr val="tx1"/>
              </a:solidFill>
              <a:effectLst/>
              <a:latin typeface="+mn-lt"/>
              <a:ea typeface="+mn-ea"/>
              <a:cs typeface="+mn-cs"/>
            </a:endParaRPr>
          </a:p>
          <a:p>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You can either:</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kern="1200" dirty="0">
                <a:solidFill>
                  <a:schemeClr val="tx1"/>
                </a:solidFill>
                <a:effectLst/>
                <a:latin typeface="+mn-lt"/>
                <a:ea typeface="+mn-ea"/>
                <a:cs typeface="+mn-cs"/>
              </a:rPr>
              <a:t>Launch the Practice section online by clicking on the link “Intro to Email 2: Beyond the Basics Practice” on the slide</a:t>
            </a:r>
            <a:br>
              <a:rPr lang="en-US" i="0" dirty="0"/>
            </a:br>
            <a:r>
              <a:rPr lang="en-US" dirty="0"/>
              <a:t>OR </a:t>
            </a:r>
            <a:r>
              <a:rPr lang="en-US" b="0" dirty="0"/>
              <a:t>Ask learners if they would prefer a demo to walk through these instructions, which are also listed on the Learner Activity Sheet.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In the address bar of the web browser, enter </a:t>
            </a:r>
            <a:r>
              <a:rPr lang="en-US" sz="1200" u="sng" kern="1200" dirty="0">
                <a:solidFill>
                  <a:schemeClr val="tx1"/>
                </a:solidFill>
                <a:effectLst/>
                <a:latin typeface="+mn-lt"/>
                <a:ea typeface="+mn-ea"/>
                <a:cs typeface="+mn-cs"/>
              </a:rPr>
              <a:t>https://</a:t>
            </a:r>
            <a:r>
              <a:rPr lang="en-US" sz="1200" u="sng" kern="1200" dirty="0" err="1">
                <a:solidFill>
                  <a:schemeClr val="tx1"/>
                </a:solidFill>
                <a:effectLst/>
                <a:latin typeface="+mn-lt"/>
                <a:ea typeface="+mn-ea"/>
                <a:cs typeface="+mn-cs"/>
              </a:rPr>
              <a:t>www.digitallearn.org</a:t>
            </a:r>
            <a:r>
              <a:rPr lang="en-US" sz="1200" u="sng"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&gt; Click on “Intro to Email 2: Beyond the Basics”  &gt; Click on “Practice” </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OR </a:t>
            </a:r>
            <a:r>
              <a:rPr lang="en-US" sz="1200" i="0" kern="1200" dirty="0">
                <a:solidFill>
                  <a:schemeClr val="tx1"/>
                </a:solidFill>
                <a:effectLst/>
                <a:latin typeface="+mn-lt"/>
                <a:ea typeface="+mn-ea"/>
                <a:cs typeface="+mn-cs"/>
              </a:rPr>
              <a:t>Use the next four slides to review what students have learned in the Email Basics section.</a:t>
            </a:r>
            <a:br>
              <a:rPr lang="en-US" sz="1200" i="0" kern="1200" dirty="0">
                <a:solidFill>
                  <a:schemeClr val="tx1"/>
                </a:solidFill>
                <a:effectLst/>
                <a:latin typeface="+mn-lt"/>
                <a:ea typeface="+mn-ea"/>
                <a:cs typeface="+mn-cs"/>
              </a:rPr>
            </a:br>
            <a:endParaRPr lang="en-US" sz="1200" i="0" kern="1200" dirty="0">
              <a:solidFill>
                <a:schemeClr val="tx1"/>
              </a:solidFill>
              <a:effectLst/>
              <a:latin typeface="+mn-lt"/>
              <a:ea typeface="+mn-ea"/>
              <a:cs typeface="+mn-cs"/>
            </a:endParaRPr>
          </a:p>
          <a:p>
            <a:r>
              <a:rPr lang="en-US" sz="1200" i="0" kern="1200" dirty="0">
                <a:solidFill>
                  <a:schemeClr val="tx1"/>
                </a:solidFill>
                <a:effectLst/>
                <a:latin typeface="+mn-lt"/>
                <a:ea typeface="+mn-ea"/>
                <a:cs typeface="+mn-cs"/>
              </a:rPr>
              <a:t>Learners should follow along as you go through each question. Engage them by asking them to call out answers. Then confirm the correct answers.</a:t>
            </a:r>
            <a:r>
              <a:rPr lang="en-US" sz="1200" kern="1200" dirty="0">
                <a:solidFill>
                  <a:schemeClr val="tx1"/>
                </a:solidFill>
                <a:effectLst/>
                <a:latin typeface="+mn-lt"/>
                <a:ea typeface="+mn-ea"/>
                <a:cs typeface="+mn-cs"/>
              </a:rPr>
              <a:t>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72</a:t>
            </a:fld>
            <a:endParaRPr lang="en-US" dirty="0"/>
          </a:p>
        </p:txBody>
      </p:sp>
    </p:spTree>
    <p:extLst>
      <p:ext uri="{BB962C8B-B14F-4D97-AF65-F5344CB8AC3E}">
        <p14:creationId xmlns:p14="http://schemas.microsoft.com/office/powerpoint/2010/main" val="168441588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the rest of the “Tips and Tricks” section (slides 73 through 78), use PowerPoint or a live demonstration. </a:t>
            </a:r>
            <a:br>
              <a:rPr lang="en-US" sz="1200" kern="1200" dirty="0">
                <a:solidFill>
                  <a:schemeClr val="tx1"/>
                </a:solidFill>
                <a:effectLst/>
                <a:latin typeface="+mn-lt"/>
                <a:ea typeface="+mn-ea"/>
                <a:cs typeface="+mn-cs"/>
              </a:rPr>
            </a:br>
            <a:endParaRPr lang="en-US" sz="1200" b="1" kern="1200" dirty="0">
              <a:solidFill>
                <a:schemeClr val="tx1"/>
              </a:solidFill>
              <a:effectLst/>
              <a:latin typeface="+mn-lt"/>
              <a:ea typeface="+mn-ea"/>
              <a:cs typeface="+mn-cs"/>
            </a:endParaRPr>
          </a:p>
          <a:p>
            <a:pPr lvl="0"/>
            <a:r>
              <a:rPr lang="en-US" b="0" dirty="0">
                <a:solidFill>
                  <a:schemeClr val="bg1"/>
                </a:solidFill>
              </a:rPr>
              <a:t>What do you click on to add an attachment?</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Answer: </a:t>
            </a:r>
            <a:r>
              <a:rPr lang="en-US" sz="1200" b="0" kern="1200" dirty="0">
                <a:solidFill>
                  <a:schemeClr val="tx1"/>
                </a:solidFill>
                <a:effectLst/>
                <a:latin typeface="+mn-lt"/>
                <a:ea typeface="+mn-ea"/>
                <a:cs typeface="+mn-cs"/>
              </a:rPr>
              <a:t>Paper clip icon</a:t>
            </a:r>
          </a:p>
          <a:p>
            <a:pPr lvl="0"/>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b="0" i="0" kern="1200" dirty="0">
                <a:solidFill>
                  <a:schemeClr val="tx1"/>
                </a:solidFill>
                <a:effectLst/>
                <a:latin typeface="+mn-lt"/>
                <a:ea typeface="+mn-ea"/>
                <a:cs typeface="+mn-cs"/>
              </a:rPr>
              <a:t>Point out the paper clip icon.</a:t>
            </a:r>
            <a:endParaRPr lang="en-US" sz="1200" b="1" kern="1200" dirty="0">
              <a:solidFill>
                <a:schemeClr val="tx1"/>
              </a:solidFill>
              <a:effectLst/>
              <a:latin typeface="+mn-lt"/>
              <a:ea typeface="+mn-ea"/>
              <a:cs typeface="+mn-cs"/>
            </a:endParaRPr>
          </a:p>
          <a:p>
            <a:pPr lvl="0"/>
            <a:endParaRPr lang="en-US" sz="1200" b="0" kern="1200" dirty="0">
              <a:solidFill>
                <a:schemeClr val="tx1"/>
              </a:solidFill>
              <a:effectLst/>
              <a:latin typeface="+mn-lt"/>
              <a:ea typeface="+mn-ea"/>
              <a:cs typeface="+mn-cs"/>
            </a:endParaRPr>
          </a:p>
          <a:p>
            <a:pPr lvl="0"/>
            <a:endParaRPr lang="en-US" sz="1200" b="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73</a:t>
            </a:fld>
            <a:endParaRPr lang="en-US" dirty="0"/>
          </a:p>
        </p:txBody>
      </p:sp>
    </p:spTree>
    <p:extLst>
      <p:ext uri="{BB962C8B-B14F-4D97-AF65-F5344CB8AC3E}">
        <p14:creationId xmlns:p14="http://schemas.microsoft.com/office/powerpoint/2010/main" val="2913905536"/>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296" indent="0" algn="l">
              <a:buNone/>
            </a:pPr>
            <a:r>
              <a:rPr lang="en-US" b="0" dirty="0">
                <a:solidFill>
                  <a:schemeClr val="bg1"/>
                </a:solidFill>
              </a:rPr>
              <a:t>If you want to reply to everyone who received the message, which option do you choose?</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Answer: </a:t>
            </a:r>
            <a:r>
              <a:rPr lang="en-US" sz="1200" b="0" kern="1200" dirty="0">
                <a:solidFill>
                  <a:schemeClr val="tx1"/>
                </a:solidFill>
                <a:effectLst/>
                <a:latin typeface="+mn-lt"/>
                <a:ea typeface="+mn-ea"/>
                <a:cs typeface="+mn-cs"/>
              </a:rPr>
              <a:t>Reply All</a:t>
            </a:r>
          </a:p>
          <a:p>
            <a:pPr lvl="0"/>
            <a:endParaRPr lang="en-US" sz="1200" b="0" kern="1200" dirty="0">
              <a:solidFill>
                <a:schemeClr val="tx1"/>
              </a:solidFill>
              <a:effectLst/>
              <a:latin typeface="+mn-lt"/>
              <a:ea typeface="+mn-ea"/>
              <a:cs typeface="+mn-cs"/>
            </a:endParaRPr>
          </a:p>
          <a:p>
            <a:pPr lvl="0"/>
            <a:r>
              <a:rPr lang="en-US" dirty="0"/>
              <a:t>If you want to reply to everyone who received a message, you need to click “Reply All.” If you select “Reply,” the message will go only to the person who sent the message. If you select “Forward,” you can send the message to other people. </a:t>
            </a:r>
          </a:p>
        </p:txBody>
      </p:sp>
      <p:sp>
        <p:nvSpPr>
          <p:cNvPr id="4" name="Slide Number Placeholder 3"/>
          <p:cNvSpPr>
            <a:spLocks noGrp="1"/>
          </p:cNvSpPr>
          <p:nvPr>
            <p:ph type="sldNum" sz="quarter" idx="5"/>
          </p:nvPr>
        </p:nvSpPr>
        <p:spPr/>
        <p:txBody>
          <a:bodyPr/>
          <a:lstStyle/>
          <a:p>
            <a:fld id="{0A1A2D79-0A70-4F98-91B6-5265C658D6AD}" type="slidenum">
              <a:rPr lang="en-US" smtClean="0"/>
              <a:t>74</a:t>
            </a:fld>
            <a:endParaRPr lang="en-US" dirty="0"/>
          </a:p>
        </p:txBody>
      </p:sp>
    </p:spTree>
    <p:extLst>
      <p:ext uri="{BB962C8B-B14F-4D97-AF65-F5344CB8AC3E}">
        <p14:creationId xmlns:p14="http://schemas.microsoft.com/office/powerpoint/2010/main" val="112843360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296" indent="0" algn="l">
              <a:buNone/>
            </a:pPr>
            <a:r>
              <a:rPr lang="en-US" b="0" dirty="0">
                <a:solidFill>
                  <a:schemeClr val="bg1"/>
                </a:solidFill>
              </a:rPr>
              <a:t>If you BCC your mother in an email, will your friends see your mother’s email address when they receive the email?</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Answer: </a:t>
            </a:r>
            <a:r>
              <a:rPr lang="en-US" sz="1200" b="0" kern="1200" dirty="0">
                <a:solidFill>
                  <a:schemeClr val="tx1"/>
                </a:solidFill>
                <a:effectLst/>
                <a:latin typeface="+mn-lt"/>
                <a:ea typeface="+mn-ea"/>
                <a:cs typeface="+mn-cs"/>
              </a:rPr>
              <a:t>No. BCC means Blind Carbon Copy. The </a:t>
            </a:r>
            <a:r>
              <a:rPr lang="en-US" sz="1200" kern="1200" dirty="0">
                <a:solidFill>
                  <a:schemeClr val="tx1"/>
                </a:solidFill>
                <a:effectLst/>
                <a:latin typeface="+mn-lt"/>
                <a:ea typeface="+mn-ea"/>
                <a:cs typeface="+mn-cs"/>
              </a:rPr>
              <a:t>people receiving the email can’t see the names or email addresses inside the BCC field. </a:t>
            </a:r>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75</a:t>
            </a:fld>
            <a:endParaRPr lang="en-US" dirty="0"/>
          </a:p>
        </p:txBody>
      </p:sp>
    </p:spTree>
    <p:extLst>
      <p:ext uri="{BB962C8B-B14F-4D97-AF65-F5344CB8AC3E}">
        <p14:creationId xmlns:p14="http://schemas.microsoft.com/office/powerpoint/2010/main" val="254328700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b="0" dirty="0"/>
              <a:t>If you want to finish an email that you started yesterday but did not send, where would you find it?  </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Answer: </a:t>
            </a:r>
            <a:r>
              <a:rPr lang="en-US" sz="1200" b="0" kern="1200" dirty="0">
                <a:solidFill>
                  <a:schemeClr val="tx1"/>
                </a:solidFill>
                <a:effectLst/>
                <a:latin typeface="+mn-lt"/>
                <a:ea typeface="+mn-ea"/>
                <a:cs typeface="+mn-cs"/>
              </a:rPr>
              <a:t>Drafts folder</a:t>
            </a:r>
          </a:p>
          <a:p>
            <a:pPr lvl="0"/>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b="0" i="0" kern="1200" dirty="0">
                <a:solidFill>
                  <a:schemeClr val="tx1"/>
                </a:solidFill>
                <a:effectLst/>
                <a:latin typeface="+mn-lt"/>
                <a:ea typeface="+mn-ea"/>
                <a:cs typeface="+mn-cs"/>
              </a:rPr>
              <a:t>Point out the Drafts link on the screen.</a:t>
            </a:r>
            <a:endParaRPr lang="en-US" sz="1200" b="1" kern="1200" dirty="0">
              <a:solidFill>
                <a:schemeClr val="tx1"/>
              </a:solidFill>
              <a:effectLst/>
              <a:latin typeface="+mn-lt"/>
              <a:ea typeface="+mn-ea"/>
              <a:cs typeface="+mn-cs"/>
            </a:endParaRPr>
          </a:p>
          <a:p>
            <a:pPr lvl="0"/>
            <a:endParaRPr lang="en-US" sz="1200" b="0" kern="1200" dirty="0">
              <a:solidFill>
                <a:schemeClr val="tx1"/>
              </a:solidFill>
              <a:effectLst/>
              <a:latin typeface="+mn-lt"/>
              <a:ea typeface="+mn-ea"/>
              <a:cs typeface="+mn-cs"/>
            </a:endParaRPr>
          </a:p>
          <a:p>
            <a:pPr lvl="0"/>
            <a:endParaRPr lang="en-US" sz="1200" b="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76</a:t>
            </a:fld>
            <a:endParaRPr lang="en-US" dirty="0"/>
          </a:p>
        </p:txBody>
      </p:sp>
    </p:spTree>
    <p:extLst>
      <p:ext uri="{BB962C8B-B14F-4D97-AF65-F5344CB8AC3E}">
        <p14:creationId xmlns:p14="http://schemas.microsoft.com/office/powerpoint/2010/main" val="94297959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After reading this email, you decide you want to delete it. Which icon should you click to delete the message?</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Answer: </a:t>
            </a:r>
            <a:r>
              <a:rPr lang="en-US" sz="1200" b="0" kern="1200" dirty="0">
                <a:solidFill>
                  <a:schemeClr val="tx1"/>
                </a:solidFill>
                <a:effectLst/>
                <a:latin typeface="+mn-lt"/>
                <a:ea typeface="+mn-ea"/>
                <a:cs typeface="+mn-cs"/>
              </a:rPr>
              <a:t>Trash icon</a:t>
            </a:r>
          </a:p>
          <a:p>
            <a:pPr lvl="0"/>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i="1" kern="1200" dirty="0">
                <a:solidFill>
                  <a:schemeClr val="tx1"/>
                </a:solidFill>
                <a:effectLst/>
                <a:latin typeface="+mn-lt"/>
                <a:ea typeface="+mn-ea"/>
                <a:cs typeface="+mn-cs"/>
              </a:rPr>
              <a:t>INSTRUCTOR NOTE: </a:t>
            </a:r>
            <a:r>
              <a:rPr lang="en-US" sz="1200" b="0" i="0" kern="1200" dirty="0">
                <a:solidFill>
                  <a:schemeClr val="tx1"/>
                </a:solidFill>
                <a:effectLst/>
                <a:latin typeface="+mn-lt"/>
                <a:ea typeface="+mn-ea"/>
                <a:cs typeface="+mn-cs"/>
              </a:rPr>
              <a:t>Point out the Trash icon.</a:t>
            </a:r>
            <a:endParaRPr lang="en-US" sz="1200" b="1" kern="1200" dirty="0">
              <a:solidFill>
                <a:schemeClr val="tx1"/>
              </a:solidFill>
              <a:effectLst/>
              <a:latin typeface="+mn-lt"/>
              <a:ea typeface="+mn-ea"/>
              <a:cs typeface="+mn-cs"/>
            </a:endParaRPr>
          </a:p>
          <a:p>
            <a:pPr lvl="0"/>
            <a:endParaRPr lang="en-US" sz="1200" b="0" kern="1200" dirty="0">
              <a:solidFill>
                <a:schemeClr val="tx1"/>
              </a:solidFill>
              <a:effectLst/>
              <a:latin typeface="+mn-lt"/>
              <a:ea typeface="+mn-ea"/>
              <a:cs typeface="+mn-cs"/>
            </a:endParaRPr>
          </a:p>
          <a:p>
            <a:pPr lvl="0"/>
            <a:endParaRPr lang="en-US" sz="1200" b="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77</a:t>
            </a:fld>
            <a:endParaRPr lang="en-US" dirty="0"/>
          </a:p>
        </p:txBody>
      </p:sp>
    </p:spTree>
    <p:extLst>
      <p:ext uri="{BB962C8B-B14F-4D97-AF65-F5344CB8AC3E}">
        <p14:creationId xmlns:p14="http://schemas.microsoft.com/office/powerpoint/2010/main" val="2718992826"/>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kern="1200" dirty="0">
                <a:solidFill>
                  <a:schemeClr val="tx1"/>
                </a:solidFill>
                <a:effectLst/>
                <a:latin typeface="+mn-lt"/>
                <a:ea typeface="+mn-ea"/>
                <a:cs typeface="+mn-cs"/>
              </a:rPr>
              <a:t>You </a:t>
            </a:r>
            <a:r>
              <a:rPr lang="en-US" b="0" dirty="0"/>
              <a:t>see an email from a sender you don’t recognize. It seems too good to be true! What should you do with the message?</a:t>
            </a:r>
            <a:endParaRPr lang="en-US" b="0" dirty="0">
              <a:solidFill>
                <a:schemeClr val="bg1"/>
              </a:solidFill>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Answer: </a:t>
            </a:r>
            <a:r>
              <a:rPr lang="en-US" sz="1200" b="0" kern="1200" dirty="0">
                <a:solidFill>
                  <a:schemeClr val="tx1"/>
                </a:solidFill>
                <a:effectLst/>
                <a:latin typeface="+mn-lt"/>
                <a:ea typeface="+mn-ea"/>
                <a:cs typeface="+mn-cs"/>
              </a:rPr>
              <a:t>Don’t open it and mark it as spam.</a:t>
            </a:r>
          </a:p>
          <a:p>
            <a:pPr lvl="0"/>
            <a:endParaRPr lang="en-US" sz="1200" b="0" kern="1200" dirty="0">
              <a:solidFill>
                <a:schemeClr val="tx1"/>
              </a:solidFill>
              <a:effectLst/>
              <a:latin typeface="+mn-lt"/>
              <a:ea typeface="+mn-ea"/>
              <a:cs typeface="+mn-cs"/>
            </a:endParaRPr>
          </a:p>
          <a:p>
            <a:pPr lvl="0"/>
            <a:r>
              <a:rPr lang="en-US" dirty="0"/>
              <a:t>A message from someone you don’t recognize may be spam. It’s safest to not open the message and mark it as spam.</a:t>
            </a:r>
          </a:p>
        </p:txBody>
      </p:sp>
      <p:sp>
        <p:nvSpPr>
          <p:cNvPr id="4" name="Slide Number Placeholder 3"/>
          <p:cNvSpPr>
            <a:spLocks noGrp="1"/>
          </p:cNvSpPr>
          <p:nvPr>
            <p:ph type="sldNum" sz="quarter" idx="5"/>
          </p:nvPr>
        </p:nvSpPr>
        <p:spPr/>
        <p:txBody>
          <a:bodyPr/>
          <a:lstStyle/>
          <a:p>
            <a:fld id="{0A1A2D79-0A70-4F98-91B6-5265C658D6AD}" type="slidenum">
              <a:rPr lang="en-US" smtClean="0"/>
              <a:t>78</a:t>
            </a:fld>
            <a:endParaRPr lang="en-US" dirty="0"/>
          </a:p>
        </p:txBody>
      </p:sp>
    </p:spTree>
    <p:extLst>
      <p:ext uri="{BB962C8B-B14F-4D97-AF65-F5344CB8AC3E}">
        <p14:creationId xmlns:p14="http://schemas.microsoft.com/office/powerpoint/2010/main" val="4125797886"/>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82296" indent="0">
              <a:buNone/>
            </a:pPr>
            <a:r>
              <a:rPr lang="en-US" dirty="0">
                <a:solidFill>
                  <a:schemeClr val="tx1"/>
                </a:solidFill>
              </a:rPr>
              <a:t>Congratulations, learners! Today you have learned: </a:t>
            </a:r>
          </a:p>
          <a:p>
            <a:endParaRPr lang="en-US" sz="2000" b="1" dirty="0"/>
          </a:p>
          <a:p>
            <a:pPr marL="342900" indent="-342900">
              <a:buFont typeface="Arial" panose="020B0604020202020204" pitchFamily="34" charset="0"/>
              <a:buChar char="•"/>
            </a:pPr>
            <a:r>
              <a:rPr lang="en-US" sz="2000" b="0" dirty="0"/>
              <a:t>The</a:t>
            </a:r>
            <a:r>
              <a:rPr lang="en-US" sz="2000" b="1" dirty="0"/>
              <a:t> </a:t>
            </a:r>
            <a:r>
              <a:rPr lang="en-US" sz="2000" dirty="0"/>
              <a:t>tools and apps needed to use email</a:t>
            </a:r>
          </a:p>
          <a:p>
            <a:pPr marL="342900" indent="-342900">
              <a:buFont typeface="Arial" panose="020B0604020202020204" pitchFamily="34" charset="0"/>
              <a:buChar char="•"/>
            </a:pPr>
            <a:r>
              <a:rPr lang="en-US" sz="2000" b="0" strike="noStrike" dirty="0"/>
              <a:t>The skills to perform </a:t>
            </a:r>
            <a:r>
              <a:rPr lang="en-US" sz="2000" dirty="0"/>
              <a:t>basic email functions, including:</a:t>
            </a:r>
          </a:p>
          <a:p>
            <a:pPr marL="800100" lvl="1" indent="-342900">
              <a:buFont typeface="Arial" panose="020B0604020202020204" pitchFamily="34" charset="0"/>
              <a:buChar char="•"/>
            </a:pPr>
            <a:r>
              <a:rPr lang="en-US" sz="2000" dirty="0"/>
              <a:t>Logging into and out of an email account</a:t>
            </a:r>
          </a:p>
          <a:p>
            <a:pPr marL="800100" lvl="1" indent="-342900">
              <a:buFont typeface="Arial" panose="020B0604020202020204" pitchFamily="34" charset="0"/>
              <a:buChar char="•"/>
            </a:pPr>
            <a:r>
              <a:rPr lang="en-US" sz="2000" dirty="0">
                <a:solidFill>
                  <a:srgbClr val="009FDB"/>
                </a:solidFill>
              </a:rPr>
              <a:t>Communicating through email</a:t>
            </a:r>
          </a:p>
          <a:p>
            <a:pPr marL="800100" lvl="1" indent="-342900">
              <a:buFont typeface="Arial" panose="020B0604020202020204" pitchFamily="34" charset="0"/>
              <a:buChar char="•"/>
            </a:pPr>
            <a:r>
              <a:rPr lang="en-US" sz="2000" dirty="0"/>
              <a:t>Recognizing and dealing with spam</a:t>
            </a:r>
          </a:p>
          <a:p>
            <a:pPr marL="800100" lvl="1" indent="-342900">
              <a:buFont typeface="Arial" panose="020B0604020202020204" pitchFamily="34" charset="0"/>
              <a:buChar char="•"/>
            </a:pPr>
            <a:r>
              <a:rPr lang="en-US" sz="2000" dirty="0"/>
              <a:t>Organizing and deleting email</a:t>
            </a:r>
          </a:p>
          <a:p>
            <a:pPr marL="800100" lvl="1" indent="-342900">
              <a:buFont typeface="Arial" panose="020B0604020202020204" pitchFamily="34" charset="0"/>
              <a:buChar char="•"/>
            </a:pPr>
            <a:r>
              <a:rPr lang="en-US" sz="2000" dirty="0"/>
              <a:t>Searching for messages</a:t>
            </a:r>
          </a:p>
          <a:p>
            <a:pPr marL="342900" lvl="0" indent="-342900">
              <a:buFont typeface="Arial" panose="020B0604020202020204" pitchFamily="34" charset="0"/>
              <a:buChar char="•"/>
            </a:pPr>
            <a:r>
              <a:rPr lang="en-US" sz="2000" b="0" dirty="0"/>
              <a:t>Email tips and tricks, including:</a:t>
            </a:r>
          </a:p>
          <a:p>
            <a:pPr marL="800100" marR="0" lvl="1"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000" dirty="0">
                <a:solidFill>
                  <a:schemeClr val="tx1"/>
                </a:solidFill>
              </a:rPr>
              <a:t>Getting started with Gmail</a:t>
            </a:r>
          </a:p>
          <a:p>
            <a:pPr marL="800100" lvl="1" indent="-342900">
              <a:buFont typeface="Arial" panose="020B0604020202020204" pitchFamily="34" charset="0"/>
              <a:buChar char="•"/>
            </a:pPr>
            <a:r>
              <a:rPr lang="en-US" sz="2000" dirty="0"/>
              <a:t>Using the Draft email feature</a:t>
            </a:r>
          </a:p>
          <a:p>
            <a:pPr marL="800100" lvl="1" indent="-342900">
              <a:buFont typeface="Arial" panose="020B0604020202020204" pitchFamily="34" charset="0"/>
              <a:buChar char="•"/>
            </a:pPr>
            <a:r>
              <a:rPr lang="en-US" sz="2000" dirty="0"/>
              <a:t>Including attachments</a:t>
            </a:r>
          </a:p>
          <a:p>
            <a:pPr marL="800100" lvl="1" indent="-342900">
              <a:buFont typeface="Arial" panose="020B0604020202020204" pitchFamily="34" charset="0"/>
              <a:buChar char="•"/>
            </a:pPr>
            <a:r>
              <a:rPr lang="en-US" sz="2000" dirty="0"/>
              <a:t>When to use Reply, Reply All, and Forward</a:t>
            </a:r>
          </a:p>
          <a:p>
            <a:pPr marL="800100" lvl="1" indent="-342900">
              <a:buFont typeface="Arial" panose="020B0604020202020204" pitchFamily="34" charset="0"/>
              <a:buChar char="•"/>
            </a:pPr>
            <a:r>
              <a:rPr lang="en-US" sz="2000" dirty="0"/>
              <a:t>How to use CC and BCC</a:t>
            </a:r>
            <a:endParaRPr lang="en-US" sz="1200" kern="1200" dirty="0">
              <a:solidFill>
                <a:schemeClr val="tx1"/>
              </a:solidFill>
              <a:effectLst/>
              <a:latin typeface="+mn-lt"/>
              <a:ea typeface="+mn-ea"/>
              <a:cs typeface="+mn-cs"/>
            </a:endParaRPr>
          </a:p>
          <a:p>
            <a:endParaRPr lang="en-US" dirty="0"/>
          </a:p>
          <a:p>
            <a:r>
              <a:rPr lang="en-US" sz="1200" i="1" kern="1200" dirty="0">
                <a:solidFill>
                  <a:schemeClr val="tx1"/>
                </a:solidFill>
                <a:effectLst/>
                <a:latin typeface="+mn-lt"/>
                <a:ea typeface="+mn-ea"/>
                <a:cs typeface="+mn-cs"/>
              </a:rPr>
              <a:t>INSTRUCTOR NOTE: </a:t>
            </a:r>
            <a:r>
              <a:rPr lang="en-US" i="0" dirty="0"/>
              <a:t>Provide each learner with a Certificate of Completion. </a:t>
            </a:r>
          </a:p>
        </p:txBody>
      </p:sp>
      <p:sp>
        <p:nvSpPr>
          <p:cNvPr id="4" name="Slide Number Placeholder 3"/>
          <p:cNvSpPr>
            <a:spLocks noGrp="1"/>
          </p:cNvSpPr>
          <p:nvPr>
            <p:ph type="sldNum" sz="quarter" idx="5"/>
          </p:nvPr>
        </p:nvSpPr>
        <p:spPr/>
        <p:txBody>
          <a:bodyPr/>
          <a:lstStyle/>
          <a:p>
            <a:fld id="{0A1A2D79-0A70-4F98-91B6-5265C658D6AD}" type="slidenum">
              <a:rPr lang="en-US" smtClean="0"/>
              <a:t>79</a:t>
            </a:fld>
            <a:endParaRPr lang="en-US" dirty="0"/>
          </a:p>
        </p:txBody>
      </p:sp>
    </p:spTree>
    <p:extLst>
      <p:ext uri="{BB962C8B-B14F-4D97-AF65-F5344CB8AC3E}">
        <p14:creationId xmlns:p14="http://schemas.microsoft.com/office/powerpoint/2010/main" val="23305033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For the first part of the “Signing Up for an Email Account” section (slides 9 and 10), use PowerPoint or a live demonstration.</a:t>
            </a:r>
          </a:p>
          <a:p>
            <a:pPr lvl="0"/>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To send and receive email, you will need an email account. In today’s workshop we are going to sign up for a Gmail email account.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kern="1200" dirty="0">
                <a:solidFill>
                  <a:schemeClr val="tx1"/>
                </a:solidFill>
                <a:effectLst/>
                <a:latin typeface="+mn-lt"/>
                <a:ea typeface="+mn-ea"/>
                <a:cs typeface="+mn-cs"/>
              </a:rPr>
              <a:t>To create an email account: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kern="1200" dirty="0">
              <a:solidFill>
                <a:schemeClr val="tx1"/>
              </a:solidFill>
              <a:effectLst/>
              <a:latin typeface="+mn-lt"/>
              <a:ea typeface="+mn-ea"/>
              <a:cs typeface="+mn-cs"/>
            </a:endParaRPr>
          </a:p>
          <a:p>
            <a:pPr marL="539496" indent="-457200">
              <a:buFont typeface="+mj-lt"/>
              <a:buAutoNum type="arabicPeriod"/>
            </a:pPr>
            <a:r>
              <a:rPr lang="en-US" b="0" dirty="0">
                <a:solidFill>
                  <a:schemeClr val="tx1"/>
                </a:solidFill>
              </a:rPr>
              <a:t>Open a web browser. Today we will use </a:t>
            </a:r>
            <a:r>
              <a:rPr lang="en-US" b="1" dirty="0">
                <a:solidFill>
                  <a:schemeClr val="tx1"/>
                </a:solidFill>
              </a:rPr>
              <a:t>&lt;insert browser name here&gt;</a:t>
            </a:r>
            <a:r>
              <a:rPr lang="en-US" b="0" dirty="0">
                <a:solidFill>
                  <a:schemeClr val="tx1"/>
                </a:solidFill>
              </a:rPr>
              <a:t>.</a:t>
            </a:r>
            <a:br>
              <a:rPr lang="en-US" b="0" dirty="0">
                <a:solidFill>
                  <a:schemeClr val="tx1"/>
                </a:solidFill>
              </a:rPr>
            </a:br>
            <a:endParaRPr lang="en-US" b="0" dirty="0">
              <a:solidFill>
                <a:schemeClr val="tx1"/>
              </a:solidFill>
            </a:endParaRPr>
          </a:p>
          <a:p>
            <a:pPr marL="539496" indent="-457200">
              <a:buFont typeface="+mj-lt"/>
              <a:buAutoNum type="arabicPeriod"/>
            </a:pPr>
            <a:r>
              <a:rPr lang="en-US" sz="1600" b="0" dirty="0">
                <a:solidFill>
                  <a:schemeClr val="tx1"/>
                </a:solidFill>
              </a:rPr>
              <a:t>Go to gmail.com</a:t>
            </a:r>
            <a:r>
              <a:rPr lang="en-US" b="0" dirty="0">
                <a:solidFill>
                  <a:schemeClr val="tx1"/>
                </a:solidFill>
              </a:rPr>
              <a:t> in the address bar.</a:t>
            </a:r>
            <a:br>
              <a:rPr lang="en-US" b="0" dirty="0">
                <a:solidFill>
                  <a:schemeClr val="tx1"/>
                </a:solidFill>
              </a:rPr>
            </a:br>
            <a:endParaRPr lang="en-US" b="0" dirty="0">
              <a:solidFill>
                <a:schemeClr val="tx1"/>
              </a:solidFill>
            </a:endParaRPr>
          </a:p>
          <a:p>
            <a:pPr marL="539496" indent="-457200">
              <a:buFont typeface="+mj-lt"/>
              <a:buAutoNum type="arabicPeriod"/>
            </a:pPr>
            <a:r>
              <a:rPr lang="en-US" sz="1600" b="0" dirty="0">
                <a:solidFill>
                  <a:schemeClr val="tx1"/>
                </a:solidFill>
              </a:rPr>
              <a:t>Press Enter to </a:t>
            </a:r>
            <a:r>
              <a:rPr lang="en-US" b="0" dirty="0">
                <a:solidFill>
                  <a:schemeClr val="tx1"/>
                </a:solidFill>
              </a:rPr>
              <a:t>go to the Gmail website.</a:t>
            </a:r>
            <a:br>
              <a:rPr lang="en-US" b="0" dirty="0">
                <a:solidFill>
                  <a:schemeClr val="tx1"/>
                </a:solidFill>
              </a:rPr>
            </a:br>
            <a:endParaRPr lang="en-US" b="0" dirty="0">
              <a:solidFill>
                <a:schemeClr val="tx1"/>
              </a:solidFill>
            </a:endParaRPr>
          </a:p>
          <a:p>
            <a:pPr marL="539496" indent="-457200">
              <a:buFont typeface="+mj-lt"/>
              <a:buAutoNum type="arabicPeriod"/>
            </a:pPr>
            <a:r>
              <a:rPr lang="en-US" sz="1600" b="0" dirty="0">
                <a:solidFill>
                  <a:schemeClr val="tx1"/>
                </a:solidFill>
              </a:rPr>
              <a:t>Click “Create an account.”</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0A1A2D79-0A70-4F98-91B6-5265C658D6AD}" type="slidenum">
              <a:rPr lang="en-US" smtClean="0"/>
              <a:t>8</a:t>
            </a:fld>
            <a:endParaRPr lang="en-US" dirty="0"/>
          </a:p>
        </p:txBody>
      </p:sp>
    </p:spTree>
    <p:extLst>
      <p:ext uri="{BB962C8B-B14F-4D97-AF65-F5344CB8AC3E}">
        <p14:creationId xmlns:p14="http://schemas.microsoft.com/office/powerpoint/2010/main" val="1016624429"/>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Point the learners to additional courses that are available. Draw learners’ attention to the website address in the slide.</a:t>
            </a:r>
          </a:p>
          <a:p>
            <a:endParaRPr lang="en-US" dirty="0"/>
          </a:p>
        </p:txBody>
      </p:sp>
      <p:sp>
        <p:nvSpPr>
          <p:cNvPr id="4" name="Slide Number Placeholder 3"/>
          <p:cNvSpPr>
            <a:spLocks noGrp="1"/>
          </p:cNvSpPr>
          <p:nvPr>
            <p:ph type="sldNum" sz="quarter" idx="5"/>
          </p:nvPr>
        </p:nvSpPr>
        <p:spPr/>
        <p:txBody>
          <a:bodyPr/>
          <a:lstStyle/>
          <a:p>
            <a:fld id="{0A1A2D79-0A70-4F98-91B6-5265C658D6AD}" type="slidenum">
              <a:rPr lang="en-US" smtClean="0"/>
              <a:t>80</a:t>
            </a:fld>
            <a:endParaRPr lang="en-US" dirty="0"/>
          </a:p>
        </p:txBody>
      </p:sp>
    </p:spTree>
    <p:extLst>
      <p:ext uri="{BB962C8B-B14F-4D97-AF65-F5344CB8AC3E}">
        <p14:creationId xmlns:p14="http://schemas.microsoft.com/office/powerpoint/2010/main" val="321876504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Slide Image Placeholder 1">
            <a:extLst>
              <a:ext uri="{FF2B5EF4-FFF2-40B4-BE49-F238E27FC236}">
                <a16:creationId xmlns:a16="http://schemas.microsoft.com/office/drawing/2014/main" id="{DC605C7C-63EA-73B7-7F79-900C406675AB}"/>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8" name="Notes Placeholder 2">
            <a:extLst>
              <a:ext uri="{FF2B5EF4-FFF2-40B4-BE49-F238E27FC236}">
                <a16:creationId xmlns:a16="http://schemas.microsoft.com/office/drawing/2014/main" id="{8836DA37-2DDA-3C56-8C9A-44F4EA2DD04C}"/>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Thanks again to AT&amp;T and PLA for this workshop. We appreciate all our participants for coming and we encourage you to keep learning! </a:t>
            </a:r>
          </a:p>
          <a:p>
            <a:pPr>
              <a:spcBef>
                <a:spcPct val="0"/>
              </a:spcBef>
            </a:pPr>
            <a:endParaRPr lang="en-US" altLang="en-US" dirty="0"/>
          </a:p>
        </p:txBody>
      </p:sp>
      <p:sp>
        <p:nvSpPr>
          <p:cNvPr id="14339" name="Slide Number Placeholder 3">
            <a:extLst>
              <a:ext uri="{FF2B5EF4-FFF2-40B4-BE49-F238E27FC236}">
                <a16:creationId xmlns:a16="http://schemas.microsoft.com/office/drawing/2014/main" id="{BC4D6636-5457-D10D-8849-5EB77053A325}"/>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Segoe UI" panose="020B0502040204020203" pitchFamily="34" charset="0"/>
              </a:defRPr>
            </a:lvl1pPr>
            <a:lvl2pPr marL="742950" indent="-285750">
              <a:defRPr>
                <a:solidFill>
                  <a:schemeClr val="tx1"/>
                </a:solidFill>
                <a:latin typeface="Segoe UI" panose="020B0502040204020203" pitchFamily="34" charset="0"/>
              </a:defRPr>
            </a:lvl2pPr>
            <a:lvl3pPr marL="1143000" indent="-228600">
              <a:defRPr>
                <a:solidFill>
                  <a:schemeClr val="tx1"/>
                </a:solidFill>
                <a:latin typeface="Segoe UI" panose="020B0502040204020203" pitchFamily="34" charset="0"/>
              </a:defRPr>
            </a:lvl3pPr>
            <a:lvl4pPr marL="1600200" indent="-228600">
              <a:defRPr>
                <a:solidFill>
                  <a:schemeClr val="tx1"/>
                </a:solidFill>
                <a:latin typeface="Segoe UI" panose="020B0502040204020203" pitchFamily="34" charset="0"/>
              </a:defRPr>
            </a:lvl4pPr>
            <a:lvl5pPr marL="2057400" indent="-228600">
              <a:defRPr>
                <a:solidFill>
                  <a:schemeClr val="tx1"/>
                </a:solidFill>
                <a:latin typeface="Segoe UI" panose="020B0502040204020203" pitchFamily="34" charset="0"/>
              </a:defRPr>
            </a:lvl5pPr>
            <a:lvl6pPr marL="2514600" indent="-228600" fontAlgn="base">
              <a:spcBef>
                <a:spcPct val="0"/>
              </a:spcBef>
              <a:spcAft>
                <a:spcPct val="0"/>
              </a:spcAft>
              <a:defRPr>
                <a:solidFill>
                  <a:schemeClr val="tx1"/>
                </a:solidFill>
                <a:latin typeface="Segoe UI" panose="020B0502040204020203" pitchFamily="34" charset="0"/>
              </a:defRPr>
            </a:lvl6pPr>
            <a:lvl7pPr marL="2971800" indent="-228600" fontAlgn="base">
              <a:spcBef>
                <a:spcPct val="0"/>
              </a:spcBef>
              <a:spcAft>
                <a:spcPct val="0"/>
              </a:spcAft>
              <a:defRPr>
                <a:solidFill>
                  <a:schemeClr val="tx1"/>
                </a:solidFill>
                <a:latin typeface="Segoe UI" panose="020B0502040204020203" pitchFamily="34" charset="0"/>
              </a:defRPr>
            </a:lvl7pPr>
            <a:lvl8pPr marL="3429000" indent="-228600" fontAlgn="base">
              <a:spcBef>
                <a:spcPct val="0"/>
              </a:spcBef>
              <a:spcAft>
                <a:spcPct val="0"/>
              </a:spcAft>
              <a:defRPr>
                <a:solidFill>
                  <a:schemeClr val="tx1"/>
                </a:solidFill>
                <a:latin typeface="Segoe UI" panose="020B0502040204020203" pitchFamily="34" charset="0"/>
              </a:defRPr>
            </a:lvl8pPr>
            <a:lvl9pPr marL="3886200" indent="-228600" fontAlgn="base">
              <a:spcBef>
                <a:spcPct val="0"/>
              </a:spcBef>
              <a:spcAft>
                <a:spcPct val="0"/>
              </a:spcAft>
              <a:defRPr>
                <a:solidFill>
                  <a:schemeClr val="tx1"/>
                </a:solidFill>
                <a:latin typeface="Segoe UI" panose="020B0502040204020203" pitchFamily="34" charset="0"/>
              </a:defRPr>
            </a:lvl9pPr>
          </a:lstStyle>
          <a:p>
            <a:pPr fontAlgn="base">
              <a:spcBef>
                <a:spcPct val="0"/>
              </a:spcBef>
              <a:spcAft>
                <a:spcPct val="0"/>
              </a:spcAft>
            </a:pPr>
            <a:fld id="{DFDCB5FE-826F-164F-ABED-168B288C0461}" type="slidenum">
              <a:rPr lang="en-US" altLang="en-US">
                <a:latin typeface="Calibri" panose="020F0502020204030204" pitchFamily="34" charset="0"/>
              </a:rPr>
              <a:pPr fontAlgn="base">
                <a:spcBef>
                  <a:spcPct val="0"/>
                </a:spcBef>
                <a:spcAft>
                  <a:spcPct val="0"/>
                </a:spcAft>
              </a:pPr>
              <a:t>81</a:t>
            </a:fld>
            <a:endParaRPr lang="en-US" altLang="en-US">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When you click on the “Create an account” link, a form appears. If you’d like the website to display in a language other than English, you can change the language using the drop-down menu at the bottom.  To complete this form, you will need to enter your first and last name. You will then need to choose a username and password.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If you are going to create your email account today, </a:t>
            </a:r>
            <a:r>
              <a:rPr lang="en-US" i="0" dirty="0"/>
              <a:t>you</a:t>
            </a:r>
            <a:r>
              <a:rPr lang="en-US" sz="1200" i="0" kern="1200" dirty="0">
                <a:solidFill>
                  <a:schemeClr val="tx1"/>
                </a:solidFill>
                <a:effectLst/>
                <a:latin typeface="+mn-lt"/>
                <a:ea typeface="+mn-ea"/>
                <a:cs typeface="+mn-cs"/>
              </a:rPr>
              <a:t> will need access to a cell phone to complete registration.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i="1" kern="1200" dirty="0">
                <a:solidFill>
                  <a:schemeClr val="tx1"/>
                </a:solidFill>
                <a:effectLst/>
                <a:latin typeface="+mn-lt"/>
                <a:ea typeface="+mn-ea"/>
                <a:cs typeface="+mn-cs"/>
              </a:rPr>
              <a:t>INSTRUCTOR NOTE:  </a:t>
            </a:r>
            <a:r>
              <a:rPr lang="en-US" sz="1200" i="0" kern="1200" dirty="0">
                <a:solidFill>
                  <a:schemeClr val="tx1"/>
                </a:solidFill>
                <a:effectLst/>
                <a:latin typeface="+mn-lt"/>
                <a:ea typeface="+mn-ea"/>
                <a:cs typeface="+mn-cs"/>
              </a:rPr>
              <a:t>Point out the language drop-down menu. </a:t>
            </a:r>
          </a:p>
        </p:txBody>
      </p:sp>
      <p:sp>
        <p:nvSpPr>
          <p:cNvPr id="4" name="Slide Number Placeholder 3"/>
          <p:cNvSpPr>
            <a:spLocks noGrp="1"/>
          </p:cNvSpPr>
          <p:nvPr>
            <p:ph type="sldNum" sz="quarter" idx="5"/>
          </p:nvPr>
        </p:nvSpPr>
        <p:spPr/>
        <p:txBody>
          <a:bodyPr/>
          <a:lstStyle/>
          <a:p>
            <a:fld id="{0A1A2D79-0A70-4F98-91B6-5265C658D6AD}" type="slidenum">
              <a:rPr lang="en-US" smtClean="0"/>
              <a:t>9</a:t>
            </a:fld>
            <a:endParaRPr lang="en-US" dirty="0"/>
          </a:p>
        </p:txBody>
      </p:sp>
    </p:spTree>
    <p:extLst>
      <p:ext uri="{BB962C8B-B14F-4D97-AF65-F5344CB8AC3E}">
        <p14:creationId xmlns:p14="http://schemas.microsoft.com/office/powerpoint/2010/main" val="18612254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A417175-5D7E-2778-2FBA-FE7CE7D3511C}"/>
              </a:ext>
            </a:extLst>
          </p:cNvPr>
          <p:cNvSpPr/>
          <p:nvPr/>
        </p:nvSpPr>
        <p:spPr>
          <a:xfrm flipV="1">
            <a:off x="5410200" y="3810000"/>
            <a:ext cx="3733800" cy="90488"/>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5" name="Rectangle 4">
            <a:extLst>
              <a:ext uri="{FF2B5EF4-FFF2-40B4-BE49-F238E27FC236}">
                <a16:creationId xmlns:a16="http://schemas.microsoft.com/office/drawing/2014/main" id="{A82C1FBF-D06A-A641-52C9-98283093635C}"/>
              </a:ext>
            </a:extLst>
          </p:cNvPr>
          <p:cNvSpPr/>
          <p:nvPr/>
        </p:nvSpPr>
        <p:spPr>
          <a:xfrm flipV="1">
            <a:off x="5410200" y="3897313"/>
            <a:ext cx="3733800" cy="19208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6" name="Rectangle 5">
            <a:extLst>
              <a:ext uri="{FF2B5EF4-FFF2-40B4-BE49-F238E27FC236}">
                <a16:creationId xmlns:a16="http://schemas.microsoft.com/office/drawing/2014/main" id="{6BEC4159-869F-010B-3B9E-5A8DC9273204}"/>
              </a:ext>
            </a:extLst>
          </p:cNvPr>
          <p:cNvSpPr/>
          <p:nvPr/>
        </p:nvSpPr>
        <p:spPr>
          <a:xfrm flipV="1">
            <a:off x="5410200" y="4114800"/>
            <a:ext cx="3733800"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7" name="Rectangle 6">
            <a:extLst>
              <a:ext uri="{FF2B5EF4-FFF2-40B4-BE49-F238E27FC236}">
                <a16:creationId xmlns:a16="http://schemas.microsoft.com/office/drawing/2014/main" id="{A97D9CAF-08BC-A8E0-3FBF-45B33774D979}"/>
              </a:ext>
            </a:extLst>
          </p:cNvPr>
          <p:cNvSpPr/>
          <p:nvPr/>
        </p:nvSpPr>
        <p:spPr>
          <a:xfrm flipV="1">
            <a:off x="5410200" y="4164013"/>
            <a:ext cx="1965325" cy="19050"/>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0" name="Rectangle 9">
            <a:extLst>
              <a:ext uri="{FF2B5EF4-FFF2-40B4-BE49-F238E27FC236}">
                <a16:creationId xmlns:a16="http://schemas.microsoft.com/office/drawing/2014/main" id="{CB894A05-0AC7-37CE-5FBB-12A964A85091}"/>
              </a:ext>
            </a:extLst>
          </p:cNvPr>
          <p:cNvSpPr/>
          <p:nvPr/>
        </p:nvSpPr>
        <p:spPr>
          <a:xfrm flipV="1">
            <a:off x="5410200" y="4198938"/>
            <a:ext cx="1965325" cy="9525"/>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1" name="Rounded Rectangle 10">
            <a:extLst>
              <a:ext uri="{FF2B5EF4-FFF2-40B4-BE49-F238E27FC236}">
                <a16:creationId xmlns:a16="http://schemas.microsoft.com/office/drawing/2014/main" id="{AF8C41FC-D2D2-F291-9C53-0C8D193ABF4C}"/>
              </a:ext>
            </a:extLst>
          </p:cNvPr>
          <p:cNvSpPr/>
          <p:nvPr/>
        </p:nvSpPr>
        <p:spPr bwMode="white">
          <a:xfrm>
            <a:off x="5410200" y="3962400"/>
            <a:ext cx="3063875" cy="26988"/>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12" name="Rounded Rectangle 11">
            <a:extLst>
              <a:ext uri="{FF2B5EF4-FFF2-40B4-BE49-F238E27FC236}">
                <a16:creationId xmlns:a16="http://schemas.microsoft.com/office/drawing/2014/main" id="{E422057A-6223-0AF5-F6AA-348E392DC0CE}"/>
              </a:ext>
            </a:extLst>
          </p:cNvPr>
          <p:cNvSpPr/>
          <p:nvPr/>
        </p:nvSpPr>
        <p:spPr bwMode="white">
          <a:xfrm>
            <a:off x="7377113" y="4060825"/>
            <a:ext cx="1600200" cy="36513"/>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3" name="Rectangle 12">
            <a:extLst>
              <a:ext uri="{FF2B5EF4-FFF2-40B4-BE49-F238E27FC236}">
                <a16:creationId xmlns:a16="http://schemas.microsoft.com/office/drawing/2014/main" id="{02A927C1-71ED-5EF9-3F21-F2E0B5EAC02C}"/>
              </a:ext>
            </a:extLst>
          </p:cNvPr>
          <p:cNvSpPr/>
          <p:nvPr/>
        </p:nvSpPr>
        <p:spPr>
          <a:xfrm>
            <a:off x="0" y="3649663"/>
            <a:ext cx="9144000" cy="2444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Rectangle 13">
            <a:extLst>
              <a:ext uri="{FF2B5EF4-FFF2-40B4-BE49-F238E27FC236}">
                <a16:creationId xmlns:a16="http://schemas.microsoft.com/office/drawing/2014/main" id="{D3E28639-6178-0B3E-8C96-B7DB8C508A30}"/>
              </a:ext>
            </a:extLst>
          </p:cNvPr>
          <p:cNvSpPr/>
          <p:nvPr/>
        </p:nvSpPr>
        <p:spPr>
          <a:xfrm>
            <a:off x="0" y="3675063"/>
            <a:ext cx="9144000" cy="1412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5" name="Rectangle 14">
            <a:extLst>
              <a:ext uri="{FF2B5EF4-FFF2-40B4-BE49-F238E27FC236}">
                <a16:creationId xmlns:a16="http://schemas.microsoft.com/office/drawing/2014/main" id="{4AB32A11-B5F3-E32B-1E0C-E3B0BB9C35DA}"/>
              </a:ext>
            </a:extLst>
          </p:cNvPr>
          <p:cNvSpPr/>
          <p:nvPr/>
        </p:nvSpPr>
        <p:spPr>
          <a:xfrm flipV="1">
            <a:off x="6413500" y="3643313"/>
            <a:ext cx="2730500" cy="247650"/>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6" name="Rectangle 15">
            <a:extLst>
              <a:ext uri="{FF2B5EF4-FFF2-40B4-BE49-F238E27FC236}">
                <a16:creationId xmlns:a16="http://schemas.microsoft.com/office/drawing/2014/main" id="{3511C72F-A5A4-75B7-F0EB-F836829B2E55}"/>
              </a:ext>
            </a:extLst>
          </p:cNvPr>
          <p:cNvSpPr/>
          <p:nvPr/>
        </p:nvSpPr>
        <p:spPr>
          <a:xfrm>
            <a:off x="0" y="0"/>
            <a:ext cx="9144000" cy="37020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9" name="Subtitle 8"/>
          <p:cNvSpPr>
            <a:spLocks noGrp="1"/>
          </p:cNvSpPr>
          <p:nvPr>
            <p:ph type="subTitle" idx="1"/>
          </p:nvPr>
        </p:nvSpPr>
        <p:spPr>
          <a:xfrm>
            <a:off x="457200" y="3899938"/>
            <a:ext cx="4953000" cy="1752600"/>
          </a:xfrm>
        </p:spPr>
        <p:txBody>
          <a:bodyPr/>
          <a:lstStyle>
            <a:lvl1pPr marL="48006" indent="0" algn="l">
              <a:buNone/>
              <a:defRPr sz="1800">
                <a:solidFill>
                  <a:schemeClr val="tx2"/>
                </a:solidFill>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en-US"/>
              <a:t>Click to edit Master subtitle style</a:t>
            </a:r>
          </a:p>
        </p:txBody>
      </p:sp>
      <p:sp>
        <p:nvSpPr>
          <p:cNvPr id="8" name="Title 7"/>
          <p:cNvSpPr>
            <a:spLocks noGrp="1"/>
          </p:cNvSpPr>
          <p:nvPr>
            <p:ph type="ctrTitle"/>
          </p:nvPr>
        </p:nvSpPr>
        <p:spPr>
          <a:xfrm>
            <a:off x="457200" y="2401889"/>
            <a:ext cx="8458200" cy="1470025"/>
          </a:xfrm>
        </p:spPr>
        <p:txBody>
          <a:bodyPr anchor="b"/>
          <a:lstStyle>
            <a:lvl1pPr>
              <a:defRPr sz="3300">
                <a:solidFill>
                  <a:schemeClr val="bg1"/>
                </a:solidFill>
              </a:defRPr>
            </a:lvl1pPr>
          </a:lstStyle>
          <a:p>
            <a:r>
              <a:rPr lang="en-US"/>
              <a:t>Click to edit Master title style</a:t>
            </a:r>
          </a:p>
        </p:txBody>
      </p:sp>
      <p:sp>
        <p:nvSpPr>
          <p:cNvPr id="17" name="Date Placeholder 27">
            <a:extLst>
              <a:ext uri="{FF2B5EF4-FFF2-40B4-BE49-F238E27FC236}">
                <a16:creationId xmlns:a16="http://schemas.microsoft.com/office/drawing/2014/main" id="{6D773E38-C09C-01D0-8782-EB55FF02421E}"/>
              </a:ext>
            </a:extLst>
          </p:cNvPr>
          <p:cNvSpPr>
            <a:spLocks noGrp="1"/>
          </p:cNvSpPr>
          <p:nvPr>
            <p:ph type="dt" sz="half" idx="10"/>
          </p:nvPr>
        </p:nvSpPr>
        <p:spPr>
          <a:xfrm>
            <a:off x="6705600" y="4206875"/>
            <a:ext cx="960438" cy="457200"/>
          </a:xfrm>
        </p:spPr>
        <p:txBody>
          <a:bodyPr/>
          <a:lstStyle>
            <a:lvl1pPr>
              <a:defRPr/>
            </a:lvl1pPr>
          </a:lstStyle>
          <a:p>
            <a:pPr>
              <a:defRPr/>
            </a:pPr>
            <a:fld id="{97A1F2A2-2A5E-FE4B-AD98-17CFC3D017FD}" type="datetime1">
              <a:rPr lang="en-US"/>
              <a:pPr>
                <a:defRPr/>
              </a:pPr>
              <a:t>9/25/22</a:t>
            </a:fld>
            <a:endParaRPr lang="en-US"/>
          </a:p>
        </p:txBody>
      </p:sp>
      <p:sp>
        <p:nvSpPr>
          <p:cNvPr id="18" name="Footer Placeholder 16">
            <a:extLst>
              <a:ext uri="{FF2B5EF4-FFF2-40B4-BE49-F238E27FC236}">
                <a16:creationId xmlns:a16="http://schemas.microsoft.com/office/drawing/2014/main" id="{092C40D7-9688-4A4E-0994-BC15B278022D}"/>
              </a:ext>
            </a:extLst>
          </p:cNvPr>
          <p:cNvSpPr>
            <a:spLocks noGrp="1"/>
          </p:cNvSpPr>
          <p:nvPr>
            <p:ph type="ftr" sz="quarter" idx="11"/>
          </p:nvPr>
        </p:nvSpPr>
        <p:spPr>
          <a:xfrm>
            <a:off x="5410200" y="4205288"/>
            <a:ext cx="1295400" cy="457200"/>
          </a:xfrm>
        </p:spPr>
        <p:txBody>
          <a:bodyPr/>
          <a:lstStyle>
            <a:lvl1pPr>
              <a:defRPr/>
            </a:lvl1pPr>
          </a:lstStyle>
          <a:p>
            <a:pPr>
              <a:defRPr/>
            </a:pPr>
            <a:endParaRPr lang="en-US"/>
          </a:p>
        </p:txBody>
      </p:sp>
      <p:sp>
        <p:nvSpPr>
          <p:cNvPr id="19" name="Slide Number Placeholder 28">
            <a:extLst>
              <a:ext uri="{FF2B5EF4-FFF2-40B4-BE49-F238E27FC236}">
                <a16:creationId xmlns:a16="http://schemas.microsoft.com/office/drawing/2014/main" id="{1BC0023E-DCB5-4791-997D-985E64509048}"/>
              </a:ext>
            </a:extLst>
          </p:cNvPr>
          <p:cNvSpPr>
            <a:spLocks noGrp="1"/>
          </p:cNvSpPr>
          <p:nvPr>
            <p:ph type="sldNum" sz="quarter" idx="12"/>
          </p:nvPr>
        </p:nvSpPr>
        <p:spPr>
          <a:xfrm>
            <a:off x="8320088" y="1588"/>
            <a:ext cx="747712" cy="365125"/>
          </a:xfrm>
        </p:spPr>
        <p:txBody>
          <a:bodyPr/>
          <a:lstStyle>
            <a:lvl1pPr algn="r">
              <a:defRPr sz="1350" smtClean="0">
                <a:solidFill>
                  <a:schemeClr val="bg1"/>
                </a:solidFill>
              </a:defRPr>
            </a:lvl1pPr>
          </a:lstStyle>
          <a:p>
            <a:pPr>
              <a:defRPr/>
            </a:pPr>
            <a:fld id="{3C901D85-C55C-194F-911C-1FB05DB2FF5F}" type="slidenum">
              <a:rPr lang="en-US"/>
              <a:pPr>
                <a:defRPr/>
              </a:pPr>
              <a:t>‹#›</a:t>
            </a:fld>
            <a:endParaRPr lang="en-US"/>
          </a:p>
        </p:txBody>
      </p:sp>
    </p:spTree>
    <p:extLst>
      <p:ext uri="{BB962C8B-B14F-4D97-AF65-F5344CB8AC3E}">
        <p14:creationId xmlns:p14="http://schemas.microsoft.com/office/powerpoint/2010/main" val="2507950317"/>
      </p:ext>
    </p:extLst>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2A7B76AF-1C16-AD74-F970-4A36CFB89E53}"/>
              </a:ext>
            </a:extLst>
          </p:cNvPr>
          <p:cNvSpPr>
            <a:spLocks noGrp="1"/>
          </p:cNvSpPr>
          <p:nvPr>
            <p:ph type="dt" sz="half" idx="10"/>
          </p:nvPr>
        </p:nvSpPr>
        <p:spPr/>
        <p:txBody>
          <a:bodyPr/>
          <a:lstStyle>
            <a:lvl1pPr>
              <a:defRPr/>
            </a:lvl1pPr>
          </a:lstStyle>
          <a:p>
            <a:pPr>
              <a:defRPr/>
            </a:pPr>
            <a:fld id="{D65C99B1-DDD8-604D-871D-961C5987CE5C}" type="datetime1">
              <a:rPr lang="en-US"/>
              <a:pPr>
                <a:defRPr/>
              </a:pPr>
              <a:t>9/25/22</a:t>
            </a:fld>
            <a:endParaRPr lang="en-US"/>
          </a:p>
        </p:txBody>
      </p:sp>
      <p:sp>
        <p:nvSpPr>
          <p:cNvPr id="5" name="Footer Placeholder 2">
            <a:extLst>
              <a:ext uri="{FF2B5EF4-FFF2-40B4-BE49-F238E27FC236}">
                <a16:creationId xmlns:a16="http://schemas.microsoft.com/office/drawing/2014/main" id="{0E923578-942A-553B-BD97-9E7B6861815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843C0DE5-8873-48C0-2619-4017A4E74AEE}"/>
              </a:ext>
            </a:extLst>
          </p:cNvPr>
          <p:cNvSpPr>
            <a:spLocks noGrp="1"/>
          </p:cNvSpPr>
          <p:nvPr>
            <p:ph type="sldNum" sz="quarter" idx="12"/>
          </p:nvPr>
        </p:nvSpPr>
        <p:spPr/>
        <p:txBody>
          <a:bodyPr/>
          <a:lstStyle>
            <a:lvl1pPr>
              <a:defRPr/>
            </a:lvl1pPr>
          </a:lstStyle>
          <a:p>
            <a:pPr>
              <a:defRPr/>
            </a:pPr>
            <a:fld id="{F52EC633-67B7-324A-801A-525408E5A360}" type="slidenum">
              <a:rPr lang="en-US"/>
              <a:pPr>
                <a:defRPr/>
              </a:pPr>
              <a:t>‹#›</a:t>
            </a:fld>
            <a:endParaRPr lang="en-US"/>
          </a:p>
        </p:txBody>
      </p:sp>
    </p:spTree>
    <p:extLst>
      <p:ext uri="{BB962C8B-B14F-4D97-AF65-F5344CB8AC3E}">
        <p14:creationId xmlns:p14="http://schemas.microsoft.com/office/powerpoint/2010/main" val="1879375595"/>
      </p:ext>
    </p:extLst>
  </p:cSld>
  <p:clrMapOvr>
    <a:masterClrMapping/>
  </p:clrMapOvr>
  <p:transition spd="med">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457200" y="1143000"/>
            <a:ext cx="6248400" cy="54483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Vertical Title 1"/>
          <p:cNvSpPr>
            <a:spLocks noGrp="1"/>
          </p:cNvSpPr>
          <p:nvPr>
            <p:ph type="title" orient="vert"/>
          </p:nvPr>
        </p:nvSpPr>
        <p:spPr>
          <a:xfrm>
            <a:off x="6781800" y="1143000"/>
            <a:ext cx="1905000" cy="5448300"/>
          </a:xfrm>
        </p:spPr>
        <p:txBody>
          <a:bodyPr vert="eaVert"/>
          <a:lstStyle/>
          <a:p>
            <a:r>
              <a:rPr lang="en-US"/>
              <a:t>Click to edit Master title style</a:t>
            </a:r>
          </a:p>
        </p:txBody>
      </p:sp>
      <p:sp>
        <p:nvSpPr>
          <p:cNvPr id="4" name="Date Placeholder 13">
            <a:extLst>
              <a:ext uri="{FF2B5EF4-FFF2-40B4-BE49-F238E27FC236}">
                <a16:creationId xmlns:a16="http://schemas.microsoft.com/office/drawing/2014/main" id="{2DA0A830-4191-45B3-DD3B-599B64C7DDBD}"/>
              </a:ext>
            </a:extLst>
          </p:cNvPr>
          <p:cNvSpPr>
            <a:spLocks noGrp="1"/>
          </p:cNvSpPr>
          <p:nvPr>
            <p:ph type="dt" sz="half" idx="10"/>
          </p:nvPr>
        </p:nvSpPr>
        <p:spPr/>
        <p:txBody>
          <a:bodyPr/>
          <a:lstStyle>
            <a:lvl1pPr>
              <a:defRPr/>
            </a:lvl1pPr>
          </a:lstStyle>
          <a:p>
            <a:pPr>
              <a:defRPr/>
            </a:pPr>
            <a:fld id="{A096D5EA-9E4E-1D45-8A96-2C4A4A66D279}" type="datetime1">
              <a:rPr lang="en-US"/>
              <a:pPr>
                <a:defRPr/>
              </a:pPr>
              <a:t>9/25/22</a:t>
            </a:fld>
            <a:endParaRPr lang="en-US"/>
          </a:p>
        </p:txBody>
      </p:sp>
      <p:sp>
        <p:nvSpPr>
          <p:cNvPr id="5" name="Footer Placeholder 2">
            <a:extLst>
              <a:ext uri="{FF2B5EF4-FFF2-40B4-BE49-F238E27FC236}">
                <a16:creationId xmlns:a16="http://schemas.microsoft.com/office/drawing/2014/main" id="{7F73A2D1-46A1-B088-096D-F6611B580CBA}"/>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B2DD0FE-1B55-FF9A-074A-32615C0E8F2E}"/>
              </a:ext>
            </a:extLst>
          </p:cNvPr>
          <p:cNvSpPr>
            <a:spLocks noGrp="1"/>
          </p:cNvSpPr>
          <p:nvPr>
            <p:ph type="sldNum" sz="quarter" idx="12"/>
          </p:nvPr>
        </p:nvSpPr>
        <p:spPr/>
        <p:txBody>
          <a:bodyPr/>
          <a:lstStyle>
            <a:lvl1pPr>
              <a:defRPr/>
            </a:lvl1pPr>
          </a:lstStyle>
          <a:p>
            <a:pPr>
              <a:defRPr/>
            </a:pPr>
            <a:fld id="{075A5651-D435-B94B-B815-7B8B43FB318D}" type="slidenum">
              <a:rPr lang="en-US"/>
              <a:pPr>
                <a:defRPr/>
              </a:pPr>
              <a:t>‹#›</a:t>
            </a:fld>
            <a:endParaRPr lang="en-US"/>
          </a:p>
        </p:txBody>
      </p:sp>
    </p:spTree>
    <p:extLst>
      <p:ext uri="{BB962C8B-B14F-4D97-AF65-F5344CB8AC3E}">
        <p14:creationId xmlns:p14="http://schemas.microsoft.com/office/powerpoint/2010/main" val="393516811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4" name="Date Placeholder 13">
            <a:extLst>
              <a:ext uri="{FF2B5EF4-FFF2-40B4-BE49-F238E27FC236}">
                <a16:creationId xmlns:a16="http://schemas.microsoft.com/office/drawing/2014/main" id="{A6477434-0133-0B66-22D9-1D1D2470A9D3}"/>
              </a:ext>
            </a:extLst>
          </p:cNvPr>
          <p:cNvSpPr>
            <a:spLocks noGrp="1"/>
          </p:cNvSpPr>
          <p:nvPr>
            <p:ph type="dt" sz="half" idx="10"/>
          </p:nvPr>
        </p:nvSpPr>
        <p:spPr/>
        <p:txBody>
          <a:bodyPr/>
          <a:lstStyle>
            <a:lvl1pPr>
              <a:defRPr/>
            </a:lvl1pPr>
          </a:lstStyle>
          <a:p>
            <a:pPr>
              <a:defRPr/>
            </a:pPr>
            <a:fld id="{A3FF6515-7943-DB4A-993E-7C9DB9B5AC0E}" type="datetime1">
              <a:rPr lang="en-US"/>
              <a:pPr>
                <a:defRPr/>
              </a:pPr>
              <a:t>9/25/22</a:t>
            </a:fld>
            <a:endParaRPr lang="en-US"/>
          </a:p>
        </p:txBody>
      </p:sp>
      <p:sp>
        <p:nvSpPr>
          <p:cNvPr id="5" name="Footer Placeholder 2">
            <a:extLst>
              <a:ext uri="{FF2B5EF4-FFF2-40B4-BE49-F238E27FC236}">
                <a16:creationId xmlns:a16="http://schemas.microsoft.com/office/drawing/2014/main" id="{FDC2BA3A-1B85-EDF5-1BBE-C4620483DC5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6B271078-295C-89D9-12B1-24A7E5C6AB1A}"/>
              </a:ext>
            </a:extLst>
          </p:cNvPr>
          <p:cNvSpPr>
            <a:spLocks noGrp="1"/>
          </p:cNvSpPr>
          <p:nvPr>
            <p:ph type="sldNum" sz="quarter" idx="12"/>
          </p:nvPr>
        </p:nvSpPr>
        <p:spPr/>
        <p:txBody>
          <a:bodyPr/>
          <a:lstStyle>
            <a:lvl1pPr>
              <a:defRPr/>
            </a:lvl1pPr>
          </a:lstStyle>
          <a:p>
            <a:pPr>
              <a:defRPr/>
            </a:pPr>
            <a:fld id="{F616B086-A122-1741-9680-6C9452D43E22}" type="slidenum">
              <a:rPr lang="en-US"/>
              <a:pPr>
                <a:defRPr/>
              </a:pPr>
              <a:t>‹#›</a:t>
            </a:fld>
            <a:endParaRPr lang="en-US"/>
          </a:p>
        </p:txBody>
      </p:sp>
    </p:spTree>
    <p:extLst>
      <p:ext uri="{BB962C8B-B14F-4D97-AF65-F5344CB8AC3E}">
        <p14:creationId xmlns:p14="http://schemas.microsoft.com/office/powerpoint/2010/main" val="40932311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722313" y="3367088"/>
            <a:ext cx="7772400" cy="1509712"/>
          </a:xfrm>
        </p:spPr>
        <p:txBody>
          <a:bodyPr anchor="t"/>
          <a:lstStyle>
            <a:lvl1pPr marL="34290" indent="0">
              <a:buNone/>
              <a:defRPr sz="1575" b="0">
                <a:solidFill>
                  <a:schemeClr val="tx2"/>
                </a:solidFill>
              </a:defRPr>
            </a:lvl1pPr>
            <a:lvl2pPr>
              <a:buNone/>
              <a:defRPr sz="1350">
                <a:solidFill>
                  <a:schemeClr val="tx1">
                    <a:tint val="75000"/>
                  </a:schemeClr>
                </a:solidFill>
              </a:defRPr>
            </a:lvl2pPr>
            <a:lvl3pPr>
              <a:buNone/>
              <a:defRPr sz="1200">
                <a:solidFill>
                  <a:schemeClr val="tx1">
                    <a:tint val="75000"/>
                  </a:schemeClr>
                </a:solidFill>
              </a:defRPr>
            </a:lvl3pPr>
            <a:lvl4pPr>
              <a:buNone/>
              <a:defRPr sz="1050">
                <a:solidFill>
                  <a:schemeClr val="tx1">
                    <a:tint val="75000"/>
                  </a:schemeClr>
                </a:solidFill>
              </a:defRPr>
            </a:lvl4pPr>
            <a:lvl5pPr>
              <a:buNone/>
              <a:defRPr sz="1050">
                <a:solidFill>
                  <a:schemeClr val="tx1">
                    <a:tint val="75000"/>
                  </a:schemeClr>
                </a:solidFill>
              </a:defRPr>
            </a:lvl5pPr>
          </a:lstStyle>
          <a:p>
            <a:pPr lvl="0"/>
            <a:r>
              <a:rPr lang="en-US"/>
              <a:t>Click to edit Master text styles</a:t>
            </a:r>
          </a:p>
        </p:txBody>
      </p:sp>
      <p:sp>
        <p:nvSpPr>
          <p:cNvPr id="2" name="Title 1"/>
          <p:cNvSpPr>
            <a:spLocks noGrp="1"/>
          </p:cNvSpPr>
          <p:nvPr>
            <p:ph type="title"/>
          </p:nvPr>
        </p:nvSpPr>
        <p:spPr>
          <a:xfrm>
            <a:off x="722313" y="1981202"/>
            <a:ext cx="7772400" cy="1362075"/>
          </a:xfrm>
        </p:spPr>
        <p:txBody>
          <a:bodyPr anchor="b">
            <a:noAutofit/>
          </a:bodyPr>
          <a:lstStyle>
            <a:lvl1pPr algn="l">
              <a:buNone/>
              <a:defRPr sz="3225" b="1" cap="none" baseline="0">
                <a:ln w="12700">
                  <a:solidFill>
                    <a:schemeClr val="accent2">
                      <a:shade val="90000"/>
                      <a:satMod val="150000"/>
                    </a:schemeClr>
                  </a:solidFill>
                </a:ln>
                <a:solidFill>
                  <a:schemeClr val="accent2"/>
                </a:solidFill>
                <a:effectLst/>
              </a:defRPr>
            </a:lvl1pPr>
          </a:lstStyle>
          <a:p>
            <a:r>
              <a:rPr lang="en-US"/>
              <a:t>Click to edit Master title style</a:t>
            </a:r>
            <a:endParaRPr lang="en-US" dirty="0"/>
          </a:p>
        </p:txBody>
      </p:sp>
      <p:sp>
        <p:nvSpPr>
          <p:cNvPr id="4" name="Date Placeholder 13">
            <a:extLst>
              <a:ext uri="{FF2B5EF4-FFF2-40B4-BE49-F238E27FC236}">
                <a16:creationId xmlns:a16="http://schemas.microsoft.com/office/drawing/2014/main" id="{43804113-3EBC-A960-1748-6FED333A4D77}"/>
              </a:ext>
            </a:extLst>
          </p:cNvPr>
          <p:cNvSpPr>
            <a:spLocks noGrp="1"/>
          </p:cNvSpPr>
          <p:nvPr>
            <p:ph type="dt" sz="half" idx="10"/>
          </p:nvPr>
        </p:nvSpPr>
        <p:spPr/>
        <p:txBody>
          <a:bodyPr/>
          <a:lstStyle>
            <a:lvl1pPr>
              <a:defRPr/>
            </a:lvl1pPr>
          </a:lstStyle>
          <a:p>
            <a:pPr>
              <a:defRPr/>
            </a:pPr>
            <a:fld id="{0D92FA3F-51FF-954D-B650-F1F692C96FB4}" type="datetime1">
              <a:rPr lang="en-US"/>
              <a:pPr>
                <a:defRPr/>
              </a:pPr>
              <a:t>9/25/22</a:t>
            </a:fld>
            <a:endParaRPr lang="en-US"/>
          </a:p>
        </p:txBody>
      </p:sp>
      <p:sp>
        <p:nvSpPr>
          <p:cNvPr id="5" name="Footer Placeholder 2">
            <a:extLst>
              <a:ext uri="{FF2B5EF4-FFF2-40B4-BE49-F238E27FC236}">
                <a16:creationId xmlns:a16="http://schemas.microsoft.com/office/drawing/2014/main" id="{FB52CA7D-C16A-92E9-CF52-D912800E7E7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22">
            <a:extLst>
              <a:ext uri="{FF2B5EF4-FFF2-40B4-BE49-F238E27FC236}">
                <a16:creationId xmlns:a16="http://schemas.microsoft.com/office/drawing/2014/main" id="{53C5B1A9-DA82-5D32-FE5E-9E2656CF434B}"/>
              </a:ext>
            </a:extLst>
          </p:cNvPr>
          <p:cNvSpPr>
            <a:spLocks noGrp="1"/>
          </p:cNvSpPr>
          <p:nvPr>
            <p:ph type="sldNum" sz="quarter" idx="12"/>
          </p:nvPr>
        </p:nvSpPr>
        <p:spPr/>
        <p:txBody>
          <a:bodyPr/>
          <a:lstStyle>
            <a:lvl1pPr>
              <a:defRPr/>
            </a:lvl1pPr>
          </a:lstStyle>
          <a:p>
            <a:pPr>
              <a:defRPr/>
            </a:pPr>
            <a:fld id="{336D68B3-D8CC-3845-9746-BE8A88B6C7A8}" type="slidenum">
              <a:rPr lang="en-US"/>
              <a:pPr>
                <a:defRPr/>
              </a:pPr>
              <a:t>‹#›</a:t>
            </a:fld>
            <a:endParaRPr lang="en-US"/>
          </a:p>
        </p:txBody>
      </p:sp>
    </p:spTree>
    <p:extLst>
      <p:ext uri="{BB962C8B-B14F-4D97-AF65-F5344CB8AC3E}">
        <p14:creationId xmlns:p14="http://schemas.microsoft.com/office/powerpoint/2010/main" val="2977269500"/>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4648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Content Placeholder 2"/>
          <p:cNvSpPr>
            <a:spLocks noGrp="1"/>
          </p:cNvSpPr>
          <p:nvPr>
            <p:ph sz="half" idx="1"/>
          </p:nvPr>
        </p:nvSpPr>
        <p:spPr>
          <a:xfrm>
            <a:off x="457200" y="2249426"/>
            <a:ext cx="4038600" cy="4341875"/>
          </a:xfrm>
        </p:spPr>
        <p:txBody>
          <a:bodyPr/>
          <a:lstStyle>
            <a:lvl1pPr>
              <a:defRPr sz="1500"/>
            </a:lvl1pPr>
            <a:lvl2pPr>
              <a:defRPr sz="1425"/>
            </a:lvl2pPr>
            <a:lvl3pPr>
              <a:defRPr sz="1350"/>
            </a:lvl3pPr>
            <a:lvl4pPr>
              <a:defRPr sz="1350"/>
            </a:lvl4pPr>
            <a:lvl5pPr>
              <a:defRPr sz="135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1"/>
          <p:cNvSpPr>
            <a:spLocks noGrp="1"/>
          </p:cNvSpPr>
          <p:nvPr>
            <p:ph type="title"/>
          </p:nvPr>
        </p:nvSpPr>
        <p:spPr/>
        <p:txBody>
          <a:bodyPr/>
          <a:lstStyle/>
          <a:p>
            <a:r>
              <a:rPr lang="en-US"/>
              <a:t>Click to edit Master title style</a:t>
            </a:r>
          </a:p>
        </p:txBody>
      </p:sp>
      <p:sp>
        <p:nvSpPr>
          <p:cNvPr id="5" name="Date Placeholder 13">
            <a:extLst>
              <a:ext uri="{FF2B5EF4-FFF2-40B4-BE49-F238E27FC236}">
                <a16:creationId xmlns:a16="http://schemas.microsoft.com/office/drawing/2014/main" id="{FC450F5A-BF44-D902-F9DF-55CA81A79BD7}"/>
              </a:ext>
            </a:extLst>
          </p:cNvPr>
          <p:cNvSpPr>
            <a:spLocks noGrp="1"/>
          </p:cNvSpPr>
          <p:nvPr>
            <p:ph type="dt" sz="half" idx="10"/>
          </p:nvPr>
        </p:nvSpPr>
        <p:spPr/>
        <p:txBody>
          <a:bodyPr/>
          <a:lstStyle>
            <a:lvl1pPr>
              <a:defRPr/>
            </a:lvl1pPr>
          </a:lstStyle>
          <a:p>
            <a:pPr>
              <a:defRPr/>
            </a:pPr>
            <a:fld id="{012D7FE8-38E2-AE4D-BE9B-B30DC66F397C}" type="datetime1">
              <a:rPr lang="en-US"/>
              <a:pPr>
                <a:defRPr/>
              </a:pPr>
              <a:t>9/25/22</a:t>
            </a:fld>
            <a:endParaRPr lang="en-US"/>
          </a:p>
        </p:txBody>
      </p:sp>
      <p:sp>
        <p:nvSpPr>
          <p:cNvPr id="6" name="Footer Placeholder 2">
            <a:extLst>
              <a:ext uri="{FF2B5EF4-FFF2-40B4-BE49-F238E27FC236}">
                <a16:creationId xmlns:a16="http://schemas.microsoft.com/office/drawing/2014/main" id="{70AF219B-9CB2-610D-A633-BC367C92CC7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E3E1B8B5-ECCA-D6C4-F60E-3D23059CE51F}"/>
              </a:ext>
            </a:extLst>
          </p:cNvPr>
          <p:cNvSpPr>
            <a:spLocks noGrp="1"/>
          </p:cNvSpPr>
          <p:nvPr>
            <p:ph type="sldNum" sz="quarter" idx="12"/>
          </p:nvPr>
        </p:nvSpPr>
        <p:spPr/>
        <p:txBody>
          <a:bodyPr/>
          <a:lstStyle>
            <a:lvl1pPr>
              <a:defRPr/>
            </a:lvl1pPr>
          </a:lstStyle>
          <a:p>
            <a:pPr>
              <a:defRPr/>
            </a:pPr>
            <a:fld id="{762C0140-14B8-974D-B8D0-CC530E90570C}" type="slidenum">
              <a:rPr lang="en-US"/>
              <a:pPr>
                <a:defRPr/>
              </a:pPr>
              <a:t>‹#›</a:t>
            </a:fld>
            <a:endParaRPr lang="en-US"/>
          </a:p>
        </p:txBody>
      </p:sp>
    </p:spTree>
    <p:extLst>
      <p:ext uri="{BB962C8B-B14F-4D97-AF65-F5344CB8AC3E}">
        <p14:creationId xmlns:p14="http://schemas.microsoft.com/office/powerpoint/2010/main" val="2988740069"/>
      </p:ext>
    </p:extLst>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718305" y="2708519"/>
            <a:ext cx="4041775"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3"/>
          </p:nvPr>
        </p:nvSpPr>
        <p:spPr>
          <a:xfrm>
            <a:off x="4721226" y="2244970"/>
            <a:ext cx="4041775"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5" name="Content Placeholder 4"/>
          <p:cNvSpPr>
            <a:spLocks noGrp="1"/>
          </p:cNvSpPr>
          <p:nvPr>
            <p:ph sz="quarter" idx="2"/>
          </p:nvPr>
        </p:nvSpPr>
        <p:spPr>
          <a:xfrm>
            <a:off x="381000" y="2708519"/>
            <a:ext cx="4041648" cy="3886200"/>
          </a:xfrm>
        </p:spPr>
        <p:txBody>
          <a:bodyPr/>
          <a:lstStyle>
            <a:lvl1pPr>
              <a:defRPr sz="1500"/>
            </a:lvl1pPr>
            <a:lvl2pPr>
              <a:defRPr sz="1500"/>
            </a:lvl2pPr>
            <a:lvl3pPr>
              <a:defRPr sz="135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1"/>
          </p:nvPr>
        </p:nvSpPr>
        <p:spPr>
          <a:xfrm>
            <a:off x="381000" y="2244970"/>
            <a:ext cx="4041648" cy="457200"/>
          </a:xfrm>
          <a:solidFill>
            <a:schemeClr val="accent2">
              <a:lumMod val="60000"/>
              <a:lumOff val="40000"/>
              <a:alpha val="25000"/>
            </a:schemeClr>
          </a:solidFill>
          <a:ln w="12700">
            <a:solidFill>
              <a:schemeClr val="accent2"/>
            </a:solidFill>
          </a:ln>
        </p:spPr>
        <p:txBody>
          <a:bodyPr anchor="ctr">
            <a:noAutofit/>
          </a:bodyPr>
          <a:lstStyle>
            <a:lvl1pPr marL="34290" indent="0">
              <a:buNone/>
              <a:defRPr sz="1425" b="1">
                <a:solidFill>
                  <a:schemeClr val="tx1">
                    <a:tint val="95000"/>
                  </a:schemeClr>
                </a:solidFill>
              </a:defRPr>
            </a:lvl1pPr>
            <a:lvl2pPr>
              <a:buNone/>
              <a:defRPr sz="1500" b="1"/>
            </a:lvl2pPr>
            <a:lvl3pPr>
              <a:buNone/>
              <a:defRPr sz="1350" b="1"/>
            </a:lvl3pPr>
            <a:lvl4pPr>
              <a:buNone/>
              <a:defRPr sz="1200" b="1"/>
            </a:lvl4pPr>
            <a:lvl5pPr>
              <a:buNone/>
              <a:defRPr sz="1200" b="1"/>
            </a:lvl5pPr>
          </a:lstStyle>
          <a:p>
            <a:pPr lvl="0"/>
            <a:r>
              <a:rPr lang="en-US"/>
              <a:t>Click to edit Master text styles</a:t>
            </a:r>
          </a:p>
        </p:txBody>
      </p:sp>
      <p:sp>
        <p:nvSpPr>
          <p:cNvPr id="2" name="Title 1"/>
          <p:cNvSpPr>
            <a:spLocks noGrp="1"/>
          </p:cNvSpPr>
          <p:nvPr>
            <p:ph type="title"/>
          </p:nvPr>
        </p:nvSpPr>
        <p:spPr>
          <a:xfrm>
            <a:off x="381000" y="1143000"/>
            <a:ext cx="8382000" cy="1069848"/>
          </a:xfrm>
        </p:spPr>
        <p:txBody>
          <a:bodyPr/>
          <a:lstStyle>
            <a:lvl1pPr>
              <a:defRPr sz="3000" b="0" i="0" cap="none" baseline="0"/>
            </a:lvl1pPr>
          </a:lstStyle>
          <a:p>
            <a:r>
              <a:rPr lang="en-US"/>
              <a:t>Click to edit Master title style</a:t>
            </a:r>
          </a:p>
        </p:txBody>
      </p:sp>
      <p:sp>
        <p:nvSpPr>
          <p:cNvPr id="7" name="Date Placeholder 25">
            <a:extLst>
              <a:ext uri="{FF2B5EF4-FFF2-40B4-BE49-F238E27FC236}">
                <a16:creationId xmlns:a16="http://schemas.microsoft.com/office/drawing/2014/main" id="{84CC2B22-245F-50B3-5779-C6B4F7572271}"/>
              </a:ext>
            </a:extLst>
          </p:cNvPr>
          <p:cNvSpPr>
            <a:spLocks noGrp="1"/>
          </p:cNvSpPr>
          <p:nvPr>
            <p:ph type="dt" sz="half" idx="10"/>
          </p:nvPr>
        </p:nvSpPr>
        <p:spPr/>
        <p:txBody>
          <a:bodyPr rtlCol="0"/>
          <a:lstStyle>
            <a:lvl1pPr>
              <a:defRPr/>
            </a:lvl1pPr>
          </a:lstStyle>
          <a:p>
            <a:pPr>
              <a:defRPr/>
            </a:pPr>
            <a:fld id="{DBD51E4B-0DB3-2B4E-A477-B2CD6EC2744C}" type="datetime1">
              <a:rPr lang="en-US"/>
              <a:pPr>
                <a:defRPr/>
              </a:pPr>
              <a:t>9/25/22</a:t>
            </a:fld>
            <a:endParaRPr lang="en-US"/>
          </a:p>
        </p:txBody>
      </p:sp>
      <p:sp>
        <p:nvSpPr>
          <p:cNvPr id="8" name="Slide Number Placeholder 26">
            <a:extLst>
              <a:ext uri="{FF2B5EF4-FFF2-40B4-BE49-F238E27FC236}">
                <a16:creationId xmlns:a16="http://schemas.microsoft.com/office/drawing/2014/main" id="{E0C44487-97E0-E599-7B0D-7C9F3EFBE5DC}"/>
              </a:ext>
            </a:extLst>
          </p:cNvPr>
          <p:cNvSpPr>
            <a:spLocks noGrp="1"/>
          </p:cNvSpPr>
          <p:nvPr>
            <p:ph type="sldNum" sz="quarter" idx="11"/>
          </p:nvPr>
        </p:nvSpPr>
        <p:spPr/>
        <p:txBody>
          <a:bodyPr rtlCol="0"/>
          <a:lstStyle>
            <a:lvl1pPr>
              <a:defRPr/>
            </a:lvl1pPr>
          </a:lstStyle>
          <a:p>
            <a:pPr>
              <a:defRPr/>
            </a:pPr>
            <a:fld id="{FC8B3D6F-EB1E-724F-9969-01E57DC7B31C}" type="slidenum">
              <a:rPr lang="en-US"/>
              <a:pPr>
                <a:defRPr/>
              </a:pPr>
              <a:t>‹#›</a:t>
            </a:fld>
            <a:endParaRPr lang="en-US"/>
          </a:p>
        </p:txBody>
      </p:sp>
      <p:sp>
        <p:nvSpPr>
          <p:cNvPr id="9" name="Footer Placeholder 27">
            <a:extLst>
              <a:ext uri="{FF2B5EF4-FFF2-40B4-BE49-F238E27FC236}">
                <a16:creationId xmlns:a16="http://schemas.microsoft.com/office/drawing/2014/main" id="{2BDDED5F-88E6-F14C-2FAD-ADD84C60235E}"/>
              </a:ext>
            </a:extLst>
          </p:cNvPr>
          <p:cNvSpPr>
            <a:spLocks noGrp="1"/>
          </p:cNvSpPr>
          <p:nvPr>
            <p:ph type="ftr" sz="quarter" idx="12"/>
          </p:nvPr>
        </p:nvSpPr>
        <p:spPr/>
        <p:txBody>
          <a:bodyPr rtlCol="0"/>
          <a:lstStyle>
            <a:lvl1pPr>
              <a:defRPr/>
            </a:lvl1pPr>
          </a:lstStyle>
          <a:p>
            <a:pPr>
              <a:defRPr/>
            </a:pPr>
            <a:endParaRPr lang="en-US"/>
          </a:p>
        </p:txBody>
      </p:sp>
    </p:spTree>
    <p:extLst>
      <p:ext uri="{BB962C8B-B14F-4D97-AF65-F5344CB8AC3E}">
        <p14:creationId xmlns:p14="http://schemas.microsoft.com/office/powerpoint/2010/main" val="154646979"/>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1143000"/>
            <a:ext cx="8229600" cy="1069848"/>
          </a:xfrm>
        </p:spPr>
        <p:txBody>
          <a:bodyPr/>
          <a:lstStyle>
            <a:lvl1pPr>
              <a:defRPr sz="3000">
                <a:solidFill>
                  <a:schemeClr val="tx2"/>
                </a:solidFill>
              </a:defRPr>
            </a:lvl1pPr>
          </a:lstStyle>
          <a:p>
            <a:r>
              <a:rPr lang="en-US"/>
              <a:t>Click to edit Master title style</a:t>
            </a:r>
          </a:p>
        </p:txBody>
      </p:sp>
      <p:sp>
        <p:nvSpPr>
          <p:cNvPr id="3" name="Date Placeholder 2">
            <a:extLst>
              <a:ext uri="{FF2B5EF4-FFF2-40B4-BE49-F238E27FC236}">
                <a16:creationId xmlns:a16="http://schemas.microsoft.com/office/drawing/2014/main" id="{7D7D4867-EC3F-7EE1-A683-2C821957FD29}"/>
              </a:ext>
            </a:extLst>
          </p:cNvPr>
          <p:cNvSpPr>
            <a:spLocks noGrp="1"/>
          </p:cNvSpPr>
          <p:nvPr>
            <p:ph type="dt" sz="half" idx="10"/>
          </p:nvPr>
        </p:nvSpPr>
        <p:spPr>
          <a:xfrm>
            <a:off x="6583363" y="612775"/>
            <a:ext cx="957262" cy="457200"/>
          </a:xfrm>
        </p:spPr>
        <p:txBody>
          <a:bodyPr/>
          <a:lstStyle>
            <a:lvl1pPr>
              <a:defRPr/>
            </a:lvl1pPr>
          </a:lstStyle>
          <a:p>
            <a:pPr>
              <a:defRPr/>
            </a:pPr>
            <a:fld id="{02A1A3D0-411E-2A45-A313-E6BDE2C6F696}" type="datetime1">
              <a:rPr lang="en-US"/>
              <a:pPr>
                <a:defRPr/>
              </a:pPr>
              <a:t>9/25/22</a:t>
            </a:fld>
            <a:endParaRPr lang="en-US"/>
          </a:p>
        </p:txBody>
      </p:sp>
      <p:sp>
        <p:nvSpPr>
          <p:cNvPr id="4" name="Footer Placeholder 3">
            <a:extLst>
              <a:ext uri="{FF2B5EF4-FFF2-40B4-BE49-F238E27FC236}">
                <a16:creationId xmlns:a16="http://schemas.microsoft.com/office/drawing/2014/main" id="{BFBA4435-5DC7-E66D-CBF9-099ABA8D8F79}"/>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4A8DA962-8476-A6AC-6081-D830AAF87EF5}"/>
              </a:ext>
            </a:extLst>
          </p:cNvPr>
          <p:cNvSpPr>
            <a:spLocks noGrp="1"/>
          </p:cNvSpPr>
          <p:nvPr>
            <p:ph type="sldNum" sz="quarter" idx="12"/>
          </p:nvPr>
        </p:nvSpPr>
        <p:spPr/>
        <p:txBody>
          <a:bodyPr/>
          <a:lstStyle>
            <a:lvl1pPr>
              <a:defRPr/>
            </a:lvl1pPr>
          </a:lstStyle>
          <a:p>
            <a:pPr>
              <a:defRPr/>
            </a:pPr>
            <a:fld id="{8ABE2B94-A752-AD41-BD28-FA50FFD07B9F}" type="slidenum">
              <a:rPr lang="en-US"/>
              <a:pPr>
                <a:defRPr/>
              </a:pPr>
              <a:t>‹#›</a:t>
            </a:fld>
            <a:endParaRPr lang="en-US"/>
          </a:p>
        </p:txBody>
      </p:sp>
    </p:spTree>
    <p:extLst>
      <p:ext uri="{BB962C8B-B14F-4D97-AF65-F5344CB8AC3E}">
        <p14:creationId xmlns:p14="http://schemas.microsoft.com/office/powerpoint/2010/main" val="351348708"/>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a:extLst>
              <a:ext uri="{FF2B5EF4-FFF2-40B4-BE49-F238E27FC236}">
                <a16:creationId xmlns:a16="http://schemas.microsoft.com/office/drawing/2014/main" id="{41F1B802-D8B1-5130-8D61-E301D97EB69C}"/>
              </a:ext>
            </a:extLst>
          </p:cNvPr>
          <p:cNvSpPr>
            <a:spLocks noGrp="1"/>
          </p:cNvSpPr>
          <p:nvPr>
            <p:ph type="dt" sz="half" idx="10"/>
          </p:nvPr>
        </p:nvSpPr>
        <p:spPr/>
        <p:txBody>
          <a:bodyPr/>
          <a:lstStyle>
            <a:lvl1pPr>
              <a:defRPr/>
            </a:lvl1pPr>
          </a:lstStyle>
          <a:p>
            <a:pPr>
              <a:defRPr/>
            </a:pPr>
            <a:fld id="{FD9C017D-2E97-E54A-8E8C-C7D299A76B67}" type="datetime1">
              <a:rPr lang="en-US"/>
              <a:pPr>
                <a:defRPr/>
              </a:pPr>
              <a:t>9/25/22</a:t>
            </a:fld>
            <a:endParaRPr lang="en-US"/>
          </a:p>
        </p:txBody>
      </p:sp>
      <p:sp>
        <p:nvSpPr>
          <p:cNvPr id="3" name="Footer Placeholder 2">
            <a:extLst>
              <a:ext uri="{FF2B5EF4-FFF2-40B4-BE49-F238E27FC236}">
                <a16:creationId xmlns:a16="http://schemas.microsoft.com/office/drawing/2014/main" id="{7CE46990-0CBC-B392-813F-DDF4D5CA66B5}"/>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22">
            <a:extLst>
              <a:ext uri="{FF2B5EF4-FFF2-40B4-BE49-F238E27FC236}">
                <a16:creationId xmlns:a16="http://schemas.microsoft.com/office/drawing/2014/main" id="{935220F4-C8ED-A780-3AAB-B4A8F6A7D3E9}"/>
              </a:ext>
            </a:extLst>
          </p:cNvPr>
          <p:cNvSpPr>
            <a:spLocks noGrp="1"/>
          </p:cNvSpPr>
          <p:nvPr>
            <p:ph type="sldNum" sz="quarter" idx="12"/>
          </p:nvPr>
        </p:nvSpPr>
        <p:spPr/>
        <p:txBody>
          <a:bodyPr/>
          <a:lstStyle>
            <a:lvl1pPr>
              <a:defRPr/>
            </a:lvl1pPr>
          </a:lstStyle>
          <a:p>
            <a:pPr>
              <a:defRPr/>
            </a:pPr>
            <a:fld id="{C93FB818-8B20-7546-A3E7-FC8ECF00FB08}" type="slidenum">
              <a:rPr lang="en-US"/>
              <a:pPr>
                <a:defRPr/>
              </a:pPr>
              <a:t>‹#›</a:t>
            </a:fld>
            <a:endParaRPr lang="en-US"/>
          </a:p>
        </p:txBody>
      </p:sp>
    </p:spTree>
    <p:extLst>
      <p:ext uri="{BB962C8B-B14F-4D97-AF65-F5344CB8AC3E}">
        <p14:creationId xmlns:p14="http://schemas.microsoft.com/office/powerpoint/2010/main" val="1136133982"/>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4" name="Content Placeholder 3"/>
          <p:cNvSpPr>
            <a:spLocks noGrp="1"/>
          </p:cNvSpPr>
          <p:nvPr>
            <p:ph sz="half" idx="1"/>
          </p:nvPr>
        </p:nvSpPr>
        <p:spPr>
          <a:xfrm>
            <a:off x="152400" y="776288"/>
            <a:ext cx="5102352" cy="5805083"/>
          </a:xfrm>
        </p:spPr>
        <p:txBody>
          <a:bodyPr/>
          <a:lstStyle>
            <a:lvl1pPr>
              <a:defRPr sz="2400"/>
            </a:lvl1pPr>
            <a:lvl2pPr>
              <a:defRPr sz="2100"/>
            </a:lvl2pPr>
            <a:lvl3pPr>
              <a:defRPr sz="1800"/>
            </a:lvl3pPr>
            <a:lvl4pPr>
              <a:defRPr sz="1500"/>
            </a:lvl4pPr>
            <a:lvl5pPr>
              <a:defRPr sz="15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ext Placeholder 2"/>
          <p:cNvSpPr>
            <a:spLocks noGrp="1"/>
          </p:cNvSpPr>
          <p:nvPr>
            <p:ph type="body" idx="2"/>
          </p:nvPr>
        </p:nvSpPr>
        <p:spPr>
          <a:xfrm>
            <a:off x="5353496" y="2010728"/>
            <a:ext cx="3383280" cy="4580573"/>
          </a:xfrm>
        </p:spPr>
        <p:txBody>
          <a:bodyPr/>
          <a:lstStyle>
            <a:lvl1pPr marL="6858" indent="0">
              <a:buNone/>
              <a:defRPr sz="1050"/>
            </a:lvl1pPr>
            <a:lvl2pPr>
              <a:buNone/>
              <a:defRPr sz="900"/>
            </a:lvl2pPr>
            <a:lvl3pPr>
              <a:buNone/>
              <a:defRPr sz="750"/>
            </a:lvl3pPr>
            <a:lvl4pPr>
              <a:buNone/>
              <a:defRPr sz="675"/>
            </a:lvl4pPr>
            <a:lvl5pPr>
              <a:buNone/>
              <a:defRPr sz="675"/>
            </a:lvl5pPr>
          </a:lstStyle>
          <a:p>
            <a:pPr lvl="0"/>
            <a:r>
              <a:rPr lang="en-US"/>
              <a:t>Click to edit Master text styles</a:t>
            </a:r>
          </a:p>
        </p:txBody>
      </p:sp>
      <p:sp>
        <p:nvSpPr>
          <p:cNvPr id="2" name="Title 1"/>
          <p:cNvSpPr>
            <a:spLocks noGrp="1"/>
          </p:cNvSpPr>
          <p:nvPr>
            <p:ph type="title"/>
          </p:nvPr>
        </p:nvSpPr>
        <p:spPr>
          <a:xfrm>
            <a:off x="5353496" y="1101970"/>
            <a:ext cx="3383280" cy="877824"/>
          </a:xfrm>
        </p:spPr>
        <p:txBody>
          <a:bodyPr anchor="b"/>
          <a:lstStyle>
            <a:lvl1pPr algn="l">
              <a:buNone/>
              <a:defRPr sz="1350" b="1"/>
            </a:lvl1pPr>
          </a:lstStyle>
          <a:p>
            <a:r>
              <a:rPr lang="en-US"/>
              <a:t>Click to edit Master title style</a:t>
            </a:r>
          </a:p>
        </p:txBody>
      </p:sp>
      <p:sp>
        <p:nvSpPr>
          <p:cNvPr id="5" name="Date Placeholder 13">
            <a:extLst>
              <a:ext uri="{FF2B5EF4-FFF2-40B4-BE49-F238E27FC236}">
                <a16:creationId xmlns:a16="http://schemas.microsoft.com/office/drawing/2014/main" id="{872A6604-9217-BF7B-E462-58533B5E5A7F}"/>
              </a:ext>
            </a:extLst>
          </p:cNvPr>
          <p:cNvSpPr>
            <a:spLocks noGrp="1"/>
          </p:cNvSpPr>
          <p:nvPr>
            <p:ph type="dt" sz="half" idx="10"/>
          </p:nvPr>
        </p:nvSpPr>
        <p:spPr/>
        <p:txBody>
          <a:bodyPr/>
          <a:lstStyle>
            <a:lvl1pPr>
              <a:defRPr/>
            </a:lvl1pPr>
          </a:lstStyle>
          <a:p>
            <a:pPr>
              <a:defRPr/>
            </a:pPr>
            <a:fld id="{E882415A-4B8D-5C40-925E-15C0DBB72CEF}" type="datetime1">
              <a:rPr lang="en-US"/>
              <a:pPr>
                <a:defRPr/>
              </a:pPr>
              <a:t>9/25/22</a:t>
            </a:fld>
            <a:endParaRPr lang="en-US"/>
          </a:p>
        </p:txBody>
      </p:sp>
      <p:sp>
        <p:nvSpPr>
          <p:cNvPr id="6" name="Footer Placeholder 2">
            <a:extLst>
              <a:ext uri="{FF2B5EF4-FFF2-40B4-BE49-F238E27FC236}">
                <a16:creationId xmlns:a16="http://schemas.microsoft.com/office/drawing/2014/main" id="{78F04555-D040-DA28-F930-E7C3F2D13EDA}"/>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B142621D-9DA4-CB9A-CE02-AC55538BAC6D}"/>
              </a:ext>
            </a:extLst>
          </p:cNvPr>
          <p:cNvSpPr>
            <a:spLocks noGrp="1"/>
          </p:cNvSpPr>
          <p:nvPr>
            <p:ph type="sldNum" sz="quarter" idx="12"/>
          </p:nvPr>
        </p:nvSpPr>
        <p:spPr/>
        <p:txBody>
          <a:bodyPr/>
          <a:lstStyle>
            <a:lvl1pPr>
              <a:defRPr/>
            </a:lvl1pPr>
          </a:lstStyle>
          <a:p>
            <a:pPr>
              <a:defRPr/>
            </a:pPr>
            <a:fld id="{133AF7F6-8A87-2C4E-978C-21D12324A7AA}" type="slidenum">
              <a:rPr lang="en-US"/>
              <a:pPr>
                <a:defRPr/>
              </a:pPr>
              <a:t>‹#›</a:t>
            </a:fld>
            <a:endParaRPr lang="en-US"/>
          </a:p>
        </p:txBody>
      </p:sp>
    </p:spTree>
    <p:extLst>
      <p:ext uri="{BB962C8B-B14F-4D97-AF65-F5344CB8AC3E}">
        <p14:creationId xmlns:p14="http://schemas.microsoft.com/office/powerpoint/2010/main" val="2972668892"/>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3" name="Picture Placeholder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2400"/>
            </a:lvl1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88443" y="3274310"/>
            <a:ext cx="2590800" cy="2516489"/>
          </a:xfrm>
        </p:spPr>
        <p:txBody>
          <a:bodyPr lIns="0" tIns="0" rIns="45720" anchor="t"/>
          <a:lstStyle>
            <a:lvl1pPr marL="0" indent="0">
              <a:lnSpc>
                <a:spcPct val="100000"/>
              </a:lnSpc>
              <a:spcBef>
                <a:spcPts val="0"/>
              </a:spcBef>
              <a:buFontTx/>
              <a:buNone/>
              <a:defRPr sz="975"/>
            </a:lvl1pPr>
            <a:lvl2pPr>
              <a:buFontTx/>
              <a:buNone/>
              <a:defRPr sz="900"/>
            </a:lvl2pPr>
            <a:lvl3pPr>
              <a:buFontTx/>
              <a:buNone/>
              <a:defRPr sz="750"/>
            </a:lvl3pPr>
            <a:lvl4pPr>
              <a:buFontTx/>
              <a:buNone/>
              <a:defRPr sz="675"/>
            </a:lvl4pPr>
            <a:lvl5pPr>
              <a:buFontTx/>
              <a:buNone/>
              <a:defRPr sz="675"/>
            </a:lvl5pPr>
          </a:lstStyle>
          <a:p>
            <a:pPr lvl="0"/>
            <a:r>
              <a:rPr lang="en-US"/>
              <a:t>Click to edit Master text styles</a:t>
            </a:r>
          </a:p>
        </p:txBody>
      </p:sp>
      <p:sp>
        <p:nvSpPr>
          <p:cNvPr id="2" name="Title 1"/>
          <p:cNvSpPr>
            <a:spLocks noGrp="1"/>
          </p:cNvSpPr>
          <p:nvPr>
            <p:ph type="title"/>
          </p:nvPr>
        </p:nvSpPr>
        <p:spPr>
          <a:xfrm>
            <a:off x="5440435" y="1109162"/>
            <a:ext cx="586803" cy="4681637"/>
          </a:xfrm>
        </p:spPr>
        <p:txBody>
          <a:bodyPr vert="vert270" lIns="45720" tIns="0" rIns="45720" anchor="t"/>
          <a:lstStyle>
            <a:lvl1pPr algn="ctr">
              <a:buNone/>
              <a:defRPr sz="1500" b="1"/>
            </a:lvl1pPr>
          </a:lstStyle>
          <a:p>
            <a:r>
              <a:rPr lang="en-US"/>
              <a:t>Click to edit Master title style</a:t>
            </a:r>
          </a:p>
        </p:txBody>
      </p:sp>
      <p:sp>
        <p:nvSpPr>
          <p:cNvPr id="5" name="Date Placeholder 13">
            <a:extLst>
              <a:ext uri="{FF2B5EF4-FFF2-40B4-BE49-F238E27FC236}">
                <a16:creationId xmlns:a16="http://schemas.microsoft.com/office/drawing/2014/main" id="{DE6E6BA9-BA9A-76A1-7904-055C9C95AE58}"/>
              </a:ext>
            </a:extLst>
          </p:cNvPr>
          <p:cNvSpPr>
            <a:spLocks noGrp="1"/>
          </p:cNvSpPr>
          <p:nvPr>
            <p:ph type="dt" sz="half" idx="10"/>
          </p:nvPr>
        </p:nvSpPr>
        <p:spPr/>
        <p:txBody>
          <a:bodyPr/>
          <a:lstStyle>
            <a:lvl1pPr>
              <a:defRPr/>
            </a:lvl1pPr>
          </a:lstStyle>
          <a:p>
            <a:pPr>
              <a:defRPr/>
            </a:pPr>
            <a:fld id="{B6F4829E-600E-A74C-9A45-3B323A305E1A}" type="datetime1">
              <a:rPr lang="en-US"/>
              <a:pPr>
                <a:defRPr/>
              </a:pPr>
              <a:t>9/25/22</a:t>
            </a:fld>
            <a:endParaRPr lang="en-US"/>
          </a:p>
        </p:txBody>
      </p:sp>
      <p:sp>
        <p:nvSpPr>
          <p:cNvPr id="6" name="Footer Placeholder 2">
            <a:extLst>
              <a:ext uri="{FF2B5EF4-FFF2-40B4-BE49-F238E27FC236}">
                <a16:creationId xmlns:a16="http://schemas.microsoft.com/office/drawing/2014/main" id="{53A190A6-E91D-635C-1D19-18F02AA34A0B}"/>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22">
            <a:extLst>
              <a:ext uri="{FF2B5EF4-FFF2-40B4-BE49-F238E27FC236}">
                <a16:creationId xmlns:a16="http://schemas.microsoft.com/office/drawing/2014/main" id="{2637E24E-55F7-9013-C6BF-2C4EC04C0610}"/>
              </a:ext>
            </a:extLst>
          </p:cNvPr>
          <p:cNvSpPr>
            <a:spLocks noGrp="1"/>
          </p:cNvSpPr>
          <p:nvPr>
            <p:ph type="sldNum" sz="quarter" idx="12"/>
          </p:nvPr>
        </p:nvSpPr>
        <p:spPr/>
        <p:txBody>
          <a:bodyPr/>
          <a:lstStyle>
            <a:lvl1pPr>
              <a:defRPr/>
            </a:lvl1pPr>
          </a:lstStyle>
          <a:p>
            <a:pPr>
              <a:defRPr/>
            </a:pPr>
            <a:fld id="{43E92B36-85D0-3B4F-800A-0FD971EE69A3}" type="slidenum">
              <a:rPr lang="en-US"/>
              <a:pPr>
                <a:defRPr/>
              </a:pPr>
              <a:t>‹#›</a:t>
            </a:fld>
            <a:endParaRPr lang="en-US"/>
          </a:p>
        </p:txBody>
      </p:sp>
    </p:spTree>
    <p:extLst>
      <p:ext uri="{BB962C8B-B14F-4D97-AF65-F5344CB8AC3E}">
        <p14:creationId xmlns:p14="http://schemas.microsoft.com/office/powerpoint/2010/main" val="924935960"/>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9B80BB30-FF3D-EEE8-E7A8-2BA6A5196C6A}"/>
              </a:ext>
            </a:extLst>
          </p:cNvPr>
          <p:cNvSpPr/>
          <p:nvPr/>
        </p:nvSpPr>
        <p:spPr>
          <a:xfrm>
            <a:off x="0" y="366713"/>
            <a:ext cx="9144000" cy="8413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29" name="Rectangle 28">
            <a:extLst>
              <a:ext uri="{FF2B5EF4-FFF2-40B4-BE49-F238E27FC236}">
                <a16:creationId xmlns:a16="http://schemas.microsoft.com/office/drawing/2014/main" id="{E9AE9FBD-D777-715A-7E7E-5079A224EF9E}"/>
              </a:ext>
            </a:extLst>
          </p:cNvPr>
          <p:cNvSpPr/>
          <p:nvPr/>
        </p:nvSpPr>
        <p:spPr>
          <a:xfrm>
            <a:off x="0" y="0"/>
            <a:ext cx="9144000" cy="31115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0" name="Rectangle 29">
            <a:extLst>
              <a:ext uri="{FF2B5EF4-FFF2-40B4-BE49-F238E27FC236}">
                <a16:creationId xmlns:a16="http://schemas.microsoft.com/office/drawing/2014/main" id="{EF8F0B02-EA4A-F488-4412-6020D55D5984}"/>
              </a:ext>
            </a:extLst>
          </p:cNvPr>
          <p:cNvSpPr/>
          <p:nvPr/>
        </p:nvSpPr>
        <p:spPr>
          <a:xfrm>
            <a:off x="0" y="307975"/>
            <a:ext cx="9144000" cy="92075"/>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1" name="Rectangle 30">
            <a:extLst>
              <a:ext uri="{FF2B5EF4-FFF2-40B4-BE49-F238E27FC236}">
                <a16:creationId xmlns:a16="http://schemas.microsoft.com/office/drawing/2014/main" id="{C7D10403-E024-92DD-67BA-E15E70F71567}"/>
              </a:ext>
            </a:extLst>
          </p:cNvPr>
          <p:cNvSpPr/>
          <p:nvPr/>
        </p:nvSpPr>
        <p:spPr>
          <a:xfrm flipV="1">
            <a:off x="5410200" y="360363"/>
            <a:ext cx="3733800" cy="904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2" name="Rectangle 31">
            <a:extLst>
              <a:ext uri="{FF2B5EF4-FFF2-40B4-BE49-F238E27FC236}">
                <a16:creationId xmlns:a16="http://schemas.microsoft.com/office/drawing/2014/main" id="{7D2A00C8-D58B-EE84-D66E-F45C7A8BE675}"/>
              </a:ext>
            </a:extLst>
          </p:cNvPr>
          <p:cNvSpPr/>
          <p:nvPr/>
        </p:nvSpPr>
        <p:spPr>
          <a:xfrm flipV="1">
            <a:off x="5410200" y="439738"/>
            <a:ext cx="3733800" cy="18097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3" name="Rounded Rectangle 32">
            <a:extLst>
              <a:ext uri="{FF2B5EF4-FFF2-40B4-BE49-F238E27FC236}">
                <a16:creationId xmlns:a16="http://schemas.microsoft.com/office/drawing/2014/main" id="{D97459E5-5FE5-A67C-13C2-34857C3A1C0E}"/>
              </a:ext>
            </a:extLst>
          </p:cNvPr>
          <p:cNvSpPr/>
          <p:nvPr/>
        </p:nvSpPr>
        <p:spPr bwMode="white">
          <a:xfrm>
            <a:off x="5407025" y="496888"/>
            <a:ext cx="3063875" cy="28575"/>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useBgFill="1">
        <p:nvSpPr>
          <p:cNvPr id="34" name="Rounded Rectangle 33">
            <a:extLst>
              <a:ext uri="{FF2B5EF4-FFF2-40B4-BE49-F238E27FC236}">
                <a16:creationId xmlns:a16="http://schemas.microsoft.com/office/drawing/2014/main" id="{00C29C92-A015-1EE0-A16D-349478CCD019}"/>
              </a:ext>
            </a:extLst>
          </p:cNvPr>
          <p:cNvSpPr/>
          <p:nvPr/>
        </p:nvSpPr>
        <p:spPr bwMode="white">
          <a:xfrm>
            <a:off x="7373938" y="588963"/>
            <a:ext cx="1600200" cy="3651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5" name="Rectangle 34">
            <a:extLst>
              <a:ext uri="{FF2B5EF4-FFF2-40B4-BE49-F238E27FC236}">
                <a16:creationId xmlns:a16="http://schemas.microsoft.com/office/drawing/2014/main" id="{35BB4CBF-991C-71BE-0834-48C3020F2592}"/>
              </a:ext>
            </a:extLst>
          </p:cNvPr>
          <p:cNvSpPr/>
          <p:nvPr/>
        </p:nvSpPr>
        <p:spPr bwMode="invGray">
          <a:xfrm>
            <a:off x="9085263" y="-1588"/>
            <a:ext cx="57150"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6" name="Rectangle 35">
            <a:extLst>
              <a:ext uri="{FF2B5EF4-FFF2-40B4-BE49-F238E27FC236}">
                <a16:creationId xmlns:a16="http://schemas.microsoft.com/office/drawing/2014/main" id="{F0668E32-55C2-EE41-E542-51F76FF1CA29}"/>
              </a:ext>
            </a:extLst>
          </p:cNvPr>
          <p:cNvSpPr/>
          <p:nvPr/>
        </p:nvSpPr>
        <p:spPr bwMode="invGray">
          <a:xfrm>
            <a:off x="9043988" y="-1588"/>
            <a:ext cx="28575" cy="620713"/>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7" name="Rectangle 36">
            <a:extLst>
              <a:ext uri="{FF2B5EF4-FFF2-40B4-BE49-F238E27FC236}">
                <a16:creationId xmlns:a16="http://schemas.microsoft.com/office/drawing/2014/main" id="{243000F2-B225-62B6-8E1F-2611CF82DA7B}"/>
              </a:ext>
            </a:extLst>
          </p:cNvPr>
          <p:cNvSpPr/>
          <p:nvPr/>
        </p:nvSpPr>
        <p:spPr bwMode="invGray">
          <a:xfrm>
            <a:off x="9024938" y="-1588"/>
            <a:ext cx="9525" cy="620713"/>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8" name="Rectangle 37">
            <a:extLst>
              <a:ext uri="{FF2B5EF4-FFF2-40B4-BE49-F238E27FC236}">
                <a16:creationId xmlns:a16="http://schemas.microsoft.com/office/drawing/2014/main" id="{49120EE7-AAA8-743F-9F33-C459B899344A}"/>
              </a:ext>
            </a:extLst>
          </p:cNvPr>
          <p:cNvSpPr/>
          <p:nvPr/>
        </p:nvSpPr>
        <p:spPr bwMode="invGray">
          <a:xfrm>
            <a:off x="8975725" y="-1588"/>
            <a:ext cx="26988" cy="620713"/>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39" name="Rectangle 38">
            <a:extLst>
              <a:ext uri="{FF2B5EF4-FFF2-40B4-BE49-F238E27FC236}">
                <a16:creationId xmlns:a16="http://schemas.microsoft.com/office/drawing/2014/main" id="{6A2D6434-EE40-2273-48F8-8A17814AC99B}"/>
              </a:ext>
            </a:extLst>
          </p:cNvPr>
          <p:cNvSpPr/>
          <p:nvPr/>
        </p:nvSpPr>
        <p:spPr bwMode="invGray">
          <a:xfrm>
            <a:off x="8915400" y="0"/>
            <a:ext cx="55563" cy="585788"/>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40" name="Rectangle 39">
            <a:extLst>
              <a:ext uri="{FF2B5EF4-FFF2-40B4-BE49-F238E27FC236}">
                <a16:creationId xmlns:a16="http://schemas.microsoft.com/office/drawing/2014/main" id="{0085EAAD-AE88-8EAE-95B9-A2F9B766E253}"/>
              </a:ext>
            </a:extLst>
          </p:cNvPr>
          <p:cNvSpPr/>
          <p:nvPr/>
        </p:nvSpPr>
        <p:spPr bwMode="invGray">
          <a:xfrm>
            <a:off x="8874125" y="0"/>
            <a:ext cx="7938" cy="585788"/>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fontAlgn="auto" hangingPunct="1">
              <a:spcBef>
                <a:spcPts val="0"/>
              </a:spcBef>
              <a:spcAft>
                <a:spcPts val="0"/>
              </a:spcAft>
              <a:defRPr/>
            </a:pPr>
            <a:endParaRPr lang="en-US" sz="1350" dirty="0"/>
          </a:p>
        </p:txBody>
      </p:sp>
      <p:sp>
        <p:nvSpPr>
          <p:cNvPr id="14" name="Date Placeholder 13">
            <a:extLst>
              <a:ext uri="{FF2B5EF4-FFF2-40B4-BE49-F238E27FC236}">
                <a16:creationId xmlns:a16="http://schemas.microsoft.com/office/drawing/2014/main" id="{B1A6B703-6355-50C5-3C50-A1BF5BA75964}"/>
              </a:ext>
            </a:extLst>
          </p:cNvPr>
          <p:cNvSpPr>
            <a:spLocks noGrp="1"/>
          </p:cNvSpPr>
          <p:nvPr>
            <p:ph type="dt" sz="half" idx="2"/>
          </p:nvPr>
        </p:nvSpPr>
        <p:spPr>
          <a:xfrm>
            <a:off x="6586538" y="612775"/>
            <a:ext cx="957262" cy="457200"/>
          </a:xfrm>
          <a:prstGeom prst="rect">
            <a:avLst/>
          </a:prstGeom>
        </p:spPr>
        <p:txBody>
          <a:bodyPr vert="horz"/>
          <a:lstStyle>
            <a:lvl1pPr algn="l" eaLnBrk="1" fontAlgn="auto" latinLnBrk="0" hangingPunct="1">
              <a:spcBef>
                <a:spcPts val="0"/>
              </a:spcBef>
              <a:spcAft>
                <a:spcPts val="0"/>
              </a:spcAft>
              <a:defRPr kumimoji="0" sz="600" smtClean="0">
                <a:solidFill>
                  <a:schemeClr val="accent2"/>
                </a:solidFill>
                <a:latin typeface="+mn-lt"/>
              </a:defRPr>
            </a:lvl1pPr>
          </a:lstStyle>
          <a:p>
            <a:pPr>
              <a:defRPr/>
            </a:pPr>
            <a:fld id="{F785388C-F0B6-ED4B-A37F-80E8D5BD6F6C}" type="datetime1">
              <a:rPr lang="en-US"/>
              <a:pPr>
                <a:defRPr/>
              </a:pPr>
              <a:t>9/25/22</a:t>
            </a:fld>
            <a:endParaRPr lang="en-US"/>
          </a:p>
        </p:txBody>
      </p:sp>
      <p:sp>
        <p:nvSpPr>
          <p:cNvPr id="3" name="Footer Placeholder 2">
            <a:extLst>
              <a:ext uri="{FF2B5EF4-FFF2-40B4-BE49-F238E27FC236}">
                <a16:creationId xmlns:a16="http://schemas.microsoft.com/office/drawing/2014/main" id="{711A94B4-2371-8E6B-26A2-9F87EB7ADC4F}"/>
              </a:ext>
            </a:extLst>
          </p:cNvPr>
          <p:cNvSpPr>
            <a:spLocks noGrp="1"/>
          </p:cNvSpPr>
          <p:nvPr>
            <p:ph type="ftr" sz="quarter" idx="3"/>
          </p:nvPr>
        </p:nvSpPr>
        <p:spPr>
          <a:xfrm>
            <a:off x="5257800" y="612775"/>
            <a:ext cx="1325563" cy="457200"/>
          </a:xfrm>
          <a:prstGeom prst="rect">
            <a:avLst/>
          </a:prstGeom>
        </p:spPr>
        <p:txBody>
          <a:bodyPr vert="horz"/>
          <a:lstStyle>
            <a:lvl1pPr algn="r" eaLnBrk="1" fontAlgn="auto" latinLnBrk="0" hangingPunct="1">
              <a:spcBef>
                <a:spcPts val="0"/>
              </a:spcBef>
              <a:spcAft>
                <a:spcPts val="0"/>
              </a:spcAft>
              <a:defRPr kumimoji="0" sz="600">
                <a:solidFill>
                  <a:schemeClr val="accent2"/>
                </a:solidFill>
                <a:latin typeface="+mn-lt"/>
              </a:defRPr>
            </a:lvl1pPr>
          </a:lstStyle>
          <a:p>
            <a:pPr>
              <a:defRPr/>
            </a:pPr>
            <a:endParaRPr lang="en-US"/>
          </a:p>
        </p:txBody>
      </p:sp>
      <p:sp>
        <p:nvSpPr>
          <p:cNvPr id="23" name="Slide Number Placeholder 22">
            <a:extLst>
              <a:ext uri="{FF2B5EF4-FFF2-40B4-BE49-F238E27FC236}">
                <a16:creationId xmlns:a16="http://schemas.microsoft.com/office/drawing/2014/main" id="{D98BC85A-B10E-5A73-734D-2A7E4F1DD69B}"/>
              </a:ext>
            </a:extLst>
          </p:cNvPr>
          <p:cNvSpPr>
            <a:spLocks noGrp="1"/>
          </p:cNvSpPr>
          <p:nvPr>
            <p:ph type="sldNum" sz="quarter" idx="4"/>
          </p:nvPr>
        </p:nvSpPr>
        <p:spPr>
          <a:xfrm>
            <a:off x="8174038" y="1588"/>
            <a:ext cx="762000" cy="366712"/>
          </a:xfrm>
          <a:prstGeom prst="rect">
            <a:avLst/>
          </a:prstGeom>
        </p:spPr>
        <p:txBody>
          <a:bodyPr vert="horz" anchor="b"/>
          <a:lstStyle>
            <a:lvl1pPr algn="r" eaLnBrk="1" fontAlgn="auto" latinLnBrk="0" hangingPunct="1">
              <a:spcBef>
                <a:spcPts val="0"/>
              </a:spcBef>
              <a:spcAft>
                <a:spcPts val="0"/>
              </a:spcAft>
              <a:defRPr kumimoji="0" sz="1350" smtClean="0">
                <a:solidFill>
                  <a:srgbClr val="FFFFFF"/>
                </a:solidFill>
                <a:latin typeface="+mn-lt"/>
              </a:defRPr>
            </a:lvl1pPr>
          </a:lstStyle>
          <a:p>
            <a:pPr>
              <a:defRPr/>
            </a:pPr>
            <a:fld id="{3764CD4D-84D8-3445-9998-8CC7273F614B}" type="slidenum">
              <a:rPr lang="en-US"/>
              <a:pPr>
                <a:defRPr/>
              </a:pPr>
              <a:t>‹#›</a:t>
            </a:fld>
            <a:endParaRPr lang="en-US"/>
          </a:p>
        </p:txBody>
      </p:sp>
      <p:sp>
        <p:nvSpPr>
          <p:cNvPr id="13" name="Text Placeholder 12">
            <a:extLst>
              <a:ext uri="{FF2B5EF4-FFF2-40B4-BE49-F238E27FC236}">
                <a16:creationId xmlns:a16="http://schemas.microsoft.com/office/drawing/2014/main" id="{B2658E0D-5A62-95F8-7B71-69685C8D1902}"/>
              </a:ext>
            </a:extLst>
          </p:cNvPr>
          <p:cNvSpPr>
            <a:spLocks noGrp="1"/>
          </p:cNvSpPr>
          <p:nvPr>
            <p:ph type="body" idx="1"/>
          </p:nvPr>
        </p:nvSpPr>
        <p:spPr>
          <a:xfrm>
            <a:off x="457200" y="2249488"/>
            <a:ext cx="8229600" cy="4324350"/>
          </a:xfrm>
          <a:prstGeom prst="rect">
            <a:avLst/>
          </a:prstGeom>
        </p:spPr>
        <p:txBody>
          <a:bodyPr vert="horz">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043" name="Title Placeholder 21">
            <a:extLst>
              <a:ext uri="{FF2B5EF4-FFF2-40B4-BE49-F238E27FC236}">
                <a16:creationId xmlns:a16="http://schemas.microsoft.com/office/drawing/2014/main" id="{719B984A-376B-E126-197A-EA7AC3946797}"/>
              </a:ext>
            </a:extLst>
          </p:cNvPr>
          <p:cNvSpPr>
            <a:spLocks noGrp="1" noChangeArrowheads="1"/>
          </p:cNvSpPr>
          <p:nvPr>
            <p:ph type="title"/>
          </p:nvPr>
        </p:nvSpPr>
        <p:spPr bwMode="auto">
          <a:xfrm>
            <a:off x="457200" y="1143000"/>
            <a:ext cx="82296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Tree>
  </p:cSld>
  <p:clrMap bg1="lt1" tx1="dk1" bg2="lt2" tx2="dk2" accent1="accent1" accent2="accent2" accent3="accent3" accent4="accent4" accent5="accent5" accent6="accent6" hlink="hlink" folHlink="folHlink"/>
  <p:sldLayoutIdLst>
    <p:sldLayoutId id="2147483827" r:id="rId1"/>
    <p:sldLayoutId id="2147483819" r:id="rId2"/>
    <p:sldLayoutId id="2147483820" r:id="rId3"/>
    <p:sldLayoutId id="2147483821" r:id="rId4"/>
    <p:sldLayoutId id="2147483828" r:id="rId5"/>
    <p:sldLayoutId id="2147483829" r:id="rId6"/>
    <p:sldLayoutId id="2147483822" r:id="rId7"/>
    <p:sldLayoutId id="2147483823" r:id="rId8"/>
    <p:sldLayoutId id="2147483824" r:id="rId9"/>
    <p:sldLayoutId id="2147483825" r:id="rId10"/>
    <p:sldLayoutId id="2147483826" r:id="rId11"/>
  </p:sldLayoutIdLst>
  <p:transition spd="med">
    <p:fade/>
  </p:transition>
  <p:hf hdr="0" ftr="0" dt="0"/>
  <p:txStyles>
    <p:titleStyle>
      <a:lvl1pPr algn="l" rtl="0" eaLnBrk="1" fontAlgn="base" hangingPunct="1">
        <a:spcBef>
          <a:spcPct val="0"/>
        </a:spcBef>
        <a:spcAft>
          <a:spcPct val="0"/>
        </a:spcAft>
        <a:defRPr sz="3000" kern="1200">
          <a:solidFill>
            <a:schemeClr val="tx2"/>
          </a:solidFill>
          <a:latin typeface="+mj-lt"/>
          <a:ea typeface="+mj-ea"/>
          <a:cs typeface="+mj-cs"/>
        </a:defRPr>
      </a:lvl1pPr>
      <a:lvl2pPr algn="l" rtl="0" eaLnBrk="1" fontAlgn="base" hangingPunct="1">
        <a:spcBef>
          <a:spcPct val="0"/>
        </a:spcBef>
        <a:spcAft>
          <a:spcPct val="0"/>
        </a:spcAft>
        <a:defRPr sz="3000">
          <a:solidFill>
            <a:schemeClr val="tx2"/>
          </a:solidFill>
          <a:latin typeface="Segoe UI Semibold" panose="020B0502040204020203" pitchFamily="34" charset="0"/>
        </a:defRPr>
      </a:lvl2pPr>
      <a:lvl3pPr algn="l" rtl="0" eaLnBrk="1" fontAlgn="base" hangingPunct="1">
        <a:spcBef>
          <a:spcPct val="0"/>
        </a:spcBef>
        <a:spcAft>
          <a:spcPct val="0"/>
        </a:spcAft>
        <a:defRPr sz="3000">
          <a:solidFill>
            <a:schemeClr val="tx2"/>
          </a:solidFill>
          <a:latin typeface="Segoe UI Semibold" panose="020B0502040204020203" pitchFamily="34" charset="0"/>
        </a:defRPr>
      </a:lvl3pPr>
      <a:lvl4pPr algn="l" rtl="0" eaLnBrk="1" fontAlgn="base" hangingPunct="1">
        <a:spcBef>
          <a:spcPct val="0"/>
        </a:spcBef>
        <a:spcAft>
          <a:spcPct val="0"/>
        </a:spcAft>
        <a:defRPr sz="3000">
          <a:solidFill>
            <a:schemeClr val="tx2"/>
          </a:solidFill>
          <a:latin typeface="Segoe UI Semibold" panose="020B0502040204020203" pitchFamily="34" charset="0"/>
        </a:defRPr>
      </a:lvl4pPr>
      <a:lvl5pPr algn="l" rtl="0" eaLnBrk="1" fontAlgn="base" hangingPunct="1">
        <a:spcBef>
          <a:spcPct val="0"/>
        </a:spcBef>
        <a:spcAft>
          <a:spcPct val="0"/>
        </a:spcAft>
        <a:defRPr sz="3000">
          <a:solidFill>
            <a:schemeClr val="tx2"/>
          </a:solidFill>
          <a:latin typeface="Segoe UI Semibold" panose="020B0502040204020203" pitchFamily="34" charset="0"/>
        </a:defRPr>
      </a:lvl5pPr>
      <a:lvl6pPr marL="457200" algn="l" rtl="0" eaLnBrk="1" fontAlgn="base" hangingPunct="1">
        <a:spcBef>
          <a:spcPct val="0"/>
        </a:spcBef>
        <a:spcAft>
          <a:spcPct val="0"/>
        </a:spcAft>
        <a:defRPr sz="3000">
          <a:solidFill>
            <a:schemeClr val="tx2"/>
          </a:solidFill>
          <a:latin typeface="Segoe UI Semibold" panose="020B0502040204020203" pitchFamily="34" charset="0"/>
        </a:defRPr>
      </a:lvl6pPr>
      <a:lvl7pPr marL="914400" algn="l" rtl="0" eaLnBrk="1" fontAlgn="base" hangingPunct="1">
        <a:spcBef>
          <a:spcPct val="0"/>
        </a:spcBef>
        <a:spcAft>
          <a:spcPct val="0"/>
        </a:spcAft>
        <a:defRPr sz="3000">
          <a:solidFill>
            <a:schemeClr val="tx2"/>
          </a:solidFill>
          <a:latin typeface="Segoe UI Semibold" panose="020B0502040204020203" pitchFamily="34" charset="0"/>
        </a:defRPr>
      </a:lvl7pPr>
      <a:lvl8pPr marL="1371600" algn="l" rtl="0" eaLnBrk="1" fontAlgn="base" hangingPunct="1">
        <a:spcBef>
          <a:spcPct val="0"/>
        </a:spcBef>
        <a:spcAft>
          <a:spcPct val="0"/>
        </a:spcAft>
        <a:defRPr sz="3000">
          <a:solidFill>
            <a:schemeClr val="tx2"/>
          </a:solidFill>
          <a:latin typeface="Segoe UI Semibold" panose="020B0502040204020203" pitchFamily="34" charset="0"/>
        </a:defRPr>
      </a:lvl8pPr>
      <a:lvl9pPr marL="1828800" algn="l" rtl="0" eaLnBrk="1" fontAlgn="base" hangingPunct="1">
        <a:spcBef>
          <a:spcPct val="0"/>
        </a:spcBef>
        <a:spcAft>
          <a:spcPct val="0"/>
        </a:spcAft>
        <a:defRPr sz="3000">
          <a:solidFill>
            <a:schemeClr val="tx2"/>
          </a:solidFill>
          <a:latin typeface="Segoe UI Semibold" panose="020B0502040204020203" pitchFamily="34" charset="0"/>
        </a:defRPr>
      </a:lvl9pPr>
    </p:titleStyle>
    <p:bodyStyle>
      <a:lvl1pPr marL="273050" indent="-190500" algn="l" rtl="0" eaLnBrk="1" fontAlgn="base" hangingPunct="1">
        <a:spcBef>
          <a:spcPts val="225"/>
        </a:spcBef>
        <a:spcAft>
          <a:spcPct val="0"/>
        </a:spcAft>
        <a:buClr>
          <a:srgbClr val="00A4CF"/>
        </a:buClr>
        <a:buFont typeface="Georgia" panose="02040502050405020303" pitchFamily="18" charset="0"/>
        <a:buChar char="•"/>
        <a:defRPr sz="2100" kern="1200">
          <a:solidFill>
            <a:schemeClr val="tx2"/>
          </a:solidFill>
          <a:latin typeface="+mn-lt"/>
          <a:ea typeface="+mn-ea"/>
          <a:cs typeface="+mn-cs"/>
        </a:defRPr>
      </a:lvl1pPr>
      <a:lvl2pPr marL="493713" indent="-184150" algn="l" rtl="0" eaLnBrk="1" fontAlgn="base" hangingPunct="1">
        <a:spcBef>
          <a:spcPts val="225"/>
        </a:spcBef>
        <a:spcAft>
          <a:spcPct val="0"/>
        </a:spcAft>
        <a:buClr>
          <a:schemeClr val="accent2"/>
        </a:buClr>
        <a:buFont typeface="Georgia" panose="02040502050405020303" pitchFamily="18" charset="0"/>
        <a:buChar char="▫"/>
        <a:defRPr sz="1900" kern="1200">
          <a:solidFill>
            <a:schemeClr val="tx2"/>
          </a:solidFill>
          <a:latin typeface="+mn-lt"/>
          <a:ea typeface="+mn-ea"/>
          <a:cs typeface="+mn-cs"/>
        </a:defRPr>
      </a:lvl2pPr>
      <a:lvl3pPr marL="692150" indent="-163513" algn="l" rtl="0" eaLnBrk="1" fontAlgn="base" hangingPunct="1">
        <a:spcBef>
          <a:spcPts val="225"/>
        </a:spcBef>
        <a:spcAft>
          <a:spcPct val="0"/>
        </a:spcAft>
        <a:buClr>
          <a:schemeClr val="accent1"/>
        </a:buClr>
        <a:buFont typeface="Wingdings 2" pitchFamily="2" charset="2"/>
        <a:buChar char=""/>
        <a:defRPr kern="1200">
          <a:solidFill>
            <a:schemeClr val="tx2"/>
          </a:solidFill>
          <a:latin typeface="+mn-lt"/>
          <a:ea typeface="+mn-ea"/>
          <a:cs typeface="+mn-cs"/>
        </a:defRPr>
      </a:lvl3pPr>
      <a:lvl4pPr marL="884238" indent="-150813" algn="l" rtl="0" eaLnBrk="1" fontAlgn="base" hangingPunct="1">
        <a:spcBef>
          <a:spcPts val="225"/>
        </a:spcBef>
        <a:spcAft>
          <a:spcPct val="0"/>
        </a:spcAft>
        <a:buClr>
          <a:schemeClr val="accent1"/>
        </a:buClr>
        <a:buFont typeface="Wingdings 2" pitchFamily="2" charset="2"/>
        <a:buChar char=""/>
        <a:defRPr sz="1600" kern="1200">
          <a:solidFill>
            <a:schemeClr val="tx2"/>
          </a:solidFill>
          <a:latin typeface="+mn-lt"/>
          <a:ea typeface="+mn-ea"/>
          <a:cs typeface="+mn-cs"/>
        </a:defRPr>
      </a:lvl4pPr>
      <a:lvl5pPr marL="1041400" indent="-136525" algn="l" rtl="0" eaLnBrk="1" fontAlgn="base" hangingPunct="1">
        <a:spcBef>
          <a:spcPts val="225"/>
        </a:spcBef>
        <a:spcAft>
          <a:spcPct val="0"/>
        </a:spcAft>
        <a:buClr>
          <a:schemeClr val="accent1"/>
        </a:buClr>
        <a:buFont typeface="Wingdings 2" pitchFamily="2" charset="2"/>
        <a:buChar char=""/>
        <a:defRPr sz="1500" kern="1200">
          <a:solidFill>
            <a:schemeClr val="tx2"/>
          </a:solidFill>
          <a:latin typeface="+mn-lt"/>
          <a:ea typeface="+mn-ea"/>
          <a:cs typeface="+mn-cs"/>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342900" algn="l" rtl="0" eaLnBrk="1" latinLnBrk="0" hangingPunct="1">
        <a:defRPr kumimoji="0" kern="1200">
          <a:solidFill>
            <a:schemeClr val="tx1"/>
          </a:solidFill>
          <a:latin typeface="+mn-lt"/>
          <a:ea typeface="+mn-ea"/>
          <a:cs typeface="+mn-cs"/>
        </a:defRPr>
      </a:lvl2pPr>
      <a:lvl3pPr marL="685800" algn="l" rtl="0" eaLnBrk="1" latinLnBrk="0" hangingPunct="1">
        <a:defRPr kumimoji="0" kern="1200">
          <a:solidFill>
            <a:schemeClr val="tx1"/>
          </a:solidFill>
          <a:latin typeface="+mn-lt"/>
          <a:ea typeface="+mn-ea"/>
          <a:cs typeface="+mn-cs"/>
        </a:defRPr>
      </a:lvl3pPr>
      <a:lvl4pPr marL="1028700" algn="l" rtl="0" eaLnBrk="1" latinLnBrk="0" hangingPunct="1">
        <a:defRPr kumimoji="0" kern="1200">
          <a:solidFill>
            <a:schemeClr val="tx1"/>
          </a:solidFill>
          <a:latin typeface="+mn-lt"/>
          <a:ea typeface="+mn-ea"/>
          <a:cs typeface="+mn-cs"/>
        </a:defRPr>
      </a:lvl4pPr>
      <a:lvl5pPr marL="1371600" algn="l" rtl="0" eaLnBrk="1" latinLnBrk="0" hangingPunct="1">
        <a:defRPr kumimoji="0" kern="1200">
          <a:solidFill>
            <a:schemeClr val="tx1"/>
          </a:solidFill>
          <a:latin typeface="+mn-lt"/>
          <a:ea typeface="+mn-ea"/>
          <a:cs typeface="+mn-cs"/>
        </a:defRPr>
      </a:lvl5pPr>
      <a:lvl6pPr marL="1714500" algn="l" rtl="0" eaLnBrk="1" latinLnBrk="0" hangingPunct="1">
        <a:defRPr kumimoji="0" kern="1200">
          <a:solidFill>
            <a:schemeClr val="tx1"/>
          </a:solidFill>
          <a:latin typeface="+mn-lt"/>
          <a:ea typeface="+mn-ea"/>
          <a:cs typeface="+mn-cs"/>
        </a:defRPr>
      </a:lvl6pPr>
      <a:lvl7pPr marL="2057400" algn="l" rtl="0" eaLnBrk="1" latinLnBrk="0" hangingPunct="1">
        <a:defRPr kumimoji="0" kern="1200">
          <a:solidFill>
            <a:schemeClr val="tx1"/>
          </a:solidFill>
          <a:latin typeface="+mn-lt"/>
          <a:ea typeface="+mn-ea"/>
          <a:cs typeface="+mn-cs"/>
        </a:defRPr>
      </a:lvl7pPr>
      <a:lvl8pPr marL="2400300" algn="l" rtl="0" eaLnBrk="1" latinLnBrk="0" hangingPunct="1">
        <a:defRPr kumimoji="0" kern="1200">
          <a:solidFill>
            <a:schemeClr val="tx1"/>
          </a:solidFill>
          <a:latin typeface="+mn-lt"/>
          <a:ea typeface="+mn-ea"/>
          <a:cs typeface="+mn-cs"/>
        </a:defRPr>
      </a:lvl8pPr>
      <a:lvl9pPr marL="27432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hyperlink" Target="http://www.gmail.com/" TargetMode="External"/><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3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hyperlink" Target="http://www.gmail.com/" TargetMode="External"/><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4.xml"/><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3.jpeg"/><Relationship Id="rId5" Type="http://schemas.openxmlformats.org/officeDocument/2006/relationships/image" Target="../media/image12.png"/><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7.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58.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6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6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6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image" Target="../media/image57.png"/></Relationships>
</file>

<file path=ppt/slides/_rels/slide6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8.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6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0.xml"/><Relationship Id="rId1" Type="http://schemas.openxmlformats.org/officeDocument/2006/relationships/slideLayout" Target="../slideLayouts/slideLayout2.xml"/><Relationship Id="rId4" Type="http://schemas.openxmlformats.org/officeDocument/2006/relationships/image" Target="../media/image59.png"/></Relationships>
</file>

<file path=ppt/slides/_rels/slide7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1.xml"/><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image" Target="../media/image16.png"/></Relationships>
</file>

<file path=ppt/slides/_rels/slide72.xml.rels><?xml version="1.0" encoding="UTF-8" standalone="yes"?>
<Relationships xmlns="http://schemas.openxmlformats.org/package/2006/relationships"><Relationship Id="rId3" Type="http://schemas.openxmlformats.org/officeDocument/2006/relationships/hyperlink" Target="https://www.digitallearn.org/courses/intro-to-email-2-beyond-the-basics-new" TargetMode="External"/><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8.xml"/><Relationship Id="rId1" Type="http://schemas.openxmlformats.org/officeDocument/2006/relationships/slideLayout" Target="../slideLayouts/slideLayout6.xml"/><Relationship Id="rId4" Type="http://schemas.openxmlformats.org/officeDocument/2006/relationships/image" Target="../media/image65.png"/></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hyperlink" Target="https://www.digitallearn.org/" TargetMode="External"/><Relationship Id="rId2" Type="http://schemas.openxmlformats.org/officeDocument/2006/relationships/notesSlide" Target="../notesSlides/notesSlide80.xml"/><Relationship Id="rId1" Type="http://schemas.openxmlformats.org/officeDocument/2006/relationships/slideLayout" Target="../slideLayouts/slideLayout6.xml"/><Relationship Id="rId5" Type="http://schemas.openxmlformats.org/officeDocument/2006/relationships/image" Target="../media/image2.jpeg"/><Relationship Id="rId4" Type="http://schemas.openxmlformats.org/officeDocument/2006/relationships/image" Target="../media/image3.png"/></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3.png"/><Relationship Id="rId4" Type="http://schemas.openxmlformats.org/officeDocument/2006/relationships/image" Target="../media/image2.jpe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7F18B63C-99D2-C935-620B-D5515B03446B}"/>
              </a:ext>
            </a:extLst>
          </p:cNvPr>
          <p:cNvSpPr>
            <a:spLocks noGrp="1"/>
          </p:cNvSpPr>
          <p:nvPr>
            <p:ph type="subTitle" idx="1"/>
          </p:nvPr>
        </p:nvSpPr>
        <p:spPr>
          <a:xfrm>
            <a:off x="0" y="3848100"/>
            <a:ext cx="5410200" cy="1333500"/>
          </a:xfrm>
        </p:spPr>
        <p:txBody>
          <a:bodyPr>
            <a:noAutofit/>
          </a:bodyPr>
          <a:lstStyle/>
          <a:p>
            <a:pPr fontAlgn="auto">
              <a:spcAft>
                <a:spcPts val="0"/>
              </a:spcAft>
              <a:buClr>
                <a:schemeClr val="accent3"/>
              </a:buClr>
              <a:buFont typeface="Georgia"/>
              <a:buNone/>
              <a:defRPr/>
            </a:pPr>
            <a:r>
              <a:rPr lang="en-US" sz="2400" dirty="0">
                <a:solidFill>
                  <a:schemeClr val="accent2">
                    <a:lumMod val="50000"/>
                  </a:schemeClr>
                </a:solidFill>
              </a:rPr>
              <a:t>Instructor Name </a:t>
            </a:r>
          </a:p>
          <a:p>
            <a:pPr fontAlgn="auto">
              <a:spcAft>
                <a:spcPts val="0"/>
              </a:spcAft>
              <a:buClr>
                <a:schemeClr val="accent3"/>
              </a:buClr>
              <a:buFont typeface="Georgia"/>
              <a:buNone/>
              <a:defRPr/>
            </a:pPr>
            <a:r>
              <a:rPr lang="en-US" sz="2400" dirty="0">
                <a:solidFill>
                  <a:schemeClr val="accent2">
                    <a:lumMod val="50000"/>
                  </a:schemeClr>
                </a:solidFill>
              </a:rPr>
              <a:t>Instructor Title</a:t>
            </a:r>
          </a:p>
          <a:p>
            <a:pPr fontAlgn="auto">
              <a:spcAft>
                <a:spcPts val="0"/>
              </a:spcAft>
              <a:buClr>
                <a:schemeClr val="accent3"/>
              </a:buClr>
              <a:buFont typeface="Georgia"/>
              <a:buNone/>
              <a:defRPr/>
            </a:pPr>
            <a:r>
              <a:rPr lang="en-US" sz="2400" dirty="0">
                <a:solidFill>
                  <a:schemeClr val="accent2">
                    <a:lumMod val="50000"/>
                  </a:schemeClr>
                </a:solidFill>
              </a:rPr>
              <a:t>Library Name</a:t>
            </a:r>
          </a:p>
        </p:txBody>
      </p:sp>
      <p:sp>
        <p:nvSpPr>
          <p:cNvPr id="7170" name="Title 1">
            <a:extLst>
              <a:ext uri="{FF2B5EF4-FFF2-40B4-BE49-F238E27FC236}">
                <a16:creationId xmlns:a16="http://schemas.microsoft.com/office/drawing/2014/main" id="{DAF4CA13-B50D-EDBC-ED81-DE2EBD30EEB7}"/>
              </a:ext>
            </a:extLst>
          </p:cNvPr>
          <p:cNvSpPr>
            <a:spLocks noGrp="1" noChangeArrowheads="1"/>
          </p:cNvSpPr>
          <p:nvPr>
            <p:ph type="ctrTitle"/>
          </p:nvPr>
        </p:nvSpPr>
        <p:spPr>
          <a:xfrm>
            <a:off x="0" y="2824163"/>
            <a:ext cx="9067800" cy="990600"/>
          </a:xfrm>
        </p:spPr>
        <p:txBody>
          <a:bodyPr/>
          <a:lstStyle/>
          <a:p>
            <a:r>
              <a:rPr lang="en-US" altLang="en-US" sz="4800" b="1" dirty="0">
                <a:cs typeface="Courier New" panose="02070309020205020404" pitchFamily="49" charset="0"/>
              </a:rPr>
              <a:t>Email Basics</a:t>
            </a:r>
            <a:endParaRPr lang="en-US" altLang="en-US" sz="2800" b="1" i="1" dirty="0">
              <a:cs typeface="Courier New" panose="02070309020205020404" pitchFamily="49" charset="0"/>
            </a:endParaRPr>
          </a:p>
        </p:txBody>
      </p:sp>
      <p:pic>
        <p:nvPicPr>
          <p:cNvPr id="7171" name="Picture 5">
            <a:extLst>
              <a:ext uri="{FF2B5EF4-FFF2-40B4-BE49-F238E27FC236}">
                <a16:creationId xmlns:a16="http://schemas.microsoft.com/office/drawing/2014/main" id="{3169205D-4BB9-1ED9-A270-DE925DCA48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4168655"/>
            <a:ext cx="3135312"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Slide Number Placeholder 3">
            <a:extLst>
              <a:ext uri="{FF2B5EF4-FFF2-40B4-BE49-F238E27FC236}">
                <a16:creationId xmlns:a16="http://schemas.microsoft.com/office/drawing/2014/main" id="{7C8C11A2-8461-ED62-F729-BEB0D8BCB914}"/>
              </a:ext>
            </a:extLst>
          </p:cNvPr>
          <p:cNvSpPr>
            <a:spLocks noGrp="1"/>
          </p:cNvSpPr>
          <p:nvPr>
            <p:ph type="sldNum" sz="quarter" idx="12"/>
          </p:nvPr>
        </p:nvSpPr>
        <p:spPr/>
        <p:txBody>
          <a:bodyPr/>
          <a:lstStyle/>
          <a:p>
            <a:pPr>
              <a:defRPr/>
            </a:pPr>
            <a:fld id="{98A81C7F-E3F4-ED4F-8494-2B309FD87B5D}" type="slidenum">
              <a:rPr lang="en-US"/>
              <a:pPr>
                <a:defRPr/>
              </a:pPr>
              <a:t>1</a:t>
            </a:fld>
            <a:endParaRPr lang="en-US"/>
          </a:p>
        </p:txBody>
      </p:sp>
      <p:sp>
        <p:nvSpPr>
          <p:cNvPr id="8" name="Rectangle 6">
            <a:extLst>
              <a:ext uri="{FF2B5EF4-FFF2-40B4-BE49-F238E27FC236}">
                <a16:creationId xmlns:a16="http://schemas.microsoft.com/office/drawing/2014/main" id="{43EB678D-C88A-BF93-6D7B-4E487905DD6F}"/>
              </a:ext>
            </a:extLst>
          </p:cNvPr>
          <p:cNvSpPr>
            <a:spLocks noChangeArrowheads="1"/>
          </p:cNvSpPr>
          <p:nvPr/>
        </p:nvSpPr>
        <p:spPr bwMode="auto">
          <a:xfrm>
            <a:off x="5410200" y="5265064"/>
            <a:ext cx="36576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tabLst>
                <a:tab pos="2743200" algn="ctr"/>
                <a:tab pos="5486400" algn="r"/>
                <a:tab pos="6572250" algn="r"/>
              </a:tabLst>
              <a:defRPr>
                <a:solidFill>
                  <a:schemeClr val="tx1"/>
                </a:solidFill>
                <a:latin typeface="Segoe UI" panose="020B0502040204020203" pitchFamily="34" charset="0"/>
              </a:defRPr>
            </a:lvl1pPr>
            <a:lvl2pPr marL="742950" indent="-285750">
              <a:tabLst>
                <a:tab pos="2743200" algn="ctr"/>
                <a:tab pos="5486400" algn="r"/>
                <a:tab pos="6572250" algn="r"/>
              </a:tabLst>
              <a:defRPr>
                <a:solidFill>
                  <a:schemeClr val="tx1"/>
                </a:solidFill>
                <a:latin typeface="Segoe UI" panose="020B0502040204020203" pitchFamily="34" charset="0"/>
              </a:defRPr>
            </a:lvl2pPr>
            <a:lvl3pPr marL="1143000" indent="-228600">
              <a:tabLst>
                <a:tab pos="2743200" algn="ctr"/>
                <a:tab pos="5486400" algn="r"/>
                <a:tab pos="6572250" algn="r"/>
              </a:tabLst>
              <a:defRPr>
                <a:solidFill>
                  <a:schemeClr val="tx1"/>
                </a:solidFill>
                <a:latin typeface="Segoe UI" panose="020B0502040204020203" pitchFamily="34" charset="0"/>
              </a:defRPr>
            </a:lvl3pPr>
            <a:lvl4pPr marL="1600200" indent="-228600">
              <a:tabLst>
                <a:tab pos="2743200" algn="ctr"/>
                <a:tab pos="5486400" algn="r"/>
                <a:tab pos="6572250" algn="r"/>
              </a:tabLst>
              <a:defRPr>
                <a:solidFill>
                  <a:schemeClr val="tx1"/>
                </a:solidFill>
                <a:latin typeface="Segoe UI" panose="020B0502040204020203" pitchFamily="34" charset="0"/>
              </a:defRPr>
            </a:lvl4pPr>
            <a:lvl5pPr marL="2057400" indent="-228600">
              <a:tabLst>
                <a:tab pos="2743200" algn="ctr"/>
                <a:tab pos="5486400" algn="r"/>
                <a:tab pos="6572250" algn="r"/>
              </a:tabLst>
              <a:defRPr>
                <a:solidFill>
                  <a:schemeClr val="tx1"/>
                </a:solidFill>
                <a:latin typeface="Segoe UI" panose="020B0502040204020203" pitchFamily="34" charset="0"/>
              </a:defRPr>
            </a:lvl5pPr>
            <a:lvl6pPr marL="25146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6pPr>
            <a:lvl7pPr marL="29718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7pPr>
            <a:lvl8pPr marL="34290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8pPr>
            <a:lvl9pPr marL="3886200" indent="-228600" fontAlgn="base">
              <a:spcBef>
                <a:spcPct val="0"/>
              </a:spcBef>
              <a:spcAft>
                <a:spcPct val="0"/>
              </a:spcAft>
              <a:tabLst>
                <a:tab pos="2743200" algn="ctr"/>
                <a:tab pos="5486400" algn="r"/>
                <a:tab pos="6572250" algn="r"/>
              </a:tabLst>
              <a:defRPr>
                <a:solidFill>
                  <a:schemeClr val="tx1"/>
                </a:solidFill>
                <a:latin typeface="Segoe UI" panose="020B0502040204020203" pitchFamily="34" charset="0"/>
              </a:defRPr>
            </a:lvl9pPr>
          </a:lstStyle>
          <a:p>
            <a:pPr algn="ctr"/>
            <a:r>
              <a:rPr lang="en-US" altLang="en-US" sz="1600" dirty="0"/>
              <a:t>Insert your logo her</a:t>
            </a:r>
          </a:p>
        </p:txBody>
      </p:sp>
      <p:grpSp>
        <p:nvGrpSpPr>
          <p:cNvPr id="2" name="Group 1" descr="AT&amp;T Connected Learning and Public Library Assocation logos.">
            <a:extLst>
              <a:ext uri="{FF2B5EF4-FFF2-40B4-BE49-F238E27FC236}">
                <a16:creationId xmlns:a16="http://schemas.microsoft.com/office/drawing/2014/main" id="{C7651A26-5E1E-357A-3CDE-DB0798461DDD}"/>
              </a:ext>
            </a:extLst>
          </p:cNvPr>
          <p:cNvGrpSpPr/>
          <p:nvPr/>
        </p:nvGrpSpPr>
        <p:grpSpPr>
          <a:xfrm>
            <a:off x="0" y="5930000"/>
            <a:ext cx="9220200" cy="806783"/>
            <a:chOff x="0" y="5791200"/>
            <a:chExt cx="9220200" cy="806783"/>
          </a:xfrm>
        </p:grpSpPr>
        <p:pic>
          <p:nvPicPr>
            <p:cNvPr id="5" name="Picture 4">
              <a:extLst>
                <a:ext uri="{FF2B5EF4-FFF2-40B4-BE49-F238E27FC236}">
                  <a16:creationId xmlns:a16="http://schemas.microsoft.com/office/drawing/2014/main" id="{B188E46A-C6E7-9643-F80A-9033983B8F1B}"/>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6" name="Straight Connector 5">
              <a:extLst>
                <a:ext uri="{FF2B5EF4-FFF2-40B4-BE49-F238E27FC236}">
                  <a16:creationId xmlns:a16="http://schemas.microsoft.com/office/drawing/2014/main" id="{4CB97BE9-4A85-98EB-E7AD-3630D6CE5159}"/>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Signing Up for an Email Account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10</a:t>
            </a:fld>
            <a:endParaRPr lang="en-US" dirty="0"/>
          </a:p>
        </p:txBody>
      </p:sp>
      <p:sp>
        <p:nvSpPr>
          <p:cNvPr id="6" name="Content Placeholder 1">
            <a:extLst>
              <a:ext uri="{FF2B5EF4-FFF2-40B4-BE49-F238E27FC236}">
                <a16:creationId xmlns:a16="http://schemas.microsoft.com/office/drawing/2014/main" id="{06B4DBBF-4081-7E44-9EEE-6FFB38027233}"/>
              </a:ext>
            </a:extLst>
          </p:cNvPr>
          <p:cNvSpPr txBox="1">
            <a:spLocks/>
          </p:cNvSpPr>
          <p:nvPr/>
        </p:nvSpPr>
        <p:spPr>
          <a:xfrm>
            <a:off x="589032" y="1483737"/>
            <a:ext cx="7965936" cy="569976"/>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n-US" b="1" dirty="0">
                <a:solidFill>
                  <a:schemeClr val="tx1"/>
                </a:solidFill>
                <a:latin typeface="+mn-lt"/>
              </a:rPr>
              <a:t>Selecting a Username</a:t>
            </a:r>
            <a:endParaRPr lang="en-US" dirty="0">
              <a:solidFill>
                <a:schemeClr val="tx1"/>
              </a:solidFill>
              <a:latin typeface="+mn-lt"/>
            </a:endParaRPr>
          </a:p>
          <a:p>
            <a:pPr marL="82296" indent="0">
              <a:buFont typeface="Georgia"/>
              <a:buNone/>
            </a:pPr>
            <a:endParaRPr lang="en-US" dirty="0">
              <a:solidFill>
                <a:schemeClr val="tx1"/>
              </a:solidFill>
            </a:endParaRPr>
          </a:p>
        </p:txBody>
      </p:sp>
      <p:sp>
        <p:nvSpPr>
          <p:cNvPr id="7" name="Content Placeholder 1">
            <a:extLst>
              <a:ext uri="{FF2B5EF4-FFF2-40B4-BE49-F238E27FC236}">
                <a16:creationId xmlns:a16="http://schemas.microsoft.com/office/drawing/2014/main" id="{833F7701-9872-7A46-A1A9-99DB550AD37F}"/>
              </a:ext>
            </a:extLst>
          </p:cNvPr>
          <p:cNvSpPr txBox="1">
            <a:spLocks/>
          </p:cNvSpPr>
          <p:nvPr/>
        </p:nvSpPr>
        <p:spPr>
          <a:xfrm>
            <a:off x="1221232" y="2159000"/>
            <a:ext cx="5814568" cy="6515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sz="2300" dirty="0">
                <a:solidFill>
                  <a:schemeClr val="tx1"/>
                </a:solidFill>
                <a:latin typeface="+mn-lt"/>
              </a:rPr>
              <a:t>Username must be unique</a:t>
            </a:r>
          </a:p>
          <a:p>
            <a:pPr marL="82296" indent="0">
              <a:buNone/>
            </a:pPr>
            <a:endParaRPr lang="en-US" dirty="0">
              <a:solidFill>
                <a:schemeClr val="tx1"/>
              </a:solidFill>
            </a:endParaRPr>
          </a:p>
        </p:txBody>
      </p:sp>
      <p:pic>
        <p:nvPicPr>
          <p:cNvPr id="8" name="Picture 7">
            <a:extLst>
              <a:ext uri="{FF2B5EF4-FFF2-40B4-BE49-F238E27FC236}">
                <a16:creationId xmlns:a16="http://schemas.microsoft.com/office/drawing/2014/main" id="{4AC573C2-D131-6E4B-ACA2-B0C72368ED8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2151296"/>
            <a:ext cx="457200" cy="457200"/>
          </a:xfrm>
          <a:prstGeom prst="rect">
            <a:avLst/>
          </a:prstGeom>
        </p:spPr>
      </p:pic>
      <p:pic>
        <p:nvPicPr>
          <p:cNvPr id="10" name="Picture 9">
            <a:extLst>
              <a:ext uri="{FF2B5EF4-FFF2-40B4-BE49-F238E27FC236}">
                <a16:creationId xmlns:a16="http://schemas.microsoft.com/office/drawing/2014/main" id="{8345A0B2-B838-7145-A472-02D6C7679CE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2920937"/>
            <a:ext cx="457200" cy="457200"/>
          </a:xfrm>
          <a:prstGeom prst="rect">
            <a:avLst/>
          </a:prstGeom>
        </p:spPr>
      </p:pic>
      <p:sp>
        <p:nvSpPr>
          <p:cNvPr id="11" name="Content Placeholder 1">
            <a:extLst>
              <a:ext uri="{FF2B5EF4-FFF2-40B4-BE49-F238E27FC236}">
                <a16:creationId xmlns:a16="http://schemas.microsoft.com/office/drawing/2014/main" id="{DD122164-B620-E34E-8D46-1CCE8166134E}"/>
              </a:ext>
            </a:extLst>
          </p:cNvPr>
          <p:cNvSpPr txBox="1">
            <a:spLocks/>
          </p:cNvSpPr>
          <p:nvPr/>
        </p:nvSpPr>
        <p:spPr>
          <a:xfrm>
            <a:off x="992632" y="2844737"/>
            <a:ext cx="6779768" cy="733615"/>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308610" lvl="1" indent="0">
              <a:buNone/>
            </a:pPr>
            <a:r>
              <a:rPr lang="en-US" sz="2100" dirty="0">
                <a:solidFill>
                  <a:schemeClr val="tx1"/>
                </a:solidFill>
                <a:latin typeface="+mn-lt"/>
              </a:rPr>
              <a:t>May need to add numbers or other </a:t>
            </a:r>
          </a:p>
          <a:p>
            <a:pPr marL="308610" lvl="1" indent="0">
              <a:buNone/>
            </a:pPr>
            <a:r>
              <a:rPr lang="en-US" sz="2100" dirty="0">
                <a:solidFill>
                  <a:schemeClr val="tx1"/>
                </a:solidFill>
                <a:latin typeface="+mn-lt"/>
              </a:rPr>
              <a:t>identifying factors to it</a:t>
            </a:r>
          </a:p>
          <a:p>
            <a:pPr marL="82296" indent="0">
              <a:buNone/>
            </a:pPr>
            <a:endParaRPr lang="en-US" dirty="0">
              <a:solidFill>
                <a:schemeClr val="tx1"/>
              </a:solidFill>
            </a:endParaRPr>
          </a:p>
        </p:txBody>
      </p:sp>
      <p:pic>
        <p:nvPicPr>
          <p:cNvPr id="12" name="Picture 11">
            <a:extLst>
              <a:ext uri="{FF2B5EF4-FFF2-40B4-BE49-F238E27FC236}">
                <a16:creationId xmlns:a16="http://schemas.microsoft.com/office/drawing/2014/main" id="{9B16040A-6317-0E4E-B5CA-15FED47F14E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3758673"/>
            <a:ext cx="457200" cy="457200"/>
          </a:xfrm>
          <a:prstGeom prst="rect">
            <a:avLst/>
          </a:prstGeom>
        </p:spPr>
      </p:pic>
      <p:sp>
        <p:nvSpPr>
          <p:cNvPr id="13" name="Content Placeholder 1">
            <a:extLst>
              <a:ext uri="{FF2B5EF4-FFF2-40B4-BE49-F238E27FC236}">
                <a16:creationId xmlns:a16="http://schemas.microsoft.com/office/drawing/2014/main" id="{9AE37E7C-2B5F-584B-B73E-62020B6A47E1}"/>
              </a:ext>
            </a:extLst>
          </p:cNvPr>
          <p:cNvSpPr txBox="1">
            <a:spLocks/>
          </p:cNvSpPr>
          <p:nvPr/>
        </p:nvSpPr>
        <p:spPr>
          <a:xfrm>
            <a:off x="1018032" y="3733800"/>
            <a:ext cx="7944104" cy="733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308610" lvl="1" indent="0">
              <a:buNone/>
            </a:pPr>
            <a:r>
              <a:rPr lang="en-US" sz="2100" dirty="0">
                <a:solidFill>
                  <a:schemeClr val="tx1"/>
                </a:solidFill>
                <a:latin typeface="+mn-lt"/>
              </a:rPr>
              <a:t>Select a username that is appropriate to share</a:t>
            </a:r>
          </a:p>
          <a:p>
            <a:pPr marL="82296" indent="0">
              <a:buNone/>
            </a:pPr>
            <a:endParaRPr lang="en-US" dirty="0">
              <a:solidFill>
                <a:schemeClr val="tx1"/>
              </a:solidFill>
            </a:endParaRPr>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154091" y="1295400"/>
            <a:ext cx="2685109" cy="2194560"/>
          </a:xfrm>
          <a:prstGeom prst="rect">
            <a:avLst/>
          </a:prstGeom>
        </p:spPr>
      </p:pic>
    </p:spTree>
    <p:extLst>
      <p:ext uri="{BB962C8B-B14F-4D97-AF65-F5344CB8AC3E}">
        <p14:creationId xmlns:p14="http://schemas.microsoft.com/office/powerpoint/2010/main" val="2437096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Signing Up for an Email Account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11</a:t>
            </a:fld>
            <a:endParaRPr lang="en-US" dirty="0"/>
          </a:p>
        </p:txBody>
      </p:sp>
      <p:sp>
        <p:nvSpPr>
          <p:cNvPr id="6" name="Content Placeholder 1">
            <a:extLst>
              <a:ext uri="{FF2B5EF4-FFF2-40B4-BE49-F238E27FC236}">
                <a16:creationId xmlns:a16="http://schemas.microsoft.com/office/drawing/2014/main" id="{06B4DBBF-4081-7E44-9EEE-6FFB38027233}"/>
              </a:ext>
            </a:extLst>
          </p:cNvPr>
          <p:cNvSpPr txBox="1">
            <a:spLocks/>
          </p:cNvSpPr>
          <p:nvPr/>
        </p:nvSpPr>
        <p:spPr>
          <a:xfrm>
            <a:off x="589032" y="1477009"/>
            <a:ext cx="7965936" cy="569976"/>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n-US" b="1" dirty="0">
                <a:solidFill>
                  <a:schemeClr val="tx1"/>
                </a:solidFill>
                <a:latin typeface="+mn-lt"/>
              </a:rPr>
              <a:t>Creating a Password</a:t>
            </a:r>
            <a:endParaRPr lang="en-US" dirty="0">
              <a:solidFill>
                <a:schemeClr val="tx1"/>
              </a:solidFill>
              <a:latin typeface="+mn-lt"/>
            </a:endParaRPr>
          </a:p>
          <a:p>
            <a:pPr marL="82296" indent="0">
              <a:buFont typeface="Georgia"/>
              <a:buNone/>
            </a:pPr>
            <a:endParaRPr lang="en-US" dirty="0">
              <a:solidFill>
                <a:schemeClr val="tx1"/>
              </a:solidFill>
            </a:endParaRPr>
          </a:p>
        </p:txBody>
      </p:sp>
      <p:sp>
        <p:nvSpPr>
          <p:cNvPr id="7" name="Content Placeholder 1">
            <a:extLst>
              <a:ext uri="{FF2B5EF4-FFF2-40B4-BE49-F238E27FC236}">
                <a16:creationId xmlns:a16="http://schemas.microsoft.com/office/drawing/2014/main" id="{833F7701-9872-7A46-A1A9-99DB550AD37F}"/>
              </a:ext>
            </a:extLst>
          </p:cNvPr>
          <p:cNvSpPr txBox="1">
            <a:spLocks/>
          </p:cNvSpPr>
          <p:nvPr/>
        </p:nvSpPr>
        <p:spPr>
          <a:xfrm>
            <a:off x="1221232" y="2760922"/>
            <a:ext cx="5814568" cy="6515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dirty="0">
                <a:solidFill>
                  <a:schemeClr val="tx1"/>
                </a:solidFill>
                <a:latin typeface="+mn-lt"/>
              </a:rPr>
              <a:t>Minimum of eight characters.</a:t>
            </a:r>
          </a:p>
          <a:p>
            <a:pPr marL="82296" indent="0">
              <a:buNone/>
            </a:pPr>
            <a:endParaRPr lang="en-US" dirty="0">
              <a:solidFill>
                <a:schemeClr val="tx1"/>
              </a:solidFill>
            </a:endParaRPr>
          </a:p>
        </p:txBody>
      </p:sp>
      <p:pic>
        <p:nvPicPr>
          <p:cNvPr id="8" name="Picture 7">
            <a:extLst>
              <a:ext uri="{FF2B5EF4-FFF2-40B4-BE49-F238E27FC236}">
                <a16:creationId xmlns:a16="http://schemas.microsoft.com/office/drawing/2014/main" id="{4AC573C2-D131-6E4B-ACA2-B0C72368ED8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0271" y="2771722"/>
            <a:ext cx="457200" cy="457200"/>
          </a:xfrm>
          <a:prstGeom prst="rect">
            <a:avLst/>
          </a:prstGeom>
        </p:spPr>
      </p:pic>
      <p:pic>
        <p:nvPicPr>
          <p:cNvPr id="10" name="Picture 9">
            <a:extLst>
              <a:ext uri="{FF2B5EF4-FFF2-40B4-BE49-F238E27FC236}">
                <a16:creationId xmlns:a16="http://schemas.microsoft.com/office/drawing/2014/main" id="{8345A0B2-B838-7145-A472-02D6C7679CE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3479593"/>
            <a:ext cx="457200" cy="457200"/>
          </a:xfrm>
          <a:prstGeom prst="rect">
            <a:avLst/>
          </a:prstGeom>
        </p:spPr>
      </p:pic>
      <p:sp>
        <p:nvSpPr>
          <p:cNvPr id="11" name="Content Placeholder 1">
            <a:extLst>
              <a:ext uri="{FF2B5EF4-FFF2-40B4-BE49-F238E27FC236}">
                <a16:creationId xmlns:a16="http://schemas.microsoft.com/office/drawing/2014/main" id="{DD122164-B620-E34E-8D46-1CCE8166134E}"/>
              </a:ext>
            </a:extLst>
          </p:cNvPr>
          <p:cNvSpPr txBox="1">
            <a:spLocks/>
          </p:cNvSpPr>
          <p:nvPr/>
        </p:nvSpPr>
        <p:spPr>
          <a:xfrm>
            <a:off x="992632" y="3435450"/>
            <a:ext cx="6779768" cy="733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308610" lvl="1" indent="0">
              <a:buNone/>
            </a:pPr>
            <a:r>
              <a:rPr lang="en-US" sz="2100" dirty="0">
                <a:solidFill>
                  <a:schemeClr val="tx1"/>
                </a:solidFill>
                <a:latin typeface="+mn-lt"/>
              </a:rPr>
              <a:t>Should not be a word that is easy to guess.</a:t>
            </a:r>
            <a:endParaRPr lang="en-US" dirty="0">
              <a:solidFill>
                <a:schemeClr val="tx1"/>
              </a:solidFill>
              <a:latin typeface="+mn-lt"/>
            </a:endParaRPr>
          </a:p>
        </p:txBody>
      </p:sp>
      <p:pic>
        <p:nvPicPr>
          <p:cNvPr id="12" name="Picture 11">
            <a:extLst>
              <a:ext uri="{FF2B5EF4-FFF2-40B4-BE49-F238E27FC236}">
                <a16:creationId xmlns:a16="http://schemas.microsoft.com/office/drawing/2014/main" id="{9B16040A-6317-0E4E-B5CA-15FED47F14E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0271" y="4256731"/>
            <a:ext cx="457200" cy="457200"/>
          </a:xfrm>
          <a:prstGeom prst="rect">
            <a:avLst/>
          </a:prstGeom>
        </p:spPr>
      </p:pic>
      <p:sp>
        <p:nvSpPr>
          <p:cNvPr id="13" name="Content Placeholder 1">
            <a:extLst>
              <a:ext uri="{FF2B5EF4-FFF2-40B4-BE49-F238E27FC236}">
                <a16:creationId xmlns:a16="http://schemas.microsoft.com/office/drawing/2014/main" id="{9AE37E7C-2B5F-584B-B73E-62020B6A47E1}"/>
              </a:ext>
            </a:extLst>
          </p:cNvPr>
          <p:cNvSpPr txBox="1">
            <a:spLocks/>
          </p:cNvSpPr>
          <p:nvPr/>
        </p:nvSpPr>
        <p:spPr>
          <a:xfrm>
            <a:off x="1221232" y="4134600"/>
            <a:ext cx="7944104" cy="733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dirty="0">
                <a:solidFill>
                  <a:schemeClr val="tx1"/>
                </a:solidFill>
                <a:latin typeface="+mn-lt"/>
              </a:rPr>
              <a:t>Add capital letters, numbers, and symbols to make your password more secure.</a:t>
            </a:r>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077891" y="1386840"/>
            <a:ext cx="2685109" cy="2194560"/>
          </a:xfrm>
          <a:prstGeom prst="rect">
            <a:avLst/>
          </a:prstGeom>
        </p:spPr>
      </p:pic>
      <p:pic>
        <p:nvPicPr>
          <p:cNvPr id="14" name="Picture 13">
            <a:extLst>
              <a:ext uri="{FF2B5EF4-FFF2-40B4-BE49-F238E27FC236}">
                <a16:creationId xmlns:a16="http://schemas.microsoft.com/office/drawing/2014/main" id="{8AA19D00-4E08-A843-9C29-623822328C29}"/>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772" y="5058233"/>
            <a:ext cx="457200" cy="457200"/>
          </a:xfrm>
          <a:prstGeom prst="rect">
            <a:avLst/>
          </a:prstGeom>
        </p:spPr>
      </p:pic>
      <p:sp>
        <p:nvSpPr>
          <p:cNvPr id="16" name="Content Placeholder 1">
            <a:extLst>
              <a:ext uri="{FF2B5EF4-FFF2-40B4-BE49-F238E27FC236}">
                <a16:creationId xmlns:a16="http://schemas.microsoft.com/office/drawing/2014/main" id="{5AB6DD1E-FBA3-D548-9F43-5655B478163C}"/>
              </a:ext>
            </a:extLst>
          </p:cNvPr>
          <p:cNvSpPr txBox="1">
            <a:spLocks/>
          </p:cNvSpPr>
          <p:nvPr/>
        </p:nvSpPr>
        <p:spPr>
          <a:xfrm>
            <a:off x="1221232" y="5055226"/>
            <a:ext cx="5814568" cy="65153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dirty="0">
                <a:solidFill>
                  <a:schemeClr val="tx1"/>
                </a:solidFill>
                <a:latin typeface="+mn-lt"/>
              </a:rPr>
              <a:t>Longer</a:t>
            </a:r>
            <a:r>
              <a:rPr lang="en-US" dirty="0">
                <a:solidFill>
                  <a:schemeClr val="tx1"/>
                </a:solidFill>
              </a:rPr>
              <a:t> is stronger.</a:t>
            </a:r>
          </a:p>
          <a:p>
            <a:pPr marL="82296" indent="0">
              <a:buNone/>
            </a:pPr>
            <a:endParaRPr lang="en-US" dirty="0">
              <a:solidFill>
                <a:schemeClr val="tx1"/>
              </a:solidFill>
            </a:endParaRPr>
          </a:p>
        </p:txBody>
      </p:sp>
      <p:sp>
        <p:nvSpPr>
          <p:cNvPr id="17" name="Content Placeholder 1">
            <a:extLst>
              <a:ext uri="{FF2B5EF4-FFF2-40B4-BE49-F238E27FC236}">
                <a16:creationId xmlns:a16="http://schemas.microsoft.com/office/drawing/2014/main" id="{A104EE8C-B21B-F34A-AA93-F2428D0811EB}"/>
              </a:ext>
            </a:extLst>
          </p:cNvPr>
          <p:cNvSpPr txBox="1">
            <a:spLocks/>
          </p:cNvSpPr>
          <p:nvPr/>
        </p:nvSpPr>
        <p:spPr>
          <a:xfrm>
            <a:off x="1301148" y="2021510"/>
            <a:ext cx="5208140" cy="651530"/>
          </a:xfrm>
          <a:prstGeom prst="rect">
            <a:avLst/>
          </a:prstGeom>
        </p:spPr>
        <p:txBody>
          <a:bodyPr vert="horz">
            <a:normAutofit fontScale="92500" lnSpcReduction="2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lvl="0" indent="0">
              <a:spcBef>
                <a:spcPts val="0"/>
              </a:spcBef>
              <a:buClrTx/>
              <a:buNone/>
              <a:defRPr/>
            </a:pPr>
            <a:r>
              <a:rPr lang="en-US" sz="2300" dirty="0">
                <a:solidFill>
                  <a:schemeClr val="tx1"/>
                </a:solidFill>
                <a:latin typeface="+mn-lt"/>
              </a:rPr>
              <a:t>Don’t share your password with others. Passwords should be kept private. </a:t>
            </a:r>
          </a:p>
          <a:p>
            <a:pPr marL="82296" indent="0">
              <a:buNone/>
            </a:pPr>
            <a:endParaRPr lang="en-US" dirty="0">
              <a:solidFill>
                <a:schemeClr val="tx1"/>
              </a:solidFill>
            </a:endParaRPr>
          </a:p>
        </p:txBody>
      </p:sp>
      <p:pic>
        <p:nvPicPr>
          <p:cNvPr id="18" name="Picture 17">
            <a:extLst>
              <a:ext uri="{FF2B5EF4-FFF2-40B4-BE49-F238E27FC236}">
                <a16:creationId xmlns:a16="http://schemas.microsoft.com/office/drawing/2014/main" id="{8871AC35-45B5-774A-A469-B7FE892FF083}"/>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80271" y="2033346"/>
            <a:ext cx="457200" cy="457200"/>
          </a:xfrm>
          <a:prstGeom prst="rect">
            <a:avLst/>
          </a:prstGeom>
        </p:spPr>
      </p:pic>
    </p:spTree>
    <p:extLst>
      <p:ext uri="{BB962C8B-B14F-4D97-AF65-F5344CB8AC3E}">
        <p14:creationId xmlns:p14="http://schemas.microsoft.com/office/powerpoint/2010/main" val="989124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Signing Up for an Email Account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12</a:t>
            </a:fld>
            <a:endParaRPr lang="en-US" dirty="0"/>
          </a:p>
        </p:txBody>
      </p:sp>
      <p:pic>
        <p:nvPicPr>
          <p:cNvPr id="5" name="Picture 4" descr="A picture containing icon&#10;&#10;Description automatically generated">
            <a:extLst>
              <a:ext uri="{FF2B5EF4-FFF2-40B4-BE49-F238E27FC236}">
                <a16:creationId xmlns:a16="http://schemas.microsoft.com/office/drawing/2014/main" id="{1F6B9815-3750-C34B-BCFD-1826A904934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65250" y="1600200"/>
            <a:ext cx="6235700" cy="4991100"/>
          </a:xfrm>
          <a:prstGeom prst="rect">
            <a:avLst/>
          </a:prstGeom>
        </p:spPr>
      </p:pic>
    </p:spTree>
    <p:extLst>
      <p:ext uri="{BB962C8B-B14F-4D97-AF65-F5344CB8AC3E}">
        <p14:creationId xmlns:p14="http://schemas.microsoft.com/office/powerpoint/2010/main" val="3492615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Signing Up for an Email Account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13</a:t>
            </a:fld>
            <a:endParaRPr lang="en-US" dirty="0"/>
          </a:p>
        </p:txBody>
      </p:sp>
      <p:pic>
        <p:nvPicPr>
          <p:cNvPr id="6" name="Picture 5" descr="Graphical user interface, application, Teams&#10;&#10;Description automatically generated">
            <a:extLst>
              <a:ext uri="{FF2B5EF4-FFF2-40B4-BE49-F238E27FC236}">
                <a16:creationId xmlns:a16="http://schemas.microsoft.com/office/drawing/2014/main" id="{2BB58CC9-6F8F-2146-90E7-09B491A34F5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38300" y="1584062"/>
            <a:ext cx="5638800" cy="4740539"/>
          </a:xfrm>
          <a:prstGeom prst="rect">
            <a:avLst/>
          </a:prstGeom>
        </p:spPr>
      </p:pic>
    </p:spTree>
    <p:extLst>
      <p:ext uri="{BB962C8B-B14F-4D97-AF65-F5344CB8AC3E}">
        <p14:creationId xmlns:p14="http://schemas.microsoft.com/office/powerpoint/2010/main" val="556198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Signing Up for an Email Account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14</a:t>
            </a:fld>
            <a:endParaRPr lang="en-US" dirty="0"/>
          </a:p>
        </p:txBody>
      </p:sp>
      <p:pic>
        <p:nvPicPr>
          <p:cNvPr id="5" name="Picture 4" descr="Graphical user interface, application, Teams&#10;&#10;Description automatically generated">
            <a:extLst>
              <a:ext uri="{FF2B5EF4-FFF2-40B4-BE49-F238E27FC236}">
                <a16:creationId xmlns:a16="http://schemas.microsoft.com/office/drawing/2014/main" id="{894EAD6F-6E70-A74A-B674-B4E92CB033A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371600" y="1765568"/>
            <a:ext cx="6400800" cy="4432301"/>
          </a:xfrm>
          <a:prstGeom prst="rect">
            <a:avLst/>
          </a:prstGeom>
        </p:spPr>
      </p:pic>
    </p:spTree>
    <p:extLst>
      <p:ext uri="{BB962C8B-B14F-4D97-AF65-F5344CB8AC3E}">
        <p14:creationId xmlns:p14="http://schemas.microsoft.com/office/powerpoint/2010/main" val="1085451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Signing Up for an Email Account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15</a:t>
            </a:fld>
            <a:endParaRPr lang="en-US" dirty="0"/>
          </a:p>
        </p:txBody>
      </p:sp>
      <p:pic>
        <p:nvPicPr>
          <p:cNvPr id="8" name="Picture 7" descr="A screenshot of a cell phone&#10;&#10;Description automatically generated with medium confidence">
            <a:extLst>
              <a:ext uri="{FF2B5EF4-FFF2-40B4-BE49-F238E27FC236}">
                <a16:creationId xmlns:a16="http://schemas.microsoft.com/office/drawing/2014/main" id="{40AA4F0D-CB39-3F4C-9A84-DA52112ED8B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48203" y="1340654"/>
            <a:ext cx="2507533" cy="5092432"/>
          </a:xfrm>
          <a:prstGeom prst="rect">
            <a:avLst/>
          </a:prstGeom>
        </p:spPr>
      </p:pic>
      <p:pic>
        <p:nvPicPr>
          <p:cNvPr id="10" name="Picture 9" descr="Graphical user interface, application, Teams&#10;&#10;Description automatically generated">
            <a:extLst>
              <a:ext uri="{FF2B5EF4-FFF2-40B4-BE49-F238E27FC236}">
                <a16:creationId xmlns:a16="http://schemas.microsoft.com/office/drawing/2014/main" id="{FDC64D56-8C35-EA43-965E-3D57A17DF3A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57200" y="1869360"/>
            <a:ext cx="5308600" cy="4042624"/>
          </a:xfrm>
          <a:prstGeom prst="rect">
            <a:avLst/>
          </a:prstGeom>
        </p:spPr>
      </p:pic>
    </p:spTree>
    <p:extLst>
      <p:ext uri="{BB962C8B-B14F-4D97-AF65-F5344CB8AC3E}">
        <p14:creationId xmlns:p14="http://schemas.microsoft.com/office/powerpoint/2010/main" val="529597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Signing Up for an Email Account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16</a:t>
            </a:fld>
            <a:endParaRPr lang="en-US" dirty="0"/>
          </a:p>
        </p:txBody>
      </p:sp>
      <p:pic>
        <p:nvPicPr>
          <p:cNvPr id="10" name="Picture 9" descr="Graphical user interface, application, Teams&#10;&#10;Description automatically generated">
            <a:extLst>
              <a:ext uri="{FF2B5EF4-FFF2-40B4-BE49-F238E27FC236}">
                <a16:creationId xmlns:a16="http://schemas.microsoft.com/office/drawing/2014/main" id="{FDC64D56-8C35-EA43-965E-3D57A17DF3A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130300" y="1380422"/>
            <a:ext cx="6134100" cy="4671262"/>
          </a:xfrm>
          <a:prstGeom prst="rect">
            <a:avLst/>
          </a:prstGeom>
        </p:spPr>
      </p:pic>
      <p:sp>
        <p:nvSpPr>
          <p:cNvPr id="2" name="Rectangle 1">
            <a:extLst>
              <a:ext uri="{FF2B5EF4-FFF2-40B4-BE49-F238E27FC236}">
                <a16:creationId xmlns:a16="http://schemas.microsoft.com/office/drawing/2014/main" id="{80215F3A-43C6-014A-8E65-8613438B17B2}"/>
              </a:ext>
            </a:extLst>
          </p:cNvPr>
          <p:cNvSpPr/>
          <p:nvPr/>
        </p:nvSpPr>
        <p:spPr>
          <a:xfrm>
            <a:off x="1562100" y="4711700"/>
            <a:ext cx="1028700" cy="45720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884807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Signing Up for an Email Account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17</a:t>
            </a:fld>
            <a:endParaRPr lang="en-US" dirty="0"/>
          </a:p>
        </p:txBody>
      </p:sp>
      <p:pic>
        <p:nvPicPr>
          <p:cNvPr id="6" name="Picture 5" descr="Graphical user interface, text, application&#10;&#10;Description automatically generated">
            <a:extLst>
              <a:ext uri="{FF2B5EF4-FFF2-40B4-BE49-F238E27FC236}">
                <a16:creationId xmlns:a16="http://schemas.microsoft.com/office/drawing/2014/main" id="{A2535425-8D74-9C45-A31D-10A057EE763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12800" y="1858006"/>
            <a:ext cx="6832600" cy="4364994"/>
          </a:xfrm>
          <a:prstGeom prst="rect">
            <a:avLst/>
          </a:prstGeom>
        </p:spPr>
      </p:pic>
    </p:spTree>
    <p:extLst>
      <p:ext uri="{BB962C8B-B14F-4D97-AF65-F5344CB8AC3E}">
        <p14:creationId xmlns:p14="http://schemas.microsoft.com/office/powerpoint/2010/main" val="867567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Logging Into Your Email Account</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18</a:t>
            </a:fld>
            <a:endParaRPr lang="en-US" dirty="0"/>
          </a:p>
        </p:txBody>
      </p:sp>
      <p:pic>
        <p:nvPicPr>
          <p:cNvPr id="6" name="Picture 5" descr="Graphical user interface, application, Word&#10;&#10;Description automatically generated">
            <a:extLst>
              <a:ext uri="{FF2B5EF4-FFF2-40B4-BE49-F238E27FC236}">
                <a16:creationId xmlns:a16="http://schemas.microsoft.com/office/drawing/2014/main" id="{A02C94D9-1924-4147-AFE3-99E2B786BCF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8064" y="1850606"/>
            <a:ext cx="7007336" cy="4385094"/>
          </a:xfrm>
          <a:prstGeom prst="rect">
            <a:avLst/>
          </a:prstGeom>
        </p:spPr>
      </p:pic>
      <p:sp>
        <p:nvSpPr>
          <p:cNvPr id="7" name="Rounded Rectangle 6">
            <a:extLst>
              <a:ext uri="{FF2B5EF4-FFF2-40B4-BE49-F238E27FC236}">
                <a16:creationId xmlns:a16="http://schemas.microsoft.com/office/drawing/2014/main" id="{3BBB1AE1-D9BB-DE4A-825A-FF50DC29E8C7}"/>
              </a:ext>
            </a:extLst>
          </p:cNvPr>
          <p:cNvSpPr/>
          <p:nvPr/>
        </p:nvSpPr>
        <p:spPr>
          <a:xfrm>
            <a:off x="1612900" y="3263900"/>
            <a:ext cx="5156200" cy="1752600"/>
          </a:xfrm>
          <a:prstGeom prst="roundRect">
            <a:avLst/>
          </a:prstGeom>
          <a:solidFill>
            <a:srgbClr val="F4681A"/>
          </a:solidFill>
          <a:ln>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a:p>
            <a:pPr algn="ctr"/>
            <a:endParaRPr lang="en-US" dirty="0"/>
          </a:p>
        </p:txBody>
      </p:sp>
      <p:sp>
        <p:nvSpPr>
          <p:cNvPr id="8" name="Content Placeholder 1">
            <a:extLst>
              <a:ext uri="{FF2B5EF4-FFF2-40B4-BE49-F238E27FC236}">
                <a16:creationId xmlns:a16="http://schemas.microsoft.com/office/drawing/2014/main" id="{B4EC226F-4F48-B048-B8BF-06A6AD3EE38C}"/>
              </a:ext>
            </a:extLst>
          </p:cNvPr>
          <p:cNvSpPr>
            <a:spLocks noGrp="1"/>
          </p:cNvSpPr>
          <p:nvPr>
            <p:ph idx="1"/>
          </p:nvPr>
        </p:nvSpPr>
        <p:spPr>
          <a:xfrm>
            <a:off x="1612900" y="3493340"/>
            <a:ext cx="5067300" cy="1293720"/>
          </a:xfrm>
        </p:spPr>
        <p:txBody>
          <a:bodyPr>
            <a:noAutofit/>
          </a:bodyPr>
          <a:lstStyle/>
          <a:p>
            <a:pPr marL="82296" lvl="0" indent="0" algn="ctr">
              <a:buNone/>
            </a:pPr>
            <a:r>
              <a:rPr lang="en-US" dirty="0">
                <a:solidFill>
                  <a:schemeClr val="bg1"/>
                </a:solidFill>
              </a:rPr>
              <a:t>To check your email, </a:t>
            </a:r>
          </a:p>
          <a:p>
            <a:pPr marL="82296" lvl="0" indent="0" algn="ctr">
              <a:buNone/>
            </a:pPr>
            <a:r>
              <a:rPr lang="en-US" dirty="0">
                <a:solidFill>
                  <a:schemeClr val="bg1"/>
                </a:solidFill>
              </a:rPr>
              <a:t>you can type gmail.com in the address bar, or you can visit Google.com and click on the link that says Gmail. </a:t>
            </a:r>
          </a:p>
        </p:txBody>
      </p:sp>
    </p:spTree>
    <p:extLst>
      <p:ext uri="{BB962C8B-B14F-4D97-AF65-F5344CB8AC3E}">
        <p14:creationId xmlns:p14="http://schemas.microsoft.com/office/powerpoint/2010/main" val="1047744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Logging Into Your Email Account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19</a:t>
            </a:fld>
            <a:endParaRPr lang="en-US" dirty="0"/>
          </a:p>
        </p:txBody>
      </p:sp>
      <p:pic>
        <p:nvPicPr>
          <p:cNvPr id="10" name="Picture 9" descr="Graphical user interface, application&#10;&#10;Description automatically generated">
            <a:extLst>
              <a:ext uri="{FF2B5EF4-FFF2-40B4-BE49-F238E27FC236}">
                <a16:creationId xmlns:a16="http://schemas.microsoft.com/office/drawing/2014/main" id="{C759F25B-A5B9-9240-BBD5-8DAA063CE05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14600" y="1689099"/>
            <a:ext cx="4406900" cy="4635501"/>
          </a:xfrm>
          <a:prstGeom prst="rect">
            <a:avLst/>
          </a:prstGeom>
        </p:spPr>
      </p:pic>
    </p:spTree>
    <p:extLst>
      <p:ext uri="{BB962C8B-B14F-4D97-AF65-F5344CB8AC3E}">
        <p14:creationId xmlns:p14="http://schemas.microsoft.com/office/powerpoint/2010/main" val="2624412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F791A27-6AAB-314D-A1FA-A30F9C623D2B}"/>
              </a:ext>
            </a:extLst>
          </p:cNvPr>
          <p:cNvSpPr>
            <a:spLocks noGrp="1"/>
          </p:cNvSpPr>
          <p:nvPr>
            <p:ph idx="1"/>
          </p:nvPr>
        </p:nvSpPr>
        <p:spPr>
          <a:xfrm>
            <a:off x="586998" y="1553911"/>
            <a:ext cx="8229600" cy="4926928"/>
          </a:xfrm>
        </p:spPr>
        <p:txBody>
          <a:bodyPr>
            <a:noAutofit/>
          </a:bodyPr>
          <a:lstStyle/>
          <a:p>
            <a:r>
              <a:rPr lang="en-US" b="1" dirty="0">
                <a:solidFill>
                  <a:schemeClr val="tx1"/>
                </a:solidFill>
              </a:rPr>
              <a:t>Introduction </a:t>
            </a:r>
            <a:endParaRPr lang="en-US" dirty="0">
              <a:solidFill>
                <a:schemeClr val="tx1"/>
              </a:solidFill>
            </a:endParaRPr>
          </a:p>
          <a:p>
            <a:pPr lvl="1"/>
            <a:r>
              <a:rPr lang="en-US" sz="2100" dirty="0">
                <a:solidFill>
                  <a:schemeClr val="tx1"/>
                </a:solidFill>
              </a:rPr>
              <a:t>Name the tools and apps needed to use email</a:t>
            </a:r>
          </a:p>
          <a:p>
            <a:r>
              <a:rPr lang="en-US" b="1" dirty="0">
                <a:solidFill>
                  <a:schemeClr val="tx1"/>
                </a:solidFill>
              </a:rPr>
              <a:t>Skill Building</a:t>
            </a:r>
          </a:p>
          <a:p>
            <a:pPr lvl="1"/>
            <a:r>
              <a:rPr lang="en-US" sz="2100" dirty="0">
                <a:solidFill>
                  <a:schemeClr val="tx1"/>
                </a:solidFill>
              </a:rPr>
              <a:t>Perform basic email functions including:</a:t>
            </a:r>
          </a:p>
          <a:p>
            <a:pPr lvl="2"/>
            <a:r>
              <a:rPr lang="en-US" sz="2100" dirty="0">
                <a:solidFill>
                  <a:schemeClr val="tx1"/>
                </a:solidFill>
              </a:rPr>
              <a:t>Log into and out of an email account</a:t>
            </a:r>
          </a:p>
          <a:p>
            <a:pPr lvl="2"/>
            <a:r>
              <a:rPr lang="en-US" sz="2100" dirty="0">
                <a:solidFill>
                  <a:schemeClr val="tx1"/>
                </a:solidFill>
              </a:rPr>
              <a:t>Send, receive, and reply to an email</a:t>
            </a:r>
          </a:p>
          <a:p>
            <a:pPr lvl="2"/>
            <a:r>
              <a:rPr lang="en-US" sz="2100" dirty="0">
                <a:solidFill>
                  <a:schemeClr val="tx1"/>
                </a:solidFill>
              </a:rPr>
              <a:t>Recognize and deal with spam</a:t>
            </a:r>
          </a:p>
          <a:p>
            <a:pPr lvl="2"/>
            <a:r>
              <a:rPr lang="en-US" sz="2100" dirty="0">
                <a:solidFill>
                  <a:schemeClr val="tx1"/>
                </a:solidFill>
              </a:rPr>
              <a:t>Organize, search, and delete email</a:t>
            </a:r>
          </a:p>
          <a:p>
            <a:pPr lvl="1"/>
            <a:r>
              <a:rPr lang="en-US" sz="2100" b="1" dirty="0">
                <a:solidFill>
                  <a:schemeClr val="tx1"/>
                </a:solidFill>
              </a:rPr>
              <a:t>Tips and Tricks </a:t>
            </a:r>
          </a:p>
          <a:p>
            <a:pPr lvl="2"/>
            <a:r>
              <a:rPr lang="en-US" sz="2100" dirty="0">
                <a:solidFill>
                  <a:schemeClr val="tx1"/>
                </a:solidFill>
              </a:rPr>
              <a:t>How to keep your account safe</a:t>
            </a:r>
          </a:p>
          <a:p>
            <a:pPr lvl="2"/>
            <a:r>
              <a:rPr lang="en-US" sz="2100" dirty="0">
                <a:solidFill>
                  <a:schemeClr val="tx1"/>
                </a:solidFill>
              </a:rPr>
              <a:t>How to use other email functions, such as CC, BCC, and attachments </a:t>
            </a:r>
          </a:p>
          <a:p>
            <a:r>
              <a:rPr lang="en-US" b="1" dirty="0">
                <a:solidFill>
                  <a:schemeClr val="tx1"/>
                </a:solidFill>
              </a:rPr>
              <a:t>Practice</a:t>
            </a:r>
          </a:p>
        </p:txBody>
      </p:sp>
      <p:sp>
        <p:nvSpPr>
          <p:cNvPr id="3" name="Title 2">
            <a:extLst>
              <a:ext uri="{FF2B5EF4-FFF2-40B4-BE49-F238E27FC236}">
                <a16:creationId xmlns:a16="http://schemas.microsoft.com/office/drawing/2014/main" id="{8A8BD8B5-3361-504C-A0AD-CB1FF560860F}"/>
              </a:ext>
            </a:extLst>
          </p:cNvPr>
          <p:cNvSpPr>
            <a:spLocks noGrp="1"/>
          </p:cNvSpPr>
          <p:nvPr>
            <p:ph type="title"/>
          </p:nvPr>
        </p:nvSpPr>
        <p:spPr>
          <a:xfrm>
            <a:off x="457200" y="533400"/>
            <a:ext cx="8229600" cy="1066800"/>
          </a:xfrm>
        </p:spPr>
        <p:txBody>
          <a:bodyPr>
            <a:normAutofit/>
          </a:bodyPr>
          <a:lstStyle/>
          <a:p>
            <a:r>
              <a:rPr lang="en-US" sz="3200" dirty="0"/>
              <a:t>Today’s Agenda</a:t>
            </a:r>
            <a:br>
              <a:rPr lang="en-US" sz="3200" dirty="0"/>
            </a:br>
            <a:endParaRPr lang="en-US" sz="2300" dirty="0"/>
          </a:p>
        </p:txBody>
      </p:sp>
      <p:sp>
        <p:nvSpPr>
          <p:cNvPr id="4" name="Slide Number Placeholder 3">
            <a:extLst>
              <a:ext uri="{FF2B5EF4-FFF2-40B4-BE49-F238E27FC236}">
                <a16:creationId xmlns:a16="http://schemas.microsoft.com/office/drawing/2014/main" id="{3F10BA94-D27A-1742-B58B-4C37493B6631}"/>
              </a:ext>
            </a:extLst>
          </p:cNvPr>
          <p:cNvSpPr>
            <a:spLocks noGrp="1"/>
          </p:cNvSpPr>
          <p:nvPr>
            <p:ph type="sldNum" sz="quarter" idx="12"/>
          </p:nvPr>
        </p:nvSpPr>
        <p:spPr/>
        <p:txBody>
          <a:bodyPr/>
          <a:lstStyle/>
          <a:p>
            <a:fld id="{D852D4E8-E283-404D-80D7-3AF63315721A}" type="slidenum">
              <a:rPr lang="en-US" smtClean="0"/>
              <a:t>2</a:t>
            </a:fld>
            <a:endParaRPr lang="en-US" dirty="0"/>
          </a:p>
        </p:txBody>
      </p:sp>
    </p:spTree>
    <p:extLst>
      <p:ext uri="{BB962C8B-B14F-4D97-AF65-F5344CB8AC3E}">
        <p14:creationId xmlns:p14="http://schemas.microsoft.com/office/powerpoint/2010/main" val="2766311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Logging Into Your Email Account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20</a:t>
            </a:fld>
            <a:endParaRPr lang="en-US" dirty="0"/>
          </a:p>
        </p:txBody>
      </p:sp>
      <p:pic>
        <p:nvPicPr>
          <p:cNvPr id="5" name="Picture 4" descr="Graphical user interface, application&#10;&#10;Description automatically generated">
            <a:extLst>
              <a:ext uri="{FF2B5EF4-FFF2-40B4-BE49-F238E27FC236}">
                <a16:creationId xmlns:a16="http://schemas.microsoft.com/office/drawing/2014/main" id="{8A92A761-3291-5F4A-8F89-4D91658725B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62200" y="1346199"/>
            <a:ext cx="4406900" cy="4546601"/>
          </a:xfrm>
          <a:prstGeom prst="rect">
            <a:avLst/>
          </a:prstGeom>
        </p:spPr>
      </p:pic>
    </p:spTree>
    <p:extLst>
      <p:ext uri="{BB962C8B-B14F-4D97-AF65-F5344CB8AC3E}">
        <p14:creationId xmlns:p14="http://schemas.microsoft.com/office/powerpoint/2010/main" val="445311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Logging Into Your Email Account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21</a:t>
            </a:fld>
            <a:endParaRPr lang="en-US" dirty="0"/>
          </a:p>
        </p:txBody>
      </p:sp>
      <p:pic>
        <p:nvPicPr>
          <p:cNvPr id="6" name="Picture 5" descr="Graphical user interface, text, application, email&#10;&#10;Description automatically generated">
            <a:extLst>
              <a:ext uri="{FF2B5EF4-FFF2-40B4-BE49-F238E27FC236}">
                <a16:creationId xmlns:a16="http://schemas.microsoft.com/office/drawing/2014/main" id="{8A6BF9FA-35B1-5240-85DF-8A16E39498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12464" y="1600200"/>
            <a:ext cx="7369536" cy="4817599"/>
          </a:xfrm>
          <a:prstGeom prst="rect">
            <a:avLst/>
          </a:prstGeom>
          <a:solidFill>
            <a:schemeClr val="tx1"/>
          </a:solidFill>
          <a:ln>
            <a:solidFill>
              <a:schemeClr val="tx1"/>
            </a:solidFill>
          </a:ln>
        </p:spPr>
      </p:pic>
    </p:spTree>
    <p:extLst>
      <p:ext uri="{BB962C8B-B14F-4D97-AF65-F5344CB8AC3E}">
        <p14:creationId xmlns:p14="http://schemas.microsoft.com/office/powerpoint/2010/main" val="1140957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Logging Into Your Email Account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22</a:t>
            </a:fld>
            <a:endParaRPr lang="en-US" dirty="0"/>
          </a:p>
        </p:txBody>
      </p:sp>
      <p:sp>
        <p:nvSpPr>
          <p:cNvPr id="6" name="Content Placeholder 1">
            <a:extLst>
              <a:ext uri="{FF2B5EF4-FFF2-40B4-BE49-F238E27FC236}">
                <a16:creationId xmlns:a16="http://schemas.microsoft.com/office/drawing/2014/main" id="{06B4DBBF-4081-7E44-9EEE-6FFB38027233}"/>
              </a:ext>
            </a:extLst>
          </p:cNvPr>
          <p:cNvSpPr txBox="1">
            <a:spLocks/>
          </p:cNvSpPr>
          <p:nvPr/>
        </p:nvSpPr>
        <p:spPr>
          <a:xfrm>
            <a:off x="589032" y="1611713"/>
            <a:ext cx="5814568" cy="674287"/>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dirty="0">
                <a:solidFill>
                  <a:schemeClr val="tx1"/>
                </a:solidFill>
                <a:latin typeface="+mn-lt"/>
              </a:rPr>
              <a:t>When your email first opens, you will see the Inbox. </a:t>
            </a:r>
          </a:p>
        </p:txBody>
      </p:sp>
      <p:grpSp>
        <p:nvGrpSpPr>
          <p:cNvPr id="2" name="Group 1">
            <a:extLst>
              <a:ext uri="{FF2B5EF4-FFF2-40B4-BE49-F238E27FC236}">
                <a16:creationId xmlns:a16="http://schemas.microsoft.com/office/drawing/2014/main" id="{2DC22EA3-B3DC-704E-9959-3AD145D82C56}"/>
              </a:ext>
            </a:extLst>
          </p:cNvPr>
          <p:cNvGrpSpPr/>
          <p:nvPr/>
        </p:nvGrpSpPr>
        <p:grpSpPr>
          <a:xfrm>
            <a:off x="764032" y="2438400"/>
            <a:ext cx="5776468" cy="651530"/>
            <a:chOff x="764032" y="2273300"/>
            <a:chExt cx="5776468" cy="651530"/>
          </a:xfrm>
        </p:grpSpPr>
        <p:sp>
          <p:nvSpPr>
            <p:cNvPr id="7" name="Content Placeholder 1">
              <a:extLst>
                <a:ext uri="{FF2B5EF4-FFF2-40B4-BE49-F238E27FC236}">
                  <a16:creationId xmlns:a16="http://schemas.microsoft.com/office/drawing/2014/main" id="{833F7701-9872-7A46-A1A9-99DB550AD37F}"/>
                </a:ext>
              </a:extLst>
            </p:cNvPr>
            <p:cNvSpPr txBox="1">
              <a:spLocks/>
            </p:cNvSpPr>
            <p:nvPr/>
          </p:nvSpPr>
          <p:spPr>
            <a:xfrm>
              <a:off x="1221232" y="2273300"/>
              <a:ext cx="5319268" cy="6515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dirty="0">
                  <a:solidFill>
                    <a:schemeClr val="tx1"/>
                  </a:solidFill>
                  <a:latin typeface="+mn-lt"/>
                </a:rPr>
                <a:t>There’s a list of email messages in the middle of the screen.</a:t>
              </a:r>
            </a:p>
          </p:txBody>
        </p:sp>
        <p:pic>
          <p:nvPicPr>
            <p:cNvPr id="8" name="Picture 7">
              <a:extLst>
                <a:ext uri="{FF2B5EF4-FFF2-40B4-BE49-F238E27FC236}">
                  <a16:creationId xmlns:a16="http://schemas.microsoft.com/office/drawing/2014/main" id="{4AC573C2-D131-6E4B-ACA2-B0C72368ED8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2303696"/>
              <a:ext cx="457200" cy="457200"/>
            </a:xfrm>
            <a:prstGeom prst="rect">
              <a:avLst/>
            </a:prstGeom>
          </p:spPr>
        </p:pic>
      </p:grpSp>
      <p:grpSp>
        <p:nvGrpSpPr>
          <p:cNvPr id="17" name="Group 16">
            <a:extLst>
              <a:ext uri="{FF2B5EF4-FFF2-40B4-BE49-F238E27FC236}">
                <a16:creationId xmlns:a16="http://schemas.microsoft.com/office/drawing/2014/main" id="{C9375E01-E1A6-D881-8219-DA9E0AC66A77}"/>
              </a:ext>
            </a:extLst>
          </p:cNvPr>
          <p:cNvGrpSpPr/>
          <p:nvPr/>
        </p:nvGrpSpPr>
        <p:grpSpPr>
          <a:xfrm>
            <a:off x="764032" y="3305937"/>
            <a:ext cx="7008368" cy="1418463"/>
            <a:chOff x="764032" y="3382137"/>
            <a:chExt cx="7008368" cy="1418463"/>
          </a:xfrm>
        </p:grpSpPr>
        <p:pic>
          <p:nvPicPr>
            <p:cNvPr id="10" name="Picture 9">
              <a:extLst>
                <a:ext uri="{FF2B5EF4-FFF2-40B4-BE49-F238E27FC236}">
                  <a16:creationId xmlns:a16="http://schemas.microsoft.com/office/drawing/2014/main" id="{8345A0B2-B838-7145-A472-02D6C7679CE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3505200"/>
              <a:ext cx="457200" cy="457200"/>
            </a:xfrm>
            <a:prstGeom prst="rect">
              <a:avLst/>
            </a:prstGeom>
          </p:spPr>
        </p:pic>
        <p:sp>
          <p:nvSpPr>
            <p:cNvPr id="11" name="Content Placeholder 1">
              <a:extLst>
                <a:ext uri="{FF2B5EF4-FFF2-40B4-BE49-F238E27FC236}">
                  <a16:creationId xmlns:a16="http://schemas.microsoft.com/office/drawing/2014/main" id="{DD122164-B620-E34E-8D46-1CCE8166134E}"/>
                </a:ext>
              </a:extLst>
            </p:cNvPr>
            <p:cNvSpPr txBox="1">
              <a:spLocks/>
            </p:cNvSpPr>
            <p:nvPr/>
          </p:nvSpPr>
          <p:spPr>
            <a:xfrm>
              <a:off x="992632" y="3382137"/>
              <a:ext cx="6779768" cy="1418463"/>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308610" lvl="1" indent="0">
                <a:buNone/>
              </a:pPr>
              <a:r>
                <a:rPr lang="en-US" sz="2100" dirty="0">
                  <a:solidFill>
                    <a:schemeClr val="tx1"/>
                  </a:solidFill>
                  <a:latin typeface="+mn-lt"/>
                </a:rPr>
                <a:t>The menu on the left side allows you to switch between folders that organize your email messages, such as the Inbox, Sent Mail, Drafts, and Deleted Messages. </a:t>
              </a:r>
            </a:p>
          </p:txBody>
        </p:sp>
      </p:grpSp>
      <p:grpSp>
        <p:nvGrpSpPr>
          <p:cNvPr id="5" name="Group 4">
            <a:extLst>
              <a:ext uri="{FF2B5EF4-FFF2-40B4-BE49-F238E27FC236}">
                <a16:creationId xmlns:a16="http://schemas.microsoft.com/office/drawing/2014/main" id="{6DB4D038-100F-8D13-04E7-08A4563A5ADC}"/>
              </a:ext>
            </a:extLst>
          </p:cNvPr>
          <p:cNvGrpSpPr/>
          <p:nvPr/>
        </p:nvGrpSpPr>
        <p:grpSpPr>
          <a:xfrm>
            <a:off x="796798" y="5732178"/>
            <a:ext cx="8383270" cy="744822"/>
            <a:chOff x="796798" y="5016818"/>
            <a:chExt cx="8383270" cy="744822"/>
          </a:xfrm>
        </p:grpSpPr>
        <p:pic>
          <p:nvPicPr>
            <p:cNvPr id="12" name="Picture 11">
              <a:extLst>
                <a:ext uri="{FF2B5EF4-FFF2-40B4-BE49-F238E27FC236}">
                  <a16:creationId xmlns:a16="http://schemas.microsoft.com/office/drawing/2014/main" id="{9B16040A-6317-0E4E-B5CA-15FED47F14EC}"/>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96798" y="5016818"/>
              <a:ext cx="457200" cy="457200"/>
            </a:xfrm>
            <a:prstGeom prst="rect">
              <a:avLst/>
            </a:prstGeom>
          </p:spPr>
        </p:pic>
        <p:sp>
          <p:nvSpPr>
            <p:cNvPr id="13" name="Content Placeholder 1">
              <a:extLst>
                <a:ext uri="{FF2B5EF4-FFF2-40B4-BE49-F238E27FC236}">
                  <a16:creationId xmlns:a16="http://schemas.microsoft.com/office/drawing/2014/main" id="{9AE37E7C-2B5F-584B-B73E-62020B6A47E1}"/>
                </a:ext>
              </a:extLst>
            </p:cNvPr>
            <p:cNvSpPr txBox="1">
              <a:spLocks/>
            </p:cNvSpPr>
            <p:nvPr/>
          </p:nvSpPr>
          <p:spPr>
            <a:xfrm>
              <a:off x="1235964" y="5028025"/>
              <a:ext cx="7944104" cy="733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dirty="0">
                  <a:solidFill>
                    <a:schemeClr val="tx1"/>
                  </a:solidFill>
                  <a:latin typeface="+mn-lt"/>
                </a:rPr>
                <a:t>You can access your account settings on the top right. </a:t>
              </a:r>
            </a:p>
          </p:txBody>
        </p:sp>
      </p:gr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545201" y="1391350"/>
            <a:ext cx="2342554" cy="1914587"/>
          </a:xfrm>
          <a:prstGeom prst="rect">
            <a:avLst/>
          </a:prstGeom>
        </p:spPr>
      </p:pic>
      <p:grpSp>
        <p:nvGrpSpPr>
          <p:cNvPr id="9" name="Group 8">
            <a:extLst>
              <a:ext uri="{FF2B5EF4-FFF2-40B4-BE49-F238E27FC236}">
                <a16:creationId xmlns:a16="http://schemas.microsoft.com/office/drawing/2014/main" id="{2DA7055C-B96D-7B77-2507-D509AF4FE5AE}"/>
              </a:ext>
            </a:extLst>
          </p:cNvPr>
          <p:cNvGrpSpPr/>
          <p:nvPr/>
        </p:nvGrpSpPr>
        <p:grpSpPr>
          <a:xfrm>
            <a:off x="764032" y="4834870"/>
            <a:ext cx="6271768" cy="651530"/>
            <a:chOff x="764032" y="4163770"/>
            <a:chExt cx="6271768" cy="651530"/>
          </a:xfrm>
        </p:grpSpPr>
        <p:pic>
          <p:nvPicPr>
            <p:cNvPr id="14" name="Picture 13">
              <a:extLst>
                <a:ext uri="{FF2B5EF4-FFF2-40B4-BE49-F238E27FC236}">
                  <a16:creationId xmlns:a16="http://schemas.microsoft.com/office/drawing/2014/main" id="{8AA19D00-4E08-A843-9C29-623822328C29}"/>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4267200"/>
              <a:ext cx="457200" cy="457200"/>
            </a:xfrm>
            <a:prstGeom prst="rect">
              <a:avLst/>
            </a:prstGeom>
          </p:spPr>
        </p:pic>
        <p:sp>
          <p:nvSpPr>
            <p:cNvPr id="16" name="Content Placeholder 1">
              <a:extLst>
                <a:ext uri="{FF2B5EF4-FFF2-40B4-BE49-F238E27FC236}">
                  <a16:creationId xmlns:a16="http://schemas.microsoft.com/office/drawing/2014/main" id="{5AB6DD1E-FBA3-D548-9F43-5655B478163C}"/>
                </a:ext>
              </a:extLst>
            </p:cNvPr>
            <p:cNvSpPr txBox="1">
              <a:spLocks/>
            </p:cNvSpPr>
            <p:nvPr/>
          </p:nvSpPr>
          <p:spPr>
            <a:xfrm>
              <a:off x="1221232" y="4163770"/>
              <a:ext cx="5814568" cy="6515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dirty="0">
                  <a:solidFill>
                    <a:schemeClr val="tx1"/>
                  </a:solidFill>
                  <a:latin typeface="+mn-lt"/>
                </a:rPr>
                <a:t>You can look for specific messages using the search box at the top.</a:t>
              </a:r>
            </a:p>
          </p:txBody>
        </p:sp>
      </p:grpSp>
    </p:spTree>
    <p:extLst>
      <p:ext uri="{BB962C8B-B14F-4D97-AF65-F5344CB8AC3E}">
        <p14:creationId xmlns:p14="http://schemas.microsoft.com/office/powerpoint/2010/main" val="1034764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Logging Out of Your Email</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23</a:t>
            </a:fld>
            <a:endParaRPr lang="en-US" dirty="0"/>
          </a:p>
        </p:txBody>
      </p:sp>
      <p:pic>
        <p:nvPicPr>
          <p:cNvPr id="6" name="Picture 5" descr="Graphical user interface, text, application, email&#10;&#10;Description automatically generated">
            <a:extLst>
              <a:ext uri="{FF2B5EF4-FFF2-40B4-BE49-F238E27FC236}">
                <a16:creationId xmlns:a16="http://schemas.microsoft.com/office/drawing/2014/main" id="{8A6BF9FA-35B1-5240-85DF-8A16E39498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3409" y="1421180"/>
            <a:ext cx="7797182" cy="5097159"/>
          </a:xfrm>
          <a:prstGeom prst="rect">
            <a:avLst/>
          </a:prstGeom>
          <a:solidFill>
            <a:schemeClr val="tx1"/>
          </a:solidFill>
          <a:ln>
            <a:solidFill>
              <a:schemeClr val="tx1"/>
            </a:solidFill>
          </a:ln>
        </p:spPr>
      </p:pic>
      <p:sp>
        <p:nvSpPr>
          <p:cNvPr id="7" name="Rectangle 6">
            <a:extLst>
              <a:ext uri="{FF2B5EF4-FFF2-40B4-BE49-F238E27FC236}">
                <a16:creationId xmlns:a16="http://schemas.microsoft.com/office/drawing/2014/main" id="{3E50892D-851C-414F-90D9-66BE8D90C748}"/>
              </a:ext>
            </a:extLst>
          </p:cNvPr>
          <p:cNvSpPr/>
          <p:nvPr/>
        </p:nvSpPr>
        <p:spPr>
          <a:xfrm>
            <a:off x="8009467" y="1421180"/>
            <a:ext cx="444191" cy="51282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 name="Straight Arrow Connector 4">
            <a:extLst>
              <a:ext uri="{FF2B5EF4-FFF2-40B4-BE49-F238E27FC236}">
                <a16:creationId xmlns:a16="http://schemas.microsoft.com/office/drawing/2014/main" id="{454C8C44-0758-C341-8930-1D0EA408609B}"/>
              </a:ext>
            </a:extLst>
          </p:cNvPr>
          <p:cNvCxnSpPr>
            <a:cxnSpLocks/>
          </p:cNvCxnSpPr>
          <p:nvPr/>
        </p:nvCxnSpPr>
        <p:spPr>
          <a:xfrm flipV="1">
            <a:off x="7078133" y="1934009"/>
            <a:ext cx="812800" cy="673724"/>
          </a:xfrm>
          <a:prstGeom prst="straightConnector1">
            <a:avLst/>
          </a:prstGeom>
          <a:ln w="762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818060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Logging Out of Your Email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24</a:t>
            </a:fld>
            <a:endParaRPr lang="en-US" dirty="0"/>
          </a:p>
        </p:txBody>
      </p:sp>
      <p:pic>
        <p:nvPicPr>
          <p:cNvPr id="8" name="Picture 7">
            <a:extLst>
              <a:ext uri="{FF2B5EF4-FFF2-40B4-BE49-F238E27FC236}">
                <a16:creationId xmlns:a16="http://schemas.microsoft.com/office/drawing/2014/main" id="{CABE39A6-808E-5D4E-806D-76F3CDF0393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3984" y="1422401"/>
            <a:ext cx="7951752" cy="5198204"/>
          </a:xfrm>
          <a:prstGeom prst="rect">
            <a:avLst/>
          </a:prstGeom>
          <a:ln>
            <a:solidFill>
              <a:schemeClr val="tx1"/>
            </a:solidFill>
          </a:ln>
        </p:spPr>
      </p:pic>
      <p:sp>
        <p:nvSpPr>
          <p:cNvPr id="9" name="Rectangle 8">
            <a:extLst>
              <a:ext uri="{FF2B5EF4-FFF2-40B4-BE49-F238E27FC236}">
                <a16:creationId xmlns:a16="http://schemas.microsoft.com/office/drawing/2014/main" id="{3F94678C-5F07-5945-BD6C-7C508906C7A2}"/>
              </a:ext>
            </a:extLst>
          </p:cNvPr>
          <p:cNvSpPr/>
          <p:nvPr/>
        </p:nvSpPr>
        <p:spPr>
          <a:xfrm>
            <a:off x="6807201" y="3996267"/>
            <a:ext cx="829732" cy="412883"/>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20752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#1</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25</a:t>
            </a:fld>
            <a:endParaRPr lang="en-US" dirty="0"/>
          </a:p>
        </p:txBody>
      </p:sp>
    </p:spTree>
    <p:extLst>
      <p:ext uri="{BB962C8B-B14F-4D97-AF65-F5344CB8AC3E}">
        <p14:creationId xmlns:p14="http://schemas.microsoft.com/office/powerpoint/2010/main" val="343337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26</a:t>
            </a:fld>
            <a:endParaRPr lang="en-US" dirty="0"/>
          </a:p>
        </p:txBody>
      </p:sp>
      <p:sp>
        <p:nvSpPr>
          <p:cNvPr id="5" name="TextBox 4">
            <a:extLst>
              <a:ext uri="{FF2B5EF4-FFF2-40B4-BE49-F238E27FC236}">
                <a16:creationId xmlns:a16="http://schemas.microsoft.com/office/drawing/2014/main" id="{C4B3E27D-E0EF-2E4D-AE5F-B4241F0F4089}"/>
              </a:ext>
            </a:extLst>
          </p:cNvPr>
          <p:cNvSpPr txBox="1"/>
          <p:nvPr/>
        </p:nvSpPr>
        <p:spPr>
          <a:xfrm>
            <a:off x="531627" y="1572268"/>
            <a:ext cx="7953153" cy="4108817"/>
          </a:xfrm>
          <a:prstGeom prst="rect">
            <a:avLst/>
          </a:prstGeom>
          <a:noFill/>
        </p:spPr>
        <p:txBody>
          <a:bodyPr wrap="square">
            <a:spAutoFit/>
          </a:bodyPr>
          <a:lstStyle/>
          <a:p>
            <a:pPr marL="0" marR="0">
              <a:spcBef>
                <a:spcPts val="0"/>
              </a:spcBef>
              <a:spcAft>
                <a:spcPts val="0"/>
              </a:spcAft>
            </a:pPr>
            <a:r>
              <a:rPr lang="en-US" sz="3000" b="1" dirty="0">
                <a:effectLst/>
                <a:latin typeface="+mj-lt"/>
                <a:ea typeface="Calibri" panose="020F0502020204030204" pitchFamily="34" charset="0"/>
                <a:cs typeface="Times New Roman" panose="02020603050405020304" pitchFamily="18" charset="0"/>
              </a:rPr>
              <a:t>ACTIVITY #1: Your Email Account</a:t>
            </a:r>
            <a:endParaRPr lang="en-US" sz="3000" dirty="0">
              <a:effectLst/>
              <a:latin typeface="+mj-lt"/>
              <a:ea typeface="Calibri" panose="020F0502020204030204" pitchFamily="34" charset="0"/>
              <a:cs typeface="Times New Roman" panose="02020603050405020304" pitchFamily="18" charset="0"/>
            </a:endParaRPr>
          </a:p>
          <a:p>
            <a:pPr marL="0" marR="0">
              <a:spcBef>
                <a:spcPts val="0"/>
              </a:spcBef>
              <a:spcAft>
                <a:spcPts val="0"/>
              </a:spcAft>
            </a:pPr>
            <a:r>
              <a:rPr lang="en-US" sz="21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n-US" sz="2100" dirty="0">
                <a:effectLst/>
                <a:latin typeface="+mn-lt"/>
                <a:ea typeface="Calibri" panose="020F0502020204030204" pitchFamily="34" charset="0"/>
                <a:cs typeface="Times New Roman" panose="02020603050405020304" pitchFamily="18" charset="0"/>
              </a:rPr>
              <a:t>Use the computer desktop to answer the following questions. </a:t>
            </a:r>
          </a:p>
          <a:p>
            <a:pPr marL="0" marR="0">
              <a:spcBef>
                <a:spcPts val="0"/>
              </a:spcBef>
              <a:spcAft>
                <a:spcPts val="0"/>
              </a:spcAft>
            </a:pPr>
            <a:r>
              <a:rPr lang="en-US" sz="2100" dirty="0">
                <a:effectLst/>
                <a:latin typeface="+mn-lt"/>
                <a:ea typeface="Calibri" panose="020F0502020204030204" pitchFamily="34" charset="0"/>
                <a:cs typeface="Times New Roman" panose="02020603050405020304" pitchFamily="18" charset="0"/>
              </a:rPr>
              <a:t> </a:t>
            </a:r>
          </a:p>
          <a:p>
            <a:pPr marL="0" marR="0">
              <a:spcBef>
                <a:spcPts val="0"/>
              </a:spcBef>
              <a:spcAft>
                <a:spcPts val="0"/>
              </a:spcAft>
            </a:pPr>
            <a:r>
              <a:rPr lang="en-US" sz="2100" dirty="0">
                <a:effectLst/>
                <a:latin typeface="+mn-lt"/>
                <a:ea typeface="Calibri" panose="020F0502020204030204" pitchFamily="34" charset="0"/>
                <a:cs typeface="Times New Roman" panose="02020603050405020304" pitchFamily="18" charset="0"/>
              </a:rPr>
              <a:t>If you don’t have your own computer, follow along with the instructor. </a:t>
            </a:r>
          </a:p>
          <a:p>
            <a:pPr marL="0" marR="0">
              <a:spcBef>
                <a:spcPts val="0"/>
              </a:spcBef>
              <a:spcAft>
                <a:spcPts val="0"/>
              </a:spcAft>
            </a:pPr>
            <a:r>
              <a:rPr lang="en-US" sz="2100" dirty="0">
                <a:effectLst/>
                <a:latin typeface="+mn-lt"/>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2100" dirty="0">
                <a:effectLst/>
                <a:latin typeface="+mn-lt"/>
                <a:ea typeface="Calibri" panose="020F0502020204030204" pitchFamily="34" charset="0"/>
                <a:cs typeface="Times New Roman" panose="02020603050405020304" pitchFamily="18" charset="0"/>
              </a:rPr>
              <a:t>Open a web browser and keep it open.</a:t>
            </a:r>
            <a:br>
              <a:rPr lang="en-US" sz="2100" dirty="0">
                <a:effectLst/>
                <a:latin typeface="+mn-lt"/>
                <a:ea typeface="Calibri" panose="020F0502020204030204" pitchFamily="34" charset="0"/>
                <a:cs typeface="Times New Roman" panose="02020603050405020304" pitchFamily="18" charset="0"/>
              </a:rPr>
            </a:br>
            <a:endParaRPr lang="en-US" sz="21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2100" dirty="0">
                <a:effectLst/>
                <a:latin typeface="+mn-lt"/>
                <a:ea typeface="Calibri" panose="020F0502020204030204" pitchFamily="34" charset="0"/>
                <a:cs typeface="Times New Roman" panose="02020603050405020304" pitchFamily="18" charset="0"/>
              </a:rPr>
              <a:t>In the address bar type </a:t>
            </a:r>
            <a:r>
              <a:rPr lang="en-US" sz="2100" u="sng" dirty="0">
                <a:solidFill>
                  <a:srgbClr val="0563C1"/>
                </a:solidFill>
                <a:effectLst/>
                <a:latin typeface="+mn-lt"/>
                <a:ea typeface="Calibri" panose="020F0502020204030204" pitchFamily="34" charset="0"/>
                <a:cs typeface="Times New Roman" panose="02020603050405020304" pitchFamily="18" charset="0"/>
                <a:hlinkClick r:id="rId3"/>
              </a:rPr>
              <a:t>www.gmail.com</a:t>
            </a:r>
            <a:r>
              <a:rPr lang="en-US" sz="2100" dirty="0">
                <a:effectLst/>
                <a:latin typeface="+mn-lt"/>
                <a:ea typeface="Calibri" panose="020F0502020204030204" pitchFamily="34" charset="0"/>
                <a:cs typeface="Times New Roman" panose="02020603050405020304" pitchFamily="18" charset="0"/>
              </a:rPr>
              <a:t>.</a:t>
            </a:r>
            <a:br>
              <a:rPr lang="en-US" sz="2100" dirty="0">
                <a:effectLst/>
                <a:latin typeface="+mn-lt"/>
                <a:ea typeface="Calibri" panose="020F0502020204030204" pitchFamily="34" charset="0"/>
                <a:cs typeface="Times New Roman" panose="02020603050405020304" pitchFamily="18" charset="0"/>
              </a:rPr>
            </a:br>
            <a:endParaRPr lang="en-US" sz="21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2100" dirty="0">
                <a:effectLst/>
                <a:latin typeface="+mn-lt"/>
                <a:ea typeface="Calibri" panose="020F0502020204030204" pitchFamily="34" charset="0"/>
                <a:cs typeface="Times New Roman" panose="02020603050405020304" pitchFamily="18" charset="0"/>
              </a:rPr>
              <a:t>Log into your Gmail account. </a:t>
            </a:r>
          </a:p>
        </p:txBody>
      </p:sp>
    </p:spTree>
    <p:extLst>
      <p:ext uri="{BB962C8B-B14F-4D97-AF65-F5344CB8AC3E}">
        <p14:creationId xmlns:p14="http://schemas.microsoft.com/office/powerpoint/2010/main" val="40656392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Opening and Replying</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27</a:t>
            </a:fld>
            <a:endParaRPr lang="en-US" dirty="0"/>
          </a:p>
        </p:txBody>
      </p:sp>
      <p:pic>
        <p:nvPicPr>
          <p:cNvPr id="6" name="Picture 5" descr="Graphical user interface, text, application, email&#10;&#10;Description automatically generated">
            <a:extLst>
              <a:ext uri="{FF2B5EF4-FFF2-40B4-BE49-F238E27FC236}">
                <a16:creationId xmlns:a16="http://schemas.microsoft.com/office/drawing/2014/main" id="{8A6BF9FA-35B1-5240-85DF-8A16E39498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99599" y="2215145"/>
            <a:ext cx="6678293" cy="4365721"/>
          </a:xfrm>
          <a:prstGeom prst="rect">
            <a:avLst/>
          </a:prstGeom>
          <a:solidFill>
            <a:schemeClr val="tx1"/>
          </a:solidFill>
          <a:ln>
            <a:solidFill>
              <a:schemeClr val="tx1"/>
            </a:solidFill>
          </a:ln>
        </p:spPr>
      </p:pic>
      <p:sp>
        <p:nvSpPr>
          <p:cNvPr id="5" name="Content Placeholder 1">
            <a:extLst>
              <a:ext uri="{FF2B5EF4-FFF2-40B4-BE49-F238E27FC236}">
                <a16:creationId xmlns:a16="http://schemas.microsoft.com/office/drawing/2014/main" id="{D72CBDBE-A8D2-0B41-9379-76553AC6BA94}"/>
              </a:ext>
            </a:extLst>
          </p:cNvPr>
          <p:cNvSpPr>
            <a:spLocks noGrp="1"/>
          </p:cNvSpPr>
          <p:nvPr>
            <p:ph idx="1"/>
          </p:nvPr>
        </p:nvSpPr>
        <p:spPr>
          <a:xfrm>
            <a:off x="457200" y="1639824"/>
            <a:ext cx="8479536" cy="4325112"/>
          </a:xfrm>
        </p:spPr>
        <p:txBody>
          <a:bodyPr/>
          <a:lstStyle/>
          <a:p>
            <a:r>
              <a:rPr lang="en-US" b="1" dirty="0">
                <a:solidFill>
                  <a:schemeClr val="tx1"/>
                </a:solidFill>
              </a:rPr>
              <a:t>Inbox: </a:t>
            </a:r>
            <a:r>
              <a:rPr lang="en-US" dirty="0">
                <a:solidFill>
                  <a:schemeClr val="tx1"/>
                </a:solidFill>
              </a:rPr>
              <a:t>Where your email is received</a:t>
            </a:r>
            <a:r>
              <a:rPr lang="en-US" b="1" dirty="0">
                <a:solidFill>
                  <a:schemeClr val="tx1"/>
                </a:solidFill>
              </a:rPr>
              <a:t> </a:t>
            </a:r>
          </a:p>
          <a:p>
            <a:endParaRPr lang="en-US" b="1" dirty="0">
              <a:solidFill>
                <a:schemeClr val="tx1"/>
              </a:solidFill>
            </a:endParaRPr>
          </a:p>
          <a:p>
            <a:pPr marL="82296" indent="0" algn="ctr">
              <a:buNone/>
            </a:pPr>
            <a:endParaRPr lang="en-US" dirty="0">
              <a:solidFill>
                <a:schemeClr val="tx1"/>
              </a:solidFill>
            </a:endParaRPr>
          </a:p>
          <a:p>
            <a:endParaRPr lang="en-US" dirty="0">
              <a:solidFill>
                <a:schemeClr val="tx1"/>
              </a:solidFill>
            </a:endParaRPr>
          </a:p>
        </p:txBody>
      </p:sp>
    </p:spTree>
    <p:extLst>
      <p:ext uri="{BB962C8B-B14F-4D97-AF65-F5344CB8AC3E}">
        <p14:creationId xmlns:p14="http://schemas.microsoft.com/office/powerpoint/2010/main" val="10829797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Opening and Replying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28</a:t>
            </a:fld>
            <a:endParaRPr lang="en-US" dirty="0"/>
          </a:p>
        </p:txBody>
      </p:sp>
      <p:pic>
        <p:nvPicPr>
          <p:cNvPr id="6" name="Picture 5" descr="Graphical user interface, text, application, email&#10;&#10;Description automatically generated">
            <a:extLst>
              <a:ext uri="{FF2B5EF4-FFF2-40B4-BE49-F238E27FC236}">
                <a16:creationId xmlns:a16="http://schemas.microsoft.com/office/drawing/2014/main" id="{8A6BF9FA-35B1-5240-85DF-8A16E39498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66800" y="2073179"/>
            <a:ext cx="6678293" cy="4365721"/>
          </a:xfrm>
          <a:prstGeom prst="rect">
            <a:avLst/>
          </a:prstGeom>
          <a:solidFill>
            <a:schemeClr val="tx1"/>
          </a:solidFill>
          <a:ln>
            <a:solidFill>
              <a:schemeClr val="tx1"/>
            </a:solidFill>
          </a:ln>
        </p:spPr>
      </p:pic>
      <p:sp>
        <p:nvSpPr>
          <p:cNvPr id="12" name="Rectangle 11">
            <a:extLst>
              <a:ext uri="{FF2B5EF4-FFF2-40B4-BE49-F238E27FC236}">
                <a16:creationId xmlns:a16="http://schemas.microsoft.com/office/drawing/2014/main" id="{32ECCAC3-6518-B34A-8BEB-0B622D6B6EEA}"/>
              </a:ext>
            </a:extLst>
          </p:cNvPr>
          <p:cNvSpPr/>
          <p:nvPr/>
        </p:nvSpPr>
        <p:spPr>
          <a:xfrm>
            <a:off x="2988129" y="3092728"/>
            <a:ext cx="996042" cy="24492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CD649C99-DA89-2942-A88D-CB9575CAFFFB}"/>
              </a:ext>
            </a:extLst>
          </p:cNvPr>
          <p:cNvSpPr/>
          <p:nvPr/>
        </p:nvSpPr>
        <p:spPr>
          <a:xfrm>
            <a:off x="4198947" y="3095008"/>
            <a:ext cx="1093724" cy="24492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87E829C-8BB7-F74C-9AA4-70628E843888}"/>
              </a:ext>
            </a:extLst>
          </p:cNvPr>
          <p:cNvSpPr/>
          <p:nvPr/>
        </p:nvSpPr>
        <p:spPr>
          <a:xfrm>
            <a:off x="6816436" y="3100452"/>
            <a:ext cx="549002" cy="239484"/>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ectangle 14">
            <a:extLst>
              <a:ext uri="{FF2B5EF4-FFF2-40B4-BE49-F238E27FC236}">
                <a16:creationId xmlns:a16="http://schemas.microsoft.com/office/drawing/2014/main" id="{C0E71359-3BD7-724E-8A4B-3B8DCFE9F1D9}"/>
              </a:ext>
            </a:extLst>
          </p:cNvPr>
          <p:cNvSpPr/>
          <p:nvPr/>
        </p:nvSpPr>
        <p:spPr>
          <a:xfrm>
            <a:off x="5292671" y="3088902"/>
            <a:ext cx="1377782" cy="24492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62521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dissolv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1" nodeType="clickEffect">
                                  <p:stCondLst>
                                    <p:cond delay="0"/>
                                  </p:stCondLst>
                                  <p:childTnLst>
                                    <p:animEffect transition="out" filter="dissolv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dissolv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1" nodeType="clickEffect">
                                  <p:stCondLst>
                                    <p:cond delay="0"/>
                                  </p:stCondLst>
                                  <p:childTnLst>
                                    <p:animEffect transition="out" filter="dissolv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dissolve">
                                      <p:cBhvr>
                                        <p:cTn id="27" dur="500"/>
                                        <p:tgtEl>
                                          <p:spTgt spid="15"/>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1" nodeType="clickEffect">
                                  <p:stCondLst>
                                    <p:cond delay="0"/>
                                  </p:stCondLst>
                                  <p:childTnLst>
                                    <p:set>
                                      <p:cBhvr>
                                        <p:cTn id="31" dur="1" fill="hold">
                                          <p:stCondLst>
                                            <p:cond delay="0"/>
                                          </p:stCondLst>
                                        </p:cTn>
                                        <p:tgtEl>
                                          <p:spTgt spid="15"/>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dissolve">
                                      <p:cBhvr>
                                        <p:cTn id="36" dur="500"/>
                                        <p:tgtEl>
                                          <p:spTgt spid="14"/>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3" grpId="0" animBg="1"/>
      <p:bldP spid="13" grpId="1" animBg="1"/>
      <p:bldP spid="14" grpId="0" animBg="1"/>
      <p:bldP spid="14" grpId="1" animBg="1"/>
      <p:bldP spid="15" grpId="0" animBg="1"/>
      <p:bldP spid="1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Opening and Replying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29</a:t>
            </a:fld>
            <a:endParaRPr lang="en-US" dirty="0"/>
          </a:p>
        </p:txBody>
      </p:sp>
      <p:pic>
        <p:nvPicPr>
          <p:cNvPr id="6" name="Picture 5" descr="Graphical user interface, text, application, email&#10;&#10;Description automatically generated">
            <a:extLst>
              <a:ext uri="{FF2B5EF4-FFF2-40B4-BE49-F238E27FC236}">
                <a16:creationId xmlns:a16="http://schemas.microsoft.com/office/drawing/2014/main" id="{8A6BF9FA-35B1-5240-85DF-8A16E39498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77778" y="2086817"/>
            <a:ext cx="6678293" cy="4365721"/>
          </a:xfrm>
          <a:prstGeom prst="rect">
            <a:avLst/>
          </a:prstGeom>
          <a:solidFill>
            <a:schemeClr val="tx1"/>
          </a:solidFill>
          <a:ln>
            <a:solidFill>
              <a:schemeClr val="tx1"/>
            </a:solidFill>
          </a:ln>
        </p:spPr>
      </p:pic>
      <p:sp>
        <p:nvSpPr>
          <p:cNvPr id="10" name="Rectangle 9">
            <a:extLst>
              <a:ext uri="{FF2B5EF4-FFF2-40B4-BE49-F238E27FC236}">
                <a16:creationId xmlns:a16="http://schemas.microsoft.com/office/drawing/2014/main" id="{FFB9DFFB-4613-8F40-BC51-FE4BDB80A14C}"/>
              </a:ext>
            </a:extLst>
          </p:cNvPr>
          <p:cNvSpPr/>
          <p:nvPr/>
        </p:nvSpPr>
        <p:spPr>
          <a:xfrm>
            <a:off x="1077778" y="2930978"/>
            <a:ext cx="1482541" cy="1873777"/>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2B97C2F7-C5C0-0742-AC1C-3F254C53263A}"/>
              </a:ext>
            </a:extLst>
          </p:cNvPr>
          <p:cNvSpPr/>
          <p:nvPr/>
        </p:nvSpPr>
        <p:spPr>
          <a:xfrm>
            <a:off x="2439626" y="2086817"/>
            <a:ext cx="4094178" cy="473503"/>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5A7B9E4B-31D8-7348-9BFF-5F070287FCDC}"/>
              </a:ext>
            </a:extLst>
          </p:cNvPr>
          <p:cNvSpPr/>
          <p:nvPr/>
        </p:nvSpPr>
        <p:spPr>
          <a:xfrm>
            <a:off x="7365076" y="2097069"/>
            <a:ext cx="390995" cy="46325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a:extLst>
              <a:ext uri="{FF2B5EF4-FFF2-40B4-BE49-F238E27FC236}">
                <a16:creationId xmlns:a16="http://schemas.microsoft.com/office/drawing/2014/main" id="{8E482017-D647-BF4F-BFD5-D5C19F625A5F}"/>
              </a:ext>
            </a:extLst>
          </p:cNvPr>
          <p:cNvSpPr/>
          <p:nvPr/>
        </p:nvSpPr>
        <p:spPr>
          <a:xfrm>
            <a:off x="2693218" y="3133255"/>
            <a:ext cx="4671858" cy="473503"/>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256442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dissolv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1"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dissolve">
                                      <p:cBhvr>
                                        <p:cTn id="22" dur="5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1" nodeType="clickEffect">
                                  <p:stCondLst>
                                    <p:cond delay="0"/>
                                  </p:stCondLst>
                                  <p:childTnLst>
                                    <p:animEffect transition="out" filter="dissolv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dissolve">
                                      <p:cBhvr>
                                        <p:cTn id="32" dur="500"/>
                                        <p:tgtEl>
                                          <p:spTgt spid="12"/>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1" nodeType="clickEffect">
                                  <p:stCondLst>
                                    <p:cond delay="0"/>
                                  </p:stCondLst>
                                  <p:childTnLst>
                                    <p:animEffect transition="out" filter="dissolv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dissolve">
                                      <p:cBhvr>
                                        <p:cTn id="42" dur="500"/>
                                        <p:tgtEl>
                                          <p:spTgt spid="13"/>
                                        </p:tgtEl>
                                      </p:cBhvr>
                                    </p:animEffect>
                                  </p:childTnLst>
                                </p:cTn>
                              </p:par>
                            </p:childTnLst>
                          </p:cTn>
                        </p:par>
                      </p:childTnLst>
                    </p:cTn>
                  </p:par>
                  <p:par>
                    <p:cTn id="43" fill="hold">
                      <p:stCondLst>
                        <p:cond delay="indefinite"/>
                      </p:stCondLst>
                      <p:childTnLst>
                        <p:par>
                          <p:cTn id="44" fill="hold">
                            <p:stCondLst>
                              <p:cond delay="0"/>
                            </p:stCondLst>
                            <p:childTnLst>
                              <p:par>
                                <p:cTn id="45" presetID="1" presetClass="exit" presetSubtype="0" fill="hold" grpId="1" nodeType="clickEffect">
                                  <p:stCondLst>
                                    <p:cond delay="0"/>
                                  </p:stCondLst>
                                  <p:childTnLst>
                                    <p:set>
                                      <p:cBhvr>
                                        <p:cTn id="46" dur="1" fill="hold">
                                          <p:stCondLst>
                                            <p:cond delay="0"/>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0" grpId="1" animBg="1"/>
      <p:bldP spid="11" grpId="0" animBg="1"/>
      <p:bldP spid="11" grpId="1" animBg="1"/>
      <p:bldP spid="12" grpId="0" animBg="1"/>
      <p:bldP spid="12" grpId="1" animBg="1"/>
      <p:bldP spid="13" grpId="0" animBg="1"/>
      <p:bldP spid="13"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3</a:t>
            </a:fld>
            <a:endParaRPr lang="en-US" dirty="0"/>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533400"/>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Introduction</a:t>
            </a:r>
          </a:p>
        </p:txBody>
      </p:sp>
      <p:sp>
        <p:nvSpPr>
          <p:cNvPr id="34" name="Content Placeholder 1">
            <a:extLst>
              <a:ext uri="{FF2B5EF4-FFF2-40B4-BE49-F238E27FC236}">
                <a16:creationId xmlns:a16="http://schemas.microsoft.com/office/drawing/2014/main" id="{206698C6-64A5-5943-9710-FF45E2ACD3FE}"/>
              </a:ext>
            </a:extLst>
          </p:cNvPr>
          <p:cNvSpPr>
            <a:spLocks noGrp="1"/>
          </p:cNvSpPr>
          <p:nvPr>
            <p:ph idx="1"/>
          </p:nvPr>
        </p:nvSpPr>
        <p:spPr>
          <a:xfrm>
            <a:off x="457201" y="1639824"/>
            <a:ext cx="5650592" cy="4325112"/>
          </a:xfrm>
        </p:spPr>
        <p:txBody>
          <a:bodyPr/>
          <a:lstStyle/>
          <a:p>
            <a:pPr marL="82296" indent="0">
              <a:buNone/>
            </a:pPr>
            <a:r>
              <a:rPr lang="en-US" sz="2400" dirty="0">
                <a:solidFill>
                  <a:schemeClr val="tx1"/>
                </a:solidFill>
              </a:rPr>
              <a:t>There are many things you can do with an email account. What do you want to do with your email account?   </a:t>
            </a:r>
          </a:p>
          <a:p>
            <a:pPr lvl="1"/>
            <a:endParaRPr lang="en-US" dirty="0">
              <a:solidFill>
                <a:schemeClr val="tx1"/>
              </a:solidFill>
            </a:endParaRPr>
          </a:p>
          <a:p>
            <a:pPr lvl="1"/>
            <a:endParaRPr lang="en-US" dirty="0">
              <a:solidFill>
                <a:schemeClr val="tx1"/>
              </a:solidFill>
            </a:endParaRPr>
          </a:p>
          <a:p>
            <a:pPr lvl="1"/>
            <a:endParaRPr lang="en-US" dirty="0">
              <a:solidFill>
                <a:schemeClr val="tx1"/>
              </a:solidFill>
            </a:endParaRPr>
          </a:p>
        </p:txBody>
      </p:sp>
      <p:pic>
        <p:nvPicPr>
          <p:cNvPr id="35" name="Picture 34" descr="Icon&#10;&#10;Description automatically generated">
            <a:extLst>
              <a:ext uri="{FF2B5EF4-FFF2-40B4-BE49-F238E27FC236}">
                <a16:creationId xmlns:a16="http://schemas.microsoft.com/office/drawing/2014/main" id="{B9755C4A-1E80-274C-B25A-2B94032647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07792" y="731520"/>
            <a:ext cx="2579008" cy="2253727"/>
          </a:xfrm>
          <a:prstGeom prst="rect">
            <a:avLst/>
          </a:prstGeom>
        </p:spPr>
      </p:pic>
    </p:spTree>
    <p:extLst>
      <p:ext uri="{BB962C8B-B14F-4D97-AF65-F5344CB8AC3E}">
        <p14:creationId xmlns:p14="http://schemas.microsoft.com/office/powerpoint/2010/main" val="2314098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Opening and Replying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30</a:t>
            </a:fld>
            <a:endParaRPr lang="en-US" dirty="0"/>
          </a:p>
        </p:txBody>
      </p:sp>
      <p:sp>
        <p:nvSpPr>
          <p:cNvPr id="5" name="Content Placeholder 1">
            <a:extLst>
              <a:ext uri="{FF2B5EF4-FFF2-40B4-BE49-F238E27FC236}">
                <a16:creationId xmlns:a16="http://schemas.microsoft.com/office/drawing/2014/main" id="{D72CBDBE-A8D2-0B41-9379-76553AC6BA94}"/>
              </a:ext>
            </a:extLst>
          </p:cNvPr>
          <p:cNvSpPr>
            <a:spLocks noGrp="1"/>
          </p:cNvSpPr>
          <p:nvPr>
            <p:ph idx="1"/>
          </p:nvPr>
        </p:nvSpPr>
        <p:spPr>
          <a:xfrm>
            <a:off x="457200" y="1639824"/>
            <a:ext cx="8479536" cy="4325112"/>
          </a:xfrm>
        </p:spPr>
        <p:txBody>
          <a:bodyPr/>
          <a:lstStyle/>
          <a:p>
            <a:r>
              <a:rPr lang="en-US" b="1" dirty="0">
                <a:solidFill>
                  <a:schemeClr val="tx1"/>
                </a:solidFill>
              </a:rPr>
              <a:t>Reply: </a:t>
            </a:r>
            <a:r>
              <a:rPr lang="en-US" dirty="0">
                <a:solidFill>
                  <a:schemeClr val="tx1"/>
                </a:solidFill>
              </a:rPr>
              <a:t>to send a message to the person who sent the email</a:t>
            </a:r>
          </a:p>
          <a:p>
            <a:endParaRPr lang="en-US" b="1" dirty="0">
              <a:solidFill>
                <a:schemeClr val="tx1"/>
              </a:solidFill>
            </a:endParaRPr>
          </a:p>
          <a:p>
            <a:pPr marL="82296" indent="0" algn="ctr">
              <a:buNone/>
            </a:pPr>
            <a:endParaRPr lang="en-US" dirty="0">
              <a:solidFill>
                <a:schemeClr val="tx1"/>
              </a:solidFill>
            </a:endParaRPr>
          </a:p>
          <a:p>
            <a:endParaRPr lang="en-US" dirty="0">
              <a:solidFill>
                <a:schemeClr val="tx1"/>
              </a:solidFill>
            </a:endParaRPr>
          </a:p>
        </p:txBody>
      </p:sp>
      <p:pic>
        <p:nvPicPr>
          <p:cNvPr id="7" name="Picture 6">
            <a:extLst>
              <a:ext uri="{FF2B5EF4-FFF2-40B4-BE49-F238E27FC236}">
                <a16:creationId xmlns:a16="http://schemas.microsoft.com/office/drawing/2014/main" id="{BF105D51-B203-7441-9AC2-F81B4974331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86928" y="2070122"/>
            <a:ext cx="6970143" cy="4556508"/>
          </a:xfrm>
          <a:prstGeom prst="rect">
            <a:avLst/>
          </a:prstGeom>
          <a:ln>
            <a:solidFill>
              <a:schemeClr val="tx1"/>
            </a:solidFill>
          </a:ln>
        </p:spPr>
      </p:pic>
      <p:sp>
        <p:nvSpPr>
          <p:cNvPr id="8" name="Rectangle 7">
            <a:extLst>
              <a:ext uri="{FF2B5EF4-FFF2-40B4-BE49-F238E27FC236}">
                <a16:creationId xmlns:a16="http://schemas.microsoft.com/office/drawing/2014/main" id="{34385800-211C-C84A-9411-01EDF83E26FE}"/>
              </a:ext>
            </a:extLst>
          </p:cNvPr>
          <p:cNvSpPr/>
          <p:nvPr/>
        </p:nvSpPr>
        <p:spPr>
          <a:xfrm>
            <a:off x="3122762" y="4951563"/>
            <a:ext cx="810884" cy="414067"/>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D6AAB5EF-7382-6E45-9BFB-495E144DA16A}"/>
              </a:ext>
            </a:extLst>
          </p:cNvPr>
          <p:cNvSpPr/>
          <p:nvPr/>
        </p:nvSpPr>
        <p:spPr>
          <a:xfrm>
            <a:off x="7039154" y="3191774"/>
            <a:ext cx="310551" cy="271732"/>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24817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ssolv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1" nodeType="clickEffect">
                                  <p:stCondLst>
                                    <p:cond delay="0"/>
                                  </p:stCondLst>
                                  <p:childTnLst>
                                    <p:animEffect transition="out" filter="dissolv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dissolve">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1" nodeType="clickEffect">
                                  <p:stCondLst>
                                    <p:cond delay="0"/>
                                  </p:stCondLst>
                                  <p:childTnLst>
                                    <p:animEffect transition="out" filter="dissolv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9" grpId="1"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Opening and Replying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31</a:t>
            </a:fld>
            <a:endParaRPr lang="en-US" dirty="0"/>
          </a:p>
        </p:txBody>
      </p:sp>
      <p:sp>
        <p:nvSpPr>
          <p:cNvPr id="5" name="Content Placeholder 1">
            <a:extLst>
              <a:ext uri="{FF2B5EF4-FFF2-40B4-BE49-F238E27FC236}">
                <a16:creationId xmlns:a16="http://schemas.microsoft.com/office/drawing/2014/main" id="{D72CBDBE-A8D2-0B41-9379-76553AC6BA94}"/>
              </a:ext>
            </a:extLst>
          </p:cNvPr>
          <p:cNvSpPr>
            <a:spLocks noGrp="1"/>
          </p:cNvSpPr>
          <p:nvPr>
            <p:ph idx="1"/>
          </p:nvPr>
        </p:nvSpPr>
        <p:spPr>
          <a:xfrm>
            <a:off x="457200" y="1639824"/>
            <a:ext cx="8479536" cy="4325112"/>
          </a:xfrm>
        </p:spPr>
        <p:txBody>
          <a:bodyPr/>
          <a:lstStyle/>
          <a:p>
            <a:r>
              <a:rPr lang="en-US" b="1" dirty="0">
                <a:solidFill>
                  <a:schemeClr val="tx1"/>
                </a:solidFill>
              </a:rPr>
              <a:t>Reply</a:t>
            </a:r>
            <a:endParaRPr lang="en-US" dirty="0">
              <a:solidFill>
                <a:schemeClr val="tx1"/>
              </a:solidFill>
            </a:endParaRPr>
          </a:p>
          <a:p>
            <a:endParaRPr lang="en-US" b="1" dirty="0">
              <a:solidFill>
                <a:schemeClr val="tx1"/>
              </a:solidFill>
            </a:endParaRPr>
          </a:p>
          <a:p>
            <a:pPr marL="82296" indent="0" algn="ctr">
              <a:buNone/>
            </a:pPr>
            <a:endParaRPr lang="en-US" dirty="0">
              <a:solidFill>
                <a:schemeClr val="tx1"/>
              </a:solidFill>
            </a:endParaRPr>
          </a:p>
          <a:p>
            <a:endParaRPr lang="en-US" dirty="0">
              <a:solidFill>
                <a:schemeClr val="tx1"/>
              </a:solidFill>
            </a:endParaRPr>
          </a:p>
        </p:txBody>
      </p:sp>
      <p:pic>
        <p:nvPicPr>
          <p:cNvPr id="6" name="Picture 5">
            <a:extLst>
              <a:ext uri="{FF2B5EF4-FFF2-40B4-BE49-F238E27FC236}">
                <a16:creationId xmlns:a16="http://schemas.microsoft.com/office/drawing/2014/main" id="{851554EA-7090-4C43-AB66-72872154CF0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7677" y="2116547"/>
            <a:ext cx="6967059" cy="4554493"/>
          </a:xfrm>
          <a:prstGeom prst="rect">
            <a:avLst/>
          </a:prstGeom>
          <a:ln>
            <a:solidFill>
              <a:schemeClr val="tx1"/>
            </a:solidFill>
          </a:ln>
        </p:spPr>
      </p:pic>
    </p:spTree>
    <p:extLst>
      <p:ext uri="{BB962C8B-B14F-4D97-AF65-F5344CB8AC3E}">
        <p14:creationId xmlns:p14="http://schemas.microsoft.com/office/powerpoint/2010/main" val="2366174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Opening and Replying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32</a:t>
            </a:fld>
            <a:endParaRPr lang="en-US" dirty="0"/>
          </a:p>
        </p:txBody>
      </p:sp>
      <p:sp>
        <p:nvSpPr>
          <p:cNvPr id="5" name="Content Placeholder 1">
            <a:extLst>
              <a:ext uri="{FF2B5EF4-FFF2-40B4-BE49-F238E27FC236}">
                <a16:creationId xmlns:a16="http://schemas.microsoft.com/office/drawing/2014/main" id="{D72CBDBE-A8D2-0B41-9379-76553AC6BA94}"/>
              </a:ext>
            </a:extLst>
          </p:cNvPr>
          <p:cNvSpPr>
            <a:spLocks noGrp="1"/>
          </p:cNvSpPr>
          <p:nvPr>
            <p:ph idx="1"/>
          </p:nvPr>
        </p:nvSpPr>
        <p:spPr>
          <a:xfrm>
            <a:off x="457200" y="1639824"/>
            <a:ext cx="8479536" cy="4325112"/>
          </a:xfrm>
        </p:spPr>
        <p:txBody>
          <a:bodyPr/>
          <a:lstStyle/>
          <a:p>
            <a:r>
              <a:rPr lang="en-US" b="1" dirty="0">
                <a:solidFill>
                  <a:schemeClr val="tx1"/>
                </a:solidFill>
              </a:rPr>
              <a:t>Reply</a:t>
            </a:r>
            <a:endParaRPr lang="en-US" dirty="0">
              <a:solidFill>
                <a:schemeClr val="tx1"/>
              </a:solidFill>
            </a:endParaRPr>
          </a:p>
          <a:p>
            <a:endParaRPr lang="en-US" b="1" dirty="0">
              <a:solidFill>
                <a:schemeClr val="tx1"/>
              </a:solidFill>
            </a:endParaRPr>
          </a:p>
          <a:p>
            <a:pPr marL="82296" indent="0" algn="ctr">
              <a:buNone/>
            </a:pPr>
            <a:endParaRPr lang="en-US" dirty="0">
              <a:solidFill>
                <a:schemeClr val="tx1"/>
              </a:solidFill>
            </a:endParaRPr>
          </a:p>
          <a:p>
            <a:endParaRPr lang="en-US" dirty="0">
              <a:solidFill>
                <a:schemeClr val="tx1"/>
              </a:solidFill>
            </a:endParaRPr>
          </a:p>
        </p:txBody>
      </p:sp>
      <p:pic>
        <p:nvPicPr>
          <p:cNvPr id="7" name="Picture 6">
            <a:extLst>
              <a:ext uri="{FF2B5EF4-FFF2-40B4-BE49-F238E27FC236}">
                <a16:creationId xmlns:a16="http://schemas.microsoft.com/office/drawing/2014/main" id="{3880587F-6B56-E74F-B814-86EB15FEF8A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315825" y="2078652"/>
            <a:ext cx="7086304" cy="4632445"/>
          </a:xfrm>
          <a:prstGeom prst="rect">
            <a:avLst/>
          </a:prstGeom>
          <a:ln>
            <a:solidFill>
              <a:schemeClr val="tx1"/>
            </a:solidFill>
          </a:ln>
        </p:spPr>
      </p:pic>
    </p:spTree>
    <p:extLst>
      <p:ext uri="{BB962C8B-B14F-4D97-AF65-F5344CB8AC3E}">
        <p14:creationId xmlns:p14="http://schemas.microsoft.com/office/powerpoint/2010/main" val="3779347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Sending New Messages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33</a:t>
            </a:fld>
            <a:endParaRPr lang="en-US" dirty="0"/>
          </a:p>
        </p:txBody>
      </p:sp>
      <p:pic>
        <p:nvPicPr>
          <p:cNvPr id="6" name="Picture 5" descr="Graphical user interface, text, application, email&#10;&#10;Description automatically generated">
            <a:extLst>
              <a:ext uri="{FF2B5EF4-FFF2-40B4-BE49-F238E27FC236}">
                <a16:creationId xmlns:a16="http://schemas.microsoft.com/office/drawing/2014/main" id="{8A6BF9FA-35B1-5240-85DF-8A16E39498C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3409" y="1421180"/>
            <a:ext cx="7797182" cy="5097159"/>
          </a:xfrm>
          <a:prstGeom prst="rect">
            <a:avLst/>
          </a:prstGeom>
          <a:solidFill>
            <a:schemeClr val="tx1"/>
          </a:solidFill>
          <a:ln>
            <a:solidFill>
              <a:schemeClr val="tx1"/>
            </a:solidFill>
          </a:ln>
        </p:spPr>
      </p:pic>
      <p:sp>
        <p:nvSpPr>
          <p:cNvPr id="7" name="Rectangle 6">
            <a:extLst>
              <a:ext uri="{FF2B5EF4-FFF2-40B4-BE49-F238E27FC236}">
                <a16:creationId xmlns:a16="http://schemas.microsoft.com/office/drawing/2014/main" id="{3E50892D-851C-414F-90D9-66BE8D90C748}"/>
              </a:ext>
            </a:extLst>
          </p:cNvPr>
          <p:cNvSpPr/>
          <p:nvPr/>
        </p:nvSpPr>
        <p:spPr>
          <a:xfrm>
            <a:off x="673409" y="1904445"/>
            <a:ext cx="1191605" cy="51282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794959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Sending New Messages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34</a:t>
            </a:fld>
            <a:endParaRPr lang="en-US" dirty="0"/>
          </a:p>
        </p:txBody>
      </p:sp>
      <p:pic>
        <p:nvPicPr>
          <p:cNvPr id="5" name="Picture 4" descr="Graphical user interface, text, application, email&#10;&#10;Description automatically generated">
            <a:extLst>
              <a:ext uri="{FF2B5EF4-FFF2-40B4-BE49-F238E27FC236}">
                <a16:creationId xmlns:a16="http://schemas.microsoft.com/office/drawing/2014/main" id="{EA769794-00DA-C74A-BCDD-2808053981F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73409" y="1421180"/>
            <a:ext cx="7797182" cy="5097159"/>
          </a:xfrm>
          <a:prstGeom prst="rect">
            <a:avLst/>
          </a:prstGeom>
          <a:solidFill>
            <a:schemeClr val="tx1"/>
          </a:solidFill>
          <a:ln>
            <a:solidFill>
              <a:schemeClr val="tx1"/>
            </a:solidFill>
          </a:ln>
        </p:spPr>
      </p:pic>
    </p:spTree>
    <p:extLst>
      <p:ext uri="{BB962C8B-B14F-4D97-AF65-F5344CB8AC3E}">
        <p14:creationId xmlns:p14="http://schemas.microsoft.com/office/powerpoint/2010/main" val="2942574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Sending New Messages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35</a:t>
            </a:fld>
            <a:endParaRPr lang="en-US" dirty="0"/>
          </a:p>
        </p:txBody>
      </p:sp>
      <p:pic>
        <p:nvPicPr>
          <p:cNvPr id="5" name="Picture 4">
            <a:extLst>
              <a:ext uri="{FF2B5EF4-FFF2-40B4-BE49-F238E27FC236}">
                <a16:creationId xmlns:a16="http://schemas.microsoft.com/office/drawing/2014/main" id="{38601883-5F91-DD42-8429-BB7D27C5484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1631" y="1421744"/>
            <a:ext cx="7844197" cy="5127893"/>
          </a:xfrm>
          <a:prstGeom prst="rect">
            <a:avLst/>
          </a:prstGeom>
          <a:ln>
            <a:solidFill>
              <a:schemeClr val="tx1"/>
            </a:solidFill>
          </a:ln>
        </p:spPr>
      </p:pic>
    </p:spTree>
    <p:extLst>
      <p:ext uri="{BB962C8B-B14F-4D97-AF65-F5344CB8AC3E}">
        <p14:creationId xmlns:p14="http://schemas.microsoft.com/office/powerpoint/2010/main" val="2934062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Sending New Messages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36</a:t>
            </a:fld>
            <a:endParaRPr lang="en-US" dirty="0"/>
          </a:p>
        </p:txBody>
      </p:sp>
      <p:pic>
        <p:nvPicPr>
          <p:cNvPr id="5" name="Picture 4">
            <a:extLst>
              <a:ext uri="{FF2B5EF4-FFF2-40B4-BE49-F238E27FC236}">
                <a16:creationId xmlns:a16="http://schemas.microsoft.com/office/drawing/2014/main" id="{76DE0D80-1E80-C745-A986-0784B660082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46920" y="1290785"/>
            <a:ext cx="7650159" cy="5313165"/>
          </a:xfrm>
          <a:prstGeom prst="rect">
            <a:avLst/>
          </a:prstGeom>
        </p:spPr>
      </p:pic>
      <p:grpSp>
        <p:nvGrpSpPr>
          <p:cNvPr id="8" name="Group 7">
            <a:extLst>
              <a:ext uri="{FF2B5EF4-FFF2-40B4-BE49-F238E27FC236}">
                <a16:creationId xmlns:a16="http://schemas.microsoft.com/office/drawing/2014/main" id="{3E3F6028-B534-888D-4CE7-898966FDFAFA}"/>
              </a:ext>
            </a:extLst>
          </p:cNvPr>
          <p:cNvGrpSpPr/>
          <p:nvPr/>
        </p:nvGrpSpPr>
        <p:grpSpPr>
          <a:xfrm>
            <a:off x="1917444" y="3048000"/>
            <a:ext cx="5716733" cy="651530"/>
            <a:chOff x="1917444" y="3050941"/>
            <a:chExt cx="5716733" cy="651530"/>
          </a:xfrm>
        </p:grpSpPr>
        <p:sp>
          <p:nvSpPr>
            <p:cNvPr id="7" name="Content Placeholder 1">
              <a:extLst>
                <a:ext uri="{FF2B5EF4-FFF2-40B4-BE49-F238E27FC236}">
                  <a16:creationId xmlns:a16="http://schemas.microsoft.com/office/drawing/2014/main" id="{877F4A8E-C1B0-8B4F-95A1-7BB5A3C2F395}"/>
                </a:ext>
              </a:extLst>
            </p:cNvPr>
            <p:cNvSpPr txBox="1">
              <a:spLocks/>
            </p:cNvSpPr>
            <p:nvPr/>
          </p:nvSpPr>
          <p:spPr>
            <a:xfrm>
              <a:off x="2455373" y="3050941"/>
              <a:ext cx="5178804" cy="6515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dirty="0">
                  <a:solidFill>
                    <a:schemeClr val="tx1"/>
                  </a:solidFill>
                  <a:latin typeface="+mn-lt"/>
                </a:rPr>
                <a:t>Include the email address or addresses of the person or people you are sending the message to.</a:t>
              </a:r>
            </a:p>
          </p:txBody>
        </p:sp>
        <p:pic>
          <p:nvPicPr>
            <p:cNvPr id="9" name="Picture 8">
              <a:extLst>
                <a:ext uri="{FF2B5EF4-FFF2-40B4-BE49-F238E27FC236}">
                  <a16:creationId xmlns:a16="http://schemas.microsoft.com/office/drawing/2014/main" id="{F38ACCFA-CD14-9F46-B74F-E24EF9B1230E}"/>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917444" y="3205715"/>
              <a:ext cx="457200" cy="457200"/>
            </a:xfrm>
            <a:prstGeom prst="rect">
              <a:avLst/>
            </a:prstGeom>
          </p:spPr>
        </p:pic>
      </p:grpSp>
      <p:grpSp>
        <p:nvGrpSpPr>
          <p:cNvPr id="6" name="Group 5">
            <a:extLst>
              <a:ext uri="{FF2B5EF4-FFF2-40B4-BE49-F238E27FC236}">
                <a16:creationId xmlns:a16="http://schemas.microsoft.com/office/drawing/2014/main" id="{9C6897E9-188A-7790-FF93-08C81026B0FB}"/>
              </a:ext>
            </a:extLst>
          </p:cNvPr>
          <p:cNvGrpSpPr/>
          <p:nvPr/>
        </p:nvGrpSpPr>
        <p:grpSpPr>
          <a:xfrm>
            <a:off x="1938709" y="4191000"/>
            <a:ext cx="5482817" cy="651530"/>
            <a:chOff x="1938709" y="3999159"/>
            <a:chExt cx="5482817" cy="651530"/>
          </a:xfrm>
        </p:grpSpPr>
        <p:pic>
          <p:nvPicPr>
            <p:cNvPr id="10" name="Picture 9">
              <a:extLst>
                <a:ext uri="{FF2B5EF4-FFF2-40B4-BE49-F238E27FC236}">
                  <a16:creationId xmlns:a16="http://schemas.microsoft.com/office/drawing/2014/main" id="{DABABD33-BFD7-5C4F-B83F-1018B4A406B9}"/>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938709" y="4096223"/>
              <a:ext cx="457200" cy="457200"/>
            </a:xfrm>
            <a:prstGeom prst="rect">
              <a:avLst/>
            </a:prstGeom>
          </p:spPr>
        </p:pic>
        <p:sp>
          <p:nvSpPr>
            <p:cNvPr id="11" name="Content Placeholder 1">
              <a:extLst>
                <a:ext uri="{FF2B5EF4-FFF2-40B4-BE49-F238E27FC236}">
                  <a16:creationId xmlns:a16="http://schemas.microsoft.com/office/drawing/2014/main" id="{90D3CA9C-3827-CC43-8487-C4F6DA28193B}"/>
                </a:ext>
              </a:extLst>
            </p:cNvPr>
            <p:cNvSpPr txBox="1">
              <a:spLocks/>
            </p:cNvSpPr>
            <p:nvPr/>
          </p:nvSpPr>
          <p:spPr>
            <a:xfrm>
              <a:off x="2455372" y="3999159"/>
              <a:ext cx="4966154" cy="6515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dirty="0">
                  <a:solidFill>
                    <a:schemeClr val="tx1"/>
                  </a:solidFill>
                  <a:latin typeface="+mn-lt"/>
                </a:rPr>
                <a:t>Provide a subject, which lets the person know what the message is about.</a:t>
              </a:r>
            </a:p>
          </p:txBody>
        </p:sp>
      </p:grpSp>
      <p:grpSp>
        <p:nvGrpSpPr>
          <p:cNvPr id="2" name="Group 1">
            <a:extLst>
              <a:ext uri="{FF2B5EF4-FFF2-40B4-BE49-F238E27FC236}">
                <a16:creationId xmlns:a16="http://schemas.microsoft.com/office/drawing/2014/main" id="{C8E6A3EA-8728-8599-C201-617320B719A9}"/>
              </a:ext>
            </a:extLst>
          </p:cNvPr>
          <p:cNvGrpSpPr/>
          <p:nvPr/>
        </p:nvGrpSpPr>
        <p:grpSpPr>
          <a:xfrm>
            <a:off x="1955642" y="5117310"/>
            <a:ext cx="5695469" cy="673890"/>
            <a:chOff x="1955642" y="4905830"/>
            <a:chExt cx="5695469" cy="673890"/>
          </a:xfrm>
        </p:grpSpPr>
        <p:sp>
          <p:nvSpPr>
            <p:cNvPr id="12" name="Content Placeholder 1">
              <a:extLst>
                <a:ext uri="{FF2B5EF4-FFF2-40B4-BE49-F238E27FC236}">
                  <a16:creationId xmlns:a16="http://schemas.microsoft.com/office/drawing/2014/main" id="{20AC65D8-E866-6B42-AA9C-F18E84317DB8}"/>
                </a:ext>
              </a:extLst>
            </p:cNvPr>
            <p:cNvSpPr txBox="1">
              <a:spLocks/>
            </p:cNvSpPr>
            <p:nvPr/>
          </p:nvSpPr>
          <p:spPr>
            <a:xfrm>
              <a:off x="2472307" y="4928190"/>
              <a:ext cx="5178804" cy="6515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dirty="0">
                  <a:solidFill>
                    <a:schemeClr val="tx1"/>
                  </a:solidFill>
                  <a:latin typeface="+mn-lt"/>
                </a:rPr>
                <a:t>Type a message in the body of the email.</a:t>
              </a:r>
            </a:p>
          </p:txBody>
        </p:sp>
        <p:pic>
          <p:nvPicPr>
            <p:cNvPr id="13" name="Picture 12">
              <a:extLst>
                <a:ext uri="{FF2B5EF4-FFF2-40B4-BE49-F238E27FC236}">
                  <a16:creationId xmlns:a16="http://schemas.microsoft.com/office/drawing/2014/main" id="{D43018B9-881A-8245-ADA3-6853475D1BD6}"/>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1955642" y="4905830"/>
              <a:ext cx="457200" cy="457200"/>
            </a:xfrm>
            <a:prstGeom prst="rect">
              <a:avLst/>
            </a:prstGeom>
          </p:spPr>
        </p:pic>
      </p:grpSp>
    </p:spTree>
    <p:extLst>
      <p:ext uri="{BB962C8B-B14F-4D97-AF65-F5344CB8AC3E}">
        <p14:creationId xmlns:p14="http://schemas.microsoft.com/office/powerpoint/2010/main" val="1058646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Sending New Messages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37</a:t>
            </a:fld>
            <a:endParaRPr lang="en-US" dirty="0"/>
          </a:p>
        </p:txBody>
      </p:sp>
      <p:pic>
        <p:nvPicPr>
          <p:cNvPr id="6" name="Picture 5">
            <a:extLst>
              <a:ext uri="{FF2B5EF4-FFF2-40B4-BE49-F238E27FC236}">
                <a16:creationId xmlns:a16="http://schemas.microsoft.com/office/drawing/2014/main" id="{F19735D2-0F0C-8846-B1D2-5091EA4B84C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11200" y="1454716"/>
            <a:ext cx="7721600" cy="5047749"/>
          </a:xfrm>
          <a:prstGeom prst="rect">
            <a:avLst/>
          </a:prstGeom>
          <a:ln>
            <a:solidFill>
              <a:schemeClr val="tx1"/>
            </a:solidFill>
          </a:ln>
        </p:spPr>
      </p:pic>
      <p:sp>
        <p:nvSpPr>
          <p:cNvPr id="7" name="Rectangle 6">
            <a:extLst>
              <a:ext uri="{FF2B5EF4-FFF2-40B4-BE49-F238E27FC236}">
                <a16:creationId xmlns:a16="http://schemas.microsoft.com/office/drawing/2014/main" id="{D32EFF86-0A30-2C4C-B211-3DDF9CF0EC4F}"/>
              </a:ext>
            </a:extLst>
          </p:cNvPr>
          <p:cNvSpPr/>
          <p:nvPr/>
        </p:nvSpPr>
        <p:spPr>
          <a:xfrm>
            <a:off x="795865" y="5879503"/>
            <a:ext cx="2726268" cy="51282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7530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Sending New Messages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38</a:t>
            </a:fld>
            <a:endParaRPr lang="en-US" dirty="0"/>
          </a:p>
        </p:txBody>
      </p:sp>
      <p:pic>
        <p:nvPicPr>
          <p:cNvPr id="6" name="Picture 5">
            <a:extLst>
              <a:ext uri="{FF2B5EF4-FFF2-40B4-BE49-F238E27FC236}">
                <a16:creationId xmlns:a16="http://schemas.microsoft.com/office/drawing/2014/main" id="{F19735D2-0F0C-8846-B1D2-5091EA4B84C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11199" y="1454716"/>
            <a:ext cx="8161013" cy="3218884"/>
          </a:xfrm>
          <a:prstGeom prst="rect">
            <a:avLst/>
          </a:prstGeom>
          <a:ln>
            <a:solidFill>
              <a:schemeClr val="tx1"/>
            </a:solidFill>
          </a:ln>
        </p:spPr>
      </p:pic>
      <p:sp>
        <p:nvSpPr>
          <p:cNvPr id="7" name="Rectangle 6">
            <a:extLst>
              <a:ext uri="{FF2B5EF4-FFF2-40B4-BE49-F238E27FC236}">
                <a16:creationId xmlns:a16="http://schemas.microsoft.com/office/drawing/2014/main" id="{D32EFF86-0A30-2C4C-B211-3DDF9CF0EC4F}"/>
              </a:ext>
            </a:extLst>
          </p:cNvPr>
          <p:cNvSpPr/>
          <p:nvPr/>
        </p:nvSpPr>
        <p:spPr>
          <a:xfrm>
            <a:off x="761999" y="3623733"/>
            <a:ext cx="1371602" cy="30480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07998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#2</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39</a:t>
            </a:fld>
            <a:endParaRPr lang="en-US" dirty="0"/>
          </a:p>
        </p:txBody>
      </p:sp>
    </p:spTree>
    <p:extLst>
      <p:ext uri="{BB962C8B-B14F-4D97-AF65-F5344CB8AC3E}">
        <p14:creationId xmlns:p14="http://schemas.microsoft.com/office/powerpoint/2010/main" val="2775150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4</a:t>
            </a:fld>
            <a:endParaRPr lang="en-US" dirty="0"/>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533400"/>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Introduction (continued)</a:t>
            </a:r>
          </a:p>
        </p:txBody>
      </p:sp>
      <p:sp>
        <p:nvSpPr>
          <p:cNvPr id="34" name="Content Placeholder 1">
            <a:extLst>
              <a:ext uri="{FF2B5EF4-FFF2-40B4-BE49-F238E27FC236}">
                <a16:creationId xmlns:a16="http://schemas.microsoft.com/office/drawing/2014/main" id="{557ADE14-928D-F04B-A31A-F9138A81E039}"/>
              </a:ext>
            </a:extLst>
          </p:cNvPr>
          <p:cNvSpPr txBox="1">
            <a:spLocks/>
          </p:cNvSpPr>
          <p:nvPr/>
        </p:nvSpPr>
        <p:spPr>
          <a:xfrm>
            <a:off x="457200" y="1639824"/>
            <a:ext cx="8479536" cy="4325112"/>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b="1" dirty="0">
                <a:solidFill>
                  <a:schemeClr val="tx1"/>
                </a:solidFill>
                <a:latin typeface="+mn-lt"/>
              </a:rPr>
              <a:t>Web browser:</a:t>
            </a:r>
            <a:r>
              <a:rPr lang="en-US" sz="2100" dirty="0">
                <a:solidFill>
                  <a:schemeClr val="tx1"/>
                </a:solidFill>
                <a:latin typeface="+mn-lt"/>
              </a:rPr>
              <a:t> a program that allows you to view websites and navigate between them using hyperlinks</a:t>
            </a:r>
            <a:endParaRPr lang="en-US" dirty="0">
              <a:solidFill>
                <a:schemeClr val="tx1"/>
              </a:solidFill>
              <a:latin typeface="+mn-lt"/>
            </a:endParaRPr>
          </a:p>
          <a:p>
            <a:endParaRPr lang="en-US" dirty="0">
              <a:solidFill>
                <a:schemeClr val="tx1"/>
              </a:solidFill>
            </a:endParaRPr>
          </a:p>
        </p:txBody>
      </p:sp>
      <p:grpSp>
        <p:nvGrpSpPr>
          <p:cNvPr id="35" name="Group 34">
            <a:extLst>
              <a:ext uri="{FF2B5EF4-FFF2-40B4-BE49-F238E27FC236}">
                <a16:creationId xmlns:a16="http://schemas.microsoft.com/office/drawing/2014/main" id="{2CC9BC32-5C74-1047-9CEC-E7808B52F93B}"/>
              </a:ext>
              <a:ext uri="{C183D7F6-B498-43B3-948B-1728B52AA6E4}">
                <adec:decorative xmlns:adec="http://schemas.microsoft.com/office/drawing/2017/decorative" val="1"/>
              </a:ext>
            </a:extLst>
          </p:cNvPr>
          <p:cNvGrpSpPr/>
          <p:nvPr/>
        </p:nvGrpSpPr>
        <p:grpSpPr>
          <a:xfrm>
            <a:off x="778731" y="2861159"/>
            <a:ext cx="3915534" cy="3039620"/>
            <a:chOff x="2390214" y="3429000"/>
            <a:chExt cx="4363571" cy="3062433"/>
          </a:xfrm>
        </p:grpSpPr>
        <p:pic>
          <p:nvPicPr>
            <p:cNvPr id="36" name="Picture 35" descr="Graphical user interface, text, application, chat or text message&#10;&#10;Description automatically generated">
              <a:extLst>
                <a:ext uri="{FF2B5EF4-FFF2-40B4-BE49-F238E27FC236}">
                  <a16:creationId xmlns:a16="http://schemas.microsoft.com/office/drawing/2014/main" id="{312F8DE5-0836-584A-8653-96156A9DEBD2}"/>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390214" y="3429000"/>
              <a:ext cx="4363571" cy="3062433"/>
            </a:xfrm>
            <a:prstGeom prst="rect">
              <a:avLst/>
            </a:prstGeom>
            <a:ln>
              <a:solidFill>
                <a:schemeClr val="bg1">
                  <a:lumMod val="50000"/>
                </a:schemeClr>
              </a:solidFill>
            </a:ln>
          </p:spPr>
        </p:pic>
        <p:sp>
          <p:nvSpPr>
            <p:cNvPr id="37" name="Rectangle 36">
              <a:extLst>
                <a:ext uri="{FF2B5EF4-FFF2-40B4-BE49-F238E27FC236}">
                  <a16:creationId xmlns:a16="http://schemas.microsoft.com/office/drawing/2014/main" id="{7F1DEA81-45FC-AF45-BB27-B5AE344E32DD}"/>
                </a:ext>
              </a:extLst>
            </p:cNvPr>
            <p:cNvSpPr/>
            <p:nvPr/>
          </p:nvSpPr>
          <p:spPr>
            <a:xfrm>
              <a:off x="3209365" y="4518212"/>
              <a:ext cx="2707341" cy="10578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9" name="Rectangle 38">
            <a:extLst>
              <a:ext uri="{FF2B5EF4-FFF2-40B4-BE49-F238E27FC236}">
                <a16:creationId xmlns:a16="http://schemas.microsoft.com/office/drawing/2014/main" id="{C66703B3-17B4-5E44-8AE6-BFF9A11C2201}"/>
              </a:ext>
            </a:extLst>
          </p:cNvPr>
          <p:cNvSpPr/>
          <p:nvPr/>
        </p:nvSpPr>
        <p:spPr>
          <a:xfrm>
            <a:off x="8415999" y="3428999"/>
            <a:ext cx="465635" cy="47738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4" name="Content Placeholder 1">
            <a:extLst>
              <a:ext uri="{FF2B5EF4-FFF2-40B4-BE49-F238E27FC236}">
                <a16:creationId xmlns:a16="http://schemas.microsoft.com/office/drawing/2014/main" id="{BF11537A-1E4E-C143-A4CF-DFDB302D98CF}"/>
              </a:ext>
            </a:extLst>
          </p:cNvPr>
          <p:cNvSpPr txBox="1">
            <a:spLocks/>
          </p:cNvSpPr>
          <p:nvPr/>
        </p:nvSpPr>
        <p:spPr>
          <a:xfrm>
            <a:off x="5709557" y="2861158"/>
            <a:ext cx="2846179" cy="567841"/>
          </a:xfrm>
          <a:prstGeom prst="rect">
            <a:avLst/>
          </a:prstGeom>
        </p:spPr>
        <p:txBody>
          <a:bodyPr vert="horz">
            <a:normAutofit fontScale="25000" lnSpcReduction="2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sz="8000" dirty="0">
                <a:solidFill>
                  <a:schemeClr val="tx1"/>
                </a:solidFill>
              </a:rPr>
              <a:t>Common Browsers</a:t>
            </a:r>
            <a:endParaRPr lang="en-US" dirty="0">
              <a:solidFill>
                <a:schemeClr val="tx1"/>
              </a:solidFill>
            </a:endParaRPr>
          </a:p>
          <a:p>
            <a:pPr marL="82296" indent="0">
              <a:buFont typeface="Georgia"/>
              <a:buNone/>
            </a:pPr>
            <a:br>
              <a:rPr lang="en-US" sz="2800" b="1" dirty="0">
                <a:solidFill>
                  <a:schemeClr val="tx1"/>
                </a:solidFill>
                <a:latin typeface="Segoe UI" panose="020B0502040204020203" pitchFamily="34" charset="0"/>
                <a:ea typeface="Segoe UI" panose="020B0502040204020203" pitchFamily="34" charset="0"/>
                <a:cs typeface="Segoe UI" panose="020B0502040204020203" pitchFamily="34" charset="0"/>
              </a:rPr>
            </a:br>
            <a:endParaRPr lang="en-US" sz="2800" dirty="0">
              <a:solidFill>
                <a:schemeClr val="tx1"/>
              </a:solidFill>
            </a:endParaRPr>
          </a:p>
        </p:txBody>
      </p:sp>
      <p:pic>
        <p:nvPicPr>
          <p:cNvPr id="27" name="Picture 26" descr="A picture containing icon&#10;&#10;Description automatically generated">
            <a:extLst>
              <a:ext uri="{FF2B5EF4-FFF2-40B4-BE49-F238E27FC236}">
                <a16:creationId xmlns:a16="http://schemas.microsoft.com/office/drawing/2014/main" id="{D3E90F82-353F-A043-AD8D-BD111B27720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5429308" y="4905242"/>
            <a:ext cx="1607505" cy="1188510"/>
          </a:xfrm>
          <a:prstGeom prst="rect">
            <a:avLst/>
          </a:prstGeom>
        </p:spPr>
      </p:pic>
      <p:pic>
        <p:nvPicPr>
          <p:cNvPr id="28" name="Picture 27" descr="A picture containing text, device, gauge&#10;&#10;Description automatically generated">
            <a:extLst>
              <a:ext uri="{FF2B5EF4-FFF2-40B4-BE49-F238E27FC236}">
                <a16:creationId xmlns:a16="http://schemas.microsoft.com/office/drawing/2014/main" id="{7C4837EB-1527-8040-B2AD-8961571B14B8}"/>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7155405" y="4735341"/>
            <a:ext cx="1400331" cy="1380449"/>
          </a:xfrm>
          <a:prstGeom prst="rect">
            <a:avLst/>
          </a:prstGeom>
        </p:spPr>
      </p:pic>
      <p:pic>
        <p:nvPicPr>
          <p:cNvPr id="29" name="Picture 28" descr="A picture containing clipart&#10;&#10;Description automatically generated">
            <a:extLst>
              <a:ext uri="{FF2B5EF4-FFF2-40B4-BE49-F238E27FC236}">
                <a16:creationId xmlns:a16="http://schemas.microsoft.com/office/drawing/2014/main" id="{9C54A197-39E9-5D43-9F94-6816339988EF}"/>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7088488" y="3128282"/>
            <a:ext cx="1477180" cy="1456205"/>
          </a:xfrm>
          <a:prstGeom prst="rect">
            <a:avLst/>
          </a:prstGeom>
        </p:spPr>
      </p:pic>
      <p:pic>
        <p:nvPicPr>
          <p:cNvPr id="30" name="Picture 29" descr="Logo&#10;&#10;Description automatically generated">
            <a:extLst>
              <a:ext uri="{FF2B5EF4-FFF2-40B4-BE49-F238E27FC236}">
                <a16:creationId xmlns:a16="http://schemas.microsoft.com/office/drawing/2014/main" id="{51D833DE-13BF-204A-8680-D76068873BB4}"/>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5356358" y="3303363"/>
            <a:ext cx="1607505" cy="1333558"/>
          </a:xfrm>
          <a:prstGeom prst="rect">
            <a:avLst/>
          </a:prstGeom>
        </p:spPr>
      </p:pic>
      <p:cxnSp>
        <p:nvCxnSpPr>
          <p:cNvPr id="3" name="Straight Connector 2">
            <a:extLst>
              <a:ext uri="{FF2B5EF4-FFF2-40B4-BE49-F238E27FC236}">
                <a16:creationId xmlns:a16="http://schemas.microsoft.com/office/drawing/2014/main" id="{72458458-43AA-B34B-9F00-B0AFF44B03B0}"/>
              </a:ext>
            </a:extLst>
          </p:cNvPr>
          <p:cNvCxnSpPr>
            <a:cxnSpLocks/>
          </p:cNvCxnSpPr>
          <p:nvPr/>
        </p:nvCxnSpPr>
        <p:spPr>
          <a:xfrm>
            <a:off x="5583382" y="3128282"/>
            <a:ext cx="283261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10946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40</a:t>
            </a:fld>
            <a:endParaRPr lang="en-US" dirty="0"/>
          </a:p>
        </p:txBody>
      </p:sp>
      <p:sp>
        <p:nvSpPr>
          <p:cNvPr id="6" name="TextBox 5">
            <a:extLst>
              <a:ext uri="{FF2B5EF4-FFF2-40B4-BE49-F238E27FC236}">
                <a16:creationId xmlns:a16="http://schemas.microsoft.com/office/drawing/2014/main" id="{F8CFBE0F-FB94-A247-83B6-16F62BB52B4A}"/>
              </a:ext>
            </a:extLst>
          </p:cNvPr>
          <p:cNvSpPr txBox="1"/>
          <p:nvPr/>
        </p:nvSpPr>
        <p:spPr>
          <a:xfrm>
            <a:off x="264112" y="405095"/>
            <a:ext cx="8672624" cy="6324808"/>
          </a:xfrm>
          <a:prstGeom prst="rect">
            <a:avLst/>
          </a:prstGeom>
          <a:noFill/>
        </p:spPr>
        <p:txBody>
          <a:bodyPr wrap="square">
            <a:spAutoFit/>
          </a:bodyPr>
          <a:lstStyle/>
          <a:p>
            <a:pPr marL="0" marR="0">
              <a:spcBef>
                <a:spcPts val="0"/>
              </a:spcBef>
              <a:spcAft>
                <a:spcPts val="0"/>
              </a:spcAft>
            </a:pPr>
            <a:r>
              <a:rPr lang="en-US" sz="2400" b="1" dirty="0">
                <a:effectLst/>
                <a:latin typeface="+mj-lt"/>
                <a:ea typeface="Calibri" panose="020F0502020204030204" pitchFamily="34" charset="0"/>
                <a:cs typeface="Times New Roman" panose="02020603050405020304" pitchFamily="18" charset="0"/>
              </a:rPr>
              <a:t>ACTIVITY #2: Sending New Messages</a:t>
            </a:r>
            <a:r>
              <a:rPr lang="en-US" sz="2400" dirty="0">
                <a:effectLst/>
                <a:latin typeface="+mj-lt"/>
                <a:ea typeface="Calibri" panose="020F0502020204030204" pitchFamily="34" charset="0"/>
                <a:cs typeface="Times New Roman" panose="02020603050405020304" pitchFamily="18" charset="0"/>
              </a:rPr>
              <a:t> </a:t>
            </a:r>
          </a:p>
          <a:p>
            <a:pPr marL="0" marR="0">
              <a:spcBef>
                <a:spcPts val="0"/>
              </a:spcBef>
              <a:spcAft>
                <a:spcPts val="0"/>
              </a:spcAft>
            </a:pPr>
            <a:r>
              <a:rPr lang="en-US" sz="1200" dirty="0">
                <a:effectLst/>
                <a:latin typeface="ATT Aleck Sans" panose="020B0503020203020204"/>
                <a:ea typeface="Calibri" panose="020F0502020204030204" pitchFamily="34" charset="0"/>
                <a:cs typeface="Times New Roman" panose="02020603050405020304" pitchFamily="18" charset="0"/>
              </a:rPr>
              <a:t> </a:t>
            </a:r>
            <a:r>
              <a:rPr lang="en-US" sz="2100" dirty="0">
                <a:effectLst/>
                <a:latin typeface="ATT Aleck Sans" panose="020B0503020203020204"/>
                <a:ea typeface="Calibri" panose="020F0502020204030204" pitchFamily="34" charset="0"/>
                <a:cs typeface="Times New Roman" panose="02020603050405020304" pitchFamily="18" charset="0"/>
              </a:rPr>
              <a:t> </a:t>
            </a:r>
            <a:endParaRPr lang="en-US" sz="2100" dirty="0">
              <a:effectLst/>
              <a:latin typeface="Calibri" panose="020F0502020204030204" pitchFamily="34" charset="0"/>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dirty="0">
                <a:effectLst/>
                <a:latin typeface="+mn-lt"/>
                <a:ea typeface="Calibri" panose="020F0502020204030204" pitchFamily="34" charset="0"/>
                <a:cs typeface="Times New Roman" panose="02020603050405020304" pitchFamily="18" charset="0"/>
              </a:rPr>
              <a:t>Open a web browser and go to </a:t>
            </a:r>
            <a:r>
              <a:rPr lang="en-US" u="sng" dirty="0">
                <a:solidFill>
                  <a:srgbClr val="0563C1"/>
                </a:solidFill>
                <a:effectLst/>
                <a:latin typeface="+mn-lt"/>
                <a:ea typeface="Calibri" panose="020F0502020204030204" pitchFamily="34" charset="0"/>
                <a:cs typeface="Times New Roman" panose="02020603050405020304" pitchFamily="18" charset="0"/>
                <a:hlinkClick r:id="rId3"/>
              </a:rPr>
              <a:t>www.gmail.com</a:t>
            </a:r>
            <a:br>
              <a:rPr lang="en-US" dirty="0">
                <a:effectLst/>
                <a:latin typeface="+mn-lt"/>
                <a:ea typeface="Calibri" panose="020F0502020204030204" pitchFamily="34" charset="0"/>
                <a:cs typeface="Times New Roman" panose="02020603050405020304" pitchFamily="18" charset="0"/>
              </a:rPr>
            </a:br>
            <a:endParaRPr lang="en-US"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dirty="0">
                <a:effectLst/>
                <a:latin typeface="+mn-lt"/>
                <a:ea typeface="Calibri" panose="020F0502020204030204" pitchFamily="34" charset="0"/>
                <a:cs typeface="Times New Roman" panose="02020603050405020304" pitchFamily="18" charset="0"/>
              </a:rPr>
              <a:t>Log into your Gmail account if you are not already logged in.</a:t>
            </a:r>
            <a:br>
              <a:rPr lang="en-US" dirty="0">
                <a:effectLst/>
                <a:latin typeface="+mn-lt"/>
                <a:ea typeface="Calibri" panose="020F0502020204030204" pitchFamily="34" charset="0"/>
                <a:cs typeface="Times New Roman" panose="02020603050405020304" pitchFamily="18" charset="0"/>
              </a:rPr>
            </a:br>
            <a:endParaRPr lang="en-US"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dirty="0">
                <a:effectLst/>
                <a:latin typeface="+mn-lt"/>
                <a:ea typeface="Calibri" panose="020F0502020204030204" pitchFamily="34" charset="0"/>
                <a:cs typeface="Times New Roman" panose="02020603050405020304" pitchFamily="18" charset="0"/>
              </a:rPr>
              <a:t>Compose a new message. Include the following information in the new message:</a:t>
            </a:r>
          </a:p>
          <a:p>
            <a:pPr marL="742950" marR="0" lvl="1" indent="-285750">
              <a:spcBef>
                <a:spcPts val="0"/>
              </a:spcBef>
              <a:spcAft>
                <a:spcPts val="0"/>
              </a:spcAft>
              <a:buFont typeface="+mj-lt"/>
              <a:buAutoNum type="alphaLcPeriod"/>
            </a:pPr>
            <a:r>
              <a:rPr lang="en-US" dirty="0">
                <a:effectLst/>
                <a:latin typeface="+mn-lt"/>
                <a:ea typeface="Calibri" panose="020F0502020204030204" pitchFamily="34" charset="0"/>
                <a:cs typeface="Times New Roman" panose="02020603050405020304" pitchFamily="18" charset="0"/>
              </a:rPr>
              <a:t>In the To field enter</a:t>
            </a:r>
            <a:r>
              <a:rPr lang="en-US" dirty="0">
                <a:solidFill>
                  <a:srgbClr val="009FDB"/>
                </a:solidFill>
                <a:effectLst/>
                <a:latin typeface="+mn-lt"/>
                <a:ea typeface="Calibri" panose="020F0502020204030204" pitchFamily="34" charset="0"/>
                <a:cs typeface="Times New Roman" panose="02020603050405020304" pitchFamily="18" charset="0"/>
              </a:rPr>
              <a:t> </a:t>
            </a:r>
            <a:r>
              <a:rPr lang="en-US" i="1" dirty="0">
                <a:solidFill>
                  <a:srgbClr val="009FDB"/>
                </a:solidFill>
                <a:latin typeface="+mn-lt"/>
                <a:ea typeface="Calibri" panose="020F0502020204030204" pitchFamily="34" charset="0"/>
                <a:cs typeface="Times New Roman" panose="02020603050405020304" pitchFamily="18" charset="0"/>
              </a:rPr>
              <a:t>&lt;insert Instructor Demonstration Account email address here&gt;</a:t>
            </a:r>
            <a:endParaRPr lang="en-US" i="1" dirty="0">
              <a:solidFill>
                <a:srgbClr val="009FDB"/>
              </a:solidFill>
              <a:effectLst/>
              <a:latin typeface="+mn-lt"/>
              <a:ea typeface="Calibri" panose="020F0502020204030204" pitchFamily="34" charset="0"/>
              <a:cs typeface="Times New Roman" panose="02020603050405020304" pitchFamily="18" charset="0"/>
            </a:endParaRPr>
          </a:p>
          <a:p>
            <a:pPr marL="742950" marR="0" lvl="1" indent="-285750">
              <a:spcBef>
                <a:spcPts val="0"/>
              </a:spcBef>
              <a:spcAft>
                <a:spcPts val="0"/>
              </a:spcAft>
              <a:buFont typeface="+mj-lt"/>
              <a:buAutoNum type="alphaLcPeriod"/>
            </a:pPr>
            <a:r>
              <a:rPr lang="en-US" dirty="0">
                <a:effectLst/>
                <a:latin typeface="+mn-lt"/>
                <a:ea typeface="Calibri" panose="020F0502020204030204" pitchFamily="34" charset="0"/>
                <a:cs typeface="Times New Roman" panose="02020603050405020304" pitchFamily="18" charset="0"/>
              </a:rPr>
              <a:t>The Subject: Email Basics</a:t>
            </a:r>
          </a:p>
          <a:p>
            <a:pPr marL="742950" marR="0" lvl="1" indent="-285750">
              <a:spcBef>
                <a:spcPts val="0"/>
              </a:spcBef>
              <a:spcAft>
                <a:spcPts val="0"/>
              </a:spcAft>
              <a:buFont typeface="+mj-lt"/>
              <a:buAutoNum type="alphaLcPeriod"/>
            </a:pPr>
            <a:r>
              <a:rPr lang="en-US" dirty="0">
                <a:effectLst/>
                <a:latin typeface="+mn-lt"/>
                <a:ea typeface="Calibri" panose="020F0502020204030204" pitchFamily="34" charset="0"/>
                <a:cs typeface="Times New Roman" panose="02020603050405020304" pitchFamily="18" charset="0"/>
              </a:rPr>
              <a:t>In the Body: This is a new message.</a:t>
            </a:r>
          </a:p>
          <a:p>
            <a:pPr marL="742950" marR="0" lvl="1" indent="-285750">
              <a:spcBef>
                <a:spcPts val="0"/>
              </a:spcBef>
              <a:spcAft>
                <a:spcPts val="0"/>
              </a:spcAft>
              <a:buFont typeface="+mj-lt"/>
              <a:buAutoNum type="alphaLcPeriod"/>
            </a:pPr>
            <a:r>
              <a:rPr lang="en-US" dirty="0">
                <a:effectLst/>
                <a:latin typeface="+mn-lt"/>
                <a:ea typeface="Calibri" panose="020F0502020204030204" pitchFamily="34" charset="0"/>
                <a:cs typeface="Times New Roman" panose="02020603050405020304" pitchFamily="18" charset="0"/>
              </a:rPr>
              <a:t>Click Send.</a:t>
            </a:r>
            <a:br>
              <a:rPr lang="en-US" dirty="0">
                <a:effectLst/>
                <a:latin typeface="+mn-lt"/>
                <a:ea typeface="Calibri" panose="020F0502020204030204" pitchFamily="34" charset="0"/>
                <a:cs typeface="Times New Roman" panose="02020603050405020304" pitchFamily="18" charset="0"/>
              </a:rPr>
            </a:br>
            <a:endParaRPr lang="en-US"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dirty="0">
                <a:effectLst/>
                <a:latin typeface="+mn-lt"/>
                <a:ea typeface="Calibri" panose="020F0502020204030204" pitchFamily="34" charset="0"/>
                <a:cs typeface="Times New Roman" panose="02020603050405020304" pitchFamily="18" charset="0"/>
              </a:rPr>
              <a:t>Where can you find the message you just sent? </a:t>
            </a:r>
            <a:br>
              <a:rPr lang="en-US" dirty="0">
                <a:effectLst/>
                <a:latin typeface="+mn-lt"/>
                <a:ea typeface="Calibri" panose="020F0502020204030204" pitchFamily="34" charset="0"/>
                <a:cs typeface="Times New Roman" panose="02020603050405020304" pitchFamily="18" charset="0"/>
              </a:rPr>
            </a:br>
            <a:endParaRPr lang="en-US" dirty="0">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dirty="0">
                <a:effectLst/>
                <a:latin typeface="+mn-lt"/>
                <a:ea typeface="Calibri" panose="020F0502020204030204" pitchFamily="34" charset="0"/>
                <a:cs typeface="Times New Roman" panose="02020603050405020304" pitchFamily="18" charset="0"/>
              </a:rPr>
              <a:t>Compose a new message. Include the following information in the new message:</a:t>
            </a:r>
          </a:p>
          <a:p>
            <a:pPr marL="742950" marR="0" lvl="1" indent="-285750">
              <a:spcBef>
                <a:spcPts val="0"/>
              </a:spcBef>
              <a:spcAft>
                <a:spcPts val="0"/>
              </a:spcAft>
              <a:buFont typeface="+mj-lt"/>
              <a:buAutoNum type="alphaLcPeriod"/>
            </a:pPr>
            <a:r>
              <a:rPr lang="en-US" dirty="0">
                <a:effectLst/>
                <a:latin typeface="+mn-lt"/>
                <a:ea typeface="Calibri" panose="020F0502020204030204" pitchFamily="34" charset="0"/>
                <a:cs typeface="Times New Roman" panose="02020603050405020304" pitchFamily="18" charset="0"/>
              </a:rPr>
              <a:t>Your email address</a:t>
            </a:r>
          </a:p>
          <a:p>
            <a:pPr marL="742950" marR="0" lvl="1" indent="-285750">
              <a:spcBef>
                <a:spcPts val="0"/>
              </a:spcBef>
              <a:spcAft>
                <a:spcPts val="0"/>
              </a:spcAft>
              <a:buFont typeface="+mj-lt"/>
              <a:buAutoNum type="alphaLcPeriod"/>
            </a:pPr>
            <a:r>
              <a:rPr lang="en-US" dirty="0">
                <a:effectLst/>
                <a:latin typeface="+mn-lt"/>
                <a:ea typeface="Calibri" panose="020F0502020204030204" pitchFamily="34" charset="0"/>
                <a:cs typeface="Times New Roman" panose="02020603050405020304" pitchFamily="18" charset="0"/>
              </a:rPr>
              <a:t>The Subject: Email Basics: What I Learned</a:t>
            </a:r>
          </a:p>
          <a:p>
            <a:pPr marL="742950" marR="0" lvl="1" indent="-285750">
              <a:spcBef>
                <a:spcPts val="0"/>
              </a:spcBef>
              <a:spcAft>
                <a:spcPts val="0"/>
              </a:spcAft>
              <a:buFont typeface="+mj-lt"/>
              <a:buAutoNum type="alphaLcPeriod"/>
            </a:pPr>
            <a:r>
              <a:rPr lang="en-US" dirty="0">
                <a:effectLst/>
                <a:latin typeface="+mn-lt"/>
                <a:ea typeface="Calibri" panose="020F0502020204030204" pitchFamily="34" charset="0"/>
                <a:cs typeface="Times New Roman" panose="02020603050405020304" pitchFamily="18" charset="0"/>
              </a:rPr>
              <a:t>In the Body: Write one new thing you learned about using email in today’s workshop.</a:t>
            </a:r>
          </a:p>
          <a:p>
            <a:pPr marL="742950" marR="0" lvl="1" indent="-285750">
              <a:spcBef>
                <a:spcPts val="0"/>
              </a:spcBef>
              <a:spcAft>
                <a:spcPts val="0"/>
              </a:spcAft>
              <a:buFont typeface="+mj-lt"/>
              <a:buAutoNum type="alphaLcPeriod"/>
            </a:pPr>
            <a:r>
              <a:rPr lang="en-US" dirty="0">
                <a:effectLst/>
                <a:latin typeface="+mn-lt"/>
                <a:ea typeface="Calibri" panose="020F0502020204030204" pitchFamily="34" charset="0"/>
                <a:cs typeface="Times New Roman" panose="02020603050405020304" pitchFamily="18" charset="0"/>
              </a:rPr>
              <a:t>Click Send.</a:t>
            </a:r>
            <a:br>
              <a:rPr lang="en-US" dirty="0">
                <a:effectLst/>
                <a:latin typeface="ATT Aleck Sans" panose="020B0503020203020204"/>
                <a:ea typeface="Calibri" panose="020F0502020204030204" pitchFamily="34" charset="0"/>
                <a:cs typeface="Times New Roman" panose="02020603050405020304" pitchFamily="18" charset="0"/>
              </a:rPr>
            </a:br>
            <a:endParaRPr lang="en-US"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135164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41</a:t>
            </a:fld>
            <a:endParaRPr lang="en-US" dirty="0"/>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368032"/>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Unwanted Online Communication</a:t>
            </a:r>
          </a:p>
        </p:txBody>
      </p:sp>
      <p:sp>
        <p:nvSpPr>
          <p:cNvPr id="34" name="Content Placeholder 1">
            <a:extLst>
              <a:ext uri="{FF2B5EF4-FFF2-40B4-BE49-F238E27FC236}">
                <a16:creationId xmlns:a16="http://schemas.microsoft.com/office/drawing/2014/main" id="{206698C6-64A5-5943-9710-FF45E2ACD3FE}"/>
              </a:ext>
            </a:extLst>
          </p:cNvPr>
          <p:cNvSpPr>
            <a:spLocks noGrp="1"/>
          </p:cNvSpPr>
          <p:nvPr>
            <p:ph idx="1"/>
          </p:nvPr>
        </p:nvSpPr>
        <p:spPr>
          <a:xfrm>
            <a:off x="457200" y="1639824"/>
            <a:ext cx="5963055" cy="4325112"/>
          </a:xfrm>
        </p:spPr>
        <p:txBody>
          <a:bodyPr/>
          <a:lstStyle/>
          <a:p>
            <a:pPr marL="82296" indent="0">
              <a:buNone/>
            </a:pPr>
            <a:r>
              <a:rPr lang="en-US" sz="2400" dirty="0">
                <a:solidFill>
                  <a:schemeClr val="tx1"/>
                </a:solidFill>
              </a:rPr>
              <a:t>What are some examples of junk mail </a:t>
            </a:r>
            <a:br>
              <a:rPr lang="en-US" sz="2400" dirty="0">
                <a:solidFill>
                  <a:schemeClr val="tx1"/>
                </a:solidFill>
              </a:rPr>
            </a:br>
            <a:r>
              <a:rPr lang="en-US" sz="2400" dirty="0">
                <a:solidFill>
                  <a:schemeClr val="tx1"/>
                </a:solidFill>
              </a:rPr>
              <a:t>that you receive at home? </a:t>
            </a:r>
          </a:p>
          <a:p>
            <a:pPr marL="82296" indent="0">
              <a:buNone/>
            </a:pPr>
            <a:endParaRPr lang="en-US" sz="2400" dirty="0">
              <a:solidFill>
                <a:schemeClr val="tx1"/>
              </a:solidFill>
            </a:endParaRPr>
          </a:p>
          <a:p>
            <a:pPr marL="82296" indent="0">
              <a:buNone/>
            </a:pPr>
            <a:endParaRPr lang="en-US" dirty="0">
              <a:solidFill>
                <a:schemeClr val="tx1"/>
              </a:solidFill>
            </a:endParaRPr>
          </a:p>
          <a:p>
            <a:pPr lvl="1"/>
            <a:endParaRPr lang="en-US" dirty="0">
              <a:solidFill>
                <a:schemeClr val="tx1"/>
              </a:solidFill>
            </a:endParaRPr>
          </a:p>
          <a:p>
            <a:pPr marL="308610" lvl="1" indent="0">
              <a:buNone/>
            </a:pPr>
            <a:endParaRPr lang="en-US" dirty="0">
              <a:solidFill>
                <a:schemeClr val="tx1"/>
              </a:solidFill>
            </a:endParaRPr>
          </a:p>
        </p:txBody>
      </p:sp>
      <p:pic>
        <p:nvPicPr>
          <p:cNvPr id="35" name="Picture 34" descr="Icon&#10;&#10;Description automatically generated">
            <a:extLst>
              <a:ext uri="{FF2B5EF4-FFF2-40B4-BE49-F238E27FC236}">
                <a16:creationId xmlns:a16="http://schemas.microsoft.com/office/drawing/2014/main" id="{B9755C4A-1E80-274C-B25A-2B940326478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07792" y="731520"/>
            <a:ext cx="2579008" cy="2253727"/>
          </a:xfrm>
          <a:prstGeom prst="rect">
            <a:avLst/>
          </a:prstGeom>
        </p:spPr>
      </p:pic>
    </p:spTree>
    <p:extLst>
      <p:ext uri="{BB962C8B-B14F-4D97-AF65-F5344CB8AC3E}">
        <p14:creationId xmlns:p14="http://schemas.microsoft.com/office/powerpoint/2010/main" val="4019328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Spam and Junk Email</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42</a:t>
            </a:fld>
            <a:endParaRPr lang="en-US" dirty="0"/>
          </a:p>
        </p:txBody>
      </p:sp>
      <p:sp>
        <p:nvSpPr>
          <p:cNvPr id="6" name="Content Placeholder 1">
            <a:extLst>
              <a:ext uri="{FF2B5EF4-FFF2-40B4-BE49-F238E27FC236}">
                <a16:creationId xmlns:a16="http://schemas.microsoft.com/office/drawing/2014/main" id="{05D1305F-F10E-AA42-80C0-CE5331179FBC}"/>
              </a:ext>
            </a:extLst>
          </p:cNvPr>
          <p:cNvSpPr>
            <a:spLocks noGrp="1"/>
          </p:cNvSpPr>
          <p:nvPr>
            <p:ph idx="1"/>
          </p:nvPr>
        </p:nvSpPr>
        <p:spPr>
          <a:xfrm>
            <a:off x="457200" y="1639824"/>
            <a:ext cx="8479536" cy="489014"/>
          </a:xfrm>
        </p:spPr>
        <p:txBody>
          <a:bodyPr/>
          <a:lstStyle/>
          <a:p>
            <a:r>
              <a:rPr lang="en-US" b="1" dirty="0">
                <a:solidFill>
                  <a:schemeClr val="tx1"/>
                </a:solidFill>
              </a:rPr>
              <a:t>Spam: </a:t>
            </a:r>
            <a:r>
              <a:rPr lang="en-US" dirty="0">
                <a:solidFill>
                  <a:schemeClr val="tx1"/>
                </a:solidFill>
              </a:rPr>
              <a:t>unwanted online communication </a:t>
            </a:r>
          </a:p>
          <a:p>
            <a:endParaRPr lang="en-US" b="1" dirty="0">
              <a:solidFill>
                <a:schemeClr val="tx1"/>
              </a:solidFill>
            </a:endParaRPr>
          </a:p>
          <a:p>
            <a:pPr marL="82296" indent="0" algn="ctr">
              <a:buNone/>
            </a:pPr>
            <a:endParaRPr lang="en-US" dirty="0">
              <a:solidFill>
                <a:schemeClr val="tx1"/>
              </a:solidFill>
            </a:endParaRPr>
          </a:p>
          <a:p>
            <a:endParaRPr lang="en-US" dirty="0">
              <a:solidFill>
                <a:schemeClr val="tx1"/>
              </a:solidFill>
            </a:endParaRPr>
          </a:p>
        </p:txBody>
      </p:sp>
      <p:pic>
        <p:nvPicPr>
          <p:cNvPr id="5" name="Picture 4">
            <a:extLst>
              <a:ext uri="{FF2B5EF4-FFF2-40B4-BE49-F238E27FC236}">
                <a16:creationId xmlns:a16="http://schemas.microsoft.com/office/drawing/2014/main" id="{2CFCB9D0-648A-F54B-AD3C-2F4FDE47E97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81878" y="2239762"/>
            <a:ext cx="7580243" cy="4084838"/>
          </a:xfrm>
          <a:prstGeom prst="rect">
            <a:avLst/>
          </a:prstGeom>
          <a:ln>
            <a:solidFill>
              <a:schemeClr val="tx1"/>
            </a:solidFill>
          </a:ln>
        </p:spPr>
      </p:pic>
    </p:spTree>
    <p:extLst>
      <p:ext uri="{BB962C8B-B14F-4D97-AF65-F5344CB8AC3E}">
        <p14:creationId xmlns:p14="http://schemas.microsoft.com/office/powerpoint/2010/main" val="13820123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Spam and Junk Email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43</a:t>
            </a:fld>
            <a:endParaRPr lang="en-US" dirty="0"/>
          </a:p>
        </p:txBody>
      </p:sp>
      <p:pic>
        <p:nvPicPr>
          <p:cNvPr id="10" name="Picture 9">
            <a:extLst>
              <a:ext uri="{FF2B5EF4-FFF2-40B4-BE49-F238E27FC236}">
                <a16:creationId xmlns:a16="http://schemas.microsoft.com/office/drawing/2014/main" id="{5814DA89-531D-EE4E-99CD-B1C78D48F56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7014" y="1600200"/>
            <a:ext cx="7447722" cy="4732156"/>
          </a:xfrm>
          <a:prstGeom prst="rect">
            <a:avLst/>
          </a:prstGeom>
          <a:ln>
            <a:solidFill>
              <a:schemeClr val="tx1"/>
            </a:solidFill>
          </a:ln>
        </p:spPr>
      </p:pic>
      <p:sp>
        <p:nvSpPr>
          <p:cNvPr id="11" name="Rectangle 10">
            <a:extLst>
              <a:ext uri="{FF2B5EF4-FFF2-40B4-BE49-F238E27FC236}">
                <a16:creationId xmlns:a16="http://schemas.microsoft.com/office/drawing/2014/main" id="{3D877425-83A2-0742-ABDE-5D3A759ECC0F}"/>
              </a:ext>
            </a:extLst>
          </p:cNvPr>
          <p:cNvSpPr/>
          <p:nvPr/>
        </p:nvSpPr>
        <p:spPr>
          <a:xfrm>
            <a:off x="727014" y="4363409"/>
            <a:ext cx="1656522" cy="327859"/>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827336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Spam and Junk Email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44</a:t>
            </a:fld>
            <a:endParaRPr lang="en-US" dirty="0"/>
          </a:p>
        </p:txBody>
      </p:sp>
      <p:pic>
        <p:nvPicPr>
          <p:cNvPr id="5" name="Picture 4">
            <a:extLst>
              <a:ext uri="{FF2B5EF4-FFF2-40B4-BE49-F238E27FC236}">
                <a16:creationId xmlns:a16="http://schemas.microsoft.com/office/drawing/2014/main" id="{61B00313-6AE8-7045-8237-166016F7C10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6889" y="1503062"/>
            <a:ext cx="8129475" cy="4986130"/>
          </a:xfrm>
          <a:prstGeom prst="rect">
            <a:avLst/>
          </a:prstGeom>
          <a:ln>
            <a:solidFill>
              <a:schemeClr val="tx1"/>
            </a:solidFill>
          </a:ln>
        </p:spPr>
      </p:pic>
      <p:sp>
        <p:nvSpPr>
          <p:cNvPr id="11" name="Rectangle 10">
            <a:extLst>
              <a:ext uri="{FF2B5EF4-FFF2-40B4-BE49-F238E27FC236}">
                <a16:creationId xmlns:a16="http://schemas.microsoft.com/office/drawing/2014/main" id="{3D877425-83A2-0742-ABDE-5D3A759ECC0F}"/>
              </a:ext>
            </a:extLst>
          </p:cNvPr>
          <p:cNvSpPr/>
          <p:nvPr/>
        </p:nvSpPr>
        <p:spPr>
          <a:xfrm>
            <a:off x="2523744" y="2681028"/>
            <a:ext cx="274320" cy="29991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a:extLst>
              <a:ext uri="{FF2B5EF4-FFF2-40B4-BE49-F238E27FC236}">
                <a16:creationId xmlns:a16="http://schemas.microsoft.com/office/drawing/2014/main" id="{0B158F1F-6F92-5042-8A2C-7F5CDE04B0E4}"/>
              </a:ext>
            </a:extLst>
          </p:cNvPr>
          <p:cNvSpPr/>
          <p:nvPr/>
        </p:nvSpPr>
        <p:spPr>
          <a:xfrm>
            <a:off x="3299874" y="2002161"/>
            <a:ext cx="274320" cy="29991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3" name="Straight Connector 12">
            <a:extLst>
              <a:ext uri="{FF2B5EF4-FFF2-40B4-BE49-F238E27FC236}">
                <a16:creationId xmlns:a16="http://schemas.microsoft.com/office/drawing/2014/main" id="{7AC86CE2-5D79-CF4A-A800-C153A838169E}"/>
              </a:ext>
            </a:extLst>
          </p:cNvPr>
          <p:cNvCxnSpPr/>
          <p:nvPr/>
        </p:nvCxnSpPr>
        <p:spPr>
          <a:xfrm>
            <a:off x="3574194" y="2302077"/>
            <a:ext cx="827325" cy="901711"/>
          </a:xfrm>
          <a:prstGeom prst="line">
            <a:avLst/>
          </a:prstGeom>
          <a:ln w="38100">
            <a:solidFill>
              <a:srgbClr val="F4681A"/>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32C94E3D-D6AB-1344-8674-83E79E0A3C16}"/>
              </a:ext>
            </a:extLst>
          </p:cNvPr>
          <p:cNvSpPr/>
          <p:nvPr/>
        </p:nvSpPr>
        <p:spPr>
          <a:xfrm>
            <a:off x="3574194" y="3203788"/>
            <a:ext cx="2671623" cy="2468592"/>
          </a:xfrm>
          <a:prstGeom prst="rect">
            <a:avLst/>
          </a:prstGeom>
          <a:solidFill>
            <a:schemeClr val="bg1"/>
          </a:solid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08C344F9-B7CF-8A42-9754-5D31A887620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754033" y="3270187"/>
            <a:ext cx="2326479" cy="2326479"/>
          </a:xfrm>
          <a:prstGeom prst="rect">
            <a:avLst/>
          </a:prstGeom>
        </p:spPr>
      </p:pic>
    </p:spTree>
    <p:extLst>
      <p:ext uri="{BB962C8B-B14F-4D97-AF65-F5344CB8AC3E}">
        <p14:creationId xmlns:p14="http://schemas.microsoft.com/office/powerpoint/2010/main" val="736565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Spam and Junk Email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45</a:t>
            </a:fld>
            <a:endParaRPr lang="en-US" dirty="0"/>
          </a:p>
        </p:txBody>
      </p:sp>
      <p:pic>
        <p:nvPicPr>
          <p:cNvPr id="12" name="Picture 11">
            <a:extLst>
              <a:ext uri="{FF2B5EF4-FFF2-40B4-BE49-F238E27FC236}">
                <a16:creationId xmlns:a16="http://schemas.microsoft.com/office/drawing/2014/main" id="{980236D9-EAAE-EE48-AE5A-8C046A8CF31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7200" y="1600200"/>
            <a:ext cx="7625166" cy="4662354"/>
          </a:xfrm>
          <a:prstGeom prst="rect">
            <a:avLst/>
          </a:prstGeom>
          <a:ln>
            <a:solidFill>
              <a:schemeClr val="tx1"/>
            </a:solidFill>
          </a:ln>
        </p:spPr>
      </p:pic>
      <p:sp>
        <p:nvSpPr>
          <p:cNvPr id="13" name="Rectangle 12">
            <a:extLst>
              <a:ext uri="{FF2B5EF4-FFF2-40B4-BE49-F238E27FC236}">
                <a16:creationId xmlns:a16="http://schemas.microsoft.com/office/drawing/2014/main" id="{3DF4DB88-68AB-814F-9541-184CE0273427}"/>
              </a:ext>
            </a:extLst>
          </p:cNvPr>
          <p:cNvSpPr/>
          <p:nvPr/>
        </p:nvSpPr>
        <p:spPr>
          <a:xfrm>
            <a:off x="2133600" y="2286000"/>
            <a:ext cx="5255191" cy="32258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728937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Spam and Junk Email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46</a:t>
            </a:fld>
            <a:endParaRPr lang="en-US" dirty="0"/>
          </a:p>
        </p:txBody>
      </p:sp>
      <p:pic>
        <p:nvPicPr>
          <p:cNvPr id="9" name="Picture 8">
            <a:extLst>
              <a:ext uri="{FF2B5EF4-FFF2-40B4-BE49-F238E27FC236}">
                <a16:creationId xmlns:a16="http://schemas.microsoft.com/office/drawing/2014/main" id="{E3F7742E-FD7C-C344-9071-77CBC02F5AD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4915" y="1371600"/>
            <a:ext cx="7594169" cy="4825206"/>
          </a:xfrm>
          <a:prstGeom prst="rect">
            <a:avLst/>
          </a:prstGeom>
          <a:ln>
            <a:solidFill>
              <a:schemeClr val="tx1"/>
            </a:solidFill>
          </a:ln>
        </p:spPr>
      </p:pic>
      <p:sp>
        <p:nvSpPr>
          <p:cNvPr id="10" name="Rectangle 9">
            <a:extLst>
              <a:ext uri="{FF2B5EF4-FFF2-40B4-BE49-F238E27FC236}">
                <a16:creationId xmlns:a16="http://schemas.microsoft.com/office/drawing/2014/main" id="{ED234ECE-C01F-714A-9A22-052D71D84811}"/>
              </a:ext>
            </a:extLst>
          </p:cNvPr>
          <p:cNvSpPr/>
          <p:nvPr/>
        </p:nvSpPr>
        <p:spPr>
          <a:xfrm>
            <a:off x="3352800" y="3182615"/>
            <a:ext cx="900167" cy="32258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07690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Organizing and Deleting Email</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47</a:t>
            </a:fld>
            <a:endParaRPr lang="en-US" dirty="0"/>
          </a:p>
        </p:txBody>
      </p:sp>
      <p:pic>
        <p:nvPicPr>
          <p:cNvPr id="5" name="Picture 4">
            <a:extLst>
              <a:ext uri="{FF2B5EF4-FFF2-40B4-BE49-F238E27FC236}">
                <a16:creationId xmlns:a16="http://schemas.microsoft.com/office/drawing/2014/main" id="{FE989693-F149-0F41-BA77-1F6A187218BC}"/>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75065" y="1881753"/>
            <a:ext cx="2438400" cy="3657600"/>
          </a:xfrm>
          <a:prstGeom prst="rect">
            <a:avLst/>
          </a:prstGeom>
        </p:spPr>
      </p:pic>
    </p:spTree>
    <p:extLst>
      <p:ext uri="{BB962C8B-B14F-4D97-AF65-F5344CB8AC3E}">
        <p14:creationId xmlns:p14="http://schemas.microsoft.com/office/powerpoint/2010/main" val="4219066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Organizing and Deleting Email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48</a:t>
            </a:fld>
            <a:endParaRPr lang="en-US" dirty="0"/>
          </a:p>
        </p:txBody>
      </p:sp>
      <p:pic>
        <p:nvPicPr>
          <p:cNvPr id="6" name="Picture 5">
            <a:extLst>
              <a:ext uri="{FF2B5EF4-FFF2-40B4-BE49-F238E27FC236}">
                <a16:creationId xmlns:a16="http://schemas.microsoft.com/office/drawing/2014/main" id="{E4C43E3B-0807-684B-89A4-C10F39BB0B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57200" y="1600200"/>
            <a:ext cx="7470183" cy="4552627"/>
          </a:xfrm>
          <a:prstGeom prst="rect">
            <a:avLst/>
          </a:prstGeom>
          <a:ln>
            <a:solidFill>
              <a:schemeClr val="tx1"/>
            </a:solidFill>
          </a:ln>
        </p:spPr>
      </p:pic>
    </p:spTree>
    <p:extLst>
      <p:ext uri="{BB962C8B-B14F-4D97-AF65-F5344CB8AC3E}">
        <p14:creationId xmlns:p14="http://schemas.microsoft.com/office/powerpoint/2010/main" val="6069050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Organizing and Deleting Email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49</a:t>
            </a:fld>
            <a:endParaRPr lang="en-US" dirty="0"/>
          </a:p>
        </p:txBody>
      </p:sp>
      <p:pic>
        <p:nvPicPr>
          <p:cNvPr id="6" name="Picture 5">
            <a:extLst>
              <a:ext uri="{FF2B5EF4-FFF2-40B4-BE49-F238E27FC236}">
                <a16:creationId xmlns:a16="http://schemas.microsoft.com/office/drawing/2014/main" id="{E4C43E3B-0807-684B-89A4-C10F39BB0B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b="16737"/>
          <a:stretch/>
        </p:blipFill>
        <p:spPr>
          <a:xfrm>
            <a:off x="836908" y="2152973"/>
            <a:ext cx="7470183" cy="3790627"/>
          </a:xfrm>
          <a:prstGeom prst="rect">
            <a:avLst/>
          </a:prstGeom>
          <a:ln>
            <a:solidFill>
              <a:schemeClr val="tx1"/>
            </a:solidFill>
          </a:ln>
        </p:spPr>
      </p:pic>
      <p:sp>
        <p:nvSpPr>
          <p:cNvPr id="5" name="Content Placeholder 1">
            <a:extLst>
              <a:ext uri="{FF2B5EF4-FFF2-40B4-BE49-F238E27FC236}">
                <a16:creationId xmlns:a16="http://schemas.microsoft.com/office/drawing/2014/main" id="{0C52C68E-19C8-8144-B6B4-E5CC38DC0399}"/>
              </a:ext>
            </a:extLst>
          </p:cNvPr>
          <p:cNvSpPr>
            <a:spLocks noGrp="1"/>
          </p:cNvSpPr>
          <p:nvPr>
            <p:ph idx="1"/>
          </p:nvPr>
        </p:nvSpPr>
        <p:spPr>
          <a:xfrm>
            <a:off x="457200" y="1416399"/>
            <a:ext cx="7849891" cy="641001"/>
          </a:xfrm>
        </p:spPr>
        <p:txBody>
          <a:bodyPr>
            <a:normAutofit fontScale="92500" lnSpcReduction="20000"/>
          </a:bodyPr>
          <a:lstStyle/>
          <a:p>
            <a:r>
              <a:rPr lang="en-US" sz="2300" b="1" dirty="0">
                <a:solidFill>
                  <a:schemeClr val="tx1"/>
                </a:solidFill>
              </a:rPr>
              <a:t>Archive: </a:t>
            </a:r>
            <a:r>
              <a:rPr lang="en-US" sz="2300" dirty="0">
                <a:solidFill>
                  <a:schemeClr val="tx1"/>
                </a:solidFill>
              </a:rPr>
              <a:t>Saves the message inside the All Mail folder. You can still find it later, but it won’t show up in your Inbox.</a:t>
            </a:r>
          </a:p>
          <a:p>
            <a:endParaRPr lang="en-US" dirty="0">
              <a:solidFill>
                <a:schemeClr val="tx1"/>
              </a:solidFill>
            </a:endParaRPr>
          </a:p>
          <a:p>
            <a:endParaRPr lang="en-US" b="1" dirty="0">
              <a:solidFill>
                <a:schemeClr val="tx1"/>
              </a:solidFill>
            </a:endParaRPr>
          </a:p>
          <a:p>
            <a:pPr marL="82296" indent="0" algn="ctr">
              <a:buNone/>
            </a:pPr>
            <a:endParaRPr lang="en-US" dirty="0">
              <a:solidFill>
                <a:schemeClr val="tx1"/>
              </a:solidFill>
            </a:endParaRPr>
          </a:p>
          <a:p>
            <a:endParaRPr lang="en-US" dirty="0">
              <a:solidFill>
                <a:schemeClr val="tx1"/>
              </a:solidFill>
            </a:endParaRPr>
          </a:p>
        </p:txBody>
      </p:sp>
      <p:sp>
        <p:nvSpPr>
          <p:cNvPr id="7" name="Rectangle 6">
            <a:extLst>
              <a:ext uri="{FF2B5EF4-FFF2-40B4-BE49-F238E27FC236}">
                <a16:creationId xmlns:a16="http://schemas.microsoft.com/office/drawing/2014/main" id="{7AA1C9E4-8DFB-9B43-AFC3-F2087102F1BE}"/>
              </a:ext>
            </a:extLst>
          </p:cNvPr>
          <p:cNvSpPr/>
          <p:nvPr/>
        </p:nvSpPr>
        <p:spPr>
          <a:xfrm>
            <a:off x="2929179" y="2557516"/>
            <a:ext cx="309966" cy="35616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37743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589032" y="1639824"/>
            <a:ext cx="7965936" cy="4325112"/>
          </a:xfrm>
        </p:spPr>
        <p:txBody>
          <a:bodyPr/>
          <a:lstStyle/>
          <a:p>
            <a:pPr marL="82296" indent="0">
              <a:buNone/>
            </a:pPr>
            <a:r>
              <a:rPr lang="en-US" b="1" dirty="0">
                <a:solidFill>
                  <a:schemeClr val="tx1"/>
                </a:solidFill>
              </a:rPr>
              <a:t>Email: </a:t>
            </a:r>
            <a:r>
              <a:rPr lang="en-US" dirty="0">
                <a:solidFill>
                  <a:schemeClr val="tx1"/>
                </a:solidFill>
              </a:rPr>
              <a:t>a way to send mail digitally through the internet </a:t>
            </a:r>
          </a:p>
          <a:p>
            <a:pPr marL="82296" indent="0">
              <a:buNone/>
            </a:pPr>
            <a:endParaRPr lang="en-US" dirty="0">
              <a:solidFill>
                <a:schemeClr val="tx1"/>
              </a:solidFill>
            </a:endParaRPr>
          </a:p>
        </p:txBody>
      </p:sp>
      <p:sp>
        <p:nvSpPr>
          <p:cNvPr id="4" name="Slide Number Placeholder 3">
            <a:extLst>
              <a:ext uri="{FF2B5EF4-FFF2-40B4-BE49-F238E27FC236}">
                <a16:creationId xmlns:a16="http://schemas.microsoft.com/office/drawing/2014/main" id="{5887F5CA-757F-1F4F-8D6E-65C1EC28473B}"/>
              </a:ext>
            </a:extLst>
          </p:cNvPr>
          <p:cNvSpPr>
            <a:spLocks noGrp="1"/>
          </p:cNvSpPr>
          <p:nvPr>
            <p:ph type="sldNum" sz="quarter" idx="12"/>
          </p:nvPr>
        </p:nvSpPr>
        <p:spPr/>
        <p:txBody>
          <a:bodyPr/>
          <a:lstStyle/>
          <a:p>
            <a:fld id="{D852D4E8-E283-404D-80D7-3AF63315721A}" type="slidenum">
              <a:rPr lang="en-US" smtClean="0"/>
              <a:t>5</a:t>
            </a:fld>
            <a:endParaRPr lang="en-US" dirty="0"/>
          </a:p>
        </p:txBody>
      </p:sp>
      <p:sp>
        <p:nvSpPr>
          <p:cNvPr id="8" name="Title 2">
            <a:extLst>
              <a:ext uri="{FF2B5EF4-FFF2-40B4-BE49-F238E27FC236}">
                <a16:creationId xmlns:a16="http://schemas.microsoft.com/office/drawing/2014/main" id="{93D8BCCE-899D-4F96-B51C-412F2531156D}"/>
              </a:ext>
            </a:extLst>
          </p:cNvPr>
          <p:cNvSpPr txBox="1">
            <a:spLocks/>
          </p:cNvSpPr>
          <p:nvPr/>
        </p:nvSpPr>
        <p:spPr>
          <a:xfrm>
            <a:off x="457200" y="533400"/>
            <a:ext cx="8229600" cy="1066800"/>
          </a:xfrm>
          <a:prstGeom prst="rect">
            <a:avLst/>
          </a:prstGeom>
        </p:spPr>
        <p:txBody>
          <a:bodyPr vert="horz" anchor="ctr">
            <a:normAutofit/>
          </a:bodyPr>
          <a:lstStyle>
            <a:lvl1pPr algn="l" rtl="0" eaLnBrk="1" latinLnBrk="0" hangingPunct="1">
              <a:spcBef>
                <a:spcPct val="0"/>
              </a:spcBef>
              <a:buNone/>
              <a:defRPr kumimoji="0" sz="3000" kern="1200">
                <a:solidFill>
                  <a:schemeClr val="tx2"/>
                </a:solidFill>
                <a:latin typeface="ATT Aleck Sans" panose="020B0503020203020204" pitchFamily="34" charset="0"/>
                <a:ea typeface="+mj-ea"/>
                <a:cs typeface="ATT Aleck Sans" panose="020B0503020203020204" pitchFamily="34" charset="0"/>
              </a:defRPr>
            </a:lvl1pPr>
          </a:lstStyle>
          <a:p>
            <a:r>
              <a:rPr lang="en-US" dirty="0">
                <a:latin typeface="+mj-lt"/>
              </a:rPr>
              <a:t>Introduction (continued)</a:t>
            </a:r>
          </a:p>
        </p:txBody>
      </p:sp>
      <p:grpSp>
        <p:nvGrpSpPr>
          <p:cNvPr id="17" name="Group 16">
            <a:extLst>
              <a:ext uri="{FF2B5EF4-FFF2-40B4-BE49-F238E27FC236}">
                <a16:creationId xmlns:a16="http://schemas.microsoft.com/office/drawing/2014/main" id="{D5FFD839-2C6A-9C40-A652-1F685A48B3B6}"/>
              </a:ext>
            </a:extLst>
          </p:cNvPr>
          <p:cNvGrpSpPr/>
          <p:nvPr/>
        </p:nvGrpSpPr>
        <p:grpSpPr>
          <a:xfrm>
            <a:off x="1186525" y="2227165"/>
            <a:ext cx="6070466" cy="4117790"/>
            <a:chOff x="1186525" y="2227165"/>
            <a:chExt cx="6070466" cy="4117790"/>
          </a:xfrm>
        </p:grpSpPr>
        <p:grpSp>
          <p:nvGrpSpPr>
            <p:cNvPr id="14" name="Group 13">
              <a:extLst>
                <a:ext uri="{FF2B5EF4-FFF2-40B4-BE49-F238E27FC236}">
                  <a16:creationId xmlns:a16="http://schemas.microsoft.com/office/drawing/2014/main" id="{AF9FD97C-E822-F148-90B2-9FFCC370B46C}"/>
                </a:ext>
              </a:extLst>
            </p:cNvPr>
            <p:cNvGrpSpPr/>
            <p:nvPr/>
          </p:nvGrpSpPr>
          <p:grpSpPr>
            <a:xfrm>
              <a:off x="1186525" y="2227165"/>
              <a:ext cx="6070466" cy="4117790"/>
              <a:chOff x="900775" y="2214484"/>
              <a:chExt cx="6070466" cy="4117790"/>
            </a:xfrm>
          </p:grpSpPr>
          <p:pic>
            <p:nvPicPr>
              <p:cNvPr id="24" name="Picture 23" descr="A picture containing text, clipart&#10;&#10;Description automatically generated">
                <a:extLst>
                  <a:ext uri="{FF2B5EF4-FFF2-40B4-BE49-F238E27FC236}">
                    <a16:creationId xmlns:a16="http://schemas.microsoft.com/office/drawing/2014/main" id="{DC5D65D8-F69D-294F-BB61-F2C895AA7A6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38518" y="2214484"/>
                <a:ext cx="1806776" cy="1624501"/>
              </a:xfrm>
              <a:prstGeom prst="rect">
                <a:avLst/>
              </a:prstGeom>
            </p:spPr>
          </p:pic>
          <p:pic>
            <p:nvPicPr>
              <p:cNvPr id="27" name="Picture 26" descr="Icon&#10;&#10;Description automatically generated">
                <a:extLst>
                  <a:ext uri="{FF2B5EF4-FFF2-40B4-BE49-F238E27FC236}">
                    <a16:creationId xmlns:a16="http://schemas.microsoft.com/office/drawing/2014/main" id="{BFD58D76-7E59-154B-A3FB-84A6EE7A8650}"/>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429020" y="2493334"/>
                <a:ext cx="2542221" cy="1066800"/>
              </a:xfrm>
              <a:prstGeom prst="rect">
                <a:avLst/>
              </a:prstGeom>
            </p:spPr>
          </p:pic>
          <p:pic>
            <p:nvPicPr>
              <p:cNvPr id="12" name="Picture 11" descr="Icon&#10;&#10;Description automatically generated">
                <a:extLst>
                  <a:ext uri="{FF2B5EF4-FFF2-40B4-BE49-F238E27FC236}">
                    <a16:creationId xmlns:a16="http://schemas.microsoft.com/office/drawing/2014/main" id="{432DD9A5-7B82-D846-A5B6-9FD59325045A}"/>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00775" y="4449348"/>
                <a:ext cx="2022675" cy="1882926"/>
              </a:xfrm>
              <a:prstGeom prst="rect">
                <a:avLst/>
              </a:prstGeom>
            </p:spPr>
          </p:pic>
        </p:grpSp>
        <p:pic>
          <p:nvPicPr>
            <p:cNvPr id="16" name="Picture 15" descr="Icon&#10;&#10;Description automatically generated">
              <a:extLst>
                <a:ext uri="{FF2B5EF4-FFF2-40B4-BE49-F238E27FC236}">
                  <a16:creationId xmlns:a16="http://schemas.microsoft.com/office/drawing/2014/main" id="{EE87BEFF-85E3-0140-8795-B515A04B323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5009190" y="4322281"/>
              <a:ext cx="2022674" cy="2022674"/>
            </a:xfrm>
            <a:prstGeom prst="rect">
              <a:avLst/>
            </a:prstGeom>
          </p:spPr>
        </p:pic>
      </p:grpSp>
    </p:spTree>
    <p:extLst>
      <p:ext uri="{BB962C8B-B14F-4D97-AF65-F5344CB8AC3E}">
        <p14:creationId xmlns:p14="http://schemas.microsoft.com/office/powerpoint/2010/main" val="37732295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Organizing and Deleting Email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50</a:t>
            </a:fld>
            <a:endParaRPr lang="en-US" dirty="0"/>
          </a:p>
        </p:txBody>
      </p:sp>
      <p:pic>
        <p:nvPicPr>
          <p:cNvPr id="6" name="Picture 5">
            <a:extLst>
              <a:ext uri="{FF2B5EF4-FFF2-40B4-BE49-F238E27FC236}">
                <a16:creationId xmlns:a16="http://schemas.microsoft.com/office/drawing/2014/main" id="{E4C43E3B-0807-684B-89A4-C10F39BB0B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6908" y="2128838"/>
            <a:ext cx="7470183" cy="4552627"/>
          </a:xfrm>
          <a:prstGeom prst="rect">
            <a:avLst/>
          </a:prstGeom>
          <a:ln>
            <a:solidFill>
              <a:schemeClr val="tx1"/>
            </a:solidFill>
          </a:ln>
        </p:spPr>
      </p:pic>
      <p:sp>
        <p:nvSpPr>
          <p:cNvPr id="5" name="Content Placeholder 1">
            <a:extLst>
              <a:ext uri="{FF2B5EF4-FFF2-40B4-BE49-F238E27FC236}">
                <a16:creationId xmlns:a16="http://schemas.microsoft.com/office/drawing/2014/main" id="{0C52C68E-19C8-8144-B6B4-E5CC38DC0399}"/>
              </a:ext>
            </a:extLst>
          </p:cNvPr>
          <p:cNvSpPr>
            <a:spLocks noGrp="1"/>
          </p:cNvSpPr>
          <p:nvPr>
            <p:ph idx="1"/>
          </p:nvPr>
        </p:nvSpPr>
        <p:spPr>
          <a:xfrm>
            <a:off x="457200" y="1416399"/>
            <a:ext cx="7849891" cy="641001"/>
          </a:xfrm>
        </p:spPr>
        <p:txBody>
          <a:bodyPr>
            <a:normAutofit fontScale="92500" lnSpcReduction="20000"/>
          </a:bodyPr>
          <a:lstStyle/>
          <a:p>
            <a:r>
              <a:rPr lang="en-US" sz="2300" b="1" dirty="0">
                <a:solidFill>
                  <a:schemeClr val="tx1"/>
                </a:solidFill>
              </a:rPr>
              <a:t>Delete: </a:t>
            </a:r>
            <a:r>
              <a:rPr lang="en-US" sz="2300" dirty="0">
                <a:solidFill>
                  <a:schemeClr val="tx1"/>
                </a:solidFill>
              </a:rPr>
              <a:t>Moves the email to the Trash folder temporarily—usually for 30 days—and then deletes it permanently</a:t>
            </a:r>
          </a:p>
          <a:p>
            <a:endParaRPr lang="en-US" dirty="0">
              <a:solidFill>
                <a:schemeClr val="tx1"/>
              </a:solidFill>
            </a:endParaRPr>
          </a:p>
          <a:p>
            <a:endParaRPr lang="en-US" b="1" dirty="0">
              <a:solidFill>
                <a:schemeClr val="tx1"/>
              </a:solidFill>
            </a:endParaRPr>
          </a:p>
          <a:p>
            <a:pPr marL="82296" indent="0" algn="ctr">
              <a:buNone/>
            </a:pPr>
            <a:endParaRPr lang="en-US" dirty="0">
              <a:solidFill>
                <a:schemeClr val="tx1"/>
              </a:solidFill>
            </a:endParaRPr>
          </a:p>
          <a:p>
            <a:endParaRPr lang="en-US" dirty="0">
              <a:solidFill>
                <a:schemeClr val="tx1"/>
              </a:solidFill>
            </a:endParaRPr>
          </a:p>
        </p:txBody>
      </p:sp>
      <p:sp>
        <p:nvSpPr>
          <p:cNvPr id="7" name="Rectangle 6">
            <a:extLst>
              <a:ext uri="{FF2B5EF4-FFF2-40B4-BE49-F238E27FC236}">
                <a16:creationId xmlns:a16="http://schemas.microsoft.com/office/drawing/2014/main" id="{7AA1C9E4-8DFB-9B43-AFC3-F2087102F1BE}"/>
              </a:ext>
            </a:extLst>
          </p:cNvPr>
          <p:cNvSpPr/>
          <p:nvPr/>
        </p:nvSpPr>
        <p:spPr>
          <a:xfrm>
            <a:off x="3518115" y="2554637"/>
            <a:ext cx="309966" cy="35616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1261249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Organizing and Deleting Email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51</a:t>
            </a:fld>
            <a:endParaRPr lang="en-US" dirty="0"/>
          </a:p>
        </p:txBody>
      </p:sp>
      <p:pic>
        <p:nvPicPr>
          <p:cNvPr id="6" name="Picture 5">
            <a:extLst>
              <a:ext uri="{FF2B5EF4-FFF2-40B4-BE49-F238E27FC236}">
                <a16:creationId xmlns:a16="http://schemas.microsoft.com/office/drawing/2014/main" id="{E4C43E3B-0807-684B-89A4-C10F39BB0B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6908" y="2128838"/>
            <a:ext cx="7470183" cy="4552627"/>
          </a:xfrm>
          <a:prstGeom prst="rect">
            <a:avLst/>
          </a:prstGeom>
          <a:ln>
            <a:solidFill>
              <a:schemeClr val="tx1"/>
            </a:solidFill>
          </a:ln>
        </p:spPr>
      </p:pic>
      <p:sp>
        <p:nvSpPr>
          <p:cNvPr id="5" name="Content Placeholder 1">
            <a:extLst>
              <a:ext uri="{FF2B5EF4-FFF2-40B4-BE49-F238E27FC236}">
                <a16:creationId xmlns:a16="http://schemas.microsoft.com/office/drawing/2014/main" id="{0C52C68E-19C8-8144-B6B4-E5CC38DC0399}"/>
              </a:ext>
            </a:extLst>
          </p:cNvPr>
          <p:cNvSpPr>
            <a:spLocks noGrp="1"/>
          </p:cNvSpPr>
          <p:nvPr>
            <p:ph idx="1"/>
          </p:nvPr>
        </p:nvSpPr>
        <p:spPr>
          <a:xfrm>
            <a:off x="457200" y="1371600"/>
            <a:ext cx="7849891" cy="641001"/>
          </a:xfrm>
        </p:spPr>
        <p:txBody>
          <a:bodyPr>
            <a:normAutofit fontScale="92500" lnSpcReduction="20000"/>
          </a:bodyPr>
          <a:lstStyle/>
          <a:p>
            <a:r>
              <a:rPr lang="en-US" sz="2300" b="1" dirty="0">
                <a:solidFill>
                  <a:schemeClr val="tx1"/>
                </a:solidFill>
              </a:rPr>
              <a:t>Labels: </a:t>
            </a:r>
            <a:r>
              <a:rPr lang="en-US" sz="2300" dirty="0">
                <a:solidFill>
                  <a:schemeClr val="tx1"/>
                </a:solidFill>
              </a:rPr>
              <a:t>Used to organize and find emails about a similar topic. You can apply more than one label to an email. </a:t>
            </a:r>
          </a:p>
          <a:p>
            <a:endParaRPr lang="en-US" b="1" dirty="0">
              <a:solidFill>
                <a:schemeClr val="tx1"/>
              </a:solidFill>
            </a:endParaRPr>
          </a:p>
          <a:p>
            <a:pPr marL="82296" indent="0" algn="ctr">
              <a:buNone/>
            </a:pPr>
            <a:endParaRPr lang="en-US" dirty="0">
              <a:solidFill>
                <a:schemeClr val="tx1"/>
              </a:solidFill>
            </a:endParaRPr>
          </a:p>
          <a:p>
            <a:endParaRPr lang="en-US" dirty="0">
              <a:solidFill>
                <a:schemeClr val="tx1"/>
              </a:solidFill>
            </a:endParaRPr>
          </a:p>
        </p:txBody>
      </p:sp>
      <p:sp>
        <p:nvSpPr>
          <p:cNvPr id="7" name="Rectangle 6">
            <a:extLst>
              <a:ext uri="{FF2B5EF4-FFF2-40B4-BE49-F238E27FC236}">
                <a16:creationId xmlns:a16="http://schemas.microsoft.com/office/drawing/2014/main" id="{7AA1C9E4-8DFB-9B43-AFC3-F2087102F1BE}"/>
              </a:ext>
            </a:extLst>
          </p:cNvPr>
          <p:cNvSpPr/>
          <p:nvPr/>
        </p:nvSpPr>
        <p:spPr>
          <a:xfrm>
            <a:off x="5191932" y="2554637"/>
            <a:ext cx="309966" cy="35616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763637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Organizing and Deleting Email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52</a:t>
            </a:fld>
            <a:endParaRPr lang="en-US" dirty="0"/>
          </a:p>
        </p:txBody>
      </p:sp>
      <p:pic>
        <p:nvPicPr>
          <p:cNvPr id="6" name="Picture 5">
            <a:extLst>
              <a:ext uri="{FF2B5EF4-FFF2-40B4-BE49-F238E27FC236}">
                <a16:creationId xmlns:a16="http://schemas.microsoft.com/office/drawing/2014/main" id="{E4C43E3B-0807-684B-89A4-C10F39BB0BA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6908" y="2128838"/>
            <a:ext cx="7470183" cy="4552627"/>
          </a:xfrm>
          <a:prstGeom prst="rect">
            <a:avLst/>
          </a:prstGeom>
          <a:ln>
            <a:solidFill>
              <a:schemeClr val="tx1"/>
            </a:solidFill>
          </a:ln>
        </p:spPr>
      </p:pic>
      <p:sp>
        <p:nvSpPr>
          <p:cNvPr id="5" name="Content Placeholder 1">
            <a:extLst>
              <a:ext uri="{FF2B5EF4-FFF2-40B4-BE49-F238E27FC236}">
                <a16:creationId xmlns:a16="http://schemas.microsoft.com/office/drawing/2014/main" id="{0C52C68E-19C8-8144-B6B4-E5CC38DC0399}"/>
              </a:ext>
            </a:extLst>
          </p:cNvPr>
          <p:cNvSpPr>
            <a:spLocks noGrp="1"/>
          </p:cNvSpPr>
          <p:nvPr>
            <p:ph idx="1"/>
          </p:nvPr>
        </p:nvSpPr>
        <p:spPr>
          <a:xfrm>
            <a:off x="457200" y="1447800"/>
            <a:ext cx="7849891" cy="641001"/>
          </a:xfrm>
        </p:spPr>
        <p:txBody>
          <a:bodyPr>
            <a:normAutofit fontScale="92500"/>
          </a:bodyPr>
          <a:lstStyle/>
          <a:p>
            <a:r>
              <a:rPr lang="en-US" sz="2300" b="1" dirty="0">
                <a:solidFill>
                  <a:schemeClr val="tx1"/>
                </a:solidFill>
              </a:rPr>
              <a:t>Move To: </a:t>
            </a:r>
            <a:r>
              <a:rPr lang="en-US" sz="2300" dirty="0">
                <a:solidFill>
                  <a:schemeClr val="tx1"/>
                </a:solidFill>
              </a:rPr>
              <a:t>Puts the email in another folder that you created</a:t>
            </a:r>
            <a:r>
              <a:rPr lang="en-US" sz="2400" dirty="0">
                <a:solidFill>
                  <a:schemeClr val="tx1"/>
                </a:solidFill>
              </a:rPr>
              <a:t> </a:t>
            </a:r>
            <a:endParaRPr lang="en-US" dirty="0">
              <a:solidFill>
                <a:schemeClr val="tx1"/>
              </a:solidFill>
            </a:endParaRPr>
          </a:p>
          <a:p>
            <a:endParaRPr lang="en-US" b="1" dirty="0">
              <a:solidFill>
                <a:schemeClr val="tx1"/>
              </a:solidFill>
            </a:endParaRPr>
          </a:p>
          <a:p>
            <a:pPr marL="82296" indent="0" algn="ctr">
              <a:buNone/>
            </a:pPr>
            <a:endParaRPr lang="en-US" dirty="0">
              <a:solidFill>
                <a:schemeClr val="tx1"/>
              </a:solidFill>
            </a:endParaRPr>
          </a:p>
          <a:p>
            <a:endParaRPr lang="en-US" dirty="0">
              <a:solidFill>
                <a:schemeClr val="tx1"/>
              </a:solidFill>
            </a:endParaRPr>
          </a:p>
        </p:txBody>
      </p:sp>
      <p:sp>
        <p:nvSpPr>
          <p:cNvPr id="7" name="Rectangle 6">
            <a:extLst>
              <a:ext uri="{FF2B5EF4-FFF2-40B4-BE49-F238E27FC236}">
                <a16:creationId xmlns:a16="http://schemas.microsoft.com/office/drawing/2014/main" id="{7AA1C9E4-8DFB-9B43-AFC3-F2087102F1BE}"/>
              </a:ext>
            </a:extLst>
          </p:cNvPr>
          <p:cNvSpPr/>
          <p:nvPr/>
        </p:nvSpPr>
        <p:spPr>
          <a:xfrm>
            <a:off x="4912962" y="2554637"/>
            <a:ext cx="309966" cy="356165"/>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116667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Organizing and Deleting Email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53</a:t>
            </a:fld>
            <a:endParaRPr lang="en-US" dirty="0"/>
          </a:p>
        </p:txBody>
      </p:sp>
      <p:pic>
        <p:nvPicPr>
          <p:cNvPr id="17" name="Picture 16">
            <a:extLst>
              <a:ext uri="{FF2B5EF4-FFF2-40B4-BE49-F238E27FC236}">
                <a16:creationId xmlns:a16="http://schemas.microsoft.com/office/drawing/2014/main" id="{76F02CFE-B518-1F4A-82DB-07E852C11A1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5477" y="1524000"/>
            <a:ext cx="8229600" cy="4909611"/>
          </a:xfrm>
          <a:prstGeom prst="rect">
            <a:avLst/>
          </a:prstGeom>
          <a:ln>
            <a:solidFill>
              <a:schemeClr val="tx1"/>
            </a:solidFill>
          </a:ln>
        </p:spPr>
      </p:pic>
      <p:sp>
        <p:nvSpPr>
          <p:cNvPr id="18" name="Rectangle 17">
            <a:extLst>
              <a:ext uri="{FF2B5EF4-FFF2-40B4-BE49-F238E27FC236}">
                <a16:creationId xmlns:a16="http://schemas.microsoft.com/office/drawing/2014/main" id="{0E5318FE-6ABA-2743-87A1-D21719FDD19C}"/>
              </a:ext>
            </a:extLst>
          </p:cNvPr>
          <p:cNvSpPr/>
          <p:nvPr/>
        </p:nvSpPr>
        <p:spPr>
          <a:xfrm>
            <a:off x="2278251" y="1968285"/>
            <a:ext cx="3781586" cy="40295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30300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Organizing and Deleting Email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54</a:t>
            </a:fld>
            <a:endParaRPr lang="en-US" dirty="0"/>
          </a:p>
        </p:txBody>
      </p:sp>
      <p:pic>
        <p:nvPicPr>
          <p:cNvPr id="5" name="Picture 4">
            <a:extLst>
              <a:ext uri="{FF2B5EF4-FFF2-40B4-BE49-F238E27FC236}">
                <a16:creationId xmlns:a16="http://schemas.microsoft.com/office/drawing/2014/main" id="{984AB2EB-33DD-D142-8AD9-0012807B8D6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0448" y="1600200"/>
            <a:ext cx="7783103" cy="4847095"/>
          </a:xfrm>
          <a:prstGeom prst="rect">
            <a:avLst/>
          </a:prstGeom>
          <a:ln>
            <a:solidFill>
              <a:schemeClr val="tx1"/>
            </a:solidFill>
          </a:ln>
        </p:spPr>
      </p:pic>
      <p:sp>
        <p:nvSpPr>
          <p:cNvPr id="8" name="Rectangle 7">
            <a:extLst>
              <a:ext uri="{FF2B5EF4-FFF2-40B4-BE49-F238E27FC236}">
                <a16:creationId xmlns:a16="http://schemas.microsoft.com/office/drawing/2014/main" id="{AC336811-889A-7E4F-893D-C1962FB8A747}"/>
              </a:ext>
            </a:extLst>
          </p:cNvPr>
          <p:cNvSpPr/>
          <p:nvPr/>
        </p:nvSpPr>
        <p:spPr>
          <a:xfrm>
            <a:off x="774915" y="5983636"/>
            <a:ext cx="2603716" cy="402956"/>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1130334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Organizing and Deleting Email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55</a:t>
            </a:fld>
            <a:endParaRPr lang="en-US" dirty="0"/>
          </a:p>
        </p:txBody>
      </p:sp>
      <p:pic>
        <p:nvPicPr>
          <p:cNvPr id="9" name="Picture 8">
            <a:extLst>
              <a:ext uri="{FF2B5EF4-FFF2-40B4-BE49-F238E27FC236}">
                <a16:creationId xmlns:a16="http://schemas.microsoft.com/office/drawing/2014/main" id="{21D591D0-186C-7847-8703-306B9D32812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7061" y="1521470"/>
            <a:ext cx="8020373" cy="4972320"/>
          </a:xfrm>
          <a:prstGeom prst="rect">
            <a:avLst/>
          </a:prstGeom>
          <a:ln>
            <a:solidFill>
              <a:schemeClr val="tx1"/>
            </a:solidFill>
          </a:ln>
        </p:spPr>
      </p:pic>
      <p:sp>
        <p:nvSpPr>
          <p:cNvPr id="10" name="Rectangle 9">
            <a:extLst>
              <a:ext uri="{FF2B5EF4-FFF2-40B4-BE49-F238E27FC236}">
                <a16:creationId xmlns:a16="http://schemas.microsoft.com/office/drawing/2014/main" id="{223FE632-1762-D14F-8D35-2871E8960F04}"/>
              </a:ext>
            </a:extLst>
          </p:cNvPr>
          <p:cNvSpPr/>
          <p:nvPr/>
        </p:nvSpPr>
        <p:spPr>
          <a:xfrm>
            <a:off x="658057" y="5305534"/>
            <a:ext cx="1139746" cy="180867"/>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720852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Searching for Messages</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56</a:t>
            </a:fld>
            <a:endParaRPr lang="en-US" dirty="0"/>
          </a:p>
        </p:txBody>
      </p:sp>
      <p:pic>
        <p:nvPicPr>
          <p:cNvPr id="8" name="Picture 7">
            <a:extLst>
              <a:ext uri="{FF2B5EF4-FFF2-40B4-BE49-F238E27FC236}">
                <a16:creationId xmlns:a16="http://schemas.microsoft.com/office/drawing/2014/main" id="{0BC0F16D-E3C5-9641-943F-A510D8FA776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75034" y="1765568"/>
            <a:ext cx="7299702" cy="4398532"/>
          </a:xfrm>
          <a:prstGeom prst="rect">
            <a:avLst/>
          </a:prstGeom>
          <a:ln>
            <a:solidFill>
              <a:schemeClr val="tx1"/>
            </a:solidFill>
          </a:ln>
        </p:spPr>
      </p:pic>
    </p:spTree>
    <p:extLst>
      <p:ext uri="{BB962C8B-B14F-4D97-AF65-F5344CB8AC3E}">
        <p14:creationId xmlns:p14="http://schemas.microsoft.com/office/powerpoint/2010/main" val="4149613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Searching for Messages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57</a:t>
            </a:fld>
            <a:endParaRPr lang="en-US" dirty="0"/>
          </a:p>
        </p:txBody>
      </p:sp>
      <p:sp>
        <p:nvSpPr>
          <p:cNvPr id="6" name="Content Placeholder 1">
            <a:extLst>
              <a:ext uri="{FF2B5EF4-FFF2-40B4-BE49-F238E27FC236}">
                <a16:creationId xmlns:a16="http://schemas.microsoft.com/office/drawing/2014/main" id="{06B4DBBF-4081-7E44-9EEE-6FFB38027233}"/>
              </a:ext>
            </a:extLst>
          </p:cNvPr>
          <p:cNvSpPr txBox="1">
            <a:spLocks/>
          </p:cNvSpPr>
          <p:nvPr/>
        </p:nvSpPr>
        <p:spPr>
          <a:xfrm>
            <a:off x="589032" y="1477008"/>
            <a:ext cx="5814568" cy="674287"/>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n-US" dirty="0">
                <a:solidFill>
                  <a:schemeClr val="tx1"/>
                </a:solidFill>
                <a:latin typeface="+mn-lt"/>
              </a:rPr>
              <a:t>You can search for a</a:t>
            </a:r>
          </a:p>
          <a:p>
            <a:pPr marL="82296" indent="0">
              <a:buFont typeface="Georgia"/>
              <a:buNone/>
            </a:pPr>
            <a:endParaRPr lang="en-US" dirty="0">
              <a:solidFill>
                <a:schemeClr val="tx1"/>
              </a:solidFill>
            </a:endParaRPr>
          </a:p>
        </p:txBody>
      </p:sp>
      <p:grpSp>
        <p:nvGrpSpPr>
          <p:cNvPr id="2" name="Group 1">
            <a:extLst>
              <a:ext uri="{FF2B5EF4-FFF2-40B4-BE49-F238E27FC236}">
                <a16:creationId xmlns:a16="http://schemas.microsoft.com/office/drawing/2014/main" id="{2DC22EA3-B3DC-704E-9959-3AD145D82C56}"/>
              </a:ext>
            </a:extLst>
          </p:cNvPr>
          <p:cNvGrpSpPr/>
          <p:nvPr/>
        </p:nvGrpSpPr>
        <p:grpSpPr>
          <a:xfrm>
            <a:off x="764032" y="2303696"/>
            <a:ext cx="5776468" cy="667628"/>
            <a:chOff x="764032" y="2303696"/>
            <a:chExt cx="5776468" cy="667628"/>
          </a:xfrm>
        </p:grpSpPr>
        <p:sp>
          <p:nvSpPr>
            <p:cNvPr id="7" name="Content Placeholder 1">
              <a:extLst>
                <a:ext uri="{FF2B5EF4-FFF2-40B4-BE49-F238E27FC236}">
                  <a16:creationId xmlns:a16="http://schemas.microsoft.com/office/drawing/2014/main" id="{833F7701-9872-7A46-A1A9-99DB550AD37F}"/>
                </a:ext>
              </a:extLst>
            </p:cNvPr>
            <p:cNvSpPr txBox="1">
              <a:spLocks/>
            </p:cNvSpPr>
            <p:nvPr/>
          </p:nvSpPr>
          <p:spPr>
            <a:xfrm>
              <a:off x="1221232" y="2319794"/>
              <a:ext cx="5319268" cy="6515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dirty="0">
                  <a:solidFill>
                    <a:schemeClr val="tx1"/>
                  </a:solidFill>
                  <a:latin typeface="+mn-lt"/>
                </a:rPr>
                <a:t>Person’s name</a:t>
              </a:r>
            </a:p>
          </p:txBody>
        </p:sp>
        <p:pic>
          <p:nvPicPr>
            <p:cNvPr id="8" name="Picture 7">
              <a:extLst>
                <a:ext uri="{FF2B5EF4-FFF2-40B4-BE49-F238E27FC236}">
                  <a16:creationId xmlns:a16="http://schemas.microsoft.com/office/drawing/2014/main" id="{4AC573C2-D131-6E4B-ACA2-B0C72368ED84}"/>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2303696"/>
              <a:ext cx="457200" cy="457200"/>
            </a:xfrm>
            <a:prstGeom prst="rect">
              <a:avLst/>
            </a:prstGeom>
          </p:spPr>
        </p:pic>
      </p:grpSp>
      <p:pic>
        <p:nvPicPr>
          <p:cNvPr id="10" name="Picture 9">
            <a:extLst>
              <a:ext uri="{FF2B5EF4-FFF2-40B4-BE49-F238E27FC236}">
                <a16:creationId xmlns:a16="http://schemas.microsoft.com/office/drawing/2014/main" id="{8345A0B2-B838-7145-A472-02D6C7679CE7}"/>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64032" y="2984655"/>
            <a:ext cx="457200" cy="457200"/>
          </a:xfrm>
          <a:prstGeom prst="rect">
            <a:avLst/>
          </a:prstGeom>
        </p:spPr>
      </p:pic>
      <p:sp>
        <p:nvSpPr>
          <p:cNvPr id="11" name="Content Placeholder 1">
            <a:extLst>
              <a:ext uri="{FF2B5EF4-FFF2-40B4-BE49-F238E27FC236}">
                <a16:creationId xmlns:a16="http://schemas.microsoft.com/office/drawing/2014/main" id="{DD122164-B620-E34E-8D46-1CCE8166134E}"/>
              </a:ext>
            </a:extLst>
          </p:cNvPr>
          <p:cNvSpPr txBox="1">
            <a:spLocks/>
          </p:cNvSpPr>
          <p:nvPr/>
        </p:nvSpPr>
        <p:spPr>
          <a:xfrm>
            <a:off x="992632" y="2970447"/>
            <a:ext cx="6779768" cy="529021"/>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308610" lvl="1" indent="0">
              <a:buNone/>
            </a:pPr>
            <a:r>
              <a:rPr lang="en-US" sz="2100" dirty="0">
                <a:solidFill>
                  <a:schemeClr val="tx1"/>
                </a:solidFill>
                <a:latin typeface="+mn-lt"/>
              </a:rPr>
              <a:t>Word in the Subject line</a:t>
            </a:r>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030524" y="1234440"/>
            <a:ext cx="2685109" cy="2194560"/>
          </a:xfrm>
          <a:prstGeom prst="rect">
            <a:avLst/>
          </a:prstGeom>
        </p:spPr>
      </p:pic>
      <p:pic>
        <p:nvPicPr>
          <p:cNvPr id="14" name="Picture 13">
            <a:extLst>
              <a:ext uri="{FF2B5EF4-FFF2-40B4-BE49-F238E27FC236}">
                <a16:creationId xmlns:a16="http://schemas.microsoft.com/office/drawing/2014/main" id="{8AA19D00-4E08-A843-9C29-623822328C29}"/>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779530" y="3693798"/>
            <a:ext cx="457200" cy="457200"/>
          </a:xfrm>
          <a:prstGeom prst="rect">
            <a:avLst/>
          </a:prstGeom>
        </p:spPr>
      </p:pic>
      <p:sp>
        <p:nvSpPr>
          <p:cNvPr id="16" name="Content Placeholder 1">
            <a:extLst>
              <a:ext uri="{FF2B5EF4-FFF2-40B4-BE49-F238E27FC236}">
                <a16:creationId xmlns:a16="http://schemas.microsoft.com/office/drawing/2014/main" id="{5AB6DD1E-FBA3-D548-9F43-5655B478163C}"/>
              </a:ext>
            </a:extLst>
          </p:cNvPr>
          <p:cNvSpPr txBox="1">
            <a:spLocks/>
          </p:cNvSpPr>
          <p:nvPr/>
        </p:nvSpPr>
        <p:spPr>
          <a:xfrm>
            <a:off x="1221232" y="3671088"/>
            <a:ext cx="5814568" cy="651530"/>
          </a:xfrm>
          <a:prstGeom prst="rect">
            <a:avLst/>
          </a:prstGeom>
        </p:spPr>
        <p:txBody>
          <a:bodyPr vert="horz">
            <a:no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dirty="0">
                <a:solidFill>
                  <a:schemeClr val="tx1"/>
                </a:solidFill>
                <a:latin typeface="+mn-lt"/>
              </a:rPr>
              <a:t>Word in the message</a:t>
            </a:r>
          </a:p>
        </p:txBody>
      </p:sp>
    </p:spTree>
    <p:extLst>
      <p:ext uri="{BB962C8B-B14F-4D97-AF65-F5344CB8AC3E}">
        <p14:creationId xmlns:p14="http://schemas.microsoft.com/office/powerpoint/2010/main" val="2005898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Searching for Messages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58</a:t>
            </a:fld>
            <a:endParaRPr lang="en-US" dirty="0"/>
          </a:p>
        </p:txBody>
      </p:sp>
      <p:pic>
        <p:nvPicPr>
          <p:cNvPr id="5" name="Picture 4">
            <a:extLst>
              <a:ext uri="{FF2B5EF4-FFF2-40B4-BE49-F238E27FC236}">
                <a16:creationId xmlns:a16="http://schemas.microsoft.com/office/drawing/2014/main" id="{F3C6A26E-C2CB-A147-B785-CC135A28E73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1925" y="1600201"/>
            <a:ext cx="7492811" cy="4599122"/>
          </a:xfrm>
          <a:prstGeom prst="rect">
            <a:avLst/>
          </a:prstGeom>
          <a:ln>
            <a:solidFill>
              <a:schemeClr val="tx1"/>
            </a:solidFill>
          </a:ln>
        </p:spPr>
      </p:pic>
      <p:sp>
        <p:nvSpPr>
          <p:cNvPr id="7" name="Rectangle 6">
            <a:extLst>
              <a:ext uri="{FF2B5EF4-FFF2-40B4-BE49-F238E27FC236}">
                <a16:creationId xmlns:a16="http://schemas.microsoft.com/office/drawing/2014/main" id="{2825BFD8-A53D-9647-A126-5765F4916141}"/>
              </a:ext>
            </a:extLst>
          </p:cNvPr>
          <p:cNvSpPr/>
          <p:nvPr/>
        </p:nvSpPr>
        <p:spPr>
          <a:xfrm>
            <a:off x="2424864" y="1600200"/>
            <a:ext cx="4270403" cy="926024"/>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63799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Searching for Messages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59</a:t>
            </a:fld>
            <a:endParaRPr lang="en-US" dirty="0"/>
          </a:p>
        </p:txBody>
      </p:sp>
      <p:pic>
        <p:nvPicPr>
          <p:cNvPr id="6" name="Picture 5">
            <a:extLst>
              <a:ext uri="{FF2B5EF4-FFF2-40B4-BE49-F238E27FC236}">
                <a16:creationId xmlns:a16="http://schemas.microsoft.com/office/drawing/2014/main" id="{C5D10C78-6DBC-644F-8324-29F215F115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0449" y="1487837"/>
            <a:ext cx="7783102" cy="4836763"/>
          </a:xfrm>
          <a:prstGeom prst="rect">
            <a:avLst/>
          </a:prstGeom>
          <a:ln>
            <a:solidFill>
              <a:schemeClr val="tx1"/>
            </a:solidFill>
          </a:ln>
        </p:spPr>
      </p:pic>
    </p:spTree>
    <p:extLst>
      <p:ext uri="{BB962C8B-B14F-4D97-AF65-F5344CB8AC3E}">
        <p14:creationId xmlns:p14="http://schemas.microsoft.com/office/powerpoint/2010/main" val="1404272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picture containing text, electronics, computer, display&#10;&#10;Description automatically generated">
            <a:extLst>
              <a:ext uri="{FF2B5EF4-FFF2-40B4-BE49-F238E27FC236}">
                <a16:creationId xmlns:a16="http://schemas.microsoft.com/office/drawing/2014/main" id="{0FC60EE7-6FC5-1F41-96B7-2B8F3539913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71700" y="4909579"/>
            <a:ext cx="4406900" cy="1948421"/>
          </a:xfrm>
          <a:prstGeom prst="rect">
            <a:avLst/>
          </a:prstGeom>
        </p:spPr>
      </p:pic>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1018032" y="4488715"/>
            <a:ext cx="7188200" cy="1011024"/>
          </a:xfrm>
        </p:spPr>
        <p:txBody>
          <a:bodyPr>
            <a:normAutofit/>
          </a:bodyPr>
          <a:lstStyle/>
          <a:p>
            <a:pPr marL="308610" lvl="1" indent="0">
              <a:buNone/>
            </a:pPr>
            <a:r>
              <a:rPr lang="en-US" sz="2100" dirty="0">
                <a:solidFill>
                  <a:schemeClr val="tx1"/>
                </a:solidFill>
              </a:rPr>
              <a:t>Messages can include text, pictures, documents, videos, and other computer files. </a:t>
            </a:r>
          </a:p>
          <a:p>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568250" y="533400"/>
            <a:ext cx="8229600" cy="1066800"/>
          </a:xfrm>
        </p:spPr>
        <p:txBody>
          <a:bodyPr/>
          <a:lstStyle/>
          <a:p>
            <a:r>
              <a:rPr lang="en-US" dirty="0"/>
              <a:t>Introduction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a:t>
            </a:fld>
            <a:endParaRPr lang="en-US" dirty="0"/>
          </a:p>
        </p:txBody>
      </p:sp>
      <p:sp>
        <p:nvSpPr>
          <p:cNvPr id="6" name="Content Placeholder 1">
            <a:extLst>
              <a:ext uri="{FF2B5EF4-FFF2-40B4-BE49-F238E27FC236}">
                <a16:creationId xmlns:a16="http://schemas.microsoft.com/office/drawing/2014/main" id="{06B4DBBF-4081-7E44-9EEE-6FFB38027233}"/>
              </a:ext>
            </a:extLst>
          </p:cNvPr>
          <p:cNvSpPr txBox="1">
            <a:spLocks/>
          </p:cNvSpPr>
          <p:nvPr/>
        </p:nvSpPr>
        <p:spPr>
          <a:xfrm>
            <a:off x="589032" y="1639824"/>
            <a:ext cx="7965936" cy="569976"/>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n-US" b="1" dirty="0">
                <a:solidFill>
                  <a:schemeClr val="tx1"/>
                </a:solidFill>
                <a:latin typeface="+mn-lt"/>
              </a:rPr>
              <a:t>Benefits of Using Email</a:t>
            </a:r>
            <a:endParaRPr lang="en-US" dirty="0">
              <a:solidFill>
                <a:schemeClr val="tx1"/>
              </a:solidFill>
              <a:latin typeface="+mn-lt"/>
            </a:endParaRPr>
          </a:p>
          <a:p>
            <a:pPr marL="82296" indent="0">
              <a:buFont typeface="Georgia"/>
              <a:buNone/>
            </a:pPr>
            <a:endParaRPr lang="en-US" dirty="0">
              <a:solidFill>
                <a:schemeClr val="tx1"/>
              </a:solidFill>
            </a:endParaRPr>
          </a:p>
        </p:txBody>
      </p:sp>
      <p:sp>
        <p:nvSpPr>
          <p:cNvPr id="7" name="Content Placeholder 1">
            <a:extLst>
              <a:ext uri="{FF2B5EF4-FFF2-40B4-BE49-F238E27FC236}">
                <a16:creationId xmlns:a16="http://schemas.microsoft.com/office/drawing/2014/main" id="{833F7701-9872-7A46-A1A9-99DB550AD37F}"/>
              </a:ext>
            </a:extLst>
          </p:cNvPr>
          <p:cNvSpPr txBox="1">
            <a:spLocks/>
          </p:cNvSpPr>
          <p:nvPr/>
        </p:nvSpPr>
        <p:spPr>
          <a:xfrm>
            <a:off x="1221232" y="2159000"/>
            <a:ext cx="5814568" cy="651530"/>
          </a:xfrm>
          <a:prstGeom prst="rect">
            <a:avLst/>
          </a:prstGeom>
        </p:spPr>
        <p:txBody>
          <a:bodyPr vert="horz">
            <a:normAutofit fontScale="92500" lnSpcReduction="2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sz="2300" dirty="0">
                <a:solidFill>
                  <a:schemeClr val="tx1"/>
                </a:solidFill>
                <a:latin typeface="+mn-lt"/>
              </a:rPr>
              <a:t>You can send an email message to one </a:t>
            </a:r>
            <a:br>
              <a:rPr lang="en-US" sz="2300" dirty="0">
                <a:solidFill>
                  <a:schemeClr val="tx1"/>
                </a:solidFill>
                <a:latin typeface="+mn-lt"/>
              </a:rPr>
            </a:br>
            <a:r>
              <a:rPr lang="en-US" sz="2300" dirty="0">
                <a:solidFill>
                  <a:schemeClr val="tx1"/>
                </a:solidFill>
                <a:latin typeface="+mn-lt"/>
              </a:rPr>
              <a:t>person or multiple people at the same time.</a:t>
            </a:r>
          </a:p>
          <a:p>
            <a:pPr marL="82296" indent="0">
              <a:buNone/>
            </a:pPr>
            <a:endParaRPr lang="en-US" dirty="0">
              <a:solidFill>
                <a:schemeClr val="tx1"/>
              </a:solidFill>
            </a:endParaRPr>
          </a:p>
        </p:txBody>
      </p:sp>
      <p:pic>
        <p:nvPicPr>
          <p:cNvPr id="8" name="Picture 7">
            <a:extLst>
              <a:ext uri="{FF2B5EF4-FFF2-40B4-BE49-F238E27FC236}">
                <a16:creationId xmlns:a16="http://schemas.microsoft.com/office/drawing/2014/main" id="{4AC573C2-D131-6E4B-ACA2-B0C72368ED84}"/>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64032" y="2151296"/>
            <a:ext cx="457200" cy="457200"/>
          </a:xfrm>
          <a:prstGeom prst="rect">
            <a:avLst/>
          </a:prstGeom>
        </p:spPr>
      </p:pic>
      <p:pic>
        <p:nvPicPr>
          <p:cNvPr id="10" name="Picture 9">
            <a:extLst>
              <a:ext uri="{FF2B5EF4-FFF2-40B4-BE49-F238E27FC236}">
                <a16:creationId xmlns:a16="http://schemas.microsoft.com/office/drawing/2014/main" id="{8345A0B2-B838-7145-A472-02D6C7679CE7}"/>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64032" y="2920937"/>
            <a:ext cx="457200" cy="457200"/>
          </a:xfrm>
          <a:prstGeom prst="rect">
            <a:avLst/>
          </a:prstGeom>
        </p:spPr>
      </p:pic>
      <p:sp>
        <p:nvSpPr>
          <p:cNvPr id="11" name="Content Placeholder 1">
            <a:extLst>
              <a:ext uri="{FF2B5EF4-FFF2-40B4-BE49-F238E27FC236}">
                <a16:creationId xmlns:a16="http://schemas.microsoft.com/office/drawing/2014/main" id="{DD122164-B620-E34E-8D46-1CCE8166134E}"/>
              </a:ext>
            </a:extLst>
          </p:cNvPr>
          <p:cNvSpPr txBox="1">
            <a:spLocks/>
          </p:cNvSpPr>
          <p:nvPr/>
        </p:nvSpPr>
        <p:spPr>
          <a:xfrm>
            <a:off x="992632" y="2844737"/>
            <a:ext cx="6779768" cy="733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308610" lvl="1" indent="0">
              <a:buNone/>
            </a:pPr>
            <a:r>
              <a:rPr lang="en-US" sz="2100" dirty="0">
                <a:solidFill>
                  <a:schemeClr val="tx1"/>
                </a:solidFill>
                <a:latin typeface="+mn-lt"/>
              </a:rPr>
              <a:t>In most cases, the person or people will receive the </a:t>
            </a:r>
            <a:br>
              <a:rPr lang="en-US" sz="2100" dirty="0">
                <a:solidFill>
                  <a:schemeClr val="tx1"/>
                </a:solidFill>
                <a:latin typeface="+mn-lt"/>
              </a:rPr>
            </a:br>
            <a:r>
              <a:rPr lang="en-US" sz="2100" dirty="0">
                <a:solidFill>
                  <a:schemeClr val="tx1"/>
                </a:solidFill>
                <a:latin typeface="+mn-lt"/>
              </a:rPr>
              <a:t>email almost immediately after you send it.</a:t>
            </a:r>
          </a:p>
          <a:p>
            <a:pPr marL="82296" indent="0">
              <a:buNone/>
            </a:pPr>
            <a:endParaRPr lang="en-US" dirty="0">
              <a:solidFill>
                <a:schemeClr val="tx1"/>
              </a:solidFill>
            </a:endParaRPr>
          </a:p>
        </p:txBody>
      </p:sp>
      <p:pic>
        <p:nvPicPr>
          <p:cNvPr id="12" name="Picture 11">
            <a:extLst>
              <a:ext uri="{FF2B5EF4-FFF2-40B4-BE49-F238E27FC236}">
                <a16:creationId xmlns:a16="http://schemas.microsoft.com/office/drawing/2014/main" id="{9B16040A-6317-0E4E-B5CA-15FED47F14EC}"/>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64032" y="3758673"/>
            <a:ext cx="457200" cy="457200"/>
          </a:xfrm>
          <a:prstGeom prst="rect">
            <a:avLst/>
          </a:prstGeom>
        </p:spPr>
      </p:pic>
      <p:sp>
        <p:nvSpPr>
          <p:cNvPr id="13" name="Content Placeholder 1">
            <a:extLst>
              <a:ext uri="{FF2B5EF4-FFF2-40B4-BE49-F238E27FC236}">
                <a16:creationId xmlns:a16="http://schemas.microsoft.com/office/drawing/2014/main" id="{9AE37E7C-2B5F-584B-B73E-62020B6A47E1}"/>
              </a:ext>
            </a:extLst>
          </p:cNvPr>
          <p:cNvSpPr txBox="1">
            <a:spLocks/>
          </p:cNvSpPr>
          <p:nvPr/>
        </p:nvSpPr>
        <p:spPr>
          <a:xfrm>
            <a:off x="1018032" y="3658239"/>
            <a:ext cx="7944104" cy="733615"/>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308610" lvl="1" indent="0">
              <a:buNone/>
            </a:pPr>
            <a:r>
              <a:rPr lang="en-US" sz="2100" dirty="0">
                <a:solidFill>
                  <a:schemeClr val="tx1"/>
                </a:solidFill>
                <a:latin typeface="+mn-lt"/>
              </a:rPr>
              <a:t>People can access email accounts on any device with internet access, including a computer, smartphone, or tablet.</a:t>
            </a:r>
          </a:p>
          <a:p>
            <a:pPr marL="82296" indent="0">
              <a:buNone/>
            </a:pPr>
            <a:endParaRPr lang="en-US" dirty="0">
              <a:solidFill>
                <a:schemeClr val="tx1"/>
              </a:solidFill>
            </a:endParaRPr>
          </a:p>
        </p:txBody>
      </p:sp>
      <p:pic>
        <p:nvPicPr>
          <p:cNvPr id="14" name="Picture 13">
            <a:extLst>
              <a:ext uri="{FF2B5EF4-FFF2-40B4-BE49-F238E27FC236}">
                <a16:creationId xmlns:a16="http://schemas.microsoft.com/office/drawing/2014/main" id="{7FBCDA6A-F9B6-D142-ADA3-96A24AB10FE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764032" y="4551948"/>
            <a:ext cx="457200" cy="457200"/>
          </a:xfrm>
          <a:prstGeom prst="rect">
            <a:avLst/>
          </a:prstGeom>
        </p:spPr>
      </p:pic>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6154091" y="762000"/>
            <a:ext cx="2685109" cy="2194560"/>
          </a:xfrm>
          <a:prstGeom prst="rect">
            <a:avLst/>
          </a:prstGeom>
        </p:spPr>
      </p:pic>
    </p:spTree>
    <p:extLst>
      <p:ext uri="{BB962C8B-B14F-4D97-AF65-F5344CB8AC3E}">
        <p14:creationId xmlns:p14="http://schemas.microsoft.com/office/powerpoint/2010/main" val="1443720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Searching for Messages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60</a:t>
            </a:fld>
            <a:endParaRPr lang="en-US" dirty="0"/>
          </a:p>
        </p:txBody>
      </p:sp>
      <p:pic>
        <p:nvPicPr>
          <p:cNvPr id="6" name="Picture 5">
            <a:extLst>
              <a:ext uri="{FF2B5EF4-FFF2-40B4-BE49-F238E27FC236}">
                <a16:creationId xmlns:a16="http://schemas.microsoft.com/office/drawing/2014/main" id="{C5D10C78-6DBC-644F-8324-29F215F1154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80449" y="1487837"/>
            <a:ext cx="7783102" cy="4836763"/>
          </a:xfrm>
          <a:prstGeom prst="rect">
            <a:avLst/>
          </a:prstGeom>
          <a:ln>
            <a:solidFill>
              <a:schemeClr val="tx1"/>
            </a:solidFill>
          </a:ln>
        </p:spPr>
      </p:pic>
      <p:sp>
        <p:nvSpPr>
          <p:cNvPr id="5" name="Rectangle 4">
            <a:extLst>
              <a:ext uri="{FF2B5EF4-FFF2-40B4-BE49-F238E27FC236}">
                <a16:creationId xmlns:a16="http://schemas.microsoft.com/office/drawing/2014/main" id="{A4499418-F561-6A44-B7C8-2BFCFDFE62C4}"/>
              </a:ext>
            </a:extLst>
          </p:cNvPr>
          <p:cNvSpPr/>
          <p:nvPr/>
        </p:nvSpPr>
        <p:spPr>
          <a:xfrm>
            <a:off x="6555783" y="1569204"/>
            <a:ext cx="387457" cy="321590"/>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46730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Searching for Messages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61</a:t>
            </a:fld>
            <a:endParaRPr lang="en-US" dirty="0"/>
          </a:p>
        </p:txBody>
      </p:sp>
      <p:pic>
        <p:nvPicPr>
          <p:cNvPr id="5" name="Picture 4">
            <a:extLst>
              <a:ext uri="{FF2B5EF4-FFF2-40B4-BE49-F238E27FC236}">
                <a16:creationId xmlns:a16="http://schemas.microsoft.com/office/drawing/2014/main" id="{6FE37B38-3784-9445-B1B7-034B0CCDD9C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36169" y="1600201"/>
            <a:ext cx="7671661" cy="4724400"/>
          </a:xfrm>
          <a:prstGeom prst="rect">
            <a:avLst/>
          </a:prstGeom>
          <a:ln>
            <a:solidFill>
              <a:schemeClr val="tx1"/>
            </a:solidFill>
          </a:ln>
        </p:spPr>
      </p:pic>
    </p:spTree>
    <p:extLst>
      <p:ext uri="{BB962C8B-B14F-4D97-AF65-F5344CB8AC3E}">
        <p14:creationId xmlns:p14="http://schemas.microsoft.com/office/powerpoint/2010/main" val="27543587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#3</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62</a:t>
            </a:fld>
            <a:endParaRPr lang="en-US" dirty="0"/>
          </a:p>
        </p:txBody>
      </p:sp>
    </p:spTree>
    <p:extLst>
      <p:ext uri="{BB962C8B-B14F-4D97-AF65-F5344CB8AC3E}">
        <p14:creationId xmlns:p14="http://schemas.microsoft.com/office/powerpoint/2010/main" val="1248696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63</a:t>
            </a:fld>
            <a:endParaRPr lang="en-US" dirty="0"/>
          </a:p>
        </p:txBody>
      </p:sp>
      <p:sp>
        <p:nvSpPr>
          <p:cNvPr id="5" name="TextBox 4">
            <a:extLst>
              <a:ext uri="{FF2B5EF4-FFF2-40B4-BE49-F238E27FC236}">
                <a16:creationId xmlns:a16="http://schemas.microsoft.com/office/drawing/2014/main" id="{FA98E47E-11EA-C64D-9860-C93326DBDADF}"/>
              </a:ext>
            </a:extLst>
          </p:cNvPr>
          <p:cNvSpPr txBox="1"/>
          <p:nvPr/>
        </p:nvSpPr>
        <p:spPr>
          <a:xfrm>
            <a:off x="588264" y="368032"/>
            <a:ext cx="7967472" cy="6586418"/>
          </a:xfrm>
          <a:prstGeom prst="rect">
            <a:avLst/>
          </a:prstGeom>
          <a:noFill/>
        </p:spPr>
        <p:txBody>
          <a:bodyPr wrap="square">
            <a:spAutoFit/>
          </a:bodyPr>
          <a:lstStyle/>
          <a:p>
            <a:pPr marL="0" marR="0">
              <a:spcBef>
                <a:spcPts val="0"/>
              </a:spcBef>
              <a:spcAft>
                <a:spcPts val="0"/>
              </a:spcAft>
            </a:pPr>
            <a:r>
              <a:rPr lang="en-US" sz="2400" b="1" dirty="0">
                <a:effectLst/>
                <a:latin typeface="+mj-lt"/>
                <a:ea typeface="Calibri" panose="020F0502020204030204" pitchFamily="34" charset="0"/>
                <a:cs typeface="Times New Roman" panose="02020603050405020304" pitchFamily="18" charset="0"/>
              </a:rPr>
              <a:t>ACTIVITY #3: Searching and Deleting Email </a:t>
            </a:r>
            <a:endParaRPr lang="en-US" sz="2400" dirty="0">
              <a:effectLst/>
              <a:latin typeface="+mj-lt"/>
              <a:ea typeface="Calibri" panose="020F0502020204030204" pitchFamily="34" charset="0"/>
              <a:cs typeface="Times New Roman" panose="02020603050405020304" pitchFamily="18" charset="0"/>
            </a:endParaRPr>
          </a:p>
          <a:p>
            <a:pPr marL="0" marR="0">
              <a:spcBef>
                <a:spcPts val="0"/>
              </a:spcBef>
              <a:spcAft>
                <a:spcPts val="0"/>
              </a:spcAft>
            </a:pPr>
            <a:r>
              <a:rPr lang="en-US" sz="2000" b="1" dirty="0">
                <a:effectLst/>
                <a:latin typeface="+mn-lt"/>
                <a:ea typeface="Calibri" panose="020F0502020204030204" pitchFamily="34" charset="0"/>
                <a:cs typeface="Times New Roman" panose="02020603050405020304" pitchFamily="18" charset="0"/>
              </a:rPr>
              <a:t> </a:t>
            </a:r>
            <a:endParaRPr lang="en-US" sz="1800" dirty="0">
              <a:effectLst/>
              <a:latin typeface="+mn-lt"/>
              <a:ea typeface="Calibri" panose="020F0502020204030204" pitchFamily="34" charset="0"/>
              <a:cs typeface="Times New Roman" panose="02020603050405020304" pitchFamily="18" charset="0"/>
            </a:endParaRPr>
          </a:p>
          <a:p>
            <a:pPr marL="0" marR="0">
              <a:spcBef>
                <a:spcPts val="0"/>
              </a:spcBef>
              <a:spcAft>
                <a:spcPts val="0"/>
              </a:spcAft>
            </a:pPr>
            <a:r>
              <a:rPr lang="en-US" sz="1800" dirty="0">
                <a:effectLst/>
                <a:latin typeface="+mn-lt"/>
                <a:ea typeface="Calibri" panose="020F0502020204030204" pitchFamily="34" charset="0"/>
                <a:cs typeface="Times New Roman" panose="02020603050405020304" pitchFamily="18" charset="0"/>
              </a:rPr>
              <a:t> </a:t>
            </a:r>
          </a:p>
          <a:p>
            <a:pPr marL="342900" marR="0" lvl="0" indent="-342900">
              <a:spcBef>
                <a:spcPts val="0"/>
              </a:spcBef>
              <a:spcAft>
                <a:spcPts val="0"/>
              </a:spcAft>
              <a:buFont typeface="+mj-lt"/>
              <a:buAutoNum type="arabicPeriod"/>
            </a:pPr>
            <a:r>
              <a:rPr lang="en-US" sz="2000" dirty="0">
                <a:effectLst/>
                <a:latin typeface="+mn-lt"/>
                <a:ea typeface="Calibri" panose="020F0502020204030204" pitchFamily="34" charset="0"/>
                <a:cs typeface="Times New Roman" panose="02020603050405020304" pitchFamily="18" charset="0"/>
              </a:rPr>
              <a:t>Open the web browser.</a:t>
            </a:r>
            <a:br>
              <a:rPr lang="en-US" sz="2000" dirty="0">
                <a:effectLst/>
                <a:latin typeface="+mn-lt"/>
                <a:ea typeface="Calibri" panose="020F0502020204030204" pitchFamily="34" charset="0"/>
                <a:cs typeface="Times New Roman" panose="02020603050405020304" pitchFamily="18" charset="0"/>
              </a:rPr>
            </a:br>
            <a:endParaRPr lang="en-US" sz="20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2000" dirty="0">
                <a:effectLst/>
                <a:latin typeface="+mn-lt"/>
                <a:ea typeface="Calibri" panose="020F0502020204030204" pitchFamily="34" charset="0"/>
                <a:cs typeface="Times New Roman" panose="02020603050405020304" pitchFamily="18" charset="0"/>
              </a:rPr>
              <a:t>Log into your email account.</a:t>
            </a:r>
            <a:br>
              <a:rPr lang="en-US" sz="2000" dirty="0">
                <a:effectLst/>
                <a:latin typeface="+mn-lt"/>
                <a:ea typeface="Calibri" panose="020F0502020204030204" pitchFamily="34" charset="0"/>
                <a:cs typeface="Times New Roman" panose="02020603050405020304" pitchFamily="18" charset="0"/>
              </a:rPr>
            </a:br>
            <a:endParaRPr lang="en-US" sz="2000" dirty="0">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2000" dirty="0">
                <a:effectLst/>
                <a:latin typeface="+mn-lt"/>
                <a:ea typeface="Calibri" panose="020F0502020204030204" pitchFamily="34" charset="0"/>
                <a:cs typeface="Times New Roman" panose="02020603050405020304" pitchFamily="18" charset="0"/>
              </a:rPr>
              <a:t>Open the email with the subject “Email Basics: What I Learned.”</a:t>
            </a:r>
            <a:br>
              <a:rPr lang="en-US" sz="2000" dirty="0">
                <a:effectLst/>
                <a:latin typeface="+mn-lt"/>
                <a:ea typeface="Calibri" panose="020F0502020204030204" pitchFamily="34" charset="0"/>
                <a:cs typeface="Times New Roman" panose="02020603050405020304" pitchFamily="18" charset="0"/>
              </a:rPr>
            </a:br>
            <a:endParaRPr lang="en-US" sz="20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2000" dirty="0">
                <a:effectLst/>
                <a:latin typeface="+mn-lt"/>
                <a:ea typeface="Calibri" panose="020F0502020204030204" pitchFamily="34" charset="0"/>
                <a:cs typeface="Times New Roman" panose="02020603050405020304" pitchFamily="18" charset="0"/>
              </a:rPr>
              <a:t>Add a label to the email called Email Basics.</a:t>
            </a:r>
            <a:br>
              <a:rPr lang="en-US" sz="2000" dirty="0">
                <a:effectLst/>
                <a:latin typeface="+mn-lt"/>
                <a:ea typeface="Calibri" panose="020F0502020204030204" pitchFamily="34" charset="0"/>
                <a:cs typeface="Times New Roman" panose="02020603050405020304" pitchFamily="18" charset="0"/>
              </a:rPr>
            </a:br>
            <a:endParaRPr lang="en-US" sz="20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2000" dirty="0">
                <a:effectLst/>
                <a:latin typeface="+mn-lt"/>
                <a:ea typeface="Calibri" panose="020F0502020204030204" pitchFamily="34" charset="0"/>
                <a:cs typeface="Times New Roman" panose="02020603050405020304" pitchFamily="18" charset="0"/>
              </a:rPr>
              <a:t>Create a folder called Workshops. </a:t>
            </a:r>
            <a:br>
              <a:rPr lang="en-US" sz="2000" dirty="0">
                <a:effectLst/>
                <a:latin typeface="+mn-lt"/>
                <a:ea typeface="Calibri" panose="020F0502020204030204" pitchFamily="34" charset="0"/>
                <a:cs typeface="Times New Roman" panose="02020603050405020304" pitchFamily="18" charset="0"/>
              </a:rPr>
            </a:br>
            <a:endParaRPr lang="en-US" sz="20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2000" dirty="0">
                <a:effectLst/>
                <a:latin typeface="+mn-lt"/>
                <a:ea typeface="Calibri" panose="020F0502020204030204" pitchFamily="34" charset="0"/>
                <a:cs typeface="Times New Roman" panose="02020603050405020304" pitchFamily="18" charset="0"/>
              </a:rPr>
              <a:t>Move the “Email Basics: What I Learned” email to the Workshops folder.</a:t>
            </a:r>
            <a:br>
              <a:rPr lang="en-US" sz="2000" dirty="0">
                <a:effectLst/>
                <a:latin typeface="+mn-lt"/>
                <a:ea typeface="Calibri" panose="020F0502020204030204" pitchFamily="34" charset="0"/>
                <a:cs typeface="Times New Roman" panose="02020603050405020304" pitchFamily="18" charset="0"/>
              </a:rPr>
            </a:br>
            <a:endParaRPr lang="en-US" sz="20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2000" dirty="0">
                <a:effectLst/>
                <a:latin typeface="+mn-lt"/>
                <a:ea typeface="Calibri" panose="020F0502020204030204" pitchFamily="34" charset="0"/>
                <a:cs typeface="Times New Roman" panose="02020603050405020304" pitchFamily="18" charset="0"/>
              </a:rPr>
              <a:t>Open the Sent folder.</a:t>
            </a:r>
            <a:br>
              <a:rPr lang="en-US" sz="2000" dirty="0">
                <a:effectLst/>
                <a:latin typeface="+mn-lt"/>
                <a:ea typeface="Calibri" panose="020F0502020204030204" pitchFamily="34" charset="0"/>
                <a:cs typeface="Times New Roman" panose="02020603050405020304" pitchFamily="18" charset="0"/>
              </a:rPr>
            </a:br>
            <a:endParaRPr lang="en-US" sz="20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2000" dirty="0">
                <a:effectLst/>
                <a:latin typeface="+mn-lt"/>
                <a:ea typeface="Calibri" panose="020F0502020204030204" pitchFamily="34" charset="0"/>
                <a:cs typeface="Times New Roman" panose="02020603050405020304" pitchFamily="18" charset="0"/>
              </a:rPr>
              <a:t>Delete the email with the subject “Email Basics: What I Learned.”</a:t>
            </a:r>
            <a:br>
              <a:rPr lang="en-US" sz="2000" dirty="0">
                <a:effectLst/>
                <a:latin typeface="+mn-lt"/>
                <a:ea typeface="Calibri" panose="020F0502020204030204" pitchFamily="34" charset="0"/>
                <a:cs typeface="Times New Roman" panose="02020603050405020304" pitchFamily="18" charset="0"/>
              </a:rPr>
            </a:br>
            <a:endParaRPr lang="en-US" sz="2000" dirty="0">
              <a:effectLst/>
              <a:latin typeface="+mn-lt"/>
              <a:ea typeface="Calibri" panose="020F0502020204030204" pitchFamily="34" charset="0"/>
              <a:cs typeface="Times New Roman" panose="02020603050405020304" pitchFamily="18" charset="0"/>
            </a:endParaRPr>
          </a:p>
          <a:p>
            <a:pPr marL="342900" marR="0" lvl="0" indent="-342900">
              <a:spcBef>
                <a:spcPts val="0"/>
              </a:spcBef>
              <a:spcAft>
                <a:spcPts val="0"/>
              </a:spcAft>
              <a:buFont typeface="+mj-lt"/>
              <a:buAutoNum type="arabicPeriod"/>
            </a:pPr>
            <a:r>
              <a:rPr lang="en-US" sz="2000" dirty="0">
                <a:effectLst/>
                <a:latin typeface="+mn-lt"/>
                <a:ea typeface="Calibri" panose="020F0502020204030204" pitchFamily="34" charset="0"/>
                <a:cs typeface="Times New Roman" panose="02020603050405020304" pitchFamily="18" charset="0"/>
              </a:rPr>
              <a:t>Log out of your account.</a:t>
            </a:r>
          </a:p>
        </p:txBody>
      </p:sp>
    </p:spTree>
    <p:extLst>
      <p:ext uri="{BB962C8B-B14F-4D97-AF65-F5344CB8AC3E}">
        <p14:creationId xmlns:p14="http://schemas.microsoft.com/office/powerpoint/2010/main" val="3923173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Tips and Tricks </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64</a:t>
            </a:fld>
            <a:endParaRPr lang="en-US" dirty="0"/>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202646" y="399878"/>
            <a:ext cx="2685109" cy="2194560"/>
          </a:xfrm>
          <a:prstGeom prst="rect">
            <a:avLst/>
          </a:prstGeom>
        </p:spPr>
      </p:pic>
      <p:sp>
        <p:nvSpPr>
          <p:cNvPr id="21" name="Content Placeholder 1">
            <a:extLst>
              <a:ext uri="{FF2B5EF4-FFF2-40B4-BE49-F238E27FC236}">
                <a16:creationId xmlns:a16="http://schemas.microsoft.com/office/drawing/2014/main" id="{894DA010-B3A4-1844-A2BF-306354F3E506}"/>
              </a:ext>
            </a:extLst>
          </p:cNvPr>
          <p:cNvSpPr txBox="1">
            <a:spLocks/>
          </p:cNvSpPr>
          <p:nvPr/>
        </p:nvSpPr>
        <p:spPr>
          <a:xfrm>
            <a:off x="589032" y="1477008"/>
            <a:ext cx="5814568" cy="674287"/>
          </a:xfrm>
          <a:prstGeom prst="rect">
            <a:avLst/>
          </a:prstGeom>
        </p:spPr>
        <p:txBody>
          <a:bodyPr vert="horz">
            <a:normAutofit fontScale="925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n-US" b="1" dirty="0">
                <a:solidFill>
                  <a:schemeClr val="tx1"/>
                </a:solidFill>
                <a:latin typeface="+mn-lt"/>
              </a:rPr>
              <a:t>Draft: </a:t>
            </a:r>
            <a:r>
              <a:rPr lang="en-US" dirty="0">
                <a:solidFill>
                  <a:schemeClr val="tx1"/>
                </a:solidFill>
                <a:latin typeface="+mn-lt"/>
              </a:rPr>
              <a:t>A saved copy of an email that you have not completed. It can be edited later and sent.</a:t>
            </a:r>
          </a:p>
          <a:p>
            <a:endParaRPr lang="en-US" dirty="0">
              <a:solidFill>
                <a:schemeClr val="tx1"/>
              </a:solidFill>
            </a:endParaRPr>
          </a:p>
        </p:txBody>
      </p:sp>
      <p:pic>
        <p:nvPicPr>
          <p:cNvPr id="5" name="Picture 4">
            <a:extLst>
              <a:ext uri="{FF2B5EF4-FFF2-40B4-BE49-F238E27FC236}">
                <a16:creationId xmlns:a16="http://schemas.microsoft.com/office/drawing/2014/main" id="{EF6A6DBE-B313-FC4D-B5BE-7A3E29D7947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 y="2194215"/>
            <a:ext cx="6710766" cy="4263907"/>
          </a:xfrm>
          <a:prstGeom prst="rect">
            <a:avLst/>
          </a:prstGeom>
          <a:ln>
            <a:solidFill>
              <a:schemeClr val="tx1"/>
            </a:solidFill>
          </a:ln>
        </p:spPr>
      </p:pic>
    </p:spTree>
    <p:extLst>
      <p:ext uri="{BB962C8B-B14F-4D97-AF65-F5344CB8AC3E}">
        <p14:creationId xmlns:p14="http://schemas.microsoft.com/office/powerpoint/2010/main" val="34076906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Tips and Tricks (continued) </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65</a:t>
            </a:fld>
            <a:endParaRPr lang="en-US" dirty="0"/>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202646" y="399878"/>
            <a:ext cx="2685109" cy="2194560"/>
          </a:xfrm>
          <a:prstGeom prst="rect">
            <a:avLst/>
          </a:prstGeom>
        </p:spPr>
      </p:pic>
      <p:pic>
        <p:nvPicPr>
          <p:cNvPr id="9" name="Picture 8">
            <a:extLst>
              <a:ext uri="{FF2B5EF4-FFF2-40B4-BE49-F238E27FC236}">
                <a16:creationId xmlns:a16="http://schemas.microsoft.com/office/drawing/2014/main" id="{DD584E14-6E2D-3942-844C-90B0D5D4909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096264" y="2272747"/>
            <a:ext cx="6276814" cy="3905509"/>
          </a:xfrm>
          <a:prstGeom prst="rect">
            <a:avLst/>
          </a:prstGeom>
          <a:ln>
            <a:solidFill>
              <a:schemeClr val="tx1"/>
            </a:solidFill>
          </a:ln>
        </p:spPr>
      </p:pic>
      <p:sp>
        <p:nvSpPr>
          <p:cNvPr id="21" name="Content Placeholder 1">
            <a:extLst>
              <a:ext uri="{FF2B5EF4-FFF2-40B4-BE49-F238E27FC236}">
                <a16:creationId xmlns:a16="http://schemas.microsoft.com/office/drawing/2014/main" id="{894DA010-B3A4-1844-A2BF-306354F3E506}"/>
              </a:ext>
            </a:extLst>
          </p:cNvPr>
          <p:cNvSpPr txBox="1">
            <a:spLocks/>
          </p:cNvSpPr>
          <p:nvPr/>
        </p:nvSpPr>
        <p:spPr>
          <a:xfrm>
            <a:off x="589032" y="1477008"/>
            <a:ext cx="5814568" cy="674287"/>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n-US" b="1" dirty="0">
                <a:solidFill>
                  <a:schemeClr val="tx1"/>
                </a:solidFill>
                <a:latin typeface="+mn-lt"/>
              </a:rPr>
              <a:t>Attachments: </a:t>
            </a:r>
            <a:r>
              <a:rPr lang="en-US" dirty="0">
                <a:solidFill>
                  <a:schemeClr val="tx1"/>
                </a:solidFill>
                <a:latin typeface="+mn-lt"/>
              </a:rPr>
              <a:t>Files included as part of the email</a:t>
            </a:r>
          </a:p>
        </p:txBody>
      </p:sp>
    </p:spTree>
    <p:extLst>
      <p:ext uri="{BB962C8B-B14F-4D97-AF65-F5344CB8AC3E}">
        <p14:creationId xmlns:p14="http://schemas.microsoft.com/office/powerpoint/2010/main" val="2981534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Tips and Tricks (continued) </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66</a:t>
            </a:fld>
            <a:endParaRPr lang="en-US" dirty="0"/>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202646" y="399878"/>
            <a:ext cx="2685109" cy="2194560"/>
          </a:xfrm>
          <a:prstGeom prst="rect">
            <a:avLst/>
          </a:prstGeom>
        </p:spPr>
      </p:pic>
      <p:sp>
        <p:nvSpPr>
          <p:cNvPr id="21" name="Content Placeholder 1">
            <a:extLst>
              <a:ext uri="{FF2B5EF4-FFF2-40B4-BE49-F238E27FC236}">
                <a16:creationId xmlns:a16="http://schemas.microsoft.com/office/drawing/2014/main" id="{894DA010-B3A4-1844-A2BF-306354F3E506}"/>
              </a:ext>
            </a:extLst>
          </p:cNvPr>
          <p:cNvSpPr txBox="1">
            <a:spLocks/>
          </p:cNvSpPr>
          <p:nvPr/>
        </p:nvSpPr>
        <p:spPr>
          <a:xfrm>
            <a:off x="589032" y="1477008"/>
            <a:ext cx="5814568" cy="674287"/>
          </a:xfrm>
          <a:prstGeom prst="rect">
            <a:avLst/>
          </a:prstGeom>
        </p:spPr>
        <p:txBody>
          <a:bodyPr vert="horz">
            <a:normAutofit fontScale="92500"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n-US" sz="2300" b="1" dirty="0">
                <a:solidFill>
                  <a:schemeClr val="tx1"/>
                </a:solidFill>
                <a:latin typeface="+mn-lt"/>
              </a:rPr>
              <a:t>Reply: </a:t>
            </a:r>
            <a:r>
              <a:rPr lang="en-US" sz="2300" dirty="0">
                <a:solidFill>
                  <a:schemeClr val="tx1"/>
                </a:solidFill>
                <a:latin typeface="+mn-lt"/>
              </a:rPr>
              <a:t>The email goes only to the person who sent the message</a:t>
            </a:r>
          </a:p>
          <a:p>
            <a:endParaRPr lang="en-US" sz="2400" dirty="0">
              <a:solidFill>
                <a:schemeClr val="tx1"/>
              </a:solidFill>
            </a:endParaRPr>
          </a:p>
          <a:p>
            <a:endParaRPr lang="en-US" sz="2400" dirty="0">
              <a:solidFill>
                <a:schemeClr val="tx1"/>
              </a:solidFill>
            </a:endParaRPr>
          </a:p>
          <a:p>
            <a:endParaRPr lang="en-US" sz="2400" dirty="0">
              <a:solidFill>
                <a:schemeClr val="tx1"/>
              </a:solidFill>
            </a:endParaRPr>
          </a:p>
          <a:p>
            <a:endParaRPr lang="en-US" sz="2400" dirty="0">
              <a:solidFill>
                <a:schemeClr val="tx1"/>
              </a:solidFill>
            </a:endParaRPr>
          </a:p>
        </p:txBody>
      </p:sp>
      <p:pic>
        <p:nvPicPr>
          <p:cNvPr id="6" name="Picture 5">
            <a:extLst>
              <a:ext uri="{FF2B5EF4-FFF2-40B4-BE49-F238E27FC236}">
                <a16:creationId xmlns:a16="http://schemas.microsoft.com/office/drawing/2014/main" id="{349434D8-6A2B-6A43-9AC7-5E243D7E6FA4}"/>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991891" y="2288700"/>
            <a:ext cx="6261316" cy="3848629"/>
          </a:xfrm>
          <a:prstGeom prst="rect">
            <a:avLst/>
          </a:prstGeom>
          <a:ln>
            <a:solidFill>
              <a:schemeClr val="tx1"/>
            </a:solidFill>
          </a:ln>
        </p:spPr>
      </p:pic>
    </p:spTree>
    <p:extLst>
      <p:ext uri="{BB962C8B-B14F-4D97-AF65-F5344CB8AC3E}">
        <p14:creationId xmlns:p14="http://schemas.microsoft.com/office/powerpoint/2010/main" val="565852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Tips and Tricks (continued) </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67</a:t>
            </a:fld>
            <a:endParaRPr lang="en-US" dirty="0"/>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202646" y="399878"/>
            <a:ext cx="2685109" cy="2194560"/>
          </a:xfrm>
          <a:prstGeom prst="rect">
            <a:avLst/>
          </a:prstGeom>
        </p:spPr>
      </p:pic>
      <p:sp>
        <p:nvSpPr>
          <p:cNvPr id="21" name="Content Placeholder 1">
            <a:extLst>
              <a:ext uri="{FF2B5EF4-FFF2-40B4-BE49-F238E27FC236}">
                <a16:creationId xmlns:a16="http://schemas.microsoft.com/office/drawing/2014/main" id="{894DA010-B3A4-1844-A2BF-306354F3E506}"/>
              </a:ext>
            </a:extLst>
          </p:cNvPr>
          <p:cNvSpPr txBox="1">
            <a:spLocks/>
          </p:cNvSpPr>
          <p:nvPr/>
        </p:nvSpPr>
        <p:spPr>
          <a:xfrm>
            <a:off x="589032" y="1477008"/>
            <a:ext cx="5814568" cy="674287"/>
          </a:xfrm>
          <a:prstGeom prst="rect">
            <a:avLst/>
          </a:prstGeom>
        </p:spPr>
        <p:txBody>
          <a:bodyPr vert="horz">
            <a:normAutofit fontScale="92500"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n-US" sz="2300" b="1" dirty="0">
                <a:solidFill>
                  <a:schemeClr val="tx1"/>
                </a:solidFill>
                <a:latin typeface="+mn-lt"/>
              </a:rPr>
              <a:t>Reply All: </a:t>
            </a:r>
            <a:r>
              <a:rPr lang="en-US" sz="2300" dirty="0">
                <a:solidFill>
                  <a:schemeClr val="tx1"/>
                </a:solidFill>
                <a:latin typeface="+mn-lt"/>
              </a:rPr>
              <a:t>Sends the email to everyone who received the message </a:t>
            </a:r>
          </a:p>
          <a:p>
            <a:endParaRPr lang="en-US" sz="2400" dirty="0">
              <a:solidFill>
                <a:schemeClr val="tx1"/>
              </a:solidFill>
            </a:endParaRPr>
          </a:p>
          <a:p>
            <a:endParaRPr lang="en-US" sz="2400" dirty="0">
              <a:solidFill>
                <a:schemeClr val="tx1"/>
              </a:solidFill>
            </a:endParaRPr>
          </a:p>
          <a:p>
            <a:endParaRPr lang="en-US" sz="2400" dirty="0">
              <a:solidFill>
                <a:schemeClr val="tx1"/>
              </a:solidFill>
            </a:endParaRPr>
          </a:p>
        </p:txBody>
      </p:sp>
      <p:pic>
        <p:nvPicPr>
          <p:cNvPr id="5" name="Picture 4">
            <a:extLst>
              <a:ext uri="{FF2B5EF4-FFF2-40B4-BE49-F238E27FC236}">
                <a16:creationId xmlns:a16="http://schemas.microsoft.com/office/drawing/2014/main" id="{163AF623-630A-6A45-A83B-B276F3C9244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56264" y="2540207"/>
            <a:ext cx="6582921" cy="3846385"/>
          </a:xfrm>
          <a:prstGeom prst="rect">
            <a:avLst/>
          </a:prstGeom>
          <a:ln>
            <a:solidFill>
              <a:schemeClr val="tx1"/>
            </a:solidFill>
          </a:ln>
        </p:spPr>
      </p:pic>
    </p:spTree>
    <p:extLst>
      <p:ext uri="{BB962C8B-B14F-4D97-AF65-F5344CB8AC3E}">
        <p14:creationId xmlns:p14="http://schemas.microsoft.com/office/powerpoint/2010/main" val="2933204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Tips and Tricks (continued) </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68</a:t>
            </a:fld>
            <a:endParaRPr lang="en-US" dirty="0"/>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202646" y="399878"/>
            <a:ext cx="2685109" cy="2194560"/>
          </a:xfrm>
          <a:prstGeom prst="rect">
            <a:avLst/>
          </a:prstGeom>
        </p:spPr>
      </p:pic>
      <p:sp>
        <p:nvSpPr>
          <p:cNvPr id="21" name="Content Placeholder 1">
            <a:extLst>
              <a:ext uri="{FF2B5EF4-FFF2-40B4-BE49-F238E27FC236}">
                <a16:creationId xmlns:a16="http://schemas.microsoft.com/office/drawing/2014/main" id="{894DA010-B3A4-1844-A2BF-306354F3E506}"/>
              </a:ext>
            </a:extLst>
          </p:cNvPr>
          <p:cNvSpPr txBox="1">
            <a:spLocks/>
          </p:cNvSpPr>
          <p:nvPr/>
        </p:nvSpPr>
        <p:spPr>
          <a:xfrm>
            <a:off x="589032" y="1477008"/>
            <a:ext cx="5814568" cy="674287"/>
          </a:xfrm>
          <a:prstGeom prst="rect">
            <a:avLst/>
          </a:prstGeom>
        </p:spPr>
        <p:txBody>
          <a:bodyPr vert="horz">
            <a:normAutofit fontScale="92500"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n-US" sz="2300" b="1" dirty="0">
                <a:solidFill>
                  <a:schemeClr val="tx1"/>
                </a:solidFill>
                <a:latin typeface="+mn-lt"/>
              </a:rPr>
              <a:t>Forward: </a:t>
            </a:r>
            <a:r>
              <a:rPr lang="en-US" sz="2300" dirty="0">
                <a:solidFill>
                  <a:schemeClr val="tx1"/>
                </a:solidFill>
                <a:latin typeface="+mn-lt"/>
              </a:rPr>
              <a:t>Send an existing email to another person </a:t>
            </a:r>
          </a:p>
          <a:p>
            <a:endParaRPr lang="en-US" sz="2400" dirty="0">
              <a:solidFill>
                <a:schemeClr val="tx1"/>
              </a:solidFill>
            </a:endParaRPr>
          </a:p>
          <a:p>
            <a:endParaRPr lang="en-US" sz="2400" dirty="0">
              <a:solidFill>
                <a:schemeClr val="tx1"/>
              </a:solidFill>
            </a:endParaRPr>
          </a:p>
          <a:p>
            <a:endParaRPr lang="en-US" sz="2400" dirty="0">
              <a:solidFill>
                <a:schemeClr val="tx1"/>
              </a:solidFill>
            </a:endParaRPr>
          </a:p>
        </p:txBody>
      </p:sp>
      <p:pic>
        <p:nvPicPr>
          <p:cNvPr id="6" name="Picture 5">
            <a:extLst>
              <a:ext uri="{FF2B5EF4-FFF2-40B4-BE49-F238E27FC236}">
                <a16:creationId xmlns:a16="http://schemas.microsoft.com/office/drawing/2014/main" id="{CB8038C3-2ABD-1041-B31E-C5AF98ECDEA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867906" y="2393691"/>
            <a:ext cx="6586779" cy="4064431"/>
          </a:xfrm>
          <a:prstGeom prst="rect">
            <a:avLst/>
          </a:prstGeom>
          <a:ln>
            <a:solidFill>
              <a:schemeClr val="tx1"/>
            </a:solidFill>
          </a:ln>
        </p:spPr>
      </p:pic>
    </p:spTree>
    <p:extLst>
      <p:ext uri="{BB962C8B-B14F-4D97-AF65-F5344CB8AC3E}">
        <p14:creationId xmlns:p14="http://schemas.microsoft.com/office/powerpoint/2010/main" val="4082366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Tips and Tricks (continued) </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69</a:t>
            </a:fld>
            <a:endParaRPr lang="en-US" dirty="0"/>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202646" y="399878"/>
            <a:ext cx="2685109" cy="2194560"/>
          </a:xfrm>
          <a:prstGeom prst="rect">
            <a:avLst/>
          </a:prstGeom>
        </p:spPr>
      </p:pic>
      <p:sp>
        <p:nvSpPr>
          <p:cNvPr id="21" name="Content Placeholder 1">
            <a:extLst>
              <a:ext uri="{FF2B5EF4-FFF2-40B4-BE49-F238E27FC236}">
                <a16:creationId xmlns:a16="http://schemas.microsoft.com/office/drawing/2014/main" id="{894DA010-B3A4-1844-A2BF-306354F3E506}"/>
              </a:ext>
            </a:extLst>
          </p:cNvPr>
          <p:cNvSpPr txBox="1">
            <a:spLocks/>
          </p:cNvSpPr>
          <p:nvPr/>
        </p:nvSpPr>
        <p:spPr>
          <a:xfrm>
            <a:off x="589032" y="1477008"/>
            <a:ext cx="5814568" cy="674287"/>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n-US" sz="2300" b="1" dirty="0">
                <a:solidFill>
                  <a:schemeClr val="tx1"/>
                </a:solidFill>
                <a:latin typeface="+mn-lt"/>
              </a:rPr>
              <a:t>CC: </a:t>
            </a:r>
            <a:r>
              <a:rPr lang="en-US" sz="2300" dirty="0">
                <a:solidFill>
                  <a:schemeClr val="tx1"/>
                </a:solidFill>
                <a:latin typeface="+mn-lt"/>
              </a:rPr>
              <a:t>Carbon Copy</a:t>
            </a:r>
          </a:p>
          <a:p>
            <a:endParaRPr lang="en-US" sz="2400" dirty="0">
              <a:solidFill>
                <a:schemeClr val="tx1"/>
              </a:solidFill>
            </a:endParaRPr>
          </a:p>
          <a:p>
            <a:endParaRPr lang="en-US" sz="2400" dirty="0">
              <a:solidFill>
                <a:schemeClr val="tx1"/>
              </a:solidFill>
            </a:endParaRPr>
          </a:p>
          <a:p>
            <a:endParaRPr lang="en-US" sz="2400" dirty="0">
              <a:solidFill>
                <a:schemeClr val="tx1"/>
              </a:solidFill>
            </a:endParaRPr>
          </a:p>
        </p:txBody>
      </p:sp>
      <p:pic>
        <p:nvPicPr>
          <p:cNvPr id="7" name="Picture 6">
            <a:extLst>
              <a:ext uri="{FF2B5EF4-FFF2-40B4-BE49-F238E27FC236}">
                <a16:creationId xmlns:a16="http://schemas.microsoft.com/office/drawing/2014/main" id="{67F11D66-6BC4-874B-82D8-CE58CD6352B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8386" y="2293035"/>
            <a:ext cx="6202646" cy="3941056"/>
          </a:xfrm>
          <a:prstGeom prst="rect">
            <a:avLst/>
          </a:prstGeom>
        </p:spPr>
      </p:pic>
      <p:sp>
        <p:nvSpPr>
          <p:cNvPr id="2" name="Rectangle 1">
            <a:extLst>
              <a:ext uri="{FF2B5EF4-FFF2-40B4-BE49-F238E27FC236}">
                <a16:creationId xmlns:a16="http://schemas.microsoft.com/office/drawing/2014/main" id="{4ED7CFE6-0858-224E-970F-BE47DFFB07E7}"/>
              </a:ext>
            </a:extLst>
          </p:cNvPr>
          <p:cNvSpPr/>
          <p:nvPr/>
        </p:nvSpPr>
        <p:spPr>
          <a:xfrm>
            <a:off x="1875295" y="2898183"/>
            <a:ext cx="2262752" cy="20147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790275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479536" cy="4325112"/>
          </a:xfrm>
        </p:spPr>
        <p:txBody>
          <a:bodyPr/>
          <a:lstStyle/>
          <a:p>
            <a:r>
              <a:rPr lang="en-US" b="1" dirty="0">
                <a:solidFill>
                  <a:schemeClr val="tx1"/>
                </a:solidFill>
              </a:rPr>
              <a:t>Anatomy of an Email Address</a:t>
            </a:r>
          </a:p>
          <a:p>
            <a:endParaRPr lang="en-US" b="1" dirty="0">
              <a:solidFill>
                <a:schemeClr val="tx1"/>
              </a:solidFill>
            </a:endParaRPr>
          </a:p>
          <a:p>
            <a:pPr marL="82296" indent="0" algn="ctr">
              <a:buNone/>
            </a:pPr>
            <a:r>
              <a:rPr lang="en-US" b="1" dirty="0">
                <a:solidFill>
                  <a:srgbClr val="F4681A"/>
                </a:solidFill>
              </a:rPr>
              <a:t>AmyLeighSmith82</a:t>
            </a:r>
            <a:r>
              <a:rPr lang="en-US" dirty="0">
                <a:solidFill>
                  <a:srgbClr val="0C419A"/>
                </a:solidFill>
              </a:rPr>
              <a:t>@gmail.com</a:t>
            </a:r>
          </a:p>
          <a:p>
            <a:pPr marL="82296" indent="0" algn="ctr">
              <a:buNone/>
            </a:pPr>
            <a:endParaRPr lang="en-US" dirty="0">
              <a:solidFill>
                <a:schemeClr val="tx1"/>
              </a:solidFill>
            </a:endParaRPr>
          </a:p>
          <a:p>
            <a:pPr marL="82296" indent="0" algn="ctr">
              <a:buNone/>
            </a:pPr>
            <a:r>
              <a:rPr lang="en-US" dirty="0">
                <a:solidFill>
                  <a:schemeClr val="tx1"/>
                </a:solidFill>
              </a:rPr>
              <a:t>Amy Leigh Smith</a:t>
            </a:r>
            <a:br>
              <a:rPr lang="en-US" dirty="0">
                <a:solidFill>
                  <a:schemeClr val="tx1"/>
                </a:solidFill>
              </a:rPr>
            </a:br>
            <a:br>
              <a:rPr lang="en-US" dirty="0">
                <a:solidFill>
                  <a:schemeClr val="tx1"/>
                </a:solidFill>
              </a:rPr>
            </a:br>
            <a:r>
              <a:rPr lang="en-US" dirty="0">
                <a:solidFill>
                  <a:schemeClr val="tx1"/>
                </a:solidFill>
              </a:rPr>
              <a:t>82 Evergreen Terrace</a:t>
            </a:r>
          </a:p>
          <a:p>
            <a:pPr marL="82296" indent="0" algn="ctr">
              <a:buNone/>
            </a:pPr>
            <a:r>
              <a:rPr lang="en-US" dirty="0">
                <a:solidFill>
                  <a:schemeClr val="tx1"/>
                </a:solidFill>
              </a:rPr>
              <a:t>Springfield, OR 97477</a:t>
            </a:r>
          </a:p>
          <a:p>
            <a:endParaRPr lang="en-US" dirty="0">
              <a:solidFill>
                <a:schemeClr val="tx1"/>
              </a:solidFill>
            </a:endParaRPr>
          </a:p>
        </p:txBody>
      </p:sp>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Introduction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7</a:t>
            </a:fld>
            <a:endParaRPr lang="en-US" dirty="0"/>
          </a:p>
        </p:txBody>
      </p:sp>
      <p:sp>
        <p:nvSpPr>
          <p:cNvPr id="12" name="Rounded Rectangle 11">
            <a:extLst>
              <a:ext uri="{FF2B5EF4-FFF2-40B4-BE49-F238E27FC236}">
                <a16:creationId xmlns:a16="http://schemas.microsoft.com/office/drawing/2014/main" id="{45D5426F-A8E2-7946-AE2F-82891CFA2E31}"/>
              </a:ext>
            </a:extLst>
          </p:cNvPr>
          <p:cNvSpPr/>
          <p:nvPr/>
        </p:nvSpPr>
        <p:spPr>
          <a:xfrm>
            <a:off x="3657600" y="2970276"/>
            <a:ext cx="2164116" cy="458724"/>
          </a:xfrm>
          <a:prstGeom prst="roundRect">
            <a:avLst/>
          </a:prstGeom>
          <a:noFill/>
          <a:ln w="508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14" name="Straight Arrow Connector 13">
            <a:extLst>
              <a:ext uri="{FF2B5EF4-FFF2-40B4-BE49-F238E27FC236}">
                <a16:creationId xmlns:a16="http://schemas.microsoft.com/office/drawing/2014/main" id="{7C40E4C9-428C-A845-BA18-E516732B3827}"/>
              </a:ext>
            </a:extLst>
          </p:cNvPr>
          <p:cNvCxnSpPr>
            <a:cxnSpLocks/>
          </p:cNvCxnSpPr>
          <p:nvPr/>
        </p:nvCxnSpPr>
        <p:spPr>
          <a:xfrm flipH="1">
            <a:off x="1962149" y="2673367"/>
            <a:ext cx="762000" cy="303795"/>
          </a:xfrm>
          <a:prstGeom prst="straightConnector1">
            <a:avLst/>
          </a:prstGeom>
          <a:ln w="50800">
            <a:solidFill>
              <a:srgbClr val="F4681A"/>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3F5CA40F-2F85-6040-BED6-0363A7B24212}"/>
              </a:ext>
            </a:extLst>
          </p:cNvPr>
          <p:cNvCxnSpPr>
            <a:cxnSpLocks/>
          </p:cNvCxnSpPr>
          <p:nvPr/>
        </p:nvCxnSpPr>
        <p:spPr>
          <a:xfrm flipH="1">
            <a:off x="2400302" y="3161709"/>
            <a:ext cx="1142998" cy="0"/>
          </a:xfrm>
          <a:prstGeom prst="straightConnector1">
            <a:avLst/>
          </a:prstGeom>
          <a:ln w="50800">
            <a:solidFill>
              <a:srgbClr val="F4681A"/>
            </a:solidFill>
            <a:tailEnd type="triangle"/>
          </a:ln>
        </p:spPr>
        <p:style>
          <a:lnRef idx="1">
            <a:schemeClr val="accent1"/>
          </a:lnRef>
          <a:fillRef idx="0">
            <a:schemeClr val="accent1"/>
          </a:fillRef>
          <a:effectRef idx="0">
            <a:schemeClr val="accent1"/>
          </a:effectRef>
          <a:fontRef idx="minor">
            <a:schemeClr val="tx1"/>
          </a:fontRef>
        </p:style>
      </p:cxnSp>
      <p:sp>
        <p:nvSpPr>
          <p:cNvPr id="20" name="Content Placeholder 1">
            <a:extLst>
              <a:ext uri="{FF2B5EF4-FFF2-40B4-BE49-F238E27FC236}">
                <a16:creationId xmlns:a16="http://schemas.microsoft.com/office/drawing/2014/main" id="{9B772055-3696-0149-AAB5-F55E964DF2FA}"/>
              </a:ext>
            </a:extLst>
          </p:cNvPr>
          <p:cNvSpPr txBox="1">
            <a:spLocks/>
          </p:cNvSpPr>
          <p:nvPr/>
        </p:nvSpPr>
        <p:spPr>
          <a:xfrm>
            <a:off x="339036" y="3044338"/>
            <a:ext cx="2846179" cy="375661"/>
          </a:xfrm>
          <a:prstGeom prst="rect">
            <a:avLst/>
          </a:prstGeom>
        </p:spPr>
        <p:txBody>
          <a:bodyPr vert="horz">
            <a:normAutofit fontScale="25000" lnSpcReduction="2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sz="8400" dirty="0">
                <a:solidFill>
                  <a:schemeClr val="tx1"/>
                </a:solidFill>
                <a:latin typeface="+mn-lt"/>
              </a:rPr>
              <a:t>Person’s Name</a:t>
            </a:r>
          </a:p>
          <a:p>
            <a:endParaRPr lang="en-US" dirty="0">
              <a:solidFill>
                <a:schemeClr val="tx1"/>
              </a:solidFill>
            </a:endParaRPr>
          </a:p>
          <a:p>
            <a:pPr marL="82296" indent="0">
              <a:buFont typeface="Georgia"/>
              <a:buNone/>
            </a:pPr>
            <a:br>
              <a:rPr lang="en-US" sz="2800" b="1" dirty="0">
                <a:solidFill>
                  <a:schemeClr val="tx1"/>
                </a:solidFill>
                <a:latin typeface="Segoe UI" panose="020B0502040204020203" pitchFamily="34" charset="0"/>
                <a:ea typeface="Segoe UI" panose="020B0502040204020203" pitchFamily="34" charset="0"/>
                <a:cs typeface="Segoe UI" panose="020B0502040204020203" pitchFamily="34" charset="0"/>
              </a:rPr>
            </a:br>
            <a:endParaRPr lang="en-US" sz="2800" dirty="0">
              <a:solidFill>
                <a:schemeClr val="tx1"/>
              </a:solidFill>
            </a:endParaRPr>
          </a:p>
        </p:txBody>
      </p:sp>
      <p:sp>
        <p:nvSpPr>
          <p:cNvPr id="25" name="Rounded Rectangle 24">
            <a:extLst>
              <a:ext uri="{FF2B5EF4-FFF2-40B4-BE49-F238E27FC236}">
                <a16:creationId xmlns:a16="http://schemas.microsoft.com/office/drawing/2014/main" id="{52A9785C-9A8E-F544-A057-3080A4BE49FD}"/>
              </a:ext>
            </a:extLst>
          </p:cNvPr>
          <p:cNvSpPr/>
          <p:nvPr/>
        </p:nvSpPr>
        <p:spPr>
          <a:xfrm>
            <a:off x="3185214" y="3604549"/>
            <a:ext cx="3018045" cy="858531"/>
          </a:xfrm>
          <a:prstGeom prst="roundRect">
            <a:avLst/>
          </a:prstGeom>
          <a:noFill/>
          <a:ln w="50800">
            <a:solidFill>
              <a:srgbClr val="0C419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7" name="Straight Arrow Connector 26">
            <a:extLst>
              <a:ext uri="{FF2B5EF4-FFF2-40B4-BE49-F238E27FC236}">
                <a16:creationId xmlns:a16="http://schemas.microsoft.com/office/drawing/2014/main" id="{786C146A-500C-0F4F-8691-A44DE903DE1D}"/>
              </a:ext>
            </a:extLst>
          </p:cNvPr>
          <p:cNvCxnSpPr>
            <a:cxnSpLocks/>
          </p:cNvCxnSpPr>
          <p:nvPr/>
        </p:nvCxnSpPr>
        <p:spPr>
          <a:xfrm>
            <a:off x="6665359" y="2675022"/>
            <a:ext cx="495300" cy="348425"/>
          </a:xfrm>
          <a:prstGeom prst="straightConnector1">
            <a:avLst/>
          </a:prstGeom>
          <a:ln w="57150">
            <a:solidFill>
              <a:srgbClr val="0C419A"/>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CE0397E1-37EC-ED46-9CCB-751D298EFBC4}"/>
              </a:ext>
            </a:extLst>
          </p:cNvPr>
          <p:cNvCxnSpPr>
            <a:cxnSpLocks/>
          </p:cNvCxnSpPr>
          <p:nvPr/>
        </p:nvCxnSpPr>
        <p:spPr>
          <a:xfrm flipV="1">
            <a:off x="6203260" y="3429000"/>
            <a:ext cx="921440" cy="629645"/>
          </a:xfrm>
          <a:prstGeom prst="straightConnector1">
            <a:avLst/>
          </a:prstGeom>
          <a:ln w="57150">
            <a:solidFill>
              <a:srgbClr val="0C419A"/>
            </a:solidFill>
            <a:tailEnd type="triangle"/>
          </a:ln>
        </p:spPr>
        <p:style>
          <a:lnRef idx="1">
            <a:schemeClr val="accent1"/>
          </a:lnRef>
          <a:fillRef idx="0">
            <a:schemeClr val="accent1"/>
          </a:fillRef>
          <a:effectRef idx="0">
            <a:schemeClr val="accent1"/>
          </a:effectRef>
          <a:fontRef idx="minor">
            <a:schemeClr val="tx1"/>
          </a:fontRef>
        </p:style>
      </p:cxnSp>
      <p:sp>
        <p:nvSpPr>
          <p:cNvPr id="32" name="Content Placeholder 1">
            <a:extLst>
              <a:ext uri="{FF2B5EF4-FFF2-40B4-BE49-F238E27FC236}">
                <a16:creationId xmlns:a16="http://schemas.microsoft.com/office/drawing/2014/main" id="{9B5DE015-BAC7-5C42-AA28-98C62F9D8044}"/>
              </a:ext>
            </a:extLst>
          </p:cNvPr>
          <p:cNvSpPr txBox="1">
            <a:spLocks/>
          </p:cNvSpPr>
          <p:nvPr/>
        </p:nvSpPr>
        <p:spPr>
          <a:xfrm>
            <a:off x="6934200" y="3115607"/>
            <a:ext cx="2846179" cy="348424"/>
          </a:xfrm>
          <a:prstGeom prst="rect">
            <a:avLst/>
          </a:prstGeom>
        </p:spPr>
        <p:txBody>
          <a:bodyPr vert="horz">
            <a:normAutofit fontScale="25000" lnSpcReduction="2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sz="8400" dirty="0">
                <a:solidFill>
                  <a:schemeClr val="tx1"/>
                </a:solidFill>
                <a:latin typeface="+mn-lt"/>
              </a:rPr>
              <a:t>Address</a:t>
            </a:r>
          </a:p>
          <a:p>
            <a:endParaRPr lang="en-US" dirty="0">
              <a:solidFill>
                <a:schemeClr val="tx1"/>
              </a:solidFill>
            </a:endParaRPr>
          </a:p>
          <a:p>
            <a:pPr marL="82296" indent="0">
              <a:buFont typeface="Georgia"/>
              <a:buNone/>
            </a:pPr>
            <a:br>
              <a:rPr lang="en-US" sz="2800" b="1" dirty="0">
                <a:solidFill>
                  <a:schemeClr val="tx1"/>
                </a:solidFill>
                <a:latin typeface="Segoe UI" panose="020B0502040204020203" pitchFamily="34" charset="0"/>
                <a:ea typeface="Segoe UI" panose="020B0502040204020203" pitchFamily="34" charset="0"/>
                <a:cs typeface="Segoe UI" panose="020B0502040204020203" pitchFamily="34" charset="0"/>
              </a:rPr>
            </a:br>
            <a:endParaRPr lang="en-US" sz="2800" dirty="0">
              <a:solidFill>
                <a:schemeClr val="tx1"/>
              </a:solidFill>
            </a:endParaRPr>
          </a:p>
        </p:txBody>
      </p:sp>
    </p:spTree>
    <p:extLst>
      <p:ext uri="{BB962C8B-B14F-4D97-AF65-F5344CB8AC3E}">
        <p14:creationId xmlns:p14="http://schemas.microsoft.com/office/powerpoint/2010/main" val="39067349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Tips and Tricks (continued) </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70</a:t>
            </a:fld>
            <a:endParaRPr lang="en-US" dirty="0"/>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3" cstate="email">
            <a:extLst>
              <a:ext uri="{28A0092B-C50C-407E-A947-70E740481C1C}">
                <a14:useLocalDpi xmlns:a14="http://schemas.microsoft.com/office/drawing/2010/main"/>
              </a:ext>
            </a:extLst>
          </a:blip>
          <a:srcRect/>
          <a:stretch/>
        </p:blipFill>
        <p:spPr>
          <a:xfrm>
            <a:off x="6202646" y="399878"/>
            <a:ext cx="2685109" cy="2194560"/>
          </a:xfrm>
          <a:prstGeom prst="rect">
            <a:avLst/>
          </a:prstGeom>
        </p:spPr>
      </p:pic>
      <p:sp>
        <p:nvSpPr>
          <p:cNvPr id="21" name="Content Placeholder 1">
            <a:extLst>
              <a:ext uri="{FF2B5EF4-FFF2-40B4-BE49-F238E27FC236}">
                <a16:creationId xmlns:a16="http://schemas.microsoft.com/office/drawing/2014/main" id="{894DA010-B3A4-1844-A2BF-306354F3E506}"/>
              </a:ext>
            </a:extLst>
          </p:cNvPr>
          <p:cNvSpPr txBox="1">
            <a:spLocks/>
          </p:cNvSpPr>
          <p:nvPr/>
        </p:nvSpPr>
        <p:spPr>
          <a:xfrm>
            <a:off x="589032" y="1535513"/>
            <a:ext cx="5814568" cy="674287"/>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r>
              <a:rPr lang="en-US" sz="2300" b="1" dirty="0">
                <a:solidFill>
                  <a:schemeClr val="tx1"/>
                </a:solidFill>
                <a:latin typeface="+mn-lt"/>
              </a:rPr>
              <a:t>BCC: </a:t>
            </a:r>
            <a:r>
              <a:rPr lang="en-US" sz="2300" dirty="0">
                <a:solidFill>
                  <a:schemeClr val="tx1"/>
                </a:solidFill>
                <a:latin typeface="+mn-lt"/>
              </a:rPr>
              <a:t>Blind Carbon Copy</a:t>
            </a:r>
          </a:p>
          <a:p>
            <a:endParaRPr lang="en-US" sz="2400" dirty="0">
              <a:solidFill>
                <a:schemeClr val="tx1"/>
              </a:solidFill>
            </a:endParaRPr>
          </a:p>
          <a:p>
            <a:endParaRPr lang="en-US" sz="2400" dirty="0">
              <a:solidFill>
                <a:schemeClr val="tx1"/>
              </a:solidFill>
            </a:endParaRPr>
          </a:p>
          <a:p>
            <a:endParaRPr lang="en-US" sz="2400" dirty="0">
              <a:solidFill>
                <a:schemeClr val="tx1"/>
              </a:solidFill>
            </a:endParaRPr>
          </a:p>
        </p:txBody>
      </p:sp>
      <p:pic>
        <p:nvPicPr>
          <p:cNvPr id="6" name="Picture 5">
            <a:extLst>
              <a:ext uri="{FF2B5EF4-FFF2-40B4-BE49-F238E27FC236}">
                <a16:creationId xmlns:a16="http://schemas.microsoft.com/office/drawing/2014/main" id="{C357EC2C-2838-8A43-A854-F962E5F44A3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38386" y="2293035"/>
            <a:ext cx="6202646" cy="3941056"/>
          </a:xfrm>
          <a:prstGeom prst="rect">
            <a:avLst/>
          </a:prstGeom>
        </p:spPr>
      </p:pic>
      <p:sp>
        <p:nvSpPr>
          <p:cNvPr id="9" name="Rectangle 8">
            <a:extLst>
              <a:ext uri="{FF2B5EF4-FFF2-40B4-BE49-F238E27FC236}">
                <a16:creationId xmlns:a16="http://schemas.microsoft.com/office/drawing/2014/main" id="{EC35260D-8E25-8B49-BF31-A37C18ABE6BE}"/>
              </a:ext>
            </a:extLst>
          </p:cNvPr>
          <p:cNvSpPr/>
          <p:nvPr/>
        </p:nvSpPr>
        <p:spPr>
          <a:xfrm>
            <a:off x="1875295" y="3053163"/>
            <a:ext cx="2262752" cy="201478"/>
          </a:xfrm>
          <a:prstGeom prst="rect">
            <a:avLst/>
          </a:prstGeom>
          <a:noFill/>
          <a:ln w="38100">
            <a:solidFill>
              <a:srgbClr val="F4681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107864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457200"/>
            <a:ext cx="8229600" cy="1066800"/>
          </a:xfrm>
        </p:spPr>
        <p:txBody>
          <a:bodyPr/>
          <a:lstStyle/>
          <a:p>
            <a:r>
              <a:rPr lang="en-US" dirty="0"/>
              <a:t>Tips and Tricks (continued)</a:t>
            </a:r>
          </a:p>
        </p:txBody>
      </p:sp>
      <p:pic>
        <p:nvPicPr>
          <p:cNvPr id="8" name="Picture 7">
            <a:extLst>
              <a:ext uri="{FF2B5EF4-FFF2-40B4-BE49-F238E27FC236}">
                <a16:creationId xmlns:a16="http://schemas.microsoft.com/office/drawing/2014/main" id="{5E59121B-E5C6-A842-BB97-E24739770C1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83491" y="1498594"/>
            <a:ext cx="5994561" cy="4127296"/>
          </a:xfrm>
          <a:prstGeom prst="rect">
            <a:avLst/>
          </a:prstGeom>
        </p:spPr>
      </p:pic>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71</a:t>
            </a:fld>
            <a:endParaRPr lang="en-US" dirty="0"/>
          </a:p>
        </p:txBody>
      </p:sp>
      <p:pic>
        <p:nvPicPr>
          <p:cNvPr id="15" name="Picture 14">
            <a:extLst>
              <a:ext uri="{FF2B5EF4-FFF2-40B4-BE49-F238E27FC236}">
                <a16:creationId xmlns:a16="http://schemas.microsoft.com/office/drawing/2014/main" id="{4FA69FB7-4B91-1F4C-ADE8-45179A14C3CB}"/>
              </a:ext>
            </a:extLst>
          </p:cNvPr>
          <p:cNvPicPr>
            <a:picLocks noChangeAspect="1"/>
          </p:cNvPicPr>
          <p:nvPr/>
        </p:nvPicPr>
        <p:blipFill>
          <a:blip r:embed="rId4" cstate="email">
            <a:extLst>
              <a:ext uri="{28A0092B-C50C-407E-A947-70E740481C1C}">
                <a14:useLocalDpi xmlns:a14="http://schemas.microsoft.com/office/drawing/2010/main"/>
              </a:ext>
            </a:extLst>
          </a:blip>
          <a:srcRect/>
          <a:stretch/>
        </p:blipFill>
        <p:spPr>
          <a:xfrm>
            <a:off x="6458891" y="777240"/>
            <a:ext cx="2685109" cy="2194560"/>
          </a:xfrm>
          <a:prstGeom prst="rect">
            <a:avLst/>
          </a:prstGeom>
        </p:spPr>
      </p:pic>
      <p:grpSp>
        <p:nvGrpSpPr>
          <p:cNvPr id="6" name="Group 5">
            <a:extLst>
              <a:ext uri="{FF2B5EF4-FFF2-40B4-BE49-F238E27FC236}">
                <a16:creationId xmlns:a16="http://schemas.microsoft.com/office/drawing/2014/main" id="{817F8305-E26B-D5A2-D2C8-3052329D22CF}"/>
              </a:ext>
            </a:extLst>
          </p:cNvPr>
          <p:cNvGrpSpPr/>
          <p:nvPr/>
        </p:nvGrpSpPr>
        <p:grpSpPr>
          <a:xfrm>
            <a:off x="1848723" y="3124200"/>
            <a:ext cx="6811787" cy="1066800"/>
            <a:chOff x="1848723" y="2589699"/>
            <a:chExt cx="6811787" cy="1066800"/>
          </a:xfrm>
        </p:grpSpPr>
        <p:sp>
          <p:nvSpPr>
            <p:cNvPr id="11" name="Content Placeholder 1">
              <a:extLst>
                <a:ext uri="{FF2B5EF4-FFF2-40B4-BE49-F238E27FC236}">
                  <a16:creationId xmlns:a16="http://schemas.microsoft.com/office/drawing/2014/main" id="{F6CA5627-0E3A-E442-99EA-FD9F43C0E6FD}"/>
                </a:ext>
              </a:extLst>
            </p:cNvPr>
            <p:cNvSpPr txBox="1">
              <a:spLocks/>
            </p:cNvSpPr>
            <p:nvPr/>
          </p:nvSpPr>
          <p:spPr>
            <a:xfrm>
              <a:off x="2296196" y="2589699"/>
              <a:ext cx="6364314" cy="1066800"/>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sz="2200" dirty="0">
                  <a:solidFill>
                    <a:schemeClr val="tx1"/>
                  </a:solidFill>
                  <a:latin typeface="+mn-lt"/>
                </a:rPr>
                <a:t>The CC</a:t>
              </a:r>
              <a:r>
                <a:rPr lang="en-US" sz="2200" b="1" dirty="0">
                  <a:solidFill>
                    <a:schemeClr val="tx1"/>
                  </a:solidFill>
                  <a:latin typeface="+mn-lt"/>
                </a:rPr>
                <a:t> </a:t>
              </a:r>
              <a:r>
                <a:rPr lang="en-US" sz="2200" dirty="0">
                  <a:solidFill>
                    <a:schemeClr val="tx1"/>
                  </a:solidFill>
                  <a:latin typeface="+mn-lt"/>
                </a:rPr>
                <a:t>field lets the recipient know that it is a courtesy copy for their records, and they often don’t need to reply or take any action. </a:t>
              </a:r>
            </a:p>
            <a:p>
              <a:pPr marL="82296" indent="0">
                <a:buNone/>
              </a:pPr>
              <a:endParaRPr lang="en-US" sz="2300" dirty="0">
                <a:solidFill>
                  <a:schemeClr val="tx1"/>
                </a:solidFill>
              </a:endParaRPr>
            </a:p>
            <a:p>
              <a:endParaRPr lang="en-US" sz="2400" dirty="0">
                <a:solidFill>
                  <a:schemeClr val="tx1"/>
                </a:solidFill>
              </a:endParaRPr>
            </a:p>
            <a:p>
              <a:endParaRPr lang="en-US" sz="2400" dirty="0">
                <a:solidFill>
                  <a:schemeClr val="tx1"/>
                </a:solidFill>
              </a:endParaRPr>
            </a:p>
            <a:p>
              <a:endParaRPr lang="en-US" sz="2400" dirty="0">
                <a:solidFill>
                  <a:schemeClr val="tx1"/>
                </a:solidFill>
              </a:endParaRPr>
            </a:p>
          </p:txBody>
        </p:sp>
        <p:pic>
          <p:nvPicPr>
            <p:cNvPr id="14" name="Picture 13">
              <a:extLst>
                <a:ext uri="{FF2B5EF4-FFF2-40B4-BE49-F238E27FC236}">
                  <a16:creationId xmlns:a16="http://schemas.microsoft.com/office/drawing/2014/main" id="{FA60C6F9-CEFC-694E-8A2A-5C1CACC71B7C}"/>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848723" y="2810684"/>
              <a:ext cx="457200" cy="457200"/>
            </a:xfrm>
            <a:prstGeom prst="rect">
              <a:avLst/>
            </a:prstGeom>
          </p:spPr>
        </p:pic>
      </p:grpSp>
      <p:grpSp>
        <p:nvGrpSpPr>
          <p:cNvPr id="5" name="Group 4">
            <a:extLst>
              <a:ext uri="{FF2B5EF4-FFF2-40B4-BE49-F238E27FC236}">
                <a16:creationId xmlns:a16="http://schemas.microsoft.com/office/drawing/2014/main" id="{70448C94-7240-C856-9D70-8D6419141AD8}"/>
              </a:ext>
            </a:extLst>
          </p:cNvPr>
          <p:cNvGrpSpPr/>
          <p:nvPr/>
        </p:nvGrpSpPr>
        <p:grpSpPr>
          <a:xfrm>
            <a:off x="1848723" y="4343400"/>
            <a:ext cx="6326014" cy="1066800"/>
            <a:chOff x="1848723" y="3898469"/>
            <a:chExt cx="6326014" cy="1066800"/>
          </a:xfrm>
        </p:grpSpPr>
        <p:sp>
          <p:nvSpPr>
            <p:cNvPr id="12" name="Content Placeholder 1">
              <a:extLst>
                <a:ext uri="{FF2B5EF4-FFF2-40B4-BE49-F238E27FC236}">
                  <a16:creationId xmlns:a16="http://schemas.microsoft.com/office/drawing/2014/main" id="{22BA9549-DECE-8441-8E26-FD089DF01AF6}"/>
                </a:ext>
              </a:extLst>
            </p:cNvPr>
            <p:cNvSpPr txBox="1">
              <a:spLocks/>
            </p:cNvSpPr>
            <p:nvPr/>
          </p:nvSpPr>
          <p:spPr>
            <a:xfrm>
              <a:off x="2296195" y="3898469"/>
              <a:ext cx="5878542" cy="1066800"/>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sz="2200" dirty="0">
                  <a:solidFill>
                    <a:schemeClr val="tx1"/>
                  </a:solidFill>
                  <a:latin typeface="+mn-lt"/>
                </a:rPr>
                <a:t>The BCC field keeps the email address private. </a:t>
              </a:r>
              <a:endParaRPr lang="en-US" sz="2300" dirty="0">
                <a:solidFill>
                  <a:schemeClr val="tx1"/>
                </a:solidFill>
                <a:latin typeface="+mn-lt"/>
              </a:endParaRPr>
            </a:p>
            <a:p>
              <a:endParaRPr lang="en-US" sz="2400" dirty="0">
                <a:solidFill>
                  <a:schemeClr val="tx1"/>
                </a:solidFill>
              </a:endParaRPr>
            </a:p>
            <a:p>
              <a:endParaRPr lang="en-US" sz="2400" dirty="0">
                <a:solidFill>
                  <a:schemeClr val="tx1"/>
                </a:solidFill>
              </a:endParaRPr>
            </a:p>
            <a:p>
              <a:endParaRPr lang="en-US" sz="2400" dirty="0">
                <a:solidFill>
                  <a:schemeClr val="tx1"/>
                </a:solidFill>
              </a:endParaRPr>
            </a:p>
          </p:txBody>
        </p:sp>
        <p:pic>
          <p:nvPicPr>
            <p:cNvPr id="16" name="Picture 15">
              <a:extLst>
                <a:ext uri="{FF2B5EF4-FFF2-40B4-BE49-F238E27FC236}">
                  <a16:creationId xmlns:a16="http://schemas.microsoft.com/office/drawing/2014/main" id="{D07505FE-B609-984B-BCB0-C976B41E2B21}"/>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848723" y="3962400"/>
              <a:ext cx="457200" cy="457200"/>
            </a:xfrm>
            <a:prstGeom prst="rect">
              <a:avLst/>
            </a:prstGeom>
          </p:spPr>
        </p:pic>
      </p:grpSp>
      <p:grpSp>
        <p:nvGrpSpPr>
          <p:cNvPr id="2" name="Group 1">
            <a:extLst>
              <a:ext uri="{FF2B5EF4-FFF2-40B4-BE49-F238E27FC236}">
                <a16:creationId xmlns:a16="http://schemas.microsoft.com/office/drawing/2014/main" id="{8BE5AF5B-3020-53EA-1F7E-8DF2C7CD177C}"/>
              </a:ext>
            </a:extLst>
          </p:cNvPr>
          <p:cNvGrpSpPr/>
          <p:nvPr/>
        </p:nvGrpSpPr>
        <p:grpSpPr>
          <a:xfrm>
            <a:off x="1848723" y="5410200"/>
            <a:ext cx="6442033" cy="1066800"/>
            <a:chOff x="1848723" y="4953000"/>
            <a:chExt cx="6442033" cy="1066800"/>
          </a:xfrm>
        </p:grpSpPr>
        <p:sp>
          <p:nvSpPr>
            <p:cNvPr id="13" name="Content Placeholder 1">
              <a:extLst>
                <a:ext uri="{FF2B5EF4-FFF2-40B4-BE49-F238E27FC236}">
                  <a16:creationId xmlns:a16="http://schemas.microsoft.com/office/drawing/2014/main" id="{B1283AC6-E9CA-F640-A3CC-80C7EE6E7810}"/>
                </a:ext>
              </a:extLst>
            </p:cNvPr>
            <p:cNvSpPr txBox="1">
              <a:spLocks/>
            </p:cNvSpPr>
            <p:nvPr/>
          </p:nvSpPr>
          <p:spPr>
            <a:xfrm>
              <a:off x="2296195" y="4953000"/>
              <a:ext cx="5994561" cy="1066800"/>
            </a:xfrm>
            <a:prstGeom prst="rect">
              <a:avLst/>
            </a:prstGeom>
          </p:spPr>
          <p:txBody>
            <a:bodyPr vert="horz">
              <a:normAutofit lnSpcReduction="10000"/>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buNone/>
              </a:pPr>
              <a:r>
                <a:rPr lang="en-US" sz="2200" dirty="0">
                  <a:solidFill>
                    <a:schemeClr val="tx1"/>
                  </a:solidFill>
                  <a:latin typeface="+mn-lt"/>
                </a:rPr>
                <a:t>You can use multiple email addresses in all three fields—To, CC, and BCC—anytime you send a message. </a:t>
              </a:r>
            </a:p>
            <a:p>
              <a:endParaRPr lang="en-US" sz="2400" dirty="0">
                <a:solidFill>
                  <a:schemeClr val="tx1"/>
                </a:solidFill>
              </a:endParaRPr>
            </a:p>
            <a:p>
              <a:endParaRPr lang="en-US" sz="2400" dirty="0">
                <a:solidFill>
                  <a:schemeClr val="tx1"/>
                </a:solidFill>
              </a:endParaRPr>
            </a:p>
          </p:txBody>
        </p:sp>
        <p:pic>
          <p:nvPicPr>
            <p:cNvPr id="17" name="Picture 16">
              <a:extLst>
                <a:ext uri="{FF2B5EF4-FFF2-40B4-BE49-F238E27FC236}">
                  <a16:creationId xmlns:a16="http://schemas.microsoft.com/office/drawing/2014/main" id="{9E8623FF-735E-2F42-9F00-F965A757C196}"/>
                </a:ext>
              </a:extLst>
            </p:cNvPr>
            <p:cNvPicPr>
              <a:picLocks noChangeAspect="1"/>
            </p:cNvPicPr>
            <p:nvPr/>
          </p:nvPicPr>
          <p:blipFill>
            <a:blip r:embed="rId5" cstate="email">
              <a:extLst>
                <a:ext uri="{28A0092B-C50C-407E-A947-70E740481C1C}">
                  <a14:useLocalDpi xmlns:a14="http://schemas.microsoft.com/office/drawing/2010/main"/>
                </a:ext>
              </a:extLst>
            </a:blip>
            <a:srcRect/>
            <a:stretch/>
          </p:blipFill>
          <p:spPr>
            <a:xfrm>
              <a:off x="1848723" y="5181600"/>
              <a:ext cx="457200" cy="457200"/>
            </a:xfrm>
            <a:prstGeom prst="rect">
              <a:avLst/>
            </a:prstGeom>
          </p:spPr>
        </p:pic>
      </p:grpSp>
    </p:spTree>
    <p:extLst>
      <p:ext uri="{BB962C8B-B14F-4D97-AF65-F5344CB8AC3E}">
        <p14:creationId xmlns:p14="http://schemas.microsoft.com/office/powerpoint/2010/main" val="1212148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90800"/>
            <a:ext cx="8183880" cy="1051560"/>
          </a:xfrm>
        </p:spPr>
        <p:txBody>
          <a:bodyPr>
            <a:normAutofit/>
          </a:bodyPr>
          <a:lstStyle/>
          <a:p>
            <a:pPr algn="ctr"/>
            <a:r>
              <a:rPr lang="en-US" sz="4800" dirty="0"/>
              <a:t>Activity #4</a:t>
            </a:r>
          </a:p>
        </p:txBody>
      </p:sp>
      <p:sp>
        <p:nvSpPr>
          <p:cNvPr id="3" name="Slide Number Placeholder 2">
            <a:extLst>
              <a:ext uri="{FF2B5EF4-FFF2-40B4-BE49-F238E27FC236}">
                <a16:creationId xmlns:a16="http://schemas.microsoft.com/office/drawing/2014/main" id="{91501DD9-278F-E644-AF1B-B40B329D6952}"/>
              </a:ext>
            </a:extLst>
          </p:cNvPr>
          <p:cNvSpPr>
            <a:spLocks noGrp="1"/>
          </p:cNvSpPr>
          <p:nvPr>
            <p:ph type="sldNum" sz="quarter" idx="12"/>
          </p:nvPr>
        </p:nvSpPr>
        <p:spPr/>
        <p:txBody>
          <a:bodyPr/>
          <a:lstStyle/>
          <a:p>
            <a:fld id="{D852D4E8-E283-404D-80D7-3AF63315721A}" type="slidenum">
              <a:rPr lang="en-US" smtClean="0"/>
              <a:t>72</a:t>
            </a:fld>
            <a:endParaRPr lang="en-US" dirty="0"/>
          </a:p>
        </p:txBody>
      </p:sp>
      <p:sp>
        <p:nvSpPr>
          <p:cNvPr id="10" name="Content Placeholder 1">
            <a:extLst>
              <a:ext uri="{FF2B5EF4-FFF2-40B4-BE49-F238E27FC236}">
                <a16:creationId xmlns:a16="http://schemas.microsoft.com/office/drawing/2014/main" id="{59E155AA-837E-1C46-9BA2-122A655D8EFA}"/>
              </a:ext>
            </a:extLst>
          </p:cNvPr>
          <p:cNvSpPr txBox="1">
            <a:spLocks/>
          </p:cNvSpPr>
          <p:nvPr/>
        </p:nvSpPr>
        <p:spPr>
          <a:xfrm>
            <a:off x="2267525" y="3594015"/>
            <a:ext cx="4216400" cy="706287"/>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b="1" dirty="0">
                <a:solidFill>
                  <a:schemeClr val="tx1"/>
                </a:solidFill>
                <a:hlinkClick r:id="rId3"/>
              </a:rPr>
              <a:t>Open Intro to Email 2: Beyond the Basics Practice</a:t>
            </a:r>
            <a:endParaRPr lang="en-US" b="1" dirty="0">
              <a:solidFill>
                <a:schemeClr val="tx1"/>
              </a:solidFill>
            </a:endParaRPr>
          </a:p>
          <a:p>
            <a:pPr marL="82296" indent="0">
              <a:buNone/>
            </a:pPr>
            <a:endParaRPr lang="en-US" sz="2100" b="1" dirty="0">
              <a:solidFill>
                <a:schemeClr val="tx1"/>
              </a:solidFill>
            </a:endParaRPr>
          </a:p>
          <a:p>
            <a:pPr lvl="1"/>
            <a:endParaRPr lang="en-US" dirty="0">
              <a:solidFill>
                <a:schemeClr val="tx1"/>
              </a:solidFill>
            </a:endParaRPr>
          </a:p>
        </p:txBody>
      </p:sp>
    </p:spTree>
    <p:extLst>
      <p:ext uri="{BB962C8B-B14F-4D97-AF65-F5344CB8AC3E}">
        <p14:creationId xmlns:p14="http://schemas.microsoft.com/office/powerpoint/2010/main" val="7051944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73</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989493"/>
            <a:ext cx="8048303" cy="591335"/>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dirty="0">
                <a:solidFill>
                  <a:schemeClr val="bg1"/>
                </a:solidFill>
                <a:latin typeface="+mn-lt"/>
              </a:rPr>
              <a:t>What do you click on to add an attachment?</a:t>
            </a: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7" name="Picture 6">
            <a:extLst>
              <a:ext uri="{FF2B5EF4-FFF2-40B4-BE49-F238E27FC236}">
                <a16:creationId xmlns:a16="http://schemas.microsoft.com/office/drawing/2014/main" id="{8A7A4E37-BB5E-CB44-AB10-1B43A13CF51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797802" y="2228878"/>
            <a:ext cx="5192024" cy="4024754"/>
          </a:xfrm>
          <a:prstGeom prst="rect">
            <a:avLst/>
          </a:prstGeom>
        </p:spPr>
      </p:pic>
    </p:spTree>
    <p:extLst>
      <p:ext uri="{BB962C8B-B14F-4D97-AF65-F5344CB8AC3E}">
        <p14:creationId xmlns:p14="http://schemas.microsoft.com/office/powerpoint/2010/main" val="2149967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74</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918383"/>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dirty="0">
                <a:solidFill>
                  <a:schemeClr val="bg1"/>
                </a:solidFill>
                <a:latin typeface="+mn-lt"/>
              </a:rPr>
              <a:t>If you want to reply to everyone who received the message, which option do you choose?</a:t>
            </a: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7" name="Picture 6">
            <a:extLst>
              <a:ext uri="{FF2B5EF4-FFF2-40B4-BE49-F238E27FC236}">
                <a16:creationId xmlns:a16="http://schemas.microsoft.com/office/drawing/2014/main" id="{400666D1-24B9-CE43-A6BA-73F5F22ED177}"/>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2336800" y="2114550"/>
            <a:ext cx="4470400" cy="2628900"/>
          </a:xfrm>
          <a:prstGeom prst="rect">
            <a:avLst/>
          </a:prstGeom>
        </p:spPr>
      </p:pic>
    </p:spTree>
    <p:extLst>
      <p:ext uri="{BB962C8B-B14F-4D97-AF65-F5344CB8AC3E}">
        <p14:creationId xmlns:p14="http://schemas.microsoft.com/office/powerpoint/2010/main" val="3625416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75</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918383"/>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82296" indent="0" algn="ctr">
              <a:buNone/>
            </a:pPr>
            <a:r>
              <a:rPr lang="en-US" dirty="0">
                <a:solidFill>
                  <a:schemeClr val="bg1"/>
                </a:solidFill>
                <a:latin typeface="+mn-lt"/>
              </a:rPr>
              <a:t>If you BCC your mother in an email, will your friends see your mother’s email address when they receive the email?</a:t>
            </a: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6" name="Picture 5">
            <a:extLst>
              <a:ext uri="{FF2B5EF4-FFF2-40B4-BE49-F238E27FC236}">
                <a16:creationId xmlns:a16="http://schemas.microsoft.com/office/drawing/2014/main" id="{9CF2C4E7-9440-4944-BFBF-CB10F33845C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368550" y="2603714"/>
            <a:ext cx="4406900" cy="1739685"/>
          </a:xfrm>
          <a:prstGeom prst="rect">
            <a:avLst/>
          </a:prstGeom>
        </p:spPr>
      </p:pic>
    </p:spTree>
    <p:extLst>
      <p:ext uri="{BB962C8B-B14F-4D97-AF65-F5344CB8AC3E}">
        <p14:creationId xmlns:p14="http://schemas.microsoft.com/office/powerpoint/2010/main" val="856899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76</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926462"/>
            <a:ext cx="8048303" cy="591335"/>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lvl="0" indent="0" algn="ctr">
              <a:spcBef>
                <a:spcPts val="0"/>
              </a:spcBef>
              <a:buClrTx/>
              <a:buNone/>
              <a:defRPr/>
            </a:pPr>
            <a:r>
              <a:rPr lang="en-US" dirty="0">
                <a:solidFill>
                  <a:schemeClr val="bg1"/>
                </a:solidFill>
                <a:latin typeface="+mn-lt"/>
              </a:rPr>
              <a:t>If you want to finish an email that you started yesterday but did not send, where would you find it?  </a:t>
            </a: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6" name="Picture 5">
            <a:extLst>
              <a:ext uri="{FF2B5EF4-FFF2-40B4-BE49-F238E27FC236}">
                <a16:creationId xmlns:a16="http://schemas.microsoft.com/office/drawing/2014/main" id="{092AB70B-B6A9-844D-B0EA-0DB86F761DA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22148" y="2097323"/>
            <a:ext cx="7299702" cy="4398532"/>
          </a:xfrm>
          <a:prstGeom prst="rect">
            <a:avLst/>
          </a:prstGeom>
          <a:ln>
            <a:solidFill>
              <a:schemeClr val="tx1"/>
            </a:solidFill>
          </a:ln>
        </p:spPr>
      </p:pic>
    </p:spTree>
    <p:extLst>
      <p:ext uri="{BB962C8B-B14F-4D97-AF65-F5344CB8AC3E}">
        <p14:creationId xmlns:p14="http://schemas.microsoft.com/office/powerpoint/2010/main" val="3646685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77</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914400"/>
            <a:ext cx="8048303" cy="591335"/>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lvl="0" indent="0" algn="ctr">
              <a:spcBef>
                <a:spcPts val="0"/>
              </a:spcBef>
              <a:buClrTx/>
              <a:buNone/>
              <a:defRPr/>
            </a:pPr>
            <a:r>
              <a:rPr lang="en-US" dirty="0">
                <a:solidFill>
                  <a:schemeClr val="bg1"/>
                </a:solidFill>
                <a:latin typeface="+mn-lt"/>
              </a:rPr>
              <a:t>After reading this email, you decide you want to delete it. Which icon should you click to delete the message?</a:t>
            </a: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7" name="Picture 6">
            <a:extLst>
              <a:ext uri="{FF2B5EF4-FFF2-40B4-BE49-F238E27FC236}">
                <a16:creationId xmlns:a16="http://schemas.microsoft.com/office/drawing/2014/main" id="{773ED173-6D54-8146-94A1-2D3BE5DFD32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6908" y="2128838"/>
            <a:ext cx="7470183" cy="4552627"/>
          </a:xfrm>
          <a:prstGeom prst="rect">
            <a:avLst/>
          </a:prstGeom>
          <a:ln>
            <a:solidFill>
              <a:schemeClr val="tx1"/>
            </a:solidFill>
          </a:ln>
        </p:spPr>
      </p:pic>
    </p:spTree>
    <p:extLst>
      <p:ext uri="{BB962C8B-B14F-4D97-AF65-F5344CB8AC3E}">
        <p14:creationId xmlns:p14="http://schemas.microsoft.com/office/powerpoint/2010/main" val="171411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234353F-794B-C34C-BD7D-9C4453F64C23}"/>
              </a:ext>
            </a:extLst>
          </p:cNvPr>
          <p:cNvSpPr>
            <a:spLocks noGrp="1"/>
          </p:cNvSpPr>
          <p:nvPr>
            <p:ph type="sldNum" sz="quarter" idx="12"/>
          </p:nvPr>
        </p:nvSpPr>
        <p:spPr/>
        <p:txBody>
          <a:bodyPr/>
          <a:lstStyle/>
          <a:p>
            <a:fld id="{D852D4E8-E283-404D-80D7-3AF63315721A}" type="slidenum">
              <a:rPr lang="en-US" smtClean="0"/>
              <a:t>78</a:t>
            </a:fld>
            <a:endParaRPr lang="en-US" dirty="0"/>
          </a:p>
        </p:txBody>
      </p:sp>
      <p:sp>
        <p:nvSpPr>
          <p:cNvPr id="2" name="Rectangle 1">
            <a:extLst>
              <a:ext uri="{FF2B5EF4-FFF2-40B4-BE49-F238E27FC236}">
                <a16:creationId xmlns:a16="http://schemas.microsoft.com/office/drawing/2014/main" id="{ACB5698A-5ED0-8045-8696-EBC16006FFA4}"/>
              </a:ext>
            </a:extLst>
          </p:cNvPr>
          <p:cNvSpPr/>
          <p:nvPr/>
        </p:nvSpPr>
        <p:spPr>
          <a:xfrm>
            <a:off x="547848" y="668215"/>
            <a:ext cx="8048303" cy="1107830"/>
          </a:xfrm>
          <a:prstGeom prst="rect">
            <a:avLst/>
          </a:prstGeom>
          <a:solidFill>
            <a:srgbClr val="0C41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5" name="Content Placeholder 1">
            <a:extLst>
              <a:ext uri="{FF2B5EF4-FFF2-40B4-BE49-F238E27FC236}">
                <a16:creationId xmlns:a16="http://schemas.microsoft.com/office/drawing/2014/main" id="{4EB9C014-327D-1A4F-B339-792F1124C51F}"/>
              </a:ext>
            </a:extLst>
          </p:cNvPr>
          <p:cNvSpPr txBox="1">
            <a:spLocks/>
          </p:cNvSpPr>
          <p:nvPr/>
        </p:nvSpPr>
        <p:spPr>
          <a:xfrm>
            <a:off x="547848" y="918383"/>
            <a:ext cx="8048303" cy="1071782"/>
          </a:xfrm>
          <a:prstGeom prst="rect">
            <a:avLst/>
          </a:prstGeom>
        </p:spPr>
        <p:txBody>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0" lvl="0" indent="0" algn="ctr">
              <a:spcBef>
                <a:spcPts val="0"/>
              </a:spcBef>
              <a:buClrTx/>
              <a:buNone/>
              <a:defRPr/>
            </a:pPr>
            <a:r>
              <a:rPr lang="en-US" dirty="0">
                <a:solidFill>
                  <a:schemeClr val="bg1"/>
                </a:solidFill>
                <a:latin typeface="+mn-lt"/>
              </a:rPr>
              <a:t>You see an email from a sender you don’t recognize. It seems too good to be true! What should you do with the message?</a:t>
            </a:r>
          </a:p>
          <a:p>
            <a:pPr marL="308610" lvl="1" indent="0" algn="ctr">
              <a:buFont typeface="Georgia"/>
              <a:buNone/>
            </a:pPr>
            <a:r>
              <a:rPr lang="en-US" dirty="0">
                <a:solidFill>
                  <a:schemeClr val="tx1"/>
                </a:solidFill>
              </a:rPr>
              <a:t>		</a:t>
            </a:r>
          </a:p>
          <a:p>
            <a:pPr marL="308610" lvl="1" indent="0" algn="ctr">
              <a:buFont typeface="Georgia"/>
              <a:buNone/>
            </a:pPr>
            <a:r>
              <a:rPr lang="en-US" dirty="0">
                <a:solidFill>
                  <a:schemeClr val="tx1"/>
                </a:solidFill>
              </a:rPr>
              <a:t>	</a:t>
            </a:r>
            <a:endParaRPr lang="en-US" sz="2100" dirty="0">
              <a:solidFill>
                <a:schemeClr val="tx1"/>
              </a:solidFill>
            </a:endParaRP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a:p>
            <a:pPr marL="308610" lvl="1" indent="0" algn="ctr">
              <a:buFont typeface="Georgia"/>
              <a:buNone/>
            </a:pPr>
            <a:r>
              <a:rPr lang="en-US" sz="2100" dirty="0">
                <a:solidFill>
                  <a:schemeClr val="tx1"/>
                </a:solidFill>
              </a:rPr>
              <a:t>		  	</a:t>
            </a:r>
          </a:p>
        </p:txBody>
      </p:sp>
      <p:pic>
        <p:nvPicPr>
          <p:cNvPr id="7" name="Picture 6">
            <a:extLst>
              <a:ext uri="{FF2B5EF4-FFF2-40B4-BE49-F238E27FC236}">
                <a16:creationId xmlns:a16="http://schemas.microsoft.com/office/drawing/2014/main" id="{223912D1-724A-2B43-A1F9-29F0702E61C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47848" y="2026213"/>
            <a:ext cx="7924800" cy="533400"/>
          </a:xfrm>
          <a:prstGeom prst="rect">
            <a:avLst/>
          </a:prstGeom>
        </p:spPr>
      </p:pic>
      <p:pic>
        <p:nvPicPr>
          <p:cNvPr id="9" name="Picture 8">
            <a:extLst>
              <a:ext uri="{FF2B5EF4-FFF2-40B4-BE49-F238E27FC236}">
                <a16:creationId xmlns:a16="http://schemas.microsoft.com/office/drawing/2014/main" id="{81A0352F-4BF5-9143-B014-9941FC55E537}"/>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2285999" y="2793438"/>
            <a:ext cx="4572000" cy="3009900"/>
          </a:xfrm>
          <a:prstGeom prst="rect">
            <a:avLst/>
          </a:prstGeom>
        </p:spPr>
      </p:pic>
    </p:spTree>
    <p:extLst>
      <p:ext uri="{BB962C8B-B14F-4D97-AF65-F5344CB8AC3E}">
        <p14:creationId xmlns:p14="http://schemas.microsoft.com/office/powerpoint/2010/main" val="2250343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AC6A06C0-3B06-394D-B34A-620F0E2379D2}"/>
              </a:ext>
            </a:extLst>
          </p:cNvPr>
          <p:cNvSpPr>
            <a:spLocks noGrp="1"/>
          </p:cNvSpPr>
          <p:nvPr>
            <p:ph idx="1"/>
          </p:nvPr>
        </p:nvSpPr>
        <p:spPr>
          <a:xfrm>
            <a:off x="457200" y="1639824"/>
            <a:ext cx="8229600" cy="4837176"/>
          </a:xfrm>
        </p:spPr>
        <p:txBody>
          <a:bodyPr>
            <a:normAutofit/>
          </a:bodyPr>
          <a:lstStyle/>
          <a:p>
            <a:pPr marL="82296" indent="0">
              <a:buNone/>
            </a:pPr>
            <a:r>
              <a:rPr lang="en-US" dirty="0">
                <a:solidFill>
                  <a:schemeClr val="tx1"/>
                </a:solidFill>
              </a:rPr>
              <a:t>Today you have learned:</a:t>
            </a:r>
          </a:p>
          <a:p>
            <a:endParaRPr lang="en-US" sz="2000" b="1" dirty="0">
              <a:solidFill>
                <a:schemeClr val="tx1"/>
              </a:solidFill>
            </a:endParaRPr>
          </a:p>
          <a:p>
            <a:pPr marL="342900" indent="-342900">
              <a:buFont typeface="Arial" panose="020B0604020202020204" pitchFamily="34" charset="0"/>
              <a:buChar char="•"/>
            </a:pPr>
            <a:r>
              <a:rPr lang="en-US" sz="2000" dirty="0">
                <a:solidFill>
                  <a:schemeClr val="tx1"/>
                </a:solidFill>
              </a:rPr>
              <a:t>The tools and apps needed to use email</a:t>
            </a:r>
          </a:p>
          <a:p>
            <a:pPr marL="342900" indent="-342900">
              <a:buFont typeface="Arial" panose="020B0604020202020204" pitchFamily="34" charset="0"/>
              <a:buChar char="•"/>
            </a:pPr>
            <a:r>
              <a:rPr lang="en-US" sz="2000" dirty="0">
                <a:solidFill>
                  <a:schemeClr val="tx1"/>
                </a:solidFill>
              </a:rPr>
              <a:t>The skills to perform basic email functions, including:</a:t>
            </a:r>
          </a:p>
          <a:p>
            <a:pPr marL="800100" lvl="1" indent="-342900">
              <a:buFont typeface="Arial" panose="020B0604020202020204" pitchFamily="34" charset="0"/>
              <a:buChar char="•"/>
            </a:pPr>
            <a:r>
              <a:rPr lang="en-US" sz="2000" dirty="0">
                <a:solidFill>
                  <a:schemeClr val="tx1"/>
                </a:solidFill>
              </a:rPr>
              <a:t>Logging into and out of an email account</a:t>
            </a:r>
          </a:p>
          <a:p>
            <a:pPr marL="800100" lvl="1" indent="-342900">
              <a:buFont typeface="Arial" panose="020B0604020202020204" pitchFamily="34" charset="0"/>
              <a:buChar char="•"/>
            </a:pPr>
            <a:r>
              <a:rPr lang="en-US" sz="2000" dirty="0">
                <a:solidFill>
                  <a:schemeClr val="tx1"/>
                </a:solidFill>
              </a:rPr>
              <a:t>Communicating through email</a:t>
            </a:r>
          </a:p>
          <a:p>
            <a:pPr marL="800100" lvl="1" indent="-342900">
              <a:buFont typeface="Arial" panose="020B0604020202020204" pitchFamily="34" charset="0"/>
              <a:buChar char="•"/>
            </a:pPr>
            <a:r>
              <a:rPr lang="en-US" sz="2000" dirty="0">
                <a:solidFill>
                  <a:schemeClr val="tx1"/>
                </a:solidFill>
              </a:rPr>
              <a:t>Recognizing and managing spam</a:t>
            </a:r>
          </a:p>
          <a:p>
            <a:pPr marL="800100" lvl="1" indent="-342900">
              <a:buFont typeface="Arial" panose="020B0604020202020204" pitchFamily="34" charset="0"/>
              <a:buChar char="•"/>
            </a:pPr>
            <a:r>
              <a:rPr lang="en-US" sz="2000" dirty="0">
                <a:solidFill>
                  <a:schemeClr val="tx1"/>
                </a:solidFill>
              </a:rPr>
              <a:t>Organizing and deleting email</a:t>
            </a:r>
          </a:p>
          <a:p>
            <a:pPr marL="800100" lvl="1" indent="-342900">
              <a:buFont typeface="Arial" panose="020B0604020202020204" pitchFamily="34" charset="0"/>
              <a:buChar char="•"/>
            </a:pPr>
            <a:r>
              <a:rPr lang="en-US" sz="2000" dirty="0">
                <a:solidFill>
                  <a:schemeClr val="tx1"/>
                </a:solidFill>
              </a:rPr>
              <a:t>Searching for messages</a:t>
            </a:r>
          </a:p>
          <a:p>
            <a:pPr marL="342900" lvl="0" indent="-342900">
              <a:buFont typeface="Arial" panose="020B0604020202020204" pitchFamily="34" charset="0"/>
              <a:buChar char="•"/>
            </a:pPr>
            <a:r>
              <a:rPr lang="en-US" sz="2000" dirty="0">
                <a:solidFill>
                  <a:schemeClr val="tx1"/>
                </a:solidFill>
              </a:rPr>
              <a:t>Email tips and tricks, including:</a:t>
            </a:r>
          </a:p>
          <a:p>
            <a:pPr marL="800100" lvl="1" indent="-342900">
              <a:buFont typeface="Arial" panose="020B0604020202020204" pitchFamily="34" charset="0"/>
              <a:buChar char="•"/>
            </a:pPr>
            <a:r>
              <a:rPr lang="en-US" sz="2000" dirty="0">
                <a:solidFill>
                  <a:schemeClr val="tx1"/>
                </a:solidFill>
              </a:rPr>
              <a:t>Getting started with Gmail</a:t>
            </a:r>
          </a:p>
          <a:p>
            <a:pPr marL="800100" lvl="1" indent="-342900">
              <a:buFont typeface="Arial" panose="020B0604020202020204" pitchFamily="34" charset="0"/>
              <a:buChar char="•"/>
            </a:pPr>
            <a:r>
              <a:rPr lang="en-US" sz="2000" dirty="0">
                <a:solidFill>
                  <a:schemeClr val="tx1"/>
                </a:solidFill>
              </a:rPr>
              <a:t>Keeping your email account safe</a:t>
            </a:r>
          </a:p>
          <a:p>
            <a:pPr marL="800100" lvl="1" indent="-342900">
              <a:buFont typeface="Arial" panose="020B0604020202020204" pitchFamily="34" charset="0"/>
              <a:buChar char="•"/>
            </a:pPr>
            <a:r>
              <a:rPr lang="en-US" sz="2000" dirty="0">
                <a:solidFill>
                  <a:schemeClr val="tx1"/>
                </a:solidFill>
              </a:rPr>
              <a:t>Draft, Attachments, Reply All, Forward, CC, and BCC</a:t>
            </a:r>
          </a:p>
          <a:p>
            <a:pPr marL="82296" indent="0">
              <a:buNone/>
            </a:pPr>
            <a:endParaRPr lang="en-US" dirty="0">
              <a:solidFill>
                <a:schemeClr val="tx1"/>
              </a:solidFill>
            </a:endParaRPr>
          </a:p>
        </p:txBody>
      </p:sp>
      <p:sp>
        <p:nvSpPr>
          <p:cNvPr id="5" name="Title 4">
            <a:extLst>
              <a:ext uri="{FF2B5EF4-FFF2-40B4-BE49-F238E27FC236}">
                <a16:creationId xmlns:a16="http://schemas.microsoft.com/office/drawing/2014/main" id="{87E9E9DF-53AB-F24C-BD08-4B2F47E5BD2D}"/>
              </a:ext>
            </a:extLst>
          </p:cNvPr>
          <p:cNvSpPr>
            <a:spLocks noGrp="1"/>
          </p:cNvSpPr>
          <p:nvPr>
            <p:ph type="title"/>
          </p:nvPr>
        </p:nvSpPr>
        <p:spPr>
          <a:xfrm>
            <a:off x="457200" y="585056"/>
            <a:ext cx="8229600" cy="1066800"/>
          </a:xfrm>
        </p:spPr>
        <p:txBody>
          <a:bodyPr/>
          <a:lstStyle/>
          <a:p>
            <a:r>
              <a:rPr lang="en-US" dirty="0"/>
              <a:t>Congratulations! </a:t>
            </a:r>
          </a:p>
        </p:txBody>
      </p:sp>
      <p:sp>
        <p:nvSpPr>
          <p:cNvPr id="3" name="Slide Number Placeholder 2">
            <a:extLst>
              <a:ext uri="{FF2B5EF4-FFF2-40B4-BE49-F238E27FC236}">
                <a16:creationId xmlns:a16="http://schemas.microsoft.com/office/drawing/2014/main" id="{8A39ED1B-0119-F540-BE48-734BF6E3F59E}"/>
              </a:ext>
            </a:extLst>
          </p:cNvPr>
          <p:cNvSpPr>
            <a:spLocks noGrp="1"/>
          </p:cNvSpPr>
          <p:nvPr>
            <p:ph type="sldNum" sz="quarter" idx="12"/>
          </p:nvPr>
        </p:nvSpPr>
        <p:spPr/>
        <p:txBody>
          <a:bodyPr/>
          <a:lstStyle/>
          <a:p>
            <a:fld id="{D852D4E8-E283-404D-80D7-3AF63315721A}" type="slidenum">
              <a:rPr lang="en-US" smtClean="0"/>
              <a:t>79</a:t>
            </a:fld>
            <a:endParaRPr lang="en-US" dirty="0"/>
          </a:p>
        </p:txBody>
      </p:sp>
    </p:spTree>
    <p:extLst>
      <p:ext uri="{BB962C8B-B14F-4D97-AF65-F5344CB8AC3E}">
        <p14:creationId xmlns:p14="http://schemas.microsoft.com/office/powerpoint/2010/main" val="631216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Signing Up for an Email Account</a:t>
            </a:r>
          </a:p>
        </p:txBody>
      </p:sp>
      <p:pic>
        <p:nvPicPr>
          <p:cNvPr id="6" name="Picture 5" descr="Graphical user interface, application, Word&#10;&#10;Description automatically generated">
            <a:extLst>
              <a:ext uri="{FF2B5EF4-FFF2-40B4-BE49-F238E27FC236}">
                <a16:creationId xmlns:a16="http://schemas.microsoft.com/office/drawing/2014/main" id="{237FBDD0-2EB9-424F-AAEC-3615DB8039D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19199" y="1765568"/>
            <a:ext cx="7285287" cy="4559032"/>
          </a:xfrm>
          <a:prstGeom prst="rect">
            <a:avLst/>
          </a:prstGeom>
        </p:spPr>
      </p:pic>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8</a:t>
            </a:fld>
            <a:endParaRPr lang="en-US" dirty="0"/>
          </a:p>
        </p:txBody>
      </p:sp>
      <p:sp>
        <p:nvSpPr>
          <p:cNvPr id="12" name="Content Placeholder 1">
            <a:extLst>
              <a:ext uri="{FF2B5EF4-FFF2-40B4-BE49-F238E27FC236}">
                <a16:creationId xmlns:a16="http://schemas.microsoft.com/office/drawing/2014/main" id="{9F452A20-F909-464E-A3BD-91295F339762}"/>
              </a:ext>
            </a:extLst>
          </p:cNvPr>
          <p:cNvSpPr txBox="1">
            <a:spLocks/>
          </p:cNvSpPr>
          <p:nvPr/>
        </p:nvSpPr>
        <p:spPr>
          <a:xfrm>
            <a:off x="2286000" y="3019815"/>
            <a:ext cx="5888736" cy="2945121"/>
          </a:xfrm>
          <a:prstGeom prst="rect">
            <a:avLst/>
          </a:prstGeom>
        </p:spPr>
        <p:txBody>
          <a:bodyPr vert="horz">
            <a:normAutofit/>
          </a:bodyPr>
          <a:lstStyle>
            <a:lvl1pPr marL="274320" indent="-192024" algn="l" rtl="0" eaLnBrk="1" latinLnBrk="0" hangingPunct="1">
              <a:spcBef>
                <a:spcPts val="225"/>
              </a:spcBef>
              <a:buClr>
                <a:schemeClr val="accent3"/>
              </a:buClr>
              <a:buFont typeface="Georgia"/>
              <a:buChar char="•"/>
              <a:defRPr kumimoji="0" sz="2100" kern="1200">
                <a:solidFill>
                  <a:schemeClr val="tx2"/>
                </a:solidFill>
                <a:latin typeface="ATT Aleck Sans" panose="020B0503020203020204" pitchFamily="34" charset="0"/>
                <a:ea typeface="+mn-ea"/>
                <a:cs typeface="ATT Aleck Sans" panose="020B0503020203020204" pitchFamily="34" charset="0"/>
              </a:defRPr>
            </a:lvl1pPr>
            <a:lvl2pPr marL="493776" indent="-185166" algn="l" rtl="0" eaLnBrk="1" latinLnBrk="0" hangingPunct="1">
              <a:spcBef>
                <a:spcPts val="225"/>
              </a:spcBef>
              <a:buClr>
                <a:schemeClr val="accent2"/>
              </a:buClr>
              <a:buFont typeface="Georgia"/>
              <a:buChar char="▫"/>
              <a:defRPr kumimoji="0" sz="1950" kern="1200">
                <a:solidFill>
                  <a:schemeClr val="tx2"/>
                </a:solidFill>
                <a:latin typeface="ATT Aleck Sans" panose="020B0503020203020204" pitchFamily="34" charset="0"/>
                <a:ea typeface="+mn-ea"/>
                <a:cs typeface="ATT Aleck Sans" panose="020B0503020203020204" pitchFamily="34" charset="0"/>
              </a:defRPr>
            </a:lvl2pPr>
            <a:lvl3pPr marL="692658" indent="-164592" algn="l" rtl="0" eaLnBrk="1" latinLnBrk="0" hangingPunct="1">
              <a:spcBef>
                <a:spcPts val="225"/>
              </a:spcBef>
              <a:buClr>
                <a:schemeClr val="accent1"/>
              </a:buClr>
              <a:buFont typeface="Wingdings 2" panose="05020102010507070707" pitchFamily="18" charset="2"/>
              <a:buChar char=""/>
              <a:defRPr kumimoji="0" sz="1800" kern="1200">
                <a:solidFill>
                  <a:schemeClr val="tx2"/>
                </a:solidFill>
                <a:latin typeface="ATT Aleck Sans" panose="020B0503020203020204" pitchFamily="34" charset="0"/>
                <a:ea typeface="+mn-ea"/>
                <a:cs typeface="ATT Aleck Sans" panose="020B0503020203020204" pitchFamily="34" charset="0"/>
              </a:defRPr>
            </a:lvl3pPr>
            <a:lvl4pPr marL="884682" indent="-150876" algn="l" rtl="0" eaLnBrk="1" latinLnBrk="0" hangingPunct="1">
              <a:spcBef>
                <a:spcPts val="225"/>
              </a:spcBef>
              <a:buClr>
                <a:schemeClr val="accent1"/>
              </a:buClr>
              <a:buFont typeface="Wingdings 2" panose="05020102010507070707" pitchFamily="18" charset="2"/>
              <a:buChar char=""/>
              <a:defRPr kumimoji="0" sz="1650" kern="1200">
                <a:solidFill>
                  <a:schemeClr val="tx2"/>
                </a:solidFill>
                <a:latin typeface="ATT Aleck Sans" panose="020B0503020203020204" pitchFamily="34" charset="0"/>
                <a:ea typeface="+mn-ea"/>
                <a:cs typeface="ATT Aleck Sans" panose="020B0503020203020204" pitchFamily="34" charset="0"/>
              </a:defRPr>
            </a:lvl4pPr>
            <a:lvl5pPr marL="1042416" indent="-137160" algn="l" rtl="0" eaLnBrk="1" latinLnBrk="0" hangingPunct="1">
              <a:spcBef>
                <a:spcPts val="225"/>
              </a:spcBef>
              <a:buClr>
                <a:schemeClr val="accent1"/>
              </a:buClr>
              <a:buFont typeface="Wingdings 2" panose="05020102010507070707" pitchFamily="18" charset="2"/>
              <a:buChar char=""/>
              <a:defRPr kumimoji="0" sz="1500" kern="1200">
                <a:solidFill>
                  <a:schemeClr val="tx2"/>
                </a:solidFill>
                <a:latin typeface="ATT Aleck Sans" panose="020B0503020203020204" pitchFamily="34" charset="0"/>
                <a:ea typeface="+mn-ea"/>
                <a:cs typeface="ATT Aleck Sans" panose="020B0503020203020204" pitchFamily="34" charset="0"/>
              </a:defRPr>
            </a:lvl5pPr>
            <a:lvl6pPr marL="1207008" indent="-137160" algn="l" rtl="0" eaLnBrk="1" latinLnBrk="0" hangingPunct="1">
              <a:spcBef>
                <a:spcPts val="225"/>
              </a:spcBef>
              <a:buClr>
                <a:schemeClr val="accent1"/>
              </a:buClr>
              <a:buFont typeface="Wingdings 2" panose="05020102010507070707" pitchFamily="18" charset="2"/>
              <a:buChar char=""/>
              <a:defRPr kumimoji="0" sz="1350" kern="1200">
                <a:solidFill>
                  <a:schemeClr val="tx2"/>
                </a:solidFill>
                <a:latin typeface="+mn-lt"/>
                <a:ea typeface="+mn-ea"/>
                <a:cs typeface="+mn-cs"/>
              </a:defRPr>
            </a:lvl6pPr>
            <a:lvl7pPr marL="1371600" indent="-137160" algn="l" rtl="0" eaLnBrk="1" latinLnBrk="0" hangingPunct="1">
              <a:spcBef>
                <a:spcPts val="225"/>
              </a:spcBef>
              <a:buClr>
                <a:schemeClr val="accent1"/>
              </a:buClr>
              <a:buFont typeface="Wingdings 2" panose="05020102010507070707" pitchFamily="18" charset="2"/>
              <a:buChar char=""/>
              <a:defRPr kumimoji="0" sz="1200" kern="1200">
                <a:solidFill>
                  <a:schemeClr val="tx2"/>
                </a:solidFill>
                <a:latin typeface="+mn-lt"/>
                <a:ea typeface="+mn-ea"/>
                <a:cs typeface="+mn-cs"/>
              </a:defRPr>
            </a:lvl7pPr>
            <a:lvl8pPr marL="1522476" indent="-137160" algn="l" rtl="0" eaLnBrk="1" latinLnBrk="0" hangingPunct="1">
              <a:spcBef>
                <a:spcPts val="225"/>
              </a:spcBef>
              <a:buClr>
                <a:schemeClr val="accent1"/>
              </a:buClr>
              <a:buFont typeface="Wingdings 2" panose="05020102010507070707" pitchFamily="18" charset="2"/>
              <a:buChar char=""/>
              <a:defRPr kumimoji="0" sz="1125" kern="1200">
                <a:solidFill>
                  <a:schemeClr val="tx2"/>
                </a:solidFill>
                <a:latin typeface="+mn-lt"/>
                <a:ea typeface="+mn-ea"/>
                <a:cs typeface="+mn-cs"/>
              </a:defRPr>
            </a:lvl8pPr>
            <a:lvl9pPr marL="1680210" indent="-137160" algn="l" rtl="0" eaLnBrk="1" latinLnBrk="0" hangingPunct="1">
              <a:spcBef>
                <a:spcPts val="225"/>
              </a:spcBef>
              <a:buClr>
                <a:schemeClr val="accent1"/>
              </a:buClr>
              <a:buFont typeface="Wingdings 2" panose="05020102010507070707" pitchFamily="18" charset="2"/>
              <a:buChar char=""/>
              <a:defRPr kumimoji="0" sz="1050" kern="1200" baseline="0">
                <a:solidFill>
                  <a:schemeClr val="tx2"/>
                </a:solidFill>
                <a:latin typeface="+mn-lt"/>
                <a:ea typeface="+mn-ea"/>
                <a:cs typeface="+mn-cs"/>
              </a:defRPr>
            </a:lvl9pPr>
          </a:lstStyle>
          <a:p>
            <a:pPr marL="539496" indent="-457200">
              <a:buFont typeface="+mj-lt"/>
              <a:buAutoNum type="arabicPeriod"/>
            </a:pPr>
            <a:r>
              <a:rPr lang="en-US" b="1" dirty="0">
                <a:solidFill>
                  <a:schemeClr val="tx1"/>
                </a:solidFill>
                <a:latin typeface="+mn-lt"/>
              </a:rPr>
              <a:t>Open a web browser.</a:t>
            </a:r>
            <a:br>
              <a:rPr lang="en-US" b="1" dirty="0">
                <a:solidFill>
                  <a:schemeClr val="tx1"/>
                </a:solidFill>
                <a:latin typeface="+mn-lt"/>
              </a:rPr>
            </a:br>
            <a:endParaRPr lang="en-US" b="1" dirty="0">
              <a:solidFill>
                <a:schemeClr val="tx1"/>
              </a:solidFill>
              <a:latin typeface="+mn-lt"/>
            </a:endParaRPr>
          </a:p>
          <a:p>
            <a:pPr marL="539496" indent="-457200">
              <a:buFont typeface="+mj-lt"/>
              <a:buAutoNum type="arabicPeriod"/>
            </a:pPr>
            <a:r>
              <a:rPr lang="en-US" sz="2100" b="1" dirty="0">
                <a:solidFill>
                  <a:schemeClr val="tx1"/>
                </a:solidFill>
                <a:latin typeface="+mn-lt"/>
              </a:rPr>
              <a:t>Go to gmail.com</a:t>
            </a:r>
            <a:r>
              <a:rPr lang="en-US" b="1" dirty="0">
                <a:solidFill>
                  <a:schemeClr val="tx1"/>
                </a:solidFill>
                <a:latin typeface="+mn-lt"/>
              </a:rPr>
              <a:t> in the address bar.</a:t>
            </a:r>
            <a:br>
              <a:rPr lang="en-US" b="1" dirty="0">
                <a:solidFill>
                  <a:schemeClr val="tx1"/>
                </a:solidFill>
                <a:latin typeface="+mn-lt"/>
              </a:rPr>
            </a:br>
            <a:endParaRPr lang="en-US" b="1" dirty="0">
              <a:solidFill>
                <a:schemeClr val="tx1"/>
              </a:solidFill>
              <a:latin typeface="+mn-lt"/>
            </a:endParaRPr>
          </a:p>
          <a:p>
            <a:pPr marL="539496" indent="-457200">
              <a:buFont typeface="+mj-lt"/>
              <a:buAutoNum type="arabicPeriod"/>
            </a:pPr>
            <a:r>
              <a:rPr lang="en-US" sz="2100" b="1" dirty="0">
                <a:solidFill>
                  <a:schemeClr val="tx1"/>
                </a:solidFill>
                <a:latin typeface="+mn-lt"/>
              </a:rPr>
              <a:t>Press Enter to </a:t>
            </a:r>
            <a:r>
              <a:rPr lang="en-US" b="1" dirty="0">
                <a:solidFill>
                  <a:schemeClr val="tx1"/>
                </a:solidFill>
                <a:latin typeface="+mn-lt"/>
              </a:rPr>
              <a:t>go to the Gmail website.</a:t>
            </a:r>
            <a:br>
              <a:rPr lang="en-US" b="1" dirty="0">
                <a:solidFill>
                  <a:schemeClr val="tx1"/>
                </a:solidFill>
                <a:latin typeface="+mn-lt"/>
              </a:rPr>
            </a:br>
            <a:endParaRPr lang="en-US" b="1" dirty="0">
              <a:solidFill>
                <a:schemeClr val="tx1"/>
              </a:solidFill>
              <a:latin typeface="+mn-lt"/>
            </a:endParaRPr>
          </a:p>
          <a:p>
            <a:pPr marL="539496" indent="-457200">
              <a:buFont typeface="+mj-lt"/>
              <a:buAutoNum type="arabicPeriod"/>
            </a:pPr>
            <a:r>
              <a:rPr lang="en-US" sz="2100" b="1" dirty="0">
                <a:solidFill>
                  <a:schemeClr val="tx1"/>
                </a:solidFill>
                <a:latin typeface="+mn-lt"/>
              </a:rPr>
              <a:t>Click “</a:t>
            </a:r>
            <a:r>
              <a:rPr lang="en-US" b="1" dirty="0">
                <a:solidFill>
                  <a:schemeClr val="tx1"/>
                </a:solidFill>
                <a:latin typeface="+mn-lt"/>
              </a:rPr>
              <a:t>C</a:t>
            </a:r>
            <a:r>
              <a:rPr lang="en-US" sz="2100" b="1" dirty="0">
                <a:solidFill>
                  <a:schemeClr val="tx1"/>
                </a:solidFill>
                <a:latin typeface="+mn-lt"/>
              </a:rPr>
              <a:t>reate an account.”</a:t>
            </a:r>
            <a:endParaRPr lang="en-US" sz="2100" dirty="0">
              <a:solidFill>
                <a:schemeClr val="tx1"/>
              </a:solidFill>
              <a:latin typeface="+mn-lt"/>
            </a:endParaRPr>
          </a:p>
          <a:p>
            <a:pPr lvl="1"/>
            <a:endParaRPr lang="en-US" dirty="0">
              <a:solidFill>
                <a:schemeClr val="tx1"/>
              </a:solidFill>
            </a:endParaRPr>
          </a:p>
        </p:txBody>
      </p:sp>
    </p:spTree>
    <p:extLst>
      <p:ext uri="{BB962C8B-B14F-4D97-AF65-F5344CB8AC3E}">
        <p14:creationId xmlns:p14="http://schemas.microsoft.com/office/powerpoint/2010/main" val="42076792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4145DA5-5F0E-2749-AFCA-36F5B81DEB82}"/>
              </a:ext>
            </a:extLst>
          </p:cNvPr>
          <p:cNvSpPr>
            <a:spLocks noGrp="1"/>
          </p:cNvSpPr>
          <p:nvPr>
            <p:ph type="sldNum" sz="quarter" idx="12"/>
          </p:nvPr>
        </p:nvSpPr>
        <p:spPr/>
        <p:txBody>
          <a:bodyPr/>
          <a:lstStyle/>
          <a:p>
            <a:fld id="{D852D4E8-E283-404D-80D7-3AF63315721A}" type="slidenum">
              <a:rPr lang="en-US" smtClean="0"/>
              <a:t>80</a:t>
            </a:fld>
            <a:endParaRPr lang="en-US" dirty="0"/>
          </a:p>
        </p:txBody>
      </p:sp>
      <p:sp>
        <p:nvSpPr>
          <p:cNvPr id="9" name="Title 1">
            <a:extLst>
              <a:ext uri="{FF2B5EF4-FFF2-40B4-BE49-F238E27FC236}">
                <a16:creationId xmlns:a16="http://schemas.microsoft.com/office/drawing/2014/main" id="{B26312E8-AA45-4568-8C7A-ACCF71A41A86}"/>
              </a:ext>
            </a:extLst>
          </p:cNvPr>
          <p:cNvSpPr>
            <a:spLocks noGrp="1"/>
          </p:cNvSpPr>
          <p:nvPr>
            <p:ph type="title"/>
          </p:nvPr>
        </p:nvSpPr>
        <p:spPr>
          <a:xfrm>
            <a:off x="457200" y="2590800"/>
            <a:ext cx="8183880" cy="1051560"/>
          </a:xfrm>
        </p:spPr>
        <p:txBody>
          <a:bodyPr>
            <a:normAutofit fontScale="90000"/>
          </a:bodyPr>
          <a:lstStyle/>
          <a:p>
            <a:pPr algn="ctr"/>
            <a:br>
              <a:rPr lang="en-US" sz="2200" dirty="0"/>
            </a:br>
            <a:r>
              <a:rPr lang="en-US" dirty="0"/>
              <a:t>Today’s training is provided by AT&amp;T </a:t>
            </a:r>
            <a:br>
              <a:rPr lang="en-US" dirty="0"/>
            </a:br>
            <a:r>
              <a:rPr lang="en-US" dirty="0"/>
              <a:t>and the Public Library Association. </a:t>
            </a:r>
            <a:br>
              <a:rPr lang="en-US" dirty="0"/>
            </a:br>
            <a:br>
              <a:rPr lang="en-US" dirty="0"/>
            </a:br>
            <a:r>
              <a:rPr lang="en-US" dirty="0"/>
              <a:t>Visit &lt;insert library’s URL here&gt; and </a:t>
            </a:r>
            <a:r>
              <a:rPr lang="en-US" dirty="0">
                <a:hlinkClick r:id="rId3"/>
              </a:rPr>
              <a:t>https://www.digitallearn.org</a:t>
            </a:r>
            <a:br>
              <a:rPr lang="en-US" dirty="0"/>
            </a:br>
            <a:r>
              <a:rPr lang="en-US" dirty="0"/>
              <a:t>for more courses and to build confidence using technology.</a:t>
            </a:r>
            <a:br>
              <a:rPr lang="en-US" dirty="0"/>
            </a:br>
            <a:endParaRPr lang="en-US" sz="4800" dirty="0"/>
          </a:p>
        </p:txBody>
      </p:sp>
      <p:grpSp>
        <p:nvGrpSpPr>
          <p:cNvPr id="2" name="Group 1" descr="AT&amp;T Connected Learning and Public Library Assocation logos.">
            <a:extLst>
              <a:ext uri="{FF2B5EF4-FFF2-40B4-BE49-F238E27FC236}">
                <a16:creationId xmlns:a16="http://schemas.microsoft.com/office/drawing/2014/main" id="{0EFB1885-C128-BFC1-A524-15D923DA8C18}"/>
              </a:ext>
            </a:extLst>
          </p:cNvPr>
          <p:cNvGrpSpPr/>
          <p:nvPr/>
        </p:nvGrpSpPr>
        <p:grpSpPr>
          <a:xfrm>
            <a:off x="0" y="5930000"/>
            <a:ext cx="9220200" cy="806783"/>
            <a:chOff x="0" y="5791200"/>
            <a:chExt cx="9220200" cy="806783"/>
          </a:xfrm>
        </p:grpSpPr>
        <p:pic>
          <p:nvPicPr>
            <p:cNvPr id="4" name="Picture 3">
              <a:extLst>
                <a:ext uri="{FF2B5EF4-FFF2-40B4-BE49-F238E27FC236}">
                  <a16:creationId xmlns:a16="http://schemas.microsoft.com/office/drawing/2014/main" id="{82EA8495-7F00-B7A4-FAA7-6148CA7FAF54}"/>
                </a:ext>
              </a:extLst>
            </p:cNvPr>
            <p:cNvPicPr>
              <a:picLocks noChangeAspect="1"/>
            </p:cNvPicPr>
            <p:nvPr/>
          </p:nvPicPr>
          <p:blipFill>
            <a:blip r:embed="rId4" cstate="email">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5" name="Straight Connector 4">
              <a:extLst>
                <a:ext uri="{FF2B5EF4-FFF2-40B4-BE49-F238E27FC236}">
                  <a16:creationId xmlns:a16="http://schemas.microsoft.com/office/drawing/2014/main" id="{71FF4FFA-95F5-5BDD-63DC-FD76B39E27CB}"/>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pic>
        <p:nvPicPr>
          <p:cNvPr id="10" name="Picture 9" descr="PLA Digital Learn logo.&#10;">
            <a:extLst>
              <a:ext uri="{FF2B5EF4-FFF2-40B4-BE49-F238E27FC236}">
                <a16:creationId xmlns:a16="http://schemas.microsoft.com/office/drawing/2014/main" id="{326EBD1B-CB11-56EA-E0AC-8473F38B46AD}"/>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004273" y="5010353"/>
            <a:ext cx="3135454" cy="733780"/>
          </a:xfrm>
          <a:prstGeom prst="rect">
            <a:avLst/>
          </a:prstGeom>
        </p:spPr>
      </p:pic>
    </p:spTree>
    <p:extLst>
      <p:ext uri="{BB962C8B-B14F-4D97-AF65-F5344CB8AC3E}">
        <p14:creationId xmlns:p14="http://schemas.microsoft.com/office/powerpoint/2010/main" val="791591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EF0E00D9-A612-B433-B783-BE5A6E5B64F1}"/>
              </a:ext>
            </a:extLst>
          </p:cNvPr>
          <p:cNvSpPr>
            <a:spLocks noGrp="1"/>
          </p:cNvSpPr>
          <p:nvPr>
            <p:ph type="sldNum" sz="quarter" idx="12"/>
          </p:nvPr>
        </p:nvSpPr>
        <p:spPr/>
        <p:txBody>
          <a:bodyPr/>
          <a:lstStyle/>
          <a:p>
            <a:pPr>
              <a:defRPr/>
            </a:pPr>
            <a:fld id="{30EA123D-9CE2-EC41-82B6-57109BF33E26}" type="slidenum">
              <a:rPr lang="en-US"/>
              <a:pPr>
                <a:defRPr/>
              </a:pPr>
              <a:t>81</a:t>
            </a:fld>
            <a:endParaRPr lang="en-US"/>
          </a:p>
        </p:txBody>
      </p:sp>
      <p:sp>
        <p:nvSpPr>
          <p:cNvPr id="13314" name="Subtitle 1" hidden="1">
            <a:extLst>
              <a:ext uri="{FF2B5EF4-FFF2-40B4-BE49-F238E27FC236}">
                <a16:creationId xmlns:a16="http://schemas.microsoft.com/office/drawing/2014/main" id="{7A94663B-82A7-239A-2495-51CAC2E1EE4B}"/>
              </a:ext>
            </a:extLst>
          </p:cNvPr>
          <p:cNvSpPr>
            <a:spLocks noGrp="1" noChangeArrowheads="1"/>
          </p:cNvSpPr>
          <p:nvPr>
            <p:ph type="subTitle" idx="1"/>
          </p:nvPr>
        </p:nvSpPr>
        <p:spPr bwMode="auto">
          <a:xfrm>
            <a:off x="457200" y="3900488"/>
            <a:ext cx="4953000" cy="1752600"/>
          </a:xfrm>
        </p:spPr>
        <p:txBody>
          <a:bodyPr wrap="square" lIns="91440" tIns="45720" rIns="91440" bIns="45720" numCol="1" anchor="t" anchorCtr="0" compatLnSpc="1">
            <a:prstTxWarp prst="textNoShape">
              <a:avLst/>
            </a:prstTxWarp>
          </a:bodyPr>
          <a:lstStyle/>
          <a:p>
            <a:pPr marL="47625"/>
            <a:r>
              <a:rPr lang="en-US" altLang="en-US" sz="2000" b="1"/>
              <a:t>THANK YOU FOR COMING!</a:t>
            </a:r>
          </a:p>
          <a:p>
            <a:pPr marL="47625"/>
            <a:endParaRPr lang="en-US" altLang="en-US"/>
          </a:p>
        </p:txBody>
      </p:sp>
      <p:sp>
        <p:nvSpPr>
          <p:cNvPr id="13315" name="Title 2">
            <a:extLst>
              <a:ext uri="{FF2B5EF4-FFF2-40B4-BE49-F238E27FC236}">
                <a16:creationId xmlns:a16="http://schemas.microsoft.com/office/drawing/2014/main" id="{A841B28A-EC9C-FE77-39A7-F4DF256569E4}"/>
              </a:ext>
            </a:extLst>
          </p:cNvPr>
          <p:cNvSpPr>
            <a:spLocks noGrp="1" noChangeArrowheads="1"/>
          </p:cNvSpPr>
          <p:nvPr>
            <p:ph type="ctrTitle"/>
          </p:nvPr>
        </p:nvSpPr>
        <p:spPr>
          <a:xfrm>
            <a:off x="457200" y="2063750"/>
            <a:ext cx="8458200" cy="1470025"/>
          </a:xfrm>
        </p:spPr>
        <p:txBody>
          <a:bodyPr/>
          <a:lstStyle/>
          <a:p>
            <a:r>
              <a:rPr lang="en-US" altLang="en-US"/>
              <a:t>Thank you for coming!</a:t>
            </a:r>
          </a:p>
        </p:txBody>
      </p:sp>
      <p:pic>
        <p:nvPicPr>
          <p:cNvPr id="13317" name="Picture 11" descr="https://www.digitallearn.org">
            <a:extLst>
              <a:ext uri="{FF2B5EF4-FFF2-40B4-BE49-F238E27FC236}">
                <a16:creationId xmlns:a16="http://schemas.microsoft.com/office/drawing/2014/main" id="{7174F2E8-11D2-F1C1-CED3-EE8FF3EB59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9725" y="4953000"/>
            <a:ext cx="3135313" cy="733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descr="AT&amp;T Connected Learning and Public Library Assocation logos.">
            <a:extLst>
              <a:ext uri="{FF2B5EF4-FFF2-40B4-BE49-F238E27FC236}">
                <a16:creationId xmlns:a16="http://schemas.microsoft.com/office/drawing/2014/main" id="{C7CCB3C5-DB24-6ACC-2CD4-5F0EEA702066}"/>
              </a:ext>
            </a:extLst>
          </p:cNvPr>
          <p:cNvGrpSpPr/>
          <p:nvPr/>
        </p:nvGrpSpPr>
        <p:grpSpPr>
          <a:xfrm>
            <a:off x="0" y="5930000"/>
            <a:ext cx="9220200" cy="806783"/>
            <a:chOff x="0" y="5791200"/>
            <a:chExt cx="9220200" cy="806783"/>
          </a:xfrm>
        </p:grpSpPr>
        <p:pic>
          <p:nvPicPr>
            <p:cNvPr id="3" name="Picture 2">
              <a:extLst>
                <a:ext uri="{FF2B5EF4-FFF2-40B4-BE49-F238E27FC236}">
                  <a16:creationId xmlns:a16="http://schemas.microsoft.com/office/drawing/2014/main" id="{57015990-9370-218A-C6D9-8DDC895F8F02}"/>
                </a:ext>
              </a:extLst>
            </p:cNvPr>
            <p:cNvPicPr>
              <a:picLocks noChangeAspect="1"/>
            </p:cNvPicPr>
            <p:nvPr/>
          </p:nvPicPr>
          <p:blipFill>
            <a:blip r:embed="rId5" cstate="email">
              <a:extLst>
                <a:ext uri="{28A0092B-C50C-407E-A947-70E740481C1C}">
                  <a14:useLocalDpi xmlns:a14="http://schemas.microsoft.com/office/drawing/2010/main" val="0"/>
                </a:ext>
              </a:extLst>
            </a:blip>
            <a:srcRect/>
            <a:stretch/>
          </p:blipFill>
          <p:spPr>
            <a:xfrm>
              <a:off x="2705101" y="6096000"/>
              <a:ext cx="3733797" cy="501983"/>
            </a:xfrm>
            <a:prstGeom prst="rect">
              <a:avLst/>
            </a:prstGeom>
          </p:spPr>
        </p:pic>
        <p:cxnSp>
          <p:nvCxnSpPr>
            <p:cNvPr id="5" name="Straight Connector 4">
              <a:extLst>
                <a:ext uri="{FF2B5EF4-FFF2-40B4-BE49-F238E27FC236}">
                  <a16:creationId xmlns:a16="http://schemas.microsoft.com/office/drawing/2014/main" id="{460CC690-E746-D2D5-9CCB-95B4AAE9BE42}"/>
                </a:ext>
              </a:extLst>
            </p:cNvPr>
            <p:cNvCxnSpPr/>
            <p:nvPr/>
          </p:nvCxnSpPr>
          <p:spPr>
            <a:xfrm>
              <a:off x="0" y="5791200"/>
              <a:ext cx="9220200" cy="0"/>
            </a:xfrm>
            <a:prstGeom prst="line">
              <a:avLst/>
            </a:prstGeom>
          </p:spPr>
          <p:style>
            <a:lnRef idx="1">
              <a:schemeClr val="accent1"/>
            </a:lnRef>
            <a:fillRef idx="0">
              <a:schemeClr val="accent1"/>
            </a:fillRef>
            <a:effectRef idx="0">
              <a:schemeClr val="accent1"/>
            </a:effectRef>
            <a:fontRef idx="minor">
              <a:schemeClr val="tx1"/>
            </a:fontRef>
          </p:style>
        </p:cxnSp>
      </p:grpSp>
    </p:spTree>
    <p:custDataLst>
      <p:tags r:id="rId1"/>
    </p:custDataLst>
  </p:cSld>
  <p:clrMapOvr>
    <a:masterClrMapping/>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4D5C3B6-E657-F74A-A38F-660D01B1DD7B}"/>
              </a:ext>
            </a:extLst>
          </p:cNvPr>
          <p:cNvSpPr>
            <a:spLocks noGrp="1"/>
          </p:cNvSpPr>
          <p:nvPr>
            <p:ph type="title"/>
          </p:nvPr>
        </p:nvSpPr>
        <p:spPr>
          <a:xfrm>
            <a:off x="457200" y="533400"/>
            <a:ext cx="8229600" cy="1066800"/>
          </a:xfrm>
        </p:spPr>
        <p:txBody>
          <a:bodyPr/>
          <a:lstStyle/>
          <a:p>
            <a:r>
              <a:rPr lang="en-US" dirty="0"/>
              <a:t>Signing Up for an Email Account (continued)</a:t>
            </a:r>
          </a:p>
        </p:txBody>
      </p:sp>
      <p:sp>
        <p:nvSpPr>
          <p:cNvPr id="4" name="Slide Number Placeholder 3">
            <a:extLst>
              <a:ext uri="{FF2B5EF4-FFF2-40B4-BE49-F238E27FC236}">
                <a16:creationId xmlns:a16="http://schemas.microsoft.com/office/drawing/2014/main" id="{271397EC-F9C2-A749-9DA8-3FFE83EC17E9}"/>
              </a:ext>
            </a:extLst>
          </p:cNvPr>
          <p:cNvSpPr>
            <a:spLocks noGrp="1"/>
          </p:cNvSpPr>
          <p:nvPr>
            <p:ph type="sldNum" sz="quarter" idx="12"/>
          </p:nvPr>
        </p:nvSpPr>
        <p:spPr/>
        <p:txBody>
          <a:bodyPr/>
          <a:lstStyle/>
          <a:p>
            <a:fld id="{D852D4E8-E283-404D-80D7-3AF63315721A}" type="slidenum">
              <a:rPr lang="en-US" smtClean="0"/>
              <a:t>9</a:t>
            </a:fld>
            <a:endParaRPr lang="en-US" dirty="0"/>
          </a:p>
        </p:txBody>
      </p:sp>
      <p:pic>
        <p:nvPicPr>
          <p:cNvPr id="16" name="Picture 15" descr="Graphical user interface, application, Teams&#10;&#10;Description automatically generated">
            <a:extLst>
              <a:ext uri="{FF2B5EF4-FFF2-40B4-BE49-F238E27FC236}">
                <a16:creationId xmlns:a16="http://schemas.microsoft.com/office/drawing/2014/main" id="{2A169224-0022-874B-ACF7-C3C15D3C617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072896" y="1422400"/>
            <a:ext cx="7101840" cy="5181600"/>
          </a:xfrm>
          <a:prstGeom prst="rect">
            <a:avLst/>
          </a:prstGeom>
        </p:spPr>
      </p:pic>
    </p:spTree>
    <p:extLst>
      <p:ext uri="{BB962C8B-B14F-4D97-AF65-F5344CB8AC3E}">
        <p14:creationId xmlns:p14="http://schemas.microsoft.com/office/powerpoint/2010/main" val="7825399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 TechEd Theme - Basic PowerPoint">
  <a:themeElements>
    <a:clrScheme name="digital learn template">
      <a:dk1>
        <a:sysClr val="windowText" lastClr="000000"/>
      </a:dk1>
      <a:lt1>
        <a:sysClr val="window" lastClr="FFFFFF"/>
      </a:lt1>
      <a:dk2>
        <a:srgbClr val="00A4CF"/>
      </a:dk2>
      <a:lt2>
        <a:srgbClr val="E7E6E6"/>
      </a:lt2>
      <a:accent1>
        <a:srgbClr val="00A4CF"/>
      </a:accent1>
      <a:accent2>
        <a:srgbClr val="6DCCE1"/>
      </a:accent2>
      <a:accent3>
        <a:srgbClr val="00A4CF"/>
      </a:accent3>
      <a:accent4>
        <a:srgbClr val="6DCCE1"/>
      </a:accent4>
      <a:accent5>
        <a:srgbClr val="4472C4"/>
      </a:accent5>
      <a:accent6>
        <a:srgbClr val="6DCCE1"/>
      </a:accent6>
      <a:hlink>
        <a:srgbClr val="7F7F7F"/>
      </a:hlink>
      <a:folHlink>
        <a:srgbClr val="FFFFFF"/>
      </a:folHlink>
    </a:clrScheme>
    <a:fontScheme name="Segoe Script">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extLst>
    <a:ext uri="{05A4C25C-085E-4340-85A3-A5531E510DB2}">
      <thm15:themeFamily xmlns:thm15="http://schemas.microsoft.com/office/thememl/2012/main" name="Presentation3  -  Compatibility Mode" id="{F2F110EE-308B-B640-A35E-D9D321BAB136}" vid="{0E3DBFCB-E701-4E49-B101-61AF67B10512}"/>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TechEd Theme - Basic PowerPoint</Template>
  <TotalTime>136</TotalTime>
  <Words>8582</Words>
  <Application>Microsoft Macintosh PowerPoint</Application>
  <PresentationFormat>On-screen Show (4:3)</PresentationFormat>
  <Paragraphs>849</Paragraphs>
  <Slides>81</Slides>
  <Notes>81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81</vt:i4>
      </vt:variant>
    </vt:vector>
  </HeadingPairs>
  <TitlesOfParts>
    <vt:vector size="90" baseType="lpstr">
      <vt:lpstr>Arial</vt:lpstr>
      <vt:lpstr>ATT Aleck Sans</vt:lpstr>
      <vt:lpstr>Calibri</vt:lpstr>
      <vt:lpstr>Georgia</vt:lpstr>
      <vt:lpstr>Segoe UI</vt:lpstr>
      <vt:lpstr>Segoe UI Semibold</vt:lpstr>
      <vt:lpstr>Wingdings</vt:lpstr>
      <vt:lpstr>Wingdings 2</vt:lpstr>
      <vt:lpstr>New TechEd Theme - Basic PowerPoint</vt:lpstr>
      <vt:lpstr>Email Basics</vt:lpstr>
      <vt:lpstr>Today’s Agenda </vt:lpstr>
      <vt:lpstr>PowerPoint Presentation</vt:lpstr>
      <vt:lpstr>PowerPoint Presentation</vt:lpstr>
      <vt:lpstr>PowerPoint Presentation</vt:lpstr>
      <vt:lpstr>Introduction (continued)</vt:lpstr>
      <vt:lpstr>Introduction (continued)</vt:lpstr>
      <vt:lpstr>Signing Up for an Email Account</vt:lpstr>
      <vt:lpstr>Signing Up for an Email Account (continued)</vt:lpstr>
      <vt:lpstr>Signing Up for an Email Account (continued)</vt:lpstr>
      <vt:lpstr>Signing Up for an Email Account (continued)</vt:lpstr>
      <vt:lpstr>Signing Up for an Email Account (continued)</vt:lpstr>
      <vt:lpstr>Signing Up for an Email Account (continued)</vt:lpstr>
      <vt:lpstr>Signing Up for an Email Account (continued)</vt:lpstr>
      <vt:lpstr>Signing Up for an Email Account (continued)</vt:lpstr>
      <vt:lpstr>Signing Up for an Email Account (continued)</vt:lpstr>
      <vt:lpstr>Signing Up for an Email Account (continued)</vt:lpstr>
      <vt:lpstr>Logging Into Your Email Account</vt:lpstr>
      <vt:lpstr>Logging Into Your Email Account (continued)</vt:lpstr>
      <vt:lpstr>Logging Into Your Email Account (continued)</vt:lpstr>
      <vt:lpstr>Logging Into Your Email Account (continued)</vt:lpstr>
      <vt:lpstr>Logging Into Your Email Account (continued)</vt:lpstr>
      <vt:lpstr>Logging Out of Your Email</vt:lpstr>
      <vt:lpstr>Logging Out of Your Email (continued)</vt:lpstr>
      <vt:lpstr>Activity #1</vt:lpstr>
      <vt:lpstr>PowerPoint Presentation</vt:lpstr>
      <vt:lpstr>Opening and Replying</vt:lpstr>
      <vt:lpstr>Opening and Replying (continued)</vt:lpstr>
      <vt:lpstr>Opening and Replying (continued)</vt:lpstr>
      <vt:lpstr>Opening and Replying (continued)</vt:lpstr>
      <vt:lpstr>Opening and Replying (continued)</vt:lpstr>
      <vt:lpstr>Opening and Replying (continued)</vt:lpstr>
      <vt:lpstr>Sending New Messages</vt:lpstr>
      <vt:lpstr>Sending New Messages (continued)</vt:lpstr>
      <vt:lpstr>Sending New Messages (continued)</vt:lpstr>
      <vt:lpstr>Sending New Messages (continued)</vt:lpstr>
      <vt:lpstr>Sending New Messages (continued)</vt:lpstr>
      <vt:lpstr>Sending New Messages (continued)</vt:lpstr>
      <vt:lpstr>Activity #2</vt:lpstr>
      <vt:lpstr>PowerPoint Presentation</vt:lpstr>
      <vt:lpstr>PowerPoint Presentation</vt:lpstr>
      <vt:lpstr>Spam and Junk Email</vt:lpstr>
      <vt:lpstr>Spam and Junk Email (continued)</vt:lpstr>
      <vt:lpstr>Spam and Junk Email (continued)</vt:lpstr>
      <vt:lpstr>Spam and Junk Email (continued)</vt:lpstr>
      <vt:lpstr>Spam and Junk Email (continued)</vt:lpstr>
      <vt:lpstr>Organizing and Deleting Email</vt:lpstr>
      <vt:lpstr>Organizing and Deleting Email (continued)</vt:lpstr>
      <vt:lpstr>Organizing and Deleting Email (continued)</vt:lpstr>
      <vt:lpstr>Organizing and Deleting Email (continued)</vt:lpstr>
      <vt:lpstr>Organizing and Deleting Email (continued)</vt:lpstr>
      <vt:lpstr>Organizing and Deleting Email (continued)</vt:lpstr>
      <vt:lpstr>Organizing and Deleting Email (continued)</vt:lpstr>
      <vt:lpstr>Organizing and Deleting Email (continued)</vt:lpstr>
      <vt:lpstr>Organizing and Deleting Email (continued)</vt:lpstr>
      <vt:lpstr>Searching for Messages</vt:lpstr>
      <vt:lpstr>Searching for Messages (continued)</vt:lpstr>
      <vt:lpstr>Searching for Messages (continued)</vt:lpstr>
      <vt:lpstr>Searching for Messages (continued)</vt:lpstr>
      <vt:lpstr>Searching for Messages (continued)</vt:lpstr>
      <vt:lpstr>Searching for Messages (continued)</vt:lpstr>
      <vt:lpstr>Activity #3</vt:lpstr>
      <vt:lpstr>PowerPoint Presentation</vt:lpstr>
      <vt:lpstr>Tips and Tricks </vt:lpstr>
      <vt:lpstr>Tips and Tricks (continued) </vt:lpstr>
      <vt:lpstr>Tips and Tricks (continued) </vt:lpstr>
      <vt:lpstr>Tips and Tricks (continued) </vt:lpstr>
      <vt:lpstr>Tips and Tricks (continued) </vt:lpstr>
      <vt:lpstr>Tips and Tricks (continued) </vt:lpstr>
      <vt:lpstr>Tips and Tricks (continued) </vt:lpstr>
      <vt:lpstr>Tips and Tricks (continued)</vt:lpstr>
      <vt:lpstr>Activity #4</vt:lpstr>
      <vt:lpstr>PowerPoint Presentation</vt:lpstr>
      <vt:lpstr>PowerPoint Presentation</vt:lpstr>
      <vt:lpstr>PowerPoint Presentation</vt:lpstr>
      <vt:lpstr>PowerPoint Presentation</vt:lpstr>
      <vt:lpstr>PowerPoint Presentation</vt:lpstr>
      <vt:lpstr>PowerPoint Presentation</vt:lpstr>
      <vt:lpstr>Congratulations! </vt:lpstr>
      <vt:lpstr> Today’s training is provided by AT&amp;T  and the Public Library Association.   Visit &lt;insert library’s URL here&gt; and https://www.digitallearn.org for more courses and to build confidence using technology. </vt:lpstr>
      <vt:lpstr>Thank you for coming!</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Email Basics</dc:title>
  <dc:creator>Michelle Frisque</dc:creator>
  <cp:lastModifiedBy>Michelle Frisque</cp:lastModifiedBy>
  <cp:revision>11</cp:revision>
  <cp:lastPrinted>2015-09-24T16:40:02Z</cp:lastPrinted>
  <dcterms:created xsi:type="dcterms:W3CDTF">2022-06-19T17:38:56Z</dcterms:created>
  <dcterms:modified xsi:type="dcterms:W3CDTF">2022-09-26T01:47:20Z</dcterms:modified>
</cp:coreProperties>
</file>