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ppt/tags/tag20.xml" ContentType="application/vnd.openxmlformats-officedocument.presentationml.tags+xml"/>
  <Override PartName="/ppt/notesSlides/notesSlide21.xml" ContentType="application/vnd.openxmlformats-officedocument.presentationml.notesSlide+xml"/>
  <Override PartName="/ppt/tags/tag21.xml" ContentType="application/vnd.openxmlformats-officedocument.presentationml.tags+xml"/>
  <Override PartName="/ppt/notesSlides/notesSlide22.xml" ContentType="application/vnd.openxmlformats-officedocument.presentationml.notesSlide+xml"/>
  <Override PartName="/ppt/tags/tag22.xml" ContentType="application/vnd.openxmlformats-officedocument.presentationml.tags+xml"/>
  <Override PartName="/ppt/notesSlides/notesSlide23.xml" ContentType="application/vnd.openxmlformats-officedocument.presentationml.notesSlide+xml"/>
  <Override PartName="/ppt/tags/tag23.xml" ContentType="application/vnd.openxmlformats-officedocument.presentationml.tags+xml"/>
  <Override PartName="/ppt/notesSlides/notesSlide24.xml" ContentType="application/vnd.openxmlformats-officedocument.presentationml.notesSlide+xml"/>
  <Override PartName="/ppt/tags/tag24.xml" ContentType="application/vnd.openxmlformats-officedocument.presentationml.tags+xml"/>
  <Override PartName="/ppt/notesSlides/notesSlide25.xml" ContentType="application/vnd.openxmlformats-officedocument.presentationml.notesSlide+xml"/>
  <Override PartName="/ppt/tags/tag25.xml" ContentType="application/vnd.openxmlformats-officedocument.presentationml.tags+xml"/>
  <Override PartName="/ppt/notesSlides/notesSlide26.xml" ContentType="application/vnd.openxmlformats-officedocument.presentationml.notesSlide+xml"/>
  <Override PartName="/ppt/tags/tag26.xml" ContentType="application/vnd.openxmlformats-officedocument.presentationml.tags+xml"/>
  <Override PartName="/ppt/notesSlides/notesSlide27.xml" ContentType="application/vnd.openxmlformats-officedocument.presentationml.notesSlide+xml"/>
  <Override PartName="/ppt/tags/tag27.xml" ContentType="application/vnd.openxmlformats-officedocument.presentationml.tags+xml"/>
  <Override PartName="/ppt/notesSlides/notesSlide28.xml" ContentType="application/vnd.openxmlformats-officedocument.presentationml.notesSlide+xml"/>
  <Override PartName="/ppt/tags/tag28.xml" ContentType="application/vnd.openxmlformats-officedocument.presentationml.tags+xml"/>
  <Override PartName="/ppt/notesSlides/notesSlide29.xml" ContentType="application/vnd.openxmlformats-officedocument.presentationml.notesSlide+xml"/>
  <Override PartName="/ppt/tags/tag29.xml" ContentType="application/vnd.openxmlformats-officedocument.presentationml.tags+xml"/>
  <Override PartName="/ppt/notesSlides/notesSlide30.xml" ContentType="application/vnd.openxmlformats-officedocument.presentationml.notesSlide+xml"/>
  <Override PartName="/ppt/tags/tag30.xml" ContentType="application/vnd.openxmlformats-officedocument.presentationml.tags+xml"/>
  <Override PartName="/ppt/notesSlides/notesSlide31.xml" ContentType="application/vnd.openxmlformats-officedocument.presentationml.notesSlide+xml"/>
  <Override PartName="/ppt/tags/tag31.xml" ContentType="application/vnd.openxmlformats-officedocument.presentationml.tags+xml"/>
  <Override PartName="/ppt/notesSlides/notesSlide32.xml" ContentType="application/vnd.openxmlformats-officedocument.presentationml.notesSlide+xml"/>
  <Override PartName="/ppt/tags/tag32.xml" ContentType="application/vnd.openxmlformats-officedocument.presentationml.tags+xml"/>
  <Override PartName="/ppt/notesSlides/notesSlide33.xml" ContentType="application/vnd.openxmlformats-officedocument.presentationml.notesSlide+xml"/>
  <Override PartName="/ppt/tags/tag33.xml" ContentType="application/vnd.openxmlformats-officedocument.presentationml.tags+xml"/>
  <Override PartName="/ppt/notesSlides/notesSlide34.xml" ContentType="application/vnd.openxmlformats-officedocument.presentationml.notesSlide+xml"/>
  <Override PartName="/ppt/tags/tag34.xml" ContentType="application/vnd.openxmlformats-officedocument.presentationml.tags+xml"/>
  <Override PartName="/ppt/notesSlides/notesSlide35.xml" ContentType="application/vnd.openxmlformats-officedocument.presentationml.notesSlide+xml"/>
  <Override PartName="/ppt/tags/tag35.xml" ContentType="application/vnd.openxmlformats-officedocument.presentationml.tags+xml"/>
  <Override PartName="/ppt/notesSlides/notesSlide36.xml" ContentType="application/vnd.openxmlformats-officedocument.presentationml.notesSlide+xml"/>
  <Override PartName="/ppt/tags/tag36.xml" ContentType="application/vnd.openxmlformats-officedocument.presentationml.tags+xml"/>
  <Override PartName="/ppt/notesSlides/notesSlide37.xml" ContentType="application/vnd.openxmlformats-officedocument.presentationml.notesSlide+xml"/>
  <Override PartName="/ppt/tags/tag37.xml" ContentType="application/vnd.openxmlformats-officedocument.presentationml.tags+xml"/>
  <Override PartName="/ppt/notesSlides/notesSlide38.xml" ContentType="application/vnd.openxmlformats-officedocument.presentationml.notesSlide+xml"/>
  <Override PartName="/ppt/tags/tag38.xml" ContentType="application/vnd.openxmlformats-officedocument.presentationml.tags+xml"/>
  <Override PartName="/ppt/notesSlides/notesSlide39.xml" ContentType="application/vnd.openxmlformats-officedocument.presentationml.notesSlide+xml"/>
  <Override PartName="/ppt/tags/tag39.xml" ContentType="application/vnd.openxmlformats-officedocument.presentationml.tags+xml"/>
  <Override PartName="/ppt/notesSlides/notesSlide40.xml" ContentType="application/vnd.openxmlformats-officedocument.presentationml.notesSlide+xml"/>
  <Override PartName="/ppt/tags/tag40.xml" ContentType="application/vnd.openxmlformats-officedocument.presentationml.tags+xml"/>
  <Override PartName="/ppt/notesSlides/notesSlide41.xml" ContentType="application/vnd.openxmlformats-officedocument.presentationml.notesSlide+xml"/>
  <Override PartName="/ppt/tags/tag41.xml" ContentType="application/vnd.openxmlformats-officedocument.presentationml.tags+xml"/>
  <Override PartName="/ppt/notesSlides/notesSlide42.xml" ContentType="application/vnd.openxmlformats-officedocument.presentationml.notesSlide+xml"/>
  <Override PartName="/ppt/tags/tag42.xml" ContentType="application/vnd.openxmlformats-officedocument.presentationml.tags+xml"/>
  <Override PartName="/ppt/notesSlides/notesSlide43.xml" ContentType="application/vnd.openxmlformats-officedocument.presentationml.notesSlide+xml"/>
  <Override PartName="/ppt/tags/tag43.xml" ContentType="application/vnd.openxmlformats-officedocument.presentationml.tags+xml"/>
  <Override PartName="/ppt/notesSlides/notesSlide44.xml" ContentType="application/vnd.openxmlformats-officedocument.presentationml.notesSlide+xml"/>
  <Override PartName="/ppt/tags/tag44.xml" ContentType="application/vnd.openxmlformats-officedocument.presentationml.tags+xml"/>
  <Override PartName="/ppt/notesSlides/notesSlide45.xml" ContentType="application/vnd.openxmlformats-officedocument.presentationml.notesSlide+xml"/>
  <Override PartName="/ppt/tags/tag45.xml" ContentType="application/vnd.openxmlformats-officedocument.presentationml.tags+xml"/>
  <Override PartName="/ppt/notesSlides/notesSlide46.xml" ContentType="application/vnd.openxmlformats-officedocument.presentationml.notesSlide+xml"/>
  <Override PartName="/ppt/tags/tag46.xml" ContentType="application/vnd.openxmlformats-officedocument.presentationml.tags+xml"/>
  <Override PartName="/ppt/notesSlides/notesSlide47.xml" ContentType="application/vnd.openxmlformats-officedocument.presentationml.notesSlide+xml"/>
  <Override PartName="/ppt/tags/tag47.xml" ContentType="application/vnd.openxmlformats-officedocument.presentationml.tags+xml"/>
  <Override PartName="/ppt/notesSlides/notesSlide48.xml" ContentType="application/vnd.openxmlformats-officedocument.presentationml.notesSlide+xml"/>
  <Override PartName="/ppt/tags/tag48.xml" ContentType="application/vnd.openxmlformats-officedocument.presentationml.tags+xml"/>
  <Override PartName="/ppt/notesSlides/notesSlide49.xml" ContentType="application/vnd.openxmlformats-officedocument.presentationml.notesSlide+xml"/>
  <Override PartName="/ppt/tags/tag49.xml" ContentType="application/vnd.openxmlformats-officedocument.presentationml.tags+xml"/>
  <Override PartName="/ppt/notesSlides/notesSlide50.xml" ContentType="application/vnd.openxmlformats-officedocument.presentationml.notesSlide+xml"/>
  <Override PartName="/ppt/tags/tag50.xml" ContentType="application/vnd.openxmlformats-officedocument.presentationml.tags+xml"/>
  <Override PartName="/ppt/notesSlides/notesSlide51.xml" ContentType="application/vnd.openxmlformats-officedocument.presentationml.notesSlide+xml"/>
  <Override PartName="/ppt/tags/tag51.xml" ContentType="application/vnd.openxmlformats-officedocument.presentationml.tags+xml"/>
  <Override PartName="/ppt/notesSlides/notesSlide52.xml" ContentType="application/vnd.openxmlformats-officedocument.presentationml.notesSlide+xml"/>
  <Override PartName="/ppt/tags/tag52.xml" ContentType="application/vnd.openxmlformats-officedocument.presentationml.tags+xml"/>
  <Override PartName="/ppt/notesSlides/notesSlide53.xml" ContentType="application/vnd.openxmlformats-officedocument.presentationml.notesSlide+xml"/>
  <Override PartName="/ppt/tags/tag53.xml" ContentType="application/vnd.openxmlformats-officedocument.presentationml.tags+xml"/>
  <Override PartName="/ppt/notesSlides/notesSlide54.xml" ContentType="application/vnd.openxmlformats-officedocument.presentationml.notesSlide+xml"/>
  <Override PartName="/ppt/tags/tag54.xml" ContentType="application/vnd.openxmlformats-officedocument.presentationml.tags+xml"/>
  <Override PartName="/ppt/notesSlides/notesSlide55.xml" ContentType="application/vnd.openxmlformats-officedocument.presentationml.notesSlide+xml"/>
  <Override PartName="/ppt/tags/tag55.xml" ContentType="application/vnd.openxmlformats-officedocument.presentationml.tags+xml"/>
  <Override PartName="/ppt/notesSlides/notesSlide56.xml" ContentType="application/vnd.openxmlformats-officedocument.presentationml.notesSlide+xml"/>
  <Override PartName="/ppt/tags/tag56.xml" ContentType="application/vnd.openxmlformats-officedocument.presentationml.tags+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59"/>
  </p:notesMasterIdLst>
  <p:handoutMasterIdLst>
    <p:handoutMasterId r:id="rId60"/>
  </p:handoutMasterIdLst>
  <p:sldIdLst>
    <p:sldId id="256" r:id="rId2"/>
    <p:sldId id="294" r:id="rId3"/>
    <p:sldId id="411" r:id="rId4"/>
    <p:sldId id="400" r:id="rId5"/>
    <p:sldId id="401" r:id="rId6"/>
    <p:sldId id="413" r:id="rId7"/>
    <p:sldId id="414" r:id="rId8"/>
    <p:sldId id="416" r:id="rId9"/>
    <p:sldId id="417" r:id="rId10"/>
    <p:sldId id="415" r:id="rId11"/>
    <p:sldId id="456" r:id="rId12"/>
    <p:sldId id="402" r:id="rId13"/>
    <p:sldId id="419" r:id="rId14"/>
    <p:sldId id="379" r:id="rId15"/>
    <p:sldId id="420" r:id="rId16"/>
    <p:sldId id="421" r:id="rId17"/>
    <p:sldId id="423" r:id="rId18"/>
    <p:sldId id="384" r:id="rId19"/>
    <p:sldId id="424" r:id="rId20"/>
    <p:sldId id="426" r:id="rId21"/>
    <p:sldId id="427" r:id="rId22"/>
    <p:sldId id="457" r:id="rId23"/>
    <p:sldId id="458" r:id="rId24"/>
    <p:sldId id="431" r:id="rId25"/>
    <p:sldId id="432" r:id="rId26"/>
    <p:sldId id="372" r:id="rId27"/>
    <p:sldId id="397" r:id="rId28"/>
    <p:sldId id="433" r:id="rId29"/>
    <p:sldId id="437" r:id="rId30"/>
    <p:sldId id="434" r:id="rId31"/>
    <p:sldId id="436" r:id="rId32"/>
    <p:sldId id="438" r:id="rId33"/>
    <p:sldId id="440" r:id="rId34"/>
    <p:sldId id="439" r:id="rId35"/>
    <p:sldId id="441" r:id="rId36"/>
    <p:sldId id="442" r:id="rId37"/>
    <p:sldId id="443" r:id="rId38"/>
    <p:sldId id="459" r:id="rId39"/>
    <p:sldId id="435" r:id="rId40"/>
    <p:sldId id="449" r:id="rId41"/>
    <p:sldId id="450" r:id="rId42"/>
    <p:sldId id="451" r:id="rId43"/>
    <p:sldId id="452" r:id="rId44"/>
    <p:sldId id="453" r:id="rId45"/>
    <p:sldId id="454" r:id="rId46"/>
    <p:sldId id="455" r:id="rId47"/>
    <p:sldId id="448" r:id="rId48"/>
    <p:sldId id="404" r:id="rId49"/>
    <p:sldId id="407" r:id="rId50"/>
    <p:sldId id="406" r:id="rId51"/>
    <p:sldId id="445" r:id="rId52"/>
    <p:sldId id="446" r:id="rId53"/>
    <p:sldId id="444" r:id="rId54"/>
    <p:sldId id="447" r:id="rId55"/>
    <p:sldId id="352" r:id="rId56"/>
    <p:sldId id="350" r:id="rId57"/>
    <p:sldId id="349" r:id="rId5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4747"/>
    <a:srgbClr val="A8C398"/>
    <a:srgbClr val="709658"/>
    <a:srgbClr val="B17462"/>
    <a:srgbClr val="3575B1"/>
    <a:srgbClr val="E0AA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81"/>
    <p:restoredTop sz="64902" autoAdjust="0"/>
  </p:normalViewPr>
  <p:slideViewPr>
    <p:cSldViewPr>
      <p:cViewPr varScale="1">
        <p:scale>
          <a:sx n="67" d="100"/>
          <a:sy n="67" d="100"/>
        </p:scale>
        <p:origin x="1360"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08119A32-9F32-4654-8A14-2D0193184495}" type="datetimeFigureOut">
              <a:rPr lang="en-US" smtClean="0"/>
              <a:t>5/17/22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4849760E-293C-4B85-AD33-1DCFB86D0447}" type="slidenum">
              <a:rPr lang="en-US" smtClean="0"/>
              <a:t>‹#›</a:t>
            </a:fld>
            <a:endParaRPr lang="en-US"/>
          </a:p>
        </p:txBody>
      </p:sp>
    </p:spTree>
    <p:extLst>
      <p:ext uri="{BB962C8B-B14F-4D97-AF65-F5344CB8AC3E}">
        <p14:creationId xmlns:p14="http://schemas.microsoft.com/office/powerpoint/2010/main" val="4053828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B797E7E-AA80-4EF1-83F1-D6DD1DCE7E45}" type="datetimeFigureOut">
              <a:rPr lang="en-US" smtClean="0"/>
              <a:t>5/17/22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3A0E2B4-7EE4-4883-8768-CD337D989DB3}" type="slidenum">
              <a:rPr lang="en-US" smtClean="0"/>
              <a:t>‹#›</a:t>
            </a:fld>
            <a:endParaRPr lang="en-US"/>
          </a:p>
        </p:txBody>
      </p:sp>
    </p:spTree>
    <p:extLst>
      <p:ext uri="{BB962C8B-B14F-4D97-AF65-F5344CB8AC3E}">
        <p14:creationId xmlns:p14="http://schemas.microsoft.com/office/powerpoint/2010/main" val="2436342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NULL"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screenready.att.com/"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i="1" dirty="0">
                <a:highlight>
                  <a:srgbClr val="FFFF00"/>
                </a:highlight>
              </a:rPr>
              <a:t>INSTRUCTOR NOTE: </a:t>
            </a: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Please update this slide with the appropriate information:</a:t>
            </a:r>
          </a:p>
          <a:p>
            <a:pPr marL="0" marR="0">
              <a:spcBef>
                <a:spcPts val="0"/>
              </a:spcBef>
              <a:spcAft>
                <a:spcPts val="0"/>
              </a:spcAft>
            </a:pP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indent="-285750">
              <a:spcBef>
                <a:spcPts val="0"/>
              </a:spcBef>
              <a:spcAft>
                <a:spcPts val="0"/>
              </a:spcAft>
              <a:buFont typeface="Arial" panose="020B0604020202020204" pitchFamily="34" charset="0"/>
              <a:buChar char="•"/>
            </a:pP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Instructor Name</a:t>
            </a:r>
          </a:p>
          <a:p>
            <a:pPr marL="285750" marR="0" indent="-285750">
              <a:spcBef>
                <a:spcPts val="0"/>
              </a:spcBef>
              <a:spcAft>
                <a:spcPts val="0"/>
              </a:spcAft>
              <a:buFont typeface="Arial" panose="020B0604020202020204" pitchFamily="34" charset="0"/>
              <a:buChar char="•"/>
            </a:pP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Instructor Affiliation (for example, library staff member, community volunteer, and so on)</a:t>
            </a:r>
          </a:p>
          <a:p>
            <a:pPr marL="285750" marR="0" indent="-285750">
              <a:spcBef>
                <a:spcPts val="0"/>
              </a:spcBef>
              <a:spcAft>
                <a:spcPts val="0"/>
              </a:spcAft>
              <a:buFont typeface="Arial" panose="020B0604020202020204" pitchFamily="34" charset="0"/>
              <a:buChar char="•"/>
            </a:pP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Location Name </a:t>
            </a:r>
          </a:p>
          <a:p>
            <a:pPr marL="285750" marR="0" indent="-285750">
              <a:spcBef>
                <a:spcPts val="0"/>
              </a:spcBef>
              <a:spcAft>
                <a:spcPts val="0"/>
              </a:spcAft>
              <a:buFont typeface="Arial" panose="020B0604020202020204" pitchFamily="34" charset="0"/>
              <a:buChar char="•"/>
            </a:pP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Your organization logo</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 </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i="1" dirty="0"/>
              <a:t>INSTRUCTOR NOTE: </a:t>
            </a:r>
            <a:r>
              <a:rPr lang="en-US" sz="1800" i="0" dirty="0">
                <a:effectLst/>
                <a:latin typeface="ATT Aleck Sans" panose="020B0503020203020204" pitchFamily="34" charset="0"/>
                <a:ea typeface="Calibri" panose="020F0502020204030204" pitchFamily="34" charset="0"/>
              </a:rPr>
              <a:t>Before the workshop, please review the Instructor Outline for guidance on what to do to prepare for the workshop. The outline includes notes on how to conduct the workshop, and it explains what you should do once the workshop ends.</a:t>
            </a:r>
            <a:r>
              <a:rPr lang="en-US" sz="1800" b="1" i="0" dirty="0">
                <a:effectLst/>
                <a:latin typeface="ATT Aleck Sans" panose="020B0503020203020204" pitchFamily="34" charset="0"/>
                <a:ea typeface="Calibri" panose="020F0502020204030204" pitchFamily="34" charset="0"/>
              </a:rPr>
              <a:t> </a:t>
            </a:r>
          </a:p>
          <a:p>
            <a:endParaRPr lang="en-US" sz="1800" b="1" i="0" dirty="0">
              <a:effectLst/>
              <a:highlight>
                <a:srgbClr val="FFFF00"/>
              </a:highlight>
              <a:latin typeface="ATT Aleck Sans" panose="020B0503020203020204" pitchFamily="34" charset="0"/>
            </a:endParaRPr>
          </a:p>
          <a:p>
            <a:r>
              <a:rPr lang="en-US" sz="1200" kern="1200" dirty="0">
                <a:solidFill>
                  <a:schemeClr val="tx1"/>
                </a:solidFill>
                <a:effectLst/>
                <a:latin typeface="+mn-lt"/>
                <a:ea typeface="+mn-ea"/>
                <a:cs typeface="+mn-cs"/>
              </a:rPr>
              <a:t>Today’s workshop is provided by AT&amp;T and the Public Library Association. </a:t>
            </a:r>
            <a:r>
              <a:rPr lang="en-US" sz="1200" i="0" kern="1200" dirty="0">
                <a:solidFill>
                  <a:schemeClr val="tx1"/>
                </a:solidFill>
                <a:effectLst/>
                <a:latin typeface="+mn-lt"/>
                <a:ea typeface="+mn-ea"/>
                <a:cs typeface="+mn-cs"/>
              </a:rPr>
              <a:t>[</a:t>
            </a:r>
            <a:r>
              <a:rPr lang="en-US" i="1" dirty="0"/>
              <a:t>INSTRUCTOR NOTE: </a:t>
            </a:r>
            <a:r>
              <a:rPr lang="en-US" sz="1200" i="0" kern="1200" dirty="0">
                <a:solidFill>
                  <a:schemeClr val="tx1"/>
                </a:solidFill>
                <a:effectLst/>
                <a:latin typeface="+mn-lt"/>
                <a:ea typeface="+mn-ea"/>
                <a:cs typeface="+mn-cs"/>
              </a:rPr>
              <a:t>Include thank-you to community collaborator if applicable.]</a:t>
            </a:r>
          </a:p>
          <a:p>
            <a:endParaRPr lang="en-US" sz="1200" i="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My name is </a:t>
            </a:r>
            <a:r>
              <a:rPr lang="en-US" sz="1200" b="1" kern="1200" dirty="0">
                <a:solidFill>
                  <a:schemeClr val="tx1"/>
                </a:solidFill>
                <a:effectLst/>
                <a:latin typeface="+mn-lt"/>
                <a:ea typeface="+mn-ea"/>
                <a:cs typeface="+mn-cs"/>
              </a:rPr>
              <a:t>&lt;your name here&gt; </a:t>
            </a:r>
            <a:r>
              <a:rPr lang="en-US" sz="1200" kern="1200" dirty="0">
                <a:solidFill>
                  <a:schemeClr val="tx1"/>
                </a:solidFill>
                <a:effectLst/>
                <a:latin typeface="+mn-lt"/>
                <a:ea typeface="+mn-ea"/>
                <a:cs typeface="+mn-cs"/>
              </a:rPr>
              <a:t>and I am </a:t>
            </a:r>
            <a:r>
              <a:rPr lang="en-US" sz="1200" b="1" kern="1200" dirty="0">
                <a:solidFill>
                  <a:schemeClr val="tx1"/>
                </a:solidFill>
                <a:effectLst/>
                <a:latin typeface="+mn-lt"/>
                <a:ea typeface="+mn-ea"/>
                <a:cs typeface="+mn-cs"/>
              </a:rPr>
              <a:t>&lt;brief description of yourself&gt;. </a:t>
            </a:r>
            <a:r>
              <a:rPr lang="en-US" sz="1200" kern="1200" dirty="0">
                <a:solidFill>
                  <a:schemeClr val="tx1"/>
                </a:solidFill>
                <a:effectLst/>
                <a:latin typeface="+mn-lt"/>
                <a:ea typeface="+mn-ea"/>
                <a:cs typeface="+mn-cs"/>
              </a:rPr>
              <a:t>Before we get started here are a few housekeeping items [mention the items that are relevant to your workshop]:</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Where are the restrooms?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Where are the emergency exits?</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When/how to ask questions—Note where to locate the page number on each slide. Participants can note the page number if they have questions to ask later, so you can get back to the right spot easily.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If you have a cell phone with you, please make sure to either turn it off or set to silent.</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Will there be a break?</a:t>
            </a:r>
          </a:p>
          <a:p>
            <a:endParaRPr lang="en-US" dirty="0"/>
          </a:p>
        </p:txBody>
      </p:sp>
      <p:sp>
        <p:nvSpPr>
          <p:cNvPr id="4" name="Slide Number Placeholder 3"/>
          <p:cNvSpPr>
            <a:spLocks noGrp="1"/>
          </p:cNvSpPr>
          <p:nvPr>
            <p:ph type="sldNum" sz="quarter" idx="10"/>
          </p:nvPr>
        </p:nvSpPr>
        <p:spPr/>
        <p:txBody>
          <a:bodyPr/>
          <a:lstStyle/>
          <a:p>
            <a:fld id="{43A0E2B4-7EE4-4883-8768-CD337D989DB3}" type="slidenum">
              <a:rPr lang="en-US" smtClean="0"/>
              <a:t>1</a:t>
            </a:fld>
            <a:endParaRPr lang="en-US"/>
          </a:p>
        </p:txBody>
      </p:sp>
    </p:spTree>
    <p:extLst>
      <p:ext uri="{BB962C8B-B14F-4D97-AF65-F5344CB8AC3E}">
        <p14:creationId xmlns:p14="http://schemas.microsoft.com/office/powerpoint/2010/main" val="384130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INSTRUCTOR NOTE: </a:t>
            </a:r>
            <a:r>
              <a:rPr lang="en-US" i="0" dirty="0"/>
              <a:t>Point attendees to Activity 1 on Activity Sheet page 1. </a:t>
            </a:r>
          </a:p>
          <a:p>
            <a:endParaRPr lang="en-US" dirty="0"/>
          </a:p>
          <a:p>
            <a:pPr marL="0" marR="0">
              <a:lnSpc>
                <a:spcPct val="107000"/>
              </a:lnSpc>
              <a:spcBef>
                <a:spcPts val="0"/>
              </a:spcBef>
              <a:spcAft>
                <a:spcPts val="800"/>
              </a:spcAft>
            </a:pP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If learners are on computers</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encourage attendees to select a website they might use—for shopping, banking, social media, and so on. Participants go to the website and complete the activity questions. Facilitate a brief discussion. </a:t>
            </a:r>
            <a:r>
              <a:rPr lang="en-US" sz="1800" dirty="0">
                <a:effectLst/>
                <a:latin typeface="ATT Aleck Sans" panose="020B0503020203020204" pitchFamily="34" charset="0"/>
                <a:ea typeface="Calibri" panose="020F0502020204030204" pitchFamily="34" charset="0"/>
                <a:cs typeface="Times New Roman" panose="02020603050405020304" pitchFamily="18" charset="0"/>
              </a:rPr>
              <a:t>What sites did they visit? Were they secure? How did they know? </a:t>
            </a: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solidFill>
                  <a:srgbClr val="000000"/>
                </a:solidFill>
                <a:effectLst/>
                <a:latin typeface="Calibri" panose="020F0502020204030204" pitchFamily="34" charset="0"/>
                <a:ea typeface="Calibri" panose="020F0502020204030204" pitchFamily="34" charset="0"/>
              </a:rPr>
              <a:t>If there are no computers</a:t>
            </a:r>
            <a:r>
              <a:rPr lang="en-US" sz="1800" dirty="0">
                <a:solidFill>
                  <a:srgbClr val="000000"/>
                </a:solidFill>
                <a:effectLst/>
                <a:latin typeface="Calibri" panose="020F0502020204030204" pitchFamily="34" charset="0"/>
                <a:ea typeface="Calibri" panose="020F0502020204030204" pitchFamily="34" charset="0"/>
              </a:rPr>
              <a:t>, ask participants for a few websites they might want to use for shopping, banking, social media, and so on. Go to the websites they mention and ask attendees to share how they can tell it’s secure. Facilitate a brief discussion.</a:t>
            </a:r>
            <a:endParaRPr lang="en-US" dirty="0"/>
          </a:p>
          <a:p>
            <a:pPr marL="342900" marR="0" lvl="0" indent="-342900">
              <a:spcBef>
                <a:spcPts val="0"/>
              </a:spcBef>
              <a:spcAft>
                <a:spcPts val="0"/>
              </a:spcAft>
              <a:buFont typeface="+mj-lt"/>
              <a:buAutoNum type="arabicPeriod"/>
            </a:pPr>
            <a:endParaRPr lang="en-US" sz="1800" dirty="0">
              <a:effectLst/>
              <a:latin typeface="ATT Aleck Sans" panose="020B0503020203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10</a:t>
            </a:fld>
            <a:endParaRPr lang="en-US" dirty="0"/>
          </a:p>
        </p:txBody>
      </p:sp>
    </p:spTree>
    <p:extLst>
      <p:ext uri="{BB962C8B-B14F-4D97-AF65-F5344CB8AC3E}">
        <p14:creationId xmlns:p14="http://schemas.microsoft.com/office/powerpoint/2010/main" val="4030368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INSTRUCTOR NOTE: </a:t>
            </a:r>
            <a:r>
              <a:rPr lang="en-US" i="0" dirty="0"/>
              <a:t>Use slide to debrief the activity or as a guide for yourself if you are doing a demonstration.</a:t>
            </a:r>
          </a:p>
          <a:p>
            <a:endParaRPr lang="en-US" i="0" dirty="0">
              <a:cs typeface="Calibri"/>
            </a:endParaRPr>
          </a:p>
          <a:p>
            <a:r>
              <a:rPr lang="en-US" i="0" dirty="0">
                <a:cs typeface="Calibri"/>
              </a:rPr>
              <a:t>Suggested secure sites for instructor: </a:t>
            </a:r>
          </a:p>
          <a:p>
            <a:pPr marL="171450" indent="-171450">
              <a:buFont typeface="Arial" panose="020B0604020202020204" pitchFamily="34" charset="0"/>
              <a:buChar char="•"/>
            </a:pPr>
            <a:r>
              <a:rPr lang="en-US" i="0" dirty="0" err="1">
                <a:cs typeface="Calibri"/>
              </a:rPr>
              <a:t>www.digitallearn.com</a:t>
            </a:r>
            <a:endParaRPr lang="en-US" i="0" dirty="0">
              <a:cs typeface="Calibri"/>
            </a:endParaRPr>
          </a:p>
          <a:p>
            <a:pPr marL="171450" indent="-171450">
              <a:buFont typeface="Arial" panose="020B0604020202020204" pitchFamily="34" charset="0"/>
              <a:buChar char="•"/>
            </a:pPr>
            <a:r>
              <a:rPr lang="en-US" i="0" dirty="0">
                <a:cs typeface="Calibri"/>
              </a:rPr>
              <a:t>google.com </a:t>
            </a:r>
          </a:p>
          <a:p>
            <a:pPr marL="171450" indent="-171450">
              <a:buFont typeface="Arial" panose="020B0604020202020204" pitchFamily="34" charset="0"/>
              <a:buChar char="•"/>
            </a:pPr>
            <a:r>
              <a:rPr lang="en-US" i="0" dirty="0"/>
              <a:t>nypl.org</a:t>
            </a:r>
            <a:endParaRPr lang="en-US" i="0" dirty="0">
              <a:cs typeface="Calibri"/>
            </a:endParaRPr>
          </a:p>
          <a:p>
            <a:endParaRPr lang="en-US" dirty="0">
              <a:cs typeface="Calibri"/>
            </a:endParaRPr>
          </a:p>
          <a:p>
            <a:r>
              <a:rPr lang="en-US" dirty="0">
                <a:cs typeface="Calibri"/>
              </a:rPr>
              <a:t>Answers: </a:t>
            </a:r>
          </a:p>
          <a:p>
            <a:r>
              <a:rPr lang="en-US" dirty="0">
                <a:cs typeface="Calibri"/>
              </a:rPr>
              <a:t>1. Padlock icon (</a:t>
            </a:r>
            <a:r>
              <a:rPr lang="en-US" sz="1200" kern="1200" dirty="0">
                <a:solidFill>
                  <a:schemeClr val="tx1"/>
                </a:solidFill>
                <a:effectLst/>
                <a:latin typeface="+mn-lt"/>
                <a:ea typeface="+mn-ea"/>
                <a:cs typeface="+mn-cs"/>
              </a:rPr>
              <a:t>Instructor Note: point out the padlock in your example. </a:t>
            </a:r>
            <a:endParaRPr lang="en-US" dirty="0">
              <a:cs typeface="Calibri"/>
            </a:endParaRPr>
          </a:p>
          <a:p>
            <a:r>
              <a:rPr lang="en-US" dirty="0">
                <a:cs typeface="Calibri"/>
              </a:rPr>
              <a:t>2. </a:t>
            </a:r>
            <a:r>
              <a:rPr lang="en-US" dirty="0">
                <a:cs typeface="Calibri"/>
                <a:hlinkClick r:id="rId3" invalidUrl="https://"/>
              </a:rPr>
              <a:t>https://</a:t>
            </a:r>
            <a:r>
              <a:rPr lang="en-US" dirty="0">
                <a:cs typeface="Calibri"/>
              </a:rPr>
              <a:t> visible in address bar or if you double-click the address bar (</a:t>
            </a:r>
            <a:r>
              <a:rPr lang="en-US" i="1" dirty="0">
                <a:cs typeface="Calibri"/>
              </a:rPr>
              <a:t>INSTRUCTOR NOTE: Please demonstrate if </a:t>
            </a:r>
            <a:r>
              <a:rPr lang="en-US" i="1" dirty="0">
                <a:cs typeface="Calibri"/>
                <a:hlinkClick r:id="rId4" invalidUrl="https://"/>
              </a:rPr>
              <a:t>https://</a:t>
            </a:r>
            <a:r>
              <a:rPr lang="en-US" i="1" dirty="0">
                <a:cs typeface="Calibri"/>
              </a:rPr>
              <a:t> is not visible</a:t>
            </a:r>
            <a:r>
              <a:rPr lang="en-US" dirty="0">
                <a:cs typeface="Calibri"/>
              </a:rPr>
              <a:t>.)</a:t>
            </a:r>
          </a:p>
        </p:txBody>
      </p:sp>
      <p:sp>
        <p:nvSpPr>
          <p:cNvPr id="4" name="Slide Number Placeholder 3"/>
          <p:cNvSpPr>
            <a:spLocks noGrp="1"/>
          </p:cNvSpPr>
          <p:nvPr>
            <p:ph type="sldNum" sz="quarter" idx="5"/>
          </p:nvPr>
        </p:nvSpPr>
        <p:spPr/>
        <p:txBody>
          <a:bodyPr/>
          <a:lstStyle/>
          <a:p>
            <a:fld id="{0A1A2D79-0A70-4F98-91B6-5265C658D6AD}" type="slidenum">
              <a:rPr lang="en-US" smtClean="0"/>
              <a:t>11</a:t>
            </a:fld>
            <a:endParaRPr lang="en-US" dirty="0"/>
          </a:p>
        </p:txBody>
      </p:sp>
    </p:spTree>
    <p:extLst>
      <p:ext uri="{BB962C8B-B14F-4D97-AF65-F5344CB8AC3E}">
        <p14:creationId xmlns:p14="http://schemas.microsoft.com/office/powerpoint/2010/main" val="2814168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When we create personal accounts on websites, it’s important to make sure our account passwords are as strong as possible.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Let’s continue our discussion of online safety with a look at strong passwords. When we create personal accounts on websites, it’s important to make sure our account passwords are as strong as possible.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12</a:t>
            </a:fld>
            <a:endParaRPr lang="en-US" dirty="0"/>
          </a:p>
        </p:txBody>
      </p:sp>
    </p:spTree>
    <p:extLst>
      <p:ext uri="{BB962C8B-B14F-4D97-AF65-F5344CB8AC3E}">
        <p14:creationId xmlns:p14="http://schemas.microsoft.com/office/powerpoint/2010/main" val="4250129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Facilitate a brief discussion with attendees— “</a:t>
            </a:r>
            <a:r>
              <a:rPr lang="en-US" sz="1800" i="0" dirty="0">
                <a:solidFill>
                  <a:srgbClr val="000000"/>
                </a:solidFill>
                <a:effectLst/>
                <a:latin typeface="Calibri" panose="020F0502020204030204" pitchFamily="34" charset="0"/>
                <a:ea typeface="Calibri" panose="020F0502020204030204" pitchFamily="34" charset="0"/>
              </a:rPr>
              <a:t>How do you come up with a password?” “How do you make it strong and secure?”</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It’s important to be strengths-based and not to shame attendees for any approaches they use.</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a:lnSpc>
                <a:spcPct val="107000"/>
              </a:lnSpc>
              <a:spcBef>
                <a:spcPts val="0"/>
              </a:spcBef>
              <a:spcAft>
                <a:spcPts val="800"/>
              </a:spcAft>
              <a:buClrTx/>
              <a:buSzTx/>
              <a:buFontTx/>
              <a:buNone/>
              <a:tabLst/>
              <a:defRPr/>
            </a:pPr>
            <a:endPar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0" i="0" dirty="0">
                <a:latin typeface="Calibri"/>
                <a:cs typeface="Calibri"/>
              </a:rPr>
              <a:t>Good answers. Let's learn more on how we can create strong passwords. </a:t>
            </a:r>
            <a:endParaRPr lang="en-US" sz="1800" b="0" i="0" kern="1200" dirty="0">
              <a:solidFill>
                <a:schemeClr val="tx1"/>
              </a:solidFill>
              <a:effectLst/>
              <a:latin typeface="Calibri" panose="020F0502020204030204" pitchFamily="34" charset="0"/>
              <a:cs typeface="Calibri" panose="020F0502020204030204" pitchFamily="34" charset="0"/>
            </a:endParaRPr>
          </a:p>
          <a:p>
            <a:endParaRPr lang="en-US" sz="1800" b="1" dirty="0">
              <a:latin typeface="Calibri" panose="020F0502020204030204" pitchFamily="34" charset="0"/>
              <a:cs typeface="Calibri" panose="020F0502020204030204" pitchFamily="34" charset="0"/>
            </a:endParaRPr>
          </a:p>
          <a:p>
            <a:endParaRPr lang="en-US" b="1" dirty="0">
              <a:cs typeface="Calibri" panose="020F0502020204030204"/>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13</a:t>
            </a:fld>
            <a:endParaRPr lang="en-US" dirty="0"/>
          </a:p>
        </p:txBody>
      </p:sp>
    </p:spTree>
    <p:extLst>
      <p:ext uri="{BB962C8B-B14F-4D97-AF65-F5344CB8AC3E}">
        <p14:creationId xmlns:p14="http://schemas.microsoft.com/office/powerpoint/2010/main" val="3667087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Most websites have requirements for passwords on their signup forms. The requirements are usually listed underneath the form. The requirements may not show until your password has failed their requirements. </a:t>
            </a:r>
          </a:p>
          <a:p>
            <a:pPr marL="0" marR="0">
              <a:lnSpc>
                <a:spcPct val="107000"/>
              </a:lnSpc>
              <a:spcBef>
                <a:spcPts val="0"/>
              </a:spcBef>
              <a:spcAft>
                <a:spcPts val="800"/>
              </a:spcAft>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bulleted list] Passwords can usually include numbers, uppercase and lowercase letters, and symbols such as punctuation. If your first try isn’t accepted, review the website’s requirements. Then try adding a capital letter, number, or symbol, or make the password longer.</a:t>
            </a:r>
          </a:p>
          <a:p>
            <a:pPr marL="0" marR="0">
              <a:lnSpc>
                <a:spcPct val="107000"/>
              </a:lnSpc>
              <a:spcBef>
                <a:spcPts val="0"/>
              </a:spcBef>
              <a:spcAft>
                <a:spcPts val="800"/>
              </a:spcAft>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rPr>
              <a:t>In this example, the password must be at least eight characters long, and it must contain at least one uppercase letter, one lowercase letter, and one number.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0" dirty="0"/>
          </a:p>
        </p:txBody>
      </p:sp>
      <p:sp>
        <p:nvSpPr>
          <p:cNvPr id="4" name="Slide Number Placeholder 3"/>
          <p:cNvSpPr>
            <a:spLocks noGrp="1"/>
          </p:cNvSpPr>
          <p:nvPr>
            <p:ph type="sldNum" sz="quarter" idx="5"/>
          </p:nvPr>
        </p:nvSpPr>
        <p:spPr/>
        <p:txBody>
          <a:bodyPr/>
          <a:lstStyle/>
          <a:p>
            <a:fld id="{0A1A2D79-0A70-4F98-91B6-5265C658D6AD}" type="slidenum">
              <a:rPr lang="en-US" smtClean="0"/>
              <a:t>14</a:t>
            </a:fld>
            <a:endParaRPr lang="en-US" dirty="0"/>
          </a:p>
        </p:txBody>
      </p:sp>
    </p:spTree>
    <p:extLst>
      <p:ext uri="{BB962C8B-B14F-4D97-AF65-F5344CB8AC3E}">
        <p14:creationId xmlns:p14="http://schemas.microsoft.com/office/powerpoint/2010/main" val="3198337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What makes a strong password? Here are some Dos and Don’ts.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bullet 1] Avoid weak passwords like “password” (the most commonly used password!) or “123456.”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nSpc>
                <a:spcPct val="115000"/>
              </a:lnSpc>
              <a:spcBef>
                <a:spcPts val="0"/>
              </a:spcBef>
              <a:spcAft>
                <a:spcPts val="0"/>
              </a:spcAft>
              <a:buFont typeface="Symbol" panose="05050102010706020507" pitchFamily="18" charset="2"/>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bullet 2] Don’t include personal information, such as your address or name.</a:t>
            </a: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bullet 3] Don’t use the same password on multiple accounts and websites.</a:t>
            </a: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bullet 4] Don’t share your password with others. Passwords are the secret key that unlocks your account. They should be kept private.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0" dirty="0"/>
          </a:p>
        </p:txBody>
      </p:sp>
      <p:sp>
        <p:nvSpPr>
          <p:cNvPr id="4" name="Slide Number Placeholder 3"/>
          <p:cNvSpPr>
            <a:spLocks noGrp="1"/>
          </p:cNvSpPr>
          <p:nvPr>
            <p:ph type="sldNum" sz="quarter" idx="5"/>
          </p:nvPr>
        </p:nvSpPr>
        <p:spPr/>
        <p:txBody>
          <a:bodyPr/>
          <a:lstStyle/>
          <a:p>
            <a:fld id="{0A1A2D79-0A70-4F98-91B6-5265C658D6AD}" type="slidenum">
              <a:rPr lang="en-US" smtClean="0"/>
              <a:t>15</a:t>
            </a:fld>
            <a:endParaRPr lang="en-US" dirty="0"/>
          </a:p>
        </p:txBody>
      </p:sp>
    </p:spTree>
    <p:extLst>
      <p:ext uri="{BB962C8B-B14F-4D97-AF65-F5344CB8AC3E}">
        <p14:creationId xmlns:p14="http://schemas.microsoft.com/office/powerpoint/2010/main" val="1366857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Do make the password longer. The best defense is length.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ENTER for image: </a:t>
            </a:r>
          </a:p>
          <a:p>
            <a:r>
              <a:rPr lang="en-US" sz="1200" kern="1200" dirty="0">
                <a:solidFill>
                  <a:schemeClr val="tx1"/>
                </a:solidFill>
                <a:effectLst/>
                <a:latin typeface="+mn-lt"/>
                <a:ea typeface="+mn-ea"/>
                <a:cs typeface="+mn-cs"/>
              </a:rPr>
              <a:t>Longer passwords don’t need to be complex and hard to remember. We may be used to creating long, complicated passwords that are hard to remember.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ENTER for bullet 2: </a:t>
            </a:r>
          </a:p>
          <a:p>
            <a:r>
              <a:rPr lang="en-US" sz="1200" kern="1200" dirty="0">
                <a:solidFill>
                  <a:schemeClr val="tx1"/>
                </a:solidFill>
                <a:effectLst/>
                <a:latin typeface="+mn-lt"/>
                <a:ea typeface="+mn-ea"/>
                <a:cs typeface="+mn-cs"/>
              </a:rPr>
              <a:t>But we can make a long, secure password that’s easier to remember by using short phrases. An example might be “Cows help make cheese.”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Remember, many websites have requirements for passwords. These requirements are usually listed underneath the password field or identified once you click on the password field. They may require you to include uppercase and lowercase letters, numbers, and symbols. </a:t>
            </a:r>
          </a:p>
        </p:txBody>
      </p:sp>
      <p:sp>
        <p:nvSpPr>
          <p:cNvPr id="4" name="Slide Number Placeholder 3"/>
          <p:cNvSpPr>
            <a:spLocks noGrp="1"/>
          </p:cNvSpPr>
          <p:nvPr>
            <p:ph type="sldNum" sz="quarter" idx="5"/>
          </p:nvPr>
        </p:nvSpPr>
        <p:spPr/>
        <p:txBody>
          <a:bodyPr/>
          <a:lstStyle/>
          <a:p>
            <a:fld id="{0A1A2D79-0A70-4F98-91B6-5265C658D6AD}" type="slidenum">
              <a:rPr lang="en-US" smtClean="0"/>
              <a:t>16</a:t>
            </a:fld>
            <a:endParaRPr lang="en-US" dirty="0"/>
          </a:p>
        </p:txBody>
      </p:sp>
    </p:spTree>
    <p:extLst>
      <p:ext uri="{BB962C8B-B14F-4D97-AF65-F5344CB8AC3E}">
        <p14:creationId xmlns:p14="http://schemas.microsoft.com/office/powerpoint/2010/main" val="2301129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How do you remember your passwords? Facilitate a brief discussion.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mn-lt"/>
                <a:ea typeface="+mn-ea"/>
                <a:cs typeface="+mn-cs"/>
              </a:rPr>
              <a:t>It’s important to be strengths-based and not to shame. Some of this discussion may have already come up in the Strong Passwords section. Previous attendee comments can be brought in here if appropriate.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Now that we’ve discussed creating a strong password, let’s talk about how we can keep track of our passwords.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If you’ve used the internet for a while, you may create a lot of accounts on many websites or mobile apps. Your passwords may be different on each site—and it’s more secure if they are—so it can be a challenge to remember them.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ENTER for numbered list: </a:t>
            </a:r>
          </a:p>
          <a:p>
            <a:r>
              <a:rPr lang="en-US" sz="1200" kern="1200" dirty="0">
                <a:solidFill>
                  <a:schemeClr val="tx1"/>
                </a:solidFill>
                <a:effectLst/>
                <a:latin typeface="+mn-lt"/>
                <a:ea typeface="+mn-ea"/>
                <a:cs typeface="+mn-cs"/>
              </a:rPr>
              <a:t>Let’s look at a few different approaches we might take to remembering our passwords.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17</a:t>
            </a:fld>
            <a:endParaRPr lang="en-US" dirty="0"/>
          </a:p>
        </p:txBody>
      </p:sp>
    </p:spTree>
    <p:extLst>
      <p:ext uri="{BB962C8B-B14F-4D97-AF65-F5344CB8AC3E}">
        <p14:creationId xmlns:p14="http://schemas.microsoft.com/office/powerpoint/2010/main" val="8743675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You could choose to write your passwords down in a notebook. If you do this, make sure to store the notebook in a safe and secure place.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nSpc>
                <a:spcPct val="115000"/>
              </a:lnSpc>
              <a:spcBef>
                <a:spcPts val="0"/>
              </a:spcBef>
              <a:spcAft>
                <a:spcPts val="0"/>
              </a:spcAft>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Tips] Instead of writing the actual password, write down something that helps you remember which password it is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b="0" dirty="0"/>
          </a:p>
        </p:txBody>
      </p:sp>
      <p:sp>
        <p:nvSpPr>
          <p:cNvPr id="4" name="Slide Number Placeholder 3"/>
          <p:cNvSpPr>
            <a:spLocks noGrp="1"/>
          </p:cNvSpPr>
          <p:nvPr>
            <p:ph type="sldNum" sz="quarter" idx="5"/>
          </p:nvPr>
        </p:nvSpPr>
        <p:spPr/>
        <p:txBody>
          <a:bodyPr/>
          <a:lstStyle/>
          <a:p>
            <a:fld id="{0A1A2D79-0A70-4F98-91B6-5265C658D6AD}" type="slidenum">
              <a:rPr lang="en-US" smtClean="0"/>
              <a:t>18</a:t>
            </a:fld>
            <a:endParaRPr lang="en-US" dirty="0"/>
          </a:p>
        </p:txBody>
      </p:sp>
    </p:spTree>
    <p:extLst>
      <p:ext uri="{BB962C8B-B14F-4D97-AF65-F5344CB8AC3E}">
        <p14:creationId xmlns:p14="http://schemas.microsoft.com/office/powerpoint/2010/main" val="728676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You may choose to use a secure password management mobile app or website that can help keep track of your passwords. These programs are usually unlocked with a single master password and then allow you to access all your passwords when you need them. The apps also will generate passwords for you that are complex combinations of letters, numbers, and special characters.</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19</a:t>
            </a:fld>
            <a:endParaRPr lang="en-US" dirty="0"/>
          </a:p>
        </p:txBody>
      </p:sp>
    </p:spTree>
    <p:extLst>
      <p:ext uri="{BB962C8B-B14F-4D97-AF65-F5344CB8AC3E}">
        <p14:creationId xmlns:p14="http://schemas.microsoft.com/office/powerpoint/2010/main" val="680637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ATT Aleck Sans" panose="020B0503020203020204" pitchFamily="34" charset="0"/>
                <a:ea typeface="Calibri" panose="020F0502020204030204" pitchFamily="34" charset="0"/>
                <a:cs typeface="Times New Roman" panose="02020603050405020304" pitchFamily="18" charset="0"/>
              </a:rPr>
              <a:t>In this workshop you will learn about cybersecurity—in other words, keeping your accounts and identity safe online. We’ll work on building skills and confidence to keep you safe. This will include:</a:t>
            </a:r>
          </a:p>
          <a:p>
            <a:pPr marL="0" marR="0">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800" dirty="0">
                <a:effectLst/>
                <a:latin typeface="ATT Aleck Sans" panose="020B0503020203020204" pitchFamily="34" charset="0"/>
                <a:ea typeface="Calibri" panose="020F0502020204030204" pitchFamily="34" charset="0"/>
                <a:cs typeface="Times New Roman" panose="02020603050405020304" pitchFamily="18" charset="0"/>
              </a:rPr>
              <a:t>Recognizing secure websites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800" dirty="0">
                <a:effectLst/>
                <a:latin typeface="ATT Aleck Sans" panose="020B0503020203020204" pitchFamily="34" charset="0"/>
                <a:ea typeface="Calibri" panose="020F0502020204030204" pitchFamily="34" charset="0"/>
                <a:cs typeface="Times New Roman" panose="02020603050405020304" pitchFamily="18" charset="0"/>
              </a:rPr>
              <a:t>Making your account passwords strong and memorable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800" dirty="0">
                <a:effectLst/>
                <a:latin typeface="ATT Aleck Sans" panose="020B0503020203020204" pitchFamily="34" charset="0"/>
                <a:ea typeface="Calibri" panose="020F0502020204030204" pitchFamily="34" charset="0"/>
                <a:cs typeface="Times New Roman" panose="02020603050405020304" pitchFamily="18" charset="0"/>
              </a:rPr>
              <a:t>Recognizing common scams</a:t>
            </a:r>
          </a:p>
          <a:p>
            <a:pPr marL="342900" marR="0" lvl="0" indent="-342900">
              <a:spcBef>
                <a:spcPts val="0"/>
              </a:spcBef>
              <a:spcAft>
                <a:spcPts val="0"/>
              </a:spcAft>
              <a:buFont typeface="Symbol" panose="05050102010706020507" pitchFamily="18" charset="2"/>
              <a:buChar cha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Calibri" panose="020F0502020204030204" pitchFamily="34" charset="0"/>
                <a:cs typeface="Times New Roman" panose="02020603050405020304" pitchFamily="18" charset="0"/>
              </a:rPr>
              <a:t>As we go, you’ll learn </a:t>
            </a:r>
            <a:r>
              <a:rPr lang="en-US" sz="1800" b="0" dirty="0">
                <a:effectLst/>
                <a:latin typeface="ATT Aleck Sans" panose="020B0503020203020204" pitchFamily="34" charset="0"/>
                <a:ea typeface="Calibri" panose="020F0502020204030204" pitchFamily="34" charset="0"/>
                <a:cs typeface="Times New Roman" panose="02020603050405020304" pitchFamily="18" charset="0"/>
              </a:rPr>
              <a:t>Tips and Tricks for strong passwords and avoiding scams. And, you will have opportunities to Practice what you’ve learned</a:t>
            </a:r>
            <a:r>
              <a:rPr lang="en-US" sz="1800" dirty="0">
                <a:effectLst/>
                <a:latin typeface="ATT Aleck Sans" panose="020B0503020203020204" pitchFamily="34" charset="0"/>
                <a:ea typeface="Calibri" panose="020F0502020204030204" pitchFamily="34" charset="0"/>
                <a:cs typeface="Times New Roman" panose="02020603050405020304" pitchFamily="18"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effectLst/>
              <a:latin typeface="ATT Aleck Sans" panose="020B0503020203020204" pitchFamily="34" charset="0"/>
              <a:ea typeface="Calibri" panose="020F0502020204030204" pitchFamily="34" charset="0"/>
            </a:endParaRPr>
          </a:p>
          <a:p>
            <a:r>
              <a:rPr lang="en-US" sz="1800" dirty="0">
                <a:effectLst/>
                <a:latin typeface="ATT Aleck Sans" panose="020B0503020203020204" pitchFamily="34" charset="0"/>
                <a:ea typeface="Calibri" panose="020F0502020204030204" pitchFamily="34" charset="0"/>
              </a:rPr>
              <a:t>Let’s get started!</a:t>
            </a:r>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2</a:t>
            </a:fld>
            <a:endParaRPr lang="en-US" dirty="0"/>
          </a:p>
        </p:txBody>
      </p:sp>
    </p:spTree>
    <p:extLst>
      <p:ext uri="{BB962C8B-B14F-4D97-AF65-F5344CB8AC3E}">
        <p14:creationId xmlns:p14="http://schemas.microsoft.com/office/powerpoint/2010/main" val="2359184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kern="1200" dirty="0">
                <a:solidFill>
                  <a:schemeClr val="tx1"/>
                </a:solidFill>
                <a:effectLst/>
                <a:latin typeface="+mn-lt"/>
                <a:ea typeface="+mn-ea"/>
                <a:cs typeface="+mn-cs"/>
              </a:rPr>
              <a:t>Phrase – soon this will be the standard. You can make your passwords longer and stronger by using a phrase. Example: “Cows help make cheese.”</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20</a:t>
            </a:fld>
            <a:endParaRPr lang="en-US" dirty="0"/>
          </a:p>
        </p:txBody>
      </p:sp>
    </p:spTree>
    <p:extLst>
      <p:ext uri="{BB962C8B-B14F-4D97-AF65-F5344CB8AC3E}">
        <p14:creationId xmlns:p14="http://schemas.microsoft.com/office/powerpoint/2010/main" val="1395089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INSTRUCTOR NOTE: </a:t>
            </a:r>
            <a:r>
              <a:rPr lang="en-US" i="0" dirty="0"/>
              <a:t>Point attendees to Activity 2a and 2b on Activity Sheet pages 2 and 3. </a:t>
            </a:r>
          </a:p>
          <a:p>
            <a:endParaRPr lang="en-US" i="0" dirty="0"/>
          </a:p>
          <a:p>
            <a:pPr marL="0" marR="0" lvl="0" indent="0">
              <a:spcBef>
                <a:spcPts val="0"/>
              </a:spcBef>
              <a:spcAft>
                <a:spcPts val="0"/>
              </a:spcAft>
              <a:buFont typeface="+mj-lt"/>
              <a:buNone/>
            </a:pP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Let attendees know that the group will be discussing what they come up with, so they shouldn’t use any real passwords. The exercise is to practice using the methods the group just went—using phrases and combinations.</a:t>
            </a:r>
          </a:p>
          <a:p>
            <a:pPr marL="0" marR="0" lvl="0" indent="0">
              <a:spcBef>
                <a:spcPts val="0"/>
              </a:spcBef>
              <a:spcAft>
                <a:spcPts val="0"/>
              </a:spcAft>
              <a:buFont typeface="+mj-lt"/>
              <a:buNone/>
            </a:pPr>
            <a:endParaRPr lang="en-US" sz="1800" i="0" dirty="0">
              <a:effectLst/>
              <a:latin typeface="ATT Aleck Sans" panose="020B0503020203020204" pitchFamily="34" charset="0"/>
              <a:ea typeface="Calibri" panose="020F0502020204030204" pitchFamily="34" charset="0"/>
              <a:cs typeface="Times New Roman" panose="02020603050405020304" pitchFamily="18" charset="0"/>
            </a:endParaRPr>
          </a:p>
          <a:p>
            <a:pPr marL="0" marR="0" lvl="0" indent="0">
              <a:spcBef>
                <a:spcPts val="0"/>
              </a:spcBef>
              <a:spcAft>
                <a:spcPts val="0"/>
              </a:spcAft>
              <a:buFont typeface="+mj-lt"/>
              <a:buNone/>
            </a:pPr>
            <a:r>
              <a:rPr lang="en-US" sz="1800" i="0" dirty="0">
                <a:solidFill>
                  <a:srgbClr val="000000"/>
                </a:solidFill>
                <a:effectLst/>
                <a:latin typeface="Calibri" panose="020F0502020204030204" pitchFamily="34" charset="0"/>
                <a:ea typeface="Calibri" panose="020F0502020204030204" pitchFamily="34" charset="0"/>
              </a:rPr>
              <a:t>When attendees have completed the activities, use the next two slides to facilitate a discussion on what people came up with.</a:t>
            </a:r>
            <a:endParaRPr lang="en-US" sz="1800" i="0" dirty="0">
              <a:effectLst/>
              <a:latin typeface="ATT Aleck Sans" panose="020B0503020203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21</a:t>
            </a:fld>
            <a:endParaRPr lang="en-US" dirty="0"/>
          </a:p>
        </p:txBody>
      </p:sp>
    </p:spTree>
    <p:extLst>
      <p:ext uri="{BB962C8B-B14F-4D97-AF65-F5344CB8AC3E}">
        <p14:creationId xmlns:p14="http://schemas.microsoft.com/office/powerpoint/2010/main" val="4091255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i="1" dirty="0">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effectLst/>
                <a:latin typeface="ATT Aleck Sans" panose="020B0503020203020204" pitchFamily="34" charset="0"/>
                <a:ea typeface="Calibri" panose="020F0502020204030204" pitchFamily="34" charset="0"/>
                <a:cs typeface="Times New Roman" panose="02020603050405020304" pitchFamily="18" charset="0"/>
              </a:rPr>
              <a:t>Use slide to debrief the activity or as a guide for yourself if you are doing a demonstration.</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22</a:t>
            </a:fld>
            <a:endParaRPr lang="en-US" dirty="0"/>
          </a:p>
        </p:txBody>
      </p:sp>
    </p:spTree>
    <p:extLst>
      <p:ext uri="{BB962C8B-B14F-4D97-AF65-F5344CB8AC3E}">
        <p14:creationId xmlns:p14="http://schemas.microsoft.com/office/powerpoint/2010/main" val="386939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solidFill>
                  <a:srgbClr val="00B0F0"/>
                </a:solidFill>
                <a:effectLst/>
                <a:latin typeface="ATT Aleck Sans" panose="020B0503020203020204" pitchFamily="34" charset="0"/>
                <a:ea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Times New Roman" panose="02020603050405020304" pitchFamily="18" charset="0"/>
              </a:rPr>
              <a:t>Use slide to debrief the activity or as a guide for yourself if you are doing a demonstration.</a:t>
            </a:r>
            <a:endParaRPr lang="en-US" sz="1800"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b="1" i="0" dirty="0">
                <a:effectLst/>
                <a:latin typeface="ATT Aleck Sans" panose="020B0503020203020204" pitchFamily="34" charset="0"/>
                <a:ea typeface="Times New Roman" panose="02020603050405020304" pitchFamily="18" charset="0"/>
              </a:rPr>
              <a:t> </a:t>
            </a:r>
            <a:endParaRPr lang="en-US" sz="1800"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i="0" dirty="0">
                <a:solidFill>
                  <a:srgbClr val="00B0F0"/>
                </a:solidFill>
                <a:effectLst/>
                <a:latin typeface="ATT Aleck Sans" panose="020B0503020203020204" pitchFamily="34" charset="0"/>
                <a:ea typeface="Times New Roman" panose="02020603050405020304" pitchFamily="18" charset="0"/>
              </a:rPr>
              <a:t>Use the information from the course on strong passwords to discuss the participant responses. Examples:</a:t>
            </a:r>
            <a:endParaRPr lang="en-US" sz="1800" i="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dirty="0">
                <a:solidFill>
                  <a:srgbClr val="00B0F0"/>
                </a:solidFill>
                <a:effectLst/>
                <a:latin typeface="ATT Aleck Sans" panose="020B0503020203020204" pitchFamily="34" charset="0"/>
                <a:ea typeface="Times New Roman" panose="02020603050405020304" pitchFamily="18" charset="0"/>
              </a:rPr>
              <a:t>happybirthday – H@PPyBirthD@y$0$</a:t>
            </a:r>
            <a:endParaRPr lang="en-US" sz="1800" dirty="0">
              <a:solidFill>
                <a:srgbClr val="00B0F0"/>
              </a:solidFill>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tabLst>
                <a:tab pos="457200" algn="l"/>
              </a:tabLst>
            </a:pPr>
            <a:r>
              <a:rPr lang="en-US" sz="1800" dirty="0">
                <a:solidFill>
                  <a:srgbClr val="00B0F0"/>
                </a:solidFill>
                <a:effectLst/>
                <a:latin typeface="ATT Aleck Sans" panose="020B0503020203020204" pitchFamily="34" charset="0"/>
                <a:ea typeface="Times New Roman" panose="02020603050405020304" pitchFamily="18" charset="0"/>
              </a:rPr>
              <a:t>josephsmith – 212Joe!Smith212</a:t>
            </a:r>
            <a:endParaRPr lang="en-US" sz="1800" dirty="0">
              <a:solidFill>
                <a:srgbClr val="00B0F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Criteria: Passwords should be at least 12 characters long and contain one uppercase letter, one lowercase letter, one number, and one special character.</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startAt="3"/>
              <a:tabLst>
                <a:tab pos="457200" algn="l"/>
              </a:tabLst>
            </a:pPr>
            <a:r>
              <a:rPr lang="en-US" sz="1800" dirty="0">
                <a:solidFill>
                  <a:srgbClr val="00B0F0"/>
                </a:solidFill>
                <a:effectLst/>
                <a:latin typeface="ATT Aleck Sans" panose="020B0503020203020204" pitchFamily="34" charset="0"/>
                <a:ea typeface="Times New Roman" panose="02020603050405020304" pitchFamily="18" charset="0"/>
              </a:rPr>
              <a:t>1234567890 – onetwobuckleymyshoe</a:t>
            </a:r>
            <a:endParaRPr lang="en-US" sz="1800" dirty="0">
              <a:solidFill>
                <a:srgbClr val="00B0F0"/>
              </a:solidFill>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startAt="3"/>
              <a:tabLst>
                <a:tab pos="457200" algn="l"/>
              </a:tabLst>
            </a:pPr>
            <a:r>
              <a:rPr lang="en-US" sz="1800" dirty="0">
                <a:solidFill>
                  <a:srgbClr val="00B0F0"/>
                </a:solidFill>
                <a:effectLst/>
                <a:latin typeface="ATT Aleck Sans" panose="020B0503020203020204" pitchFamily="34" charset="0"/>
                <a:ea typeface="Times New Roman" panose="02020603050405020304" pitchFamily="18" charset="0"/>
              </a:rPr>
              <a:t>password1 – keepmypasswordsafe</a:t>
            </a:r>
            <a:endParaRPr lang="en-US" sz="1800" dirty="0">
              <a:solidFill>
                <a:srgbClr val="00B0F0"/>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b="1" dirty="0">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Criteria:  Passwords should be at least 12 characters long with no other character requirements. To make this a strong password, use a short phrase.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Remember: Longer passwords are stronger passwords.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rgbClr val="00B0F0"/>
                </a:solidFill>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indent="0">
              <a:buNone/>
            </a:pP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23</a:t>
            </a:fld>
            <a:endParaRPr lang="en-US" dirty="0"/>
          </a:p>
        </p:txBody>
      </p:sp>
    </p:spTree>
    <p:extLst>
      <p:ext uri="{BB962C8B-B14F-4D97-AF65-F5344CB8AC3E}">
        <p14:creationId xmlns:p14="http://schemas.microsoft.com/office/powerpoint/2010/main" val="159096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When we started the workshop today, we discussed that cybersecurity is all about the safety of information—our identity, our personal data, and our financial assets—when we’re online.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Calibri" panose="020F0502020204030204" pitchFamily="34" charset="0"/>
                <a:ea typeface="Calibri" panose="020F0502020204030204" pitchFamily="34" charset="0"/>
              </a:rPr>
              <a:t>As we discussed, cybersecurity means that 1) your personal data is only accessible to you or others you authorize, and that 2) your devices—laptops, desktop computers, mobile phones, tablets—work properly and are free from malware. </a:t>
            </a:r>
          </a:p>
          <a:p>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case a definition of malware is needed: </a:t>
            </a:r>
            <a:r>
              <a:rPr lang="en-US" sz="1800" i="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Malware is m</a:t>
            </a:r>
            <a:r>
              <a:rPr lang="en-US" sz="2800" i="0" dirty="0"/>
              <a:t>alicious software that can take many shapes—from viruses that infect your favorite devices to spyware and adware that track your online activities.</a:t>
            </a:r>
          </a:p>
          <a:p>
            <a:endParaRPr lang="en-US" sz="2800" kern="1200" dirty="0">
              <a:solidFill>
                <a:schemeClr val="tx1"/>
              </a:solidFill>
              <a:effectLst/>
              <a:latin typeface="+mn-lt"/>
              <a:ea typeface="+mn-ea"/>
              <a:cs typeface="+mn-cs"/>
            </a:endParaRPr>
          </a:p>
          <a:p>
            <a:r>
              <a:rPr lang="en-US" sz="2800" kern="1200" dirty="0">
                <a:solidFill>
                  <a:schemeClr val="tx1"/>
                </a:solidFill>
                <a:effectLst/>
                <a:latin typeface="+mn-lt"/>
                <a:ea typeface="+mn-ea"/>
                <a:cs typeface="+mn-cs"/>
              </a:rPr>
              <a:t>While we can do our best to keep safe by using secure websites and strong passwords for our accounts, we also need to be aware of various online scams, where people try to swindle our information from us.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Let’s shift to talk about different ways that people with bad intent try to get access to your personal information and financial accounts. In other words, online fraud and scams. We’ll see how to recognize a scam, and how to protect yourself when you see a scam.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24</a:t>
            </a:fld>
            <a:endParaRPr lang="en-US" dirty="0"/>
          </a:p>
        </p:txBody>
      </p:sp>
    </p:spTree>
    <p:extLst>
      <p:ext uri="{BB962C8B-B14F-4D97-AF65-F5344CB8AC3E}">
        <p14:creationId xmlns:p14="http://schemas.microsoft.com/office/powerpoint/2010/main" val="1597102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Some of the most common types include phishing and social engineering. </a:t>
            </a:r>
            <a:r>
              <a:rPr lang="en-US" dirty="0"/>
              <a:t>You may encounter these scams on a website, in an email or text message, or even in a pop-up window on your computer. </a:t>
            </a:r>
          </a:p>
          <a:p>
            <a:endParaRPr lang="en-US" dirty="0"/>
          </a:p>
          <a:p>
            <a:r>
              <a:rPr lang="en-US" dirty="0"/>
              <a:t>Let’s look at these one at a time. </a:t>
            </a:r>
          </a:p>
          <a:p>
            <a:endParaRPr lang="en-US" strike="sngStrike" dirty="0">
              <a:latin typeface="ATT Aleck Sans" panose="020B0503020203020204" pitchFamily="34" charset="0"/>
              <a:cs typeface="ATT Aleck Sans" panose="020B0503020203020204" pitchFamily="34" charset="0"/>
            </a:endParaRPr>
          </a:p>
          <a:p>
            <a:endParaRPr lang="en-US" strike="sngStrike" dirty="0">
              <a:latin typeface="ATT Aleck Sans" panose="020B0503020203020204" pitchFamily="34" charset="0"/>
              <a:cs typeface="ATT Aleck Sans" panose="020B0503020203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25</a:t>
            </a:fld>
            <a:endParaRPr lang="en-US" dirty="0"/>
          </a:p>
        </p:txBody>
      </p:sp>
    </p:spTree>
    <p:extLst>
      <p:ext uri="{BB962C8B-B14F-4D97-AF65-F5344CB8AC3E}">
        <p14:creationId xmlns:p14="http://schemas.microsoft.com/office/powerpoint/2010/main" val="2018021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Let’s begin by talking about phishing, which is a common type of scam. Phishing is when scammers use fake emails or text messages to “fish” for information.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These fake messages can look real, but link to fake websites. The website may look like a trusted, well-known company, organization or government agency, but it’s all a trick to get your information—such as Social Security number or bank and credit card account numbers.</a:t>
            </a: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26</a:t>
            </a:fld>
            <a:endParaRPr lang="en-US" dirty="0"/>
          </a:p>
        </p:txBody>
      </p:sp>
    </p:spTree>
    <p:extLst>
      <p:ext uri="{BB962C8B-B14F-4D97-AF65-F5344CB8AC3E}">
        <p14:creationId xmlns:p14="http://schemas.microsoft.com/office/powerpoint/2010/main" val="548449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 fake email can also be used to infect your computer with malicious software (referred to as malware) or a virus as soon as you open the email.  Malware is a tool fraudsters use that can take many shapes. For example, malware can lead to viruses that infect your computer or spyware that tracks your online activities.</a:t>
            </a:r>
          </a:p>
          <a:p>
            <a:endParaRPr lang="en-US" dirty="0"/>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27</a:t>
            </a:fld>
            <a:endParaRPr lang="en-US" dirty="0"/>
          </a:p>
        </p:txBody>
      </p:sp>
    </p:spTree>
    <p:extLst>
      <p:ext uri="{BB962C8B-B14F-4D97-AF65-F5344CB8AC3E}">
        <p14:creationId xmlns:p14="http://schemas.microsoft.com/office/powerpoint/2010/main" val="2997430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Social engineering is another common type of scam. It’s </a:t>
            </a:r>
            <a:r>
              <a:rPr lang="en-US" dirty="0"/>
              <a:t>a new name for an old con-artist trick. In this scam, a fraudster tries to gain your trust by convincing you they are someone they are not, in order to get personal information from you.</a:t>
            </a:r>
          </a:p>
          <a:p>
            <a:endParaRPr lang="en-US" dirty="0"/>
          </a:p>
          <a:p>
            <a:r>
              <a:rPr lang="en-US" sz="1200" kern="1200" dirty="0">
                <a:solidFill>
                  <a:schemeClr val="tx1"/>
                </a:solidFill>
                <a:effectLst/>
                <a:latin typeface="+mn-lt"/>
                <a:ea typeface="+mn-ea"/>
                <a:cs typeface="+mn-cs"/>
              </a:rPr>
              <a:t>For example, the person may claim to be a friend or family member in trouble, pretend to be a company with a great discount or offer, or claim to be working on behalf of a government agency, organization or collection agency. These fraudsters can approach you by phone, email, text or social media.</a:t>
            </a:r>
          </a:p>
          <a:p>
            <a:endParaRPr lang="en-US" dirty="0"/>
          </a:p>
          <a:p>
            <a:endParaRPr lang="en-US" dirty="0"/>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28</a:t>
            </a:fld>
            <a:endParaRPr lang="en-US" dirty="0"/>
          </a:p>
        </p:txBody>
      </p:sp>
    </p:spTree>
    <p:extLst>
      <p:ext uri="{BB962C8B-B14F-4D97-AF65-F5344CB8AC3E}">
        <p14:creationId xmlns:p14="http://schemas.microsoft.com/office/powerpoint/2010/main" val="10652025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Facilitate a brief discussion with attendees.</a:t>
            </a:r>
          </a:p>
          <a:p>
            <a:pPr marL="0" marR="0">
              <a:lnSpc>
                <a:spcPct val="107000"/>
              </a:lnSpc>
              <a:spcBef>
                <a:spcPts val="0"/>
              </a:spcBef>
              <a:spcAft>
                <a:spcPts val="800"/>
              </a:spcAft>
            </a:pPr>
            <a:endPar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dirty="0">
                <a:solidFill>
                  <a:srgbClr val="000000"/>
                </a:solidFill>
                <a:effectLst/>
                <a:latin typeface="Calibri"/>
                <a:ea typeface="Calibri" panose="020F0502020204030204" pitchFamily="34" charset="0"/>
                <a:cs typeface="Calibri"/>
              </a:rPr>
              <a:t>What are some examples of phishing and social engineering you’ve experienced? </a:t>
            </a:r>
          </a:p>
          <a:p>
            <a:pPr>
              <a:lnSpc>
                <a:spcPct val="107000"/>
              </a:lnSpc>
              <a:spcAft>
                <a:spcPts val="800"/>
              </a:spcAft>
            </a:pPr>
            <a:r>
              <a:rPr lang="en-US" sz="1800" dirty="0">
                <a:solidFill>
                  <a:srgbClr val="000000"/>
                </a:solidFill>
                <a:latin typeface="Calibri"/>
                <a:ea typeface="Calibri" panose="020F0502020204030204" pitchFamily="34" charset="0"/>
                <a:cs typeface="Calibri"/>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dirty="0">
                <a:cs typeface="Calibri"/>
              </a:rPr>
              <a:t>What can you do to stay safe from fraudsters? </a:t>
            </a:r>
            <a:r>
              <a:rPr lang="en-US" i="0" dirty="0">
                <a:cs typeface="Calibri"/>
              </a:rPr>
              <a:t>Ask for a few examples, then move to the next slide. </a:t>
            </a:r>
            <a:endParaRPr lang="en-US" sz="120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29</a:t>
            </a:fld>
            <a:endParaRPr lang="en-US" dirty="0"/>
          </a:p>
        </p:txBody>
      </p:sp>
    </p:spTree>
    <p:extLst>
      <p:ext uri="{BB962C8B-B14F-4D97-AF65-F5344CB8AC3E}">
        <p14:creationId xmlns:p14="http://schemas.microsoft.com/office/powerpoint/2010/main" val="3433520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Ask attendees the question on the slide. Lead a brief discussion on safety, and then proceed to the information. Or, ask the question, allow a moment for the attendees to think about it, and proceed to the information.</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ATT Aleck Sans" panose="020B0503020203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i="1" dirty="0">
                <a:effectLst/>
                <a:latin typeface="ATT Aleck Sans" panose="020B0503020203020204" pitchFamily="34" charset="0"/>
                <a:ea typeface="Calibri" panose="020F0502020204030204" pitchFamily="34" charset="0"/>
                <a:cs typeface="Times New Roman" panose="02020603050405020304" pitchFamily="18" charset="0"/>
              </a:rPr>
              <a:t>[Enter for bullet 1] </a:t>
            </a:r>
            <a:r>
              <a:rPr lang="en-US" sz="1800" dirty="0">
                <a:effectLst/>
                <a:latin typeface="ATT Aleck Sans" panose="020B0503020203020204" pitchFamily="34" charset="0"/>
                <a:ea typeface="Calibri" panose="020F0502020204030204" pitchFamily="34" charset="0"/>
                <a:cs typeface="Times New Roman" panose="02020603050405020304" pitchFamily="18" charset="0"/>
              </a:rPr>
              <a:t>When we surf the web, create personal accounts on websites, and use email, we share personal information that we want to keep private. This includes credit card information, bank information, personal health information, and more. We need to keep this information safe and confidential.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ATT Aleck Sans" panose="020B0503020203020204" pitchFamily="34" charset="0"/>
              <a:ea typeface="Calibri" panose="020F0502020204030204" pitchFamily="34" charset="0"/>
              <a:cs typeface="Times New Roman" panose="02020603050405020304" pitchFamily="18" charset="0"/>
            </a:endParaRPr>
          </a:p>
          <a:p>
            <a:r>
              <a:rPr lang="en-US" sz="1800" i="1" dirty="0">
                <a:effectLst/>
                <a:latin typeface="ATT Aleck Sans" panose="020B0503020203020204" pitchFamily="34" charset="0"/>
                <a:ea typeface="Calibri" panose="020F0502020204030204" pitchFamily="34" charset="0"/>
                <a:cs typeface="Times New Roman" panose="02020603050405020304" pitchFamily="18" charset="0"/>
              </a:rPr>
              <a:t>[Enter for bullet 2] </a:t>
            </a:r>
            <a:r>
              <a:rPr lang="en-US" sz="1200" kern="1200" dirty="0">
                <a:solidFill>
                  <a:schemeClr val="tx1"/>
                </a:solidFill>
                <a:effectLst/>
                <a:latin typeface="+mn-lt"/>
                <a:ea typeface="+mn-ea"/>
                <a:cs typeface="+mn-cs"/>
              </a:rPr>
              <a:t>Unfortunately, fraudsters will sometimes try to gain access to this information. They may try to gain access to your personal accounts through guessing your passwords, getting you to send them information, or persuading you to install software on your computer or device that allows them to access your information.</a:t>
            </a: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3</a:t>
            </a:fld>
            <a:endParaRPr lang="en-US" dirty="0"/>
          </a:p>
        </p:txBody>
      </p:sp>
    </p:spTree>
    <p:extLst>
      <p:ext uri="{BB962C8B-B14F-4D97-AF65-F5344CB8AC3E}">
        <p14:creationId xmlns:p14="http://schemas.microsoft.com/office/powerpoint/2010/main" val="17696228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 typeface="Symbol" panose="05050102010706020507" pitchFamily="18" charset="2"/>
              <a:buNone/>
              <a:tabLst/>
              <a:defRP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Here are some things to think about when you review scam emails and other phishing attempts.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0"/>
              </a:spcAft>
              <a:buFont typeface="Symbol" panose="05050102010706020507" pitchFamily="18" charset="2"/>
              <a:buNone/>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nSpc>
                <a:spcPct val="115000"/>
              </a:lnSpc>
              <a:spcBef>
                <a:spcPts val="0"/>
              </a:spcBef>
              <a:spcAft>
                <a:spcPts val="0"/>
              </a:spcAft>
              <a:buFont typeface="Symbol" panose="05050102010706020507" pitchFamily="18" charset="2"/>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We’ll look at these one by one, and this list is also in your Learner Handout.</a:t>
            </a:r>
          </a:p>
          <a:p>
            <a:pPr marL="0" marR="0" lvl="0" indent="0">
              <a:lnSpc>
                <a:spcPct val="115000"/>
              </a:lnSpc>
              <a:spcBef>
                <a:spcPts val="0"/>
              </a:spcBef>
              <a:spcAft>
                <a:spcPts val="0"/>
              </a:spcAft>
              <a:buFont typeface="Symbol" panose="05050102010706020507" pitchFamily="18" charset="2"/>
              <a:buNone/>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nSpc>
                <a:spcPct val="115000"/>
              </a:lnSpc>
              <a:spcBef>
                <a:spcPts val="0"/>
              </a:spcBef>
              <a:spcAft>
                <a:spcPts val="0"/>
              </a:spcAft>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you heard of the person or organization before?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nSpc>
                <a:spcPct val="115000"/>
              </a:lnSpc>
              <a:spcBef>
                <a:spcPts val="0"/>
              </a:spcBef>
              <a:spcAft>
                <a:spcPts val="0"/>
              </a:spcAft>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Can you tell who the email message is from? </a:t>
            </a:r>
          </a:p>
          <a:p>
            <a:pPr marL="285750" indent="-285750">
              <a:lnSpc>
                <a:spcPct val="115000"/>
              </a:lnSpc>
              <a:buFont typeface="Arial" panose="020B0604020202020204" pitchFamily="34" charset="0"/>
              <a:buChar char="•"/>
            </a:pPr>
            <a:r>
              <a:rPr lang="en-US" sz="1800" dirty="0">
                <a:solidFill>
                  <a:srgbClr val="000000"/>
                </a:solidFill>
                <a:effectLst/>
                <a:latin typeface="Calibri"/>
                <a:ea typeface="Calibri" panose="020F0502020204030204" pitchFamily="34" charset="0"/>
                <a:cs typeface="Calibri"/>
              </a:rPr>
              <a:t>Does the email have mistakes? </a:t>
            </a:r>
            <a:r>
              <a:rPr lang="en-US" sz="1800" dirty="0">
                <a:solidFill>
                  <a:srgbClr val="000000"/>
                </a:solidFill>
                <a:latin typeface="Calibri"/>
                <a:ea typeface="Calibri" panose="020F0502020204030204" pitchFamily="34" charset="0"/>
                <a:cs typeface="Calibri"/>
              </a:rPr>
              <a:t>In the address, body of the email, etc. </a:t>
            </a:r>
            <a:endParaRPr lang="en-US" sz="1800" dirty="0">
              <a:effectLst/>
              <a:latin typeface="Calibri"/>
              <a:ea typeface="Calibri" panose="020F0502020204030204" pitchFamily="34" charset="0"/>
              <a:cs typeface="Times New Roman" panose="02020603050405020304" pitchFamily="18" charset="0"/>
            </a:endParaRPr>
          </a:p>
          <a:p>
            <a:pPr marL="285750" marR="0" lvl="0" indent="-285750">
              <a:lnSpc>
                <a:spcPct val="115000"/>
              </a:lnSpc>
              <a:spcBef>
                <a:spcPts val="0"/>
              </a:spcBef>
              <a:spcAft>
                <a:spcPts val="0"/>
              </a:spcAft>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Are they asking for your information? </a:t>
            </a:r>
          </a:p>
          <a:p>
            <a:pPr marL="285750" marR="0" lvl="0" indent="-285750">
              <a:lnSpc>
                <a:spcPct val="115000"/>
              </a:lnSpc>
              <a:spcBef>
                <a:spcPts val="0"/>
              </a:spcBef>
              <a:spcAft>
                <a:spcPts val="0"/>
              </a:spcAft>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Are they trying to rush you into a quick action? </a:t>
            </a:r>
          </a:p>
          <a:p>
            <a:pPr marL="285750" marR="0" lvl="0" indent="-285750">
              <a:lnSpc>
                <a:spcPct val="115000"/>
              </a:lnSpc>
              <a:spcBef>
                <a:spcPts val="0"/>
              </a:spcBef>
              <a:spcAft>
                <a:spcPts val="0"/>
              </a:spcAft>
              <a:buFont typeface="Arial" panose="020B0604020202020204" pitchFamily="34" charset="0"/>
              <a:buChar char="•"/>
            </a:pPr>
            <a:r>
              <a:rPr lang="en-US" sz="1800" dirty="0">
                <a:solidFill>
                  <a:srgbClr val="000000"/>
                </a:solidFill>
                <a:effectLst/>
                <a:latin typeface="Calibri" panose="020F0502020204030204" pitchFamily="34" charset="0"/>
                <a:ea typeface="Calibri" panose="020F0502020204030204" pitchFamily="34" charset="0"/>
              </a:rPr>
              <a:t>Is it too good to be true?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30</a:t>
            </a:fld>
            <a:endParaRPr lang="en-US" dirty="0"/>
          </a:p>
        </p:txBody>
      </p:sp>
    </p:spTree>
    <p:extLst>
      <p:ext uri="{BB962C8B-B14F-4D97-AF65-F5344CB8AC3E}">
        <p14:creationId xmlns:p14="http://schemas.microsoft.com/office/powerpoint/2010/main" val="29205760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n-US" sz="1800" i="1" dirty="0">
                <a:solidFill>
                  <a:srgbClr val="00B0F0"/>
                </a:solidFill>
                <a:effectLst/>
                <a:latin typeface="ATT Aleck Sans" panose="020B0503020203020204" pitchFamily="34" charset="0"/>
                <a:ea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Times New Roman" panose="02020603050405020304" pitchFamily="18" charset="0"/>
              </a:rPr>
              <a:t>Please go to </a:t>
            </a:r>
            <a:r>
              <a:rPr lang="en-US" sz="1800" i="0" dirty="0">
                <a:solidFill>
                  <a:srgbClr val="00B0F0"/>
                </a:solidFill>
                <a:effectLst/>
                <a:latin typeface="ATT Aleck Sans" panose="020B0503020203020204" pitchFamily="34" charset="0"/>
                <a:ea typeface="Times New Roman" panose="02020603050405020304" pitchFamily="18" charset="0"/>
                <a:hlinkClick r:id="rId3"/>
              </a:rPr>
              <a:t>https://screenready.att.com/</a:t>
            </a:r>
            <a:r>
              <a:rPr lang="en-US" sz="1800" i="0" u="sng" dirty="0">
                <a:solidFill>
                  <a:srgbClr val="00B0F0"/>
                </a:solidFill>
                <a:effectLst/>
                <a:latin typeface="ATT Aleck Sans" panose="020B0503020203020204" pitchFamily="34" charset="0"/>
                <a:ea typeface="Times New Roman" panose="02020603050405020304" pitchFamily="18" charset="0"/>
              </a:rPr>
              <a:t> </a:t>
            </a:r>
            <a:r>
              <a:rPr lang="en-US" sz="1800" i="0" dirty="0">
                <a:solidFill>
                  <a:srgbClr val="00B0F0"/>
                </a:solidFill>
                <a:effectLst/>
                <a:latin typeface="ATT Aleck Sans" panose="020B0503020203020204" pitchFamily="34" charset="0"/>
                <a:ea typeface="Times New Roman" panose="02020603050405020304" pitchFamily="18" charset="0"/>
              </a:rPr>
              <a:t> to explore the website using the questions below. Please begin by asking the question: </a:t>
            </a:r>
            <a:r>
              <a:rPr lang="en-US" sz="1800" b="1" i="0" dirty="0">
                <a:solidFill>
                  <a:srgbClr val="00B0F0"/>
                </a:solidFill>
                <a:effectLst/>
                <a:latin typeface="ATT Aleck Sans" panose="020B0503020203020204" pitchFamily="34" charset="0"/>
                <a:ea typeface="Times New Roman" panose="02020603050405020304" pitchFamily="18" charset="0"/>
              </a:rPr>
              <a:t>Have you heard of the person or organization?</a:t>
            </a:r>
            <a:endParaRPr lang="en-US" sz="1800" i="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dirty="0">
                <a:solidFill>
                  <a:srgbClr val="000000"/>
                </a:solidFill>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fontAlgn="base"/>
            <a:r>
              <a:rPr lang="en-US" sz="1200" kern="1200" dirty="0">
                <a:solidFill>
                  <a:schemeClr val="tx1"/>
                </a:solidFill>
                <a:effectLst/>
                <a:latin typeface="+mn-lt"/>
                <a:ea typeface="+mn-ea"/>
                <a:cs typeface="+mn-cs"/>
              </a:rPr>
              <a:t>A legitimate business will have their official logo, address, and contact information should be posted on their website.</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Have you heard of this business? Is there a logo for the business? Is there contact information? ​</a:t>
            </a:r>
          </a:p>
          <a:p>
            <a:pPr fontAlgn="base"/>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This is a good example of a legitimate business website. ​</a:t>
            </a:r>
          </a:p>
          <a:p>
            <a:endParaRPr lang="en-US" dirty="0"/>
          </a:p>
          <a:p>
            <a:endParaRPr lang="en-US" sz="1200" kern="1200" dirty="0">
              <a:solidFill>
                <a:schemeClr val="tx1"/>
              </a:solidFill>
              <a:effectLst/>
              <a:latin typeface="+mn-lt"/>
              <a:cs typeface="Calibri" panose="020F0502020204030204"/>
            </a:endParaRPr>
          </a:p>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31</a:t>
            </a:fld>
            <a:endParaRPr lang="en-US" dirty="0"/>
          </a:p>
        </p:txBody>
      </p:sp>
    </p:spTree>
    <p:extLst>
      <p:ext uri="{BB962C8B-B14F-4D97-AF65-F5344CB8AC3E}">
        <p14:creationId xmlns:p14="http://schemas.microsoft.com/office/powerpoint/2010/main" val="17284106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n-US" sz="1800" i="1" dirty="0">
                <a:solidFill>
                  <a:srgbClr val="00B0F0"/>
                </a:solidFill>
                <a:effectLst/>
                <a:latin typeface="ATT Aleck Sans" panose="020B0503020203020204" pitchFamily="34" charset="0"/>
                <a:ea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Times New Roman" panose="02020603050405020304" pitchFamily="18" charset="0"/>
              </a:rPr>
              <a:t>Please begin by asking the question on the slide: </a:t>
            </a:r>
            <a:r>
              <a:rPr lang="en-US" sz="1800" b="1" i="0" dirty="0">
                <a:solidFill>
                  <a:srgbClr val="00B0F0"/>
                </a:solidFill>
                <a:effectLst/>
                <a:latin typeface="ATT Aleck Sans" panose="020B0503020203020204" pitchFamily="34" charset="0"/>
                <a:ea typeface="Times New Roman" panose="02020603050405020304" pitchFamily="18" charset="0"/>
              </a:rPr>
              <a:t>Can you tell who the email is from?</a:t>
            </a:r>
            <a:endParaRPr lang="en-US" sz="1800" b="1"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b="1" dirty="0">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fontAlgn="base"/>
            <a:r>
              <a:rPr lang="en-US" sz="1200" kern="1200" dirty="0">
                <a:solidFill>
                  <a:schemeClr val="tx1"/>
                </a:solidFill>
                <a:effectLst/>
                <a:latin typeface="+mn-lt"/>
                <a:ea typeface="+mn-ea"/>
                <a:cs typeface="+mn-cs"/>
              </a:rPr>
              <a:t>This example claims to be from PayPal. What is the sender’s email address? Does it match? ​</a:t>
            </a:r>
          </a:p>
          <a:p>
            <a:pPr fontAlgn="base"/>
            <a:r>
              <a:rPr lang="en-US" sz="1200" kern="1200" dirty="0">
                <a:solidFill>
                  <a:schemeClr val="tx1"/>
                </a:solidFill>
                <a:effectLst/>
                <a:latin typeface="+mn-lt"/>
                <a:ea typeface="+mn-ea"/>
                <a:cs typeface="+mn-cs"/>
              </a:rPr>
              <a:t> </a:t>
            </a:r>
          </a:p>
          <a:p>
            <a:pPr fontAlgn="base"/>
            <a:r>
              <a:rPr lang="en-US" sz="1200" kern="1200" dirty="0">
                <a:solidFill>
                  <a:schemeClr val="tx1"/>
                </a:solidFill>
                <a:effectLst/>
                <a:latin typeface="+mn-lt"/>
                <a:ea typeface="+mn-ea"/>
                <a:cs typeface="+mn-cs"/>
              </a:rPr>
              <a:t>The email address doesn’t match and does not appear to be from PayPal. This is a sure sign of a phishing scam.</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32</a:t>
            </a:fld>
            <a:endParaRPr lang="en-US" dirty="0"/>
          </a:p>
        </p:txBody>
      </p:sp>
    </p:spTree>
    <p:extLst>
      <p:ext uri="{BB962C8B-B14F-4D97-AF65-F5344CB8AC3E}">
        <p14:creationId xmlns:p14="http://schemas.microsoft.com/office/powerpoint/2010/main" val="9301627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n-US" sz="1800" i="1" dirty="0">
                <a:solidFill>
                  <a:srgbClr val="00B0F0"/>
                </a:solidFill>
                <a:effectLst/>
                <a:latin typeface="ATT Aleck Sans" panose="020B0503020203020204" pitchFamily="34" charset="0"/>
                <a:ea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Times New Roman" panose="02020603050405020304" pitchFamily="18" charset="0"/>
              </a:rPr>
              <a:t>Please begin by asking the question on the slide: </a:t>
            </a:r>
            <a:r>
              <a:rPr lang="en-US" sz="1800" b="1" i="0" dirty="0">
                <a:solidFill>
                  <a:srgbClr val="00B0F0"/>
                </a:solidFill>
                <a:effectLst/>
                <a:latin typeface="ATT Aleck Sans" panose="020B0503020203020204" pitchFamily="34" charset="0"/>
                <a:ea typeface="Times New Roman" panose="02020603050405020304" pitchFamily="18" charset="0"/>
              </a:rPr>
              <a:t>Are they asking for your information?</a:t>
            </a:r>
            <a:endParaRPr lang="en-US" sz="1800" i="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highlight>
                  <a:srgbClr val="FFFF00"/>
                </a:highligh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Are they asking for credit card information or other personal information? Fraudsters may claim that they need to verify or update your information. Some fraudsters will also ask you to wire them money or send a deposit, promising to pay you more in return.</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In this example . . .  </a:t>
            </a:r>
            <a:endParaRPr lang="en-US"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800" dirty="0">
                <a:effectLst/>
                <a:latin typeface="ATT Aleck Sans" panose="020B0503020203020204" pitchFamily="34" charset="0"/>
                <a:ea typeface="Times New Roman" panose="02020603050405020304" pitchFamily="18" charset="0"/>
              </a:rPr>
              <a:t>the email is asking for the recipient to confirm their identity.</a:t>
            </a:r>
            <a:endParaRPr lang="en-US" sz="18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800" dirty="0">
                <a:effectLst/>
                <a:latin typeface="ATT Aleck Sans" panose="020B0503020203020204" pitchFamily="34" charset="0"/>
                <a:ea typeface="Times New Roman" panose="02020603050405020304" pitchFamily="18" charset="0"/>
              </a:rPr>
              <a:t>the email is asking the recipient to log in using the button, to provide documentation. </a:t>
            </a:r>
            <a:endParaRPr lang="en-US" sz="1800" dirty="0">
              <a:effectLst/>
              <a:latin typeface="Times New Roman" panose="02020603050405020304" pitchFamily="18" charset="0"/>
              <a:ea typeface="Times New Roman" panose="02020603050405020304" pitchFamily="18" charset="0"/>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33</a:t>
            </a:fld>
            <a:endParaRPr lang="en-US" dirty="0"/>
          </a:p>
        </p:txBody>
      </p:sp>
    </p:spTree>
    <p:extLst>
      <p:ext uri="{BB962C8B-B14F-4D97-AF65-F5344CB8AC3E}">
        <p14:creationId xmlns:p14="http://schemas.microsoft.com/office/powerpoint/2010/main" val="18328500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i="1" dirty="0">
                <a:solidFill>
                  <a:srgbClr val="00B0F0"/>
                </a:solidFill>
                <a:effectLst/>
                <a:latin typeface="ATT Aleck Sans" panose="020B0503020203020204" pitchFamily="34" charset="0"/>
                <a:ea typeface="Times New Roman" panose="02020603050405020304" pitchFamily="18" charset="0"/>
              </a:rPr>
              <a:t>INSTRUCTOR NOTE: </a:t>
            </a:r>
            <a:r>
              <a:rPr lang="en-US" sz="1200" i="0" dirty="0">
                <a:solidFill>
                  <a:srgbClr val="00B0F0"/>
                </a:solidFill>
                <a:effectLst/>
                <a:latin typeface="ATT Aleck Sans" panose="020B0503020203020204" pitchFamily="34" charset="0"/>
                <a:ea typeface="Times New Roman" panose="02020603050405020304" pitchFamily="18" charset="0"/>
              </a:rPr>
              <a:t>Please begin by asking the question on the slide: </a:t>
            </a:r>
            <a:r>
              <a:rPr lang="en-US" b="1" i="0" dirty="0">
                <a:solidFill>
                  <a:srgbClr val="000000"/>
                </a:solidFill>
                <a:latin typeface="Calibri"/>
                <a:ea typeface="Calibri" panose="020F0502020204030204" pitchFamily="34" charset="0"/>
                <a:cs typeface="Calibri"/>
              </a:rPr>
              <a:t>Does </a:t>
            </a:r>
            <a:r>
              <a:rPr lang="en-US" sz="1200" b="1" i="0" dirty="0">
                <a:solidFill>
                  <a:srgbClr val="000000"/>
                </a:solidFill>
                <a:effectLst/>
                <a:latin typeface="Calibri"/>
                <a:ea typeface="Calibri" panose="020F0502020204030204" pitchFamily="34" charset="0"/>
                <a:cs typeface="Calibri"/>
              </a:rPr>
              <a:t>the email look professional or are there a lot of mistakes?</a:t>
            </a:r>
            <a:endParaRPr lang="en-US" i="0" dirty="0">
              <a:solidFill>
                <a:srgbClr val="000000"/>
              </a:solidFill>
              <a:latin typeface="Calibri"/>
              <a:ea typeface="Calibri" panose="020F0502020204030204" pitchFamily="34" charset="0"/>
              <a:cs typeface="Calibri"/>
            </a:endParaRPr>
          </a:p>
          <a:p>
            <a:pPr>
              <a:lnSpc>
                <a:spcPct val="114999"/>
              </a:lnSpc>
            </a:pPr>
            <a:endParaRPr lang="en-US" dirty="0">
              <a:solidFill>
                <a:srgbClr val="000000"/>
              </a:solidFill>
              <a:latin typeface="Calibri"/>
              <a:ea typeface="Calibri" panose="020F0502020204030204" pitchFamily="34" charset="0"/>
              <a:cs typeface="Calibri"/>
            </a:endParaRPr>
          </a:p>
          <a:p>
            <a:r>
              <a:rPr lang="en-US" sz="1200" kern="1200" dirty="0">
                <a:solidFill>
                  <a:schemeClr val="tx1"/>
                </a:solidFill>
                <a:effectLst/>
                <a:latin typeface="+mn-lt"/>
                <a:ea typeface="+mn-ea"/>
                <a:cs typeface="+mn-cs"/>
              </a:rPr>
              <a:t>Can you identify mistakes in this email? In this example,  . .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the word “account” is misspelled in different ways throughout the email.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the word “suspicious” is misspelled.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there is a grammar error: “please confirming provide the documents.” </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there is an extra space between “asked” and “to” in the first paragraph.</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If the email is from a legitimate business, it wouldn’t include those mistakes. </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34</a:t>
            </a:fld>
            <a:endParaRPr lang="en-US" dirty="0"/>
          </a:p>
        </p:txBody>
      </p:sp>
    </p:spTree>
    <p:extLst>
      <p:ext uri="{BB962C8B-B14F-4D97-AF65-F5344CB8AC3E}">
        <p14:creationId xmlns:p14="http://schemas.microsoft.com/office/powerpoint/2010/main" val="555844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n-US" sz="1800" i="1" dirty="0">
                <a:solidFill>
                  <a:srgbClr val="00B0F0"/>
                </a:solidFill>
                <a:effectLst/>
                <a:latin typeface="ATT Aleck Sans" panose="020B0503020203020204" pitchFamily="34" charset="0"/>
                <a:ea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Times New Roman" panose="02020603050405020304" pitchFamily="18" charset="0"/>
              </a:rPr>
              <a:t>Please begin by asking the question on the slide: </a:t>
            </a:r>
            <a:r>
              <a:rPr lang="en-US" sz="1800" b="1" i="0" dirty="0">
                <a:solidFill>
                  <a:srgbClr val="00B0F0"/>
                </a:solidFill>
                <a:effectLst/>
                <a:latin typeface="ATT Aleck Sans" panose="020B0503020203020204" pitchFamily="34" charset="0"/>
                <a:ea typeface="Times New Roman" panose="02020603050405020304" pitchFamily="18" charset="0"/>
              </a:rPr>
              <a:t>Are they trying to rush you into a quick action before taking the time to think about it?</a:t>
            </a:r>
            <a:endParaRPr lang="en-US" sz="1800" b="1" i="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i="1" dirty="0">
                <a:effectLst/>
                <a:latin typeface="ATT Aleck Sans" panose="020B0503020203020204" pitchFamily="34" charset="0"/>
                <a:ea typeface="Times New Roman" panose="02020603050405020304" pitchFamily="18" charset="0"/>
              </a:rPr>
              <a:t> </a:t>
            </a:r>
            <a:endParaRPr lang="en-US" sz="1800" i="1"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dirty="0">
                <a:solidFill>
                  <a:srgbClr val="000000"/>
                </a:solidFill>
                <a:effectLst/>
                <a:latin typeface="ATT Aleck Sans" panose="020B0503020203020204" pitchFamily="34" charset="0"/>
                <a:ea typeface="Times New Roman" panose="02020603050405020304" pitchFamily="18" charset="0"/>
              </a:rPr>
              <a:t>What "alarming phrases or words" is the fraudster using to give urgency to the request? </a:t>
            </a:r>
          </a:p>
          <a:p>
            <a:pPr marL="0" marR="0" fontAlgn="base">
              <a:spcBef>
                <a:spcPts val="0"/>
              </a:spcBef>
              <a:spcAft>
                <a:spcPts val="0"/>
              </a:spcAft>
            </a:pPr>
            <a:endParaRPr lang="en-US" sz="1800" dirty="0">
              <a:solidFill>
                <a:srgbClr val="000000"/>
              </a:solidFill>
              <a:effectLst/>
              <a:latin typeface="ATT Aleck Sans" panose="020B0503020203020204" pitchFamily="34" charset="0"/>
              <a:ea typeface="Times New Roman" panose="02020603050405020304" pitchFamily="18" charset="0"/>
            </a:endParaRPr>
          </a:p>
          <a:p>
            <a:pPr fontAlgn="base"/>
            <a:r>
              <a:rPr lang="en-US" sz="1800" dirty="0">
                <a:solidFill>
                  <a:srgbClr val="000000"/>
                </a:solidFill>
                <a:effectLst/>
                <a:latin typeface="ATT Aleck Sans"/>
                <a:ea typeface="Times New Roman" panose="02020603050405020304" pitchFamily="18" charset="0"/>
                <a:cs typeface="ATT Aleck Sans"/>
              </a:rPr>
              <a:t>In this example . . . </a:t>
            </a:r>
            <a:r>
              <a:rPr lang="en-US" sz="1800" dirty="0">
                <a:solidFill>
                  <a:srgbClr val="000000"/>
                </a:solidFill>
                <a:latin typeface="ATT Aleck Sans"/>
                <a:ea typeface="Times New Roman" panose="02020603050405020304" pitchFamily="18" charset="0"/>
                <a:cs typeface="ATT Aleck Sans"/>
              </a:rPr>
              <a:t> </a:t>
            </a:r>
            <a:endParaRPr lang="en-US" sz="1800" dirty="0">
              <a:solidFill>
                <a:srgbClr val="000000"/>
              </a:solidFill>
              <a:effectLst/>
              <a:latin typeface="ATT Aleck Sans" panose="020B0503020203020204" pitchFamily="34" charset="0"/>
              <a:ea typeface="Times New Roman" panose="02020603050405020304" pitchFamily="18" charset="0"/>
              <a:cs typeface="ATT Aleck Sans"/>
            </a:endParaRPr>
          </a:p>
          <a:p>
            <a:pPr marL="285750" marR="0" indent="-285750" fontAlgn="base">
              <a:spcBef>
                <a:spcPts val="0"/>
              </a:spcBef>
              <a:spcAft>
                <a:spcPts val="0"/>
              </a:spcAft>
              <a:buFont typeface="Arial" panose="020B0604020202020204" pitchFamily="34" charset="0"/>
              <a:buChar char="•"/>
            </a:pPr>
            <a:r>
              <a:rPr lang="en-US" sz="1800" dirty="0">
                <a:solidFill>
                  <a:srgbClr val="000000"/>
                </a:solidFill>
                <a:effectLst/>
                <a:latin typeface="ATT Aleck Sans" panose="020B0503020203020204" pitchFamily="34" charset="0"/>
                <a:ea typeface="Times New Roman" panose="02020603050405020304" pitchFamily="18" charset="0"/>
              </a:rPr>
              <a:t>the email is creating urgency by suggesting they’ve been trying to reach you. </a:t>
            </a:r>
          </a:p>
          <a:p>
            <a:pPr marL="285750" marR="0" indent="-285750" fontAlgn="base">
              <a:spcBef>
                <a:spcPts val="0"/>
              </a:spcBef>
              <a:spcAft>
                <a:spcPts val="0"/>
              </a:spcAft>
              <a:buFont typeface="Arial" panose="020B0604020202020204" pitchFamily="34" charset="0"/>
              <a:buChar char="•"/>
            </a:pPr>
            <a:r>
              <a:rPr lang="en-US" sz="1800" dirty="0">
                <a:solidFill>
                  <a:srgbClr val="000000"/>
                </a:solidFill>
                <a:effectLst/>
                <a:latin typeface="ATT Aleck Sans" panose="020B0503020203020204" pitchFamily="34" charset="0"/>
                <a:ea typeface="Times New Roman" panose="02020603050405020304" pitchFamily="18" charset="0"/>
              </a:rPr>
              <a:t>the message includes: “expiring soon” related to the gift card.</a:t>
            </a:r>
            <a:endParaRPr lang="en-US" sz="180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dirty="0">
                <a:effectLst/>
                <a:latin typeface="ATT Aleck Sans" panose="020B0503020203020204" pitchFamily="34"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Some fraudsters try to scare you into acting fast. They threaten that something bad will happen, like an account will be closed. Other fraudsters will promise something good, but only if you respond right away. </a:t>
            </a:r>
            <a:endParaRPr lang="en-US" sz="1800" dirty="0">
              <a:effectLst/>
              <a:latin typeface="Times New Roman" panose="02020603050405020304" pitchFamily="18" charset="0"/>
              <a:ea typeface="Times New Roman" panose="02020603050405020304" pitchFamily="18" charset="0"/>
            </a:endParaRPr>
          </a:p>
          <a:p>
            <a:pPr>
              <a:lnSpc>
                <a:spcPct val="114999"/>
              </a:lnSpc>
              <a:buFont typeface="Symbol" panose="05050102010706020507" pitchFamily="18" charset="2"/>
            </a:pPr>
            <a:endParaRPr lang="en-US" dirty="0">
              <a:solidFill>
                <a:srgbClr val="000000"/>
              </a:solidFill>
              <a:latin typeface="Calibri"/>
              <a:ea typeface="Calibri" panose="020F0502020204030204" pitchFamily="34" charset="0"/>
              <a:cs typeface="Calibri"/>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35</a:t>
            </a:fld>
            <a:endParaRPr lang="en-US" dirty="0"/>
          </a:p>
        </p:txBody>
      </p:sp>
    </p:spTree>
    <p:extLst>
      <p:ext uri="{BB962C8B-B14F-4D97-AF65-F5344CB8AC3E}">
        <p14:creationId xmlns:p14="http://schemas.microsoft.com/office/powerpoint/2010/main" val="489715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spcBef>
                <a:spcPts val="0"/>
              </a:spcBef>
              <a:spcAft>
                <a:spcPts val="0"/>
              </a:spcAft>
            </a:pPr>
            <a:r>
              <a:rPr lang="en-US" sz="1800" i="1" dirty="0">
                <a:solidFill>
                  <a:srgbClr val="00B0F0"/>
                </a:solidFill>
                <a:effectLst/>
                <a:latin typeface="ATT Aleck Sans" panose="020B0503020203020204" pitchFamily="34" charset="0"/>
                <a:ea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Times New Roman" panose="02020603050405020304" pitchFamily="18" charset="0"/>
              </a:rPr>
              <a:t>Please begin by asking the question on the slide: </a:t>
            </a:r>
            <a:r>
              <a:rPr lang="en-US" sz="1800" b="1" i="0" dirty="0">
                <a:solidFill>
                  <a:srgbClr val="00B0F0"/>
                </a:solidFill>
                <a:effectLst/>
                <a:latin typeface="ATT Aleck Sans" panose="020B0503020203020204" pitchFamily="34" charset="0"/>
                <a:ea typeface="Times New Roman" panose="02020603050405020304" pitchFamily="18" charset="0"/>
              </a:rPr>
              <a:t>Is it too good to be true, like winning a prize for a contest that you don’t remember entering?</a:t>
            </a:r>
            <a:endParaRPr lang="en-US" sz="1800" b="1" i="0" dirty="0">
              <a:effectLst/>
              <a:latin typeface="Times New Roman" panose="02020603050405020304" pitchFamily="18" charset="0"/>
              <a:ea typeface="Times New Roman" panose="02020603050405020304" pitchFamily="18" charset="0"/>
            </a:endParaRPr>
          </a:p>
          <a:p>
            <a:pPr marL="0" marR="0" fontAlgn="base">
              <a:spcBef>
                <a:spcPts val="0"/>
              </a:spcBef>
              <a:spcAft>
                <a:spcPts val="0"/>
              </a:spcAft>
            </a:pPr>
            <a:r>
              <a:rPr lang="en-US" sz="1800" dirty="0">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What sounds "too good to be true" in this example?</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In this example, the recipient is being offered a $750 gift card.</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If it sounds too good to be true, it probably is. </a:t>
            </a:r>
            <a:endParaRPr lang="en-US" sz="1800" dirty="0">
              <a:effectLst/>
              <a:latin typeface="Times New Roman" panose="02020603050405020304" pitchFamily="18" charset="0"/>
              <a:ea typeface="Times New Roman" panose="02020603050405020304" pitchFamily="18" charset="0"/>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36</a:t>
            </a:fld>
            <a:endParaRPr lang="en-US" dirty="0"/>
          </a:p>
        </p:txBody>
      </p:sp>
    </p:spTree>
    <p:extLst>
      <p:ext uri="{BB962C8B-B14F-4D97-AF65-F5344CB8AC3E}">
        <p14:creationId xmlns:p14="http://schemas.microsoft.com/office/powerpoint/2010/main" val="18180312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INSTRUCTOR NOTE: </a:t>
            </a:r>
            <a:r>
              <a:rPr lang="en-US" i="0" dirty="0"/>
              <a:t>Point attendees to Activity 3 on Activity Sheet page 4. </a:t>
            </a:r>
          </a:p>
          <a:p>
            <a:endParaRPr lang="en-US" i="0" dirty="0"/>
          </a:p>
          <a:p>
            <a:pPr marL="0" marR="0" lvl="0" indent="0">
              <a:spcBef>
                <a:spcPts val="0"/>
              </a:spcBef>
              <a:spcAft>
                <a:spcPts val="0"/>
              </a:spcAft>
              <a:buFont typeface="+mj-lt"/>
              <a:buNone/>
            </a:pPr>
            <a:r>
              <a:rPr lang="en-US" sz="1800" i="0" dirty="0">
                <a:solidFill>
                  <a:srgbClr val="000000"/>
                </a:solidFill>
                <a:effectLst/>
                <a:latin typeface="Calibri" panose="020F0502020204030204" pitchFamily="34" charset="0"/>
                <a:ea typeface="Calibri" panose="020F0502020204030204" pitchFamily="34" charset="0"/>
              </a:rPr>
              <a:t>When attendees have completed the activity, facilitate a discussion on what people came up with.</a:t>
            </a:r>
            <a:endParaRPr lang="en-US" sz="1800" i="0" dirty="0">
              <a:effectLst/>
              <a:latin typeface="ATT Aleck Sans" panose="020B050302020302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37</a:t>
            </a:fld>
            <a:endParaRPr lang="en-US" dirty="0"/>
          </a:p>
        </p:txBody>
      </p:sp>
    </p:spTree>
    <p:extLst>
      <p:ext uri="{BB962C8B-B14F-4D97-AF65-F5344CB8AC3E}">
        <p14:creationId xmlns:p14="http://schemas.microsoft.com/office/powerpoint/2010/main" val="893939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dirty="0">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200" i="0" dirty="0">
                <a:effectLst/>
                <a:latin typeface="ATT Aleck Sans" panose="020B0503020203020204" pitchFamily="34" charset="0"/>
                <a:ea typeface="Calibri" panose="020F0502020204030204" pitchFamily="34" charset="0"/>
                <a:cs typeface="Times New Roman" panose="02020603050405020304" pitchFamily="18" charset="0"/>
              </a:rPr>
              <a:t>Use slide to debrief the activity or as a guide for yourself if you are doing a demonstration.</a:t>
            </a:r>
            <a:endParaRPr lang="en-US" sz="1200" i="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i="0" dirty="0"/>
          </a:p>
          <a:p>
            <a:r>
              <a:rPr lang="en-US" dirty="0">
                <a:cs typeface="Calibri" panose="020F0502020204030204"/>
              </a:rPr>
              <a:t>Things that indicate a scam include . . .  </a:t>
            </a:r>
            <a:r>
              <a:rPr lang="en-US" i="0" dirty="0">
                <a:cs typeface="Calibri" panose="020F0502020204030204"/>
              </a:rPr>
              <a:t>(Point out each answer on the slide to review with learners.)</a:t>
            </a:r>
          </a:p>
          <a:p>
            <a:pPr marL="171450" indent="-171450">
              <a:buFont typeface="Arial" panose="020B0604020202020204" pitchFamily="34" charset="0"/>
              <a:buChar char="•"/>
            </a:pPr>
            <a:r>
              <a:rPr lang="en-US" dirty="0">
                <a:cs typeface="Calibri" panose="020F0502020204030204"/>
              </a:rPr>
              <a:t>the sender email is not from the pharmacy. Also, it includes an excessive number of letters and numbers, unlike most business email addresses.</a:t>
            </a:r>
          </a:p>
          <a:p>
            <a:pPr marL="171450" indent="-171450">
              <a:buFont typeface="Arial" panose="020B0604020202020204" pitchFamily="34" charset="0"/>
              <a:buChar char="•"/>
            </a:pPr>
            <a:r>
              <a:rPr lang="en-US" dirty="0">
                <a:cs typeface="Calibri" panose="020F0502020204030204"/>
              </a:rPr>
              <a:t>the email includes extra spaces between words in lines 1, 3, and 4.</a:t>
            </a:r>
          </a:p>
          <a:p>
            <a:pPr marL="171450" indent="-171450">
              <a:buFont typeface="Arial" panose="020B0604020202020204" pitchFamily="34" charset="0"/>
              <a:buChar char="•"/>
            </a:pPr>
            <a:r>
              <a:rPr lang="en-US" dirty="0">
                <a:cs typeface="Calibri" panose="020F0502020204030204"/>
              </a:rPr>
              <a:t>the email includes grammar mistakes: “accounts coming in from palpability of account so the Pharmacy suspends the account service…”</a:t>
            </a:r>
          </a:p>
          <a:p>
            <a:pPr marL="171450" indent="-171450">
              <a:buFont typeface="Arial" panose="020B0604020202020204" pitchFamily="34" charset="0"/>
              <a:buChar char="•"/>
            </a:pPr>
            <a:r>
              <a:rPr lang="en-US" dirty="0">
                <a:cs typeface="Calibri" panose="020F0502020204030204"/>
              </a:rPr>
              <a:t>the email includes an attachment.</a:t>
            </a:r>
          </a:p>
        </p:txBody>
      </p:sp>
      <p:sp>
        <p:nvSpPr>
          <p:cNvPr id="4" name="Slide Number Placeholder 3"/>
          <p:cNvSpPr>
            <a:spLocks noGrp="1"/>
          </p:cNvSpPr>
          <p:nvPr>
            <p:ph type="sldNum" sz="quarter" idx="5"/>
          </p:nvPr>
        </p:nvSpPr>
        <p:spPr/>
        <p:txBody>
          <a:bodyPr/>
          <a:lstStyle/>
          <a:p>
            <a:fld id="{0A1A2D79-0A70-4F98-91B6-5265C658D6AD}" type="slidenum">
              <a:rPr lang="en-US" smtClean="0"/>
              <a:t>38</a:t>
            </a:fld>
            <a:endParaRPr lang="en-US" dirty="0"/>
          </a:p>
        </p:txBody>
      </p:sp>
    </p:spTree>
    <p:extLst>
      <p:ext uri="{BB962C8B-B14F-4D97-AF65-F5344CB8AC3E}">
        <p14:creationId xmlns:p14="http://schemas.microsoft.com/office/powerpoint/2010/main" val="17817546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dirty="0">
                <a:effectLst/>
                <a:latin typeface="ATT Aleck Sans" panose="020B0503020203020204" pitchFamily="34" charset="0"/>
                <a:ea typeface="Times New Roman" panose="02020603050405020304" pitchFamily="18" charset="0"/>
              </a:rPr>
              <a:t>Here are some tips to stay safe when it comes to online scams. We’ll look at these one by one, and this list is also in your Learner Handout.</a:t>
            </a:r>
            <a:endParaRPr lang="en-US" sz="1800" dirty="0">
              <a:effectLst/>
              <a:latin typeface="Times New Roman" panose="02020603050405020304" pitchFamily="18" charset="0"/>
              <a:ea typeface="Times New Roman" panose="02020603050405020304" pitchFamily="18" charset="0"/>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39</a:t>
            </a:fld>
            <a:endParaRPr lang="en-US" dirty="0"/>
          </a:p>
        </p:txBody>
      </p:sp>
    </p:spTree>
    <p:extLst>
      <p:ext uri="{BB962C8B-B14F-4D97-AF65-F5344CB8AC3E}">
        <p14:creationId xmlns:p14="http://schemas.microsoft.com/office/powerpoint/2010/main" val="2602475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Cybersecurity is all about the safety of information—our identity, our personal data, and our financial assets—when we’re online.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Calibri" panose="020F0502020204030204" pitchFamily="34" charset="0"/>
                <a:ea typeface="Calibri" panose="020F0502020204030204" pitchFamily="34" charset="0"/>
              </a:rPr>
              <a:t>For people like you and me, cybersecurity means that 1) your personal data is only accessible to you or others you authorize, and that 2) our devices—laptops, desktop computers, mobile phones, tablets—work properly and are free from malware. </a:t>
            </a:r>
          </a:p>
          <a:p>
            <a:endPar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Malware is m</a:t>
            </a:r>
            <a:r>
              <a:rPr lang="en-US" sz="2800" dirty="0"/>
              <a:t>alicious software. It can take many shapes—from viruses that infect your favorite devices to spyware and adware that track your online activities.</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a:t>
            </a:fld>
            <a:endParaRPr lang="en-US" dirty="0"/>
          </a:p>
        </p:txBody>
      </p:sp>
    </p:spTree>
    <p:extLst>
      <p:ext uri="{BB962C8B-B14F-4D97-AF65-F5344CB8AC3E}">
        <p14:creationId xmlns:p14="http://schemas.microsoft.com/office/powerpoint/2010/main" val="1980166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Don’t give out personal information to something that could be a scam. This includes name, email address, credit card number, or password.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40</a:t>
            </a:fld>
            <a:endParaRPr lang="en-US" dirty="0"/>
          </a:p>
        </p:txBody>
      </p:sp>
    </p:spTree>
    <p:extLst>
      <p:ext uri="{BB962C8B-B14F-4D97-AF65-F5344CB8AC3E}">
        <p14:creationId xmlns:p14="http://schemas.microsoft.com/office/powerpoint/2010/main" val="30516820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Calibri" panose="020F0502020204030204" pitchFamily="34" charset="0"/>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Don’t reply to or engage with them. This can notify the scammer that they’ve reached a real person, which can result in more scam emails.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41</a:t>
            </a:fld>
            <a:endParaRPr lang="en-US" dirty="0"/>
          </a:p>
        </p:txBody>
      </p:sp>
    </p:spTree>
    <p:extLst>
      <p:ext uri="{BB962C8B-B14F-4D97-AF65-F5344CB8AC3E}">
        <p14:creationId xmlns:p14="http://schemas.microsoft.com/office/powerpoint/2010/main" val="33790241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dirty="0">
                <a:solidFill>
                  <a:srgbClr val="000000"/>
                </a:solidFill>
                <a:effectLst/>
                <a:latin typeface="Calibri"/>
                <a:ea typeface="Calibri" panose="020F0502020204030204" pitchFamily="34" charset="0"/>
                <a:cs typeface="Calibri"/>
              </a:rPr>
              <a:t>Don’t click any links or buttons in a scam email. Doing this can take you to untrustworthy websites.</a:t>
            </a:r>
            <a:r>
              <a:rPr lang="en-US" sz="1800" dirty="0">
                <a:solidFill>
                  <a:srgbClr val="000000"/>
                </a:solidFill>
                <a:latin typeface="Calibri"/>
                <a:ea typeface="Calibri" panose="020F0502020204030204" pitchFamily="34" charset="0"/>
                <a:cs typeface="Calibri"/>
              </a:rPr>
              <a:t> </a:t>
            </a:r>
            <a:endParaRPr lang="en-US" sz="1800" kern="1200" dirty="0">
              <a:solidFill>
                <a:schemeClr val="tx1"/>
              </a:solidFill>
              <a:effectLst/>
              <a:latin typeface="+mn-lt"/>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42</a:t>
            </a:fld>
            <a:endParaRPr lang="en-US" dirty="0"/>
          </a:p>
        </p:txBody>
      </p:sp>
    </p:spTree>
    <p:extLst>
      <p:ext uri="{BB962C8B-B14F-4D97-AF65-F5344CB8AC3E}">
        <p14:creationId xmlns:p14="http://schemas.microsoft.com/office/powerpoint/2010/main" val="35405194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Calibri" panose="020F0502020204030204" pitchFamily="34" charset="0"/>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Don’t download any email attachments or files from an untrustworthy website. They could contain viruses or malware that could harm your computer or collect your personal information.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43</a:t>
            </a:fld>
            <a:endParaRPr lang="en-US" dirty="0"/>
          </a:p>
        </p:txBody>
      </p:sp>
    </p:spTree>
    <p:extLst>
      <p:ext uri="{BB962C8B-B14F-4D97-AF65-F5344CB8AC3E}">
        <p14:creationId xmlns:p14="http://schemas.microsoft.com/office/powerpoint/2010/main" val="3564818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Do be skeptical. If you think something may be a scam, it probably is.</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44</a:t>
            </a:fld>
            <a:endParaRPr lang="en-US" dirty="0"/>
          </a:p>
        </p:txBody>
      </p:sp>
    </p:spTree>
    <p:extLst>
      <p:ext uri="{BB962C8B-B14F-4D97-AF65-F5344CB8AC3E}">
        <p14:creationId xmlns:p14="http://schemas.microsoft.com/office/powerpoint/2010/main" val="15134374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nSpc>
                <a:spcPct val="107000"/>
              </a:lnSpc>
              <a:spcBef>
                <a:spcPts val="0"/>
              </a:spcBef>
              <a:spcAft>
                <a:spcPts val="800"/>
              </a:spcAft>
              <a:buFont typeface="Calibri" panose="020F0502020204030204" pitchFamily="34" charset="0"/>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Remember to read emails and text messages carefully, checking to make sure you know the sender. Apply the other tips we presented to determine if something is a scam.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45</a:t>
            </a:fld>
            <a:endParaRPr lang="en-US" dirty="0"/>
          </a:p>
        </p:txBody>
      </p:sp>
    </p:spTree>
    <p:extLst>
      <p:ext uri="{BB962C8B-B14F-4D97-AF65-F5344CB8AC3E}">
        <p14:creationId xmlns:p14="http://schemas.microsoft.com/office/powerpoint/2010/main" val="25395786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Do look up contact information, details about a company, or your account information on your own. Go directly to the company website or to your own account information to check. Don’t go to any website through the scam email.  </a:t>
            </a:r>
          </a:p>
        </p:txBody>
      </p:sp>
      <p:sp>
        <p:nvSpPr>
          <p:cNvPr id="4" name="Slide Number Placeholder 3"/>
          <p:cNvSpPr>
            <a:spLocks noGrp="1"/>
          </p:cNvSpPr>
          <p:nvPr>
            <p:ph type="sldNum" sz="quarter" idx="5"/>
          </p:nvPr>
        </p:nvSpPr>
        <p:spPr/>
        <p:txBody>
          <a:bodyPr/>
          <a:lstStyle/>
          <a:p>
            <a:fld id="{0A1A2D79-0A70-4F98-91B6-5265C658D6AD}" type="slidenum">
              <a:rPr lang="en-US" smtClean="0"/>
              <a:t>46</a:t>
            </a:fld>
            <a:endParaRPr lang="en-US" dirty="0"/>
          </a:p>
        </p:txBody>
      </p:sp>
    </p:spTree>
    <p:extLst>
      <p:ext uri="{BB962C8B-B14F-4D97-AF65-F5344CB8AC3E}">
        <p14:creationId xmlns:p14="http://schemas.microsoft.com/office/powerpoint/2010/main" val="52632358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In this activity, we will practice what we’ve covered and see what everyone has learned.</a:t>
            </a:r>
          </a:p>
          <a:p>
            <a:endParaRPr lang="en-US" sz="1800" dirty="0">
              <a:solidFill>
                <a:srgbClr val="000000"/>
              </a:solidFill>
              <a:latin typeface="Calibri"/>
              <a:ea typeface="Calibri" panose="020F050202020403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INSTRUCTOR NOTE: Walk through the following slides and encourage learners to provide answers as a group.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INSTRUCTOR NOTE: </a:t>
            </a:r>
            <a:r>
              <a:rPr lang="en-US" sz="1800" i="0" dirty="0">
                <a:solidFill>
                  <a:srgbClr val="000000"/>
                </a:solidFill>
                <a:latin typeface="Calibri"/>
                <a:ea typeface="Calibri" panose="020F0502020204030204" pitchFamily="34" charset="0"/>
                <a:cs typeface="Calibri"/>
              </a:rPr>
              <a:t>You don’t need to refer to the Learner Activity sheet for this one.</a:t>
            </a:r>
          </a:p>
          <a:p>
            <a:endParaRPr lang="en-US" sz="1800" dirty="0">
              <a:solidFill>
                <a:srgbClr val="000000"/>
              </a:solidFill>
              <a:latin typeface="Calibri"/>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47</a:t>
            </a:fld>
            <a:endParaRPr lang="en-US" dirty="0"/>
          </a:p>
        </p:txBody>
      </p:sp>
    </p:spTree>
    <p:extLst>
      <p:ext uri="{BB962C8B-B14F-4D97-AF65-F5344CB8AC3E}">
        <p14:creationId xmlns:p14="http://schemas.microsoft.com/office/powerpoint/2010/main" val="18180707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you know a website is secure?</a:t>
            </a:r>
          </a:p>
          <a:p>
            <a:r>
              <a:rPr lang="en-US" dirty="0"/>
              <a:t>Answer: The web address begins with HTTPS and there is a padlock icon showing.</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Sites that begin with HTTPS and a padlock are websites that are secure and will protect your password information. </a:t>
            </a:r>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48</a:t>
            </a:fld>
            <a:endParaRPr lang="en-US" dirty="0"/>
          </a:p>
        </p:txBody>
      </p:sp>
    </p:spTree>
    <p:extLst>
      <p:ext uri="{BB962C8B-B14F-4D97-AF65-F5344CB8AC3E}">
        <p14:creationId xmlns:p14="http://schemas.microsoft.com/office/powerpoint/2010/main" val="33585621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of these passwords is the most secure?</a:t>
            </a:r>
          </a:p>
          <a:p>
            <a:r>
              <a:rPr lang="en-US" dirty="0"/>
              <a:t>Answer: cowshelpmakecheese</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Longer passwords make stronger passwords. It's important not to use personal information or anything too easy to guess for your password.</a:t>
            </a:r>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49</a:t>
            </a:fld>
            <a:endParaRPr lang="en-US" dirty="0"/>
          </a:p>
        </p:txBody>
      </p:sp>
    </p:spTree>
    <p:extLst>
      <p:ext uri="{BB962C8B-B14F-4D97-AF65-F5344CB8AC3E}">
        <p14:creationId xmlns:p14="http://schemas.microsoft.com/office/powerpoint/2010/main" val="588395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Ask the question on the slide of attendees, have them share their thoughts, and then proceed to the bullet. Or, you can ask the question, allow a moment for the attendees to think about it, and proceed to the bullet.</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mn-lt"/>
                <a:ea typeface="+mn-ea"/>
                <a:cs typeface="+mn-cs"/>
              </a:rPr>
              <a:t>Let’s begin by talking about secure websites. Why does a website need to be secure?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If you’re going to enter personal information, you want to keep your information safe.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5</a:t>
            </a:fld>
            <a:endParaRPr lang="en-US" dirty="0"/>
          </a:p>
        </p:txBody>
      </p:sp>
    </p:spTree>
    <p:extLst>
      <p:ext uri="{BB962C8B-B14F-4D97-AF65-F5344CB8AC3E}">
        <p14:creationId xmlns:p14="http://schemas.microsoft.com/office/powerpoint/2010/main" val="186182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Which is the best option to remember your password?</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Answer: Notebook stored in a safe place.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The safest option of these three is to write the password in a notebook that is stored in a safe and secure location. A sticky note on your computer can easily be seen by others. Using your first and last name is easily guessed by someone who wants to get into your accounts.</a:t>
            </a:r>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50</a:t>
            </a:fld>
            <a:endParaRPr lang="en-US" dirty="0"/>
          </a:p>
        </p:txBody>
      </p:sp>
    </p:spTree>
    <p:extLst>
      <p:ext uri="{BB962C8B-B14F-4D97-AF65-F5344CB8AC3E}">
        <p14:creationId xmlns:p14="http://schemas.microsoft.com/office/powerpoint/2010/main" val="360309946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three things that indicate a scam?</a:t>
            </a:r>
          </a:p>
          <a:p>
            <a:r>
              <a:rPr lang="en-US" dirty="0"/>
              <a:t>Answers: </a:t>
            </a:r>
          </a:p>
          <a:p>
            <a:pPr marL="171450" indent="-171450">
              <a:buFont typeface="Arial" panose="020B0604020202020204" pitchFamily="34" charset="0"/>
              <a:buChar char="•"/>
            </a:pPr>
            <a:r>
              <a:rPr lang="en-US" dirty="0"/>
              <a:t>You don’t know who the email is from.</a:t>
            </a:r>
          </a:p>
          <a:p>
            <a:pPr marL="171450" indent="-171450">
              <a:buFont typeface="Arial" panose="020B0604020202020204" pitchFamily="34" charset="0"/>
              <a:buChar char="•"/>
            </a:pPr>
            <a:r>
              <a:rPr lang="en-US" dirty="0"/>
              <a:t>You never signed up for pharmacy points.</a:t>
            </a:r>
          </a:p>
          <a:p>
            <a:pPr marL="171450" indent="-171450">
              <a:buFont typeface="Arial" panose="020B0604020202020204" pitchFamily="34" charset="0"/>
              <a:buChar char="•"/>
            </a:pPr>
            <a:r>
              <a:rPr lang="en-US" dirty="0"/>
              <a:t>The message has grammatical errors.</a:t>
            </a:r>
          </a:p>
          <a:p>
            <a:pPr marL="171450" indent="-171450">
              <a:buFont typeface="Arial" panose="020B0604020202020204" pitchFamily="34" charset="0"/>
              <a:buChar char="•"/>
            </a:pPr>
            <a:r>
              <a:rPr lang="en-US" dirty="0"/>
              <a:t>The message is trying to rush you into an action.</a:t>
            </a:r>
          </a:p>
          <a:p>
            <a:pPr marL="171450" indent="-171450">
              <a:buFont typeface="Arial" panose="020B0604020202020204" pitchFamily="34" charset="0"/>
              <a:buChar char="•"/>
            </a:pPr>
            <a:r>
              <a:rPr lang="en-US" dirty="0"/>
              <a:t>The message is telling you you’ll lose something if you don’t act.</a:t>
            </a:r>
          </a:p>
          <a:p>
            <a:pPr marL="171450" indent="-171450">
              <a:buFont typeface="Arial" panose="020B0604020202020204" pitchFamily="34" charset="0"/>
              <a:buChar char="•"/>
            </a:pPr>
            <a:r>
              <a:rPr lang="en-US" dirty="0"/>
              <a:t>The message includes a link that may lead you to a nefarious website or may lead you to download malicious software.</a:t>
            </a:r>
          </a:p>
        </p:txBody>
      </p:sp>
      <p:sp>
        <p:nvSpPr>
          <p:cNvPr id="4" name="Slide Number Placeholder 3"/>
          <p:cNvSpPr>
            <a:spLocks noGrp="1"/>
          </p:cNvSpPr>
          <p:nvPr>
            <p:ph type="sldNum" sz="quarter" idx="5"/>
          </p:nvPr>
        </p:nvSpPr>
        <p:spPr/>
        <p:txBody>
          <a:bodyPr/>
          <a:lstStyle/>
          <a:p>
            <a:fld id="{0A1A2D79-0A70-4F98-91B6-5265C658D6AD}" type="slidenum">
              <a:rPr lang="en-US" smtClean="0"/>
              <a:t>51</a:t>
            </a:fld>
            <a:endParaRPr lang="en-US" dirty="0"/>
          </a:p>
        </p:txBody>
      </p:sp>
    </p:spTree>
    <p:extLst>
      <p:ext uri="{BB962C8B-B14F-4D97-AF65-F5344CB8AC3E}">
        <p14:creationId xmlns:p14="http://schemas.microsoft.com/office/powerpoint/2010/main" val="37470267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three things that indicate a scam?</a:t>
            </a:r>
          </a:p>
          <a:p>
            <a:r>
              <a:rPr lang="en-US" dirty="0"/>
              <a:t>Answers: </a:t>
            </a:r>
          </a:p>
          <a:p>
            <a:pPr marL="171450" indent="-171450">
              <a:buFont typeface="Arial" panose="020B0604020202020204" pitchFamily="34" charset="0"/>
              <a:buChar char="•"/>
            </a:pPr>
            <a:r>
              <a:rPr lang="en-US" dirty="0"/>
              <a:t>The message doesn’t include your name, only “Adorable Member.”</a:t>
            </a:r>
          </a:p>
          <a:p>
            <a:pPr marL="171450" indent="-171450">
              <a:buFont typeface="Arial" panose="020B0604020202020204" pitchFamily="34" charset="0"/>
              <a:buChar char="•"/>
            </a:pPr>
            <a:r>
              <a:rPr lang="en-US" dirty="0"/>
              <a:t>“Adorable Member” is not what we might call “professional” for this kind of correspondence.</a:t>
            </a:r>
          </a:p>
          <a:p>
            <a:pPr marL="171450" indent="-171450">
              <a:buFont typeface="Arial" panose="020B0604020202020204" pitchFamily="34" charset="0"/>
              <a:buChar char="•"/>
            </a:pPr>
            <a:r>
              <a:rPr lang="en-US" dirty="0"/>
              <a:t>You never signed up for tech support.</a:t>
            </a:r>
          </a:p>
          <a:p>
            <a:pPr marL="171450" indent="-171450">
              <a:buFont typeface="Arial" panose="020B0604020202020204" pitchFamily="34" charset="0"/>
              <a:buChar char="•"/>
            </a:pPr>
            <a:r>
              <a:rPr lang="en-US" dirty="0"/>
              <a:t>The message has grammatical errors.</a:t>
            </a:r>
          </a:p>
          <a:p>
            <a:pPr marL="171450" indent="-171450">
              <a:buFont typeface="Arial" panose="020B0604020202020204" pitchFamily="34" charset="0"/>
              <a:buChar char="•"/>
            </a:pPr>
            <a:r>
              <a:rPr lang="en-US" dirty="0"/>
              <a:t>The message is telling you that you’ve spent money you didn’t and is trying to get you to react.</a:t>
            </a:r>
          </a:p>
        </p:txBody>
      </p:sp>
      <p:sp>
        <p:nvSpPr>
          <p:cNvPr id="4" name="Slide Number Placeholder 3"/>
          <p:cNvSpPr>
            <a:spLocks noGrp="1"/>
          </p:cNvSpPr>
          <p:nvPr>
            <p:ph type="sldNum" sz="quarter" idx="5"/>
          </p:nvPr>
        </p:nvSpPr>
        <p:spPr/>
        <p:txBody>
          <a:bodyPr/>
          <a:lstStyle/>
          <a:p>
            <a:fld id="{0A1A2D79-0A70-4F98-91B6-5265C658D6AD}" type="slidenum">
              <a:rPr lang="en-US" smtClean="0"/>
              <a:t>52</a:t>
            </a:fld>
            <a:endParaRPr lang="en-US" dirty="0"/>
          </a:p>
        </p:txBody>
      </p:sp>
    </p:spTree>
    <p:extLst>
      <p:ext uri="{BB962C8B-B14F-4D97-AF65-F5344CB8AC3E}">
        <p14:creationId xmlns:p14="http://schemas.microsoft.com/office/powerpoint/2010/main" val="32691298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You’ve received an email telling you you’ve won a prize. You think it’s a scam. What should you do?</a:t>
            </a:r>
          </a:p>
          <a:p>
            <a:r>
              <a:rPr lang="en-US" dirty="0"/>
              <a:t>Answer: Put it in your Spam folder or ignore it.</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Engaging the sender can result in getting more spam. Clicking any link in a scam email can result in getting more spam and can lead you to unsafe websites.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53</a:t>
            </a:fld>
            <a:endParaRPr lang="en-US" dirty="0"/>
          </a:p>
        </p:txBody>
      </p:sp>
    </p:spTree>
    <p:extLst>
      <p:ext uri="{BB962C8B-B14F-4D97-AF65-F5344CB8AC3E}">
        <p14:creationId xmlns:p14="http://schemas.microsoft.com/office/powerpoint/2010/main" val="2250902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kern="1200" dirty="0">
                <a:solidFill>
                  <a:schemeClr val="tx1"/>
                </a:solidFill>
                <a:effectLst/>
                <a:latin typeface="+mn-lt"/>
                <a:ea typeface="+mn-ea"/>
                <a:cs typeface="+mn-cs"/>
              </a:rPr>
              <a:t>Ask if there are any other final questions and answer any outstanding ones that may have been missed in the “parking lot” sections.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54</a:t>
            </a:fld>
            <a:endParaRPr lang="en-US" dirty="0"/>
          </a:p>
        </p:txBody>
      </p:sp>
    </p:spTree>
    <p:extLst>
      <p:ext uri="{BB962C8B-B14F-4D97-AF65-F5344CB8AC3E}">
        <p14:creationId xmlns:p14="http://schemas.microsoft.com/office/powerpoint/2010/main" val="4554182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rPr>
              <a:t>Congratulations! Today you . . .</a:t>
            </a:r>
            <a:endParaRPr lang="en-US" dirty="0"/>
          </a:p>
          <a:p>
            <a:endParaRPr lang="en-US" dirty="0"/>
          </a:p>
          <a:p>
            <a:pPr marL="171450" indent="-171450">
              <a:buFont typeface="Arial" panose="020B0604020202020204" pitchFamily="34" charset="0"/>
              <a:buChar char="•"/>
            </a:pPr>
            <a:r>
              <a:rPr lang="en-US" dirty="0"/>
              <a:t>learned about cybersecurity. </a:t>
            </a:r>
            <a:endParaRPr lang="en-US" dirty="0">
              <a:cs typeface="Calibri" panose="020F0502020204030204"/>
            </a:endParaRPr>
          </a:p>
          <a:p>
            <a:pPr marL="171450" indent="-171450">
              <a:lnSpc>
                <a:spcPct val="150000"/>
              </a:lnSpc>
              <a:buFont typeface="Arial" panose="020B0604020202020204" pitchFamily="34" charset="0"/>
              <a:buChar char="•"/>
            </a:pPr>
            <a:r>
              <a:rPr lang="en-US" dirty="0"/>
              <a:t>built skills to </a:t>
            </a:r>
          </a:p>
          <a:p>
            <a:pPr marL="628650" lvl="1" indent="-171450">
              <a:lnSpc>
                <a:spcPct val="150000"/>
              </a:lnSpc>
              <a:buFont typeface="Arial" panose="020B0604020202020204" pitchFamily="34" charset="0"/>
              <a:buChar char="•"/>
            </a:pPr>
            <a:r>
              <a:rPr lang="en-US" dirty="0"/>
              <a:t>recognize a secure website.</a:t>
            </a:r>
            <a:endParaRPr lang="en-US" dirty="0">
              <a:cs typeface="Calibri" panose="020F0502020204030204"/>
            </a:endParaRPr>
          </a:p>
          <a:p>
            <a:pPr marL="628650" lvl="1" indent="-171450">
              <a:lnSpc>
                <a:spcPct val="150000"/>
              </a:lnSpc>
              <a:buFont typeface="Arial" panose="020B0604020202020204" pitchFamily="34" charset="0"/>
              <a:buChar char="•"/>
            </a:pPr>
            <a:r>
              <a:rPr lang="en-US" dirty="0"/>
              <a:t>found out how to make passwords strong and memorable.</a:t>
            </a:r>
            <a:endParaRPr lang="en-US" dirty="0">
              <a:cs typeface="Calibri" panose="020F0502020204030204"/>
            </a:endParaRPr>
          </a:p>
          <a:p>
            <a:pPr marL="628650" lvl="1" indent="-171450">
              <a:lnSpc>
                <a:spcPct val="150000"/>
              </a:lnSpc>
              <a:buFont typeface="Arial" panose="020B0604020202020204" pitchFamily="34" charset="0"/>
              <a:buChar char="•"/>
            </a:pPr>
            <a:r>
              <a:rPr lang="en-US" dirty="0"/>
              <a:t>discovered how to recognize and avoid online scams.</a:t>
            </a:r>
          </a:p>
          <a:p>
            <a:pPr marL="171450" indent="-171450">
              <a:lnSpc>
                <a:spcPct val="150000"/>
              </a:lnSpc>
              <a:buFont typeface="Arial" panose="020B0604020202020204" pitchFamily="34" charset="0"/>
              <a:buChar char="•"/>
            </a:pPr>
            <a:r>
              <a:rPr lang="en-US" dirty="0">
                <a:cs typeface="+mn-lt"/>
              </a:rPr>
              <a:t>learned useful tips to help you stay safe online.</a:t>
            </a:r>
            <a:br>
              <a:rPr lang="en-US" dirty="0">
                <a:cs typeface="+mn-lt"/>
              </a:rPr>
            </a:br>
            <a:endParaRPr lang="en-US" dirty="0">
              <a:solidFill>
                <a:schemeClr val="tx1"/>
              </a:solidFill>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INSTRUCTOR NOTE: </a:t>
            </a:r>
            <a:r>
              <a:rPr lang="en-US" i="0" dirty="0"/>
              <a:t>Provide attendees with Certificate of Completion. </a:t>
            </a: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55</a:t>
            </a:fld>
            <a:endParaRPr lang="en-US" dirty="0"/>
          </a:p>
        </p:txBody>
      </p:sp>
    </p:spTree>
    <p:extLst>
      <p:ext uri="{BB962C8B-B14F-4D97-AF65-F5344CB8AC3E}">
        <p14:creationId xmlns:p14="http://schemas.microsoft.com/office/powerpoint/2010/main" val="23305033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i="1" kern="1200" dirty="0">
                <a:solidFill>
                  <a:schemeClr val="tx1"/>
                </a:solidFill>
                <a:effectLst/>
                <a:latin typeface="+mn-lt"/>
                <a:ea typeface="+mn-ea"/>
                <a:cs typeface="+mn-cs"/>
              </a:rPr>
              <a:t>INSTRUCTOR NOTE: </a:t>
            </a:r>
            <a:r>
              <a:rPr lang="en-US" sz="1200" i="0" kern="1200" dirty="0">
                <a:solidFill>
                  <a:schemeClr val="tx1"/>
                </a:solidFill>
                <a:effectLst/>
                <a:latin typeface="+mn-lt"/>
                <a:ea typeface="+mn-ea"/>
                <a:cs typeface="+mn-cs"/>
              </a:rPr>
              <a:t>Point the learners to additional courses available online at the website.</a:t>
            </a:r>
          </a:p>
          <a:p>
            <a:pPr marL="0" lvl="0" indent="0">
              <a:buFont typeface="Arial" panose="020B0604020202020204" pitchFamily="34" charset="0"/>
              <a:buNone/>
            </a:pPr>
            <a:endParaRPr lang="en-US" sz="1200" i="1"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56</a:t>
            </a:fld>
            <a:endParaRPr lang="en-US" dirty="0"/>
          </a:p>
        </p:txBody>
      </p:sp>
    </p:spTree>
    <p:extLst>
      <p:ext uri="{BB962C8B-B14F-4D97-AF65-F5344CB8AC3E}">
        <p14:creationId xmlns:p14="http://schemas.microsoft.com/office/powerpoint/2010/main" val="32187650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sz="1200" i="0" kern="1200" dirty="0">
                <a:solidFill>
                  <a:schemeClr val="tx1"/>
                </a:solidFill>
                <a:effectLst/>
                <a:latin typeface="+mn-lt"/>
                <a:ea typeface="+mn-ea"/>
                <a:cs typeface="+mn-cs"/>
              </a:rPr>
              <a:t>Thanks again to AT&amp;T and PLA for this workshop. We appreciate all our participants for coming and we encourage you to keep learning! </a:t>
            </a: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57</a:t>
            </a:fld>
            <a:endParaRPr lang="en-US" dirty="0"/>
          </a:p>
        </p:txBody>
      </p:sp>
    </p:spTree>
    <p:extLst>
      <p:ext uri="{BB962C8B-B14F-4D97-AF65-F5344CB8AC3E}">
        <p14:creationId xmlns:p14="http://schemas.microsoft.com/office/powerpoint/2010/main" val="3362037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things to look for when you visit a website: 1) a padlock icon next to the address bar, and 2) the website address begins with HTTPS.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t>[Enter </a:t>
            </a:r>
            <a:r>
              <a:rPr lang="en-US" dirty="0"/>
              <a:t>for larger image and badge] </a:t>
            </a:r>
            <a:r>
              <a:rPr lang="en-US" sz="1200" kern="1200" dirty="0">
                <a:solidFill>
                  <a:schemeClr val="tx1"/>
                </a:solidFill>
                <a:effectLst/>
                <a:latin typeface="+mn-lt"/>
                <a:ea typeface="+mn-ea"/>
                <a:cs typeface="+mn-cs"/>
              </a:rPr>
              <a:t>If the website has one or both, the website is secure. That means it’s safe to browse without being tracked, and it’s safe to create an account and share personal information. </a:t>
            </a:r>
          </a:p>
          <a:p>
            <a:endParaRPr lang="en-US" dirty="0"/>
          </a:p>
          <a:p>
            <a:endParaRPr lang="en-US" sz="1800" dirty="0">
              <a:effectLst/>
              <a:latin typeface="ATT Aleck Sans" panose="020B0503020203020204" pitchFamily="34" charset="0"/>
              <a:ea typeface="Calibri" panose="020F0502020204030204" pitchFamily="34" charset="0"/>
              <a:cs typeface="Times New Roman" panose="02020603050405020304" pitchFamily="18" charset="0"/>
            </a:endParaRPr>
          </a:p>
          <a:p>
            <a:r>
              <a:rPr lang="en-US" sz="1800" dirty="0">
                <a:effectLst/>
                <a:latin typeface="ATT Aleck Sans"/>
                <a:ea typeface="Calibri" panose="020F0502020204030204" pitchFamily="34" charset="0"/>
                <a:cs typeface="ATT Aleck Sans"/>
              </a:rPr>
              <a:t>In many modern browsers, the website address may not show the beginning of </a:t>
            </a:r>
            <a:r>
              <a:rPr lang="en-US" sz="1800" dirty="0">
                <a:latin typeface="ATT Aleck Sans"/>
                <a:ea typeface="Calibri" panose="020F0502020204030204" pitchFamily="34" charset="0"/>
                <a:cs typeface="ATT Aleck Sans"/>
              </a:rPr>
              <a:t>the URL unless you double-click the address. Remember, if you</a:t>
            </a:r>
            <a:r>
              <a:rPr lang="en-US" sz="1800" dirty="0">
                <a:effectLst/>
                <a:latin typeface="ATT Aleck Sans"/>
                <a:ea typeface="Calibri" panose="020F0502020204030204" pitchFamily="34" charset="0"/>
                <a:cs typeface="ATT Aleck Sans"/>
              </a:rPr>
              <a:t> can’t see the HTTPS</a:t>
            </a:r>
            <a:r>
              <a:rPr lang="en-US" sz="1800" dirty="0">
                <a:latin typeface="ATT Aleck Sans"/>
                <a:ea typeface="Calibri" panose="020F0502020204030204" pitchFamily="34" charset="0"/>
                <a:cs typeface="ATT Aleck Sans"/>
              </a:rPr>
              <a:t>,</a:t>
            </a:r>
            <a:r>
              <a:rPr lang="en-US" sz="1800" dirty="0">
                <a:effectLst/>
                <a:latin typeface="ATT Aleck Sans"/>
                <a:ea typeface="Calibri" panose="020F0502020204030204" pitchFamily="34" charset="0"/>
                <a:cs typeface="ATT Aleck Sans"/>
              </a:rPr>
              <a:t> be sure you can see the padlock icon.</a:t>
            </a: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6</a:t>
            </a:fld>
            <a:endParaRPr lang="en-US" dirty="0"/>
          </a:p>
        </p:txBody>
      </p:sp>
    </p:spTree>
    <p:extLst>
      <p:ext uri="{BB962C8B-B14F-4D97-AF65-F5344CB8AC3E}">
        <p14:creationId xmlns:p14="http://schemas.microsoft.com/office/powerpoint/2010/main" val="2593606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website does not have a padlock icon, it is not secure. If the website address does not begin with HTTPS, but instead uses HTTP without the S, the site is not secure.</a:t>
            </a:r>
          </a:p>
          <a:p>
            <a:endParaRPr lang="en-US" dirty="0"/>
          </a:p>
          <a:p>
            <a:r>
              <a:rPr lang="en-US" dirty="0"/>
              <a:t>[Enter for larger image and badge] Most modern browsers will show some kind of warning to help you determine whether the site is secure. In this example, see how the browser shows an exclamation point in a red circle to draw your attention?</a:t>
            </a:r>
          </a:p>
          <a:p>
            <a:endParaRPr lang="en-US" dirty="0"/>
          </a:p>
          <a:p>
            <a:r>
              <a:rPr lang="en-US" sz="1800" dirty="0">
                <a:solidFill>
                  <a:srgbClr val="000000"/>
                </a:solidFill>
                <a:effectLst/>
                <a:latin typeface="Calibri" panose="020F0502020204030204" pitchFamily="34" charset="0"/>
                <a:ea typeface="Calibri" panose="020F0502020204030204" pitchFamily="34" charset="0"/>
              </a:rPr>
              <a:t>If you don’t see the padlock, use a different website if possible.</a:t>
            </a:r>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7</a:t>
            </a:fld>
            <a:endParaRPr lang="en-US" dirty="0"/>
          </a:p>
        </p:txBody>
      </p:sp>
    </p:spTree>
    <p:extLst>
      <p:ext uri="{BB962C8B-B14F-4D97-AF65-F5344CB8AC3E}">
        <p14:creationId xmlns:p14="http://schemas.microsoft.com/office/powerpoint/2010/main" val="2690564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1" dirty="0">
                <a:solidFill>
                  <a:srgbClr val="00B0F0"/>
                </a:solidFill>
                <a:effectLst/>
                <a:latin typeface="ATT Aleck Sans" panose="020B0503020203020204" pitchFamily="34" charset="0"/>
                <a:ea typeface="Calibri" panose="020F0502020204030204" pitchFamily="34" charset="0"/>
                <a:cs typeface="Times New Roman" panose="02020603050405020304" pitchFamily="18" charset="0"/>
              </a:rPr>
              <a:t>INSTRUCTOR NOTE: </a:t>
            </a: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Facilitate a brief discussion with participants. For example: Have you created an online account? What kind of accounts have you created? Why would someone create an account on a website? </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Possible kinds of accounts that attendees may discuss: email, social media, job search sites, schools, banks, credit cards, media and news platforms, video streaming sites, retail sites</a:t>
            </a:r>
            <a:endParaRPr lang="en-US"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Talking points: A personal account is essential for things like email, where you want to have your own account that’s private to you. Many websites and apps offer or sometimes require a personal account to use them. A primary reason to create a personal account is so you can keep track of what you do on a website or app—watch streaming videos, apply for jobs, track purchases, and more. Some features of websites are available only if you’ve logged into your account. With an online account, you can pay bills for things like phones, rent or mortgage, and utilities. An online account is critical for things like bank accounts and other financial accounts. Why? So only you can access them.</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0" indent="0">
              <a:buClr>
                <a:schemeClr val="tx2"/>
              </a:buClr>
              <a:buFont typeface="Arial" panose="020B0604020202020204" pitchFamily="34" charset="0"/>
              <a:buNone/>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[Enter for bullet 1] </a:t>
            </a:r>
            <a:r>
              <a:rPr lang="en-US" sz="1800" dirty="0">
                <a:latin typeface="ATT Aleck Sans" panose="020B0503020203020204" pitchFamily="34" charset="0"/>
                <a:cs typeface="ATT Aleck Sans" panose="020B0503020203020204" pitchFamily="34" charset="0"/>
              </a:rPr>
              <a:t>You create a personal account so your information is </a:t>
            </a:r>
            <a:r>
              <a:rPr lang="en-US" sz="1800" b="1" dirty="0">
                <a:latin typeface="ATT Aleck Sans" panose="020B0503020203020204" pitchFamily="34" charset="0"/>
                <a:cs typeface="ATT Aleck Sans" panose="020B0503020203020204" pitchFamily="34" charset="0"/>
              </a:rPr>
              <a:t>accessible only to you.</a:t>
            </a: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1A2D79-0A70-4F98-91B6-5265C658D6AD}" type="slidenum">
              <a:rPr lang="en-US" smtClean="0"/>
              <a:t>8</a:t>
            </a:fld>
            <a:endParaRPr lang="en-US" dirty="0"/>
          </a:p>
        </p:txBody>
      </p:sp>
    </p:spTree>
    <p:extLst>
      <p:ext uri="{BB962C8B-B14F-4D97-AF65-F5344CB8AC3E}">
        <p14:creationId xmlns:p14="http://schemas.microsoft.com/office/powerpoint/2010/main" val="2334846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sz="180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Tie information on personal accounts to the importance of secure websites. Reiterate the information on secure websites.</a:t>
            </a:r>
          </a:p>
          <a:p>
            <a:pPr marL="0" marR="0">
              <a:lnSpc>
                <a:spcPct val="107000"/>
              </a:lnSpc>
              <a:spcBef>
                <a:spcPts val="0"/>
              </a:spcBef>
              <a:spcAft>
                <a:spcPts val="800"/>
              </a:spcAft>
            </a:pPr>
            <a:endPar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mn-lt"/>
                <a:ea typeface="+mn-ea"/>
                <a:cs typeface="+mn-cs"/>
              </a:rPr>
              <a:t>This is why secure websites are important—so your data is protected. It’s important to keep your account secure on any website. If someone gains access to one of your online accounts, your personal information could potentially be used to access other accounts as well. Or your account could even be used by hackers and fraudsters to commit crimes.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INSTRUCTOR NOTE: Before moving to Activity 1, review “parking lot” questions. If there are no questions in the parking lot, ask the attendees if they have any questions before you move to Activity 1.</a:t>
            </a:r>
          </a:p>
          <a:p>
            <a:endParaRPr lang="en-US" dirty="0"/>
          </a:p>
        </p:txBody>
      </p:sp>
      <p:sp>
        <p:nvSpPr>
          <p:cNvPr id="4" name="Slide Number Placeholder 3"/>
          <p:cNvSpPr>
            <a:spLocks noGrp="1"/>
          </p:cNvSpPr>
          <p:nvPr>
            <p:ph type="sldNum" sz="quarter" idx="5"/>
          </p:nvPr>
        </p:nvSpPr>
        <p:spPr/>
        <p:txBody>
          <a:bodyPr/>
          <a:lstStyle/>
          <a:p>
            <a:fld id="{0A1A2D79-0A70-4F98-91B6-5265C658D6AD}" type="slidenum">
              <a:rPr lang="en-US" smtClean="0"/>
              <a:t>9</a:t>
            </a:fld>
            <a:endParaRPr lang="en-US" dirty="0"/>
          </a:p>
        </p:txBody>
      </p:sp>
    </p:spTree>
    <p:extLst>
      <p:ext uri="{BB962C8B-B14F-4D97-AF65-F5344CB8AC3E}">
        <p14:creationId xmlns:p14="http://schemas.microsoft.com/office/powerpoint/2010/main" val="131134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3" y="3810002"/>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24" name="Rectangle 23"/>
          <p:cNvSpPr/>
          <p:nvPr/>
        </p:nvSpPr>
        <p:spPr>
          <a:xfrm flipV="1">
            <a:off x="5410201"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25" name="Rectangle 24"/>
          <p:cNvSpPr/>
          <p:nvPr/>
        </p:nvSpPr>
        <p:spPr>
          <a:xfrm flipV="1">
            <a:off x="5410201"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10" name="Rectangle 9"/>
          <p:cNvSpPr/>
          <p:nvPr/>
        </p:nvSpPr>
        <p:spPr>
          <a:xfrm>
            <a:off x="1" y="3675529"/>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28" name="Date Placeholder 27"/>
          <p:cNvSpPr>
            <a:spLocks noGrp="1"/>
          </p:cNvSpPr>
          <p:nvPr>
            <p:ph type="dt" sz="half" idx="10"/>
          </p:nvPr>
        </p:nvSpPr>
        <p:spPr>
          <a:xfrm>
            <a:off x="6705600" y="4206240"/>
            <a:ext cx="960120" cy="457200"/>
          </a:xfrm>
        </p:spPr>
        <p:txBody>
          <a:bodyPr/>
          <a:lstStyle/>
          <a:p>
            <a:fld id="{B4C5C9D0-3ED9-BA48-82A5-8CB113C49030}" type="datetime1">
              <a:rPr lang="en-US" smtClean="0"/>
              <a:t>5/17/22</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9" y="1136"/>
            <a:ext cx="747712" cy="365760"/>
          </a:xfrm>
        </p:spPr>
        <p:txBody>
          <a:bodyPr/>
          <a:lstStyle>
            <a:lvl1pPr algn="r">
              <a:defRPr sz="1350">
                <a:solidFill>
                  <a:schemeClr val="bg1"/>
                </a:solidFill>
              </a:defRPr>
            </a:lvl1pPr>
          </a:lstStyle>
          <a:p>
            <a:fld id="{EB8D04F6-AEC1-4939-8E7D-67D18480F1E2}" type="slidenum">
              <a:rPr lang="en-US" smtClean="0"/>
              <a:t>‹#›</a:t>
            </a:fld>
            <a:endParaRPr lang="en-US"/>
          </a:p>
        </p:txBody>
      </p:sp>
      <p:sp>
        <p:nvSpPr>
          <p:cNvPr id="9" name="Subtitle 8"/>
          <p:cNvSpPr>
            <a:spLocks noGrp="1"/>
          </p:cNvSpPr>
          <p:nvPr>
            <p:ph type="subTitle" idx="1"/>
          </p:nvPr>
        </p:nvSpPr>
        <p:spPr>
          <a:xfrm>
            <a:off x="457200" y="3899938"/>
            <a:ext cx="4953000" cy="1752600"/>
          </a:xfrm>
        </p:spPr>
        <p:txBody>
          <a:bodyPr/>
          <a:lstStyle>
            <a:lvl1pPr marL="48006" indent="0" algn="l">
              <a:buNone/>
              <a:defRPr sz="1800">
                <a:solidFill>
                  <a:schemeClr val="tx2"/>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8" name="Title 7"/>
          <p:cNvSpPr>
            <a:spLocks noGrp="1"/>
          </p:cNvSpPr>
          <p:nvPr>
            <p:ph type="ctrTitle"/>
          </p:nvPr>
        </p:nvSpPr>
        <p:spPr>
          <a:xfrm>
            <a:off x="457200" y="2401889"/>
            <a:ext cx="8458200" cy="1470025"/>
          </a:xfrm>
        </p:spPr>
        <p:txBody>
          <a:bodyPr anchor="b"/>
          <a:lstStyle>
            <a:lvl1pPr>
              <a:defRPr sz="3300">
                <a:solidFill>
                  <a:schemeClr val="bg1"/>
                </a:solidFill>
              </a:defRPr>
            </a:lvl1pPr>
          </a:lstStyle>
          <a:p>
            <a:r>
              <a:rPr kumimoji="0" lang="en-US"/>
              <a:t>Click to edit Master title style</a:t>
            </a:r>
          </a:p>
        </p:txBody>
      </p:sp>
    </p:spTree>
    <p:extLst>
      <p:ext uri="{BB962C8B-B14F-4D97-AF65-F5344CB8AC3E}">
        <p14:creationId xmlns:p14="http://schemas.microsoft.com/office/powerpoint/2010/main" val="422936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8A78161-422B-B94D-A16B-7FAE5BC59864}" type="datetime1">
              <a:rPr lang="en-US" smtClean="0"/>
              <a:t>5/17/22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D04F6-AEC1-4939-8E7D-67D18480F1E2}"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169584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64D9E0F-A8A0-FE42-83EA-4A02A57F90D5}" type="datetime1">
              <a:rPr lang="en-US" smtClean="0"/>
              <a:t>5/17/22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D04F6-AEC1-4939-8E7D-67D18480F1E2}" type="slidenum">
              <a:rPr lang="en-US" smtClean="0"/>
              <a:t>‹#›</a:t>
            </a:fld>
            <a:endParaRPr lang="en-US"/>
          </a:p>
        </p:txBody>
      </p:sp>
      <p:sp>
        <p:nvSpPr>
          <p:cNvPr id="3" name="Vertical Text Placeholder 2"/>
          <p:cNvSpPr>
            <a:spLocks noGrp="1"/>
          </p:cNvSpPr>
          <p:nvPr>
            <p:ph type="body" orient="vert" idx="1"/>
          </p:nvPr>
        </p:nvSpPr>
        <p:spPr>
          <a:xfrm>
            <a:off x="457200" y="1143000"/>
            <a:ext cx="6248400" cy="54483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Vertical Title 1"/>
          <p:cNvSpPr>
            <a:spLocks noGrp="1"/>
          </p:cNvSpPr>
          <p:nvPr>
            <p:ph type="title" orient="vert"/>
          </p:nvPr>
        </p:nvSpPr>
        <p:spPr>
          <a:xfrm>
            <a:off x="6781800" y="1143000"/>
            <a:ext cx="1905000" cy="5448300"/>
          </a:xfrm>
        </p:spPr>
        <p:txBody>
          <a:bodyPr vert="eaVert"/>
          <a:lstStyle/>
          <a:p>
            <a:r>
              <a:rPr kumimoji="0" lang="en-US"/>
              <a:t>Click to edit Master title style</a:t>
            </a:r>
          </a:p>
        </p:txBody>
      </p:sp>
    </p:spTree>
    <p:extLst>
      <p:ext uri="{BB962C8B-B14F-4D97-AF65-F5344CB8AC3E}">
        <p14:creationId xmlns:p14="http://schemas.microsoft.com/office/powerpoint/2010/main" val="1938425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440440B-B25B-9C47-A573-D61F6C2839FD}" type="datetime1">
              <a:rPr lang="en-US" smtClean="0"/>
              <a:t>5/17/22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D04F6-AEC1-4939-8E7D-67D18480F1E2}" type="slidenum">
              <a:rPr lang="en-US" smtClean="0"/>
              <a:t>‹#›</a:t>
            </a:fld>
            <a:endParaRPr lang="en-US"/>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165944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E77E24-560A-9143-BB20-D6C00912C298}" type="datetime1">
              <a:rPr lang="en-US" smtClean="0"/>
              <a:t>5/17/22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D04F6-AEC1-4939-8E7D-67D18480F1E2}" type="slidenum">
              <a:rPr lang="en-US" smtClean="0"/>
              <a:t>‹#›</a:t>
            </a:fld>
            <a:endParaRPr lang="en-US"/>
          </a:p>
        </p:txBody>
      </p:sp>
      <p:sp>
        <p:nvSpPr>
          <p:cNvPr id="3" name="Text Placeholder 2"/>
          <p:cNvSpPr>
            <a:spLocks noGrp="1"/>
          </p:cNvSpPr>
          <p:nvPr>
            <p:ph type="body" idx="1"/>
          </p:nvPr>
        </p:nvSpPr>
        <p:spPr>
          <a:xfrm>
            <a:off x="722313" y="3367088"/>
            <a:ext cx="7772400" cy="1509712"/>
          </a:xfrm>
        </p:spPr>
        <p:txBody>
          <a:bodyPr anchor="t"/>
          <a:lstStyle>
            <a:lvl1pPr marL="34290" indent="0">
              <a:buNone/>
              <a:defRPr sz="1575" b="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2" name="Title 1"/>
          <p:cNvSpPr>
            <a:spLocks noGrp="1"/>
          </p:cNvSpPr>
          <p:nvPr>
            <p:ph type="title"/>
          </p:nvPr>
        </p:nvSpPr>
        <p:spPr>
          <a:xfrm>
            <a:off x="722313" y="1981202"/>
            <a:ext cx="7772400" cy="1362075"/>
          </a:xfrm>
        </p:spPr>
        <p:txBody>
          <a:bodyPr anchor="b">
            <a:noAutofit/>
          </a:bodyPr>
          <a:lstStyle>
            <a:lvl1pPr algn="l">
              <a:buNone/>
              <a:defRPr sz="3225"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3515622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37E14FE-B324-FB44-ABA1-266D0EC3CA66}" type="datetime1">
              <a:rPr lang="en-US" smtClean="0"/>
              <a:t>5/17/22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8D04F6-AEC1-4939-8E7D-67D18480F1E2}" type="slidenum">
              <a:rPr lang="en-US" smtClean="0"/>
              <a:t>‹#›</a:t>
            </a:fld>
            <a:endParaRPr lang="en-US"/>
          </a:p>
        </p:txBody>
      </p:sp>
      <p:sp>
        <p:nvSpPr>
          <p:cNvPr id="4" name="Content Placeholder 3"/>
          <p:cNvSpPr>
            <a:spLocks noGrp="1"/>
          </p:cNvSpPr>
          <p:nvPr>
            <p:ph sz="half" idx="2"/>
          </p:nvPr>
        </p:nvSpPr>
        <p:spPr>
          <a:xfrm>
            <a:off x="4648200" y="2249426"/>
            <a:ext cx="4038600" cy="4341875"/>
          </a:xfrm>
        </p:spPr>
        <p:txBody>
          <a:bodyPr/>
          <a:lstStyle>
            <a:lvl1pPr>
              <a:defRPr sz="1500"/>
            </a:lvl1pPr>
            <a:lvl2pPr>
              <a:defRPr sz="1425"/>
            </a:lvl2pPr>
            <a:lvl3pPr>
              <a:defRPr sz="1350"/>
            </a:lvl3pPr>
            <a:lvl4pPr>
              <a:defRPr sz="1350"/>
            </a:lvl4pPr>
            <a:lvl5pPr>
              <a:defRPr sz="135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Content Placeholder 2"/>
          <p:cNvSpPr>
            <a:spLocks noGrp="1"/>
          </p:cNvSpPr>
          <p:nvPr>
            <p:ph sz="half" idx="1"/>
          </p:nvPr>
        </p:nvSpPr>
        <p:spPr>
          <a:xfrm>
            <a:off x="457200" y="2249426"/>
            <a:ext cx="4038600" cy="4341875"/>
          </a:xfrm>
        </p:spPr>
        <p:txBody>
          <a:bodyPr/>
          <a:lstStyle>
            <a:lvl1pPr>
              <a:defRPr sz="1500"/>
            </a:lvl1pPr>
            <a:lvl2pPr>
              <a:defRPr sz="1425"/>
            </a:lvl2pPr>
            <a:lvl3pPr>
              <a:defRPr sz="1350"/>
            </a:lvl3pPr>
            <a:lvl4pPr>
              <a:defRPr sz="1350"/>
            </a:lvl4pPr>
            <a:lvl5pPr>
              <a:defRPr sz="135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3288240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6" name="Date Placeholder 25"/>
          <p:cNvSpPr>
            <a:spLocks noGrp="1"/>
          </p:cNvSpPr>
          <p:nvPr>
            <p:ph type="dt" sz="half" idx="10"/>
          </p:nvPr>
        </p:nvSpPr>
        <p:spPr/>
        <p:txBody>
          <a:bodyPr rtlCol="0"/>
          <a:lstStyle/>
          <a:p>
            <a:fld id="{15D9793C-9E3F-B943-883A-16A94EF6225E}" type="datetime1">
              <a:rPr lang="en-US" smtClean="0"/>
              <a:t>5/17/22</a:t>
            </a:fld>
            <a:endParaRPr lang="en-US"/>
          </a:p>
        </p:txBody>
      </p:sp>
      <p:sp>
        <p:nvSpPr>
          <p:cNvPr id="27" name="Slide Number Placeholder 26"/>
          <p:cNvSpPr>
            <a:spLocks noGrp="1"/>
          </p:cNvSpPr>
          <p:nvPr>
            <p:ph type="sldNum" sz="quarter" idx="11"/>
          </p:nvPr>
        </p:nvSpPr>
        <p:spPr/>
        <p:txBody>
          <a:bodyPr rtlCol="0"/>
          <a:lstStyle/>
          <a:p>
            <a:fld id="{EB8D04F6-AEC1-4939-8E7D-67D18480F1E2}"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
        <p:nvSpPr>
          <p:cNvPr id="6" name="Content Placeholder 5"/>
          <p:cNvSpPr>
            <a:spLocks noGrp="1"/>
          </p:cNvSpPr>
          <p:nvPr>
            <p:ph sz="quarter" idx="4"/>
          </p:nvPr>
        </p:nvSpPr>
        <p:spPr>
          <a:xfrm>
            <a:off x="4718305" y="2708519"/>
            <a:ext cx="4041775" cy="3886200"/>
          </a:xfrm>
        </p:spPr>
        <p:txBody>
          <a:bodyPr/>
          <a:lstStyle>
            <a:lvl1pPr>
              <a:defRPr sz="1500"/>
            </a:lvl1pPr>
            <a:lvl2pPr>
              <a:defRPr sz="1500"/>
            </a:lvl2pPr>
            <a:lvl3pPr>
              <a:defRPr sz="1350"/>
            </a:lvl3pPr>
            <a:lvl4pPr>
              <a:defRPr sz="1200"/>
            </a:lvl4pPr>
            <a:lvl5pPr>
              <a:defRPr sz="12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4721226" y="2244970"/>
            <a:ext cx="4041775" cy="457200"/>
          </a:xfrm>
          <a:solidFill>
            <a:schemeClr val="accent2">
              <a:lumMod val="60000"/>
              <a:lumOff val="40000"/>
              <a:alpha val="25000"/>
            </a:schemeClr>
          </a:solidFill>
          <a:ln w="12700">
            <a:solidFill>
              <a:schemeClr val="accent2"/>
            </a:solidFill>
          </a:ln>
        </p:spPr>
        <p:txBody>
          <a:bodyPr anchor="ctr">
            <a:noAutofit/>
          </a:bodyPr>
          <a:lstStyle>
            <a:lvl1pPr marL="34290" indent="0">
              <a:buNone/>
              <a:defRPr sz="1425" b="1">
                <a:solidFill>
                  <a:schemeClr val="tx1">
                    <a:tint val="95000"/>
                  </a:schemeClr>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1500"/>
            </a:lvl1pPr>
            <a:lvl2pPr>
              <a:defRPr sz="1500"/>
            </a:lvl2pPr>
            <a:lvl3pPr>
              <a:defRPr sz="1350"/>
            </a:lvl3pPr>
            <a:lvl4pPr>
              <a:defRPr sz="1200"/>
            </a:lvl4pPr>
            <a:lvl5pPr>
              <a:defRPr sz="12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1"/>
          </p:nvPr>
        </p:nvSpPr>
        <p:spPr>
          <a:xfrm>
            <a:off x="381000" y="2244970"/>
            <a:ext cx="4041648" cy="457200"/>
          </a:xfrm>
          <a:solidFill>
            <a:schemeClr val="accent2">
              <a:lumMod val="60000"/>
              <a:lumOff val="40000"/>
              <a:alpha val="25000"/>
            </a:schemeClr>
          </a:solidFill>
          <a:ln w="12700">
            <a:solidFill>
              <a:schemeClr val="accent2"/>
            </a:solidFill>
          </a:ln>
        </p:spPr>
        <p:txBody>
          <a:bodyPr anchor="ctr">
            <a:noAutofit/>
          </a:bodyPr>
          <a:lstStyle>
            <a:lvl1pPr marL="34290" indent="0">
              <a:buNone/>
              <a:defRPr sz="1425" b="1">
                <a:solidFill>
                  <a:schemeClr val="tx1">
                    <a:tint val="95000"/>
                  </a:schemeClr>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a:t>Click to edit Master text styles</a:t>
            </a:r>
          </a:p>
        </p:txBody>
      </p:sp>
      <p:sp>
        <p:nvSpPr>
          <p:cNvPr id="2" name="Title 1"/>
          <p:cNvSpPr>
            <a:spLocks noGrp="1"/>
          </p:cNvSpPr>
          <p:nvPr>
            <p:ph type="title"/>
          </p:nvPr>
        </p:nvSpPr>
        <p:spPr>
          <a:xfrm>
            <a:off x="381000" y="1143000"/>
            <a:ext cx="8382000" cy="1069848"/>
          </a:xfrm>
        </p:spPr>
        <p:txBody>
          <a:bodyPr anchor="ctr"/>
          <a:lstStyle>
            <a:lvl1pPr>
              <a:defRPr sz="3000" b="0" i="0" cap="none" baseline="0"/>
            </a:lvl1pPr>
          </a:lstStyle>
          <a:p>
            <a:r>
              <a:rPr kumimoji="0" lang="en-US"/>
              <a:t>Click to edit Master title style</a:t>
            </a:r>
          </a:p>
        </p:txBody>
      </p:sp>
    </p:spTree>
    <p:extLst>
      <p:ext uri="{BB962C8B-B14F-4D97-AF65-F5344CB8AC3E}">
        <p14:creationId xmlns:p14="http://schemas.microsoft.com/office/powerpoint/2010/main" val="4208249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583680" y="612648"/>
            <a:ext cx="957264" cy="457200"/>
          </a:xfrm>
        </p:spPr>
        <p:txBody>
          <a:bodyPr/>
          <a:lstStyle/>
          <a:p>
            <a:fld id="{159B45CA-6D90-594E-8598-10DDEE7F7FA8}" type="datetime1">
              <a:rPr lang="en-US" smtClean="0"/>
              <a:t>5/17/22</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EB8D04F6-AEC1-4939-8E7D-67D18480F1E2}" type="slidenum">
              <a:rPr lang="en-US" smtClean="0"/>
              <a:t>‹#›</a:t>
            </a:fld>
            <a:endParaRPr lang="en-US"/>
          </a:p>
        </p:txBody>
      </p:sp>
      <p:sp>
        <p:nvSpPr>
          <p:cNvPr id="2" name="Title 1"/>
          <p:cNvSpPr>
            <a:spLocks noGrp="1"/>
          </p:cNvSpPr>
          <p:nvPr>
            <p:ph type="title"/>
          </p:nvPr>
        </p:nvSpPr>
        <p:spPr>
          <a:xfrm>
            <a:off x="457200" y="1143000"/>
            <a:ext cx="8229600" cy="1069848"/>
          </a:xfrm>
        </p:spPr>
        <p:txBody>
          <a:bodyPr anchor="ctr"/>
          <a:lstStyle>
            <a:lvl1pPr>
              <a:defRPr sz="3000">
                <a:solidFill>
                  <a:schemeClr val="tx2"/>
                </a:solidFill>
              </a:defRPr>
            </a:lvl1pPr>
          </a:lstStyle>
          <a:p>
            <a:r>
              <a:rPr kumimoji="0" lang="en-US"/>
              <a:t>Click to edit Master title style</a:t>
            </a:r>
          </a:p>
        </p:txBody>
      </p:sp>
    </p:spTree>
    <p:extLst>
      <p:ext uri="{BB962C8B-B14F-4D97-AF65-F5344CB8AC3E}">
        <p14:creationId xmlns:p14="http://schemas.microsoft.com/office/powerpoint/2010/main" val="2631425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FA5C7A-0903-3D48-84D2-682DAE0AB307}" type="datetime1">
              <a:rPr lang="en-US" smtClean="0"/>
              <a:t>5/17/22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8D04F6-AEC1-4939-8E7D-67D18480F1E2}" type="slidenum">
              <a:rPr lang="en-US" smtClean="0"/>
              <a:t>‹#›</a:t>
            </a:fld>
            <a:endParaRPr lang="en-US"/>
          </a:p>
        </p:txBody>
      </p:sp>
    </p:spTree>
    <p:extLst>
      <p:ext uri="{BB962C8B-B14F-4D97-AF65-F5344CB8AC3E}">
        <p14:creationId xmlns:p14="http://schemas.microsoft.com/office/powerpoint/2010/main" val="3555462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AF099F0-90C3-0A46-8134-36456B2AD780}" type="datetime1">
              <a:rPr lang="en-US" smtClean="0"/>
              <a:t>5/17/22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8D04F6-AEC1-4939-8E7D-67D18480F1E2}" type="slidenum">
              <a:rPr lang="en-US" smtClean="0"/>
              <a:t>‹#›</a:t>
            </a:fld>
            <a:endParaRPr lang="en-US"/>
          </a:p>
        </p:txBody>
      </p:sp>
      <p:sp>
        <p:nvSpPr>
          <p:cNvPr id="4" name="Content Placeholder 3"/>
          <p:cNvSpPr>
            <a:spLocks noGrp="1"/>
          </p:cNvSpPr>
          <p:nvPr>
            <p:ph sz="half" idx="1"/>
          </p:nvPr>
        </p:nvSpPr>
        <p:spPr>
          <a:xfrm>
            <a:off x="152400" y="776288"/>
            <a:ext cx="5102352" cy="5805083"/>
          </a:xfrm>
        </p:spPr>
        <p:txBody>
          <a:bodyPr/>
          <a:lstStyle>
            <a:lvl1pPr>
              <a:defRPr sz="2400"/>
            </a:lvl1pPr>
            <a:lvl2pPr>
              <a:defRPr sz="2100"/>
            </a:lvl2pPr>
            <a:lvl3pPr>
              <a:defRPr sz="1800"/>
            </a:lvl3pPr>
            <a:lvl4pPr>
              <a:defRPr sz="1500"/>
            </a:lvl4pPr>
            <a:lvl5pPr>
              <a:defRPr sz="15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5353496" y="2010728"/>
            <a:ext cx="3383280" cy="4580573"/>
          </a:xfrm>
        </p:spPr>
        <p:txBody>
          <a:bodyPr/>
          <a:lstStyle>
            <a:lvl1pPr marL="6858" indent="0">
              <a:buNone/>
              <a:defRPr sz="10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2" name="Title 1"/>
          <p:cNvSpPr>
            <a:spLocks noGrp="1"/>
          </p:cNvSpPr>
          <p:nvPr>
            <p:ph type="title"/>
          </p:nvPr>
        </p:nvSpPr>
        <p:spPr>
          <a:xfrm>
            <a:off x="5353496" y="1101970"/>
            <a:ext cx="3383280" cy="877824"/>
          </a:xfrm>
        </p:spPr>
        <p:txBody>
          <a:bodyPr anchor="b"/>
          <a:lstStyle>
            <a:lvl1pPr algn="l">
              <a:buNone/>
              <a:defRPr sz="1350" b="1"/>
            </a:lvl1pPr>
          </a:lstStyle>
          <a:p>
            <a:r>
              <a:rPr kumimoji="0" lang="en-US"/>
              <a:t>Click to edit Master title style</a:t>
            </a:r>
          </a:p>
        </p:txBody>
      </p:sp>
    </p:spTree>
    <p:extLst>
      <p:ext uri="{BB962C8B-B14F-4D97-AF65-F5344CB8AC3E}">
        <p14:creationId xmlns:p14="http://schemas.microsoft.com/office/powerpoint/2010/main" val="2898305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A609E29-433C-E84F-A70D-A8A2D06B949E}" type="datetime1">
              <a:rPr lang="en-US" smtClean="0"/>
              <a:t>5/17/22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8D04F6-AEC1-4939-8E7D-67D18480F1E2}" type="slidenum">
              <a:rPr lang="en-US" smtClean="0"/>
              <a:t>‹#›</a:t>
            </a:fld>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24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10"/>
            <a:ext cx="2590800" cy="2516489"/>
          </a:xfrm>
        </p:spPr>
        <p:txBody>
          <a:bodyPr lIns="0" tIns="0" rIns="45720" anchor="t"/>
          <a:lstStyle>
            <a:lvl1pPr marL="0" indent="0">
              <a:lnSpc>
                <a:spcPct val="100000"/>
              </a:lnSpc>
              <a:spcBef>
                <a:spcPts val="0"/>
              </a:spcBef>
              <a:buFontTx/>
              <a:buNone/>
              <a:defRPr sz="9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2" name="Title 1"/>
          <p:cNvSpPr>
            <a:spLocks noGrp="1"/>
          </p:cNvSpPr>
          <p:nvPr>
            <p:ph type="title"/>
          </p:nvPr>
        </p:nvSpPr>
        <p:spPr>
          <a:xfrm>
            <a:off x="5440435" y="1109162"/>
            <a:ext cx="586803" cy="4681637"/>
          </a:xfrm>
        </p:spPr>
        <p:txBody>
          <a:bodyPr vert="vert270" lIns="45720" tIns="0" rIns="45720" anchor="t"/>
          <a:lstStyle>
            <a:lvl1pPr algn="ctr">
              <a:buNone/>
              <a:defRPr sz="1500" b="1"/>
            </a:lvl1pPr>
          </a:lstStyle>
          <a:p>
            <a:r>
              <a:rPr kumimoji="0" lang="en-US"/>
              <a:t>Click to edit Master title style</a:t>
            </a:r>
          </a:p>
        </p:txBody>
      </p:sp>
    </p:spTree>
    <p:extLst>
      <p:ext uri="{BB962C8B-B14F-4D97-AF65-F5344CB8AC3E}">
        <p14:creationId xmlns:p14="http://schemas.microsoft.com/office/powerpoint/2010/main" val="3420971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20"/>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0" name="Rectangle 29"/>
          <p:cNvSpPr/>
          <p:nvPr/>
        </p:nvSpPr>
        <p:spPr>
          <a:xfrm>
            <a:off x="1" y="308278"/>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1" name="Rectangle 30"/>
          <p:cNvSpPr/>
          <p:nvPr/>
        </p:nvSpPr>
        <p:spPr>
          <a:xfrm flipV="1">
            <a:off x="5410183" y="360248"/>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2" name="Rectangle 31"/>
          <p:cNvSpPr/>
          <p:nvPr/>
        </p:nvSpPr>
        <p:spPr>
          <a:xfrm flipV="1">
            <a:off x="5410201" y="440114"/>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5" name="Rectangle 34"/>
          <p:cNvSpPr/>
          <p:nvPr/>
        </p:nvSpPr>
        <p:spPr bwMode="invGray">
          <a:xfrm>
            <a:off x="9084967"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dirty="0"/>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600">
                <a:solidFill>
                  <a:schemeClr val="accent2"/>
                </a:solidFill>
              </a:defRPr>
            </a:lvl1pPr>
          </a:lstStyle>
          <a:p>
            <a:fld id="{8C2B7BD4-A8BB-EC40-9C82-E144D91D0F2E}" type="datetime1">
              <a:rPr lang="en-US" smtClean="0"/>
              <a:t>5/17/22</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6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350">
                <a:solidFill>
                  <a:srgbClr val="FFFFFF"/>
                </a:solidFill>
              </a:defRPr>
            </a:lvl1pPr>
          </a:lstStyle>
          <a:p>
            <a:fld id="{EB8D04F6-AEC1-4939-8E7D-67D18480F1E2}" type="slidenum">
              <a:rPr lang="en-US" smtClean="0"/>
              <a:t>‹#›</a:t>
            </a:fld>
            <a:endParaRPr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endParaRPr kumimoji="0" lang="en-US" dirty="0"/>
          </a:p>
        </p:txBody>
      </p:sp>
    </p:spTree>
    <p:extLst>
      <p:ext uri="{BB962C8B-B14F-4D97-AF65-F5344CB8AC3E}">
        <p14:creationId xmlns:p14="http://schemas.microsoft.com/office/powerpoint/2010/main" val="21261249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rtl="0" eaLnBrk="1" latinLnBrk="0" hangingPunct="1">
        <a:spcBef>
          <a:spcPct val="0"/>
        </a:spcBef>
        <a:buNone/>
        <a:defRPr kumimoji="0" sz="3000" kern="1200">
          <a:solidFill>
            <a:schemeClr val="tx2"/>
          </a:solidFill>
          <a:latin typeface="+mj-lt"/>
          <a:ea typeface="+mj-ea"/>
          <a:cs typeface="+mj-cs"/>
        </a:defRPr>
      </a:lvl1pPr>
    </p:titleStyle>
    <p:bodyStyle>
      <a:lvl1pPr marL="274320" indent="-192024" algn="l" rtl="0" eaLnBrk="1" latinLnBrk="0" hangingPunct="1">
        <a:spcBef>
          <a:spcPts val="225"/>
        </a:spcBef>
        <a:buClr>
          <a:schemeClr val="accent3"/>
        </a:buClr>
        <a:buFont typeface="Georgia"/>
        <a:buChar char="•"/>
        <a:defRPr kumimoji="0" sz="2100" kern="1200">
          <a:solidFill>
            <a:schemeClr val="tx2"/>
          </a:solidFill>
          <a:latin typeface="+mn-lt"/>
          <a:ea typeface="+mn-ea"/>
          <a:cs typeface="+mn-cs"/>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mn-lt"/>
          <a:ea typeface="+mn-ea"/>
          <a:cs typeface="+mn-cs"/>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mn-lt"/>
          <a:ea typeface="+mn-ea"/>
          <a:cs typeface="+mn-cs"/>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mn-lt"/>
          <a:ea typeface="+mn-ea"/>
          <a:cs typeface="+mn-cs"/>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mn-lt"/>
          <a:ea typeface="+mn-ea"/>
          <a:cs typeface="+mn-cs"/>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5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5.jpe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23.jpeg"/><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29.xml"/><Relationship Id="rId5" Type="http://schemas.openxmlformats.org/officeDocument/2006/relationships/image" Target="../media/image14.png"/><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27.png"/><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28.png"/><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28.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33.xml"/><Relationship Id="rId5" Type="http://schemas.openxmlformats.org/officeDocument/2006/relationships/image" Target="../media/image28.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34.xml"/><Relationship Id="rId5" Type="http://schemas.openxmlformats.org/officeDocument/2006/relationships/image" Target="../media/image29.png"/><Relationship Id="rId4" Type="http://schemas.openxmlformats.org/officeDocument/2006/relationships/image" Target="../media/image1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image" Target="../media/image29.png"/><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xml"/><Relationship Id="rId1" Type="http://schemas.openxmlformats.org/officeDocument/2006/relationships/tags" Target="../tags/tag3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37.xml"/><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39.xml"/><Relationship Id="rId5" Type="http://schemas.openxmlformats.org/officeDocument/2006/relationships/image" Target="../media/image33.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image" Target="../media/image34.png"/><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41.xml"/><Relationship Id="rId5" Type="http://schemas.openxmlformats.org/officeDocument/2006/relationships/image" Target="../media/image28.png"/><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30.png"/><Relationship Id="rId4" Type="http://schemas.openxmlformats.org/officeDocument/2006/relationships/image" Target="../media/image13.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43.xml"/><Relationship Id="rId5" Type="http://schemas.openxmlformats.org/officeDocument/2006/relationships/image" Target="../media/image35.png"/><Relationship Id="rId4" Type="http://schemas.openxmlformats.org/officeDocument/2006/relationships/image" Target="../media/image1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44.xml"/><Relationship Id="rId5" Type="http://schemas.openxmlformats.org/officeDocument/2006/relationships/image" Target="../media/image28.png"/><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45.xml"/><Relationship Id="rId5" Type="http://schemas.openxmlformats.org/officeDocument/2006/relationships/image" Target="../media/image36.jpeg"/><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3.xml"/><Relationship Id="rId1" Type="http://schemas.openxmlformats.org/officeDocument/2006/relationships/tags" Target="../tags/tag4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6.xml"/><Relationship Id="rId1" Type="http://schemas.openxmlformats.org/officeDocument/2006/relationships/tags" Target="../tags/tag47.xml"/><Relationship Id="rId4" Type="http://schemas.openxmlformats.org/officeDocument/2006/relationships/image" Target="../media/image37.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48.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49.xml"/><Relationship Id="rId4" Type="http://schemas.openxmlformats.org/officeDocument/2006/relationships/image" Target="../media/image39.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tags" Target="../tags/tag50.xml"/><Relationship Id="rId4" Type="http://schemas.openxmlformats.org/officeDocument/2006/relationships/image" Target="../media/image4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tags" Target="../tags/tag51.xml"/><Relationship Id="rId4" Type="http://schemas.openxmlformats.org/officeDocument/2006/relationships/image" Target="../media/image4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tags" Target="../tags/tag52.xml"/><Relationship Id="rId4" Type="http://schemas.openxmlformats.org/officeDocument/2006/relationships/image" Target="../media/image42.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tags" Target="../tags/tag53.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6.xml"/><Relationship Id="rId1" Type="http://schemas.openxmlformats.org/officeDocument/2006/relationships/tags" Target="../tags/tag55.xml"/><Relationship Id="rId5" Type="http://schemas.openxmlformats.org/officeDocument/2006/relationships/image" Target="../media/image2.jpeg"/><Relationship Id="rId4" Type="http://schemas.openxmlformats.org/officeDocument/2006/relationships/hyperlink" Target="https://www.digitallearn.org/" TargetMode="Externa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xml"/><Relationship Id="rId1" Type="http://schemas.openxmlformats.org/officeDocument/2006/relationships/tags" Target="../tags/tag56.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700" y="3848099"/>
            <a:ext cx="5165500" cy="1333501"/>
          </a:xfrm>
        </p:spPr>
        <p:txBody>
          <a:bodyPr>
            <a:noAutofit/>
          </a:bodyPr>
          <a:lstStyle/>
          <a:p>
            <a:r>
              <a:rPr lang="en-US" sz="2400" dirty="0">
                <a:solidFill>
                  <a:schemeClr val="accent2">
                    <a:lumMod val="50000"/>
                  </a:schemeClr>
                </a:solidFill>
              </a:rPr>
              <a:t>Instructor Name: </a:t>
            </a:r>
          </a:p>
          <a:p>
            <a:r>
              <a:rPr lang="en-US" sz="2400" dirty="0">
                <a:solidFill>
                  <a:schemeClr val="accent2">
                    <a:lumMod val="50000"/>
                  </a:schemeClr>
                </a:solidFill>
              </a:rPr>
              <a:t>Instructor Title:</a:t>
            </a:r>
          </a:p>
          <a:p>
            <a:r>
              <a:rPr lang="en-US" sz="2400" dirty="0">
                <a:solidFill>
                  <a:schemeClr val="accent2">
                    <a:lumMod val="50000"/>
                  </a:schemeClr>
                </a:solidFill>
              </a:rPr>
              <a:t>Location Name:</a:t>
            </a:r>
          </a:p>
        </p:txBody>
      </p:sp>
      <p:sp>
        <p:nvSpPr>
          <p:cNvPr id="2" name="Title 1"/>
          <p:cNvSpPr>
            <a:spLocks noGrp="1"/>
          </p:cNvSpPr>
          <p:nvPr>
            <p:ph type="ctrTitle"/>
          </p:nvPr>
        </p:nvSpPr>
        <p:spPr>
          <a:xfrm>
            <a:off x="228600" y="2824162"/>
            <a:ext cx="8839200" cy="990600"/>
          </a:xfrm>
        </p:spPr>
        <p:txBody>
          <a:bodyPr>
            <a:normAutofit/>
          </a:bodyPr>
          <a:lstStyle/>
          <a:p>
            <a:r>
              <a:rPr lang="en-US" sz="4800" dirty="0"/>
              <a:t>Cybersecurity Basics</a:t>
            </a:r>
            <a:endParaRPr lang="en-US" sz="2800" b="1" i="1" dirty="0">
              <a:effectLst/>
              <a:cs typeface="Courier New" panose="02070309020205020404" pitchFamily="49" charset="0"/>
            </a:endParaRPr>
          </a:p>
        </p:txBody>
      </p:sp>
      <p:pic>
        <p:nvPicPr>
          <p:cNvPr id="6" name="Picture 5">
            <a:extLst>
              <a:ext uri="{FF2B5EF4-FFF2-40B4-BE49-F238E27FC236}">
                <a16:creationId xmlns:a16="http://schemas.microsoft.com/office/drawing/2014/main" id="{92442EDF-A86E-460E-A912-D43713CFF3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3846" y="4388209"/>
            <a:ext cx="3135454" cy="733780"/>
          </a:xfrm>
          <a:prstGeom prst="rect">
            <a:avLst/>
          </a:prstGeom>
        </p:spPr>
      </p:pic>
      <p:sp>
        <p:nvSpPr>
          <p:cNvPr id="7" name="Rectangle 6">
            <a:extLst>
              <a:ext uri="{FF2B5EF4-FFF2-40B4-BE49-F238E27FC236}">
                <a16:creationId xmlns:a16="http://schemas.microsoft.com/office/drawing/2014/main" id="{FE2A9B54-8300-4A6C-ABBF-7058E381C8B8}"/>
              </a:ext>
            </a:extLst>
          </p:cNvPr>
          <p:cNvSpPr/>
          <p:nvPr/>
        </p:nvSpPr>
        <p:spPr>
          <a:xfrm>
            <a:off x="0" y="6488826"/>
            <a:ext cx="9050676" cy="338554"/>
          </a:xfrm>
          <a:prstGeom prst="rect">
            <a:avLst/>
          </a:prstGeom>
        </p:spPr>
        <p:txBody>
          <a:bodyPr wrap="square">
            <a:spAutoFit/>
          </a:bodyPr>
          <a:lstStyle/>
          <a:p>
            <a:pPr lvl="0" algn="ctr" eaLnBrk="0" fontAlgn="base" hangingPunct="0">
              <a:spcBef>
                <a:spcPct val="0"/>
              </a:spcBef>
              <a:spcAft>
                <a:spcPct val="0"/>
              </a:spcAft>
              <a:tabLst>
                <a:tab pos="2743200" algn="ctr"/>
                <a:tab pos="5486400" algn="r"/>
                <a:tab pos="6572250" algn="r"/>
              </a:tabLst>
            </a:pPr>
            <a:r>
              <a:rPr lang="en-US" sz="1600" dirty="0"/>
              <a:t>Provided by AT&amp;T and the Public Library Association.</a:t>
            </a:r>
            <a:endParaRPr lang="en-US" altLang="en-US" sz="1600" dirty="0"/>
          </a:p>
        </p:txBody>
      </p:sp>
      <p:sp>
        <p:nvSpPr>
          <p:cNvPr id="4" name="Slide Number Placeholder 3">
            <a:extLst>
              <a:ext uri="{FF2B5EF4-FFF2-40B4-BE49-F238E27FC236}">
                <a16:creationId xmlns:a16="http://schemas.microsoft.com/office/drawing/2014/main" id="{80F72069-9842-424D-A4BF-54091EC582E1}"/>
              </a:ext>
            </a:extLst>
          </p:cNvPr>
          <p:cNvSpPr>
            <a:spLocks noGrp="1"/>
          </p:cNvSpPr>
          <p:nvPr>
            <p:ph type="sldNum" sz="quarter" idx="12"/>
          </p:nvPr>
        </p:nvSpPr>
        <p:spPr/>
        <p:txBody>
          <a:bodyPr/>
          <a:lstStyle/>
          <a:p>
            <a:fld id="{EB8D04F6-AEC1-4939-8E7D-67D18480F1E2}" type="slidenum">
              <a:rPr lang="en-US" smtClean="0"/>
              <a:t>1</a:t>
            </a:fld>
            <a:endParaRPr lang="en-US"/>
          </a:p>
        </p:txBody>
      </p:sp>
      <p:sp>
        <p:nvSpPr>
          <p:cNvPr id="10" name="TextBox 9">
            <a:extLst>
              <a:ext uri="{FF2B5EF4-FFF2-40B4-BE49-F238E27FC236}">
                <a16:creationId xmlns:a16="http://schemas.microsoft.com/office/drawing/2014/main" id="{93691193-4DF8-F127-5461-77031674EFA7}"/>
              </a:ext>
            </a:extLst>
          </p:cNvPr>
          <p:cNvSpPr txBox="1"/>
          <p:nvPr/>
        </p:nvSpPr>
        <p:spPr>
          <a:xfrm>
            <a:off x="5763846" y="5510770"/>
            <a:ext cx="2909889" cy="369332"/>
          </a:xfrm>
          <a:prstGeom prst="rect">
            <a:avLst/>
          </a:prstGeom>
          <a:noFill/>
        </p:spPr>
        <p:txBody>
          <a:bodyPr wrap="square" rtlCol="0">
            <a:spAutoFit/>
          </a:bodyPr>
          <a:lstStyle/>
          <a:p>
            <a:pPr algn="ctr"/>
            <a:r>
              <a:rPr lang="en-US" dirty="0"/>
              <a:t>Insert Your Logo Here</a:t>
            </a:r>
          </a:p>
        </p:txBody>
      </p:sp>
    </p:spTree>
    <p:extLst>
      <p:ext uri="{BB962C8B-B14F-4D97-AF65-F5344CB8AC3E}">
        <p14:creationId xmlns:p14="http://schemas.microsoft.com/office/powerpoint/2010/main" val="1468522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10</a:t>
            </a:fld>
            <a:endParaRPr lang="en-US"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normAutofit/>
          </a:bodyPr>
          <a:lstStyle/>
          <a:p>
            <a:r>
              <a:rPr lang="en-US" sz="4800" dirty="0"/>
              <a:t>Activity # 1</a:t>
            </a:r>
          </a:p>
        </p:txBody>
      </p:sp>
    </p:spTree>
    <p:custDataLst>
      <p:tags r:id="rId1"/>
    </p:custDataLst>
    <p:extLst>
      <p:ext uri="{BB962C8B-B14F-4D97-AF65-F5344CB8AC3E}">
        <p14:creationId xmlns:p14="http://schemas.microsoft.com/office/powerpoint/2010/main" val="1747823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D5E6E6-F59E-48EF-98F9-7FF84C20EEB7}"/>
              </a:ext>
            </a:extLst>
          </p:cNvPr>
          <p:cNvSpPr>
            <a:spLocks noGrp="1"/>
          </p:cNvSpPr>
          <p:nvPr>
            <p:ph type="sldNum" sz="quarter" idx="12"/>
          </p:nvPr>
        </p:nvSpPr>
        <p:spPr/>
        <p:txBody>
          <a:bodyPr/>
          <a:lstStyle/>
          <a:p>
            <a:fld id="{D852D4E8-E283-404D-80D7-3AF63315721A}" type="slidenum">
              <a:rPr lang="en-US" smtClean="0"/>
              <a:t>11</a:t>
            </a:fld>
            <a:endParaRPr lang="en-US" dirty="0"/>
          </a:p>
        </p:txBody>
      </p:sp>
      <p:sp>
        <p:nvSpPr>
          <p:cNvPr id="3" name="TextBox 2">
            <a:extLst>
              <a:ext uri="{FF2B5EF4-FFF2-40B4-BE49-F238E27FC236}">
                <a16:creationId xmlns:a16="http://schemas.microsoft.com/office/drawing/2014/main" id="{E5C3990B-13AD-4DAA-90F4-1C8ED20A8B35}"/>
              </a:ext>
            </a:extLst>
          </p:cNvPr>
          <p:cNvSpPr txBox="1"/>
          <p:nvPr/>
        </p:nvSpPr>
        <p:spPr>
          <a:xfrm>
            <a:off x="207034" y="701615"/>
            <a:ext cx="8792962" cy="5355312"/>
          </a:xfrm>
          <a:prstGeom prst="rect">
            <a:avLst/>
          </a:prstGeom>
          <a:noFill/>
        </p:spPr>
        <p:txBody>
          <a:bodyPr wrap="square" rtlCol="0">
            <a:spAutoFit/>
          </a:bodyPr>
          <a:lstStyle/>
          <a:p>
            <a:r>
              <a:rPr lang="en-US" dirty="0">
                <a:cs typeface="ATT Aleck Sans Light" panose="020B0403020203020204" pitchFamily="34" charset="0"/>
              </a:rPr>
              <a:t>ACTIVITY #1: Secure Websites</a:t>
            </a:r>
          </a:p>
          <a:p>
            <a:endParaRPr lang="en-US" dirty="0">
              <a:cs typeface="ATT Aleck Sans Light" panose="020B0403020203020204" pitchFamily="34" charset="0"/>
            </a:endParaRPr>
          </a:p>
          <a:p>
            <a:r>
              <a:rPr lang="en-US" dirty="0">
                <a:cs typeface="ATT Aleck Sans Light" panose="020B0403020203020204" pitchFamily="34" charset="0"/>
              </a:rPr>
              <a:t>Use a Web browser to browse to a website you might use for shopping, banking, social media, or something else that interests you. </a:t>
            </a:r>
          </a:p>
          <a:p>
            <a:endParaRPr lang="en-US" dirty="0">
              <a:cs typeface="ATT Aleck Sans Light" panose="020B0403020203020204" pitchFamily="34" charset="0"/>
            </a:endParaRPr>
          </a:p>
          <a:p>
            <a:r>
              <a:rPr lang="en-US" dirty="0">
                <a:cs typeface="ATT Aleck Sans Light" panose="020B0403020203020204" pitchFamily="34" charset="0"/>
              </a:rPr>
              <a:t>If you don’t have your own computer, follow along with the instructor. </a:t>
            </a:r>
          </a:p>
          <a:p>
            <a:endParaRPr lang="en-US" dirty="0">
              <a:cs typeface="ATT Aleck Sans Light" panose="020B0403020203020204" pitchFamily="34" charset="0"/>
            </a:endParaRPr>
          </a:p>
          <a:p>
            <a:r>
              <a:rPr lang="en-US" dirty="0">
                <a:cs typeface="ATT Aleck Sans Light" panose="020B0403020203020204" pitchFamily="34" charset="0"/>
              </a:rPr>
              <a:t>Website visited: ___________________________________________________________</a:t>
            </a:r>
          </a:p>
          <a:p>
            <a:endParaRPr lang="en-US" dirty="0">
              <a:cs typeface="ATT Aleck Sans Light" panose="020B0403020203020204" pitchFamily="34" charset="0"/>
            </a:endParaRPr>
          </a:p>
          <a:p>
            <a:r>
              <a:rPr lang="en-US" dirty="0">
                <a:cs typeface="ATT Aleck Sans Light" panose="020B0403020203020204" pitchFamily="34" charset="0"/>
              </a:rPr>
              <a:t>Is the website I visited secure?	______ yes	______ no</a:t>
            </a:r>
          </a:p>
          <a:p>
            <a:endParaRPr lang="en-US" dirty="0">
              <a:cs typeface="ATT Aleck Sans Light" panose="020B0403020203020204" pitchFamily="34" charset="0"/>
            </a:endParaRPr>
          </a:p>
          <a:p>
            <a:r>
              <a:rPr lang="en-US" dirty="0">
                <a:cs typeface="ATT Aleck Sans Light" panose="020B0403020203020204" pitchFamily="34" charset="0"/>
              </a:rPr>
              <a:t>How did you determine that the website is secure?</a:t>
            </a:r>
          </a:p>
          <a:p>
            <a:endParaRPr lang="en-US" dirty="0">
              <a:cs typeface="ATT Aleck Sans Light" panose="020B0403020203020204" pitchFamily="34" charset="0"/>
            </a:endParaRPr>
          </a:p>
          <a:p>
            <a:r>
              <a:rPr lang="en-US" dirty="0">
                <a:cs typeface="ATT Aleck Sans Light" panose="020B0403020203020204" pitchFamily="34" charset="0"/>
              </a:rPr>
              <a:t>1.	___________________________________________________________________</a:t>
            </a:r>
          </a:p>
          <a:p>
            <a:endParaRPr lang="en-US" dirty="0">
              <a:cs typeface="ATT Aleck Sans Light" panose="020B0403020203020204" pitchFamily="34" charset="0"/>
            </a:endParaRPr>
          </a:p>
          <a:p>
            <a:r>
              <a:rPr lang="en-US" dirty="0">
                <a:cs typeface="ATT Aleck Sans Light" panose="020B0403020203020204" pitchFamily="34" charset="0"/>
              </a:rPr>
              <a:t>2.	___________________________________________________________________</a:t>
            </a:r>
          </a:p>
          <a:p>
            <a:endParaRPr lang="en-US" dirty="0">
              <a:cs typeface="ATT Aleck Sans Light" panose="020B0403020203020204" pitchFamily="34" charset="0"/>
            </a:endParaRPr>
          </a:p>
          <a:p>
            <a:endParaRPr lang="en-US" dirty="0">
              <a:latin typeface="ATT Aleck Sans Light" panose="020B0403020203020204" pitchFamily="34" charset="0"/>
              <a:cs typeface="ATT Aleck Sans Light" panose="020B0403020203020204" pitchFamily="34" charset="0"/>
            </a:endParaRPr>
          </a:p>
          <a:p>
            <a:endParaRPr lang="en-US" dirty="0"/>
          </a:p>
        </p:txBody>
      </p:sp>
    </p:spTree>
    <p:custDataLst>
      <p:tags r:id="rId1"/>
    </p:custDataLst>
    <p:extLst>
      <p:ext uri="{BB962C8B-B14F-4D97-AF65-F5344CB8AC3E}">
        <p14:creationId xmlns:p14="http://schemas.microsoft.com/office/powerpoint/2010/main" val="3267540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omputer on a desk&#10;&#10;Description automatically generated with medium confidence">
            <a:extLst>
              <a:ext uri="{FF2B5EF4-FFF2-40B4-BE49-F238E27FC236}">
                <a16:creationId xmlns:a16="http://schemas.microsoft.com/office/drawing/2014/main" id="{E3F3DBA1-969D-46A3-B2B5-61BBB48F7C71}"/>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679517" y="1583017"/>
            <a:ext cx="5784966" cy="3691966"/>
          </a:xfrm>
        </p:spPr>
      </p:pic>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41617"/>
            <a:ext cx="8229600" cy="1066800"/>
          </a:xfrm>
        </p:spPr>
        <p:txBody>
          <a:bodyPr/>
          <a:lstStyle/>
          <a:p>
            <a:r>
              <a:rPr lang="en-US" dirty="0"/>
              <a:t>Strong Passwords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12</a:t>
            </a:fld>
            <a:endParaRPr lang="en-US" dirty="0"/>
          </a:p>
        </p:txBody>
      </p:sp>
      <p:sp>
        <p:nvSpPr>
          <p:cNvPr id="17" name="TextBox 16">
            <a:extLst>
              <a:ext uri="{FF2B5EF4-FFF2-40B4-BE49-F238E27FC236}">
                <a16:creationId xmlns:a16="http://schemas.microsoft.com/office/drawing/2014/main" id="{0540B9A2-2CD5-4574-BED6-F6A8EABB507C}"/>
              </a:ext>
            </a:extLst>
          </p:cNvPr>
          <p:cNvSpPr txBox="1"/>
          <p:nvPr/>
        </p:nvSpPr>
        <p:spPr>
          <a:xfrm>
            <a:off x="1674254" y="5537915"/>
            <a:ext cx="5814811" cy="369332"/>
          </a:xfrm>
          <a:prstGeom prst="rect">
            <a:avLst/>
          </a:prstGeom>
          <a:noFill/>
        </p:spPr>
        <p:txBody>
          <a:bodyPr wrap="square" rtlCol="0">
            <a:spAutoFit/>
          </a:bodyPr>
          <a:lstStyle/>
          <a:p>
            <a:pPr algn="ctr"/>
            <a:r>
              <a:rPr lang="en-US" dirty="0">
                <a:cs typeface="ATT Aleck Sans" panose="020B0503020203020204" pitchFamily="34" charset="0"/>
              </a:rPr>
              <a:t>A strong password is one that is </a:t>
            </a:r>
            <a:r>
              <a:rPr lang="en-US" b="1" dirty="0">
                <a:cs typeface="ATT Aleck Sans" panose="020B0503020203020204" pitchFamily="34" charset="0"/>
              </a:rPr>
              <a:t>hard to guess</a:t>
            </a:r>
          </a:p>
        </p:txBody>
      </p:sp>
    </p:spTree>
    <p:custDataLst>
      <p:tags r:id="rId1"/>
    </p:custDataLst>
    <p:extLst>
      <p:ext uri="{BB962C8B-B14F-4D97-AF65-F5344CB8AC3E}">
        <p14:creationId xmlns:p14="http://schemas.microsoft.com/office/powerpoint/2010/main" val="379514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38150" y="454729"/>
            <a:ext cx="8229600" cy="1066800"/>
          </a:xfrm>
        </p:spPr>
        <p:txBody>
          <a:bodyPr/>
          <a:lstStyle/>
          <a:p>
            <a:r>
              <a:rPr lang="en-US" dirty="0"/>
              <a:t>Strong Passwords (continued)</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13</a:t>
            </a:fld>
            <a:endParaRPr lang="en-US"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1938992"/>
          </a:xfrm>
          <a:prstGeom prst="rect">
            <a:avLst/>
          </a:prstGeom>
          <a:noFill/>
        </p:spPr>
        <p:txBody>
          <a:bodyPr wrap="square" rtlCol="0">
            <a:spAutoFit/>
          </a:bodyPr>
          <a:lstStyle/>
          <a:p>
            <a:r>
              <a:rPr lang="en-US" sz="2400" dirty="0">
                <a:cs typeface="ATT Aleck Sans" panose="020B0503020203020204" pitchFamily="34" charset="0"/>
              </a:rPr>
              <a:t>How do you come up with a password? </a:t>
            </a:r>
          </a:p>
          <a:p>
            <a:endParaRPr lang="en-US" sz="2400" dirty="0">
              <a:cs typeface="ATT Aleck Sans" panose="020B0503020203020204" pitchFamily="34" charset="0"/>
            </a:endParaRPr>
          </a:p>
          <a:p>
            <a:r>
              <a:rPr lang="en-US" sz="2400" dirty="0">
                <a:cs typeface="ATT Aleck Sans" panose="020B0503020203020204" pitchFamily="34" charset="0"/>
              </a:rPr>
              <a:t>How do you make it strong and secure?</a:t>
            </a:r>
          </a:p>
        </p:txBody>
      </p:sp>
    </p:spTree>
    <p:custDataLst>
      <p:tags r:id="rId1"/>
    </p:custDataLst>
    <p:extLst>
      <p:ext uri="{BB962C8B-B14F-4D97-AF65-F5344CB8AC3E}">
        <p14:creationId xmlns:p14="http://schemas.microsoft.com/office/powerpoint/2010/main" val="136831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Graphical user interface, text, application, chat or text message&#10;&#10;Description automatically generated">
            <a:extLst>
              <a:ext uri="{FF2B5EF4-FFF2-40B4-BE49-F238E27FC236}">
                <a16:creationId xmlns:a16="http://schemas.microsoft.com/office/drawing/2014/main" id="{50F26E59-1A5B-45C9-8147-65E08B90EDFF}"/>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616426" y="1600200"/>
            <a:ext cx="3686875" cy="4777890"/>
          </a:xfrm>
        </p:spPr>
      </p:pic>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367054" y="479910"/>
            <a:ext cx="8229600" cy="1066800"/>
          </a:xfrm>
        </p:spPr>
        <p:txBody>
          <a:bodyPr/>
          <a:lstStyle/>
          <a:p>
            <a:r>
              <a:rPr lang="en-US" dirty="0"/>
              <a:t>Common Requirements</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14</a:t>
            </a:fld>
            <a:endParaRPr lang="en-US" dirty="0"/>
          </a:p>
        </p:txBody>
      </p:sp>
      <p:sp>
        <p:nvSpPr>
          <p:cNvPr id="9" name="TextBox 8">
            <a:extLst>
              <a:ext uri="{FF2B5EF4-FFF2-40B4-BE49-F238E27FC236}">
                <a16:creationId xmlns:a16="http://schemas.microsoft.com/office/drawing/2014/main" id="{D132721B-D3EB-4350-8085-C17FCFB8E710}"/>
              </a:ext>
            </a:extLst>
          </p:cNvPr>
          <p:cNvSpPr txBox="1"/>
          <p:nvPr/>
        </p:nvSpPr>
        <p:spPr>
          <a:xfrm>
            <a:off x="5148464" y="2238039"/>
            <a:ext cx="3448190" cy="2246769"/>
          </a:xfrm>
          <a:prstGeom prst="rect">
            <a:avLst/>
          </a:prstGeom>
          <a:noFill/>
        </p:spPr>
        <p:txBody>
          <a:bodyPr wrap="square" rtlCol="0">
            <a:spAutoFit/>
          </a:bodyPr>
          <a:lstStyle/>
          <a:p>
            <a:r>
              <a:rPr lang="en-US" sz="2000" b="1" dirty="0">
                <a:cs typeface="ATT Aleck Sans" panose="020B0503020203020204" pitchFamily="34" charset="0"/>
              </a:rPr>
              <a:t>Can usually include:</a:t>
            </a:r>
          </a:p>
          <a:p>
            <a:endParaRPr lang="en-US" sz="2000" b="1" dirty="0">
              <a:cs typeface="ATT Aleck Sans" panose="020B0503020203020204" pitchFamily="34" charset="0"/>
            </a:endParaRPr>
          </a:p>
          <a:p>
            <a:pPr marL="285750" indent="-285750">
              <a:buClr>
                <a:schemeClr val="tx2"/>
              </a:buClr>
              <a:buFont typeface="Arial" panose="020B0604020202020204" pitchFamily="34" charset="0"/>
              <a:buChar char="•"/>
            </a:pPr>
            <a:r>
              <a:rPr lang="en-US" sz="2000" dirty="0">
                <a:cs typeface="ATT Aleck Sans" panose="020B0503020203020204" pitchFamily="34" charset="0"/>
              </a:rPr>
              <a:t>Numbers</a:t>
            </a:r>
          </a:p>
          <a:p>
            <a:pPr marL="285750" indent="-285750">
              <a:buClr>
                <a:schemeClr val="tx2"/>
              </a:buClr>
              <a:buFont typeface="Arial" panose="020B0604020202020204" pitchFamily="34" charset="0"/>
              <a:buChar char="•"/>
            </a:pPr>
            <a:r>
              <a:rPr lang="en-US" sz="2000" dirty="0">
                <a:cs typeface="ATT Aleck Sans" panose="020B0503020203020204" pitchFamily="34" charset="0"/>
              </a:rPr>
              <a:t>Uppercase and lowercase letters</a:t>
            </a:r>
          </a:p>
          <a:p>
            <a:pPr marL="285750" indent="-285750">
              <a:buClr>
                <a:schemeClr val="tx2"/>
              </a:buClr>
              <a:buFont typeface="Arial" panose="020B0604020202020204" pitchFamily="34" charset="0"/>
              <a:buChar char="•"/>
            </a:pPr>
            <a:r>
              <a:rPr lang="en-US" sz="2000" dirty="0">
                <a:cs typeface="ATT Aleck Sans" panose="020B0503020203020204" pitchFamily="34" charset="0"/>
              </a:rPr>
              <a:t>Symbols, such as punctuation marks</a:t>
            </a:r>
          </a:p>
        </p:txBody>
      </p:sp>
    </p:spTree>
    <p:custDataLst>
      <p:tags r:id="rId1"/>
    </p:custDataLst>
    <p:extLst>
      <p:ext uri="{BB962C8B-B14F-4D97-AF65-F5344CB8AC3E}">
        <p14:creationId xmlns:p14="http://schemas.microsoft.com/office/powerpoint/2010/main" val="93096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28367" y="455833"/>
            <a:ext cx="8229600" cy="1066800"/>
          </a:xfrm>
        </p:spPr>
        <p:txBody>
          <a:bodyPr/>
          <a:lstStyle/>
          <a:p>
            <a:r>
              <a:rPr lang="en-US" dirty="0"/>
              <a:t>Tips for Strong Passwords</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15</a:t>
            </a:fld>
            <a:endParaRPr lang="en-US" dirty="0"/>
          </a:p>
        </p:txBody>
      </p:sp>
      <p:pic>
        <p:nvPicPr>
          <p:cNvPr id="8" name="Picture 7">
            <a:extLst>
              <a:ext uri="{FF2B5EF4-FFF2-40B4-BE49-F238E27FC236}">
                <a16:creationId xmlns:a16="http://schemas.microsoft.com/office/drawing/2014/main" id="{2A34BF1F-2D0F-4D71-976D-0D22DA82F284}"/>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6030524" y="804461"/>
            <a:ext cx="2685109" cy="2194560"/>
          </a:xfrm>
          <a:prstGeom prst="rect">
            <a:avLst/>
          </a:prstGeom>
        </p:spPr>
      </p:pic>
      <p:grpSp>
        <p:nvGrpSpPr>
          <p:cNvPr id="16" name="Group 15">
            <a:extLst>
              <a:ext uri="{FF2B5EF4-FFF2-40B4-BE49-F238E27FC236}">
                <a16:creationId xmlns:a16="http://schemas.microsoft.com/office/drawing/2014/main" id="{817F1F46-4DEB-480A-848E-2D78E8E5E075}"/>
              </a:ext>
            </a:extLst>
          </p:cNvPr>
          <p:cNvGrpSpPr/>
          <p:nvPr/>
        </p:nvGrpSpPr>
        <p:grpSpPr>
          <a:xfrm>
            <a:off x="781784" y="2238057"/>
            <a:ext cx="5447092" cy="457200"/>
            <a:chOff x="781784" y="2238057"/>
            <a:chExt cx="5447092" cy="457200"/>
          </a:xfrm>
        </p:grpSpPr>
        <p:pic>
          <p:nvPicPr>
            <p:cNvPr id="12" name="Picture 11" descr="Icon&#10;&#10;Description automatically generated">
              <a:extLst>
                <a:ext uri="{FF2B5EF4-FFF2-40B4-BE49-F238E27FC236}">
                  <a16:creationId xmlns:a16="http://schemas.microsoft.com/office/drawing/2014/main" id="{945F9260-083D-4371-9EA9-0E5EBE65A07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15" name="TextBox 14">
              <a:extLst>
                <a:ext uri="{FF2B5EF4-FFF2-40B4-BE49-F238E27FC236}">
                  <a16:creationId xmlns:a16="http://schemas.microsoft.com/office/drawing/2014/main" id="{D16CFE59-0151-4B23-BE3A-482DD560A49F}"/>
                </a:ext>
              </a:extLst>
            </p:cNvPr>
            <p:cNvSpPr txBox="1"/>
            <p:nvPr/>
          </p:nvSpPr>
          <p:spPr>
            <a:xfrm>
              <a:off x="1238984" y="2279384"/>
              <a:ext cx="4989892" cy="400110"/>
            </a:xfrm>
            <a:prstGeom prst="rect">
              <a:avLst/>
            </a:prstGeom>
            <a:noFill/>
          </p:spPr>
          <p:txBody>
            <a:bodyPr wrap="none" rtlCol="0">
              <a:spAutoFit/>
            </a:bodyPr>
            <a:lstStyle/>
            <a:p>
              <a:r>
                <a:rPr lang="en-US" sz="2000" dirty="0">
                  <a:cs typeface="ATT Aleck Sans" panose="020B0503020203020204" pitchFamily="34" charset="0"/>
                </a:rPr>
                <a:t>Don’t use </a:t>
              </a:r>
              <a:r>
                <a:rPr lang="en-US" sz="2000" b="1" dirty="0">
                  <a:cs typeface="ATT Aleck Sans" panose="020B0503020203020204" pitchFamily="34" charset="0"/>
                </a:rPr>
                <a:t>common words </a:t>
              </a:r>
              <a:r>
                <a:rPr lang="en-US" sz="2000" dirty="0">
                  <a:cs typeface="ATT Aleck Sans" panose="020B0503020203020204" pitchFamily="34" charset="0"/>
                </a:rPr>
                <a:t>like “password”</a:t>
              </a:r>
            </a:p>
          </p:txBody>
        </p:sp>
      </p:grpSp>
      <p:grpSp>
        <p:nvGrpSpPr>
          <p:cNvPr id="17" name="Group 16">
            <a:extLst>
              <a:ext uri="{FF2B5EF4-FFF2-40B4-BE49-F238E27FC236}">
                <a16:creationId xmlns:a16="http://schemas.microsoft.com/office/drawing/2014/main" id="{5F998439-A575-4CB9-BC87-381DA02242AB}"/>
              </a:ext>
            </a:extLst>
          </p:cNvPr>
          <p:cNvGrpSpPr/>
          <p:nvPr/>
        </p:nvGrpSpPr>
        <p:grpSpPr>
          <a:xfrm>
            <a:off x="781784" y="2999608"/>
            <a:ext cx="4776652" cy="457200"/>
            <a:chOff x="781784" y="2238057"/>
            <a:chExt cx="4776652" cy="457200"/>
          </a:xfrm>
        </p:grpSpPr>
        <p:pic>
          <p:nvPicPr>
            <p:cNvPr id="18" name="Picture 17" descr="Icon&#10;&#10;Description automatically generated">
              <a:extLst>
                <a:ext uri="{FF2B5EF4-FFF2-40B4-BE49-F238E27FC236}">
                  <a16:creationId xmlns:a16="http://schemas.microsoft.com/office/drawing/2014/main" id="{19FDB77E-74A2-4BAD-B175-80BBC92BC39F}"/>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19" name="TextBox 18">
              <a:extLst>
                <a:ext uri="{FF2B5EF4-FFF2-40B4-BE49-F238E27FC236}">
                  <a16:creationId xmlns:a16="http://schemas.microsoft.com/office/drawing/2014/main" id="{0E011B7C-65D8-45CA-9AA0-BD78307F80A4}"/>
                </a:ext>
              </a:extLst>
            </p:cNvPr>
            <p:cNvSpPr txBox="1"/>
            <p:nvPr/>
          </p:nvSpPr>
          <p:spPr>
            <a:xfrm>
              <a:off x="1238984" y="2281991"/>
              <a:ext cx="4319452" cy="400110"/>
            </a:xfrm>
            <a:prstGeom prst="rect">
              <a:avLst/>
            </a:prstGeom>
            <a:noFill/>
          </p:spPr>
          <p:txBody>
            <a:bodyPr wrap="none" rtlCol="0">
              <a:spAutoFit/>
            </a:bodyPr>
            <a:lstStyle/>
            <a:p>
              <a:r>
                <a:rPr lang="en-US" sz="2000" dirty="0">
                  <a:cs typeface="ATT Aleck Sans" panose="020B0503020203020204" pitchFamily="34" charset="0"/>
                </a:rPr>
                <a:t>Don’t include </a:t>
              </a:r>
              <a:r>
                <a:rPr lang="en-US" sz="2000" b="1" dirty="0">
                  <a:cs typeface="ATT Aleck Sans" panose="020B0503020203020204" pitchFamily="34" charset="0"/>
                </a:rPr>
                <a:t>personal information</a:t>
              </a:r>
            </a:p>
          </p:txBody>
        </p:sp>
      </p:grpSp>
      <p:grpSp>
        <p:nvGrpSpPr>
          <p:cNvPr id="20" name="Group 19">
            <a:extLst>
              <a:ext uri="{FF2B5EF4-FFF2-40B4-BE49-F238E27FC236}">
                <a16:creationId xmlns:a16="http://schemas.microsoft.com/office/drawing/2014/main" id="{DC5A5B6F-232A-4278-83D2-EF67CFB0C8BF}"/>
              </a:ext>
            </a:extLst>
          </p:cNvPr>
          <p:cNvGrpSpPr/>
          <p:nvPr/>
        </p:nvGrpSpPr>
        <p:grpSpPr>
          <a:xfrm>
            <a:off x="781784" y="3761159"/>
            <a:ext cx="7574469" cy="457200"/>
            <a:chOff x="781784" y="2238057"/>
            <a:chExt cx="7574469" cy="457200"/>
          </a:xfrm>
        </p:grpSpPr>
        <p:pic>
          <p:nvPicPr>
            <p:cNvPr id="21" name="Picture 20" descr="Icon&#10;&#10;Description automatically generated">
              <a:extLst>
                <a:ext uri="{FF2B5EF4-FFF2-40B4-BE49-F238E27FC236}">
                  <a16:creationId xmlns:a16="http://schemas.microsoft.com/office/drawing/2014/main" id="{01C1995D-CAA1-44E5-938B-6071C4245449}"/>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22" name="TextBox 21">
              <a:extLst>
                <a:ext uri="{FF2B5EF4-FFF2-40B4-BE49-F238E27FC236}">
                  <a16:creationId xmlns:a16="http://schemas.microsoft.com/office/drawing/2014/main" id="{48D3EA09-245B-4F0B-8A1E-9EE0995577EE}"/>
                </a:ext>
              </a:extLst>
            </p:cNvPr>
            <p:cNvSpPr txBox="1"/>
            <p:nvPr/>
          </p:nvSpPr>
          <p:spPr>
            <a:xfrm>
              <a:off x="1238984" y="2274136"/>
              <a:ext cx="7117269" cy="400110"/>
            </a:xfrm>
            <a:prstGeom prst="rect">
              <a:avLst/>
            </a:prstGeom>
            <a:noFill/>
          </p:spPr>
          <p:txBody>
            <a:bodyPr wrap="none" rtlCol="0">
              <a:spAutoFit/>
            </a:bodyPr>
            <a:lstStyle/>
            <a:p>
              <a:r>
                <a:rPr lang="en-US" sz="2000" dirty="0">
                  <a:cs typeface="ATT Aleck Sans" panose="020B0503020203020204" pitchFamily="34" charset="0"/>
                </a:rPr>
                <a:t>Don’t use the </a:t>
              </a:r>
              <a:r>
                <a:rPr lang="en-US" sz="2000" b="1" dirty="0">
                  <a:cs typeface="ATT Aleck Sans" panose="020B0503020203020204" pitchFamily="34" charset="0"/>
                </a:rPr>
                <a:t>same password </a:t>
              </a:r>
              <a:r>
                <a:rPr lang="en-US" sz="2000" dirty="0">
                  <a:cs typeface="ATT Aleck Sans" panose="020B0503020203020204" pitchFamily="34" charset="0"/>
                </a:rPr>
                <a:t>on multiple accounts and sites</a:t>
              </a:r>
            </a:p>
          </p:txBody>
        </p:sp>
      </p:grpSp>
      <p:grpSp>
        <p:nvGrpSpPr>
          <p:cNvPr id="26" name="Group 25">
            <a:extLst>
              <a:ext uri="{FF2B5EF4-FFF2-40B4-BE49-F238E27FC236}">
                <a16:creationId xmlns:a16="http://schemas.microsoft.com/office/drawing/2014/main" id="{5BA12743-6D97-471D-B77A-B9C8F587EA9B}"/>
              </a:ext>
            </a:extLst>
          </p:cNvPr>
          <p:cNvGrpSpPr/>
          <p:nvPr/>
        </p:nvGrpSpPr>
        <p:grpSpPr>
          <a:xfrm>
            <a:off x="781784" y="4522709"/>
            <a:ext cx="5654970" cy="457200"/>
            <a:chOff x="781784" y="2238057"/>
            <a:chExt cx="5654970" cy="457200"/>
          </a:xfrm>
        </p:grpSpPr>
        <p:pic>
          <p:nvPicPr>
            <p:cNvPr id="27" name="Picture 26" descr="Icon&#10;&#10;Description automatically generated">
              <a:extLst>
                <a:ext uri="{FF2B5EF4-FFF2-40B4-BE49-F238E27FC236}">
                  <a16:creationId xmlns:a16="http://schemas.microsoft.com/office/drawing/2014/main" id="{FE7320A6-34B6-4A3F-AD57-63E22876F5E4}"/>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1784" y="2238057"/>
              <a:ext cx="457200" cy="457200"/>
            </a:xfrm>
            <a:prstGeom prst="rect">
              <a:avLst/>
            </a:prstGeom>
          </p:spPr>
        </p:pic>
        <p:sp>
          <p:nvSpPr>
            <p:cNvPr id="28" name="TextBox 27">
              <a:extLst>
                <a:ext uri="{FF2B5EF4-FFF2-40B4-BE49-F238E27FC236}">
                  <a16:creationId xmlns:a16="http://schemas.microsoft.com/office/drawing/2014/main" id="{38CE9150-BEC3-40BB-AE26-512A70A6E05B}"/>
                </a:ext>
              </a:extLst>
            </p:cNvPr>
            <p:cNvSpPr txBox="1"/>
            <p:nvPr/>
          </p:nvSpPr>
          <p:spPr>
            <a:xfrm>
              <a:off x="1238984" y="2274136"/>
              <a:ext cx="5197770" cy="400110"/>
            </a:xfrm>
            <a:prstGeom prst="rect">
              <a:avLst/>
            </a:prstGeom>
            <a:noFill/>
          </p:spPr>
          <p:txBody>
            <a:bodyPr wrap="none" rtlCol="0">
              <a:spAutoFit/>
            </a:bodyPr>
            <a:lstStyle/>
            <a:p>
              <a:r>
                <a:rPr lang="en-US" sz="2000" dirty="0">
                  <a:cs typeface="ATT Aleck Sans" panose="020B0503020203020204" pitchFamily="34" charset="0"/>
                </a:rPr>
                <a:t>Don’t share with others—keep them </a:t>
              </a:r>
              <a:r>
                <a:rPr lang="en-US" sz="2000" b="1" dirty="0">
                  <a:cs typeface="ATT Aleck Sans" panose="020B0503020203020204" pitchFamily="34" charset="0"/>
                </a:rPr>
                <a:t>private</a:t>
              </a:r>
            </a:p>
          </p:txBody>
        </p:sp>
      </p:grpSp>
    </p:spTree>
    <p:custDataLst>
      <p:tags r:id="rId1"/>
    </p:custDataLst>
    <p:extLst>
      <p:ext uri="{BB962C8B-B14F-4D97-AF65-F5344CB8AC3E}">
        <p14:creationId xmlns:p14="http://schemas.microsoft.com/office/powerpoint/2010/main" val="288515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364236" y="475562"/>
            <a:ext cx="8229600" cy="1066800"/>
          </a:xfrm>
        </p:spPr>
        <p:txBody>
          <a:bodyPr/>
          <a:lstStyle/>
          <a:p>
            <a:r>
              <a:rPr lang="en-US" dirty="0"/>
              <a:t>Tips for Strong Passwords </a:t>
            </a:r>
            <a:r>
              <a:rPr lang="en-US" sz="2000" dirty="0"/>
              <a:t>(continued)</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16</a:t>
            </a:fld>
            <a:endParaRPr lang="en-US" dirty="0"/>
          </a:p>
        </p:txBody>
      </p:sp>
      <p:pic>
        <p:nvPicPr>
          <p:cNvPr id="8" name="Picture 7">
            <a:extLst>
              <a:ext uri="{FF2B5EF4-FFF2-40B4-BE49-F238E27FC236}">
                <a16:creationId xmlns:a16="http://schemas.microsoft.com/office/drawing/2014/main" id="{2A34BF1F-2D0F-4D71-976D-0D22DA82F284}"/>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6030524" y="804461"/>
            <a:ext cx="2685109" cy="2194560"/>
          </a:xfrm>
          <a:prstGeom prst="rect">
            <a:avLst/>
          </a:prstGeom>
        </p:spPr>
      </p:pic>
      <p:grpSp>
        <p:nvGrpSpPr>
          <p:cNvPr id="7" name="Group 6">
            <a:extLst>
              <a:ext uri="{FF2B5EF4-FFF2-40B4-BE49-F238E27FC236}">
                <a16:creationId xmlns:a16="http://schemas.microsoft.com/office/drawing/2014/main" id="{B14DC7F6-6F06-4D1E-B27C-4D18EB4D6495}"/>
              </a:ext>
            </a:extLst>
          </p:cNvPr>
          <p:cNvGrpSpPr/>
          <p:nvPr/>
        </p:nvGrpSpPr>
        <p:grpSpPr>
          <a:xfrm>
            <a:off x="781784" y="1716459"/>
            <a:ext cx="3692509" cy="457200"/>
            <a:chOff x="781784" y="2238057"/>
            <a:chExt cx="3692509" cy="457200"/>
          </a:xfrm>
        </p:grpSpPr>
        <p:pic>
          <p:nvPicPr>
            <p:cNvPr id="9" name="Picture 8">
              <a:extLst>
                <a:ext uri="{FF2B5EF4-FFF2-40B4-BE49-F238E27FC236}">
                  <a16:creationId xmlns:a16="http://schemas.microsoft.com/office/drawing/2014/main" id="{430380B4-B803-4DC6-8F65-FCF8396C3EA7}"/>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0" name="TextBox 9">
              <a:extLst>
                <a:ext uri="{FF2B5EF4-FFF2-40B4-BE49-F238E27FC236}">
                  <a16:creationId xmlns:a16="http://schemas.microsoft.com/office/drawing/2014/main" id="{B5A95275-5A95-4BD1-8729-36DE01E9D7B9}"/>
                </a:ext>
              </a:extLst>
            </p:cNvPr>
            <p:cNvSpPr txBox="1"/>
            <p:nvPr/>
          </p:nvSpPr>
          <p:spPr>
            <a:xfrm>
              <a:off x="1238984" y="2279384"/>
              <a:ext cx="3235309" cy="400110"/>
            </a:xfrm>
            <a:prstGeom prst="rect">
              <a:avLst/>
            </a:prstGeom>
            <a:noFill/>
          </p:spPr>
          <p:txBody>
            <a:bodyPr wrap="none" rtlCol="0">
              <a:spAutoFit/>
            </a:bodyPr>
            <a:lstStyle/>
            <a:p>
              <a:r>
                <a:rPr lang="en-US" sz="2000" dirty="0">
                  <a:cs typeface="ATT Aleck Sans" panose="020B0503020203020204" pitchFamily="34" charset="0"/>
                </a:rPr>
                <a:t>Make the password </a:t>
              </a:r>
              <a:r>
                <a:rPr lang="en-US" sz="2000" b="1" dirty="0">
                  <a:cs typeface="ATT Aleck Sans" panose="020B0503020203020204" pitchFamily="34" charset="0"/>
                </a:rPr>
                <a:t>longer</a:t>
              </a:r>
            </a:p>
          </p:txBody>
        </p:sp>
      </p:grpSp>
      <p:grpSp>
        <p:nvGrpSpPr>
          <p:cNvPr id="11" name="Group 10">
            <a:extLst>
              <a:ext uri="{FF2B5EF4-FFF2-40B4-BE49-F238E27FC236}">
                <a16:creationId xmlns:a16="http://schemas.microsoft.com/office/drawing/2014/main" id="{3471C949-6AFD-4CC5-BD95-E97D2BF0D404}"/>
              </a:ext>
            </a:extLst>
          </p:cNvPr>
          <p:cNvGrpSpPr/>
          <p:nvPr/>
        </p:nvGrpSpPr>
        <p:grpSpPr>
          <a:xfrm>
            <a:off x="781784" y="5122894"/>
            <a:ext cx="6167866" cy="1059597"/>
            <a:chOff x="781784" y="2238057"/>
            <a:chExt cx="6167866" cy="1059597"/>
          </a:xfrm>
        </p:grpSpPr>
        <p:pic>
          <p:nvPicPr>
            <p:cNvPr id="12" name="Picture 11">
              <a:extLst>
                <a:ext uri="{FF2B5EF4-FFF2-40B4-BE49-F238E27FC236}">
                  <a16:creationId xmlns:a16="http://schemas.microsoft.com/office/drawing/2014/main" id="{751CE19E-5B21-4044-AA38-D4837A731C9D}"/>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3" name="TextBox 12">
              <a:extLst>
                <a:ext uri="{FF2B5EF4-FFF2-40B4-BE49-F238E27FC236}">
                  <a16:creationId xmlns:a16="http://schemas.microsoft.com/office/drawing/2014/main" id="{BCA0CD85-F54D-483A-8B2A-E03CE7529917}"/>
                </a:ext>
              </a:extLst>
            </p:cNvPr>
            <p:cNvSpPr txBox="1"/>
            <p:nvPr/>
          </p:nvSpPr>
          <p:spPr>
            <a:xfrm>
              <a:off x="1238984" y="2281991"/>
              <a:ext cx="5710666" cy="1015663"/>
            </a:xfrm>
            <a:prstGeom prst="rect">
              <a:avLst/>
            </a:prstGeom>
            <a:noFill/>
          </p:spPr>
          <p:txBody>
            <a:bodyPr wrap="none" rtlCol="0">
              <a:spAutoFit/>
            </a:bodyPr>
            <a:lstStyle/>
            <a:p>
              <a:r>
                <a:rPr lang="en-US" sz="2000" dirty="0">
                  <a:latin typeface="+mj-lt"/>
                  <a:cs typeface="ATT Aleck Sans" panose="020B0503020203020204" pitchFamily="34" charset="0"/>
                </a:rPr>
                <a:t>Use </a:t>
              </a:r>
              <a:r>
                <a:rPr lang="en-US" sz="2000" b="1" dirty="0">
                  <a:latin typeface="+mj-lt"/>
                  <a:cs typeface="ATT Aleck Sans" panose="020B0503020203020204" pitchFamily="34" charset="0"/>
                </a:rPr>
                <a:t>short phrases </a:t>
              </a:r>
              <a:r>
                <a:rPr lang="en-US" sz="2000" dirty="0">
                  <a:latin typeface="+mj-lt"/>
                  <a:cs typeface="ATT Aleck Sans" panose="020B0503020203020204" pitchFamily="34" charset="0"/>
                </a:rPr>
                <a:t>that are </a:t>
              </a:r>
              <a:r>
                <a:rPr lang="en-US" sz="2000" b="1" dirty="0">
                  <a:latin typeface="+mj-lt"/>
                  <a:cs typeface="ATT Aleck Sans" panose="020B0503020203020204" pitchFamily="34" charset="0"/>
                </a:rPr>
                <a:t>easier to remember: </a:t>
              </a:r>
            </a:p>
            <a:p>
              <a:endParaRPr lang="en-US" sz="2000" b="1" dirty="0">
                <a:latin typeface="+mj-lt"/>
                <a:cs typeface="ATT Aleck Sans" panose="020B0503020203020204" pitchFamily="34" charset="0"/>
              </a:endParaRPr>
            </a:p>
            <a:p>
              <a:r>
                <a:rPr lang="en-US" sz="2000" dirty="0">
                  <a:latin typeface="+mj-lt"/>
                  <a:cs typeface="ATT Aleck Sans" panose="020B0503020203020204" pitchFamily="34" charset="0"/>
                </a:rPr>
                <a:t>“cowshelpmakecheese”</a:t>
              </a:r>
            </a:p>
          </p:txBody>
        </p:sp>
      </p:grpSp>
      <p:grpSp>
        <p:nvGrpSpPr>
          <p:cNvPr id="19" name="Group 18">
            <a:extLst>
              <a:ext uri="{FF2B5EF4-FFF2-40B4-BE49-F238E27FC236}">
                <a16:creationId xmlns:a16="http://schemas.microsoft.com/office/drawing/2014/main" id="{5DC56509-F5D1-439E-A78D-A840A60CD1B7}"/>
              </a:ext>
            </a:extLst>
          </p:cNvPr>
          <p:cNvGrpSpPr/>
          <p:nvPr/>
        </p:nvGrpSpPr>
        <p:grpSpPr>
          <a:xfrm>
            <a:off x="1360723" y="2284704"/>
            <a:ext cx="6839891" cy="2777383"/>
            <a:chOff x="1360723" y="2284704"/>
            <a:chExt cx="6839891" cy="2777383"/>
          </a:xfrm>
        </p:grpSpPr>
        <p:pic>
          <p:nvPicPr>
            <p:cNvPr id="14" name="Picture 13" descr="A picture containing text&#10;&#10;Description automatically generated">
              <a:extLst>
                <a:ext uri="{FF2B5EF4-FFF2-40B4-BE49-F238E27FC236}">
                  <a16:creationId xmlns:a16="http://schemas.microsoft.com/office/drawing/2014/main" id="{26A10F41-565C-41A3-AA0C-3496B1EAC48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360723" y="2284704"/>
              <a:ext cx="3766278" cy="2510239"/>
            </a:xfrm>
            <a:prstGeom prst="rect">
              <a:avLst/>
            </a:prstGeom>
          </p:spPr>
        </p:pic>
        <p:cxnSp>
          <p:nvCxnSpPr>
            <p:cNvPr id="16" name="Straight Arrow Connector 15">
              <a:extLst>
                <a:ext uri="{FF2B5EF4-FFF2-40B4-BE49-F238E27FC236}">
                  <a16:creationId xmlns:a16="http://schemas.microsoft.com/office/drawing/2014/main" id="{F7CFEFF0-383A-4B37-BA31-E7D2FA7B899D}"/>
                </a:ext>
              </a:extLst>
            </p:cNvPr>
            <p:cNvCxnSpPr>
              <a:cxnSpLocks/>
            </p:cNvCxnSpPr>
            <p:nvPr/>
          </p:nvCxnSpPr>
          <p:spPr>
            <a:xfrm flipH="1">
              <a:off x="4720107" y="4549435"/>
              <a:ext cx="1310417" cy="0"/>
            </a:xfrm>
            <a:prstGeom prst="straightConnector1">
              <a:avLst/>
            </a:prstGeom>
            <a:ln w="38100">
              <a:solidFill>
                <a:srgbClr val="F4681A"/>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4EA5280-811A-45D7-A275-52CD3D2CBB64}"/>
                </a:ext>
              </a:extLst>
            </p:cNvPr>
            <p:cNvSpPr txBox="1"/>
            <p:nvPr/>
          </p:nvSpPr>
          <p:spPr>
            <a:xfrm>
              <a:off x="6030524" y="4354201"/>
              <a:ext cx="2170090" cy="707886"/>
            </a:xfrm>
            <a:prstGeom prst="rect">
              <a:avLst/>
            </a:prstGeom>
            <a:noFill/>
          </p:spPr>
          <p:txBody>
            <a:bodyPr wrap="square" rtlCol="0">
              <a:spAutoFit/>
            </a:bodyPr>
            <a:lstStyle/>
            <a:p>
              <a:r>
                <a:rPr lang="en-US" sz="2000" dirty="0"/>
                <a:t>Hard to remember</a:t>
              </a:r>
            </a:p>
          </p:txBody>
        </p:sp>
      </p:grpSp>
    </p:spTree>
    <p:custDataLst>
      <p:tags r:id="rId1"/>
    </p:custDataLst>
    <p:extLst>
      <p:ext uri="{BB962C8B-B14F-4D97-AF65-F5344CB8AC3E}">
        <p14:creationId xmlns:p14="http://schemas.microsoft.com/office/powerpoint/2010/main" val="1070134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454729"/>
            <a:ext cx="8229600" cy="1066800"/>
          </a:xfrm>
        </p:spPr>
        <p:txBody>
          <a:bodyPr/>
          <a:lstStyle/>
          <a:p>
            <a:r>
              <a:rPr lang="en-US" dirty="0"/>
              <a:t>Keeping Track of Passwords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17</a:t>
            </a:fld>
            <a:endParaRPr lang="en-US"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830997"/>
          </a:xfrm>
          <a:prstGeom prst="rect">
            <a:avLst/>
          </a:prstGeom>
          <a:noFill/>
        </p:spPr>
        <p:txBody>
          <a:bodyPr wrap="square" rtlCol="0">
            <a:spAutoFit/>
          </a:bodyPr>
          <a:lstStyle/>
          <a:p>
            <a:r>
              <a:rPr lang="en-US" sz="2400" dirty="0">
                <a:cs typeface="ATT Aleck Sans" panose="020B0503020203020204" pitchFamily="34" charset="0"/>
              </a:rPr>
              <a:t>How do you remember your passwords? </a:t>
            </a:r>
          </a:p>
        </p:txBody>
      </p:sp>
      <p:sp>
        <p:nvSpPr>
          <p:cNvPr id="2" name="TextBox 1">
            <a:extLst>
              <a:ext uri="{FF2B5EF4-FFF2-40B4-BE49-F238E27FC236}">
                <a16:creationId xmlns:a16="http://schemas.microsoft.com/office/drawing/2014/main" id="{5258804F-104E-46BF-8C30-88A5DCC8DD7F}"/>
              </a:ext>
            </a:extLst>
          </p:cNvPr>
          <p:cNvSpPr txBox="1"/>
          <p:nvPr/>
        </p:nvSpPr>
        <p:spPr>
          <a:xfrm>
            <a:off x="1365160" y="2842732"/>
            <a:ext cx="6413679" cy="1015663"/>
          </a:xfrm>
          <a:prstGeom prst="rect">
            <a:avLst/>
          </a:prstGeom>
          <a:noFill/>
        </p:spPr>
        <p:txBody>
          <a:bodyPr wrap="square" rtlCol="0">
            <a:spAutoFit/>
          </a:bodyPr>
          <a:lstStyle/>
          <a:p>
            <a:pPr marL="342900" indent="-342900">
              <a:buClr>
                <a:schemeClr val="tx2"/>
              </a:buClr>
              <a:buFont typeface="+mj-lt"/>
              <a:buAutoNum type="arabicPeriod"/>
            </a:pPr>
            <a:r>
              <a:rPr lang="en-US" sz="2000" dirty="0">
                <a:cs typeface="ATT Aleck Sans" panose="020B0503020203020204" pitchFamily="34" charset="0"/>
              </a:rPr>
              <a:t>Notebook</a:t>
            </a:r>
          </a:p>
          <a:p>
            <a:pPr marL="342900" indent="-342900">
              <a:buClr>
                <a:schemeClr val="tx2"/>
              </a:buClr>
              <a:buFont typeface="+mj-lt"/>
              <a:buAutoNum type="arabicPeriod"/>
            </a:pPr>
            <a:r>
              <a:rPr lang="en-US" sz="2000" dirty="0">
                <a:cs typeface="ATT Aleck Sans" panose="020B0503020203020204" pitchFamily="34" charset="0"/>
              </a:rPr>
              <a:t>Password software</a:t>
            </a:r>
          </a:p>
          <a:p>
            <a:pPr marL="342900" indent="-342900">
              <a:buClr>
                <a:schemeClr val="tx2"/>
              </a:buClr>
              <a:buFont typeface="+mj-lt"/>
              <a:buAutoNum type="arabicPeriod"/>
            </a:pPr>
            <a:r>
              <a:rPr lang="en-US" sz="2000" dirty="0">
                <a:cs typeface="ATT Aleck Sans" panose="020B0503020203020204" pitchFamily="34" charset="0"/>
              </a:rPr>
              <a:t>Phrase</a:t>
            </a:r>
          </a:p>
        </p:txBody>
      </p:sp>
    </p:spTree>
    <p:custDataLst>
      <p:tags r:id="rId1"/>
    </p:custDataLst>
    <p:extLst>
      <p:ext uri="{BB962C8B-B14F-4D97-AF65-F5344CB8AC3E}">
        <p14:creationId xmlns:p14="http://schemas.microsoft.com/office/powerpoint/2010/main" val="298383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368032"/>
            <a:ext cx="8229600" cy="1066800"/>
          </a:xfrm>
        </p:spPr>
        <p:txBody>
          <a:bodyPr/>
          <a:lstStyle/>
          <a:p>
            <a:r>
              <a:rPr lang="en-US" dirty="0"/>
              <a:t>1. Notebook</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18</a:t>
            </a:fld>
            <a:endParaRPr lang="en-US" dirty="0"/>
          </a:p>
        </p:txBody>
      </p:sp>
      <p:pic>
        <p:nvPicPr>
          <p:cNvPr id="14" name="Content Placeholder 13" descr="Text, letter&#10;&#10;Description automatically generated">
            <a:extLst>
              <a:ext uri="{FF2B5EF4-FFF2-40B4-BE49-F238E27FC236}">
                <a16:creationId xmlns:a16="http://schemas.microsoft.com/office/drawing/2014/main" id="{3EAAEF7F-2F70-4467-A883-044797338591}"/>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457200" y="1600200"/>
            <a:ext cx="5058170" cy="3373167"/>
          </a:xfrm>
        </p:spPr>
      </p:pic>
      <p:grpSp>
        <p:nvGrpSpPr>
          <p:cNvPr id="15" name="Group 14">
            <a:extLst>
              <a:ext uri="{FF2B5EF4-FFF2-40B4-BE49-F238E27FC236}">
                <a16:creationId xmlns:a16="http://schemas.microsoft.com/office/drawing/2014/main" id="{FFC6F752-BE05-428C-8C11-3E5416A1C159}"/>
              </a:ext>
            </a:extLst>
          </p:cNvPr>
          <p:cNvGrpSpPr/>
          <p:nvPr/>
        </p:nvGrpSpPr>
        <p:grpSpPr>
          <a:xfrm>
            <a:off x="5771133" y="1553289"/>
            <a:ext cx="2721684" cy="707886"/>
            <a:chOff x="787009" y="2088122"/>
            <a:chExt cx="2721684" cy="707886"/>
          </a:xfrm>
        </p:grpSpPr>
        <p:pic>
          <p:nvPicPr>
            <p:cNvPr id="16" name="Picture 15">
              <a:extLst>
                <a:ext uri="{FF2B5EF4-FFF2-40B4-BE49-F238E27FC236}">
                  <a16:creationId xmlns:a16="http://schemas.microsoft.com/office/drawing/2014/main" id="{E395C839-8301-4281-B9CA-CF2209CADF6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87009" y="2228408"/>
              <a:ext cx="355309" cy="365760"/>
            </a:xfrm>
            <a:prstGeom prst="rect">
              <a:avLst/>
            </a:prstGeom>
          </p:spPr>
        </p:pic>
        <p:sp>
          <p:nvSpPr>
            <p:cNvPr id="17" name="TextBox 16">
              <a:extLst>
                <a:ext uri="{FF2B5EF4-FFF2-40B4-BE49-F238E27FC236}">
                  <a16:creationId xmlns:a16="http://schemas.microsoft.com/office/drawing/2014/main" id="{736B0282-18D8-4E0A-9425-1B47BF858693}"/>
                </a:ext>
              </a:extLst>
            </p:cNvPr>
            <p:cNvSpPr txBox="1"/>
            <p:nvPr/>
          </p:nvSpPr>
          <p:spPr>
            <a:xfrm>
              <a:off x="1168822" y="2088122"/>
              <a:ext cx="2339871" cy="707886"/>
            </a:xfrm>
            <a:prstGeom prst="rect">
              <a:avLst/>
            </a:prstGeom>
            <a:noFill/>
          </p:spPr>
          <p:txBody>
            <a:bodyPr wrap="none" rtlCol="0">
              <a:spAutoFit/>
            </a:bodyPr>
            <a:lstStyle/>
            <a:p>
              <a:r>
                <a:rPr lang="en-US" sz="2000" dirty="0">
                  <a:cs typeface="ATT Aleck Sans" panose="020B0503020203020204" pitchFamily="34" charset="0"/>
                </a:rPr>
                <a:t>Store in a safe and </a:t>
              </a:r>
              <a:br>
                <a:rPr lang="en-US" sz="2000" dirty="0">
                  <a:cs typeface="ATT Aleck Sans" panose="020B0503020203020204" pitchFamily="34" charset="0"/>
                </a:rPr>
              </a:br>
              <a:r>
                <a:rPr lang="en-US" sz="2000" dirty="0">
                  <a:cs typeface="ATT Aleck Sans" panose="020B0503020203020204" pitchFamily="34" charset="0"/>
                </a:rPr>
                <a:t>secure place</a:t>
              </a:r>
              <a:endParaRPr lang="en-US" sz="2000" b="1" dirty="0">
                <a:cs typeface="ATT Aleck Sans" panose="020B0503020203020204" pitchFamily="34" charset="0"/>
              </a:endParaRPr>
            </a:p>
          </p:txBody>
        </p:sp>
      </p:grpSp>
      <p:grpSp>
        <p:nvGrpSpPr>
          <p:cNvPr id="27" name="Group 26">
            <a:extLst>
              <a:ext uri="{FF2B5EF4-FFF2-40B4-BE49-F238E27FC236}">
                <a16:creationId xmlns:a16="http://schemas.microsoft.com/office/drawing/2014/main" id="{CF71DEB3-B90A-41FF-83E7-8DD881E0A1B3}"/>
              </a:ext>
            </a:extLst>
          </p:cNvPr>
          <p:cNvGrpSpPr/>
          <p:nvPr/>
        </p:nvGrpSpPr>
        <p:grpSpPr>
          <a:xfrm>
            <a:off x="457200" y="5428445"/>
            <a:ext cx="8031713" cy="755325"/>
            <a:chOff x="457200" y="5428445"/>
            <a:chExt cx="8031713" cy="755325"/>
          </a:xfrm>
        </p:grpSpPr>
        <p:pic>
          <p:nvPicPr>
            <p:cNvPr id="25" name="Picture 24" descr="A close-up of a light bulb&#10;&#10;Description automatically generated with low confidence">
              <a:extLst>
                <a:ext uri="{FF2B5EF4-FFF2-40B4-BE49-F238E27FC236}">
                  <a16:creationId xmlns:a16="http://schemas.microsoft.com/office/drawing/2014/main" id="{8D551DB0-876C-4A29-969C-702FE2290DDF}"/>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57200" y="5428445"/>
              <a:ext cx="656982" cy="741211"/>
            </a:xfrm>
            <a:prstGeom prst="rect">
              <a:avLst/>
            </a:prstGeom>
          </p:spPr>
        </p:pic>
        <p:sp>
          <p:nvSpPr>
            <p:cNvPr id="26" name="TextBox 25">
              <a:extLst>
                <a:ext uri="{FF2B5EF4-FFF2-40B4-BE49-F238E27FC236}">
                  <a16:creationId xmlns:a16="http://schemas.microsoft.com/office/drawing/2014/main" id="{7B2A3330-CA22-497B-9502-4C3B4279B465}"/>
                </a:ext>
              </a:extLst>
            </p:cNvPr>
            <p:cNvSpPr txBox="1"/>
            <p:nvPr/>
          </p:nvSpPr>
          <p:spPr>
            <a:xfrm>
              <a:off x="1191296" y="5475884"/>
              <a:ext cx="7297617" cy="707886"/>
            </a:xfrm>
            <a:prstGeom prst="rect">
              <a:avLst/>
            </a:prstGeom>
            <a:noFill/>
          </p:spPr>
          <p:txBody>
            <a:bodyPr wrap="square" rtlCol="0">
              <a:spAutoFit/>
            </a:bodyPr>
            <a:lstStyle/>
            <a:p>
              <a:r>
                <a:rPr lang="en-US" sz="2000" dirty="0">
                  <a:solidFill>
                    <a:srgbClr val="000000"/>
                  </a:solidFill>
                  <a:ea typeface="Calibri" panose="020F0502020204030204" pitchFamily="34" charset="0"/>
                  <a:cs typeface="ATT Aleck Sans" panose="020B0503020203020204" pitchFamily="34" charset="0"/>
                </a:rPr>
                <a:t>I</a:t>
              </a:r>
              <a:r>
                <a:rPr lang="en-US" sz="2000" dirty="0">
                  <a:solidFill>
                    <a:srgbClr val="000000"/>
                  </a:solidFill>
                  <a:effectLst/>
                  <a:ea typeface="Calibri" panose="020F0502020204030204" pitchFamily="34" charset="0"/>
                  <a:cs typeface="ATT Aleck Sans" panose="020B0503020203020204" pitchFamily="34" charset="0"/>
                </a:rPr>
                <a:t>nstead of writing the actual password, write something that helps you remember what the password is.</a:t>
              </a:r>
              <a:endParaRPr lang="en-US" sz="2000" dirty="0">
                <a:effectLst/>
                <a:ea typeface="Calibri" panose="020F0502020204030204" pitchFamily="34" charset="0"/>
                <a:cs typeface="ATT Aleck Sans" panose="020B0503020203020204" pitchFamily="34" charset="0"/>
              </a:endParaRPr>
            </a:p>
          </p:txBody>
        </p:sp>
      </p:grpSp>
    </p:spTree>
    <p:custDataLst>
      <p:tags r:id="rId1"/>
    </p:custDataLst>
    <p:extLst>
      <p:ext uri="{BB962C8B-B14F-4D97-AF65-F5344CB8AC3E}">
        <p14:creationId xmlns:p14="http://schemas.microsoft.com/office/powerpoint/2010/main" val="39033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14350"/>
            <a:ext cx="8229600" cy="1066800"/>
          </a:xfrm>
        </p:spPr>
        <p:txBody>
          <a:bodyPr/>
          <a:lstStyle/>
          <a:p>
            <a:r>
              <a:rPr lang="en-US" dirty="0"/>
              <a:t>2. Password Software</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19</a:t>
            </a:fld>
            <a:endParaRPr lang="en-US" dirty="0"/>
          </a:p>
        </p:txBody>
      </p:sp>
      <p:pic>
        <p:nvPicPr>
          <p:cNvPr id="6" name="Picture 5" descr="A picture containing text, indoor, computer, black&#10;&#10;Description automatically generated">
            <a:extLst>
              <a:ext uri="{FF2B5EF4-FFF2-40B4-BE49-F238E27FC236}">
                <a16:creationId xmlns:a16="http://schemas.microsoft.com/office/drawing/2014/main" id="{F17D82AB-5D8C-4AA4-B22F-726D35B0D6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5291" y="1600200"/>
            <a:ext cx="5888382" cy="4416287"/>
          </a:xfrm>
          <a:prstGeom prst="rect">
            <a:avLst/>
          </a:prstGeom>
        </p:spPr>
      </p:pic>
    </p:spTree>
    <p:custDataLst>
      <p:tags r:id="rId1"/>
    </p:custDataLst>
    <p:extLst>
      <p:ext uri="{BB962C8B-B14F-4D97-AF65-F5344CB8AC3E}">
        <p14:creationId xmlns:p14="http://schemas.microsoft.com/office/powerpoint/2010/main" val="95826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791A27-6AAB-314D-A1FA-A30F9C623D2B}"/>
              </a:ext>
            </a:extLst>
          </p:cNvPr>
          <p:cNvSpPr>
            <a:spLocks noGrp="1"/>
          </p:cNvSpPr>
          <p:nvPr>
            <p:ph idx="1"/>
          </p:nvPr>
        </p:nvSpPr>
        <p:spPr>
          <a:xfrm>
            <a:off x="571500" y="1534886"/>
            <a:ext cx="8229600" cy="4325112"/>
          </a:xfrm>
        </p:spPr>
        <p:txBody>
          <a:bodyPr>
            <a:normAutofit/>
          </a:bodyPr>
          <a:lstStyle/>
          <a:p>
            <a:pPr>
              <a:lnSpc>
                <a:spcPct val="150000"/>
              </a:lnSpc>
            </a:pPr>
            <a:r>
              <a:rPr lang="en-US" b="1" dirty="0">
                <a:solidFill>
                  <a:schemeClr val="tx1"/>
                </a:solidFill>
              </a:rPr>
              <a:t>Introduction </a:t>
            </a:r>
            <a:endParaRPr lang="en-US" dirty="0">
              <a:solidFill>
                <a:schemeClr val="tx1"/>
              </a:solidFill>
            </a:endParaRPr>
          </a:p>
          <a:p>
            <a:pPr lvl="1">
              <a:lnSpc>
                <a:spcPct val="150000"/>
              </a:lnSpc>
            </a:pPr>
            <a:r>
              <a:rPr lang="en-US" dirty="0">
                <a:solidFill>
                  <a:schemeClr val="tx1"/>
                </a:solidFill>
              </a:rPr>
              <a:t>What is cybersecurity?</a:t>
            </a:r>
          </a:p>
          <a:p>
            <a:pPr>
              <a:lnSpc>
                <a:spcPct val="150000"/>
              </a:lnSpc>
            </a:pPr>
            <a:r>
              <a:rPr lang="en-US" b="1" dirty="0">
                <a:solidFill>
                  <a:schemeClr val="tx1"/>
                </a:solidFill>
              </a:rPr>
              <a:t>Skill Building</a:t>
            </a:r>
          </a:p>
          <a:p>
            <a:pPr lvl="1">
              <a:lnSpc>
                <a:spcPct val="150000"/>
              </a:lnSpc>
            </a:pPr>
            <a:r>
              <a:rPr lang="en-US" dirty="0">
                <a:solidFill>
                  <a:schemeClr val="tx1"/>
                </a:solidFill>
              </a:rPr>
              <a:t>Recognizing a secure website</a:t>
            </a:r>
          </a:p>
          <a:p>
            <a:pPr lvl="1">
              <a:lnSpc>
                <a:spcPct val="150000"/>
              </a:lnSpc>
            </a:pPr>
            <a:r>
              <a:rPr lang="en-US" dirty="0">
                <a:solidFill>
                  <a:schemeClr val="tx1"/>
                </a:solidFill>
              </a:rPr>
              <a:t>Making passwords strong and memorable</a:t>
            </a:r>
          </a:p>
          <a:p>
            <a:pPr lvl="1">
              <a:lnSpc>
                <a:spcPct val="150000"/>
              </a:lnSpc>
            </a:pPr>
            <a:r>
              <a:rPr lang="en-US" dirty="0">
                <a:solidFill>
                  <a:schemeClr val="tx1"/>
                </a:solidFill>
              </a:rPr>
              <a:t>Recognizing and avoiding online scams</a:t>
            </a:r>
            <a:endParaRPr lang="en-US" b="1" dirty="0">
              <a:solidFill>
                <a:schemeClr val="tx1"/>
              </a:solidFill>
            </a:endParaRPr>
          </a:p>
          <a:p>
            <a:pPr>
              <a:lnSpc>
                <a:spcPct val="150000"/>
              </a:lnSpc>
            </a:pPr>
            <a:r>
              <a:rPr lang="en-US" b="1" dirty="0">
                <a:solidFill>
                  <a:schemeClr val="tx1"/>
                </a:solidFill>
              </a:rPr>
              <a:t>Tips and Tricks </a:t>
            </a:r>
          </a:p>
          <a:p>
            <a:pPr>
              <a:lnSpc>
                <a:spcPct val="150000"/>
              </a:lnSpc>
            </a:pPr>
            <a:r>
              <a:rPr lang="en-US" b="1" dirty="0">
                <a:solidFill>
                  <a:schemeClr val="tx1"/>
                </a:solidFill>
              </a:rPr>
              <a:t>Practice</a:t>
            </a:r>
          </a:p>
        </p:txBody>
      </p:sp>
      <p:sp>
        <p:nvSpPr>
          <p:cNvPr id="3" name="Title 2">
            <a:extLst>
              <a:ext uri="{FF2B5EF4-FFF2-40B4-BE49-F238E27FC236}">
                <a16:creationId xmlns:a16="http://schemas.microsoft.com/office/drawing/2014/main" id="{8A8BD8B5-3361-504C-A0AD-CB1FF560860F}"/>
              </a:ext>
            </a:extLst>
          </p:cNvPr>
          <p:cNvSpPr>
            <a:spLocks noGrp="1"/>
          </p:cNvSpPr>
          <p:nvPr>
            <p:ph type="title"/>
          </p:nvPr>
        </p:nvSpPr>
        <p:spPr>
          <a:xfrm>
            <a:off x="457200" y="704088"/>
            <a:ext cx="8229600" cy="1066800"/>
          </a:xfrm>
        </p:spPr>
        <p:txBody>
          <a:bodyPr>
            <a:normAutofit/>
          </a:bodyPr>
          <a:lstStyle/>
          <a:p>
            <a:r>
              <a:rPr lang="en-US" sz="3200" dirty="0"/>
              <a:t>Today’s Agenda</a:t>
            </a:r>
            <a:br>
              <a:rPr lang="en-US" sz="3200" dirty="0"/>
            </a:br>
            <a:endParaRPr lang="en-US" sz="2300" dirty="0"/>
          </a:p>
        </p:txBody>
      </p:sp>
      <p:sp>
        <p:nvSpPr>
          <p:cNvPr id="4" name="Slide Number Placeholder 3">
            <a:extLst>
              <a:ext uri="{FF2B5EF4-FFF2-40B4-BE49-F238E27FC236}">
                <a16:creationId xmlns:a16="http://schemas.microsoft.com/office/drawing/2014/main" id="{3F10BA94-D27A-1742-B58B-4C37493B6631}"/>
              </a:ext>
            </a:extLst>
          </p:cNvPr>
          <p:cNvSpPr>
            <a:spLocks noGrp="1"/>
          </p:cNvSpPr>
          <p:nvPr>
            <p:ph type="sldNum" sz="quarter" idx="12"/>
          </p:nvPr>
        </p:nvSpPr>
        <p:spPr/>
        <p:txBody>
          <a:bodyPr/>
          <a:lstStyle/>
          <a:p>
            <a:fld id="{D852D4E8-E283-404D-80D7-3AF63315721A}" type="slidenum">
              <a:rPr lang="en-US" smtClean="0"/>
              <a:t>2</a:t>
            </a:fld>
            <a:endParaRPr lang="en-US" dirty="0"/>
          </a:p>
        </p:txBody>
      </p:sp>
    </p:spTree>
    <p:custDataLst>
      <p:tags r:id="rId1"/>
    </p:custDataLst>
    <p:extLst>
      <p:ext uri="{BB962C8B-B14F-4D97-AF65-F5344CB8AC3E}">
        <p14:creationId xmlns:p14="http://schemas.microsoft.com/office/powerpoint/2010/main" val="276631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p:txBody>
          <a:bodyPr/>
          <a:lstStyle/>
          <a:p>
            <a:r>
              <a:rPr lang="en-US" dirty="0"/>
              <a:t>3. Phrase</a:t>
            </a:r>
          </a:p>
        </p:txBody>
      </p:sp>
      <p:sp>
        <p:nvSpPr>
          <p:cNvPr id="4" name="Slide Number Placeholder 3">
            <a:extLst>
              <a:ext uri="{FF2B5EF4-FFF2-40B4-BE49-F238E27FC236}">
                <a16:creationId xmlns:a16="http://schemas.microsoft.com/office/drawing/2014/main" id="{82B792E3-8F62-CD45-B09D-6E55F6EBC13C}"/>
              </a:ext>
            </a:extLst>
          </p:cNvPr>
          <p:cNvSpPr>
            <a:spLocks noGrp="1"/>
          </p:cNvSpPr>
          <p:nvPr>
            <p:ph type="sldNum" sz="quarter" idx="12"/>
          </p:nvPr>
        </p:nvSpPr>
        <p:spPr/>
        <p:txBody>
          <a:bodyPr/>
          <a:lstStyle/>
          <a:p>
            <a:fld id="{D852D4E8-E283-404D-80D7-3AF63315721A}" type="slidenum">
              <a:rPr lang="en-US" smtClean="0"/>
              <a:t>20</a:t>
            </a:fld>
            <a:endParaRPr lang="en-US" dirty="0"/>
          </a:p>
        </p:txBody>
      </p:sp>
      <p:pic>
        <p:nvPicPr>
          <p:cNvPr id="14" name="Content Placeholder 13">
            <a:extLst>
              <a:ext uri="{FF2B5EF4-FFF2-40B4-BE49-F238E27FC236}">
                <a16:creationId xmlns:a16="http://schemas.microsoft.com/office/drawing/2014/main" id="{3EAAEF7F-2F70-4467-A883-044797338591}"/>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rcRect/>
          <a:stretch/>
        </p:blipFill>
        <p:spPr>
          <a:xfrm>
            <a:off x="2042915" y="1851991"/>
            <a:ext cx="5058169" cy="3373167"/>
          </a:xfrm>
        </p:spPr>
      </p:pic>
      <p:sp>
        <p:nvSpPr>
          <p:cNvPr id="2" name="Rectangle 1">
            <a:extLst>
              <a:ext uri="{FF2B5EF4-FFF2-40B4-BE49-F238E27FC236}">
                <a16:creationId xmlns:a16="http://schemas.microsoft.com/office/drawing/2014/main" id="{68FE7A37-0A03-406B-8B19-DFE91FC89D0A}"/>
              </a:ext>
            </a:extLst>
          </p:cNvPr>
          <p:cNvSpPr/>
          <p:nvPr/>
        </p:nvSpPr>
        <p:spPr>
          <a:xfrm>
            <a:off x="2042915" y="4508259"/>
            <a:ext cx="5058169" cy="716899"/>
          </a:xfrm>
          <a:prstGeom prst="rect">
            <a:avLst/>
          </a:prstGeom>
          <a:solidFill>
            <a:schemeClr val="dk1">
              <a:alpha val="61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046747D-EAF9-4275-85F2-1B35362BE27E}"/>
              </a:ext>
            </a:extLst>
          </p:cNvPr>
          <p:cNvSpPr txBox="1"/>
          <p:nvPr/>
        </p:nvSpPr>
        <p:spPr>
          <a:xfrm>
            <a:off x="2261856" y="4671819"/>
            <a:ext cx="4636394" cy="400110"/>
          </a:xfrm>
          <a:prstGeom prst="rect">
            <a:avLst/>
          </a:prstGeom>
          <a:noFill/>
        </p:spPr>
        <p:txBody>
          <a:bodyPr wrap="square" rtlCol="0">
            <a:spAutoFit/>
          </a:bodyPr>
          <a:lstStyle/>
          <a:p>
            <a:pPr algn="ctr"/>
            <a:r>
              <a:rPr lang="en-US" sz="2000" b="1" spc="30" dirty="0">
                <a:solidFill>
                  <a:schemeClr val="bg1"/>
                </a:solidFill>
                <a:latin typeface="ATT Aleck Sans" panose="020B0503020203020204" pitchFamily="34" charset="0"/>
                <a:cs typeface="ATT Aleck Sans" panose="020B0503020203020204" pitchFamily="34" charset="0"/>
              </a:rPr>
              <a:t>cowshelpmakecheese</a:t>
            </a:r>
          </a:p>
        </p:txBody>
      </p:sp>
    </p:spTree>
    <p:custDataLst>
      <p:tags r:id="rId1"/>
    </p:custDataLst>
    <p:extLst>
      <p:ext uri="{BB962C8B-B14F-4D97-AF65-F5344CB8AC3E}">
        <p14:creationId xmlns:p14="http://schemas.microsoft.com/office/powerpoint/2010/main" val="209400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21</a:t>
            </a:fld>
            <a:endParaRPr lang="en-US"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normAutofit/>
          </a:bodyPr>
          <a:lstStyle/>
          <a:p>
            <a:r>
              <a:rPr lang="en-US" sz="4800" dirty="0"/>
              <a:t>Activity # 2</a:t>
            </a:r>
          </a:p>
        </p:txBody>
      </p:sp>
    </p:spTree>
    <p:custDataLst>
      <p:tags r:id="rId1"/>
    </p:custDataLst>
    <p:extLst>
      <p:ext uri="{BB962C8B-B14F-4D97-AF65-F5344CB8AC3E}">
        <p14:creationId xmlns:p14="http://schemas.microsoft.com/office/powerpoint/2010/main" val="3134336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DC971-DCBA-485D-A360-118184360C0A}"/>
              </a:ext>
            </a:extLst>
          </p:cNvPr>
          <p:cNvSpPr>
            <a:spLocks noGrp="1"/>
          </p:cNvSpPr>
          <p:nvPr>
            <p:ph type="sldNum" sz="quarter" idx="12"/>
          </p:nvPr>
        </p:nvSpPr>
        <p:spPr/>
        <p:txBody>
          <a:bodyPr/>
          <a:lstStyle/>
          <a:p>
            <a:fld id="{D852D4E8-E283-404D-80D7-3AF63315721A}" type="slidenum">
              <a:rPr lang="en-US" smtClean="0"/>
              <a:t>22</a:t>
            </a:fld>
            <a:endParaRPr lang="en-US" dirty="0"/>
          </a:p>
        </p:txBody>
      </p:sp>
      <p:pic>
        <p:nvPicPr>
          <p:cNvPr id="4" name="Picture 3" descr="Graphical user interface, text, application, chat or text message&#10;&#10;Description automatically generated">
            <a:extLst>
              <a:ext uri="{FF2B5EF4-FFF2-40B4-BE49-F238E27FC236}">
                <a16:creationId xmlns:a16="http://schemas.microsoft.com/office/drawing/2014/main" id="{6F44BB5C-2EFA-484F-BA9B-A360DE17C90A}"/>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19913" y="552942"/>
            <a:ext cx="3704174" cy="4800307"/>
          </a:xfrm>
          <a:prstGeom prst="rect">
            <a:avLst/>
          </a:prstGeom>
        </p:spPr>
      </p:pic>
      <p:sp>
        <p:nvSpPr>
          <p:cNvPr id="5" name="TextBox 4">
            <a:extLst>
              <a:ext uri="{FF2B5EF4-FFF2-40B4-BE49-F238E27FC236}">
                <a16:creationId xmlns:a16="http://schemas.microsoft.com/office/drawing/2014/main" id="{1F971EA7-0AE0-4946-96C4-FDC333958F43}"/>
              </a:ext>
            </a:extLst>
          </p:cNvPr>
          <p:cNvSpPr txBox="1"/>
          <p:nvPr/>
        </p:nvSpPr>
        <p:spPr>
          <a:xfrm>
            <a:off x="523336" y="5538159"/>
            <a:ext cx="8206596" cy="984885"/>
          </a:xfrm>
          <a:prstGeom prst="rect">
            <a:avLst/>
          </a:prstGeom>
          <a:noFill/>
        </p:spPr>
        <p:txBody>
          <a:bodyPr wrap="square" rtlCol="0">
            <a:spAutoFit/>
          </a:bodyPr>
          <a:lstStyle/>
          <a:p>
            <a:r>
              <a:rPr lang="en-US" sz="2000" dirty="0">
                <a:effectLst/>
                <a:ea typeface="Calibri" panose="020F0502020204030204" pitchFamily="34" charset="0"/>
                <a:cs typeface="Times New Roman" panose="02020603050405020304" pitchFamily="18" charset="0"/>
              </a:rPr>
              <a:t>Using the password requirements in the Sign Up form above, </a:t>
            </a:r>
            <a:r>
              <a:rPr lang="en-US" sz="2000" b="1" dirty="0">
                <a:effectLst/>
                <a:ea typeface="Calibri" panose="020F0502020204030204" pitchFamily="34" charset="0"/>
                <a:cs typeface="Times New Roman" panose="02020603050405020304" pitchFamily="18" charset="0"/>
              </a:rPr>
              <a:t>create a strong password</a:t>
            </a:r>
            <a:r>
              <a:rPr lang="en-US" sz="2000" dirty="0">
                <a:effectLst/>
                <a:ea typeface="Calibri" panose="020F0502020204030204" pitchFamily="34" charset="0"/>
                <a:cs typeface="Times New Roman" panose="02020603050405020304" pitchFamily="18" charset="0"/>
              </a:rPr>
              <a:t> that meets the criteria.</a:t>
            </a:r>
          </a:p>
          <a:p>
            <a:endParaRPr lang="en-US" dirty="0"/>
          </a:p>
        </p:txBody>
      </p:sp>
    </p:spTree>
    <p:custDataLst>
      <p:tags r:id="rId1"/>
    </p:custDataLst>
    <p:extLst>
      <p:ext uri="{BB962C8B-B14F-4D97-AF65-F5344CB8AC3E}">
        <p14:creationId xmlns:p14="http://schemas.microsoft.com/office/powerpoint/2010/main" val="2349352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DC971-DCBA-485D-A360-118184360C0A}"/>
              </a:ext>
            </a:extLst>
          </p:cNvPr>
          <p:cNvSpPr>
            <a:spLocks noGrp="1"/>
          </p:cNvSpPr>
          <p:nvPr>
            <p:ph type="sldNum" sz="quarter" idx="12"/>
          </p:nvPr>
        </p:nvSpPr>
        <p:spPr/>
        <p:txBody>
          <a:bodyPr/>
          <a:lstStyle/>
          <a:p>
            <a:fld id="{D852D4E8-E283-404D-80D7-3AF63315721A}" type="slidenum">
              <a:rPr lang="en-US" smtClean="0"/>
              <a:t>23</a:t>
            </a:fld>
            <a:endParaRPr lang="en-US" dirty="0"/>
          </a:p>
        </p:txBody>
      </p:sp>
      <p:pic>
        <p:nvPicPr>
          <p:cNvPr id="7" name="Picture 6" descr="Text, application, letter, email&#10;&#10;Description automatically generated">
            <a:extLst>
              <a:ext uri="{FF2B5EF4-FFF2-40B4-BE49-F238E27FC236}">
                <a16:creationId xmlns:a16="http://schemas.microsoft.com/office/drawing/2014/main" id="{6EB5B92D-14DB-9347-83ED-41D7FF5BD3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8257" y="368032"/>
            <a:ext cx="7487140" cy="6179071"/>
          </a:xfrm>
          <a:prstGeom prst="rect">
            <a:avLst/>
          </a:prstGeom>
        </p:spPr>
      </p:pic>
    </p:spTree>
    <p:custDataLst>
      <p:tags r:id="rId1"/>
    </p:custDataLst>
    <p:extLst>
      <p:ext uri="{BB962C8B-B14F-4D97-AF65-F5344CB8AC3E}">
        <p14:creationId xmlns:p14="http://schemas.microsoft.com/office/powerpoint/2010/main" val="405600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87F5CA-757F-1F4F-8D6E-65C1EC28473B}"/>
              </a:ext>
            </a:extLst>
          </p:cNvPr>
          <p:cNvSpPr>
            <a:spLocks noGrp="1"/>
          </p:cNvSpPr>
          <p:nvPr>
            <p:ph type="sldNum" sz="quarter" idx="12"/>
          </p:nvPr>
        </p:nvSpPr>
        <p:spPr/>
        <p:txBody>
          <a:bodyPr/>
          <a:lstStyle/>
          <a:p>
            <a:fld id="{D852D4E8-E283-404D-80D7-3AF63315721A}" type="slidenum">
              <a:rPr lang="en-US" smtClean="0"/>
              <a:t>24</a:t>
            </a:fld>
            <a:endParaRPr lang="en-US" dirty="0"/>
          </a:p>
        </p:txBody>
      </p:sp>
      <p:sp>
        <p:nvSpPr>
          <p:cNvPr id="7" name="Content Placeholder 1">
            <a:extLst>
              <a:ext uri="{FF2B5EF4-FFF2-40B4-BE49-F238E27FC236}">
                <a16:creationId xmlns:a16="http://schemas.microsoft.com/office/drawing/2014/main" id="{4A04A979-E259-4C7A-AAC6-D96AFEA752D0}"/>
              </a:ext>
            </a:extLst>
          </p:cNvPr>
          <p:cNvSpPr txBox="1">
            <a:spLocks/>
          </p:cNvSpPr>
          <p:nvPr/>
        </p:nvSpPr>
        <p:spPr>
          <a:xfrm>
            <a:off x="389964" y="1538970"/>
            <a:ext cx="3469342" cy="1950541"/>
          </a:xfrm>
          <a:prstGeom prst="rect">
            <a:avLst/>
          </a:prstGeom>
        </p:spPr>
        <p:txBody>
          <a:bodyPr vert="horz">
            <a:normAutofit lnSpcReduction="10000"/>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2296" indent="0">
              <a:buNone/>
            </a:pPr>
            <a:r>
              <a:rPr lang="en-US" sz="2400" b="1" dirty="0">
                <a:solidFill>
                  <a:schemeClr val="tx1"/>
                </a:solidFill>
                <a:latin typeface="+mn-lt"/>
              </a:rPr>
              <a:t>Cybersecurity:</a:t>
            </a:r>
          </a:p>
          <a:p>
            <a:pPr marL="82296" indent="0">
              <a:buNone/>
            </a:pPr>
            <a:endParaRPr lang="en-US" sz="2400" b="1" dirty="0">
              <a:solidFill>
                <a:schemeClr val="tx1"/>
              </a:solidFill>
              <a:latin typeface="+mn-lt"/>
            </a:endParaRPr>
          </a:p>
          <a:p>
            <a:pPr marL="89154" indent="0">
              <a:buNone/>
            </a:pPr>
            <a:r>
              <a:rPr lang="en-US" sz="2400" dirty="0">
                <a:solidFill>
                  <a:schemeClr val="tx1"/>
                </a:solidFill>
                <a:latin typeface="+mn-lt"/>
              </a:rPr>
              <a:t>Personal data is not accessible to others</a:t>
            </a:r>
            <a:r>
              <a:rPr lang="en-US" sz="2000" dirty="0">
                <a:solidFill>
                  <a:schemeClr val="tx1"/>
                </a:solidFill>
                <a:latin typeface="+mn-lt"/>
              </a:rPr>
              <a:t>.</a:t>
            </a:r>
          </a:p>
          <a:p>
            <a:pPr marL="89154" indent="0">
              <a:buNone/>
            </a:pPr>
            <a:r>
              <a:rPr lang="en-US" sz="2250" dirty="0">
                <a:solidFill>
                  <a:schemeClr val="tx1"/>
                </a:solidFill>
              </a:rPr>
              <a:t> </a:t>
            </a:r>
            <a:endParaRPr lang="en-US" dirty="0">
              <a:solidFill>
                <a:schemeClr val="tx1"/>
              </a:solidFill>
            </a:endParaRPr>
          </a:p>
        </p:txBody>
      </p:sp>
      <p:sp>
        <p:nvSpPr>
          <p:cNvPr id="8" name="Title 2">
            <a:extLst>
              <a:ext uri="{FF2B5EF4-FFF2-40B4-BE49-F238E27FC236}">
                <a16:creationId xmlns:a16="http://schemas.microsoft.com/office/drawing/2014/main" id="{93D8BCCE-899D-4F96-B51C-412F2531156D}"/>
              </a:ext>
            </a:extLst>
          </p:cNvPr>
          <p:cNvSpPr txBox="1">
            <a:spLocks/>
          </p:cNvSpPr>
          <p:nvPr/>
        </p:nvSpPr>
        <p:spPr>
          <a:xfrm>
            <a:off x="457200" y="368032"/>
            <a:ext cx="8229600" cy="1066800"/>
          </a:xfrm>
          <a:prstGeom prst="rect">
            <a:avLst/>
          </a:prstGeom>
        </p:spPr>
        <p:txBody>
          <a:bodyPr vert="horz" anchor="ctr">
            <a:normAutofit/>
          </a:bodyPr>
          <a:lstStyle>
            <a:lvl1pPr algn="l" rtl="0" eaLnBrk="1" latinLnBrk="0" hangingPunct="1">
              <a:spcBef>
                <a:spcPct val="0"/>
              </a:spcBef>
              <a:buNone/>
              <a:defRPr kumimoji="0" sz="3000" kern="1200">
                <a:solidFill>
                  <a:schemeClr val="tx2"/>
                </a:solidFill>
                <a:latin typeface="ATT Aleck Sans" panose="020B0503020203020204" pitchFamily="34" charset="0"/>
                <a:ea typeface="+mj-ea"/>
                <a:cs typeface="ATT Aleck Sans" panose="020B0503020203020204" pitchFamily="34" charset="0"/>
              </a:defRPr>
            </a:lvl1pPr>
          </a:lstStyle>
          <a:p>
            <a:r>
              <a:rPr lang="en-US" dirty="0"/>
              <a:t>Online Fraud and Scams</a:t>
            </a:r>
          </a:p>
        </p:txBody>
      </p:sp>
      <p:pic>
        <p:nvPicPr>
          <p:cNvPr id="5" name="Picture 4" descr="A picture containing text, table, indoor, cluttered&#10;&#10;Description automatically generated">
            <a:extLst>
              <a:ext uri="{FF2B5EF4-FFF2-40B4-BE49-F238E27FC236}">
                <a16:creationId xmlns:a16="http://schemas.microsoft.com/office/drawing/2014/main" id="{3AEE40E2-C312-4B4A-AF42-A46EB173945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b="21830"/>
          <a:stretch/>
        </p:blipFill>
        <p:spPr>
          <a:xfrm>
            <a:off x="4504764" y="3069213"/>
            <a:ext cx="3056314" cy="1950540"/>
          </a:xfrm>
          <a:prstGeom prst="rect">
            <a:avLst/>
          </a:prstGeom>
        </p:spPr>
      </p:pic>
      <p:pic>
        <p:nvPicPr>
          <p:cNvPr id="13" name="Picture 12" descr="A computer on a desk&#10;&#10;Description automatically generated with medium confidence">
            <a:extLst>
              <a:ext uri="{FF2B5EF4-FFF2-40B4-BE49-F238E27FC236}">
                <a16:creationId xmlns:a16="http://schemas.microsoft.com/office/drawing/2014/main" id="{9EA301EA-53BD-47ED-AB6C-F3A3A7F2318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8566" y="3066489"/>
            <a:ext cx="3056314" cy="1950540"/>
          </a:xfrm>
          <a:prstGeom prst="rect">
            <a:avLst/>
          </a:prstGeom>
        </p:spPr>
      </p:pic>
      <p:sp>
        <p:nvSpPr>
          <p:cNvPr id="34" name="Content Placeholder 1">
            <a:extLst>
              <a:ext uri="{FF2B5EF4-FFF2-40B4-BE49-F238E27FC236}">
                <a16:creationId xmlns:a16="http://schemas.microsoft.com/office/drawing/2014/main" id="{F419CF43-B0B4-434D-A67A-C3D3FEC362FC}"/>
              </a:ext>
            </a:extLst>
          </p:cNvPr>
          <p:cNvSpPr txBox="1">
            <a:spLocks/>
          </p:cNvSpPr>
          <p:nvPr/>
        </p:nvSpPr>
        <p:spPr>
          <a:xfrm>
            <a:off x="4247027" y="1538969"/>
            <a:ext cx="4123765" cy="1950541"/>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buNone/>
            </a:pPr>
            <a:endParaRPr lang="en-US" sz="2400" dirty="0">
              <a:solidFill>
                <a:schemeClr val="tx1"/>
              </a:solidFill>
            </a:endParaRPr>
          </a:p>
          <a:p>
            <a:pPr marL="89154" indent="0">
              <a:buNone/>
            </a:pPr>
            <a:endParaRPr lang="en-US" sz="800" dirty="0">
              <a:solidFill>
                <a:schemeClr val="tx1"/>
              </a:solidFill>
            </a:endParaRPr>
          </a:p>
          <a:p>
            <a:pPr marL="89154" indent="0">
              <a:buNone/>
            </a:pPr>
            <a:r>
              <a:rPr lang="en-US" sz="2400" dirty="0">
                <a:solidFill>
                  <a:schemeClr val="tx1"/>
                </a:solidFill>
                <a:latin typeface="+mn-lt"/>
              </a:rPr>
              <a:t>Devices work properly and are free from </a:t>
            </a:r>
            <a:r>
              <a:rPr lang="en-US" sz="2400" b="1" dirty="0">
                <a:solidFill>
                  <a:schemeClr val="tx1"/>
                </a:solidFill>
                <a:latin typeface="+mn-lt"/>
              </a:rPr>
              <a:t>malware</a:t>
            </a:r>
            <a:r>
              <a:rPr lang="en-US" sz="2400" dirty="0">
                <a:solidFill>
                  <a:schemeClr val="tx1"/>
                </a:solidFill>
                <a:latin typeface="+mn-lt"/>
              </a:rPr>
              <a:t>. </a:t>
            </a:r>
          </a:p>
        </p:txBody>
      </p:sp>
    </p:spTree>
    <p:custDataLst>
      <p:tags r:id="rId1"/>
    </p:custDataLst>
    <p:extLst>
      <p:ext uri="{BB962C8B-B14F-4D97-AF65-F5344CB8AC3E}">
        <p14:creationId xmlns:p14="http://schemas.microsoft.com/office/powerpoint/2010/main" val="3310456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87F5CA-757F-1F4F-8D6E-65C1EC28473B}"/>
              </a:ext>
            </a:extLst>
          </p:cNvPr>
          <p:cNvSpPr>
            <a:spLocks noGrp="1"/>
          </p:cNvSpPr>
          <p:nvPr>
            <p:ph type="sldNum" sz="quarter" idx="12"/>
          </p:nvPr>
        </p:nvSpPr>
        <p:spPr/>
        <p:txBody>
          <a:bodyPr/>
          <a:lstStyle/>
          <a:p>
            <a:fld id="{D852D4E8-E283-404D-80D7-3AF63315721A}" type="slidenum">
              <a:rPr lang="en-US" smtClean="0"/>
              <a:t>25</a:t>
            </a:fld>
            <a:endParaRPr lang="en-US" dirty="0"/>
          </a:p>
        </p:txBody>
      </p:sp>
      <p:sp>
        <p:nvSpPr>
          <p:cNvPr id="7" name="Content Placeholder 1">
            <a:extLst>
              <a:ext uri="{FF2B5EF4-FFF2-40B4-BE49-F238E27FC236}">
                <a16:creationId xmlns:a16="http://schemas.microsoft.com/office/drawing/2014/main" id="{4A04A979-E259-4C7A-AAC6-D96AFEA752D0}"/>
              </a:ext>
            </a:extLst>
          </p:cNvPr>
          <p:cNvSpPr txBox="1">
            <a:spLocks/>
          </p:cNvSpPr>
          <p:nvPr/>
        </p:nvSpPr>
        <p:spPr>
          <a:xfrm>
            <a:off x="685306" y="1538971"/>
            <a:ext cx="3469342" cy="566726"/>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lgn="ctr">
              <a:buNone/>
            </a:pPr>
            <a:r>
              <a:rPr lang="en-US" sz="2400" b="1" dirty="0">
                <a:solidFill>
                  <a:schemeClr val="tx1"/>
                </a:solidFill>
                <a:latin typeface="+mn-lt"/>
              </a:rPr>
              <a:t>Phishing</a:t>
            </a:r>
          </a:p>
        </p:txBody>
      </p:sp>
      <p:sp>
        <p:nvSpPr>
          <p:cNvPr id="8" name="Title 2">
            <a:extLst>
              <a:ext uri="{FF2B5EF4-FFF2-40B4-BE49-F238E27FC236}">
                <a16:creationId xmlns:a16="http://schemas.microsoft.com/office/drawing/2014/main" id="{93D8BCCE-899D-4F96-B51C-412F2531156D}"/>
              </a:ext>
            </a:extLst>
          </p:cNvPr>
          <p:cNvSpPr txBox="1">
            <a:spLocks/>
          </p:cNvSpPr>
          <p:nvPr/>
        </p:nvSpPr>
        <p:spPr>
          <a:xfrm>
            <a:off x="457200" y="368032"/>
            <a:ext cx="8229600" cy="1066800"/>
          </a:xfrm>
          <a:prstGeom prst="rect">
            <a:avLst/>
          </a:prstGeom>
        </p:spPr>
        <p:txBody>
          <a:bodyPr vert="horz" anchor="ctr">
            <a:normAutofit/>
          </a:bodyPr>
          <a:lstStyle>
            <a:lvl1pPr algn="l" rtl="0" eaLnBrk="1" latinLnBrk="0" hangingPunct="1">
              <a:spcBef>
                <a:spcPct val="0"/>
              </a:spcBef>
              <a:buNone/>
              <a:defRPr kumimoji="0" sz="3000" kern="1200">
                <a:solidFill>
                  <a:schemeClr val="tx2"/>
                </a:solidFill>
                <a:latin typeface="ATT Aleck Sans" panose="020B0503020203020204" pitchFamily="34" charset="0"/>
                <a:ea typeface="+mj-ea"/>
                <a:cs typeface="ATT Aleck Sans" panose="020B0503020203020204" pitchFamily="34" charset="0"/>
              </a:defRPr>
            </a:lvl1pPr>
          </a:lstStyle>
          <a:p>
            <a:r>
              <a:rPr lang="en-US" dirty="0"/>
              <a:t>Online Fraud and Scams (continued)</a:t>
            </a:r>
          </a:p>
        </p:txBody>
      </p:sp>
      <p:pic>
        <p:nvPicPr>
          <p:cNvPr id="5" name="Picture 4">
            <a:extLst>
              <a:ext uri="{FF2B5EF4-FFF2-40B4-BE49-F238E27FC236}">
                <a16:creationId xmlns:a16="http://schemas.microsoft.com/office/drawing/2014/main" id="{3AEE40E2-C312-4B4A-AF42-A46EB173945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33070" r="23215" b="10602"/>
          <a:stretch/>
        </p:blipFill>
        <p:spPr>
          <a:xfrm>
            <a:off x="4359372" y="2257266"/>
            <a:ext cx="4199337" cy="2495038"/>
          </a:xfrm>
          <a:prstGeom prst="rect">
            <a:avLst/>
          </a:prstGeom>
        </p:spPr>
      </p:pic>
      <p:pic>
        <p:nvPicPr>
          <p:cNvPr id="13" name="Picture 12">
            <a:extLst>
              <a:ext uri="{FF2B5EF4-FFF2-40B4-BE49-F238E27FC236}">
                <a16:creationId xmlns:a16="http://schemas.microsoft.com/office/drawing/2014/main" id="{9EA301EA-53BD-47ED-AB6C-F3A3A7F2318E}"/>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541801" y="2257266"/>
            <a:ext cx="3756352" cy="2503624"/>
          </a:xfrm>
          <a:prstGeom prst="rect">
            <a:avLst/>
          </a:prstGeom>
        </p:spPr>
      </p:pic>
      <p:sp>
        <p:nvSpPr>
          <p:cNvPr id="9" name="Content Placeholder 1">
            <a:extLst>
              <a:ext uri="{FF2B5EF4-FFF2-40B4-BE49-F238E27FC236}">
                <a16:creationId xmlns:a16="http://schemas.microsoft.com/office/drawing/2014/main" id="{05A439EA-7F60-4533-B9D6-CB7C2BE4198B}"/>
              </a:ext>
            </a:extLst>
          </p:cNvPr>
          <p:cNvSpPr txBox="1">
            <a:spLocks/>
          </p:cNvSpPr>
          <p:nvPr/>
        </p:nvSpPr>
        <p:spPr>
          <a:xfrm>
            <a:off x="4724369" y="1538971"/>
            <a:ext cx="3469342" cy="566726"/>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lgn="ctr">
              <a:buNone/>
            </a:pPr>
            <a:r>
              <a:rPr lang="en-US" sz="2400" b="1" dirty="0">
                <a:solidFill>
                  <a:schemeClr val="tx1"/>
                </a:solidFill>
                <a:latin typeface="+mn-lt"/>
              </a:rPr>
              <a:t>Social Engineering</a:t>
            </a:r>
          </a:p>
        </p:txBody>
      </p:sp>
    </p:spTree>
    <p:custDataLst>
      <p:tags r:id="rId1"/>
    </p:custDataLst>
    <p:extLst>
      <p:ext uri="{BB962C8B-B14F-4D97-AF65-F5344CB8AC3E}">
        <p14:creationId xmlns:p14="http://schemas.microsoft.com/office/powerpoint/2010/main" val="396222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picture containing text&#10;&#10;Description automatically generated">
            <a:extLst>
              <a:ext uri="{FF2B5EF4-FFF2-40B4-BE49-F238E27FC236}">
                <a16:creationId xmlns:a16="http://schemas.microsoft.com/office/drawing/2014/main" id="{AC35B71F-F172-40CF-8127-A3E559EE80A3}"/>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50848" y="1721803"/>
            <a:ext cx="6242304" cy="4160520"/>
          </a:xfrm>
        </p:spPr>
      </p:pic>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73024"/>
            <a:ext cx="8229600" cy="1066800"/>
          </a:xfrm>
        </p:spPr>
        <p:txBody>
          <a:bodyPr/>
          <a:lstStyle/>
          <a:p>
            <a:r>
              <a:rPr lang="en-US" dirty="0"/>
              <a:t>Phishing</a:t>
            </a:r>
          </a:p>
        </p:txBody>
      </p:sp>
      <p:sp>
        <p:nvSpPr>
          <p:cNvPr id="4" name="Slide Number Placeholder 3">
            <a:extLst>
              <a:ext uri="{FF2B5EF4-FFF2-40B4-BE49-F238E27FC236}">
                <a16:creationId xmlns:a16="http://schemas.microsoft.com/office/drawing/2014/main" id="{7EDD0EEB-EBB4-0B40-A901-AA057D7BE124}"/>
              </a:ext>
            </a:extLst>
          </p:cNvPr>
          <p:cNvSpPr>
            <a:spLocks noGrp="1"/>
          </p:cNvSpPr>
          <p:nvPr>
            <p:ph type="sldNum" sz="quarter" idx="12"/>
          </p:nvPr>
        </p:nvSpPr>
        <p:spPr/>
        <p:txBody>
          <a:bodyPr/>
          <a:lstStyle/>
          <a:p>
            <a:fld id="{D852D4E8-E283-404D-80D7-3AF63315721A}" type="slidenum">
              <a:rPr lang="en-US" smtClean="0"/>
              <a:t>26</a:t>
            </a:fld>
            <a:endParaRPr lang="en-US" dirty="0"/>
          </a:p>
        </p:txBody>
      </p:sp>
    </p:spTree>
    <p:custDataLst>
      <p:tags r:id="rId1"/>
    </p:custDataLst>
    <p:extLst>
      <p:ext uri="{BB962C8B-B14F-4D97-AF65-F5344CB8AC3E}">
        <p14:creationId xmlns:p14="http://schemas.microsoft.com/office/powerpoint/2010/main" val="351323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199" y="496190"/>
            <a:ext cx="8229600" cy="1066800"/>
          </a:xfrm>
        </p:spPr>
        <p:txBody>
          <a:bodyPr/>
          <a:lstStyle/>
          <a:p>
            <a:r>
              <a:rPr lang="en-US" dirty="0"/>
              <a:t>Phishing (continued)</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27</a:t>
            </a:fld>
            <a:endParaRPr lang="en-US" dirty="0"/>
          </a:p>
        </p:txBody>
      </p:sp>
      <p:pic>
        <p:nvPicPr>
          <p:cNvPr id="8" name="Content Placeholder 5">
            <a:extLst>
              <a:ext uri="{FF2B5EF4-FFF2-40B4-BE49-F238E27FC236}">
                <a16:creationId xmlns:a16="http://schemas.microsoft.com/office/drawing/2014/main" id="{913D047E-5D4B-40C9-BE0D-FBC2D6F31F2C}"/>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2023993" y="1721803"/>
            <a:ext cx="5096013" cy="4160520"/>
          </a:xfrm>
          <a:prstGeom prst="rect">
            <a:avLst/>
          </a:prstGeom>
        </p:spPr>
      </p:pic>
    </p:spTree>
    <p:custDataLst>
      <p:tags r:id="rId1"/>
    </p:custDataLst>
    <p:extLst>
      <p:ext uri="{BB962C8B-B14F-4D97-AF65-F5344CB8AC3E}">
        <p14:creationId xmlns:p14="http://schemas.microsoft.com/office/powerpoint/2010/main" val="62351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496190"/>
            <a:ext cx="8229600" cy="1066800"/>
          </a:xfrm>
        </p:spPr>
        <p:txBody>
          <a:bodyPr/>
          <a:lstStyle/>
          <a:p>
            <a:r>
              <a:rPr lang="en-US" dirty="0"/>
              <a:t>Social Engineering</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28</a:t>
            </a:fld>
            <a:endParaRPr lang="en-US" dirty="0"/>
          </a:p>
        </p:txBody>
      </p:sp>
      <p:pic>
        <p:nvPicPr>
          <p:cNvPr id="6" name="Content Placeholder 5">
            <a:extLst>
              <a:ext uri="{FF2B5EF4-FFF2-40B4-BE49-F238E27FC236}">
                <a16:creationId xmlns:a16="http://schemas.microsoft.com/office/drawing/2014/main" id="{221B0AAA-D650-4E81-904D-84448D9D5444}"/>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1665447" y="1721803"/>
            <a:ext cx="5813106" cy="4160520"/>
          </a:xfrm>
          <a:prstGeom prst="rect">
            <a:avLst/>
          </a:prstGeom>
        </p:spPr>
      </p:pic>
    </p:spTree>
    <p:custDataLst>
      <p:tags r:id="rId1"/>
    </p:custDataLst>
    <p:extLst>
      <p:ext uri="{BB962C8B-B14F-4D97-AF65-F5344CB8AC3E}">
        <p14:creationId xmlns:p14="http://schemas.microsoft.com/office/powerpoint/2010/main" val="3236279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406132"/>
            <a:ext cx="8229600" cy="1066800"/>
          </a:xfrm>
        </p:spPr>
        <p:txBody>
          <a:bodyPr/>
          <a:lstStyle/>
          <a:p>
            <a:r>
              <a:rPr lang="en-US" dirty="0"/>
              <a:t>Online Fraud and Scams </a:t>
            </a:r>
            <a:r>
              <a:rPr lang="en-US" sz="2000" dirty="0"/>
              <a:t>(continued)</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29</a:t>
            </a:fld>
            <a:endParaRPr lang="en-US"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508715" y="1967272"/>
            <a:ext cx="8126569" cy="2846933"/>
          </a:xfrm>
          <a:prstGeom prst="rect">
            <a:avLst/>
          </a:prstGeom>
          <a:noFill/>
        </p:spPr>
        <p:txBody>
          <a:bodyPr wrap="square" lIns="91440" tIns="45720" rIns="91440" bIns="45720" rtlCol="0" anchor="t">
            <a:spAutoFit/>
          </a:bodyPr>
          <a:lstStyle/>
          <a:p>
            <a:r>
              <a:rPr lang="en-US" sz="2400" dirty="0">
                <a:cs typeface="ATT Aleck Sans"/>
              </a:rPr>
              <a:t>What are some examples you’ve </a:t>
            </a:r>
          </a:p>
          <a:p>
            <a:r>
              <a:rPr lang="en-US" sz="2400" dirty="0">
                <a:cs typeface="ATT Aleck Sans"/>
              </a:rPr>
              <a:t>experienced?</a:t>
            </a:r>
            <a:endParaRPr lang="en-US" sz="2400" dirty="0">
              <a:cs typeface="ATT Aleck Sans" panose="020B0503020203020204" pitchFamily="34" charset="0"/>
            </a:endParaRPr>
          </a:p>
          <a:p>
            <a:endParaRPr lang="en-US" sz="2400" dirty="0">
              <a:cs typeface="ATT Aleck Sans"/>
            </a:endParaRPr>
          </a:p>
          <a:p>
            <a:r>
              <a:rPr lang="en-US" sz="2400" dirty="0">
                <a:cs typeface="ATT Aleck Sans"/>
              </a:rPr>
              <a:t>How can you help to stay safe from </a:t>
            </a:r>
            <a:br>
              <a:rPr lang="en-US" sz="2400" dirty="0">
                <a:cs typeface="ATT Aleck Sans"/>
              </a:rPr>
            </a:br>
            <a:r>
              <a:rPr lang="en-US" sz="2400" dirty="0">
                <a:cs typeface="ATT Aleck Sans"/>
              </a:rPr>
              <a:t>fraudsters? </a:t>
            </a:r>
            <a:endParaRPr lang="en-US" strike="sngStrike" dirty="0">
              <a:cs typeface="ATT Aleck Sans" panose="020B0503020203020204" pitchFamily="34" charset="0"/>
            </a:endParaRPr>
          </a:p>
          <a:p>
            <a:endParaRPr lang="en-US" sz="1100" dirty="0">
              <a:latin typeface="ATT Aleck Sans" panose="020B0503020203020204" pitchFamily="34" charset="0"/>
              <a:cs typeface="ATT Aleck Sans" panose="020B0503020203020204" pitchFamily="34" charset="0"/>
            </a:endParaRPr>
          </a:p>
          <a:p>
            <a:endParaRPr lang="en-US" sz="2400" dirty="0">
              <a:latin typeface="ATT Aleck Sans" panose="020B0503020203020204" pitchFamily="34" charset="0"/>
              <a:cs typeface="ATT Aleck Sans" panose="020B0503020203020204" pitchFamily="34" charset="0"/>
            </a:endParaRPr>
          </a:p>
          <a:p>
            <a:endParaRPr lang="en-US" sz="2400" strike="sngStrike" dirty="0">
              <a:latin typeface="ATT Aleck Sans" panose="020B0503020203020204" pitchFamily="34" charset="0"/>
              <a:cs typeface="ATT Aleck Sans" panose="020B0503020203020204" pitchFamily="34" charset="0"/>
            </a:endParaRPr>
          </a:p>
        </p:txBody>
      </p:sp>
    </p:spTree>
    <p:custDataLst>
      <p:tags r:id="rId1"/>
    </p:custDataLst>
    <p:extLst>
      <p:ext uri="{BB962C8B-B14F-4D97-AF65-F5344CB8AC3E}">
        <p14:creationId xmlns:p14="http://schemas.microsoft.com/office/powerpoint/2010/main" val="755990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577A77-46FE-4C6B-BE7F-1A8D2922F0D9}"/>
              </a:ext>
            </a:extLst>
          </p:cNvPr>
          <p:cNvSpPr>
            <a:spLocks noGrp="1"/>
          </p:cNvSpPr>
          <p:nvPr>
            <p:ph type="sldNum" sz="quarter" idx="12"/>
          </p:nvPr>
        </p:nvSpPr>
        <p:spPr/>
        <p:txBody>
          <a:bodyPr/>
          <a:lstStyle/>
          <a:p>
            <a:fld id="{D852D4E8-E283-404D-80D7-3AF63315721A}" type="slidenum">
              <a:rPr lang="en-US" smtClean="0"/>
              <a:t>3</a:t>
            </a:fld>
            <a:endParaRPr lang="en-US" dirty="0"/>
          </a:p>
        </p:txBody>
      </p:sp>
      <p:sp>
        <p:nvSpPr>
          <p:cNvPr id="3" name="Title 2">
            <a:extLst>
              <a:ext uri="{FF2B5EF4-FFF2-40B4-BE49-F238E27FC236}">
                <a16:creationId xmlns:a16="http://schemas.microsoft.com/office/drawing/2014/main" id="{2E6CE481-89D2-431C-9620-17728BE9CD4A}"/>
              </a:ext>
            </a:extLst>
          </p:cNvPr>
          <p:cNvSpPr>
            <a:spLocks noGrp="1"/>
          </p:cNvSpPr>
          <p:nvPr>
            <p:ph type="title"/>
          </p:nvPr>
        </p:nvSpPr>
        <p:spPr>
          <a:xfrm>
            <a:off x="457200" y="365760"/>
            <a:ext cx="8229600" cy="1069848"/>
          </a:xfrm>
        </p:spPr>
        <p:txBody>
          <a:bodyPr/>
          <a:lstStyle/>
          <a:p>
            <a:r>
              <a:rPr lang="en-US" dirty="0"/>
              <a:t>Introduction</a:t>
            </a:r>
          </a:p>
        </p:txBody>
      </p:sp>
      <p:pic>
        <p:nvPicPr>
          <p:cNvPr id="7" name="Picture 6" descr="Icon&#10;&#10;Description automatically generated">
            <a:extLst>
              <a:ext uri="{FF2B5EF4-FFF2-40B4-BE49-F238E27FC236}">
                <a16:creationId xmlns:a16="http://schemas.microsoft.com/office/drawing/2014/main" id="{03D118CF-7260-4A78-B882-4979ABA87EB6}"/>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4" name="TextBox 3">
            <a:extLst>
              <a:ext uri="{FF2B5EF4-FFF2-40B4-BE49-F238E27FC236}">
                <a16:creationId xmlns:a16="http://schemas.microsoft.com/office/drawing/2014/main" id="{E2FF503E-20B4-488F-BE29-6DD7486043F7}"/>
              </a:ext>
            </a:extLst>
          </p:cNvPr>
          <p:cNvSpPr txBox="1"/>
          <p:nvPr/>
        </p:nvSpPr>
        <p:spPr>
          <a:xfrm>
            <a:off x="457200" y="1703273"/>
            <a:ext cx="4975411" cy="830997"/>
          </a:xfrm>
          <a:prstGeom prst="rect">
            <a:avLst/>
          </a:prstGeom>
          <a:noFill/>
        </p:spPr>
        <p:txBody>
          <a:bodyPr wrap="square" rtlCol="0">
            <a:spAutoFit/>
          </a:bodyPr>
          <a:lstStyle/>
          <a:p>
            <a:r>
              <a:rPr lang="en-US" sz="2400" dirty="0">
                <a:cs typeface="ATT Aleck Sans" panose="020B0503020203020204" pitchFamily="34" charset="0"/>
              </a:rPr>
              <a:t>Why do we need to be </a:t>
            </a:r>
            <a:r>
              <a:rPr lang="en-US" sz="2400" b="1" dirty="0">
                <a:cs typeface="ATT Aleck Sans" panose="020B0503020203020204" pitchFamily="34" charset="0"/>
              </a:rPr>
              <a:t>concerned about safety</a:t>
            </a:r>
            <a:r>
              <a:rPr lang="en-US" sz="2400" dirty="0">
                <a:cs typeface="ATT Aleck Sans" panose="020B0503020203020204" pitchFamily="34" charset="0"/>
              </a:rPr>
              <a:t> when we’re online?</a:t>
            </a:r>
          </a:p>
        </p:txBody>
      </p:sp>
      <p:sp>
        <p:nvSpPr>
          <p:cNvPr id="8" name="TextBox 7">
            <a:extLst>
              <a:ext uri="{FF2B5EF4-FFF2-40B4-BE49-F238E27FC236}">
                <a16:creationId xmlns:a16="http://schemas.microsoft.com/office/drawing/2014/main" id="{78E71EAC-6929-46DA-AB59-77C2E0A51E9D}"/>
              </a:ext>
            </a:extLst>
          </p:cNvPr>
          <p:cNvSpPr txBox="1"/>
          <p:nvPr/>
        </p:nvSpPr>
        <p:spPr>
          <a:xfrm>
            <a:off x="457200" y="3429000"/>
            <a:ext cx="7120218" cy="830997"/>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n-US" sz="2400" dirty="0">
                <a:cs typeface="ATT Aleck Sans" panose="020B0503020203020204" pitchFamily="34" charset="0"/>
              </a:rPr>
              <a:t>We share </a:t>
            </a:r>
            <a:r>
              <a:rPr lang="en-US" sz="2400" b="1" dirty="0">
                <a:cs typeface="ATT Aleck Sans" panose="020B0503020203020204" pitchFamily="34" charset="0"/>
              </a:rPr>
              <a:t>personal information </a:t>
            </a:r>
            <a:r>
              <a:rPr lang="en-US" sz="2400" dirty="0">
                <a:cs typeface="ATT Aleck Sans" panose="020B0503020203020204" pitchFamily="34" charset="0"/>
              </a:rPr>
              <a:t>that we want to keep </a:t>
            </a:r>
            <a:r>
              <a:rPr lang="en-US" sz="2400" b="1" dirty="0">
                <a:cs typeface="ATT Aleck Sans" panose="020B0503020203020204" pitchFamily="34" charset="0"/>
              </a:rPr>
              <a:t>private</a:t>
            </a:r>
            <a:r>
              <a:rPr lang="en-US" sz="2400" dirty="0">
                <a:cs typeface="ATT Aleck Sans" panose="020B0503020203020204" pitchFamily="34" charset="0"/>
              </a:rPr>
              <a:t>.</a:t>
            </a:r>
          </a:p>
        </p:txBody>
      </p:sp>
      <p:sp>
        <p:nvSpPr>
          <p:cNvPr id="9" name="TextBox 8">
            <a:extLst>
              <a:ext uri="{FF2B5EF4-FFF2-40B4-BE49-F238E27FC236}">
                <a16:creationId xmlns:a16="http://schemas.microsoft.com/office/drawing/2014/main" id="{8EFFC6CD-3BB2-44D8-8C50-978B7BDB3FC9}"/>
              </a:ext>
            </a:extLst>
          </p:cNvPr>
          <p:cNvSpPr txBox="1"/>
          <p:nvPr/>
        </p:nvSpPr>
        <p:spPr>
          <a:xfrm>
            <a:off x="457200" y="4527662"/>
            <a:ext cx="7162845" cy="461665"/>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n-US" sz="2400" dirty="0">
                <a:cs typeface="ATT Aleck Sans" panose="020B0503020203020204" pitchFamily="34" charset="0"/>
              </a:rPr>
              <a:t>Fraudsters may try to gain access.</a:t>
            </a:r>
          </a:p>
        </p:txBody>
      </p:sp>
    </p:spTree>
    <p:custDataLst>
      <p:tags r:id="rId1"/>
    </p:custDataLst>
    <p:extLst>
      <p:ext uri="{BB962C8B-B14F-4D97-AF65-F5344CB8AC3E}">
        <p14:creationId xmlns:p14="http://schemas.microsoft.com/office/powerpoint/2010/main" val="580042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14145"/>
            <a:ext cx="8229600" cy="1066800"/>
          </a:xfrm>
        </p:spPr>
        <p:txBody>
          <a:bodyPr/>
          <a:lstStyle/>
          <a:p>
            <a:r>
              <a:rPr lang="en-US" dirty="0"/>
              <a:t>Tips to Recognize Scams</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30</a:t>
            </a:fld>
            <a:endParaRPr lang="en-US" dirty="0"/>
          </a:p>
        </p:txBody>
      </p:sp>
      <p:pic>
        <p:nvPicPr>
          <p:cNvPr id="7" name="Picture 6">
            <a:extLst>
              <a:ext uri="{FF2B5EF4-FFF2-40B4-BE49-F238E27FC236}">
                <a16:creationId xmlns:a16="http://schemas.microsoft.com/office/drawing/2014/main" id="{173F19AD-C75A-4C91-B103-1BEC4CAC4D0D}"/>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6326275" y="581059"/>
            <a:ext cx="2685109" cy="2194560"/>
          </a:xfrm>
          <a:prstGeom prst="rect">
            <a:avLst/>
          </a:prstGeom>
        </p:spPr>
      </p:pic>
      <p:grpSp>
        <p:nvGrpSpPr>
          <p:cNvPr id="8" name="Group 7">
            <a:extLst>
              <a:ext uri="{FF2B5EF4-FFF2-40B4-BE49-F238E27FC236}">
                <a16:creationId xmlns:a16="http://schemas.microsoft.com/office/drawing/2014/main" id="{662AAD70-3CBA-4923-8921-285DF4A2D1E9}"/>
              </a:ext>
            </a:extLst>
          </p:cNvPr>
          <p:cNvGrpSpPr/>
          <p:nvPr/>
        </p:nvGrpSpPr>
        <p:grpSpPr>
          <a:xfrm>
            <a:off x="781784" y="2053393"/>
            <a:ext cx="5919336" cy="457200"/>
            <a:chOff x="781784" y="2238057"/>
            <a:chExt cx="5919336" cy="457200"/>
          </a:xfrm>
        </p:grpSpPr>
        <p:pic>
          <p:nvPicPr>
            <p:cNvPr id="9" name="Picture 8">
              <a:extLst>
                <a:ext uri="{FF2B5EF4-FFF2-40B4-BE49-F238E27FC236}">
                  <a16:creationId xmlns:a16="http://schemas.microsoft.com/office/drawing/2014/main" id="{980406B9-C468-4A9F-BD8A-CA99994103EF}"/>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0" name="TextBox 9">
              <a:extLst>
                <a:ext uri="{FF2B5EF4-FFF2-40B4-BE49-F238E27FC236}">
                  <a16:creationId xmlns:a16="http://schemas.microsoft.com/office/drawing/2014/main" id="{76C7A6F8-F05D-4557-AE1B-17B50D152B0A}"/>
                </a:ext>
              </a:extLst>
            </p:cNvPr>
            <p:cNvSpPr txBox="1"/>
            <p:nvPr/>
          </p:nvSpPr>
          <p:spPr>
            <a:xfrm>
              <a:off x="1238984" y="2279384"/>
              <a:ext cx="5462136" cy="400110"/>
            </a:xfrm>
            <a:prstGeom prst="rect">
              <a:avLst/>
            </a:prstGeom>
            <a:noFill/>
          </p:spPr>
          <p:txBody>
            <a:bodyPr wrap="none" rtlCol="0">
              <a:spAutoFit/>
            </a:bodyPr>
            <a:lstStyle/>
            <a:p>
              <a:r>
                <a:rPr lang="en-US" sz="2000" dirty="0">
                  <a:cs typeface="ATT Aleck Sans" panose="020B0503020203020204" pitchFamily="34" charset="0"/>
                </a:rPr>
                <a:t>Have you heard of the person or organization?</a:t>
              </a:r>
            </a:p>
          </p:txBody>
        </p:sp>
      </p:grpSp>
      <p:grpSp>
        <p:nvGrpSpPr>
          <p:cNvPr id="11" name="Group 10">
            <a:extLst>
              <a:ext uri="{FF2B5EF4-FFF2-40B4-BE49-F238E27FC236}">
                <a16:creationId xmlns:a16="http://schemas.microsoft.com/office/drawing/2014/main" id="{0BF67F94-8561-4682-B307-4EC4F583D5EC}"/>
              </a:ext>
            </a:extLst>
          </p:cNvPr>
          <p:cNvGrpSpPr/>
          <p:nvPr/>
        </p:nvGrpSpPr>
        <p:grpSpPr>
          <a:xfrm>
            <a:off x="781784" y="2713041"/>
            <a:ext cx="5678245" cy="457200"/>
            <a:chOff x="781784" y="2238057"/>
            <a:chExt cx="5678245" cy="457200"/>
          </a:xfrm>
        </p:grpSpPr>
        <p:pic>
          <p:nvPicPr>
            <p:cNvPr id="12" name="Picture 11">
              <a:extLst>
                <a:ext uri="{FF2B5EF4-FFF2-40B4-BE49-F238E27FC236}">
                  <a16:creationId xmlns:a16="http://schemas.microsoft.com/office/drawing/2014/main" id="{9502DB13-B17E-4FAD-914F-F9ECEC0CCD8E}"/>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3" name="TextBox 12">
              <a:extLst>
                <a:ext uri="{FF2B5EF4-FFF2-40B4-BE49-F238E27FC236}">
                  <a16:creationId xmlns:a16="http://schemas.microsoft.com/office/drawing/2014/main" id="{2E07B9DE-E302-47F8-9C09-ABC8E8ED50B9}"/>
                </a:ext>
              </a:extLst>
            </p:cNvPr>
            <p:cNvSpPr txBox="1"/>
            <p:nvPr/>
          </p:nvSpPr>
          <p:spPr>
            <a:xfrm>
              <a:off x="1238984" y="2281991"/>
              <a:ext cx="5221045" cy="400110"/>
            </a:xfrm>
            <a:prstGeom prst="rect">
              <a:avLst/>
            </a:prstGeom>
            <a:noFill/>
          </p:spPr>
          <p:txBody>
            <a:bodyPr wrap="none" rtlCol="0">
              <a:spAutoFit/>
            </a:bodyPr>
            <a:lstStyle/>
            <a:p>
              <a:r>
                <a:rPr lang="en-US" sz="2000" dirty="0">
                  <a:cs typeface="ATT Aleck Sans" panose="020B0503020203020204" pitchFamily="34" charset="0"/>
                </a:rPr>
                <a:t>Can you tell who the email message is from?</a:t>
              </a:r>
              <a:endParaRPr lang="en-US" sz="2000" b="1" dirty="0">
                <a:cs typeface="ATT Aleck Sans" panose="020B0503020203020204" pitchFamily="34" charset="0"/>
              </a:endParaRPr>
            </a:p>
          </p:txBody>
        </p:sp>
      </p:grpSp>
      <p:grpSp>
        <p:nvGrpSpPr>
          <p:cNvPr id="14" name="Group 13">
            <a:extLst>
              <a:ext uri="{FF2B5EF4-FFF2-40B4-BE49-F238E27FC236}">
                <a16:creationId xmlns:a16="http://schemas.microsoft.com/office/drawing/2014/main" id="{96DA0BCC-2DAD-4A2B-9946-9BCB161D0E82}"/>
              </a:ext>
            </a:extLst>
          </p:cNvPr>
          <p:cNvGrpSpPr/>
          <p:nvPr/>
        </p:nvGrpSpPr>
        <p:grpSpPr>
          <a:xfrm>
            <a:off x="781784" y="3372689"/>
            <a:ext cx="4099351" cy="457200"/>
            <a:chOff x="781784" y="2238057"/>
            <a:chExt cx="4099351" cy="457200"/>
          </a:xfrm>
        </p:grpSpPr>
        <p:pic>
          <p:nvPicPr>
            <p:cNvPr id="15" name="Picture 14">
              <a:extLst>
                <a:ext uri="{FF2B5EF4-FFF2-40B4-BE49-F238E27FC236}">
                  <a16:creationId xmlns:a16="http://schemas.microsoft.com/office/drawing/2014/main" id="{D1C0601F-94BE-4A42-B2AF-FCE80F08FDA7}"/>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6" name="TextBox 15">
              <a:extLst>
                <a:ext uri="{FF2B5EF4-FFF2-40B4-BE49-F238E27FC236}">
                  <a16:creationId xmlns:a16="http://schemas.microsoft.com/office/drawing/2014/main" id="{3ACC587D-F824-41AB-894A-D55C1DFCE87F}"/>
                </a:ext>
              </a:extLst>
            </p:cNvPr>
            <p:cNvSpPr txBox="1"/>
            <p:nvPr/>
          </p:nvSpPr>
          <p:spPr>
            <a:xfrm>
              <a:off x="1238984" y="2274136"/>
              <a:ext cx="3642151" cy="400110"/>
            </a:xfrm>
            <a:prstGeom prst="rect">
              <a:avLst/>
            </a:prstGeom>
            <a:noFill/>
          </p:spPr>
          <p:txBody>
            <a:bodyPr wrap="none" rtlCol="0">
              <a:spAutoFit/>
            </a:bodyPr>
            <a:lstStyle/>
            <a:p>
              <a:r>
                <a:rPr lang="en-US" sz="2000" dirty="0">
                  <a:cs typeface="ATT Aleck Sans" panose="020B0503020203020204" pitchFamily="34" charset="0"/>
                </a:rPr>
                <a:t>Does the email have mistakes?</a:t>
              </a:r>
            </a:p>
          </p:txBody>
        </p:sp>
      </p:grpSp>
      <p:grpSp>
        <p:nvGrpSpPr>
          <p:cNvPr id="17" name="Group 16">
            <a:extLst>
              <a:ext uri="{FF2B5EF4-FFF2-40B4-BE49-F238E27FC236}">
                <a16:creationId xmlns:a16="http://schemas.microsoft.com/office/drawing/2014/main" id="{3BBFA26A-4B62-459F-862A-09EE6C2F5E9B}"/>
              </a:ext>
            </a:extLst>
          </p:cNvPr>
          <p:cNvGrpSpPr/>
          <p:nvPr/>
        </p:nvGrpSpPr>
        <p:grpSpPr>
          <a:xfrm>
            <a:off x="781784" y="4032337"/>
            <a:ext cx="4866997" cy="457200"/>
            <a:chOff x="781784" y="2238057"/>
            <a:chExt cx="4866997" cy="457200"/>
          </a:xfrm>
        </p:grpSpPr>
        <p:pic>
          <p:nvPicPr>
            <p:cNvPr id="18" name="Picture 17">
              <a:extLst>
                <a:ext uri="{FF2B5EF4-FFF2-40B4-BE49-F238E27FC236}">
                  <a16:creationId xmlns:a16="http://schemas.microsoft.com/office/drawing/2014/main" id="{CE7EFD13-D822-4621-920A-E09407C9E8EC}"/>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19" name="TextBox 18">
              <a:extLst>
                <a:ext uri="{FF2B5EF4-FFF2-40B4-BE49-F238E27FC236}">
                  <a16:creationId xmlns:a16="http://schemas.microsoft.com/office/drawing/2014/main" id="{E6082EB1-C95C-42D5-A86A-720AD6DE46F9}"/>
                </a:ext>
              </a:extLst>
            </p:cNvPr>
            <p:cNvSpPr txBox="1"/>
            <p:nvPr/>
          </p:nvSpPr>
          <p:spPr>
            <a:xfrm>
              <a:off x="1238984" y="2274136"/>
              <a:ext cx="4409797" cy="400110"/>
            </a:xfrm>
            <a:prstGeom prst="rect">
              <a:avLst/>
            </a:prstGeom>
            <a:noFill/>
          </p:spPr>
          <p:txBody>
            <a:bodyPr wrap="none" rtlCol="0">
              <a:spAutoFit/>
            </a:bodyPr>
            <a:lstStyle/>
            <a:p>
              <a:r>
                <a:rPr lang="en-US" sz="2000" dirty="0">
                  <a:cs typeface="ATT Aleck Sans" panose="020B0503020203020204" pitchFamily="34" charset="0"/>
                </a:rPr>
                <a:t>Are they asking for your information?</a:t>
              </a:r>
              <a:endParaRPr lang="en-US" sz="2000" b="1" dirty="0">
                <a:cs typeface="ATT Aleck Sans" panose="020B0503020203020204" pitchFamily="34" charset="0"/>
              </a:endParaRPr>
            </a:p>
          </p:txBody>
        </p:sp>
      </p:grpSp>
      <p:grpSp>
        <p:nvGrpSpPr>
          <p:cNvPr id="20" name="Group 19">
            <a:extLst>
              <a:ext uri="{FF2B5EF4-FFF2-40B4-BE49-F238E27FC236}">
                <a16:creationId xmlns:a16="http://schemas.microsoft.com/office/drawing/2014/main" id="{957754D1-B233-4DB5-8A08-EC5782623428}"/>
              </a:ext>
            </a:extLst>
          </p:cNvPr>
          <p:cNvGrpSpPr/>
          <p:nvPr/>
        </p:nvGrpSpPr>
        <p:grpSpPr>
          <a:xfrm>
            <a:off x="781784" y="4691985"/>
            <a:ext cx="5955821" cy="457200"/>
            <a:chOff x="781784" y="2238057"/>
            <a:chExt cx="5955821" cy="457200"/>
          </a:xfrm>
        </p:grpSpPr>
        <p:pic>
          <p:nvPicPr>
            <p:cNvPr id="21" name="Picture 20">
              <a:extLst>
                <a:ext uri="{FF2B5EF4-FFF2-40B4-BE49-F238E27FC236}">
                  <a16:creationId xmlns:a16="http://schemas.microsoft.com/office/drawing/2014/main" id="{49E0A460-A3D3-4313-9FBA-BCB485A49AD8}"/>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22" name="TextBox 21">
              <a:extLst>
                <a:ext uri="{FF2B5EF4-FFF2-40B4-BE49-F238E27FC236}">
                  <a16:creationId xmlns:a16="http://schemas.microsoft.com/office/drawing/2014/main" id="{80A84659-BF0A-4787-8CD5-50F058E46D23}"/>
                </a:ext>
              </a:extLst>
            </p:cNvPr>
            <p:cNvSpPr txBox="1"/>
            <p:nvPr/>
          </p:nvSpPr>
          <p:spPr>
            <a:xfrm>
              <a:off x="1238984" y="2274136"/>
              <a:ext cx="5498621" cy="400110"/>
            </a:xfrm>
            <a:prstGeom prst="rect">
              <a:avLst/>
            </a:prstGeom>
            <a:noFill/>
          </p:spPr>
          <p:txBody>
            <a:bodyPr wrap="none" rtlCol="0">
              <a:spAutoFit/>
            </a:bodyPr>
            <a:lstStyle/>
            <a:p>
              <a:r>
                <a:rPr lang="en-US" sz="2000" dirty="0">
                  <a:cs typeface="ATT Aleck Sans" panose="020B0503020203020204" pitchFamily="34" charset="0"/>
                </a:rPr>
                <a:t>Are they trying to rush you into a quick action?</a:t>
              </a:r>
            </a:p>
          </p:txBody>
        </p:sp>
      </p:grpSp>
      <p:grpSp>
        <p:nvGrpSpPr>
          <p:cNvPr id="23" name="Group 22">
            <a:extLst>
              <a:ext uri="{FF2B5EF4-FFF2-40B4-BE49-F238E27FC236}">
                <a16:creationId xmlns:a16="http://schemas.microsoft.com/office/drawing/2014/main" id="{D44D81E8-8F0C-4AF2-98EB-B9B3D2624B9E}"/>
              </a:ext>
            </a:extLst>
          </p:cNvPr>
          <p:cNvGrpSpPr/>
          <p:nvPr/>
        </p:nvGrpSpPr>
        <p:grpSpPr>
          <a:xfrm>
            <a:off x="781784" y="5351633"/>
            <a:ext cx="3473603" cy="457200"/>
            <a:chOff x="781784" y="2238057"/>
            <a:chExt cx="3473603" cy="457200"/>
          </a:xfrm>
        </p:grpSpPr>
        <p:pic>
          <p:nvPicPr>
            <p:cNvPr id="24" name="Picture 23">
              <a:extLst>
                <a:ext uri="{FF2B5EF4-FFF2-40B4-BE49-F238E27FC236}">
                  <a16:creationId xmlns:a16="http://schemas.microsoft.com/office/drawing/2014/main" id="{B8388FB8-1CEB-4010-A09A-C96FF24D9D7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781784" y="2238057"/>
              <a:ext cx="457200" cy="457200"/>
            </a:xfrm>
            <a:prstGeom prst="rect">
              <a:avLst/>
            </a:prstGeom>
          </p:spPr>
        </p:pic>
        <p:sp>
          <p:nvSpPr>
            <p:cNvPr id="25" name="TextBox 24">
              <a:extLst>
                <a:ext uri="{FF2B5EF4-FFF2-40B4-BE49-F238E27FC236}">
                  <a16:creationId xmlns:a16="http://schemas.microsoft.com/office/drawing/2014/main" id="{3328C697-122D-4CFC-874C-0CD1E853FC44}"/>
                </a:ext>
              </a:extLst>
            </p:cNvPr>
            <p:cNvSpPr txBox="1"/>
            <p:nvPr/>
          </p:nvSpPr>
          <p:spPr>
            <a:xfrm>
              <a:off x="1238984" y="2274136"/>
              <a:ext cx="3016403" cy="400110"/>
            </a:xfrm>
            <a:prstGeom prst="rect">
              <a:avLst/>
            </a:prstGeom>
            <a:noFill/>
          </p:spPr>
          <p:txBody>
            <a:bodyPr wrap="none" rtlCol="0">
              <a:spAutoFit/>
            </a:bodyPr>
            <a:lstStyle/>
            <a:p>
              <a:r>
                <a:rPr lang="en-US" sz="2000" dirty="0">
                  <a:cs typeface="ATT Aleck Sans" panose="020B0503020203020204" pitchFamily="34" charset="0"/>
                </a:rPr>
                <a:t>Is it too good to be true?</a:t>
              </a:r>
              <a:endParaRPr lang="en-US" sz="2000" b="1" dirty="0">
                <a:cs typeface="ATT Aleck Sans" panose="020B0503020203020204" pitchFamily="34" charset="0"/>
              </a:endParaRPr>
            </a:p>
          </p:txBody>
        </p:sp>
      </p:grpSp>
    </p:spTree>
    <p:custDataLst>
      <p:tags r:id="rId1"/>
    </p:custDataLst>
    <p:extLst>
      <p:ext uri="{BB962C8B-B14F-4D97-AF65-F5344CB8AC3E}">
        <p14:creationId xmlns:p14="http://schemas.microsoft.com/office/powerpoint/2010/main" val="332133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a:xfrm>
            <a:off x="457200" y="1547341"/>
            <a:ext cx="8229600" cy="4325112"/>
          </a:xfrm>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31</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374835" cy="640080"/>
            <a:chOff x="274320" y="746760"/>
            <a:chExt cx="7374835"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683240" cy="461665"/>
            </a:xfrm>
            <a:prstGeom prst="rect">
              <a:avLst/>
            </a:prstGeom>
            <a:noFill/>
          </p:spPr>
          <p:txBody>
            <a:bodyPr wrap="none" rtlCol="0">
              <a:spAutoFit/>
            </a:bodyPr>
            <a:lstStyle/>
            <a:p>
              <a:r>
                <a:rPr lang="en-US" sz="2400" dirty="0">
                  <a:cs typeface="ATT Aleck Sans" panose="020B0503020203020204" pitchFamily="34" charset="0"/>
                </a:rPr>
                <a:t>Have you heard of the person or organization?</a:t>
              </a:r>
            </a:p>
          </p:txBody>
        </p:sp>
      </p:grpSp>
      <p:pic>
        <p:nvPicPr>
          <p:cNvPr id="11" name="Picture 10" descr="Graphical user interface&#10;&#10;Description automatically generated">
            <a:extLst>
              <a:ext uri="{FF2B5EF4-FFF2-40B4-BE49-F238E27FC236}">
                <a16:creationId xmlns:a16="http://schemas.microsoft.com/office/drawing/2014/main" id="{0C88BA0A-0DF9-4F00-9C88-FA7293AA25DD}"/>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b="29039"/>
          <a:stretch/>
        </p:blipFill>
        <p:spPr>
          <a:xfrm>
            <a:off x="1590541" y="985549"/>
            <a:ext cx="5617846" cy="4167154"/>
          </a:xfrm>
          <a:prstGeom prst="rect">
            <a:avLst/>
          </a:prstGeom>
        </p:spPr>
      </p:pic>
    </p:spTree>
    <p:custDataLst>
      <p:tags r:id="rId1"/>
    </p:custDataLst>
    <p:extLst>
      <p:ext uri="{BB962C8B-B14F-4D97-AF65-F5344CB8AC3E}">
        <p14:creationId xmlns:p14="http://schemas.microsoft.com/office/powerpoint/2010/main" val="159447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32</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246321" cy="640080"/>
            <a:chOff x="274320" y="746760"/>
            <a:chExt cx="6246321"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554726" cy="461665"/>
            </a:xfrm>
            <a:prstGeom prst="rect">
              <a:avLst/>
            </a:prstGeom>
            <a:noFill/>
          </p:spPr>
          <p:txBody>
            <a:bodyPr wrap="none" rtlCol="0">
              <a:spAutoFit/>
            </a:bodyPr>
            <a:lstStyle/>
            <a:p>
              <a:r>
                <a:rPr lang="en-US" sz="2400" dirty="0">
                  <a:cs typeface="ATT Aleck Sans" panose="020B0503020203020204" pitchFamily="34" charset="0"/>
                </a:rPr>
                <a:t>Can you tell who the message is from?</a:t>
              </a:r>
            </a:p>
          </p:txBody>
        </p:sp>
      </p:grpSp>
      <p:pic>
        <p:nvPicPr>
          <p:cNvPr id="6" name="Picture 5">
            <a:extLst>
              <a:ext uri="{FF2B5EF4-FFF2-40B4-BE49-F238E27FC236}">
                <a16:creationId xmlns:a16="http://schemas.microsoft.com/office/drawing/2014/main" id="{77CF4FA4-A2C5-433C-8F4D-C84795B0AF18}"/>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12449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33</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113272" cy="640080"/>
            <a:chOff x="274320" y="746760"/>
            <a:chExt cx="6113272"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421677" cy="461665"/>
            </a:xfrm>
            <a:prstGeom prst="rect">
              <a:avLst/>
            </a:prstGeom>
            <a:noFill/>
          </p:spPr>
          <p:txBody>
            <a:bodyPr wrap="none" rtlCol="0">
              <a:spAutoFit/>
            </a:bodyPr>
            <a:lstStyle/>
            <a:p>
              <a:r>
                <a:rPr lang="en-US" sz="2400" dirty="0">
                  <a:cs typeface="ATT Aleck Sans" panose="020B0503020203020204" pitchFamily="34" charset="0"/>
                </a:rPr>
                <a:t>Are they asking for your information?</a:t>
              </a:r>
            </a:p>
          </p:txBody>
        </p:sp>
      </p:grpSp>
      <p:pic>
        <p:nvPicPr>
          <p:cNvPr id="7" name="Picture 6">
            <a:extLst>
              <a:ext uri="{FF2B5EF4-FFF2-40B4-BE49-F238E27FC236}">
                <a16:creationId xmlns:a16="http://schemas.microsoft.com/office/drawing/2014/main" id="{B48B6FA1-0F86-4F52-B8D7-826EA7345702}"/>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3979456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34</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5181927" cy="640080"/>
            <a:chOff x="274320" y="746760"/>
            <a:chExt cx="5181927"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4490332" cy="461665"/>
            </a:xfrm>
            <a:prstGeom prst="rect">
              <a:avLst/>
            </a:prstGeom>
            <a:noFill/>
          </p:spPr>
          <p:txBody>
            <a:bodyPr wrap="none" rtlCol="0">
              <a:spAutoFit/>
            </a:bodyPr>
            <a:lstStyle/>
            <a:p>
              <a:r>
                <a:rPr lang="en-US" sz="2400" dirty="0">
                  <a:cs typeface="ATT Aleck Sans" panose="020B0503020203020204" pitchFamily="34" charset="0"/>
                </a:rPr>
                <a:t>Does the email have mistakes?</a:t>
              </a:r>
            </a:p>
          </p:txBody>
        </p:sp>
      </p:grpSp>
      <p:pic>
        <p:nvPicPr>
          <p:cNvPr id="7" name="Picture 6">
            <a:extLst>
              <a:ext uri="{FF2B5EF4-FFF2-40B4-BE49-F238E27FC236}">
                <a16:creationId xmlns:a16="http://schemas.microsoft.com/office/drawing/2014/main" id="{7D7A3AB5-DC86-42D1-BA07-8F02DC9185A6}"/>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574192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35</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7454985" cy="640080"/>
            <a:chOff x="274320" y="746760"/>
            <a:chExt cx="7454985"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763390" cy="461665"/>
            </a:xfrm>
            <a:prstGeom prst="rect">
              <a:avLst/>
            </a:prstGeom>
            <a:noFill/>
          </p:spPr>
          <p:txBody>
            <a:bodyPr wrap="none" rtlCol="0">
              <a:spAutoFit/>
            </a:bodyPr>
            <a:lstStyle/>
            <a:p>
              <a:r>
                <a:rPr lang="en-US" sz="2400" dirty="0">
                  <a:cs typeface="ATT Aleck Sans" panose="020B0503020203020204" pitchFamily="34" charset="0"/>
                </a:rPr>
                <a:t>Are they trying to rush you into a quick action?</a:t>
              </a:r>
            </a:p>
          </p:txBody>
        </p:sp>
      </p:grpSp>
      <p:pic>
        <p:nvPicPr>
          <p:cNvPr id="7" name="Picture 6">
            <a:extLst>
              <a:ext uri="{FF2B5EF4-FFF2-40B4-BE49-F238E27FC236}">
                <a16:creationId xmlns:a16="http://schemas.microsoft.com/office/drawing/2014/main" id="{BE8C1AD5-B364-4452-BE29-9C3DE0A36F2F}"/>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47676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36</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4327527" cy="640080"/>
            <a:chOff x="274320" y="746760"/>
            <a:chExt cx="4327527"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3635932" cy="461665"/>
            </a:xfrm>
            <a:prstGeom prst="rect">
              <a:avLst/>
            </a:prstGeom>
            <a:noFill/>
          </p:spPr>
          <p:txBody>
            <a:bodyPr wrap="none" rtlCol="0">
              <a:spAutoFit/>
            </a:bodyPr>
            <a:lstStyle/>
            <a:p>
              <a:r>
                <a:rPr lang="en-US" sz="2400" dirty="0">
                  <a:cs typeface="ATT Aleck Sans" panose="020B0503020203020204" pitchFamily="34" charset="0"/>
                </a:rPr>
                <a:t>Is it too good to be true?</a:t>
              </a:r>
            </a:p>
          </p:txBody>
        </p:sp>
      </p:grpSp>
      <p:pic>
        <p:nvPicPr>
          <p:cNvPr id="10" name="Picture 9">
            <a:extLst>
              <a:ext uri="{FF2B5EF4-FFF2-40B4-BE49-F238E27FC236}">
                <a16:creationId xmlns:a16="http://schemas.microsoft.com/office/drawing/2014/main" id="{65327F24-15E7-40DA-A3C9-89D1A901369B}"/>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49464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37</a:t>
            </a:fld>
            <a:endParaRPr lang="en-US"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normAutofit/>
          </a:bodyPr>
          <a:lstStyle/>
          <a:p>
            <a:r>
              <a:rPr lang="en-US" sz="4800" dirty="0"/>
              <a:t>Activity # 3</a:t>
            </a:r>
          </a:p>
        </p:txBody>
      </p:sp>
    </p:spTree>
    <p:custDataLst>
      <p:tags r:id="rId1"/>
    </p:custDataLst>
    <p:extLst>
      <p:ext uri="{BB962C8B-B14F-4D97-AF65-F5344CB8AC3E}">
        <p14:creationId xmlns:p14="http://schemas.microsoft.com/office/powerpoint/2010/main" val="166045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9F0EA1-5E40-46EA-94EB-14E159197DE1}"/>
              </a:ext>
            </a:extLst>
          </p:cNvPr>
          <p:cNvSpPr>
            <a:spLocks noGrp="1"/>
          </p:cNvSpPr>
          <p:nvPr>
            <p:ph type="sldNum" sz="quarter" idx="12"/>
          </p:nvPr>
        </p:nvSpPr>
        <p:spPr/>
        <p:txBody>
          <a:bodyPr/>
          <a:lstStyle/>
          <a:p>
            <a:fld id="{D852D4E8-E283-404D-80D7-3AF63315721A}" type="slidenum">
              <a:rPr lang="en-US" smtClean="0"/>
              <a:t>38</a:t>
            </a:fld>
            <a:endParaRPr lang="en-US" dirty="0"/>
          </a:p>
        </p:txBody>
      </p:sp>
      <p:pic>
        <p:nvPicPr>
          <p:cNvPr id="3" name="Picture 2">
            <a:extLst>
              <a:ext uri="{FF2B5EF4-FFF2-40B4-BE49-F238E27FC236}">
                <a16:creationId xmlns:a16="http://schemas.microsoft.com/office/drawing/2014/main" id="{0CCA7E63-1E4D-407C-9B62-880B931DE427}"/>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685801" y="692878"/>
            <a:ext cx="7772398" cy="4792716"/>
          </a:xfrm>
          <a:prstGeom prst="rect">
            <a:avLst/>
          </a:prstGeom>
          <a:effectLst>
            <a:outerShdw blurRad="63500" sx="102000" sy="102000" algn="ctr" rotWithShape="0">
              <a:schemeClr val="tx1">
                <a:lumMod val="50000"/>
                <a:lumOff val="50000"/>
                <a:alpha val="40000"/>
              </a:schemeClr>
            </a:outerShdw>
          </a:effectLst>
        </p:spPr>
      </p:pic>
      <p:sp>
        <p:nvSpPr>
          <p:cNvPr id="4" name="TextBox 3">
            <a:extLst>
              <a:ext uri="{FF2B5EF4-FFF2-40B4-BE49-F238E27FC236}">
                <a16:creationId xmlns:a16="http://schemas.microsoft.com/office/drawing/2014/main" id="{2D57BD6D-6CFC-4693-A270-5D3A0223B0F3}"/>
              </a:ext>
            </a:extLst>
          </p:cNvPr>
          <p:cNvSpPr txBox="1"/>
          <p:nvPr/>
        </p:nvSpPr>
        <p:spPr>
          <a:xfrm>
            <a:off x="649857" y="5716438"/>
            <a:ext cx="7861539" cy="400110"/>
          </a:xfrm>
          <a:prstGeom prst="rect">
            <a:avLst/>
          </a:prstGeom>
          <a:noFill/>
        </p:spPr>
        <p:txBody>
          <a:bodyPr wrap="square" rtlCol="0">
            <a:spAutoFit/>
          </a:bodyPr>
          <a:lstStyle/>
          <a:p>
            <a:pPr algn="ctr"/>
            <a:r>
              <a:rPr lang="en-US" sz="2000" dirty="0">
                <a:cs typeface="ATT Aleck Sans" panose="020B0503020203020204" pitchFamily="34" charset="0"/>
              </a:rPr>
              <a:t>What are </a:t>
            </a:r>
            <a:r>
              <a:rPr lang="en-US" sz="2000" b="1" dirty="0">
                <a:cs typeface="ATT Aleck Sans" panose="020B0503020203020204" pitchFamily="34" charset="0"/>
              </a:rPr>
              <a:t>four </a:t>
            </a:r>
            <a:r>
              <a:rPr lang="en-US" sz="2000" b="1" dirty="0">
                <a:effectLst/>
                <a:ea typeface="Calibri" panose="020F0502020204030204" pitchFamily="34" charset="0"/>
                <a:cs typeface="ATT Aleck Sans" panose="020B0503020203020204" pitchFamily="34" charset="0"/>
              </a:rPr>
              <a:t>things </a:t>
            </a:r>
            <a:r>
              <a:rPr lang="en-US" sz="2000" dirty="0">
                <a:effectLst/>
                <a:ea typeface="Calibri" panose="020F0502020204030204" pitchFamily="34" charset="0"/>
                <a:cs typeface="ATT Aleck Sans" panose="020B0503020203020204" pitchFamily="34" charset="0"/>
              </a:rPr>
              <a:t>in this email that indicate a </a:t>
            </a:r>
            <a:r>
              <a:rPr lang="en-US" sz="2000" b="1" dirty="0">
                <a:effectLst/>
                <a:ea typeface="Calibri" panose="020F0502020204030204" pitchFamily="34" charset="0"/>
                <a:cs typeface="ATT Aleck Sans" panose="020B0503020203020204" pitchFamily="34" charset="0"/>
              </a:rPr>
              <a:t>scam</a:t>
            </a:r>
            <a:r>
              <a:rPr lang="en-US" sz="2000" dirty="0">
                <a:effectLst/>
                <a:ea typeface="Calibri" panose="020F0502020204030204" pitchFamily="34" charset="0"/>
                <a:cs typeface="ATT Aleck Sans" panose="020B0503020203020204" pitchFamily="34" charset="0"/>
              </a:rPr>
              <a:t>?</a:t>
            </a:r>
            <a:endParaRPr lang="en-US" sz="2000" dirty="0">
              <a:cs typeface="ATT Aleck Sans" panose="020B0503020203020204" pitchFamily="34" charset="0"/>
            </a:endParaRPr>
          </a:p>
        </p:txBody>
      </p:sp>
    </p:spTree>
    <p:custDataLst>
      <p:tags r:id="rId1"/>
    </p:custDataLst>
    <p:extLst>
      <p:ext uri="{BB962C8B-B14F-4D97-AF65-F5344CB8AC3E}">
        <p14:creationId xmlns:p14="http://schemas.microsoft.com/office/powerpoint/2010/main" val="364773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66983" y="496156"/>
            <a:ext cx="8229600" cy="1066800"/>
          </a:xfrm>
        </p:spPr>
        <p:txBody>
          <a:bodyPr/>
          <a:lstStyle/>
          <a:p>
            <a:r>
              <a:rPr lang="en-US" dirty="0"/>
              <a:t>Dos and Don’ts </a:t>
            </a:r>
            <a:r>
              <a:rPr lang="en-US" dirty="0">
                <a:solidFill>
                  <a:srgbClr val="00B0F0"/>
                </a:solidFill>
              </a:rPr>
              <a:t>to Avoid Scams</a:t>
            </a: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39</a:t>
            </a:fld>
            <a:endParaRPr lang="en-US" dirty="0"/>
          </a:p>
        </p:txBody>
      </p:sp>
      <p:pic>
        <p:nvPicPr>
          <p:cNvPr id="7" name="Picture 6">
            <a:extLst>
              <a:ext uri="{FF2B5EF4-FFF2-40B4-BE49-F238E27FC236}">
                <a16:creationId xmlns:a16="http://schemas.microsoft.com/office/drawing/2014/main" id="{173F19AD-C75A-4C91-B103-1BEC4CAC4D0D}"/>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p:blipFill>
        <p:spPr>
          <a:xfrm>
            <a:off x="6030524" y="804461"/>
            <a:ext cx="2685109" cy="2194560"/>
          </a:xfrm>
          <a:prstGeom prst="rect">
            <a:avLst/>
          </a:prstGeom>
        </p:spPr>
      </p:pic>
      <p:grpSp>
        <p:nvGrpSpPr>
          <p:cNvPr id="24" name="Group 23">
            <a:extLst>
              <a:ext uri="{FF2B5EF4-FFF2-40B4-BE49-F238E27FC236}">
                <a16:creationId xmlns:a16="http://schemas.microsoft.com/office/drawing/2014/main" id="{71DC34DC-5BB3-43ED-BF85-0494212CCAF1}"/>
              </a:ext>
            </a:extLst>
          </p:cNvPr>
          <p:cNvGrpSpPr/>
          <p:nvPr/>
        </p:nvGrpSpPr>
        <p:grpSpPr>
          <a:xfrm>
            <a:off x="1167146" y="2100380"/>
            <a:ext cx="4750470" cy="1636942"/>
            <a:chOff x="1167146" y="2324669"/>
            <a:chExt cx="4750470" cy="1636942"/>
          </a:xfrm>
        </p:grpSpPr>
        <p:pic>
          <p:nvPicPr>
            <p:cNvPr id="11" name="Picture 10">
              <a:extLst>
                <a:ext uri="{FF2B5EF4-FFF2-40B4-BE49-F238E27FC236}">
                  <a16:creationId xmlns:a16="http://schemas.microsoft.com/office/drawing/2014/main" id="{21F492C3-06FB-4862-A073-1ADEDCD731FD}"/>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3196729"/>
              <a:ext cx="274320" cy="274320"/>
            </a:xfrm>
            <a:prstGeom prst="rect">
              <a:avLst/>
            </a:prstGeom>
          </p:spPr>
        </p:pic>
        <p:pic>
          <p:nvPicPr>
            <p:cNvPr id="12" name="Picture 11">
              <a:extLst>
                <a:ext uri="{FF2B5EF4-FFF2-40B4-BE49-F238E27FC236}">
                  <a16:creationId xmlns:a16="http://schemas.microsoft.com/office/drawing/2014/main" id="{41736384-359C-4381-AF29-4721650D4B85}"/>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2784452"/>
              <a:ext cx="274320" cy="274320"/>
            </a:xfrm>
            <a:prstGeom prst="rect">
              <a:avLst/>
            </a:prstGeom>
          </p:spPr>
        </p:pic>
        <p:pic>
          <p:nvPicPr>
            <p:cNvPr id="13" name="Picture 12">
              <a:extLst>
                <a:ext uri="{FF2B5EF4-FFF2-40B4-BE49-F238E27FC236}">
                  <a16:creationId xmlns:a16="http://schemas.microsoft.com/office/drawing/2014/main" id="{B7A54AE6-C750-4DD2-84A1-528AEC7C74E3}"/>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2372175"/>
              <a:ext cx="274320" cy="274320"/>
            </a:xfrm>
            <a:prstGeom prst="rect">
              <a:avLst/>
            </a:prstGeom>
          </p:spPr>
        </p:pic>
        <p:pic>
          <p:nvPicPr>
            <p:cNvPr id="14" name="Picture 13">
              <a:extLst>
                <a:ext uri="{FF2B5EF4-FFF2-40B4-BE49-F238E27FC236}">
                  <a16:creationId xmlns:a16="http://schemas.microsoft.com/office/drawing/2014/main" id="{BDBB27BE-5A99-47C5-8D5E-93E764E8D5DD}"/>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167146" y="3609007"/>
              <a:ext cx="274320" cy="274320"/>
            </a:xfrm>
            <a:prstGeom prst="rect">
              <a:avLst/>
            </a:prstGeom>
          </p:spPr>
        </p:pic>
        <p:sp>
          <p:nvSpPr>
            <p:cNvPr id="15" name="TextBox 14">
              <a:extLst>
                <a:ext uri="{FF2B5EF4-FFF2-40B4-BE49-F238E27FC236}">
                  <a16:creationId xmlns:a16="http://schemas.microsoft.com/office/drawing/2014/main" id="{5D5E1341-B27F-44CA-A66C-F62EA538AEE6}"/>
                </a:ext>
              </a:extLst>
            </p:cNvPr>
            <p:cNvSpPr txBox="1"/>
            <p:nvPr/>
          </p:nvSpPr>
          <p:spPr>
            <a:xfrm>
              <a:off x="1506747" y="2324669"/>
              <a:ext cx="3590791" cy="400110"/>
            </a:xfrm>
            <a:prstGeom prst="rect">
              <a:avLst/>
            </a:prstGeom>
            <a:noFill/>
          </p:spPr>
          <p:txBody>
            <a:bodyPr wrap="none" rtlCol="0">
              <a:spAutoFit/>
            </a:bodyPr>
            <a:lstStyle/>
            <a:p>
              <a:r>
                <a:rPr lang="en-US" sz="2000" dirty="0">
                  <a:cs typeface="ATT Aleck Sans" panose="020B0503020203020204" pitchFamily="34" charset="0"/>
                </a:rPr>
                <a:t>Give any personal information</a:t>
              </a:r>
              <a:endParaRPr lang="en-US" sz="2000" dirty="0"/>
            </a:p>
          </p:txBody>
        </p:sp>
        <p:sp>
          <p:nvSpPr>
            <p:cNvPr id="16" name="TextBox 15">
              <a:extLst>
                <a:ext uri="{FF2B5EF4-FFF2-40B4-BE49-F238E27FC236}">
                  <a16:creationId xmlns:a16="http://schemas.microsoft.com/office/drawing/2014/main" id="{7171075A-A8C8-43B5-BC37-F5B4F6F8A2F8}"/>
                </a:ext>
              </a:extLst>
            </p:cNvPr>
            <p:cNvSpPr txBox="1"/>
            <p:nvPr/>
          </p:nvSpPr>
          <p:spPr>
            <a:xfrm>
              <a:off x="1507306" y="2735213"/>
              <a:ext cx="4410310" cy="400110"/>
            </a:xfrm>
            <a:prstGeom prst="rect">
              <a:avLst/>
            </a:prstGeom>
            <a:noFill/>
          </p:spPr>
          <p:txBody>
            <a:bodyPr wrap="none" rtlCol="0">
              <a:spAutoFit/>
            </a:bodyPr>
            <a:lstStyle/>
            <a:p>
              <a:r>
                <a:rPr lang="en-US" sz="2000" dirty="0">
                  <a:cs typeface="ATT Aleck Sans" panose="020B0503020203020204" pitchFamily="34" charset="0"/>
                </a:rPr>
                <a:t>Reply to or engage with the fraudster</a:t>
              </a:r>
            </a:p>
          </p:txBody>
        </p:sp>
        <p:sp>
          <p:nvSpPr>
            <p:cNvPr id="17" name="TextBox 16">
              <a:extLst>
                <a:ext uri="{FF2B5EF4-FFF2-40B4-BE49-F238E27FC236}">
                  <a16:creationId xmlns:a16="http://schemas.microsoft.com/office/drawing/2014/main" id="{541D5CBE-0C76-42D7-863C-D3152A55A200}"/>
                </a:ext>
              </a:extLst>
            </p:cNvPr>
            <p:cNvSpPr txBox="1"/>
            <p:nvPr/>
          </p:nvSpPr>
          <p:spPr>
            <a:xfrm>
              <a:off x="1487180" y="3148357"/>
              <a:ext cx="3018390" cy="400110"/>
            </a:xfrm>
            <a:prstGeom prst="rect">
              <a:avLst/>
            </a:prstGeom>
            <a:noFill/>
          </p:spPr>
          <p:txBody>
            <a:bodyPr wrap="none" rtlCol="0">
              <a:spAutoFit/>
            </a:bodyPr>
            <a:lstStyle/>
            <a:p>
              <a:r>
                <a:rPr lang="en-US" sz="2000" dirty="0">
                  <a:cs typeface="ATT Aleck Sans" panose="020B0503020203020204" pitchFamily="34" charset="0"/>
                </a:rPr>
                <a:t>Click any links or buttons</a:t>
              </a:r>
              <a:endParaRPr lang="en-US" sz="2000" dirty="0"/>
            </a:p>
          </p:txBody>
        </p:sp>
        <p:sp>
          <p:nvSpPr>
            <p:cNvPr id="18" name="TextBox 17">
              <a:extLst>
                <a:ext uri="{FF2B5EF4-FFF2-40B4-BE49-F238E27FC236}">
                  <a16:creationId xmlns:a16="http://schemas.microsoft.com/office/drawing/2014/main" id="{EB49864C-12E1-4033-A0A7-A0BE7E392140}"/>
                </a:ext>
              </a:extLst>
            </p:cNvPr>
            <p:cNvSpPr txBox="1"/>
            <p:nvPr/>
          </p:nvSpPr>
          <p:spPr>
            <a:xfrm>
              <a:off x="1487180" y="3561501"/>
              <a:ext cx="4102213" cy="400110"/>
            </a:xfrm>
            <a:prstGeom prst="rect">
              <a:avLst/>
            </a:prstGeom>
            <a:noFill/>
          </p:spPr>
          <p:txBody>
            <a:bodyPr wrap="none" rtlCol="0">
              <a:spAutoFit/>
            </a:bodyPr>
            <a:lstStyle/>
            <a:p>
              <a:r>
                <a:rPr lang="en-US" sz="2000" dirty="0">
                  <a:cs typeface="ATT Aleck Sans" panose="020B0503020203020204" pitchFamily="34" charset="0"/>
                </a:rPr>
                <a:t>Download any files or attachments</a:t>
              </a:r>
              <a:endParaRPr lang="en-US" sz="2000" dirty="0"/>
            </a:p>
          </p:txBody>
        </p:sp>
      </p:grpSp>
      <p:grpSp>
        <p:nvGrpSpPr>
          <p:cNvPr id="25" name="Group 24">
            <a:extLst>
              <a:ext uri="{FF2B5EF4-FFF2-40B4-BE49-F238E27FC236}">
                <a16:creationId xmlns:a16="http://schemas.microsoft.com/office/drawing/2014/main" id="{06992199-FC46-49B7-8B09-707B3B508318}"/>
              </a:ext>
            </a:extLst>
          </p:cNvPr>
          <p:cNvGrpSpPr/>
          <p:nvPr/>
        </p:nvGrpSpPr>
        <p:grpSpPr>
          <a:xfrm>
            <a:off x="1160237" y="4291474"/>
            <a:ext cx="4285207" cy="1201213"/>
            <a:chOff x="1160237" y="4515763"/>
            <a:chExt cx="4285207" cy="1201213"/>
          </a:xfrm>
        </p:grpSpPr>
        <p:pic>
          <p:nvPicPr>
            <p:cNvPr id="8" name="Picture 7">
              <a:extLst>
                <a:ext uri="{FF2B5EF4-FFF2-40B4-BE49-F238E27FC236}">
                  <a16:creationId xmlns:a16="http://schemas.microsoft.com/office/drawing/2014/main" id="{08B9D050-EDB5-446E-8524-EBD6BCD450D9}"/>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1167146" y="5364372"/>
              <a:ext cx="274320" cy="274320"/>
            </a:xfrm>
            <a:prstGeom prst="rect">
              <a:avLst/>
            </a:prstGeom>
          </p:spPr>
        </p:pic>
        <p:pic>
          <p:nvPicPr>
            <p:cNvPr id="9" name="Picture 8">
              <a:extLst>
                <a:ext uri="{FF2B5EF4-FFF2-40B4-BE49-F238E27FC236}">
                  <a16:creationId xmlns:a16="http://schemas.microsoft.com/office/drawing/2014/main" id="{BC721DD9-DF6F-4FDE-808D-D80CC9BBE1C7}"/>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1167146" y="4964206"/>
              <a:ext cx="274320" cy="274320"/>
            </a:xfrm>
            <a:prstGeom prst="rect">
              <a:avLst/>
            </a:prstGeom>
          </p:spPr>
        </p:pic>
        <p:pic>
          <p:nvPicPr>
            <p:cNvPr id="10" name="Picture 9">
              <a:extLst>
                <a:ext uri="{FF2B5EF4-FFF2-40B4-BE49-F238E27FC236}">
                  <a16:creationId xmlns:a16="http://schemas.microsoft.com/office/drawing/2014/main" id="{A667DDFA-3FB1-44A3-AAF6-2C44818D81B7}"/>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p:blipFill>
          <p:spPr>
            <a:xfrm>
              <a:off x="1160237" y="4564040"/>
              <a:ext cx="274320" cy="274320"/>
            </a:xfrm>
            <a:prstGeom prst="rect">
              <a:avLst/>
            </a:prstGeom>
          </p:spPr>
        </p:pic>
        <p:sp>
          <p:nvSpPr>
            <p:cNvPr id="19" name="TextBox 18">
              <a:extLst>
                <a:ext uri="{FF2B5EF4-FFF2-40B4-BE49-F238E27FC236}">
                  <a16:creationId xmlns:a16="http://schemas.microsoft.com/office/drawing/2014/main" id="{FE77D9A9-A40C-4DC1-886D-C3594FCAAAB3}"/>
                </a:ext>
              </a:extLst>
            </p:cNvPr>
            <p:cNvSpPr txBox="1"/>
            <p:nvPr/>
          </p:nvSpPr>
          <p:spPr>
            <a:xfrm>
              <a:off x="1468596" y="4515763"/>
              <a:ext cx="1514838" cy="400110"/>
            </a:xfrm>
            <a:prstGeom prst="rect">
              <a:avLst/>
            </a:prstGeom>
            <a:noFill/>
          </p:spPr>
          <p:txBody>
            <a:bodyPr wrap="none" rtlCol="0">
              <a:spAutoFit/>
            </a:bodyPr>
            <a:lstStyle/>
            <a:p>
              <a:r>
                <a:rPr lang="en-US" sz="2000" dirty="0">
                  <a:cs typeface="ATT Aleck Sans" panose="020B0503020203020204" pitchFamily="34" charset="0"/>
                </a:rPr>
                <a:t>Be skeptical</a:t>
              </a:r>
              <a:endParaRPr lang="en-US" sz="2000" dirty="0"/>
            </a:p>
          </p:txBody>
        </p:sp>
        <p:sp>
          <p:nvSpPr>
            <p:cNvPr id="20" name="TextBox 19">
              <a:extLst>
                <a:ext uri="{FF2B5EF4-FFF2-40B4-BE49-F238E27FC236}">
                  <a16:creationId xmlns:a16="http://schemas.microsoft.com/office/drawing/2014/main" id="{D014FED2-96E2-4EF6-920A-86341528A81D}"/>
                </a:ext>
              </a:extLst>
            </p:cNvPr>
            <p:cNvSpPr txBox="1"/>
            <p:nvPr/>
          </p:nvSpPr>
          <p:spPr>
            <a:xfrm>
              <a:off x="1479817" y="4920880"/>
              <a:ext cx="2551404" cy="400110"/>
            </a:xfrm>
            <a:prstGeom prst="rect">
              <a:avLst/>
            </a:prstGeom>
            <a:noFill/>
          </p:spPr>
          <p:txBody>
            <a:bodyPr wrap="none" rtlCol="0">
              <a:spAutoFit/>
            </a:bodyPr>
            <a:lstStyle/>
            <a:p>
              <a:r>
                <a:rPr lang="en-US" sz="2000" dirty="0">
                  <a:cs typeface="ATT Aleck Sans" panose="020B0503020203020204" pitchFamily="34" charset="0"/>
                </a:rPr>
                <a:t>Read emails carefully</a:t>
              </a:r>
            </a:p>
          </p:txBody>
        </p:sp>
        <p:sp>
          <p:nvSpPr>
            <p:cNvPr id="21" name="TextBox 20">
              <a:extLst>
                <a:ext uri="{FF2B5EF4-FFF2-40B4-BE49-F238E27FC236}">
                  <a16:creationId xmlns:a16="http://schemas.microsoft.com/office/drawing/2014/main" id="{3CF91493-49C1-41D2-AE24-DBE533B51AC3}"/>
                </a:ext>
              </a:extLst>
            </p:cNvPr>
            <p:cNvSpPr txBox="1"/>
            <p:nvPr/>
          </p:nvSpPr>
          <p:spPr>
            <a:xfrm>
              <a:off x="1449029" y="5316866"/>
              <a:ext cx="3996415" cy="400110"/>
            </a:xfrm>
            <a:prstGeom prst="rect">
              <a:avLst/>
            </a:prstGeom>
            <a:noFill/>
          </p:spPr>
          <p:txBody>
            <a:bodyPr wrap="none" rtlCol="0">
              <a:spAutoFit/>
            </a:bodyPr>
            <a:lstStyle/>
            <a:p>
              <a:r>
                <a:rPr lang="en-US" sz="2000" dirty="0">
                  <a:cs typeface="ATT Aleck Sans" panose="020B0503020203020204" pitchFamily="34" charset="0"/>
                </a:rPr>
                <a:t>Look up information on your own</a:t>
              </a:r>
              <a:endParaRPr lang="en-US" sz="2000" dirty="0"/>
            </a:p>
          </p:txBody>
        </p:sp>
      </p:grpSp>
      <p:sp>
        <p:nvSpPr>
          <p:cNvPr id="26" name="TextBox 25">
            <a:extLst>
              <a:ext uri="{FF2B5EF4-FFF2-40B4-BE49-F238E27FC236}">
                <a16:creationId xmlns:a16="http://schemas.microsoft.com/office/drawing/2014/main" id="{08FB5783-2569-4058-95B9-8CD4BF405558}"/>
              </a:ext>
            </a:extLst>
          </p:cNvPr>
          <p:cNvSpPr txBox="1"/>
          <p:nvPr/>
        </p:nvSpPr>
        <p:spPr>
          <a:xfrm>
            <a:off x="652467" y="1574085"/>
            <a:ext cx="995785" cy="461665"/>
          </a:xfrm>
          <a:prstGeom prst="rect">
            <a:avLst/>
          </a:prstGeom>
          <a:noFill/>
        </p:spPr>
        <p:txBody>
          <a:bodyPr wrap="none" rtlCol="0">
            <a:spAutoFit/>
          </a:bodyPr>
          <a:lstStyle/>
          <a:p>
            <a:r>
              <a:rPr lang="en-US" sz="2400" b="1" dirty="0">
                <a:cs typeface="ATT Aleck Sans" panose="020B0503020203020204" pitchFamily="34" charset="0"/>
              </a:rPr>
              <a:t>Don’t</a:t>
            </a:r>
          </a:p>
        </p:txBody>
      </p:sp>
      <p:sp>
        <p:nvSpPr>
          <p:cNvPr id="27" name="TextBox 26">
            <a:extLst>
              <a:ext uri="{FF2B5EF4-FFF2-40B4-BE49-F238E27FC236}">
                <a16:creationId xmlns:a16="http://schemas.microsoft.com/office/drawing/2014/main" id="{823CF8C5-9A1C-48AA-8125-3CAC7EEC9D8F}"/>
              </a:ext>
            </a:extLst>
          </p:cNvPr>
          <p:cNvSpPr txBox="1"/>
          <p:nvPr/>
        </p:nvSpPr>
        <p:spPr>
          <a:xfrm>
            <a:off x="645558" y="3860962"/>
            <a:ext cx="599844" cy="461665"/>
          </a:xfrm>
          <a:prstGeom prst="rect">
            <a:avLst/>
          </a:prstGeom>
          <a:noFill/>
        </p:spPr>
        <p:txBody>
          <a:bodyPr wrap="none" rtlCol="0">
            <a:spAutoFit/>
          </a:bodyPr>
          <a:lstStyle/>
          <a:p>
            <a:r>
              <a:rPr lang="en-US" sz="2400" b="1" dirty="0">
                <a:cs typeface="ATT Aleck Sans" panose="020B0503020203020204" pitchFamily="34" charset="0"/>
              </a:rPr>
              <a:t>Do</a:t>
            </a:r>
          </a:p>
        </p:txBody>
      </p:sp>
    </p:spTree>
    <p:custDataLst>
      <p:tags r:id="rId1"/>
    </p:custDataLst>
    <p:extLst>
      <p:ext uri="{BB962C8B-B14F-4D97-AF65-F5344CB8AC3E}">
        <p14:creationId xmlns:p14="http://schemas.microsoft.com/office/powerpoint/2010/main" val="2779710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87F5CA-757F-1F4F-8D6E-65C1EC28473B}"/>
              </a:ext>
            </a:extLst>
          </p:cNvPr>
          <p:cNvSpPr>
            <a:spLocks noGrp="1"/>
          </p:cNvSpPr>
          <p:nvPr>
            <p:ph type="sldNum" sz="quarter" idx="12"/>
          </p:nvPr>
        </p:nvSpPr>
        <p:spPr/>
        <p:txBody>
          <a:bodyPr/>
          <a:lstStyle/>
          <a:p>
            <a:fld id="{D852D4E8-E283-404D-80D7-3AF63315721A}" type="slidenum">
              <a:rPr lang="en-US" smtClean="0"/>
              <a:t>4</a:t>
            </a:fld>
            <a:endParaRPr lang="en-US" dirty="0"/>
          </a:p>
        </p:txBody>
      </p:sp>
      <p:sp>
        <p:nvSpPr>
          <p:cNvPr id="7" name="Content Placeholder 1">
            <a:extLst>
              <a:ext uri="{FF2B5EF4-FFF2-40B4-BE49-F238E27FC236}">
                <a16:creationId xmlns:a16="http://schemas.microsoft.com/office/drawing/2014/main" id="{4A04A979-E259-4C7A-AAC6-D96AFEA752D0}"/>
              </a:ext>
            </a:extLst>
          </p:cNvPr>
          <p:cNvSpPr txBox="1">
            <a:spLocks/>
          </p:cNvSpPr>
          <p:nvPr/>
        </p:nvSpPr>
        <p:spPr>
          <a:xfrm>
            <a:off x="389964" y="1538970"/>
            <a:ext cx="3469342" cy="1950541"/>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2296" indent="0">
              <a:buNone/>
            </a:pPr>
            <a:r>
              <a:rPr lang="en-US" sz="2400" b="1" dirty="0">
                <a:solidFill>
                  <a:schemeClr val="tx1"/>
                </a:solidFill>
                <a:latin typeface="+mn-lt"/>
              </a:rPr>
              <a:t>Cybersecurity:</a:t>
            </a:r>
          </a:p>
          <a:p>
            <a:pPr marL="82296" indent="0">
              <a:buNone/>
            </a:pPr>
            <a:endParaRPr lang="en-US" sz="800" b="1" dirty="0">
              <a:solidFill>
                <a:schemeClr val="tx1"/>
              </a:solidFill>
              <a:latin typeface="+mn-lt"/>
            </a:endParaRPr>
          </a:p>
          <a:p>
            <a:pPr marL="89154" indent="0">
              <a:buNone/>
            </a:pPr>
            <a:r>
              <a:rPr lang="en-US" sz="2400" dirty="0">
                <a:solidFill>
                  <a:schemeClr val="tx1"/>
                </a:solidFill>
                <a:latin typeface="+mn-lt"/>
              </a:rPr>
              <a:t>Personal data is not accessible to others.</a:t>
            </a:r>
          </a:p>
          <a:p>
            <a:pPr marL="89154" indent="0">
              <a:buNone/>
            </a:pPr>
            <a:r>
              <a:rPr lang="en-US" sz="2250" dirty="0">
                <a:solidFill>
                  <a:schemeClr val="tx1"/>
                </a:solidFill>
              </a:rPr>
              <a:t> </a:t>
            </a:r>
            <a:endParaRPr lang="en-US" dirty="0">
              <a:solidFill>
                <a:schemeClr val="tx1"/>
              </a:solidFill>
            </a:endParaRPr>
          </a:p>
        </p:txBody>
      </p:sp>
      <p:pic>
        <p:nvPicPr>
          <p:cNvPr id="5" name="Picture 4" descr="A picture containing text, table, indoor, cluttered&#10;&#10;Description automatically generated">
            <a:extLst>
              <a:ext uri="{FF2B5EF4-FFF2-40B4-BE49-F238E27FC236}">
                <a16:creationId xmlns:a16="http://schemas.microsoft.com/office/drawing/2014/main" id="{3AEE40E2-C312-4B4A-AF42-A46EB1739455}"/>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b="21830"/>
          <a:stretch/>
        </p:blipFill>
        <p:spPr>
          <a:xfrm>
            <a:off x="4504764" y="3069213"/>
            <a:ext cx="3056314" cy="1950540"/>
          </a:xfrm>
          <a:prstGeom prst="rect">
            <a:avLst/>
          </a:prstGeom>
        </p:spPr>
      </p:pic>
      <p:pic>
        <p:nvPicPr>
          <p:cNvPr id="13" name="Picture 12" descr="A computer on a desk&#10;&#10;Description automatically generated with medium confidence">
            <a:extLst>
              <a:ext uri="{FF2B5EF4-FFF2-40B4-BE49-F238E27FC236}">
                <a16:creationId xmlns:a16="http://schemas.microsoft.com/office/drawing/2014/main" id="{9EA301EA-53BD-47ED-AB6C-F3A3A7F2318E}"/>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8566" y="3066489"/>
            <a:ext cx="3056314" cy="1950540"/>
          </a:xfrm>
          <a:prstGeom prst="rect">
            <a:avLst/>
          </a:prstGeom>
        </p:spPr>
      </p:pic>
      <p:sp>
        <p:nvSpPr>
          <p:cNvPr id="34" name="Content Placeholder 1">
            <a:extLst>
              <a:ext uri="{FF2B5EF4-FFF2-40B4-BE49-F238E27FC236}">
                <a16:creationId xmlns:a16="http://schemas.microsoft.com/office/drawing/2014/main" id="{F419CF43-B0B4-434D-A67A-C3D3FEC362FC}"/>
              </a:ext>
            </a:extLst>
          </p:cNvPr>
          <p:cNvSpPr txBox="1">
            <a:spLocks/>
          </p:cNvSpPr>
          <p:nvPr/>
        </p:nvSpPr>
        <p:spPr>
          <a:xfrm>
            <a:off x="4247027" y="1538969"/>
            <a:ext cx="4123765" cy="1950541"/>
          </a:xfrm>
          <a:prstGeom prst="rect">
            <a:avLst/>
          </a:prstGeom>
        </p:spPr>
        <p:txBody>
          <a:bodyPr vert="horz">
            <a:normAutofit/>
          </a:bodyPr>
          <a:lstStyle>
            <a:lvl1pPr marL="274320" indent="-192024" algn="l" rtl="0" eaLnBrk="1" latinLnBrk="0" hangingPunct="1">
              <a:spcBef>
                <a:spcPts val="225"/>
              </a:spcBef>
              <a:buClr>
                <a:schemeClr val="accent3"/>
              </a:buClr>
              <a:buFont typeface="Georgia"/>
              <a:buChar char="•"/>
              <a:defRPr kumimoji="0" sz="2100" kern="1200">
                <a:solidFill>
                  <a:schemeClr val="tx2"/>
                </a:solidFill>
                <a:latin typeface="ATT Aleck Sans" panose="020B0503020203020204" pitchFamily="34" charset="0"/>
                <a:ea typeface="+mn-ea"/>
                <a:cs typeface="ATT Aleck Sans" panose="020B0503020203020204" pitchFamily="34" charset="0"/>
              </a:defRPr>
            </a:lvl1pPr>
            <a:lvl2pPr marL="493776" indent="-185166" algn="l" rtl="0" eaLnBrk="1" latinLnBrk="0" hangingPunct="1">
              <a:spcBef>
                <a:spcPts val="225"/>
              </a:spcBef>
              <a:buClr>
                <a:schemeClr val="accent2"/>
              </a:buClr>
              <a:buFont typeface="Georgia"/>
              <a:buChar char="▫"/>
              <a:defRPr kumimoji="0" sz="1950" kern="1200">
                <a:solidFill>
                  <a:schemeClr val="tx2"/>
                </a:solidFill>
                <a:latin typeface="ATT Aleck Sans" panose="020B0503020203020204" pitchFamily="34" charset="0"/>
                <a:ea typeface="+mn-ea"/>
                <a:cs typeface="ATT Aleck Sans" panose="020B0503020203020204" pitchFamily="34" charset="0"/>
              </a:defRPr>
            </a:lvl2pPr>
            <a:lvl3pPr marL="692658" indent="-164592" algn="l" rtl="0" eaLnBrk="1" latinLnBrk="0" hangingPunct="1">
              <a:spcBef>
                <a:spcPts val="225"/>
              </a:spcBef>
              <a:buClr>
                <a:schemeClr val="accent1"/>
              </a:buClr>
              <a:buFont typeface="Wingdings 2" panose="05020102010507070707" pitchFamily="18" charset="2"/>
              <a:buChar char=""/>
              <a:defRPr kumimoji="0" sz="1800" kern="1200">
                <a:solidFill>
                  <a:schemeClr val="tx2"/>
                </a:solidFill>
                <a:latin typeface="ATT Aleck Sans" panose="020B0503020203020204" pitchFamily="34" charset="0"/>
                <a:ea typeface="+mn-ea"/>
                <a:cs typeface="ATT Aleck Sans" panose="020B0503020203020204" pitchFamily="34" charset="0"/>
              </a:defRPr>
            </a:lvl3pPr>
            <a:lvl4pPr marL="884682" indent="-150876" algn="l" rtl="0" eaLnBrk="1" latinLnBrk="0" hangingPunct="1">
              <a:spcBef>
                <a:spcPts val="225"/>
              </a:spcBef>
              <a:buClr>
                <a:schemeClr val="accent1"/>
              </a:buClr>
              <a:buFont typeface="Wingdings 2" panose="05020102010507070707" pitchFamily="18" charset="2"/>
              <a:buChar char=""/>
              <a:defRPr kumimoji="0" sz="1650" kern="1200">
                <a:solidFill>
                  <a:schemeClr val="tx2"/>
                </a:solidFill>
                <a:latin typeface="ATT Aleck Sans" panose="020B0503020203020204" pitchFamily="34" charset="0"/>
                <a:ea typeface="+mn-ea"/>
                <a:cs typeface="ATT Aleck Sans" panose="020B0503020203020204" pitchFamily="34" charset="0"/>
              </a:defRPr>
            </a:lvl4pPr>
            <a:lvl5pPr marL="1042416" indent="-137160" algn="l" rtl="0" eaLnBrk="1" latinLnBrk="0" hangingPunct="1">
              <a:spcBef>
                <a:spcPts val="225"/>
              </a:spcBef>
              <a:buClr>
                <a:schemeClr val="accent1"/>
              </a:buClr>
              <a:buFont typeface="Wingdings 2" panose="05020102010507070707" pitchFamily="18" charset="2"/>
              <a:buChar char=""/>
              <a:defRPr kumimoji="0" sz="1500" kern="1200">
                <a:solidFill>
                  <a:schemeClr val="tx2"/>
                </a:solidFill>
                <a:latin typeface="ATT Aleck Sans" panose="020B0503020203020204" pitchFamily="34" charset="0"/>
                <a:ea typeface="+mn-ea"/>
                <a:cs typeface="ATT Aleck Sans" panose="020B0503020203020204" pitchFamily="34" charset="0"/>
              </a:defRPr>
            </a:lvl5pPr>
            <a:lvl6pPr marL="1207008" indent="-137160" algn="l" rtl="0" eaLnBrk="1" latinLnBrk="0" hangingPunct="1">
              <a:spcBef>
                <a:spcPts val="225"/>
              </a:spcBef>
              <a:buClr>
                <a:schemeClr val="accent1"/>
              </a:buClr>
              <a:buFont typeface="Wingdings 2" panose="05020102010507070707" pitchFamily="18" charset="2"/>
              <a:buChar char=""/>
              <a:defRPr kumimoji="0" sz="1350" kern="1200">
                <a:solidFill>
                  <a:schemeClr val="tx2"/>
                </a:solidFill>
                <a:latin typeface="+mn-lt"/>
                <a:ea typeface="+mn-ea"/>
                <a:cs typeface="+mn-cs"/>
              </a:defRPr>
            </a:lvl6pPr>
            <a:lvl7pPr marL="1371600" indent="-137160" algn="l" rtl="0" eaLnBrk="1" latinLnBrk="0" hangingPunct="1">
              <a:spcBef>
                <a:spcPts val="225"/>
              </a:spcBef>
              <a:buClr>
                <a:schemeClr val="accent1"/>
              </a:buClr>
              <a:buFont typeface="Wingdings 2" panose="05020102010507070707" pitchFamily="18" charset="2"/>
              <a:buChar char=""/>
              <a:defRPr kumimoji="0" sz="1200" kern="1200">
                <a:solidFill>
                  <a:schemeClr val="tx2"/>
                </a:solidFill>
                <a:latin typeface="+mn-lt"/>
                <a:ea typeface="+mn-ea"/>
                <a:cs typeface="+mn-cs"/>
              </a:defRPr>
            </a:lvl7pPr>
            <a:lvl8pPr marL="1522476" indent="-137160" algn="l" rtl="0" eaLnBrk="1" latinLnBrk="0" hangingPunct="1">
              <a:spcBef>
                <a:spcPts val="225"/>
              </a:spcBef>
              <a:buClr>
                <a:schemeClr val="accent1"/>
              </a:buClr>
              <a:buFont typeface="Wingdings 2" panose="05020102010507070707" pitchFamily="18" charset="2"/>
              <a:buChar char=""/>
              <a:defRPr kumimoji="0" sz="1125" kern="1200">
                <a:solidFill>
                  <a:schemeClr val="tx2"/>
                </a:solidFill>
                <a:latin typeface="+mn-lt"/>
                <a:ea typeface="+mn-ea"/>
                <a:cs typeface="+mn-cs"/>
              </a:defRPr>
            </a:lvl8pPr>
            <a:lvl9pPr marL="1680210" indent="-137160" algn="l" rtl="0" eaLnBrk="1" latinLnBrk="0" hangingPunct="1">
              <a:spcBef>
                <a:spcPts val="225"/>
              </a:spcBef>
              <a:buClr>
                <a:schemeClr val="accent1"/>
              </a:buClr>
              <a:buFont typeface="Wingdings 2" panose="05020102010507070707" pitchFamily="18" charset="2"/>
              <a:buChar char=""/>
              <a:defRPr kumimoji="0" sz="1050" kern="1200" baseline="0">
                <a:solidFill>
                  <a:schemeClr val="tx2"/>
                </a:solidFill>
                <a:latin typeface="+mn-lt"/>
                <a:ea typeface="+mn-ea"/>
                <a:cs typeface="+mn-cs"/>
              </a:defRPr>
            </a:lvl9pPr>
          </a:lstStyle>
          <a:p>
            <a:pPr marL="89154" indent="0">
              <a:buNone/>
            </a:pPr>
            <a:endParaRPr lang="en-US" sz="2400" dirty="0">
              <a:solidFill>
                <a:schemeClr val="tx1"/>
              </a:solidFill>
            </a:endParaRPr>
          </a:p>
          <a:p>
            <a:pPr marL="89154" indent="0">
              <a:buNone/>
            </a:pPr>
            <a:endParaRPr lang="en-US" sz="800" dirty="0">
              <a:solidFill>
                <a:schemeClr val="tx1"/>
              </a:solidFill>
            </a:endParaRPr>
          </a:p>
          <a:p>
            <a:pPr marL="89154" indent="0">
              <a:buNone/>
            </a:pPr>
            <a:r>
              <a:rPr lang="en-US" sz="2400" dirty="0">
                <a:solidFill>
                  <a:schemeClr val="tx1"/>
                </a:solidFill>
                <a:latin typeface="+mn-lt"/>
              </a:rPr>
              <a:t>Devices work properly and are free from </a:t>
            </a:r>
            <a:r>
              <a:rPr lang="en-US" sz="2400" b="1" dirty="0">
                <a:solidFill>
                  <a:schemeClr val="tx1"/>
                </a:solidFill>
                <a:latin typeface="+mn-lt"/>
              </a:rPr>
              <a:t>malware</a:t>
            </a:r>
            <a:r>
              <a:rPr lang="en-US" sz="2400" dirty="0">
                <a:solidFill>
                  <a:schemeClr val="tx1"/>
                </a:solidFill>
                <a:latin typeface="+mn-lt"/>
              </a:rPr>
              <a:t>. </a:t>
            </a:r>
          </a:p>
        </p:txBody>
      </p:sp>
      <p:sp>
        <p:nvSpPr>
          <p:cNvPr id="9" name="Title 2">
            <a:extLst>
              <a:ext uri="{FF2B5EF4-FFF2-40B4-BE49-F238E27FC236}">
                <a16:creationId xmlns:a16="http://schemas.microsoft.com/office/drawing/2014/main" id="{06671839-72AE-F42E-D5DE-D3AB803AD482}"/>
              </a:ext>
            </a:extLst>
          </p:cNvPr>
          <p:cNvSpPr>
            <a:spLocks noGrp="1"/>
          </p:cNvSpPr>
          <p:nvPr>
            <p:ph type="title"/>
          </p:nvPr>
        </p:nvSpPr>
        <p:spPr>
          <a:xfrm>
            <a:off x="457200" y="365760"/>
            <a:ext cx="8229600" cy="1069848"/>
          </a:xfrm>
        </p:spPr>
        <p:txBody>
          <a:bodyPr/>
          <a:lstStyle/>
          <a:p>
            <a:r>
              <a:rPr lang="en-US" dirty="0"/>
              <a:t>Introduction (continued)</a:t>
            </a:r>
          </a:p>
        </p:txBody>
      </p:sp>
    </p:spTree>
    <p:custDataLst>
      <p:tags r:id="rId1"/>
    </p:custDataLst>
    <p:extLst>
      <p:ext uri="{BB962C8B-B14F-4D97-AF65-F5344CB8AC3E}">
        <p14:creationId xmlns:p14="http://schemas.microsoft.com/office/powerpoint/2010/main" val="377322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40</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5834093" cy="640080"/>
            <a:chOff x="274320" y="746760"/>
            <a:chExt cx="5834093"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142498" cy="461665"/>
            </a:xfrm>
            <a:prstGeom prst="rect">
              <a:avLst/>
            </a:prstGeom>
            <a:noFill/>
          </p:spPr>
          <p:txBody>
            <a:bodyPr wrap="none" rtlCol="0">
              <a:spAutoFit/>
            </a:bodyPr>
            <a:lstStyle/>
            <a:p>
              <a:r>
                <a:rPr lang="en-US" sz="2400" dirty="0">
                  <a:cs typeface="ATT Aleck Sans" panose="020B0503020203020204" pitchFamily="34" charset="0"/>
                </a:rPr>
                <a:t>Don’t give any personal information.</a:t>
              </a:r>
            </a:p>
          </p:txBody>
        </p:sp>
      </p:grpSp>
      <p:pic>
        <p:nvPicPr>
          <p:cNvPr id="10" name="Picture 9">
            <a:extLst>
              <a:ext uri="{FF2B5EF4-FFF2-40B4-BE49-F238E27FC236}">
                <a16:creationId xmlns:a16="http://schemas.microsoft.com/office/drawing/2014/main" id="{65327F24-15E7-40DA-A3C9-89D1A901369B}"/>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2126479" y="1492259"/>
            <a:ext cx="4891041" cy="4792716"/>
          </a:xfrm>
          <a:prstGeom prst="rect">
            <a:avLst/>
          </a:prstGeom>
          <a:effectLst/>
        </p:spPr>
      </p:pic>
    </p:spTree>
    <p:custDataLst>
      <p:tags r:id="rId1"/>
    </p:custDataLst>
    <p:extLst>
      <p:ext uri="{BB962C8B-B14F-4D97-AF65-F5344CB8AC3E}">
        <p14:creationId xmlns:p14="http://schemas.microsoft.com/office/powerpoint/2010/main" val="1518677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41</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747292" cy="640080"/>
            <a:chOff x="274320" y="746760"/>
            <a:chExt cx="6747292"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6055697" cy="461665"/>
            </a:xfrm>
            <a:prstGeom prst="rect">
              <a:avLst/>
            </a:prstGeom>
            <a:noFill/>
          </p:spPr>
          <p:txBody>
            <a:bodyPr wrap="none" rtlCol="0">
              <a:spAutoFit/>
            </a:bodyPr>
            <a:lstStyle/>
            <a:p>
              <a:r>
                <a:rPr lang="en-US" sz="2400" dirty="0"/>
                <a:t>Don’t reply to or engage with the fraudster</a:t>
              </a:r>
              <a:r>
                <a:rPr lang="en-US" sz="2400" dirty="0">
                  <a:cs typeface="ATT Aleck Sans" panose="020B0503020203020204" pitchFamily="34" charset="0"/>
                </a:rPr>
                <a:t>.</a:t>
              </a:r>
            </a:p>
          </p:txBody>
        </p:sp>
      </p:grpSp>
      <p:pic>
        <p:nvPicPr>
          <p:cNvPr id="11" name="Picture 10">
            <a:extLst>
              <a:ext uri="{FF2B5EF4-FFF2-40B4-BE49-F238E27FC236}">
                <a16:creationId xmlns:a16="http://schemas.microsoft.com/office/drawing/2014/main" id="{7BE2A565-EA23-4031-8DD0-C133473697A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5296" y="1492259"/>
            <a:ext cx="7373408" cy="4792716"/>
          </a:xfrm>
          <a:prstGeom prst="rect">
            <a:avLst/>
          </a:prstGeom>
          <a:effectLst/>
        </p:spPr>
      </p:pic>
    </p:spTree>
    <p:custDataLst>
      <p:tags r:id="rId1"/>
    </p:custDataLst>
    <p:extLst>
      <p:ext uri="{BB962C8B-B14F-4D97-AF65-F5344CB8AC3E}">
        <p14:creationId xmlns:p14="http://schemas.microsoft.com/office/powerpoint/2010/main" val="50790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42</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4980718" cy="640080"/>
            <a:chOff x="274320" y="746760"/>
            <a:chExt cx="4980718"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4289123" cy="461665"/>
            </a:xfrm>
            <a:prstGeom prst="rect">
              <a:avLst/>
            </a:prstGeom>
            <a:noFill/>
          </p:spPr>
          <p:txBody>
            <a:bodyPr wrap="none" rtlCol="0">
              <a:spAutoFit/>
            </a:bodyPr>
            <a:lstStyle/>
            <a:p>
              <a:r>
                <a:rPr lang="en-US" sz="2400" dirty="0"/>
                <a:t>Don’t click any links or buttons</a:t>
              </a:r>
              <a:r>
                <a:rPr lang="en-US" sz="2400" dirty="0">
                  <a:latin typeface="ATT Aleck Sans" panose="020B0503020203020204" pitchFamily="34" charset="0"/>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7"/>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428168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43</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6445863" cy="640080"/>
            <a:chOff x="274320" y="746760"/>
            <a:chExt cx="6445863"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754268" cy="461665"/>
            </a:xfrm>
            <a:prstGeom prst="rect">
              <a:avLst/>
            </a:prstGeom>
            <a:noFill/>
          </p:spPr>
          <p:txBody>
            <a:bodyPr wrap="none" rtlCol="0">
              <a:spAutoFit/>
            </a:bodyPr>
            <a:lstStyle/>
            <a:p>
              <a:r>
                <a:rPr lang="en-US" sz="2400" dirty="0"/>
                <a:t>Don’t download any files or attachments</a:t>
              </a:r>
              <a:r>
                <a:rPr lang="en-US" sz="2400" dirty="0">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85114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44</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3024541" cy="640080"/>
            <a:chOff x="274320" y="746760"/>
            <a:chExt cx="3024541"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2332946" cy="461665"/>
            </a:xfrm>
            <a:prstGeom prst="rect">
              <a:avLst/>
            </a:prstGeom>
            <a:noFill/>
          </p:spPr>
          <p:txBody>
            <a:bodyPr wrap="none" rtlCol="0">
              <a:spAutoFit/>
            </a:bodyPr>
            <a:lstStyle/>
            <a:p>
              <a:r>
                <a:rPr lang="en-US" sz="2400" dirty="0"/>
                <a:t>Do be skeptical</a:t>
              </a:r>
              <a:r>
                <a:rPr lang="en-US" sz="2400" dirty="0">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1223792" y="1492259"/>
            <a:ext cx="6696415" cy="4792716"/>
          </a:xfrm>
          <a:prstGeom prst="rect">
            <a:avLst/>
          </a:prstGeom>
          <a:effectLst/>
        </p:spPr>
      </p:pic>
    </p:spTree>
    <p:custDataLst>
      <p:tags r:id="rId1"/>
    </p:custDataLst>
    <p:extLst>
      <p:ext uri="{BB962C8B-B14F-4D97-AF65-F5344CB8AC3E}">
        <p14:creationId xmlns:p14="http://schemas.microsoft.com/office/powerpoint/2010/main" val="221380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45</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4175306" cy="640080"/>
            <a:chOff x="274320" y="746760"/>
            <a:chExt cx="4175306"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3483711" cy="461665"/>
            </a:xfrm>
            <a:prstGeom prst="rect">
              <a:avLst/>
            </a:prstGeom>
            <a:noFill/>
          </p:spPr>
          <p:txBody>
            <a:bodyPr wrap="none" rtlCol="0">
              <a:spAutoFit/>
            </a:bodyPr>
            <a:lstStyle/>
            <a:p>
              <a:r>
                <a:rPr lang="en-US" sz="2400" dirty="0"/>
                <a:t>Do read emails carefully</a:t>
              </a:r>
              <a:r>
                <a:rPr lang="en-US" sz="2400" dirty="0">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1492259"/>
            <a:ext cx="7772398" cy="4792716"/>
          </a:xfrm>
          <a:prstGeom prst="rect">
            <a:avLst/>
          </a:prstGeom>
          <a:effectLst>
            <a:outerShdw blurRad="63500" sx="102000" sy="102000" algn="ctr" rotWithShape="0">
              <a:schemeClr val="tx1">
                <a:lumMod val="50000"/>
                <a:lumOff val="50000"/>
                <a:alpha val="40000"/>
              </a:schemeClr>
            </a:outerShdw>
          </a:effectLst>
        </p:spPr>
      </p:pic>
    </p:spTree>
    <p:custDataLst>
      <p:tags r:id="rId1"/>
    </p:custDataLst>
    <p:extLst>
      <p:ext uri="{BB962C8B-B14F-4D97-AF65-F5344CB8AC3E}">
        <p14:creationId xmlns:p14="http://schemas.microsoft.com/office/powerpoint/2010/main" val="295084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p:txBody>
          <a:bodyPr/>
          <a:lstStyle/>
          <a:p>
            <a:pPr marL="308610" lvl="1" indent="0">
              <a:buNone/>
            </a:pPr>
            <a:br>
              <a:rPr lang="en-US" dirty="0">
                <a:solidFill>
                  <a:schemeClr val="tx1"/>
                </a:solidFill>
              </a:rPr>
            </a:br>
            <a:br>
              <a:rPr lang="en-US" dirty="0">
                <a:solidFill>
                  <a:schemeClr val="tx1"/>
                </a:solidFill>
              </a:rPr>
            </a:br>
            <a:br>
              <a:rPr lang="en-US" dirty="0">
                <a:solidFill>
                  <a:schemeClr val="tx1"/>
                </a:solidFill>
              </a:rPr>
            </a:br>
            <a:endParaRPr lang="en-US" dirty="0">
              <a:solidFill>
                <a:schemeClr val="tx1"/>
              </a:solidFill>
            </a:endParaRPr>
          </a:p>
          <a:p>
            <a:pPr lvl="1"/>
            <a:endParaRPr lang="en-US" dirty="0">
              <a:solidFill>
                <a:schemeClr val="tx1"/>
              </a:solidFill>
            </a:endParaRPr>
          </a:p>
        </p:txBody>
      </p:sp>
      <p:sp>
        <p:nvSpPr>
          <p:cNvPr id="4" name="Slide Number Placeholder 3">
            <a:extLst>
              <a:ext uri="{FF2B5EF4-FFF2-40B4-BE49-F238E27FC236}">
                <a16:creationId xmlns:a16="http://schemas.microsoft.com/office/drawing/2014/main" id="{1F700F24-7EF1-6C48-ADE7-C3034A834563}"/>
              </a:ext>
            </a:extLst>
          </p:cNvPr>
          <p:cNvSpPr>
            <a:spLocks noGrp="1"/>
          </p:cNvSpPr>
          <p:nvPr>
            <p:ph type="sldNum" sz="quarter" idx="12"/>
          </p:nvPr>
        </p:nvSpPr>
        <p:spPr/>
        <p:txBody>
          <a:bodyPr/>
          <a:lstStyle/>
          <a:p>
            <a:fld id="{D852D4E8-E283-404D-80D7-3AF63315721A}" type="slidenum">
              <a:rPr lang="en-US" smtClean="0"/>
              <a:t>46</a:t>
            </a:fld>
            <a:endParaRPr lang="en-US" dirty="0"/>
          </a:p>
        </p:txBody>
      </p:sp>
      <p:grpSp>
        <p:nvGrpSpPr>
          <p:cNvPr id="5" name="Group 4">
            <a:extLst>
              <a:ext uri="{FF2B5EF4-FFF2-40B4-BE49-F238E27FC236}">
                <a16:creationId xmlns:a16="http://schemas.microsoft.com/office/drawing/2014/main" id="{8C3A5379-AA99-45A5-ADA0-C73F13CB8CBE}"/>
              </a:ext>
            </a:extLst>
          </p:cNvPr>
          <p:cNvGrpSpPr/>
          <p:nvPr/>
        </p:nvGrpSpPr>
        <p:grpSpPr>
          <a:xfrm>
            <a:off x="457200" y="573024"/>
            <a:ext cx="5933286" cy="640080"/>
            <a:chOff x="274320" y="746760"/>
            <a:chExt cx="5933286" cy="640080"/>
          </a:xfrm>
        </p:grpSpPr>
        <p:pic>
          <p:nvPicPr>
            <p:cNvPr id="8" name="Picture 7">
              <a:extLst>
                <a:ext uri="{FF2B5EF4-FFF2-40B4-BE49-F238E27FC236}">
                  <a16:creationId xmlns:a16="http://schemas.microsoft.com/office/drawing/2014/main" id="{E75D8304-D203-4A1D-9BA7-15439E49440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74320" y="746760"/>
              <a:ext cx="640080" cy="640080"/>
            </a:xfrm>
            <a:prstGeom prst="rect">
              <a:avLst/>
            </a:prstGeom>
          </p:spPr>
        </p:pic>
        <p:sp>
          <p:nvSpPr>
            <p:cNvPr id="9" name="TextBox 8">
              <a:extLst>
                <a:ext uri="{FF2B5EF4-FFF2-40B4-BE49-F238E27FC236}">
                  <a16:creationId xmlns:a16="http://schemas.microsoft.com/office/drawing/2014/main" id="{933048FD-EF0E-4932-8B2F-6049C5C30830}"/>
                </a:ext>
              </a:extLst>
            </p:cNvPr>
            <p:cNvSpPr txBox="1"/>
            <p:nvPr/>
          </p:nvSpPr>
          <p:spPr>
            <a:xfrm>
              <a:off x="965915" y="820835"/>
              <a:ext cx="5241691" cy="461665"/>
            </a:xfrm>
            <a:prstGeom prst="rect">
              <a:avLst/>
            </a:prstGeom>
            <a:noFill/>
          </p:spPr>
          <p:txBody>
            <a:bodyPr wrap="none" rtlCol="0">
              <a:spAutoFit/>
            </a:bodyPr>
            <a:lstStyle/>
            <a:p>
              <a:r>
                <a:rPr lang="en-US" sz="2400" dirty="0"/>
                <a:t>Do look up information on your own</a:t>
              </a:r>
              <a:r>
                <a:rPr lang="en-US" sz="2400" dirty="0">
                  <a:cs typeface="ATT Aleck Sans" panose="020B0503020203020204" pitchFamily="34" charset="0"/>
                </a:rPr>
                <a:t>.</a:t>
              </a:r>
            </a:p>
          </p:txBody>
        </p:sp>
      </p:grpSp>
      <p:pic>
        <p:nvPicPr>
          <p:cNvPr id="10" name="Picture 9">
            <a:extLst>
              <a:ext uri="{FF2B5EF4-FFF2-40B4-BE49-F238E27FC236}">
                <a16:creationId xmlns:a16="http://schemas.microsoft.com/office/drawing/2014/main" id="{3DCC23E0-1A40-4653-9686-F0B64D16430A}"/>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685801" y="2291389"/>
            <a:ext cx="7772398" cy="3194455"/>
          </a:xfrm>
          <a:prstGeom prst="rect">
            <a:avLst/>
          </a:prstGeom>
          <a:effectLst/>
        </p:spPr>
      </p:pic>
    </p:spTree>
    <p:custDataLst>
      <p:tags r:id="rId1"/>
    </p:custDataLst>
    <p:extLst>
      <p:ext uri="{BB962C8B-B14F-4D97-AF65-F5344CB8AC3E}">
        <p14:creationId xmlns:p14="http://schemas.microsoft.com/office/powerpoint/2010/main" val="287588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A88811-67F1-4B6D-B332-1F9267DB8F99}"/>
              </a:ext>
            </a:extLst>
          </p:cNvPr>
          <p:cNvSpPr>
            <a:spLocks noGrp="1"/>
          </p:cNvSpPr>
          <p:nvPr>
            <p:ph type="sldNum" sz="quarter" idx="12"/>
          </p:nvPr>
        </p:nvSpPr>
        <p:spPr/>
        <p:txBody>
          <a:bodyPr/>
          <a:lstStyle/>
          <a:p>
            <a:fld id="{D852D4E8-E283-404D-80D7-3AF63315721A}" type="slidenum">
              <a:rPr lang="en-US" smtClean="0"/>
              <a:t>47</a:t>
            </a:fld>
            <a:endParaRPr lang="en-US" dirty="0"/>
          </a:p>
        </p:txBody>
      </p:sp>
      <p:sp>
        <p:nvSpPr>
          <p:cNvPr id="3" name="Text Placeholder 2">
            <a:extLst>
              <a:ext uri="{FF2B5EF4-FFF2-40B4-BE49-F238E27FC236}">
                <a16:creationId xmlns:a16="http://schemas.microsoft.com/office/drawing/2014/main" id="{359C9609-F230-4EE6-8A55-96A81C075701}"/>
              </a:ext>
            </a:extLst>
          </p:cNvPr>
          <p:cNvSpPr>
            <a:spLocks noGrp="1"/>
          </p:cNvSpPr>
          <p:nvPr>
            <p:ph type="body" idx="1"/>
          </p:nvPr>
        </p:nvSpPr>
        <p:spPr/>
        <p:txBody>
          <a:bodyPr/>
          <a:lstStyle/>
          <a:p>
            <a:r>
              <a:rPr lang="en-US" sz="4800" dirty="0"/>
              <a:t>Activity # 4</a:t>
            </a:r>
          </a:p>
          <a:p>
            <a:endParaRPr lang="en-US" dirty="0"/>
          </a:p>
        </p:txBody>
      </p:sp>
    </p:spTree>
    <p:custDataLst>
      <p:tags r:id="rId1"/>
    </p:custDataLst>
    <p:extLst>
      <p:ext uri="{BB962C8B-B14F-4D97-AF65-F5344CB8AC3E}">
        <p14:creationId xmlns:p14="http://schemas.microsoft.com/office/powerpoint/2010/main" val="3756615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34353F-794B-C34C-BD7D-9C4453F64C23}"/>
              </a:ext>
            </a:extLst>
          </p:cNvPr>
          <p:cNvSpPr>
            <a:spLocks noGrp="1"/>
          </p:cNvSpPr>
          <p:nvPr>
            <p:ph type="sldNum" sz="quarter" idx="12"/>
          </p:nvPr>
        </p:nvSpPr>
        <p:spPr/>
        <p:txBody>
          <a:bodyPr/>
          <a:lstStyle/>
          <a:p>
            <a:fld id="{D852D4E8-E283-404D-80D7-3AF63315721A}" type="slidenum">
              <a:rPr lang="en-US" smtClean="0"/>
              <a:t>48</a:t>
            </a:fld>
            <a:endParaRPr lang="en-US" dirty="0"/>
          </a:p>
        </p:txBody>
      </p:sp>
      <p:pic>
        <p:nvPicPr>
          <p:cNvPr id="5" name="Picture 4">
            <a:extLst>
              <a:ext uri="{FF2B5EF4-FFF2-40B4-BE49-F238E27FC236}">
                <a16:creationId xmlns:a16="http://schemas.microsoft.com/office/drawing/2014/main" id="{806EBBC3-A93A-4008-8DB7-F39A1015BE6A}"/>
              </a:ext>
            </a:extLst>
          </p:cNvPr>
          <p:cNvPicPr>
            <a:picLocks noChangeAspect="1"/>
          </p:cNvPicPr>
          <p:nvPr/>
        </p:nvPicPr>
        <p:blipFill>
          <a:blip r:embed="rId4"/>
          <a:stretch>
            <a:fillRect/>
          </a:stretch>
        </p:blipFill>
        <p:spPr>
          <a:xfrm>
            <a:off x="457200" y="457200"/>
            <a:ext cx="8229600" cy="6174917"/>
          </a:xfrm>
          <a:prstGeom prst="rect">
            <a:avLst/>
          </a:prstGeom>
        </p:spPr>
      </p:pic>
    </p:spTree>
    <p:custDataLst>
      <p:tags r:id="rId1"/>
    </p:custDataLst>
    <p:extLst>
      <p:ext uri="{BB962C8B-B14F-4D97-AF65-F5344CB8AC3E}">
        <p14:creationId xmlns:p14="http://schemas.microsoft.com/office/powerpoint/2010/main" val="770482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34353F-794B-C34C-BD7D-9C4453F64C23}"/>
              </a:ext>
            </a:extLst>
          </p:cNvPr>
          <p:cNvSpPr>
            <a:spLocks noGrp="1"/>
          </p:cNvSpPr>
          <p:nvPr>
            <p:ph type="sldNum" sz="quarter" idx="12"/>
          </p:nvPr>
        </p:nvSpPr>
        <p:spPr/>
        <p:txBody>
          <a:bodyPr/>
          <a:lstStyle/>
          <a:p>
            <a:fld id="{D852D4E8-E283-404D-80D7-3AF63315721A}" type="slidenum">
              <a:rPr lang="en-US" smtClean="0"/>
              <a:t>49</a:t>
            </a:fld>
            <a:endParaRPr lang="en-US" dirty="0"/>
          </a:p>
        </p:txBody>
      </p:sp>
      <p:pic>
        <p:nvPicPr>
          <p:cNvPr id="7" name="Picture 6">
            <a:extLst>
              <a:ext uri="{FF2B5EF4-FFF2-40B4-BE49-F238E27FC236}">
                <a16:creationId xmlns:a16="http://schemas.microsoft.com/office/drawing/2014/main" id="{F0C59021-BA27-4234-80C8-DA12D733B5A0}"/>
              </a:ext>
            </a:extLst>
          </p:cNvPr>
          <p:cNvPicPr>
            <a:picLocks noChangeAspect="1"/>
          </p:cNvPicPr>
          <p:nvPr/>
        </p:nvPicPr>
        <p:blipFill>
          <a:blip r:embed="rId4"/>
          <a:stretch>
            <a:fillRect/>
          </a:stretch>
        </p:blipFill>
        <p:spPr>
          <a:xfrm>
            <a:off x="457200" y="457200"/>
            <a:ext cx="8229600" cy="6063343"/>
          </a:xfrm>
          <a:prstGeom prst="rect">
            <a:avLst/>
          </a:prstGeom>
        </p:spPr>
      </p:pic>
    </p:spTree>
    <p:custDataLst>
      <p:tags r:id="rId1"/>
    </p:custDataLst>
    <p:extLst>
      <p:ext uri="{BB962C8B-B14F-4D97-AF65-F5344CB8AC3E}">
        <p14:creationId xmlns:p14="http://schemas.microsoft.com/office/powerpoint/2010/main" val="2745325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520589"/>
            <a:ext cx="8229600" cy="1066800"/>
          </a:xfrm>
        </p:spPr>
        <p:txBody>
          <a:bodyPr/>
          <a:lstStyle/>
          <a:p>
            <a:r>
              <a:rPr lang="en-US" dirty="0"/>
              <a:t>Secure Websites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5</a:t>
            </a:fld>
            <a:endParaRPr lang="en-US"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4975411" cy="830997"/>
          </a:xfrm>
          <a:prstGeom prst="rect">
            <a:avLst/>
          </a:prstGeom>
          <a:noFill/>
        </p:spPr>
        <p:txBody>
          <a:bodyPr wrap="square" rtlCol="0">
            <a:spAutoFit/>
          </a:bodyPr>
          <a:lstStyle/>
          <a:p>
            <a:r>
              <a:rPr lang="en-US" sz="2400" dirty="0">
                <a:cs typeface="ATT Aleck Sans" panose="020B0503020203020204" pitchFamily="34" charset="0"/>
              </a:rPr>
              <a:t>Why does a website need to be secure? </a:t>
            </a:r>
          </a:p>
        </p:txBody>
      </p:sp>
      <p:sp>
        <p:nvSpPr>
          <p:cNvPr id="7" name="TextBox 6">
            <a:extLst>
              <a:ext uri="{FF2B5EF4-FFF2-40B4-BE49-F238E27FC236}">
                <a16:creationId xmlns:a16="http://schemas.microsoft.com/office/drawing/2014/main" id="{7A229911-88A1-464E-848F-77B87F116ABF}"/>
              </a:ext>
            </a:extLst>
          </p:cNvPr>
          <p:cNvSpPr txBox="1"/>
          <p:nvPr/>
        </p:nvSpPr>
        <p:spPr>
          <a:xfrm>
            <a:off x="457200" y="3013501"/>
            <a:ext cx="7120218" cy="830997"/>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n-US" sz="2400" dirty="0">
                <a:cs typeface="ATT Aleck Sans" panose="020B0503020203020204" pitchFamily="34" charset="0"/>
              </a:rPr>
              <a:t>If you’re going to enter personal information, you want to keep your information safe.</a:t>
            </a:r>
          </a:p>
        </p:txBody>
      </p:sp>
    </p:spTree>
    <p:custDataLst>
      <p:tags r:id="rId1"/>
    </p:custDataLst>
    <p:extLst>
      <p:ext uri="{BB962C8B-B14F-4D97-AF65-F5344CB8AC3E}">
        <p14:creationId xmlns:p14="http://schemas.microsoft.com/office/powerpoint/2010/main" val="319336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34353F-794B-C34C-BD7D-9C4453F64C23}"/>
              </a:ext>
            </a:extLst>
          </p:cNvPr>
          <p:cNvSpPr>
            <a:spLocks noGrp="1"/>
          </p:cNvSpPr>
          <p:nvPr>
            <p:ph type="sldNum" sz="quarter" idx="12"/>
          </p:nvPr>
        </p:nvSpPr>
        <p:spPr/>
        <p:txBody>
          <a:bodyPr/>
          <a:lstStyle/>
          <a:p>
            <a:fld id="{D852D4E8-E283-404D-80D7-3AF63315721A}" type="slidenum">
              <a:rPr lang="en-US" smtClean="0"/>
              <a:t>50</a:t>
            </a:fld>
            <a:endParaRPr lang="en-US" dirty="0"/>
          </a:p>
        </p:txBody>
      </p:sp>
      <p:pic>
        <p:nvPicPr>
          <p:cNvPr id="4" name="Picture 3">
            <a:extLst>
              <a:ext uri="{FF2B5EF4-FFF2-40B4-BE49-F238E27FC236}">
                <a16:creationId xmlns:a16="http://schemas.microsoft.com/office/drawing/2014/main" id="{D68400AA-33BF-4C5E-B0A0-718DD4B9CA96}"/>
              </a:ext>
            </a:extLst>
          </p:cNvPr>
          <p:cNvPicPr>
            <a:picLocks noChangeAspect="1"/>
          </p:cNvPicPr>
          <p:nvPr/>
        </p:nvPicPr>
        <p:blipFill>
          <a:blip r:embed="rId4"/>
          <a:stretch>
            <a:fillRect/>
          </a:stretch>
        </p:blipFill>
        <p:spPr>
          <a:xfrm>
            <a:off x="457200" y="457200"/>
            <a:ext cx="8229600" cy="6170389"/>
          </a:xfrm>
          <a:prstGeom prst="rect">
            <a:avLst/>
          </a:prstGeom>
        </p:spPr>
      </p:pic>
    </p:spTree>
    <p:custDataLst>
      <p:tags r:id="rId1"/>
    </p:custDataLst>
    <p:extLst>
      <p:ext uri="{BB962C8B-B14F-4D97-AF65-F5344CB8AC3E}">
        <p14:creationId xmlns:p14="http://schemas.microsoft.com/office/powerpoint/2010/main" val="938242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6B306D4-C615-4784-A535-9785F26A52D2}"/>
              </a:ext>
            </a:extLst>
          </p:cNvPr>
          <p:cNvSpPr>
            <a:spLocks noGrp="1"/>
          </p:cNvSpPr>
          <p:nvPr>
            <p:ph type="sldNum" sz="quarter" idx="12"/>
          </p:nvPr>
        </p:nvSpPr>
        <p:spPr/>
        <p:txBody>
          <a:bodyPr/>
          <a:lstStyle/>
          <a:p>
            <a:fld id="{D852D4E8-E283-404D-80D7-3AF63315721A}" type="slidenum">
              <a:rPr lang="en-US" smtClean="0"/>
              <a:t>51</a:t>
            </a:fld>
            <a:endParaRPr lang="en-US" dirty="0"/>
          </a:p>
        </p:txBody>
      </p:sp>
      <p:pic>
        <p:nvPicPr>
          <p:cNvPr id="4" name="Picture 3">
            <a:extLst>
              <a:ext uri="{FF2B5EF4-FFF2-40B4-BE49-F238E27FC236}">
                <a16:creationId xmlns:a16="http://schemas.microsoft.com/office/drawing/2014/main" id="{0F7884A0-89F6-4488-85C8-82005C019F05}"/>
              </a:ext>
            </a:extLst>
          </p:cNvPr>
          <p:cNvPicPr>
            <a:picLocks noChangeAspect="1"/>
          </p:cNvPicPr>
          <p:nvPr/>
        </p:nvPicPr>
        <p:blipFill>
          <a:blip r:embed="rId4"/>
          <a:stretch>
            <a:fillRect/>
          </a:stretch>
        </p:blipFill>
        <p:spPr>
          <a:xfrm>
            <a:off x="457200" y="457200"/>
            <a:ext cx="8229600" cy="6169480"/>
          </a:xfrm>
          <a:prstGeom prst="rect">
            <a:avLst/>
          </a:prstGeom>
        </p:spPr>
      </p:pic>
    </p:spTree>
    <p:custDataLst>
      <p:tags r:id="rId1"/>
    </p:custDataLst>
    <p:extLst>
      <p:ext uri="{BB962C8B-B14F-4D97-AF65-F5344CB8AC3E}">
        <p14:creationId xmlns:p14="http://schemas.microsoft.com/office/powerpoint/2010/main" val="3045904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48C343-11D4-444B-8BA9-0033B02ED40F}"/>
              </a:ext>
            </a:extLst>
          </p:cNvPr>
          <p:cNvSpPr>
            <a:spLocks noGrp="1"/>
          </p:cNvSpPr>
          <p:nvPr>
            <p:ph type="sldNum" sz="quarter" idx="12"/>
          </p:nvPr>
        </p:nvSpPr>
        <p:spPr/>
        <p:txBody>
          <a:bodyPr/>
          <a:lstStyle/>
          <a:p>
            <a:fld id="{D852D4E8-E283-404D-80D7-3AF63315721A}" type="slidenum">
              <a:rPr lang="en-US" smtClean="0"/>
              <a:t>52</a:t>
            </a:fld>
            <a:endParaRPr lang="en-US" dirty="0"/>
          </a:p>
        </p:txBody>
      </p:sp>
      <p:pic>
        <p:nvPicPr>
          <p:cNvPr id="5" name="Picture 4">
            <a:extLst>
              <a:ext uri="{FF2B5EF4-FFF2-40B4-BE49-F238E27FC236}">
                <a16:creationId xmlns:a16="http://schemas.microsoft.com/office/drawing/2014/main" id="{BD50D594-C1ED-4C06-B789-34514AD66AD9}"/>
              </a:ext>
            </a:extLst>
          </p:cNvPr>
          <p:cNvPicPr>
            <a:picLocks noChangeAspect="1"/>
          </p:cNvPicPr>
          <p:nvPr/>
        </p:nvPicPr>
        <p:blipFill>
          <a:blip r:embed="rId4"/>
          <a:stretch>
            <a:fillRect/>
          </a:stretch>
        </p:blipFill>
        <p:spPr>
          <a:xfrm>
            <a:off x="457200" y="458178"/>
            <a:ext cx="8229600" cy="6174013"/>
          </a:xfrm>
          <a:prstGeom prst="rect">
            <a:avLst/>
          </a:prstGeom>
        </p:spPr>
      </p:pic>
    </p:spTree>
    <p:custDataLst>
      <p:tags r:id="rId1"/>
    </p:custDataLst>
    <p:extLst>
      <p:ext uri="{BB962C8B-B14F-4D97-AF65-F5344CB8AC3E}">
        <p14:creationId xmlns:p14="http://schemas.microsoft.com/office/powerpoint/2010/main" val="93248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654CAC-E098-45BB-99FA-C6DB88F83FD6}"/>
              </a:ext>
            </a:extLst>
          </p:cNvPr>
          <p:cNvSpPr>
            <a:spLocks noGrp="1"/>
          </p:cNvSpPr>
          <p:nvPr>
            <p:ph type="sldNum" sz="quarter" idx="12"/>
          </p:nvPr>
        </p:nvSpPr>
        <p:spPr/>
        <p:txBody>
          <a:bodyPr/>
          <a:lstStyle/>
          <a:p>
            <a:fld id="{D852D4E8-E283-404D-80D7-3AF63315721A}" type="slidenum">
              <a:rPr lang="en-US" smtClean="0"/>
              <a:t>53</a:t>
            </a:fld>
            <a:endParaRPr lang="en-US" dirty="0"/>
          </a:p>
        </p:txBody>
      </p:sp>
      <p:pic>
        <p:nvPicPr>
          <p:cNvPr id="7" name="Picture 6">
            <a:extLst>
              <a:ext uri="{FF2B5EF4-FFF2-40B4-BE49-F238E27FC236}">
                <a16:creationId xmlns:a16="http://schemas.microsoft.com/office/drawing/2014/main" id="{2B498F2A-6964-49F0-AB60-5C540A23F920}"/>
              </a:ext>
            </a:extLst>
          </p:cNvPr>
          <p:cNvPicPr>
            <a:picLocks noChangeAspect="1"/>
          </p:cNvPicPr>
          <p:nvPr/>
        </p:nvPicPr>
        <p:blipFill>
          <a:blip r:embed="rId4"/>
          <a:stretch>
            <a:fillRect/>
          </a:stretch>
        </p:blipFill>
        <p:spPr>
          <a:xfrm>
            <a:off x="457200" y="457200"/>
            <a:ext cx="8229600" cy="6174917"/>
          </a:xfrm>
          <a:prstGeom prst="rect">
            <a:avLst/>
          </a:prstGeom>
        </p:spPr>
      </p:pic>
    </p:spTree>
    <p:custDataLst>
      <p:tags r:id="rId1"/>
    </p:custDataLst>
    <p:extLst>
      <p:ext uri="{BB962C8B-B14F-4D97-AF65-F5344CB8AC3E}">
        <p14:creationId xmlns:p14="http://schemas.microsoft.com/office/powerpoint/2010/main" val="219571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38150" y="636473"/>
            <a:ext cx="8229600" cy="1066800"/>
          </a:xfrm>
        </p:spPr>
        <p:txBody>
          <a:bodyPr/>
          <a:lstStyle/>
          <a:p>
            <a:r>
              <a:rPr lang="en-US" dirty="0"/>
              <a:t>Questions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54</a:t>
            </a:fld>
            <a:endParaRPr lang="en-US"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830997"/>
          </a:xfrm>
          <a:prstGeom prst="rect">
            <a:avLst/>
          </a:prstGeom>
          <a:noFill/>
        </p:spPr>
        <p:txBody>
          <a:bodyPr wrap="square" rtlCol="0">
            <a:spAutoFit/>
          </a:bodyPr>
          <a:lstStyle/>
          <a:p>
            <a:r>
              <a:rPr lang="en-US" sz="2400" dirty="0">
                <a:cs typeface="ATT Aleck Sans" panose="020B0503020203020204" pitchFamily="34" charset="0"/>
              </a:rPr>
              <a:t>Anything you want to ask or clarify before we end? </a:t>
            </a:r>
          </a:p>
        </p:txBody>
      </p:sp>
    </p:spTree>
    <p:custDataLst>
      <p:tags r:id="rId1"/>
    </p:custDataLst>
    <p:extLst>
      <p:ext uri="{BB962C8B-B14F-4D97-AF65-F5344CB8AC3E}">
        <p14:creationId xmlns:p14="http://schemas.microsoft.com/office/powerpoint/2010/main" val="112501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6A06C0-3B06-394D-B34A-620F0E2379D2}"/>
              </a:ext>
            </a:extLst>
          </p:cNvPr>
          <p:cNvSpPr>
            <a:spLocks noGrp="1"/>
          </p:cNvSpPr>
          <p:nvPr>
            <p:ph idx="1"/>
          </p:nvPr>
        </p:nvSpPr>
        <p:spPr>
          <a:xfrm>
            <a:off x="457200" y="1639824"/>
            <a:ext cx="8229600" cy="4837176"/>
          </a:xfrm>
        </p:spPr>
        <p:txBody>
          <a:bodyPr vert="horz" lIns="91440" tIns="45720" rIns="91440" bIns="45720" anchor="t">
            <a:normAutofit/>
          </a:bodyPr>
          <a:lstStyle/>
          <a:p>
            <a:pPr marL="81915" indent="0">
              <a:buNone/>
            </a:pPr>
            <a:r>
              <a:rPr lang="en-US" dirty="0">
                <a:solidFill>
                  <a:schemeClr val="tx1"/>
                </a:solidFill>
                <a:cs typeface="ATT Aleck Sans"/>
              </a:rPr>
              <a:t>Today you . . . </a:t>
            </a:r>
          </a:p>
          <a:p>
            <a:pPr marL="81915" indent="0">
              <a:buNone/>
            </a:pPr>
            <a:endParaRPr lang="en-US" sz="1200" dirty="0">
              <a:solidFill>
                <a:schemeClr val="tx1"/>
              </a:solidFill>
            </a:endParaRPr>
          </a:p>
          <a:p>
            <a:pPr marL="493395" lvl="1" indent="-184785">
              <a:lnSpc>
                <a:spcPct val="150000"/>
              </a:lnSpc>
            </a:pPr>
            <a:r>
              <a:rPr lang="en-US" dirty="0">
                <a:solidFill>
                  <a:schemeClr val="tx1"/>
                </a:solidFill>
                <a:cs typeface="ATT Aleck Sans"/>
              </a:rPr>
              <a:t>learned about cybersecurity.</a:t>
            </a:r>
          </a:p>
          <a:p>
            <a:pPr marL="493395" lvl="1" indent="-184785">
              <a:lnSpc>
                <a:spcPct val="150000"/>
              </a:lnSpc>
            </a:pPr>
            <a:r>
              <a:rPr lang="en-US" dirty="0">
                <a:solidFill>
                  <a:schemeClr val="tx1"/>
                </a:solidFill>
                <a:cs typeface="ATT Aleck Sans"/>
              </a:rPr>
              <a:t>built skills to:</a:t>
            </a:r>
            <a:r>
              <a:rPr lang="en-US" strike="sngStrike" dirty="0">
                <a:solidFill>
                  <a:schemeClr val="tx1"/>
                </a:solidFill>
                <a:cs typeface="ATT Aleck Sans"/>
              </a:rPr>
              <a:t> </a:t>
            </a:r>
          </a:p>
          <a:p>
            <a:pPr marL="692150" lvl="2" indent="-164465">
              <a:lnSpc>
                <a:spcPct val="150000"/>
              </a:lnSpc>
            </a:pPr>
            <a:r>
              <a:rPr lang="en-US" dirty="0">
                <a:solidFill>
                  <a:schemeClr val="tx1"/>
                </a:solidFill>
                <a:cs typeface="ATT Aleck Sans"/>
              </a:rPr>
              <a:t>recognize a secure website.</a:t>
            </a:r>
            <a:endParaRPr lang="en-US" dirty="0">
              <a:solidFill>
                <a:schemeClr val="tx1"/>
              </a:solidFill>
            </a:endParaRPr>
          </a:p>
          <a:p>
            <a:pPr marL="692150" lvl="2" indent="-164465">
              <a:lnSpc>
                <a:spcPct val="150000"/>
              </a:lnSpc>
            </a:pPr>
            <a:r>
              <a:rPr lang="en-US" dirty="0">
                <a:solidFill>
                  <a:schemeClr val="tx1"/>
                </a:solidFill>
                <a:cs typeface="ATT Aleck Sans"/>
              </a:rPr>
              <a:t>make passwords strong and memorable.</a:t>
            </a:r>
          </a:p>
          <a:p>
            <a:pPr marL="692150" lvl="2" indent="-164465">
              <a:lnSpc>
                <a:spcPct val="150000"/>
              </a:lnSpc>
            </a:pPr>
            <a:r>
              <a:rPr lang="en-US" dirty="0">
                <a:solidFill>
                  <a:schemeClr val="tx1"/>
                </a:solidFill>
                <a:cs typeface="ATT Aleck Sans"/>
              </a:rPr>
              <a:t>recognize and avoid online scams. </a:t>
            </a:r>
            <a:endParaRPr lang="en-US" dirty="0">
              <a:solidFill>
                <a:schemeClr val="tx1"/>
              </a:solidFill>
            </a:endParaRPr>
          </a:p>
          <a:p>
            <a:pPr marL="614553" lvl="1" indent="-285750">
              <a:lnSpc>
                <a:spcPct val="150000"/>
              </a:lnSpc>
            </a:pPr>
            <a:r>
              <a:rPr lang="en-US" dirty="0">
                <a:solidFill>
                  <a:schemeClr val="tx1"/>
                </a:solidFill>
                <a:cs typeface="ATT Aleck Sans"/>
              </a:rPr>
              <a:t>discovered useful tips to help you stay safe online.</a:t>
            </a:r>
            <a:br>
              <a:rPr lang="en-US" dirty="0"/>
            </a:br>
            <a:endParaRPr lang="en-US" dirty="0">
              <a:solidFill>
                <a:schemeClr val="tx1"/>
              </a:solidFill>
            </a:endParaRPr>
          </a:p>
          <a:p>
            <a:pPr marL="81915" indent="0">
              <a:buNone/>
            </a:pPr>
            <a:endParaRPr lang="en-US" dirty="0">
              <a:solidFill>
                <a:schemeClr val="tx1"/>
              </a:solidFill>
            </a:endParaRPr>
          </a:p>
        </p:txBody>
      </p:sp>
      <p:sp>
        <p:nvSpPr>
          <p:cNvPr id="5" name="Title 4">
            <a:extLst>
              <a:ext uri="{FF2B5EF4-FFF2-40B4-BE49-F238E27FC236}">
                <a16:creationId xmlns:a16="http://schemas.microsoft.com/office/drawing/2014/main" id="{87E9E9DF-53AB-F24C-BD08-4B2F47E5BD2D}"/>
              </a:ext>
            </a:extLst>
          </p:cNvPr>
          <p:cNvSpPr>
            <a:spLocks noGrp="1"/>
          </p:cNvSpPr>
          <p:nvPr>
            <p:ph type="title"/>
          </p:nvPr>
        </p:nvSpPr>
        <p:spPr>
          <a:xfrm>
            <a:off x="457200" y="585056"/>
            <a:ext cx="8229600" cy="1066800"/>
          </a:xfrm>
        </p:spPr>
        <p:txBody>
          <a:bodyPr vert="horz" lIns="91440" tIns="45720" rIns="91440" bIns="45720" anchor="ctr">
            <a:normAutofit/>
          </a:bodyPr>
          <a:lstStyle/>
          <a:p>
            <a:r>
              <a:rPr lang="en-US" dirty="0">
                <a:cs typeface="ATT Aleck Sans"/>
              </a:rPr>
              <a:t>Congratulations! </a:t>
            </a:r>
            <a:endParaRPr lang="en-US" dirty="0"/>
          </a:p>
        </p:txBody>
      </p:sp>
      <p:sp>
        <p:nvSpPr>
          <p:cNvPr id="3" name="Slide Number Placeholder 2">
            <a:extLst>
              <a:ext uri="{FF2B5EF4-FFF2-40B4-BE49-F238E27FC236}">
                <a16:creationId xmlns:a16="http://schemas.microsoft.com/office/drawing/2014/main" id="{8A39ED1B-0119-F540-BE48-734BF6E3F59E}"/>
              </a:ext>
            </a:extLst>
          </p:cNvPr>
          <p:cNvSpPr>
            <a:spLocks noGrp="1"/>
          </p:cNvSpPr>
          <p:nvPr>
            <p:ph type="sldNum" sz="quarter" idx="12"/>
          </p:nvPr>
        </p:nvSpPr>
        <p:spPr/>
        <p:txBody>
          <a:bodyPr/>
          <a:lstStyle/>
          <a:p>
            <a:fld id="{D852D4E8-E283-404D-80D7-3AF63315721A}" type="slidenum">
              <a:rPr lang="en-US" smtClean="0"/>
              <a:t>55</a:t>
            </a:fld>
            <a:endParaRPr lang="en-US" dirty="0"/>
          </a:p>
        </p:txBody>
      </p:sp>
    </p:spTree>
    <p:custDataLst>
      <p:tags r:id="rId1"/>
    </p:custDataLst>
    <p:extLst>
      <p:ext uri="{BB962C8B-B14F-4D97-AF65-F5344CB8AC3E}">
        <p14:creationId xmlns:p14="http://schemas.microsoft.com/office/powerpoint/2010/main" val="63121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183880" cy="1051560"/>
          </a:xfrm>
        </p:spPr>
        <p:txBody>
          <a:bodyPr>
            <a:normAutofit fontScale="90000"/>
          </a:bodyPr>
          <a:lstStyle/>
          <a:p>
            <a:pPr algn="ctr"/>
            <a:br>
              <a:rPr lang="en-US" sz="2200" dirty="0"/>
            </a:br>
            <a:r>
              <a:rPr lang="en-US" dirty="0"/>
              <a:t>Today’s training is provided by AT&amp;T </a:t>
            </a:r>
            <a:br>
              <a:rPr lang="en-US" dirty="0"/>
            </a:br>
            <a:r>
              <a:rPr lang="en-US" dirty="0"/>
              <a:t>and Public Library Association. </a:t>
            </a:r>
            <a:br>
              <a:rPr lang="en-US" dirty="0"/>
            </a:br>
            <a:br>
              <a:rPr lang="en-US" dirty="0"/>
            </a:br>
            <a:r>
              <a:rPr lang="en-US" dirty="0"/>
              <a:t>Visit &lt;insert libraries URL here&gt; and </a:t>
            </a:r>
            <a:r>
              <a:rPr lang="en-US" dirty="0">
                <a:hlinkClick r:id="rId4"/>
              </a:rPr>
              <a:t>https://www.digitallearn.org</a:t>
            </a:r>
            <a:br>
              <a:rPr lang="en-US" dirty="0"/>
            </a:br>
            <a:r>
              <a:rPr lang="en-US" dirty="0"/>
              <a:t>for more courses and to build confidence using technology.</a:t>
            </a:r>
            <a:br>
              <a:rPr lang="en-US" dirty="0"/>
            </a:br>
            <a:endParaRPr lang="en-US" sz="4800" dirty="0"/>
          </a:p>
        </p:txBody>
      </p:sp>
      <p:sp>
        <p:nvSpPr>
          <p:cNvPr id="3" name="Slide Number Placeholder 2">
            <a:extLst>
              <a:ext uri="{FF2B5EF4-FFF2-40B4-BE49-F238E27FC236}">
                <a16:creationId xmlns:a16="http://schemas.microsoft.com/office/drawing/2014/main" id="{A4145DA5-5F0E-2749-AFCA-36F5B81DEB82}"/>
              </a:ext>
            </a:extLst>
          </p:cNvPr>
          <p:cNvSpPr>
            <a:spLocks noGrp="1"/>
          </p:cNvSpPr>
          <p:nvPr>
            <p:ph type="sldNum" sz="quarter" idx="12"/>
          </p:nvPr>
        </p:nvSpPr>
        <p:spPr/>
        <p:txBody>
          <a:bodyPr/>
          <a:lstStyle/>
          <a:p>
            <a:fld id="{D852D4E8-E283-404D-80D7-3AF63315721A}" type="slidenum">
              <a:rPr lang="en-US" smtClean="0"/>
              <a:t>56</a:t>
            </a:fld>
            <a:endParaRPr lang="en-US" dirty="0"/>
          </a:p>
        </p:txBody>
      </p:sp>
      <p:sp>
        <p:nvSpPr>
          <p:cNvPr id="9" name="Rectangle 8">
            <a:extLst>
              <a:ext uri="{FF2B5EF4-FFF2-40B4-BE49-F238E27FC236}">
                <a16:creationId xmlns:a16="http://schemas.microsoft.com/office/drawing/2014/main" id="{5CDB6775-E959-9DE5-1C7F-0AC9BA8711CD}"/>
              </a:ext>
            </a:extLst>
          </p:cNvPr>
          <p:cNvSpPr/>
          <p:nvPr/>
        </p:nvSpPr>
        <p:spPr>
          <a:xfrm>
            <a:off x="457200" y="6430153"/>
            <a:ext cx="8239554" cy="338554"/>
          </a:xfrm>
          <a:prstGeom prst="rect">
            <a:avLst/>
          </a:prstGeom>
        </p:spPr>
        <p:txBody>
          <a:bodyPr wrap="square">
            <a:spAutoFit/>
          </a:bodyPr>
          <a:lstStyle/>
          <a:p>
            <a:pPr lvl="0" algn="ctr" eaLnBrk="0" fontAlgn="base" hangingPunct="0">
              <a:spcBef>
                <a:spcPct val="0"/>
              </a:spcBef>
              <a:spcAft>
                <a:spcPct val="0"/>
              </a:spcAft>
              <a:tabLst>
                <a:tab pos="2743200" algn="ctr"/>
                <a:tab pos="5486400" algn="r"/>
                <a:tab pos="6572250" algn="r"/>
              </a:tabLst>
            </a:pPr>
            <a:r>
              <a:rPr lang="en-US" sz="1600" dirty="0"/>
              <a:t>Provided by AT&amp;T and the Public Library Association.</a:t>
            </a:r>
            <a:endParaRPr lang="en-US" altLang="en-US" sz="1600" dirty="0"/>
          </a:p>
        </p:txBody>
      </p:sp>
      <p:pic>
        <p:nvPicPr>
          <p:cNvPr id="10" name="Picture 9" descr="https://www.digitallearn.org">
            <a:extLst>
              <a:ext uri="{FF2B5EF4-FFF2-40B4-BE49-F238E27FC236}">
                <a16:creationId xmlns:a16="http://schemas.microsoft.com/office/drawing/2014/main" id="{779A54EE-0A66-7258-63B5-9BCEEE28372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80286" y="5560408"/>
            <a:ext cx="3135454" cy="733780"/>
          </a:xfrm>
          <a:prstGeom prst="rect">
            <a:avLst/>
          </a:prstGeom>
        </p:spPr>
      </p:pic>
    </p:spTree>
    <p:custDataLst>
      <p:tags r:id="rId1"/>
    </p:custDataLst>
    <p:extLst>
      <p:ext uri="{BB962C8B-B14F-4D97-AF65-F5344CB8AC3E}">
        <p14:creationId xmlns:p14="http://schemas.microsoft.com/office/powerpoint/2010/main" val="791591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hidden="1">
            <a:extLst>
              <a:ext uri="{FF2B5EF4-FFF2-40B4-BE49-F238E27FC236}">
                <a16:creationId xmlns:a16="http://schemas.microsoft.com/office/drawing/2014/main" id="{0583C908-B49F-F14F-8A2F-1ADA65361E11}"/>
              </a:ext>
            </a:extLst>
          </p:cNvPr>
          <p:cNvSpPr>
            <a:spLocks noGrp="1"/>
          </p:cNvSpPr>
          <p:nvPr>
            <p:ph type="subTitle" idx="1"/>
          </p:nvPr>
        </p:nvSpPr>
        <p:spPr/>
        <p:txBody>
          <a:bodyPr/>
          <a:lstStyle/>
          <a:p>
            <a:r>
              <a:rPr lang="en-US" sz="2000" b="1" dirty="0"/>
              <a:t>THANK YOU FOR COMING!</a:t>
            </a:r>
          </a:p>
          <a:p>
            <a:endParaRPr lang="en-US" dirty="0"/>
          </a:p>
        </p:txBody>
      </p:sp>
      <p:sp>
        <p:nvSpPr>
          <p:cNvPr id="3" name="Title 2">
            <a:extLst>
              <a:ext uri="{FF2B5EF4-FFF2-40B4-BE49-F238E27FC236}">
                <a16:creationId xmlns:a16="http://schemas.microsoft.com/office/drawing/2014/main" id="{23DD05A5-8075-BA4D-B01C-4C79E31AF801}"/>
              </a:ext>
            </a:extLst>
          </p:cNvPr>
          <p:cNvSpPr>
            <a:spLocks noGrp="1"/>
          </p:cNvSpPr>
          <p:nvPr>
            <p:ph type="ctrTitle"/>
          </p:nvPr>
        </p:nvSpPr>
        <p:spPr>
          <a:xfrm>
            <a:off x="457200" y="2063151"/>
            <a:ext cx="8458200" cy="1470025"/>
          </a:xfrm>
        </p:spPr>
        <p:txBody>
          <a:bodyPr/>
          <a:lstStyle/>
          <a:p>
            <a:r>
              <a:rPr lang="en-US" dirty="0"/>
              <a:t>Thank you for coming!</a:t>
            </a:r>
          </a:p>
        </p:txBody>
      </p:sp>
      <p:sp>
        <p:nvSpPr>
          <p:cNvPr id="4" name="Slide Number Placeholder 3">
            <a:extLst>
              <a:ext uri="{FF2B5EF4-FFF2-40B4-BE49-F238E27FC236}">
                <a16:creationId xmlns:a16="http://schemas.microsoft.com/office/drawing/2014/main" id="{131076FE-944C-8347-8773-F307D75FC0FF}"/>
              </a:ext>
            </a:extLst>
          </p:cNvPr>
          <p:cNvSpPr>
            <a:spLocks noGrp="1"/>
          </p:cNvSpPr>
          <p:nvPr>
            <p:ph type="sldNum" sz="quarter" idx="12"/>
          </p:nvPr>
        </p:nvSpPr>
        <p:spPr/>
        <p:txBody>
          <a:bodyPr/>
          <a:lstStyle/>
          <a:p>
            <a:fld id="{D852D4E8-E283-404D-80D7-3AF63315721A}" type="slidenum">
              <a:rPr lang="en-US" smtClean="0"/>
              <a:t>57</a:t>
            </a:fld>
            <a:endParaRPr lang="en-US" dirty="0"/>
          </a:p>
        </p:txBody>
      </p:sp>
      <p:pic>
        <p:nvPicPr>
          <p:cNvPr id="12" name="Picture 11" descr="https://www.digitallearn.org">
            <a:extLst>
              <a:ext uri="{FF2B5EF4-FFF2-40B4-BE49-F238E27FC236}">
                <a16:creationId xmlns:a16="http://schemas.microsoft.com/office/drawing/2014/main" id="{334FB7CB-D61E-C7D8-9FAB-407732FF96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0286" y="5560408"/>
            <a:ext cx="3135454" cy="733780"/>
          </a:xfrm>
          <a:prstGeom prst="rect">
            <a:avLst/>
          </a:prstGeom>
        </p:spPr>
      </p:pic>
      <p:sp>
        <p:nvSpPr>
          <p:cNvPr id="13" name="Rectangle 12">
            <a:extLst>
              <a:ext uri="{FF2B5EF4-FFF2-40B4-BE49-F238E27FC236}">
                <a16:creationId xmlns:a16="http://schemas.microsoft.com/office/drawing/2014/main" id="{02031FCF-252F-6F69-6EE8-E6F70D480F2A}"/>
              </a:ext>
            </a:extLst>
          </p:cNvPr>
          <p:cNvSpPr/>
          <p:nvPr/>
        </p:nvSpPr>
        <p:spPr>
          <a:xfrm>
            <a:off x="457200" y="6430153"/>
            <a:ext cx="8239554" cy="338554"/>
          </a:xfrm>
          <a:prstGeom prst="rect">
            <a:avLst/>
          </a:prstGeom>
        </p:spPr>
        <p:txBody>
          <a:bodyPr wrap="square">
            <a:spAutoFit/>
          </a:bodyPr>
          <a:lstStyle/>
          <a:p>
            <a:pPr lvl="0" algn="ctr" eaLnBrk="0" fontAlgn="base" hangingPunct="0">
              <a:spcBef>
                <a:spcPct val="0"/>
              </a:spcBef>
              <a:spcAft>
                <a:spcPct val="0"/>
              </a:spcAft>
              <a:tabLst>
                <a:tab pos="2743200" algn="ctr"/>
                <a:tab pos="5486400" algn="r"/>
                <a:tab pos="6572250" algn="r"/>
              </a:tabLst>
            </a:pPr>
            <a:r>
              <a:rPr lang="en-US" sz="1600" dirty="0"/>
              <a:t>Provided by AT&amp;T and the Public Library Association.</a:t>
            </a:r>
            <a:endParaRPr lang="en-US" altLang="en-US" sz="1600" dirty="0"/>
          </a:p>
        </p:txBody>
      </p:sp>
    </p:spTree>
    <p:custDataLst>
      <p:tags r:id="rId1"/>
    </p:custDataLst>
    <p:extLst>
      <p:ext uri="{BB962C8B-B14F-4D97-AF65-F5344CB8AC3E}">
        <p14:creationId xmlns:p14="http://schemas.microsoft.com/office/powerpoint/2010/main" val="3139601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87477A-A329-4F86-8FCE-BA36A01970C0}"/>
              </a:ext>
            </a:extLst>
          </p:cNvPr>
          <p:cNvSpPr>
            <a:spLocks noGrp="1"/>
          </p:cNvSpPr>
          <p:nvPr>
            <p:ph type="sldNum" sz="quarter" idx="12"/>
          </p:nvPr>
        </p:nvSpPr>
        <p:spPr/>
        <p:txBody>
          <a:bodyPr/>
          <a:lstStyle/>
          <a:p>
            <a:fld id="{D852D4E8-E283-404D-80D7-3AF63315721A}" type="slidenum">
              <a:rPr lang="en-US" smtClean="0"/>
              <a:t>6</a:t>
            </a:fld>
            <a:endParaRPr lang="en-US" dirty="0"/>
          </a:p>
        </p:txBody>
      </p:sp>
      <p:pic>
        <p:nvPicPr>
          <p:cNvPr id="6" name="Content Placeholder 5" descr="Graphical user interface, text, application&#10;&#10;Description automatically generated">
            <a:extLst>
              <a:ext uri="{FF2B5EF4-FFF2-40B4-BE49-F238E27FC236}">
                <a16:creationId xmlns:a16="http://schemas.microsoft.com/office/drawing/2014/main" id="{0CDEDCCE-5BCF-4160-9CD9-F19156E7DF3C}"/>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91181" y="1639888"/>
            <a:ext cx="6161638" cy="4324350"/>
          </a:xfrm>
          <a:effectLst>
            <a:outerShdw blurRad="63500" sx="102000" sy="102000" algn="ctr" rotWithShape="0">
              <a:schemeClr val="tx1">
                <a:lumMod val="50000"/>
                <a:lumOff val="50000"/>
                <a:alpha val="40000"/>
              </a:schemeClr>
            </a:outerShdw>
          </a:effectLst>
        </p:spPr>
      </p:pic>
      <p:sp>
        <p:nvSpPr>
          <p:cNvPr id="4" name="Title 3">
            <a:extLst>
              <a:ext uri="{FF2B5EF4-FFF2-40B4-BE49-F238E27FC236}">
                <a16:creationId xmlns:a16="http://schemas.microsoft.com/office/drawing/2014/main" id="{D6A5482E-5C61-4655-BCC8-666B17F2352A}"/>
              </a:ext>
            </a:extLst>
          </p:cNvPr>
          <p:cNvSpPr>
            <a:spLocks noGrp="1"/>
          </p:cNvSpPr>
          <p:nvPr>
            <p:ph type="title"/>
          </p:nvPr>
        </p:nvSpPr>
        <p:spPr>
          <a:xfrm>
            <a:off x="457200" y="387082"/>
            <a:ext cx="8229600" cy="1066800"/>
          </a:xfrm>
        </p:spPr>
        <p:txBody>
          <a:bodyPr/>
          <a:lstStyle/>
          <a:p>
            <a:r>
              <a:rPr lang="en-US" dirty="0"/>
              <a:t>Secure Websites (continued)</a:t>
            </a:r>
          </a:p>
        </p:txBody>
      </p:sp>
      <p:pic>
        <p:nvPicPr>
          <p:cNvPr id="8" name="Picture 7" descr="A picture containing text&#10;&#10;Description automatically generated">
            <a:extLst>
              <a:ext uri="{FF2B5EF4-FFF2-40B4-BE49-F238E27FC236}">
                <a16:creationId xmlns:a16="http://schemas.microsoft.com/office/drawing/2014/main" id="{4283EE8A-95AB-489F-B07B-C79D6EE7A70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117911" y="3235848"/>
            <a:ext cx="4632512" cy="889342"/>
          </a:xfrm>
          <a:prstGeom prst="rect">
            <a:avLst/>
          </a:prstGeom>
        </p:spPr>
      </p:pic>
    </p:spTree>
    <p:custDataLst>
      <p:tags r:id="rId1"/>
    </p:custDataLst>
    <p:extLst>
      <p:ext uri="{BB962C8B-B14F-4D97-AF65-F5344CB8AC3E}">
        <p14:creationId xmlns:p14="http://schemas.microsoft.com/office/powerpoint/2010/main" val="50797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87477A-A329-4F86-8FCE-BA36A01970C0}"/>
              </a:ext>
            </a:extLst>
          </p:cNvPr>
          <p:cNvSpPr>
            <a:spLocks noGrp="1"/>
          </p:cNvSpPr>
          <p:nvPr>
            <p:ph type="sldNum" sz="quarter" idx="12"/>
          </p:nvPr>
        </p:nvSpPr>
        <p:spPr/>
        <p:txBody>
          <a:bodyPr/>
          <a:lstStyle/>
          <a:p>
            <a:fld id="{D852D4E8-E283-404D-80D7-3AF63315721A}" type="slidenum">
              <a:rPr lang="en-US" smtClean="0"/>
              <a:t>7</a:t>
            </a:fld>
            <a:endParaRPr lang="en-US" dirty="0"/>
          </a:p>
        </p:txBody>
      </p:sp>
      <p:pic>
        <p:nvPicPr>
          <p:cNvPr id="6" name="Content Placeholder 5">
            <a:extLst>
              <a:ext uri="{FF2B5EF4-FFF2-40B4-BE49-F238E27FC236}">
                <a16:creationId xmlns:a16="http://schemas.microsoft.com/office/drawing/2014/main" id="{0CDEDCCE-5BCF-4160-9CD9-F19156E7DF3C}"/>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rcRect/>
          <a:stretch/>
        </p:blipFill>
        <p:spPr>
          <a:xfrm>
            <a:off x="1491181" y="1639888"/>
            <a:ext cx="6161638" cy="4324349"/>
          </a:xfrm>
          <a:effectLst>
            <a:outerShdw blurRad="63500" sx="102000" sy="102000" algn="ctr" rotWithShape="0">
              <a:schemeClr val="tx1">
                <a:lumMod val="50000"/>
                <a:lumOff val="50000"/>
                <a:alpha val="40000"/>
              </a:schemeClr>
            </a:outerShdw>
          </a:effectLst>
        </p:spPr>
      </p:pic>
      <p:sp>
        <p:nvSpPr>
          <p:cNvPr id="4" name="Title 3">
            <a:extLst>
              <a:ext uri="{FF2B5EF4-FFF2-40B4-BE49-F238E27FC236}">
                <a16:creationId xmlns:a16="http://schemas.microsoft.com/office/drawing/2014/main" id="{D6A5482E-5C61-4655-BCC8-666B17F2352A}"/>
              </a:ext>
            </a:extLst>
          </p:cNvPr>
          <p:cNvSpPr>
            <a:spLocks noGrp="1"/>
          </p:cNvSpPr>
          <p:nvPr>
            <p:ph type="title"/>
          </p:nvPr>
        </p:nvSpPr>
        <p:spPr>
          <a:xfrm>
            <a:off x="457200" y="368032"/>
            <a:ext cx="8229600" cy="1066800"/>
          </a:xfrm>
        </p:spPr>
        <p:txBody>
          <a:bodyPr/>
          <a:lstStyle/>
          <a:p>
            <a:r>
              <a:rPr lang="en-US" dirty="0"/>
              <a:t>Secure Websites (continued)</a:t>
            </a:r>
          </a:p>
        </p:txBody>
      </p:sp>
      <p:pic>
        <p:nvPicPr>
          <p:cNvPr id="8" name="Picture 7">
            <a:extLst>
              <a:ext uri="{FF2B5EF4-FFF2-40B4-BE49-F238E27FC236}">
                <a16:creationId xmlns:a16="http://schemas.microsoft.com/office/drawing/2014/main" id="{4283EE8A-95AB-489F-B07B-C79D6EE7A700}"/>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p:blipFill>
        <p:spPr>
          <a:xfrm>
            <a:off x="2119999" y="3235848"/>
            <a:ext cx="4628336" cy="889342"/>
          </a:xfrm>
          <a:prstGeom prst="rect">
            <a:avLst/>
          </a:prstGeom>
        </p:spPr>
      </p:pic>
    </p:spTree>
    <p:custDataLst>
      <p:tags r:id="rId1"/>
    </p:custDataLst>
    <p:extLst>
      <p:ext uri="{BB962C8B-B14F-4D97-AF65-F5344CB8AC3E}">
        <p14:creationId xmlns:p14="http://schemas.microsoft.com/office/powerpoint/2010/main" val="339042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D5C3B6-E657-F74A-A38F-660D01B1DD7B}"/>
              </a:ext>
            </a:extLst>
          </p:cNvPr>
          <p:cNvSpPr>
            <a:spLocks noGrp="1"/>
          </p:cNvSpPr>
          <p:nvPr>
            <p:ph type="title"/>
          </p:nvPr>
        </p:nvSpPr>
        <p:spPr>
          <a:xfrm>
            <a:off x="457200" y="435004"/>
            <a:ext cx="8229600" cy="1066800"/>
          </a:xfrm>
        </p:spPr>
        <p:txBody>
          <a:bodyPr/>
          <a:lstStyle/>
          <a:p>
            <a:r>
              <a:rPr lang="en-US" dirty="0"/>
              <a:t>Personal Accounts</a:t>
            </a:r>
          </a:p>
        </p:txBody>
      </p:sp>
      <p:sp>
        <p:nvSpPr>
          <p:cNvPr id="4" name="Slide Number Placeholder 3">
            <a:extLst>
              <a:ext uri="{FF2B5EF4-FFF2-40B4-BE49-F238E27FC236}">
                <a16:creationId xmlns:a16="http://schemas.microsoft.com/office/drawing/2014/main" id="{271397EC-F9C2-A749-9DA8-3FFE83EC17E9}"/>
              </a:ext>
            </a:extLst>
          </p:cNvPr>
          <p:cNvSpPr>
            <a:spLocks noGrp="1"/>
          </p:cNvSpPr>
          <p:nvPr>
            <p:ph type="sldNum" sz="quarter" idx="12"/>
          </p:nvPr>
        </p:nvSpPr>
        <p:spPr/>
        <p:txBody>
          <a:bodyPr/>
          <a:lstStyle/>
          <a:p>
            <a:fld id="{D852D4E8-E283-404D-80D7-3AF63315721A}" type="slidenum">
              <a:rPr lang="en-US" smtClean="0"/>
              <a:t>8</a:t>
            </a:fld>
            <a:endParaRPr lang="en-US" dirty="0"/>
          </a:p>
        </p:txBody>
      </p:sp>
      <p:pic>
        <p:nvPicPr>
          <p:cNvPr id="5" name="Picture 4" descr="Icon&#10;&#10;Description automatically generated">
            <a:extLst>
              <a:ext uri="{FF2B5EF4-FFF2-40B4-BE49-F238E27FC236}">
                <a16:creationId xmlns:a16="http://schemas.microsoft.com/office/drawing/2014/main" id="{32247379-B259-48CA-BB6F-13D6D6B8C5D9}"/>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07792" y="731520"/>
            <a:ext cx="2579008" cy="2253727"/>
          </a:xfrm>
          <a:prstGeom prst="rect">
            <a:avLst/>
          </a:prstGeom>
        </p:spPr>
      </p:pic>
      <p:sp>
        <p:nvSpPr>
          <p:cNvPr id="6" name="TextBox 5">
            <a:extLst>
              <a:ext uri="{FF2B5EF4-FFF2-40B4-BE49-F238E27FC236}">
                <a16:creationId xmlns:a16="http://schemas.microsoft.com/office/drawing/2014/main" id="{3E8C1BB7-FC13-4A5C-93FE-6927D80BB5C9}"/>
              </a:ext>
            </a:extLst>
          </p:cNvPr>
          <p:cNvSpPr txBox="1"/>
          <p:nvPr/>
        </p:nvSpPr>
        <p:spPr>
          <a:xfrm>
            <a:off x="457200" y="1703273"/>
            <a:ext cx="5306096" cy="1938992"/>
          </a:xfrm>
          <a:prstGeom prst="rect">
            <a:avLst/>
          </a:prstGeom>
          <a:noFill/>
        </p:spPr>
        <p:txBody>
          <a:bodyPr wrap="square" rtlCol="0">
            <a:spAutoFit/>
          </a:bodyPr>
          <a:lstStyle/>
          <a:p>
            <a:r>
              <a:rPr lang="en-US" sz="2400" dirty="0">
                <a:cs typeface="ATT Aleck Sans" panose="020B0503020203020204" pitchFamily="34" charset="0"/>
              </a:rPr>
              <a:t>What kinds of online accounts have you created? </a:t>
            </a:r>
          </a:p>
          <a:p>
            <a:endParaRPr lang="en-US" sz="2400" dirty="0">
              <a:cs typeface="ATT Aleck Sans" panose="020B0503020203020204" pitchFamily="34" charset="0"/>
            </a:endParaRPr>
          </a:p>
          <a:p>
            <a:r>
              <a:rPr lang="en-US" sz="2400" dirty="0">
                <a:cs typeface="ATT Aleck Sans" panose="020B0503020203020204" pitchFamily="34" charset="0"/>
              </a:rPr>
              <a:t>Why would someone create an account on a website? </a:t>
            </a:r>
          </a:p>
        </p:txBody>
      </p:sp>
      <p:sp>
        <p:nvSpPr>
          <p:cNvPr id="8" name="TextBox 7">
            <a:extLst>
              <a:ext uri="{FF2B5EF4-FFF2-40B4-BE49-F238E27FC236}">
                <a16:creationId xmlns:a16="http://schemas.microsoft.com/office/drawing/2014/main" id="{9E547EE0-76B2-417E-9350-4A667CD6271D}"/>
              </a:ext>
            </a:extLst>
          </p:cNvPr>
          <p:cNvSpPr txBox="1"/>
          <p:nvPr/>
        </p:nvSpPr>
        <p:spPr>
          <a:xfrm>
            <a:off x="457199" y="4272566"/>
            <a:ext cx="8403465" cy="830997"/>
          </a:xfrm>
          <a:prstGeom prst="rect">
            <a:avLst/>
          </a:prstGeom>
          <a:noFill/>
        </p:spPr>
        <p:txBody>
          <a:bodyPr wrap="square" rtlCol="0">
            <a:spAutoFit/>
          </a:bodyPr>
          <a:lstStyle/>
          <a:p>
            <a:pPr marL="342900" indent="-342900">
              <a:buClr>
                <a:schemeClr val="tx2"/>
              </a:buClr>
              <a:buFont typeface="Arial" panose="020B0604020202020204" pitchFamily="34" charset="0"/>
              <a:buChar char="•"/>
            </a:pPr>
            <a:r>
              <a:rPr lang="en-US" sz="2400" dirty="0">
                <a:cs typeface="ATT Aleck Sans" panose="020B0503020203020204" pitchFamily="34" charset="0"/>
              </a:rPr>
              <a:t>You create a personal account so your information is </a:t>
            </a:r>
            <a:r>
              <a:rPr lang="en-US" sz="2400" b="1" dirty="0">
                <a:cs typeface="ATT Aleck Sans" panose="020B0503020203020204" pitchFamily="34" charset="0"/>
              </a:rPr>
              <a:t>accessible only to you</a:t>
            </a:r>
            <a:r>
              <a:rPr lang="en-US" sz="2400" dirty="0">
                <a:cs typeface="ATT Aleck Sans" panose="020B0503020203020204" pitchFamily="34" charset="0"/>
              </a:rPr>
              <a:t>.</a:t>
            </a:r>
          </a:p>
        </p:txBody>
      </p:sp>
    </p:spTree>
    <p:custDataLst>
      <p:tags r:id="rId1"/>
    </p:custDataLst>
    <p:extLst>
      <p:ext uri="{BB962C8B-B14F-4D97-AF65-F5344CB8AC3E}">
        <p14:creationId xmlns:p14="http://schemas.microsoft.com/office/powerpoint/2010/main" val="3453344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87477A-A329-4F86-8FCE-BA36A01970C0}"/>
              </a:ext>
            </a:extLst>
          </p:cNvPr>
          <p:cNvSpPr>
            <a:spLocks noGrp="1"/>
          </p:cNvSpPr>
          <p:nvPr>
            <p:ph type="sldNum" sz="quarter" idx="12"/>
          </p:nvPr>
        </p:nvSpPr>
        <p:spPr/>
        <p:txBody>
          <a:bodyPr/>
          <a:lstStyle/>
          <a:p>
            <a:fld id="{D852D4E8-E283-404D-80D7-3AF63315721A}" type="slidenum">
              <a:rPr lang="en-US" smtClean="0"/>
              <a:t>9</a:t>
            </a:fld>
            <a:endParaRPr lang="en-US" dirty="0"/>
          </a:p>
        </p:txBody>
      </p:sp>
      <p:pic>
        <p:nvPicPr>
          <p:cNvPr id="6" name="Content Placeholder 5" descr="Graphical user interface, text, application&#10;&#10;Description automatically generated">
            <a:extLst>
              <a:ext uri="{FF2B5EF4-FFF2-40B4-BE49-F238E27FC236}">
                <a16:creationId xmlns:a16="http://schemas.microsoft.com/office/drawing/2014/main" id="{0CDEDCCE-5BCF-4160-9CD9-F19156E7DF3C}"/>
              </a:ext>
            </a:extLst>
          </p:cNvPr>
          <p:cNvPicPr>
            <a:picLocks noGrp="1" noChangeAspect="1"/>
          </p:cNvPicPr>
          <p:nvPr>
            <p:ph idx="1"/>
          </p:nvPr>
        </p:nvPicPr>
        <p:blipFill>
          <a:blip r:embed="rId4" cstate="email">
            <a:extLst>
              <a:ext uri="{28A0092B-C50C-407E-A947-70E740481C1C}">
                <a14:useLocalDpi xmlns:a14="http://schemas.microsoft.com/office/drawing/2010/main" val="0"/>
              </a:ext>
            </a:extLst>
          </a:blip>
          <a:stretch>
            <a:fillRect/>
          </a:stretch>
        </p:blipFill>
        <p:spPr>
          <a:xfrm>
            <a:off x="1491181" y="1639888"/>
            <a:ext cx="6161638" cy="4324350"/>
          </a:xfrm>
          <a:effectLst>
            <a:outerShdw blurRad="63500" sx="102000" sy="102000" algn="ctr" rotWithShape="0">
              <a:schemeClr val="tx1">
                <a:lumMod val="50000"/>
                <a:lumOff val="50000"/>
                <a:alpha val="40000"/>
              </a:schemeClr>
            </a:outerShdw>
          </a:effectLst>
        </p:spPr>
      </p:pic>
      <p:sp>
        <p:nvSpPr>
          <p:cNvPr id="4" name="Title 3">
            <a:extLst>
              <a:ext uri="{FF2B5EF4-FFF2-40B4-BE49-F238E27FC236}">
                <a16:creationId xmlns:a16="http://schemas.microsoft.com/office/drawing/2014/main" id="{D6A5482E-5C61-4655-BCC8-666B17F2352A}"/>
              </a:ext>
            </a:extLst>
          </p:cNvPr>
          <p:cNvSpPr>
            <a:spLocks noGrp="1"/>
          </p:cNvSpPr>
          <p:nvPr>
            <p:ph type="title"/>
          </p:nvPr>
        </p:nvSpPr>
        <p:spPr>
          <a:xfrm>
            <a:off x="444321" y="420517"/>
            <a:ext cx="8229600" cy="1066800"/>
          </a:xfrm>
        </p:spPr>
        <p:txBody>
          <a:bodyPr/>
          <a:lstStyle/>
          <a:p>
            <a:r>
              <a:rPr lang="en-US" dirty="0"/>
              <a:t>Secure Websites (continued)</a:t>
            </a:r>
          </a:p>
        </p:txBody>
      </p:sp>
      <p:pic>
        <p:nvPicPr>
          <p:cNvPr id="8" name="Picture 7" descr="A picture containing text&#10;&#10;Description automatically generated">
            <a:extLst>
              <a:ext uri="{FF2B5EF4-FFF2-40B4-BE49-F238E27FC236}">
                <a16:creationId xmlns:a16="http://schemas.microsoft.com/office/drawing/2014/main" id="{4283EE8A-95AB-489F-B07B-C79D6EE7A70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117911" y="3235848"/>
            <a:ext cx="4632512" cy="889342"/>
          </a:xfrm>
          <a:prstGeom prst="rect">
            <a:avLst/>
          </a:prstGeom>
        </p:spPr>
      </p:pic>
      <p:sp>
        <p:nvSpPr>
          <p:cNvPr id="3" name="TextBox 2">
            <a:extLst>
              <a:ext uri="{FF2B5EF4-FFF2-40B4-BE49-F238E27FC236}">
                <a16:creationId xmlns:a16="http://schemas.microsoft.com/office/drawing/2014/main" id="{6F4CA5AD-707F-4A83-AC97-57BA98745EC7}"/>
              </a:ext>
            </a:extLst>
          </p:cNvPr>
          <p:cNvSpPr txBox="1"/>
          <p:nvPr/>
        </p:nvSpPr>
        <p:spPr>
          <a:xfrm>
            <a:off x="1732208" y="4430332"/>
            <a:ext cx="5653826" cy="646331"/>
          </a:xfrm>
          <a:prstGeom prst="rect">
            <a:avLst/>
          </a:prstGeom>
          <a:noFill/>
        </p:spPr>
        <p:txBody>
          <a:bodyPr wrap="square" rtlCol="0">
            <a:spAutoFit/>
          </a:bodyPr>
          <a:lstStyle/>
          <a:p>
            <a:pPr algn="ctr"/>
            <a:r>
              <a:rPr lang="en-US" sz="1800" dirty="0">
                <a:solidFill>
                  <a:srgbClr val="000000"/>
                </a:solidFill>
                <a:effectLst/>
                <a:latin typeface="ATT Aleck Sans" panose="020B0503020203020204" pitchFamily="34" charset="0"/>
                <a:ea typeface="Calibri" panose="020F0502020204030204" pitchFamily="34" charset="0"/>
                <a:cs typeface="ATT Aleck Sans" panose="020B0503020203020204" pitchFamily="34" charset="0"/>
              </a:rPr>
              <a:t>It’s important to </a:t>
            </a:r>
            <a:r>
              <a:rPr lang="en-US" sz="1800" b="1" dirty="0">
                <a:solidFill>
                  <a:srgbClr val="000000"/>
                </a:solidFill>
                <a:effectLst/>
                <a:latin typeface="ATT Aleck Sans" panose="020B0503020203020204" pitchFamily="34" charset="0"/>
                <a:ea typeface="Calibri" panose="020F0502020204030204" pitchFamily="34" charset="0"/>
                <a:cs typeface="ATT Aleck Sans" panose="020B0503020203020204" pitchFamily="34" charset="0"/>
              </a:rPr>
              <a:t>keep your account secure </a:t>
            </a:r>
          </a:p>
          <a:p>
            <a:pPr algn="ctr"/>
            <a:r>
              <a:rPr lang="en-US" sz="1800" dirty="0">
                <a:solidFill>
                  <a:srgbClr val="000000"/>
                </a:solidFill>
                <a:effectLst/>
                <a:latin typeface="ATT Aleck Sans" panose="020B0503020203020204" pitchFamily="34" charset="0"/>
                <a:ea typeface="Calibri" panose="020F0502020204030204" pitchFamily="34" charset="0"/>
                <a:cs typeface="ATT Aleck Sans" panose="020B0503020203020204" pitchFamily="34" charset="0"/>
              </a:rPr>
              <a:t>on any website</a:t>
            </a:r>
            <a:endParaRPr lang="en-US" dirty="0">
              <a:latin typeface="ATT Aleck Sans" panose="020B0503020203020204" pitchFamily="34" charset="0"/>
              <a:cs typeface="ATT Aleck Sans" panose="020B0503020203020204" pitchFamily="34" charset="0"/>
            </a:endParaRPr>
          </a:p>
        </p:txBody>
      </p:sp>
    </p:spTree>
    <p:custDataLst>
      <p:tags r:id="rId1"/>
    </p:custDataLst>
    <p:extLst>
      <p:ext uri="{BB962C8B-B14F-4D97-AF65-F5344CB8AC3E}">
        <p14:creationId xmlns:p14="http://schemas.microsoft.com/office/powerpoint/2010/main" val="306512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 TechEd Theme - Basic PowerPoint">
  <a:themeElements>
    <a:clrScheme name="digital learn template">
      <a:dk1>
        <a:sysClr val="windowText" lastClr="000000"/>
      </a:dk1>
      <a:lt1>
        <a:sysClr val="window" lastClr="FFFFFF"/>
      </a:lt1>
      <a:dk2>
        <a:srgbClr val="00A4CF"/>
      </a:dk2>
      <a:lt2>
        <a:srgbClr val="E7E6E6"/>
      </a:lt2>
      <a:accent1>
        <a:srgbClr val="00A4CF"/>
      </a:accent1>
      <a:accent2>
        <a:srgbClr val="6DCCE1"/>
      </a:accent2>
      <a:accent3>
        <a:srgbClr val="00A4CF"/>
      </a:accent3>
      <a:accent4>
        <a:srgbClr val="6DCCE1"/>
      </a:accent4>
      <a:accent5>
        <a:srgbClr val="4472C4"/>
      </a:accent5>
      <a:accent6>
        <a:srgbClr val="6DCCE1"/>
      </a:accent6>
      <a:hlink>
        <a:srgbClr val="7F7F7F"/>
      </a:hlink>
      <a:folHlink>
        <a:srgbClr val="FFFFFF"/>
      </a:folHlink>
    </a:clrScheme>
    <a:fontScheme name="Segoe Script">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Presentation__Digital_Learn_New (1)" id="{9D718C5D-6E3B-8D42-B269-E1C5B23608B4}" vid="{B2648153-8122-9F4D-87C3-4C570A3A7A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 TechEd Theme - Basic PowerPoint</Template>
  <TotalTime>64</TotalTime>
  <Words>5661</Words>
  <Application>Microsoft Macintosh PowerPoint</Application>
  <PresentationFormat>On-screen Show (4:3)</PresentationFormat>
  <Paragraphs>580</Paragraphs>
  <Slides>57</Slides>
  <Notes>57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57</vt:i4>
      </vt:variant>
    </vt:vector>
  </HeadingPairs>
  <TitlesOfParts>
    <vt:vector size="68" baseType="lpstr">
      <vt:lpstr>Arial</vt:lpstr>
      <vt:lpstr>ATT Aleck Sans</vt:lpstr>
      <vt:lpstr>ATT Aleck Sans Light</vt:lpstr>
      <vt:lpstr>Calibri</vt:lpstr>
      <vt:lpstr>Georgia</vt:lpstr>
      <vt:lpstr>Segoe UI</vt:lpstr>
      <vt:lpstr>Segoe UI Semibold</vt:lpstr>
      <vt:lpstr>Symbol</vt:lpstr>
      <vt:lpstr>Times New Roman</vt:lpstr>
      <vt:lpstr>Wingdings 2</vt:lpstr>
      <vt:lpstr>New TechEd Theme - Basic PowerPoint</vt:lpstr>
      <vt:lpstr>Cybersecurity Basics</vt:lpstr>
      <vt:lpstr>Today’s Agenda </vt:lpstr>
      <vt:lpstr>Introduction</vt:lpstr>
      <vt:lpstr>Introduction (continued)</vt:lpstr>
      <vt:lpstr>Secure Websites</vt:lpstr>
      <vt:lpstr>Secure Websites (continued)</vt:lpstr>
      <vt:lpstr>Secure Websites (continued)</vt:lpstr>
      <vt:lpstr>Personal Accounts</vt:lpstr>
      <vt:lpstr>Secure Websites (continued)</vt:lpstr>
      <vt:lpstr>PowerPoint Presentation</vt:lpstr>
      <vt:lpstr>PowerPoint Presentation</vt:lpstr>
      <vt:lpstr>Strong Passwords</vt:lpstr>
      <vt:lpstr>Strong Passwords (continued)</vt:lpstr>
      <vt:lpstr>Common Requirements</vt:lpstr>
      <vt:lpstr>Tips for Strong Passwords</vt:lpstr>
      <vt:lpstr>Tips for Strong Passwords (continued)</vt:lpstr>
      <vt:lpstr>Keeping Track of Passwords</vt:lpstr>
      <vt:lpstr>1. Notebook</vt:lpstr>
      <vt:lpstr>2. Password Software</vt:lpstr>
      <vt:lpstr>3. Phrase</vt:lpstr>
      <vt:lpstr>PowerPoint Presentation</vt:lpstr>
      <vt:lpstr>PowerPoint Presentation</vt:lpstr>
      <vt:lpstr>PowerPoint Presentation</vt:lpstr>
      <vt:lpstr>PowerPoint Presentation</vt:lpstr>
      <vt:lpstr>PowerPoint Presentation</vt:lpstr>
      <vt:lpstr>Phishing</vt:lpstr>
      <vt:lpstr>Phishing (continued)</vt:lpstr>
      <vt:lpstr>Social Engineering</vt:lpstr>
      <vt:lpstr>Online Fraud and Scams (continued)</vt:lpstr>
      <vt:lpstr>Tips to Recognize Scams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Dos and Don’ts to Avoid Scams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lpstr>Congratulations! </vt:lpstr>
      <vt:lpstr> Today’s training is provided by AT&amp;T  and Public Library Association.   Visit &lt;insert libraries URL here&gt; and https://www.digitallearn.org for more courses and to build confidence using technology. </vt:lpstr>
      <vt:lpstr>Thank you for coming!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Cybersecurity Basics</dc:title>
  <dc:creator>Michelle Frisque</dc:creator>
  <cp:lastModifiedBy>Michelle Frisque</cp:lastModifiedBy>
  <cp:revision>3</cp:revision>
  <cp:lastPrinted>2015-09-24T16:40:02Z</cp:lastPrinted>
  <dcterms:created xsi:type="dcterms:W3CDTF">2022-05-17T22:28:31Z</dcterms:created>
  <dcterms:modified xsi:type="dcterms:W3CDTF">2022-05-17T23:32:35Z</dcterms:modified>
</cp:coreProperties>
</file>