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tags/tag22.xml" ContentType="application/vnd.openxmlformats-officedocument.presentationml.tags+xml"/>
  <Override PartName="/ppt/notesSlides/notesSlide48.xml" ContentType="application/vnd.openxmlformats-officedocument.presentationml.notesSlide+xml"/>
  <Override PartName="/ppt/tags/tag23.xml" ContentType="application/vnd.openxmlformats-officedocument.presentationml.tags+xml"/>
  <Override PartName="/ppt/notesSlides/notesSlide49.xml" ContentType="application/vnd.openxmlformats-officedocument.presentationml.notesSlide+xml"/>
  <Override PartName="/ppt/tags/tag24.xml" ContentType="application/vnd.openxmlformats-officedocument.presentationml.tags+xml"/>
  <Override PartName="/ppt/notesSlides/notesSlide50.xml" ContentType="application/vnd.openxmlformats-officedocument.presentationml.notesSlide+xml"/>
  <Override PartName="/ppt/tags/tag25.xml" ContentType="application/vnd.openxmlformats-officedocument.presentationml.tags+xml"/>
  <Override PartName="/ppt/notesSlides/notesSlide51.xml" ContentType="application/vnd.openxmlformats-officedocument.presentationml.notesSlide+xml"/>
  <Override PartName="/ppt/tags/tag26.xml" ContentType="application/vnd.openxmlformats-officedocument.presentationml.tags+xml"/>
  <Override PartName="/ppt/notesSlides/notesSlide52.xml" ContentType="application/vnd.openxmlformats-officedocument.presentationml.notesSlide+xml"/>
  <Override PartName="/ppt/tags/tag27.xml" ContentType="application/vnd.openxmlformats-officedocument.presentationml.tags+xml"/>
  <Override PartName="/ppt/notesSlides/notesSlide53.xml" ContentType="application/vnd.openxmlformats-officedocument.presentationml.notesSlide+xml"/>
  <Override PartName="/ppt/tags/tag28.xml" ContentType="application/vnd.openxmlformats-officedocument.presentationml.tags+xml"/>
  <Override PartName="/ppt/notesSlides/notesSlide54.xml" ContentType="application/vnd.openxmlformats-officedocument.presentationml.notesSlide+xml"/>
  <Override PartName="/ppt/tags/tag29.xml" ContentType="application/vnd.openxmlformats-officedocument.presentationml.tags+xml"/>
  <Override PartName="/ppt/notesSlides/notesSlide55.xml" ContentType="application/vnd.openxmlformats-officedocument.presentationml.notesSlide+xml"/>
  <Override PartName="/ppt/tags/tag30.xml" ContentType="application/vnd.openxmlformats-officedocument.presentationml.tags+xml"/>
  <Override PartName="/ppt/notesSlides/notesSlide56.xml" ContentType="application/vnd.openxmlformats-officedocument.presentationml.notesSlide+xml"/>
  <Override PartName="/ppt/tags/tag31.xml" ContentType="application/vnd.openxmlformats-officedocument.presentationml.tags+xml"/>
  <Override PartName="/ppt/notesSlides/notesSlide57.xml" ContentType="application/vnd.openxmlformats-officedocument.presentationml.notesSlide+xml"/>
  <Override PartName="/ppt/tags/tag32.xml" ContentType="application/vnd.openxmlformats-officedocument.presentationml.tags+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tags/tag33.xml" ContentType="application/vnd.openxmlformats-officedocument.presentationml.tags+xml"/>
  <Override PartName="/ppt/notesSlides/notesSlide62.xml" ContentType="application/vnd.openxmlformats-officedocument.presentationml.notesSlide+xml"/>
  <Override PartName="/ppt/tags/tag34.xml" ContentType="application/vnd.openxmlformats-officedocument.presentationml.tags+xml"/>
  <Override PartName="/ppt/notesSlides/notesSlide63.xml" ContentType="application/vnd.openxmlformats-officedocument.presentationml.notesSlide+xml"/>
  <Override PartName="/ppt/tags/tag35.xml" ContentType="application/vnd.openxmlformats-officedocument.presentationml.tags+xml"/>
  <Override PartName="/ppt/notesSlides/notesSlide64.xml" ContentType="application/vnd.openxmlformats-officedocument.presentationml.notesSlide+xml"/>
  <Override PartName="/ppt/tags/tag36.xml" ContentType="application/vnd.openxmlformats-officedocument.presentationml.tags+xml"/>
  <Override PartName="/ppt/notesSlides/notesSlide65.xml" ContentType="application/vnd.openxmlformats-officedocument.presentationml.notesSlide+xml"/>
  <Override PartName="/ppt/tags/tag37.xml" ContentType="application/vnd.openxmlformats-officedocument.presentationml.tags+xml"/>
  <Override PartName="/ppt/notesSlides/notesSlide66.xml" ContentType="application/vnd.openxmlformats-officedocument.presentationml.notesSlide+xml"/>
  <Override PartName="/ppt/tags/tag38.xml" ContentType="application/vnd.openxmlformats-officedocument.presentationml.tags+xml"/>
  <Override PartName="/ppt/notesSlides/notesSlide67.xml" ContentType="application/vnd.openxmlformats-officedocument.presentationml.notesSlide+xml"/>
  <Override PartName="/ppt/tags/tag39.xml" ContentType="application/vnd.openxmlformats-officedocument.presentationml.tags+xml"/>
  <Override PartName="/ppt/notesSlides/notesSlide68.xml" ContentType="application/vnd.openxmlformats-officedocument.presentationml.notesSlide+xml"/>
  <Override PartName="/ppt/tags/tag40.xml" ContentType="application/vnd.openxmlformats-officedocument.presentationml.tags+xml"/>
  <Override PartName="/ppt/notesSlides/notesSlide69.xml" ContentType="application/vnd.openxmlformats-officedocument.presentationml.notesSlide+xml"/>
  <Override PartName="/ppt/tags/tag41.xml" ContentType="application/vnd.openxmlformats-officedocument.presentationml.tags+xml"/>
  <Override PartName="/ppt/notesSlides/notesSlide70.xml" ContentType="application/vnd.openxmlformats-officedocument.presentationml.notesSlide+xml"/>
  <Override PartName="/ppt/tags/tag42.xml" ContentType="application/vnd.openxmlformats-officedocument.presentationml.tags+xml"/>
  <Override PartName="/ppt/notesSlides/notesSlide71.xml" ContentType="application/vnd.openxmlformats-officedocument.presentationml.notesSlide+xml"/>
  <Override PartName="/ppt/tags/tag43.xml" ContentType="application/vnd.openxmlformats-officedocument.presentationml.tags+xml"/>
  <Override PartName="/ppt/notesSlides/notesSlide72.xml" ContentType="application/vnd.openxmlformats-officedocument.presentationml.notesSlide+xml"/>
  <Override PartName="/ppt/tags/tag44.xml" ContentType="application/vnd.openxmlformats-officedocument.presentationml.tags+xml"/>
  <Override PartName="/ppt/notesSlides/notesSlide73.xml" ContentType="application/vnd.openxmlformats-officedocument.presentationml.notesSlide+xml"/>
  <Override PartName="/ppt/tags/tag45.xml" ContentType="application/vnd.openxmlformats-officedocument.presentationml.tags+xml"/>
  <Override PartName="/ppt/notesSlides/notesSlide74.xml" ContentType="application/vnd.openxmlformats-officedocument.presentationml.notesSlide+xml"/>
  <Override PartName="/ppt/tags/tag46.xml" ContentType="application/vnd.openxmlformats-officedocument.presentationml.tags+xml"/>
  <Override PartName="/ppt/notesSlides/notesSlide75.xml" ContentType="application/vnd.openxmlformats-officedocument.presentationml.notesSlide+xml"/>
  <Override PartName="/ppt/tags/tag47.xml" ContentType="application/vnd.openxmlformats-officedocument.presentationml.tags+xml"/>
  <Override PartName="/ppt/notesSlides/notesSlide76.xml" ContentType="application/vnd.openxmlformats-officedocument.presentationml.notesSlide+xml"/>
  <Override PartName="/ppt/tags/tag48.xml" ContentType="application/vnd.openxmlformats-officedocument.presentationml.tags+xml"/>
  <Override PartName="/ppt/notesSlides/notesSlide77.xml" ContentType="application/vnd.openxmlformats-officedocument.presentationml.notesSlide+xml"/>
  <Override PartName="/ppt/tags/tag49.xml" ContentType="application/vnd.openxmlformats-officedocument.presentationml.tags+xml"/>
  <Override PartName="/ppt/notesSlides/notesSlide78.xml" ContentType="application/vnd.openxmlformats-officedocument.presentationml.notesSlide+xml"/>
  <Override PartName="/ppt/tags/tag50.xml" ContentType="application/vnd.openxmlformats-officedocument.presentationml.tags+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tags/tag51.xml" ContentType="application/vnd.openxmlformats-officedocument.presentationml.tags+xml"/>
  <Override PartName="/ppt/notesSlides/notesSlide83.xml" ContentType="application/vnd.openxmlformats-officedocument.presentationml.notesSlide+xml"/>
  <Override PartName="/ppt/tags/tag52.xml" ContentType="application/vnd.openxmlformats-officedocument.presentationml.tags+xml"/>
  <Override PartName="/ppt/notesSlides/notesSlide84.xml" ContentType="application/vnd.openxmlformats-officedocument.presentationml.notesSlide+xml"/>
  <Override PartName="/ppt/tags/tag53.xml" ContentType="application/vnd.openxmlformats-officedocument.presentationml.tags+xml"/>
  <Override PartName="/ppt/notesSlides/notesSlide85.xml" ContentType="application/vnd.openxmlformats-officedocument.presentationml.notesSlide+xml"/>
  <Override PartName="/ppt/tags/tag54.xml" ContentType="application/vnd.openxmlformats-officedocument.presentationml.tags+xml"/>
  <Override PartName="/ppt/notesSlides/notesSlide86.xml" ContentType="application/vnd.openxmlformats-officedocument.presentationml.notesSlide+xml"/>
  <Override PartName="/ppt/tags/tag55.xml" ContentType="application/vnd.openxmlformats-officedocument.presentationml.tags+xml"/>
  <Override PartName="/ppt/notesSlides/notesSlide87.xml" ContentType="application/vnd.openxmlformats-officedocument.presentationml.notesSlide+xml"/>
  <Override PartName="/ppt/tags/tag56.xml" ContentType="application/vnd.openxmlformats-officedocument.presentationml.tags+xml"/>
  <Override PartName="/ppt/notesSlides/notesSlide88.xml" ContentType="application/vnd.openxmlformats-officedocument.presentationml.notesSlide+xml"/>
  <Override PartName="/ppt/tags/tag57.xml" ContentType="application/vnd.openxmlformats-officedocument.presentationml.tags+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tags/tag58.xml" ContentType="application/vnd.openxmlformats-officedocument.presentationml.tags+xml"/>
  <Override PartName="/ppt/notesSlides/notesSlide91.xml" ContentType="application/vnd.openxmlformats-officedocument.presentationml.notesSlide+xml"/>
  <Override PartName="/ppt/tags/tag59.xml" ContentType="application/vnd.openxmlformats-officedocument.presentationml.tags+xml"/>
  <Override PartName="/ppt/notesSlides/notesSlide92.xml" ContentType="application/vnd.openxmlformats-officedocument.presentationml.notesSlide+xml"/>
  <Override PartName="/ppt/tags/tag60.xml" ContentType="application/vnd.openxmlformats-officedocument.presentationml.tags+xml"/>
  <Override PartName="/ppt/notesSlides/notesSlide93.xml" ContentType="application/vnd.openxmlformats-officedocument.presentationml.notesSlide+xml"/>
  <Override PartName="/ppt/tags/tag61.xml" ContentType="application/vnd.openxmlformats-officedocument.presentationml.tags+xml"/>
  <Override PartName="/ppt/notesSlides/notesSlide94.xml" ContentType="application/vnd.openxmlformats-officedocument.presentationml.notesSlide+xml"/>
  <Override PartName="/ppt/tags/tag62.xml" ContentType="application/vnd.openxmlformats-officedocument.presentationml.tags+xml"/>
  <Override PartName="/ppt/notesSlides/notesSlide95.xml" ContentType="application/vnd.openxmlformats-officedocument.presentationml.notesSlide+xml"/>
  <Override PartName="/ppt/tags/tag63.xml" ContentType="application/vnd.openxmlformats-officedocument.presentationml.tags+xml"/>
  <Override PartName="/ppt/notesSlides/notesSlide96.xml" ContentType="application/vnd.openxmlformats-officedocument.presentationml.notesSlide+xml"/>
  <Override PartName="/ppt/tags/tag64.xml" ContentType="application/vnd.openxmlformats-officedocument.presentationml.tags+xml"/>
  <Override PartName="/ppt/notesSlides/notesSlide97.xml" ContentType="application/vnd.openxmlformats-officedocument.presentationml.notesSlide+xml"/>
  <Override PartName="/ppt/tags/tag65.xml" ContentType="application/vnd.openxmlformats-officedocument.presentationml.tags+xml"/>
  <Override PartName="/ppt/notesSlides/notesSlide98.xml" ContentType="application/vnd.openxmlformats-officedocument.presentationml.notesSlide+xml"/>
  <Override PartName="/ppt/tags/tag66.xml" ContentType="application/vnd.openxmlformats-officedocument.presentationml.tags+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tags/tag67.xml" ContentType="application/vnd.openxmlformats-officedocument.presentationml.tags+xml"/>
  <Override PartName="/ppt/notesSlides/notesSlide101.xml" ContentType="application/vnd.openxmlformats-officedocument.presentationml.notesSlide+xml"/>
  <Override PartName="/ppt/tags/tag68.xml" ContentType="application/vnd.openxmlformats-officedocument.presentationml.tags+xml"/>
  <Override PartName="/ppt/notesSlides/notesSlide102.xml" ContentType="application/vnd.openxmlformats-officedocument.presentationml.notesSlide+xml"/>
  <Override PartName="/ppt/tags/tag69.xml" ContentType="application/vnd.openxmlformats-officedocument.presentationml.tags+xml"/>
  <Override PartName="/ppt/notesSlides/notesSlide103.xml" ContentType="application/vnd.openxmlformats-officedocument.presentationml.notesSlide+xml"/>
  <Override PartName="/ppt/tags/tag70.xml" ContentType="application/vnd.openxmlformats-officedocument.presentationml.tags+xml"/>
  <Override PartName="/ppt/notesSlides/notesSlide10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6" r:id="rId4"/>
  </p:sldMasterIdLst>
  <p:notesMasterIdLst>
    <p:notesMasterId r:id="rId109"/>
  </p:notesMasterIdLst>
  <p:handoutMasterIdLst>
    <p:handoutMasterId r:id="rId110"/>
  </p:handoutMasterIdLst>
  <p:sldIdLst>
    <p:sldId id="344" r:id="rId5"/>
    <p:sldId id="345" r:id="rId6"/>
    <p:sldId id="411" r:id="rId7"/>
    <p:sldId id="400" r:id="rId8"/>
    <p:sldId id="575" r:id="rId9"/>
    <p:sldId id="460" r:id="rId10"/>
    <p:sldId id="556" r:id="rId11"/>
    <p:sldId id="563" r:id="rId12"/>
    <p:sldId id="559" r:id="rId13"/>
    <p:sldId id="576" r:id="rId14"/>
    <p:sldId id="564" r:id="rId15"/>
    <p:sldId id="565" r:id="rId16"/>
    <p:sldId id="566" r:id="rId17"/>
    <p:sldId id="567" r:id="rId18"/>
    <p:sldId id="568" r:id="rId19"/>
    <p:sldId id="569" r:id="rId20"/>
    <p:sldId id="570" r:id="rId21"/>
    <p:sldId id="571" r:id="rId22"/>
    <p:sldId id="572" r:id="rId23"/>
    <p:sldId id="573" r:id="rId24"/>
    <p:sldId id="574" r:id="rId25"/>
    <p:sldId id="461" r:id="rId26"/>
    <p:sldId id="462" r:id="rId27"/>
    <p:sldId id="464" r:id="rId28"/>
    <p:sldId id="465" r:id="rId29"/>
    <p:sldId id="466" r:id="rId30"/>
    <p:sldId id="467" r:id="rId31"/>
    <p:sldId id="468" r:id="rId32"/>
    <p:sldId id="469" r:id="rId33"/>
    <p:sldId id="470" r:id="rId34"/>
    <p:sldId id="472" r:id="rId35"/>
    <p:sldId id="473" r:id="rId36"/>
    <p:sldId id="471" r:id="rId37"/>
    <p:sldId id="474" r:id="rId38"/>
    <p:sldId id="475" r:id="rId39"/>
    <p:sldId id="476" r:id="rId40"/>
    <p:sldId id="477" r:id="rId41"/>
    <p:sldId id="478" r:id="rId42"/>
    <p:sldId id="479" r:id="rId43"/>
    <p:sldId id="480" r:id="rId44"/>
    <p:sldId id="481" r:id="rId45"/>
    <p:sldId id="482" r:id="rId46"/>
    <p:sldId id="483" r:id="rId47"/>
    <p:sldId id="484" r:id="rId48"/>
    <p:sldId id="485" r:id="rId49"/>
    <p:sldId id="487" r:id="rId50"/>
    <p:sldId id="488" r:id="rId51"/>
    <p:sldId id="490" r:id="rId52"/>
    <p:sldId id="496" r:id="rId53"/>
    <p:sldId id="498" r:id="rId54"/>
    <p:sldId id="499" r:id="rId55"/>
    <p:sldId id="500" r:id="rId56"/>
    <p:sldId id="501" r:id="rId57"/>
    <p:sldId id="502" r:id="rId58"/>
    <p:sldId id="503" r:id="rId59"/>
    <p:sldId id="504" r:id="rId60"/>
    <p:sldId id="505" r:id="rId61"/>
    <p:sldId id="506" r:id="rId62"/>
    <p:sldId id="507" r:id="rId63"/>
    <p:sldId id="508" r:id="rId64"/>
    <p:sldId id="509" r:id="rId65"/>
    <p:sldId id="510" r:id="rId66"/>
    <p:sldId id="514" r:id="rId67"/>
    <p:sldId id="515" r:id="rId68"/>
    <p:sldId id="516" r:id="rId69"/>
    <p:sldId id="511" r:id="rId70"/>
    <p:sldId id="512" r:id="rId71"/>
    <p:sldId id="517" r:id="rId72"/>
    <p:sldId id="513" r:id="rId73"/>
    <p:sldId id="518" r:id="rId74"/>
    <p:sldId id="521" r:id="rId75"/>
    <p:sldId id="520" r:id="rId76"/>
    <p:sldId id="522" r:id="rId77"/>
    <p:sldId id="523" r:id="rId78"/>
    <p:sldId id="524" r:id="rId79"/>
    <p:sldId id="525" r:id="rId80"/>
    <p:sldId id="527" r:id="rId81"/>
    <p:sldId id="526" r:id="rId82"/>
    <p:sldId id="528" r:id="rId83"/>
    <p:sldId id="529" r:id="rId84"/>
    <p:sldId id="530" r:id="rId85"/>
    <p:sldId id="531" r:id="rId86"/>
    <p:sldId id="532" r:id="rId87"/>
    <p:sldId id="533" r:id="rId88"/>
    <p:sldId id="534" r:id="rId89"/>
    <p:sldId id="535" r:id="rId90"/>
    <p:sldId id="536" r:id="rId91"/>
    <p:sldId id="537" r:id="rId92"/>
    <p:sldId id="538" r:id="rId93"/>
    <p:sldId id="539" r:id="rId94"/>
    <p:sldId id="540" r:id="rId95"/>
    <p:sldId id="542" r:id="rId96"/>
    <p:sldId id="543" r:id="rId97"/>
    <p:sldId id="544" r:id="rId98"/>
    <p:sldId id="545" r:id="rId99"/>
    <p:sldId id="546" r:id="rId100"/>
    <p:sldId id="547" r:id="rId101"/>
    <p:sldId id="548" r:id="rId102"/>
    <p:sldId id="549" r:id="rId103"/>
    <p:sldId id="554" r:id="rId104"/>
    <p:sldId id="550" r:id="rId105"/>
    <p:sldId id="551" r:id="rId106"/>
    <p:sldId id="552" r:id="rId107"/>
    <p:sldId id="553" r:id="rId108"/>
  </p:sldIdLst>
  <p:sldSz cx="9144000" cy="6858000" type="screen4x3"/>
  <p:notesSz cx="6858000" cy="9144000"/>
  <p:embeddedFontLst>
    <p:embeddedFont>
      <p:font typeface="ATT Aleck Sans" panose="020B0503020203020204" pitchFamily="34" charset="0"/>
      <p:regular r:id="rId111"/>
      <p:bold r:id="rId112"/>
      <p:italic r:id="rId113"/>
      <p:boldItalic r:id="rId114"/>
    </p:embeddedFont>
    <p:embeddedFont>
      <p:font typeface="Georgia" panose="02040502050405020303" pitchFamily="18" charset="0"/>
      <p:regular r:id="rId115"/>
      <p:bold r:id="rId116"/>
      <p:italic r:id="rId117"/>
      <p:boldItalic r:id="rId118"/>
    </p:embeddedFont>
    <p:embeddedFont>
      <p:font typeface="Segoe UI" panose="020B0502040204020203" pitchFamily="34" charset="0"/>
      <p:regular r:id="rId119"/>
      <p:bold r:id="rId120"/>
      <p:italic r:id="rId121"/>
      <p:boldItalic r:id="rId122"/>
    </p:embeddedFont>
    <p:embeddedFont>
      <p:font typeface="Segoe UI Semilight" panose="020B0402040204020203" pitchFamily="34" charset="0"/>
      <p:regular r:id="rId123"/>
      <p:italic r:id="rId124"/>
    </p:embeddedFont>
    <p:embeddedFont>
      <p:font typeface="Wingdings 2" pitchFamily="2" charset="2"/>
      <p:regular r:id="rId125"/>
    </p:embeddedFont>
  </p:embeddedFontLst>
  <p:custDataLst>
    <p:tags r:id="rId12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98A447-FE25-82A1-CA18-234A2FA66231}" name="Symone Villasenor" initials="SV" userId="S::svillasenor@ala.org::751823e2-d0cf-4f8e-b0b7-1f1f9bc93bf2" providerId="AD"/>
  <p188:author id="{5BFAFFA1-ADAA-9454-30CD-2462C4C0CC1D}" name="Michelle Frisque" initials="MF" userId="S::mfrisque@tpl.ca::53da45fe-ec62-4650-b7b2-cb8885d0d74e" providerId="AD"/>
  <p188:author id="{E3DC16A2-4916-A488-FC3E-295A13DF6369}" name="michelle@frisqueconsulting.com" initials="mi" userId="S::urn:spo:guest#michelle@frisqueconsulting.com::" providerId="AD"/>
  <p188:author id="{212F81B1-5740-5905-E826-3DBD2C3DDA5A}" name="OLDHAM, GWENDOLYN M" initials="OGM" userId="S::GO8189@att.com::649404fb-0c3e-4b14-95bc-5b106f6fbb36" providerId="AD"/>
  <p188:author id="{522EB7D8-919C-3B81-40E2-0E69B13CDB06}" name="vc8724@att.com" initials="vc" userId="S::urn:spo:guest#vc8724@att.com::" providerId="AD"/>
  <p188:author id="{3C95D8E0-BD8D-3331-11E7-7341778080B7}" name="Michelle Frisque" initials="MF" userId="S::michelle@frisqueconsulting.com::37aced1b-b634-4327-9d0e-5eacb81a0bca" providerId="AD"/>
  <p188:author id="{D5EAFDE2-49DB-DAA5-4050-A681528717BD}" name="mbietila@ala.org" initials="mb" userId="S::urn:spo:guest#mbietila@ala.org::" providerId="AD"/>
  <p188:author id="{867D0FF4-B90A-2820-0B8F-3B59AC509993}" name="OSUNA BENFANTE, JOY" initials="OJ" userId="S::jo547v@att.com::a5408760-d216-43c0-937b-59897d300ab3" providerId="AD"/>
  <p188:author id="{B3BED9FD-2B99-13FA-5507-8EB0B46CA5A2}" name="Mary Beth Faccioli" initials="MBF" userId="S::marybeth@learningalchemy.com::fdd4d201-c0c2-406e-b945-6eded95e2856"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OSUNA BENFANTE, JOY" initials="OBJ" lastIdx="106" clrIdx="0">
    <p:extLst>
      <p:ext uri="{19B8F6BF-5375-455C-9EA6-DF929625EA0E}">
        <p15:presenceInfo xmlns:p15="http://schemas.microsoft.com/office/powerpoint/2012/main" userId="S::jo547v@att.com::a5408760-d216-43c0-937b-59897d300ab3" providerId="AD"/>
      </p:ext>
    </p:extLst>
  </p:cmAuthor>
  <p:cmAuthor id="2" name="Symone Villasenor" initials="SV" lastIdx="42" clrIdx="1">
    <p:extLst>
      <p:ext uri="{19B8F6BF-5375-455C-9EA6-DF929625EA0E}">
        <p15:presenceInfo xmlns:p15="http://schemas.microsoft.com/office/powerpoint/2012/main" userId="S::svillasenor@ala.org::751823e2-d0cf-4f8e-b0b7-1f1f9bc93bf2" providerId="AD"/>
      </p:ext>
    </p:extLst>
  </p:cmAuthor>
  <p:cmAuthor id="3" name="OLDHAM, GWENDOLYN M" initials="OGM" lastIdx="14" clrIdx="2">
    <p:extLst>
      <p:ext uri="{19B8F6BF-5375-455C-9EA6-DF929625EA0E}">
        <p15:presenceInfo xmlns:p15="http://schemas.microsoft.com/office/powerpoint/2012/main" userId="S::GO8189@att.com::649404fb-0c3e-4b14-95bc-5b106f6fbb36" providerId="AD"/>
      </p:ext>
    </p:extLst>
  </p:cmAuthor>
  <p:cmAuthor id="4" name="Michelle Frisque" initials="MF" lastIdx="33" clrIdx="3">
    <p:extLst>
      <p:ext uri="{19B8F6BF-5375-455C-9EA6-DF929625EA0E}">
        <p15:presenceInfo xmlns:p15="http://schemas.microsoft.com/office/powerpoint/2012/main" userId="S::mfrisque@chipublib.org::b549717c-11bd-4814-b32b-ee1a39f62b3d" providerId="AD"/>
      </p:ext>
    </p:extLst>
  </p:cmAuthor>
  <p:cmAuthor id="5" name="Kirsti MacPherson" initials="KMac" lastIdx="1" clrIdx="4">
    <p:extLst>
      <p:ext uri="{19B8F6BF-5375-455C-9EA6-DF929625EA0E}">
        <p15:presenceInfo xmlns:p15="http://schemas.microsoft.com/office/powerpoint/2012/main" userId="Kirsti MacPher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681A"/>
    <a:srgbClr val="009FDB"/>
    <a:srgbClr val="00A4CF"/>
    <a:srgbClr val="0C41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9BEC36-4208-86A6-EEF4-2CB0B24FE761}" v="3" dt="2025-11-14T21:03:12.7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154"/>
    <p:restoredTop sz="78900"/>
  </p:normalViewPr>
  <p:slideViewPr>
    <p:cSldViewPr snapToGrid="0">
      <p:cViewPr varScale="1">
        <p:scale>
          <a:sx n="92" d="100"/>
          <a:sy n="92" d="100"/>
        </p:scale>
        <p:origin x="1432"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font" Target="fonts/font7.fntdata"/><Relationship Id="rId21" Type="http://schemas.openxmlformats.org/officeDocument/2006/relationships/slide" Target="slides/slide17.xml"/><Relationship Id="rId42" Type="http://schemas.openxmlformats.org/officeDocument/2006/relationships/slide" Target="slides/slide38.xml"/><Relationship Id="rId63" Type="http://schemas.openxmlformats.org/officeDocument/2006/relationships/slide" Target="slides/slide59.xml"/><Relationship Id="rId84" Type="http://schemas.openxmlformats.org/officeDocument/2006/relationships/slide" Target="slides/slide80.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font" Target="fonts/font13.fntdata"/><Relationship Id="rId128" Type="http://schemas.openxmlformats.org/officeDocument/2006/relationships/presProps" Target="pres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font" Target="fonts/font3.fntdata"/><Relationship Id="rId118" Type="http://schemas.openxmlformats.org/officeDocument/2006/relationships/font" Target="fonts/font8.fntdata"/><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font" Target="fonts/font14.fntdata"/><Relationship Id="rId129" Type="http://schemas.openxmlformats.org/officeDocument/2006/relationships/viewProps" Target="view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font" Target="fonts/font4.fntdata"/><Relationship Id="rId119" Type="http://schemas.openxmlformats.org/officeDocument/2006/relationships/font" Target="fonts/font9.fntdata"/><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0" Type="http://schemas.openxmlformats.org/officeDocument/2006/relationships/theme" Target="theme/theme1.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notesMaster" Target="notesMasters/notesMaster1.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font" Target="fonts/font10.fntdata"/><Relationship Id="rId125" Type="http://schemas.openxmlformats.org/officeDocument/2006/relationships/font" Target="fonts/font15.fntdata"/><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handoutMaster" Target="handoutMasters/handoutMaster1.xml"/><Relationship Id="rId115" Type="http://schemas.openxmlformats.org/officeDocument/2006/relationships/font" Target="fonts/font5.fntdata"/><Relationship Id="rId131"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font" Target="fonts/font11.fntdata"/><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font" Target="fonts/font1.fntdata"/><Relationship Id="rId132" Type="http://schemas.microsoft.com/office/2015/10/relationships/revisionInfo" Target="revisionInfo.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commentAuthors" Target="commentAuthors.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26" Type="http://schemas.openxmlformats.org/officeDocument/2006/relationships/slide" Target="slides/slide22.xml"/><Relationship Id="rId47" Type="http://schemas.openxmlformats.org/officeDocument/2006/relationships/slide" Target="slides/slide43.xml"/><Relationship Id="rId68" Type="http://schemas.openxmlformats.org/officeDocument/2006/relationships/slide" Target="slides/slide64.xml"/><Relationship Id="rId89" Type="http://schemas.openxmlformats.org/officeDocument/2006/relationships/slide" Target="slides/slide85.xml"/><Relationship Id="rId112" Type="http://schemas.openxmlformats.org/officeDocument/2006/relationships/font" Target="fonts/font2.fntdata"/><Relationship Id="rId133"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1D6740-5DBA-4ED8-A50A-6649330A9E7E}" type="datetimeFigureOut">
              <a:rPr lang="en-US" smtClean="0"/>
              <a:t>11/17/25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09C679B-B59F-4B1D-854E-619DF890609E}" type="slidenum">
              <a:rPr lang="en-US" smtClean="0"/>
              <a:t>‹#›</a:t>
            </a:fld>
            <a:endParaRPr lang="en-US"/>
          </a:p>
        </p:txBody>
      </p:sp>
    </p:spTree>
    <p:extLst>
      <p:ext uri="{BB962C8B-B14F-4D97-AF65-F5344CB8AC3E}">
        <p14:creationId xmlns:p14="http://schemas.microsoft.com/office/powerpoint/2010/main" val="19791466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FDD3C-E4D7-44DA-8FF8-718B62107170}" type="datetimeFigureOut">
              <a:rPr lang="en-US" smtClean="0"/>
              <a:t>11/17/25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A2D79-0A70-4F98-91B6-5265C658D6AD}" type="slidenum">
              <a:rPr lang="en-US" smtClean="0"/>
              <a:t>‹#›</a:t>
            </a:fld>
            <a:endParaRPr lang="en-US"/>
          </a:p>
        </p:txBody>
      </p:sp>
    </p:spTree>
    <p:extLst>
      <p:ext uri="{BB962C8B-B14F-4D97-AF65-F5344CB8AC3E}">
        <p14:creationId xmlns:p14="http://schemas.microsoft.com/office/powerpoint/2010/main" val="3833141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3" Type="http://schemas.openxmlformats.org/officeDocument/2006/relationships/hyperlink" Target="mailto:abuse@att.net" TargetMode="External"/><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3" Type="http://schemas.openxmlformats.org/officeDocument/2006/relationships/hyperlink" Target="https://digitalliteracy.att.com/" TargetMode="External"/><Relationship Id="rId2" Type="http://schemas.openxmlformats.org/officeDocument/2006/relationships/slide" Target="../slides/slide102.xml"/><Relationship Id="rId1" Type="http://schemas.openxmlformats.org/officeDocument/2006/relationships/notesMaster" Target="../notesMasters/notesMaster1.xml"/><Relationship Id="rId4" Type="http://schemas.openxmlformats.org/officeDocument/2006/relationships/hyperlink" Target="https://www.digitallearn.org/" TargetMode="Externa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3" Type="http://schemas.openxmlformats.org/officeDocument/2006/relationships/hyperlink" Target="https://digitalliteracy.att.com/learnersurvey" TargetMode="External"/><Relationship Id="rId2" Type="http://schemas.openxmlformats.org/officeDocument/2006/relationships/slide" Target="../slides/slide104.xml"/><Relationship Id="rId1" Type="http://schemas.openxmlformats.org/officeDocument/2006/relationships/notesMaster" Target="../notesMasters/notesMaster1.xml"/><Relationship Id="rId4" Type="http://schemas.openxmlformats.org/officeDocument/2006/relationships/hyperlink" Target="https://learnersurve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1" dirty="0">
                <a:solidFill>
                  <a:srgbClr val="000000"/>
                </a:solidFill>
                <a:effectLst/>
                <a:highlight>
                  <a:srgbClr val="FFFF00"/>
                </a:highlight>
                <a:latin typeface="ATT Aleck Sans" panose="020B0503020203020204"/>
                <a:ea typeface="Times New Roman" panose="02020603050405020304" pitchFamily="18" charset="0"/>
              </a:rPr>
              <a:t>USE POWERPOINT</a:t>
            </a:r>
          </a:p>
          <a:p>
            <a:pPr marL="628650" lvl="1" indent="-171450">
              <a:buFont typeface="Arial" panose="020B0604020202020204" pitchFamily="34" charset="0"/>
              <a:buChar char="•"/>
              <a:defRPr/>
            </a:pPr>
            <a:r>
              <a:rPr lang="en-US" sz="1400" i="0" dirty="0">
                <a:solidFill>
                  <a:srgbClr val="000000"/>
                </a:solidFill>
                <a:effectLst/>
                <a:highlight>
                  <a:srgbClr val="FFFF00"/>
                </a:highlight>
                <a:latin typeface="ATT Aleck Sans" panose="020B0503020203020204"/>
              </a:rPr>
              <a:t>Workshop Introduction</a:t>
            </a:r>
          </a:p>
          <a:p>
            <a:pPr marL="628650" lvl="1" indent="-171450">
              <a:buFont typeface="Arial" panose="020B0604020202020204" pitchFamily="34" charset="0"/>
              <a:buChar char="•"/>
              <a:defRPr/>
            </a:pPr>
            <a:endParaRPr lang="en-US" sz="1400" i="0" dirty="0">
              <a:solidFill>
                <a:srgbClr val="000000"/>
              </a:solidFill>
              <a:effectLst/>
              <a:highlight>
                <a:srgbClr val="FFFF00"/>
              </a:highlight>
              <a:latin typeface="ATT Aleck Sans" panose="020B0503020203020204"/>
              <a:ea typeface="Calibri" panose="020F0502020204030204" pitchFamily="34" charset="0"/>
              <a:cs typeface="Times New Roman" panose="02020603050405020304" pitchFamily="18" charset="0"/>
            </a:endParaRPr>
          </a:p>
          <a:p>
            <a:pPr marR="0" algn="l" rtl="0"/>
            <a:r>
              <a:rPr lang="en-US" sz="1400" i="1" dirty="0">
                <a:solidFill>
                  <a:srgbClr val="000000"/>
                </a:solidFill>
                <a:effectLst/>
                <a:highlight>
                  <a:srgbClr val="FFFF00"/>
                </a:highlight>
                <a:latin typeface="ATT Aleck Sans" panose="020B0503020203020204"/>
                <a:ea typeface="Calibri" panose="020F0502020204030204" pitchFamily="34" charset="0"/>
                <a:cs typeface="Times New Roman" panose="02020603050405020304" pitchFamily="18" charset="0"/>
              </a:rPr>
              <a:t>ADDITIONAL DETAILS: </a:t>
            </a:r>
            <a:r>
              <a:rPr lang="en-US" sz="1200" b="0" i="0" u="none" strike="noStrike" baseline="0" dirty="0">
                <a:solidFill>
                  <a:srgbClr val="000000"/>
                </a:solidFill>
                <a:effectLst/>
                <a:highlight>
                  <a:srgbClr val="FFFF00"/>
                </a:highlight>
                <a:latin typeface="ATT Aleck Sans" panose="020B0503020203020204"/>
                <a:ea typeface="Calibri" panose="020F0502020204030204" pitchFamily="34" charset="0"/>
                <a:cs typeface="Times New Roman" panose="02020603050405020304" pitchFamily="18" charset="0"/>
              </a:rPr>
              <a:t>P</a:t>
            </a:r>
            <a:r>
              <a:rPr lang="en-US" sz="1200" b="0" i="0" u="none" strike="noStrike" baseline="0" dirty="0">
                <a:solidFill>
                  <a:srgbClr val="000000"/>
                </a:solidFill>
                <a:highlight>
                  <a:srgbClr val="FFFF00"/>
                </a:highlight>
                <a:latin typeface="ATT Aleck Sans" panose="020B0503020203020204"/>
              </a:rPr>
              <a:t>lease update this slide with the appropriate information:</a:t>
            </a:r>
            <a:endParaRPr lang="en-US" sz="1200" b="1" i="0" u="none" strike="noStrike" baseline="0" dirty="0">
              <a:solidFill>
                <a:srgbClr val="000000"/>
              </a:solidFill>
              <a:highlight>
                <a:srgbClr val="FFFF00"/>
              </a:highlight>
              <a:latin typeface="ATT Aleck Sans" panose="020B0503020203020204"/>
            </a:endParaRPr>
          </a:p>
          <a:p>
            <a:pPr marL="628650" marR="0" lvl="1" indent="-171450" algn="l" rtl="0">
              <a:buFont typeface="Arial" panose="020B0604020202020204" pitchFamily="34" charset="0"/>
              <a:buChar char="•"/>
            </a:pPr>
            <a:r>
              <a:rPr lang="en-US" sz="1200" b="0" i="0" u="none" strike="noStrike" baseline="0" dirty="0">
                <a:solidFill>
                  <a:srgbClr val="000000"/>
                </a:solidFill>
                <a:highlight>
                  <a:srgbClr val="FFFF00"/>
                </a:highlight>
                <a:latin typeface="ATT Aleck Sans" panose="020B0503020203020204"/>
              </a:rPr>
              <a:t>Instructor name</a:t>
            </a:r>
          </a:p>
          <a:p>
            <a:pPr marL="628650" marR="0" lvl="1" indent="-171450" algn="l" rtl="0">
              <a:buFont typeface="Arial" panose="020B0604020202020204" pitchFamily="34" charset="0"/>
              <a:buChar char="•"/>
            </a:pPr>
            <a:r>
              <a:rPr lang="en-US" sz="1200" b="0" i="0" u="none" strike="noStrike" baseline="0" dirty="0">
                <a:solidFill>
                  <a:srgbClr val="000000"/>
                </a:solidFill>
                <a:highlight>
                  <a:srgbClr val="FFFF00"/>
                </a:highlight>
                <a:latin typeface="ATT Aleck Sans" panose="020B0503020203020204"/>
              </a:rPr>
              <a:t>Instructor affiliation (for example, AT&amp;T employee, library staff, community volunteer, and so on)</a:t>
            </a:r>
          </a:p>
          <a:p>
            <a:pPr marL="628650" marR="0" lvl="1" indent="-171450" algn="l" rtl="0">
              <a:buFont typeface="Arial" panose="020B0604020202020204" pitchFamily="34" charset="0"/>
              <a:buChar char="•"/>
            </a:pPr>
            <a:r>
              <a:rPr lang="en-US" sz="1200" b="0" i="0" u="none" strike="noStrike" baseline="0" dirty="0">
                <a:solidFill>
                  <a:srgbClr val="000000"/>
                </a:solidFill>
                <a:highlight>
                  <a:srgbClr val="FFFF00"/>
                </a:highlight>
                <a:latin typeface="ATT Aleck Sans" panose="020B0503020203020204"/>
              </a:rPr>
              <a:t>Location name </a:t>
            </a:r>
          </a:p>
          <a:p>
            <a:pPr marL="628650" marR="0" lvl="1" indent="-171450" algn="l" rtl="0">
              <a:buFont typeface="Arial" panose="020B0604020202020204" pitchFamily="34" charset="0"/>
              <a:buChar char="•"/>
            </a:pPr>
            <a:endParaRPr lang="en-US" sz="1200" b="0" i="0" u="none" strike="noStrike" baseline="0" dirty="0">
              <a:solidFill>
                <a:srgbClr val="000000"/>
              </a:solidFill>
              <a:highlight>
                <a:srgbClr val="FFFF00"/>
              </a:highlight>
              <a:latin typeface="ATT Aleck Sans" panose="020B0503020203020204"/>
            </a:endParaRPr>
          </a:p>
          <a:p>
            <a:pPr marL="0" marR="0" lvl="0" indent="0" algn="l" rtl="0">
              <a:buFont typeface="Arial" panose="020B0604020202020204" pitchFamily="34" charset="0"/>
              <a:buNone/>
            </a:pPr>
            <a:r>
              <a:rPr lang="en-US" sz="1200" b="0" i="1" u="none" strike="noStrike" baseline="0" dirty="0">
                <a:solidFill>
                  <a:srgbClr val="000000"/>
                </a:solidFill>
                <a:highlight>
                  <a:srgbClr val="FFFF00"/>
                </a:highlight>
                <a:latin typeface="ATT Aleck Sans" panose="020B0503020203020204"/>
              </a:rPr>
              <a:t>INSTRUCTOR NOTE: </a:t>
            </a:r>
            <a:r>
              <a:rPr lang="en-US" sz="1200" b="0" i="0" u="none" strike="noStrike" baseline="0" dirty="0">
                <a:solidFill>
                  <a:srgbClr val="000000"/>
                </a:solidFill>
                <a:highlight>
                  <a:srgbClr val="FFFF00"/>
                </a:highlight>
                <a:latin typeface="ATT Aleck Sans" panose="020B0503020203020204"/>
              </a:rPr>
              <a:t>Before the workshop, please review the Instructor Outline. It provides guidance on what to do to prepare for the workshop, how to conduct the workshop, and what you should do once the workshop ends.</a:t>
            </a:r>
            <a:r>
              <a:rPr lang="en-US" sz="1200" b="1" i="0" u="none" strike="noStrike" baseline="0" dirty="0">
                <a:solidFill>
                  <a:srgbClr val="000000"/>
                </a:solidFill>
                <a:highlight>
                  <a:srgbClr val="FFFF00"/>
                </a:highlight>
                <a:latin typeface="ATT Aleck Sans" panose="020B0503020203020204"/>
              </a:rPr>
              <a:t> </a:t>
            </a:r>
            <a:endParaRPr lang="en-US" sz="1200" b="0" i="0" u="none" strike="noStrike" baseline="0" dirty="0">
              <a:solidFill>
                <a:srgbClr val="000000"/>
              </a:solidFill>
              <a:highlight>
                <a:srgbClr val="FFFF00"/>
              </a:highlight>
              <a:latin typeface="ATT Aleck Sans" panose="020B0503020203020204"/>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n-US"/>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400" b="0" i="0" u="none" strike="noStrike" kern="1200" baseline="0" dirty="0">
                <a:solidFill>
                  <a:srgbClr val="000000"/>
                </a:solidFill>
                <a:latin typeface="ATT Aleck Sans" panose="020B0503020203020204"/>
              </a:rPr>
              <a:t>USE POWERPOINT</a:t>
            </a:r>
          </a:p>
          <a:p>
            <a:pPr marL="628650" lvl="1" indent="-171450" rtl="0">
              <a:buFont typeface="Arial" panose="020B0604020202020204" pitchFamily="34" charset="0"/>
              <a:buChar char="•"/>
            </a:pPr>
            <a:r>
              <a:rPr lang="en-US" sz="1400" b="0" i="0" u="none" strike="noStrike" kern="1200" baseline="0" dirty="0">
                <a:solidFill>
                  <a:srgbClr val="000000"/>
                </a:solidFill>
                <a:latin typeface="ATT Aleck Sans" panose="020B0503020203020204"/>
              </a:rPr>
              <a:t>Workshop Introduction</a:t>
            </a:r>
          </a:p>
          <a:p>
            <a:pPr marL="628650" lvl="1" indent="-171450" rtl="0">
              <a:buFont typeface="Arial" panose="020B0604020202020204" pitchFamily="34" charset="0"/>
              <a:buChar char="•"/>
            </a:pPr>
            <a:endParaRPr lang="en-US" sz="1200" b="0" i="0" u="none" strike="noStrike" kern="1200" baseline="0" dirty="0">
              <a:solidFill>
                <a:srgbClr val="000000"/>
              </a:solidFill>
              <a:latin typeface="ATT Aleck Sans" panose="020B0503020203020204"/>
            </a:endParaRPr>
          </a:p>
          <a:p>
            <a:pPr marL="0" lvl="0" indent="0" rtl="0">
              <a:buFont typeface="Arial" panose="020B0604020202020204" pitchFamily="34" charset="0"/>
              <a:buNone/>
            </a:pPr>
            <a:r>
              <a:rPr lang="en-US" sz="1200" b="0" i="1" u="none" strike="noStrike" kern="1200" baseline="0" dirty="0">
                <a:solidFill>
                  <a:srgbClr val="000000"/>
                </a:solidFill>
                <a:latin typeface="ATT Aleck Sans" panose="020B0503020203020204"/>
              </a:rPr>
              <a:t>INSTRUCTOR NOTE: </a:t>
            </a:r>
            <a:r>
              <a:rPr lang="en-US" sz="1200" b="0" i="0" u="none" strike="noStrike" kern="1200" baseline="0" dirty="0">
                <a:solidFill>
                  <a:srgbClr val="000000"/>
                </a:solidFill>
                <a:latin typeface="ATT Aleck Sans" panose="020B0503020203020204"/>
              </a:rPr>
              <a:t>Please use the Volunteer Instructor Guide for talking points for the presentation. In that document, slide notations begin on page 5.</a:t>
            </a:r>
          </a:p>
          <a:p>
            <a:endParaRPr lang="en-US" dirty="0"/>
          </a:p>
          <a:p>
            <a:r>
              <a:rPr lang="en-US" sz="1200" b="0" i="0" u="none" strike="noStrike" baseline="0" dirty="0">
                <a:latin typeface="ATT Aleck Sans" panose="020B0503020203020204"/>
              </a:rPr>
              <a:t>Welcome! Today’s workshop is provided by AT&amp;T and the Public Library Association.</a:t>
            </a:r>
          </a:p>
          <a:p>
            <a:endParaRPr lang="en-US" sz="1200" b="0" i="0" u="none" strike="noStrike" baseline="0" dirty="0">
              <a:latin typeface="ATT Aleck Sans" panose="020B0503020203020204"/>
            </a:endParaRPr>
          </a:p>
          <a:p>
            <a:r>
              <a:rPr lang="en-US" sz="1200" b="0" i="1" u="none" strike="noStrike" baseline="0" dirty="0">
                <a:latin typeface="ATT Aleck Sans" panose="020B0503020203020204"/>
              </a:rPr>
              <a:t>INSTRUCTOR NOTE: </a:t>
            </a:r>
            <a:r>
              <a:rPr lang="en-US" sz="1200" b="0" i="0" u="none" strike="noStrike" baseline="0" dirty="0">
                <a:latin typeface="ATT Aleck Sans" panose="020B0503020203020204"/>
              </a:rPr>
              <a:t>Include thank-you to community collaborator if applicable. </a:t>
            </a:r>
          </a:p>
          <a:p>
            <a:endParaRPr lang="en-US" sz="1200" i="1" kern="1200" dirty="0">
              <a:solidFill>
                <a:schemeClr val="tx1"/>
              </a:solidFill>
              <a:effectLst/>
              <a:latin typeface="+mn-lt"/>
              <a:ea typeface="+mn-ea"/>
              <a:cs typeface="+mn-cs"/>
            </a:endParaRPr>
          </a:p>
          <a:p>
            <a:pPr marR="0" algn="l" rtl="0"/>
            <a:r>
              <a:rPr lang="en-US" sz="1200" b="0" i="0" u="none" strike="noStrike" baseline="0" dirty="0">
                <a:latin typeface="ATT Aleck Sans" panose="020B0503020203020204"/>
              </a:rPr>
              <a:t>My name is </a:t>
            </a:r>
            <a:r>
              <a:rPr lang="en-US" sz="1200" b="1" i="0" u="none" strike="noStrike" baseline="0" dirty="0">
                <a:latin typeface="ATT Aleck Sans" panose="020B0503020203020204"/>
              </a:rPr>
              <a:t>&lt;your name here&gt;</a:t>
            </a:r>
            <a:r>
              <a:rPr lang="en-US" sz="1200" b="0" i="0" u="none" strike="noStrike" baseline="0" dirty="0">
                <a:latin typeface="ATT Aleck Sans" panose="020B0503020203020204"/>
              </a:rPr>
              <a:t> and I am </a:t>
            </a:r>
            <a:r>
              <a:rPr lang="en-US" sz="1200" b="1" i="0" u="none" strike="noStrike" baseline="0" dirty="0">
                <a:latin typeface="ATT Aleck Sans" panose="020B0503020203020204"/>
              </a:rPr>
              <a:t>&lt;brief description of yourself&gt;</a:t>
            </a:r>
            <a:r>
              <a:rPr lang="en-US" sz="1200" b="0" i="0" u="none" strike="noStrike" baseline="0" dirty="0">
                <a:latin typeface="ATT Aleck Sans" panose="020B0503020203020204"/>
              </a:rPr>
              <a:t>. Before we get started, here are a few housekeeping items</a:t>
            </a:r>
            <a:r>
              <a:rPr lang="en-US" sz="1200" b="0" i="0" u="none" strike="noStrike" baseline="0" dirty="0">
                <a:solidFill>
                  <a:srgbClr val="000000"/>
                </a:solidFill>
                <a:latin typeface="ATT Aleck Sans" panose="020B0503020203020204"/>
              </a:rPr>
              <a:t>: [Mention the items that are relevant to your workshop.]</a:t>
            </a:r>
            <a:endParaRPr lang="en-US" sz="1200" b="0" i="1" u="none" strike="noStrike" baseline="0" dirty="0">
              <a:solidFill>
                <a:srgbClr val="000000"/>
              </a:solidFill>
              <a:latin typeface="ATT Aleck Sans" panose="020B0503020203020204"/>
            </a:endParaRP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Where are the restrooms?</a:t>
            </a: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Where are the emergency exits?</a:t>
            </a: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When/how to ask questions. Point to the page number located on each slide for participants to write down along with the question.  </a:t>
            </a: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If you have a cell phone with you, please make sure to either turn it off or set to silent.</a:t>
            </a: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Will there be a break?</a:t>
            </a:r>
          </a:p>
          <a:p>
            <a:pPr marL="628650" marR="0" lvl="1" indent="-171450" algn="l" rtl="0">
              <a:buFont typeface="Arial" panose="020B0604020202020204" pitchFamily="34" charset="0"/>
              <a:buChar char="•"/>
            </a:pPr>
            <a:r>
              <a:rPr lang="en-US" sz="1200" b="0" i="0" u="none" strike="noStrike" baseline="0" dirty="0">
                <a:solidFill>
                  <a:srgbClr val="000000"/>
                </a:solidFill>
                <a:latin typeface="ATT Aleck Sans" panose="020B0503020203020204"/>
              </a:rPr>
              <a:t>If the workshop is virtual, include instructions on how learners can mute and unmute themselves. </a:t>
            </a:r>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a:p>
        </p:txBody>
      </p:sp>
    </p:spTree>
    <p:extLst>
      <p:ext uri="{BB962C8B-B14F-4D97-AF65-F5344CB8AC3E}">
        <p14:creationId xmlns:p14="http://schemas.microsoft.com/office/powerpoint/2010/main" val="3213726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a:effectLst/>
                <a:latin typeface="ATT Aleck Sans" panose="020B0503020203020204" pitchFamily="34" charset="0"/>
                <a:ea typeface="Calibri" panose="020F0502020204030204" pitchFamily="34" charset="0"/>
                <a:cs typeface="Times New Roman" panose="02020603050405020304" pitchFamily="18" charset="0"/>
              </a:rPr>
              <a:t>USE POWERPOINT</a:t>
            </a:r>
          </a:p>
          <a:p>
            <a:pPr marL="742950" marR="0" lvl="1" indent="-285750">
              <a:spcBef>
                <a:spcPts val="0"/>
              </a:spcBef>
              <a:spcAft>
                <a:spcPts val="0"/>
              </a:spcAft>
              <a:buFont typeface="Arial" panose="020B0604020202020204" pitchFamily="34" charset="0"/>
              <a:buChar char="•"/>
            </a:pPr>
            <a:r>
              <a:rPr lang="en-US" sz="1800" b="0" i="0" u="none" strike="noStrike" kern="1200" baseline="0">
                <a:solidFill>
                  <a:srgbClr val="000000"/>
                </a:solidFill>
                <a:latin typeface="ATT Aleck Sans" panose="020B0503020203020204"/>
              </a:rPr>
              <a:t>Workshop Introduction</a:t>
            </a:r>
          </a:p>
          <a:p>
            <a:pPr marL="0" marR="0">
              <a:spcBef>
                <a:spcPts val="0"/>
              </a:spcBef>
              <a:spcAft>
                <a:spcPts val="0"/>
              </a:spcAft>
            </a:pPr>
            <a:endParaRPr lang="en-US" sz="1800">
              <a:effectLst/>
              <a:latin typeface="ATT Aleck Sans" panose="020B0503020203020204" pitchFamily="34" charset="0"/>
              <a:ea typeface="Calibri" panose="020F0502020204030204" pitchFamily="34" charset="0"/>
              <a:cs typeface="Times New Roman" panose="02020603050405020304" pitchFamily="18" charset="0"/>
            </a:endParaRPr>
          </a:p>
          <a:p>
            <a:pPr marR="0" algn="l" rtl="0"/>
            <a:r>
              <a:rPr lang="en-US" sz="1800">
                <a:effectLst/>
                <a:latin typeface="ATT Aleck Sans" panose="020B0503020203020204" pitchFamily="34" charset="0"/>
                <a:ea typeface="Calibri" panose="020F0502020204030204" pitchFamily="34" charset="0"/>
                <a:cs typeface="Times New Roman" panose="02020603050405020304" pitchFamily="18" charset="0"/>
              </a:rPr>
              <a:t>In this workshop, you will learn about cybersecurity—in other words, keeping your accounts and identity safe online. We’ll work on building skills and confidence to keep you safe online. </a:t>
            </a:r>
          </a:p>
          <a:p>
            <a:pPr marR="0" algn="l" rtl="0"/>
            <a:endParaRPr lang="en-US" sz="1800">
              <a:effectLst/>
              <a:latin typeface="ATT Aleck Sans" panose="020B0503020203020204" pitchFamily="34" charset="0"/>
              <a:ea typeface="Calibri" panose="020F0502020204030204" pitchFamily="34" charset="0"/>
              <a:cs typeface="Times New Roman" panose="02020603050405020304" pitchFamily="18" charset="0"/>
            </a:endParaRPr>
          </a:p>
          <a:p>
            <a:pPr marR="0" algn="l" rtl="0"/>
            <a:r>
              <a:rPr lang="en-US" sz="1800">
                <a:effectLst/>
                <a:latin typeface="ATT Aleck Sans" panose="020B0503020203020204" pitchFamily="34" charset="0"/>
                <a:ea typeface="Calibri" panose="020F0502020204030204" pitchFamily="34" charset="0"/>
                <a:cs typeface="Times New Roman" panose="02020603050405020304" pitchFamily="18" charset="0"/>
              </a:rPr>
              <a:t>This will include </a:t>
            </a:r>
            <a:r>
              <a:rPr lang="en-US" sz="1800" b="0" i="0" u="none" strike="noStrike" baseline="0">
                <a:latin typeface="ATT Aleck Sans" panose="020B0503020203020204" pitchFamily="34" charset="0"/>
              </a:rPr>
              <a:t>creating safe and secure accounts and passwords, identifying the most common types of scams, recognizing the warning signs, knowing how to respond when you suspect something is a scam, and reporting a scam. </a:t>
            </a:r>
          </a:p>
          <a:p>
            <a:pPr marL="0" marR="0">
              <a:spcBef>
                <a:spcPts val="0"/>
              </a:spcBef>
              <a:spcAft>
                <a:spcPts val="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a:effectLst/>
                <a:latin typeface="ATT Aleck Sans" panose="020B0503020203020204" pitchFamily="34" charset="0"/>
                <a:ea typeface="Calibri" panose="020F0502020204030204" pitchFamily="34" charset="0"/>
                <a:cs typeface="Times New Roman" panose="02020603050405020304" pitchFamily="18" charset="0"/>
              </a:rPr>
              <a:t>You’ll also learn Tips and Tricks to protect yourself and avoid scams.</a:t>
            </a:r>
            <a:r>
              <a:rPr lang="en-US" sz="1800" b="0">
                <a:effectLst/>
                <a:latin typeface="ATT Aleck Sans" panose="020B0503020203020204" pitchFamily="34" charset="0"/>
                <a:ea typeface="Calibri" panose="020F0502020204030204" pitchFamily="34" charset="0"/>
                <a:cs typeface="Times New Roman" panose="02020603050405020304" pitchFamily="18" charset="0"/>
              </a:rPr>
              <a:t> And, you will have opportunities to Practice what you’ve learned</a:t>
            </a:r>
            <a:r>
              <a:rPr lang="en-US" sz="1800">
                <a:effectLst/>
                <a:latin typeface="ATT Aleck Sans" panose="020B0503020203020204" pitchFamily="34"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a:effectLst/>
              <a:latin typeface="ATT Aleck Sans" panose="020B0503020203020204" pitchFamily="34" charset="0"/>
              <a:ea typeface="Calibri" panose="020F0502020204030204" pitchFamily="34" charset="0"/>
            </a:endParaRPr>
          </a:p>
          <a:p>
            <a:r>
              <a:rPr lang="en-US" sz="1800">
                <a:effectLst/>
                <a:latin typeface="ATT Aleck Sans" panose="020B0503020203020204" pitchFamily="34" charset="0"/>
                <a:ea typeface="Calibri" panose="020F0502020204030204" pitchFamily="34" charset="0"/>
              </a:rPr>
              <a:t>Let’s get started!</a:t>
            </a:r>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a:p>
        </p:txBody>
      </p:sp>
    </p:spTree>
    <p:extLst>
      <p:ext uri="{BB962C8B-B14F-4D97-AF65-F5344CB8AC3E}">
        <p14:creationId xmlns:p14="http://schemas.microsoft.com/office/powerpoint/2010/main" val="2359184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Introduction</a:t>
            </a:r>
            <a:endParaRPr lang="en-US" sz="1400" i="0">
              <a:solidFill>
                <a:srgbClr val="000000"/>
              </a:solidFill>
              <a:effectLst/>
              <a:latin typeface="ATT Aleck Sans" panose="020B0503020203020204"/>
              <a:ea typeface="Times New Roman" panose="02020603050405020304" pitchFamily="18" charset="0"/>
              <a:cs typeface="ATT Aleck Sans"/>
            </a:endParaRP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Calibri" panose="020F0502020204030204" pitchFamily="34" charset="0"/>
              <a:cs typeface="Calibri" panose="020F0502020204030204" pitchFamily="34" charset="0"/>
            </a:endParaRPr>
          </a:p>
          <a:p>
            <a:pPr marL="0" lvl="0" indent="0">
              <a:buFont typeface="Arial" panose="020B0604020202020204" pitchFamily="34" charset="0"/>
              <a:buNone/>
              <a:defRPr/>
            </a:pPr>
            <a:r>
              <a:rPr lang="en-US" sz="1800">
                <a:solidFill>
                  <a:srgbClr val="000000"/>
                </a:solidFill>
                <a:effectLst/>
                <a:latin typeface="Calibri"/>
                <a:ea typeface="Calibri"/>
                <a:cs typeface="Calibri"/>
              </a:rPr>
              <a:t>Today we are going to talk about how to use the internet safely. This is also called Cybersecurity. Cybersecurity is how we protect and keep safe —our identity, our personal data, and our financial assets— when we’re online. </a:t>
            </a:r>
            <a:endParaRPr lang="en-US" sz="1800">
              <a:effectLst/>
              <a:latin typeface="Calibri"/>
              <a:ea typeface="Calibri"/>
              <a:cs typeface="Calibri"/>
            </a:endParaRPr>
          </a:p>
          <a:p>
            <a:pPr marL="0" marR="0">
              <a:lnSpc>
                <a:spcPct val="107000"/>
              </a:lnSpc>
              <a:spcBef>
                <a:spcPts val="0"/>
              </a:spcBef>
              <a:spcAft>
                <a:spcPts val="800"/>
              </a:spcAft>
            </a:pPr>
            <a:r>
              <a:rPr lang="en-US" sz="1800">
                <a:solidFill>
                  <a:srgbClr val="000000"/>
                </a:solidFill>
                <a:effectLst/>
                <a:latin typeface="Calibri"/>
                <a:ea typeface="Calibri"/>
                <a:cs typeface="Calibri"/>
              </a:rPr>
              <a:t> </a:t>
            </a:r>
            <a:endParaRPr lang="en-US" sz="1800">
              <a:effectLst/>
              <a:latin typeface="Calibri"/>
              <a:ea typeface="Calibri"/>
              <a:cs typeface="Calibri"/>
            </a:endParaRPr>
          </a:p>
          <a:p>
            <a:r>
              <a:rPr lang="en-US" sz="1800">
                <a:solidFill>
                  <a:srgbClr val="000000"/>
                </a:solidFill>
                <a:effectLst/>
                <a:latin typeface="Calibri"/>
                <a:ea typeface="Calibri"/>
                <a:cs typeface="Calibri"/>
              </a:rPr>
              <a:t>For people like you and me, cybersecurity means that 1) your personal data is only accessible to you or others you authorize and safe from those we do not want to have access to it, and that 2) our devices—laptops, desktop computers, smartphones, tablets, and gaming devices —  </a:t>
            </a:r>
            <a:r>
              <a:rPr lang="en-US">
                <a:solidFill>
                  <a:srgbClr val="000000"/>
                </a:solidFill>
                <a:effectLst/>
              </a:rPr>
              <a:t>work properly</a:t>
            </a:r>
            <a:r>
              <a:rPr lang="en-US">
                <a:solidFill>
                  <a:srgbClr val="000000"/>
                </a:solidFill>
              </a:rPr>
              <a:t>, are secure</a:t>
            </a:r>
            <a:r>
              <a:rPr lang="en-US">
                <a:solidFill>
                  <a:srgbClr val="000000"/>
                </a:solidFill>
                <a:effectLst/>
              </a:rPr>
              <a:t> and free from malware</a:t>
            </a:r>
            <a:r>
              <a:rPr lang="en-US">
                <a:solidFill>
                  <a:srgbClr val="000000"/>
                </a:solidFill>
              </a:rPr>
              <a:t> like viruses</a:t>
            </a:r>
            <a:r>
              <a:rPr lang="en-US" sz="1800">
                <a:solidFill>
                  <a:srgbClr val="000000"/>
                </a:solidFill>
                <a:effectLst/>
                <a:latin typeface="Calibri"/>
                <a:ea typeface="Calibri"/>
                <a:cs typeface="Calibri"/>
              </a:rPr>
              <a:t>. </a:t>
            </a:r>
          </a:p>
          <a:p>
            <a:endParaRPr lang="en-US" sz="1800">
              <a:solidFill>
                <a:srgbClr val="000000"/>
              </a:solidFill>
              <a:effectLst/>
              <a:latin typeface="Calibri" panose="020F0502020204030204" pitchFamily="34" charset="0"/>
              <a:ea typeface="Calibri" panose="020F0502020204030204" pitchFamily="34" charset="0"/>
            </a:endParaRPr>
          </a:p>
          <a:p>
            <a:endParaRPr lang="en-US" sz="1800">
              <a:solidFill>
                <a:srgbClr val="000000"/>
              </a:solidFill>
              <a:effectLst/>
              <a:latin typeface="Calibri" panose="020F0502020204030204" pitchFamily="34" charset="0"/>
              <a:ea typeface="Calibri" panose="020F0502020204030204" pitchFamily="34" charset="0"/>
            </a:endParaRPr>
          </a:p>
          <a:p>
            <a:endParaRPr lang="en-US" sz="1800">
              <a:solidFill>
                <a:srgbClr val="000000"/>
              </a:solidFill>
              <a:effectLst/>
              <a:latin typeface="Calibri" panose="020F0502020204030204" pitchFamily="34" charset="0"/>
              <a:ea typeface="Calibri" panose="020F0502020204030204" pitchFamily="34"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a:p>
        </p:txBody>
      </p:sp>
    </p:spTree>
    <p:extLst>
      <p:ext uri="{BB962C8B-B14F-4D97-AF65-F5344CB8AC3E}">
        <p14:creationId xmlns:p14="http://schemas.microsoft.com/office/powerpoint/2010/main" val="89297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CB12B-7A68-9314-6019-D911F6C4C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2737AC-F4F2-7952-1D15-6454B0D102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92CA1-02D5-CCFC-CD45-A3AFA10C417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Introduction</a:t>
            </a:r>
            <a:endParaRPr lang="en-US" sz="1400" i="0">
              <a:solidFill>
                <a:srgbClr val="000000"/>
              </a:solidFill>
              <a:effectLst/>
              <a:latin typeface="ATT Aleck Sans" panose="020B0503020203020204"/>
              <a:ea typeface="Times New Roman" panose="02020603050405020304" pitchFamily="18" charset="0"/>
              <a:cs typeface="ATT Aleck Sans"/>
            </a:endParaRPr>
          </a:p>
          <a:p>
            <a:endParaRPr lang="en-US" sz="2800" kern="1200">
              <a:solidFill>
                <a:schemeClr val="tx1"/>
              </a:solidFill>
              <a:effectLst/>
              <a:latin typeface="+mn-lt"/>
              <a:ea typeface="+mn-ea"/>
              <a:cs typeface="+mn-cs"/>
            </a:endParaRPr>
          </a:p>
          <a:p>
            <a:pPr>
              <a:defRPr/>
            </a:pPr>
            <a:r>
              <a:rPr lang="en-US">
                <a:latin typeface="ATT Aleck Sans"/>
                <a:ea typeface="ＭＳ Ｐゴシック"/>
              </a:rPr>
              <a:t>Malware, short for malicious software, is a virus created to harm a computing device. </a:t>
            </a:r>
            <a:r>
              <a:rPr lang="en-US" sz="1200"/>
              <a:t>It can take many shapes—from viruses that infect your favorite devices to spyware and adware that tracks your online activities.</a:t>
            </a:r>
            <a:endParaRPr lang="en-US" sz="1200">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Fraudsters and scammers use malware to steal sensitive information, such as your identity, money from your accounts, or other information you do not want to share with others. Use caution when downloading software or clicking on links from sources you do not know – it could be malware.</a:t>
            </a:r>
            <a:endParaRPr lang="en-US">
              <a:latin typeface="ATT Aleck Sans"/>
              <a:ea typeface="ＭＳ Ｐゴシック"/>
              <a:cs typeface="ATT Aleck Sans"/>
            </a:endParaRPr>
          </a:p>
          <a:p>
            <a:endParaRPr lang="en-US"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EC57622-26C3-1C1F-B385-BD1DF4D85354}"/>
              </a:ext>
            </a:extLst>
          </p:cNvPr>
          <p:cNvSpPr>
            <a:spLocks noGrp="1"/>
          </p:cNvSpPr>
          <p:nvPr>
            <p:ph type="sldNum" sz="quarter" idx="5"/>
          </p:nvPr>
        </p:nvSpPr>
        <p:spPr/>
        <p:txBody>
          <a:bodyPr/>
          <a:lstStyle/>
          <a:p>
            <a:fld id="{0A1A2D79-0A70-4F98-91B6-5265C658D6AD}" type="slidenum">
              <a:rPr lang="en-US" smtClean="0"/>
              <a:t>5</a:t>
            </a:fld>
            <a:endParaRPr lang="en-US"/>
          </a:p>
        </p:txBody>
      </p:sp>
    </p:spTree>
    <p:extLst>
      <p:ext uri="{BB962C8B-B14F-4D97-AF65-F5344CB8AC3E}">
        <p14:creationId xmlns:p14="http://schemas.microsoft.com/office/powerpoint/2010/main" val="931354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a:t>
            </a:r>
            <a:r>
              <a:rPr lang="en-US" sz="1400" i="0">
                <a:solidFill>
                  <a:srgbClr val="000000"/>
                </a:solidFill>
                <a:effectLst/>
                <a:latin typeface="ATT Aleck Sans" panose="020B0503020203020204"/>
                <a:ea typeface="Times New Roman" panose="02020603050405020304" pitchFamily="18" charset="0"/>
              </a:rPr>
              <a:t>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Introduction</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Times New Roman" panose="02020603050405020304" pitchFamily="18" charset="0"/>
            </a:endParaRPr>
          </a:p>
          <a:p>
            <a:pPr marL="0" lvl="0" indent="0">
              <a:buFont typeface="Arial" panose="020B0604020202020204" pitchFamily="34" charset="0"/>
              <a:buNone/>
              <a:defRPr/>
            </a:pPr>
            <a:r>
              <a:rPr lang="en-US" sz="1800" i="0">
                <a:solidFill>
                  <a:srgbClr val="000000"/>
                </a:solidFill>
                <a:effectLst/>
                <a:latin typeface="ATT Aleck Sans" panose="020B0503020203020204"/>
                <a:ea typeface="Times New Roman" panose="02020603050405020304" pitchFamily="18" charset="0"/>
              </a:rPr>
              <a:t>You can do a lot of great things online. Examples include</a:t>
            </a: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Connect with family and friends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Listen to music</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Watch a tv show or movie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Attend a class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Learn a new skill</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Pay bills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Check bank statements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Find a recipe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i="0">
                <a:effectLst/>
                <a:latin typeface="Calibri" panose="020F0502020204030204" pitchFamily="34" charset="0"/>
                <a:ea typeface="Calibri" panose="020F0502020204030204" pitchFamily="34" charset="0"/>
                <a:cs typeface="Times New Roman" panose="02020603050405020304" pitchFamily="18" charset="0"/>
              </a:rPr>
              <a:t>Figure out how to repair something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ATT Aleck Sans" panose="020B0503020203020204" pitchFamily="34" charset="0"/>
                <a:ea typeface="Calibri" panose="020F0502020204030204" pitchFamily="34" charset="0"/>
                <a:cs typeface="Times New Roman" panose="02020603050405020304" pitchFamily="18" charset="0"/>
              </a:rPr>
              <a:t>But sometimes we may not feel safe when doing these activities.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effectLst/>
              <a:latin typeface="ATT Aleck Sans" panose="020B050302020302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a:p>
        </p:txBody>
      </p:sp>
    </p:spTree>
    <p:extLst>
      <p:ext uri="{BB962C8B-B14F-4D97-AF65-F5344CB8AC3E}">
        <p14:creationId xmlns:p14="http://schemas.microsoft.com/office/powerpoint/2010/main" val="1567637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450FB-E229-821F-759D-3E249EB0D7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A8423A-DA29-895B-0EEC-F891C4C1AE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7EFA57-E572-CA23-D808-A345B14E4D0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Introduction: Question</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Calibri" panose="020F0502020204030204" pitchFamily="34" charset="0"/>
              <a:cs typeface="Times New Roman" panose="02020603050405020304" pitchFamily="18" charset="0"/>
            </a:endParaRPr>
          </a:p>
          <a:p>
            <a:pPr marL="0" lvl="0" indent="0">
              <a:buFont typeface="Arial" panose="020B0604020202020204" pitchFamily="34" charset="0"/>
              <a:buNone/>
              <a:defRPr/>
            </a:pPr>
            <a:r>
              <a:rPr lang="en-US" sz="1800" i="1">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the questions on the slide of attendees, have them share their thoughts. Or, you can ask the question, allow a moment for the attendees to think about it, and then discuss. The conversation should be approximately 2-3 minutes.</a:t>
            </a:r>
            <a:endParaRPr lang="en-US" sz="1800" i="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rtl="0"/>
            <a:r>
              <a:rPr lang="en-US" sz="1800" b="0" i="0" u="none" strike="noStrike" kern="1200" baseline="0">
                <a:solidFill>
                  <a:srgbClr val="000000"/>
                </a:solidFill>
                <a:latin typeface="ATT Aleck Sans" panose="020B0503020203020204" pitchFamily="34" charset="0"/>
              </a:rPr>
              <a:t>Have you ever felt unsafe doing something online? </a:t>
            </a:r>
          </a:p>
          <a:p>
            <a:pPr rtl="0"/>
            <a:endParaRPr lang="en-US" sz="1800" b="0" i="0" u="none" strike="noStrike" kern="1200" baseline="0">
              <a:solidFill>
                <a:srgbClr val="000000"/>
              </a:solidFill>
              <a:latin typeface="ATT Aleck Sans" panose="020B0503020203020204" pitchFamily="34" charset="0"/>
            </a:endParaRPr>
          </a:p>
          <a:p>
            <a:pPr marL="0" indent="0" rtl="0">
              <a:buSzPts val="2400"/>
              <a:buFont typeface="Arial" panose="020B0604020202020204" pitchFamily="34" charset="0"/>
              <a:buNone/>
            </a:pPr>
            <a:r>
              <a:rPr lang="en-US" sz="1800" b="0" i="0" u="none" strike="noStrike" kern="1200" baseline="0">
                <a:solidFill>
                  <a:srgbClr val="000000"/>
                </a:solidFill>
                <a:latin typeface="ATT Aleck Sans" panose="020B0503020203020204" pitchFamily="34" charset="0"/>
              </a:rPr>
              <a:t>Why did you feel unsafe and what did you do?</a:t>
            </a:r>
            <a:br>
              <a:rPr lang="en-US" sz="1800" b="0" i="0" u="none" strike="noStrike" kern="1200" baseline="0">
                <a:solidFill>
                  <a:srgbClr val="000000"/>
                </a:solidFill>
                <a:latin typeface="ATT Aleck Sans" panose="020B0503020203020204" pitchFamily="34" charset="0"/>
              </a:rPr>
            </a:br>
            <a:br>
              <a:rPr lang="en-US" sz="1800" b="0" i="0" u="none" strike="noStrike" kern="1200" baseline="0">
                <a:solidFill>
                  <a:srgbClr val="000000"/>
                </a:solidFill>
                <a:latin typeface="ATT Aleck Sans" panose="020B0503020203020204" pitchFamily="34" charset="0"/>
              </a:rPr>
            </a:br>
            <a:r>
              <a:rPr lang="en-US" sz="1800" b="0" i="0" u="none" strike="noStrike" kern="1200" baseline="0">
                <a:solidFill>
                  <a:srgbClr val="000000"/>
                </a:solidFill>
                <a:latin typeface="ATT Aleck Sans" panose="020B0503020203020204" pitchFamily="34" charset="0"/>
              </a:rPr>
              <a:t>Examples could feel unsafe include:</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 did not know the sender</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They were trying to pressure me into acting now</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It did not seem like I could trust them.</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They wanted information I did not want to share e.g. credit card number, username and password, Social Security Number.</a:t>
            </a:r>
            <a:br>
              <a:rPr lang="en-US" sz="1800" b="0" i="0" u="none" strike="noStrike" kern="1200" baseline="0">
                <a:solidFill>
                  <a:srgbClr val="000000"/>
                </a:solidFill>
                <a:latin typeface="ATT Aleck Sans" panose="020B0503020203020204" pitchFamily="34" charset="0"/>
              </a:rPr>
            </a:br>
            <a:endParaRPr lang="en-US" sz="1800" b="0" i="0" u="none" strike="noStrike" kern="1200" baseline="0">
              <a:solidFill>
                <a:srgbClr val="000000"/>
              </a:solidFill>
              <a:latin typeface="ATT Aleck Sans" panose="020B0503020203020204" pitchFamily="34" charset="0"/>
            </a:endParaRPr>
          </a:p>
          <a:p>
            <a:pPr marL="0" indent="0" rtl="0">
              <a:buSzPts val="2400"/>
              <a:buFont typeface="Arial" panose="020B0604020202020204" pitchFamily="34" charset="0"/>
              <a:buNone/>
            </a:pPr>
            <a:r>
              <a:rPr lang="en-US" sz="1800" b="0" i="0" u="none" strike="noStrike" kern="1200" baseline="0">
                <a:solidFill>
                  <a:srgbClr val="000000"/>
                </a:solidFill>
                <a:latin typeface="ATT Aleck Sans" panose="020B0503020203020204" pitchFamily="34" charset="0"/>
              </a:rPr>
              <a:t>What did you do to protect yourself? Examples include:</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 deleted the email or text messages</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 hung up on the caller</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 closed my browser window</a:t>
            </a:r>
          </a:p>
          <a:p>
            <a:pPr marL="285750" indent="-285750" rtl="0">
              <a:buSzPts val="2400"/>
              <a:buFont typeface="Arial" panose="020B0604020202020204" pitchFamily="34" charset="0"/>
              <a:buChar char="•"/>
            </a:pPr>
            <a:r>
              <a:rPr lang="en-US" sz="1800" b="0" i="0" u="none" strike="noStrike" kern="1200" baseline="0">
                <a:solidFill>
                  <a:srgbClr val="000000"/>
                </a:solidFill>
                <a:latin typeface="ATT Aleck Sans" panose="020B0503020203020204" pitchFamily="34" charset="0"/>
              </a:rPr>
              <a:t>I called a friend or family member for help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53E02030-CD23-820F-C90D-FD2345D3CEE4}"/>
              </a:ext>
            </a:extLst>
          </p:cNvPr>
          <p:cNvSpPr>
            <a:spLocks noGrp="1"/>
          </p:cNvSpPr>
          <p:nvPr>
            <p:ph type="sldNum" sz="quarter" idx="5"/>
          </p:nvPr>
        </p:nvSpPr>
        <p:spPr/>
        <p:txBody>
          <a:bodyPr/>
          <a:lstStyle/>
          <a:p>
            <a:fld id="{0A1A2D79-0A70-4F98-91B6-5265C658D6AD}" type="slidenum">
              <a:rPr lang="en-US" smtClean="0"/>
              <a:t>7</a:t>
            </a:fld>
            <a:endParaRPr lang="en-US"/>
          </a:p>
        </p:txBody>
      </p:sp>
    </p:spTree>
    <p:extLst>
      <p:ext uri="{BB962C8B-B14F-4D97-AF65-F5344CB8AC3E}">
        <p14:creationId xmlns:p14="http://schemas.microsoft.com/office/powerpoint/2010/main" val="677320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78ED3-D9DC-246C-9568-E25C39453A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8B6B5C-B707-E41C-C976-3DCA00FA75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806370-49E6-00DD-4B3F-1B51A17CA6DE}"/>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a:t>
            </a:r>
          </a:p>
          <a:p>
            <a:pPr marL="457200" lvl="1" indent="0">
              <a:buFont typeface="Arial" panose="020B0604020202020204" pitchFamily="34" charset="0"/>
              <a:buNone/>
              <a:defRPr/>
            </a:pPr>
            <a:endParaRPr lang="en-US" sz="1400" i="0">
              <a:solidFill>
                <a:srgbClr val="000000"/>
              </a:solidFill>
              <a:effectLst/>
              <a:latin typeface="ATT Aleck Sans" panose="020B0503020203020204"/>
              <a:ea typeface="Times New Roman" panose="02020603050405020304" pitchFamily="18" charset="0"/>
            </a:endParaRPr>
          </a:p>
          <a:p>
            <a:pPr marL="0" indent="0">
              <a:buClr>
                <a:schemeClr val="tx2"/>
              </a:buClr>
              <a:buFont typeface="Arial" panose="020B0604020202020204" pitchFamily="34" charset="0"/>
              <a:buNone/>
            </a:pPr>
            <a:r>
              <a:rPr lang="en-US" sz="1400" i="0">
                <a:solidFill>
                  <a:srgbClr val="000000"/>
                </a:solidFill>
                <a:effectLst/>
                <a:latin typeface="ATT Aleck Sans" panose="020B0503020203020204"/>
                <a:ea typeface="Times New Roman" panose="02020603050405020304" pitchFamily="18" charset="0"/>
              </a:rPr>
              <a:t>Many websites and mobile apps allow you to create a personal account. Your account has a unique username and password. </a:t>
            </a:r>
            <a:r>
              <a:rPr lang="en-US" sz="1400">
                <a:cs typeface="ATT Aleck Sans" panose="020B0503020203020204" pitchFamily="34" charset="0"/>
              </a:rPr>
              <a:t>You create a personal account so your information is </a:t>
            </a:r>
            <a:r>
              <a:rPr lang="en-US" sz="1400" b="1">
                <a:cs typeface="ATT Aleck Sans" panose="020B0503020203020204" pitchFamily="34" charset="0"/>
              </a:rPr>
              <a:t>accessible only to you</a:t>
            </a:r>
            <a:r>
              <a:rPr lang="en-US" sz="1400">
                <a:cs typeface="ATT Aleck Sans" panose="020B0503020203020204" pitchFamily="34" charset="0"/>
              </a:rPr>
              <a:t>.</a:t>
            </a:r>
          </a:p>
          <a:p>
            <a:pPr marL="0" lvl="0" indent="0">
              <a:buFont typeface="Arial" panose="020B0604020202020204" pitchFamily="34" charset="0"/>
              <a:buNone/>
              <a:defRPr/>
            </a:pPr>
            <a:endParaRPr lang="en-US" sz="1400" i="0">
              <a:solidFill>
                <a:srgbClr val="000000"/>
              </a:solidFill>
              <a:effectLst/>
              <a:latin typeface="ATT Aleck Sans" panose="020B0503020203020204"/>
              <a:ea typeface="Times New Roman" panose="02020603050405020304" pitchFamily="18" charset="0"/>
            </a:endParaRPr>
          </a:p>
          <a:p>
            <a:r>
              <a:rPr lang="en-US" sz="1200" kern="120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A26EFB88-264A-3298-5A96-AA469D2C6F4B}"/>
              </a:ext>
            </a:extLst>
          </p:cNvPr>
          <p:cNvSpPr>
            <a:spLocks noGrp="1"/>
          </p:cNvSpPr>
          <p:nvPr>
            <p:ph type="sldNum" sz="quarter" idx="5"/>
          </p:nvPr>
        </p:nvSpPr>
        <p:spPr/>
        <p:txBody>
          <a:bodyPr/>
          <a:lstStyle/>
          <a:p>
            <a:fld id="{0A1A2D79-0A70-4F98-91B6-5265C658D6AD}" type="slidenum">
              <a:rPr lang="en-US" smtClean="0"/>
              <a:t>8</a:t>
            </a:fld>
            <a:endParaRPr lang="en-US"/>
          </a:p>
        </p:txBody>
      </p:sp>
    </p:spTree>
    <p:extLst>
      <p:ext uri="{BB962C8B-B14F-4D97-AF65-F5344CB8AC3E}">
        <p14:creationId xmlns:p14="http://schemas.microsoft.com/office/powerpoint/2010/main" val="112385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73D80-82CD-3285-87E5-87C28F05D8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381DE6-D691-F893-E226-9FE0FF26E5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9EC828-1C99-731A-74DC-CFAD53170120}"/>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Personal Accounts:  Questions</a:t>
            </a:r>
          </a:p>
          <a:p>
            <a:pPr marL="0" marR="0">
              <a:lnSpc>
                <a:spcPct val="107000"/>
              </a:lnSpc>
              <a:spcBef>
                <a:spcPts val="0"/>
              </a:spcBef>
              <a:spcAft>
                <a:spcPts val="800"/>
              </a:spcAft>
            </a:pPr>
            <a:endPar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defRPr/>
            </a:pPr>
            <a:r>
              <a:rPr lang="en-US"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Facilitate a brief discussion with participants. What kind of accounts have you created? </a:t>
            </a:r>
            <a:r>
              <a:rPr lang="en-US" sz="1800" dirty="0">
                <a:solidFill>
                  <a:srgbClr val="000000"/>
                </a:solidFill>
                <a:effectLst/>
                <a:latin typeface="ATT Aleck Sans" panose="020B0503020203020204"/>
                <a:ea typeface="Times New Roman" panose="02020603050405020304" pitchFamily="18" charset="0"/>
              </a:rPr>
              <a:t>The conversation should be approximately 2-3 minutes.</a:t>
            </a:r>
            <a:r>
              <a:rPr lang="en-US" sz="1800" dirty="0">
                <a:effectLst/>
              </a:rPr>
              <a:t> </a:t>
            </a:r>
            <a:endParaRPr lang="en-US"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R="0" algn="l" rtl="0"/>
            <a:r>
              <a:rPr lang="en-US" sz="1800" b="0" i="0" u="none" strike="noStrike" baseline="0" dirty="0">
                <a:latin typeface="ATT Aleck Sans" panose="020B0503020203020204" pitchFamily="34" charset="0"/>
              </a:rPr>
              <a:t>Possible kinds of accounts that attendees may discuss: email, social media, job search sites, schools, banks, credit cards, media and news platforms, video streaming sites, retail sites.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94B1953-8E95-D38C-9165-5769B68BF1D5}"/>
              </a:ext>
            </a:extLst>
          </p:cNvPr>
          <p:cNvSpPr>
            <a:spLocks noGrp="1"/>
          </p:cNvSpPr>
          <p:nvPr>
            <p:ph type="sldNum" sz="quarter" idx="5"/>
          </p:nvPr>
        </p:nvSpPr>
        <p:spPr/>
        <p:txBody>
          <a:bodyPr/>
          <a:lstStyle/>
          <a:p>
            <a:fld id="{0A1A2D79-0A70-4F98-91B6-5265C658D6AD}" type="slidenum">
              <a:rPr lang="en-US" smtClean="0"/>
              <a:t>9</a:t>
            </a:fld>
            <a:endParaRPr lang="en-US"/>
          </a:p>
        </p:txBody>
      </p:sp>
    </p:spTree>
    <p:extLst>
      <p:ext uri="{BB962C8B-B14F-4D97-AF65-F5344CB8AC3E}">
        <p14:creationId xmlns:p14="http://schemas.microsoft.com/office/powerpoint/2010/main" val="565268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rtl="0">
              <a:buFont typeface="Arial" panose="020B0604020202020204" pitchFamily="34" charset="0"/>
              <a:buChar char="•"/>
            </a:pPr>
            <a:r>
              <a:rPr lang="en-US" sz="1400" i="0">
                <a:solidFill>
                  <a:srgbClr val="000000"/>
                </a:solidFill>
                <a:effectLst/>
                <a:latin typeface="ATT Aleck Sans" panose="020B0503020203020204"/>
                <a:ea typeface="Times New Roman" panose="02020603050405020304" pitchFamily="18" charset="0"/>
              </a:rPr>
              <a:t>Personal Accounts </a:t>
            </a:r>
          </a:p>
          <a:p>
            <a:pPr rtl="0"/>
            <a:endParaRPr lang="en-US" sz="1400" b="0" i="0" u="none" strike="noStrike" kern="1200" baseline="0">
              <a:solidFill>
                <a:srgbClr val="000000"/>
              </a:solidFill>
              <a:effectLst/>
              <a:latin typeface="ATT Aleck Sans" panose="020B0503020203020204"/>
            </a:endParaRPr>
          </a:p>
          <a:p>
            <a:pPr marR="0" algn="l" rtl="0"/>
            <a:r>
              <a:rPr lang="en-US" sz="1200" b="0" i="0" u="none" strike="noStrike" baseline="0">
                <a:latin typeface="ATT Aleck Sans" panose="020B0503020203020204" pitchFamily="34" charset="0"/>
              </a:rPr>
              <a:t>A personal account is essential for things like email, where you want to have your own account that’s private to you. Many websites and mobile apps offer or sometimes require a personal account to use them. </a:t>
            </a:r>
          </a:p>
          <a:p>
            <a:pPr marR="0" algn="l" rtl="0"/>
            <a:endParaRPr lang="en-US" sz="1200" b="0" i="0" u="none" strike="noStrike" baseline="0">
              <a:latin typeface="ATT Aleck Sans" panose="020B0503020203020204" pitchFamily="34" charset="0"/>
            </a:endParaRPr>
          </a:p>
          <a:p>
            <a:pPr marR="0" algn="l" rtl="0"/>
            <a:r>
              <a:rPr lang="en-US" sz="1200" b="0" i="0" u="none" strike="noStrike" baseline="0">
                <a:latin typeface="ATT Aleck Sans" panose="020B0503020203020204" pitchFamily="34" charset="0"/>
              </a:rPr>
              <a:t>A primary reason to create a personal account is so you can keep track of what you do on a website or app—watch streaming videos, apply for jobs, track purchases, and more. Some features of websites are available only if you’ve logged into your account. With an online account, you can pay bills for things like phones, rent or mortgage, and utilities. An online account is critical for things like bank accounts and other financial accounts. Why? So only you can access them.</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a:p>
        </p:txBody>
      </p:sp>
    </p:spTree>
    <p:extLst>
      <p:ext uri="{BB962C8B-B14F-4D97-AF65-F5344CB8AC3E}">
        <p14:creationId xmlns:p14="http://schemas.microsoft.com/office/powerpoint/2010/main" val="1861712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91F63D-7FF4-2665-5E40-075A46F021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06BF6F-BA23-13F7-26D2-E07592921D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098807-61A1-81F5-DFDA-3B6ED42719FD}"/>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a:t>
            </a:r>
          </a:p>
          <a:p>
            <a:pPr marL="0" marR="0">
              <a:lnSpc>
                <a:spcPct val="107000"/>
              </a:lnSpc>
              <a:spcBef>
                <a:spcPts val="0"/>
              </a:spcBef>
              <a:spcAft>
                <a:spcPts val="800"/>
              </a:spcAft>
            </a:pPr>
            <a:endParaRPr lang="en-US" sz="1800" i="1">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i="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Most personal accounts require that you create a password to ensure that only you have access to the information in the account.</a:t>
            </a:r>
          </a:p>
          <a:p>
            <a:pPr marL="0" marR="0">
              <a:lnSpc>
                <a:spcPct val="107000"/>
              </a:lnSpc>
              <a:spcBef>
                <a:spcPts val="0"/>
              </a:spcBef>
              <a:spcAft>
                <a:spcPts val="800"/>
              </a:spcAft>
            </a:pPr>
            <a:endParaRPr lang="en-US" sz="1800" i="1">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i="1">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800" i="0">
                <a:solidFill>
                  <a:srgbClr val="000000"/>
                </a:solidFill>
                <a:effectLst/>
                <a:latin typeface="Calibri" panose="020F0502020204030204" pitchFamily="34" charset="0"/>
                <a:ea typeface="Calibri" panose="020F0502020204030204" pitchFamily="34" charset="0"/>
                <a:cs typeface="Calibri" panose="020F0502020204030204" pitchFamily="34" charset="0"/>
              </a:rPr>
              <a:t>Facilitate a brief discussion with attendees— “</a:t>
            </a:r>
            <a:r>
              <a:rPr lang="en-US" sz="1800" i="0">
                <a:solidFill>
                  <a:srgbClr val="000000"/>
                </a:solidFill>
                <a:effectLst/>
                <a:latin typeface="Calibri" panose="020F0502020204030204" pitchFamily="34" charset="0"/>
                <a:ea typeface="Calibri" panose="020F0502020204030204" pitchFamily="34" charset="0"/>
              </a:rPr>
              <a:t>How do you come up with a password?” “How do you make it strong and secure?” </a:t>
            </a:r>
            <a:r>
              <a:rPr lang="en-US" sz="1200" kern="1200">
                <a:solidFill>
                  <a:schemeClr val="tx1"/>
                </a:solidFill>
                <a:effectLst/>
                <a:latin typeface="+mn-lt"/>
                <a:ea typeface="+mn-ea"/>
                <a:cs typeface="+mn-cs"/>
              </a:rPr>
              <a:t>The conversation should be approximately 2-3 minutes.</a:t>
            </a:r>
          </a:p>
          <a:p>
            <a:pPr marL="0" marR="0" lvl="0" indent="0" algn="l" defTabSz="914400">
              <a:lnSpc>
                <a:spcPct val="107000"/>
              </a:lnSpc>
              <a:spcBef>
                <a:spcPts val="0"/>
              </a:spcBef>
              <a:spcAft>
                <a:spcPts val="800"/>
              </a:spcAft>
              <a:buClrTx/>
              <a:buSzTx/>
              <a:buFontTx/>
              <a:buNone/>
              <a:tabLst/>
              <a:defRPr/>
            </a:pPr>
            <a:endParaRPr lang="en-US" sz="1800" i="1">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US" sz="1800" b="0" i="0">
                <a:latin typeface="Calibri"/>
                <a:cs typeface="Calibri"/>
              </a:rPr>
              <a:t>Good answers. Let's learn more on how we can create strong passwords. </a:t>
            </a:r>
            <a:endParaRPr lang="en-US" sz="1800" b="0" i="0" kern="1200">
              <a:solidFill>
                <a:schemeClr val="tx1"/>
              </a:solidFill>
              <a:effectLst/>
              <a:latin typeface="Calibri" panose="020F0502020204030204" pitchFamily="34" charset="0"/>
              <a:cs typeface="Calibri" panose="020F0502020204030204" pitchFamily="34" charset="0"/>
            </a:endParaRPr>
          </a:p>
          <a:p>
            <a:endParaRPr lang="en-US" sz="1800" b="1">
              <a:latin typeface="Calibri" panose="020F0502020204030204" pitchFamily="34" charset="0"/>
              <a:cs typeface="Calibri" panose="020F0502020204030204" pitchFamily="34" charset="0"/>
            </a:endParaRPr>
          </a:p>
          <a:p>
            <a:endParaRPr lang="en-US" b="1">
              <a:cs typeface="Calibri" panose="020F0502020204030204"/>
            </a:endParaRPr>
          </a:p>
        </p:txBody>
      </p:sp>
      <p:sp>
        <p:nvSpPr>
          <p:cNvPr id="4" name="Slide Number Placeholder 3">
            <a:extLst>
              <a:ext uri="{FF2B5EF4-FFF2-40B4-BE49-F238E27FC236}">
                <a16:creationId xmlns:a16="http://schemas.microsoft.com/office/drawing/2014/main" id="{291108B2-947E-97BF-D45B-17F50575054C}"/>
              </a:ext>
            </a:extLst>
          </p:cNvPr>
          <p:cNvSpPr>
            <a:spLocks noGrp="1"/>
          </p:cNvSpPr>
          <p:nvPr>
            <p:ph type="sldNum" sz="quarter" idx="5"/>
          </p:nvPr>
        </p:nvSpPr>
        <p:spPr/>
        <p:txBody>
          <a:bodyPr/>
          <a:lstStyle/>
          <a:p>
            <a:fld id="{0A1A2D79-0A70-4F98-91B6-5265C658D6AD}" type="slidenum">
              <a:rPr lang="en-US" smtClean="0"/>
              <a:t>11</a:t>
            </a:fld>
            <a:endParaRPr lang="en-US"/>
          </a:p>
        </p:txBody>
      </p:sp>
    </p:spTree>
    <p:extLst>
      <p:ext uri="{BB962C8B-B14F-4D97-AF65-F5344CB8AC3E}">
        <p14:creationId xmlns:p14="http://schemas.microsoft.com/office/powerpoint/2010/main" val="2331788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8E18C-1C28-6BDC-01CD-905EC368BC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A44000-C6C0-A88C-0620-7EAFC4A0B5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1E51F-8787-F3AA-B83A-1AA3051A3BEC}"/>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rtl="0">
              <a:buFont typeface="Arial" panose="020B0604020202020204" pitchFamily="34" charset="0"/>
              <a:buChar char="•"/>
            </a:pPr>
            <a:r>
              <a:rPr lang="en-US" sz="1400" i="0">
                <a:solidFill>
                  <a:srgbClr val="000000"/>
                </a:solidFill>
                <a:effectLst/>
                <a:latin typeface="ATT Aleck Sans" panose="020B0503020203020204"/>
                <a:ea typeface="Times New Roman" panose="02020603050405020304" pitchFamily="18" charset="0"/>
              </a:rPr>
              <a:t>Personal Accounts </a:t>
            </a:r>
          </a:p>
          <a:p>
            <a:pPr rtl="0"/>
            <a:endParaRPr lang="en-US" sz="1400" b="0" i="0" u="none" strike="noStrike" kern="1200" baseline="0">
              <a:solidFill>
                <a:srgbClr val="000000"/>
              </a:solidFill>
              <a:effectLst/>
              <a:latin typeface="ATT Aleck Sans" panose="020B0503020203020204"/>
            </a:endParaRPr>
          </a:p>
          <a:p>
            <a:pPr rtl="0"/>
            <a:r>
              <a:rPr lang="en-US" sz="1400" b="0" i="0" u="none" strike="noStrike" kern="1200" baseline="0">
                <a:solidFill>
                  <a:srgbClr val="000000"/>
                </a:solidFill>
                <a:latin typeface="Calibri" panose="020F0502020204030204" pitchFamily="34" charset="0"/>
              </a:rPr>
              <a:t>Most websites and mobile apps include password requirements on their signup forms. These requirements are either listed underneath the form or will display on the screen when the password you create does not meet the requirements.</a:t>
            </a:r>
            <a:endParaRPr lang="en-US" sz="1200" kern="1200">
              <a:solidFill>
                <a:schemeClr val="tx1"/>
              </a:solidFill>
              <a:effectLst/>
              <a:latin typeface="+mn-lt"/>
              <a:ea typeface="+mn-ea"/>
              <a:cs typeface="+mn-cs"/>
            </a:endParaRP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cs typeface="Calibri" panose="020F0502020204030204" pitchFamily="34" charset="0"/>
            </a:endParaRPr>
          </a:p>
          <a:p>
            <a:pPr marL="0" lvl="0" indent="0">
              <a:buFont typeface="Arial" panose="020B0604020202020204" pitchFamily="34" charset="0"/>
              <a:buNone/>
              <a:defRPr/>
            </a:pPr>
            <a:r>
              <a:rPr lang="en-US" sz="1800" b="0" i="1">
                <a:solidFill>
                  <a:srgbClr val="000000"/>
                </a:solidFill>
                <a:effectLst/>
                <a:latin typeface="ATT Aleck Sans" panose="020B0503020203020204"/>
                <a:ea typeface="Times New Roman" panose="02020603050405020304" pitchFamily="18" charset="0"/>
                <a:cs typeface="Calibri" panose="020F0502020204030204" pitchFamily="34" charset="0"/>
              </a:rPr>
              <a:t>INSTRUCTOR NOTE: </a:t>
            </a:r>
            <a:r>
              <a:rPr lang="en-US" sz="1800" i="0">
                <a:solidFill>
                  <a:srgbClr val="000000"/>
                </a:solidFill>
                <a:effectLst/>
                <a:latin typeface="ATT Aleck Sans" panose="020B0503020203020204"/>
                <a:ea typeface="Times New Roman" panose="02020603050405020304" pitchFamily="18" charset="0"/>
                <a:cs typeface="Calibri" panose="020F0502020204030204" pitchFamily="34" charset="0"/>
              </a:rPr>
              <a:t>Click enter to see the items in the bulleted list.</a:t>
            </a:r>
          </a:p>
          <a:p>
            <a:pPr marL="0" lvl="0" indent="0">
              <a:buFont typeface="Arial" panose="020B0604020202020204" pitchFamily="34" charset="0"/>
              <a:buNone/>
              <a:defRPr/>
            </a:pPr>
            <a:r>
              <a:rPr lang="en-US" sz="1800" i="0">
                <a:solidFill>
                  <a:srgbClr val="000000"/>
                </a:solidFill>
                <a:effectLst/>
                <a:latin typeface="ATT Aleck Sans" panose="020B0503020203020204"/>
                <a:ea typeface="Times New Roman" panose="02020603050405020304" pitchFamily="18" charset="0"/>
                <a:cs typeface="Calibri" panose="020F0502020204030204" pitchFamily="34" charset="0"/>
              </a:rPr>
              <a:t>Passwords can usually include numbers, uppercase and lowercase letters, and symbols such as punctuation. If your first try isn’t acceptable, review the website or application requirements. They try adding a capital letter number, or symbol, or making the password longer.</a:t>
            </a:r>
            <a:endParaRPr lang="en-US" sz="1800" i="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lvl="0" indent="0">
              <a:buFont typeface="Arial" panose="020B0604020202020204" pitchFamily="34" charset="0"/>
              <a:buNone/>
              <a:defRPr/>
            </a:pPr>
            <a:endParaRPr lang="en-US" sz="1800" i="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lvl="0" indent="0">
              <a:buFont typeface="Arial" panose="020B0604020202020204" pitchFamily="34" charset="0"/>
              <a:buNone/>
              <a:defRPr/>
            </a:pPr>
            <a:r>
              <a:rPr lang="en-US" sz="1800" i="0">
                <a:solidFill>
                  <a:srgbClr val="000000"/>
                </a:solidFill>
                <a:effectLst/>
                <a:latin typeface="Calibri" panose="020F0502020204030204" pitchFamily="34" charset="0"/>
                <a:ea typeface="Calibri" panose="020F0502020204030204" pitchFamily="34" charset="0"/>
                <a:cs typeface="Calibri" panose="020F0502020204030204" pitchFamily="34" charset="0"/>
              </a:rPr>
              <a:t>In this example, the password must be at least eight characters long, and must contain at least one uppercase letter, one lowercase letter, and one number.</a:t>
            </a:r>
          </a:p>
          <a:p>
            <a:endParaRPr lang="en-US" b="0"/>
          </a:p>
        </p:txBody>
      </p:sp>
      <p:sp>
        <p:nvSpPr>
          <p:cNvPr id="4" name="Slide Number Placeholder 3">
            <a:extLst>
              <a:ext uri="{FF2B5EF4-FFF2-40B4-BE49-F238E27FC236}">
                <a16:creationId xmlns:a16="http://schemas.microsoft.com/office/drawing/2014/main" id="{F9A62D72-BAE1-1977-9E72-30A64987ADFE}"/>
              </a:ext>
            </a:extLst>
          </p:cNvPr>
          <p:cNvSpPr>
            <a:spLocks noGrp="1"/>
          </p:cNvSpPr>
          <p:nvPr>
            <p:ph type="sldNum" sz="quarter" idx="5"/>
          </p:nvPr>
        </p:nvSpPr>
        <p:spPr/>
        <p:txBody>
          <a:bodyPr/>
          <a:lstStyle/>
          <a:p>
            <a:fld id="{0A1A2D79-0A70-4F98-91B6-5265C658D6AD}" type="slidenum">
              <a:rPr lang="en-US" smtClean="0"/>
              <a:t>12</a:t>
            </a:fld>
            <a:endParaRPr lang="en-US"/>
          </a:p>
        </p:txBody>
      </p:sp>
    </p:spTree>
    <p:extLst>
      <p:ext uri="{BB962C8B-B14F-4D97-AF65-F5344CB8AC3E}">
        <p14:creationId xmlns:p14="http://schemas.microsoft.com/office/powerpoint/2010/main" val="651542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FA959-7991-80E4-16A5-C839ECEEF8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85B83-7B87-9E77-85E1-63FD100CD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A3355A-BD87-270A-0690-AF195B33A284}"/>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 </a:t>
            </a:r>
          </a:p>
          <a:p>
            <a:pPr marL="0" marR="0">
              <a:lnSpc>
                <a:spcPct val="107000"/>
              </a:lnSpc>
              <a:spcBef>
                <a:spcPts val="0"/>
              </a:spcBef>
              <a:spcAft>
                <a:spcPts val="800"/>
              </a:spcAft>
            </a:pPr>
            <a:r>
              <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R="0" algn="l" rtl="0"/>
            <a:r>
              <a:rPr lang="en-US" sz="1200" b="0" i="0" u="none" strike="noStrike" baseline="0">
                <a:latin typeface="ATT Aleck Sans" panose="020B0503020203020204" pitchFamily="34" charset="0"/>
              </a:rPr>
              <a:t>What makes a strong password? Here are some Dos and Don’ts.</a:t>
            </a:r>
          </a:p>
          <a:p>
            <a:pPr marR="0" algn="l" rtl="0"/>
            <a:endParaRPr lang="en-US" sz="1200" b="0" i="1" u="none" strike="noStrike" baseline="0">
              <a:latin typeface="ATT Aleck Sans" panose="020B0503020203020204" pitchFamily="34" charset="0"/>
            </a:endParaRPr>
          </a:p>
          <a:p>
            <a:pPr marR="0" algn="l" rtl="0"/>
            <a:r>
              <a:rPr lang="en-US" sz="1200" b="0" i="1" u="none" strike="noStrike" baseline="0">
                <a:latin typeface="ATT Aleck Sans" panose="020B0503020203020204" pitchFamily="34" charset="0"/>
              </a:rPr>
              <a:t>INSTRUCTOR NOTE: </a:t>
            </a:r>
            <a:r>
              <a:rPr lang="en-US" sz="1200" b="0" i="0" u="none" strike="noStrike" baseline="0">
                <a:latin typeface="ATT Aleck Sans" panose="020B0503020203020204" pitchFamily="34" charset="0"/>
              </a:rPr>
              <a:t>Press enter to see the first bullet</a:t>
            </a:r>
            <a:r>
              <a:rPr lang="en-US" sz="1200" b="0" i="1" u="none" strike="noStrike" baseline="0">
                <a:latin typeface="ATT Aleck Sans" panose="020B0503020203020204" pitchFamily="34" charset="0"/>
              </a:rPr>
              <a:t> </a:t>
            </a:r>
          </a:p>
          <a:p>
            <a:pPr marR="0" algn="l" rtl="0"/>
            <a:r>
              <a:rPr lang="en-US" sz="1200" b="0" i="0" u="none" strike="noStrike" baseline="0">
                <a:latin typeface="ATT Aleck Sans" panose="020B0503020203020204" pitchFamily="34" charset="0"/>
              </a:rPr>
              <a:t>Avoid weak passwords like “password” (the most commonly used password!) or “123456.” </a:t>
            </a:r>
          </a:p>
          <a:p>
            <a:pPr marR="0" algn="l" rtl="0"/>
            <a:endParaRPr lang="en-US" sz="1200" b="0" i="1" u="none" strike="noStrike" baseline="0">
              <a:latin typeface="ATT Aleck Sans" panose="020B0503020203020204" pitchFamily="34" charset="0"/>
            </a:endParaRPr>
          </a:p>
          <a:p>
            <a:pPr marR="0" algn="l" rtl="0"/>
            <a:r>
              <a:rPr lang="en-US" sz="1200" b="0" i="1" u="none" strike="noStrike" baseline="0">
                <a:latin typeface="ATT Aleck Sans" panose="020B0503020203020204" pitchFamily="34" charset="0"/>
              </a:rPr>
              <a:t>INSTRUCTOR NOTE: </a:t>
            </a:r>
            <a:r>
              <a:rPr lang="en-US" sz="1200" b="0" i="0" u="none" strike="noStrike" baseline="0">
                <a:latin typeface="ATT Aleck Sans" panose="020B0503020203020204" pitchFamily="34" charset="0"/>
              </a:rPr>
              <a:t>Press enter to see the second bullet</a:t>
            </a:r>
            <a:br>
              <a:rPr lang="en-US" sz="1200" b="0" i="1" u="none" strike="noStrike" baseline="0">
                <a:latin typeface="ATT Aleck Sans" panose="020B0503020203020204" pitchFamily="34" charset="0"/>
              </a:rPr>
            </a:br>
            <a:r>
              <a:rPr lang="en-US" sz="1200" b="0" i="0" u="none" strike="noStrike" baseline="0">
                <a:latin typeface="ATT Aleck Sans" panose="020B0503020203020204" pitchFamily="34" charset="0"/>
              </a:rPr>
              <a:t>Don’t include personal information, such as your address or name.</a:t>
            </a:r>
          </a:p>
          <a:p>
            <a:pPr marR="0" algn="l" rtl="0"/>
            <a:endParaRPr lang="en-US" sz="1200" b="0" i="1" u="none" strike="noStrike" baseline="0">
              <a:latin typeface="ATT Aleck Sans" panose="020B0503020203020204" pitchFamily="34" charset="0"/>
            </a:endParaRPr>
          </a:p>
          <a:p>
            <a:pPr marR="0" algn="l" rtl="0"/>
            <a:r>
              <a:rPr lang="en-US" sz="1200" b="0" i="1" u="none" strike="noStrike" baseline="0">
                <a:latin typeface="ATT Aleck Sans" panose="020B0503020203020204" pitchFamily="34" charset="0"/>
              </a:rPr>
              <a:t>INSTRUCTOR NOTE: </a:t>
            </a:r>
            <a:r>
              <a:rPr lang="en-US" sz="1200" b="0" i="0" u="none" strike="noStrike" baseline="0">
                <a:latin typeface="ATT Aleck Sans" panose="020B0503020203020204" pitchFamily="34" charset="0"/>
              </a:rPr>
              <a:t>Press enter to see the third bullet </a:t>
            </a:r>
          </a:p>
          <a:p>
            <a:pPr marR="0" algn="l" rtl="0"/>
            <a:r>
              <a:rPr lang="en-US" sz="1200" b="0" i="0" u="none" strike="noStrike" baseline="0">
                <a:latin typeface="ATT Aleck Sans" panose="020B0503020203020204" pitchFamily="34" charset="0"/>
              </a:rPr>
              <a:t>Don’t use the same password on multiple accounts and websites.</a:t>
            </a:r>
          </a:p>
          <a:p>
            <a:pPr marR="0" algn="l" rtl="0"/>
            <a:endParaRPr lang="en-US" sz="1200" b="0" i="1" u="none" strike="noStrike" baseline="0">
              <a:latin typeface="ATT Aleck Sans" panose="020B0503020203020204" pitchFamily="34" charset="0"/>
            </a:endParaRPr>
          </a:p>
          <a:p>
            <a:pPr marR="0" algn="l" rtl="0"/>
            <a:r>
              <a:rPr lang="en-US" sz="1200" b="0" i="1" u="none" strike="noStrike" baseline="0">
                <a:latin typeface="ATT Aleck Sans" panose="020B0503020203020204" pitchFamily="34" charset="0"/>
              </a:rPr>
              <a:t>INSTRUCTOR NOTE: </a:t>
            </a:r>
            <a:r>
              <a:rPr lang="en-US" sz="1200" b="0" i="0" u="none" strike="noStrike" baseline="0">
                <a:latin typeface="ATT Aleck Sans" panose="020B0503020203020204" pitchFamily="34" charset="0"/>
              </a:rPr>
              <a:t>Press enter to see the fourth bullet</a:t>
            </a:r>
            <a:endParaRPr lang="en-US" sz="1200" b="0" i="1" u="none" strike="noStrike" baseline="0">
              <a:latin typeface="ATT Aleck Sans" panose="020B0503020203020204" pitchFamily="34" charset="0"/>
            </a:endParaRPr>
          </a:p>
          <a:p>
            <a:pPr marR="0" algn="l" rtl="0"/>
            <a:r>
              <a:rPr lang="en-US" sz="1200" b="0" i="0" u="none" strike="noStrike" baseline="0">
                <a:latin typeface="ATT Aleck Sans" panose="020B0503020203020204" pitchFamily="34" charset="0"/>
              </a:rPr>
              <a:t>Don’t share your password with others. Passwords are the secret key that unlocks your account. They should be kept private. </a:t>
            </a:r>
          </a:p>
          <a:p>
            <a:endParaRPr lang="en-US" b="0"/>
          </a:p>
        </p:txBody>
      </p:sp>
      <p:sp>
        <p:nvSpPr>
          <p:cNvPr id="4" name="Slide Number Placeholder 3">
            <a:extLst>
              <a:ext uri="{FF2B5EF4-FFF2-40B4-BE49-F238E27FC236}">
                <a16:creationId xmlns:a16="http://schemas.microsoft.com/office/drawing/2014/main" id="{170ABFEA-7B2E-AA48-89D7-5989A69D2D40}"/>
              </a:ext>
            </a:extLst>
          </p:cNvPr>
          <p:cNvSpPr>
            <a:spLocks noGrp="1"/>
          </p:cNvSpPr>
          <p:nvPr>
            <p:ph type="sldNum" sz="quarter" idx="5"/>
          </p:nvPr>
        </p:nvSpPr>
        <p:spPr/>
        <p:txBody>
          <a:bodyPr/>
          <a:lstStyle/>
          <a:p>
            <a:fld id="{0A1A2D79-0A70-4F98-91B6-5265C658D6AD}" type="slidenum">
              <a:rPr lang="en-US" smtClean="0"/>
              <a:t>13</a:t>
            </a:fld>
            <a:endParaRPr lang="en-US"/>
          </a:p>
        </p:txBody>
      </p:sp>
    </p:spTree>
    <p:extLst>
      <p:ext uri="{BB962C8B-B14F-4D97-AF65-F5344CB8AC3E}">
        <p14:creationId xmlns:p14="http://schemas.microsoft.com/office/powerpoint/2010/main" val="1950208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115D2-16F7-46D9-C6C3-041F5CA967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D4C50B-429D-6326-41B5-4FB972F616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0B6586-AB8D-D78C-58F4-16D3F04E0016}"/>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Personal Accounts </a:t>
            </a:r>
            <a:endParaRPr lang="en-US" sz="1400" i="0" dirty="0">
              <a:solidFill>
                <a:srgbClr val="000000"/>
              </a:solidFill>
              <a:effectLst/>
              <a:latin typeface="ATT Aleck Sans" panose="020B0503020203020204"/>
              <a:ea typeface="Times New Roman" panose="02020603050405020304" pitchFamily="18" charset="0"/>
              <a:cs typeface="ATT Aleck Sans"/>
            </a:endParaRPr>
          </a:p>
          <a:p>
            <a:endParaRPr lang="en-US" sz="1200" kern="1200">
              <a:solidFill>
                <a:schemeClr val="tx1"/>
              </a:solidFill>
              <a:effectLst/>
              <a:latin typeface="+mn-lt"/>
              <a:ea typeface="+mn-ea"/>
              <a:cs typeface="+mn-cs"/>
            </a:endParaRPr>
          </a:p>
          <a:p>
            <a:r>
              <a:rPr lang="en-US" dirty="0">
                <a:latin typeface="ATT Aleck Sans"/>
                <a:cs typeface="ATT Aleck Sans"/>
              </a:rPr>
              <a:t>Do make the password longer. The best defense is length.</a:t>
            </a:r>
          </a:p>
          <a:p>
            <a:endParaRPr lang="en-US" i="1" dirty="0">
              <a:latin typeface="ATT Aleck Sans"/>
              <a:cs typeface="ATT Aleck Sans"/>
            </a:endParaRPr>
          </a:p>
          <a:p>
            <a:pPr marR="0" algn="l"/>
            <a:r>
              <a:rPr lang="en-US" i="1">
                <a:latin typeface="ATT Aleck Sans"/>
                <a:cs typeface="ATT Aleck Sans"/>
              </a:rPr>
              <a:t>INSTRUCTOR</a:t>
            </a:r>
            <a:r>
              <a:rPr lang="en-US" sz="1200" b="0" i="1" u="none" strike="noStrike" baseline="0" dirty="0">
                <a:latin typeface="ATT Aleck Sans"/>
                <a:cs typeface="ATT Aleck Sans"/>
              </a:rPr>
              <a:t> NOTE: </a:t>
            </a:r>
            <a:r>
              <a:rPr lang="en-US" sz="1200" b="0" i="0" u="none" strike="noStrike" baseline="0" dirty="0">
                <a:latin typeface="ATT Aleck Sans"/>
                <a:cs typeface="ATT Aleck Sans"/>
              </a:rPr>
              <a:t>Press enter to see the first bullet</a:t>
            </a:r>
            <a:r>
              <a:rPr lang="en-US" sz="1200" b="0" i="1" u="none" strike="noStrike" baseline="0" dirty="0">
                <a:latin typeface="ATT Aleck Sans"/>
                <a:cs typeface="ATT Aleck Sans"/>
              </a:rPr>
              <a:t> </a:t>
            </a:r>
            <a:endParaRPr lang="en-US" sz="1200" b="0" i="0" u="none" strike="noStrike" baseline="0" dirty="0">
              <a:latin typeface="ATT Aleck Sans"/>
              <a:cs typeface="ATT Aleck Sans"/>
            </a:endParaRPr>
          </a:p>
          <a:p>
            <a:r>
              <a:rPr lang="en-US" sz="1200" b="0" i="0" u="none" strike="noStrike" baseline="0" dirty="0">
                <a:latin typeface="ATT Aleck Sans"/>
                <a:cs typeface="ATT Aleck Sans"/>
              </a:rPr>
              <a:t>Longer passwords don’t need to be complex and hard to remember. </a:t>
            </a:r>
            <a:endParaRPr lang="en-US" dirty="0">
              <a:latin typeface="ATT Aleck Sans"/>
              <a:cs typeface="ATT Aleck Sans"/>
            </a:endParaRPr>
          </a:p>
          <a:p>
            <a:pPr marR="0" algn="l"/>
            <a:r>
              <a:rPr lang="en-US" sz="1200" b="0" i="0" u="none" strike="noStrike" baseline="0" dirty="0">
                <a:latin typeface="Times New Roman"/>
                <a:cs typeface="Times New Roman"/>
              </a:rPr>
              <a:t> </a:t>
            </a:r>
            <a:endParaRPr lang="en-US" dirty="0"/>
          </a:p>
          <a:p>
            <a:pPr marR="0" algn="l" rtl="0"/>
            <a:r>
              <a:rPr lang="en-US" sz="1200" b="0" i="1" u="none" strike="noStrike" baseline="0" dirty="0">
                <a:latin typeface="ATT Aleck Sans"/>
                <a:cs typeface="ATT Aleck Sans"/>
              </a:rPr>
              <a:t>INSTRUCTOR NOTE: </a:t>
            </a:r>
            <a:r>
              <a:rPr lang="en-US" sz="1200" b="0" i="0" u="none" strike="noStrike" baseline="0" dirty="0">
                <a:latin typeface="ATT Aleck Sans"/>
                <a:cs typeface="ATT Aleck Sans"/>
              </a:rPr>
              <a:t>Press enter to see the second bullet</a:t>
            </a:r>
            <a:r>
              <a:rPr lang="en-US" sz="1200" b="0" i="1" u="none" strike="noStrike" baseline="0" dirty="0">
                <a:latin typeface="ATT Aleck Sans"/>
                <a:cs typeface="ATT Aleck Sans"/>
              </a:rPr>
              <a:t> </a:t>
            </a:r>
            <a:endParaRPr lang="en-US" sz="1200" b="0" i="0" u="none" strike="noStrike" baseline="0" dirty="0">
              <a:latin typeface="ATT Aleck Sans"/>
              <a:cs typeface="ATT Aleck Sans"/>
            </a:endParaRPr>
          </a:p>
          <a:p>
            <a:pPr marR="0" algn="l" rtl="0"/>
            <a:r>
              <a:rPr lang="en-US" sz="1200" b="0" i="0" u="none" strike="noStrike" baseline="0" dirty="0">
                <a:latin typeface="ATT Aleck Sans"/>
                <a:cs typeface="ATT Aleck Sans"/>
              </a:rPr>
              <a:t>But we can make a long, secure password that’s easier to remember by using short phrases. An example might be “Cows help make cheese.”</a:t>
            </a:r>
          </a:p>
          <a:p>
            <a:pPr marR="0" algn="l" rtl="0"/>
            <a:r>
              <a:rPr lang="en-US" sz="1200" b="0" i="0" u="none" strike="noStrike" baseline="0" dirty="0">
                <a:latin typeface="Times New Roman"/>
                <a:cs typeface="Times New Roman"/>
              </a:rPr>
              <a:t> </a:t>
            </a:r>
          </a:p>
          <a:p>
            <a:pPr marR="0" algn="l" rtl="0"/>
            <a:r>
              <a:rPr lang="en-US" sz="1200" b="0" i="0" u="none" strike="noStrike" baseline="0" dirty="0">
                <a:latin typeface="ATT Aleck Sans"/>
                <a:cs typeface="ATT Aleck Sans"/>
              </a:rPr>
              <a:t>Remember, many websites have requirements for passwords. These requirements are usually listed underneath the password field or identified once you click on the password field. They may require you to include uppercase and lowercase letters, numbers, and symbols. </a:t>
            </a:r>
          </a:p>
        </p:txBody>
      </p:sp>
      <p:sp>
        <p:nvSpPr>
          <p:cNvPr id="4" name="Slide Number Placeholder 3">
            <a:extLst>
              <a:ext uri="{FF2B5EF4-FFF2-40B4-BE49-F238E27FC236}">
                <a16:creationId xmlns:a16="http://schemas.microsoft.com/office/drawing/2014/main" id="{854A201A-059C-3C26-A2BD-AA9C7CC3BF0F}"/>
              </a:ext>
            </a:extLst>
          </p:cNvPr>
          <p:cNvSpPr>
            <a:spLocks noGrp="1"/>
          </p:cNvSpPr>
          <p:nvPr>
            <p:ph type="sldNum" sz="quarter" idx="5"/>
          </p:nvPr>
        </p:nvSpPr>
        <p:spPr/>
        <p:txBody>
          <a:bodyPr/>
          <a:lstStyle/>
          <a:p>
            <a:fld id="{0A1A2D79-0A70-4F98-91B6-5265C658D6AD}" type="slidenum">
              <a:rPr lang="en-US" smtClean="0"/>
              <a:t>14</a:t>
            </a:fld>
            <a:endParaRPr lang="en-US"/>
          </a:p>
        </p:txBody>
      </p:sp>
    </p:spTree>
    <p:extLst>
      <p:ext uri="{BB962C8B-B14F-4D97-AF65-F5344CB8AC3E}">
        <p14:creationId xmlns:p14="http://schemas.microsoft.com/office/powerpoint/2010/main" val="28120263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4DC08-DE0D-244A-95D2-C52927FDEB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77D0D6-3E89-82BF-5056-B468367755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6A2A3C-37F7-1AB3-8CAF-A3E08A5137D6}"/>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Now that we’ve discussed creating a strong password, let’s talk about how we can keep track of our passwords.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You may have created a lot of accounts on many websites or mobile apps. Your passwords may be different on each site—and it’s more secure if they are—so it can be a challenge to remember them. </a:t>
            </a:r>
          </a:p>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Let’s look at a few different approaches we might take to remembering our passwords.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A986CC4-4A14-BE29-4139-829DA14AE2DD}"/>
              </a:ext>
            </a:extLst>
          </p:cNvPr>
          <p:cNvSpPr>
            <a:spLocks noGrp="1"/>
          </p:cNvSpPr>
          <p:nvPr>
            <p:ph type="sldNum" sz="quarter" idx="5"/>
          </p:nvPr>
        </p:nvSpPr>
        <p:spPr/>
        <p:txBody>
          <a:bodyPr/>
          <a:lstStyle/>
          <a:p>
            <a:fld id="{0A1A2D79-0A70-4F98-91B6-5265C658D6AD}" type="slidenum">
              <a:rPr lang="en-US" smtClean="0"/>
              <a:t>15</a:t>
            </a:fld>
            <a:endParaRPr lang="en-US"/>
          </a:p>
        </p:txBody>
      </p:sp>
    </p:spTree>
    <p:extLst>
      <p:ext uri="{BB962C8B-B14F-4D97-AF65-F5344CB8AC3E}">
        <p14:creationId xmlns:p14="http://schemas.microsoft.com/office/powerpoint/2010/main" val="42045631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95796-031A-DEA8-8C4A-17D0688BC8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462A8B-3D83-866D-3C64-22500CAD26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430AC3-9E69-1416-7373-2D0F70462FC5}"/>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 </a:t>
            </a:r>
          </a:p>
          <a:p>
            <a:pPr marL="0" marR="0">
              <a:lnSpc>
                <a:spcPct val="107000"/>
              </a:lnSpc>
              <a:spcBef>
                <a:spcPts val="0"/>
              </a:spcBef>
              <a:spcAft>
                <a:spcPts val="800"/>
              </a:spcAft>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R="0" algn="l" rtl="0"/>
            <a:r>
              <a:rPr lang="en-US" sz="1800" b="0" i="0" u="none" strike="noStrike" baseline="0">
                <a:solidFill>
                  <a:srgbClr val="000000"/>
                </a:solidFill>
                <a:latin typeface="ATT Aleck Sans" panose="020B0503020203020204" pitchFamily="34" charset="0"/>
              </a:rPr>
              <a:t>You could write your passwords down in a notebook. If you do this, make sure to store the notebook in a safe and secure place. </a:t>
            </a:r>
          </a:p>
          <a:p>
            <a:pPr marR="0" algn="l" rtl="0"/>
            <a:endParaRPr lang="en-US" sz="1800" b="0" i="0" u="none" strike="noStrike" baseline="0">
              <a:solidFill>
                <a:srgbClr val="000000"/>
              </a:solidFill>
              <a:latin typeface="Times New Roman" panose="02020603050405020304" pitchFamily="18" charset="0"/>
            </a:endParaRPr>
          </a:p>
          <a:p>
            <a:pPr marR="0" algn="l" rtl="0"/>
            <a:r>
              <a:rPr lang="en-US" sz="1800" b="0" i="1" u="none" strike="noStrike" baseline="0">
                <a:solidFill>
                  <a:srgbClr val="000000"/>
                </a:solidFill>
                <a:latin typeface="ATT Aleck Sans" panose="020B0503020203020204" pitchFamily="34" charset="0"/>
              </a:rPr>
              <a:t>INSTRUCTOR NOTE:</a:t>
            </a:r>
            <a:r>
              <a:rPr lang="en-US" sz="1800" b="0" i="0" u="none" strike="noStrike" baseline="0">
                <a:solidFill>
                  <a:srgbClr val="000000"/>
                </a:solidFill>
                <a:latin typeface="ATT Aleck Sans" panose="020B0503020203020204" pitchFamily="34" charset="0"/>
              </a:rPr>
              <a:t> Press Enter to see the Tip </a:t>
            </a:r>
          </a:p>
          <a:p>
            <a:pPr marR="0" algn="l" rtl="0"/>
            <a:r>
              <a:rPr lang="en-US" sz="1800" b="0" i="0" u="none" strike="noStrike" baseline="0">
                <a:solidFill>
                  <a:srgbClr val="000000"/>
                </a:solidFill>
                <a:latin typeface="ATT Aleck Sans" panose="020B0503020203020204" pitchFamily="34" charset="0"/>
              </a:rPr>
              <a:t>Instead of writing the actual password, write down something that helps you remember which password it is</a:t>
            </a:r>
            <a:r>
              <a:rPr lang="en-US" sz="1800" b="0" i="0" u="none" strike="noStrike" baseline="0">
                <a:solidFill>
                  <a:srgbClr val="000000"/>
                </a:solidFill>
                <a:latin typeface="Times New Roman" panose="02020603050405020304" pitchFamily="18" charset="0"/>
              </a:rPr>
              <a:t>.</a:t>
            </a:r>
          </a:p>
          <a:p>
            <a:endParaRPr lang="en-US" b="0"/>
          </a:p>
        </p:txBody>
      </p:sp>
      <p:sp>
        <p:nvSpPr>
          <p:cNvPr id="4" name="Slide Number Placeholder 3">
            <a:extLst>
              <a:ext uri="{FF2B5EF4-FFF2-40B4-BE49-F238E27FC236}">
                <a16:creationId xmlns:a16="http://schemas.microsoft.com/office/drawing/2014/main" id="{75FE2731-1883-44C8-0949-ED6F8AF76155}"/>
              </a:ext>
            </a:extLst>
          </p:cNvPr>
          <p:cNvSpPr>
            <a:spLocks noGrp="1"/>
          </p:cNvSpPr>
          <p:nvPr>
            <p:ph type="sldNum" sz="quarter" idx="5"/>
          </p:nvPr>
        </p:nvSpPr>
        <p:spPr/>
        <p:txBody>
          <a:bodyPr/>
          <a:lstStyle/>
          <a:p>
            <a:fld id="{0A1A2D79-0A70-4F98-91B6-5265C658D6AD}" type="slidenum">
              <a:rPr lang="en-US" smtClean="0"/>
              <a:t>16</a:t>
            </a:fld>
            <a:endParaRPr lang="en-US"/>
          </a:p>
        </p:txBody>
      </p:sp>
    </p:spTree>
    <p:extLst>
      <p:ext uri="{BB962C8B-B14F-4D97-AF65-F5344CB8AC3E}">
        <p14:creationId xmlns:p14="http://schemas.microsoft.com/office/powerpoint/2010/main" val="2342097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A7B28-2BFB-4AF3-ED0E-247AA56183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76C76D-2449-F527-155A-2CF2DD7F25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40BB78-9E94-B5E3-CAB2-69F2BBF41DE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Personal Accounts </a:t>
            </a:r>
            <a:endParaRPr lang="en-US" sz="1400" i="0">
              <a:solidFill>
                <a:srgbClr val="000000"/>
              </a:solidFill>
              <a:effectLst/>
              <a:latin typeface="ATT Aleck Sans" panose="020B0503020203020204"/>
              <a:ea typeface="Times New Roman" panose="02020603050405020304" pitchFamily="18" charset="0"/>
              <a:cs typeface="ATT Aleck Sans"/>
            </a:endParaRPr>
          </a:p>
          <a:p>
            <a:pPr marL="0" marR="0">
              <a:lnSpc>
                <a:spcPct val="107000"/>
              </a:lnSpc>
              <a:spcBef>
                <a:spcPts val="0"/>
              </a:spcBef>
              <a:spcAft>
                <a:spcPts val="800"/>
              </a:spcAft>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r>
              <a:rPr lang="en-US" sz="1800" b="0" i="0" u="none" strike="noStrike" baseline="0">
                <a:solidFill>
                  <a:srgbClr val="000000"/>
                </a:solidFill>
                <a:latin typeface="ATT Aleck Sans"/>
                <a:cs typeface="ATT Aleck Sans"/>
              </a:rPr>
              <a:t>You may choose to use a secure password management mobile app or website that can help keep track of your passwords. </a:t>
            </a:r>
            <a:r>
              <a:rPr lang="en-US" sz="1800">
                <a:solidFill>
                  <a:srgbClr val="000000"/>
                </a:solidFill>
                <a:latin typeface="ATT Aleck Sans"/>
                <a:cs typeface="ATT Aleck Sans"/>
              </a:rPr>
              <a:t>Most password managers are available with a paid subscription. These</a:t>
            </a:r>
            <a:r>
              <a:rPr lang="en-US" sz="1800" b="0" i="0" u="none" strike="noStrike" baseline="0">
                <a:solidFill>
                  <a:srgbClr val="000000"/>
                </a:solidFill>
                <a:latin typeface="ATT Aleck Sans"/>
                <a:cs typeface="ATT Aleck Sans"/>
              </a:rPr>
              <a:t> programs are usually unlocked with a single master password, which allows you to access all your passwords when you need them. The apps will also generate passwords for you that are complex combinations of letters, numbers, and special characters.</a:t>
            </a:r>
            <a:r>
              <a:rPr lang="en-US" sz="1800">
                <a:solidFill>
                  <a:srgbClr val="000000"/>
                </a:solidFill>
                <a:latin typeface="ATT Aleck Sans"/>
                <a:cs typeface="ATT Aleck Sans"/>
              </a:rPr>
              <a:t> </a:t>
            </a:r>
            <a:endParaRPr lang="en-US" sz="1800" b="0" i="0" u="none" strike="noStrike" baseline="0">
              <a:solidFill>
                <a:srgbClr val="000000"/>
              </a:solidFill>
              <a:latin typeface="ATT Aleck Sans" panose="020B0503020203020204" pitchFamily="34" charset="0"/>
              <a:cs typeface="ATT Aleck Sans"/>
            </a:endParaRPr>
          </a:p>
          <a:p>
            <a:pPr marL="0" marR="0">
              <a:lnSpc>
                <a:spcPct val="107000"/>
              </a:lnSpc>
              <a:spcBef>
                <a:spcPts val="0"/>
              </a:spcBef>
              <a:spcAft>
                <a:spcPts val="800"/>
              </a:spcAft>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689FACE-3E75-FBF4-6516-D61B5B5AB24C}"/>
              </a:ext>
            </a:extLst>
          </p:cNvPr>
          <p:cNvSpPr>
            <a:spLocks noGrp="1"/>
          </p:cNvSpPr>
          <p:nvPr>
            <p:ph type="sldNum" sz="quarter" idx="5"/>
          </p:nvPr>
        </p:nvSpPr>
        <p:spPr/>
        <p:txBody>
          <a:bodyPr/>
          <a:lstStyle/>
          <a:p>
            <a:fld id="{0A1A2D79-0A70-4F98-91B6-5265C658D6AD}" type="slidenum">
              <a:rPr lang="en-US" smtClean="0"/>
              <a:t>17</a:t>
            </a:fld>
            <a:endParaRPr lang="en-US"/>
          </a:p>
        </p:txBody>
      </p:sp>
    </p:spTree>
    <p:extLst>
      <p:ext uri="{BB962C8B-B14F-4D97-AF65-F5344CB8AC3E}">
        <p14:creationId xmlns:p14="http://schemas.microsoft.com/office/powerpoint/2010/main" val="1257389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61A16-EF8B-CE33-06FB-7CAF9DAFC9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C504C-37E9-5EC0-A87C-31D9231CAD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DAC416-FC3E-34F8-F922-C64CDEB3C486}"/>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Personal Accounts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200" kern="1200" dirty="0">
              <a:solidFill>
                <a:schemeClr val="tx1"/>
              </a:solidFill>
              <a:effectLst/>
              <a:latin typeface="+mn-lt"/>
              <a:ea typeface="+mn-ea"/>
              <a:cs typeface="+mn-cs"/>
            </a:endParaRPr>
          </a:p>
          <a:p>
            <a:pPr marR="0" algn="l" rtl="0"/>
            <a:r>
              <a:rPr lang="en-US" sz="1200" b="0" i="0" u="none" strike="noStrike" baseline="0" dirty="0">
                <a:latin typeface="ATT Aleck Sans" panose="020B0503020203020204" pitchFamily="34" charset="0"/>
              </a:rPr>
              <a:t>Phrase – soon this will be the standard. You can make your passwords longer and stronger by using a phrase. Example: “Cows help make cheese.”</a:t>
            </a:r>
          </a:p>
          <a:p>
            <a:pPr marL="0" marR="0">
              <a:lnSpc>
                <a:spcPct val="107000"/>
              </a:lnSpc>
              <a:spcBef>
                <a:spcPts val="0"/>
              </a:spcBef>
              <a:spcAft>
                <a:spcPts val="8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73BAC76-CD14-19D8-64E7-0BF2399E80D7}"/>
              </a:ext>
            </a:extLst>
          </p:cNvPr>
          <p:cNvSpPr>
            <a:spLocks noGrp="1"/>
          </p:cNvSpPr>
          <p:nvPr>
            <p:ph type="sldNum" sz="quarter" idx="5"/>
          </p:nvPr>
        </p:nvSpPr>
        <p:spPr/>
        <p:txBody>
          <a:bodyPr/>
          <a:lstStyle/>
          <a:p>
            <a:fld id="{0A1A2D79-0A70-4F98-91B6-5265C658D6AD}" type="slidenum">
              <a:rPr lang="en-US" smtClean="0"/>
              <a:t>18</a:t>
            </a:fld>
            <a:endParaRPr lang="en-US"/>
          </a:p>
        </p:txBody>
      </p:sp>
    </p:spTree>
    <p:extLst>
      <p:ext uri="{BB962C8B-B14F-4D97-AF65-F5344CB8AC3E}">
        <p14:creationId xmlns:p14="http://schemas.microsoft.com/office/powerpoint/2010/main" val="3008935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9A9FE-6D9D-75C1-B007-BD22278739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31BD37-0BC4-8BC5-B523-575AC40971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FB0968-28B3-1FBE-EB71-364DC04A3C57}"/>
              </a:ext>
            </a:extLst>
          </p:cNvPr>
          <p:cNvSpPr>
            <a:spLocks noGrp="1"/>
          </p:cNvSpPr>
          <p:nvPr>
            <p:ph type="body" idx="1"/>
          </p:nvPr>
        </p:nvSpPr>
        <p:spPr/>
        <p:txBody>
          <a:bodyPr/>
          <a:lstStyle/>
          <a:p>
            <a:pPr rtl="0"/>
            <a:r>
              <a:rPr lang="en-US" sz="1200" b="0" i="0" u="none" strike="noStrike" kern="1200" baseline="0" dirty="0">
                <a:solidFill>
                  <a:srgbClr val="000000"/>
                </a:solidFill>
                <a:latin typeface="ATT Aleck Sans" panose="020B0503020203020204" pitchFamily="34" charset="0"/>
              </a:rPr>
              <a:t>USE POWERPOINT AND LEARNER ACTIVITY</a:t>
            </a:r>
          </a:p>
          <a:p>
            <a:pPr marL="628650" lvl="1" indent="-171450" rtl="0">
              <a:buFont typeface="Arial" panose="020B0604020202020204" pitchFamily="34" charset="0"/>
              <a:buChar char="•"/>
            </a:pPr>
            <a:r>
              <a:rPr lang="en-US" sz="1200" b="0" i="0" u="none" strike="noStrike" kern="1200" baseline="0" dirty="0">
                <a:solidFill>
                  <a:srgbClr val="000000"/>
                </a:solidFill>
                <a:latin typeface="ATT Aleck Sans" panose="020B0503020203020204" pitchFamily="34" charset="0"/>
              </a:rPr>
              <a:t>Personal Accounts </a:t>
            </a:r>
          </a:p>
          <a:p>
            <a:pPr marL="628650" lvl="1" indent="-171450" rtl="0">
              <a:buFont typeface="Arial" panose="020B0604020202020204" pitchFamily="34" charset="0"/>
              <a:buChar char="•"/>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r>
              <a:rPr lang="en-US" sz="1200" b="0" i="0" u="none" strike="noStrike" kern="1200" baseline="0" dirty="0">
                <a:solidFill>
                  <a:srgbClr val="000000"/>
                </a:solidFill>
                <a:latin typeface="ATT Aleck Sans" panose="020B0503020203020204" pitchFamily="34" charset="0"/>
              </a:rPr>
              <a:t>INSTRUCTOR NOTE: Point attendees to Activity 1a and 1b on the Activity Sheet. </a:t>
            </a: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r>
              <a:rPr lang="en-US" sz="1200" b="0" i="0" u="none" strike="noStrike" kern="1200" baseline="0" dirty="0">
                <a:solidFill>
                  <a:srgbClr val="000000"/>
                </a:solidFill>
                <a:latin typeface="ATT Aleck Sans" panose="020B0503020203020204" pitchFamily="34" charset="0"/>
              </a:rPr>
              <a:t>In this lesson, we learned how to create strong passwords to protect our online accounts. Let’s practice what we learned. </a:t>
            </a: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r>
              <a:rPr lang="en-US" sz="1200" b="0" i="0" u="none" strike="noStrike" kern="1200" baseline="0" dirty="0">
                <a:solidFill>
                  <a:srgbClr val="000000"/>
                </a:solidFill>
                <a:latin typeface="ATT Aleck Sans" panose="020B0503020203020204" pitchFamily="34" charset="0"/>
              </a:rPr>
              <a:t>Remember we will be discussing your answers, so please DO NOT use any real passwords. </a:t>
            </a: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pPr marL="0" lvl="0" indent="0" rtl="0">
              <a:buFont typeface="Arial" panose="020B0604020202020204" pitchFamily="34" charset="0"/>
              <a:buNone/>
            </a:pPr>
            <a:endParaRPr lang="en-US" sz="1200" b="0" i="0" u="none" strike="noStrike" kern="1200" baseline="0" dirty="0">
              <a:solidFill>
                <a:srgbClr val="000000"/>
              </a:solidFill>
              <a:latin typeface="ATT Aleck Sans" panose="020B0503020203020204" pitchFamily="34" charset="0"/>
            </a:endParaRPr>
          </a:p>
          <a:p>
            <a:endParaRPr lang="en-US" i="1" dirty="0"/>
          </a:p>
          <a:p>
            <a:endParaRPr lang="en-US" i="1" dirty="0"/>
          </a:p>
          <a:p>
            <a:r>
              <a:rPr lang="en-US" i="1" dirty="0"/>
              <a:t>INSTRUCTOR NOTE: </a:t>
            </a:r>
            <a:r>
              <a:rPr lang="en-US" i="0" dirty="0"/>
              <a:t>Point attendees to Activity 1a and 1b on the Activity Sheet. </a:t>
            </a:r>
          </a:p>
          <a:p>
            <a:r>
              <a:rPr lang="en-US" i="0" dirty="0"/>
              <a:t>In this lesson, we learned how to create strong passwords to protect our online accounts. Let’</a:t>
            </a:r>
          </a:p>
          <a:p>
            <a:r>
              <a:rPr lang="en-US" sz="1200" b="0" i="0" u="none" strike="noStrike" kern="1200" baseline="0" dirty="0">
                <a:solidFill>
                  <a:srgbClr val="000000"/>
                </a:solidFill>
                <a:latin typeface="ATT Aleck Sans" panose="020B0503020203020204" pitchFamily="34" charset="0"/>
              </a:rPr>
              <a:t>Remember we will be discussing your answers, so please DO NOT use any real passwords. </a:t>
            </a:r>
            <a:endParaRPr lang="en-US" i="0" dirty="0"/>
          </a:p>
          <a:p>
            <a:endParaRPr lang="en-US" i="0" dirty="0"/>
          </a:p>
          <a:p>
            <a:pPr marL="0" marR="0" lvl="0" indent="0">
              <a:spcBef>
                <a:spcPts val="0"/>
              </a:spcBef>
              <a:spcAft>
                <a:spcPts val="0"/>
              </a:spcAft>
              <a:buFont typeface="+mj-lt"/>
              <a:buNone/>
            </a:pPr>
            <a:r>
              <a:rPr lang="en-US" sz="1800" i="1" dirty="0"/>
              <a:t>INSTRUCTOR NOTE: </a:t>
            </a:r>
            <a:r>
              <a:rPr lang="en-US" sz="1800" i="0" dirty="0">
                <a:solidFill>
                  <a:srgbClr val="000000"/>
                </a:solidFill>
                <a:effectLst/>
                <a:latin typeface="Calibri" panose="020F0502020204030204" pitchFamily="34" charset="0"/>
                <a:ea typeface="Calibri" panose="020F0502020204030204" pitchFamily="34" charset="0"/>
              </a:rPr>
              <a:t>When attendees have completed the activities, use the next two slides to facilitate a discussion on what people came up with.</a:t>
            </a:r>
            <a:endParaRPr lang="en-US" sz="1800" i="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68C958A3-F538-4192-E11B-258774B974E7}"/>
              </a:ext>
            </a:extLst>
          </p:cNvPr>
          <p:cNvSpPr>
            <a:spLocks noGrp="1"/>
          </p:cNvSpPr>
          <p:nvPr>
            <p:ph type="sldNum" sz="quarter" idx="5"/>
          </p:nvPr>
        </p:nvSpPr>
        <p:spPr/>
        <p:txBody>
          <a:bodyPr/>
          <a:lstStyle/>
          <a:p>
            <a:fld id="{0A1A2D79-0A70-4F98-91B6-5265C658D6AD}" type="slidenum">
              <a:rPr lang="en-US" smtClean="0"/>
              <a:t>19</a:t>
            </a:fld>
            <a:endParaRPr lang="en-US"/>
          </a:p>
        </p:txBody>
      </p:sp>
    </p:spTree>
    <p:extLst>
      <p:ext uri="{BB962C8B-B14F-4D97-AF65-F5344CB8AC3E}">
        <p14:creationId xmlns:p14="http://schemas.microsoft.com/office/powerpoint/2010/main" val="35271583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EC926-8BE3-4A36-CB67-F1373870D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2D9920-F90F-06E2-B262-5350782DD2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D7683D-BC67-85F1-6CBC-A47CEAC7055F}"/>
              </a:ext>
            </a:extLst>
          </p:cNvPr>
          <p:cNvSpPr>
            <a:spLocks noGrp="1"/>
          </p:cNvSpPr>
          <p:nvPr>
            <p:ph type="body" idx="1"/>
          </p:nvPr>
        </p:nvSpPr>
        <p:spPr/>
        <p:txBody>
          <a:bodyPr/>
          <a:lstStyle/>
          <a:p>
            <a:pPr rtl="0"/>
            <a:r>
              <a:rPr lang="en-US" sz="1200" b="0" i="0" u="none" strike="noStrike" kern="1200" baseline="0">
                <a:solidFill>
                  <a:srgbClr val="000000"/>
                </a:solidFill>
                <a:latin typeface="ATT Aleck Sans" panose="020B0503020203020204" pitchFamily="34" charset="0"/>
              </a:rPr>
              <a:t>USE POWERPOINT AND LEARNER ACTIVITY SHEET</a:t>
            </a:r>
          </a:p>
          <a:p>
            <a:pPr marL="628650" lvl="1" indent="-171450" rtl="0">
              <a:buFont typeface="Arial" panose="020B0604020202020204" pitchFamily="34" charset="0"/>
              <a:buChar char="•"/>
            </a:pPr>
            <a:r>
              <a:rPr lang="en-US" sz="1200" b="0" i="0" u="none" strike="noStrike" kern="1200" baseline="0">
                <a:solidFill>
                  <a:srgbClr val="000000"/>
                </a:solidFill>
                <a:latin typeface="ATT Aleck Sans" panose="020B0503020203020204" pitchFamily="34" charset="0"/>
              </a:rPr>
              <a:t>Activity 1</a:t>
            </a: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Using the password requirements in the Sign Up form in 1a of the Learner Activity Sheet, create a strong password that meets the criteria. Remember we will be discussing your answers, so please DO NOT use any real passwords. </a:t>
            </a:r>
          </a:p>
          <a:p>
            <a:pPr marL="0" lvl="0" indent="0" rtl="0">
              <a:buFont typeface="Arial" panose="020B0604020202020204" pitchFamily="34" charset="0"/>
              <a:buNone/>
            </a:pPr>
            <a:endParaRPr lang="en-US" sz="1200" b="0" i="0" u="none" strike="noStrike" kern="1200" baseline="0">
              <a:solidFill>
                <a:srgbClr val="000000"/>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After the attendees have time to complete the activity, ask them about the passwords they created. </a:t>
            </a:r>
          </a:p>
          <a:p>
            <a:pPr marL="0" lvl="0" indent="0" rtl="0">
              <a:buFont typeface="Arial" panose="020B0604020202020204" pitchFamily="34" charset="0"/>
              <a:buNone/>
            </a:pPr>
            <a:endParaRPr lang="en-US" sz="1200" b="0" i="0" u="none" strike="noStrike" kern="1200" baseline="0">
              <a:solidFill>
                <a:srgbClr val="000000"/>
              </a:solidFill>
              <a:latin typeface="ATT Aleck Sans" panose="020B0503020203020204" pitchFamily="34" charset="0"/>
            </a:endParaRP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endParaRPr lang="en-US"/>
          </a:p>
        </p:txBody>
      </p:sp>
      <p:sp>
        <p:nvSpPr>
          <p:cNvPr id="4" name="Slide Number Placeholder 3">
            <a:extLst>
              <a:ext uri="{FF2B5EF4-FFF2-40B4-BE49-F238E27FC236}">
                <a16:creationId xmlns:a16="http://schemas.microsoft.com/office/drawing/2014/main" id="{FAD69ABC-7CEB-1216-A138-D3408F8F3DBC}"/>
              </a:ext>
            </a:extLst>
          </p:cNvPr>
          <p:cNvSpPr>
            <a:spLocks noGrp="1"/>
          </p:cNvSpPr>
          <p:nvPr>
            <p:ph type="sldNum" sz="quarter" idx="5"/>
          </p:nvPr>
        </p:nvSpPr>
        <p:spPr/>
        <p:txBody>
          <a:bodyPr/>
          <a:lstStyle/>
          <a:p>
            <a:fld id="{0A1A2D79-0A70-4F98-91B6-5265C658D6AD}" type="slidenum">
              <a:rPr lang="en-US" smtClean="0"/>
              <a:t>20</a:t>
            </a:fld>
            <a:endParaRPr lang="en-US"/>
          </a:p>
        </p:txBody>
      </p:sp>
    </p:spTree>
    <p:extLst>
      <p:ext uri="{BB962C8B-B14F-4D97-AF65-F5344CB8AC3E}">
        <p14:creationId xmlns:p14="http://schemas.microsoft.com/office/powerpoint/2010/main" val="39816224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BAC3B-3A99-C8CD-AF59-A36087D297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1F6A5C-DD52-44B9-FB7D-4A0ECD8C20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A02007-E265-721A-AB53-1B9E861EAC07}"/>
              </a:ext>
            </a:extLst>
          </p:cNvPr>
          <p:cNvSpPr>
            <a:spLocks noGrp="1"/>
          </p:cNvSpPr>
          <p:nvPr>
            <p:ph type="body" idx="1"/>
          </p:nvPr>
        </p:nvSpPr>
        <p:spPr/>
        <p:txBody>
          <a:bodyPr/>
          <a:lstStyle/>
          <a:p>
            <a:pPr rtl="0"/>
            <a:r>
              <a:rPr lang="en-US" sz="1200" b="0" i="0" u="none" strike="noStrike" kern="1200" baseline="0" dirty="0">
                <a:solidFill>
                  <a:srgbClr val="000000"/>
                </a:solidFill>
                <a:latin typeface="ATT Aleck Sans" panose="020B0503020203020204" pitchFamily="34" charset="0"/>
              </a:rPr>
              <a:t>USE POWERPOINT AND LEARNER ACTIVITY SHEET</a:t>
            </a:r>
          </a:p>
          <a:p>
            <a:pPr marL="628650" lvl="1" indent="-171450" rtl="0">
              <a:buFont typeface="Arial" panose="020B0604020202020204" pitchFamily="34" charset="0"/>
              <a:buChar char="•"/>
            </a:pPr>
            <a:r>
              <a:rPr lang="en-US" sz="1200" b="0" i="0" u="none" strike="noStrike" kern="1200" baseline="0" dirty="0">
                <a:solidFill>
                  <a:srgbClr val="000000"/>
                </a:solidFill>
                <a:latin typeface="ATT Aleck Sans" panose="020B0503020203020204" pitchFamily="34" charset="0"/>
              </a:rPr>
              <a:t>Activity 1</a:t>
            </a:r>
          </a:p>
          <a:p>
            <a:pPr marL="0" marR="0">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800" i="1" dirty="0">
                <a:solidFill>
                  <a:srgbClr val="00B0F0"/>
                </a:solidFill>
                <a:effectLst/>
                <a:latin typeface="ATT Aleck Sans" panose="020B0503020203020204" pitchFamily="34" charset="0"/>
                <a:ea typeface="Times New Roman" panose="02020603050405020304" pitchFamily="18" charset="0"/>
              </a:rPr>
              <a:t>INSTRUCTOR NOTE: </a:t>
            </a:r>
            <a:r>
              <a:rPr lang="en-US" sz="1800" i="0" dirty="0">
                <a:solidFill>
                  <a:srgbClr val="00B0F0"/>
                </a:solidFill>
                <a:effectLst/>
                <a:latin typeface="ATT Aleck Sans" panose="020B0503020203020204" pitchFamily="34" charset="0"/>
                <a:ea typeface="Times New Roman" panose="02020603050405020304" pitchFamily="18" charset="0"/>
              </a:rPr>
              <a:t>Use slide to debrief the activity or as a guide for yourself if you are doing a demonstration.</a:t>
            </a:r>
            <a:endParaRPr lang="en-US"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i="0" dirty="0">
                <a:effectLst/>
                <a:latin typeface="ATT Aleck Sans" panose="020B0503020203020204" pitchFamily="34" charset="0"/>
                <a:ea typeface="Times New Roman" panose="02020603050405020304" pitchFamily="18" charset="0"/>
              </a:rPr>
              <a:t> </a:t>
            </a:r>
            <a:endParaRPr lang="en-US" sz="1800" i="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i="0" dirty="0">
                <a:solidFill>
                  <a:srgbClr val="00B0F0"/>
                </a:solidFill>
                <a:effectLst/>
                <a:latin typeface="ATT Aleck Sans" panose="020B0503020203020204" pitchFamily="34" charset="0"/>
                <a:ea typeface="Times New Roman" panose="02020603050405020304" pitchFamily="18" charset="0"/>
              </a:rPr>
              <a:t>Use the information from the course on strong passwords to discuss the participant responses. Examples:</a:t>
            </a:r>
            <a:endParaRPr lang="en-US" sz="1800" i="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dirty="0" err="1">
                <a:solidFill>
                  <a:srgbClr val="00B0F0"/>
                </a:solidFill>
                <a:effectLst/>
                <a:latin typeface="ATT Aleck Sans" panose="020B0503020203020204" pitchFamily="34" charset="0"/>
                <a:ea typeface="Times New Roman" panose="02020603050405020304" pitchFamily="18" charset="0"/>
              </a:rPr>
              <a:t>happybirthday</a:t>
            </a:r>
            <a:r>
              <a:rPr lang="en-US" sz="1800" dirty="0">
                <a:solidFill>
                  <a:srgbClr val="00B0F0"/>
                </a:solidFill>
                <a:effectLst/>
                <a:latin typeface="ATT Aleck Sans" panose="020B0503020203020204" pitchFamily="34" charset="0"/>
                <a:ea typeface="Times New Roman" panose="02020603050405020304" pitchFamily="18" charset="0"/>
              </a:rPr>
              <a:t> – H@PPyBirthD@y$0$</a:t>
            </a:r>
            <a:endParaRPr lang="en-US" sz="18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a:tabLst>
                <a:tab pos="457200" algn="l"/>
              </a:tabLst>
            </a:pPr>
            <a:r>
              <a:rPr lang="en-US" sz="1800" dirty="0" err="1">
                <a:solidFill>
                  <a:srgbClr val="00B0F0"/>
                </a:solidFill>
                <a:effectLst/>
                <a:latin typeface="ATT Aleck Sans" panose="020B0503020203020204" pitchFamily="34" charset="0"/>
                <a:ea typeface="Times New Roman" panose="02020603050405020304" pitchFamily="18" charset="0"/>
              </a:rPr>
              <a:t>josephsmith</a:t>
            </a:r>
            <a:r>
              <a:rPr lang="en-US" sz="1800" dirty="0">
                <a:solidFill>
                  <a:srgbClr val="00B0F0"/>
                </a:solidFill>
                <a:effectLst/>
                <a:latin typeface="ATT Aleck Sans" panose="020B0503020203020204" pitchFamily="34" charset="0"/>
                <a:ea typeface="Times New Roman" panose="02020603050405020304" pitchFamily="18" charset="0"/>
              </a:rPr>
              <a:t> – 212Joe!Smith212</a:t>
            </a:r>
            <a:endParaRPr lang="en-US"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Criteria: Passwords should be at least 12 characters long and contain one uppercase letter, one lowercase letter, one number, and one special character.</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startAt="3"/>
              <a:tabLst>
                <a:tab pos="457200" algn="l"/>
              </a:tabLst>
            </a:pPr>
            <a:r>
              <a:rPr lang="en-US" sz="1800" dirty="0">
                <a:solidFill>
                  <a:srgbClr val="00B0F0"/>
                </a:solidFill>
                <a:effectLst/>
                <a:latin typeface="ATT Aleck Sans" panose="020B0503020203020204" pitchFamily="34" charset="0"/>
                <a:ea typeface="Times New Roman" panose="02020603050405020304" pitchFamily="18" charset="0"/>
              </a:rPr>
              <a:t>1234567890 – </a:t>
            </a:r>
            <a:r>
              <a:rPr lang="en-US" sz="1800" dirty="0" err="1">
                <a:solidFill>
                  <a:srgbClr val="00B0F0"/>
                </a:solidFill>
                <a:effectLst/>
                <a:latin typeface="ATT Aleck Sans" panose="020B0503020203020204" pitchFamily="34" charset="0"/>
                <a:ea typeface="Times New Roman" panose="02020603050405020304" pitchFamily="18" charset="0"/>
              </a:rPr>
              <a:t>onetwobuckleymyshoe</a:t>
            </a:r>
            <a:endParaRPr lang="en-US" sz="1800" dirty="0">
              <a:solidFill>
                <a:srgbClr val="00B0F0"/>
              </a:solidFill>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eriod" startAt="3"/>
              <a:tabLst>
                <a:tab pos="457200" algn="l"/>
              </a:tabLst>
            </a:pPr>
            <a:r>
              <a:rPr lang="en-US" sz="1800" dirty="0">
                <a:solidFill>
                  <a:srgbClr val="00B0F0"/>
                </a:solidFill>
                <a:effectLst/>
                <a:latin typeface="ATT Aleck Sans" panose="020B0503020203020204" pitchFamily="34" charset="0"/>
                <a:ea typeface="Times New Roman" panose="02020603050405020304" pitchFamily="18" charset="0"/>
              </a:rPr>
              <a:t>password1 – </a:t>
            </a:r>
            <a:r>
              <a:rPr lang="en-US" sz="1800" dirty="0" err="1">
                <a:solidFill>
                  <a:srgbClr val="00B0F0"/>
                </a:solidFill>
                <a:effectLst/>
                <a:latin typeface="ATT Aleck Sans" panose="020B0503020203020204" pitchFamily="34" charset="0"/>
                <a:ea typeface="Times New Roman" panose="02020603050405020304" pitchFamily="18" charset="0"/>
              </a:rPr>
              <a:t>keepmypasswordsafe</a:t>
            </a:r>
            <a:endParaRPr lang="en-US"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b="1" dirty="0">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Criteria:  Passwords should be at least 12 characters long with no other character requirements. To make this a strong password, use a short phrase.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Remember: Longer passwords are stronger passwords.</a:t>
            </a:r>
          </a:p>
          <a:p>
            <a:pPr marL="0" marR="0">
              <a:spcBef>
                <a:spcPts val="0"/>
              </a:spcBef>
              <a:spcAft>
                <a:spcPts val="0"/>
              </a:spcAft>
            </a:pPr>
            <a:endParaRPr lang="en-US" sz="180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baseline="0" dirty="0">
                <a:latin typeface="ATT Aleck Sans" panose="020B0503020203020204"/>
              </a:rPr>
              <a:t>After learners complete Activity 1: </a:t>
            </a:r>
            <a:r>
              <a:rPr lang="en-US" sz="1800" b="0" i="0" u="none" strike="noStrike" baseline="0" dirty="0">
                <a:latin typeface="ATT Aleck Sans" panose="020B0503020203020204"/>
              </a:rPr>
              <a:t>Great job, everyone! Before we move to the next section, do you have any questions?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a:solidFill>
                  <a:srgbClr val="00B0F0"/>
                </a:solidFill>
                <a:effectLst/>
                <a:latin typeface="ATT Aleck Sans" panose="020B0503020203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R="0" algn="l" rtl="0"/>
            <a:r>
              <a:rPr lang="en-US" sz="1000" b="0" i="1" u="none" strike="noStrike" dirty="0">
                <a:solidFill>
                  <a:srgbClr val="333333"/>
                </a:solidFill>
                <a:effectLst/>
                <a:latin typeface="ATT Aleck Sans" panose="020B0503020203020204"/>
              </a:rPr>
              <a:t>INSTRUCTOR NOTE:  </a:t>
            </a:r>
            <a:r>
              <a:rPr lang="en-US" sz="1000" b="0" i="0" u="none" strike="noStrike" dirty="0">
                <a:solidFill>
                  <a:srgbClr val="333333"/>
                </a:solidFill>
                <a:effectLst/>
                <a:latin typeface="ATT Aleck Sans" panose="020B0503020203020204"/>
              </a:rPr>
              <a:t>Review and address items in the “parking lot”.</a:t>
            </a:r>
            <a:endParaRPr lang="en-US" sz="1000" b="0" i="0" u="none" strike="noStrike" baseline="0" dirty="0">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effectLst/>
                <a:latin typeface="ATT Aleck Sans" panose="020B0503020203020204"/>
                <a:ea typeface="Times New Roman" panose="02020603050405020304" pitchFamily="18" charset="0"/>
              </a:rPr>
              <a:t>ADDITIONAL DETAILS: </a:t>
            </a:r>
            <a:r>
              <a:rPr lang="en-US" sz="1200" dirty="0">
                <a:effectLst/>
                <a:latin typeface="ATT Aleck Sans" panose="020B0503020203020204"/>
                <a:ea typeface="Times New Roman" panose="02020603050405020304" pitchFamily="18" charset="0"/>
              </a:rPr>
              <a:t>For information about what the parking lot is, see the “Before the Workshop Begins” section of the Instructor Guide. </a:t>
            </a:r>
            <a:endParaRPr lang="en-US" sz="1200" dirty="0">
              <a:effectLst/>
              <a:latin typeface="Times New Roman" panose="02020603050405020304" pitchFamily="18" charset="0"/>
              <a:ea typeface="Times New Roman" panose="02020603050405020304" pitchFamily="18" charset="0"/>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39B091A1-0579-413F-F407-E05E0110327E}"/>
              </a:ext>
            </a:extLst>
          </p:cNvPr>
          <p:cNvSpPr>
            <a:spLocks noGrp="1"/>
          </p:cNvSpPr>
          <p:nvPr>
            <p:ph type="sldNum" sz="quarter" idx="5"/>
          </p:nvPr>
        </p:nvSpPr>
        <p:spPr/>
        <p:txBody>
          <a:bodyPr/>
          <a:lstStyle/>
          <a:p>
            <a:fld id="{0A1A2D79-0A70-4F98-91B6-5265C658D6AD}" type="slidenum">
              <a:rPr lang="en-US" smtClean="0"/>
              <a:t>21</a:t>
            </a:fld>
            <a:endParaRPr lang="en-US"/>
          </a:p>
        </p:txBody>
      </p:sp>
    </p:spTree>
    <p:extLst>
      <p:ext uri="{BB962C8B-B14F-4D97-AF65-F5344CB8AC3E}">
        <p14:creationId xmlns:p14="http://schemas.microsoft.com/office/powerpoint/2010/main" val="1159356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8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dirty="0">
                <a:solidFill>
                  <a:srgbClr val="000000"/>
                </a:solidFill>
                <a:effectLst/>
                <a:latin typeface="ATT Aleck Sans" panose="020B0503020203020204"/>
                <a:ea typeface="Times New Roman" panose="02020603050405020304" pitchFamily="18" charset="0"/>
              </a:rPr>
              <a:t>Online Scams</a:t>
            </a:r>
            <a:endParaRPr lang="en-US" sz="1800" i="0" dirty="0">
              <a:solidFill>
                <a:srgbClr val="000000"/>
              </a:solidFill>
              <a:effectLst/>
              <a:latin typeface="ATT Aleck Sans" panose="020B0503020203020204"/>
              <a:ea typeface="Times New Roman" panose="02020603050405020304" pitchFamily="18" charset="0"/>
              <a:cs typeface="ATT Aleck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R="0" algn="l" rtl="0"/>
            <a:r>
              <a:rPr lang="en-US" sz="1200" b="0" i="0" u="none" strike="noStrike" baseline="0" dirty="0">
                <a:latin typeface="ATT Aleck Sans"/>
                <a:cs typeface="ATT Aleck Sans"/>
              </a:rPr>
              <a:t>In the last lesson, we learned that creating strong passwords is one step you can take to protect your information online. </a:t>
            </a:r>
          </a:p>
          <a:p>
            <a:pPr marR="0" algn="l" rtl="0"/>
            <a:endParaRPr lang="en-US" sz="1200" b="0" i="0" u="none" strike="noStrike" baseline="0" dirty="0">
              <a:latin typeface="ATT Aleck Sans" panose="020B0503020203020204" pitchFamily="34" charset="0"/>
            </a:endParaRPr>
          </a:p>
          <a:p>
            <a:r>
              <a:rPr lang="en-US" sz="1200" b="0" i="0" u="none" strike="noStrike" baseline="0" dirty="0">
                <a:latin typeface="ATT Aleck Sans"/>
                <a:cs typeface="ATT Aleck Sans"/>
              </a:rPr>
              <a:t>There are bad actors out there trying to access your personal information. Let’s look at some </a:t>
            </a:r>
            <a:r>
              <a:rPr lang="en-US" dirty="0">
                <a:latin typeface="ATT Aleck Sans"/>
                <a:cs typeface="ATT Aleck Sans"/>
              </a:rPr>
              <a:t>common </a:t>
            </a:r>
            <a:r>
              <a:rPr lang="en-US" sz="1200" b="0" i="0" u="none" strike="noStrike" baseline="0" dirty="0">
                <a:latin typeface="ATT Aleck Sans"/>
                <a:cs typeface="ATT Aleck Sans"/>
              </a:rPr>
              <a:t>scams </a:t>
            </a:r>
            <a:r>
              <a:rPr lang="en-US" dirty="0">
                <a:latin typeface="ATT Aleck Sans"/>
                <a:cs typeface="ATT Aleck Sans"/>
              </a:rPr>
              <a:t>you may encounter. </a:t>
            </a:r>
            <a:endParaRPr lang="en-US" sz="1200" i="0" u="none" strike="noStrike" baseline="0" dirty="0">
              <a:latin typeface="ATT Aleck Sans"/>
              <a:cs typeface="ATT Aleck 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a:p>
        </p:txBody>
      </p:sp>
    </p:spTree>
    <p:extLst>
      <p:ext uri="{BB962C8B-B14F-4D97-AF65-F5344CB8AC3E}">
        <p14:creationId xmlns:p14="http://schemas.microsoft.com/office/powerpoint/2010/main" val="26575161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endParaRPr lang="en-US"/>
          </a:p>
          <a:p>
            <a:pPr>
              <a:defRPr/>
            </a:pPr>
            <a:r>
              <a:rPr lang="en-US" sz="1800" i="0">
                <a:solidFill>
                  <a:srgbClr val="000000"/>
                </a:solidFill>
                <a:effectLst/>
                <a:latin typeface="ATT Aleck Sans" panose="020B0503020203020204"/>
                <a:ea typeface="Times New Roman" panose="02020603050405020304" pitchFamily="18" charset="0"/>
              </a:rPr>
              <a:t>Online scams can take many forms. The most common types include phishing and social engineering. </a:t>
            </a:r>
          </a:p>
          <a:p>
            <a:pPr>
              <a:defRPr/>
            </a:pPr>
            <a:endParaRPr lang="en-US" sz="1800" i="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a:t>You may encounter these scams on a website, in an email, text message, or phone call, in an online game, or even in a pop-up window on your computer.  </a:t>
            </a:r>
            <a:endParaRPr lang="en-US" sz="1800" strike="sngStrike">
              <a:latin typeface="ATT Aleck Sans" panose="020B0503020203020204" pitchFamily="34" charset="0"/>
              <a:cs typeface="ATT Aleck Sans" panose="020B0503020203020204" pitchFamily="34" charset="0"/>
            </a:endParaRPr>
          </a:p>
          <a:p>
            <a:pPr>
              <a:defRPr/>
            </a:pPr>
            <a:endParaRPr lang="en-US" sz="1800" i="0">
              <a:solidFill>
                <a:srgbClr val="000000"/>
              </a:solidFill>
              <a:effectLst/>
              <a:latin typeface="ATT Aleck Sans" panose="020B0503020203020204"/>
              <a:ea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a:p>
        </p:txBody>
      </p:sp>
    </p:spTree>
    <p:extLst>
      <p:ext uri="{BB962C8B-B14F-4D97-AF65-F5344CB8AC3E}">
        <p14:creationId xmlns:p14="http://schemas.microsoft.com/office/powerpoint/2010/main" val="1449756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Phishing occurs when fraudsters or scammers use fake emails, text messages, social media profiles, websites, or phone calls to fish for sensitive information like passwords, Social Security Numbers, credit card and bank account details, or personal data. The scammers can use this information to gain access to your money or steal your identity. </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a:p>
        </p:txBody>
      </p:sp>
    </p:spTree>
    <p:extLst>
      <p:ext uri="{BB962C8B-B14F-4D97-AF65-F5344CB8AC3E}">
        <p14:creationId xmlns:p14="http://schemas.microsoft.com/office/powerpoint/2010/main" val="9681428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endParaRPr lang="en-US">
              <a:latin typeface="ATT Aleck Sans"/>
              <a:ea typeface="ＭＳ Ｐゴシック"/>
            </a:endParaRPr>
          </a:p>
          <a:p>
            <a:r>
              <a:rPr lang="en-US">
                <a:latin typeface="ATT Aleck Sans"/>
                <a:ea typeface="ＭＳ Ｐゴシック"/>
              </a:rPr>
              <a:t>These messages can look real, but when you dig deeper, you find it’s fake. Phishing scams try to win your trust, by pretending to be a trusted person or organization. The fraudster wants you to share personal information about yourself that you would not normally share with a stranger. The fraudster then uses this personal information to gain access to your finances or steal your identity. </a:t>
            </a:r>
          </a:p>
          <a:p>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Let’s explore some examples of phishing scams that you may experience when using your smartphone, computer, or tablet.</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a:p>
        </p:txBody>
      </p:sp>
    </p:spTree>
    <p:extLst>
      <p:ext uri="{BB962C8B-B14F-4D97-AF65-F5344CB8AC3E}">
        <p14:creationId xmlns:p14="http://schemas.microsoft.com/office/powerpoint/2010/main" val="37622014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TT Aleck Sans"/>
                <a:ea typeface="ＭＳ Ｐゴシック"/>
              </a:rPr>
              <a:t>You may receive an email that pretends to be from someone you know. In this example, the email says it is from your employer’s helpdesk and asks you to log into a website to update your password.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a:latin typeface="ATT Aleck Sans"/>
                <a:ea typeface="ＭＳ Ｐゴシック"/>
              </a:rPr>
              <a:t>INSTRUCTOR NOTE: </a:t>
            </a:r>
            <a:r>
              <a:rPr lang="en-US" sz="1200">
                <a:latin typeface="ATT Aleck Sans"/>
                <a:ea typeface="ＭＳ Ｐゴシック"/>
              </a:rPr>
              <a:t>Press ENTER to display the spelling errors.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TT Aleck Sans"/>
                <a:ea typeface="ＭＳ Ｐゴシック"/>
              </a:rPr>
              <a:t>If you look closely, you will notice the email includes misspellings</a:t>
            </a:r>
            <a:r>
              <a:rPr lang="en-US" sz="1200">
                <a:latin typeface="ATT Aleck Sans"/>
                <a:ea typeface="ＭＳ Ｐゴシック"/>
                <a:cs typeface="Segoe UI"/>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latin typeface="ATT Aleck Sans"/>
              <a:ea typeface="ＭＳ Ｐゴシック"/>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TT Aleck Sans"/>
                <a:ea typeface="ＭＳ Ｐゴシック"/>
                <a:cs typeface="Segoe UI"/>
              </a:rPr>
              <a:t>In this example, a fraudster pretends</a:t>
            </a:r>
            <a:r>
              <a:rPr lang="en-US" sz="1200">
                <a:latin typeface="ATT Aleck Sans"/>
                <a:ea typeface="ＭＳ Ｐゴシック"/>
              </a:rPr>
              <a:t> to work at the same organization to access personal information. If you had filled out the form, the fraudster could have used your account to access your employer’s systems.</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a:p>
        </p:txBody>
      </p:sp>
    </p:spTree>
    <p:extLst>
      <p:ext uri="{BB962C8B-B14F-4D97-AF65-F5344CB8AC3E}">
        <p14:creationId xmlns:p14="http://schemas.microsoft.com/office/powerpoint/2010/main" val="11343049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Online Scams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TT Aleck Sans"/>
                <a:ea typeface="ＭＳ Ｐゴシック"/>
              </a:rPr>
              <a:t>Fraudsters also use text messages to scam you. In this example, it appears a state agency is sending an urgent text message asking you to pay an unpaid toll immediately.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TT Aleck Sans"/>
                <a:ea typeface="ＭＳ Ｐゴシック"/>
              </a:rPr>
              <a:t>Like the email phishing example, text message scams try to trick people into sharing personal information. States don’t send texts to ask for toll payments. If you had clicked to pay the bill, you may have unwittingly provided your financial information to a fraudster.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a:p>
        </p:txBody>
      </p:sp>
    </p:spTree>
    <p:extLst>
      <p:ext uri="{BB962C8B-B14F-4D97-AF65-F5344CB8AC3E}">
        <p14:creationId xmlns:p14="http://schemas.microsoft.com/office/powerpoint/2010/main" val="2507875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You may also receive phone calls pretending to be from an official organization, </a:t>
            </a:r>
            <a:r>
              <a:rPr lang="en-US">
                <a:latin typeface="ATT Aleck Sans"/>
                <a:ea typeface="ＭＳ Ｐゴシック"/>
              </a:rPr>
              <a:t>like a government agency, bank, or insurance company, to gain your trust and access to your personal information</a:t>
            </a:r>
            <a:r>
              <a:rPr lang="en-US"/>
              <a:t>.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a:br>
            <a:r>
              <a:rPr lang="en-US"/>
              <a:t>For example, you might receive a phone call from someone who says they work at your health insurance company. </a:t>
            </a:r>
            <a:r>
              <a:rPr lang="en-US">
                <a:latin typeface="ATT Aleck Sans"/>
                <a:ea typeface="ＭＳ Ｐゴシック"/>
              </a:rPr>
              <a:t>They then ask for your personal information and credit card information so they can send you a medical device. If you had provided the information, the fraudster would have had personal information and your credit card number.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a:p>
        </p:txBody>
      </p:sp>
    </p:spTree>
    <p:extLst>
      <p:ext uri="{BB962C8B-B14F-4D97-AF65-F5344CB8AC3E}">
        <p14:creationId xmlns:p14="http://schemas.microsoft.com/office/powerpoint/2010/main" val="22654402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a:latin typeface="ATT Aleck Sans"/>
                <a:cs typeface="Arial"/>
              </a:rPr>
              <a:t>Beware! You can’t trust your Caller ID. Fraudsters can spoof Caller ID to make it appear that a trusted organization is making the call, even when it isn't.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a:p>
        </p:txBody>
      </p:sp>
    </p:spTree>
    <p:extLst>
      <p:ext uri="{BB962C8B-B14F-4D97-AF65-F5344CB8AC3E}">
        <p14:creationId xmlns:p14="http://schemas.microsoft.com/office/powerpoint/2010/main" val="34644765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Online Scams</a:t>
            </a:r>
          </a:p>
          <a:p>
            <a:pPr marL="742950" lvl="1" indent="-285750">
              <a:buFont typeface="Arial" panose="020B0604020202020204" pitchFamily="34" charset="0"/>
              <a:buChar char="•"/>
              <a:defRPr/>
            </a:pPr>
            <a:endParaRPr lang="en-US" sz="1800" i="0" dirty="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latin typeface="ATT Aleck Sans"/>
                <a:ea typeface="ＭＳ Ｐゴシック"/>
              </a:rPr>
              <a:t>There are also scammers on social media platforms. They try to trick you into sharing personal information by pretending to be an individual or organization. One scam occurs after you complain about a product or service on social media. The next time you log into your social media account, someone claiming to be from the company contacts you and promises to resolve your issue. They then ask for your password so they can fix the problem. Companies should not need your password to fix a problem. </a:t>
            </a:r>
            <a:endParaRPr lang="en-US" sz="1200"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a:p>
        </p:txBody>
      </p:sp>
    </p:spTree>
    <p:extLst>
      <p:ext uri="{BB962C8B-B14F-4D97-AF65-F5344CB8AC3E}">
        <p14:creationId xmlns:p14="http://schemas.microsoft.com/office/powerpoint/2010/main" val="3437720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Not all free Wi-Fi networks are safe and secure. When visiting a coffee shop, restaurant, or lobby, ensure you are using the organization’s secure Wi-Fi and not a fake network set up by a scammer. Connecting to an unofficial Wi-Fi network allows the scammer to see and track everything you do online. If you log into your bank account or credit card portal, the scammer can view your login details and potentially access your accounts.</a:t>
            </a:r>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a:p>
        </p:txBody>
      </p:sp>
    </p:spTree>
    <p:extLst>
      <p:ext uri="{BB962C8B-B14F-4D97-AF65-F5344CB8AC3E}">
        <p14:creationId xmlns:p14="http://schemas.microsoft.com/office/powerpoint/2010/main" val="1806112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Beware of surveys and online quizzes found in online ads, social media, mobile games, email, or text messages. Fraudsters can use surveys and quizzes to gather sensitive information about you, which they can later use to steal your identity or gain access to your bank account or credit card information. Don’t provide your usernames, passwords, Social Security number, credit card details, </a:t>
            </a:r>
            <a:r>
              <a:rPr lang="en-US" sz="1200">
                <a:latin typeface="ATT Aleck Sans"/>
                <a:ea typeface="ＭＳ Ｐゴシック"/>
              </a:rPr>
              <a:t>answers you have used for account security questions, </a:t>
            </a:r>
            <a:r>
              <a:rPr lang="en-US">
                <a:latin typeface="ATT Aleck Sans"/>
                <a:ea typeface="ＭＳ Ｐゴシック"/>
              </a:rPr>
              <a:t>or any other personal information used to answer online security questions. While the promise of a gift certificate or the chance to win a vacation can be enticing, it’s not worth the potential harm of sharing personal information. </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a:p>
        </p:txBody>
      </p:sp>
    </p:spTree>
    <p:extLst>
      <p:ext uri="{BB962C8B-B14F-4D97-AF65-F5344CB8AC3E}">
        <p14:creationId xmlns:p14="http://schemas.microsoft.com/office/powerpoint/2010/main" val="20180084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Fraudsters will also use online or mobile games to access personal information. When you create a gaming account or communicate with other players, do not share private information – fraudsters can exploit that information to attempt to steal your identity.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i="1">
                <a:latin typeface="ATT Aleck Sans"/>
                <a:ea typeface="ＭＳ Ｐゴシック"/>
              </a:rPr>
              <a:t>INSTRUCTOR NOTE: </a:t>
            </a:r>
            <a:r>
              <a:rPr lang="en-US">
                <a:latin typeface="ATT Aleck Sans"/>
                <a:ea typeface="ＭＳ Ｐゴシック"/>
              </a:rPr>
              <a:t>Press ENTER to display pop-up advertisement.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Pop-up advertisements may appear within the game to promote a new game or application. If you click on the ad you may install malware software onto your device. Malware shares your personal information with a fraudster.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i="1">
                <a:latin typeface="ATT Aleck Sans"/>
                <a:ea typeface="ＭＳ Ｐゴシック"/>
              </a:rPr>
              <a:t>INSTRUCTOR NOTE: </a:t>
            </a:r>
            <a:r>
              <a:rPr lang="en-US">
                <a:latin typeface="ATT Aleck Sans"/>
                <a:ea typeface="ＭＳ Ｐゴシック"/>
              </a:rPr>
              <a:t>Press ENTER to display malware definition. </a:t>
            </a:r>
          </a:p>
          <a:p>
            <a:pPr>
              <a:spcBef>
                <a:spcPct val="30000"/>
              </a:spcBef>
              <a:defRPr/>
            </a:pPr>
            <a:r>
              <a:rPr lang="en-US">
                <a:latin typeface="ATT Aleck Sans"/>
                <a:ea typeface="ＭＳ Ｐゴシック"/>
              </a:rPr>
              <a:t>Remember, malware is a virus created to harm a computing device. Fraudsters and scammers use malware to steal sensitive information, such as your identity, money from your accounts, or other information you do not want to share with others.  Use caution when downloading software or clicking on links from sources you do not know.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a:p>
        </p:txBody>
      </p:sp>
    </p:spTree>
    <p:extLst>
      <p:ext uri="{BB962C8B-B14F-4D97-AF65-F5344CB8AC3E}">
        <p14:creationId xmlns:p14="http://schemas.microsoft.com/office/powerpoint/2010/main" val="17861382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a:solidFill>
                  <a:srgbClr val="000000"/>
                </a:solidFill>
                <a:effectLst/>
                <a:latin typeface="ATT Aleck Sans" panose="020B0503020203020204"/>
                <a:ea typeface="Times New Roman" panose="02020603050405020304" pitchFamily="18" charset="0"/>
              </a:rPr>
              <a:t>Online Scams</a:t>
            </a:r>
          </a:p>
          <a:p>
            <a:endParaRPr lang="en-US">
              <a:latin typeface="ATT Aleck Sans"/>
              <a:ea typeface="ＭＳ Ｐゴシック"/>
            </a:endParaRPr>
          </a:p>
          <a:p>
            <a:r>
              <a:rPr lang="en-US">
                <a:latin typeface="ATT Aleck Sans"/>
                <a:ea typeface="ＭＳ Ｐゴシック"/>
              </a:rPr>
              <a:t>Another malware scam involves the CAPTCHA verification tool. A CAPTCHA is a checkbox or puzzle that websites use to verify that the person using the website is a human and not a bot. However, some bad actors now use fraudulent CAPTCHAs to install malware on your computer. It starts out working just like a real CAPTCHA. You visit a website and are asked to click a checkbox that you are not a robot, type the letters you see on the screen into the textbox or select all of the pictures that match the prompt. The scam begins after you complete the first step.</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a:p>
        </p:txBody>
      </p:sp>
    </p:spTree>
    <p:extLst>
      <p:ext uri="{BB962C8B-B14F-4D97-AF65-F5344CB8AC3E}">
        <p14:creationId xmlns:p14="http://schemas.microsoft.com/office/powerpoint/2010/main" val="13652359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Online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Another screen appears asking you to take an additional step to verify you are a human. When you complete this task, like pressing the Windows Key + R on your keyboard, it will download malware onto your device and try to install it. Valid CAPTCHAs will not ask you to take additional steps that require downloading applications onto your device. </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a:p>
        </p:txBody>
      </p:sp>
    </p:spTree>
    <p:extLst>
      <p:ext uri="{BB962C8B-B14F-4D97-AF65-F5344CB8AC3E}">
        <p14:creationId xmlns:p14="http://schemas.microsoft.com/office/powerpoint/2010/main" val="15666892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a:latin typeface="ATT Aleck Sans"/>
                <a:ea typeface="ＭＳ Ｐゴシック"/>
              </a:rPr>
              <a:t>Social engineering is another common type of scam. It’s a new name for an old con-artist trick. In this scam, a fraudster tries to gain your trust by convincing you that they are someone they are not, to get personal information from you.</a:t>
            </a: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a:p>
        </p:txBody>
      </p:sp>
    </p:spTree>
    <p:extLst>
      <p:ext uri="{BB962C8B-B14F-4D97-AF65-F5344CB8AC3E}">
        <p14:creationId xmlns:p14="http://schemas.microsoft.com/office/powerpoint/2010/main" val="38652868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For example, the person may claim to be a friend or family member in trouble, pretend to be a company with a great discount or offer, or work on behalf of a government agency, organization, or collection agency. These fraudsters can approach you by phone, email, text, or social media.</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Let’s explore some examples of social engineering. </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a:p>
        </p:txBody>
      </p:sp>
    </p:spTree>
    <p:extLst>
      <p:ext uri="{BB962C8B-B14F-4D97-AF65-F5344CB8AC3E}">
        <p14:creationId xmlns:p14="http://schemas.microsoft.com/office/powerpoint/2010/main" val="23396652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Fraudsters may impersonate a family member, like a grandchild, in urgent need, claiming a fake emergency such as bail, medical expenses, a car accident, or a stolen credit card, and ask you to transfer money to them as soon as possible! </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a:p>
        </p:txBody>
      </p:sp>
    </p:spTree>
    <p:extLst>
      <p:ext uri="{BB962C8B-B14F-4D97-AF65-F5344CB8AC3E}">
        <p14:creationId xmlns:p14="http://schemas.microsoft.com/office/powerpoint/2010/main" val="28852550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Beware of romance scams. Fraudsters create fictional personas with fake online profiles on social media or dating apps. Over time, the criminal gains your trust only to take advantage of the relationship, tricking the victim into giving them money and sharing personal information.</a:t>
            </a:r>
            <a:endParaRPr lang="en-US"/>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a:p>
        </p:txBody>
      </p:sp>
    </p:spTree>
    <p:extLst>
      <p:ext uri="{BB962C8B-B14F-4D97-AF65-F5344CB8AC3E}">
        <p14:creationId xmlns:p14="http://schemas.microsoft.com/office/powerpoint/2010/main" val="570442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endParaRPr lang="en-US"/>
          </a:p>
          <a:p>
            <a:r>
              <a:rPr lang="en-US">
                <a:latin typeface="ATT Aleck Sans"/>
                <a:ea typeface="ＭＳ Ｐゴシック"/>
              </a:rPr>
              <a:t>You may also be contacted by email, text message, or on social media by a person pretending to be someone you know, like a co-worker, police officer, delivery person, or government representative. </a:t>
            </a:r>
            <a:endParaRPr lang="en-US">
              <a:highlight>
                <a:srgbClr val="FFFF00"/>
              </a:highlight>
            </a:endParaRPr>
          </a:p>
          <a:p>
            <a:endParaRPr lang="en-US">
              <a:latin typeface="ATT Aleck Sans"/>
              <a:ea typeface="ＭＳ Ｐゴシック"/>
            </a:endParaRPr>
          </a:p>
          <a:p>
            <a:r>
              <a:rPr lang="en-US">
                <a:latin typeface="ATT Aleck Sans"/>
                <a:ea typeface="ＭＳ Ｐゴシック"/>
              </a:rPr>
              <a:t>This text message claims to come from US Customs, but uses a fraudulent US Postal Service link to try to get personal information from you.</a:t>
            </a:r>
            <a:endParaRPr lang="en-US"/>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a:p>
        </p:txBody>
      </p:sp>
    </p:spTree>
    <p:extLst>
      <p:ext uri="{BB962C8B-B14F-4D97-AF65-F5344CB8AC3E}">
        <p14:creationId xmlns:p14="http://schemas.microsoft.com/office/powerpoint/2010/main" val="15614592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pPr marL="742950" lvl="1" indent="-285750">
              <a:buFont typeface="Arial" panose="020B0604020202020204" pitchFamily="34" charset="0"/>
              <a:buChar char="•"/>
              <a:defRPr/>
            </a:pPr>
            <a:endParaRPr lang="en-US" sz="1800" i="0">
              <a:solidFill>
                <a:srgbClr val="000000"/>
              </a:solidFill>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a:latin typeface="ATT Aleck Sans"/>
                <a:ea typeface="ＭＳ Ｐゴシック"/>
              </a:rPr>
              <a:t>Fraudsters can also pose as employers who are hiring but are actually using the hiring process to scam job seekers. For example, a potential employer reaches out about a job. After a few emails, they offer you the position and send paperwork that requires your personal information, such as your Social Security Number and bank account details. Once you submit this paperwork, you never hear from them again, and they now have your personal information.</a:t>
            </a: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a:p>
        </p:txBody>
      </p:sp>
    </p:spTree>
    <p:extLst>
      <p:ext uri="{BB962C8B-B14F-4D97-AF65-F5344CB8AC3E}">
        <p14:creationId xmlns:p14="http://schemas.microsoft.com/office/powerpoint/2010/main" val="20810519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Social Engineering</a:t>
            </a: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Another employment scam involves offering jobs that require an upfront payment for training or equipment. The employer promises to reimburse you once you begin, but after they receive your money, you never hear from them again. </a:t>
            </a:r>
          </a:p>
          <a:p>
            <a:pPr marL="0" lvl="0" indent="0">
              <a:buFont typeface="Arial" panose="020B0604020202020204" pitchFamily="34" charset="0"/>
              <a:buNone/>
              <a:defRPr/>
            </a:pPr>
            <a:endParaRPr lang="en-US" sz="1800" i="0">
              <a:solidFill>
                <a:srgbClr val="000000"/>
              </a:solidFill>
              <a:effectLst/>
              <a:latin typeface="ATT Aleck Sans" panose="020B0503020203020204"/>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a:p>
        </p:txBody>
      </p:sp>
    </p:spTree>
    <p:extLst>
      <p:ext uri="{BB962C8B-B14F-4D97-AF65-F5344CB8AC3E}">
        <p14:creationId xmlns:p14="http://schemas.microsoft.com/office/powerpoint/2010/main" val="26917484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Social Engineering</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TT Aleck Sans"/>
                <a:ea typeface="ＭＳ Ｐゴシック"/>
                <a:cs typeface="Segoe UI"/>
              </a:rPr>
              <a:t>This type of scam typically targets high-ranking people within an organization or influential people in a community. A fraudster will begin by contacting lower level staff members at a company, or by contacting friends or associates of someone of influence. During the contact, the fraudster will attempt to lure sensitive data, such as personal or company financial information, passwords, trade secrets, or other confidential information that could harm the organization. </a:t>
            </a:r>
            <a:endParaRPr lang="en-US" dirty="0">
              <a:latin typeface="ATT Aleck Sans"/>
              <a:ea typeface="ＭＳ Ｐゴシック"/>
            </a:endParaRP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a:p>
        </p:txBody>
      </p:sp>
    </p:spTree>
    <p:extLst>
      <p:ext uri="{BB962C8B-B14F-4D97-AF65-F5344CB8AC3E}">
        <p14:creationId xmlns:p14="http://schemas.microsoft.com/office/powerpoint/2010/main" val="4329803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a:solidFill>
                  <a:srgbClr val="000000"/>
                </a:solidFill>
                <a:effectLst/>
                <a:latin typeface="ATT Aleck Sans" panose="020B0503020203020204"/>
                <a:ea typeface="Times New Roman" panose="02020603050405020304" pitchFamily="18" charset="0"/>
              </a:rPr>
              <a:t>Social Engineering</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No matter what form a scam takes, fraudsters usually have the same goals: to steal your money or collect information like your passwords or credit card numbers. Scams can also cause problems for your computer by infecting it with viruses or malware. Let’s see what you remember about the scams we covered today. </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i="1">
                <a:latin typeface="ATT Aleck Sans"/>
                <a:ea typeface="ＭＳ Ｐゴシック"/>
              </a:rPr>
              <a:t>INSTRUCTOR NOTE: </a:t>
            </a:r>
            <a:r>
              <a:rPr lang="en-US">
                <a:latin typeface="ATT Aleck Sans"/>
                <a:ea typeface="ＭＳ Ｐゴシック"/>
              </a:rPr>
              <a:t>Press ENTER to display the section </a:t>
            </a:r>
            <a:r>
              <a:rPr lang="en-US" i="1">
                <a:latin typeface="ATT Aleck Sans"/>
                <a:ea typeface="ＭＳ Ｐゴシック"/>
              </a:rPr>
              <a:t>They do this by…</a:t>
            </a:r>
          </a:p>
          <a:p>
            <a:endParaRPr lang="en-US"/>
          </a:p>
          <a:p>
            <a:r>
              <a:rPr lang="en-US">
                <a:latin typeface="ATT Aleck Sans"/>
                <a:ea typeface="ＭＳ Ｐゴシック"/>
              </a:rPr>
              <a:t>Fraudsters do this by trying to win your trust, by pretending to be a trusted person or organization. The fraudster wants you to share personal information about yourself that you would not normally share with a stranger and then uses this personal information to gain access to your finances or steal your identity. </a:t>
            </a:r>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a:p>
        </p:txBody>
      </p:sp>
    </p:spTree>
    <p:extLst>
      <p:ext uri="{BB962C8B-B14F-4D97-AF65-F5344CB8AC3E}">
        <p14:creationId xmlns:p14="http://schemas.microsoft.com/office/powerpoint/2010/main" val="7693084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Activity 2</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i="0" kern="120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In this lesson, we learned </a:t>
            </a:r>
            <a:r>
              <a:rPr lang="en-US">
                <a:latin typeface="ATT Aleck Sans"/>
                <a:ea typeface="ＭＳ Ｐゴシック"/>
              </a:rPr>
              <a:t>about common types of fraud and scams, including phishing and social engineering. We learned that we may encounter these scams while browsing a website, receiving a phone call, in an email, text message, online game, or even in a pop-up window on your computer.</a:t>
            </a:r>
            <a:endParaRPr lang="en-US" sz="1200"/>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i="0" kern="1200">
                <a:solidFill>
                  <a:schemeClr val="tx1"/>
                </a:solidFill>
                <a:effectLst/>
                <a:latin typeface="+mn-lt"/>
                <a:ea typeface="+mn-ea"/>
                <a:cs typeface="+mn-cs"/>
              </a:rPr>
              <a:t> </a:t>
            </a:r>
            <a:endParaRPr lang="en-US" sz="1200" b="0" i="0" u="none" strike="noStrike" kern="1200">
              <a:solidFill>
                <a:srgbClr val="333333"/>
              </a:solidFill>
              <a:effectLst/>
              <a:latin typeface="ATT Aleck Sans" panose="020B0503020203020204"/>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Let’s practice what we learned. </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Point attendees to Activity 2 on Activity Sheet page 2. </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a:p>
        </p:txBody>
      </p:sp>
    </p:spTree>
    <p:extLst>
      <p:ext uri="{BB962C8B-B14F-4D97-AF65-F5344CB8AC3E}">
        <p14:creationId xmlns:p14="http://schemas.microsoft.com/office/powerpoint/2010/main" val="3550646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Activity 2</a:t>
            </a:r>
          </a:p>
          <a:p>
            <a:pPr marL="742950" lvl="1" indent="-285750">
              <a:buFont typeface="Arial" panose="020B0604020202020204" pitchFamily="34" charset="0"/>
              <a:buChar char="•"/>
              <a:defRPr/>
            </a:pPr>
            <a:endParaRPr lang="en-US" i="1"/>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Read the question and answers, and ask the learners to call out the answer.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solidFill>
                <a:srgbClr val="333333"/>
              </a:solidFill>
              <a:effectLst/>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baseline="0">
                <a:solidFill>
                  <a:srgbClr val="333333"/>
                </a:solidFill>
                <a:effectLst/>
                <a:latin typeface="ATT Aleck Sans" panose="020B0503020203020204"/>
              </a:rPr>
              <a:t>Answer: </a:t>
            </a:r>
            <a:r>
              <a:rPr lang="en-US"/>
              <a:t>The correct answer is all of the above. Knowing what scammers want can help you protect yourself from fraud and keep your accounts and devices safe from online scams.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solidFill>
                <a:srgbClr val="333333"/>
              </a:solidFill>
              <a:effectLst/>
              <a:latin typeface="ATT Aleck Sans" panose="020B0503020203020204"/>
            </a:endParaRPr>
          </a:p>
          <a:p>
            <a:pPr marR="0" algn="l" rtl="0"/>
            <a:r>
              <a:rPr lang="en-US" sz="1200" b="1" i="0" u="none" strike="noStrike" baseline="0">
                <a:latin typeface="ATT Aleck Sans" panose="020B0503020203020204"/>
              </a:rPr>
              <a:t>After learners complete Activity 2: </a:t>
            </a:r>
            <a:r>
              <a:rPr lang="en-US" sz="1200" b="0" i="0" u="none" strike="noStrike" baseline="0">
                <a:latin typeface="ATT Aleck Sans" panose="020B0503020203020204"/>
              </a:rPr>
              <a:t>Great job, everyone! Before we move to the next section, do you have any questions?</a:t>
            </a:r>
          </a:p>
          <a:p>
            <a:pPr marR="0" algn="l" rtl="0"/>
            <a:endParaRPr lang="en-US" sz="1200" b="0" i="0" u="none" strike="noStrike" baseline="0">
              <a:latin typeface="ATT Aleck Sans" panose="020B0503020203020204"/>
            </a:endParaRPr>
          </a:p>
          <a:p>
            <a:pPr marR="0" algn="l" rtl="0"/>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Review and address items in the “parking lot”.</a:t>
            </a:r>
            <a:endParaRPr lang="en-US" sz="1200" b="0" i="0" u="none" strike="noStrike" baseline="0">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a:effectLst/>
                <a:latin typeface="ATT Aleck Sans" panose="020B0503020203020204"/>
                <a:ea typeface="Times New Roman" panose="02020603050405020304" pitchFamily="18" charset="0"/>
              </a:rPr>
              <a:t>ADDITIONAL DETAILS: </a:t>
            </a:r>
            <a:r>
              <a:rPr lang="en-US" sz="1800">
                <a:effectLst/>
                <a:latin typeface="ATT Aleck Sans" panose="020B0503020203020204"/>
                <a:ea typeface="Times New Roman" panose="02020603050405020304" pitchFamily="18" charset="0"/>
              </a:rPr>
              <a:t>For information about what the parking lot is, see the “Before the Workshop Begins” section of the Instructor Guide. </a:t>
            </a:r>
            <a:endParaRPr lang="en-US" sz="18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a:p>
        </p:txBody>
      </p:sp>
    </p:spTree>
    <p:extLst>
      <p:ext uri="{BB962C8B-B14F-4D97-AF65-F5344CB8AC3E}">
        <p14:creationId xmlns:p14="http://schemas.microsoft.com/office/powerpoint/2010/main" val="13274258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ATT Aleck Sans" panose="020B0503020203020204"/>
                <a:ea typeface="Times New Roman" panose="02020603050405020304" pitchFamily="18" charset="0"/>
              </a:rPr>
              <a:t>In the previous lesson, we learned </a:t>
            </a:r>
            <a:r>
              <a:rPr lang="en-US">
                <a:latin typeface="ATT Aleck Sans"/>
                <a:ea typeface="ＭＳ Ｐゴシック"/>
              </a:rPr>
              <a:t>about common types of fraud and scams, including phishing and social engineering.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So how can you tell if something is a scam or fraud? Here are some tips that will help you identify common scams you may encounter while browsing a website, receiving a phone call, in an email, text message, online game, or even in a pop-up window on your computer. </a:t>
            </a:r>
            <a:endParaRPr lang="en-US" sz="1200"/>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a:p>
        </p:txBody>
      </p:sp>
    </p:spTree>
    <p:extLst>
      <p:ext uri="{BB962C8B-B14F-4D97-AF65-F5344CB8AC3E}">
        <p14:creationId xmlns:p14="http://schemas.microsoft.com/office/powerpoint/2010/main" val="32887136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2A3E6-C3FB-497D-8306-69485938AA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210810-2F95-D4F7-2CC4-EB5EBF324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885FBF-4EEC-833E-6C08-6B4504DDC2F3}"/>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marR="0" algn="l" rtl="0"/>
            <a:r>
              <a:rPr lang="en-US" sz="1800" b="0" i="0" u="none" strike="noStrike" baseline="0">
                <a:latin typeface="ATT Aleck Sans" panose="020B0503020203020204" pitchFamily="34" charset="0"/>
              </a:rPr>
              <a:t>Have you heard of the person or organization? A legitimate business will have their official logo, address, and contact information posted on their website.</a:t>
            </a:r>
            <a:r>
              <a:rPr lang="en-US" sz="1800" b="1" i="0" u="none" strike="noStrike" baseline="0">
                <a:latin typeface="ATT Aleck Sans" panose="020B0503020203020204" pitchFamily="34" charset="0"/>
              </a:rPr>
              <a:t> </a:t>
            </a:r>
            <a:r>
              <a:rPr lang="en-US" sz="1800" b="0" i="0" u="none" strike="noStrike" baseline="0">
                <a:latin typeface="ATT Aleck Sans" panose="020B0503020203020204" pitchFamily="34" charset="0"/>
              </a:rPr>
              <a:t>​Other questions to ask yourself include, have you heard of this business? Is there a logo for the business? Is there contact information? ​</a:t>
            </a:r>
          </a:p>
          <a:p>
            <a:pPr marR="0" algn="l" rtl="0"/>
            <a:endParaRPr lang="en-US" sz="1800" b="0" i="0" u="none" strike="noStrike" baseline="0">
              <a:latin typeface="ATT Aleck Sans" panose="020B0503020203020204" pitchFamily="34" charset="0"/>
            </a:endParaRPr>
          </a:p>
          <a:p>
            <a:pPr marR="0" algn="l" rtl="0"/>
            <a:r>
              <a:rPr lang="en-US" sz="1800" b="0" i="0" u="none" strike="noStrike" baseline="0">
                <a:latin typeface="ATT Aleck Sans" panose="020B0503020203020204" pitchFamily="34" charset="0"/>
              </a:rPr>
              <a:t>INSTRUCTOR NOTE: Ask participants if they can find the logo? Click Enter to highlight the logo. </a:t>
            </a:r>
          </a:p>
          <a:p>
            <a:pPr marR="0" algn="l" rtl="0"/>
            <a:endParaRPr lang="en-US" sz="1800" b="0" i="0" u="none" strike="noStrike" baseline="0">
              <a:latin typeface="ATT Aleck Sans" panose="020B0503020203020204" pitchFamily="34" charset="0"/>
            </a:endParaRPr>
          </a:p>
          <a:p>
            <a:pPr marR="0" algn="l" rtl="0"/>
            <a:r>
              <a:rPr lang="en-US" sz="1800" b="0" i="0" u="none" strike="noStrike" baseline="0">
                <a:latin typeface="ATT Aleck Sans" panose="020B0503020203020204" pitchFamily="34" charset="0"/>
              </a:rPr>
              <a:t>INSTRUCTOR NOTE: Ask participants if they can find the address and contact information. Click Enter to highlight the answer. </a:t>
            </a:r>
          </a:p>
          <a:p>
            <a:pPr marR="0" algn="l" rtl="0"/>
            <a:r>
              <a:rPr lang="en-US" sz="1800" b="1" i="0" u="none" strike="noStrike" baseline="0">
                <a:latin typeface="ATT Aleck Sans" panose="020B0503020203020204" pitchFamily="34" charset="0"/>
              </a:rPr>
              <a:t> </a:t>
            </a:r>
            <a:endParaRPr lang="en-US" sz="1800" b="0" i="0" u="none" strike="noStrike" baseline="0">
              <a:latin typeface="ATT Aleck Sans" panose="020B0503020203020204" pitchFamily="34" charset="0"/>
            </a:endParaRPr>
          </a:p>
          <a:p>
            <a:pPr marR="0" algn="l" rtl="0"/>
            <a:r>
              <a:rPr lang="en-US" sz="1800" b="0" i="0" u="none" strike="noStrike" baseline="0">
                <a:latin typeface="ATT Aleck Sans" panose="020B0503020203020204" pitchFamily="34" charset="0"/>
              </a:rPr>
              <a:t>In this example, we are using the Public Library Association website. This is a good example of a legitimate business website. ​</a:t>
            </a:r>
          </a:p>
          <a:p>
            <a:endParaRPr lang="en-US"/>
          </a:p>
          <a:p>
            <a:endParaRPr lang="en-US" sz="1200" kern="1200">
              <a:solidFill>
                <a:schemeClr val="tx1"/>
              </a:solidFill>
              <a:effectLst/>
              <a:latin typeface="+mn-lt"/>
              <a:cs typeface="Calibri" panose="020F0502020204030204"/>
            </a:endParaRPr>
          </a:p>
          <a:p>
            <a:endParaRPr lang="en-US">
              <a:cs typeface="Calibri" panose="020F0502020204030204"/>
            </a:endParaRPr>
          </a:p>
        </p:txBody>
      </p:sp>
      <p:sp>
        <p:nvSpPr>
          <p:cNvPr id="4" name="Slide Number Placeholder 3">
            <a:extLst>
              <a:ext uri="{FF2B5EF4-FFF2-40B4-BE49-F238E27FC236}">
                <a16:creationId xmlns:a16="http://schemas.microsoft.com/office/drawing/2014/main" id="{DEC7C073-A42F-1DB8-FA18-0E3BB0A9C408}"/>
              </a:ext>
            </a:extLst>
          </p:cNvPr>
          <p:cNvSpPr>
            <a:spLocks noGrp="1"/>
          </p:cNvSpPr>
          <p:nvPr>
            <p:ph type="sldNum" sz="quarter" idx="5"/>
          </p:nvPr>
        </p:nvSpPr>
        <p:spPr/>
        <p:txBody>
          <a:bodyPr/>
          <a:lstStyle/>
          <a:p>
            <a:fld id="{0A1A2D79-0A70-4F98-91B6-5265C658D6AD}" type="slidenum">
              <a:rPr lang="en-US" smtClean="0"/>
              <a:t>48</a:t>
            </a:fld>
            <a:endParaRPr lang="en-US"/>
          </a:p>
        </p:txBody>
      </p:sp>
    </p:spTree>
    <p:extLst>
      <p:ext uri="{BB962C8B-B14F-4D97-AF65-F5344CB8AC3E}">
        <p14:creationId xmlns:p14="http://schemas.microsoft.com/office/powerpoint/2010/main" val="4114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9B903-1926-D4A2-35CC-5E9B67AF9B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1F6FD4-57FD-C90F-0EE5-AE69371C77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129291-D74C-F15A-3732-4B256D473D6A}"/>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dirty="0">
                <a:solidFill>
                  <a:schemeClr val="tx1"/>
                </a:solidFill>
                <a:latin typeface="ATT Aleck Sans" panose="020B0503020203020204" pitchFamily="34" charset="0"/>
              </a:rPr>
              <a:t>Can you tell who it's from? This email claims to be from the IRS. But if you look closely, you will notice the address is not from @</a:t>
            </a:r>
            <a:r>
              <a:rPr lang="en-US" sz="1200" b="0" i="0" u="none" strike="noStrike" kern="1200" baseline="0" dirty="0" err="1">
                <a:solidFill>
                  <a:schemeClr val="tx1"/>
                </a:solidFill>
                <a:latin typeface="ATT Aleck Sans" panose="020B0503020203020204" pitchFamily="34" charset="0"/>
              </a:rPr>
              <a:t>irs.gov</a:t>
            </a:r>
            <a:r>
              <a:rPr lang="en-US" sz="1200" b="0" i="0" u="none" strike="noStrike" kern="1200" baseline="0" dirty="0">
                <a:solidFill>
                  <a:schemeClr val="tx1"/>
                </a:solidFill>
                <a:latin typeface="ATT Aleck Sans" panose="020B0503020203020204" pitchFamily="34" charset="0"/>
              </a:rPr>
              <a:t> and was sent from someone you do not know. This is a sure sign of a phishing scam</a:t>
            </a:r>
            <a:r>
              <a:rPr lang="en-US" sz="1200" b="0" i="0" u="none" strike="noStrike" kern="1200" baseline="0" dirty="0">
                <a:solidFill>
                  <a:srgbClr val="0D0D0D"/>
                </a:solidFill>
                <a:latin typeface="ATT Aleck Sans" panose="020B0503020203020204" pitchFamily="34" charset="0"/>
              </a:rPr>
              <a:t>. </a:t>
            </a:r>
          </a:p>
          <a:p>
            <a:pPr rtl="0"/>
            <a:endParaRPr lang="en-US" sz="1200" b="0" i="0" u="none" strike="noStrike" kern="1200" baseline="0" dirty="0">
              <a:solidFill>
                <a:srgbClr val="0D0D0D"/>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ATT Aleck Sans"/>
                <a:ea typeface="ＭＳ Ｐゴシック"/>
              </a:rPr>
              <a:t>INSTRUCTOR NOTE: </a:t>
            </a:r>
            <a:r>
              <a:rPr lang="en-US" sz="1200" dirty="0">
                <a:latin typeface="ATT Aleck Sans"/>
                <a:ea typeface="ＭＳ Ｐゴシック"/>
              </a:rPr>
              <a:t>Press ENTER to display the instructions in the orange box.</a:t>
            </a:r>
            <a:endParaRPr lang="en-US" sz="1200" i="1" dirty="0">
              <a:latin typeface="ATT Aleck Sans"/>
              <a:ea typeface="ＭＳ Ｐゴシック"/>
            </a:endParaRPr>
          </a:p>
          <a:p>
            <a:pPr rtl="0"/>
            <a:endParaRPr lang="en-US" sz="1200" b="0" i="0" u="none" strike="noStrike" kern="1200" baseline="0" dirty="0">
              <a:solidFill>
                <a:srgbClr val="00B050"/>
              </a:solidFill>
              <a:latin typeface="ATT Aleck Sans" panose="020B0503020203020204" pitchFamily="34" charset="0"/>
            </a:endParaRPr>
          </a:p>
          <a:p>
            <a:pPr rtl="0"/>
            <a:r>
              <a:rPr lang="en-US" sz="1200" b="0" i="0" u="none" strike="noStrike" kern="1200" baseline="0" dirty="0">
                <a:solidFill>
                  <a:srgbClr val="00B050"/>
                </a:solidFill>
                <a:latin typeface="ATT Aleck Sans" panose="020B0503020203020204" pitchFamily="34" charset="0"/>
              </a:rPr>
              <a:t>If you can’t see the actual email address from the sender, you can roll over the email name, or tap on the email name on a mobile device, to see the sender’s email address.</a:t>
            </a:r>
          </a:p>
          <a:p>
            <a:endParaRPr lang="en-US" dirty="0">
              <a:cs typeface="Calibri" panose="020F0502020204030204"/>
            </a:endParaRPr>
          </a:p>
        </p:txBody>
      </p:sp>
      <p:sp>
        <p:nvSpPr>
          <p:cNvPr id="4" name="Slide Number Placeholder 3">
            <a:extLst>
              <a:ext uri="{FF2B5EF4-FFF2-40B4-BE49-F238E27FC236}">
                <a16:creationId xmlns:a16="http://schemas.microsoft.com/office/drawing/2014/main" id="{7E69090A-2E3A-D317-D1DE-4C480C87DF07}"/>
              </a:ext>
            </a:extLst>
          </p:cNvPr>
          <p:cNvSpPr>
            <a:spLocks noGrp="1"/>
          </p:cNvSpPr>
          <p:nvPr>
            <p:ph type="sldNum" sz="quarter" idx="5"/>
          </p:nvPr>
        </p:nvSpPr>
        <p:spPr/>
        <p:txBody>
          <a:bodyPr/>
          <a:lstStyle/>
          <a:p>
            <a:fld id="{0A1A2D79-0A70-4F98-91B6-5265C658D6AD}" type="slidenum">
              <a:rPr lang="en-US" smtClean="0"/>
              <a:t>49</a:t>
            </a:fld>
            <a:endParaRPr lang="en-US"/>
          </a:p>
        </p:txBody>
      </p:sp>
    </p:spTree>
    <p:extLst>
      <p:ext uri="{BB962C8B-B14F-4D97-AF65-F5344CB8AC3E}">
        <p14:creationId xmlns:p14="http://schemas.microsoft.com/office/powerpoint/2010/main" val="9518828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F43B1-74DC-5F6E-D787-791C609E42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5967E5-F8E1-5E7C-8F2D-D46E3650F9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C64775-99A5-D3ED-8137-DF5F1ADB71A0}"/>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r>
              <a:rPr lang="en-US" sz="1200" dirty="0">
                <a:latin typeface="ATT Aleck Sans"/>
                <a:ea typeface="ＭＳ Ｐゴシック"/>
              </a:rPr>
              <a:t>Is the organization legitimate? Use caution when you're contacted by a charity on the phone, text, email or online. To learn more about a charity asking for money, check the BBB Wise Giving Alliance website to see reports and ratings about how charitable organizations spend donations.</a:t>
            </a:r>
          </a:p>
          <a:p>
            <a:endParaRPr lang="en-US" dirty="0">
              <a:cs typeface="Calibri" panose="020F0502020204030204"/>
            </a:endParaRPr>
          </a:p>
        </p:txBody>
      </p:sp>
      <p:sp>
        <p:nvSpPr>
          <p:cNvPr id="4" name="Slide Number Placeholder 3">
            <a:extLst>
              <a:ext uri="{FF2B5EF4-FFF2-40B4-BE49-F238E27FC236}">
                <a16:creationId xmlns:a16="http://schemas.microsoft.com/office/drawing/2014/main" id="{DC06C8FF-8AC1-088A-452C-389C6A9A78EB}"/>
              </a:ext>
            </a:extLst>
          </p:cNvPr>
          <p:cNvSpPr>
            <a:spLocks noGrp="1"/>
          </p:cNvSpPr>
          <p:nvPr>
            <p:ph type="sldNum" sz="quarter" idx="5"/>
          </p:nvPr>
        </p:nvSpPr>
        <p:spPr/>
        <p:txBody>
          <a:bodyPr/>
          <a:lstStyle/>
          <a:p>
            <a:fld id="{0A1A2D79-0A70-4F98-91B6-5265C658D6AD}" type="slidenum">
              <a:rPr lang="en-US" smtClean="0"/>
              <a:t>50</a:t>
            </a:fld>
            <a:endParaRPr lang="en-US"/>
          </a:p>
        </p:txBody>
      </p:sp>
    </p:spTree>
    <p:extLst>
      <p:ext uri="{BB962C8B-B14F-4D97-AF65-F5344CB8AC3E}">
        <p14:creationId xmlns:p14="http://schemas.microsoft.com/office/powerpoint/2010/main" val="10135455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3C5A8-F31E-2B0E-DCEF-F621D93D8F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C4068E-4424-4CCB-17C3-66EE95E21C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E93731-1719-22A7-082C-CD6E159805FE}"/>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fontAlgn="base">
              <a:spcBef>
                <a:spcPts val="0"/>
              </a:spcBef>
              <a:spcAft>
                <a:spcPts val="0"/>
              </a:spcAft>
            </a:pPr>
            <a:r>
              <a:rPr lang="en-US" sz="1200" b="0" i="0" u="none" strike="noStrike" kern="1200" baseline="0" dirty="0">
                <a:solidFill>
                  <a:srgbClr val="0D0D0D"/>
                </a:solidFill>
                <a:latin typeface="ATT Aleck Sans" panose="020B0503020203020204" pitchFamily="34" charset="0"/>
              </a:rPr>
              <a:t>Is the message professional? Does the email look professional or are there a lot of mistakes? Let’s see if we can find the mistakes.</a:t>
            </a:r>
          </a:p>
          <a:p>
            <a:pPr marL="0" marR="0" fontAlgn="base">
              <a:spcBef>
                <a:spcPts val="0"/>
              </a:spcBef>
              <a:spcAft>
                <a:spcPts val="0"/>
              </a:spcAft>
            </a:pPr>
            <a:endParaRPr lang="en-US" sz="1200" b="0" i="0" u="none" strike="noStrike" kern="1200" baseline="0" dirty="0">
              <a:solidFill>
                <a:srgbClr val="0D0D0D"/>
              </a:solidFill>
              <a:latin typeface="ATT Aleck Sans" panose="020B0503020203020204" pitchFamily="34" charset="0"/>
            </a:endParaRPr>
          </a:p>
          <a:p>
            <a:pPr marL="0" marR="0" fontAlgn="base">
              <a:spcBef>
                <a:spcPts val="0"/>
              </a:spcBef>
              <a:spcAft>
                <a:spcPts val="0"/>
              </a:spcAft>
            </a:pPr>
            <a:r>
              <a:rPr lang="en-US" sz="1200" i="1" dirty="0">
                <a:latin typeface="ATT Aleck Sans"/>
                <a:ea typeface="ＭＳ Ｐゴシック"/>
              </a:rPr>
              <a:t>INSTRUCTOR NOTE: </a:t>
            </a:r>
            <a:r>
              <a:rPr lang="en-US" sz="1200" i="0" dirty="0">
                <a:latin typeface="ATT Aleck Sans"/>
                <a:ea typeface="ＭＳ Ｐゴシック"/>
              </a:rPr>
              <a:t>Encourage the participants to identify the errors.</a:t>
            </a:r>
            <a:br>
              <a:rPr lang="en-US" sz="1200" i="0" dirty="0">
                <a:latin typeface="ATT Aleck Sans"/>
                <a:ea typeface="ＭＳ Ｐゴシック"/>
              </a:rPr>
            </a:br>
            <a:endParaRPr lang="en-US" sz="1200" i="0" dirty="0">
              <a:latin typeface="ATT Aleck Sans"/>
              <a:ea typeface="ＭＳ Ｐゴシック"/>
            </a:endParaRPr>
          </a:p>
          <a:p>
            <a:pPr marL="0" marR="0" fontAlgn="base">
              <a:spcBef>
                <a:spcPts val="0"/>
              </a:spcBef>
              <a:spcAft>
                <a:spcPts val="0"/>
              </a:spcAft>
            </a:pPr>
            <a:r>
              <a:rPr lang="en-US" sz="1200" i="1" dirty="0">
                <a:latin typeface="ATT Aleck Sans"/>
                <a:ea typeface="ＭＳ Ｐゴシック"/>
              </a:rPr>
              <a:t>INSTRUCTOR NOTE: </a:t>
            </a:r>
            <a:r>
              <a:rPr lang="en-US" sz="1200" i="0" dirty="0">
                <a:latin typeface="ATT Aleck Sans"/>
                <a:ea typeface="ＭＳ Ｐゴシック"/>
              </a:rPr>
              <a:t>Click enter to highlight the errors. </a:t>
            </a:r>
            <a:endParaRPr lang="en-US" sz="1200" b="0" i="0" u="none" strike="noStrike" kern="1200" baseline="0" dirty="0">
              <a:solidFill>
                <a:srgbClr val="0D0D0D"/>
              </a:solidFill>
              <a:latin typeface="ATT Aleck Sans" panose="020B0503020203020204" pitchFamily="34" charset="0"/>
            </a:endParaRPr>
          </a:p>
          <a:p>
            <a:pPr marL="742950" marR="0" lvl="1" indent="-285750" fontAlgn="base">
              <a:spcBef>
                <a:spcPts val="0"/>
              </a:spcBef>
              <a:spcAft>
                <a:spcPts val="0"/>
              </a:spcAft>
              <a:buFont typeface="Arial" panose="020B0604020202020204" pitchFamily="34" charset="0"/>
              <a:buChar char="•"/>
            </a:pPr>
            <a:r>
              <a:rPr lang="en-US" sz="1200" b="0" i="0" u="none" strike="noStrike" kern="1200" baseline="0" dirty="0">
                <a:solidFill>
                  <a:srgbClr val="0D0D0D"/>
                </a:solidFill>
                <a:latin typeface="ATT Aleck Sans" panose="020B0503020203020204" pitchFamily="34" charset="0"/>
              </a:rPr>
              <a:t>Albert’s name is misspelled.</a:t>
            </a:r>
          </a:p>
          <a:p>
            <a:pPr marL="742950" marR="0" lvl="1" indent="-285750" fontAlgn="base">
              <a:spcBef>
                <a:spcPts val="0"/>
              </a:spcBef>
              <a:spcAft>
                <a:spcPts val="0"/>
              </a:spcAft>
              <a:buFont typeface="Arial" panose="020B0604020202020204" pitchFamily="34" charset="0"/>
              <a:buChar char="•"/>
            </a:pPr>
            <a:r>
              <a:rPr lang="en-US" sz="1200" b="0" i="0" u="none" strike="noStrike" kern="1200" baseline="0" dirty="0">
                <a:solidFill>
                  <a:srgbClr val="0D0D0D"/>
                </a:solidFill>
                <a:latin typeface="ATT Aleck Sans" panose="020B0503020203020204" pitchFamily="34" charset="0"/>
              </a:rPr>
              <a:t>Instead of addressing the recipient by name they use Adorable Member. A company would not address someone that way.</a:t>
            </a:r>
          </a:p>
          <a:p>
            <a:pPr marL="742950" marR="0" lvl="1" indent="-285750" fontAlgn="base">
              <a:spcBef>
                <a:spcPts val="0"/>
              </a:spcBef>
              <a:spcAft>
                <a:spcPts val="0"/>
              </a:spcAft>
              <a:buFont typeface="Arial" panose="020B0604020202020204" pitchFamily="34" charset="0"/>
              <a:buChar char="•"/>
            </a:pPr>
            <a:r>
              <a:rPr lang="en-US" sz="1200" b="0" i="0" u="none" strike="noStrike" kern="1200" baseline="0" dirty="0">
                <a:solidFill>
                  <a:srgbClr val="0D0D0D"/>
                </a:solidFill>
                <a:latin typeface="ATT Aleck Sans" panose="020B0503020203020204" pitchFamily="34" charset="0"/>
              </a:rPr>
              <a:t>The word account is misspelled in different ways throughout the document. </a:t>
            </a:r>
          </a:p>
          <a:p>
            <a:pPr marL="742950" marR="0" lvl="1" indent="-285750" fontAlgn="base">
              <a:spcBef>
                <a:spcPts val="0"/>
              </a:spcBef>
              <a:spcAft>
                <a:spcPts val="0"/>
              </a:spcAft>
              <a:buFont typeface="Arial" panose="020B0604020202020204" pitchFamily="34" charset="0"/>
              <a:buChar char="•"/>
            </a:pPr>
            <a:r>
              <a:rPr lang="en-US" sz="1200" b="0" i="0" u="none" strike="noStrike" kern="1200" baseline="0" dirty="0">
                <a:solidFill>
                  <a:srgbClr val="0D0D0D"/>
                </a:solidFill>
                <a:latin typeface="ATT Aleck Sans" panose="020B0503020203020204" pitchFamily="34" charset="0"/>
              </a:rPr>
              <a:t>The words renewal and hear are also misspelled.</a:t>
            </a:r>
          </a:p>
          <a:p>
            <a:pPr marL="742950" marR="0" lvl="1" indent="-285750" fontAlgn="base">
              <a:spcBef>
                <a:spcPts val="0"/>
              </a:spcBef>
              <a:spcAft>
                <a:spcPts val="0"/>
              </a:spcAft>
              <a:buFont typeface="Arial" panose="020B0604020202020204" pitchFamily="34" charset="0"/>
              <a:buChar char="•"/>
            </a:pPr>
            <a:r>
              <a:rPr lang="en-US" sz="1200" b="0" i="0" u="none" strike="noStrike" kern="1200" baseline="0" dirty="0">
                <a:solidFill>
                  <a:srgbClr val="0D0D0D"/>
                </a:solidFill>
                <a:latin typeface="ATT Aleck Sans" panose="020B0503020203020204" pitchFamily="34" charset="0"/>
              </a:rPr>
              <a:t>The word proceeded should be processed. </a:t>
            </a:r>
            <a:br>
              <a:rPr lang="en-US" sz="1200" b="0" i="0" u="none" strike="noStrike" kern="1200" baseline="0" dirty="0">
                <a:solidFill>
                  <a:srgbClr val="0D0D0D"/>
                </a:solidFill>
                <a:latin typeface="ATT Aleck Sans" panose="020B0503020203020204" pitchFamily="34" charset="0"/>
              </a:rPr>
            </a:br>
            <a:endParaRPr lang="en-US" sz="1200" b="0" i="0" u="none" strike="noStrike" kern="1200" baseline="0" dirty="0">
              <a:solidFill>
                <a:srgbClr val="0D0D0D"/>
              </a:solidFill>
              <a:latin typeface="ATT Aleck Sans" panose="020B0503020203020204" pitchFamily="34" charset="0"/>
            </a:endParaRPr>
          </a:p>
          <a:p>
            <a:pPr marL="0" marR="0" lvl="0" indent="0" fontAlgn="base">
              <a:spcBef>
                <a:spcPts val="0"/>
              </a:spcBef>
              <a:spcAft>
                <a:spcPts val="0"/>
              </a:spcAft>
              <a:buFont typeface="Arial" panose="020B0604020202020204" pitchFamily="34" charset="0"/>
              <a:buNone/>
            </a:pPr>
            <a:r>
              <a:rPr lang="en-US" sz="1200" b="0" i="0" u="none" strike="noStrike" kern="1200" baseline="0" dirty="0">
                <a:solidFill>
                  <a:srgbClr val="0D0D0D"/>
                </a:solidFill>
                <a:latin typeface="ATT Aleck Sans" panose="020B0503020203020204" pitchFamily="34" charset="0"/>
              </a:rPr>
              <a:t>If the email is from a legitimate business, it wouldn’t include those mistakes.  </a:t>
            </a:r>
            <a:endParaRPr lang="en-US" sz="1200" dirty="0">
              <a:solidFill>
                <a:schemeClr val="tx1">
                  <a:lumMod val="95000"/>
                  <a:lumOff val="5000"/>
                </a:schemeClr>
              </a:solidFill>
            </a:endParaRPr>
          </a:p>
          <a:p>
            <a:endParaRPr lang="en-US" sz="1200" dirty="0">
              <a:solidFill>
                <a:schemeClr val="tx1">
                  <a:lumMod val="95000"/>
                  <a:lumOff val="5000"/>
                </a:schemeClr>
              </a:solidFill>
            </a:endParaRPr>
          </a:p>
          <a:p>
            <a:endParaRPr lang="en-US" dirty="0">
              <a:cs typeface="Calibri" panose="020F0502020204030204"/>
            </a:endParaRPr>
          </a:p>
        </p:txBody>
      </p:sp>
      <p:sp>
        <p:nvSpPr>
          <p:cNvPr id="4" name="Slide Number Placeholder 3">
            <a:extLst>
              <a:ext uri="{FF2B5EF4-FFF2-40B4-BE49-F238E27FC236}">
                <a16:creationId xmlns:a16="http://schemas.microsoft.com/office/drawing/2014/main" id="{593799ED-A731-E3C3-7329-FCB0227DD3DF}"/>
              </a:ext>
            </a:extLst>
          </p:cNvPr>
          <p:cNvSpPr>
            <a:spLocks noGrp="1"/>
          </p:cNvSpPr>
          <p:nvPr>
            <p:ph type="sldNum" sz="quarter" idx="5"/>
          </p:nvPr>
        </p:nvSpPr>
        <p:spPr/>
        <p:txBody>
          <a:bodyPr/>
          <a:lstStyle/>
          <a:p>
            <a:fld id="{0A1A2D79-0A70-4F98-91B6-5265C658D6AD}" type="slidenum">
              <a:rPr lang="en-US" smtClean="0"/>
              <a:t>51</a:t>
            </a:fld>
            <a:endParaRPr lang="en-US"/>
          </a:p>
        </p:txBody>
      </p:sp>
    </p:spTree>
    <p:extLst>
      <p:ext uri="{BB962C8B-B14F-4D97-AF65-F5344CB8AC3E}">
        <p14:creationId xmlns:p14="http://schemas.microsoft.com/office/powerpoint/2010/main" val="33657669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7C959B-6BB9-DB3C-2DCC-F100BA46AD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11D521-8DCB-2A48-0C45-CC48AE3A25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66A800-D53A-D343-80A2-3BF46879F1A3}"/>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D0D0D"/>
                </a:solidFill>
                <a:latin typeface="ATT Aleck Sans" panose="020B0503020203020204" pitchFamily="34" charset="0"/>
              </a:rPr>
              <a:t>Do they claim that they can fix your computer? When you are on a website or playing an online game, a pop-up message may display that claims your computer is infected and that you should click on a link or call a number to fix it. </a:t>
            </a:r>
          </a:p>
          <a:p>
            <a:pPr rtl="0"/>
            <a:endParaRPr lang="en-US" sz="1200" b="0" i="0" u="none" strike="noStrike" kern="1200" baseline="0">
              <a:solidFill>
                <a:srgbClr val="0D0D0D"/>
              </a:solidFill>
              <a:latin typeface="ATT Aleck Sans" panose="020B0503020203020204" pitchFamily="34" charset="0"/>
            </a:endParaRPr>
          </a:p>
          <a:p>
            <a:pPr rtl="0"/>
            <a:r>
              <a:rPr lang="en-US" sz="1200" b="0" i="0" u="none" strike="noStrike" kern="1200" baseline="0">
                <a:solidFill>
                  <a:srgbClr val="0D0D0D"/>
                </a:solidFill>
                <a:latin typeface="ATT Aleck Sans" panose="020B0503020203020204" pitchFamily="34" charset="0"/>
              </a:rPr>
              <a:t>Remember, legitimate companies will never ask you to fix your computer this way.</a:t>
            </a:r>
          </a:p>
          <a:p>
            <a:endParaRPr lang="en-US">
              <a:cs typeface="Calibri" panose="020F0502020204030204"/>
            </a:endParaRPr>
          </a:p>
        </p:txBody>
      </p:sp>
      <p:sp>
        <p:nvSpPr>
          <p:cNvPr id="4" name="Slide Number Placeholder 3">
            <a:extLst>
              <a:ext uri="{FF2B5EF4-FFF2-40B4-BE49-F238E27FC236}">
                <a16:creationId xmlns:a16="http://schemas.microsoft.com/office/drawing/2014/main" id="{40865D71-B149-518D-34A3-0F95792062D3}"/>
              </a:ext>
            </a:extLst>
          </p:cNvPr>
          <p:cNvSpPr>
            <a:spLocks noGrp="1"/>
          </p:cNvSpPr>
          <p:nvPr>
            <p:ph type="sldNum" sz="quarter" idx="5"/>
          </p:nvPr>
        </p:nvSpPr>
        <p:spPr/>
        <p:txBody>
          <a:bodyPr/>
          <a:lstStyle/>
          <a:p>
            <a:fld id="{0A1A2D79-0A70-4F98-91B6-5265C658D6AD}" type="slidenum">
              <a:rPr lang="en-US" smtClean="0"/>
              <a:t>52</a:t>
            </a:fld>
            <a:endParaRPr lang="en-US"/>
          </a:p>
        </p:txBody>
      </p:sp>
    </p:spTree>
    <p:extLst>
      <p:ext uri="{BB962C8B-B14F-4D97-AF65-F5344CB8AC3E}">
        <p14:creationId xmlns:p14="http://schemas.microsoft.com/office/powerpoint/2010/main" val="101327546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583C3-FA2D-C197-0F97-E1095CE87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CB1B11-1190-6639-B70A-23C1C5448D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FE95DC-3A79-BA9E-63EC-02B5F76459E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br>
              <a:rPr lang="en-US" sz="1400" i="0">
                <a:solidFill>
                  <a:srgbClr val="000000"/>
                </a:solidFill>
                <a:effectLst/>
                <a:latin typeface="ATT Aleck Sans" panose="020B0503020203020204"/>
                <a:ea typeface="Times New Roman" panose="02020603050405020304" pitchFamily="18" charset="0"/>
              </a:rPr>
            </a:br>
            <a:endParaRPr lang="en-US" sz="1400" i="0">
              <a:solidFill>
                <a:srgbClr val="000000"/>
              </a:solidFill>
              <a:effectLst/>
              <a:latin typeface="ATT Aleck Sans" panose="020B0503020203020204"/>
              <a:ea typeface="Times New Roman" panose="02020603050405020304" pitchFamily="18" charset="0"/>
            </a:endParaRPr>
          </a:p>
          <a:p>
            <a:pPr marL="0" lvl="0" indent="0">
              <a:buFont typeface="Arial" panose="020B0604020202020204" pitchFamily="34" charset="0"/>
              <a:buNone/>
              <a:defRPr/>
            </a:pPr>
            <a:r>
              <a:rPr lang="en-US" sz="1400" i="0">
                <a:solidFill>
                  <a:srgbClr val="000000"/>
                </a:solidFill>
                <a:effectLst/>
                <a:latin typeface="ATT Aleck Sans" panose="020B0503020203020204"/>
                <a:ea typeface="Times New Roman" panose="02020603050405020304" pitchFamily="18" charset="0"/>
              </a:rPr>
              <a:t>Are they asking for your money or information? In this email, the fraudster is asking for his credit card information. Fraudsters may claim that they need to verify or update your information. Some fraudsters will also ask you to wire them money or send a deposit, promising to pay you more in return. </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endParaRPr lang="en-US">
              <a:cs typeface="Calibri" panose="020F0502020204030204"/>
            </a:endParaRPr>
          </a:p>
        </p:txBody>
      </p:sp>
      <p:sp>
        <p:nvSpPr>
          <p:cNvPr id="4" name="Slide Number Placeholder 3">
            <a:extLst>
              <a:ext uri="{FF2B5EF4-FFF2-40B4-BE49-F238E27FC236}">
                <a16:creationId xmlns:a16="http://schemas.microsoft.com/office/drawing/2014/main" id="{2F7E6BE0-09FC-A649-F086-549680FF450F}"/>
              </a:ext>
            </a:extLst>
          </p:cNvPr>
          <p:cNvSpPr>
            <a:spLocks noGrp="1"/>
          </p:cNvSpPr>
          <p:nvPr>
            <p:ph type="sldNum" sz="quarter" idx="5"/>
          </p:nvPr>
        </p:nvSpPr>
        <p:spPr/>
        <p:txBody>
          <a:bodyPr/>
          <a:lstStyle/>
          <a:p>
            <a:fld id="{0A1A2D79-0A70-4F98-91B6-5265C658D6AD}" type="slidenum">
              <a:rPr lang="en-US" smtClean="0"/>
              <a:t>53</a:t>
            </a:fld>
            <a:endParaRPr lang="en-US"/>
          </a:p>
        </p:txBody>
      </p:sp>
    </p:spTree>
    <p:extLst>
      <p:ext uri="{BB962C8B-B14F-4D97-AF65-F5344CB8AC3E}">
        <p14:creationId xmlns:p14="http://schemas.microsoft.com/office/powerpoint/2010/main" val="29240302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3711B-7868-1459-4749-EA36EF1B6A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B2CD4F-A6F1-AEA9-9545-9D7194FC05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76D23-FBAF-9B5B-CEFE-11922993808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pPr marL="0" lvl="0" indent="0">
              <a:buFont typeface="Arial" panose="020B0604020202020204" pitchFamily="34" charset="0"/>
              <a:buNone/>
              <a:defRPr/>
            </a:pPr>
            <a:endParaRPr lang="en-US" sz="1400" i="0">
              <a:solidFill>
                <a:srgbClr val="000000"/>
              </a:solidFill>
              <a:effectLst/>
              <a:latin typeface="ATT Aleck Sans" panose="020B0503020203020204"/>
              <a:ea typeface="Times New Roman" panose="02020603050405020304" pitchFamily="18" charset="0"/>
            </a:endParaRPr>
          </a:p>
          <a:p>
            <a:pPr marL="0" lvl="0" indent="0">
              <a:buFont typeface="Arial" panose="020B0604020202020204" pitchFamily="34" charset="0"/>
              <a:buNone/>
              <a:defRPr/>
            </a:pPr>
            <a:r>
              <a:rPr lang="en-US" sz="1400" i="0">
                <a:solidFill>
                  <a:srgbClr val="000000"/>
                </a:solidFill>
                <a:effectLst/>
                <a:latin typeface="ATT Aleck Sans" panose="020B0503020203020204"/>
                <a:ea typeface="Times New Roman" panose="02020603050405020304" pitchFamily="18" charset="0"/>
              </a:rPr>
              <a:t>Are they trying to rush you into a quick action before you have time to think about it? This message is trying to get you to ACT NOW so you don’t lose your pharmacy points. Fraudsters try to scare you into acting fast, threatening that something bad will happen, like an account will be closed or you will lose all of your points if you don’t act now. Or something good will happen if you act now! Take the time you need to verify that it is true!</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endParaRPr lang="en-US">
              <a:cs typeface="Calibri" panose="020F0502020204030204"/>
            </a:endParaRPr>
          </a:p>
        </p:txBody>
      </p:sp>
      <p:sp>
        <p:nvSpPr>
          <p:cNvPr id="4" name="Slide Number Placeholder 3">
            <a:extLst>
              <a:ext uri="{FF2B5EF4-FFF2-40B4-BE49-F238E27FC236}">
                <a16:creationId xmlns:a16="http://schemas.microsoft.com/office/drawing/2014/main" id="{F6BE85C1-B5AD-2AF3-558D-8C92424A8E11}"/>
              </a:ext>
            </a:extLst>
          </p:cNvPr>
          <p:cNvSpPr>
            <a:spLocks noGrp="1"/>
          </p:cNvSpPr>
          <p:nvPr>
            <p:ph type="sldNum" sz="quarter" idx="5"/>
          </p:nvPr>
        </p:nvSpPr>
        <p:spPr/>
        <p:txBody>
          <a:bodyPr/>
          <a:lstStyle/>
          <a:p>
            <a:fld id="{0A1A2D79-0A70-4F98-91B6-5265C658D6AD}" type="slidenum">
              <a:rPr lang="en-US" smtClean="0"/>
              <a:t>54</a:t>
            </a:fld>
            <a:endParaRPr lang="en-US"/>
          </a:p>
        </p:txBody>
      </p:sp>
    </p:spTree>
    <p:extLst>
      <p:ext uri="{BB962C8B-B14F-4D97-AF65-F5344CB8AC3E}">
        <p14:creationId xmlns:p14="http://schemas.microsoft.com/office/powerpoint/2010/main" val="23300032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9953F-A785-9E16-1C22-FCB4AB0485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F23450-B0FE-86DB-2D36-04DF8BD559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A1CB15-5310-8964-D034-73D92C0F9482}"/>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What sounds "too good to be true" in this example?</a:t>
            </a:r>
          </a:p>
          <a:p>
            <a:pPr marL="0" marR="0">
              <a:spcBef>
                <a:spcPts val="0"/>
              </a:spcBef>
              <a:spcAft>
                <a:spcPts val="0"/>
              </a:spcAft>
            </a:pPr>
            <a:endParaRPr lang="en-US" sz="12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ATT Aleck Sans"/>
                <a:ea typeface="ＭＳ Ｐゴシック"/>
              </a:rPr>
              <a:t>INSTRUCTOR NOTE: </a:t>
            </a:r>
            <a:r>
              <a:rPr lang="en-US" sz="1200" i="0" dirty="0">
                <a:latin typeface="ATT Aleck Sans"/>
                <a:ea typeface="ＭＳ Ｐゴシック"/>
              </a:rPr>
              <a:t>Encourage the participants to answer the question.</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In this example, the recipient is being offered a $1000 gift card.</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ATT Aleck Sans" panose="020B0503020203020204" pitchFamily="34" charset="0"/>
                <a:ea typeface="Times New Roman" panose="02020603050405020304" pitchFamily="18" charset="0"/>
              </a:rPr>
              <a:t>Remember, if it sounds too good to be true, it probably is. </a:t>
            </a:r>
            <a:endParaRPr lang="en-US" sz="1200" dirty="0">
              <a:effectLst/>
              <a:latin typeface="Times New Roman" panose="02020603050405020304" pitchFamily="18" charset="0"/>
              <a:ea typeface="Times New Roman" panose="02020603050405020304" pitchFamily="18" charset="0"/>
            </a:endParaRPr>
          </a:p>
          <a:p>
            <a:endParaRPr lang="en-US" dirty="0">
              <a:cs typeface="Calibri" panose="020F0502020204030204"/>
            </a:endParaRPr>
          </a:p>
          <a:p>
            <a:endParaRPr lang="en-US" dirty="0">
              <a:cs typeface="Calibri" panose="020F0502020204030204"/>
            </a:endParaRPr>
          </a:p>
          <a:p>
            <a:endParaRPr lang="en-US" dirty="0">
              <a:cs typeface="Calibri" panose="020F0502020204030204"/>
            </a:endParaRPr>
          </a:p>
        </p:txBody>
      </p:sp>
      <p:sp>
        <p:nvSpPr>
          <p:cNvPr id="4" name="Slide Number Placeholder 3">
            <a:extLst>
              <a:ext uri="{FF2B5EF4-FFF2-40B4-BE49-F238E27FC236}">
                <a16:creationId xmlns:a16="http://schemas.microsoft.com/office/drawing/2014/main" id="{F4F6CA72-4CC8-1FFC-0DF5-767C07A1DFCB}"/>
              </a:ext>
            </a:extLst>
          </p:cNvPr>
          <p:cNvSpPr>
            <a:spLocks noGrp="1"/>
          </p:cNvSpPr>
          <p:nvPr>
            <p:ph type="sldNum" sz="quarter" idx="5"/>
          </p:nvPr>
        </p:nvSpPr>
        <p:spPr/>
        <p:txBody>
          <a:bodyPr/>
          <a:lstStyle/>
          <a:p>
            <a:fld id="{0A1A2D79-0A70-4F98-91B6-5265C658D6AD}" type="slidenum">
              <a:rPr lang="en-US" smtClean="0"/>
              <a:t>55</a:t>
            </a:fld>
            <a:endParaRPr lang="en-US"/>
          </a:p>
        </p:txBody>
      </p:sp>
    </p:spTree>
    <p:extLst>
      <p:ext uri="{BB962C8B-B14F-4D97-AF65-F5344CB8AC3E}">
        <p14:creationId xmlns:p14="http://schemas.microsoft.com/office/powerpoint/2010/main" val="38360150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49DA0-1F4C-3422-E2AB-D730845704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E74310-A151-5303-35A9-13E988307A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91D18F-958B-9082-5F85-64A5A80980D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chemeClr val="tx1"/>
                </a:solidFill>
                <a:latin typeface="ATT Aleck Sans" panose="020B0503020203020204" pitchFamily="34" charset="0"/>
              </a:rPr>
              <a:t>Is the sender asking you to keep it secret? In this text, a fraudster claims to be a family member who needs help and does not want their parents to know. </a:t>
            </a:r>
          </a:p>
          <a:p>
            <a:pPr rtl="0"/>
            <a:endParaRPr lang="en-US" sz="1200" b="0" i="0" u="none" strike="noStrike" kern="1200" baseline="0">
              <a:solidFill>
                <a:schemeClr val="tx1"/>
              </a:solidFill>
              <a:latin typeface="ATT Aleck Sans" panose="020B0503020203020204" pitchFamily="34" charset="0"/>
            </a:endParaRPr>
          </a:p>
          <a:p>
            <a:pPr rtl="0"/>
            <a:r>
              <a:rPr lang="en-US" sz="1200" b="0" i="0" u="none" strike="noStrike" kern="1200" baseline="0">
                <a:solidFill>
                  <a:schemeClr val="tx1"/>
                </a:solidFill>
                <a:latin typeface="ATT Aleck Sans" panose="020B0503020203020204" pitchFamily="34" charset="0"/>
              </a:rPr>
              <a:t>Another variation on this scam is that the person claims they are using a friend’s phone. </a:t>
            </a:r>
          </a:p>
          <a:p>
            <a:pPr rtl="0"/>
            <a:endParaRPr lang="en-US" sz="1200" b="0" i="0" u="none" strike="noStrike" kern="1200" baseline="0">
              <a:solidFill>
                <a:schemeClr val="tx1"/>
              </a:solidFill>
              <a:latin typeface="ATT Aleck Sans" panose="020B0503020203020204" pitchFamily="34" charset="0"/>
            </a:endParaRPr>
          </a:p>
          <a:p>
            <a:pPr rtl="0"/>
            <a:r>
              <a:rPr lang="en-US" sz="1200" b="0" i="0" u="none" strike="noStrike" kern="1200" baseline="0">
                <a:solidFill>
                  <a:schemeClr val="tx1"/>
                </a:solidFill>
                <a:latin typeface="ATT Aleck Sans" panose="020B0503020203020204" pitchFamily="34" charset="0"/>
              </a:rPr>
              <a:t>Scammers try to pressure you into sending money or information before you have time to check if the emergency is real. If someone you know says they are in trouble, contact them using the information you have, not the contact information or link from the person who reaches out to you. </a:t>
            </a:r>
          </a:p>
          <a:p>
            <a:endParaRPr lang="en-US">
              <a:cs typeface="Calibri" panose="020F0502020204030204"/>
            </a:endParaRPr>
          </a:p>
          <a:p>
            <a:endParaRPr lang="en-US">
              <a:cs typeface="Calibri" panose="020F0502020204030204"/>
            </a:endParaRPr>
          </a:p>
          <a:p>
            <a:endParaRPr lang="en-US">
              <a:cs typeface="Calibri" panose="020F0502020204030204"/>
            </a:endParaRPr>
          </a:p>
        </p:txBody>
      </p:sp>
      <p:sp>
        <p:nvSpPr>
          <p:cNvPr id="4" name="Slide Number Placeholder 3">
            <a:extLst>
              <a:ext uri="{FF2B5EF4-FFF2-40B4-BE49-F238E27FC236}">
                <a16:creationId xmlns:a16="http://schemas.microsoft.com/office/drawing/2014/main" id="{E21B50DF-EA5E-EC7F-1317-13901D0BD73F}"/>
              </a:ext>
            </a:extLst>
          </p:cNvPr>
          <p:cNvSpPr>
            <a:spLocks noGrp="1"/>
          </p:cNvSpPr>
          <p:nvPr>
            <p:ph type="sldNum" sz="quarter" idx="5"/>
          </p:nvPr>
        </p:nvSpPr>
        <p:spPr/>
        <p:txBody>
          <a:bodyPr/>
          <a:lstStyle/>
          <a:p>
            <a:fld id="{0A1A2D79-0A70-4F98-91B6-5265C658D6AD}" type="slidenum">
              <a:rPr lang="en-US" smtClean="0"/>
              <a:t>56</a:t>
            </a:fld>
            <a:endParaRPr lang="en-US"/>
          </a:p>
        </p:txBody>
      </p:sp>
    </p:spTree>
    <p:extLst>
      <p:ext uri="{BB962C8B-B14F-4D97-AF65-F5344CB8AC3E}">
        <p14:creationId xmlns:p14="http://schemas.microsoft.com/office/powerpoint/2010/main" val="144473713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15A09-5C88-5559-0A8F-7876AD626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7E8804-08C8-AD97-43BA-C4F13414AB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2295F-E295-532C-983C-B154C5165136}"/>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Tips to Recognize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Has someone tried to connect with you romantically online? You may have met them on a dating app or your favorite social media platform. It starts slow, but over time, the conversation becomes more personal. Then they start asking for money or gifts, or they need help with an unexpected bill, or they would love to come see you, but they need you to pay for the plane ticket. Scammers create fake profiles using stolen photos to build personal relationships.</a:t>
            </a:r>
          </a:p>
          <a:p>
            <a:endParaRPr lang="en-US">
              <a:cs typeface="Calibri" panose="020F0502020204030204"/>
            </a:endParaRPr>
          </a:p>
        </p:txBody>
      </p:sp>
      <p:sp>
        <p:nvSpPr>
          <p:cNvPr id="4" name="Slide Number Placeholder 3">
            <a:extLst>
              <a:ext uri="{FF2B5EF4-FFF2-40B4-BE49-F238E27FC236}">
                <a16:creationId xmlns:a16="http://schemas.microsoft.com/office/drawing/2014/main" id="{3B8743B1-0248-B6CA-9A0C-A03E84665759}"/>
              </a:ext>
            </a:extLst>
          </p:cNvPr>
          <p:cNvSpPr>
            <a:spLocks noGrp="1"/>
          </p:cNvSpPr>
          <p:nvPr>
            <p:ph type="sldNum" sz="quarter" idx="5"/>
          </p:nvPr>
        </p:nvSpPr>
        <p:spPr/>
        <p:txBody>
          <a:bodyPr/>
          <a:lstStyle/>
          <a:p>
            <a:fld id="{0A1A2D79-0A70-4F98-91B6-5265C658D6AD}" type="slidenum">
              <a:rPr lang="en-US" smtClean="0"/>
              <a:t>57</a:t>
            </a:fld>
            <a:endParaRPr lang="en-US"/>
          </a:p>
        </p:txBody>
      </p:sp>
    </p:spTree>
    <p:extLst>
      <p:ext uri="{BB962C8B-B14F-4D97-AF65-F5344CB8AC3E}">
        <p14:creationId xmlns:p14="http://schemas.microsoft.com/office/powerpoint/2010/main" val="383840578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86A6D-6DAF-ECF2-5F47-502C9AC474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739FE-9899-D5CD-D9C9-638A3C09A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C1F9C8-9C04-8292-F839-D316912030B1}"/>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Tips to Recognize Scams</a:t>
            </a:r>
            <a:endParaRPr lang="en-US" sz="1400" i="0" dirty="0">
              <a:solidFill>
                <a:srgbClr val="000000"/>
              </a:solidFill>
              <a:effectLst/>
              <a:latin typeface="ATT Aleck Sans" panose="020B0503020203020204"/>
              <a:ea typeface="Times New Roman" panose="02020603050405020304" pitchFamily="18" charset="0"/>
              <a:cs typeface="ATT Aleck Sans"/>
            </a:endParaRP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dirty="0">
                <a:solidFill>
                  <a:srgbClr val="000000"/>
                </a:solidFill>
                <a:latin typeface="ATT Aleck Sans"/>
                <a:cs typeface="ATT Aleck Sans"/>
              </a:rPr>
              <a:t>Are you working with the organization you thought you were? Some organizations will provide the goods or service you requested but will charge large service fees – fees that you would not have paid if you had purchased from the original provider.</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dirty="0">
                <a:solidFill>
                  <a:srgbClr val="000000"/>
                </a:solidFill>
                <a:latin typeface="ATT Aleck Sans"/>
                <a:cs typeface="ATT Aleck Sans"/>
              </a:rPr>
              <a:t>You may encounter this when searching for a product or service online. If you click one of the Sponsored links in the search results or on the advertisement on a webpage, it may not be the official organization but a reseller who charges you additional fees you would not have paid if you paid the organization directly.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dirty="0">
                <a:latin typeface="ATT Aleck Sans"/>
                <a:cs typeface="ATT Aleck Sans"/>
              </a:rPr>
              <a:t>If you are not sure if the link is an </a:t>
            </a:r>
            <a:r>
              <a:rPr lang="en-US" sz="1200" b="0" i="0" u="none" strike="noStrike" kern="1200" baseline="0" dirty="0">
                <a:latin typeface="Aptos"/>
              </a:rPr>
              <a:t>advertisement, look </a:t>
            </a:r>
            <a:r>
              <a:rPr lang="en-US" sz="1200" b="0" i="0" u="none" strike="noStrike" kern="1200" baseline="0" dirty="0">
                <a:latin typeface="ATT Aleck Sans"/>
                <a:cs typeface="ATT Aleck Sans"/>
              </a:rPr>
              <a:t>for the word SPONSORED in your search results. Sponsored indicates the link in the result list is a paid advertisement.</a:t>
            </a:r>
          </a:p>
          <a:p>
            <a:endParaRPr lang="en-US">
              <a:cs typeface="Calibri" panose="020F0502020204030204"/>
            </a:endParaRPr>
          </a:p>
        </p:txBody>
      </p:sp>
      <p:sp>
        <p:nvSpPr>
          <p:cNvPr id="4" name="Slide Number Placeholder 3">
            <a:extLst>
              <a:ext uri="{FF2B5EF4-FFF2-40B4-BE49-F238E27FC236}">
                <a16:creationId xmlns:a16="http://schemas.microsoft.com/office/drawing/2014/main" id="{9042EBC0-FE54-73CD-9057-CB01E08748EA}"/>
              </a:ext>
            </a:extLst>
          </p:cNvPr>
          <p:cNvSpPr>
            <a:spLocks noGrp="1"/>
          </p:cNvSpPr>
          <p:nvPr>
            <p:ph type="sldNum" sz="quarter" idx="5"/>
          </p:nvPr>
        </p:nvSpPr>
        <p:spPr/>
        <p:txBody>
          <a:bodyPr/>
          <a:lstStyle/>
          <a:p>
            <a:fld id="{0A1A2D79-0A70-4F98-91B6-5265C658D6AD}" type="slidenum">
              <a:rPr lang="en-US" smtClean="0"/>
              <a:t>58</a:t>
            </a:fld>
            <a:endParaRPr lang="en-US"/>
          </a:p>
        </p:txBody>
      </p:sp>
    </p:spTree>
    <p:extLst>
      <p:ext uri="{BB962C8B-B14F-4D97-AF65-F5344CB8AC3E}">
        <p14:creationId xmlns:p14="http://schemas.microsoft.com/office/powerpoint/2010/main" val="236162749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076B9-3F4C-3188-8F8F-E14D6E1D5B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973F5-54E7-AE09-7B35-8EEE7142C1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42ABCC-5982-A5A1-3C88-228AC7847096}"/>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Activity 3</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i="0" kern="120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In this lesson, we learned how to identify scams </a:t>
            </a:r>
            <a:r>
              <a:rPr lang="en-US">
                <a:latin typeface="ATT Aleck Sans"/>
                <a:ea typeface="ＭＳ Ｐゴシック"/>
              </a:rPr>
              <a:t>while browsing a website, receiving a phone call, in an email, text message, online game, or even in a pop-up window on your computer.</a:t>
            </a:r>
            <a:endParaRPr lang="en-US" sz="1200"/>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i="0" kern="1200">
                <a:solidFill>
                  <a:schemeClr val="tx1"/>
                </a:solidFill>
                <a:effectLst/>
                <a:latin typeface="+mn-lt"/>
                <a:ea typeface="+mn-ea"/>
                <a:cs typeface="+mn-cs"/>
              </a:rPr>
              <a:t> </a:t>
            </a:r>
            <a:endParaRPr lang="en-US" sz="1200" b="0" i="0" u="none" strike="noStrike" kern="1200">
              <a:solidFill>
                <a:srgbClr val="333333"/>
              </a:solidFill>
              <a:effectLst/>
              <a:latin typeface="ATT Aleck Sans" panose="020B0503020203020204"/>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Let’s practice what we learned. </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Point attendees to Activity 3 on Activity Sheet page 3. </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endParaRPr lang="en-US"/>
          </a:p>
        </p:txBody>
      </p:sp>
      <p:sp>
        <p:nvSpPr>
          <p:cNvPr id="4" name="Slide Number Placeholder 3">
            <a:extLst>
              <a:ext uri="{FF2B5EF4-FFF2-40B4-BE49-F238E27FC236}">
                <a16:creationId xmlns:a16="http://schemas.microsoft.com/office/drawing/2014/main" id="{E14D6576-E19B-A91A-5B89-44F9BD438D90}"/>
              </a:ext>
            </a:extLst>
          </p:cNvPr>
          <p:cNvSpPr>
            <a:spLocks noGrp="1"/>
          </p:cNvSpPr>
          <p:nvPr>
            <p:ph type="sldNum" sz="quarter" idx="5"/>
          </p:nvPr>
        </p:nvSpPr>
        <p:spPr/>
        <p:txBody>
          <a:bodyPr/>
          <a:lstStyle/>
          <a:p>
            <a:fld id="{0A1A2D79-0A70-4F98-91B6-5265C658D6AD}" type="slidenum">
              <a:rPr lang="en-US" smtClean="0"/>
              <a:t>59</a:t>
            </a:fld>
            <a:endParaRPr lang="en-US"/>
          </a:p>
        </p:txBody>
      </p:sp>
    </p:spTree>
    <p:extLst>
      <p:ext uri="{BB962C8B-B14F-4D97-AF65-F5344CB8AC3E}">
        <p14:creationId xmlns:p14="http://schemas.microsoft.com/office/powerpoint/2010/main" val="23592821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BA946-87EC-889B-B78B-E173184987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BABD-504E-D64A-E791-6AD9D88638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EA3509-CC5F-3865-F190-FC0F91DA1164}"/>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Activity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u="none" strike="noStrike" dirty="0">
                <a:solidFill>
                  <a:srgbClr val="333333"/>
                </a:solidFill>
                <a:effectLst/>
                <a:latin typeface="ATT Aleck Sans" panose="020B0503020203020204"/>
              </a:rPr>
              <a:t>INSTRUCTOR NOTE: </a:t>
            </a:r>
            <a:r>
              <a:rPr lang="en-US" sz="1200" b="0" i="0" u="none" strike="noStrike" dirty="0">
                <a:solidFill>
                  <a:srgbClr val="333333"/>
                </a:solidFill>
                <a:effectLst/>
                <a:latin typeface="ATT Aleck Sans" panose="020B0503020203020204"/>
              </a:rPr>
              <a:t>After the attendees have time to complete the activity, review the question and ask the learners to call out the correct answers.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dirty="0">
              <a:solidFill>
                <a:srgbClr val="333333"/>
              </a:solidFill>
              <a:effectLst/>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Answer:</a:t>
            </a:r>
            <a:r>
              <a:rPr lang="en-US" sz="1200" kern="1200" dirty="0">
                <a:solidFill>
                  <a:schemeClr val="tx1"/>
                </a:solidFill>
                <a:effectLst/>
                <a:latin typeface="+mn-lt"/>
                <a:ea typeface="+mn-ea"/>
                <a:cs typeface="+mn-cs"/>
              </a:rPr>
              <a:t> The correct answer is all of the above. There are a variety of ways to determine if a text message, website or email is a scam. Knowing how to identify a scam can help you protect yourself from fraud and keep your accounts and devices safe.</a:t>
            </a:r>
            <a:endParaRPr lang="en-US" sz="1200" b="0" i="0" u="none" strike="noStrike" dirty="0">
              <a:solidFill>
                <a:srgbClr val="333333"/>
              </a:solidFill>
              <a:effectLst/>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dirty="0">
              <a:solidFill>
                <a:srgbClr val="333333"/>
              </a:solidFill>
              <a:effectLst/>
              <a:latin typeface="ATT Aleck Sans" panose="020B0503020203020204"/>
            </a:endParaRPr>
          </a:p>
          <a:p>
            <a:pPr marR="0" algn="l" rtl="0"/>
            <a:r>
              <a:rPr lang="en-US" sz="1200" b="1" i="0" u="none" strike="noStrike" baseline="0" dirty="0">
                <a:latin typeface="ATT Aleck Sans" panose="020B0503020203020204"/>
              </a:rPr>
              <a:t>After learners complete Activity 3: </a:t>
            </a:r>
            <a:r>
              <a:rPr lang="en-US" sz="1200" b="0" i="0" u="none" strike="noStrike" baseline="0" dirty="0">
                <a:latin typeface="ATT Aleck Sans" panose="020B0503020203020204"/>
              </a:rPr>
              <a:t>Great job, everyone! Before we move to the next section, do you have any questions?</a:t>
            </a:r>
          </a:p>
          <a:p>
            <a:pPr marR="0" algn="l" rtl="0"/>
            <a:endParaRPr lang="en-US" sz="1200" b="0" i="0" u="none" strike="noStrike" baseline="0" dirty="0">
              <a:latin typeface="ATT Aleck Sans" panose="020B0503020203020204"/>
            </a:endParaRPr>
          </a:p>
          <a:p>
            <a:pPr marR="0" algn="l" rtl="0"/>
            <a:r>
              <a:rPr lang="en-US" sz="1200" b="0" i="1" u="none" strike="noStrike" dirty="0">
                <a:solidFill>
                  <a:srgbClr val="333333"/>
                </a:solidFill>
                <a:effectLst/>
                <a:latin typeface="ATT Aleck Sans" panose="020B0503020203020204"/>
              </a:rPr>
              <a:t>INSTRUCTOR NOTE:  </a:t>
            </a:r>
            <a:r>
              <a:rPr lang="en-US" sz="1200" b="0" i="0" u="none" strike="noStrike" dirty="0">
                <a:solidFill>
                  <a:srgbClr val="333333"/>
                </a:solidFill>
                <a:effectLst/>
                <a:latin typeface="ATT Aleck Sans" panose="020B0503020203020204"/>
              </a:rPr>
              <a:t>Review and address items in the “parking lot”.</a:t>
            </a:r>
            <a:endParaRPr lang="en-US" sz="1200" b="0" i="0" u="none" strike="noStrike" baseline="0" dirty="0">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effectLst/>
                <a:latin typeface="ATT Aleck Sans" panose="020B0503020203020204"/>
                <a:ea typeface="Times New Roman" panose="02020603050405020304" pitchFamily="18" charset="0"/>
              </a:rPr>
              <a:t>ADDITIONAL DETAILS: </a:t>
            </a:r>
            <a:r>
              <a:rPr lang="en-US" sz="1800" dirty="0">
                <a:effectLst/>
                <a:latin typeface="ATT Aleck Sans" panose="020B0503020203020204"/>
                <a:ea typeface="Times New Roman" panose="02020603050405020304" pitchFamily="18" charset="0"/>
              </a:rPr>
              <a:t>For information about what the parking lot is, see the “Before the Workshop Begins” section of the Instructor Guide. </a:t>
            </a: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55D23058-386F-77F5-4819-E2670E620CCF}"/>
              </a:ext>
            </a:extLst>
          </p:cNvPr>
          <p:cNvSpPr>
            <a:spLocks noGrp="1"/>
          </p:cNvSpPr>
          <p:nvPr>
            <p:ph type="sldNum" sz="quarter" idx="5"/>
          </p:nvPr>
        </p:nvSpPr>
        <p:spPr/>
        <p:txBody>
          <a:bodyPr/>
          <a:lstStyle/>
          <a:p>
            <a:fld id="{0A1A2D79-0A70-4F98-91B6-5265C658D6AD}" type="slidenum">
              <a:rPr lang="en-US" smtClean="0"/>
              <a:t>60</a:t>
            </a:fld>
            <a:endParaRPr lang="en-US"/>
          </a:p>
        </p:txBody>
      </p:sp>
    </p:spTree>
    <p:extLst>
      <p:ext uri="{BB962C8B-B14F-4D97-AF65-F5344CB8AC3E}">
        <p14:creationId xmlns:p14="http://schemas.microsoft.com/office/powerpoint/2010/main" val="428307935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090F4-8218-4270-0095-1641C05650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3F5C8-05C2-B136-491E-A467CCA4FE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DE7841-BBFC-F4B5-7B68-03E392764D1F}"/>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ATT Aleck Sans" panose="020B0503020203020204"/>
                <a:ea typeface="Times New Roman" panose="02020603050405020304" pitchFamily="18" charset="0"/>
              </a:rPr>
              <a:t>In the previous lesson, we learned </a:t>
            </a:r>
            <a:r>
              <a:rPr lang="en-US">
                <a:latin typeface="ATT Aleck Sans"/>
                <a:ea typeface="ＭＳ Ｐゴシック"/>
              </a:rPr>
              <a:t>about common types of fraud and scams, including phishing and social engineering.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Now that we have learned how to recognize common frauds and scams, let's explore what you should and should not do when you encounter a scam on a website, in an email, text message, or phone call. These tips can also be found in the Learner Handout.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endParaRPr lang="en-US"/>
          </a:p>
        </p:txBody>
      </p:sp>
      <p:sp>
        <p:nvSpPr>
          <p:cNvPr id="4" name="Slide Number Placeholder 3">
            <a:extLst>
              <a:ext uri="{FF2B5EF4-FFF2-40B4-BE49-F238E27FC236}">
                <a16:creationId xmlns:a16="http://schemas.microsoft.com/office/drawing/2014/main" id="{1CF44D8D-4149-54CA-DE33-3A7FBD3293DD}"/>
              </a:ext>
            </a:extLst>
          </p:cNvPr>
          <p:cNvSpPr>
            <a:spLocks noGrp="1"/>
          </p:cNvSpPr>
          <p:nvPr>
            <p:ph type="sldNum" sz="quarter" idx="5"/>
          </p:nvPr>
        </p:nvSpPr>
        <p:spPr/>
        <p:txBody>
          <a:bodyPr/>
          <a:lstStyle/>
          <a:p>
            <a:fld id="{0A1A2D79-0A70-4F98-91B6-5265C658D6AD}" type="slidenum">
              <a:rPr lang="en-US" smtClean="0"/>
              <a:t>61</a:t>
            </a:fld>
            <a:endParaRPr lang="en-US"/>
          </a:p>
        </p:txBody>
      </p:sp>
    </p:spTree>
    <p:extLst>
      <p:ext uri="{BB962C8B-B14F-4D97-AF65-F5344CB8AC3E}">
        <p14:creationId xmlns:p14="http://schemas.microsoft.com/office/powerpoint/2010/main" val="20049594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3CC5F-BB08-56AC-990B-BA82CB9F8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A4538A-90C6-B63B-F01C-EFF6036DF1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169429-E068-1216-FF79-015FEB0CE5A7}"/>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Don’t give out personal information to something that could be a scam. This includes name, email address, credit card number, or password.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A49FEB4-460B-58EF-95BC-BEAECD3B4FBB}"/>
              </a:ext>
            </a:extLst>
          </p:cNvPr>
          <p:cNvSpPr>
            <a:spLocks noGrp="1"/>
          </p:cNvSpPr>
          <p:nvPr>
            <p:ph type="sldNum" sz="quarter" idx="5"/>
          </p:nvPr>
        </p:nvSpPr>
        <p:spPr/>
        <p:txBody>
          <a:bodyPr/>
          <a:lstStyle/>
          <a:p>
            <a:fld id="{0A1A2D79-0A70-4F98-91B6-5265C658D6AD}" type="slidenum">
              <a:rPr lang="en-US" smtClean="0"/>
              <a:t>62</a:t>
            </a:fld>
            <a:endParaRPr lang="en-US"/>
          </a:p>
        </p:txBody>
      </p:sp>
    </p:spTree>
    <p:extLst>
      <p:ext uri="{BB962C8B-B14F-4D97-AF65-F5344CB8AC3E}">
        <p14:creationId xmlns:p14="http://schemas.microsoft.com/office/powerpoint/2010/main" val="166233532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10C792-279D-E8AA-758A-79A9F35302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4CAFA7-3348-7129-B282-3E1950D0A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CFE270-7A66-1C5E-30C7-934CE3ADC750}"/>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a:effectLst/>
                <a:latin typeface="ATT Aleck Sans" panose="020B0503020203020204"/>
                <a:ea typeface="Times New Roman" panose="02020603050405020304" pitchFamily="18" charset="0"/>
              </a:rPr>
              <a:t>Never share the PIN, passwords, or passcodes associated with your accounts. </a:t>
            </a:r>
            <a:endParaRPr lang="en-US"/>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1DE1D35-68E9-8B15-6C9E-206092CB45EF}"/>
              </a:ext>
            </a:extLst>
          </p:cNvPr>
          <p:cNvSpPr>
            <a:spLocks noGrp="1"/>
          </p:cNvSpPr>
          <p:nvPr>
            <p:ph type="sldNum" sz="quarter" idx="5"/>
          </p:nvPr>
        </p:nvSpPr>
        <p:spPr/>
        <p:txBody>
          <a:bodyPr/>
          <a:lstStyle/>
          <a:p>
            <a:fld id="{0A1A2D79-0A70-4F98-91B6-5265C658D6AD}" type="slidenum">
              <a:rPr lang="en-US" smtClean="0"/>
              <a:t>63</a:t>
            </a:fld>
            <a:endParaRPr lang="en-US"/>
          </a:p>
        </p:txBody>
      </p:sp>
    </p:spTree>
    <p:extLst>
      <p:ext uri="{BB962C8B-B14F-4D97-AF65-F5344CB8AC3E}">
        <p14:creationId xmlns:p14="http://schemas.microsoft.com/office/powerpoint/2010/main" val="4281092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ACC4E-2AE4-61A3-3217-586E81F07B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463E09-9CE5-802A-6337-C77425EE60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5DC018-7C93-0805-44D2-A1BAC349E478}"/>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p>
          <a:p>
            <a:pPr>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u="none" strike="noStrike" kern="1200" baseline="0">
                <a:solidFill>
                  <a:schemeClr val="tx1"/>
                </a:solidFill>
                <a:latin typeface="ATT Aleck Sans" panose="020B0503020203020204" pitchFamily="34" charset="0"/>
              </a:rPr>
              <a:t>Do not send money, gift cards, prepaid debit cards, or transfer money to someone you have not met in person.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strike="noStrike" kern="1200" baseline="0">
              <a:solidFill>
                <a:schemeClr val="tx1"/>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u="none" strike="noStrike" kern="1200" baseline="0">
                <a:solidFill>
                  <a:schemeClr val="tx1"/>
                </a:solidFill>
                <a:latin typeface="ATT Aleck Sans" panose="020B0503020203020204" pitchFamily="34" charset="0"/>
              </a:rPr>
              <a:t>If you’re shopping on a social media marketplace or another local buy and sell marketplace, don’t send money before you see the item in person.</a:t>
            </a:r>
            <a:endParaRPr lang="en-US" sz="1200">
              <a:solidFill>
                <a:schemeClr val="tx1"/>
              </a:solidFill>
              <a:effectLst/>
              <a:latin typeface="ATT Aleck Sans" panose="020B0503020203020204"/>
              <a:ea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80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269BBC20-4F51-ACE2-89EB-85D4542FCB88}"/>
              </a:ext>
            </a:extLst>
          </p:cNvPr>
          <p:cNvSpPr>
            <a:spLocks noGrp="1"/>
          </p:cNvSpPr>
          <p:nvPr>
            <p:ph type="sldNum" sz="quarter" idx="5"/>
          </p:nvPr>
        </p:nvSpPr>
        <p:spPr/>
        <p:txBody>
          <a:bodyPr/>
          <a:lstStyle/>
          <a:p>
            <a:fld id="{0A1A2D79-0A70-4F98-91B6-5265C658D6AD}" type="slidenum">
              <a:rPr lang="en-US" smtClean="0"/>
              <a:t>64</a:t>
            </a:fld>
            <a:endParaRPr lang="en-US"/>
          </a:p>
        </p:txBody>
      </p:sp>
    </p:spTree>
    <p:extLst>
      <p:ext uri="{BB962C8B-B14F-4D97-AF65-F5344CB8AC3E}">
        <p14:creationId xmlns:p14="http://schemas.microsoft.com/office/powerpoint/2010/main" val="52862208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6D0C9-ACF8-2F3D-EA51-EAF4B4B50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F0D6A-C64A-B61C-66A1-B0251A43DA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59E39D-087C-1DF7-4D03-7AF7B74954F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br>
              <a:rPr lang="en-US" sz="1400">
                <a:effectLst/>
                <a:latin typeface="ATT Aleck Sans" panose="020B0503020203020204"/>
                <a:ea typeface="Times New Roman" panose="02020603050405020304" pitchFamily="18" charset="0"/>
              </a:rPr>
            </a:br>
            <a:endParaRPr lang="en-US" sz="1200">
              <a:effectLst/>
              <a:latin typeface="ATT Aleck Sans" panose="020B0503020203020204"/>
              <a:ea typeface="Times New Roman" panose="02020603050405020304" pitchFamily="18" charset="0"/>
            </a:endParaRPr>
          </a:p>
          <a:p>
            <a:pPr marL="0" lvl="0" indent="0">
              <a:buFont typeface="Arial" panose="020B0604020202020204" pitchFamily="34" charset="0"/>
              <a:buNone/>
            </a:pPr>
            <a:r>
              <a:rPr lang="en-US" sz="1200" b="0" i="0" u="none" strike="noStrike" baseline="0">
                <a:solidFill>
                  <a:srgbClr val="000000"/>
                </a:solidFill>
                <a:latin typeface="ATT Aleck Sans" panose="020B0503020203020204" pitchFamily="34" charset="0"/>
              </a:rPr>
              <a:t>Don’t give in to the pressure to act now. Scammers try to create a sense of urgency so that you act quickly. Take the time you need to verify the request. </a:t>
            </a: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A7C5B8D-C727-0BEF-DA9C-8CA175F8029B}"/>
              </a:ext>
            </a:extLst>
          </p:cNvPr>
          <p:cNvSpPr>
            <a:spLocks noGrp="1"/>
          </p:cNvSpPr>
          <p:nvPr>
            <p:ph type="sldNum" sz="quarter" idx="5"/>
          </p:nvPr>
        </p:nvSpPr>
        <p:spPr/>
        <p:txBody>
          <a:bodyPr/>
          <a:lstStyle/>
          <a:p>
            <a:fld id="{0A1A2D79-0A70-4F98-91B6-5265C658D6AD}" type="slidenum">
              <a:rPr lang="en-US" smtClean="0"/>
              <a:t>65</a:t>
            </a:fld>
            <a:endParaRPr lang="en-US"/>
          </a:p>
        </p:txBody>
      </p:sp>
    </p:spTree>
    <p:extLst>
      <p:ext uri="{BB962C8B-B14F-4D97-AF65-F5344CB8AC3E}">
        <p14:creationId xmlns:p14="http://schemas.microsoft.com/office/powerpoint/2010/main" val="14782315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5ABD8-FC6E-B570-A79C-F002F158A9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58F6A4-9639-CA9E-293C-EA1DCDE743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22D6AD-7834-C519-05EA-B36A863580ED}"/>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Don’t reply or engage with them. Doing so can notify the scammer that they’ve reached a real person, which can result in more scam emails, phone calls, or text messages.</a:t>
            </a:r>
          </a:p>
          <a:p>
            <a:pPr marL="0" lvl="0" indent="0" rtl="0">
              <a:buFont typeface="Arial" panose="020B0604020202020204" pitchFamily="34" charset="0"/>
              <a:buNone/>
            </a:pPr>
            <a:endParaRPr lang="en-US" sz="1200" b="0" i="0" u="none" strike="noStrike" kern="1200" baseline="0">
              <a:solidFill>
                <a:srgbClr val="000000"/>
              </a:solidFill>
              <a:latin typeface="ATT Aleck Sans" panose="020B0503020203020204" pitchFamily="34" charset="0"/>
            </a:endParaRP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48820B72-608A-5F88-1628-D30FFA055C33}"/>
              </a:ext>
            </a:extLst>
          </p:cNvPr>
          <p:cNvSpPr>
            <a:spLocks noGrp="1"/>
          </p:cNvSpPr>
          <p:nvPr>
            <p:ph type="sldNum" sz="quarter" idx="5"/>
          </p:nvPr>
        </p:nvSpPr>
        <p:spPr/>
        <p:txBody>
          <a:bodyPr/>
          <a:lstStyle/>
          <a:p>
            <a:fld id="{0A1A2D79-0A70-4F98-91B6-5265C658D6AD}" type="slidenum">
              <a:rPr lang="en-US" smtClean="0"/>
              <a:t>66</a:t>
            </a:fld>
            <a:endParaRPr lang="en-US"/>
          </a:p>
        </p:txBody>
      </p:sp>
    </p:spTree>
    <p:extLst>
      <p:ext uri="{BB962C8B-B14F-4D97-AF65-F5344CB8AC3E}">
        <p14:creationId xmlns:p14="http://schemas.microsoft.com/office/powerpoint/2010/main" val="65314067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6E0F2-4E17-95E8-7449-F11B08824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463126-94BF-808A-5D9B-7DCCB2830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BC50F8-EE19-4961-16E5-B7AD5F3979C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Dos and Don’ts to Avoid Scams</a:t>
            </a: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Don’t click on any links in a scam email or text message. This can take you to untrustworthy websites. </a:t>
            </a:r>
            <a:endParaRPr lang="en-US" sz="1800" kern="1200">
              <a:solidFill>
                <a:schemeClr val="tx1"/>
              </a:solidFill>
              <a:effectLst/>
              <a:latin typeface="+mn-lt"/>
              <a:cs typeface="Times New Roman" panose="02020603050405020304" pitchFamily="18" charset="0"/>
            </a:endParaRPr>
          </a:p>
        </p:txBody>
      </p:sp>
      <p:sp>
        <p:nvSpPr>
          <p:cNvPr id="4" name="Slide Number Placeholder 3">
            <a:extLst>
              <a:ext uri="{FF2B5EF4-FFF2-40B4-BE49-F238E27FC236}">
                <a16:creationId xmlns:a16="http://schemas.microsoft.com/office/drawing/2014/main" id="{6F79F241-9CF0-9B28-8144-0FA6DF5EA6BB}"/>
              </a:ext>
            </a:extLst>
          </p:cNvPr>
          <p:cNvSpPr>
            <a:spLocks noGrp="1"/>
          </p:cNvSpPr>
          <p:nvPr>
            <p:ph type="sldNum" sz="quarter" idx="5"/>
          </p:nvPr>
        </p:nvSpPr>
        <p:spPr/>
        <p:txBody>
          <a:bodyPr/>
          <a:lstStyle/>
          <a:p>
            <a:fld id="{0A1A2D79-0A70-4F98-91B6-5265C658D6AD}" type="slidenum">
              <a:rPr lang="en-US" smtClean="0"/>
              <a:t>67</a:t>
            </a:fld>
            <a:endParaRPr lang="en-US"/>
          </a:p>
        </p:txBody>
      </p:sp>
    </p:spTree>
    <p:extLst>
      <p:ext uri="{BB962C8B-B14F-4D97-AF65-F5344CB8AC3E}">
        <p14:creationId xmlns:p14="http://schemas.microsoft.com/office/powerpoint/2010/main" val="388784887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1F487-DD38-2DA0-4915-2CF0DF90E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637B4D-BFDE-91D7-8C3D-4C8AB86A41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18C14A-E079-128A-DCCD-0F3471910C61}"/>
              </a:ext>
            </a:extLst>
          </p:cNvPr>
          <p:cNvSpPr>
            <a:spLocks noGrp="1"/>
          </p:cNvSpPr>
          <p:nvPr>
            <p:ph type="body" idx="1"/>
          </p:nvPr>
        </p:nvSpPr>
        <p:spPr/>
        <p:txBody>
          <a:bodyPr/>
          <a:lstStyle/>
          <a:p>
            <a:pPr rtl="0"/>
            <a:r>
              <a:rPr lang="en-US" sz="1400" b="0" i="0" u="none" strike="noStrike" kern="1200" baseline="0" dirty="0">
                <a:solidFill>
                  <a:srgbClr val="000000"/>
                </a:solidFill>
                <a:latin typeface="ATT Aleck Sans"/>
                <a:cs typeface="ATT Aleck Sans"/>
              </a:rPr>
              <a:t>USE POWERPOINT</a:t>
            </a:r>
          </a:p>
          <a:p>
            <a:pPr marL="628650" lvl="1" indent="-171450" rtl="0">
              <a:buFont typeface="Arial" panose="020B0604020202020204" pitchFamily="34" charset="0"/>
              <a:buChar char="•"/>
            </a:pPr>
            <a:r>
              <a:rPr lang="en-US" sz="1400" b="0" i="0" u="none" strike="noStrike" kern="1200" baseline="0" dirty="0">
                <a:solidFill>
                  <a:srgbClr val="000000"/>
                </a:solidFill>
                <a:latin typeface="ATT Aleck Sans"/>
                <a:cs typeface="ATT Aleck Sans"/>
              </a:rPr>
              <a:t>Dos and Don’ts to Avoid Scams </a:t>
            </a: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r>
              <a:rPr lang="en-US" dirty="0">
                <a:latin typeface="ATT Aleck Sans"/>
                <a:ea typeface="ＭＳ Ｐゴシック"/>
              </a:rPr>
              <a:t>Never give anyone you don’t trust access to your device. </a:t>
            </a:r>
            <a:r>
              <a:rPr lang="en-US" dirty="0">
                <a:latin typeface="ATT Aleck Sans"/>
                <a:ea typeface="ＭＳ Ｐゴシック"/>
                <a:cs typeface="ATT Aleck Sans"/>
              </a:rPr>
              <a:t>Just by installing software, you can give someone remote access to your device. This means that someone with remote access can control your device as if they were sitting in front of it. This would give them access to your personal information, allowing them to install malware or steal your data.  </a:t>
            </a:r>
            <a:endParaRPr lang="en-US" sz="900" dirty="0">
              <a:latin typeface="Segoe UI"/>
              <a:cs typeface="Segoe UI"/>
            </a:endParaRPr>
          </a:p>
        </p:txBody>
      </p:sp>
      <p:sp>
        <p:nvSpPr>
          <p:cNvPr id="4" name="Slide Number Placeholder 3">
            <a:extLst>
              <a:ext uri="{FF2B5EF4-FFF2-40B4-BE49-F238E27FC236}">
                <a16:creationId xmlns:a16="http://schemas.microsoft.com/office/drawing/2014/main" id="{669ED4AD-1D54-BE58-9E75-149B5B9C6095}"/>
              </a:ext>
            </a:extLst>
          </p:cNvPr>
          <p:cNvSpPr>
            <a:spLocks noGrp="1"/>
          </p:cNvSpPr>
          <p:nvPr>
            <p:ph type="sldNum" sz="quarter" idx="5"/>
          </p:nvPr>
        </p:nvSpPr>
        <p:spPr/>
        <p:txBody>
          <a:bodyPr/>
          <a:lstStyle/>
          <a:p>
            <a:fld id="{0A1A2D79-0A70-4F98-91B6-5265C658D6AD}" type="slidenum">
              <a:rPr lang="en-US" smtClean="0"/>
              <a:t>68</a:t>
            </a:fld>
            <a:endParaRPr lang="en-US"/>
          </a:p>
        </p:txBody>
      </p:sp>
    </p:spTree>
    <p:extLst>
      <p:ext uri="{BB962C8B-B14F-4D97-AF65-F5344CB8AC3E}">
        <p14:creationId xmlns:p14="http://schemas.microsoft.com/office/powerpoint/2010/main" val="79367596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64AA9-9927-71A8-34D6-E42431496F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EC0694-AD02-8182-E229-647BC399D2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761002-C6C6-8737-A285-78C847664247}"/>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Don’t download attachments from emails, text messages, or files on an untrustworthy website. They could contain viruses or malware that could harm your computer or collect your personal information. </a:t>
            </a: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7B33D126-A3CB-1797-7999-06AEC5A6494B}"/>
              </a:ext>
            </a:extLst>
          </p:cNvPr>
          <p:cNvSpPr>
            <a:spLocks noGrp="1"/>
          </p:cNvSpPr>
          <p:nvPr>
            <p:ph type="sldNum" sz="quarter" idx="5"/>
          </p:nvPr>
        </p:nvSpPr>
        <p:spPr/>
        <p:txBody>
          <a:bodyPr/>
          <a:lstStyle/>
          <a:p>
            <a:fld id="{0A1A2D79-0A70-4F98-91B6-5265C658D6AD}" type="slidenum">
              <a:rPr lang="en-US" smtClean="0"/>
              <a:t>69</a:t>
            </a:fld>
            <a:endParaRPr lang="en-US"/>
          </a:p>
        </p:txBody>
      </p:sp>
    </p:spTree>
    <p:extLst>
      <p:ext uri="{BB962C8B-B14F-4D97-AF65-F5344CB8AC3E}">
        <p14:creationId xmlns:p14="http://schemas.microsoft.com/office/powerpoint/2010/main" val="228196092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E9F69-5803-CFB7-A648-D1FBA8E9D3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67162D-206B-E264-AB3F-24A64CC089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7F188F-0459-8986-B3EB-6FE481A5A9D4}"/>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If you think something might be a scam, check with a trusted person to verify if it's safe. If someone reports that a family member is in trouble, contact that person to check. If someone reports a problem with your bank account, contact your bank using information from their official website or bank statement – do not use the contact information or link from the person who contacts you.</a:t>
            </a: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2AE980E-DD16-9995-7547-F959802455FC}"/>
              </a:ext>
            </a:extLst>
          </p:cNvPr>
          <p:cNvSpPr>
            <a:spLocks noGrp="1"/>
          </p:cNvSpPr>
          <p:nvPr>
            <p:ph type="sldNum" sz="quarter" idx="5"/>
          </p:nvPr>
        </p:nvSpPr>
        <p:spPr/>
        <p:txBody>
          <a:bodyPr/>
          <a:lstStyle/>
          <a:p>
            <a:fld id="{0A1A2D79-0A70-4F98-91B6-5265C658D6AD}" type="slidenum">
              <a:rPr lang="en-US" smtClean="0"/>
              <a:t>70</a:t>
            </a:fld>
            <a:endParaRPr lang="en-US"/>
          </a:p>
        </p:txBody>
      </p:sp>
    </p:spTree>
    <p:extLst>
      <p:ext uri="{BB962C8B-B14F-4D97-AF65-F5344CB8AC3E}">
        <p14:creationId xmlns:p14="http://schemas.microsoft.com/office/powerpoint/2010/main" val="373782587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E3C6C-199C-AF17-DFBC-3C58944BA9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5712F-F308-BA3B-8986-43DD141BD4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71C8F1-CBF6-3E20-ED70-E17468FCD70D}"/>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marL="628650" lvl="1" indent="-171450" rtl="0">
              <a:buFont typeface="Arial" panose="020B0604020202020204" pitchFamily="34" charset="0"/>
              <a:buChar char="•"/>
            </a:pPr>
            <a:endParaRPr lang="en-US" sz="1200" b="0" i="0" u="none" strike="noStrike" kern="1200" baseline="0">
              <a:solidFill>
                <a:srgbClr val="000000"/>
              </a:solidFill>
              <a:latin typeface="ATT Aleck Sans" panose="020B0503020203020204" pitchFamily="34" charset="0"/>
            </a:endParaRPr>
          </a:p>
          <a:p>
            <a:pPr marL="0" lvl="0" indent="0" rtl="0">
              <a:buFont typeface="Arial" panose="020B0604020202020204" pitchFamily="34" charset="0"/>
              <a:buNone/>
            </a:pPr>
            <a:r>
              <a:rPr lang="en-US" sz="1200" b="0" i="0" u="none" strike="noStrike" kern="1200" baseline="0">
                <a:solidFill>
                  <a:srgbClr val="000000"/>
                </a:solidFill>
                <a:latin typeface="ATT Aleck Sans" panose="020B0503020203020204" pitchFamily="34" charset="0"/>
              </a:rPr>
              <a:t>Most email flagged as spam is automatically moved to a spam folder, so you don’t see it in the Inbox. This is an example of the spam folder in Gmail. If you do see a spam email in your Inbox, mark the item as spam. Avoid opening the message, clicking on any links, or viewing any pictures in the message. </a:t>
            </a:r>
          </a:p>
          <a:p>
            <a:pPr marL="0" lvl="0" indent="0" rtl="0">
              <a:buFont typeface="Arial" panose="020B0604020202020204" pitchFamily="34" charset="0"/>
              <a:buNone/>
            </a:pPr>
            <a:endParaRPr lang="en-US" sz="1200" b="0" i="0" u="none" strike="noStrike" kern="1200" baseline="0">
              <a:solidFill>
                <a:srgbClr val="000000"/>
              </a:solidFill>
              <a:latin typeface="ATT Aleck Sans" panose="020B0503020203020204" pitchFamily="34" charset="0"/>
            </a:endParaRPr>
          </a:p>
          <a:p>
            <a:pPr marL="0" lvl="0" indent="0">
              <a:buFont typeface="Arial" panose="020B0604020202020204" pitchFamily="34" charset="0"/>
              <a:buNone/>
            </a:pPr>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E0CC812-96B3-DC37-26E0-227A13A5FB66}"/>
              </a:ext>
            </a:extLst>
          </p:cNvPr>
          <p:cNvSpPr>
            <a:spLocks noGrp="1"/>
          </p:cNvSpPr>
          <p:nvPr>
            <p:ph type="sldNum" sz="quarter" idx="5"/>
          </p:nvPr>
        </p:nvSpPr>
        <p:spPr/>
        <p:txBody>
          <a:bodyPr/>
          <a:lstStyle/>
          <a:p>
            <a:fld id="{0A1A2D79-0A70-4F98-91B6-5265C658D6AD}" type="slidenum">
              <a:rPr lang="en-US" smtClean="0"/>
              <a:t>71</a:t>
            </a:fld>
            <a:endParaRPr lang="en-US"/>
          </a:p>
        </p:txBody>
      </p:sp>
    </p:spTree>
    <p:extLst>
      <p:ext uri="{BB962C8B-B14F-4D97-AF65-F5344CB8AC3E}">
        <p14:creationId xmlns:p14="http://schemas.microsoft.com/office/powerpoint/2010/main" val="316647000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D0C02-82CD-EBBE-1EF0-614AF1A4F9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E8F5E6-DC46-3773-60DE-56C00F9DF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7AA45A-CBC6-827F-2AAC-A2A7E65B2BD0}"/>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endParaRPr lang="en-US" sz="1200" kern="1200">
              <a:solidFill>
                <a:schemeClr val="tx1"/>
              </a:solidFill>
              <a:effectLst/>
              <a:latin typeface="+mn-lt"/>
              <a:ea typeface="+mn-ea"/>
              <a:cs typeface="+mn-cs"/>
            </a:endParaRPr>
          </a:p>
          <a:p>
            <a:pPr rtl="0"/>
            <a:r>
              <a:rPr lang="en-US" sz="1200" b="0" i="0" u="none" strike="noStrike" kern="1200" baseline="0">
                <a:solidFill>
                  <a:srgbClr val="000000"/>
                </a:solidFill>
                <a:latin typeface="ATT Aleck Sans" panose="020B0503020203020204" pitchFamily="34" charset="0"/>
              </a:rPr>
              <a:t>Do confirm the contact information is correct by checking a statement you received in the mail or the official website of the company.</a:t>
            </a:r>
          </a:p>
        </p:txBody>
      </p:sp>
      <p:sp>
        <p:nvSpPr>
          <p:cNvPr id="4" name="Slide Number Placeholder 3">
            <a:extLst>
              <a:ext uri="{FF2B5EF4-FFF2-40B4-BE49-F238E27FC236}">
                <a16:creationId xmlns:a16="http://schemas.microsoft.com/office/drawing/2014/main" id="{43049499-580B-010C-3E60-C7D6CF31B316}"/>
              </a:ext>
            </a:extLst>
          </p:cNvPr>
          <p:cNvSpPr>
            <a:spLocks noGrp="1"/>
          </p:cNvSpPr>
          <p:nvPr>
            <p:ph type="sldNum" sz="quarter" idx="5"/>
          </p:nvPr>
        </p:nvSpPr>
        <p:spPr/>
        <p:txBody>
          <a:bodyPr/>
          <a:lstStyle/>
          <a:p>
            <a:fld id="{0A1A2D79-0A70-4F98-91B6-5265C658D6AD}" type="slidenum">
              <a:rPr lang="en-US" smtClean="0"/>
              <a:t>72</a:t>
            </a:fld>
            <a:endParaRPr lang="en-US"/>
          </a:p>
        </p:txBody>
      </p:sp>
    </p:spTree>
    <p:extLst>
      <p:ext uri="{BB962C8B-B14F-4D97-AF65-F5344CB8AC3E}">
        <p14:creationId xmlns:p14="http://schemas.microsoft.com/office/powerpoint/2010/main" val="301317562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A7ADE-1D97-0A37-9270-C8101D53E5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1B33E1-E64E-2CE4-E4E6-D9AE477DB8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86A79B-5AD3-349D-FD01-F2E4F9F8800E}"/>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Only click on links to websites that begin with HTTPS.</a:t>
            </a:r>
          </a:p>
        </p:txBody>
      </p:sp>
      <p:sp>
        <p:nvSpPr>
          <p:cNvPr id="4" name="Slide Number Placeholder 3">
            <a:extLst>
              <a:ext uri="{FF2B5EF4-FFF2-40B4-BE49-F238E27FC236}">
                <a16:creationId xmlns:a16="http://schemas.microsoft.com/office/drawing/2014/main" id="{F303EC6C-08E8-49B7-7759-3B2D89DAC4B1}"/>
              </a:ext>
            </a:extLst>
          </p:cNvPr>
          <p:cNvSpPr>
            <a:spLocks noGrp="1"/>
          </p:cNvSpPr>
          <p:nvPr>
            <p:ph type="sldNum" sz="quarter" idx="5"/>
          </p:nvPr>
        </p:nvSpPr>
        <p:spPr/>
        <p:txBody>
          <a:bodyPr/>
          <a:lstStyle/>
          <a:p>
            <a:fld id="{0A1A2D79-0A70-4F98-91B6-5265C658D6AD}" type="slidenum">
              <a:rPr lang="en-US" smtClean="0"/>
              <a:t>73</a:t>
            </a:fld>
            <a:endParaRPr lang="en-US"/>
          </a:p>
        </p:txBody>
      </p:sp>
    </p:spTree>
    <p:extLst>
      <p:ext uri="{BB962C8B-B14F-4D97-AF65-F5344CB8AC3E}">
        <p14:creationId xmlns:p14="http://schemas.microsoft.com/office/powerpoint/2010/main" val="214520681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0785D-8ABC-382F-65C6-6DCA6AFEC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826C8C-F59A-6E59-ED2F-40EE62A0E2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9078B5-15B4-01AF-6C5F-A09B5844609E}"/>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If you are unsure about the request you receive in a text, email, phone call, or online, talk to someone you trust, like a friend or family member. Scammers are trying to get you to act quickly – don’t let them rush you into making a quick decision. </a:t>
            </a:r>
          </a:p>
        </p:txBody>
      </p:sp>
      <p:sp>
        <p:nvSpPr>
          <p:cNvPr id="4" name="Slide Number Placeholder 3">
            <a:extLst>
              <a:ext uri="{FF2B5EF4-FFF2-40B4-BE49-F238E27FC236}">
                <a16:creationId xmlns:a16="http://schemas.microsoft.com/office/drawing/2014/main" id="{6D772B3A-B622-9206-5889-16CE3EB675FB}"/>
              </a:ext>
            </a:extLst>
          </p:cNvPr>
          <p:cNvSpPr>
            <a:spLocks noGrp="1"/>
          </p:cNvSpPr>
          <p:nvPr>
            <p:ph type="sldNum" sz="quarter" idx="5"/>
          </p:nvPr>
        </p:nvSpPr>
        <p:spPr/>
        <p:txBody>
          <a:bodyPr/>
          <a:lstStyle/>
          <a:p>
            <a:fld id="{0A1A2D79-0A70-4F98-91B6-5265C658D6AD}" type="slidenum">
              <a:rPr lang="en-US" smtClean="0"/>
              <a:t>74</a:t>
            </a:fld>
            <a:endParaRPr lang="en-US"/>
          </a:p>
        </p:txBody>
      </p:sp>
    </p:spTree>
    <p:extLst>
      <p:ext uri="{BB962C8B-B14F-4D97-AF65-F5344CB8AC3E}">
        <p14:creationId xmlns:p14="http://schemas.microsoft.com/office/powerpoint/2010/main" val="1157526027"/>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9F222-C558-F545-DF50-210D5D585E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D996A9-7DCC-CC99-AF13-35EA431478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2A47ED-E024-C6B6-0076-49753DAB17B4}"/>
              </a:ext>
            </a:extLst>
          </p:cNvPr>
          <p:cNvSpPr>
            <a:spLocks noGrp="1"/>
          </p:cNvSpPr>
          <p:nvPr>
            <p:ph type="body" idx="1"/>
          </p:nvPr>
        </p:nvSpPr>
        <p:spPr/>
        <p:txBody>
          <a:bodyPr/>
          <a:lstStyle/>
          <a:p>
            <a:pPr rtl="0"/>
            <a:r>
              <a:rPr lang="en-US" sz="1400" b="0" i="0" u="none" strike="noStrike" kern="1200" baseline="0" dirty="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dirty="0">
                <a:solidFill>
                  <a:srgbClr val="000000"/>
                </a:solidFill>
                <a:latin typeface="ATT Aleck Sans" panose="020B0503020203020204" pitchFamily="34" charset="0"/>
              </a:rPr>
              <a:t>Dos and Don’ts to Avoid Scams </a:t>
            </a:r>
          </a:p>
          <a:p>
            <a:pPr rtl="0"/>
            <a:endParaRPr lang="en-US" sz="1200" b="0" i="0" u="none" strike="noStrike" kern="1200" baseline="0" dirty="0">
              <a:solidFill>
                <a:srgbClr val="000000"/>
              </a:solidFill>
              <a:latin typeface="ATT Aleck Sans" panose="020B0503020203020204" pitchFamily="34" charset="0"/>
            </a:endParaRPr>
          </a:p>
          <a:p>
            <a:pPr rtl="0"/>
            <a:r>
              <a:rPr lang="en-US" sz="1200" b="0" i="0" u="none" strike="noStrike" kern="1200" baseline="0" dirty="0">
                <a:solidFill>
                  <a:srgbClr val="000000"/>
                </a:solidFill>
                <a:latin typeface="ATT Aleck Sans" panose="020B0503020203020204" pitchFamily="34" charset="0"/>
              </a:rPr>
              <a:t>Register your phone number with the National Do Not Call Registry and request that telemarketers not call you.</a:t>
            </a:r>
          </a:p>
        </p:txBody>
      </p:sp>
      <p:sp>
        <p:nvSpPr>
          <p:cNvPr id="4" name="Slide Number Placeholder 3">
            <a:extLst>
              <a:ext uri="{FF2B5EF4-FFF2-40B4-BE49-F238E27FC236}">
                <a16:creationId xmlns:a16="http://schemas.microsoft.com/office/drawing/2014/main" id="{427C3E75-4E12-B152-9962-E861115621F4}"/>
              </a:ext>
            </a:extLst>
          </p:cNvPr>
          <p:cNvSpPr>
            <a:spLocks noGrp="1"/>
          </p:cNvSpPr>
          <p:nvPr>
            <p:ph type="sldNum" sz="quarter" idx="5"/>
          </p:nvPr>
        </p:nvSpPr>
        <p:spPr/>
        <p:txBody>
          <a:bodyPr/>
          <a:lstStyle/>
          <a:p>
            <a:fld id="{0A1A2D79-0A70-4F98-91B6-5265C658D6AD}" type="slidenum">
              <a:rPr lang="en-US" smtClean="0"/>
              <a:t>75</a:t>
            </a:fld>
            <a:endParaRPr lang="en-US"/>
          </a:p>
        </p:txBody>
      </p:sp>
    </p:spTree>
    <p:extLst>
      <p:ext uri="{BB962C8B-B14F-4D97-AF65-F5344CB8AC3E}">
        <p14:creationId xmlns:p14="http://schemas.microsoft.com/office/powerpoint/2010/main" val="135484199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4E434-9AC0-2A73-97C3-13C9D856E1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B8F074-8FB2-1EE2-D596-EB98B5C699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38EC13-C4C3-9150-0373-0F353C845027}"/>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When a pop-up window opens, don’t click on any buttons. Sometimes, even the X will not close a scam pop-up window and may trigger more pop-ups to open instead. </a:t>
            </a:r>
            <a:endParaRPr lang="en-US" sz="1200" b="0" i="0" u="none" strike="noStrike" kern="1200" baseline="0">
              <a:solidFill>
                <a:srgbClr val="000000"/>
              </a:solidFill>
              <a:highlight>
                <a:srgbClr val="FFFF00"/>
              </a:highlight>
              <a:latin typeface="ATT Aleck Sans" panose="020B0503020203020204" pitchFamily="34" charset="0"/>
            </a:endParaRPr>
          </a:p>
        </p:txBody>
      </p:sp>
      <p:sp>
        <p:nvSpPr>
          <p:cNvPr id="4" name="Slide Number Placeholder 3">
            <a:extLst>
              <a:ext uri="{FF2B5EF4-FFF2-40B4-BE49-F238E27FC236}">
                <a16:creationId xmlns:a16="http://schemas.microsoft.com/office/drawing/2014/main" id="{95641BE0-8E15-EC85-132E-31CC7F829747}"/>
              </a:ext>
            </a:extLst>
          </p:cNvPr>
          <p:cNvSpPr>
            <a:spLocks noGrp="1"/>
          </p:cNvSpPr>
          <p:nvPr>
            <p:ph type="sldNum" sz="quarter" idx="5"/>
          </p:nvPr>
        </p:nvSpPr>
        <p:spPr/>
        <p:txBody>
          <a:bodyPr/>
          <a:lstStyle/>
          <a:p>
            <a:fld id="{0A1A2D79-0A70-4F98-91B6-5265C658D6AD}" type="slidenum">
              <a:rPr lang="en-US" smtClean="0"/>
              <a:t>76</a:t>
            </a:fld>
            <a:endParaRPr lang="en-US"/>
          </a:p>
        </p:txBody>
      </p:sp>
    </p:spTree>
    <p:extLst>
      <p:ext uri="{BB962C8B-B14F-4D97-AF65-F5344CB8AC3E}">
        <p14:creationId xmlns:p14="http://schemas.microsoft.com/office/powerpoint/2010/main" val="157580195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B32B0-23CB-2CB3-01A9-4F80F845C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F0FE-44D7-FF5D-9147-0F2458E8C1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A1B5AF-B7E0-7AB7-C615-C88D21C30F43}"/>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Do try using another method to close the pop-up window. One way to close it is to hold down the Alt key while you press F4 on a PC and Command-W on a Mac. This will close the window. If all else fails, restart your computer, or turn it off and back on again. This is better than being stuck inside a scam. </a:t>
            </a:r>
            <a:endParaRPr lang="en-US" sz="1200" b="0" i="0" u="none" strike="noStrike" kern="1200" baseline="0">
              <a:solidFill>
                <a:srgbClr val="000000"/>
              </a:solidFill>
              <a:highlight>
                <a:srgbClr val="FFFF00"/>
              </a:highlight>
              <a:latin typeface="ATT Aleck Sans" panose="020B0503020203020204" pitchFamily="34" charset="0"/>
            </a:endParaRPr>
          </a:p>
        </p:txBody>
      </p:sp>
      <p:sp>
        <p:nvSpPr>
          <p:cNvPr id="4" name="Slide Number Placeholder 3">
            <a:extLst>
              <a:ext uri="{FF2B5EF4-FFF2-40B4-BE49-F238E27FC236}">
                <a16:creationId xmlns:a16="http://schemas.microsoft.com/office/drawing/2014/main" id="{A310A411-35A0-D377-A3EA-E0785C177EC4}"/>
              </a:ext>
            </a:extLst>
          </p:cNvPr>
          <p:cNvSpPr>
            <a:spLocks noGrp="1"/>
          </p:cNvSpPr>
          <p:nvPr>
            <p:ph type="sldNum" sz="quarter" idx="5"/>
          </p:nvPr>
        </p:nvSpPr>
        <p:spPr/>
        <p:txBody>
          <a:bodyPr/>
          <a:lstStyle/>
          <a:p>
            <a:fld id="{0A1A2D79-0A70-4F98-91B6-5265C658D6AD}" type="slidenum">
              <a:rPr lang="en-US" smtClean="0"/>
              <a:t>77</a:t>
            </a:fld>
            <a:endParaRPr lang="en-US"/>
          </a:p>
        </p:txBody>
      </p:sp>
    </p:spTree>
    <p:extLst>
      <p:ext uri="{BB962C8B-B14F-4D97-AF65-F5344CB8AC3E}">
        <p14:creationId xmlns:p14="http://schemas.microsoft.com/office/powerpoint/2010/main" val="1702015889"/>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5EA8B-C872-93FF-E8F2-1DB7DD425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2684E-C418-ED08-1FAD-6984076967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62B477-70E3-B73F-5ADA-C789C4CE6722}"/>
              </a:ext>
            </a:extLst>
          </p:cNvPr>
          <p:cNvSpPr>
            <a:spLocks noGrp="1"/>
          </p:cNvSpPr>
          <p:nvPr>
            <p:ph type="body" idx="1"/>
          </p:nvPr>
        </p:nvSpPr>
        <p:spPr/>
        <p:txBody>
          <a:bodyPr/>
          <a:lstStyle/>
          <a:p>
            <a:pPr rtl="0"/>
            <a:r>
              <a:rPr lang="en-US" sz="1400" b="0" i="0" u="none" strike="noStrike" kern="1200" baseline="0" dirty="0">
                <a:solidFill>
                  <a:srgbClr val="000000"/>
                </a:solidFill>
                <a:latin typeface="ATT Aleck Sans"/>
                <a:cs typeface="ATT Aleck Sans"/>
              </a:rPr>
              <a:t>USE POWERPOINT</a:t>
            </a:r>
          </a:p>
          <a:p>
            <a:pPr marL="628650" lvl="1" indent="-171450" rtl="0">
              <a:buFont typeface="Arial" panose="020B0604020202020204" pitchFamily="34" charset="0"/>
              <a:buChar char="•"/>
            </a:pPr>
            <a:r>
              <a:rPr lang="en-US" sz="1400" b="0" i="0" u="none" strike="noStrike" kern="1200" baseline="0" dirty="0">
                <a:solidFill>
                  <a:srgbClr val="000000"/>
                </a:solidFill>
                <a:latin typeface="ATT Aleck Sans"/>
                <a:cs typeface="ATT Aleck Sans"/>
              </a:rPr>
              <a:t>Dos and Don’ts to Avoid Scams </a:t>
            </a:r>
          </a:p>
          <a:p>
            <a:pPr rtl="0"/>
            <a:endParaRPr lang="en-US" sz="1200" b="0" i="0" u="none" strike="noStrike" kern="1200" baseline="0">
              <a:solidFill>
                <a:srgbClr val="000000"/>
              </a:solidFill>
              <a:latin typeface="ATT Aleck Sans" panose="020B0503020203020204" pitchFamily="34" charset="0"/>
            </a:endParaRPr>
          </a:p>
          <a:p>
            <a:r>
              <a:rPr lang="en-US" sz="1200" b="0" i="0" u="none" strike="noStrike" kern="1200" baseline="0" dirty="0">
                <a:solidFill>
                  <a:srgbClr val="000000"/>
                </a:solidFill>
                <a:latin typeface="ATT Aleck Sans"/>
                <a:cs typeface="ATT Aleck Sans"/>
              </a:rPr>
              <a:t>Do regularly update and patch your devices.</a:t>
            </a:r>
            <a:r>
              <a:rPr lang="en-US" dirty="0">
                <a:solidFill>
                  <a:srgbClr val="000000"/>
                </a:solidFill>
                <a:latin typeface="ATT Aleck Sans"/>
                <a:cs typeface="ATT Aleck Sans"/>
              </a:rPr>
              <a:t> Check with your device manufacturer to learn more about how to secure your device. </a:t>
            </a:r>
            <a:endParaRPr lang="en-US" sz="1200" b="0" i="0" u="none" strike="noStrike" kern="1200" baseline="0" dirty="0">
              <a:solidFill>
                <a:srgbClr val="000000"/>
              </a:solidFill>
              <a:latin typeface="Segoe UI Semilight" panose="020B0402040204020203" pitchFamily="34" charset="0"/>
            </a:endParaRPr>
          </a:p>
        </p:txBody>
      </p:sp>
      <p:sp>
        <p:nvSpPr>
          <p:cNvPr id="4" name="Slide Number Placeholder 3">
            <a:extLst>
              <a:ext uri="{FF2B5EF4-FFF2-40B4-BE49-F238E27FC236}">
                <a16:creationId xmlns:a16="http://schemas.microsoft.com/office/drawing/2014/main" id="{B5356909-BE0A-0ABA-3E18-2DF73E0038B2}"/>
              </a:ext>
            </a:extLst>
          </p:cNvPr>
          <p:cNvSpPr>
            <a:spLocks noGrp="1"/>
          </p:cNvSpPr>
          <p:nvPr>
            <p:ph type="sldNum" sz="quarter" idx="5"/>
          </p:nvPr>
        </p:nvSpPr>
        <p:spPr/>
        <p:txBody>
          <a:bodyPr/>
          <a:lstStyle/>
          <a:p>
            <a:fld id="{0A1A2D79-0A70-4F98-91B6-5265C658D6AD}" type="slidenum">
              <a:rPr lang="en-US" smtClean="0"/>
              <a:t>78</a:t>
            </a:fld>
            <a:endParaRPr lang="en-US"/>
          </a:p>
        </p:txBody>
      </p:sp>
    </p:spTree>
    <p:extLst>
      <p:ext uri="{BB962C8B-B14F-4D97-AF65-F5344CB8AC3E}">
        <p14:creationId xmlns:p14="http://schemas.microsoft.com/office/powerpoint/2010/main" val="76752989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823E8-B59D-FA38-1108-A689E3AA1B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46126-D057-01A9-8104-114171D7F8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F308D9-C4FE-0E63-6465-38A1573C8B4B}"/>
              </a:ext>
            </a:extLst>
          </p:cNvPr>
          <p:cNvSpPr>
            <a:spLocks noGrp="1"/>
          </p:cNvSpPr>
          <p:nvPr>
            <p:ph type="body" idx="1"/>
          </p:nvPr>
        </p:nvSpPr>
        <p:spPr/>
        <p:txBody>
          <a:bodyPr/>
          <a:lstStyle/>
          <a:p>
            <a:pPr rtl="0"/>
            <a:r>
              <a:rPr lang="en-US" sz="1400" b="0" i="0" u="none" strike="noStrike" kern="1200" baseline="0">
                <a:solidFill>
                  <a:srgbClr val="000000"/>
                </a:solidFill>
                <a:latin typeface="ATT Aleck Sans" panose="020B0503020203020204" pitchFamily="34" charset="0"/>
              </a:rPr>
              <a:t>USE POWERPOINT</a:t>
            </a:r>
          </a:p>
          <a:p>
            <a:pPr marL="628650" lvl="1" indent="-171450" rtl="0">
              <a:buFont typeface="Arial" panose="020B0604020202020204" pitchFamily="34" charset="0"/>
              <a:buChar char="•"/>
            </a:pPr>
            <a:r>
              <a:rPr lang="en-US" sz="1400" b="0" i="0" u="none" strike="noStrike" kern="1200" baseline="0">
                <a:solidFill>
                  <a:srgbClr val="000000"/>
                </a:solidFill>
                <a:latin typeface="ATT Aleck Sans" panose="020B0503020203020204" pitchFamily="34" charset="0"/>
              </a:rPr>
              <a:t>Dos and Don’ts to Avoid Scams </a:t>
            </a:r>
          </a:p>
          <a:p>
            <a:pPr rtl="0"/>
            <a:endParaRPr lang="en-US" sz="1200" b="0" i="0" u="none" strike="noStrike" kern="1200" baseline="0">
              <a:solidFill>
                <a:srgbClr val="000000"/>
              </a:solidFill>
              <a:latin typeface="ATT Aleck Sans" panose="020B0503020203020204" pitchFamily="34" charset="0"/>
            </a:endParaRPr>
          </a:p>
          <a:p>
            <a:pPr rtl="0"/>
            <a:r>
              <a:rPr lang="en-US" sz="1200" b="0" i="0" u="none" strike="noStrike" kern="1200" baseline="0">
                <a:solidFill>
                  <a:srgbClr val="000000"/>
                </a:solidFill>
                <a:latin typeface="ATT Aleck Sans" panose="020B0503020203020204" pitchFamily="34" charset="0"/>
              </a:rPr>
              <a:t>Do use multi-factor authentication, which uses two methods to verify access to your account. It usually includes entering a username and password and one other method, which could be a code sent to your email or phone, or your fingerprint. Multi-factor authentication is not always available, but it is quickly becoming an option on websites and apps.</a:t>
            </a:r>
          </a:p>
        </p:txBody>
      </p:sp>
      <p:sp>
        <p:nvSpPr>
          <p:cNvPr id="4" name="Slide Number Placeholder 3">
            <a:extLst>
              <a:ext uri="{FF2B5EF4-FFF2-40B4-BE49-F238E27FC236}">
                <a16:creationId xmlns:a16="http://schemas.microsoft.com/office/drawing/2014/main" id="{B303ECCB-1436-D480-908A-B976769E116B}"/>
              </a:ext>
            </a:extLst>
          </p:cNvPr>
          <p:cNvSpPr>
            <a:spLocks noGrp="1"/>
          </p:cNvSpPr>
          <p:nvPr>
            <p:ph type="sldNum" sz="quarter" idx="5"/>
          </p:nvPr>
        </p:nvSpPr>
        <p:spPr/>
        <p:txBody>
          <a:bodyPr/>
          <a:lstStyle/>
          <a:p>
            <a:fld id="{0A1A2D79-0A70-4F98-91B6-5265C658D6AD}" type="slidenum">
              <a:rPr lang="en-US" smtClean="0"/>
              <a:t>79</a:t>
            </a:fld>
            <a:endParaRPr lang="en-US"/>
          </a:p>
        </p:txBody>
      </p:sp>
    </p:spTree>
    <p:extLst>
      <p:ext uri="{BB962C8B-B14F-4D97-AF65-F5344CB8AC3E}">
        <p14:creationId xmlns:p14="http://schemas.microsoft.com/office/powerpoint/2010/main" val="175911986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B40E5-14C5-5F1E-2489-8DEC83587C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EDD439-DC53-F48C-6708-612C5DF76E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FF179F-53C2-87B5-23EA-8EF26DB8CCB6}"/>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Activity 4 </a:t>
            </a:r>
            <a:endParaRPr lang="en-US" sz="1400" i="0" dirty="0">
              <a:solidFill>
                <a:srgbClr val="000000"/>
              </a:solidFill>
              <a:effectLst/>
              <a:latin typeface="ATT Aleck Sans" panose="020B0503020203020204"/>
              <a:ea typeface="Times New Roman" panose="02020603050405020304" pitchFamily="18" charset="0"/>
              <a:cs typeface="ATT Aleck Sans"/>
            </a:endParaRPr>
          </a:p>
          <a:p>
            <a:pPr marL="742950" lvl="1" indent="-285750">
              <a:buFont typeface="Arial" panose="020B0604020202020204" pitchFamily="34" charset="0"/>
              <a:buChar char="•"/>
              <a:defRPr/>
            </a:pPr>
            <a:endParaRPr lang="en-US" sz="1400" i="0">
              <a:solidFill>
                <a:srgbClr val="000000"/>
              </a:solidFill>
              <a:effectLst/>
              <a:latin typeface="ATT Aleck Sans" panose="020B0503020203020204"/>
              <a:ea typeface="Times New Roman" panose="02020603050405020304" pitchFamily="18" charset="0"/>
            </a:endParaRPr>
          </a:p>
          <a:p>
            <a:pPr>
              <a:defRPr/>
            </a:pPr>
            <a:r>
              <a:rPr lang="en-US" sz="1400" i="0" dirty="0">
                <a:solidFill>
                  <a:srgbClr val="000000"/>
                </a:solidFill>
                <a:effectLst/>
                <a:latin typeface="ATT Aleck Sans" panose="020B0503020203020204"/>
                <a:ea typeface="Times New Roman" panose="02020603050405020304" pitchFamily="18" charset="0"/>
              </a:rPr>
              <a:t>In this lesson, we </a:t>
            </a:r>
            <a:r>
              <a:rPr lang="en-US" sz="1400" dirty="0">
                <a:solidFill>
                  <a:srgbClr val="000000"/>
                </a:solidFill>
                <a:latin typeface="ATT Aleck Sans" panose="020B0503020203020204"/>
                <a:ea typeface="Times New Roman" panose="02020603050405020304" pitchFamily="18" charset="0"/>
              </a:rPr>
              <a:t>explored what</a:t>
            </a:r>
            <a:r>
              <a:rPr lang="en-US" sz="1400" i="0" dirty="0">
                <a:solidFill>
                  <a:srgbClr val="000000"/>
                </a:solidFill>
                <a:effectLst/>
                <a:latin typeface="ATT Aleck Sans" panose="020B0503020203020204"/>
                <a:ea typeface="Times New Roman" panose="02020603050405020304" pitchFamily="18" charset="0"/>
              </a:rPr>
              <a:t> you should and should not do while browsing a website, receiving a phone call, email, or text message, playing an online game, or even in a pop-up window on your computer. </a:t>
            </a:r>
            <a:endParaRPr lang="en-US" sz="1400" i="0" dirty="0">
              <a:solidFill>
                <a:srgbClr val="000000"/>
              </a:solidFill>
              <a:effectLst/>
              <a:latin typeface="ATT Aleck Sans" panose="020B0503020203020204"/>
              <a:ea typeface="Times New Roman" panose="02020603050405020304" pitchFamily="18" charset="0"/>
              <a:cs typeface="ATT Aleck San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kern="1200">
              <a:solidFill>
                <a:srgbClr val="333333"/>
              </a:solidFill>
              <a:effectLst/>
              <a:latin typeface="ATT Aleck Sans" panose="020B0503020203020204"/>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dirty="0">
                <a:effectLst/>
                <a:latin typeface="ATT Aleck Sans" panose="020B0503020203020204"/>
                <a:ea typeface="Times New Roman" panose="02020603050405020304" pitchFamily="18" charset="0"/>
              </a:rPr>
              <a:t>Let’s practice what we learned. </a:t>
            </a:r>
            <a:endParaRPr lang="en-US" sz="1200" dirty="0">
              <a:effectLst/>
              <a:latin typeface="ATT Aleck Sans" panose="020B0503020203020204"/>
              <a:ea typeface="Times New Roman" panose="02020603050405020304" pitchFamily="18" charset="0"/>
              <a:cs typeface="ATT Aleck San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b="0" i="1" u="none" strike="noStrike" dirty="0">
                <a:solidFill>
                  <a:srgbClr val="333333"/>
                </a:solidFill>
                <a:effectLst/>
                <a:latin typeface="ATT Aleck Sans" panose="020B0503020203020204"/>
              </a:rPr>
              <a:t>INSTRUCTOR NOTE: </a:t>
            </a:r>
            <a:r>
              <a:rPr lang="en-US" sz="1200" b="0" i="0" u="none" strike="noStrike" dirty="0">
                <a:solidFill>
                  <a:srgbClr val="333333"/>
                </a:solidFill>
                <a:effectLst/>
                <a:latin typeface="ATT Aleck Sans" panose="020B0503020203020204"/>
              </a:rPr>
              <a:t>Point attendees to Activity 4 on Activity Sheet page 3. </a:t>
            </a:r>
            <a:endParaRPr lang="en-US" sz="1200" b="0" i="0" u="none" strike="noStrike" dirty="0">
              <a:solidFill>
                <a:srgbClr val="333333"/>
              </a:solidFill>
              <a:effectLst/>
              <a:latin typeface="ATT Aleck Sans" panose="020B0503020203020204"/>
              <a:cs typeface="ATT Aleck San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b="0" i="0" u="none" strike="noStrike">
              <a:solidFill>
                <a:srgbClr val="333333"/>
              </a:solidFill>
              <a:effectLst/>
              <a:latin typeface="ATT Aleck Sans" panose="020B0503020203020204"/>
            </a:endParaRPr>
          </a:p>
          <a:p>
            <a:endParaRPr lang="en-US"/>
          </a:p>
        </p:txBody>
      </p:sp>
      <p:sp>
        <p:nvSpPr>
          <p:cNvPr id="4" name="Slide Number Placeholder 3">
            <a:extLst>
              <a:ext uri="{FF2B5EF4-FFF2-40B4-BE49-F238E27FC236}">
                <a16:creationId xmlns:a16="http://schemas.microsoft.com/office/drawing/2014/main" id="{F5BACCF5-0FB2-9817-7C62-35B191968FC8}"/>
              </a:ext>
            </a:extLst>
          </p:cNvPr>
          <p:cNvSpPr>
            <a:spLocks noGrp="1"/>
          </p:cNvSpPr>
          <p:nvPr>
            <p:ph type="sldNum" sz="quarter" idx="5"/>
          </p:nvPr>
        </p:nvSpPr>
        <p:spPr/>
        <p:txBody>
          <a:bodyPr/>
          <a:lstStyle/>
          <a:p>
            <a:fld id="{0A1A2D79-0A70-4F98-91B6-5265C658D6AD}" type="slidenum">
              <a:rPr lang="en-US" smtClean="0"/>
              <a:t>80</a:t>
            </a:fld>
            <a:endParaRPr lang="en-US"/>
          </a:p>
        </p:txBody>
      </p:sp>
    </p:spTree>
    <p:extLst>
      <p:ext uri="{BB962C8B-B14F-4D97-AF65-F5344CB8AC3E}">
        <p14:creationId xmlns:p14="http://schemas.microsoft.com/office/powerpoint/2010/main" val="106342051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FF28A-4110-AA5A-052D-B809D18C87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FC15AF-4E78-9C74-6D16-9C4E164643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212D5-5BBD-6E79-7142-937137388640}"/>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AND LEARNER ACTIVITY SHEET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Activity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a:p>
          <a:p>
            <a:pPr marR="0" algn="l" rtl="0"/>
            <a:r>
              <a:rPr lang="en-US" sz="1200" b="0" i="1" u="none" strike="noStrike" baseline="0">
                <a:solidFill>
                  <a:srgbClr val="000000"/>
                </a:solidFill>
                <a:latin typeface="ATT Aleck Sans" panose="020B0503020203020204" pitchFamily="34" charset="0"/>
              </a:rPr>
              <a:t>INSTRUCTOR NOTE: </a:t>
            </a:r>
            <a:r>
              <a:rPr lang="en-US" sz="1200" b="0" i="0" u="none" strike="noStrike" baseline="0">
                <a:solidFill>
                  <a:srgbClr val="000000"/>
                </a:solidFill>
                <a:latin typeface="ATT Aleck Sans" panose="020B0503020203020204" pitchFamily="34" charset="0"/>
              </a:rPr>
              <a:t>Read the question and answers, and ask the learners to call out the answer.</a:t>
            </a:r>
          </a:p>
          <a:p>
            <a:pPr marR="0" algn="l" rtl="0"/>
            <a:endParaRPr lang="en-US" sz="1200" b="1" i="0" u="none" strike="noStrike" baseline="0">
              <a:solidFill>
                <a:srgbClr val="000000"/>
              </a:solidFill>
              <a:latin typeface="ATT Aleck Sans" panose="020B0503020203020204" pitchFamily="34" charset="0"/>
            </a:endParaRPr>
          </a:p>
          <a:p>
            <a:pPr marR="0" algn="l" rtl="0"/>
            <a:r>
              <a:rPr lang="en-US" sz="1200" b="1" i="0" u="none" strike="noStrike" baseline="0">
                <a:solidFill>
                  <a:srgbClr val="000000"/>
                </a:solidFill>
                <a:latin typeface="ATT Aleck Sans" panose="020B0503020203020204" pitchFamily="34" charset="0"/>
              </a:rPr>
              <a:t>Answer: </a:t>
            </a:r>
            <a:r>
              <a:rPr lang="en-US" sz="1200" b="0" i="0" u="none" strike="noStrike" baseline="0">
                <a:solidFill>
                  <a:srgbClr val="000000"/>
                </a:solidFill>
                <a:latin typeface="ATT Aleck Sans" panose="020B0503020203020204" pitchFamily="34" charset="0"/>
              </a:rPr>
              <a:t>The correct answer is</a:t>
            </a:r>
            <a:r>
              <a:rPr lang="en-US" sz="1200" b="1" i="0" u="none" strike="noStrike" baseline="0">
                <a:solidFill>
                  <a:srgbClr val="000000"/>
                </a:solidFill>
                <a:latin typeface="ATT Aleck Sans" panose="020B0503020203020204" pitchFamily="34" charset="0"/>
              </a:rPr>
              <a:t> “</a:t>
            </a:r>
            <a:r>
              <a:rPr lang="en-US" sz="1200" b="0" i="0" u="none" strike="noStrike" baseline="0">
                <a:solidFill>
                  <a:srgbClr val="000000"/>
                </a:solidFill>
                <a:latin typeface="ATT Aleck Sans" panose="020B0503020203020204" pitchFamily="34" charset="0"/>
              </a:rPr>
              <a:t>Put it in the spam folder or ignore it.”</a:t>
            </a:r>
          </a:p>
          <a:p>
            <a:pPr marR="0" algn="l" rtl="0"/>
            <a:endParaRPr lang="en-US" sz="1200" b="0" i="0" u="none" strike="noStrike" baseline="0">
              <a:solidFill>
                <a:srgbClr val="000000"/>
              </a:solidFill>
              <a:latin typeface="ATT Aleck Sans" panose="020B0503020203020204" pitchFamily="34" charset="0"/>
            </a:endParaRPr>
          </a:p>
          <a:p>
            <a:pPr marR="0" algn="l" rtl="0"/>
            <a:r>
              <a:rPr lang="en-US" sz="1200" b="0" i="1" u="none" strike="noStrike" baseline="0">
                <a:solidFill>
                  <a:srgbClr val="000000"/>
                </a:solidFill>
                <a:latin typeface="ATT Aleck Sans" panose="020B0503020203020204" pitchFamily="34" charset="0"/>
              </a:rPr>
              <a:t>INSTRUCTOR NOTE: </a:t>
            </a:r>
            <a:r>
              <a:rPr lang="en-US" sz="1200" b="0" i="0" u="none" strike="noStrike" baseline="0">
                <a:solidFill>
                  <a:srgbClr val="000000"/>
                </a:solidFill>
                <a:latin typeface="ATT Aleck Sans" panose="020B0503020203020204" pitchFamily="34" charset="0"/>
              </a:rPr>
              <a:t>Press ENTER to display the next question.</a:t>
            </a:r>
            <a:br>
              <a:rPr lang="en-US" sz="1200" b="0" i="0" u="none" strike="noStrike" baseline="0">
                <a:solidFill>
                  <a:srgbClr val="000000"/>
                </a:solidFill>
                <a:latin typeface="ATT Aleck Sans" panose="020B0503020203020204" pitchFamily="34" charset="0"/>
              </a:rPr>
            </a:br>
            <a:r>
              <a:rPr lang="en-US" sz="1200" b="0" i="0" u="none" strike="noStrike" baseline="0">
                <a:solidFill>
                  <a:srgbClr val="000000"/>
                </a:solidFill>
                <a:latin typeface="ATT Aleck Sans" panose="020B0503020203020204" pitchFamily="34" charset="0"/>
              </a:rPr>
              <a:t>Why are the other answers not correct?</a:t>
            </a:r>
          </a:p>
          <a:p>
            <a:pPr marR="0" algn="l" rtl="0"/>
            <a:endParaRPr lang="en-US" sz="1200" b="0" i="0" u="none" strike="noStrike" baseline="0">
              <a:solidFill>
                <a:srgbClr val="000000"/>
              </a:solidFill>
              <a:latin typeface="ATT Aleck Sans" panose="020B0503020203020204" pitchFamily="34" charset="0"/>
            </a:endParaRPr>
          </a:p>
          <a:p>
            <a:pPr marR="0" algn="l" rtl="0"/>
            <a:r>
              <a:rPr lang="en-US" sz="1200" b="0" i="0" u="none" strike="noStrike" baseline="0">
                <a:solidFill>
                  <a:srgbClr val="000000"/>
                </a:solidFill>
                <a:latin typeface="ATT Aleck Sans" panose="020B0503020203020204" pitchFamily="34" charset="0"/>
              </a:rPr>
              <a:t>A possible answer for the first and third choices is that you should not let the fraudster know the email account is valid. If they realize someone is checking the email, they will keep contacting you. </a:t>
            </a:r>
          </a:p>
          <a:p>
            <a:pPr marR="0" algn="l" rtl="0"/>
            <a:endParaRPr lang="en-US" sz="1200" b="0" i="0" u="none" strike="noStrike" baseline="0">
              <a:solidFill>
                <a:srgbClr val="000000"/>
              </a:solidFill>
              <a:latin typeface="ATT Aleck Sans" panose="020B0503020203020204" pitchFamily="34" charset="0"/>
            </a:endParaRPr>
          </a:p>
          <a:p>
            <a:pPr marR="0" algn="l" rtl="0"/>
            <a:r>
              <a:rPr lang="en-US" sz="1200" b="0" i="0" u="none" strike="noStrike" baseline="0">
                <a:solidFill>
                  <a:srgbClr val="000000"/>
                </a:solidFill>
                <a:latin typeface="ATT Aleck Sans" panose="020B0503020203020204" pitchFamily="34" charset="0"/>
              </a:rPr>
              <a:t>Possible answer for the second choice. The link will most likely open a fraudulent website. They may try to trick you into installing malware on your device or try to get you to share personal information.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solidFill>
                <a:srgbClr val="333333"/>
              </a:solidFill>
              <a:effectLst/>
              <a:latin typeface="ATT Aleck Sans" panose="020B0503020203020204"/>
            </a:endParaRPr>
          </a:p>
          <a:p>
            <a:pPr marR="0" algn="l" rtl="0"/>
            <a:r>
              <a:rPr lang="en-US" sz="1200" b="1" i="0" u="none" strike="noStrike" baseline="0">
                <a:latin typeface="ATT Aleck Sans" panose="020B0503020203020204"/>
              </a:rPr>
              <a:t>After learners complete Activity 4: </a:t>
            </a:r>
            <a:r>
              <a:rPr lang="en-US" sz="1200" b="0" i="0" u="none" strike="noStrike" baseline="0">
                <a:latin typeface="ATT Aleck Sans" panose="020B0503020203020204"/>
              </a:rPr>
              <a:t>Great job, everyone! Before we move to the next section, do you have any questions?</a:t>
            </a:r>
          </a:p>
          <a:p>
            <a:pPr marR="0" algn="l" rtl="0"/>
            <a:endParaRPr lang="en-US" sz="1200" b="0" i="0" u="none" strike="noStrike" baseline="0">
              <a:latin typeface="ATT Aleck Sans" panose="020B0503020203020204"/>
            </a:endParaRPr>
          </a:p>
          <a:p>
            <a:pPr marR="0" algn="l" rtl="0"/>
            <a:r>
              <a:rPr lang="en-US" sz="1200" b="0" i="1" u="none" strike="noStrike">
                <a:solidFill>
                  <a:srgbClr val="333333"/>
                </a:solidFill>
                <a:effectLst/>
                <a:latin typeface="ATT Aleck Sans" panose="020B0503020203020204"/>
              </a:rPr>
              <a:t>INSTRUCTOR NOTE:  </a:t>
            </a:r>
            <a:r>
              <a:rPr lang="en-US" sz="1200" b="0" i="0" u="none" strike="noStrike">
                <a:solidFill>
                  <a:srgbClr val="333333"/>
                </a:solidFill>
                <a:effectLst/>
                <a:latin typeface="ATT Aleck Sans" panose="020B0503020203020204"/>
              </a:rPr>
              <a:t>Review and address items in the “parking lot”.</a:t>
            </a:r>
            <a:endParaRPr lang="en-US" sz="1200" b="0" i="0" u="none" strike="noStrike" baseline="0">
              <a:latin typeface="ATT Aleck Sans" panose="020B0503020203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a:effectLst/>
                <a:latin typeface="ATT Aleck Sans" panose="020B0503020203020204"/>
                <a:ea typeface="Times New Roman" panose="02020603050405020304" pitchFamily="18" charset="0"/>
              </a:rPr>
              <a:t>ADDITIONAL DETAILS: </a:t>
            </a:r>
            <a:r>
              <a:rPr lang="en-US" sz="1800">
                <a:effectLst/>
                <a:latin typeface="ATT Aleck Sans" panose="020B0503020203020204"/>
                <a:ea typeface="Times New Roman" panose="02020603050405020304" pitchFamily="18" charset="0"/>
              </a:rPr>
              <a:t>For information about what the parking lot is, see the “Before the Workshop Begins” section of the Instructor Guide. </a:t>
            </a:r>
            <a:endParaRPr lang="en-US" sz="18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a:extLst>
              <a:ext uri="{FF2B5EF4-FFF2-40B4-BE49-F238E27FC236}">
                <a16:creationId xmlns:a16="http://schemas.microsoft.com/office/drawing/2014/main" id="{C56B5074-AA71-080E-F752-4F6F6F7A4EC5}"/>
              </a:ext>
            </a:extLst>
          </p:cNvPr>
          <p:cNvSpPr>
            <a:spLocks noGrp="1"/>
          </p:cNvSpPr>
          <p:nvPr>
            <p:ph type="sldNum" sz="quarter" idx="5"/>
          </p:nvPr>
        </p:nvSpPr>
        <p:spPr/>
        <p:txBody>
          <a:bodyPr/>
          <a:lstStyle/>
          <a:p>
            <a:fld id="{0A1A2D79-0A70-4F98-91B6-5265C658D6AD}" type="slidenum">
              <a:rPr lang="en-US" smtClean="0"/>
              <a:t>81</a:t>
            </a:fld>
            <a:endParaRPr lang="en-US"/>
          </a:p>
        </p:txBody>
      </p:sp>
    </p:spTree>
    <p:extLst>
      <p:ext uri="{BB962C8B-B14F-4D97-AF65-F5344CB8AC3E}">
        <p14:creationId xmlns:p14="http://schemas.microsoft.com/office/powerpoint/2010/main" val="145467866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97544-AC06-0EBD-2FB3-3042C8366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07296A-080C-11B5-4972-1BAC3F7F9E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2ADF2E-9758-19DE-E523-B0D95C5B96B3}"/>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a:effectLst/>
                <a:latin typeface="ATT Aleck Sans" panose="020B0503020203020204"/>
                <a:ea typeface="Times New Roman" panose="02020603050405020304" pitchFamily="18" charset="0"/>
              </a:rPr>
              <a:t>Reporting Scams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a:effectLst/>
              <a:latin typeface="ATT Aleck Sans" panose="020B0503020203020204"/>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ATT Aleck Sans" panose="020B0503020203020204"/>
                <a:ea typeface="Times New Roman" panose="02020603050405020304" pitchFamily="18" charset="0"/>
              </a:rPr>
              <a:t>In the previous lesson, we learned what you should and should not do when encountering a scam. However, even if you remain vigilant, you may still fall for a scam. Let’s talk about</a:t>
            </a:r>
            <a:r>
              <a:rPr lang="en-US" sz="1200" b="0" i="0" u="none" strike="noStrike" kern="1200" baseline="0">
                <a:solidFill>
                  <a:srgbClr val="000000"/>
                </a:solidFill>
                <a:latin typeface="ATT Aleck Sans" panose="020B0503020203020204" pitchFamily="34" charset="0"/>
              </a:rPr>
              <a:t> how to identify if you have been scammed and how to report scams.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a:solidFill>
                <a:srgbClr val="000000"/>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ATT Aleck Sans"/>
                <a:ea typeface="ＭＳ Ｐゴシック"/>
              </a:rPr>
              <a:t>Here are some examples to help you identify if you’ve been scammed.</a:t>
            </a:r>
            <a:endParaRPr lang="en-US">
              <a:solidFill>
                <a:schemeClr val="tx1">
                  <a:lumMod val="95000"/>
                  <a:lumOff val="5000"/>
                </a:schemeClr>
              </a:solidFill>
              <a:latin typeface="ATT Aleck Sans"/>
              <a:ea typeface="ＭＳ Ｐゴシック"/>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a:solidFill>
                <a:srgbClr val="000000"/>
              </a:solidFill>
              <a:latin typeface="ATT Aleck Sans" panose="020B0503020203020204" pitchFamily="34" charset="0"/>
            </a:endParaRPr>
          </a:p>
          <a:p>
            <a:pPr rtl="0"/>
            <a:endParaRPr lang="en-US" sz="1200" b="0" i="0" u="none" strike="noStrike" kern="1200" baseline="0">
              <a:solidFill>
                <a:srgbClr val="0D0D0D"/>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TT Aleck Sans"/>
              <a:ea typeface="ＭＳ Ｐゴシック"/>
            </a:endParaRPr>
          </a:p>
          <a:p>
            <a:endParaRPr lang="en-US"/>
          </a:p>
        </p:txBody>
      </p:sp>
      <p:sp>
        <p:nvSpPr>
          <p:cNvPr id="4" name="Slide Number Placeholder 3">
            <a:extLst>
              <a:ext uri="{FF2B5EF4-FFF2-40B4-BE49-F238E27FC236}">
                <a16:creationId xmlns:a16="http://schemas.microsoft.com/office/drawing/2014/main" id="{671C1721-53E7-F961-6E05-4313BC09803B}"/>
              </a:ext>
            </a:extLst>
          </p:cNvPr>
          <p:cNvSpPr>
            <a:spLocks noGrp="1"/>
          </p:cNvSpPr>
          <p:nvPr>
            <p:ph type="sldNum" sz="quarter" idx="5"/>
          </p:nvPr>
        </p:nvSpPr>
        <p:spPr/>
        <p:txBody>
          <a:bodyPr/>
          <a:lstStyle/>
          <a:p>
            <a:fld id="{0A1A2D79-0A70-4F98-91B6-5265C658D6AD}" type="slidenum">
              <a:rPr lang="en-US" smtClean="0"/>
              <a:t>82</a:t>
            </a:fld>
            <a:endParaRPr lang="en-US"/>
          </a:p>
        </p:txBody>
      </p:sp>
    </p:spTree>
    <p:extLst>
      <p:ext uri="{BB962C8B-B14F-4D97-AF65-F5344CB8AC3E}">
        <p14:creationId xmlns:p14="http://schemas.microsoft.com/office/powerpoint/2010/main" val="205554507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3B65F-13C1-C56D-EBB1-889514AEDE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9F449D-E999-AC38-FD05-E8F7EF6C1D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1D3DB-C119-DC72-5D89-6C83B3CFE34C}"/>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see transactions you did not make on your bank statement or credit report.</a:t>
            </a:r>
          </a:p>
          <a:p>
            <a:endParaRPr lang="en-US">
              <a:cs typeface="Calibri" panose="020F0502020204030204"/>
            </a:endParaRPr>
          </a:p>
        </p:txBody>
      </p:sp>
      <p:sp>
        <p:nvSpPr>
          <p:cNvPr id="4" name="Slide Number Placeholder 3">
            <a:extLst>
              <a:ext uri="{FF2B5EF4-FFF2-40B4-BE49-F238E27FC236}">
                <a16:creationId xmlns:a16="http://schemas.microsoft.com/office/drawing/2014/main" id="{E6A64435-B6CE-3DC0-C47A-688A122A6869}"/>
              </a:ext>
            </a:extLst>
          </p:cNvPr>
          <p:cNvSpPr>
            <a:spLocks noGrp="1"/>
          </p:cNvSpPr>
          <p:nvPr>
            <p:ph type="sldNum" sz="quarter" idx="5"/>
          </p:nvPr>
        </p:nvSpPr>
        <p:spPr/>
        <p:txBody>
          <a:bodyPr/>
          <a:lstStyle/>
          <a:p>
            <a:fld id="{0A1A2D79-0A70-4F98-91B6-5265C658D6AD}" type="slidenum">
              <a:rPr lang="en-US" smtClean="0"/>
              <a:t>83</a:t>
            </a:fld>
            <a:endParaRPr lang="en-US"/>
          </a:p>
        </p:txBody>
      </p:sp>
    </p:spTree>
    <p:extLst>
      <p:ext uri="{BB962C8B-B14F-4D97-AF65-F5344CB8AC3E}">
        <p14:creationId xmlns:p14="http://schemas.microsoft.com/office/powerpoint/2010/main" val="108819964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65D760-6DA7-62EA-E8F7-0B2FCFDC48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17EB2B-2739-F974-2C23-5A8345F316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E00747-DB4A-77BA-525C-70E3A790EA3E}"/>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purchased an item, but it did not arrive. When you try to report the issue to the seller, you do not get a response. </a:t>
            </a:r>
          </a:p>
          <a:p>
            <a:endParaRPr lang="en-US">
              <a:cs typeface="Calibri" panose="020F0502020204030204"/>
            </a:endParaRPr>
          </a:p>
        </p:txBody>
      </p:sp>
      <p:sp>
        <p:nvSpPr>
          <p:cNvPr id="4" name="Slide Number Placeholder 3">
            <a:extLst>
              <a:ext uri="{FF2B5EF4-FFF2-40B4-BE49-F238E27FC236}">
                <a16:creationId xmlns:a16="http://schemas.microsoft.com/office/drawing/2014/main" id="{0CC3DC7D-68E2-B2A4-4703-9429A4B7A6B2}"/>
              </a:ext>
            </a:extLst>
          </p:cNvPr>
          <p:cNvSpPr>
            <a:spLocks noGrp="1"/>
          </p:cNvSpPr>
          <p:nvPr>
            <p:ph type="sldNum" sz="quarter" idx="5"/>
          </p:nvPr>
        </p:nvSpPr>
        <p:spPr/>
        <p:txBody>
          <a:bodyPr/>
          <a:lstStyle/>
          <a:p>
            <a:fld id="{0A1A2D79-0A70-4F98-91B6-5265C658D6AD}" type="slidenum">
              <a:rPr lang="en-US" smtClean="0"/>
              <a:t>84</a:t>
            </a:fld>
            <a:endParaRPr lang="en-US"/>
          </a:p>
        </p:txBody>
      </p:sp>
    </p:spTree>
    <p:extLst>
      <p:ext uri="{BB962C8B-B14F-4D97-AF65-F5344CB8AC3E}">
        <p14:creationId xmlns:p14="http://schemas.microsoft.com/office/powerpoint/2010/main" val="140941804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69489-2338-C4A9-0311-34ABC4E53D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BECC2-CF88-AD62-6C35-A0B58639A3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33F912-3E8B-A574-3E0D-F02B1080F9B3}"/>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receive an email that there have been an unusual number of unsuccessful sign-in attempts for one of your accounts, but you have not tried to log in. This could mean someone is trying to access your account. </a:t>
            </a:r>
          </a:p>
          <a:p>
            <a:endParaRPr lang="en-US">
              <a:cs typeface="Calibri" panose="020F0502020204030204"/>
            </a:endParaRPr>
          </a:p>
        </p:txBody>
      </p:sp>
      <p:sp>
        <p:nvSpPr>
          <p:cNvPr id="4" name="Slide Number Placeholder 3">
            <a:extLst>
              <a:ext uri="{FF2B5EF4-FFF2-40B4-BE49-F238E27FC236}">
                <a16:creationId xmlns:a16="http://schemas.microsoft.com/office/drawing/2014/main" id="{EFC2DF13-E903-76C6-46A9-A91BE098E921}"/>
              </a:ext>
            </a:extLst>
          </p:cNvPr>
          <p:cNvSpPr>
            <a:spLocks noGrp="1"/>
          </p:cNvSpPr>
          <p:nvPr>
            <p:ph type="sldNum" sz="quarter" idx="5"/>
          </p:nvPr>
        </p:nvSpPr>
        <p:spPr/>
        <p:txBody>
          <a:bodyPr/>
          <a:lstStyle/>
          <a:p>
            <a:fld id="{0A1A2D79-0A70-4F98-91B6-5265C658D6AD}" type="slidenum">
              <a:rPr lang="en-US" smtClean="0"/>
              <a:t>85</a:t>
            </a:fld>
            <a:endParaRPr lang="en-US"/>
          </a:p>
        </p:txBody>
      </p:sp>
    </p:spTree>
    <p:extLst>
      <p:ext uri="{BB962C8B-B14F-4D97-AF65-F5344CB8AC3E}">
        <p14:creationId xmlns:p14="http://schemas.microsoft.com/office/powerpoint/2010/main" val="832745495"/>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BC5DF-02E2-50CB-DC97-7A3D9F0434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A5ACD1-B02E-0737-909A-642950098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E97223-CA99-7F76-3A9E-FE605109899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can no longer log into your account and are unable to reset the password; someone may have taken over your account. </a:t>
            </a:r>
          </a:p>
          <a:p>
            <a:endParaRPr lang="en-US">
              <a:cs typeface="Calibri" panose="020F0502020204030204"/>
            </a:endParaRPr>
          </a:p>
        </p:txBody>
      </p:sp>
      <p:sp>
        <p:nvSpPr>
          <p:cNvPr id="4" name="Slide Number Placeholder 3">
            <a:extLst>
              <a:ext uri="{FF2B5EF4-FFF2-40B4-BE49-F238E27FC236}">
                <a16:creationId xmlns:a16="http://schemas.microsoft.com/office/drawing/2014/main" id="{4D52A526-82EF-8B48-6D79-078150C5D834}"/>
              </a:ext>
            </a:extLst>
          </p:cNvPr>
          <p:cNvSpPr>
            <a:spLocks noGrp="1"/>
          </p:cNvSpPr>
          <p:nvPr>
            <p:ph type="sldNum" sz="quarter" idx="5"/>
          </p:nvPr>
        </p:nvSpPr>
        <p:spPr/>
        <p:txBody>
          <a:bodyPr/>
          <a:lstStyle/>
          <a:p>
            <a:fld id="{0A1A2D79-0A70-4F98-91B6-5265C658D6AD}" type="slidenum">
              <a:rPr lang="en-US" smtClean="0"/>
              <a:t>86</a:t>
            </a:fld>
            <a:endParaRPr lang="en-US"/>
          </a:p>
        </p:txBody>
      </p:sp>
    </p:spTree>
    <p:extLst>
      <p:ext uri="{BB962C8B-B14F-4D97-AF65-F5344CB8AC3E}">
        <p14:creationId xmlns:p14="http://schemas.microsoft.com/office/powerpoint/2010/main" val="230647504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88448-8842-53BB-28A3-71A52FBF94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3321A0-09DA-C518-E13C-E6D86A6876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D6BD12-10A0-9320-59C7-1117516426D1}"/>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can’t withdraw money from your account, and when you log into your bank account, the balance is zero, or it has been closed. </a:t>
            </a:r>
          </a:p>
          <a:p>
            <a:endParaRPr lang="en-US">
              <a:cs typeface="Calibri" panose="020F0502020204030204"/>
            </a:endParaRPr>
          </a:p>
        </p:txBody>
      </p:sp>
      <p:sp>
        <p:nvSpPr>
          <p:cNvPr id="4" name="Slide Number Placeholder 3">
            <a:extLst>
              <a:ext uri="{FF2B5EF4-FFF2-40B4-BE49-F238E27FC236}">
                <a16:creationId xmlns:a16="http://schemas.microsoft.com/office/drawing/2014/main" id="{98A44555-216C-71F7-233D-10D5868DAD68}"/>
              </a:ext>
            </a:extLst>
          </p:cNvPr>
          <p:cNvSpPr>
            <a:spLocks noGrp="1"/>
          </p:cNvSpPr>
          <p:nvPr>
            <p:ph type="sldNum" sz="quarter" idx="5"/>
          </p:nvPr>
        </p:nvSpPr>
        <p:spPr/>
        <p:txBody>
          <a:bodyPr/>
          <a:lstStyle/>
          <a:p>
            <a:fld id="{0A1A2D79-0A70-4F98-91B6-5265C658D6AD}" type="slidenum">
              <a:rPr lang="en-US" smtClean="0"/>
              <a:t>87</a:t>
            </a:fld>
            <a:endParaRPr lang="en-US"/>
          </a:p>
        </p:txBody>
      </p:sp>
    </p:spTree>
    <p:extLst>
      <p:ext uri="{BB962C8B-B14F-4D97-AF65-F5344CB8AC3E}">
        <p14:creationId xmlns:p14="http://schemas.microsoft.com/office/powerpoint/2010/main" val="405987980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DC724-C72C-5D6D-735C-BA66C40520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916432-5E44-CAED-F6BA-C259A01338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2F058C-BC68-08CE-8CBF-2BC1CE6D076E}"/>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Sometimes, a person may just disappear. You reach out to them via email, text, or social media, but they no longer respond, or you can’t locate their online profiles anymore. </a:t>
            </a:r>
          </a:p>
          <a:p>
            <a:endParaRPr lang="en-US">
              <a:cs typeface="Calibri" panose="020F0502020204030204"/>
            </a:endParaRPr>
          </a:p>
        </p:txBody>
      </p:sp>
      <p:sp>
        <p:nvSpPr>
          <p:cNvPr id="4" name="Slide Number Placeholder 3">
            <a:extLst>
              <a:ext uri="{FF2B5EF4-FFF2-40B4-BE49-F238E27FC236}">
                <a16:creationId xmlns:a16="http://schemas.microsoft.com/office/drawing/2014/main" id="{A85992D9-C09F-3A97-66FC-C38232580D0E}"/>
              </a:ext>
            </a:extLst>
          </p:cNvPr>
          <p:cNvSpPr>
            <a:spLocks noGrp="1"/>
          </p:cNvSpPr>
          <p:nvPr>
            <p:ph type="sldNum" sz="quarter" idx="5"/>
          </p:nvPr>
        </p:nvSpPr>
        <p:spPr/>
        <p:txBody>
          <a:bodyPr/>
          <a:lstStyle/>
          <a:p>
            <a:fld id="{0A1A2D79-0A70-4F98-91B6-5265C658D6AD}" type="slidenum">
              <a:rPr lang="en-US" smtClean="0"/>
              <a:t>88</a:t>
            </a:fld>
            <a:endParaRPr lang="en-US"/>
          </a:p>
        </p:txBody>
      </p:sp>
    </p:spTree>
    <p:extLst>
      <p:ext uri="{BB962C8B-B14F-4D97-AF65-F5344CB8AC3E}">
        <p14:creationId xmlns:p14="http://schemas.microsoft.com/office/powerpoint/2010/main" val="74933676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5ADEF-9D6C-AE6E-A2F5-4BF442EB10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884797-2835-0F66-0D12-10AE9E98D4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5755EC-B328-984D-08B3-3F64CE41D0F0}"/>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Have I Been Scammed</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You encounter one or more of these signs: Pop-up ads appear and are hard to close; new or unfamiliar toolbar icons appear on the screen; or your computer or mobile device is not responding as fast as it used to. Your device may be infected with malware.</a:t>
            </a:r>
          </a:p>
          <a:p>
            <a:endParaRPr lang="en-US">
              <a:cs typeface="Calibri" panose="020F0502020204030204"/>
            </a:endParaRPr>
          </a:p>
        </p:txBody>
      </p:sp>
      <p:sp>
        <p:nvSpPr>
          <p:cNvPr id="4" name="Slide Number Placeholder 3">
            <a:extLst>
              <a:ext uri="{FF2B5EF4-FFF2-40B4-BE49-F238E27FC236}">
                <a16:creationId xmlns:a16="http://schemas.microsoft.com/office/drawing/2014/main" id="{B1485A82-E070-A11F-D4D6-E06B4D0F9653}"/>
              </a:ext>
            </a:extLst>
          </p:cNvPr>
          <p:cNvSpPr>
            <a:spLocks noGrp="1"/>
          </p:cNvSpPr>
          <p:nvPr>
            <p:ph type="sldNum" sz="quarter" idx="5"/>
          </p:nvPr>
        </p:nvSpPr>
        <p:spPr/>
        <p:txBody>
          <a:bodyPr/>
          <a:lstStyle/>
          <a:p>
            <a:fld id="{0A1A2D79-0A70-4F98-91B6-5265C658D6AD}" type="slidenum">
              <a:rPr lang="en-US" smtClean="0"/>
              <a:t>89</a:t>
            </a:fld>
            <a:endParaRPr lang="en-US"/>
          </a:p>
        </p:txBody>
      </p:sp>
    </p:spTree>
    <p:extLst>
      <p:ext uri="{BB962C8B-B14F-4D97-AF65-F5344CB8AC3E}">
        <p14:creationId xmlns:p14="http://schemas.microsoft.com/office/powerpoint/2010/main" val="216685085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a:solidFill>
                  <a:srgbClr val="000000"/>
                </a:solidFill>
                <a:effectLst/>
                <a:latin typeface="ATT Aleck Sans" panose="020B0503020203020204"/>
                <a:ea typeface="Times New Roman" panose="02020603050405020304" pitchFamily="18" charset="0"/>
              </a:rPr>
              <a:t>Reporting Scams</a:t>
            </a:r>
          </a:p>
          <a:p>
            <a:endParaRPr lang="en-US"/>
          </a:p>
          <a:p>
            <a:pPr rtl="0"/>
            <a:r>
              <a:rPr lang="en-US" sz="1200" b="0" i="0" u="none" strike="noStrike" kern="1200" baseline="0">
                <a:solidFill>
                  <a:srgbClr val="000000"/>
                </a:solidFill>
                <a:latin typeface="ATT Aleck Sans" panose="020B0503020203020204" pitchFamily="34" charset="0"/>
              </a:rPr>
              <a:t>Online scams can originate anywhere in the world, making it very hard or even impossible to track down the fraudsters behind them. However, you can take a few actions if you identify or fall victim to a scam. The list can also be found on the Learner Handout.</a:t>
            </a:r>
          </a:p>
          <a:p>
            <a:endParaRPr lang="en-US"/>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n-US"/>
          </a:p>
        </p:txBody>
      </p:sp>
    </p:spTree>
    <p:extLst>
      <p:ext uri="{BB962C8B-B14F-4D97-AF65-F5344CB8AC3E}">
        <p14:creationId xmlns:p14="http://schemas.microsoft.com/office/powerpoint/2010/main" val="105256513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982E2-D296-C5DF-9ED6-9EF96B8D78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F6263C-8984-1112-6BF4-A02AEBB35E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1083D9-DC08-DFA2-9BC0-DBDD20F04212}"/>
              </a:ext>
            </a:extLst>
          </p:cNvPr>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kern="1200">
                <a:solidFill>
                  <a:schemeClr val="tx1"/>
                </a:solidFill>
                <a:effectLst/>
                <a:latin typeface="+mn-lt"/>
                <a:ea typeface="+mn-ea"/>
                <a:cs typeface="+mn-cs"/>
              </a:rPr>
              <a:t>If you encounter a phishing scam imitating an organization you know, you can contact that organization. But remember not to use the contact information in the suspicious email. Look up their information from a different source. For instance, if you receive a suspicious email claiming to be from the IRS, the website requests that you forward it to </a:t>
            </a:r>
            <a:r>
              <a:rPr lang="en-US" sz="1200" kern="1200" err="1">
                <a:solidFill>
                  <a:schemeClr val="tx1"/>
                </a:solidFill>
                <a:effectLst/>
                <a:latin typeface="+mn-lt"/>
                <a:ea typeface="+mn-ea"/>
                <a:cs typeface="+mn-cs"/>
              </a:rPr>
              <a:t>phishing@irs.gov</a:t>
            </a:r>
            <a:r>
              <a:rPr lang="en-US" sz="1200" kern="1200">
                <a:solidFill>
                  <a:schemeClr val="tx1"/>
                </a:solidFill>
                <a:effectLst/>
                <a:latin typeface="+mn-lt"/>
                <a:ea typeface="+mn-ea"/>
                <a:cs typeface="+mn-cs"/>
              </a:rPr>
              <a:t>.</a:t>
            </a:r>
            <a:r>
              <a:rPr lang="en-US">
                <a:effectLst/>
              </a:rPr>
              <a:t> </a:t>
            </a:r>
            <a:endParaRPr lang="en-US">
              <a:cs typeface="Calibri" panose="020F0502020204030204"/>
            </a:endParaRPr>
          </a:p>
        </p:txBody>
      </p:sp>
      <p:sp>
        <p:nvSpPr>
          <p:cNvPr id="4" name="Slide Number Placeholder 3">
            <a:extLst>
              <a:ext uri="{FF2B5EF4-FFF2-40B4-BE49-F238E27FC236}">
                <a16:creationId xmlns:a16="http://schemas.microsoft.com/office/drawing/2014/main" id="{2244C98D-4EFC-0A73-7D84-7E3D841961FB}"/>
              </a:ext>
            </a:extLst>
          </p:cNvPr>
          <p:cNvSpPr>
            <a:spLocks noGrp="1"/>
          </p:cNvSpPr>
          <p:nvPr>
            <p:ph type="sldNum" sz="quarter" idx="5"/>
          </p:nvPr>
        </p:nvSpPr>
        <p:spPr/>
        <p:txBody>
          <a:bodyPr/>
          <a:lstStyle/>
          <a:p>
            <a:fld id="{0A1A2D79-0A70-4F98-91B6-5265C658D6AD}" type="slidenum">
              <a:rPr lang="en-US" smtClean="0"/>
              <a:t>91</a:t>
            </a:fld>
            <a:endParaRPr lang="en-US"/>
          </a:p>
        </p:txBody>
      </p:sp>
    </p:spTree>
    <p:extLst>
      <p:ext uri="{BB962C8B-B14F-4D97-AF65-F5344CB8AC3E}">
        <p14:creationId xmlns:p14="http://schemas.microsoft.com/office/powerpoint/2010/main" val="297550438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6484E-49A0-E0F1-8DAE-4641BBD95A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FFD760-DF01-1F1F-1CEA-95D2E0640C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97000-A42E-0CFB-CA78-28468CC9061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r>
              <a:rPr lang="en-US" sz="1200" b="0" i="0" u="none" strike="noStrike" kern="1200" baseline="0">
                <a:solidFill>
                  <a:srgbClr val="0D0D0D"/>
                </a:solidFill>
                <a:latin typeface="ATT Aleck Sans" panose="020B0503020203020204" pitchFamily="34" charset="0"/>
              </a:rPr>
              <a:t>If you notice some transactions on your bank account statement that you did not make, contact your bank immediately to report the problem! </a:t>
            </a:r>
            <a:endParaRPr lang="en-US">
              <a:cs typeface="Calibri" panose="020F0502020204030204"/>
            </a:endParaRPr>
          </a:p>
        </p:txBody>
      </p:sp>
      <p:sp>
        <p:nvSpPr>
          <p:cNvPr id="4" name="Slide Number Placeholder 3">
            <a:extLst>
              <a:ext uri="{FF2B5EF4-FFF2-40B4-BE49-F238E27FC236}">
                <a16:creationId xmlns:a16="http://schemas.microsoft.com/office/drawing/2014/main" id="{AAE58146-FBB2-0458-1EAD-50572E1616DB}"/>
              </a:ext>
            </a:extLst>
          </p:cNvPr>
          <p:cNvSpPr>
            <a:spLocks noGrp="1"/>
          </p:cNvSpPr>
          <p:nvPr>
            <p:ph type="sldNum" sz="quarter" idx="5"/>
          </p:nvPr>
        </p:nvSpPr>
        <p:spPr/>
        <p:txBody>
          <a:bodyPr/>
          <a:lstStyle/>
          <a:p>
            <a:fld id="{0A1A2D79-0A70-4F98-91B6-5265C658D6AD}" type="slidenum">
              <a:rPr lang="en-US" smtClean="0"/>
              <a:t>92</a:t>
            </a:fld>
            <a:endParaRPr lang="en-US"/>
          </a:p>
        </p:txBody>
      </p:sp>
    </p:spTree>
    <p:extLst>
      <p:ext uri="{BB962C8B-B14F-4D97-AF65-F5344CB8AC3E}">
        <p14:creationId xmlns:p14="http://schemas.microsoft.com/office/powerpoint/2010/main" val="138865162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78122-CC24-65CC-471D-8F1CAEB7C2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96DE56-FE4B-62AE-C6E5-4EA37DC5D0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8565B4-EE21-1435-32E3-34729FF5AEF8}"/>
              </a:ext>
            </a:extLst>
          </p:cNvPr>
          <p:cNvSpPr>
            <a:spLocks noGrp="1"/>
          </p:cNvSpPr>
          <p:nvPr>
            <p:ph type="body" idx="1"/>
          </p:nvPr>
        </p:nvSpPr>
        <p:spPr/>
        <p:txBody>
          <a:bodyPr/>
          <a:lstStyle/>
          <a:p>
            <a:pPr>
              <a:defRPr/>
            </a:pPr>
            <a:r>
              <a:rPr lang="en-US" sz="18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800" i="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If you are a victim of identity theft, a data breach, or want to be extra cautious, you can freeze your credit report to prevent someone else from applying for credit cards or loans under your name.</a:t>
            </a:r>
          </a:p>
        </p:txBody>
      </p:sp>
      <p:sp>
        <p:nvSpPr>
          <p:cNvPr id="4" name="Slide Number Placeholder 3">
            <a:extLst>
              <a:ext uri="{FF2B5EF4-FFF2-40B4-BE49-F238E27FC236}">
                <a16:creationId xmlns:a16="http://schemas.microsoft.com/office/drawing/2014/main" id="{82C1F9DE-8730-808F-E1A8-5BF187F5C6D6}"/>
              </a:ext>
            </a:extLst>
          </p:cNvPr>
          <p:cNvSpPr>
            <a:spLocks noGrp="1"/>
          </p:cNvSpPr>
          <p:nvPr>
            <p:ph type="sldNum" sz="quarter" idx="5"/>
          </p:nvPr>
        </p:nvSpPr>
        <p:spPr/>
        <p:txBody>
          <a:bodyPr/>
          <a:lstStyle/>
          <a:p>
            <a:fld id="{0A1A2D79-0A70-4F98-91B6-5265C658D6AD}" type="slidenum">
              <a:rPr lang="en-US" smtClean="0"/>
              <a:t>93</a:t>
            </a:fld>
            <a:endParaRPr lang="en-US"/>
          </a:p>
        </p:txBody>
      </p:sp>
    </p:spTree>
    <p:extLst>
      <p:ext uri="{BB962C8B-B14F-4D97-AF65-F5344CB8AC3E}">
        <p14:creationId xmlns:p14="http://schemas.microsoft.com/office/powerpoint/2010/main" val="208536624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211AE-330C-11F1-E1BF-31F929ED72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AC9900-011C-020D-FA21-9D2563A492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FBE55E-1172-7D89-EB32-EF728DDEC53A}"/>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a:solidFill>
                  <a:srgbClr val="000000"/>
                </a:solidFill>
                <a:latin typeface="ATT Aleck Sans" panose="020B0503020203020204" pitchFamily="34" charset="0"/>
              </a:rPr>
              <a:t>If you receive an email that someone is trying to access your account, you may want to change your password. If you give your password to a scammer or you think someone may have access to your password through a data breach, unsecured internet hotspot, malware, or phishing attempt, change your password. </a:t>
            </a:r>
          </a:p>
        </p:txBody>
      </p:sp>
      <p:sp>
        <p:nvSpPr>
          <p:cNvPr id="4" name="Slide Number Placeholder 3">
            <a:extLst>
              <a:ext uri="{FF2B5EF4-FFF2-40B4-BE49-F238E27FC236}">
                <a16:creationId xmlns:a16="http://schemas.microsoft.com/office/drawing/2014/main" id="{E26F2F7C-DE08-B46A-099D-A69B5AD9B075}"/>
              </a:ext>
            </a:extLst>
          </p:cNvPr>
          <p:cNvSpPr>
            <a:spLocks noGrp="1"/>
          </p:cNvSpPr>
          <p:nvPr>
            <p:ph type="sldNum" sz="quarter" idx="5"/>
          </p:nvPr>
        </p:nvSpPr>
        <p:spPr/>
        <p:txBody>
          <a:bodyPr/>
          <a:lstStyle/>
          <a:p>
            <a:fld id="{0A1A2D79-0A70-4F98-91B6-5265C658D6AD}" type="slidenum">
              <a:rPr lang="en-US" smtClean="0"/>
              <a:t>94</a:t>
            </a:fld>
            <a:endParaRPr lang="en-US"/>
          </a:p>
        </p:txBody>
      </p:sp>
    </p:spTree>
    <p:extLst>
      <p:ext uri="{BB962C8B-B14F-4D97-AF65-F5344CB8AC3E}">
        <p14:creationId xmlns:p14="http://schemas.microsoft.com/office/powerpoint/2010/main" val="817475729"/>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6964-93C1-8F85-E35B-DE24B269F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E0ED0A-F17F-8C00-A85B-6B93D4F3EF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42665-0D77-13AC-8DC1-C3771C5480E0}"/>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dirty="0">
                <a:solidFill>
                  <a:srgbClr val="000000"/>
                </a:solidFill>
                <a:latin typeface="ATT Aleck Sans" panose="020B0503020203020204" pitchFamily="34" charset="0"/>
              </a:rPr>
              <a:t>If you have been scammed, there are multiple ways to report an incident. You can file official complaints with the Federal Trade Commission by visiting their website at </a:t>
            </a:r>
            <a:r>
              <a:rPr lang="en-US" sz="1200" b="0" i="0" u="none" strike="noStrike" kern="1200" baseline="0" dirty="0" err="1">
                <a:solidFill>
                  <a:srgbClr val="000000"/>
                </a:solidFill>
                <a:latin typeface="ATT Aleck Sans" panose="020B0503020203020204" pitchFamily="34" charset="0"/>
              </a:rPr>
              <a:t>reportfraud.ftc.gov</a:t>
            </a:r>
            <a:r>
              <a:rPr lang="en-US" sz="1200" b="0" i="0" u="none" strike="noStrike" kern="1200" baseline="0" dirty="0">
                <a:solidFill>
                  <a:srgbClr val="000000"/>
                </a:solidFill>
                <a:latin typeface="ATT Aleck Sans" panose="020B0503020203020204" pitchFamily="34" charset="0"/>
              </a:rPr>
              <a:t>, </a:t>
            </a:r>
          </a:p>
        </p:txBody>
      </p:sp>
      <p:sp>
        <p:nvSpPr>
          <p:cNvPr id="4" name="Slide Number Placeholder 3">
            <a:extLst>
              <a:ext uri="{FF2B5EF4-FFF2-40B4-BE49-F238E27FC236}">
                <a16:creationId xmlns:a16="http://schemas.microsoft.com/office/drawing/2014/main" id="{DC971DFA-66D2-555A-3B09-FED1F20C8165}"/>
              </a:ext>
            </a:extLst>
          </p:cNvPr>
          <p:cNvSpPr>
            <a:spLocks noGrp="1"/>
          </p:cNvSpPr>
          <p:nvPr>
            <p:ph type="sldNum" sz="quarter" idx="5"/>
          </p:nvPr>
        </p:nvSpPr>
        <p:spPr/>
        <p:txBody>
          <a:bodyPr/>
          <a:lstStyle/>
          <a:p>
            <a:fld id="{0A1A2D79-0A70-4F98-91B6-5265C658D6AD}" type="slidenum">
              <a:rPr lang="en-US" smtClean="0"/>
              <a:t>95</a:t>
            </a:fld>
            <a:endParaRPr lang="en-US"/>
          </a:p>
        </p:txBody>
      </p:sp>
    </p:spTree>
    <p:extLst>
      <p:ext uri="{BB962C8B-B14F-4D97-AF65-F5344CB8AC3E}">
        <p14:creationId xmlns:p14="http://schemas.microsoft.com/office/powerpoint/2010/main" val="361993187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68880-698C-506A-ADE1-CB9A99A182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FDE77-CC28-5222-B526-BC09ABEC60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B96792-075D-933B-E0B7-EC6B38D943E5}"/>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Reporting Scams</a:t>
            </a:r>
          </a:p>
          <a:p>
            <a:pPr rtl="0"/>
            <a:endParaRPr lang="en-US" sz="1800" b="0" i="0" u="none" strike="noStrike" kern="1200" baseline="0" dirty="0">
              <a:solidFill>
                <a:srgbClr val="000000"/>
              </a:solidFill>
              <a:latin typeface="ATT Aleck Sans" panose="020B0503020203020204" pitchFamily="34" charset="0"/>
            </a:endParaRPr>
          </a:p>
          <a:p>
            <a:pPr rtl="0"/>
            <a:r>
              <a:rPr lang="en-US" sz="1800" b="0" i="0" u="none" strike="noStrike" kern="1200" baseline="0" dirty="0">
                <a:solidFill>
                  <a:srgbClr val="000000"/>
                </a:solidFill>
                <a:latin typeface="ATT Aleck Sans" panose="020B0503020203020204" pitchFamily="34" charset="0"/>
              </a:rPr>
              <a:t>or the Federal Bureau of Investigation's Internet Crime Complaint Center at www.ic3.gov,</a:t>
            </a:r>
          </a:p>
        </p:txBody>
      </p:sp>
      <p:sp>
        <p:nvSpPr>
          <p:cNvPr id="4" name="Slide Number Placeholder 3">
            <a:extLst>
              <a:ext uri="{FF2B5EF4-FFF2-40B4-BE49-F238E27FC236}">
                <a16:creationId xmlns:a16="http://schemas.microsoft.com/office/drawing/2014/main" id="{75FE7AC2-66AD-59DF-7536-9D5FA1600E27}"/>
              </a:ext>
            </a:extLst>
          </p:cNvPr>
          <p:cNvSpPr>
            <a:spLocks noGrp="1"/>
          </p:cNvSpPr>
          <p:nvPr>
            <p:ph type="sldNum" sz="quarter" idx="5"/>
          </p:nvPr>
        </p:nvSpPr>
        <p:spPr/>
        <p:txBody>
          <a:bodyPr/>
          <a:lstStyle/>
          <a:p>
            <a:fld id="{0A1A2D79-0A70-4F98-91B6-5265C658D6AD}" type="slidenum">
              <a:rPr lang="en-US" smtClean="0"/>
              <a:t>96</a:t>
            </a:fld>
            <a:endParaRPr lang="en-US"/>
          </a:p>
        </p:txBody>
      </p:sp>
    </p:spTree>
    <p:extLst>
      <p:ext uri="{BB962C8B-B14F-4D97-AF65-F5344CB8AC3E}">
        <p14:creationId xmlns:p14="http://schemas.microsoft.com/office/powerpoint/2010/main" val="74385581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9A8EB-9FEE-0CD9-3D56-ACFE26F06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762A4D-0DA6-5BD0-F61B-7BDABD28E5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AD1364-6BBB-390C-5124-8DFBC130C198}"/>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Reporting Scams</a:t>
            </a:r>
          </a:p>
          <a:p>
            <a:pPr rtl="0"/>
            <a:endParaRPr lang="en-US" sz="1800" b="0" i="0" u="none" strike="noStrike" kern="1200" baseline="0" dirty="0">
              <a:solidFill>
                <a:srgbClr val="000000"/>
              </a:solidFill>
              <a:latin typeface="ATT Aleck Sans" panose="020B0503020203020204" pitchFamily="34" charset="0"/>
            </a:endParaRPr>
          </a:p>
          <a:p>
            <a:pPr rtl="0"/>
            <a:r>
              <a:rPr lang="en-US" sz="1800" b="0" i="0" u="none" strike="noStrike" kern="1200" baseline="0" dirty="0">
                <a:solidFill>
                  <a:srgbClr val="000000"/>
                </a:solidFill>
                <a:latin typeface="ATT Aleck Sans" panose="020B0503020203020204" pitchFamily="34" charset="0"/>
              </a:rPr>
              <a:t>or your state’s attorney general. You can find your state’s attorney general contact information at </a:t>
            </a:r>
            <a:r>
              <a:rPr lang="en-US" sz="1800" b="0" i="0" u="none" strike="noStrike" kern="1200" baseline="0" dirty="0" err="1">
                <a:solidFill>
                  <a:srgbClr val="000000"/>
                </a:solidFill>
                <a:latin typeface="ATT Aleck Sans" panose="020B0503020203020204" pitchFamily="34" charset="0"/>
              </a:rPr>
              <a:t>usa.gov</a:t>
            </a:r>
            <a:r>
              <a:rPr lang="en-US" sz="1800" b="0" i="0" u="none" strike="noStrike" kern="1200" baseline="0" dirty="0">
                <a:solidFill>
                  <a:srgbClr val="000000"/>
                </a:solidFill>
                <a:latin typeface="ATT Aleck Sans" panose="020B0503020203020204" pitchFamily="34" charset="0"/>
              </a:rPr>
              <a:t>/state-attorney-general</a:t>
            </a:r>
          </a:p>
        </p:txBody>
      </p:sp>
      <p:sp>
        <p:nvSpPr>
          <p:cNvPr id="4" name="Slide Number Placeholder 3">
            <a:extLst>
              <a:ext uri="{FF2B5EF4-FFF2-40B4-BE49-F238E27FC236}">
                <a16:creationId xmlns:a16="http://schemas.microsoft.com/office/drawing/2014/main" id="{696870DB-A14D-3A34-F06D-F4D4CAE291A8}"/>
              </a:ext>
            </a:extLst>
          </p:cNvPr>
          <p:cNvSpPr>
            <a:spLocks noGrp="1"/>
          </p:cNvSpPr>
          <p:nvPr>
            <p:ph type="sldNum" sz="quarter" idx="5"/>
          </p:nvPr>
        </p:nvSpPr>
        <p:spPr/>
        <p:txBody>
          <a:bodyPr/>
          <a:lstStyle/>
          <a:p>
            <a:fld id="{0A1A2D79-0A70-4F98-91B6-5265C658D6AD}" type="slidenum">
              <a:rPr lang="en-US" smtClean="0"/>
              <a:t>97</a:t>
            </a:fld>
            <a:endParaRPr lang="en-US"/>
          </a:p>
        </p:txBody>
      </p:sp>
    </p:spTree>
    <p:extLst>
      <p:ext uri="{BB962C8B-B14F-4D97-AF65-F5344CB8AC3E}">
        <p14:creationId xmlns:p14="http://schemas.microsoft.com/office/powerpoint/2010/main" val="298973180"/>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DB386-BA85-4815-600F-D9FA2E14C8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F919F3-72F2-A5C5-7B45-BB77645B60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009547-9D84-B119-449F-0C2744EB1857}"/>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 OR ONLINE</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Reporting Scams</a:t>
            </a:r>
          </a:p>
          <a:p>
            <a:pPr marL="0" marR="0" fontAlgn="base">
              <a:spcBef>
                <a:spcPts val="0"/>
              </a:spcBef>
              <a:spcAft>
                <a:spcPts val="0"/>
              </a:spcAft>
            </a:pPr>
            <a:endParaRPr lang="en-US" sz="1800" i="1" dirty="0">
              <a:solidFill>
                <a:srgbClr val="00B0F0"/>
              </a:solidFill>
              <a:effectLst/>
              <a:latin typeface="ATT Aleck Sans" panose="020B0503020203020204" pitchFamily="34" charset="0"/>
              <a:ea typeface="Times New Roman" panose="02020603050405020304" pitchFamily="18" charset="0"/>
            </a:endParaRPr>
          </a:p>
          <a:p>
            <a:pPr rtl="0"/>
            <a:r>
              <a:rPr lang="en-US" sz="1200" b="0" i="0" u="none" strike="noStrike" kern="1200" baseline="0" dirty="0">
                <a:solidFill>
                  <a:srgbClr val="000000"/>
                </a:solidFill>
                <a:latin typeface="ATT Aleck Sans" panose="020B0503020203020204" pitchFamily="34" charset="0"/>
              </a:rPr>
              <a:t>You can report suspicious phone calls, texts, or online scams to your telephone company or internet service provider. </a:t>
            </a:r>
          </a:p>
          <a:p>
            <a:pPr rtl="0"/>
            <a:endParaRPr lang="en-US" sz="1200" b="0" i="0" u="none" strike="noStrike" kern="1200" baseline="0" dirty="0">
              <a:solidFill>
                <a:srgbClr val="000000"/>
              </a:solidFill>
              <a:latin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dirty="0">
                <a:solidFill>
                  <a:srgbClr val="000000"/>
                </a:solidFill>
                <a:effectLst/>
                <a:latin typeface="ATT Aleck Sans" panose="020B0503020203020204" pitchFamily="34" charset="0"/>
                <a:ea typeface="Times New Roman" panose="02020603050405020304" pitchFamily="18" charset="0"/>
              </a:rPr>
              <a:t>Stay Alert: Protect Yourself from Scams</a:t>
            </a:r>
            <a:endParaRPr lang="en-US" sz="1200" b="0" i="0" u="none" strike="noStrike" kern="1200" baseline="0" dirty="0">
              <a:solidFill>
                <a:srgbClr val="000000"/>
              </a:solidFill>
              <a:latin typeface="ATT Aleck Sans" panose="020B0503020203020204" pitchFamily="34" charset="0"/>
            </a:endParaRPr>
          </a:p>
          <a:p>
            <a:pPr marL="12700" lvl="1"/>
            <a:r>
              <a:rPr lang="en-US" sz="1200" dirty="0">
                <a:solidFill>
                  <a:srgbClr val="000000"/>
                </a:solidFill>
                <a:effectLst/>
                <a:latin typeface="ATT Aleck Sans" panose="020B0503020203020204" pitchFamily="34" charset="0"/>
                <a:ea typeface="Times New Roman" panose="02020603050405020304" pitchFamily="18" charset="0"/>
              </a:rPr>
              <a:t>Be cautious of unexpected phone calls, texts, or emails asking for your personal, account, or credit card information. AT&amp;T will never request sensitive details through these channels. </a:t>
            </a: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marL="12700" lvl="1"/>
            <a:r>
              <a:rPr lang="en-US" sz="1200" dirty="0">
                <a:solidFill>
                  <a:srgbClr val="000000"/>
                </a:solidFill>
                <a:effectLst/>
                <a:latin typeface="ATT Aleck Sans" panose="020B0503020203020204" pitchFamily="34" charset="0"/>
                <a:ea typeface="Times New Roman" panose="02020603050405020304" pitchFamily="18" charset="0"/>
              </a:rPr>
              <a:t>Get free </a:t>
            </a:r>
            <a:r>
              <a:rPr lang="en-US" sz="2000" dirty="0">
                <a:solidFill>
                  <a:srgbClr val="000000"/>
                </a:solidFill>
                <a:effectLst/>
                <a:latin typeface="ATT Aleck Sans" panose="020B0503020203020204" pitchFamily="34" charset="0"/>
                <a:ea typeface="Times New Roman" panose="02020603050405020304" pitchFamily="18" charset="0"/>
              </a:rPr>
              <a:t>m</a:t>
            </a:r>
            <a:r>
              <a:rPr lang="en-US" sz="2000" dirty="0">
                <a:solidFill>
                  <a:srgbClr val="000000"/>
                </a:solidFill>
                <a:latin typeface="ATT Aleck Sans" panose="020B0503020203020204" pitchFamily="34" charset="0"/>
                <a:ea typeface="Times New Roman" panose="02020603050405020304" pitchFamily="18" charset="0"/>
              </a:rPr>
              <a:t>obile security with the AT&amp;T </a:t>
            </a:r>
            <a:r>
              <a:rPr lang="en-US" sz="2000" dirty="0" err="1">
                <a:solidFill>
                  <a:srgbClr val="000000"/>
                </a:solidFill>
                <a:latin typeface="ATT Aleck Sans" panose="020B0503020203020204" pitchFamily="34" charset="0"/>
                <a:ea typeface="Times New Roman" panose="02020603050405020304" pitchFamily="18" charset="0"/>
              </a:rPr>
              <a:t>ActiveArmor</a:t>
            </a:r>
            <a:r>
              <a:rPr lang="en-US" sz="2000" dirty="0"/>
              <a:t>®</a:t>
            </a:r>
            <a:r>
              <a:rPr lang="en-US" sz="2000" dirty="0">
                <a:solidFill>
                  <a:srgbClr val="000000"/>
                </a:solidFill>
                <a:latin typeface="ATT Aleck Sans" panose="020B0503020203020204" pitchFamily="34" charset="0"/>
                <a:ea typeface="Times New Roman" panose="02020603050405020304" pitchFamily="18" charset="0"/>
              </a:rPr>
              <a:t> App which is available to AT&amp;T and non-AT&amp;T customers. Download the free app to:</a:t>
            </a:r>
          </a:p>
          <a:p>
            <a:r>
              <a:rPr lang="en-US" sz="2000" dirty="0"/>
              <a:t>	</a:t>
            </a:r>
            <a:r>
              <a:rPr lang="en-US" dirty="0"/>
              <a:t>✔ </a:t>
            </a:r>
            <a:r>
              <a:rPr lang="en-US" sz="1800" b="0" i="0" u="none" strike="noStrike" kern="1200" baseline="0" dirty="0">
                <a:solidFill>
                  <a:srgbClr val="000000"/>
                </a:solidFill>
                <a:latin typeface="ATT Aleck Sans" panose="020B0503020203020204" pitchFamily="34" charset="0"/>
              </a:rPr>
              <a:t>Block and filter spam calls and texts</a:t>
            </a:r>
            <a:endParaRPr lang="en-US" dirty="0"/>
          </a:p>
          <a:p>
            <a:r>
              <a:rPr lang="en-US" dirty="0"/>
              <a:t>	✔ </a:t>
            </a:r>
            <a:r>
              <a:rPr lang="en-US" sz="1800" b="0" i="0" u="none" strike="noStrike" kern="1200" baseline="0" dirty="0">
                <a:solidFill>
                  <a:srgbClr val="000000"/>
                </a:solidFill>
                <a:latin typeface="ATT Aleck Sans" panose="020B0503020203020204" pitchFamily="34" charset="0"/>
              </a:rPr>
              <a:t>Get alerts when companies have a data breach</a:t>
            </a:r>
            <a:endParaRPr lang="en-US" dirty="0"/>
          </a:p>
          <a:p>
            <a:r>
              <a:rPr lang="en-US" dirty="0"/>
              <a:t>	✔ </a:t>
            </a:r>
            <a:r>
              <a:rPr lang="en-US" sz="1800" b="0" i="0" u="none" strike="noStrike" kern="1200" baseline="0" dirty="0">
                <a:solidFill>
                  <a:srgbClr val="000000"/>
                </a:solidFill>
                <a:latin typeface="ATT Aleck Sans" panose="020B0503020203020204" pitchFamily="34" charset="0"/>
              </a:rPr>
              <a:t>Device security to protect your phone and your personal data on it</a:t>
            </a:r>
          </a:p>
          <a:p>
            <a:pPr marL="0" indent="0">
              <a:buFont typeface="Arial" panose="020B0604020202020204" pitchFamily="34" charset="0"/>
              <a:buNone/>
            </a:pPr>
            <a:r>
              <a:rPr lang="en-US" dirty="0">
                <a:solidFill>
                  <a:srgbClr val="000000"/>
                </a:solidFill>
                <a:latin typeface="ATT Aleck Sans" panose="020B0503020203020204" pitchFamily="34" charset="0"/>
              </a:rPr>
              <a:t>To report Suspicious Activity</a:t>
            </a:r>
          </a:p>
          <a:p>
            <a:pPr marL="742950" lvl="1" indent="-285750">
              <a:buFont typeface="Arial" panose="020B0604020202020204" pitchFamily="34" charset="0"/>
              <a:buChar char="•"/>
            </a:pPr>
            <a:r>
              <a:rPr lang="en-US" dirty="0">
                <a:solidFill>
                  <a:srgbClr val="000000"/>
                </a:solidFill>
                <a:latin typeface="ATT Aleck Sans" panose="020B0503020203020204" pitchFamily="34" charset="0"/>
              </a:rPr>
              <a:t>For AT&amp;T Internet Service Customers: Forward suspicious emails or other activity related to AT&amp;T to </a:t>
            </a:r>
            <a:r>
              <a:rPr lang="en-US" dirty="0">
                <a:solidFill>
                  <a:srgbClr val="000000"/>
                </a:solidFill>
                <a:latin typeface="ATT Aleck Sans" panose="020B0503020203020204" pitchFamily="34" charset="0"/>
                <a:hlinkClick r:id="rId3"/>
              </a:rPr>
              <a:t>abuse@att.net</a:t>
            </a:r>
            <a:r>
              <a:rPr lang="en-US" dirty="0">
                <a:solidFill>
                  <a:srgbClr val="000000"/>
                </a:solidFill>
                <a:latin typeface="ATT Aleck Sans" panose="020B0503020203020204" pitchFamily="34" charset="0"/>
              </a:rPr>
              <a:t>.</a:t>
            </a:r>
          </a:p>
          <a:p>
            <a:pPr marL="742950" lvl="1" indent="-285750">
              <a:buFont typeface="Arial" panose="020B0604020202020204" pitchFamily="34" charset="0"/>
              <a:buChar char="•"/>
            </a:pPr>
            <a:r>
              <a:rPr lang="en-US" dirty="0">
                <a:solidFill>
                  <a:srgbClr val="000000"/>
                </a:solidFill>
                <a:latin typeface="ATT Aleck Sans" panose="020B0503020203020204" pitchFamily="34" charset="0"/>
              </a:rPr>
              <a:t>For AT&amp;T Wireless (Cell Phone) Customers: Block and report spam calls in the </a:t>
            </a:r>
            <a:r>
              <a:rPr lang="en-US" dirty="0">
                <a:solidFill>
                  <a:srgbClr val="000000"/>
                </a:solidFill>
                <a:latin typeface="ATT Aleck Sans" panose="020B0503020203020204" pitchFamily="34" charset="0"/>
                <a:ea typeface="Times New Roman" panose="02020603050405020304" pitchFamily="18" charset="0"/>
              </a:rPr>
              <a:t>the AT&amp;T </a:t>
            </a:r>
            <a:r>
              <a:rPr lang="en-US" dirty="0" err="1">
                <a:solidFill>
                  <a:srgbClr val="000000"/>
                </a:solidFill>
                <a:latin typeface="ATT Aleck Sans" panose="020B0503020203020204" pitchFamily="34" charset="0"/>
                <a:ea typeface="Times New Roman" panose="02020603050405020304" pitchFamily="18" charset="0"/>
              </a:rPr>
              <a:t>ActiveArmor</a:t>
            </a:r>
            <a:r>
              <a:rPr lang="en-US" dirty="0"/>
              <a:t>®</a:t>
            </a:r>
            <a:r>
              <a:rPr lang="en-US" dirty="0">
                <a:solidFill>
                  <a:srgbClr val="000000"/>
                </a:solidFill>
                <a:latin typeface="ATT Aleck Sans" panose="020B0503020203020204" pitchFamily="34" charset="0"/>
                <a:ea typeface="Times New Roman" panose="02020603050405020304" pitchFamily="18" charset="0"/>
              </a:rPr>
              <a:t> App </a:t>
            </a:r>
          </a:p>
          <a:p>
            <a:pPr marL="742950" lvl="1" indent="-285750">
              <a:buFont typeface="Arial" panose="020B0604020202020204" pitchFamily="34" charset="0"/>
              <a:buChar char="•"/>
            </a:pPr>
            <a:endParaRPr lang="en-US" dirty="0">
              <a:solidFill>
                <a:srgbClr val="000000"/>
              </a:solidFill>
              <a:latin typeface="ATT Aleck Sans" panose="020B0503020203020204" pitchFamily="34" charset="0"/>
            </a:endParaRPr>
          </a:p>
          <a:p>
            <a:pPr marL="12700" lvl="1"/>
            <a:r>
              <a:rPr lang="en-US" sz="1600" b="1" dirty="0">
                <a:solidFill>
                  <a:srgbClr val="000000"/>
                </a:solidFill>
                <a:latin typeface="ATT Aleck Sans" panose="020B0503020203020204" pitchFamily="34" charset="0"/>
                <a:ea typeface="Times New Roman" panose="02020603050405020304" pitchFamily="18" charset="0"/>
              </a:rPr>
              <a:t>DISCLAIMER: </a:t>
            </a:r>
            <a:r>
              <a:rPr lang="en-US" sz="1600" dirty="0">
                <a:solidFill>
                  <a:srgbClr val="000000"/>
                </a:solidFill>
                <a:latin typeface="ATT Aleck Sans" panose="020B0503020203020204" pitchFamily="34" charset="0"/>
                <a:ea typeface="Times New Roman" panose="02020603050405020304" pitchFamily="18" charset="0"/>
              </a:rPr>
              <a:t>If AT&amp;T is not your internet or wireless service provider, please contact your provider for guidance on reporting suspicious activity and available security resources.</a:t>
            </a:r>
          </a:p>
          <a:p>
            <a:pPr marL="12700" lvl="1"/>
            <a:endParaRPr lang="en-US" sz="1600" dirty="0">
              <a:solidFill>
                <a:srgbClr val="000000"/>
              </a:solidFill>
              <a:latin typeface="ATT Aleck Sans" panose="020B0503020203020204" pitchFamily="34" charset="0"/>
              <a:ea typeface="Times New Roman" panose="02020603050405020304" pitchFamily="18" charset="0"/>
            </a:endParaRPr>
          </a:p>
          <a:p>
            <a:pPr marL="12700" lvl="1"/>
            <a:r>
              <a:rPr lang="en-US" sz="1600" dirty="0">
                <a:solidFill>
                  <a:srgbClr val="000000"/>
                </a:solidFill>
                <a:latin typeface="ATT Aleck Sans" panose="020B0503020203020204" pitchFamily="34" charset="0"/>
                <a:ea typeface="Times New Roman" panose="02020603050405020304" pitchFamily="18" charset="0"/>
              </a:rPr>
              <a:t>Some mobile security features—such as Caller ID, Spam Text Protection, and Auto Fraud Risk Call Blocking—are only available to AT&amp;T wireless customers. These rely on AT&amp;T’s network-level protections and are not accessible to users on other carriers.</a:t>
            </a: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marL="12700" lvl="1"/>
            <a:endParaRPr lang="en-US" sz="1200" dirty="0">
              <a:solidFill>
                <a:srgbClr val="000000"/>
              </a:solidFill>
              <a:effectLst/>
              <a:latin typeface="ATT Aleck Sans" panose="020B0503020203020204" pitchFamily="34" charset="0"/>
              <a:ea typeface="Times New Roman" panose="02020603050405020304" pitchFamily="18" charset="0"/>
            </a:endParaRPr>
          </a:p>
          <a:p>
            <a:pPr rtl="0"/>
            <a:endParaRPr lang="en-US" sz="1200" b="0" i="0" u="none" strike="noStrike" kern="1200" baseline="0" dirty="0">
              <a:solidFill>
                <a:srgbClr val="000000"/>
              </a:solidFill>
              <a:latin typeface="ATT Aleck Sans" panose="020B0503020203020204" pitchFamily="34" charset="0"/>
            </a:endParaRPr>
          </a:p>
          <a:p>
            <a:endParaRPr lang="en-US" dirty="0">
              <a:cs typeface="Calibri" panose="020F0502020204030204"/>
            </a:endParaRPr>
          </a:p>
        </p:txBody>
      </p:sp>
      <p:sp>
        <p:nvSpPr>
          <p:cNvPr id="4" name="Slide Number Placeholder 3">
            <a:extLst>
              <a:ext uri="{FF2B5EF4-FFF2-40B4-BE49-F238E27FC236}">
                <a16:creationId xmlns:a16="http://schemas.microsoft.com/office/drawing/2014/main" id="{1B45AC67-1E2D-A1B9-454E-A5123BA822AE}"/>
              </a:ext>
            </a:extLst>
          </p:cNvPr>
          <p:cNvSpPr>
            <a:spLocks noGrp="1"/>
          </p:cNvSpPr>
          <p:nvPr>
            <p:ph type="sldNum" sz="quarter" idx="5"/>
          </p:nvPr>
        </p:nvSpPr>
        <p:spPr/>
        <p:txBody>
          <a:bodyPr/>
          <a:lstStyle/>
          <a:p>
            <a:fld id="{0A1A2D79-0A70-4F98-91B6-5265C658D6AD}" type="slidenum">
              <a:rPr lang="en-US" smtClean="0"/>
              <a:t>98</a:t>
            </a:fld>
            <a:endParaRPr lang="en-US"/>
          </a:p>
        </p:txBody>
      </p:sp>
    </p:spTree>
    <p:extLst>
      <p:ext uri="{BB962C8B-B14F-4D97-AF65-F5344CB8AC3E}">
        <p14:creationId xmlns:p14="http://schemas.microsoft.com/office/powerpoint/2010/main" val="402268544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A106A-992C-0FD3-693B-0E13FC431D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BF6271-A712-8E9D-2EF8-8517E8A71B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30FBA5-2053-8AB1-AC7D-EFF804A06C9D}"/>
              </a:ext>
            </a:extLst>
          </p:cNvPr>
          <p:cNvSpPr>
            <a:spLocks noGrp="1"/>
          </p:cNvSpPr>
          <p:nvPr>
            <p:ph type="body" idx="1"/>
          </p:nvPr>
        </p:nvSpPr>
        <p:spPr/>
        <p:txBody>
          <a:bodyPr/>
          <a:lstStyle/>
          <a:p>
            <a:pPr>
              <a:defRPr/>
            </a:pPr>
            <a:r>
              <a:rPr lang="en-US" sz="1400" i="0" dirty="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dirty="0">
                <a:solidFill>
                  <a:srgbClr val="000000"/>
                </a:solidFill>
                <a:effectLst/>
                <a:latin typeface="ATT Aleck Sans" panose="020B0503020203020204"/>
                <a:ea typeface="Times New Roman" panose="02020603050405020304" pitchFamily="18" charset="0"/>
              </a:rPr>
              <a:t>Reporting Scams</a:t>
            </a:r>
          </a:p>
          <a:p>
            <a:pPr rtl="0"/>
            <a:endParaRPr lang="en-US" sz="1800" b="0" i="0" u="none" strike="noStrike" kern="1200" baseline="0" dirty="0">
              <a:solidFill>
                <a:srgbClr val="000000"/>
              </a:solidFill>
              <a:latin typeface="ATT Aleck Sans" panose="020B0503020203020204" pitchFamily="34" charset="0"/>
            </a:endParaRPr>
          </a:p>
          <a:p>
            <a:pPr rtl="0"/>
            <a:r>
              <a:rPr lang="en-US" sz="1200" b="0" i="0" u="none" strike="noStrike" kern="1200" baseline="0" dirty="0">
                <a:solidFill>
                  <a:srgbClr val="000000"/>
                </a:solidFill>
                <a:latin typeface="ATT Aleck Sans" panose="020B0503020203020204" pitchFamily="34" charset="0"/>
              </a:rPr>
              <a:t>If your identity was stolen, you suspect someone may have stolen your identity, or your information was exposed in a data breach, check the </a:t>
            </a:r>
            <a:r>
              <a:rPr lang="en-US" sz="1200" b="0" i="0" u="none" strike="noStrike" kern="1200" baseline="0" dirty="0" err="1">
                <a:solidFill>
                  <a:srgbClr val="000000"/>
                </a:solidFill>
                <a:latin typeface="ATT Aleck Sans" panose="020B0503020203020204" pitchFamily="34" charset="0"/>
              </a:rPr>
              <a:t>IdentifyTheft.gov</a:t>
            </a:r>
            <a:r>
              <a:rPr lang="en-US" sz="1200" b="0" i="0" u="none" strike="noStrike" kern="1200" baseline="0" dirty="0">
                <a:solidFill>
                  <a:srgbClr val="000000"/>
                </a:solidFill>
                <a:latin typeface="ATT Aleck Sans" panose="020B0503020203020204" pitchFamily="34" charset="0"/>
              </a:rPr>
              <a:t> website to explore your options, report the theft, and create a recovery plan. </a:t>
            </a:r>
          </a:p>
        </p:txBody>
      </p:sp>
      <p:sp>
        <p:nvSpPr>
          <p:cNvPr id="4" name="Slide Number Placeholder 3">
            <a:extLst>
              <a:ext uri="{FF2B5EF4-FFF2-40B4-BE49-F238E27FC236}">
                <a16:creationId xmlns:a16="http://schemas.microsoft.com/office/drawing/2014/main" id="{3C126809-5590-7434-0B70-767B6946DDF4}"/>
              </a:ext>
            </a:extLst>
          </p:cNvPr>
          <p:cNvSpPr>
            <a:spLocks noGrp="1"/>
          </p:cNvSpPr>
          <p:nvPr>
            <p:ph type="sldNum" sz="quarter" idx="5"/>
          </p:nvPr>
        </p:nvSpPr>
        <p:spPr/>
        <p:txBody>
          <a:bodyPr/>
          <a:lstStyle/>
          <a:p>
            <a:fld id="{0A1A2D79-0A70-4F98-91B6-5265C658D6AD}" type="slidenum">
              <a:rPr lang="en-US" smtClean="0"/>
              <a:t>99</a:t>
            </a:fld>
            <a:endParaRPr lang="en-US"/>
          </a:p>
        </p:txBody>
      </p:sp>
    </p:spTree>
    <p:extLst>
      <p:ext uri="{BB962C8B-B14F-4D97-AF65-F5344CB8AC3E}">
        <p14:creationId xmlns:p14="http://schemas.microsoft.com/office/powerpoint/2010/main" val="360420173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07E14-DBD9-C9F8-EDD8-82E25A1E9E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7284B-CA31-85F4-8C8B-5AC806AF60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0BE650-D31E-63B4-99E4-46CD41DB2CF0}"/>
              </a:ext>
            </a:extLst>
          </p:cNvPr>
          <p:cNvSpPr>
            <a:spLocks noGrp="1"/>
          </p:cNvSpPr>
          <p:nvPr>
            <p:ph type="body" idx="1"/>
          </p:nvPr>
        </p:nvSpPr>
        <p:spPr/>
        <p:txBody>
          <a:bodyPr/>
          <a:lstStyle/>
          <a:p>
            <a:pPr>
              <a:defRPr/>
            </a:pPr>
            <a:r>
              <a:rPr lang="en-US" sz="1400" i="0">
                <a:solidFill>
                  <a:srgbClr val="000000"/>
                </a:solidFill>
                <a:effectLst/>
                <a:latin typeface="ATT Aleck Sans" panose="020B0503020203020204"/>
                <a:ea typeface="Times New Roman" panose="02020603050405020304" pitchFamily="18" charset="0"/>
              </a:rPr>
              <a:t>USE POWERPOINT</a:t>
            </a:r>
          </a:p>
          <a:p>
            <a:pPr marL="742950" lvl="1" indent="-285750">
              <a:buFont typeface="Arial" panose="020B0604020202020204" pitchFamily="34" charset="0"/>
              <a:buChar char="•"/>
              <a:defRPr/>
            </a:pPr>
            <a:r>
              <a:rPr lang="en-US" sz="1400" i="0">
                <a:solidFill>
                  <a:srgbClr val="000000"/>
                </a:solidFill>
                <a:effectLst/>
                <a:latin typeface="ATT Aleck Sans" panose="020B0503020203020204"/>
                <a:ea typeface="Times New Roman" panose="02020603050405020304" pitchFamily="18" charset="0"/>
              </a:rPr>
              <a:t>Wrap Up</a:t>
            </a: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Do you have any questions before we wrap up today’s workshop?</a:t>
            </a:r>
          </a:p>
          <a:p>
            <a:endParaRPr lang="en-US"/>
          </a:p>
          <a:p>
            <a:r>
              <a:rPr lang="en-US" sz="1200" b="0" i="1" kern="1200">
                <a:solidFill>
                  <a:schemeClr val="tx1"/>
                </a:solidFill>
                <a:effectLst/>
                <a:latin typeface="+mn-lt"/>
                <a:ea typeface="+mn-ea"/>
                <a:cs typeface="+mn-cs"/>
              </a:rPr>
              <a:t>INSTRUCTOR NOTE: </a:t>
            </a:r>
            <a:r>
              <a:rPr lang="en-US" sz="1200" kern="1200">
                <a:solidFill>
                  <a:schemeClr val="tx1"/>
                </a:solidFill>
                <a:effectLst/>
                <a:latin typeface="+mn-lt"/>
                <a:ea typeface="+mn-ea"/>
                <a:cs typeface="+mn-cs"/>
              </a:rPr>
              <a:t>Review and address items in the “parking lot”.</a:t>
            </a:r>
          </a:p>
          <a:p>
            <a:r>
              <a:rPr lang="en-US" sz="1200" kern="1200">
                <a:solidFill>
                  <a:schemeClr val="tx1"/>
                </a:solidFill>
                <a:effectLst/>
                <a:latin typeface="+mn-lt"/>
                <a:ea typeface="+mn-ea"/>
                <a:cs typeface="+mn-cs"/>
              </a:rPr>
              <a:t> </a:t>
            </a:r>
          </a:p>
          <a:p>
            <a:r>
              <a:rPr lang="en-US" sz="1200" b="0" i="1" kern="1200">
                <a:solidFill>
                  <a:schemeClr val="tx1"/>
                </a:solidFill>
                <a:effectLst/>
                <a:latin typeface="+mn-lt"/>
                <a:ea typeface="+mn-ea"/>
                <a:cs typeface="+mn-cs"/>
              </a:rPr>
              <a:t>ADDITIONAL DETAILS: </a:t>
            </a:r>
            <a:r>
              <a:rPr lang="en-US" sz="1200" kern="1200">
                <a:solidFill>
                  <a:schemeClr val="tx1"/>
                </a:solidFill>
                <a:effectLst/>
                <a:latin typeface="+mn-lt"/>
                <a:ea typeface="+mn-ea"/>
                <a:cs typeface="+mn-cs"/>
              </a:rPr>
              <a:t>For information about what the parking lot is, see the “Before the Workshop Begins” section of the Instructor Guide. </a:t>
            </a:r>
          </a:p>
          <a:p>
            <a:endParaRPr lang="en-US"/>
          </a:p>
        </p:txBody>
      </p:sp>
      <p:sp>
        <p:nvSpPr>
          <p:cNvPr id="4" name="Slide Number Placeholder 3">
            <a:extLst>
              <a:ext uri="{FF2B5EF4-FFF2-40B4-BE49-F238E27FC236}">
                <a16:creationId xmlns:a16="http://schemas.microsoft.com/office/drawing/2014/main" id="{99E546E9-343C-3E5F-5192-6D3F78F4D90A}"/>
              </a:ext>
            </a:extLst>
          </p:cNvPr>
          <p:cNvSpPr>
            <a:spLocks noGrp="1"/>
          </p:cNvSpPr>
          <p:nvPr>
            <p:ph type="sldNum" sz="quarter" idx="5"/>
          </p:nvPr>
        </p:nvSpPr>
        <p:spPr/>
        <p:txBody>
          <a:bodyPr/>
          <a:lstStyle/>
          <a:p>
            <a:fld id="{0A1A2D79-0A70-4F98-91B6-5265C658D6AD}" type="slidenum">
              <a:rPr lang="en-US" smtClean="0"/>
              <a:t>100</a:t>
            </a:fld>
            <a:endParaRPr lang="en-US"/>
          </a:p>
        </p:txBody>
      </p:sp>
    </p:spTree>
    <p:extLst>
      <p:ext uri="{BB962C8B-B14F-4D97-AF65-F5344CB8AC3E}">
        <p14:creationId xmlns:p14="http://schemas.microsoft.com/office/powerpoint/2010/main" val="261632811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95561-29EF-ADF0-CE9C-13A2B44DA5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0D5EA-7AC2-8B64-0394-5A39C93E02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51F87D-B033-BA7F-96A0-61D1EA6936BC}"/>
              </a:ext>
            </a:extLst>
          </p:cNvPr>
          <p:cNvSpPr>
            <a:spLocks noGrp="1"/>
          </p:cNvSpPr>
          <p:nvPr>
            <p:ph type="body" idx="1"/>
          </p:nvPr>
        </p:nvSpPr>
        <p:spPr/>
        <p:txBody>
          <a:bodyPr/>
          <a:lstStyle/>
          <a:p>
            <a:r>
              <a:rPr lang="en-US">
                <a:solidFill>
                  <a:schemeClr val="tx1"/>
                </a:solidFill>
              </a:rPr>
              <a:t>USE POWERPOINT</a:t>
            </a:r>
          </a:p>
          <a:p>
            <a:pPr marL="628650" lvl="1" indent="-171450">
              <a:buFont typeface="Arial" panose="020B0604020202020204" pitchFamily="34" charset="0"/>
              <a:buChar char="•"/>
            </a:pPr>
            <a:r>
              <a:rPr lang="en-US">
                <a:solidFill>
                  <a:schemeClr val="tx1"/>
                </a:solidFill>
              </a:rPr>
              <a:t>Wrap Up</a:t>
            </a:r>
          </a:p>
          <a:p>
            <a:endParaRPr lang="en-US">
              <a:solidFill>
                <a:schemeClr val="tx1"/>
              </a:solidFill>
            </a:endParaRPr>
          </a:p>
          <a:p>
            <a:r>
              <a:rPr lang="en-US">
                <a:solidFill>
                  <a:schemeClr val="tx1"/>
                </a:solidFill>
              </a:rPr>
              <a:t>Congratulations, learners! Today you . . .</a:t>
            </a:r>
            <a:endParaRPr lang="en-US"/>
          </a:p>
          <a:p>
            <a:endParaRPr lang="en-US"/>
          </a:p>
          <a:p>
            <a:pPr marL="171450" lvl="0" indent="-171450">
              <a:buFont typeface="Arial" panose="020B0604020202020204" pitchFamily="34" charset="0"/>
              <a:buChar char="•"/>
            </a:pPr>
            <a:r>
              <a:rPr lang="en-US" sz="1200" kern="1200">
                <a:solidFill>
                  <a:schemeClr val="tx1"/>
                </a:solidFill>
                <a:effectLst/>
                <a:latin typeface="+mn-lt"/>
                <a:ea typeface="+mn-ea"/>
                <a:cs typeface="+mn-cs"/>
              </a:rPr>
              <a:t>learned about cybersecurity.</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built skills to:</a:t>
            </a:r>
          </a:p>
          <a:p>
            <a:pPr marL="628650" lvl="1" indent="-171450">
              <a:buFont typeface="Arial" panose="020B0604020202020204" pitchFamily="34" charset="0"/>
              <a:buChar char="•"/>
            </a:pPr>
            <a:r>
              <a:rPr lang="en-US" sz="1200" kern="1200">
                <a:solidFill>
                  <a:schemeClr val="tx1"/>
                </a:solidFill>
                <a:effectLst/>
                <a:latin typeface="+mn-lt"/>
                <a:ea typeface="+mn-ea"/>
                <a:cs typeface="+mn-cs"/>
              </a:rPr>
              <a:t>make passwords strong and memorable. </a:t>
            </a:r>
          </a:p>
          <a:p>
            <a:pPr marL="628650" lvl="1" indent="-171450">
              <a:buFont typeface="Arial" panose="020B0604020202020204" pitchFamily="34" charset="0"/>
              <a:buChar char="•"/>
            </a:pPr>
            <a:r>
              <a:rPr lang="en-US" sz="1200" kern="1200">
                <a:solidFill>
                  <a:schemeClr val="tx1"/>
                </a:solidFill>
                <a:effectLst/>
                <a:latin typeface="+mn-lt"/>
                <a:ea typeface="+mn-ea"/>
                <a:cs typeface="+mn-cs"/>
              </a:rPr>
              <a:t>create safe and secure accounts and passwords.</a:t>
            </a:r>
          </a:p>
          <a:p>
            <a:pPr marL="628650" lvl="1" indent="-171450">
              <a:buFont typeface="Arial" panose="020B0604020202020204" pitchFamily="34" charset="0"/>
              <a:buChar char="•"/>
            </a:pPr>
            <a:r>
              <a:rPr lang="en-US" sz="1200" kern="1200">
                <a:solidFill>
                  <a:schemeClr val="tx1"/>
                </a:solidFill>
                <a:effectLst/>
                <a:latin typeface="+mn-lt"/>
                <a:ea typeface="+mn-ea"/>
                <a:cs typeface="+mn-cs"/>
              </a:rPr>
              <a:t>identify the most common types of scams.</a:t>
            </a:r>
          </a:p>
          <a:p>
            <a:pPr marL="628650" lvl="1" indent="-171450">
              <a:buFont typeface="Arial" panose="020B0604020202020204" pitchFamily="34" charset="0"/>
              <a:buChar char="•"/>
            </a:pPr>
            <a:r>
              <a:rPr lang="en-US" sz="1200" kern="1200">
                <a:solidFill>
                  <a:schemeClr val="tx1"/>
                </a:solidFill>
                <a:effectLst/>
                <a:latin typeface="+mn-lt"/>
                <a:ea typeface="+mn-ea"/>
                <a:cs typeface="+mn-cs"/>
              </a:rPr>
              <a:t>recognize and avoid online scams. </a:t>
            </a:r>
          </a:p>
          <a:p>
            <a:pPr marL="628650" lvl="1" indent="-171450">
              <a:buFont typeface="Arial" panose="020B0604020202020204" pitchFamily="34" charset="0"/>
              <a:buChar char="•"/>
            </a:pPr>
            <a:r>
              <a:rPr lang="en-US" sz="1200" kern="1200">
                <a:solidFill>
                  <a:schemeClr val="tx1"/>
                </a:solidFill>
                <a:effectLst/>
                <a:latin typeface="+mn-lt"/>
                <a:ea typeface="+mn-ea"/>
                <a:cs typeface="+mn-cs"/>
              </a:rPr>
              <a:t>report a scam.</a:t>
            </a:r>
          </a:p>
          <a:p>
            <a:pPr marL="171450" lvl="0" indent="-171450">
              <a:buFont typeface="Arial" panose="020B0604020202020204" pitchFamily="34" charset="0"/>
              <a:buChar char="•"/>
            </a:pPr>
            <a:r>
              <a:rPr lang="en-US" sz="1200" kern="1200">
                <a:solidFill>
                  <a:schemeClr val="tx1"/>
                </a:solidFill>
                <a:effectLst/>
                <a:latin typeface="+mn-lt"/>
                <a:ea typeface="+mn-ea"/>
                <a:cs typeface="+mn-cs"/>
              </a:rPr>
              <a:t>discovered useful tips to help you stay safe online.</a:t>
            </a:r>
          </a:p>
          <a:p>
            <a:pPr marL="0" lvl="0" indent="0">
              <a:buFont typeface="Arial" panose="020B0604020202020204" pitchFamily="34" charset="0"/>
              <a:buNone/>
            </a:pPr>
            <a:endParaRPr lang="en-US"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a:solidFill>
                  <a:schemeClr val="tx1"/>
                </a:solidFill>
                <a:effectLst/>
                <a:latin typeface="+mn-lt"/>
                <a:ea typeface="+mn-ea"/>
                <a:cs typeface="+mn-cs"/>
              </a:rPr>
              <a:t>INSTRUCTOR NOTE: </a:t>
            </a:r>
            <a:r>
              <a:rPr lang="en-US" i="0"/>
              <a:t>Provide attendees with Certificate of Completion. </a:t>
            </a:r>
          </a:p>
          <a:p>
            <a:pPr lvl="0"/>
            <a:endParaRPr lang="en-US" sz="120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A1F5127E-81A6-DD49-5404-289ADBC4FF1A}"/>
              </a:ext>
            </a:extLst>
          </p:cNvPr>
          <p:cNvSpPr>
            <a:spLocks noGrp="1"/>
          </p:cNvSpPr>
          <p:nvPr>
            <p:ph type="sldNum" sz="quarter" idx="5"/>
          </p:nvPr>
        </p:nvSpPr>
        <p:spPr/>
        <p:txBody>
          <a:bodyPr/>
          <a:lstStyle/>
          <a:p>
            <a:fld id="{0A1A2D79-0A70-4F98-91B6-5265C658D6AD}" type="slidenum">
              <a:rPr lang="en-US" smtClean="0"/>
              <a:t>101</a:t>
            </a:fld>
            <a:endParaRPr lang="en-US"/>
          </a:p>
        </p:txBody>
      </p:sp>
    </p:spTree>
    <p:extLst>
      <p:ext uri="{BB962C8B-B14F-4D97-AF65-F5344CB8AC3E}">
        <p14:creationId xmlns:p14="http://schemas.microsoft.com/office/powerpoint/2010/main" val="2684150014"/>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B53E-80B7-E2F9-7BF9-1165657E0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506A0-12F9-2C4A-EDCB-3FA09859FA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CC2D1C-E291-09FF-049D-ED1F8BCF9F87}"/>
              </a:ext>
            </a:extLst>
          </p:cNvPr>
          <p:cNvSpPr>
            <a:spLocks noGrp="1"/>
          </p:cNvSpPr>
          <p:nvPr>
            <p:ph type="body" idx="1"/>
          </p:nvPr>
        </p:nvSpPr>
        <p:spPr/>
        <p:txBody>
          <a:bodyPr/>
          <a:lstStyle/>
          <a:p>
            <a:r>
              <a:rPr lang="en-US" dirty="0">
                <a:solidFill>
                  <a:schemeClr val="tx1"/>
                </a:solidFill>
              </a:rPr>
              <a:t>USE POWERPOINT</a:t>
            </a:r>
          </a:p>
          <a:p>
            <a:pPr marL="628650" lvl="1" indent="-171450">
              <a:buFont typeface="Arial" panose="020B0604020202020204" pitchFamily="34" charset="0"/>
              <a:buChar char="•"/>
            </a:pPr>
            <a:r>
              <a:rPr lang="en-US" dirty="0">
                <a:solidFill>
                  <a:schemeClr val="tx1"/>
                </a:solidFill>
              </a:rPr>
              <a:t>Wrap Up</a:t>
            </a:r>
          </a:p>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r>
              <a:rPr lang="en-US" sz="1200" i="1" kern="1200" dirty="0">
                <a:solidFill>
                  <a:schemeClr val="tx1"/>
                </a:solidFill>
                <a:effectLst/>
                <a:latin typeface="+mn-lt"/>
                <a:ea typeface="+mn-ea"/>
                <a:cs typeface="+mn-cs"/>
              </a:rPr>
              <a:t>INSTRUCTOR NOTE: </a:t>
            </a:r>
            <a:r>
              <a:rPr lang="en-US" sz="1200" dirty="0">
                <a:effectLst/>
                <a:latin typeface="ATT Aleck Sans" panose="020B0503020203020204"/>
                <a:ea typeface="Times New Roman" panose="02020603050405020304" pitchFamily="18" charset="0"/>
              </a:rPr>
              <a:t>Highlight the </a:t>
            </a:r>
            <a:r>
              <a:rPr lang="en-US" sz="1200" u="sng" dirty="0">
                <a:solidFill>
                  <a:srgbClr val="0563C1"/>
                </a:solidFill>
                <a:effectLst/>
                <a:latin typeface="ATT Aleck Sans" panose="020B0503020203020204"/>
                <a:ea typeface="Times New Roman" panose="02020603050405020304" pitchFamily="18" charset="0"/>
                <a:hlinkClick r:id="rId3"/>
              </a:rPr>
              <a:t>https://digitalliteracy.att.com</a:t>
            </a:r>
            <a:r>
              <a:rPr lang="en-US" sz="1200" dirty="0">
                <a:effectLst/>
                <a:latin typeface="ATT Aleck Sans" panose="020B0503020203020204"/>
                <a:ea typeface="Times New Roman" panose="02020603050405020304" pitchFamily="18" charset="0"/>
              </a:rPr>
              <a:t> and </a:t>
            </a:r>
            <a:r>
              <a:rPr lang="en-US" sz="1200" u="sng" dirty="0">
                <a:solidFill>
                  <a:srgbClr val="0563C1"/>
                </a:solidFill>
                <a:effectLst/>
                <a:latin typeface="ATT Aleck Sans" panose="020B0503020203020204"/>
                <a:ea typeface="Times New Roman" panose="02020603050405020304" pitchFamily="18" charset="0"/>
                <a:hlinkClick r:id="rId4"/>
              </a:rPr>
              <a:t>https://www.digitallearn.org/</a:t>
            </a:r>
            <a:r>
              <a:rPr lang="en-US" sz="1200" dirty="0">
                <a:effectLst/>
                <a:latin typeface="ATT Aleck Sans" panose="020B0503020203020204"/>
                <a:ea typeface="Times New Roman" panose="02020603050405020304" pitchFamily="18" charset="0"/>
              </a:rPr>
              <a:t> websites as resources for additional virtual online courses. </a:t>
            </a:r>
            <a:endParaRPr lang="en-US" sz="1200" dirty="0">
              <a:effectLst/>
              <a:latin typeface="Times New Roman" panose="02020603050405020304" pitchFamily="18" charset="0"/>
              <a:ea typeface="Times New Roman" panose="02020603050405020304" pitchFamily="18" charset="0"/>
            </a:endParaRPr>
          </a:p>
          <a:p>
            <a:pPr marL="0" lvl="0" indent="0">
              <a:buFont typeface="Arial" panose="020B0604020202020204" pitchFamily="34" charset="0"/>
              <a:buNone/>
            </a:pPr>
            <a:endParaRPr lang="en-US" sz="1200" i="1"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C252FB0E-8690-3D1F-6690-FB6455C61493}"/>
              </a:ext>
            </a:extLst>
          </p:cNvPr>
          <p:cNvSpPr>
            <a:spLocks noGrp="1"/>
          </p:cNvSpPr>
          <p:nvPr>
            <p:ph type="sldNum" sz="quarter" idx="5"/>
          </p:nvPr>
        </p:nvSpPr>
        <p:spPr/>
        <p:txBody>
          <a:bodyPr/>
          <a:lstStyle/>
          <a:p>
            <a:fld id="{0A1A2D79-0A70-4F98-91B6-5265C658D6AD}" type="slidenum">
              <a:rPr lang="en-US" smtClean="0"/>
              <a:t>102</a:t>
            </a:fld>
            <a:endParaRPr lang="en-US"/>
          </a:p>
        </p:txBody>
      </p:sp>
    </p:spTree>
    <p:extLst>
      <p:ext uri="{BB962C8B-B14F-4D97-AF65-F5344CB8AC3E}">
        <p14:creationId xmlns:p14="http://schemas.microsoft.com/office/powerpoint/2010/main" val="418804940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01228-1DB0-EC29-69A5-515AE5BDEC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B36CE5-EFE5-BAB9-7AE2-F465E436A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267AC9-E38E-24EA-23F8-60082E23264E}"/>
              </a:ext>
            </a:extLst>
          </p:cNvPr>
          <p:cNvSpPr>
            <a:spLocks noGrp="1"/>
          </p:cNvSpPr>
          <p:nvPr>
            <p:ph type="body" idx="1"/>
          </p:nvPr>
        </p:nvSpPr>
        <p:spPr/>
        <p:txBody>
          <a:bodyPr/>
          <a:lstStyle/>
          <a:p>
            <a:r>
              <a:rPr lang="en-US" dirty="0">
                <a:solidFill>
                  <a:schemeClr val="tx1"/>
                </a:solidFill>
              </a:rPr>
              <a:t>USE POWERPOINT</a:t>
            </a:r>
          </a:p>
          <a:p>
            <a:pPr marL="628650" lvl="1" indent="-171450">
              <a:buFont typeface="Arial" panose="020B0604020202020204" pitchFamily="34" charset="0"/>
              <a:buChar char="•"/>
            </a:pPr>
            <a:r>
              <a:rPr lang="en-US" dirty="0">
                <a:solidFill>
                  <a:schemeClr val="tx1"/>
                </a:solidFill>
              </a:rPr>
              <a:t>Wrap Up</a:t>
            </a:r>
          </a:p>
          <a:p>
            <a:pPr>
              <a:buFont typeface="Arial" panose="020B0604020202020204" pitchFamily="34" charset="0"/>
            </a:pPr>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Please be sure to complete the learner survey.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Visit </a:t>
            </a:r>
            <a:r>
              <a:rPr lang="en-US" sz="1200" b="1" kern="1200" dirty="0" err="1">
                <a:solidFill>
                  <a:schemeClr val="tx1"/>
                </a:solidFill>
                <a:effectLst/>
                <a:latin typeface="+mn-lt"/>
                <a:ea typeface="+mn-ea"/>
                <a:cs typeface="+mn-cs"/>
              </a:rPr>
              <a:t>digitalliteracy.att.com</a:t>
            </a:r>
            <a:r>
              <a:rPr lang="en-US" sz="1200" b="1" kern="1200" dirty="0">
                <a:solidFill>
                  <a:schemeClr val="tx1"/>
                </a:solidFill>
                <a:effectLst/>
                <a:latin typeface="+mn-lt"/>
                <a:ea typeface="+mn-ea"/>
                <a:cs typeface="+mn-cs"/>
              </a:rPr>
              <a:t>/</a:t>
            </a:r>
            <a:r>
              <a:rPr lang="en-US" sz="1200" b="1" kern="1200" dirty="0" err="1">
                <a:solidFill>
                  <a:schemeClr val="tx1"/>
                </a:solidFill>
                <a:effectLst/>
                <a:latin typeface="+mn-lt"/>
                <a:ea typeface="+mn-ea"/>
                <a:cs typeface="+mn-cs"/>
              </a:rPr>
              <a:t>learnersurvey</a:t>
            </a:r>
            <a:r>
              <a:rPr lang="en-US" sz="1200" b="1"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or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Scan the QR code</a:t>
            </a: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The link and code are also located on the Activity Sheet.</a:t>
            </a:r>
          </a:p>
          <a:p>
            <a:pPr>
              <a:buFont typeface="Arial" panose="020B0604020202020204" pitchFamily="34" charset="0"/>
            </a:pPr>
            <a:endParaRPr lang="en-US" sz="1200" i="1" kern="1200" dirty="0">
              <a:solidFill>
                <a:schemeClr val="tx1"/>
              </a:solidFill>
              <a:effectLst/>
              <a:latin typeface="+mn-lt"/>
              <a:ea typeface="+mn-ea"/>
              <a:cs typeface="+mn-cs"/>
            </a:endParaRPr>
          </a:p>
          <a:p>
            <a:pPr>
              <a:buFont typeface="Arial" panose="020B0604020202020204" pitchFamily="34" charset="0"/>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Point the learners to the </a:t>
            </a:r>
            <a:r>
              <a:rPr lang="en-US" i="0" dirty="0"/>
              <a:t>survey. If devices are not available, please print out survey ahead of time for learners to complete.</a:t>
            </a:r>
            <a:r>
              <a:rPr lang="en-US" i="1" dirty="0"/>
              <a:t> </a:t>
            </a:r>
            <a:endParaRPr lang="en-US" dirty="0">
              <a:ea typeface="+mn-ea"/>
              <a:cs typeface="+mn-cs"/>
            </a:endParaRPr>
          </a:p>
        </p:txBody>
      </p:sp>
      <p:sp>
        <p:nvSpPr>
          <p:cNvPr id="4" name="Slide Number Placeholder 3">
            <a:extLst>
              <a:ext uri="{FF2B5EF4-FFF2-40B4-BE49-F238E27FC236}">
                <a16:creationId xmlns:a16="http://schemas.microsoft.com/office/drawing/2014/main" id="{1908749A-7078-B5D8-54B5-9E2BA21ED1CD}"/>
              </a:ext>
            </a:extLst>
          </p:cNvPr>
          <p:cNvSpPr>
            <a:spLocks noGrp="1"/>
          </p:cNvSpPr>
          <p:nvPr>
            <p:ph type="sldNum" sz="quarter" idx="5"/>
          </p:nvPr>
        </p:nvSpPr>
        <p:spPr/>
        <p:txBody>
          <a:bodyPr/>
          <a:lstStyle/>
          <a:p>
            <a:fld id="{0A1A2D79-0A70-4F98-91B6-5265C658D6AD}" type="slidenum">
              <a:rPr lang="en-US" smtClean="0"/>
              <a:t>103</a:t>
            </a:fld>
            <a:endParaRPr lang="en-US"/>
          </a:p>
        </p:txBody>
      </p:sp>
    </p:spTree>
    <p:extLst>
      <p:ext uri="{BB962C8B-B14F-4D97-AF65-F5344CB8AC3E}">
        <p14:creationId xmlns:p14="http://schemas.microsoft.com/office/powerpoint/2010/main" val="2091073256"/>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881EA-4378-A9EC-83C3-A446B5E2A3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076E5B-DFCC-E58B-25E6-B14FCF791D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151563-B2F8-71DA-C095-9992FEDB6938}"/>
              </a:ext>
            </a:extLst>
          </p:cNvPr>
          <p:cNvSpPr>
            <a:spLocks noGrp="1"/>
          </p:cNvSpPr>
          <p:nvPr>
            <p:ph type="body" idx="1"/>
          </p:nvPr>
        </p:nvSpPr>
        <p:spPr/>
        <p:txBody>
          <a:bodyPr/>
          <a:lstStyle/>
          <a:p>
            <a:r>
              <a:rPr lang="en-US">
                <a:solidFill>
                  <a:schemeClr val="tx1"/>
                </a:solidFill>
              </a:rPr>
              <a:t>USE POWERPOINT</a:t>
            </a:r>
          </a:p>
          <a:p>
            <a:pPr marL="628650" lvl="1" indent="-171450">
              <a:buFont typeface="Arial" panose="020B0604020202020204" pitchFamily="34" charset="0"/>
              <a:buChar char="•"/>
            </a:pPr>
            <a:r>
              <a:rPr lang="en-US">
                <a:solidFill>
                  <a:schemeClr val="tx1"/>
                </a:solidFill>
              </a:rPr>
              <a:t>Wrap Up</a:t>
            </a:r>
          </a:p>
          <a:p>
            <a:pPr marL="0" lvl="0" indent="0">
              <a:buFont typeface="Arial" panose="020B0604020202020204" pitchFamily="34" charset="0"/>
              <a:buNone/>
            </a:pPr>
            <a:endParaRPr lang="en-US" sz="1200" i="0" kern="1200">
              <a:solidFill>
                <a:schemeClr val="tx1"/>
              </a:solidFill>
              <a:effectLst/>
              <a:latin typeface="+mn-lt"/>
              <a:ea typeface="+mn-ea"/>
              <a:cs typeface="+mn-cs"/>
            </a:endParaRPr>
          </a:p>
          <a:p>
            <a:pPr marL="0" marR="0" indent="0" algn="l" rtl="0">
              <a:buFont typeface="Arial" panose="020B0604020202020204" pitchFamily="34" charset="0"/>
              <a:buNone/>
            </a:pPr>
            <a:r>
              <a:rPr lang="en-US" sz="1200" b="0" i="1" u="none" strike="noStrike" kern="1200" baseline="0">
                <a:solidFill>
                  <a:srgbClr val="000000"/>
                </a:solidFill>
                <a:latin typeface="ATT Aleck Sans" panose="020B0503020203020204"/>
              </a:rPr>
              <a:t>INSTRUCTOR NOTE: </a:t>
            </a:r>
            <a:r>
              <a:rPr lang="en-US" sz="1200" b="0" i="0" u="none" strike="noStrike" baseline="0">
                <a:solidFill>
                  <a:srgbClr val="000000"/>
                </a:solidFill>
                <a:latin typeface="ATT Aleck Sans" panose="020B0503020203020204"/>
              </a:rPr>
              <a:t>Close out the session by following these steps:</a:t>
            </a:r>
          </a:p>
          <a:p>
            <a:pPr marL="0" marR="0" indent="0" algn="l" rtl="0">
              <a:buFont typeface="Arial" panose="020B0604020202020204" pitchFamily="34" charset="0"/>
              <a:buNone/>
            </a:pPr>
            <a:endParaRPr lang="en-US" sz="1200" b="0" i="0" u="none" strike="noStrike" baseline="0">
              <a:solidFill>
                <a:srgbClr val="000000"/>
              </a:solidFill>
              <a:latin typeface="ATT Aleck Sans" panose="020B0503020203020204"/>
            </a:endParaRPr>
          </a:p>
          <a:p>
            <a:pPr marL="628650" marR="0" lvl="1" indent="-171450" algn="l" rtl="0">
              <a:buFont typeface="Arial" panose="020B0604020202020204" pitchFamily="34" charset="0"/>
              <a:buChar char="•"/>
            </a:pPr>
            <a:r>
              <a:rPr lang="en-US" sz="1200" b="0" i="0" u="none" strike="noStrike" baseline="0">
                <a:solidFill>
                  <a:srgbClr val="000000"/>
                </a:solidFill>
                <a:latin typeface="ATT Aleck Sans" panose="020B0503020203020204"/>
              </a:rPr>
              <a:t>(If applicable): Mention future AT&amp;T and PLA digital learning workshops planned for the location and/or community. </a:t>
            </a:r>
            <a:br>
              <a:rPr lang="en-US" sz="1200" b="0" i="0" u="none" strike="noStrike" baseline="0">
                <a:solidFill>
                  <a:srgbClr val="000000"/>
                </a:solidFill>
                <a:latin typeface="ATT Aleck Sans" panose="020B0503020203020204"/>
              </a:rPr>
            </a:br>
            <a:endParaRPr lang="en-US" sz="1200" b="0" i="0" u="none" strike="noStrike" baseline="0">
              <a:solidFill>
                <a:srgbClr val="000000"/>
              </a:solidFill>
              <a:latin typeface="ATT Aleck Sans" panose="020B0503020203020204"/>
            </a:endParaRPr>
          </a:p>
          <a:p>
            <a:pPr marL="628650" marR="0" lvl="1" indent="-171450" algn="l" rtl="0">
              <a:buFont typeface="Arial" panose="020B0604020202020204" pitchFamily="34" charset="0"/>
              <a:buChar char="•"/>
            </a:pPr>
            <a:r>
              <a:rPr lang="en-US" sz="1200" b="0" i="0" u="none" strike="noStrike" baseline="0">
                <a:solidFill>
                  <a:srgbClr val="000000"/>
                </a:solidFill>
                <a:latin typeface="ATT Aleck Sans" panose="020B0503020203020204"/>
              </a:rPr>
              <a:t>Ask if there are any other final questions and answer any outstanding ones that may have been missed in the parking lot sections</a:t>
            </a:r>
            <a:r>
              <a:rPr lang="en-US" sz="1200" b="0" i="1" u="none" strike="noStrike" baseline="0">
                <a:solidFill>
                  <a:srgbClr val="000000"/>
                </a:solidFill>
                <a:latin typeface="ATT Aleck Sans" panose="020B0503020203020204"/>
              </a:rPr>
              <a:t>. </a:t>
            </a:r>
            <a:br>
              <a:rPr lang="en-US" sz="1200" b="0" i="0" u="none" strike="noStrike" baseline="0">
                <a:solidFill>
                  <a:srgbClr val="000000"/>
                </a:solidFill>
                <a:latin typeface="ATT Aleck Sans" panose="020B0503020203020204"/>
              </a:rPr>
            </a:br>
            <a:endParaRPr lang="en-US" sz="1200" b="0" i="0" u="none" strike="noStrike" baseline="0">
              <a:solidFill>
                <a:srgbClr val="000000"/>
              </a:solidFill>
              <a:latin typeface="ATT Aleck Sans" panose="020B0503020203020204"/>
            </a:endParaRPr>
          </a:p>
          <a:p>
            <a:pPr marL="628650" marR="0" lvl="1" indent="-171450" algn="l" rtl="0">
              <a:buFont typeface="Arial" panose="020B0604020202020204" pitchFamily="34" charset="0"/>
              <a:buChar char="•"/>
            </a:pPr>
            <a:r>
              <a:rPr lang="en-US" sz="1200" b="0" i="0" u="none" strike="noStrike" baseline="0">
                <a:solidFill>
                  <a:srgbClr val="000000"/>
                </a:solidFill>
                <a:latin typeface="ATT Aleck Sans" panose="020B0503020203020204"/>
              </a:rPr>
              <a:t>“Thanks again to AT&amp;T and the PLA for this workshop. We appreciate all our participants for coming and we encourage you to keep learning!” </a:t>
            </a:r>
            <a:br>
              <a:rPr lang="en-US" sz="1200" b="0" i="0" u="none" strike="noStrike" baseline="0">
                <a:solidFill>
                  <a:srgbClr val="000000"/>
                </a:solidFill>
                <a:latin typeface="ATT Aleck Sans" panose="020B0503020203020204"/>
              </a:rPr>
            </a:br>
            <a:endParaRPr lang="en-US" sz="1200" b="0" i="0" u="none" strike="noStrike" baseline="0">
              <a:solidFill>
                <a:srgbClr val="000000"/>
              </a:solidFill>
              <a:latin typeface="ATT Aleck Sans" panose="020B0503020203020204"/>
            </a:endParaRPr>
          </a:p>
          <a:p>
            <a:pPr marL="628650" marR="0" lvl="1" indent="-171450" algn="l" rtl="0">
              <a:buFont typeface="Arial" panose="020B0604020202020204" pitchFamily="34" charset="0"/>
              <a:buChar char="•"/>
            </a:pPr>
            <a:r>
              <a:rPr lang="en-US" sz="1200" b="0" i="0" u="none" strike="noStrike" baseline="0">
                <a:latin typeface="ATT Aleck Sans" panose="020B0503020203020204"/>
              </a:rPr>
              <a:t>The instructor will be responsible for entering the paper survey responses into </a:t>
            </a:r>
            <a:r>
              <a:rPr lang="en-US" sz="1200" b="0" i="0" u="sng" strike="noStrike" baseline="0">
                <a:solidFill>
                  <a:srgbClr val="00B0F0"/>
                </a:solidFill>
                <a:latin typeface="ATT Aleck Sans" panose="020B0503020203020204"/>
                <a:hlinkClick r:id="rId3"/>
              </a:rPr>
              <a:t>digitalliteracy.att.com/</a:t>
            </a:r>
            <a:r>
              <a:rPr lang="en-US" sz="1200" b="0" i="0" u="sng" strike="noStrike" baseline="0">
                <a:solidFill>
                  <a:srgbClr val="00B0F0"/>
                </a:solidFill>
                <a:latin typeface="ATT Aleck Sans" panose="020B0503020203020204"/>
                <a:hlinkClick r:id="rId4"/>
              </a:rPr>
              <a:t>learnersurveylearnersurvey</a:t>
            </a:r>
            <a:endParaRPr lang="en-US" sz="1200" b="0" i="0" u="none" strike="noStrike" baseline="0">
              <a:solidFill>
                <a:srgbClr val="00B0F0"/>
              </a:solidFill>
              <a:latin typeface="ATT Aleck Sans" panose="020B0503020203020204"/>
              <a:hlinkClick r:id="rId4"/>
            </a:endParaRPr>
          </a:p>
          <a:p>
            <a:endParaRPr lang="en-US"/>
          </a:p>
        </p:txBody>
      </p:sp>
      <p:sp>
        <p:nvSpPr>
          <p:cNvPr id="4" name="Slide Number Placeholder 3">
            <a:extLst>
              <a:ext uri="{FF2B5EF4-FFF2-40B4-BE49-F238E27FC236}">
                <a16:creationId xmlns:a16="http://schemas.microsoft.com/office/drawing/2014/main" id="{127C4C64-8D2E-5D20-B5BD-B6421614E276}"/>
              </a:ext>
            </a:extLst>
          </p:cNvPr>
          <p:cNvSpPr>
            <a:spLocks noGrp="1"/>
          </p:cNvSpPr>
          <p:nvPr>
            <p:ph type="sldNum" sz="quarter" idx="5"/>
          </p:nvPr>
        </p:nvSpPr>
        <p:spPr/>
        <p:txBody>
          <a:bodyPr/>
          <a:lstStyle/>
          <a:p>
            <a:fld id="{0A1A2D79-0A70-4F98-91B6-5265C658D6AD}" type="slidenum">
              <a:rPr lang="en-US" smtClean="0"/>
              <a:t>104</a:t>
            </a:fld>
            <a:endParaRPr lang="en-US"/>
          </a:p>
        </p:txBody>
      </p:sp>
    </p:spTree>
    <p:extLst>
      <p:ext uri="{BB962C8B-B14F-4D97-AF65-F5344CB8AC3E}">
        <p14:creationId xmlns:p14="http://schemas.microsoft.com/office/powerpoint/2010/main" val="863232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a:p>
        </p:txBody>
      </p:sp>
      <p:sp>
        <p:nvSpPr>
          <p:cNvPr id="29" name="Slide Number Placeholder 28"/>
          <p:cNvSpPr>
            <a:spLocks noGrp="1"/>
          </p:cNvSpPr>
          <p:nvPr>
            <p:ph type="sldNum" sz="quarter" idx="12"/>
          </p:nvPr>
        </p:nvSpPr>
        <p:spPr>
          <a:xfrm>
            <a:off x="8320089" y="1136"/>
            <a:ext cx="747712" cy="365760"/>
          </a:xfrm>
          <a:prstGeom prst="rect">
            <a:avLst/>
          </a:prstGeom>
        </p:spPr>
        <p:txBody>
          <a:bodyPr/>
          <a:lstStyle>
            <a:lvl1pPr algn="r">
              <a:defRPr sz="1350">
                <a:solidFill>
                  <a:schemeClr val="bg1"/>
                </a:solidFill>
              </a:defRPr>
            </a:lvl1pPr>
          </a:lstStyle>
          <a:p>
            <a:fld id="{D852D4E8-E283-404D-80D7-3AF63315721A}" type="slidenum">
              <a:rPr lang="en-US" smtClean="0"/>
              <a:t>‹#›</a:t>
            </a:fld>
            <a:endParaRPr lang="en-US"/>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en-US"/>
              <a:t>Click to edit Master subtitle style</a:t>
            </a:r>
          </a:p>
        </p:txBody>
      </p:sp>
      <p:sp>
        <p:nvSpPr>
          <p:cNvPr id="8" name="Title 7"/>
          <p:cNvSpPr>
            <a:spLocks noGrp="1"/>
          </p:cNvSpPr>
          <p:nvPr>
            <p:ph type="ctrTitle"/>
          </p:nvPr>
        </p:nvSpPr>
        <p:spPr>
          <a:xfrm>
            <a:off x="457200" y="2230565"/>
            <a:ext cx="8458200" cy="1470025"/>
          </a:xfrm>
        </p:spPr>
        <p:txBody>
          <a:bodyPr anchor="b"/>
          <a:lstStyle>
            <a:lvl1pPr>
              <a:defRPr sz="3300">
                <a:solidFill>
                  <a:schemeClr val="bg1"/>
                </a:solidFill>
              </a:defRPr>
            </a:lvl1pPr>
          </a:lstStyle>
          <a:p>
            <a:r>
              <a:rPr kumimoji="0" lang="en-US"/>
              <a:t>Click to edit Master title style</a:t>
            </a:r>
          </a:p>
        </p:txBody>
      </p:sp>
    </p:spTree>
    <p:extLst>
      <p:ext uri="{BB962C8B-B14F-4D97-AF65-F5344CB8AC3E}">
        <p14:creationId xmlns:p14="http://schemas.microsoft.com/office/powerpoint/2010/main" val="399379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3" name="Content Placeholder 2"/>
          <p:cNvSpPr>
            <a:spLocks noGrp="1"/>
          </p:cNvSpPr>
          <p:nvPr>
            <p:ph idx="1"/>
          </p:nvPr>
        </p:nvSpPr>
        <p:spPr>
          <a:xfrm>
            <a:off x="457200" y="1639824"/>
            <a:ext cx="8229600" cy="432511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a:xfrm>
            <a:off x="457200" y="533400"/>
            <a:ext cx="8229600" cy="1066800"/>
          </a:xfrm>
        </p:spPr>
        <p:txBody>
          <a:bodyPr/>
          <a:lstStyle/>
          <a:p>
            <a:r>
              <a:rPr kumimoji="0" lang="en-US"/>
              <a:t>Click to edit Master title style</a:t>
            </a:r>
          </a:p>
        </p:txBody>
      </p:sp>
    </p:spTree>
    <p:extLst>
      <p:ext uri="{BB962C8B-B14F-4D97-AF65-F5344CB8AC3E}">
        <p14:creationId xmlns:p14="http://schemas.microsoft.com/office/powerpoint/2010/main" val="3991586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kumimoji="0" lang="en-US"/>
              <a:t>Click to edit Master title style</a:t>
            </a:r>
          </a:p>
        </p:txBody>
      </p:sp>
    </p:spTree>
    <p:extLst>
      <p:ext uri="{BB962C8B-B14F-4D97-AF65-F5344CB8AC3E}">
        <p14:creationId xmlns:p14="http://schemas.microsoft.com/office/powerpoint/2010/main" val="2639852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706696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6" name="Date Placeholder 25"/>
          <p:cNvSpPr>
            <a:spLocks noGrp="1"/>
          </p:cNvSpPr>
          <p:nvPr>
            <p:ph type="dt" sz="half" idx="10"/>
          </p:nvPr>
        </p:nvSpPr>
        <p:spPr/>
        <p:txBody>
          <a:bodyPr rtlCol="0"/>
          <a:lstStyle/>
          <a:p>
            <a:endParaRPr lang="en-US"/>
          </a:p>
        </p:txBody>
      </p:sp>
      <p:sp>
        <p:nvSpPr>
          <p:cNvPr id="27" name="Slide Number Placeholder 26"/>
          <p:cNvSpPr>
            <a:spLocks noGrp="1"/>
          </p:cNvSpPr>
          <p:nvPr>
            <p:ph type="sldNum" sz="quarter" idx="11"/>
          </p:nvPr>
        </p:nvSpPr>
        <p:spPr>
          <a:xfrm>
            <a:off x="8174736" y="2272"/>
            <a:ext cx="762000" cy="365760"/>
          </a:xfrm>
          <a:prstGeom prst="rect">
            <a:avLst/>
          </a:prstGeom>
        </p:spPr>
        <p:txBody>
          <a:bodyPr rtlCol="0"/>
          <a:lstStyle/>
          <a:p>
            <a:fld id="{D852D4E8-E283-404D-80D7-3AF63315721A}" type="slidenum">
              <a:rPr lang="en-US" smtClean="0"/>
              <a:t>‹#›</a:t>
            </a:fld>
            <a:endParaRPr lang="en-US"/>
          </a:p>
        </p:txBody>
      </p:sp>
      <p:sp>
        <p:nvSpPr>
          <p:cNvPr id="28" name="Footer Placeholder 27"/>
          <p:cNvSpPr>
            <a:spLocks noGrp="1"/>
          </p:cNvSpPr>
          <p:nvPr>
            <p:ph type="ftr" sz="quarter" idx="12"/>
          </p:nvPr>
        </p:nvSpPr>
        <p:spPr/>
        <p:txBody>
          <a:bodyPr rtlCol="0"/>
          <a:lstStyle/>
          <a:p>
            <a:endParaRPr lang="en-US"/>
          </a:p>
        </p:txBody>
      </p:sp>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2" name="Title 1"/>
          <p:cNvSpPr>
            <a:spLocks noGrp="1"/>
          </p:cNvSpPr>
          <p:nvPr>
            <p:ph type="title"/>
          </p:nvPr>
        </p:nvSpPr>
        <p:spPr>
          <a:xfrm>
            <a:off x="381000" y="1143000"/>
            <a:ext cx="8382000" cy="1069848"/>
          </a:xfrm>
        </p:spPr>
        <p:txBody>
          <a:bodyPr anchor="ctr"/>
          <a:lstStyle>
            <a:lvl1pPr>
              <a:defRPr sz="3000" b="0" i="0" cap="none" baseline="0"/>
            </a:lvl1pPr>
          </a:lstStyle>
          <a:p>
            <a:r>
              <a:rPr kumimoji="0" lang="en-US"/>
              <a:t>Click to edit Master title style</a:t>
            </a:r>
          </a:p>
        </p:txBody>
      </p:sp>
    </p:spTree>
    <p:extLst>
      <p:ext uri="{BB962C8B-B14F-4D97-AF65-F5344CB8AC3E}">
        <p14:creationId xmlns:p14="http://schemas.microsoft.com/office/powerpoint/2010/main" val="4063846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583680" y="612648"/>
            <a:ext cx="957264" cy="457200"/>
          </a:xfrm>
        </p:spPr>
        <p:txBody>
          <a:bodyPr/>
          <a:lstStyle/>
          <a:p>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2" name="Title 1"/>
          <p:cNvSpPr>
            <a:spLocks noGrp="1"/>
          </p:cNvSpPr>
          <p:nvPr>
            <p:ph type="title"/>
          </p:nvPr>
        </p:nvSpPr>
        <p:spPr>
          <a:xfrm>
            <a:off x="457200" y="1143000"/>
            <a:ext cx="8229600" cy="1069848"/>
          </a:xfrm>
        </p:spPr>
        <p:txBody>
          <a:bodyPr anchor="ctr"/>
          <a:lstStyle>
            <a:lvl1pPr>
              <a:defRPr sz="3000">
                <a:solidFill>
                  <a:schemeClr val="tx2"/>
                </a:solidFill>
              </a:defRPr>
            </a:lvl1pPr>
          </a:lstStyle>
          <a:p>
            <a:r>
              <a:rPr kumimoji="0" lang="en-US"/>
              <a:t>Click to edit Master title style</a:t>
            </a:r>
          </a:p>
        </p:txBody>
      </p:sp>
    </p:spTree>
    <p:custDataLst>
      <p:tags r:id="rId1"/>
    </p:custDataLst>
    <p:extLst>
      <p:ext uri="{BB962C8B-B14F-4D97-AF65-F5344CB8AC3E}">
        <p14:creationId xmlns:p14="http://schemas.microsoft.com/office/powerpoint/2010/main" val="2787600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Tree>
    <p:extLst>
      <p:ext uri="{BB962C8B-B14F-4D97-AF65-F5344CB8AC3E}">
        <p14:creationId xmlns:p14="http://schemas.microsoft.com/office/powerpoint/2010/main" val="2520743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kumimoji="0" lang="en-US"/>
              <a:t>Click to edit Master title style</a:t>
            </a:r>
          </a:p>
        </p:txBody>
      </p:sp>
    </p:spTree>
    <p:extLst>
      <p:ext uri="{BB962C8B-B14F-4D97-AF65-F5344CB8AC3E}">
        <p14:creationId xmlns:p14="http://schemas.microsoft.com/office/powerpoint/2010/main" val="69706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r>
              <a:rPr kumimoji="0" lang="en-US"/>
              <a:t>Click icon to add picture</a:t>
            </a:r>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kumimoji="0" lang="en-US"/>
              <a:t>Click to edit Master title style</a:t>
            </a:r>
          </a:p>
        </p:txBody>
      </p:sp>
    </p:spTree>
    <p:extLst>
      <p:ext uri="{BB962C8B-B14F-4D97-AF65-F5344CB8AC3E}">
        <p14:creationId xmlns:p14="http://schemas.microsoft.com/office/powerpoint/2010/main" val="3631637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3322896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a:p>
        </p:txBody>
      </p:sp>
      <p:sp>
        <p:nvSpPr>
          <p:cNvPr id="3" name="Vertical Text Placeholder 2"/>
          <p:cNvSpPr>
            <a:spLocks noGrp="1"/>
          </p:cNvSpPr>
          <p:nvPr>
            <p:ph type="body" orient="vert" idx="1"/>
          </p:nvPr>
        </p:nvSpPr>
        <p:spPr>
          <a:xfrm>
            <a:off x="457200" y="1143000"/>
            <a:ext cx="6248400" cy="54483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Vertical Title 1"/>
          <p:cNvSpPr>
            <a:spLocks noGrp="1"/>
          </p:cNvSpPr>
          <p:nvPr>
            <p:ph type="title" orient="vert"/>
          </p:nvPr>
        </p:nvSpPr>
        <p:spPr>
          <a:xfrm>
            <a:off x="6781800" y="1143000"/>
            <a:ext cx="1905000" cy="5448300"/>
          </a:xfrm>
        </p:spPr>
        <p:txBody>
          <a:bodyPr vert="eaVert"/>
          <a:lstStyle/>
          <a:p>
            <a:r>
              <a:rPr kumimoji="0" lang="en-US"/>
              <a:t>Click to edit Master title style</a:t>
            </a:r>
          </a:p>
        </p:txBody>
      </p:sp>
    </p:spTree>
    <p:extLst>
      <p:ext uri="{BB962C8B-B14F-4D97-AF65-F5344CB8AC3E}">
        <p14:creationId xmlns:p14="http://schemas.microsoft.com/office/powerpoint/2010/main" val="4264254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Rectangle 28"/>
          <p:cNvSpPr/>
          <p:nvPr userDrawn="1"/>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600">
                <a:solidFill>
                  <a:schemeClr val="accent2"/>
                </a:solidFill>
              </a:defRPr>
            </a:lvl1pPr>
          </a:lstStyle>
          <a:p>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600">
                <a:solidFill>
                  <a:schemeClr val="accent2"/>
                </a:solidFill>
              </a:defRPr>
            </a:lvl1pPr>
          </a:lstStyle>
          <a:p>
            <a:endParaRPr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20" name="Slide Number Placeholder 22">
            <a:extLst>
              <a:ext uri="{FF2B5EF4-FFF2-40B4-BE49-F238E27FC236}">
                <a16:creationId xmlns:a16="http://schemas.microsoft.com/office/drawing/2014/main" id="{21C578AC-A602-E148-9CD6-A0189C20FEBB}"/>
              </a:ext>
            </a:extLst>
          </p:cNvPr>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350">
                <a:solidFill>
                  <a:srgbClr val="FFFFFF"/>
                </a:solidFill>
              </a:defRPr>
            </a:lvl1pPr>
          </a:lstStyle>
          <a:p>
            <a:fld id="{D852D4E8-E283-404D-80D7-3AF63315721A}" type="slidenum">
              <a:rPr lang="en-US" smtClean="0"/>
              <a:t>‹#›</a:t>
            </a:fld>
            <a:endParaRPr lang="en-US"/>
          </a:p>
        </p:txBody>
      </p:sp>
    </p:spTree>
    <p:extLst>
      <p:ext uri="{BB962C8B-B14F-4D97-AF65-F5344CB8AC3E}">
        <p14:creationId xmlns:p14="http://schemas.microsoft.com/office/powerpoint/2010/main" val="13328064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p:titleStyle>
    <p:body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4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4.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18" Type="http://schemas.openxmlformats.org/officeDocument/2006/relationships/image" Target="../media/image21.svg"/><Relationship Id="rId3" Type="http://schemas.openxmlformats.org/officeDocument/2006/relationships/image" Target="../media/image6.png"/><Relationship Id="rId21" Type="http://schemas.openxmlformats.org/officeDocument/2006/relationships/image" Target="../media/image2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20.png"/><Relationship Id="rId2" Type="http://schemas.openxmlformats.org/officeDocument/2006/relationships/notesSlide" Target="../notesSlides/notesSlide6.xml"/><Relationship Id="rId16" Type="http://schemas.openxmlformats.org/officeDocument/2006/relationships/image" Target="../media/image19.svg"/><Relationship Id="rId20" Type="http://schemas.openxmlformats.org/officeDocument/2006/relationships/image" Target="../media/image23.svg"/><Relationship Id="rId1" Type="http://schemas.openxmlformats.org/officeDocument/2006/relationships/slideLayout" Target="../slideLayouts/slideLayout2.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svg"/><Relationship Id="rId19" Type="http://schemas.openxmlformats.org/officeDocument/2006/relationships/image" Target="../media/image22.pn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50.sv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3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3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74.png"/><Relationship Id="rId4" Type="http://schemas.openxmlformats.org/officeDocument/2006/relationships/image" Target="../media/image73.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tags" Target="../tags/tag23.xml"/><Relationship Id="rId5" Type="http://schemas.openxmlformats.org/officeDocument/2006/relationships/image" Target="../media/image74.png"/><Relationship Id="rId4" Type="http://schemas.openxmlformats.org/officeDocument/2006/relationships/image" Target="../media/image75.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74.png"/><Relationship Id="rId4" Type="http://schemas.openxmlformats.org/officeDocument/2006/relationships/image" Target="../media/image76.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25.xml"/><Relationship Id="rId5" Type="http://schemas.openxmlformats.org/officeDocument/2006/relationships/image" Target="../media/image74.png"/><Relationship Id="rId4" Type="http://schemas.openxmlformats.org/officeDocument/2006/relationships/image" Target="../media/image77.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26.xml"/><Relationship Id="rId5" Type="http://schemas.openxmlformats.org/officeDocument/2006/relationships/image" Target="../media/image74.png"/><Relationship Id="rId4" Type="http://schemas.openxmlformats.org/officeDocument/2006/relationships/image" Target="../media/image78.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2.xml"/><Relationship Id="rId1" Type="http://schemas.openxmlformats.org/officeDocument/2006/relationships/tags" Target="../tags/tag27.xml"/><Relationship Id="rId5" Type="http://schemas.openxmlformats.org/officeDocument/2006/relationships/image" Target="../media/image74.png"/><Relationship Id="rId4" Type="http://schemas.openxmlformats.org/officeDocument/2006/relationships/image" Target="../media/image79.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2.xml"/><Relationship Id="rId1" Type="http://schemas.openxmlformats.org/officeDocument/2006/relationships/tags" Target="../tags/tag28.xml"/><Relationship Id="rId5" Type="http://schemas.openxmlformats.org/officeDocument/2006/relationships/image" Target="../media/image74.png"/><Relationship Id="rId4" Type="http://schemas.openxmlformats.org/officeDocument/2006/relationships/image" Target="../media/image80.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2.xml"/><Relationship Id="rId1" Type="http://schemas.openxmlformats.org/officeDocument/2006/relationships/tags" Target="../tags/tag29.xml"/><Relationship Id="rId5" Type="http://schemas.openxmlformats.org/officeDocument/2006/relationships/image" Target="../media/image74.png"/><Relationship Id="rId4" Type="http://schemas.openxmlformats.org/officeDocument/2006/relationships/image" Target="../media/image81.jpe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2.xml"/><Relationship Id="rId1" Type="http://schemas.openxmlformats.org/officeDocument/2006/relationships/tags" Target="../tags/tag30.xml"/><Relationship Id="rId5" Type="http://schemas.openxmlformats.org/officeDocument/2006/relationships/image" Target="../media/image74.png"/><Relationship Id="rId4" Type="http://schemas.openxmlformats.org/officeDocument/2006/relationships/image" Target="../media/image82.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31.xml"/><Relationship Id="rId5" Type="http://schemas.openxmlformats.org/officeDocument/2006/relationships/image" Target="../media/image74.png"/><Relationship Id="rId4" Type="http://schemas.openxmlformats.org/officeDocument/2006/relationships/image" Target="../media/image83.jpe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74.png"/><Relationship Id="rId4" Type="http://schemas.openxmlformats.org/officeDocument/2006/relationships/image" Target="../media/image84.jpe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60.xml"/><Relationship Id="rId1" Type="http://schemas.openxmlformats.org/officeDocument/2006/relationships/slideLayout" Target="../slideLayouts/slideLayout3.xml"/><Relationship Id="rId4" Type="http://schemas.openxmlformats.org/officeDocument/2006/relationships/image" Target="../media/image86.png"/></Relationships>
</file>

<file path=ppt/slides/_rels/slide6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2.xml"/><Relationship Id="rId1" Type="http://schemas.openxmlformats.org/officeDocument/2006/relationships/tags" Target="../tags/tag33.xml"/><Relationship Id="rId5" Type="http://schemas.openxmlformats.org/officeDocument/2006/relationships/image" Target="../media/image87.png"/><Relationship Id="rId4" Type="http://schemas.openxmlformats.org/officeDocument/2006/relationships/image" Target="../media/image29.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2.xml"/><Relationship Id="rId1" Type="http://schemas.openxmlformats.org/officeDocument/2006/relationships/tags" Target="../tags/tag34.xml"/><Relationship Id="rId5" Type="http://schemas.openxmlformats.org/officeDocument/2006/relationships/image" Target="../media/image29.png"/><Relationship Id="rId4" Type="http://schemas.openxmlformats.org/officeDocument/2006/relationships/image" Target="../media/image88.pn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64.xml"/><Relationship Id="rId2" Type="http://schemas.openxmlformats.org/officeDocument/2006/relationships/slideLayout" Target="../slideLayouts/slideLayout2.xml"/><Relationship Id="rId1" Type="http://schemas.openxmlformats.org/officeDocument/2006/relationships/tags" Target="../tags/tag35.xml"/><Relationship Id="rId5" Type="http://schemas.openxmlformats.org/officeDocument/2006/relationships/image" Target="../media/image29.png"/><Relationship Id="rId4" Type="http://schemas.openxmlformats.org/officeDocument/2006/relationships/image" Target="../media/image89.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65.xml"/><Relationship Id="rId2" Type="http://schemas.openxmlformats.org/officeDocument/2006/relationships/slideLayout" Target="../slideLayouts/slideLayout2.xml"/><Relationship Id="rId1" Type="http://schemas.openxmlformats.org/officeDocument/2006/relationships/tags" Target="../tags/tag36.xml"/><Relationship Id="rId5" Type="http://schemas.openxmlformats.org/officeDocument/2006/relationships/image" Target="../media/image29.png"/><Relationship Id="rId4" Type="http://schemas.openxmlformats.org/officeDocument/2006/relationships/image" Target="../media/image90.pn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66.xml"/><Relationship Id="rId2" Type="http://schemas.openxmlformats.org/officeDocument/2006/relationships/slideLayout" Target="../slideLayouts/slideLayout2.xml"/><Relationship Id="rId1" Type="http://schemas.openxmlformats.org/officeDocument/2006/relationships/tags" Target="../tags/tag37.xml"/><Relationship Id="rId5" Type="http://schemas.openxmlformats.org/officeDocument/2006/relationships/image" Target="../media/image29.png"/><Relationship Id="rId4" Type="http://schemas.openxmlformats.org/officeDocument/2006/relationships/image" Target="../media/image91.png"/></Relationships>
</file>

<file path=ppt/slides/_rels/slide67.xml.rels><?xml version="1.0" encoding="UTF-8" standalone="yes"?>
<Relationships xmlns="http://schemas.openxmlformats.org/package/2006/relationships"><Relationship Id="rId3" Type="http://schemas.openxmlformats.org/officeDocument/2006/relationships/notesSlide" Target="../notesSlides/notesSlide67.xml"/><Relationship Id="rId2" Type="http://schemas.openxmlformats.org/officeDocument/2006/relationships/slideLayout" Target="../slideLayouts/slideLayout2.xml"/><Relationship Id="rId1" Type="http://schemas.openxmlformats.org/officeDocument/2006/relationships/tags" Target="../tags/tag38.xml"/><Relationship Id="rId5" Type="http://schemas.openxmlformats.org/officeDocument/2006/relationships/image" Target="../media/image29.png"/><Relationship Id="rId4" Type="http://schemas.openxmlformats.org/officeDocument/2006/relationships/image" Target="../media/image80.png"/></Relationships>
</file>

<file path=ppt/slides/_rels/slide68.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2.xml"/><Relationship Id="rId1" Type="http://schemas.openxmlformats.org/officeDocument/2006/relationships/tags" Target="../tags/tag39.xml"/><Relationship Id="rId5" Type="http://schemas.openxmlformats.org/officeDocument/2006/relationships/image" Target="../media/image29.png"/><Relationship Id="rId4" Type="http://schemas.openxmlformats.org/officeDocument/2006/relationships/image" Target="../media/image92.png"/></Relationships>
</file>

<file path=ppt/slides/_rels/slide69.xml.rels><?xml version="1.0" encoding="UTF-8" standalone="yes"?>
<Relationships xmlns="http://schemas.openxmlformats.org/package/2006/relationships"><Relationship Id="rId3" Type="http://schemas.openxmlformats.org/officeDocument/2006/relationships/notesSlide" Target="../notesSlides/notesSlide69.xml"/><Relationship Id="rId2" Type="http://schemas.openxmlformats.org/officeDocument/2006/relationships/slideLayout" Target="../slideLayouts/slideLayout2.xml"/><Relationship Id="rId1" Type="http://schemas.openxmlformats.org/officeDocument/2006/relationships/tags" Target="../tags/tag40.xml"/><Relationship Id="rId5" Type="http://schemas.openxmlformats.org/officeDocument/2006/relationships/image" Target="../media/image29.png"/><Relationship Id="rId4" Type="http://schemas.openxmlformats.org/officeDocument/2006/relationships/image" Target="../media/image93.jpe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2.xml"/><Relationship Id="rId1" Type="http://schemas.openxmlformats.org/officeDocument/2006/relationships/tags" Target="../tags/tag41.xml"/><Relationship Id="rId5" Type="http://schemas.openxmlformats.org/officeDocument/2006/relationships/image" Target="../media/image30.png"/><Relationship Id="rId4" Type="http://schemas.openxmlformats.org/officeDocument/2006/relationships/image" Target="../media/image94.png"/></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2.xml"/><Relationship Id="rId1" Type="http://schemas.openxmlformats.org/officeDocument/2006/relationships/tags" Target="../tags/tag42.xml"/><Relationship Id="rId5" Type="http://schemas.openxmlformats.org/officeDocument/2006/relationships/image" Target="../media/image95.png"/><Relationship Id="rId4" Type="http://schemas.openxmlformats.org/officeDocument/2006/relationships/image" Target="../media/image30.png"/></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2.xml"/><Relationship Id="rId1" Type="http://schemas.openxmlformats.org/officeDocument/2006/relationships/tags" Target="../tags/tag43.xml"/><Relationship Id="rId5" Type="http://schemas.openxmlformats.org/officeDocument/2006/relationships/image" Target="../media/image96.jpeg"/><Relationship Id="rId4" Type="http://schemas.openxmlformats.org/officeDocument/2006/relationships/image" Target="../media/image30.png"/></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tags" Target="../tags/tag44.xml"/><Relationship Id="rId5" Type="http://schemas.openxmlformats.org/officeDocument/2006/relationships/image" Target="../media/image97.png"/><Relationship Id="rId4" Type="http://schemas.openxmlformats.org/officeDocument/2006/relationships/image" Target="../media/image30.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tags" Target="../tags/tag45.xml"/><Relationship Id="rId5" Type="http://schemas.openxmlformats.org/officeDocument/2006/relationships/image" Target="../media/image98.png"/><Relationship Id="rId4" Type="http://schemas.openxmlformats.org/officeDocument/2006/relationships/image" Target="../media/image30.png"/></Relationships>
</file>

<file path=ppt/slides/_rels/slide75.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tags" Target="../tags/tag46.xml"/><Relationship Id="rId5" Type="http://schemas.openxmlformats.org/officeDocument/2006/relationships/image" Target="../media/image99.png"/><Relationship Id="rId4" Type="http://schemas.openxmlformats.org/officeDocument/2006/relationships/image" Target="../media/image30.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2.xml"/><Relationship Id="rId1" Type="http://schemas.openxmlformats.org/officeDocument/2006/relationships/tags" Target="../tags/tag47.xml"/><Relationship Id="rId5" Type="http://schemas.openxmlformats.org/officeDocument/2006/relationships/image" Target="../media/image100.png"/><Relationship Id="rId4" Type="http://schemas.openxmlformats.org/officeDocument/2006/relationships/image" Target="../media/image30.png"/></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tags" Target="../tags/tag48.xml"/><Relationship Id="rId5" Type="http://schemas.openxmlformats.org/officeDocument/2006/relationships/image" Target="../media/image101.jpeg"/><Relationship Id="rId4" Type="http://schemas.openxmlformats.org/officeDocument/2006/relationships/image" Target="../media/image30.png"/></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8.xml"/><Relationship Id="rId2" Type="http://schemas.openxmlformats.org/officeDocument/2006/relationships/slideLayout" Target="../slideLayouts/slideLayout2.xml"/><Relationship Id="rId1" Type="http://schemas.openxmlformats.org/officeDocument/2006/relationships/tags" Target="../tags/tag49.xml"/><Relationship Id="rId5" Type="http://schemas.openxmlformats.org/officeDocument/2006/relationships/image" Target="../media/image102.png"/><Relationship Id="rId4" Type="http://schemas.openxmlformats.org/officeDocument/2006/relationships/image" Target="../media/image30.png"/></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79.xml"/><Relationship Id="rId2" Type="http://schemas.openxmlformats.org/officeDocument/2006/relationships/slideLayout" Target="../slideLayouts/slideLayout2.xml"/><Relationship Id="rId1" Type="http://schemas.openxmlformats.org/officeDocument/2006/relationships/tags" Target="../tags/tag50.xml"/><Relationship Id="rId5" Type="http://schemas.openxmlformats.org/officeDocument/2006/relationships/image" Target="../media/image103.jpeg"/><Relationship Id="rId4" Type="http://schemas.openxmlformats.org/officeDocument/2006/relationships/image" Target="../media/image30.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notesSlide" Target="../notesSlides/notesSlide83.xml"/><Relationship Id="rId2" Type="http://schemas.openxmlformats.org/officeDocument/2006/relationships/slideLayout" Target="../slideLayouts/slideLayout2.xml"/><Relationship Id="rId1" Type="http://schemas.openxmlformats.org/officeDocument/2006/relationships/tags" Target="../tags/tag51.xml"/><Relationship Id="rId5" Type="http://schemas.openxmlformats.org/officeDocument/2006/relationships/image" Target="../media/image106.png"/><Relationship Id="rId4" Type="http://schemas.openxmlformats.org/officeDocument/2006/relationships/image" Target="../media/image74.png"/></Relationships>
</file>

<file path=ppt/slides/_rels/slide84.xml.rels><?xml version="1.0" encoding="UTF-8" standalone="yes"?>
<Relationships xmlns="http://schemas.openxmlformats.org/package/2006/relationships"><Relationship Id="rId3" Type="http://schemas.openxmlformats.org/officeDocument/2006/relationships/notesSlide" Target="../notesSlides/notesSlide84.xml"/><Relationship Id="rId2" Type="http://schemas.openxmlformats.org/officeDocument/2006/relationships/slideLayout" Target="../slideLayouts/slideLayout2.xml"/><Relationship Id="rId1" Type="http://schemas.openxmlformats.org/officeDocument/2006/relationships/tags" Target="../tags/tag52.xml"/><Relationship Id="rId5" Type="http://schemas.openxmlformats.org/officeDocument/2006/relationships/image" Target="../media/image107.jpeg"/><Relationship Id="rId4" Type="http://schemas.openxmlformats.org/officeDocument/2006/relationships/image" Target="../media/image74.png"/></Relationships>
</file>

<file path=ppt/slides/_rels/slide85.xml.rels><?xml version="1.0" encoding="UTF-8" standalone="yes"?>
<Relationships xmlns="http://schemas.openxmlformats.org/package/2006/relationships"><Relationship Id="rId3" Type="http://schemas.openxmlformats.org/officeDocument/2006/relationships/notesSlide" Target="../notesSlides/notesSlide85.xml"/><Relationship Id="rId2" Type="http://schemas.openxmlformats.org/officeDocument/2006/relationships/slideLayout" Target="../slideLayouts/slideLayout2.xml"/><Relationship Id="rId1" Type="http://schemas.openxmlformats.org/officeDocument/2006/relationships/tags" Target="../tags/tag53.xml"/><Relationship Id="rId5" Type="http://schemas.openxmlformats.org/officeDocument/2006/relationships/image" Target="../media/image108.png"/><Relationship Id="rId4" Type="http://schemas.openxmlformats.org/officeDocument/2006/relationships/image" Target="../media/image74.png"/></Relationships>
</file>

<file path=ppt/slides/_rels/slide86.xml.rels><?xml version="1.0" encoding="UTF-8" standalone="yes"?>
<Relationships xmlns="http://schemas.openxmlformats.org/package/2006/relationships"><Relationship Id="rId3" Type="http://schemas.openxmlformats.org/officeDocument/2006/relationships/notesSlide" Target="../notesSlides/notesSlide86.xml"/><Relationship Id="rId2" Type="http://schemas.openxmlformats.org/officeDocument/2006/relationships/slideLayout" Target="../slideLayouts/slideLayout2.xml"/><Relationship Id="rId1" Type="http://schemas.openxmlformats.org/officeDocument/2006/relationships/tags" Target="../tags/tag54.xml"/><Relationship Id="rId5" Type="http://schemas.openxmlformats.org/officeDocument/2006/relationships/image" Target="../media/image109.png"/><Relationship Id="rId4" Type="http://schemas.openxmlformats.org/officeDocument/2006/relationships/image" Target="../media/image74.png"/></Relationships>
</file>

<file path=ppt/slides/_rels/slide87.xml.rels><?xml version="1.0" encoding="UTF-8" standalone="yes"?>
<Relationships xmlns="http://schemas.openxmlformats.org/package/2006/relationships"><Relationship Id="rId3" Type="http://schemas.openxmlformats.org/officeDocument/2006/relationships/notesSlide" Target="../notesSlides/notesSlide87.xml"/><Relationship Id="rId2" Type="http://schemas.openxmlformats.org/officeDocument/2006/relationships/slideLayout" Target="../slideLayouts/slideLayout2.xml"/><Relationship Id="rId1" Type="http://schemas.openxmlformats.org/officeDocument/2006/relationships/tags" Target="../tags/tag55.xml"/><Relationship Id="rId5" Type="http://schemas.openxmlformats.org/officeDocument/2006/relationships/image" Target="../media/image110.png"/><Relationship Id="rId4" Type="http://schemas.openxmlformats.org/officeDocument/2006/relationships/image" Target="../media/image74.png"/></Relationships>
</file>

<file path=ppt/slides/_rels/slide88.xml.rels><?xml version="1.0" encoding="UTF-8" standalone="yes"?>
<Relationships xmlns="http://schemas.openxmlformats.org/package/2006/relationships"><Relationship Id="rId3" Type="http://schemas.openxmlformats.org/officeDocument/2006/relationships/notesSlide" Target="../notesSlides/notesSlide88.xml"/><Relationship Id="rId2" Type="http://schemas.openxmlformats.org/officeDocument/2006/relationships/slideLayout" Target="../slideLayouts/slideLayout2.xml"/><Relationship Id="rId1" Type="http://schemas.openxmlformats.org/officeDocument/2006/relationships/tags" Target="../tags/tag56.xml"/><Relationship Id="rId5" Type="http://schemas.openxmlformats.org/officeDocument/2006/relationships/image" Target="../media/image111.png"/><Relationship Id="rId4" Type="http://schemas.openxmlformats.org/officeDocument/2006/relationships/image" Target="../media/image74.png"/></Relationships>
</file>

<file path=ppt/slides/_rels/slide89.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2.xml"/><Relationship Id="rId1" Type="http://schemas.openxmlformats.org/officeDocument/2006/relationships/tags" Target="../tags/tag57.xml"/><Relationship Id="rId5" Type="http://schemas.openxmlformats.org/officeDocument/2006/relationships/image" Target="../media/image112.jpeg"/><Relationship Id="rId4" Type="http://schemas.openxmlformats.org/officeDocument/2006/relationships/image" Target="../media/image74.png"/></Relationships>
</file>

<file path=ppt/slides/_rels/slide90.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notesSlide" Target="../notesSlides/notesSlide91.xml"/><Relationship Id="rId2" Type="http://schemas.openxmlformats.org/officeDocument/2006/relationships/slideLayout" Target="../slideLayouts/slideLayout2.xml"/><Relationship Id="rId1" Type="http://schemas.openxmlformats.org/officeDocument/2006/relationships/tags" Target="../tags/tag58.xml"/><Relationship Id="rId5" Type="http://schemas.openxmlformats.org/officeDocument/2006/relationships/image" Target="../media/image114.png"/><Relationship Id="rId4" Type="http://schemas.openxmlformats.org/officeDocument/2006/relationships/image" Target="../media/image74.png"/></Relationships>
</file>

<file path=ppt/slides/_rels/slide92.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tags" Target="../tags/tag59.xml"/><Relationship Id="rId5" Type="http://schemas.openxmlformats.org/officeDocument/2006/relationships/image" Target="../media/image115.jpeg"/><Relationship Id="rId4" Type="http://schemas.openxmlformats.org/officeDocument/2006/relationships/image" Target="../media/image74.png"/></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93.xml"/><Relationship Id="rId2" Type="http://schemas.openxmlformats.org/officeDocument/2006/relationships/slideLayout" Target="../slideLayouts/slideLayout2.xml"/><Relationship Id="rId1" Type="http://schemas.openxmlformats.org/officeDocument/2006/relationships/tags" Target="../tags/tag60.xml"/><Relationship Id="rId5" Type="http://schemas.openxmlformats.org/officeDocument/2006/relationships/image" Target="../media/image116.png"/><Relationship Id="rId4" Type="http://schemas.openxmlformats.org/officeDocument/2006/relationships/image" Target="../media/image74.png"/></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2.xml"/><Relationship Id="rId1" Type="http://schemas.openxmlformats.org/officeDocument/2006/relationships/tags" Target="../tags/tag61.xml"/><Relationship Id="rId5" Type="http://schemas.openxmlformats.org/officeDocument/2006/relationships/image" Target="../media/image74.png"/><Relationship Id="rId4" Type="http://schemas.openxmlformats.org/officeDocument/2006/relationships/image" Target="../media/image117.jpeg"/></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95.xml"/><Relationship Id="rId2" Type="http://schemas.openxmlformats.org/officeDocument/2006/relationships/slideLayout" Target="../slideLayouts/slideLayout2.xml"/><Relationship Id="rId1" Type="http://schemas.openxmlformats.org/officeDocument/2006/relationships/tags" Target="../tags/tag62.xml"/><Relationship Id="rId5" Type="http://schemas.openxmlformats.org/officeDocument/2006/relationships/image" Target="../media/image118.png"/><Relationship Id="rId4" Type="http://schemas.openxmlformats.org/officeDocument/2006/relationships/image" Target="../media/image74.pn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96.xml"/><Relationship Id="rId2" Type="http://schemas.openxmlformats.org/officeDocument/2006/relationships/slideLayout" Target="../slideLayouts/slideLayout2.xml"/><Relationship Id="rId1" Type="http://schemas.openxmlformats.org/officeDocument/2006/relationships/tags" Target="../tags/tag63.xml"/><Relationship Id="rId5" Type="http://schemas.openxmlformats.org/officeDocument/2006/relationships/image" Target="../media/image119.png"/><Relationship Id="rId4" Type="http://schemas.openxmlformats.org/officeDocument/2006/relationships/image" Target="../media/image74.png"/></Relationships>
</file>

<file path=ppt/slides/_rels/slide97.xml.rels><?xml version="1.0" encoding="UTF-8" standalone="yes"?>
<Relationships xmlns="http://schemas.openxmlformats.org/package/2006/relationships"><Relationship Id="rId3" Type="http://schemas.openxmlformats.org/officeDocument/2006/relationships/notesSlide" Target="../notesSlides/notesSlide97.xml"/><Relationship Id="rId2" Type="http://schemas.openxmlformats.org/officeDocument/2006/relationships/slideLayout" Target="../slideLayouts/slideLayout2.xml"/><Relationship Id="rId1" Type="http://schemas.openxmlformats.org/officeDocument/2006/relationships/tags" Target="../tags/tag64.xml"/><Relationship Id="rId5" Type="http://schemas.openxmlformats.org/officeDocument/2006/relationships/image" Target="../media/image120.png"/><Relationship Id="rId4" Type="http://schemas.openxmlformats.org/officeDocument/2006/relationships/image" Target="../media/image74.png"/></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98.xml"/><Relationship Id="rId2" Type="http://schemas.openxmlformats.org/officeDocument/2006/relationships/slideLayout" Target="../slideLayouts/slideLayout2.xml"/><Relationship Id="rId1" Type="http://schemas.openxmlformats.org/officeDocument/2006/relationships/tags" Target="../tags/tag65.xml"/><Relationship Id="rId5" Type="http://schemas.openxmlformats.org/officeDocument/2006/relationships/hyperlink" Target="mailto:abuse@att.net" TargetMode="External"/><Relationship Id="rId4" Type="http://schemas.openxmlformats.org/officeDocument/2006/relationships/image" Target="../media/image74.png"/></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99.xml"/><Relationship Id="rId2" Type="http://schemas.openxmlformats.org/officeDocument/2006/relationships/slideLayout" Target="../slideLayouts/slideLayout2.xml"/><Relationship Id="rId1" Type="http://schemas.openxmlformats.org/officeDocument/2006/relationships/tags" Target="../tags/tag66.xml"/><Relationship Id="rId5" Type="http://schemas.openxmlformats.org/officeDocument/2006/relationships/image" Target="../media/image121.png"/><Relationship Id="rId4" Type="http://schemas.openxmlformats.org/officeDocument/2006/relationships/image" Target="../media/image74.png"/></Relationships>
</file>

<file path=ppt/slides/_rels/slide10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notesSlide" Target="../notesSlides/notesSlide101.xml"/><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102.xml.rels><?xml version="1.0" encoding="UTF-8" standalone="yes"?>
<Relationships xmlns="http://schemas.openxmlformats.org/package/2006/relationships"><Relationship Id="rId3" Type="http://schemas.openxmlformats.org/officeDocument/2006/relationships/notesSlide" Target="../notesSlides/notesSlide102.xml"/><Relationship Id="rId2" Type="http://schemas.openxmlformats.org/officeDocument/2006/relationships/slideLayout" Target="../slideLayouts/slideLayout6.xml"/><Relationship Id="rId1" Type="http://schemas.openxmlformats.org/officeDocument/2006/relationships/tags" Target="../tags/tag68.xml"/><Relationship Id="rId4" Type="http://schemas.openxmlformats.org/officeDocument/2006/relationships/image" Target="../media/image2.png"/></Relationships>
</file>

<file path=ppt/slides/_rels/slide103.xml.rels><?xml version="1.0" encoding="UTF-8" standalone="yes"?>
<Relationships xmlns="http://schemas.openxmlformats.org/package/2006/relationships"><Relationship Id="rId3" Type="http://schemas.openxmlformats.org/officeDocument/2006/relationships/notesSlide" Target="../notesSlides/notesSlide103.xml"/><Relationship Id="rId2" Type="http://schemas.openxmlformats.org/officeDocument/2006/relationships/slideLayout" Target="../slideLayouts/slideLayout6.xml"/><Relationship Id="rId1" Type="http://schemas.openxmlformats.org/officeDocument/2006/relationships/tags" Target="../tags/tag69.xml"/><Relationship Id="rId5" Type="http://schemas.openxmlformats.org/officeDocument/2006/relationships/image" Target="../media/image122.png"/><Relationship Id="rId4" Type="http://schemas.openxmlformats.org/officeDocument/2006/relationships/image" Target="../media/image2.png"/></Relationships>
</file>

<file path=ppt/slides/_rels/slide104.xml.rels><?xml version="1.0" encoding="UTF-8" standalone="yes"?>
<Relationships xmlns="http://schemas.openxmlformats.org/package/2006/relationships"><Relationship Id="rId3" Type="http://schemas.openxmlformats.org/officeDocument/2006/relationships/notesSlide" Target="../notesSlides/notesSlide104.xml"/><Relationship Id="rId2" Type="http://schemas.openxmlformats.org/officeDocument/2006/relationships/slideLayout" Target="../slideLayouts/slideLayout1.xml"/><Relationship Id="rId1" Type="http://schemas.openxmlformats.org/officeDocument/2006/relationships/tags" Target="../tags/tag70.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p:txBody>
          <a:bodyPr>
            <a:normAutofit/>
          </a:bodyPr>
          <a:lstStyle/>
          <a:p>
            <a:r>
              <a:rPr lang="en-US" sz="2400"/>
              <a:t>Volunteer Instructor Name:</a:t>
            </a:r>
          </a:p>
          <a:p>
            <a:r>
              <a:rPr lang="en-US" sz="2400"/>
              <a:t>Instructor Affiliation:</a:t>
            </a:r>
          </a:p>
          <a:p>
            <a:r>
              <a:rPr lang="en-US" sz="2400"/>
              <a:t>Location Name: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a:xfrm>
            <a:off x="457200" y="2030956"/>
            <a:ext cx="8458200" cy="1470025"/>
          </a:xfrm>
        </p:spPr>
        <p:txBody>
          <a:bodyPr>
            <a:normAutofit/>
          </a:bodyPr>
          <a:lstStyle/>
          <a:p>
            <a:r>
              <a:rPr lang="en-US" sz="4800" dirty="0"/>
              <a:t>Cybersecurity Basics</a:t>
            </a:r>
          </a:p>
        </p:txBody>
      </p:sp>
      <p:grpSp>
        <p:nvGrpSpPr>
          <p:cNvPr id="7" name="Group 6" descr="AT&amp;T Connected Learning and Public Library Assocation logos.">
            <a:extLst>
              <a:ext uri="{FF2B5EF4-FFF2-40B4-BE49-F238E27FC236}">
                <a16:creationId xmlns:a16="http://schemas.microsoft.com/office/drawing/2014/main" id="{126089D8-4574-D044-A59E-C1F16C92548B}"/>
              </a:ext>
            </a:extLst>
          </p:cNvPr>
          <p:cNvGrpSpPr/>
          <p:nvPr/>
        </p:nvGrpSpPr>
        <p:grpSpPr>
          <a:xfrm>
            <a:off x="0" y="5448494"/>
            <a:ext cx="9220200" cy="806783"/>
            <a:chOff x="0" y="5791200"/>
            <a:chExt cx="9220200" cy="806783"/>
          </a:xfrm>
        </p:grpSpPr>
        <p:pic>
          <p:nvPicPr>
            <p:cNvPr id="4" name="Picture 3">
              <a:extLst>
                <a:ext uri="{FF2B5EF4-FFF2-40B4-BE49-F238E27FC236}">
                  <a16:creationId xmlns:a16="http://schemas.microsoft.com/office/drawing/2014/main" id="{39FD5B05-D1A0-DA42-A7D0-37B79A333ED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9EE1D607-B13B-E248-B614-3EE950B330DD}"/>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8" name="Text Box 2">
            <a:extLst>
              <a:ext uri="{FF2B5EF4-FFF2-40B4-BE49-F238E27FC236}">
                <a16:creationId xmlns:a16="http://schemas.microsoft.com/office/drawing/2014/main" id="{C98DBF68-7725-D24B-8D8E-E4BA41860FD0}"/>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US" sz="1000" b="1">
                <a:effectLst/>
                <a:latin typeface="ATT Aleck Sans" panose="020B0503020203020204" pitchFamily="34" charset="0"/>
                <a:ea typeface="Calibri" panose="020F0502020204030204" pitchFamily="34" charset="0"/>
                <a:cs typeface="ATT Aleck Sans" panose="020B0503020203020204" pitchFamily="34" charset="0"/>
              </a:rPr>
              <a:t>Disclaimer: </a:t>
            </a:r>
            <a:r>
              <a:rPr lang="en-US" sz="1000">
                <a:effectLst/>
                <a:latin typeface="ATT Aleck Sans" panose="020B0503020203020204" pitchFamily="34" charset="0"/>
                <a:ea typeface="Calibri" panose="020F0502020204030204" pitchFamily="34" charset="0"/>
                <a:cs typeface="ATT Aleck Sans" panose="020B0503020203020204" pitchFamily="34" charset="0"/>
              </a:rPr>
              <a:t>None of the other companies whose names or logos appear in these educational materials have been involved in the creation of these materials, or approve, sponsor, or are affiliated in any way with these materials.</a:t>
            </a:r>
            <a:endParaRPr lang="en-US" sz="160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n-US" sz="16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n-US"/>
          </a:p>
        </p:txBody>
      </p:sp>
    </p:spTree>
    <p:custDataLst>
      <p:tags r:id="rId1"/>
    </p:custDataLst>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E4D4E-D857-2D4A-B5DD-9BA4C77A93F3}"/>
              </a:ext>
            </a:extLst>
          </p:cNvPr>
          <p:cNvSpPr>
            <a:spLocks noGrp="1"/>
          </p:cNvSpPr>
          <p:nvPr>
            <p:ph type="title"/>
          </p:nvPr>
        </p:nvSpPr>
        <p:spPr/>
        <p:txBody>
          <a:bodyPr>
            <a:normAutofit/>
          </a:bodyPr>
          <a:lstStyle/>
          <a:p>
            <a:pPr algn="ctr"/>
            <a:r>
              <a:rPr lang="en-US" sz="4800" b="1"/>
              <a:t>Welcome! </a:t>
            </a:r>
          </a:p>
        </p:txBody>
      </p:sp>
      <p:sp>
        <p:nvSpPr>
          <p:cNvPr id="3" name="Subtitle 1">
            <a:extLst>
              <a:ext uri="{FF2B5EF4-FFF2-40B4-BE49-F238E27FC236}">
                <a16:creationId xmlns:a16="http://schemas.microsoft.com/office/drawing/2014/main" id="{2ABA1559-C51B-344B-B60B-5F285B69436A}"/>
              </a:ext>
            </a:extLst>
          </p:cNvPr>
          <p:cNvSpPr txBox="1">
            <a:spLocks/>
          </p:cNvSpPr>
          <p:nvPr/>
        </p:nvSpPr>
        <p:spPr>
          <a:xfrm>
            <a:off x="457200" y="2212848"/>
            <a:ext cx="8305800" cy="1450848"/>
          </a:xfrm>
          <a:prstGeom prst="rect">
            <a:avLst/>
          </a:prstGeom>
        </p:spPr>
        <p:txBody>
          <a:bodyPr>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a:t>Today’s training is provided by </a:t>
            </a:r>
            <a:br>
              <a:rPr lang="en-US" sz="2400"/>
            </a:br>
            <a:r>
              <a:rPr lang="en-US" sz="2400"/>
              <a:t>AT&amp;T and the Public Library Association</a:t>
            </a:r>
          </a:p>
        </p:txBody>
      </p:sp>
      <p:sp>
        <p:nvSpPr>
          <p:cNvPr id="5" name="Text Box 2">
            <a:extLst>
              <a:ext uri="{FF2B5EF4-FFF2-40B4-BE49-F238E27FC236}">
                <a16:creationId xmlns:a16="http://schemas.microsoft.com/office/drawing/2014/main" id="{28B8280A-EBCB-7C40-980A-872FF9143787}"/>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US" sz="1000" b="1">
                <a:effectLst/>
                <a:latin typeface="ATT Aleck Sans" panose="020B0503020203020204" pitchFamily="34" charset="0"/>
                <a:ea typeface="Calibri" panose="020F0502020204030204" pitchFamily="34" charset="0"/>
                <a:cs typeface="ATT Aleck Sans" panose="020B0503020203020204" pitchFamily="34" charset="0"/>
              </a:rPr>
              <a:t>Disclaimer: </a:t>
            </a:r>
            <a:r>
              <a:rPr lang="en-US" sz="1000">
                <a:effectLst/>
                <a:latin typeface="ATT Aleck Sans" panose="020B0503020203020204" pitchFamily="34" charset="0"/>
                <a:ea typeface="Calibri" panose="020F0502020204030204" pitchFamily="34" charset="0"/>
                <a:cs typeface="ATT Aleck Sans" panose="020B0503020203020204" pitchFamily="34" charset="0"/>
              </a:rPr>
              <a:t>None of the other companies whose names or logos appear in these educational materials have been involved in the creation of these materials, or approve, sponsor, or are affiliated in any way with these materials.</a:t>
            </a:r>
            <a:endParaRPr lang="en-US" sz="160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n-US" sz="16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6" name="Slide Number Placeholder 5">
            <a:extLst>
              <a:ext uri="{FF2B5EF4-FFF2-40B4-BE49-F238E27FC236}">
                <a16:creationId xmlns:a16="http://schemas.microsoft.com/office/drawing/2014/main" id="{EA158BD0-D3ED-134F-A270-A70CAFEF0B98}"/>
              </a:ext>
            </a:extLst>
          </p:cNvPr>
          <p:cNvSpPr>
            <a:spLocks noGrp="1"/>
          </p:cNvSpPr>
          <p:nvPr>
            <p:ph type="sldNum" sz="quarter" idx="12"/>
          </p:nvPr>
        </p:nvSpPr>
        <p:spPr/>
        <p:txBody>
          <a:bodyPr/>
          <a:lstStyle/>
          <a:p>
            <a:fld id="{D852D4E8-E283-404D-80D7-3AF63315721A}" type="slidenum">
              <a:rPr lang="en-US" smtClean="0"/>
              <a:t>2</a:t>
            </a:fld>
            <a:endParaRPr lang="en-US"/>
          </a:p>
        </p:txBody>
      </p:sp>
      <p:pic>
        <p:nvPicPr>
          <p:cNvPr id="7" name="Picture 6" descr="AT&amp;T Connected Learning and Public Library Association logos.">
            <a:extLst>
              <a:ext uri="{FF2B5EF4-FFF2-40B4-BE49-F238E27FC236}">
                <a16:creationId xmlns:a16="http://schemas.microsoft.com/office/drawing/2014/main" id="{0B0B2A07-3E6F-2F17-C50A-57B9AE0D85AD}"/>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0153" y="4038600"/>
            <a:ext cx="7263693" cy="976553"/>
          </a:xfrm>
          <a:prstGeom prst="rect">
            <a:avLst/>
          </a:prstGeom>
        </p:spPr>
      </p:pic>
    </p:spTree>
    <p:custDataLst>
      <p:tags r:id="rId1"/>
    </p:custDataLst>
    <p:extLst>
      <p:ext uri="{BB962C8B-B14F-4D97-AF65-F5344CB8AC3E}">
        <p14:creationId xmlns:p14="http://schemas.microsoft.com/office/powerpoint/2010/main" val="1338631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fontScale="92500" lnSpcReduction="10000"/>
          </a:bodyPr>
          <a:lstStyle/>
          <a:p>
            <a:pPr>
              <a:lnSpc>
                <a:spcPct val="150000"/>
              </a:lnSpc>
              <a:buFont typeface="Wingdings" pitchFamily="2" charset="2"/>
              <a:buChar char="§"/>
            </a:pPr>
            <a:r>
              <a:rPr lang="en-US" b="1" dirty="0">
                <a:solidFill>
                  <a:schemeClr val="tx1"/>
                </a:solidFill>
              </a:rPr>
              <a:t>Introduction </a:t>
            </a:r>
            <a:endParaRPr lang="en-US" dirty="0">
              <a:solidFill>
                <a:schemeClr val="tx1"/>
              </a:solidFill>
            </a:endParaRPr>
          </a:p>
          <a:p>
            <a:pPr lvl="1">
              <a:lnSpc>
                <a:spcPct val="150000"/>
              </a:lnSpc>
              <a:buFont typeface="Wingdings" pitchFamily="2" charset="2"/>
              <a:buChar char="§"/>
            </a:pPr>
            <a:r>
              <a:rPr lang="en-US" dirty="0">
                <a:solidFill>
                  <a:schemeClr val="tx1"/>
                </a:solidFill>
              </a:rPr>
              <a:t>What is cybersecurity?</a:t>
            </a:r>
          </a:p>
          <a:p>
            <a:pPr>
              <a:lnSpc>
                <a:spcPct val="150000"/>
              </a:lnSpc>
              <a:buFont typeface="Wingdings" pitchFamily="2" charset="2"/>
              <a:buChar char="§"/>
            </a:pPr>
            <a:r>
              <a:rPr lang="en-US" b="1" dirty="0">
                <a:solidFill>
                  <a:schemeClr val="tx1"/>
                </a:solidFill>
              </a:rPr>
              <a:t>Skill Building</a:t>
            </a:r>
          </a:p>
          <a:p>
            <a:pPr lvl="1">
              <a:lnSpc>
                <a:spcPct val="150000"/>
              </a:lnSpc>
              <a:buFont typeface="Wingdings" pitchFamily="2" charset="2"/>
              <a:buChar char="§"/>
            </a:pPr>
            <a:r>
              <a:rPr lang="en-US" dirty="0">
                <a:solidFill>
                  <a:schemeClr val="tx1"/>
                </a:solidFill>
              </a:rPr>
              <a:t>How to create safe and secure accounts and passwords</a:t>
            </a:r>
          </a:p>
          <a:p>
            <a:pPr lvl="1">
              <a:lnSpc>
                <a:spcPct val="150000"/>
              </a:lnSpc>
              <a:buFont typeface="Wingdings" pitchFamily="2" charset="2"/>
              <a:buChar char="§"/>
            </a:pPr>
            <a:r>
              <a:rPr lang="en-US" dirty="0">
                <a:solidFill>
                  <a:schemeClr val="tx1"/>
                </a:solidFill>
              </a:rPr>
              <a:t>Learn about the most common types of scams</a:t>
            </a:r>
          </a:p>
          <a:p>
            <a:pPr lvl="1">
              <a:lnSpc>
                <a:spcPct val="150000"/>
              </a:lnSpc>
              <a:buFont typeface="Wingdings" pitchFamily="2" charset="2"/>
              <a:buChar char="§"/>
            </a:pPr>
            <a:r>
              <a:rPr lang="en-US" dirty="0">
                <a:solidFill>
                  <a:schemeClr val="tx1"/>
                </a:solidFill>
              </a:rPr>
              <a:t>How to recognize the warning signs</a:t>
            </a:r>
          </a:p>
          <a:p>
            <a:pPr lvl="1">
              <a:lnSpc>
                <a:spcPct val="150000"/>
              </a:lnSpc>
              <a:buFont typeface="Wingdings" pitchFamily="2" charset="2"/>
              <a:buChar char="§"/>
            </a:pPr>
            <a:r>
              <a:rPr lang="en-US" dirty="0">
                <a:solidFill>
                  <a:schemeClr val="tx1"/>
                </a:solidFill>
              </a:rPr>
              <a:t>What to do when you recognize a scam</a:t>
            </a:r>
          </a:p>
          <a:p>
            <a:pPr lvl="1">
              <a:lnSpc>
                <a:spcPct val="150000"/>
              </a:lnSpc>
              <a:buFont typeface="Wingdings" pitchFamily="2" charset="2"/>
              <a:buChar char="§"/>
            </a:pPr>
            <a:r>
              <a:rPr lang="en-US" dirty="0">
                <a:solidFill>
                  <a:schemeClr val="tx1"/>
                </a:solidFill>
              </a:rPr>
              <a:t>How to report a scam</a:t>
            </a:r>
            <a:endParaRPr lang="en-US" b="1" dirty="0">
              <a:solidFill>
                <a:schemeClr val="tx1"/>
              </a:solidFill>
            </a:endParaRPr>
          </a:p>
          <a:p>
            <a:pPr>
              <a:lnSpc>
                <a:spcPct val="150000"/>
              </a:lnSpc>
              <a:buFont typeface="Wingdings" pitchFamily="2" charset="2"/>
              <a:buChar char="§"/>
            </a:pPr>
            <a:r>
              <a:rPr lang="en-US" b="1" dirty="0">
                <a:solidFill>
                  <a:schemeClr val="tx1"/>
                </a:solidFill>
              </a:rPr>
              <a:t>Tips and Tricks </a:t>
            </a:r>
          </a:p>
          <a:p>
            <a:pPr>
              <a:lnSpc>
                <a:spcPct val="150000"/>
              </a:lnSpc>
              <a:buFont typeface="Wingdings" pitchFamily="2" charset="2"/>
              <a:buChar char="§"/>
            </a:pPr>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a:t>Today’s Agenda</a:t>
            </a:r>
            <a:br>
              <a:rPr lang="en-US" sz="3200"/>
            </a:br>
            <a:endParaRPr lang="en-US" sz="230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a:xfrm>
            <a:off x="8197596" y="0"/>
            <a:ext cx="762000" cy="365760"/>
          </a:xfrm>
        </p:spPr>
        <p:txBody>
          <a:bodyPr/>
          <a:lstStyle/>
          <a:p>
            <a:fld id="{D852D4E8-E283-404D-80D7-3AF63315721A}" type="slidenum">
              <a:rPr lang="en-US" smtClean="0"/>
              <a:t>3</a:t>
            </a:fld>
            <a:endParaRPr lang="en-US"/>
          </a:p>
        </p:txBody>
      </p:sp>
    </p:spTree>
    <p:custDataLst>
      <p:tags r:id="rId1"/>
    </p:custDataLst>
    <p:extLst>
      <p:ext uri="{BB962C8B-B14F-4D97-AF65-F5344CB8AC3E}">
        <p14:creationId xmlns:p14="http://schemas.microsoft.com/office/powerpoint/2010/main" val="3089495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n-US"/>
          </a:p>
        </p:txBody>
      </p:sp>
      <p:pic>
        <p:nvPicPr>
          <p:cNvPr id="5" name="Picture 4">
            <a:extLst>
              <a:ext uri="{FF2B5EF4-FFF2-40B4-BE49-F238E27FC236}">
                <a16:creationId xmlns:a16="http://schemas.microsoft.com/office/drawing/2014/main" id="{3AEE40E2-C312-4B4A-AF42-A46EB1739455}"/>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04764" y="3069213"/>
            <a:ext cx="3056314" cy="1950540"/>
          </a:xfrm>
          <a:prstGeom prst="rect">
            <a:avLst/>
          </a:prstGeom>
        </p:spPr>
      </p:pic>
      <p:pic>
        <p:nvPicPr>
          <p:cNvPr id="13" name="Picture 12">
            <a:extLst>
              <a:ext uri="{FF2B5EF4-FFF2-40B4-BE49-F238E27FC236}">
                <a16:creationId xmlns:a16="http://schemas.microsoft.com/office/drawing/2014/main" id="{9EA301EA-53BD-47ED-AB6C-F3A3A7F2318E}"/>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8566" y="3066489"/>
            <a:ext cx="3056314" cy="1950540"/>
          </a:xfrm>
          <a:prstGeom prst="rect">
            <a:avLst/>
          </a:prstGeom>
        </p:spPr>
      </p:pic>
      <p:sp>
        <p:nvSpPr>
          <p:cNvPr id="9" name="Title 2">
            <a:extLst>
              <a:ext uri="{FF2B5EF4-FFF2-40B4-BE49-F238E27FC236}">
                <a16:creationId xmlns:a16="http://schemas.microsoft.com/office/drawing/2014/main" id="{06671839-72AE-F42E-D5DE-D3AB803AD482}"/>
              </a:ext>
            </a:extLst>
          </p:cNvPr>
          <p:cNvSpPr>
            <a:spLocks noGrp="1"/>
          </p:cNvSpPr>
          <p:nvPr>
            <p:ph type="title"/>
          </p:nvPr>
        </p:nvSpPr>
        <p:spPr>
          <a:xfrm>
            <a:off x="457200" y="365760"/>
            <a:ext cx="8229600" cy="1069848"/>
          </a:xfrm>
        </p:spPr>
        <p:txBody>
          <a:bodyPr/>
          <a:lstStyle/>
          <a:p>
            <a:r>
              <a:rPr lang="en-US" dirty="0"/>
              <a:t>Introduction</a:t>
            </a:r>
          </a:p>
        </p:txBody>
      </p:sp>
      <p:sp>
        <p:nvSpPr>
          <p:cNvPr id="8" name="TextBox 7">
            <a:extLst>
              <a:ext uri="{FF2B5EF4-FFF2-40B4-BE49-F238E27FC236}">
                <a16:creationId xmlns:a16="http://schemas.microsoft.com/office/drawing/2014/main" id="{25576C72-3014-3002-310F-FA5494E1C213}"/>
              </a:ext>
            </a:extLst>
          </p:cNvPr>
          <p:cNvSpPr txBox="1"/>
          <p:nvPr/>
        </p:nvSpPr>
        <p:spPr>
          <a:xfrm>
            <a:off x="618565" y="1799096"/>
            <a:ext cx="3323053" cy="1200329"/>
          </a:xfrm>
          <a:prstGeom prst="rect">
            <a:avLst/>
          </a:prstGeom>
          <a:noFill/>
        </p:spPr>
        <p:txBody>
          <a:bodyPr wrap="square">
            <a:spAutoFit/>
          </a:bodyPr>
          <a:lstStyle/>
          <a:p>
            <a:pPr marL="12700" marR="0">
              <a:buNone/>
            </a:pPr>
            <a:r>
              <a:rPr lang="en-US" sz="2400" b="1" dirty="0">
                <a:effectLst/>
                <a:latin typeface="ATT Aleck Sans" panose="020B0503020203020204" pitchFamily="34" charset="0"/>
                <a:ea typeface="Times New Roman" panose="02020603050405020304" pitchFamily="18" charset="0"/>
              </a:rPr>
              <a:t>Cybersecurity:</a:t>
            </a:r>
            <a:r>
              <a:rPr lang="en-US" sz="2400" dirty="0">
                <a:effectLst/>
                <a:latin typeface="ATT Aleck Sans" panose="020B0503020203020204" pitchFamily="34"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a:p>
            <a:pPr marL="0" marR="0">
              <a:buNone/>
            </a:pPr>
            <a:r>
              <a:rPr lang="en-US" sz="2400" dirty="0">
                <a:effectLst/>
                <a:latin typeface="ATT Aleck Sans" panose="020B0503020203020204" pitchFamily="34" charset="0"/>
                <a:ea typeface="Times New Roman" panose="02020603050405020304" pitchFamily="18" charset="0"/>
              </a:rPr>
              <a:t>Personal data is not accessible to others.</a:t>
            </a:r>
            <a:endParaRPr lang="en-US" sz="2400"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B5023F33-75A8-9DFE-486E-30776DFF2569}"/>
              </a:ext>
            </a:extLst>
          </p:cNvPr>
          <p:cNvSpPr txBox="1"/>
          <p:nvPr/>
        </p:nvSpPr>
        <p:spPr>
          <a:xfrm>
            <a:off x="4477054" y="1799096"/>
            <a:ext cx="3084024" cy="1200329"/>
          </a:xfrm>
          <a:prstGeom prst="rect">
            <a:avLst/>
          </a:prstGeom>
          <a:noFill/>
        </p:spPr>
        <p:txBody>
          <a:bodyPr wrap="square">
            <a:spAutoFit/>
          </a:bodyPr>
          <a:lstStyle/>
          <a:p>
            <a:pPr marL="0" marR="0">
              <a:buNone/>
            </a:pPr>
            <a:r>
              <a:rPr lang="en-US" sz="2400" dirty="0">
                <a:effectLst/>
                <a:latin typeface="ATT Aleck Sans" panose="020B0503020203020204" pitchFamily="34" charset="0"/>
                <a:ea typeface="Times New Roman" panose="02020603050405020304" pitchFamily="18" charset="0"/>
              </a:rPr>
              <a:t>Devices work properly and are free from </a:t>
            </a:r>
            <a:r>
              <a:rPr lang="en-US" sz="2400" b="1" dirty="0">
                <a:effectLst/>
                <a:latin typeface="ATT Aleck Sans" panose="020B0503020203020204" pitchFamily="34" charset="0"/>
                <a:ea typeface="Times New Roman" panose="02020603050405020304" pitchFamily="18" charset="0"/>
              </a:rPr>
              <a:t>malware.</a:t>
            </a:r>
            <a:endParaRPr lang="en-US" sz="24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35185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60C30-FD53-4A19-4598-BF2B661F017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D64B8EC0-B483-6858-74E2-2C252107158C}"/>
              </a:ext>
            </a:extLst>
          </p:cNvPr>
          <p:cNvSpPr>
            <a:spLocks noGrp="1"/>
          </p:cNvSpPr>
          <p:nvPr>
            <p:ph type="sldNum" sz="quarter" idx="12"/>
          </p:nvPr>
        </p:nvSpPr>
        <p:spPr/>
        <p:txBody>
          <a:bodyPr/>
          <a:lstStyle/>
          <a:p>
            <a:fld id="{D852D4E8-E283-404D-80D7-3AF63315721A}" type="slidenum">
              <a:rPr lang="en-US" smtClean="0"/>
              <a:t>5</a:t>
            </a:fld>
            <a:endParaRPr lang="en-US"/>
          </a:p>
        </p:txBody>
      </p:sp>
      <p:sp>
        <p:nvSpPr>
          <p:cNvPr id="2" name="Content Placeholder 1">
            <a:extLst>
              <a:ext uri="{FF2B5EF4-FFF2-40B4-BE49-F238E27FC236}">
                <a16:creationId xmlns:a16="http://schemas.microsoft.com/office/drawing/2014/main" id="{96C9BFEC-84C1-1E8D-C30F-72197F34B416}"/>
              </a:ext>
            </a:extLst>
          </p:cNvPr>
          <p:cNvSpPr>
            <a:spLocks noGrp="1"/>
          </p:cNvSpPr>
          <p:nvPr>
            <p:ph idx="1"/>
          </p:nvPr>
        </p:nvSpPr>
        <p:spPr>
          <a:xfrm>
            <a:off x="4663440" y="1639824"/>
            <a:ext cx="4023359" cy="4325112"/>
          </a:xfrm>
        </p:spPr>
        <p:txBody>
          <a:bodyPr>
            <a:normAutofit/>
          </a:bodyPr>
          <a:lstStyle/>
          <a:p>
            <a:pPr rtl="0"/>
            <a:endParaRPr lang="en-US" sz="2400" b="0" i="0" u="none" strike="noStrike" kern="1200" baseline="0" dirty="0">
              <a:solidFill>
                <a:srgbClr val="000000"/>
              </a:solidFill>
              <a:latin typeface="ATT Aleck Sans" panose="020B0503020203020204" pitchFamily="34" charset="0"/>
            </a:endParaRPr>
          </a:p>
          <a:p>
            <a:pPr rtl="0"/>
            <a:r>
              <a:rPr lang="en-US" sz="2400" dirty="0">
                <a:solidFill>
                  <a:srgbClr val="000000"/>
                </a:solidFill>
              </a:rPr>
              <a:t>A</a:t>
            </a:r>
            <a:r>
              <a:rPr lang="en-US" sz="2400" b="0" i="0" u="none" strike="noStrike" kern="1200" baseline="0" dirty="0">
                <a:solidFill>
                  <a:srgbClr val="000000"/>
                </a:solidFill>
                <a:latin typeface="ATT Aleck Sans" panose="020B0503020203020204" pitchFamily="34" charset="0"/>
              </a:rPr>
              <a:t>lso known as malicious software</a:t>
            </a:r>
          </a:p>
          <a:p>
            <a:pPr rtl="0"/>
            <a:r>
              <a:rPr lang="en-US" sz="2400" dirty="0">
                <a:solidFill>
                  <a:srgbClr val="000000"/>
                </a:solidFill>
              </a:rPr>
              <a:t>It </a:t>
            </a:r>
            <a:r>
              <a:rPr lang="en-US" sz="2400" b="0" i="0" u="none" strike="noStrike" kern="1200" baseline="0" dirty="0">
                <a:solidFill>
                  <a:srgbClr val="000000"/>
                </a:solidFill>
                <a:latin typeface="ATT Aleck Sans" panose="020B0503020203020204" pitchFamily="34" charset="0"/>
              </a:rPr>
              <a:t>is a virus created to infect a computing device. </a:t>
            </a:r>
          </a:p>
          <a:p>
            <a:r>
              <a:rPr lang="en-US" sz="2250" dirty="0">
                <a:solidFill>
                  <a:srgbClr val="000000"/>
                </a:solidFill>
              </a:rPr>
              <a:t>It tracks your online activities.</a:t>
            </a:r>
            <a:endParaRPr lang="en-US" sz="2250" b="0" i="0" u="none" strike="noStrike" kern="1200" baseline="0" dirty="0">
              <a:solidFill>
                <a:srgbClr val="000000"/>
              </a:solidFill>
              <a:latin typeface="ATT Aleck Sans" panose="020B0503020203020204" pitchFamily="34" charset="0"/>
            </a:endParaRPr>
          </a:p>
        </p:txBody>
      </p:sp>
      <p:sp>
        <p:nvSpPr>
          <p:cNvPr id="9" name="Title 2">
            <a:extLst>
              <a:ext uri="{FF2B5EF4-FFF2-40B4-BE49-F238E27FC236}">
                <a16:creationId xmlns:a16="http://schemas.microsoft.com/office/drawing/2014/main" id="{F03740AB-3139-387B-8616-41A76A59AB08}"/>
              </a:ext>
            </a:extLst>
          </p:cNvPr>
          <p:cNvSpPr>
            <a:spLocks noGrp="1"/>
          </p:cNvSpPr>
          <p:nvPr>
            <p:ph type="title"/>
          </p:nvPr>
        </p:nvSpPr>
        <p:spPr/>
        <p:txBody>
          <a:bodyPr/>
          <a:lstStyle/>
          <a:p>
            <a:r>
              <a:rPr lang="en-US" dirty="0"/>
              <a:t>What is Malware?</a:t>
            </a:r>
          </a:p>
        </p:txBody>
      </p:sp>
      <p:pic>
        <p:nvPicPr>
          <p:cNvPr id="5" name="Picture 4">
            <a:extLst>
              <a:ext uri="{FF2B5EF4-FFF2-40B4-BE49-F238E27FC236}">
                <a16:creationId xmlns:a16="http://schemas.microsoft.com/office/drawing/2014/main" id="{086F3A72-9EF3-DC73-3683-B28E971B69EA}"/>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200" y="2052320"/>
            <a:ext cx="4023360" cy="2567709"/>
          </a:xfrm>
          <a:prstGeom prst="rect">
            <a:avLst/>
          </a:prstGeom>
        </p:spPr>
      </p:pic>
    </p:spTree>
    <p:custDataLst>
      <p:tags r:id="rId1"/>
    </p:custDataLst>
    <p:extLst>
      <p:ext uri="{BB962C8B-B14F-4D97-AF65-F5344CB8AC3E}">
        <p14:creationId xmlns:p14="http://schemas.microsoft.com/office/powerpoint/2010/main" val="3581779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BDDEF52-83A9-DC28-CEA5-E4BB8AE24B7E}"/>
              </a:ext>
            </a:extLst>
          </p:cNvPr>
          <p:cNvSpPr>
            <a:spLocks noGrp="1"/>
          </p:cNvSpPr>
          <p:nvPr>
            <p:ph type="sldNum" sz="quarter" idx="12"/>
          </p:nvPr>
        </p:nvSpPr>
        <p:spPr/>
        <p:txBody>
          <a:bodyPr/>
          <a:lstStyle/>
          <a:p>
            <a:fld id="{D852D4E8-E283-404D-80D7-3AF63315721A}" type="slidenum">
              <a:rPr lang="en-US" smtClean="0"/>
              <a:t>6</a:t>
            </a:fld>
            <a:endParaRPr lang="en-US"/>
          </a:p>
        </p:txBody>
      </p:sp>
      <p:sp>
        <p:nvSpPr>
          <p:cNvPr id="4" name="Title 3">
            <a:extLst>
              <a:ext uri="{FF2B5EF4-FFF2-40B4-BE49-F238E27FC236}">
                <a16:creationId xmlns:a16="http://schemas.microsoft.com/office/drawing/2014/main" id="{B7C31D7A-9806-4343-DCD0-91C527C0273B}"/>
              </a:ext>
            </a:extLst>
          </p:cNvPr>
          <p:cNvSpPr>
            <a:spLocks noGrp="1"/>
          </p:cNvSpPr>
          <p:nvPr>
            <p:ph type="title"/>
          </p:nvPr>
        </p:nvSpPr>
        <p:spPr/>
        <p:txBody>
          <a:bodyPr/>
          <a:lstStyle/>
          <a:p>
            <a:r>
              <a:rPr lang="en-US"/>
              <a:t>Online Activities</a:t>
            </a:r>
          </a:p>
        </p:txBody>
      </p:sp>
      <p:pic>
        <p:nvPicPr>
          <p:cNvPr id="11" name="Graphic 10">
            <a:extLst>
              <a:ext uri="{FF2B5EF4-FFF2-40B4-BE49-F238E27FC236}">
                <a16:creationId xmlns:a16="http://schemas.microsoft.com/office/drawing/2014/main" id="{FFBABD14-417F-1040-A665-F995275CAC50}"/>
              </a:ext>
              <a:ext uri="{C183D7F6-B498-43B3-948B-1728B52AA6E4}">
                <adec:decorative xmlns:adec="http://schemas.microsoft.com/office/drawing/2017/decorative" val="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90225" y="3971460"/>
            <a:ext cx="914400" cy="914400"/>
          </a:xfrm>
          <a:prstGeom prst="rect">
            <a:avLst/>
          </a:prstGeom>
        </p:spPr>
      </p:pic>
      <p:pic>
        <p:nvPicPr>
          <p:cNvPr id="13" name="Graphic 12">
            <a:extLst>
              <a:ext uri="{FF2B5EF4-FFF2-40B4-BE49-F238E27FC236}">
                <a16:creationId xmlns:a16="http://schemas.microsoft.com/office/drawing/2014/main" id="{B57D944B-54A4-22E4-C877-F6E4BADB248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79710" y="2590800"/>
            <a:ext cx="914400" cy="914400"/>
          </a:xfrm>
          <a:prstGeom prst="rect">
            <a:avLst/>
          </a:prstGeom>
        </p:spPr>
      </p:pic>
      <p:pic>
        <p:nvPicPr>
          <p:cNvPr id="15" name="Graphic 14">
            <a:extLst>
              <a:ext uri="{FF2B5EF4-FFF2-40B4-BE49-F238E27FC236}">
                <a16:creationId xmlns:a16="http://schemas.microsoft.com/office/drawing/2014/main" id="{A9C4ECC3-7EA2-C8ED-149D-6CD3DE368DB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483955" y="1464686"/>
            <a:ext cx="914400" cy="914400"/>
          </a:xfrm>
          <a:prstGeom prst="rect">
            <a:avLst/>
          </a:prstGeom>
        </p:spPr>
      </p:pic>
      <p:pic>
        <p:nvPicPr>
          <p:cNvPr id="17" name="Graphic 16">
            <a:extLst>
              <a:ext uri="{FF2B5EF4-FFF2-40B4-BE49-F238E27FC236}">
                <a16:creationId xmlns:a16="http://schemas.microsoft.com/office/drawing/2014/main" id="{074E8237-B3A2-862E-2821-55C91F7BF15C}"/>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90225" y="2597726"/>
            <a:ext cx="914400" cy="914400"/>
          </a:xfrm>
          <a:prstGeom prst="rect">
            <a:avLst/>
          </a:prstGeom>
        </p:spPr>
      </p:pic>
      <p:pic>
        <p:nvPicPr>
          <p:cNvPr id="19" name="Graphic 18">
            <a:extLst>
              <a:ext uri="{FF2B5EF4-FFF2-40B4-BE49-F238E27FC236}">
                <a16:creationId xmlns:a16="http://schemas.microsoft.com/office/drawing/2014/main" id="{757A653B-1810-3747-9215-FA20E72ACF47}"/>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214907" y="1453659"/>
            <a:ext cx="914400" cy="914400"/>
          </a:xfrm>
          <a:prstGeom prst="rect">
            <a:avLst/>
          </a:prstGeom>
        </p:spPr>
      </p:pic>
      <p:pic>
        <p:nvPicPr>
          <p:cNvPr id="20" name="Graphic 19">
            <a:extLst>
              <a:ext uri="{FF2B5EF4-FFF2-40B4-BE49-F238E27FC236}">
                <a16:creationId xmlns:a16="http://schemas.microsoft.com/office/drawing/2014/main" id="{01E1D876-93C9-2BC0-484A-3AE2B2DE6686}"/>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879710" y="3928629"/>
            <a:ext cx="914400" cy="914400"/>
          </a:xfrm>
          <a:prstGeom prst="rect">
            <a:avLst/>
          </a:prstGeom>
        </p:spPr>
      </p:pic>
      <p:pic>
        <p:nvPicPr>
          <p:cNvPr id="22" name="Graphic 21">
            <a:extLst>
              <a:ext uri="{FF2B5EF4-FFF2-40B4-BE49-F238E27FC236}">
                <a16:creationId xmlns:a16="http://schemas.microsoft.com/office/drawing/2014/main" id="{59C89599-9CDB-D6CE-2CCC-07D4A3B0C632}"/>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897469" y="5410200"/>
            <a:ext cx="914400" cy="914400"/>
          </a:xfrm>
          <a:prstGeom prst="rect">
            <a:avLst/>
          </a:prstGeom>
        </p:spPr>
      </p:pic>
      <p:pic>
        <p:nvPicPr>
          <p:cNvPr id="23" name="Graphic 22">
            <a:extLst>
              <a:ext uri="{FF2B5EF4-FFF2-40B4-BE49-F238E27FC236}">
                <a16:creationId xmlns:a16="http://schemas.microsoft.com/office/drawing/2014/main" id="{E71581EC-4772-144E-5959-F825DE4CC594}"/>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894133" y="5327074"/>
            <a:ext cx="1066799" cy="1066799"/>
          </a:xfrm>
          <a:prstGeom prst="rect">
            <a:avLst/>
          </a:prstGeom>
        </p:spPr>
      </p:pic>
      <p:pic>
        <p:nvPicPr>
          <p:cNvPr id="25" name="Graphic 24">
            <a:extLst>
              <a:ext uri="{FF2B5EF4-FFF2-40B4-BE49-F238E27FC236}">
                <a16:creationId xmlns:a16="http://schemas.microsoft.com/office/drawing/2014/main" id="{827EC7CC-6EA5-8847-DB91-75B9A4994479}"/>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3919113" y="1519670"/>
            <a:ext cx="914400" cy="914400"/>
          </a:xfrm>
          <a:prstGeom prst="rect">
            <a:avLst/>
          </a:prstGeom>
        </p:spPr>
      </p:pic>
      <p:pic>
        <p:nvPicPr>
          <p:cNvPr id="27" name="Content Placeholder 12" descr="Smartphone menu page.">
            <a:extLst>
              <a:ext uri="{FF2B5EF4-FFF2-40B4-BE49-F238E27FC236}">
                <a16:creationId xmlns:a16="http://schemas.microsoft.com/office/drawing/2014/main" id="{8B036400-276F-FA2A-D826-E8E3BCA121DA}"/>
              </a:ext>
            </a:extLst>
          </p:cNvPr>
          <p:cNvPicPr>
            <a:picLocks noChangeAspect="1"/>
          </p:cNvPicPr>
          <p:nvPr/>
        </p:nvPicPr>
        <p:blipFill>
          <a:blip r:embed="rId21" cstate="screen">
            <a:extLst>
              <a:ext uri="{28A0092B-C50C-407E-A947-70E740481C1C}">
                <a14:useLocalDpi xmlns:a14="http://schemas.microsoft.com/office/drawing/2010/main"/>
              </a:ext>
            </a:extLst>
          </a:blip>
          <a:srcRect/>
          <a:stretch/>
        </p:blipFill>
        <p:spPr>
          <a:xfrm>
            <a:off x="3566094" y="2537680"/>
            <a:ext cx="1920240" cy="3949102"/>
          </a:xfrm>
          <a:prstGeom prst="rect">
            <a:avLst/>
          </a:prstGeom>
        </p:spPr>
      </p:pic>
    </p:spTree>
    <p:extLst>
      <p:ext uri="{BB962C8B-B14F-4D97-AF65-F5344CB8AC3E}">
        <p14:creationId xmlns:p14="http://schemas.microsoft.com/office/powerpoint/2010/main" val="3324935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06501-988F-B89D-7768-73AE5DBC9C6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F1CE26C-F2A8-C1E7-F8B0-326A350FAEC5}"/>
              </a:ext>
            </a:extLst>
          </p:cNvPr>
          <p:cNvSpPr>
            <a:spLocks noGrp="1"/>
          </p:cNvSpPr>
          <p:nvPr>
            <p:ph type="title"/>
          </p:nvPr>
        </p:nvSpPr>
        <p:spPr>
          <a:xfrm>
            <a:off x="457200" y="520589"/>
            <a:ext cx="8229600" cy="1066800"/>
          </a:xfrm>
        </p:spPr>
        <p:txBody>
          <a:bodyPr vert="horz" lIns="91440" tIns="45720" rIns="91440" bIns="45720" anchor="ctr">
            <a:normAutofit/>
          </a:bodyPr>
          <a:lstStyle/>
          <a:p>
            <a:r>
              <a:rPr lang="en-US" dirty="0">
                <a:latin typeface="ATT Aleck Sans"/>
                <a:cs typeface="ATT Aleck Sans"/>
              </a:rPr>
              <a:t>Feeling Safe Online: Discussion</a:t>
            </a:r>
            <a:endParaRPr lang="en-US" dirty="0"/>
          </a:p>
        </p:txBody>
      </p:sp>
      <p:sp>
        <p:nvSpPr>
          <p:cNvPr id="4" name="Slide Number Placeholder 3">
            <a:extLst>
              <a:ext uri="{FF2B5EF4-FFF2-40B4-BE49-F238E27FC236}">
                <a16:creationId xmlns:a16="http://schemas.microsoft.com/office/drawing/2014/main" id="{60FAD91B-1813-1025-BC29-CCCBD856551D}"/>
              </a:ext>
            </a:extLst>
          </p:cNvPr>
          <p:cNvSpPr>
            <a:spLocks noGrp="1"/>
          </p:cNvSpPr>
          <p:nvPr>
            <p:ph type="sldNum" sz="quarter" idx="12"/>
          </p:nvPr>
        </p:nvSpPr>
        <p:spPr/>
        <p:txBody>
          <a:bodyPr/>
          <a:lstStyle/>
          <a:p>
            <a:fld id="{D852D4E8-E283-404D-80D7-3AF63315721A}" type="slidenum">
              <a:rPr lang="en-US" smtClean="0"/>
              <a:t>7</a:t>
            </a:fld>
            <a:endParaRPr lang="en-US"/>
          </a:p>
        </p:txBody>
      </p:sp>
      <p:pic>
        <p:nvPicPr>
          <p:cNvPr id="5" name="Picture 4" descr="Question mark in a thought bubble.">
            <a:extLst>
              <a:ext uri="{FF2B5EF4-FFF2-40B4-BE49-F238E27FC236}">
                <a16:creationId xmlns:a16="http://schemas.microsoft.com/office/drawing/2014/main" id="{06923C12-116B-2821-CA51-886E90CD96C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AD79E113-17A7-EEC0-E21E-F43448713597}"/>
              </a:ext>
            </a:extLst>
          </p:cNvPr>
          <p:cNvSpPr txBox="1"/>
          <p:nvPr/>
        </p:nvSpPr>
        <p:spPr>
          <a:xfrm>
            <a:off x="457200" y="1703273"/>
            <a:ext cx="4975411" cy="1938992"/>
          </a:xfrm>
          <a:prstGeom prst="rect">
            <a:avLst/>
          </a:prstGeom>
          <a:noFill/>
        </p:spPr>
        <p:txBody>
          <a:bodyPr wrap="square" rtlCol="0">
            <a:spAutoFit/>
          </a:bodyPr>
          <a:lstStyle/>
          <a:p>
            <a:pPr rtl="0"/>
            <a:r>
              <a:rPr lang="en-US" sz="2400" b="0" i="0" u="none" strike="noStrike" kern="1200" baseline="0" dirty="0">
                <a:solidFill>
                  <a:srgbClr val="000000"/>
                </a:solidFill>
                <a:latin typeface="ATT Aleck Sans" panose="020B0503020203020204" pitchFamily="34" charset="0"/>
              </a:rPr>
              <a:t>Have you ever felt unsafe doing something online? </a:t>
            </a:r>
          </a:p>
          <a:p>
            <a:pPr rtl="0"/>
            <a:endParaRPr lang="en-US" sz="2400" dirty="0">
              <a:solidFill>
                <a:srgbClr val="000000"/>
              </a:solidFill>
              <a:latin typeface="ATT Aleck Sans" panose="020B0503020203020204" pitchFamily="34" charset="0"/>
            </a:endParaRPr>
          </a:p>
          <a:p>
            <a:r>
              <a:rPr lang="en-US" sz="2400" b="0" i="0" u="none" strike="noStrike" kern="1200" baseline="0" dirty="0">
                <a:solidFill>
                  <a:srgbClr val="000000"/>
                </a:solidFill>
                <a:latin typeface="ATT Aleck Sans" panose="020B0503020203020204" pitchFamily="34" charset="0"/>
              </a:rPr>
              <a:t>Why did you feel </a:t>
            </a:r>
            <a:r>
              <a:rPr lang="en-US" sz="2400" dirty="0">
                <a:solidFill>
                  <a:srgbClr val="000000"/>
                </a:solidFill>
                <a:latin typeface="ATT Aleck Sans" panose="020B0503020203020204" pitchFamily="34" charset="0"/>
              </a:rPr>
              <a:t>unsafe, and w</a:t>
            </a:r>
            <a:r>
              <a:rPr lang="en-US" sz="2400" b="0" i="0" u="none" strike="noStrike" kern="1200" baseline="0" dirty="0">
                <a:solidFill>
                  <a:srgbClr val="000000"/>
                </a:solidFill>
                <a:latin typeface="ATT Aleck Sans" panose="020B0503020203020204" pitchFamily="34" charset="0"/>
              </a:rPr>
              <a:t>hat did you do to protect yourself?</a:t>
            </a:r>
          </a:p>
        </p:txBody>
      </p:sp>
    </p:spTree>
    <p:custDataLst>
      <p:tags r:id="rId1"/>
    </p:custDataLst>
    <p:extLst>
      <p:ext uri="{BB962C8B-B14F-4D97-AF65-F5344CB8AC3E}">
        <p14:creationId xmlns:p14="http://schemas.microsoft.com/office/powerpoint/2010/main" val="3657295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4FEFD-375A-87C6-16E5-BEBEEEA4745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11AF70E-B866-A0D5-5286-46BEFF42C8D5}"/>
              </a:ext>
            </a:extLst>
          </p:cNvPr>
          <p:cNvSpPr>
            <a:spLocks noGrp="1"/>
          </p:cNvSpPr>
          <p:nvPr>
            <p:ph type="title"/>
          </p:nvPr>
        </p:nvSpPr>
        <p:spPr>
          <a:xfrm>
            <a:off x="457200" y="541617"/>
            <a:ext cx="8229600" cy="1066800"/>
          </a:xfrm>
        </p:spPr>
        <p:txBody>
          <a:bodyPr/>
          <a:lstStyle/>
          <a:p>
            <a:r>
              <a:rPr lang="en-US"/>
              <a:t>Personal Accounts</a:t>
            </a:r>
          </a:p>
        </p:txBody>
      </p:sp>
      <p:sp>
        <p:nvSpPr>
          <p:cNvPr id="4" name="Slide Number Placeholder 3">
            <a:extLst>
              <a:ext uri="{FF2B5EF4-FFF2-40B4-BE49-F238E27FC236}">
                <a16:creationId xmlns:a16="http://schemas.microsoft.com/office/drawing/2014/main" id="{F5AD4AB0-94C7-F8CB-6E01-C1769EC9B1F7}"/>
              </a:ext>
            </a:extLst>
          </p:cNvPr>
          <p:cNvSpPr>
            <a:spLocks noGrp="1"/>
          </p:cNvSpPr>
          <p:nvPr>
            <p:ph type="sldNum" sz="quarter" idx="12"/>
          </p:nvPr>
        </p:nvSpPr>
        <p:spPr/>
        <p:txBody>
          <a:bodyPr/>
          <a:lstStyle/>
          <a:p>
            <a:fld id="{D852D4E8-E283-404D-80D7-3AF63315721A}" type="slidenum">
              <a:rPr lang="en-US" smtClean="0"/>
              <a:t>8</a:t>
            </a:fld>
            <a:endParaRPr lang="en-US"/>
          </a:p>
        </p:txBody>
      </p:sp>
      <p:pic>
        <p:nvPicPr>
          <p:cNvPr id="5" name="Picture 4" descr="A screenshot of a login form.">
            <a:extLst>
              <a:ext uri="{FF2B5EF4-FFF2-40B4-BE49-F238E27FC236}">
                <a16:creationId xmlns:a16="http://schemas.microsoft.com/office/drawing/2014/main" id="{52D4E95B-E5DE-5C3D-7246-4FD43E2898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08541" y="1825924"/>
            <a:ext cx="4112540" cy="4212567"/>
          </a:xfrm>
          <a:prstGeom prst="rect">
            <a:avLst/>
          </a:prstGeom>
        </p:spPr>
      </p:pic>
    </p:spTree>
    <p:custDataLst>
      <p:tags r:id="rId1"/>
    </p:custDataLst>
    <p:extLst>
      <p:ext uri="{BB962C8B-B14F-4D97-AF65-F5344CB8AC3E}">
        <p14:creationId xmlns:p14="http://schemas.microsoft.com/office/powerpoint/2010/main" val="3445438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E6B65-1E7B-04F5-7DCF-182CDAA6354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47B0FB5-5FF0-C829-2009-A20DF2E210DB}"/>
              </a:ext>
            </a:extLst>
          </p:cNvPr>
          <p:cNvSpPr>
            <a:spLocks noGrp="1"/>
          </p:cNvSpPr>
          <p:nvPr>
            <p:ph type="title"/>
          </p:nvPr>
        </p:nvSpPr>
        <p:spPr>
          <a:xfrm>
            <a:off x="457200" y="435004"/>
            <a:ext cx="8229600" cy="1066800"/>
          </a:xfrm>
        </p:spPr>
        <p:txBody>
          <a:bodyPr vert="horz" lIns="91440" tIns="45720" rIns="91440" bIns="45720" anchor="ctr">
            <a:normAutofit/>
          </a:bodyPr>
          <a:lstStyle/>
          <a:p>
            <a:r>
              <a:rPr lang="en-US" dirty="0">
                <a:latin typeface="ATT Aleck Sans"/>
                <a:cs typeface="ATT Aleck Sans"/>
              </a:rPr>
              <a:t>Personal Accounts: Discussion</a:t>
            </a:r>
            <a:endParaRPr lang="en-US" dirty="0"/>
          </a:p>
        </p:txBody>
      </p:sp>
      <p:sp>
        <p:nvSpPr>
          <p:cNvPr id="4" name="Slide Number Placeholder 3">
            <a:extLst>
              <a:ext uri="{FF2B5EF4-FFF2-40B4-BE49-F238E27FC236}">
                <a16:creationId xmlns:a16="http://schemas.microsoft.com/office/drawing/2014/main" id="{00BA1F87-1833-40B1-77CF-6D5CE28B0D9B}"/>
              </a:ext>
            </a:extLst>
          </p:cNvPr>
          <p:cNvSpPr>
            <a:spLocks noGrp="1"/>
          </p:cNvSpPr>
          <p:nvPr>
            <p:ph type="sldNum" sz="quarter" idx="12"/>
          </p:nvPr>
        </p:nvSpPr>
        <p:spPr/>
        <p:txBody>
          <a:bodyPr/>
          <a:lstStyle/>
          <a:p>
            <a:fld id="{D852D4E8-E283-404D-80D7-3AF63315721A}" type="slidenum">
              <a:rPr lang="en-US" smtClean="0"/>
              <a:t>9</a:t>
            </a:fld>
            <a:endParaRPr lang="en-US"/>
          </a:p>
        </p:txBody>
      </p:sp>
      <p:pic>
        <p:nvPicPr>
          <p:cNvPr id="5" name="Picture 4" descr="Question mark in a thought bubble.">
            <a:extLst>
              <a:ext uri="{FF2B5EF4-FFF2-40B4-BE49-F238E27FC236}">
                <a16:creationId xmlns:a16="http://schemas.microsoft.com/office/drawing/2014/main" id="{6D90FC5D-BB2A-7965-F79C-23A4D62BCFD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A5B141C8-5256-44E7-99EA-3F805962BA4D}"/>
              </a:ext>
            </a:extLst>
          </p:cNvPr>
          <p:cNvSpPr txBox="1"/>
          <p:nvPr/>
        </p:nvSpPr>
        <p:spPr>
          <a:xfrm>
            <a:off x="457200" y="1703273"/>
            <a:ext cx="5306096" cy="1200329"/>
          </a:xfrm>
          <a:prstGeom prst="rect">
            <a:avLst/>
          </a:prstGeom>
          <a:noFill/>
        </p:spPr>
        <p:txBody>
          <a:bodyPr wrap="square" rtlCol="0">
            <a:spAutoFit/>
          </a:bodyPr>
          <a:lstStyle/>
          <a:p>
            <a:r>
              <a:rPr lang="en-US" sz="2400" dirty="0">
                <a:cs typeface="ATT Aleck Sans" panose="020B0503020203020204" pitchFamily="34" charset="0"/>
              </a:rPr>
              <a:t>What kinds of online accounts have you created? </a:t>
            </a:r>
          </a:p>
          <a:p>
            <a:endParaRPr lang="en-US" sz="2400" dirty="0">
              <a:cs typeface="ATT Aleck Sans" panose="020B0503020203020204" pitchFamily="34" charset="0"/>
            </a:endParaRPr>
          </a:p>
        </p:txBody>
      </p:sp>
    </p:spTree>
    <p:custDataLst>
      <p:tags r:id="rId1"/>
    </p:custDataLst>
    <p:extLst>
      <p:ext uri="{BB962C8B-B14F-4D97-AF65-F5344CB8AC3E}">
        <p14:creationId xmlns:p14="http://schemas.microsoft.com/office/powerpoint/2010/main" val="3121068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BC87559-8DA5-7E76-F34F-2BEF97A4F890}"/>
              </a:ext>
            </a:extLst>
          </p:cNvPr>
          <p:cNvSpPr>
            <a:spLocks noGrp="1"/>
          </p:cNvSpPr>
          <p:nvPr>
            <p:ph type="sldNum" sz="quarter" idx="12"/>
          </p:nvPr>
        </p:nvSpPr>
        <p:spPr/>
        <p:txBody>
          <a:bodyPr/>
          <a:lstStyle/>
          <a:p>
            <a:fld id="{D852D4E8-E283-404D-80D7-3AF63315721A}" type="slidenum">
              <a:rPr lang="en-US" smtClean="0"/>
              <a:t>10</a:t>
            </a:fld>
            <a:endParaRPr lang="en-US"/>
          </a:p>
        </p:txBody>
      </p:sp>
      <p:sp>
        <p:nvSpPr>
          <p:cNvPr id="4" name="Title 3">
            <a:extLst>
              <a:ext uri="{FF2B5EF4-FFF2-40B4-BE49-F238E27FC236}">
                <a16:creationId xmlns:a16="http://schemas.microsoft.com/office/drawing/2014/main" id="{5A2A527C-F46B-A54A-59C5-C071D5AD6700}"/>
              </a:ext>
            </a:extLst>
          </p:cNvPr>
          <p:cNvSpPr>
            <a:spLocks noGrp="1"/>
          </p:cNvSpPr>
          <p:nvPr>
            <p:ph type="title"/>
          </p:nvPr>
        </p:nvSpPr>
        <p:spPr/>
        <p:txBody>
          <a:bodyPr/>
          <a:lstStyle/>
          <a:p>
            <a:r>
              <a:rPr lang="en-US"/>
              <a:t>Personal Accounts</a:t>
            </a:r>
          </a:p>
        </p:txBody>
      </p:sp>
      <p:pic>
        <p:nvPicPr>
          <p:cNvPr id="5" name="Picture 4" descr="A screenshot of a login form.">
            <a:extLst>
              <a:ext uri="{FF2B5EF4-FFF2-40B4-BE49-F238E27FC236}">
                <a16:creationId xmlns:a16="http://schemas.microsoft.com/office/drawing/2014/main" id="{8F52B624-C7ED-9774-B1C0-4B9A3B492D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8541" y="1825924"/>
            <a:ext cx="4112540" cy="4212567"/>
          </a:xfrm>
          <a:prstGeom prst="rect">
            <a:avLst/>
          </a:prstGeom>
        </p:spPr>
      </p:pic>
    </p:spTree>
    <p:extLst>
      <p:ext uri="{BB962C8B-B14F-4D97-AF65-F5344CB8AC3E}">
        <p14:creationId xmlns:p14="http://schemas.microsoft.com/office/powerpoint/2010/main" val="4158658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FB652-220F-7D07-B17B-FB6BC9251DC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7FABE2E-626A-47E4-4D39-96F4376518DA}"/>
              </a:ext>
            </a:extLst>
          </p:cNvPr>
          <p:cNvSpPr>
            <a:spLocks noGrp="1"/>
          </p:cNvSpPr>
          <p:nvPr>
            <p:ph type="title"/>
          </p:nvPr>
        </p:nvSpPr>
        <p:spPr>
          <a:xfrm>
            <a:off x="438150" y="454729"/>
            <a:ext cx="8229600" cy="1066800"/>
          </a:xfrm>
        </p:spPr>
        <p:txBody>
          <a:bodyPr vert="horz" lIns="91440" tIns="45720" rIns="91440" bIns="45720" anchor="ctr">
            <a:normAutofit/>
          </a:bodyPr>
          <a:lstStyle/>
          <a:p>
            <a:r>
              <a:rPr lang="en-US" dirty="0">
                <a:latin typeface="ATT Aleck Sans"/>
                <a:cs typeface="ATT Aleck Sans"/>
              </a:rPr>
              <a:t>Strong Passwords: Discussion</a:t>
            </a:r>
            <a:endParaRPr lang="en-US" dirty="0"/>
          </a:p>
        </p:txBody>
      </p:sp>
      <p:sp>
        <p:nvSpPr>
          <p:cNvPr id="4" name="Slide Number Placeholder 3">
            <a:extLst>
              <a:ext uri="{FF2B5EF4-FFF2-40B4-BE49-F238E27FC236}">
                <a16:creationId xmlns:a16="http://schemas.microsoft.com/office/drawing/2014/main" id="{BF51BD5A-119F-EAD6-0A3D-36862C811C5C}"/>
              </a:ext>
            </a:extLst>
          </p:cNvPr>
          <p:cNvSpPr>
            <a:spLocks noGrp="1"/>
          </p:cNvSpPr>
          <p:nvPr>
            <p:ph type="sldNum" sz="quarter" idx="12"/>
          </p:nvPr>
        </p:nvSpPr>
        <p:spPr/>
        <p:txBody>
          <a:bodyPr/>
          <a:lstStyle/>
          <a:p>
            <a:fld id="{D852D4E8-E283-404D-80D7-3AF63315721A}" type="slidenum">
              <a:rPr lang="en-US" smtClean="0"/>
              <a:t>11</a:t>
            </a:fld>
            <a:endParaRPr lang="en-US"/>
          </a:p>
        </p:txBody>
      </p:sp>
      <p:pic>
        <p:nvPicPr>
          <p:cNvPr id="5" name="Picture 4" descr="Question mark in a thought bubble.">
            <a:extLst>
              <a:ext uri="{FF2B5EF4-FFF2-40B4-BE49-F238E27FC236}">
                <a16:creationId xmlns:a16="http://schemas.microsoft.com/office/drawing/2014/main" id="{B5FC2963-2BA4-6C0B-CBE4-B6B2688CEF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7" name="TextBox 6">
            <a:extLst>
              <a:ext uri="{FF2B5EF4-FFF2-40B4-BE49-F238E27FC236}">
                <a16:creationId xmlns:a16="http://schemas.microsoft.com/office/drawing/2014/main" id="{1119BD15-6950-AF61-A4E3-382A791FE8B0}"/>
              </a:ext>
            </a:extLst>
          </p:cNvPr>
          <p:cNvSpPr txBox="1"/>
          <p:nvPr/>
        </p:nvSpPr>
        <p:spPr>
          <a:xfrm>
            <a:off x="457199" y="1670164"/>
            <a:ext cx="5846619" cy="1569660"/>
          </a:xfrm>
          <a:prstGeom prst="rect">
            <a:avLst/>
          </a:prstGeom>
          <a:noFill/>
        </p:spPr>
        <p:txBody>
          <a:bodyPr wrap="square">
            <a:spAutoFit/>
          </a:bodyPr>
          <a:lstStyle/>
          <a:p>
            <a:pPr marR="0" indent="12700">
              <a:buNone/>
            </a:pPr>
            <a:r>
              <a:rPr lang="en-US" sz="2400" dirty="0">
                <a:effectLst/>
                <a:latin typeface="ATT Aleck Sans" panose="020B0503020203020204" pitchFamily="34" charset="0"/>
                <a:ea typeface="Times New Roman" panose="02020603050405020304" pitchFamily="18" charset="0"/>
              </a:rPr>
              <a:t>How do you come up with a password? </a:t>
            </a:r>
          </a:p>
          <a:p>
            <a:pPr marR="0" indent="12700">
              <a:buNone/>
            </a:pPr>
            <a:endParaRPr lang="en-US" sz="2400" dirty="0">
              <a:latin typeface="ATT Aleck Sans" panose="020B0503020203020204" pitchFamily="34" charset="0"/>
              <a:ea typeface="Times New Roman" panose="02020603050405020304" pitchFamily="18" charset="0"/>
            </a:endParaRPr>
          </a:p>
          <a:p>
            <a:pPr marR="0" indent="12700">
              <a:buNone/>
            </a:pPr>
            <a:endParaRPr lang="en-US" sz="2400" dirty="0">
              <a:effectLst/>
              <a:latin typeface="Times New Roman" panose="02020603050405020304" pitchFamily="18" charset="0"/>
              <a:ea typeface="Times New Roman" panose="02020603050405020304" pitchFamily="18" charset="0"/>
            </a:endParaRPr>
          </a:p>
          <a:p>
            <a:pPr marL="0" marR="0">
              <a:buNone/>
            </a:pPr>
            <a:r>
              <a:rPr lang="en-US" sz="2400" dirty="0">
                <a:effectLst/>
                <a:latin typeface="ATT Aleck Sans" panose="020B0503020203020204" pitchFamily="34" charset="0"/>
                <a:ea typeface="Times New Roman" panose="02020603050405020304" pitchFamily="18" charset="0"/>
              </a:rPr>
              <a:t>How do you make it strong and secure?</a:t>
            </a:r>
            <a:endParaRPr lang="en-US" sz="24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925965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C0053-2C8A-9679-850B-F90A7B636BD1}"/>
            </a:ext>
          </a:extLst>
        </p:cNvPr>
        <p:cNvGrpSpPr/>
        <p:nvPr/>
      </p:nvGrpSpPr>
      <p:grpSpPr>
        <a:xfrm>
          <a:off x="0" y="0"/>
          <a:ext cx="0" cy="0"/>
          <a:chOff x="0" y="0"/>
          <a:chExt cx="0" cy="0"/>
        </a:xfrm>
      </p:grpSpPr>
      <p:pic>
        <p:nvPicPr>
          <p:cNvPr id="6" name="Content Placeholder 5" descr="Sign-up form to create a new account. It includes a username text box, a password text box, a confirm password text box, and a Create Account button. ">
            <a:extLst>
              <a:ext uri="{FF2B5EF4-FFF2-40B4-BE49-F238E27FC236}">
                <a16:creationId xmlns:a16="http://schemas.microsoft.com/office/drawing/2014/main" id="{EC9B9021-075A-E458-5C42-9C8DDEDF9C48}"/>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616426" y="1600200"/>
            <a:ext cx="3686875" cy="4777890"/>
          </a:xfrm>
        </p:spPr>
      </p:pic>
      <p:sp>
        <p:nvSpPr>
          <p:cNvPr id="3" name="Title 2">
            <a:extLst>
              <a:ext uri="{FF2B5EF4-FFF2-40B4-BE49-F238E27FC236}">
                <a16:creationId xmlns:a16="http://schemas.microsoft.com/office/drawing/2014/main" id="{1FFDD779-87E5-F6B6-665D-B0445063C74B}"/>
              </a:ext>
            </a:extLst>
          </p:cNvPr>
          <p:cNvSpPr>
            <a:spLocks noGrp="1"/>
          </p:cNvSpPr>
          <p:nvPr>
            <p:ph type="title"/>
          </p:nvPr>
        </p:nvSpPr>
        <p:spPr>
          <a:xfrm>
            <a:off x="367054" y="479910"/>
            <a:ext cx="8229600" cy="1066800"/>
          </a:xfrm>
        </p:spPr>
        <p:txBody>
          <a:bodyPr/>
          <a:lstStyle/>
          <a:p>
            <a:r>
              <a:rPr lang="en-US" dirty="0"/>
              <a:t>Common Requirements</a:t>
            </a:r>
          </a:p>
        </p:txBody>
      </p:sp>
      <p:sp>
        <p:nvSpPr>
          <p:cNvPr id="4" name="Slide Number Placeholder 3">
            <a:extLst>
              <a:ext uri="{FF2B5EF4-FFF2-40B4-BE49-F238E27FC236}">
                <a16:creationId xmlns:a16="http://schemas.microsoft.com/office/drawing/2014/main" id="{B5563E40-2084-46D6-32DC-DABAF9497D8F}"/>
              </a:ext>
            </a:extLst>
          </p:cNvPr>
          <p:cNvSpPr>
            <a:spLocks noGrp="1"/>
          </p:cNvSpPr>
          <p:nvPr>
            <p:ph type="sldNum" sz="quarter" idx="12"/>
          </p:nvPr>
        </p:nvSpPr>
        <p:spPr/>
        <p:txBody>
          <a:bodyPr/>
          <a:lstStyle/>
          <a:p>
            <a:fld id="{D852D4E8-E283-404D-80D7-3AF63315721A}" type="slidenum">
              <a:rPr lang="en-US" smtClean="0"/>
              <a:t>12</a:t>
            </a:fld>
            <a:endParaRPr lang="en-US"/>
          </a:p>
        </p:txBody>
      </p:sp>
      <p:sp>
        <p:nvSpPr>
          <p:cNvPr id="5" name="TextBox 4">
            <a:extLst>
              <a:ext uri="{FF2B5EF4-FFF2-40B4-BE49-F238E27FC236}">
                <a16:creationId xmlns:a16="http://schemas.microsoft.com/office/drawing/2014/main" id="{FE544037-A71B-3BEB-77F6-0B96B005CF58}"/>
              </a:ext>
            </a:extLst>
          </p:cNvPr>
          <p:cNvSpPr txBox="1"/>
          <p:nvPr/>
        </p:nvSpPr>
        <p:spPr>
          <a:xfrm>
            <a:off x="5036229" y="2413337"/>
            <a:ext cx="3491345" cy="2616101"/>
          </a:xfrm>
          <a:prstGeom prst="rect">
            <a:avLst/>
          </a:prstGeom>
          <a:noFill/>
        </p:spPr>
        <p:txBody>
          <a:bodyPr wrap="square">
            <a:spAutoFit/>
          </a:bodyPr>
          <a:lstStyle/>
          <a:p>
            <a:pPr marR="0" indent="12700">
              <a:buNone/>
            </a:pPr>
            <a:r>
              <a:rPr lang="en-US" sz="2200" dirty="0">
                <a:effectLst/>
                <a:latin typeface="ATT Aleck Sans" panose="020B0503020203020204" pitchFamily="34" charset="0"/>
                <a:ea typeface="Calibri" panose="020F0502020204030204" pitchFamily="34" charset="0"/>
              </a:rPr>
              <a:t>Can usually include:</a:t>
            </a:r>
            <a:br>
              <a:rPr lang="en-US" sz="2200" dirty="0">
                <a:effectLst/>
                <a:latin typeface="ATT Aleck Sans" panose="020B0503020203020204" pitchFamily="34" charset="0"/>
                <a:ea typeface="Calibri" panose="020F0502020204030204" pitchFamily="34" charset="0"/>
              </a:rPr>
            </a:br>
            <a:endParaRPr lang="en-US" sz="2200" dirty="0">
              <a:effectLst/>
              <a:latin typeface="Times New Roman" panose="02020603050405020304" pitchFamily="18" charset="0"/>
              <a:ea typeface="Times New Roman" panose="02020603050405020304" pitchFamily="18" charset="0"/>
            </a:endParaRPr>
          </a:p>
          <a:p>
            <a:pPr marL="342900" marR="0" lvl="0" indent="-342900">
              <a:buFont typeface="Arial" panose="020B0604020202020204" pitchFamily="34" charset="0"/>
              <a:buChar char="•"/>
              <a:tabLst>
                <a:tab pos="457200" algn="l"/>
                <a:tab pos="685800" algn="l"/>
              </a:tabLst>
            </a:pPr>
            <a:r>
              <a:rPr lang="en-US" sz="2000" dirty="0">
                <a:effectLst/>
                <a:latin typeface="ATT Aleck Sans" panose="020B0503020203020204" pitchFamily="34" charset="0"/>
                <a:ea typeface="Calibri" panose="020F0502020204030204" pitchFamily="34" charset="0"/>
                <a:cs typeface="Times New Roman" panose="02020603050405020304" pitchFamily="18" charset="0"/>
              </a:rPr>
              <a:t>Numbers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buFont typeface="Arial" panose="020B0604020202020204" pitchFamily="34" charset="0"/>
              <a:buChar char="•"/>
              <a:tabLst>
                <a:tab pos="457200" algn="l"/>
                <a:tab pos="685800" algn="l"/>
              </a:tabLst>
            </a:pPr>
            <a:r>
              <a:rPr lang="en-US" sz="2000" dirty="0">
                <a:effectLst/>
                <a:latin typeface="ATT Aleck Sans" panose="020B0503020203020204" pitchFamily="34" charset="0"/>
                <a:ea typeface="Calibri" panose="020F0502020204030204" pitchFamily="34" charset="0"/>
                <a:cs typeface="Times New Roman" panose="02020603050405020304" pitchFamily="18" charset="0"/>
              </a:rPr>
              <a:t>Uppercase and lowercase letters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buFont typeface="Arial" panose="020B0604020202020204" pitchFamily="34" charset="0"/>
              <a:buChar char="•"/>
              <a:tabLst>
                <a:tab pos="457200" algn="l"/>
                <a:tab pos="685800" algn="l"/>
              </a:tabLst>
            </a:pPr>
            <a:r>
              <a:rPr lang="en-US" sz="2000" dirty="0">
                <a:effectLst/>
                <a:latin typeface="ATT Aleck Sans" panose="020B0503020203020204" pitchFamily="34" charset="0"/>
                <a:ea typeface="Calibri" panose="020F0502020204030204" pitchFamily="34" charset="0"/>
                <a:cs typeface="Times New Roman" panose="02020603050405020304" pitchFamily="18" charset="0"/>
              </a:rPr>
              <a:t>Symbols, such as punctuation marks</a:t>
            </a:r>
            <a:br>
              <a:rPr lang="en-US" sz="2000" dirty="0">
                <a:effectLst/>
                <a:latin typeface="ATT Aleck Sans" panose="020B0503020203020204" pitchFamily="34" charset="0"/>
                <a:ea typeface="Calibri" panose="020F0502020204030204" pitchFamily="34" charset="0"/>
                <a:cs typeface="Times New Roman" panose="02020603050405020304" pitchFamily="18" charset="0"/>
              </a:rPr>
            </a:b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283516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82B87-D15E-0A3C-E508-F94ABAAA635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01EA87C-0DE0-E87B-CDB3-E1EB68507A6F}"/>
              </a:ext>
            </a:extLst>
          </p:cNvPr>
          <p:cNvSpPr>
            <a:spLocks noGrp="1"/>
          </p:cNvSpPr>
          <p:nvPr>
            <p:ph type="title"/>
          </p:nvPr>
        </p:nvSpPr>
        <p:spPr>
          <a:xfrm>
            <a:off x="428367" y="455833"/>
            <a:ext cx="8229600" cy="1066800"/>
          </a:xfrm>
        </p:spPr>
        <p:txBody>
          <a:bodyPr/>
          <a:lstStyle/>
          <a:p>
            <a:r>
              <a:rPr lang="en-US"/>
              <a:t>Tips for Strong Passwords</a:t>
            </a:r>
          </a:p>
        </p:txBody>
      </p:sp>
      <p:sp>
        <p:nvSpPr>
          <p:cNvPr id="4" name="Slide Number Placeholder 3">
            <a:extLst>
              <a:ext uri="{FF2B5EF4-FFF2-40B4-BE49-F238E27FC236}">
                <a16:creationId xmlns:a16="http://schemas.microsoft.com/office/drawing/2014/main" id="{9B775553-BC8A-6C22-857F-3C454F8B2356}"/>
              </a:ext>
            </a:extLst>
          </p:cNvPr>
          <p:cNvSpPr>
            <a:spLocks noGrp="1"/>
          </p:cNvSpPr>
          <p:nvPr>
            <p:ph type="sldNum" sz="quarter" idx="12"/>
          </p:nvPr>
        </p:nvSpPr>
        <p:spPr/>
        <p:txBody>
          <a:bodyPr/>
          <a:lstStyle/>
          <a:p>
            <a:fld id="{D852D4E8-E283-404D-80D7-3AF63315721A}" type="slidenum">
              <a:rPr lang="en-US" smtClean="0"/>
              <a:t>13</a:t>
            </a:fld>
            <a:endParaRPr lang="en-US"/>
          </a:p>
        </p:txBody>
      </p:sp>
      <p:pic>
        <p:nvPicPr>
          <p:cNvPr id="8" name="Picture 7" descr="Quick Tips">
            <a:extLst>
              <a:ext uri="{FF2B5EF4-FFF2-40B4-BE49-F238E27FC236}">
                <a16:creationId xmlns:a16="http://schemas.microsoft.com/office/drawing/2014/main" id="{B30A2B7B-2790-A8A6-7B78-952774EF05B2}"/>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30524" y="804461"/>
            <a:ext cx="2685109" cy="2194560"/>
          </a:xfrm>
          <a:prstGeom prst="rect">
            <a:avLst/>
          </a:prstGeom>
        </p:spPr>
      </p:pic>
      <p:grpSp>
        <p:nvGrpSpPr>
          <p:cNvPr id="16" name="Group 15">
            <a:extLst>
              <a:ext uri="{FF2B5EF4-FFF2-40B4-BE49-F238E27FC236}">
                <a16:creationId xmlns:a16="http://schemas.microsoft.com/office/drawing/2014/main" id="{DBD397A2-E73E-CBF6-35E0-670FC9FEB3BB}"/>
              </a:ext>
            </a:extLst>
          </p:cNvPr>
          <p:cNvGrpSpPr/>
          <p:nvPr/>
        </p:nvGrpSpPr>
        <p:grpSpPr>
          <a:xfrm>
            <a:off x="781784" y="2238057"/>
            <a:ext cx="5545452" cy="749213"/>
            <a:chOff x="781784" y="2238057"/>
            <a:chExt cx="5545452" cy="749213"/>
          </a:xfrm>
        </p:grpSpPr>
        <p:pic>
          <p:nvPicPr>
            <p:cNvPr id="12" name="Picture 11" descr="Icon&#10;&#10;Description automatically generated">
              <a:extLst>
                <a:ext uri="{FF2B5EF4-FFF2-40B4-BE49-F238E27FC236}">
                  <a16:creationId xmlns:a16="http://schemas.microsoft.com/office/drawing/2014/main" id="{0A6C0DC0-9157-0F6E-4576-B95A5876DC3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BC431C00-18A2-A4BD-EB06-BF594546DF7D}"/>
                </a:ext>
              </a:extLst>
            </p:cNvPr>
            <p:cNvSpPr txBox="1"/>
            <p:nvPr/>
          </p:nvSpPr>
          <p:spPr>
            <a:xfrm>
              <a:off x="1238984" y="2279384"/>
              <a:ext cx="5088252" cy="707886"/>
            </a:xfrm>
            <a:prstGeom prst="rect">
              <a:avLst/>
            </a:prstGeom>
            <a:noFill/>
          </p:spPr>
          <p:txBody>
            <a:bodyPr wrap="none" rtlCol="0">
              <a:spAutoFit/>
            </a:bodyPr>
            <a:lstStyle/>
            <a:p>
              <a:pPr marL="12700" marR="0" lvl="1" algn="l" rtl="0"/>
              <a:r>
                <a:rPr lang="en-US" sz="2000" b="0" i="0" u="none" strike="noStrike" baseline="0" dirty="0">
                  <a:latin typeface="ATT Aleck Sans" panose="020B0503020203020204" pitchFamily="34" charset="0"/>
                </a:rPr>
                <a:t>Don’t use </a:t>
              </a:r>
              <a:r>
                <a:rPr lang="en-US" sz="2000" b="1" i="0" u="none" strike="noStrike" baseline="0" dirty="0">
                  <a:latin typeface="ATT Aleck Sans" panose="020B0503020203020204" pitchFamily="34" charset="0"/>
                </a:rPr>
                <a:t>common words </a:t>
              </a:r>
              <a:r>
                <a:rPr lang="en-US" sz="2000" b="0" i="0" u="none" strike="noStrike" baseline="0" dirty="0">
                  <a:latin typeface="ATT Aleck Sans" panose="020B0503020203020204" pitchFamily="34" charset="0"/>
                </a:rPr>
                <a:t>like “password”</a:t>
              </a:r>
            </a:p>
            <a:p>
              <a:endParaRPr lang="en-US" sz="2000" dirty="0">
                <a:cs typeface="ATT Aleck Sans" panose="020B0503020203020204" pitchFamily="34" charset="0"/>
              </a:endParaRPr>
            </a:p>
          </p:txBody>
        </p:sp>
      </p:grpSp>
      <p:grpSp>
        <p:nvGrpSpPr>
          <p:cNvPr id="17" name="Group 16">
            <a:extLst>
              <a:ext uri="{FF2B5EF4-FFF2-40B4-BE49-F238E27FC236}">
                <a16:creationId xmlns:a16="http://schemas.microsoft.com/office/drawing/2014/main" id="{86C1CEF8-F85B-83E5-2906-C72B008CE043}"/>
              </a:ext>
            </a:extLst>
          </p:cNvPr>
          <p:cNvGrpSpPr/>
          <p:nvPr/>
        </p:nvGrpSpPr>
        <p:grpSpPr>
          <a:xfrm>
            <a:off x="781784" y="2999608"/>
            <a:ext cx="4862573" cy="751820"/>
            <a:chOff x="781784" y="2238057"/>
            <a:chExt cx="4862573" cy="751820"/>
          </a:xfrm>
        </p:grpSpPr>
        <p:pic>
          <p:nvPicPr>
            <p:cNvPr id="18" name="Picture 17" descr="Icon&#10;&#10;Description automatically generated">
              <a:extLst>
                <a:ext uri="{FF2B5EF4-FFF2-40B4-BE49-F238E27FC236}">
                  <a16:creationId xmlns:a16="http://schemas.microsoft.com/office/drawing/2014/main" id="{54D8F985-DE78-2150-FC1E-FB40B0C9ECF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26ECB1E9-6E0A-7225-CDE4-143AD4001F23}"/>
                </a:ext>
              </a:extLst>
            </p:cNvPr>
            <p:cNvSpPr txBox="1"/>
            <p:nvPr/>
          </p:nvSpPr>
          <p:spPr>
            <a:xfrm>
              <a:off x="1238984" y="2281991"/>
              <a:ext cx="4405373" cy="707886"/>
            </a:xfrm>
            <a:prstGeom prst="rect">
              <a:avLst/>
            </a:prstGeom>
            <a:noFill/>
          </p:spPr>
          <p:txBody>
            <a:bodyPr wrap="none" rtlCol="0">
              <a:spAutoFit/>
            </a:bodyPr>
            <a:lstStyle/>
            <a:p>
              <a:pPr marL="12700" marR="0" lvl="1" algn="l" rtl="0"/>
              <a:r>
                <a:rPr lang="en-US" sz="2000" b="0" i="0" u="none" strike="noStrike" baseline="0" dirty="0">
                  <a:latin typeface="ATT Aleck Sans" panose="020B0503020203020204" pitchFamily="34" charset="0"/>
                </a:rPr>
                <a:t>Don’t include </a:t>
              </a:r>
              <a:r>
                <a:rPr lang="en-US" sz="2000" b="1" i="0" u="none" strike="noStrike" baseline="0" dirty="0">
                  <a:latin typeface="ATT Aleck Sans" panose="020B0503020203020204" pitchFamily="34" charset="0"/>
                </a:rPr>
                <a:t>personal information</a:t>
              </a:r>
              <a:endParaRPr lang="en-US" sz="2000" b="0" i="0" u="none" strike="noStrike" baseline="0" dirty="0">
                <a:latin typeface="ATT Aleck Sans" panose="020B0503020203020204" pitchFamily="34" charset="0"/>
              </a:endParaRPr>
            </a:p>
            <a:p>
              <a:endParaRPr lang="en-US" sz="2000" b="1" dirty="0">
                <a:cs typeface="ATT Aleck Sans" panose="020B0503020203020204" pitchFamily="34" charset="0"/>
              </a:endParaRPr>
            </a:p>
          </p:txBody>
        </p:sp>
      </p:grpSp>
      <p:grpSp>
        <p:nvGrpSpPr>
          <p:cNvPr id="20" name="Group 19">
            <a:extLst>
              <a:ext uri="{FF2B5EF4-FFF2-40B4-BE49-F238E27FC236}">
                <a16:creationId xmlns:a16="http://schemas.microsoft.com/office/drawing/2014/main" id="{76256595-2682-2DC7-B4C2-2E0391FB5DD3}"/>
              </a:ext>
            </a:extLst>
          </p:cNvPr>
          <p:cNvGrpSpPr/>
          <p:nvPr/>
        </p:nvGrpSpPr>
        <p:grpSpPr>
          <a:xfrm>
            <a:off x="781784" y="3761159"/>
            <a:ext cx="7794465" cy="743965"/>
            <a:chOff x="781784" y="2238057"/>
            <a:chExt cx="7794465" cy="743965"/>
          </a:xfrm>
        </p:grpSpPr>
        <p:pic>
          <p:nvPicPr>
            <p:cNvPr id="21" name="Picture 20" descr="Icon&#10;&#10;Description automatically generated">
              <a:extLst>
                <a:ext uri="{FF2B5EF4-FFF2-40B4-BE49-F238E27FC236}">
                  <a16:creationId xmlns:a16="http://schemas.microsoft.com/office/drawing/2014/main" id="{3AE17A9D-904B-2274-72E7-F55584C345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97C38E15-7B16-615D-F7C3-C5BE12C7A9F6}"/>
                </a:ext>
              </a:extLst>
            </p:cNvPr>
            <p:cNvSpPr txBox="1"/>
            <p:nvPr/>
          </p:nvSpPr>
          <p:spPr>
            <a:xfrm>
              <a:off x="1238984" y="2274136"/>
              <a:ext cx="7337265" cy="707886"/>
            </a:xfrm>
            <a:prstGeom prst="rect">
              <a:avLst/>
            </a:prstGeom>
            <a:noFill/>
          </p:spPr>
          <p:txBody>
            <a:bodyPr wrap="none" rtlCol="0">
              <a:spAutoFit/>
            </a:bodyPr>
            <a:lstStyle/>
            <a:p>
              <a:pPr marL="12700" marR="0" lvl="1" algn="l" rtl="0"/>
              <a:r>
                <a:rPr lang="en-US" sz="2000" b="0" i="0" u="none" strike="noStrike" baseline="0" dirty="0">
                  <a:latin typeface="ATT Aleck Sans" panose="020B0503020203020204" pitchFamily="34" charset="0"/>
                </a:rPr>
                <a:t>Don’t use the </a:t>
              </a:r>
              <a:r>
                <a:rPr lang="en-US" sz="2000" b="1" i="0" u="none" strike="noStrike" baseline="0" dirty="0">
                  <a:latin typeface="ATT Aleck Sans" panose="020B0503020203020204" pitchFamily="34" charset="0"/>
                </a:rPr>
                <a:t>same password </a:t>
              </a:r>
              <a:r>
                <a:rPr lang="en-US" sz="2000" b="0" i="0" u="none" strike="noStrike" baseline="0" dirty="0">
                  <a:latin typeface="ATT Aleck Sans" panose="020B0503020203020204" pitchFamily="34" charset="0"/>
                </a:rPr>
                <a:t>on multiple accounts and sites</a:t>
              </a:r>
            </a:p>
            <a:p>
              <a:endParaRPr lang="en-US" sz="2000" dirty="0">
                <a:cs typeface="ATT Aleck Sans" panose="020B0503020203020204" pitchFamily="34" charset="0"/>
              </a:endParaRPr>
            </a:p>
          </p:txBody>
        </p:sp>
      </p:grpSp>
      <p:grpSp>
        <p:nvGrpSpPr>
          <p:cNvPr id="26" name="Group 25">
            <a:extLst>
              <a:ext uri="{FF2B5EF4-FFF2-40B4-BE49-F238E27FC236}">
                <a16:creationId xmlns:a16="http://schemas.microsoft.com/office/drawing/2014/main" id="{5D47CBDA-097A-67BE-133E-80158EE6E09E}"/>
              </a:ext>
            </a:extLst>
          </p:cNvPr>
          <p:cNvGrpSpPr/>
          <p:nvPr/>
        </p:nvGrpSpPr>
        <p:grpSpPr>
          <a:xfrm>
            <a:off x="781784" y="4522709"/>
            <a:ext cx="5858037" cy="743965"/>
            <a:chOff x="781784" y="2238057"/>
            <a:chExt cx="5858037" cy="743965"/>
          </a:xfrm>
        </p:grpSpPr>
        <p:pic>
          <p:nvPicPr>
            <p:cNvPr id="27" name="Picture 26" descr="Icon&#10;&#10;Description automatically generated">
              <a:extLst>
                <a:ext uri="{FF2B5EF4-FFF2-40B4-BE49-F238E27FC236}">
                  <a16:creationId xmlns:a16="http://schemas.microsoft.com/office/drawing/2014/main" id="{EFD49A50-4C83-5D8C-9DCA-66266F2F4C3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252EB950-F84F-FC4D-3426-8AF7CF88D522}"/>
                </a:ext>
              </a:extLst>
            </p:cNvPr>
            <p:cNvSpPr txBox="1"/>
            <p:nvPr/>
          </p:nvSpPr>
          <p:spPr>
            <a:xfrm>
              <a:off x="1238984" y="2274136"/>
              <a:ext cx="5400837" cy="707886"/>
            </a:xfrm>
            <a:prstGeom prst="rect">
              <a:avLst/>
            </a:prstGeom>
            <a:noFill/>
          </p:spPr>
          <p:txBody>
            <a:bodyPr wrap="none" rtlCol="0">
              <a:spAutoFit/>
            </a:bodyPr>
            <a:lstStyle/>
            <a:p>
              <a:pPr marL="12700" marR="0" lvl="1" algn="l" rtl="0"/>
              <a:r>
                <a:rPr lang="en-US" sz="2000" b="0" i="0" u="none" strike="noStrike" baseline="0" dirty="0">
                  <a:latin typeface="ATT Aleck Sans" panose="020B0503020203020204" pitchFamily="34" charset="0"/>
                </a:rPr>
                <a:t>Don’t share with others—keep them </a:t>
              </a:r>
              <a:r>
                <a:rPr lang="en-US" sz="2000" b="1" i="0" u="none" strike="noStrike" baseline="0" dirty="0">
                  <a:latin typeface="ATT Aleck Sans" panose="020B0503020203020204" pitchFamily="34" charset="0"/>
                </a:rPr>
                <a:t>private</a:t>
              </a:r>
              <a:endParaRPr lang="en-US" sz="2000" b="0" i="0" u="none" strike="noStrike" baseline="0" dirty="0">
                <a:latin typeface="ATT Aleck Sans" panose="020B0503020203020204" pitchFamily="34" charset="0"/>
              </a:endParaRPr>
            </a:p>
            <a:p>
              <a:endParaRPr lang="en-US" sz="2000" b="1" dirty="0">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2706816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637D9-5A53-D163-33D7-608EBF0DB33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DE37055-5BD6-22B6-0312-91B689C5DC98}"/>
              </a:ext>
            </a:extLst>
          </p:cNvPr>
          <p:cNvSpPr>
            <a:spLocks noGrp="1"/>
          </p:cNvSpPr>
          <p:nvPr>
            <p:ph type="title"/>
          </p:nvPr>
        </p:nvSpPr>
        <p:spPr>
          <a:xfrm>
            <a:off x="364236" y="475562"/>
            <a:ext cx="8229600" cy="1066800"/>
          </a:xfrm>
        </p:spPr>
        <p:txBody>
          <a:bodyPr/>
          <a:lstStyle/>
          <a:p>
            <a:r>
              <a:rPr lang="en-US"/>
              <a:t>Tips for Strong Passwords </a:t>
            </a:r>
            <a:r>
              <a:rPr lang="en-US" sz="2000"/>
              <a:t>(continued)</a:t>
            </a:r>
          </a:p>
        </p:txBody>
      </p:sp>
      <p:sp>
        <p:nvSpPr>
          <p:cNvPr id="4" name="Slide Number Placeholder 3">
            <a:extLst>
              <a:ext uri="{FF2B5EF4-FFF2-40B4-BE49-F238E27FC236}">
                <a16:creationId xmlns:a16="http://schemas.microsoft.com/office/drawing/2014/main" id="{F357D646-7E8A-E9B2-922D-E11B4526A1C0}"/>
              </a:ext>
            </a:extLst>
          </p:cNvPr>
          <p:cNvSpPr>
            <a:spLocks noGrp="1"/>
          </p:cNvSpPr>
          <p:nvPr>
            <p:ph type="sldNum" sz="quarter" idx="12"/>
          </p:nvPr>
        </p:nvSpPr>
        <p:spPr/>
        <p:txBody>
          <a:bodyPr/>
          <a:lstStyle/>
          <a:p>
            <a:fld id="{D852D4E8-E283-404D-80D7-3AF63315721A}" type="slidenum">
              <a:rPr lang="en-US" smtClean="0"/>
              <a:t>14</a:t>
            </a:fld>
            <a:endParaRPr lang="en-US"/>
          </a:p>
        </p:txBody>
      </p:sp>
      <p:pic>
        <p:nvPicPr>
          <p:cNvPr id="8" name="Picture 7" descr="Quck Tips">
            <a:extLst>
              <a:ext uri="{FF2B5EF4-FFF2-40B4-BE49-F238E27FC236}">
                <a16:creationId xmlns:a16="http://schemas.microsoft.com/office/drawing/2014/main" id="{484A91E3-85DF-1266-8771-6812935705C2}"/>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030524" y="804461"/>
            <a:ext cx="2685109" cy="2194560"/>
          </a:xfrm>
          <a:prstGeom prst="rect">
            <a:avLst/>
          </a:prstGeom>
        </p:spPr>
      </p:pic>
      <p:grpSp>
        <p:nvGrpSpPr>
          <p:cNvPr id="7" name="Group 6">
            <a:extLst>
              <a:ext uri="{FF2B5EF4-FFF2-40B4-BE49-F238E27FC236}">
                <a16:creationId xmlns:a16="http://schemas.microsoft.com/office/drawing/2014/main" id="{EDDACB58-EB8D-B450-E594-307EE6060E43}"/>
              </a:ext>
            </a:extLst>
          </p:cNvPr>
          <p:cNvGrpSpPr/>
          <p:nvPr/>
        </p:nvGrpSpPr>
        <p:grpSpPr>
          <a:xfrm>
            <a:off x="781784" y="1716459"/>
            <a:ext cx="3881535" cy="457200"/>
            <a:chOff x="781784" y="2238057"/>
            <a:chExt cx="3881535" cy="457200"/>
          </a:xfrm>
        </p:grpSpPr>
        <p:pic>
          <p:nvPicPr>
            <p:cNvPr id="9" name="Picture 8">
              <a:extLst>
                <a:ext uri="{FF2B5EF4-FFF2-40B4-BE49-F238E27FC236}">
                  <a16:creationId xmlns:a16="http://schemas.microsoft.com/office/drawing/2014/main" id="{F6FF6029-A80F-BC9D-5984-654BFDB46E15}"/>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F518AB7A-EC34-EEE4-0475-3D1E3E212B0F}"/>
                </a:ext>
              </a:extLst>
            </p:cNvPr>
            <p:cNvSpPr txBox="1"/>
            <p:nvPr/>
          </p:nvSpPr>
          <p:spPr>
            <a:xfrm>
              <a:off x="1238984" y="2279384"/>
              <a:ext cx="3424335" cy="400110"/>
            </a:xfrm>
            <a:prstGeom prst="rect">
              <a:avLst/>
            </a:prstGeom>
            <a:noFill/>
          </p:spPr>
          <p:txBody>
            <a:bodyPr wrap="none" rtlCol="0">
              <a:spAutoFit/>
            </a:bodyPr>
            <a:lstStyle/>
            <a:p>
              <a:r>
                <a:rPr lang="en-US" sz="2000" b="0" i="0" u="none" strike="noStrike" baseline="0" dirty="0">
                  <a:latin typeface="ATT Aleck Sans" panose="020B0503020203020204" pitchFamily="34" charset="0"/>
                </a:rPr>
                <a:t>Make the password </a:t>
              </a:r>
              <a:r>
                <a:rPr lang="en-US" sz="2000" b="1" i="0" u="none" strike="noStrike" baseline="0" dirty="0">
                  <a:latin typeface="ATT Aleck Sans" panose="020B0503020203020204" pitchFamily="34" charset="0"/>
                </a:rPr>
                <a:t>longer</a:t>
              </a:r>
              <a:r>
                <a:rPr lang="en-US" sz="2000" b="0" i="0" u="none" strike="noStrike" baseline="0" dirty="0">
                  <a:latin typeface="ATT Aleck Sans" panose="020B0503020203020204" pitchFamily="34" charset="0"/>
                </a:rPr>
                <a:t>. </a:t>
              </a:r>
              <a:endParaRPr lang="en-US" sz="2000" b="1" dirty="0">
                <a:cs typeface="ATT Aleck Sans" panose="020B0503020203020204" pitchFamily="34" charset="0"/>
              </a:endParaRPr>
            </a:p>
          </p:txBody>
        </p:sp>
      </p:grpSp>
      <p:grpSp>
        <p:nvGrpSpPr>
          <p:cNvPr id="11" name="Group 10">
            <a:extLst>
              <a:ext uri="{FF2B5EF4-FFF2-40B4-BE49-F238E27FC236}">
                <a16:creationId xmlns:a16="http://schemas.microsoft.com/office/drawing/2014/main" id="{03759F15-9E2D-522E-1765-4124D1106D74}"/>
              </a:ext>
            </a:extLst>
          </p:cNvPr>
          <p:cNvGrpSpPr/>
          <p:nvPr/>
        </p:nvGrpSpPr>
        <p:grpSpPr>
          <a:xfrm>
            <a:off x="781784" y="5122894"/>
            <a:ext cx="6303672" cy="1367373"/>
            <a:chOff x="781784" y="2238057"/>
            <a:chExt cx="6303672" cy="1367373"/>
          </a:xfrm>
        </p:grpSpPr>
        <p:pic>
          <p:nvPicPr>
            <p:cNvPr id="12" name="Picture 11">
              <a:extLst>
                <a:ext uri="{FF2B5EF4-FFF2-40B4-BE49-F238E27FC236}">
                  <a16:creationId xmlns:a16="http://schemas.microsoft.com/office/drawing/2014/main" id="{D3DCC7D5-6289-953F-095F-D20512A66E32}"/>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F433194-4EB8-792B-435C-E5EF3F3FB1D3}"/>
                </a:ext>
              </a:extLst>
            </p:cNvPr>
            <p:cNvSpPr txBox="1"/>
            <p:nvPr/>
          </p:nvSpPr>
          <p:spPr>
            <a:xfrm>
              <a:off x="1238984" y="2281991"/>
              <a:ext cx="5846472" cy="1323439"/>
            </a:xfrm>
            <a:prstGeom prst="rect">
              <a:avLst/>
            </a:prstGeom>
            <a:noFill/>
          </p:spPr>
          <p:txBody>
            <a:bodyPr wrap="none" rtlCol="0">
              <a:spAutoFit/>
            </a:bodyPr>
            <a:lstStyle/>
            <a:p>
              <a:r>
                <a:rPr lang="en-US" sz="2000" b="0" i="0" u="none" strike="noStrike" baseline="0" dirty="0">
                  <a:latin typeface="ATT Aleck Sans" panose="020B0503020203020204" pitchFamily="34" charset="0"/>
                </a:rPr>
                <a:t>Use </a:t>
              </a:r>
              <a:r>
                <a:rPr lang="en-US" sz="2000" b="1" i="0" u="none" strike="noStrike" baseline="0" dirty="0">
                  <a:latin typeface="ATT Aleck Sans" panose="020B0503020203020204" pitchFamily="34" charset="0"/>
                </a:rPr>
                <a:t>short phrases </a:t>
              </a:r>
              <a:r>
                <a:rPr lang="en-US" sz="2000" b="0" i="0" u="none" strike="noStrike" baseline="0" dirty="0">
                  <a:latin typeface="ATT Aleck Sans" panose="020B0503020203020204" pitchFamily="34" charset="0"/>
                </a:rPr>
                <a:t>that are easier to remember. </a:t>
              </a:r>
              <a:br>
                <a:rPr lang="en-US" sz="2000" b="0" i="0" u="none" strike="noStrike" baseline="0" dirty="0">
                  <a:latin typeface="ATT Aleck Sans" panose="020B0503020203020204" pitchFamily="34" charset="0"/>
                </a:rPr>
              </a:br>
              <a:br>
                <a:rPr lang="en-US" sz="2000" b="0" i="0" u="none" strike="noStrike" baseline="0" dirty="0">
                  <a:latin typeface="ATT Aleck Sans" panose="020B0503020203020204" pitchFamily="34" charset="0"/>
                </a:rPr>
              </a:br>
              <a:r>
                <a:rPr lang="en-US" sz="2000" b="0" i="0" u="none" strike="noStrike" baseline="0" dirty="0">
                  <a:latin typeface="ATT Aleck Sans" panose="020B0503020203020204" pitchFamily="34" charset="0"/>
                </a:rPr>
                <a:t>“</a:t>
              </a:r>
              <a:r>
                <a:rPr lang="en-US" sz="2000" b="0" i="0" u="none" strike="noStrike" baseline="0" dirty="0" err="1">
                  <a:latin typeface="ATT Aleck Sans" panose="020B0503020203020204" pitchFamily="34" charset="0"/>
                </a:rPr>
                <a:t>cowshelpmakecheese</a:t>
              </a:r>
              <a:r>
                <a:rPr lang="en-US" sz="2000" b="0" i="0" u="none" strike="noStrike" baseline="0" dirty="0">
                  <a:latin typeface="ATT Aleck Sans" panose="020B0503020203020204" pitchFamily="34" charset="0"/>
                </a:rPr>
                <a:t>”</a:t>
              </a:r>
              <a:br>
                <a:rPr lang="en-US" sz="2000" b="0" i="0" u="none" strike="noStrike" baseline="0" dirty="0">
                  <a:latin typeface="Times New Roman" panose="02020603050405020304" pitchFamily="18" charset="0"/>
                </a:rPr>
              </a:br>
              <a:endParaRPr lang="en-US" sz="2000" dirty="0">
                <a:latin typeface="+mj-lt"/>
                <a:cs typeface="ATT Aleck Sans" panose="020B0503020203020204" pitchFamily="34" charset="0"/>
              </a:endParaRPr>
            </a:p>
          </p:txBody>
        </p:sp>
      </p:grpSp>
      <p:grpSp>
        <p:nvGrpSpPr>
          <p:cNvPr id="19" name="Group 18">
            <a:extLst>
              <a:ext uri="{FF2B5EF4-FFF2-40B4-BE49-F238E27FC236}">
                <a16:creationId xmlns:a16="http://schemas.microsoft.com/office/drawing/2014/main" id="{4F4877A2-BE07-1E6A-BF31-FFE01ACE771D}"/>
              </a:ext>
            </a:extLst>
          </p:cNvPr>
          <p:cNvGrpSpPr/>
          <p:nvPr/>
        </p:nvGrpSpPr>
        <p:grpSpPr>
          <a:xfrm>
            <a:off x="1360723" y="2284704"/>
            <a:ext cx="6839891" cy="2777383"/>
            <a:chOff x="1360723" y="2284704"/>
            <a:chExt cx="6839891" cy="2777383"/>
          </a:xfrm>
        </p:grpSpPr>
        <p:pic>
          <p:nvPicPr>
            <p:cNvPr id="14" name="Picture 13">
              <a:extLst>
                <a:ext uri="{FF2B5EF4-FFF2-40B4-BE49-F238E27FC236}">
                  <a16:creationId xmlns:a16="http://schemas.microsoft.com/office/drawing/2014/main" id="{442A9EBF-4C6F-49D4-72C4-1C07D204DA06}"/>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60723" y="2284704"/>
              <a:ext cx="3766278" cy="2510239"/>
            </a:xfrm>
            <a:prstGeom prst="rect">
              <a:avLst/>
            </a:prstGeom>
          </p:spPr>
        </p:pic>
        <p:cxnSp>
          <p:nvCxnSpPr>
            <p:cNvPr id="16" name="Straight Arrow Connector 15">
              <a:extLst>
                <a:ext uri="{FF2B5EF4-FFF2-40B4-BE49-F238E27FC236}">
                  <a16:creationId xmlns:a16="http://schemas.microsoft.com/office/drawing/2014/main" id="{F7B6F9C3-5F5A-AF41-8F51-4FA163FD4EE0}"/>
                </a:ext>
              </a:extLst>
            </p:cNvPr>
            <p:cNvCxnSpPr>
              <a:cxnSpLocks/>
            </p:cNvCxnSpPr>
            <p:nvPr/>
          </p:nvCxnSpPr>
          <p:spPr>
            <a:xfrm flipH="1">
              <a:off x="4720107" y="4549435"/>
              <a:ext cx="1310417" cy="0"/>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11A4C1D5-4923-C5EC-BF57-8D07395AFD2A}"/>
                </a:ext>
              </a:extLst>
            </p:cNvPr>
            <p:cNvSpPr txBox="1"/>
            <p:nvPr/>
          </p:nvSpPr>
          <p:spPr>
            <a:xfrm>
              <a:off x="6030524" y="4354201"/>
              <a:ext cx="2170090" cy="707886"/>
            </a:xfrm>
            <a:prstGeom prst="rect">
              <a:avLst/>
            </a:prstGeom>
            <a:noFill/>
          </p:spPr>
          <p:txBody>
            <a:bodyPr wrap="square" rtlCol="0">
              <a:spAutoFit/>
            </a:bodyPr>
            <a:lstStyle/>
            <a:p>
              <a:r>
                <a:rPr lang="en-US" sz="2000" dirty="0">
                  <a:latin typeface="ATT Aleck Sans" panose="020B0503020203020204" pitchFamily="34" charset="0"/>
                </a:rPr>
                <a:t>H</a:t>
              </a:r>
              <a:r>
                <a:rPr lang="en-US" sz="2000" b="0" i="0" u="none" strike="noStrike" baseline="0" dirty="0">
                  <a:latin typeface="ATT Aleck Sans" panose="020B0503020203020204" pitchFamily="34" charset="0"/>
                </a:rPr>
                <a:t>ard to remember. </a:t>
              </a:r>
              <a:endParaRPr lang="en-US" sz="2000" dirty="0"/>
            </a:p>
          </p:txBody>
        </p:sp>
      </p:grpSp>
    </p:spTree>
    <p:custDataLst>
      <p:tags r:id="rId1"/>
    </p:custDataLst>
    <p:extLst>
      <p:ext uri="{BB962C8B-B14F-4D97-AF65-F5344CB8AC3E}">
        <p14:creationId xmlns:p14="http://schemas.microsoft.com/office/powerpoint/2010/main" val="152870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5A0AA-DA94-FE34-7045-A1D90A99D52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AB4A54E-DCF0-2566-F487-1D2DA322B687}"/>
              </a:ext>
            </a:extLst>
          </p:cNvPr>
          <p:cNvSpPr>
            <a:spLocks noGrp="1"/>
          </p:cNvSpPr>
          <p:nvPr>
            <p:ph type="title"/>
          </p:nvPr>
        </p:nvSpPr>
        <p:spPr>
          <a:xfrm>
            <a:off x="457200" y="454729"/>
            <a:ext cx="8229600" cy="1066800"/>
          </a:xfrm>
        </p:spPr>
        <p:txBody>
          <a:bodyPr/>
          <a:lstStyle/>
          <a:p>
            <a:r>
              <a:rPr lang="en-US" dirty="0"/>
              <a:t>Keeping Track of Passwords</a:t>
            </a:r>
          </a:p>
        </p:txBody>
      </p:sp>
      <p:sp>
        <p:nvSpPr>
          <p:cNvPr id="4" name="Slide Number Placeholder 3">
            <a:extLst>
              <a:ext uri="{FF2B5EF4-FFF2-40B4-BE49-F238E27FC236}">
                <a16:creationId xmlns:a16="http://schemas.microsoft.com/office/drawing/2014/main" id="{32792839-7187-A1CD-2198-57781CA060E4}"/>
              </a:ext>
            </a:extLst>
          </p:cNvPr>
          <p:cNvSpPr>
            <a:spLocks noGrp="1"/>
          </p:cNvSpPr>
          <p:nvPr>
            <p:ph type="sldNum" sz="quarter" idx="12"/>
          </p:nvPr>
        </p:nvSpPr>
        <p:spPr/>
        <p:txBody>
          <a:bodyPr/>
          <a:lstStyle/>
          <a:p>
            <a:fld id="{D852D4E8-E283-404D-80D7-3AF63315721A}" type="slidenum">
              <a:rPr lang="en-US" smtClean="0"/>
              <a:t>15</a:t>
            </a:fld>
            <a:endParaRPr lang="en-US"/>
          </a:p>
        </p:txBody>
      </p:sp>
      <p:pic>
        <p:nvPicPr>
          <p:cNvPr id="7" name="Content Placeholder 5" descr="Sign-up form to create a new account. It includes a username text box, a password text box, a confirm password text box, and a Create Account button. ">
            <a:extLst>
              <a:ext uri="{FF2B5EF4-FFF2-40B4-BE49-F238E27FC236}">
                <a16:creationId xmlns:a16="http://schemas.microsoft.com/office/drawing/2014/main" id="{D2308B61-7F61-A0CF-EA5B-101E2BA80992}"/>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2462479" y="1608226"/>
            <a:ext cx="3686875" cy="4777890"/>
          </a:xfrm>
        </p:spPr>
      </p:pic>
    </p:spTree>
    <p:custDataLst>
      <p:tags r:id="rId1"/>
    </p:custDataLst>
    <p:extLst>
      <p:ext uri="{BB962C8B-B14F-4D97-AF65-F5344CB8AC3E}">
        <p14:creationId xmlns:p14="http://schemas.microsoft.com/office/powerpoint/2010/main" val="1006765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94338-1F4B-B5DB-B356-92AFEB12685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3C99258-41DC-C218-4D1E-52341C8B3DED}"/>
              </a:ext>
            </a:extLst>
          </p:cNvPr>
          <p:cNvSpPr>
            <a:spLocks noGrp="1"/>
          </p:cNvSpPr>
          <p:nvPr>
            <p:ph type="title"/>
          </p:nvPr>
        </p:nvSpPr>
        <p:spPr>
          <a:xfrm>
            <a:off x="457200" y="368032"/>
            <a:ext cx="8229600" cy="1066800"/>
          </a:xfrm>
        </p:spPr>
        <p:txBody>
          <a:bodyPr/>
          <a:lstStyle/>
          <a:p>
            <a:r>
              <a:rPr lang="en-US"/>
              <a:t>1. Notebook</a:t>
            </a:r>
          </a:p>
        </p:txBody>
      </p:sp>
      <p:sp>
        <p:nvSpPr>
          <p:cNvPr id="4" name="Slide Number Placeholder 3">
            <a:extLst>
              <a:ext uri="{FF2B5EF4-FFF2-40B4-BE49-F238E27FC236}">
                <a16:creationId xmlns:a16="http://schemas.microsoft.com/office/drawing/2014/main" id="{48141456-3ED2-8597-757E-36D2CAF522AD}"/>
              </a:ext>
            </a:extLst>
          </p:cNvPr>
          <p:cNvSpPr>
            <a:spLocks noGrp="1"/>
          </p:cNvSpPr>
          <p:nvPr>
            <p:ph type="sldNum" sz="quarter" idx="12"/>
          </p:nvPr>
        </p:nvSpPr>
        <p:spPr/>
        <p:txBody>
          <a:bodyPr/>
          <a:lstStyle/>
          <a:p>
            <a:fld id="{D852D4E8-E283-404D-80D7-3AF63315721A}" type="slidenum">
              <a:rPr lang="en-US" smtClean="0"/>
              <a:t>16</a:t>
            </a:fld>
            <a:endParaRPr lang="en-US"/>
          </a:p>
        </p:txBody>
      </p:sp>
      <p:pic>
        <p:nvPicPr>
          <p:cNvPr id="14" name="Content Placeholder 13">
            <a:extLst>
              <a:ext uri="{FF2B5EF4-FFF2-40B4-BE49-F238E27FC236}">
                <a16:creationId xmlns:a16="http://schemas.microsoft.com/office/drawing/2014/main" id="{7ABAF9F7-A826-128B-2966-BCFDDE06B3A9}"/>
              </a:ext>
              <a:ext uri="{C183D7F6-B498-43B3-948B-1728B52AA6E4}">
                <adec:decorative xmlns:adec="http://schemas.microsoft.com/office/drawing/2017/decorative" val="1"/>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457200" y="1600200"/>
            <a:ext cx="5058170" cy="3373167"/>
          </a:xfrm>
        </p:spPr>
      </p:pic>
      <p:grpSp>
        <p:nvGrpSpPr>
          <p:cNvPr id="15" name="Group 14">
            <a:extLst>
              <a:ext uri="{FF2B5EF4-FFF2-40B4-BE49-F238E27FC236}">
                <a16:creationId xmlns:a16="http://schemas.microsoft.com/office/drawing/2014/main" id="{CE12F1F9-C99B-8B3A-33B8-15BD7C9A62AD}"/>
              </a:ext>
            </a:extLst>
          </p:cNvPr>
          <p:cNvGrpSpPr/>
          <p:nvPr/>
        </p:nvGrpSpPr>
        <p:grpSpPr>
          <a:xfrm>
            <a:off x="5771133" y="1650274"/>
            <a:ext cx="2911673" cy="409061"/>
            <a:chOff x="787009" y="2185107"/>
            <a:chExt cx="2911673" cy="409061"/>
          </a:xfrm>
        </p:grpSpPr>
        <p:pic>
          <p:nvPicPr>
            <p:cNvPr id="16" name="Picture 15">
              <a:extLst>
                <a:ext uri="{FF2B5EF4-FFF2-40B4-BE49-F238E27FC236}">
                  <a16:creationId xmlns:a16="http://schemas.microsoft.com/office/drawing/2014/main" id="{9BE0A37B-7540-4C93-8541-3271CB79B21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87009" y="2228408"/>
              <a:ext cx="355309" cy="365760"/>
            </a:xfrm>
            <a:prstGeom prst="rect">
              <a:avLst/>
            </a:prstGeom>
          </p:spPr>
        </p:pic>
        <p:sp>
          <p:nvSpPr>
            <p:cNvPr id="17" name="TextBox 16">
              <a:extLst>
                <a:ext uri="{FF2B5EF4-FFF2-40B4-BE49-F238E27FC236}">
                  <a16:creationId xmlns:a16="http://schemas.microsoft.com/office/drawing/2014/main" id="{2D65EBF1-BDE1-6C78-A000-FE5DAC9448CC}"/>
                </a:ext>
              </a:extLst>
            </p:cNvPr>
            <p:cNvSpPr txBox="1"/>
            <p:nvPr/>
          </p:nvSpPr>
          <p:spPr>
            <a:xfrm>
              <a:off x="1168822" y="2185107"/>
              <a:ext cx="2529860" cy="400110"/>
            </a:xfrm>
            <a:prstGeom prst="rect">
              <a:avLst/>
            </a:prstGeom>
            <a:noFill/>
          </p:spPr>
          <p:txBody>
            <a:bodyPr wrap="none" rtlCol="0">
              <a:spAutoFit/>
            </a:bodyPr>
            <a:lstStyle/>
            <a:p>
              <a:r>
                <a:rPr lang="en-US" sz="2000" b="0" i="0" u="none" strike="noStrike" baseline="0" dirty="0">
                  <a:solidFill>
                    <a:srgbClr val="000000"/>
                  </a:solidFill>
                  <a:latin typeface="ATT Aleck Sans" panose="020B0503020203020204" pitchFamily="34" charset="0"/>
                </a:rPr>
                <a:t>Store in a safe place</a:t>
              </a:r>
              <a:endParaRPr lang="en-US" sz="2000" b="1" dirty="0">
                <a:cs typeface="ATT Aleck Sans" panose="020B0503020203020204" pitchFamily="34" charset="0"/>
              </a:endParaRPr>
            </a:p>
          </p:txBody>
        </p:sp>
      </p:grpSp>
      <p:grpSp>
        <p:nvGrpSpPr>
          <p:cNvPr id="27" name="Group 26">
            <a:extLst>
              <a:ext uri="{FF2B5EF4-FFF2-40B4-BE49-F238E27FC236}">
                <a16:creationId xmlns:a16="http://schemas.microsoft.com/office/drawing/2014/main" id="{5BC75A7D-3DB1-0159-8770-A18BBE51934C}"/>
              </a:ext>
            </a:extLst>
          </p:cNvPr>
          <p:cNvGrpSpPr/>
          <p:nvPr/>
        </p:nvGrpSpPr>
        <p:grpSpPr>
          <a:xfrm>
            <a:off x="457200" y="5428445"/>
            <a:ext cx="8479536" cy="755325"/>
            <a:chOff x="457200" y="5428445"/>
            <a:chExt cx="8031713" cy="755325"/>
          </a:xfrm>
        </p:grpSpPr>
        <p:pic>
          <p:nvPicPr>
            <p:cNvPr id="25" name="Picture 24">
              <a:extLst>
                <a:ext uri="{FF2B5EF4-FFF2-40B4-BE49-F238E27FC236}">
                  <a16:creationId xmlns:a16="http://schemas.microsoft.com/office/drawing/2014/main" id="{F2BE100F-6BFB-FCAB-01EB-BA2A6DF4753E}"/>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7200" y="5428445"/>
              <a:ext cx="656982" cy="741211"/>
            </a:xfrm>
            <a:prstGeom prst="rect">
              <a:avLst/>
            </a:prstGeom>
          </p:spPr>
        </p:pic>
        <p:sp>
          <p:nvSpPr>
            <p:cNvPr id="26" name="TextBox 25">
              <a:extLst>
                <a:ext uri="{FF2B5EF4-FFF2-40B4-BE49-F238E27FC236}">
                  <a16:creationId xmlns:a16="http://schemas.microsoft.com/office/drawing/2014/main" id="{367708B3-CE2D-DAA7-C4DA-359675FA530D}"/>
                </a:ext>
              </a:extLst>
            </p:cNvPr>
            <p:cNvSpPr txBox="1"/>
            <p:nvPr/>
          </p:nvSpPr>
          <p:spPr>
            <a:xfrm>
              <a:off x="1191296" y="5475884"/>
              <a:ext cx="7297617" cy="707886"/>
            </a:xfrm>
            <a:prstGeom prst="rect">
              <a:avLst/>
            </a:prstGeom>
            <a:noFill/>
          </p:spPr>
          <p:txBody>
            <a:bodyPr wrap="square" rtlCol="0">
              <a:spAutoFit/>
            </a:bodyPr>
            <a:lstStyle/>
            <a:p>
              <a:pPr marR="0" algn="l" rtl="0"/>
              <a:r>
                <a:rPr lang="en-US" sz="2000" b="0" i="0" u="none" strike="noStrike" baseline="0" dirty="0">
                  <a:solidFill>
                    <a:srgbClr val="000000"/>
                  </a:solidFill>
                  <a:latin typeface="ATT Aleck Sans" panose="020B0503020203020204" pitchFamily="34" charset="0"/>
                </a:rPr>
                <a:t>Instead of writing the actual password, write down something that helps you remember which password it is</a:t>
              </a:r>
              <a:r>
                <a:rPr lang="en-US" sz="2000" b="0" i="0" u="none" strike="noStrike" baseline="0" dirty="0">
                  <a:solidFill>
                    <a:srgbClr val="000000"/>
                  </a:solidFill>
                  <a:latin typeface="Times New Roman" panose="02020603050405020304" pitchFamily="18" charset="0"/>
                </a:rPr>
                <a:t>.</a:t>
              </a:r>
            </a:p>
          </p:txBody>
        </p:sp>
      </p:grpSp>
    </p:spTree>
    <p:custDataLst>
      <p:tags r:id="rId1"/>
    </p:custDataLst>
    <p:extLst>
      <p:ext uri="{BB962C8B-B14F-4D97-AF65-F5344CB8AC3E}">
        <p14:creationId xmlns:p14="http://schemas.microsoft.com/office/powerpoint/2010/main" val="2733332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29F26-6349-E015-B76F-A15EFDBA637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5244C71-2700-4B3A-A1CF-A500BE9B3DC4}"/>
              </a:ext>
            </a:extLst>
          </p:cNvPr>
          <p:cNvSpPr>
            <a:spLocks noGrp="1"/>
          </p:cNvSpPr>
          <p:nvPr>
            <p:ph type="title"/>
          </p:nvPr>
        </p:nvSpPr>
        <p:spPr>
          <a:xfrm>
            <a:off x="457200" y="514350"/>
            <a:ext cx="8229600" cy="1066800"/>
          </a:xfrm>
        </p:spPr>
        <p:txBody>
          <a:bodyPr/>
          <a:lstStyle/>
          <a:p>
            <a:r>
              <a:rPr lang="en-US"/>
              <a:t>2. Password Software</a:t>
            </a:r>
          </a:p>
        </p:txBody>
      </p:sp>
      <p:sp>
        <p:nvSpPr>
          <p:cNvPr id="4" name="Slide Number Placeholder 3">
            <a:extLst>
              <a:ext uri="{FF2B5EF4-FFF2-40B4-BE49-F238E27FC236}">
                <a16:creationId xmlns:a16="http://schemas.microsoft.com/office/drawing/2014/main" id="{C87AA3E0-32CF-BDCA-6FE1-EA641D8105C5}"/>
              </a:ext>
            </a:extLst>
          </p:cNvPr>
          <p:cNvSpPr>
            <a:spLocks noGrp="1"/>
          </p:cNvSpPr>
          <p:nvPr>
            <p:ph type="sldNum" sz="quarter" idx="12"/>
          </p:nvPr>
        </p:nvSpPr>
        <p:spPr/>
        <p:txBody>
          <a:bodyPr/>
          <a:lstStyle/>
          <a:p>
            <a:fld id="{D852D4E8-E283-404D-80D7-3AF63315721A}" type="slidenum">
              <a:rPr lang="en-US" smtClean="0"/>
              <a:t>17</a:t>
            </a:fld>
            <a:endParaRPr lang="en-US"/>
          </a:p>
        </p:txBody>
      </p:sp>
      <p:pic>
        <p:nvPicPr>
          <p:cNvPr id="6" name="Picture 5">
            <a:extLst>
              <a:ext uri="{FF2B5EF4-FFF2-40B4-BE49-F238E27FC236}">
                <a16:creationId xmlns:a16="http://schemas.microsoft.com/office/drawing/2014/main" id="{EFED53E2-1DE0-7248-8525-09CCF1D4D3C1}"/>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35291" y="1600200"/>
            <a:ext cx="5888382" cy="4416287"/>
          </a:xfrm>
          <a:prstGeom prst="rect">
            <a:avLst/>
          </a:prstGeom>
        </p:spPr>
      </p:pic>
    </p:spTree>
    <p:custDataLst>
      <p:tags r:id="rId1"/>
    </p:custDataLst>
    <p:extLst>
      <p:ext uri="{BB962C8B-B14F-4D97-AF65-F5344CB8AC3E}">
        <p14:creationId xmlns:p14="http://schemas.microsoft.com/office/powerpoint/2010/main" val="2033600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28A25-C468-B72E-CD79-D86C15DE11C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CF5E1D8-1595-D9EB-2BDF-792AA9EEB5AE}"/>
              </a:ext>
            </a:extLst>
          </p:cNvPr>
          <p:cNvSpPr>
            <a:spLocks noGrp="1"/>
          </p:cNvSpPr>
          <p:nvPr>
            <p:ph type="title"/>
          </p:nvPr>
        </p:nvSpPr>
        <p:spPr/>
        <p:txBody>
          <a:bodyPr/>
          <a:lstStyle/>
          <a:p>
            <a:r>
              <a:rPr lang="en-US"/>
              <a:t>3. Phrase</a:t>
            </a:r>
          </a:p>
        </p:txBody>
      </p:sp>
      <p:sp>
        <p:nvSpPr>
          <p:cNvPr id="4" name="Slide Number Placeholder 3">
            <a:extLst>
              <a:ext uri="{FF2B5EF4-FFF2-40B4-BE49-F238E27FC236}">
                <a16:creationId xmlns:a16="http://schemas.microsoft.com/office/drawing/2014/main" id="{EAEAC656-A295-526C-7446-A5CB0C83AD4B}"/>
              </a:ext>
            </a:extLst>
          </p:cNvPr>
          <p:cNvSpPr>
            <a:spLocks noGrp="1"/>
          </p:cNvSpPr>
          <p:nvPr>
            <p:ph type="sldNum" sz="quarter" idx="12"/>
          </p:nvPr>
        </p:nvSpPr>
        <p:spPr/>
        <p:txBody>
          <a:bodyPr/>
          <a:lstStyle/>
          <a:p>
            <a:fld id="{D852D4E8-E283-404D-80D7-3AF63315721A}" type="slidenum">
              <a:rPr lang="en-US" smtClean="0"/>
              <a:t>18</a:t>
            </a:fld>
            <a:endParaRPr lang="en-US"/>
          </a:p>
        </p:txBody>
      </p:sp>
      <p:pic>
        <p:nvPicPr>
          <p:cNvPr id="14" name="Content Placeholder 13">
            <a:extLst>
              <a:ext uri="{FF2B5EF4-FFF2-40B4-BE49-F238E27FC236}">
                <a16:creationId xmlns:a16="http://schemas.microsoft.com/office/drawing/2014/main" id="{4D49C9A8-6E89-E7AF-768D-4F74EC0663EE}"/>
              </a:ext>
              <a:ext uri="{C183D7F6-B498-43B3-948B-1728B52AA6E4}">
                <adec:decorative xmlns:adec="http://schemas.microsoft.com/office/drawing/2017/decorative" val="1"/>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rcRect/>
          <a:stretch/>
        </p:blipFill>
        <p:spPr>
          <a:xfrm>
            <a:off x="2042915" y="1851991"/>
            <a:ext cx="5058169" cy="3373167"/>
          </a:xfrm>
        </p:spPr>
      </p:pic>
      <p:sp>
        <p:nvSpPr>
          <p:cNvPr id="6" name="TextBox 5">
            <a:extLst>
              <a:ext uri="{FF2B5EF4-FFF2-40B4-BE49-F238E27FC236}">
                <a16:creationId xmlns:a16="http://schemas.microsoft.com/office/drawing/2014/main" id="{B43517D5-6B49-4556-B601-D07DED5C7D54}"/>
              </a:ext>
            </a:extLst>
          </p:cNvPr>
          <p:cNvSpPr txBox="1"/>
          <p:nvPr/>
        </p:nvSpPr>
        <p:spPr>
          <a:xfrm>
            <a:off x="8627" y="5572664"/>
            <a:ext cx="913537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200" dirty="0">
                <a:latin typeface="ATT Aleck Sans"/>
              </a:rPr>
              <a:t>You can make your passwords longer and stronger by using a phrase. Example: “Cows help make cheese.”</a:t>
            </a:r>
            <a:r>
              <a:rPr lang="en-US" dirty="0">
                <a:latin typeface="ATT Aleck Sans"/>
                <a:cs typeface="ATT Aleck Sans"/>
              </a:rPr>
              <a:t>​</a:t>
            </a:r>
            <a:endParaRPr lang="en-US" dirty="0">
              <a:cs typeface="Segoe UI Semilight"/>
            </a:endParaRPr>
          </a:p>
        </p:txBody>
      </p:sp>
    </p:spTree>
    <p:custDataLst>
      <p:tags r:id="rId1"/>
    </p:custDataLst>
    <p:extLst>
      <p:ext uri="{BB962C8B-B14F-4D97-AF65-F5344CB8AC3E}">
        <p14:creationId xmlns:p14="http://schemas.microsoft.com/office/powerpoint/2010/main" val="3449871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475F3-1A3E-CC79-A4AC-87CF7AD9EAC9}"/>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8A3562C-B704-A386-77AC-539D0E6174BB}"/>
              </a:ext>
            </a:extLst>
          </p:cNvPr>
          <p:cNvSpPr>
            <a:spLocks noGrp="1"/>
          </p:cNvSpPr>
          <p:nvPr>
            <p:ph type="sldNum" sz="quarter" idx="12"/>
          </p:nvPr>
        </p:nvSpPr>
        <p:spPr/>
        <p:txBody>
          <a:bodyPr/>
          <a:lstStyle/>
          <a:p>
            <a:fld id="{D852D4E8-E283-404D-80D7-3AF63315721A}" type="slidenum">
              <a:rPr lang="en-US" smtClean="0"/>
              <a:t>19</a:t>
            </a:fld>
            <a:endParaRPr lang="en-US"/>
          </a:p>
        </p:txBody>
      </p:sp>
      <p:sp>
        <p:nvSpPr>
          <p:cNvPr id="3" name="Text Placeholder 2">
            <a:extLst>
              <a:ext uri="{FF2B5EF4-FFF2-40B4-BE49-F238E27FC236}">
                <a16:creationId xmlns:a16="http://schemas.microsoft.com/office/drawing/2014/main" id="{012F0B62-EC2A-76AC-53C5-967B1012F37E}"/>
              </a:ext>
            </a:extLst>
          </p:cNvPr>
          <p:cNvSpPr>
            <a:spLocks noGrp="1"/>
          </p:cNvSpPr>
          <p:nvPr>
            <p:ph type="body" idx="1"/>
          </p:nvPr>
        </p:nvSpPr>
        <p:spPr/>
        <p:txBody>
          <a:bodyPr>
            <a:normAutofit/>
          </a:bodyPr>
          <a:lstStyle/>
          <a:p>
            <a:r>
              <a:rPr lang="en-US" sz="4800" dirty="0"/>
              <a:t>Activity # 1</a:t>
            </a:r>
          </a:p>
        </p:txBody>
      </p:sp>
    </p:spTree>
    <p:custDataLst>
      <p:tags r:id="rId1"/>
    </p:custDataLst>
    <p:extLst>
      <p:ext uri="{BB962C8B-B14F-4D97-AF65-F5344CB8AC3E}">
        <p14:creationId xmlns:p14="http://schemas.microsoft.com/office/powerpoint/2010/main" val="2468735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E0911-DB46-8F45-C589-9E5C1C390D1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E9E3B1-BC7E-5160-308E-6E43F84F94F9}"/>
              </a:ext>
            </a:extLst>
          </p:cNvPr>
          <p:cNvSpPr>
            <a:spLocks noGrp="1"/>
          </p:cNvSpPr>
          <p:nvPr>
            <p:ph type="sldNum" sz="quarter" idx="12"/>
          </p:nvPr>
        </p:nvSpPr>
        <p:spPr/>
        <p:txBody>
          <a:bodyPr/>
          <a:lstStyle/>
          <a:p>
            <a:fld id="{D852D4E8-E283-404D-80D7-3AF63315721A}" type="slidenum">
              <a:rPr lang="en-US" smtClean="0"/>
              <a:t>20</a:t>
            </a:fld>
            <a:endParaRPr lang="en-US"/>
          </a:p>
        </p:txBody>
      </p:sp>
      <p:pic>
        <p:nvPicPr>
          <p:cNvPr id="4" name="Picture 3" descr="Sign-up form to create a new account. It includes a username text box, a password text box, a confirm password text box, and a Create Account button. &#10;&#10;Note says Password must be at least eight characters and contain the following: at least one uppercase and one lowercase letter, and one numeric character. ">
            <a:extLst>
              <a:ext uri="{FF2B5EF4-FFF2-40B4-BE49-F238E27FC236}">
                <a16:creationId xmlns:a16="http://schemas.microsoft.com/office/drawing/2014/main" id="{5FEDA81B-43DB-D723-DB4B-9F4F2E134A3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19913" y="552942"/>
            <a:ext cx="3704174" cy="4800307"/>
          </a:xfrm>
          <a:prstGeom prst="rect">
            <a:avLst/>
          </a:prstGeom>
        </p:spPr>
      </p:pic>
      <p:sp>
        <p:nvSpPr>
          <p:cNvPr id="5" name="TextBox 4">
            <a:extLst>
              <a:ext uri="{FF2B5EF4-FFF2-40B4-BE49-F238E27FC236}">
                <a16:creationId xmlns:a16="http://schemas.microsoft.com/office/drawing/2014/main" id="{133B4313-671D-808F-EA91-1419C2D5580A}"/>
              </a:ext>
            </a:extLst>
          </p:cNvPr>
          <p:cNvSpPr txBox="1"/>
          <p:nvPr/>
        </p:nvSpPr>
        <p:spPr>
          <a:xfrm>
            <a:off x="523336" y="5538159"/>
            <a:ext cx="8206596" cy="830997"/>
          </a:xfrm>
          <a:prstGeom prst="rect">
            <a:avLst/>
          </a:prstGeom>
          <a:noFill/>
        </p:spPr>
        <p:txBody>
          <a:bodyPr wrap="square" rtlCol="0">
            <a:spAutoFit/>
          </a:bodyPr>
          <a:lstStyle/>
          <a:p>
            <a:r>
              <a:rPr lang="en-US" sz="2400" b="0" i="0" u="none" strike="noStrike" baseline="0" dirty="0">
                <a:latin typeface="ATT Aleck Sans" panose="020B0503020203020204" pitchFamily="34" charset="0"/>
              </a:rPr>
              <a:t>Using the password requirements in the Sign Up form above, create a strong password that meets the criteria.</a:t>
            </a:r>
            <a:endParaRPr lang="en-US" sz="2000" dirty="0">
              <a:effectLst/>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122186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EC8BC-0F70-C539-08FE-8E424AFC2875}"/>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6D3C11-AA1F-5B6B-2DC5-160D09E61C5F}"/>
              </a:ext>
            </a:extLst>
          </p:cNvPr>
          <p:cNvSpPr>
            <a:spLocks noGrp="1"/>
          </p:cNvSpPr>
          <p:nvPr>
            <p:ph type="sldNum" sz="quarter" idx="12"/>
          </p:nvPr>
        </p:nvSpPr>
        <p:spPr/>
        <p:txBody>
          <a:bodyPr/>
          <a:lstStyle/>
          <a:p>
            <a:fld id="{D852D4E8-E283-404D-80D7-3AF63315721A}" type="slidenum">
              <a:rPr lang="en-US" smtClean="0"/>
              <a:t>21</a:t>
            </a:fld>
            <a:endParaRPr lang="en-US"/>
          </a:p>
        </p:txBody>
      </p:sp>
      <p:pic>
        <p:nvPicPr>
          <p:cNvPr id="7" name="Picture 6" descr="How can you make the passwords below more secure? &#10;1. happybirthday&#10;2. josephsmith&#10;&#10;Password must be at least eight characters and contain the following: at least one uppercase and one lowercase letter, and one numeric character. &#10;&#10;Remember: Longer passwords are stronger passwords.&#10;&#10;3. 1234567810&#10;4. password1&#10;">
            <a:extLst>
              <a:ext uri="{FF2B5EF4-FFF2-40B4-BE49-F238E27FC236}">
                <a16:creationId xmlns:a16="http://schemas.microsoft.com/office/drawing/2014/main" id="{78D05753-7A02-004F-9CF2-07D32ED2DAC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48257" y="368032"/>
            <a:ext cx="7487140" cy="6179071"/>
          </a:xfrm>
          <a:prstGeom prst="rect">
            <a:avLst/>
          </a:prstGeom>
        </p:spPr>
      </p:pic>
    </p:spTree>
    <p:custDataLst>
      <p:tags r:id="rId1"/>
    </p:custDataLst>
    <p:extLst>
      <p:ext uri="{BB962C8B-B14F-4D97-AF65-F5344CB8AC3E}">
        <p14:creationId xmlns:p14="http://schemas.microsoft.com/office/powerpoint/2010/main" val="289659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CF136E-3E75-517C-235F-F5162C66D6D6}"/>
              </a:ext>
            </a:extLst>
          </p:cNvPr>
          <p:cNvSpPr>
            <a:spLocks noGrp="1"/>
          </p:cNvSpPr>
          <p:nvPr>
            <p:ph type="sldNum" sz="quarter" idx="12"/>
          </p:nvPr>
        </p:nvSpPr>
        <p:spPr/>
        <p:txBody>
          <a:bodyPr/>
          <a:lstStyle/>
          <a:p>
            <a:fld id="{D852D4E8-E283-404D-80D7-3AF63315721A}" type="slidenum">
              <a:rPr lang="en-US" smtClean="0"/>
              <a:t>22</a:t>
            </a:fld>
            <a:endParaRPr lang="en-US"/>
          </a:p>
        </p:txBody>
      </p:sp>
      <p:sp>
        <p:nvSpPr>
          <p:cNvPr id="4" name="Title 3">
            <a:extLst>
              <a:ext uri="{FF2B5EF4-FFF2-40B4-BE49-F238E27FC236}">
                <a16:creationId xmlns:a16="http://schemas.microsoft.com/office/drawing/2014/main" id="{ACCF2DA6-3D7F-4FF8-2E06-F70C6E8366C5}"/>
              </a:ext>
            </a:extLst>
          </p:cNvPr>
          <p:cNvSpPr>
            <a:spLocks noGrp="1"/>
          </p:cNvSpPr>
          <p:nvPr>
            <p:ph type="title"/>
          </p:nvPr>
        </p:nvSpPr>
        <p:spPr/>
        <p:txBody>
          <a:bodyPr/>
          <a:lstStyle/>
          <a:p>
            <a:r>
              <a:rPr lang="en-US"/>
              <a:t>Online Scams</a:t>
            </a:r>
          </a:p>
        </p:txBody>
      </p:sp>
      <p:pic>
        <p:nvPicPr>
          <p:cNvPr id="6" name="Picture 5" descr="A screenshot of a login form.&#10;&#10;">
            <a:extLst>
              <a:ext uri="{FF2B5EF4-FFF2-40B4-BE49-F238E27FC236}">
                <a16:creationId xmlns:a16="http://schemas.microsoft.com/office/drawing/2014/main" id="{504D9769-3E7C-B52E-EA15-8B1795161C7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8541" y="1825924"/>
            <a:ext cx="4112540" cy="4212567"/>
          </a:xfrm>
          <a:prstGeom prst="rect">
            <a:avLst/>
          </a:prstGeom>
        </p:spPr>
      </p:pic>
    </p:spTree>
    <p:extLst>
      <p:ext uri="{BB962C8B-B14F-4D97-AF65-F5344CB8AC3E}">
        <p14:creationId xmlns:p14="http://schemas.microsoft.com/office/powerpoint/2010/main" val="138513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20BE6FD-8E87-1265-5778-B1A90733EEB9}"/>
              </a:ext>
            </a:extLst>
          </p:cNvPr>
          <p:cNvSpPr>
            <a:spLocks noGrp="1"/>
          </p:cNvSpPr>
          <p:nvPr>
            <p:ph type="sldNum" sz="quarter" idx="12"/>
          </p:nvPr>
        </p:nvSpPr>
        <p:spPr/>
        <p:txBody>
          <a:bodyPr/>
          <a:lstStyle/>
          <a:p>
            <a:fld id="{D852D4E8-E283-404D-80D7-3AF63315721A}" type="slidenum">
              <a:rPr lang="en-US" smtClean="0"/>
              <a:t>23</a:t>
            </a:fld>
            <a:endParaRPr lang="en-US"/>
          </a:p>
        </p:txBody>
      </p:sp>
      <p:sp>
        <p:nvSpPr>
          <p:cNvPr id="3" name="Content Placeholder 2">
            <a:extLst>
              <a:ext uri="{FF2B5EF4-FFF2-40B4-BE49-F238E27FC236}">
                <a16:creationId xmlns:a16="http://schemas.microsoft.com/office/drawing/2014/main" id="{E2642154-CB5A-5E9E-1E49-2CBEE321B586}"/>
              </a:ext>
            </a:extLst>
          </p:cNvPr>
          <p:cNvSpPr>
            <a:spLocks noGrp="1"/>
          </p:cNvSpPr>
          <p:nvPr>
            <p:ph idx="1"/>
          </p:nvPr>
        </p:nvSpPr>
        <p:spPr>
          <a:xfrm>
            <a:off x="627314" y="2107830"/>
            <a:ext cx="3373026" cy="639803"/>
          </a:xfrm>
        </p:spPr>
        <p:txBody>
          <a:bodyPr/>
          <a:lstStyle/>
          <a:p>
            <a:pPr marL="82296" indent="0" algn="ctr">
              <a:buNone/>
            </a:pPr>
            <a:r>
              <a:rPr lang="en-US" dirty="0"/>
              <a:t>Phishing</a:t>
            </a:r>
          </a:p>
        </p:txBody>
      </p:sp>
      <p:sp>
        <p:nvSpPr>
          <p:cNvPr id="4" name="Title 3">
            <a:extLst>
              <a:ext uri="{FF2B5EF4-FFF2-40B4-BE49-F238E27FC236}">
                <a16:creationId xmlns:a16="http://schemas.microsoft.com/office/drawing/2014/main" id="{A565EDB9-3197-81D1-65CC-C14135CD80E3}"/>
              </a:ext>
            </a:extLst>
          </p:cNvPr>
          <p:cNvSpPr>
            <a:spLocks noGrp="1"/>
          </p:cNvSpPr>
          <p:nvPr>
            <p:ph type="title"/>
          </p:nvPr>
        </p:nvSpPr>
        <p:spPr/>
        <p:txBody>
          <a:bodyPr/>
          <a:lstStyle/>
          <a:p>
            <a:r>
              <a:rPr lang="en-US"/>
              <a:t>Online Scams</a:t>
            </a:r>
          </a:p>
        </p:txBody>
      </p:sp>
      <p:sp>
        <p:nvSpPr>
          <p:cNvPr id="5" name="Content Placeholder 2">
            <a:extLst>
              <a:ext uri="{FF2B5EF4-FFF2-40B4-BE49-F238E27FC236}">
                <a16:creationId xmlns:a16="http://schemas.microsoft.com/office/drawing/2014/main" id="{CDC493B2-3F05-0C3C-BE6B-1FF50CEA4355}"/>
              </a:ext>
            </a:extLst>
          </p:cNvPr>
          <p:cNvSpPr txBox="1">
            <a:spLocks/>
          </p:cNvSpPr>
          <p:nvPr/>
        </p:nvSpPr>
        <p:spPr>
          <a:xfrm>
            <a:off x="5199881" y="2107830"/>
            <a:ext cx="3389384" cy="639803"/>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Font typeface="Georgia"/>
              <a:buNone/>
            </a:pPr>
            <a:r>
              <a:rPr lang="en-US"/>
              <a:t>Social Engineering</a:t>
            </a:r>
          </a:p>
        </p:txBody>
      </p:sp>
      <p:pic>
        <p:nvPicPr>
          <p:cNvPr id="7" name="Picture 6">
            <a:extLst>
              <a:ext uri="{FF2B5EF4-FFF2-40B4-BE49-F238E27FC236}">
                <a16:creationId xmlns:a16="http://schemas.microsoft.com/office/drawing/2014/main" id="{F4CEA736-977A-FC5F-79E3-CA3F39BBE7DC}"/>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0187" y="2747633"/>
            <a:ext cx="4476941" cy="3200400"/>
          </a:xfrm>
          <a:prstGeom prst="rect">
            <a:avLst/>
          </a:prstGeom>
        </p:spPr>
      </p:pic>
      <p:pic>
        <p:nvPicPr>
          <p:cNvPr id="9" name="Picture 8">
            <a:extLst>
              <a:ext uri="{FF2B5EF4-FFF2-40B4-BE49-F238E27FC236}">
                <a16:creationId xmlns:a16="http://schemas.microsoft.com/office/drawing/2014/main" id="{B6A3D32A-328C-9065-DF65-D58DD328838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4735" y="2747633"/>
            <a:ext cx="3818563" cy="3017520"/>
          </a:xfrm>
          <a:prstGeom prst="rect">
            <a:avLst/>
          </a:prstGeom>
        </p:spPr>
      </p:pic>
    </p:spTree>
    <p:extLst>
      <p:ext uri="{BB962C8B-B14F-4D97-AF65-F5344CB8AC3E}">
        <p14:creationId xmlns:p14="http://schemas.microsoft.com/office/powerpoint/2010/main" val="3267043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39604EF-6893-5111-79E7-C0E5A0B0F39F}"/>
              </a:ext>
            </a:extLst>
          </p:cNvPr>
          <p:cNvSpPr>
            <a:spLocks noGrp="1"/>
          </p:cNvSpPr>
          <p:nvPr>
            <p:ph type="sldNum" sz="quarter" idx="12"/>
          </p:nvPr>
        </p:nvSpPr>
        <p:spPr/>
        <p:txBody>
          <a:bodyPr/>
          <a:lstStyle/>
          <a:p>
            <a:fld id="{D852D4E8-E283-404D-80D7-3AF63315721A}" type="slidenum">
              <a:rPr lang="en-US" smtClean="0"/>
              <a:t>24</a:t>
            </a:fld>
            <a:endParaRPr lang="en-US"/>
          </a:p>
        </p:txBody>
      </p:sp>
      <p:sp>
        <p:nvSpPr>
          <p:cNvPr id="4" name="Title 3">
            <a:extLst>
              <a:ext uri="{FF2B5EF4-FFF2-40B4-BE49-F238E27FC236}">
                <a16:creationId xmlns:a16="http://schemas.microsoft.com/office/drawing/2014/main" id="{575E6646-F1B3-9878-611F-35A2330E3C64}"/>
              </a:ext>
            </a:extLst>
          </p:cNvPr>
          <p:cNvSpPr>
            <a:spLocks noGrp="1"/>
          </p:cNvSpPr>
          <p:nvPr>
            <p:ph type="title"/>
          </p:nvPr>
        </p:nvSpPr>
        <p:spPr/>
        <p:txBody>
          <a:bodyPr/>
          <a:lstStyle/>
          <a:p>
            <a:r>
              <a:rPr lang="en-US"/>
              <a:t>Phishing</a:t>
            </a:r>
          </a:p>
        </p:txBody>
      </p:sp>
      <p:pic>
        <p:nvPicPr>
          <p:cNvPr id="14" name="Picture 13">
            <a:extLst>
              <a:ext uri="{FF2B5EF4-FFF2-40B4-BE49-F238E27FC236}">
                <a16:creationId xmlns:a16="http://schemas.microsoft.com/office/drawing/2014/main" id="{4FBB5CE1-AB76-DD9A-12E8-6605ED5FA95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5862" y="2160421"/>
            <a:ext cx="1150143" cy="2743200"/>
          </a:xfrm>
          <a:prstGeom prst="rect">
            <a:avLst/>
          </a:prstGeom>
        </p:spPr>
      </p:pic>
      <p:pic>
        <p:nvPicPr>
          <p:cNvPr id="16" name="Picture 15">
            <a:extLst>
              <a:ext uri="{FF2B5EF4-FFF2-40B4-BE49-F238E27FC236}">
                <a16:creationId xmlns:a16="http://schemas.microsoft.com/office/drawing/2014/main" id="{495181B7-FE50-FA78-2006-6F2EE4B7C2E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85103" y="2160421"/>
            <a:ext cx="998339" cy="2743200"/>
          </a:xfrm>
          <a:prstGeom prst="rect">
            <a:avLst/>
          </a:prstGeom>
        </p:spPr>
      </p:pic>
      <p:pic>
        <p:nvPicPr>
          <p:cNvPr id="18" name="Picture 17">
            <a:extLst>
              <a:ext uri="{FF2B5EF4-FFF2-40B4-BE49-F238E27FC236}">
                <a16:creationId xmlns:a16="http://schemas.microsoft.com/office/drawing/2014/main" id="{94122DDD-3BF8-F118-34FE-A62FF2698513}"/>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17202" y="2160421"/>
            <a:ext cx="966192" cy="2743200"/>
          </a:xfrm>
          <a:prstGeom prst="rect">
            <a:avLst/>
          </a:prstGeom>
        </p:spPr>
      </p:pic>
      <p:pic>
        <p:nvPicPr>
          <p:cNvPr id="20" name="Picture 19">
            <a:extLst>
              <a:ext uri="{FF2B5EF4-FFF2-40B4-BE49-F238E27FC236}">
                <a16:creationId xmlns:a16="http://schemas.microsoft.com/office/drawing/2014/main" id="{9C51544E-7C74-4557-BA8C-214F6092142A}"/>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153384" y="2160421"/>
            <a:ext cx="1387674" cy="2743200"/>
          </a:xfrm>
          <a:prstGeom prst="rect">
            <a:avLst/>
          </a:prstGeom>
        </p:spPr>
      </p:pic>
      <p:pic>
        <p:nvPicPr>
          <p:cNvPr id="22" name="Picture 21">
            <a:extLst>
              <a:ext uri="{FF2B5EF4-FFF2-40B4-BE49-F238E27FC236}">
                <a16:creationId xmlns:a16="http://schemas.microsoft.com/office/drawing/2014/main" id="{F653EA31-EA00-C996-447D-36FFC9C5CD52}"/>
              </a:ext>
              <a:ext uri="{C183D7F6-B498-43B3-948B-1728B52AA6E4}">
                <adec:decorative xmlns:adec="http://schemas.microsoft.com/office/drawing/2017/decorative" val="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701102" y="2160421"/>
            <a:ext cx="1462683" cy="2743200"/>
          </a:xfrm>
          <a:prstGeom prst="rect">
            <a:avLst/>
          </a:prstGeom>
        </p:spPr>
      </p:pic>
      <p:sp>
        <p:nvSpPr>
          <p:cNvPr id="24" name="TextBox 23">
            <a:extLst>
              <a:ext uri="{FF2B5EF4-FFF2-40B4-BE49-F238E27FC236}">
                <a16:creationId xmlns:a16="http://schemas.microsoft.com/office/drawing/2014/main" id="{02FDDB3F-F8BE-31BC-3103-37CDC66F5386}"/>
              </a:ext>
            </a:extLst>
          </p:cNvPr>
          <p:cNvSpPr txBox="1"/>
          <p:nvPr/>
        </p:nvSpPr>
        <p:spPr>
          <a:xfrm>
            <a:off x="525890" y="5186303"/>
            <a:ext cx="117008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Emails</a:t>
            </a:r>
            <a:endParaRPr lang="en-US" sz="2000">
              <a:latin typeface="ATT Aleck Sans"/>
            </a:endParaRPr>
          </a:p>
        </p:txBody>
      </p:sp>
      <p:sp>
        <p:nvSpPr>
          <p:cNvPr id="25" name="TextBox 24">
            <a:extLst>
              <a:ext uri="{FF2B5EF4-FFF2-40B4-BE49-F238E27FC236}">
                <a16:creationId xmlns:a16="http://schemas.microsoft.com/office/drawing/2014/main" id="{B8F5557A-2096-DCC9-1BCB-BC7304791024}"/>
              </a:ext>
            </a:extLst>
          </p:cNvPr>
          <p:cNvSpPr txBox="1"/>
          <p:nvPr/>
        </p:nvSpPr>
        <p:spPr>
          <a:xfrm>
            <a:off x="2153384" y="5162006"/>
            <a:ext cx="138767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Text messages</a:t>
            </a:r>
            <a:endParaRPr lang="en-US" sz="2000"/>
          </a:p>
        </p:txBody>
      </p:sp>
      <p:sp>
        <p:nvSpPr>
          <p:cNvPr id="26" name="TextBox 25">
            <a:extLst>
              <a:ext uri="{FF2B5EF4-FFF2-40B4-BE49-F238E27FC236}">
                <a16:creationId xmlns:a16="http://schemas.microsoft.com/office/drawing/2014/main" id="{A01EC7EF-6170-DBEB-05F6-5D079A0A9475}"/>
              </a:ext>
            </a:extLst>
          </p:cNvPr>
          <p:cNvSpPr txBox="1"/>
          <p:nvPr/>
        </p:nvSpPr>
        <p:spPr>
          <a:xfrm>
            <a:off x="3900457" y="5182788"/>
            <a:ext cx="139968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Social media profiles</a:t>
            </a:r>
            <a:endParaRPr lang="en-US" sz="2000"/>
          </a:p>
        </p:txBody>
      </p:sp>
      <p:sp>
        <p:nvSpPr>
          <p:cNvPr id="27" name="TextBox 26">
            <a:extLst>
              <a:ext uri="{FF2B5EF4-FFF2-40B4-BE49-F238E27FC236}">
                <a16:creationId xmlns:a16="http://schemas.microsoft.com/office/drawing/2014/main" id="{7F507F96-E8AA-8D11-3152-1B15290DF50E}"/>
              </a:ext>
            </a:extLst>
          </p:cNvPr>
          <p:cNvSpPr txBox="1"/>
          <p:nvPr/>
        </p:nvSpPr>
        <p:spPr>
          <a:xfrm>
            <a:off x="5830613" y="5168338"/>
            <a:ext cx="134789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Websites</a:t>
            </a:r>
            <a:endParaRPr lang="en-US" sz="2000"/>
          </a:p>
        </p:txBody>
      </p:sp>
      <p:sp>
        <p:nvSpPr>
          <p:cNvPr id="28" name="TextBox 27">
            <a:extLst>
              <a:ext uri="{FF2B5EF4-FFF2-40B4-BE49-F238E27FC236}">
                <a16:creationId xmlns:a16="http://schemas.microsoft.com/office/drawing/2014/main" id="{DEA93176-03AE-E5F2-D84A-B4BE25D05A72}"/>
              </a:ext>
            </a:extLst>
          </p:cNvPr>
          <p:cNvSpPr txBox="1"/>
          <p:nvPr/>
        </p:nvSpPr>
        <p:spPr>
          <a:xfrm>
            <a:off x="7589693" y="5203570"/>
            <a:ext cx="117008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Phone calls</a:t>
            </a:r>
            <a:endParaRPr lang="en-US" sz="2000"/>
          </a:p>
        </p:txBody>
      </p:sp>
    </p:spTree>
    <p:extLst>
      <p:ext uri="{BB962C8B-B14F-4D97-AF65-F5344CB8AC3E}">
        <p14:creationId xmlns:p14="http://schemas.microsoft.com/office/powerpoint/2010/main" val="2337528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9E15E35-E70C-C2E8-E6F3-2ACECC42A2E4}"/>
              </a:ext>
            </a:extLst>
          </p:cNvPr>
          <p:cNvSpPr>
            <a:spLocks noGrp="1"/>
          </p:cNvSpPr>
          <p:nvPr>
            <p:ph type="sldNum" sz="quarter" idx="12"/>
          </p:nvPr>
        </p:nvSpPr>
        <p:spPr/>
        <p:txBody>
          <a:bodyPr/>
          <a:lstStyle/>
          <a:p>
            <a:fld id="{D852D4E8-E283-404D-80D7-3AF63315721A}" type="slidenum">
              <a:rPr lang="en-US" smtClean="0"/>
              <a:t>25</a:t>
            </a:fld>
            <a:endParaRPr lang="en-US"/>
          </a:p>
        </p:txBody>
      </p:sp>
      <p:sp>
        <p:nvSpPr>
          <p:cNvPr id="3" name="Content Placeholder 2">
            <a:extLst>
              <a:ext uri="{FF2B5EF4-FFF2-40B4-BE49-F238E27FC236}">
                <a16:creationId xmlns:a16="http://schemas.microsoft.com/office/drawing/2014/main" id="{B28E9738-17B2-AC3D-2325-C6160CC3C214}"/>
              </a:ext>
            </a:extLst>
          </p:cNvPr>
          <p:cNvSpPr>
            <a:spLocks noGrp="1"/>
          </p:cNvSpPr>
          <p:nvPr>
            <p:ph idx="1"/>
          </p:nvPr>
        </p:nvSpPr>
        <p:spPr>
          <a:xfrm>
            <a:off x="4552964" y="1620982"/>
            <a:ext cx="4342844" cy="4325112"/>
          </a:xfrm>
        </p:spPr>
        <p:txBody>
          <a:bodyPr>
            <a:normAutofit/>
          </a:bodyPr>
          <a:lstStyle/>
          <a:p>
            <a:pPr marL="82296" indent="0">
              <a:buNone/>
            </a:pPr>
            <a:r>
              <a:rPr lang="en-US" sz="2400" dirty="0">
                <a:solidFill>
                  <a:schemeClr val="tx1"/>
                </a:solidFill>
                <a:latin typeface="ATT Aleck Sans"/>
                <a:ea typeface="ＭＳ Ｐゴシック"/>
              </a:rPr>
              <a:t>Try to win your trust</a:t>
            </a:r>
            <a:br>
              <a:rPr lang="en-US" sz="2400" dirty="0">
                <a:solidFill>
                  <a:schemeClr val="tx1"/>
                </a:solidFill>
                <a:latin typeface="ATT Aleck Sans"/>
                <a:ea typeface="ＭＳ Ｐゴシック"/>
              </a:rPr>
            </a:br>
            <a:endParaRPr lang="en-US" sz="2400" dirty="0">
              <a:solidFill>
                <a:schemeClr val="tx1"/>
              </a:solidFill>
              <a:latin typeface="ATT Aleck Sans"/>
              <a:ea typeface="ＭＳ Ｐゴシック"/>
            </a:endParaRPr>
          </a:p>
          <a:p>
            <a:pPr marL="82296" indent="0">
              <a:buNone/>
            </a:pPr>
            <a:r>
              <a:rPr lang="en-US" sz="2400" dirty="0">
                <a:solidFill>
                  <a:schemeClr val="tx1"/>
                </a:solidFill>
                <a:latin typeface="ATT Aleck Sans"/>
                <a:ea typeface="ＭＳ Ｐゴシック"/>
              </a:rPr>
              <a:t>Claim to be from a real person or organization</a:t>
            </a:r>
            <a:br>
              <a:rPr lang="en-US" sz="2400" dirty="0">
                <a:solidFill>
                  <a:schemeClr val="tx1"/>
                </a:solidFill>
                <a:latin typeface="ATT Aleck Sans"/>
                <a:ea typeface="ＭＳ Ｐゴシック"/>
              </a:rPr>
            </a:br>
            <a:endParaRPr lang="en-US" sz="2400" dirty="0">
              <a:solidFill>
                <a:schemeClr val="tx1"/>
              </a:solidFill>
              <a:latin typeface="ATT Aleck Sans"/>
              <a:ea typeface="ＭＳ Ｐゴシック"/>
            </a:endParaRPr>
          </a:p>
          <a:p>
            <a:pPr marL="82296" indent="0">
              <a:buNone/>
            </a:pPr>
            <a:r>
              <a:rPr lang="en-US" sz="2400" dirty="0">
                <a:solidFill>
                  <a:schemeClr val="tx1"/>
                </a:solidFill>
                <a:latin typeface="ATT Aleck Sans"/>
                <a:ea typeface="ＭＳ Ｐゴシック"/>
              </a:rPr>
              <a:t>Ask for your personal and/or financial information</a:t>
            </a:r>
            <a:br>
              <a:rPr lang="en-US" sz="2400" dirty="0">
                <a:solidFill>
                  <a:schemeClr val="tx1"/>
                </a:solidFill>
                <a:latin typeface="ATT Aleck Sans"/>
                <a:ea typeface="ＭＳ Ｐゴシック"/>
              </a:rPr>
            </a:br>
            <a:endParaRPr lang="en-US" sz="2400" dirty="0">
              <a:solidFill>
                <a:schemeClr val="tx1"/>
              </a:solidFill>
              <a:latin typeface="ATT Aleck Sans"/>
              <a:ea typeface="ＭＳ Ｐゴシック"/>
            </a:endParaRPr>
          </a:p>
          <a:p>
            <a:pPr marL="82296" indent="0">
              <a:buNone/>
            </a:pPr>
            <a:r>
              <a:rPr lang="en-US" sz="2400" dirty="0">
                <a:solidFill>
                  <a:schemeClr val="tx1"/>
                </a:solidFill>
                <a:latin typeface="ATT Aleck Sans"/>
                <a:ea typeface="ＭＳ Ｐゴシック"/>
              </a:rPr>
              <a:t>Steal your money or identity</a:t>
            </a:r>
            <a:endParaRPr lang="en-US" sz="2400" dirty="0">
              <a:solidFill>
                <a:schemeClr val="tx1"/>
              </a:solidFill>
            </a:endParaRPr>
          </a:p>
        </p:txBody>
      </p:sp>
      <p:sp>
        <p:nvSpPr>
          <p:cNvPr id="4" name="Title 3">
            <a:extLst>
              <a:ext uri="{FF2B5EF4-FFF2-40B4-BE49-F238E27FC236}">
                <a16:creationId xmlns:a16="http://schemas.microsoft.com/office/drawing/2014/main" id="{27290564-B8D9-3718-B470-CE96FDE2B5D6}"/>
              </a:ext>
            </a:extLst>
          </p:cNvPr>
          <p:cNvSpPr>
            <a:spLocks noGrp="1"/>
          </p:cNvSpPr>
          <p:nvPr>
            <p:ph type="title"/>
          </p:nvPr>
        </p:nvSpPr>
        <p:spPr/>
        <p:txBody>
          <a:bodyPr/>
          <a:lstStyle/>
          <a:p>
            <a:r>
              <a:rPr lang="en-US"/>
              <a:t>Phishing Scams</a:t>
            </a:r>
          </a:p>
        </p:txBody>
      </p:sp>
      <p:pic>
        <p:nvPicPr>
          <p:cNvPr id="5" name="Picture 4">
            <a:extLst>
              <a:ext uri="{FF2B5EF4-FFF2-40B4-BE49-F238E27FC236}">
                <a16:creationId xmlns:a16="http://schemas.microsoft.com/office/drawing/2014/main" id="{F12BB09A-8AF7-E842-8EE3-3745C8B5D860}"/>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160" y="1765568"/>
            <a:ext cx="3818563" cy="3017520"/>
          </a:xfrm>
          <a:prstGeom prst="rect">
            <a:avLst/>
          </a:prstGeom>
        </p:spPr>
      </p:pic>
      <p:pic>
        <p:nvPicPr>
          <p:cNvPr id="7" name="Picture 6" descr="A blue tick in a box&#10;&#10;AI-generated content may be incorrect.">
            <a:extLst>
              <a:ext uri="{FF2B5EF4-FFF2-40B4-BE49-F238E27FC236}">
                <a16:creationId xmlns:a16="http://schemas.microsoft.com/office/drawing/2014/main" id="{7F6B73F3-83D8-77F2-BD3F-BB4302B0D42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33821" y="1600200"/>
            <a:ext cx="464210" cy="457200"/>
          </a:xfrm>
          <a:prstGeom prst="rect">
            <a:avLst/>
          </a:prstGeom>
        </p:spPr>
      </p:pic>
      <p:pic>
        <p:nvPicPr>
          <p:cNvPr id="8" name="Picture 7" descr="A blue tick in a box&#10;&#10;AI-generated content may be incorrect.">
            <a:extLst>
              <a:ext uri="{FF2B5EF4-FFF2-40B4-BE49-F238E27FC236}">
                <a16:creationId xmlns:a16="http://schemas.microsoft.com/office/drawing/2014/main" id="{703E6D41-1C9E-BA45-2874-C0427304D7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61529" y="2459182"/>
            <a:ext cx="464210" cy="457200"/>
          </a:xfrm>
          <a:prstGeom prst="rect">
            <a:avLst/>
          </a:prstGeom>
        </p:spPr>
      </p:pic>
      <p:pic>
        <p:nvPicPr>
          <p:cNvPr id="9" name="Picture 8" descr="A blue tick in a box&#10;&#10;AI-generated content may be incorrect.">
            <a:extLst>
              <a:ext uri="{FF2B5EF4-FFF2-40B4-BE49-F238E27FC236}">
                <a16:creationId xmlns:a16="http://schemas.microsoft.com/office/drawing/2014/main" id="{E6E350BE-70AA-54A6-FFEF-AD9C4DA628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61529" y="3602183"/>
            <a:ext cx="464210" cy="457200"/>
          </a:xfrm>
          <a:prstGeom prst="rect">
            <a:avLst/>
          </a:prstGeom>
        </p:spPr>
      </p:pic>
      <p:pic>
        <p:nvPicPr>
          <p:cNvPr id="10" name="Picture 9" descr="A blue tick in a box&#10;&#10;AI-generated content may be incorrect.">
            <a:extLst>
              <a:ext uri="{FF2B5EF4-FFF2-40B4-BE49-F238E27FC236}">
                <a16:creationId xmlns:a16="http://schemas.microsoft.com/office/drawing/2014/main" id="{B2290A8E-D49A-C6B5-718D-BC055276970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82311" y="4578930"/>
            <a:ext cx="464210" cy="457200"/>
          </a:xfrm>
          <a:prstGeom prst="rect">
            <a:avLst/>
          </a:prstGeom>
        </p:spPr>
      </p:pic>
    </p:spTree>
    <p:extLst>
      <p:ext uri="{BB962C8B-B14F-4D97-AF65-F5344CB8AC3E}">
        <p14:creationId xmlns:p14="http://schemas.microsoft.com/office/powerpoint/2010/main" val="2328355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01C747E-F3B9-F785-FF73-7EF4FA73324B}"/>
              </a:ext>
            </a:extLst>
          </p:cNvPr>
          <p:cNvSpPr>
            <a:spLocks noGrp="1"/>
          </p:cNvSpPr>
          <p:nvPr>
            <p:ph type="sldNum" sz="quarter" idx="12"/>
          </p:nvPr>
        </p:nvSpPr>
        <p:spPr/>
        <p:txBody>
          <a:bodyPr/>
          <a:lstStyle/>
          <a:p>
            <a:fld id="{D852D4E8-E283-404D-80D7-3AF63315721A}" type="slidenum">
              <a:rPr lang="en-US" smtClean="0"/>
              <a:t>26</a:t>
            </a:fld>
            <a:endParaRPr lang="en-US"/>
          </a:p>
        </p:txBody>
      </p:sp>
      <p:sp>
        <p:nvSpPr>
          <p:cNvPr id="4" name="Title 3">
            <a:extLst>
              <a:ext uri="{FF2B5EF4-FFF2-40B4-BE49-F238E27FC236}">
                <a16:creationId xmlns:a16="http://schemas.microsoft.com/office/drawing/2014/main" id="{B91570EE-B7B2-5C98-88B6-6235EAEABD3A}"/>
              </a:ext>
            </a:extLst>
          </p:cNvPr>
          <p:cNvSpPr>
            <a:spLocks noGrp="1"/>
          </p:cNvSpPr>
          <p:nvPr>
            <p:ph type="title"/>
          </p:nvPr>
        </p:nvSpPr>
        <p:spPr/>
        <p:txBody>
          <a:bodyPr/>
          <a:lstStyle/>
          <a:p>
            <a:r>
              <a:rPr lang="en-US"/>
              <a:t>Email Scam</a:t>
            </a:r>
          </a:p>
        </p:txBody>
      </p:sp>
      <p:pic>
        <p:nvPicPr>
          <p:cNvPr id="6" name="Picture 5" descr="From: Helpdesk&#10;Date: March 10, 2025 at 10:22:34 AM CDT&#10;Sugject: Change Passwrod. Change passwrod is highlighted in an orange box.&#10;&#10;Your password expires in 3 days. Login to change your password immediately, which is a hyperlink. If you wait you will be locked out of your acount. Acount is highlighted in an orange box.">
            <a:extLst>
              <a:ext uri="{FF2B5EF4-FFF2-40B4-BE49-F238E27FC236}">
                <a16:creationId xmlns:a16="http://schemas.microsoft.com/office/drawing/2014/main" id="{882AF3C4-DA26-E39C-B56B-5AB49732485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46150" y="1600200"/>
            <a:ext cx="7251700" cy="4343400"/>
          </a:xfrm>
          <a:prstGeom prst="rect">
            <a:avLst/>
          </a:prstGeom>
          <a:ln>
            <a:solidFill>
              <a:schemeClr val="bg2">
                <a:lumMod val="50000"/>
              </a:schemeClr>
            </a:solidFill>
          </a:ln>
        </p:spPr>
      </p:pic>
      <p:sp>
        <p:nvSpPr>
          <p:cNvPr id="8" name="Rounded Rectangle 7">
            <a:extLst>
              <a:ext uri="{FF2B5EF4-FFF2-40B4-BE49-F238E27FC236}">
                <a16:creationId xmlns:a16="http://schemas.microsoft.com/office/drawing/2014/main" id="{67D67EC4-385A-8746-8A27-BEB3FFF57773}"/>
              </a:ext>
              <a:ext uri="{C183D7F6-B498-43B3-948B-1728B52AA6E4}">
                <adec:decorative xmlns:adec="http://schemas.microsoft.com/office/drawing/2017/decorative" val="1"/>
              </a:ext>
            </a:extLst>
          </p:cNvPr>
          <p:cNvSpPr/>
          <p:nvPr/>
        </p:nvSpPr>
        <p:spPr>
          <a:xfrm>
            <a:off x="2088512" y="2646218"/>
            <a:ext cx="2146051" cy="492369"/>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62A95F25-16A0-EC87-A34B-A5039F19AA91}"/>
              </a:ext>
              <a:ext uri="{C183D7F6-B498-43B3-948B-1728B52AA6E4}">
                <adec:decorative xmlns:adec="http://schemas.microsoft.com/office/drawing/2017/decorative" val="1"/>
              </a:ext>
            </a:extLst>
          </p:cNvPr>
          <p:cNvSpPr/>
          <p:nvPr/>
        </p:nvSpPr>
        <p:spPr>
          <a:xfrm>
            <a:off x="1215676" y="3965596"/>
            <a:ext cx="1195015" cy="492369"/>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3063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B194EF-AC75-5D6F-532C-304C29493E31}"/>
              </a:ext>
            </a:extLst>
          </p:cNvPr>
          <p:cNvSpPr>
            <a:spLocks noGrp="1"/>
          </p:cNvSpPr>
          <p:nvPr>
            <p:ph type="sldNum" sz="quarter" idx="12"/>
          </p:nvPr>
        </p:nvSpPr>
        <p:spPr/>
        <p:txBody>
          <a:bodyPr/>
          <a:lstStyle/>
          <a:p>
            <a:fld id="{D852D4E8-E283-404D-80D7-3AF63315721A}" type="slidenum">
              <a:rPr lang="en-US" smtClean="0"/>
              <a:t>27</a:t>
            </a:fld>
            <a:endParaRPr lang="en-US"/>
          </a:p>
        </p:txBody>
      </p:sp>
      <p:sp>
        <p:nvSpPr>
          <p:cNvPr id="4" name="Title 3">
            <a:extLst>
              <a:ext uri="{FF2B5EF4-FFF2-40B4-BE49-F238E27FC236}">
                <a16:creationId xmlns:a16="http://schemas.microsoft.com/office/drawing/2014/main" id="{1A97D058-534B-127B-273C-C6C8542E5093}"/>
              </a:ext>
            </a:extLst>
          </p:cNvPr>
          <p:cNvSpPr>
            <a:spLocks noGrp="1"/>
          </p:cNvSpPr>
          <p:nvPr>
            <p:ph type="title"/>
          </p:nvPr>
        </p:nvSpPr>
        <p:spPr/>
        <p:txBody>
          <a:bodyPr/>
          <a:lstStyle/>
          <a:p>
            <a:r>
              <a:rPr lang="en-US"/>
              <a:t>Text Message Scam</a:t>
            </a:r>
          </a:p>
        </p:txBody>
      </p:sp>
      <p:pic>
        <p:nvPicPr>
          <p:cNvPr id="6" name="Picture 5" descr="Text message with the following message that was sent on Tuesday, March 18.&#10;&#10;E-ZPass final reminder:&#10;You have an outstanding toll. Your toll account balance is outstanding. If you fail to pay by March 20, 2025, you will face penalties or legal action. Now payment with a weird link. &#10;&#10;Please reply Y, then exit the SMS and open it again to activate the link or copy the link to your Safari browser and open it.&#10;&#10;Please settle your toll immediately after reading this message to avoid penalties for delaying the payment. &#10;&#10;Thank you for your cooperation. ">
            <a:extLst>
              <a:ext uri="{FF2B5EF4-FFF2-40B4-BE49-F238E27FC236}">
                <a16:creationId xmlns:a16="http://schemas.microsoft.com/office/drawing/2014/main" id="{3388A669-4B33-F622-B0E1-39AA058899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77840" y="1371600"/>
            <a:ext cx="2988320" cy="5257800"/>
          </a:xfrm>
          <a:prstGeom prst="rect">
            <a:avLst/>
          </a:prstGeom>
          <a:ln>
            <a:solidFill>
              <a:schemeClr val="bg2">
                <a:lumMod val="50000"/>
              </a:schemeClr>
            </a:solidFill>
          </a:ln>
        </p:spPr>
      </p:pic>
    </p:spTree>
    <p:extLst>
      <p:ext uri="{BB962C8B-B14F-4D97-AF65-F5344CB8AC3E}">
        <p14:creationId xmlns:p14="http://schemas.microsoft.com/office/powerpoint/2010/main" val="4966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040C63-AE54-F1EE-EB77-7695CB487C21}"/>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28</a:t>
            </a:fld>
            <a:endParaRPr lang="en-US"/>
          </a:p>
        </p:txBody>
      </p:sp>
      <p:pic>
        <p:nvPicPr>
          <p:cNvPr id="3" name="Picture 2" descr="A senior woman who answered the phone, wondering who was calling her. ">
            <a:extLst>
              <a:ext uri="{FF2B5EF4-FFF2-40B4-BE49-F238E27FC236}">
                <a16:creationId xmlns:a16="http://schemas.microsoft.com/office/drawing/2014/main" id="{6BB58B55-4746-87C5-D93E-A08D5683005D}"/>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5101FEA5-40DD-B034-F356-11364B7506EA}"/>
              </a:ext>
            </a:extLst>
          </p:cNvPr>
          <p:cNvSpPr>
            <a:spLocks noGrp="1"/>
          </p:cNvSpPr>
          <p:nvPr>
            <p:ph type="title"/>
          </p:nvPr>
        </p:nvSpPr>
        <p:spPr>
          <a:xfrm>
            <a:off x="457200" y="533400"/>
            <a:ext cx="8229600" cy="1066800"/>
          </a:xfrm>
        </p:spPr>
        <p:txBody>
          <a:bodyPr anchor="ctr">
            <a:normAutofit/>
          </a:bodyPr>
          <a:lstStyle/>
          <a:p>
            <a:r>
              <a:rPr lang="en-US"/>
              <a:t>Phone Call Scam</a:t>
            </a:r>
          </a:p>
        </p:txBody>
      </p:sp>
      <p:pic>
        <p:nvPicPr>
          <p:cNvPr id="5" name="Graphic 4" descr="Thought bubble outline">
            <a:extLst>
              <a:ext uri="{FF2B5EF4-FFF2-40B4-BE49-F238E27FC236}">
                <a16:creationId xmlns:a16="http://schemas.microsoft.com/office/drawing/2014/main" id="{3569E5B0-DDAF-6E27-5EF6-0ABC13E5839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86400" y="53338"/>
            <a:ext cx="3200400" cy="3093723"/>
          </a:xfrm>
          <a:prstGeom prst="rect">
            <a:avLst/>
          </a:prstGeom>
        </p:spPr>
      </p:pic>
      <p:sp>
        <p:nvSpPr>
          <p:cNvPr id="7" name="TextBox 6">
            <a:extLst>
              <a:ext uri="{FF2B5EF4-FFF2-40B4-BE49-F238E27FC236}">
                <a16:creationId xmlns:a16="http://schemas.microsoft.com/office/drawing/2014/main" id="{E7387DED-1B48-F91B-1FEF-9E2EE2305AF5}"/>
              </a:ext>
            </a:extLst>
          </p:cNvPr>
          <p:cNvSpPr txBox="1"/>
          <p:nvPr/>
        </p:nvSpPr>
        <p:spPr>
          <a:xfrm>
            <a:off x="6323336" y="749905"/>
            <a:ext cx="152652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a:latin typeface="ATT Aleck Sans"/>
                <a:cs typeface="Arial"/>
              </a:rPr>
              <a:t>Who am I talking to?</a:t>
            </a:r>
            <a:endParaRPr lang="en-US" sz="2000">
              <a:latin typeface="ATT Aleck Sans"/>
            </a:endParaRPr>
          </a:p>
        </p:txBody>
      </p:sp>
    </p:spTree>
    <p:extLst>
      <p:ext uri="{BB962C8B-B14F-4D97-AF65-F5344CB8AC3E}">
        <p14:creationId xmlns:p14="http://schemas.microsoft.com/office/powerpoint/2010/main" val="2254802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C88938-6681-3DD8-5D9C-EA9B22954C72}"/>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29</a:t>
            </a:fld>
            <a:endParaRPr lang="en-US"/>
          </a:p>
        </p:txBody>
      </p:sp>
      <p:pic>
        <p:nvPicPr>
          <p:cNvPr id="6" name="Picture 5" descr="A person holding a phone that is receiving a phone call. The caller ID says Support. &#10;&#10;">
            <a:extLst>
              <a:ext uri="{FF2B5EF4-FFF2-40B4-BE49-F238E27FC236}">
                <a16:creationId xmlns:a16="http://schemas.microsoft.com/office/drawing/2014/main" id="{749AEDD6-4C5F-9806-4A3A-94C4FB978E5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C790FE31-CF17-9ED4-68CE-D9B031C534AC}"/>
              </a:ext>
            </a:extLst>
          </p:cNvPr>
          <p:cNvSpPr>
            <a:spLocks noGrp="1"/>
          </p:cNvSpPr>
          <p:nvPr>
            <p:ph type="title"/>
          </p:nvPr>
        </p:nvSpPr>
        <p:spPr>
          <a:xfrm>
            <a:off x="457200" y="533400"/>
            <a:ext cx="8229600" cy="1066800"/>
          </a:xfrm>
        </p:spPr>
        <p:txBody>
          <a:bodyPr vert="horz" lIns="91440" tIns="45720" rIns="91440" bIns="45720" anchor="ctr">
            <a:normAutofit/>
          </a:bodyPr>
          <a:lstStyle/>
          <a:p>
            <a:r>
              <a:rPr lang="en-US" dirty="0">
                <a:latin typeface="ATT Aleck Sans"/>
                <a:cs typeface="ATT Aleck Sans"/>
              </a:rPr>
              <a:t>Phone Call Scam: Caller ID Spoofs</a:t>
            </a:r>
            <a:endParaRPr lang="en-US" dirty="0"/>
          </a:p>
        </p:txBody>
      </p:sp>
      <p:sp>
        <p:nvSpPr>
          <p:cNvPr id="7" name="TextBox 6">
            <a:extLst>
              <a:ext uri="{FF2B5EF4-FFF2-40B4-BE49-F238E27FC236}">
                <a16:creationId xmlns:a16="http://schemas.microsoft.com/office/drawing/2014/main" id="{F326595A-8F2D-4648-3E8A-B58642307333}"/>
              </a:ext>
            </a:extLst>
          </p:cNvPr>
          <p:cNvSpPr txBox="1"/>
          <p:nvPr/>
        </p:nvSpPr>
        <p:spPr>
          <a:xfrm>
            <a:off x="552784" y="6043863"/>
            <a:ext cx="801299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latin typeface="ATT Aleck Sans"/>
                <a:cs typeface="Arial"/>
              </a:rPr>
              <a:t>Beware! You can’t trust your Caller ID. The call is not from Support. It is a scammer pretending to be Support.</a:t>
            </a:r>
          </a:p>
        </p:txBody>
      </p:sp>
      <p:sp>
        <p:nvSpPr>
          <p:cNvPr id="8" name="Rounded Rectangle 7">
            <a:extLst>
              <a:ext uri="{FF2B5EF4-FFF2-40B4-BE49-F238E27FC236}">
                <a16:creationId xmlns:a16="http://schemas.microsoft.com/office/drawing/2014/main" id="{F1781A7E-941A-1A6B-4CD7-FB8214294414}"/>
              </a:ext>
              <a:ext uri="{C183D7F6-B498-43B3-948B-1728B52AA6E4}">
                <adec:decorative xmlns:adec="http://schemas.microsoft.com/office/drawing/2017/decorative" val="1"/>
              </a:ext>
            </a:extLst>
          </p:cNvPr>
          <p:cNvSpPr/>
          <p:nvPr/>
        </p:nvSpPr>
        <p:spPr>
          <a:xfrm>
            <a:off x="3608029" y="1639824"/>
            <a:ext cx="2146051" cy="492369"/>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5748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FC0AA9-91F0-9381-8541-3CFC5BD4B8C6}"/>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30</a:t>
            </a:fld>
            <a:endParaRPr lang="en-US"/>
          </a:p>
        </p:txBody>
      </p:sp>
      <p:pic>
        <p:nvPicPr>
          <p:cNvPr id="6" name="Picture 5" descr="A person using a computer and a chat box pops up on the right-hand side of the monitor. &#10;&#10;">
            <a:extLst>
              <a:ext uri="{FF2B5EF4-FFF2-40B4-BE49-F238E27FC236}">
                <a16:creationId xmlns:a16="http://schemas.microsoft.com/office/drawing/2014/main" id="{9D2D533D-E53E-D8FA-0CEE-C9E696A638FB}"/>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BAC0B91C-BBB8-088F-D81A-66E7F5336C00}"/>
              </a:ext>
            </a:extLst>
          </p:cNvPr>
          <p:cNvSpPr>
            <a:spLocks noGrp="1"/>
          </p:cNvSpPr>
          <p:nvPr>
            <p:ph type="title"/>
          </p:nvPr>
        </p:nvSpPr>
        <p:spPr>
          <a:xfrm>
            <a:off x="457200" y="533400"/>
            <a:ext cx="8229600" cy="1066800"/>
          </a:xfrm>
        </p:spPr>
        <p:txBody>
          <a:bodyPr anchor="ctr">
            <a:normAutofit/>
          </a:bodyPr>
          <a:lstStyle/>
          <a:p>
            <a:r>
              <a:rPr lang="en-US"/>
              <a:t>Social Media Scam</a:t>
            </a:r>
          </a:p>
        </p:txBody>
      </p:sp>
    </p:spTree>
    <p:extLst>
      <p:ext uri="{BB962C8B-B14F-4D97-AF65-F5344CB8AC3E}">
        <p14:creationId xmlns:p14="http://schemas.microsoft.com/office/powerpoint/2010/main" val="620650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CD24B96-A0E1-35A6-2F00-518A7B4AE003}"/>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31</a:t>
            </a:fld>
            <a:endParaRPr lang="en-US"/>
          </a:p>
        </p:txBody>
      </p:sp>
      <p:pic>
        <p:nvPicPr>
          <p:cNvPr id="6" name="Content Placeholder 5" descr="A woman is working on a laptop in a cafe. ">
            <a:extLst>
              <a:ext uri="{FF2B5EF4-FFF2-40B4-BE49-F238E27FC236}">
                <a16:creationId xmlns:a16="http://schemas.microsoft.com/office/drawing/2014/main" id="{5EBF56EB-11C3-3DC6-0A53-35F09F8F86DF}"/>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noFill/>
        </p:spPr>
      </p:pic>
      <p:sp>
        <p:nvSpPr>
          <p:cNvPr id="4" name="Title 3">
            <a:extLst>
              <a:ext uri="{FF2B5EF4-FFF2-40B4-BE49-F238E27FC236}">
                <a16:creationId xmlns:a16="http://schemas.microsoft.com/office/drawing/2014/main" id="{8B8B2E36-8779-E4EF-A8F3-4AB72D96DE05}"/>
              </a:ext>
            </a:extLst>
          </p:cNvPr>
          <p:cNvSpPr>
            <a:spLocks noGrp="1"/>
          </p:cNvSpPr>
          <p:nvPr>
            <p:ph type="title"/>
          </p:nvPr>
        </p:nvSpPr>
        <p:spPr>
          <a:xfrm>
            <a:off x="457200" y="533400"/>
            <a:ext cx="8229600" cy="1066800"/>
          </a:xfrm>
        </p:spPr>
        <p:txBody>
          <a:bodyPr anchor="ctr">
            <a:normAutofit/>
          </a:bodyPr>
          <a:lstStyle/>
          <a:p>
            <a:r>
              <a:rPr lang="en-US"/>
              <a:t>Free Wi-Fi Scams</a:t>
            </a:r>
          </a:p>
        </p:txBody>
      </p:sp>
      <p:sp>
        <p:nvSpPr>
          <p:cNvPr id="8" name="TextBox 7">
            <a:extLst>
              <a:ext uri="{FF2B5EF4-FFF2-40B4-BE49-F238E27FC236}">
                <a16:creationId xmlns:a16="http://schemas.microsoft.com/office/drawing/2014/main" id="{5255A6A4-5344-EC3F-D1A5-24F22DD3383F}"/>
              </a:ext>
            </a:extLst>
          </p:cNvPr>
          <p:cNvSpPr txBox="1"/>
          <p:nvPr/>
        </p:nvSpPr>
        <p:spPr>
          <a:xfrm>
            <a:off x="457200" y="6139934"/>
            <a:ext cx="8229600" cy="400110"/>
          </a:xfrm>
          <a:prstGeom prst="rect">
            <a:avLst/>
          </a:prstGeom>
          <a:noFill/>
        </p:spPr>
        <p:txBody>
          <a:bodyPr wrap="square">
            <a:spAutoFit/>
          </a:bodyPr>
          <a:lstStyle/>
          <a:p>
            <a:pPr algn="ctr"/>
            <a:r>
              <a:rPr lang="en-US" sz="2000">
                <a:latin typeface="ATT Aleck Sans"/>
                <a:ea typeface="ＭＳ Ｐゴシック"/>
              </a:rPr>
              <a:t>Not all free Wi-Fi networks are safe and secure. </a:t>
            </a:r>
            <a:endParaRPr lang="en-US" sz="2000"/>
          </a:p>
        </p:txBody>
      </p:sp>
    </p:spTree>
    <p:extLst>
      <p:ext uri="{BB962C8B-B14F-4D97-AF65-F5344CB8AC3E}">
        <p14:creationId xmlns:p14="http://schemas.microsoft.com/office/powerpoint/2010/main" val="2056269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5B5AE6-7921-73CE-ED66-30A6DE8BEA8F}"/>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32</a:t>
            </a:fld>
            <a:endParaRPr lang="en-US"/>
          </a:p>
        </p:txBody>
      </p:sp>
      <p:sp>
        <p:nvSpPr>
          <p:cNvPr id="4" name="Title 3">
            <a:extLst>
              <a:ext uri="{FF2B5EF4-FFF2-40B4-BE49-F238E27FC236}">
                <a16:creationId xmlns:a16="http://schemas.microsoft.com/office/drawing/2014/main" id="{B0D64FED-74F1-AADB-03D5-0449A8E34120}"/>
              </a:ext>
            </a:extLst>
          </p:cNvPr>
          <p:cNvSpPr>
            <a:spLocks noGrp="1"/>
          </p:cNvSpPr>
          <p:nvPr>
            <p:ph type="title"/>
          </p:nvPr>
        </p:nvSpPr>
        <p:spPr>
          <a:xfrm>
            <a:off x="457200" y="533400"/>
            <a:ext cx="8229600" cy="1066800"/>
          </a:xfrm>
        </p:spPr>
        <p:txBody>
          <a:bodyPr anchor="ctr">
            <a:normAutofit/>
          </a:bodyPr>
          <a:lstStyle/>
          <a:p>
            <a:r>
              <a:rPr lang="en-US"/>
              <a:t>Survey and Online Quiz Phishing Scam </a:t>
            </a:r>
          </a:p>
        </p:txBody>
      </p:sp>
      <p:sp>
        <p:nvSpPr>
          <p:cNvPr id="9" name="TextBox 8">
            <a:extLst>
              <a:ext uri="{FF2B5EF4-FFF2-40B4-BE49-F238E27FC236}">
                <a16:creationId xmlns:a16="http://schemas.microsoft.com/office/drawing/2014/main" id="{6F9805C0-C6D9-B1D8-CE36-6E7547B72D28}"/>
              </a:ext>
            </a:extLst>
          </p:cNvPr>
          <p:cNvSpPr txBox="1"/>
          <p:nvPr/>
        </p:nvSpPr>
        <p:spPr>
          <a:xfrm>
            <a:off x="332089" y="5616714"/>
            <a:ext cx="8479822" cy="707886"/>
          </a:xfrm>
          <a:prstGeom prst="rect">
            <a:avLst/>
          </a:prstGeom>
          <a:noFill/>
        </p:spPr>
        <p:txBody>
          <a:bodyPr wrap="square">
            <a:spAutoFit/>
          </a:bodyPr>
          <a:lstStyle/>
          <a:p>
            <a:pPr algn="ctr"/>
            <a:r>
              <a:rPr lang="en-US" sz="2000">
                <a:latin typeface="ATT Aleck Sans"/>
                <a:ea typeface="ＭＳ Ｐゴシック"/>
              </a:rPr>
              <a:t>Don’t share personal information with online surveys and quizzes, such as your SSN, answers you have used for account security questions, etc. </a:t>
            </a:r>
            <a:endParaRPr lang="en-US" sz="2000"/>
          </a:p>
        </p:txBody>
      </p:sp>
      <p:pic>
        <p:nvPicPr>
          <p:cNvPr id="6" name="Picture 5" descr="A web browser with a survey displayed. ">
            <a:extLst>
              <a:ext uri="{FF2B5EF4-FFF2-40B4-BE49-F238E27FC236}">
                <a16:creationId xmlns:a16="http://schemas.microsoft.com/office/drawing/2014/main" id="{1B7B8042-5CDB-38D2-D3AD-6CDB7D1DBBB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5195" y="1600200"/>
            <a:ext cx="6113610" cy="3937165"/>
          </a:xfrm>
          <a:prstGeom prst="rect">
            <a:avLst/>
          </a:prstGeom>
        </p:spPr>
      </p:pic>
    </p:spTree>
    <p:extLst>
      <p:ext uri="{BB962C8B-B14F-4D97-AF65-F5344CB8AC3E}">
        <p14:creationId xmlns:p14="http://schemas.microsoft.com/office/powerpoint/2010/main" val="1733682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5C16D18-E986-33E4-0E3F-54E64D8008F2}"/>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33</a:t>
            </a:fld>
            <a:endParaRPr lang="en-US"/>
          </a:p>
        </p:txBody>
      </p:sp>
      <p:pic>
        <p:nvPicPr>
          <p:cNvPr id="6" name="Picture 5" descr="A person playing a game on their computer, and a pop-up displays promoting a free game they can download. ">
            <a:extLst>
              <a:ext uri="{FF2B5EF4-FFF2-40B4-BE49-F238E27FC236}">
                <a16:creationId xmlns:a16="http://schemas.microsoft.com/office/drawing/2014/main" id="{1631F9CA-E9C3-5F4A-D918-6556A2A0367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404C458C-AB6D-D960-A3C6-E83F508D595F}"/>
              </a:ext>
            </a:extLst>
          </p:cNvPr>
          <p:cNvSpPr>
            <a:spLocks noGrp="1"/>
          </p:cNvSpPr>
          <p:nvPr>
            <p:ph type="title"/>
          </p:nvPr>
        </p:nvSpPr>
        <p:spPr>
          <a:xfrm>
            <a:off x="457200" y="533400"/>
            <a:ext cx="8229600" cy="1066800"/>
          </a:xfrm>
        </p:spPr>
        <p:txBody>
          <a:bodyPr anchor="ctr">
            <a:normAutofit/>
          </a:bodyPr>
          <a:lstStyle/>
          <a:p>
            <a:r>
              <a:rPr lang="en-US"/>
              <a:t>Online Gaming Scams</a:t>
            </a:r>
          </a:p>
        </p:txBody>
      </p:sp>
      <p:pic>
        <p:nvPicPr>
          <p:cNvPr id="8" name="Picture 7">
            <a:extLst>
              <a:ext uri="{FF2B5EF4-FFF2-40B4-BE49-F238E27FC236}">
                <a16:creationId xmlns:a16="http://schemas.microsoft.com/office/drawing/2014/main" id="{2EB9C864-8C38-DC9E-8A8C-9C297943297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3697" y="2056997"/>
            <a:ext cx="2545960" cy="3161179"/>
          </a:xfrm>
          <a:prstGeom prst="rect">
            <a:avLst/>
          </a:prstGeom>
        </p:spPr>
      </p:pic>
      <p:sp>
        <p:nvSpPr>
          <p:cNvPr id="10" name="TextBox 9">
            <a:extLst>
              <a:ext uri="{FF2B5EF4-FFF2-40B4-BE49-F238E27FC236}">
                <a16:creationId xmlns:a16="http://schemas.microsoft.com/office/drawing/2014/main" id="{7D196371-B6E0-7F90-BD9C-9D8E739B9689}"/>
              </a:ext>
            </a:extLst>
          </p:cNvPr>
          <p:cNvSpPr txBox="1"/>
          <p:nvPr/>
        </p:nvSpPr>
        <p:spPr>
          <a:xfrm>
            <a:off x="457201" y="6058943"/>
            <a:ext cx="8229600" cy="707886"/>
          </a:xfrm>
          <a:prstGeom prst="rect">
            <a:avLst/>
          </a:prstGeom>
          <a:noFill/>
        </p:spPr>
        <p:txBody>
          <a:bodyPr wrap="square">
            <a:spAutoFit/>
          </a:bodyPr>
          <a:lstStyle/>
          <a:p>
            <a:pPr algn="ctr"/>
            <a:r>
              <a:rPr lang="en-US" sz="2000" dirty="0">
                <a:latin typeface="ATT Aleck Sans"/>
                <a:ea typeface="ＭＳ Ｐゴシック"/>
              </a:rPr>
              <a:t>Malware is a virus created to damage your computer and steal sensitive information you don't want to share.</a:t>
            </a:r>
            <a:endParaRPr lang="en-US" sz="2000" dirty="0"/>
          </a:p>
        </p:txBody>
      </p:sp>
    </p:spTree>
    <p:extLst>
      <p:ext uri="{BB962C8B-B14F-4D97-AF65-F5344CB8AC3E}">
        <p14:creationId xmlns:p14="http://schemas.microsoft.com/office/powerpoint/2010/main" val="770741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5F8144-0041-4550-2D31-34A995EC6A4D}"/>
              </a:ext>
            </a:extLst>
          </p:cNvPr>
          <p:cNvSpPr>
            <a:spLocks noGrp="1"/>
          </p:cNvSpPr>
          <p:nvPr>
            <p:ph type="sldNum" sz="quarter" idx="12"/>
          </p:nvPr>
        </p:nvSpPr>
        <p:spPr/>
        <p:txBody>
          <a:bodyPr/>
          <a:lstStyle/>
          <a:p>
            <a:fld id="{D852D4E8-E283-404D-80D7-3AF63315721A}" type="slidenum">
              <a:rPr lang="en-US" smtClean="0"/>
              <a:t>34</a:t>
            </a:fld>
            <a:endParaRPr lang="en-US"/>
          </a:p>
        </p:txBody>
      </p:sp>
      <p:sp>
        <p:nvSpPr>
          <p:cNvPr id="4" name="Title 3">
            <a:extLst>
              <a:ext uri="{FF2B5EF4-FFF2-40B4-BE49-F238E27FC236}">
                <a16:creationId xmlns:a16="http://schemas.microsoft.com/office/drawing/2014/main" id="{33D4D809-4355-7D4B-1452-E0DEAD7318F1}"/>
              </a:ext>
            </a:extLst>
          </p:cNvPr>
          <p:cNvSpPr>
            <a:spLocks noGrp="1"/>
          </p:cNvSpPr>
          <p:nvPr>
            <p:ph type="title"/>
          </p:nvPr>
        </p:nvSpPr>
        <p:spPr/>
        <p:txBody>
          <a:bodyPr/>
          <a:lstStyle/>
          <a:p>
            <a:r>
              <a:rPr lang="en-US"/>
              <a:t>CAPTCHA Malware Scam</a:t>
            </a:r>
          </a:p>
        </p:txBody>
      </p:sp>
      <p:pic>
        <p:nvPicPr>
          <p:cNvPr id="6" name="Picture 5" descr="Screenshot of an Select all images with a muffin CAPTCHA. Nine images appear some are muffins and others are dogs. The instructions say to click verify once there are no muffins left. ">
            <a:extLst>
              <a:ext uri="{FF2B5EF4-FFF2-40B4-BE49-F238E27FC236}">
                <a16:creationId xmlns:a16="http://schemas.microsoft.com/office/drawing/2014/main" id="{EB599C65-9908-118D-F1B3-94E933877A50}"/>
              </a:ext>
              <a:ext uri="{C183D7F6-B498-43B3-948B-1728B52AA6E4}">
                <adec:decorative xmlns:adec="http://schemas.microsoft.com/office/drawing/2017/decorative" val="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63896" y="1600200"/>
            <a:ext cx="3291840" cy="4767833"/>
          </a:xfrm>
          <a:prstGeom prst="rect">
            <a:avLst/>
          </a:prstGeom>
          <a:ln>
            <a:solidFill>
              <a:schemeClr val="bg2">
                <a:lumMod val="50000"/>
              </a:schemeClr>
            </a:solidFill>
          </a:ln>
        </p:spPr>
      </p:pic>
      <p:pic>
        <p:nvPicPr>
          <p:cNvPr id="8" name="Picture 7" descr="Screenshot of an I'm not a robot CAPTCHA. The checkbox is unchecked. ">
            <a:extLst>
              <a:ext uri="{FF2B5EF4-FFF2-40B4-BE49-F238E27FC236}">
                <a16:creationId xmlns:a16="http://schemas.microsoft.com/office/drawing/2014/main" id="{1DD6ABE7-FCA4-DE67-64E5-D391F3DCEDF1}"/>
              </a:ext>
              <a:ext uri="{C183D7F6-B498-43B3-948B-1728B52AA6E4}">
                <adec:decorative xmlns:adec="http://schemas.microsoft.com/office/drawing/2017/decorative" val="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8032" y="1600200"/>
            <a:ext cx="4452833" cy="1554480"/>
          </a:xfrm>
          <a:prstGeom prst="rect">
            <a:avLst/>
          </a:prstGeom>
        </p:spPr>
      </p:pic>
      <p:pic>
        <p:nvPicPr>
          <p:cNvPr id="10" name="Picture 9" descr="Screenshot of an phrase CAPTCHA. The user is asked to type the phrase into the textbox.">
            <a:extLst>
              <a:ext uri="{FF2B5EF4-FFF2-40B4-BE49-F238E27FC236}">
                <a16:creationId xmlns:a16="http://schemas.microsoft.com/office/drawing/2014/main" id="{6D65FB57-B195-8994-F2E2-52B6CC1FEC17}"/>
              </a:ext>
              <a:ext uri="{C183D7F6-B498-43B3-948B-1728B52AA6E4}">
                <adec:decorative xmlns:adec="http://schemas.microsoft.com/office/drawing/2017/decorative" val="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8032" y="3307635"/>
            <a:ext cx="4572000" cy="3016965"/>
          </a:xfrm>
          <a:prstGeom prst="rect">
            <a:avLst/>
          </a:prstGeom>
        </p:spPr>
      </p:pic>
    </p:spTree>
    <p:extLst>
      <p:ext uri="{BB962C8B-B14F-4D97-AF65-F5344CB8AC3E}">
        <p14:creationId xmlns:p14="http://schemas.microsoft.com/office/powerpoint/2010/main" val="1288709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59BDCC4-770F-D05B-0457-D8FB3144D749}"/>
              </a:ext>
            </a:extLst>
          </p:cNvPr>
          <p:cNvSpPr>
            <a:spLocks noGrp="1"/>
          </p:cNvSpPr>
          <p:nvPr>
            <p:ph type="sldNum" sz="quarter" idx="12"/>
          </p:nvPr>
        </p:nvSpPr>
        <p:spPr/>
        <p:txBody>
          <a:bodyPr/>
          <a:lstStyle/>
          <a:p>
            <a:fld id="{D852D4E8-E283-404D-80D7-3AF63315721A}" type="slidenum">
              <a:rPr lang="en-US" smtClean="0"/>
              <a:t>35</a:t>
            </a:fld>
            <a:endParaRPr lang="en-US"/>
          </a:p>
        </p:txBody>
      </p:sp>
      <p:sp>
        <p:nvSpPr>
          <p:cNvPr id="4" name="Title 3">
            <a:extLst>
              <a:ext uri="{FF2B5EF4-FFF2-40B4-BE49-F238E27FC236}">
                <a16:creationId xmlns:a16="http://schemas.microsoft.com/office/drawing/2014/main" id="{ECB701EF-B864-28EE-0B30-BFD785966835}"/>
              </a:ext>
            </a:extLst>
          </p:cNvPr>
          <p:cNvSpPr>
            <a:spLocks noGrp="1"/>
          </p:cNvSpPr>
          <p:nvPr>
            <p:ph type="title"/>
          </p:nvPr>
        </p:nvSpPr>
        <p:spPr/>
        <p:txBody>
          <a:bodyPr vert="horz" lIns="91440" tIns="45720" rIns="91440" bIns="45720" anchor="ctr">
            <a:normAutofit/>
          </a:bodyPr>
          <a:lstStyle/>
          <a:p>
            <a:r>
              <a:rPr lang="en-US" dirty="0">
                <a:latin typeface="ATT Aleck Sans"/>
                <a:cs typeface="ATT Aleck Sans"/>
              </a:rPr>
              <a:t>CAPTCHA Malware Scam Continued</a:t>
            </a:r>
            <a:endParaRPr lang="en-US" dirty="0"/>
          </a:p>
        </p:txBody>
      </p:sp>
      <p:pic>
        <p:nvPicPr>
          <p:cNvPr id="5" name="Picture 4">
            <a:extLst>
              <a:ext uri="{FF2B5EF4-FFF2-40B4-BE49-F238E27FC236}">
                <a16:creationId xmlns:a16="http://schemas.microsoft.com/office/drawing/2014/main" id="{C47CC1C7-91EA-2E6B-2B97-FBEBD5B22206}"/>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3336" y="1459741"/>
            <a:ext cx="7772400" cy="5176539"/>
          </a:xfrm>
          <a:prstGeom prst="rect">
            <a:avLst/>
          </a:prstGeom>
        </p:spPr>
      </p:pic>
      <p:pic>
        <p:nvPicPr>
          <p:cNvPr id="7" name="Picture 6">
            <a:extLst>
              <a:ext uri="{FF2B5EF4-FFF2-40B4-BE49-F238E27FC236}">
                <a16:creationId xmlns:a16="http://schemas.microsoft.com/office/drawing/2014/main" id="{710B9D02-478A-D87D-F7FB-D6011878222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047523" y="2469433"/>
            <a:ext cx="3048954" cy="3855167"/>
          </a:xfrm>
          <a:prstGeom prst="rect">
            <a:avLst/>
          </a:prstGeom>
        </p:spPr>
      </p:pic>
      <p:sp>
        <p:nvSpPr>
          <p:cNvPr id="9" name="Rectangle 8">
            <a:extLst>
              <a:ext uri="{FF2B5EF4-FFF2-40B4-BE49-F238E27FC236}">
                <a16:creationId xmlns:a16="http://schemas.microsoft.com/office/drawing/2014/main" id="{EDAA05CE-CAC5-3C77-99AF-1F192FAC155A}"/>
              </a:ext>
            </a:extLst>
          </p:cNvPr>
          <p:cNvSpPr/>
          <p:nvPr/>
        </p:nvSpPr>
        <p:spPr>
          <a:xfrm>
            <a:off x="783334" y="2178423"/>
            <a:ext cx="7772400" cy="4297680"/>
          </a:xfrm>
          <a:prstGeom prst="rect">
            <a:avLst/>
          </a:prstGeom>
          <a:noFill/>
          <a:ln>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322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F4F8828-9D09-7032-2376-3B535A19F357}"/>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36</a:t>
            </a:fld>
            <a:endParaRPr lang="en-US"/>
          </a:p>
        </p:txBody>
      </p:sp>
      <p:pic>
        <p:nvPicPr>
          <p:cNvPr id="5" name="Picture 4">
            <a:extLst>
              <a:ext uri="{FF2B5EF4-FFF2-40B4-BE49-F238E27FC236}">
                <a16:creationId xmlns:a16="http://schemas.microsoft.com/office/drawing/2014/main" id="{8EC3A686-7C32-E08A-D659-75CF0C99AD4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7646" y="1233309"/>
            <a:ext cx="6668707" cy="4768125"/>
          </a:xfrm>
          <a:prstGeom prst="rect">
            <a:avLst/>
          </a:prstGeom>
          <a:noFill/>
        </p:spPr>
      </p:pic>
      <p:sp>
        <p:nvSpPr>
          <p:cNvPr id="4" name="Title 3">
            <a:extLst>
              <a:ext uri="{FF2B5EF4-FFF2-40B4-BE49-F238E27FC236}">
                <a16:creationId xmlns:a16="http://schemas.microsoft.com/office/drawing/2014/main" id="{E29D900E-14A9-6DEF-C7C3-93E2DC0BA60D}"/>
              </a:ext>
            </a:extLst>
          </p:cNvPr>
          <p:cNvSpPr>
            <a:spLocks noGrp="1"/>
          </p:cNvSpPr>
          <p:nvPr>
            <p:ph type="title"/>
          </p:nvPr>
        </p:nvSpPr>
        <p:spPr>
          <a:xfrm>
            <a:off x="457200" y="533400"/>
            <a:ext cx="8229600" cy="1066800"/>
          </a:xfrm>
        </p:spPr>
        <p:txBody>
          <a:bodyPr anchor="ctr">
            <a:normAutofit/>
          </a:bodyPr>
          <a:lstStyle/>
          <a:p>
            <a:r>
              <a:rPr lang="en-US"/>
              <a:t>Social Engineering</a:t>
            </a:r>
          </a:p>
        </p:txBody>
      </p:sp>
      <p:sp>
        <p:nvSpPr>
          <p:cNvPr id="7" name="TextBox 6">
            <a:extLst>
              <a:ext uri="{FF2B5EF4-FFF2-40B4-BE49-F238E27FC236}">
                <a16:creationId xmlns:a16="http://schemas.microsoft.com/office/drawing/2014/main" id="{D1D1A6B2-9A70-DE9D-24A1-F640BFA35244}"/>
              </a:ext>
            </a:extLst>
          </p:cNvPr>
          <p:cNvSpPr txBox="1"/>
          <p:nvPr/>
        </p:nvSpPr>
        <p:spPr>
          <a:xfrm>
            <a:off x="605116" y="6001434"/>
            <a:ext cx="7960660" cy="707886"/>
          </a:xfrm>
          <a:prstGeom prst="rect">
            <a:avLst/>
          </a:prstGeom>
          <a:noFill/>
        </p:spPr>
        <p:txBody>
          <a:bodyPr wrap="square">
            <a:spAutoFit/>
          </a:bodyPr>
          <a:lstStyle/>
          <a:p>
            <a:pPr algn="ctr"/>
            <a:r>
              <a:rPr lang="en-US" sz="2000" dirty="0">
                <a:latin typeface="ATT Aleck Sans"/>
                <a:ea typeface="ＭＳ Ｐゴシック"/>
              </a:rPr>
              <a:t>A fraudster tries to gain your trust by convincing you that they are someone they are not, to get personal information from you.</a:t>
            </a:r>
            <a:endParaRPr lang="en-US" sz="2000" dirty="0"/>
          </a:p>
        </p:txBody>
      </p:sp>
    </p:spTree>
    <p:extLst>
      <p:ext uri="{BB962C8B-B14F-4D97-AF65-F5344CB8AC3E}">
        <p14:creationId xmlns:p14="http://schemas.microsoft.com/office/powerpoint/2010/main" val="1785428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930AA99-DA56-1E79-3FDF-BD3874116E8E}"/>
              </a:ext>
            </a:extLst>
          </p:cNvPr>
          <p:cNvSpPr>
            <a:spLocks noGrp="1"/>
          </p:cNvSpPr>
          <p:nvPr>
            <p:ph type="sldNum" sz="quarter" idx="12"/>
          </p:nvPr>
        </p:nvSpPr>
        <p:spPr/>
        <p:txBody>
          <a:bodyPr/>
          <a:lstStyle/>
          <a:p>
            <a:fld id="{D852D4E8-E283-404D-80D7-3AF63315721A}" type="slidenum">
              <a:rPr lang="en-US" smtClean="0"/>
              <a:t>37</a:t>
            </a:fld>
            <a:endParaRPr lang="en-US"/>
          </a:p>
        </p:txBody>
      </p:sp>
      <p:sp>
        <p:nvSpPr>
          <p:cNvPr id="3" name="Content Placeholder 2">
            <a:extLst>
              <a:ext uri="{FF2B5EF4-FFF2-40B4-BE49-F238E27FC236}">
                <a16:creationId xmlns:a16="http://schemas.microsoft.com/office/drawing/2014/main" id="{FB0F4B2F-4E12-7359-7F06-D10FBF23D063}"/>
              </a:ext>
            </a:extLst>
          </p:cNvPr>
          <p:cNvSpPr>
            <a:spLocks noGrp="1"/>
          </p:cNvSpPr>
          <p:nvPr>
            <p:ph idx="1"/>
          </p:nvPr>
        </p:nvSpPr>
        <p:spPr>
          <a:xfrm>
            <a:off x="4094390" y="1655620"/>
            <a:ext cx="4771483" cy="4325112"/>
          </a:xfrm>
        </p:spPr>
        <p:txBody>
          <a:bodyPr/>
          <a:lstStyle/>
          <a:p>
            <a:pPr marL="82296" indent="0">
              <a:buNone/>
            </a:pPr>
            <a:r>
              <a:rPr lang="en-US" dirty="0">
                <a:solidFill>
                  <a:schemeClr val="tx1"/>
                </a:solidFill>
              </a:rPr>
              <a:t>Claim to be a family member or friend in trouble.</a:t>
            </a:r>
            <a:br>
              <a:rPr lang="en-US" dirty="0">
                <a:solidFill>
                  <a:schemeClr val="tx1"/>
                </a:solidFill>
              </a:rPr>
            </a:br>
            <a:endParaRPr lang="en-US" dirty="0">
              <a:solidFill>
                <a:schemeClr val="tx1"/>
              </a:solidFill>
            </a:endParaRPr>
          </a:p>
          <a:p>
            <a:pPr marL="82296" indent="0">
              <a:buNone/>
            </a:pPr>
            <a:r>
              <a:rPr lang="en-US" dirty="0">
                <a:solidFill>
                  <a:schemeClr val="tx1"/>
                </a:solidFill>
              </a:rPr>
              <a:t>Pretend to be a company with a great offer.</a:t>
            </a:r>
            <a:br>
              <a:rPr lang="en-US" dirty="0">
                <a:solidFill>
                  <a:schemeClr val="tx1"/>
                </a:solidFill>
              </a:rPr>
            </a:br>
            <a:endParaRPr lang="en-US" dirty="0">
              <a:solidFill>
                <a:schemeClr val="tx1"/>
              </a:solidFill>
            </a:endParaRPr>
          </a:p>
          <a:p>
            <a:pPr marL="82296" indent="0">
              <a:buNone/>
            </a:pPr>
            <a:r>
              <a:rPr lang="en-US" dirty="0">
                <a:solidFill>
                  <a:schemeClr val="tx1"/>
                </a:solidFill>
              </a:rPr>
              <a:t>Claim to be working on behalf of the government, organization, or collections. </a:t>
            </a:r>
          </a:p>
        </p:txBody>
      </p:sp>
      <p:sp>
        <p:nvSpPr>
          <p:cNvPr id="4" name="Title 3">
            <a:extLst>
              <a:ext uri="{FF2B5EF4-FFF2-40B4-BE49-F238E27FC236}">
                <a16:creationId xmlns:a16="http://schemas.microsoft.com/office/drawing/2014/main" id="{35CD1F6F-2ECA-1AF5-F976-3C423AC26E18}"/>
              </a:ext>
            </a:extLst>
          </p:cNvPr>
          <p:cNvSpPr>
            <a:spLocks noGrp="1"/>
          </p:cNvSpPr>
          <p:nvPr>
            <p:ph type="title"/>
          </p:nvPr>
        </p:nvSpPr>
        <p:spPr/>
        <p:txBody>
          <a:bodyPr/>
          <a:lstStyle/>
          <a:p>
            <a:r>
              <a:rPr lang="en-US"/>
              <a:t>Social Engineering </a:t>
            </a:r>
          </a:p>
        </p:txBody>
      </p:sp>
      <p:pic>
        <p:nvPicPr>
          <p:cNvPr id="5" name="Picture 4">
            <a:extLst>
              <a:ext uri="{FF2B5EF4-FFF2-40B4-BE49-F238E27FC236}">
                <a16:creationId xmlns:a16="http://schemas.microsoft.com/office/drawing/2014/main" id="{D34A98FC-484E-1AEC-E196-16F948758493}"/>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18507" y="1496308"/>
            <a:ext cx="3375212" cy="2897186"/>
          </a:xfrm>
          <a:prstGeom prst="rect">
            <a:avLst/>
          </a:prstGeom>
          <a:noFill/>
        </p:spPr>
      </p:pic>
      <p:pic>
        <p:nvPicPr>
          <p:cNvPr id="9" name="Picture 8" descr="A blue tick in a box&#10;&#10;AI-generated content may be incorrect.">
            <a:extLst>
              <a:ext uri="{FF2B5EF4-FFF2-40B4-BE49-F238E27FC236}">
                <a16:creationId xmlns:a16="http://schemas.microsoft.com/office/drawing/2014/main" id="{3B520389-212B-19D1-A8AD-387C5E19483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90931" y="1711775"/>
            <a:ext cx="464210" cy="457200"/>
          </a:xfrm>
          <a:prstGeom prst="rect">
            <a:avLst/>
          </a:prstGeom>
        </p:spPr>
      </p:pic>
      <p:pic>
        <p:nvPicPr>
          <p:cNvPr id="10" name="Picture 9" descr="A blue tick in a box&#10;&#10;AI-generated content may be incorrect.">
            <a:extLst>
              <a:ext uri="{FF2B5EF4-FFF2-40B4-BE49-F238E27FC236}">
                <a16:creationId xmlns:a16="http://schemas.microsoft.com/office/drawing/2014/main" id="{66DB01EC-83BD-0B74-3E30-3276DA713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03517" y="2716301"/>
            <a:ext cx="464210" cy="457200"/>
          </a:xfrm>
          <a:prstGeom prst="rect">
            <a:avLst/>
          </a:prstGeom>
        </p:spPr>
      </p:pic>
      <p:pic>
        <p:nvPicPr>
          <p:cNvPr id="11" name="Picture 10" descr="A blue tick in a box&#10;&#10;AI-generated content may be incorrect.">
            <a:extLst>
              <a:ext uri="{FF2B5EF4-FFF2-40B4-BE49-F238E27FC236}">
                <a16:creationId xmlns:a16="http://schemas.microsoft.com/office/drawing/2014/main" id="{38EE1430-030D-AECA-566E-5091AD1A458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90070" y="3671043"/>
            <a:ext cx="464210" cy="457200"/>
          </a:xfrm>
          <a:prstGeom prst="rect">
            <a:avLst/>
          </a:prstGeom>
        </p:spPr>
      </p:pic>
    </p:spTree>
    <p:extLst>
      <p:ext uri="{BB962C8B-B14F-4D97-AF65-F5344CB8AC3E}">
        <p14:creationId xmlns:p14="http://schemas.microsoft.com/office/powerpoint/2010/main" val="4076138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21A909-1153-5E71-1570-F95233CA9FEA}"/>
              </a:ext>
            </a:extLst>
          </p:cNvPr>
          <p:cNvSpPr>
            <a:spLocks noGrp="1"/>
          </p:cNvSpPr>
          <p:nvPr>
            <p:ph type="sldNum" sz="quarter" idx="12"/>
          </p:nvPr>
        </p:nvSpPr>
        <p:spPr/>
        <p:txBody>
          <a:bodyPr/>
          <a:lstStyle/>
          <a:p>
            <a:fld id="{D852D4E8-E283-404D-80D7-3AF63315721A}" type="slidenum">
              <a:rPr lang="en-US" smtClean="0"/>
              <a:t>38</a:t>
            </a:fld>
            <a:endParaRPr lang="en-US"/>
          </a:p>
        </p:txBody>
      </p:sp>
      <p:sp>
        <p:nvSpPr>
          <p:cNvPr id="4" name="Title 3">
            <a:extLst>
              <a:ext uri="{FF2B5EF4-FFF2-40B4-BE49-F238E27FC236}">
                <a16:creationId xmlns:a16="http://schemas.microsoft.com/office/drawing/2014/main" id="{F9F90C32-E644-8D1C-8ECD-C25241535E28}"/>
              </a:ext>
            </a:extLst>
          </p:cNvPr>
          <p:cNvSpPr>
            <a:spLocks noGrp="1"/>
          </p:cNvSpPr>
          <p:nvPr>
            <p:ph type="title"/>
          </p:nvPr>
        </p:nvSpPr>
        <p:spPr/>
        <p:txBody>
          <a:bodyPr/>
          <a:lstStyle/>
          <a:p>
            <a:pPr rtl="0"/>
            <a:r>
              <a:rPr lang="en-US"/>
              <a:t>Family or Grandparent Emergency Scam</a:t>
            </a:r>
          </a:p>
        </p:txBody>
      </p:sp>
      <p:pic>
        <p:nvPicPr>
          <p:cNvPr id="5" name="Picture 4">
            <a:extLst>
              <a:ext uri="{FF2B5EF4-FFF2-40B4-BE49-F238E27FC236}">
                <a16:creationId xmlns:a16="http://schemas.microsoft.com/office/drawing/2014/main" id="{51E1A9E2-0210-88AF-E38E-686E107A0C1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491523"/>
            <a:ext cx="8229600" cy="4325112"/>
          </a:xfrm>
          <a:prstGeom prst="rect">
            <a:avLst/>
          </a:prstGeom>
          <a:noFill/>
        </p:spPr>
      </p:pic>
      <p:sp>
        <p:nvSpPr>
          <p:cNvPr id="8" name="TextBox 7">
            <a:extLst>
              <a:ext uri="{FF2B5EF4-FFF2-40B4-BE49-F238E27FC236}">
                <a16:creationId xmlns:a16="http://schemas.microsoft.com/office/drawing/2014/main" id="{E76DB87F-9DA2-8D7F-C755-3689C5C258B9}"/>
              </a:ext>
            </a:extLst>
          </p:cNvPr>
          <p:cNvSpPr txBox="1"/>
          <p:nvPr/>
        </p:nvSpPr>
        <p:spPr>
          <a:xfrm>
            <a:off x="228600" y="6004560"/>
            <a:ext cx="8708136" cy="677108"/>
          </a:xfrm>
          <a:prstGeom prst="rect">
            <a:avLst/>
          </a:prstGeom>
          <a:noFill/>
        </p:spPr>
        <p:txBody>
          <a:bodyPr wrap="square">
            <a:spAutoFit/>
          </a:bodyPr>
          <a:lstStyle/>
          <a:p>
            <a:pPr algn="ctr"/>
            <a:r>
              <a:rPr lang="en-US" sz="1900" b="0" i="0" u="none" strike="noStrike" kern="1200" baseline="0" dirty="0">
                <a:solidFill>
                  <a:srgbClr val="000000"/>
                </a:solidFill>
                <a:latin typeface="ATT Aleck Sans" panose="020B0503020203020204" pitchFamily="34" charset="0"/>
              </a:rPr>
              <a:t>Fraudsters may impersonate a family member, like a grandchild, claiming a fake </a:t>
            </a:r>
            <a:r>
              <a:rPr lang="en-US" sz="1900" dirty="0">
                <a:solidFill>
                  <a:srgbClr val="000000"/>
                </a:solidFill>
                <a:latin typeface="ATT Aleck Sans" panose="020B0503020203020204" pitchFamily="34" charset="0"/>
              </a:rPr>
              <a:t>emergency, and ask you to transfer money to them as soon as possible! </a:t>
            </a:r>
            <a:endParaRPr lang="en-US" sz="1900" dirty="0"/>
          </a:p>
        </p:txBody>
      </p:sp>
    </p:spTree>
    <p:extLst>
      <p:ext uri="{BB962C8B-B14F-4D97-AF65-F5344CB8AC3E}">
        <p14:creationId xmlns:p14="http://schemas.microsoft.com/office/powerpoint/2010/main" val="388143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C1D536-A453-8044-82F7-79DB54935914}"/>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39</a:t>
            </a:fld>
            <a:endParaRPr lang="en-US"/>
          </a:p>
        </p:txBody>
      </p:sp>
      <p:pic>
        <p:nvPicPr>
          <p:cNvPr id="7" name="Picture 6">
            <a:extLst>
              <a:ext uri="{FF2B5EF4-FFF2-40B4-BE49-F238E27FC236}">
                <a16:creationId xmlns:a16="http://schemas.microsoft.com/office/drawing/2014/main" id="{EC50011F-75B2-06C6-1621-5D2562977CD4}"/>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470491"/>
            <a:ext cx="8229600" cy="4061729"/>
          </a:xfrm>
          <a:prstGeom prst="rect">
            <a:avLst/>
          </a:prstGeom>
          <a:noFill/>
        </p:spPr>
      </p:pic>
      <p:sp>
        <p:nvSpPr>
          <p:cNvPr id="4" name="Title 3">
            <a:extLst>
              <a:ext uri="{FF2B5EF4-FFF2-40B4-BE49-F238E27FC236}">
                <a16:creationId xmlns:a16="http://schemas.microsoft.com/office/drawing/2014/main" id="{883CC421-751C-A729-427B-2715FB14189B}"/>
              </a:ext>
            </a:extLst>
          </p:cNvPr>
          <p:cNvSpPr>
            <a:spLocks noGrp="1"/>
          </p:cNvSpPr>
          <p:nvPr>
            <p:ph type="title"/>
          </p:nvPr>
        </p:nvSpPr>
        <p:spPr>
          <a:xfrm>
            <a:off x="457200" y="533400"/>
            <a:ext cx="8229600" cy="1066800"/>
          </a:xfrm>
        </p:spPr>
        <p:txBody>
          <a:bodyPr anchor="ctr">
            <a:normAutofit/>
          </a:bodyPr>
          <a:lstStyle/>
          <a:p>
            <a:r>
              <a:rPr lang="en-US"/>
              <a:t>Romance Scam</a:t>
            </a:r>
          </a:p>
        </p:txBody>
      </p:sp>
      <p:sp>
        <p:nvSpPr>
          <p:cNvPr id="9" name="TextBox 8">
            <a:extLst>
              <a:ext uri="{FF2B5EF4-FFF2-40B4-BE49-F238E27FC236}">
                <a16:creationId xmlns:a16="http://schemas.microsoft.com/office/drawing/2014/main" id="{15DC4631-7525-4667-2BC2-B01B12F6F5E6}"/>
              </a:ext>
            </a:extLst>
          </p:cNvPr>
          <p:cNvSpPr txBox="1"/>
          <p:nvPr/>
        </p:nvSpPr>
        <p:spPr>
          <a:xfrm>
            <a:off x="457198" y="5741177"/>
            <a:ext cx="8229599" cy="1292662"/>
          </a:xfrm>
          <a:prstGeom prst="rect">
            <a:avLst/>
          </a:prstGeom>
          <a:noFill/>
        </p:spPr>
        <p:txBody>
          <a:bodyPr wrap="square">
            <a:spAutoFit/>
          </a:bodyPr>
          <a:lstStyle/>
          <a:p>
            <a:pPr algn="ctr"/>
            <a:r>
              <a:rPr lang="en-US" sz="2000" dirty="0">
                <a:latin typeface="ATT Aleck Sans"/>
                <a:ea typeface="ＭＳ Ｐゴシック"/>
              </a:rPr>
              <a:t>Fraudsters create fake online profiles on social media or dating apps. Over time, the criminal gains your trust and will try to trick the victim into giving them money and sharing personal information.</a:t>
            </a:r>
            <a:endParaRPr lang="en-US" sz="2000" dirty="0"/>
          </a:p>
          <a:p>
            <a:r>
              <a:rPr lang="en-US" dirty="0">
                <a:latin typeface="ATT Aleck Sans"/>
                <a:ea typeface="ＭＳ Ｐゴシック"/>
              </a:rPr>
              <a:t> </a:t>
            </a:r>
            <a:endParaRPr lang="en-US" dirty="0"/>
          </a:p>
        </p:txBody>
      </p:sp>
    </p:spTree>
    <p:extLst>
      <p:ext uri="{BB962C8B-B14F-4D97-AF65-F5344CB8AC3E}">
        <p14:creationId xmlns:p14="http://schemas.microsoft.com/office/powerpoint/2010/main" val="15817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2ED0C5-FA84-5674-8955-6BF9FD40696A}"/>
              </a:ext>
            </a:extLst>
          </p:cNvPr>
          <p:cNvSpPr>
            <a:spLocks noGrp="1"/>
          </p:cNvSpPr>
          <p:nvPr>
            <p:ph type="sldNum" sz="quarter" idx="12"/>
          </p:nvPr>
        </p:nvSpPr>
        <p:spPr/>
        <p:txBody>
          <a:bodyPr/>
          <a:lstStyle/>
          <a:p>
            <a:fld id="{D852D4E8-E283-404D-80D7-3AF63315721A}" type="slidenum">
              <a:rPr lang="en-US" smtClean="0"/>
              <a:t>40</a:t>
            </a:fld>
            <a:endParaRPr lang="en-US"/>
          </a:p>
        </p:txBody>
      </p:sp>
      <p:sp>
        <p:nvSpPr>
          <p:cNvPr id="3" name="Content Placeholder 2">
            <a:extLst>
              <a:ext uri="{FF2B5EF4-FFF2-40B4-BE49-F238E27FC236}">
                <a16:creationId xmlns:a16="http://schemas.microsoft.com/office/drawing/2014/main" id="{23F4DB0F-1A6B-E0EA-B15F-C184D3CFD2A2}"/>
              </a:ext>
            </a:extLst>
          </p:cNvPr>
          <p:cNvSpPr>
            <a:spLocks noGrp="1"/>
          </p:cNvSpPr>
          <p:nvPr>
            <p:ph idx="1"/>
          </p:nvPr>
        </p:nvSpPr>
        <p:spPr>
          <a:xfrm>
            <a:off x="4601514" y="2062420"/>
            <a:ext cx="4335222" cy="3369654"/>
          </a:xfrm>
        </p:spPr>
        <p:txBody>
          <a:bodyPr vert="horz" lIns="91440" tIns="45720" rIns="91440" bIns="45720" anchor="t">
            <a:normAutofit fontScale="92500" lnSpcReduction="20000"/>
          </a:bodyPr>
          <a:lstStyle/>
          <a:p>
            <a:pPr marL="81915" indent="0">
              <a:buNone/>
            </a:pPr>
            <a:r>
              <a:rPr lang="en-US" dirty="0">
                <a:solidFill>
                  <a:schemeClr val="tx1"/>
                </a:solidFill>
                <a:latin typeface="ATT Aleck Sans"/>
                <a:cs typeface="ATT Aleck Sans"/>
              </a:rPr>
              <a:t>Fraudsters send you</a:t>
            </a:r>
            <a:endParaRPr lang="en-US" dirty="0">
              <a:solidFill>
                <a:schemeClr val="tx1"/>
              </a:solidFill>
            </a:endParaRPr>
          </a:p>
          <a:p>
            <a:pPr indent="-191770"/>
            <a:r>
              <a:rPr lang="en-US" dirty="0">
                <a:solidFill>
                  <a:schemeClr val="tx1"/>
                </a:solidFill>
                <a:latin typeface="ATT Aleck Sans"/>
                <a:cs typeface="ATT Aleck Sans"/>
              </a:rPr>
              <a:t>emails</a:t>
            </a:r>
          </a:p>
          <a:p>
            <a:pPr indent="-191770"/>
            <a:r>
              <a:rPr lang="en-US" dirty="0">
                <a:solidFill>
                  <a:schemeClr val="tx1"/>
                </a:solidFill>
                <a:latin typeface="ATT Aleck Sans"/>
                <a:cs typeface="ATT Aleck Sans"/>
              </a:rPr>
              <a:t>text messages</a:t>
            </a:r>
          </a:p>
          <a:p>
            <a:pPr indent="-191770"/>
            <a:r>
              <a:rPr lang="en-US" dirty="0">
                <a:solidFill>
                  <a:schemeClr val="tx1"/>
                </a:solidFill>
                <a:latin typeface="ATT Aleck Sans"/>
                <a:cs typeface="ATT Aleck Sans"/>
              </a:rPr>
              <a:t>social media messages </a:t>
            </a:r>
            <a:br>
              <a:rPr lang="en-US" dirty="0"/>
            </a:br>
            <a:endParaRPr lang="en-US" dirty="0">
              <a:solidFill>
                <a:schemeClr val="tx1"/>
              </a:solidFill>
            </a:endParaRPr>
          </a:p>
          <a:p>
            <a:pPr marL="81915" indent="0">
              <a:buNone/>
            </a:pPr>
            <a:r>
              <a:rPr lang="en-US" b="1" dirty="0">
                <a:solidFill>
                  <a:schemeClr val="tx1"/>
                </a:solidFill>
                <a:latin typeface="ATT Aleck Sans"/>
                <a:cs typeface="ATT Aleck Sans"/>
              </a:rPr>
              <a:t>pretending</a:t>
            </a:r>
            <a:r>
              <a:rPr lang="en-US" dirty="0">
                <a:solidFill>
                  <a:schemeClr val="tx1"/>
                </a:solidFill>
                <a:latin typeface="ATT Aleck Sans"/>
                <a:cs typeface="ATT Aleck Sans"/>
              </a:rPr>
              <a:t> to be someone you know, like </a:t>
            </a:r>
            <a:br>
              <a:rPr lang="en-US" dirty="0"/>
            </a:br>
            <a:endParaRPr lang="en-US" dirty="0">
              <a:solidFill>
                <a:schemeClr val="tx1"/>
              </a:solidFill>
            </a:endParaRPr>
          </a:p>
          <a:p>
            <a:pPr indent="-191770"/>
            <a:r>
              <a:rPr lang="en-US" dirty="0">
                <a:solidFill>
                  <a:schemeClr val="tx1"/>
                </a:solidFill>
                <a:latin typeface="ATT Aleck Sans"/>
                <a:cs typeface="ATT Aleck Sans"/>
              </a:rPr>
              <a:t>A co-worker</a:t>
            </a:r>
          </a:p>
          <a:p>
            <a:pPr indent="-191770"/>
            <a:r>
              <a:rPr lang="en-US" dirty="0">
                <a:solidFill>
                  <a:schemeClr val="tx1"/>
                </a:solidFill>
                <a:latin typeface="ATT Aleck Sans"/>
                <a:cs typeface="ATT Aleck Sans"/>
              </a:rPr>
              <a:t>police officer</a:t>
            </a:r>
          </a:p>
          <a:p>
            <a:pPr indent="-191770"/>
            <a:r>
              <a:rPr lang="en-US" dirty="0">
                <a:solidFill>
                  <a:schemeClr val="tx1"/>
                </a:solidFill>
                <a:latin typeface="ATT Aleck Sans"/>
                <a:cs typeface="ATT Aleck Sans"/>
              </a:rPr>
              <a:t>delivery person</a:t>
            </a:r>
          </a:p>
          <a:p>
            <a:pPr indent="-191770"/>
            <a:r>
              <a:rPr lang="en-US" dirty="0">
                <a:solidFill>
                  <a:schemeClr val="tx1"/>
                </a:solidFill>
                <a:latin typeface="ATT Aleck Sans"/>
                <a:cs typeface="ATT Aleck Sans"/>
              </a:rPr>
              <a:t>government representative </a:t>
            </a:r>
          </a:p>
        </p:txBody>
      </p:sp>
      <p:sp>
        <p:nvSpPr>
          <p:cNvPr id="4" name="Title 3">
            <a:extLst>
              <a:ext uri="{FF2B5EF4-FFF2-40B4-BE49-F238E27FC236}">
                <a16:creationId xmlns:a16="http://schemas.microsoft.com/office/drawing/2014/main" id="{2F21B25B-486A-F5E7-9194-33079E99917D}"/>
              </a:ext>
            </a:extLst>
          </p:cNvPr>
          <p:cNvSpPr>
            <a:spLocks noGrp="1"/>
          </p:cNvSpPr>
          <p:nvPr>
            <p:ph type="title"/>
          </p:nvPr>
        </p:nvSpPr>
        <p:spPr/>
        <p:txBody>
          <a:bodyPr/>
          <a:lstStyle/>
          <a:p>
            <a:r>
              <a:rPr lang="en-US"/>
              <a:t>Sender Pretends To Be Someone You Know</a:t>
            </a:r>
          </a:p>
        </p:txBody>
      </p:sp>
      <p:pic>
        <p:nvPicPr>
          <p:cNvPr id="8" name="Picture 7" descr="An image of a scam text message pretending to be from the US Post Office.">
            <a:extLst>
              <a:ext uri="{FF2B5EF4-FFF2-40B4-BE49-F238E27FC236}">
                <a16:creationId xmlns:a16="http://schemas.microsoft.com/office/drawing/2014/main" id="{3A3A01C1-B1B2-216B-5599-99321D5D699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195" y="1600200"/>
            <a:ext cx="3310323" cy="5020235"/>
          </a:xfrm>
          <a:prstGeom prst="rect">
            <a:avLst/>
          </a:prstGeom>
          <a:ln>
            <a:solidFill>
              <a:schemeClr val="bg2">
                <a:lumMod val="50000"/>
              </a:schemeClr>
            </a:solidFill>
          </a:ln>
        </p:spPr>
      </p:pic>
    </p:spTree>
    <p:extLst>
      <p:ext uri="{BB962C8B-B14F-4D97-AF65-F5344CB8AC3E}">
        <p14:creationId xmlns:p14="http://schemas.microsoft.com/office/powerpoint/2010/main" val="2553242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14F807E-8EDD-1140-5910-E95055F2E4D6}"/>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41</a:t>
            </a:fld>
            <a:endParaRPr lang="en-US"/>
          </a:p>
        </p:txBody>
      </p:sp>
      <p:pic>
        <p:nvPicPr>
          <p:cNvPr id="8" name="Picture 7" descr="A text message string encouraging someone to apply for a job. ">
            <a:extLst>
              <a:ext uri="{FF2B5EF4-FFF2-40B4-BE49-F238E27FC236}">
                <a16:creationId xmlns:a16="http://schemas.microsoft.com/office/drawing/2014/main" id="{27DBA963-9C83-251F-4382-19B4F37718B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9988" y="1470491"/>
            <a:ext cx="8224024" cy="4142411"/>
          </a:xfrm>
          <a:prstGeom prst="rect">
            <a:avLst/>
          </a:prstGeom>
          <a:noFill/>
        </p:spPr>
      </p:pic>
      <p:sp>
        <p:nvSpPr>
          <p:cNvPr id="4" name="Title 3">
            <a:extLst>
              <a:ext uri="{FF2B5EF4-FFF2-40B4-BE49-F238E27FC236}">
                <a16:creationId xmlns:a16="http://schemas.microsoft.com/office/drawing/2014/main" id="{FBB3F01F-0A84-488C-37ED-FB53982EA4BA}"/>
              </a:ext>
            </a:extLst>
          </p:cNvPr>
          <p:cNvSpPr>
            <a:spLocks noGrp="1"/>
          </p:cNvSpPr>
          <p:nvPr>
            <p:ph type="title"/>
          </p:nvPr>
        </p:nvSpPr>
        <p:spPr>
          <a:xfrm>
            <a:off x="457200" y="533400"/>
            <a:ext cx="8229600" cy="1066800"/>
          </a:xfrm>
        </p:spPr>
        <p:txBody>
          <a:bodyPr anchor="ctr">
            <a:normAutofit/>
          </a:bodyPr>
          <a:lstStyle/>
          <a:p>
            <a:r>
              <a:rPr lang="en-US"/>
              <a:t>Job Scams</a:t>
            </a:r>
          </a:p>
        </p:txBody>
      </p:sp>
      <p:sp>
        <p:nvSpPr>
          <p:cNvPr id="9" name="TextBox 8">
            <a:extLst>
              <a:ext uri="{FF2B5EF4-FFF2-40B4-BE49-F238E27FC236}">
                <a16:creationId xmlns:a16="http://schemas.microsoft.com/office/drawing/2014/main" id="{1444E841-E029-EC18-7771-84EA9B50E43D}"/>
              </a:ext>
            </a:extLst>
          </p:cNvPr>
          <p:cNvSpPr txBox="1"/>
          <p:nvPr/>
        </p:nvSpPr>
        <p:spPr>
          <a:xfrm>
            <a:off x="389965" y="5782235"/>
            <a:ext cx="8294047" cy="1015663"/>
          </a:xfrm>
          <a:prstGeom prst="rect">
            <a:avLst/>
          </a:prstGeom>
          <a:noFill/>
        </p:spPr>
        <p:txBody>
          <a:bodyPr wrap="square" rtlCol="0">
            <a:spAutoFit/>
          </a:bodyPr>
          <a:lstStyle/>
          <a:p>
            <a:pPr algn="ctr"/>
            <a:r>
              <a:rPr lang="en-US" sz="2000" dirty="0">
                <a:latin typeface="ATT Aleck Sans"/>
                <a:ea typeface="ＭＳ Ｐゴシック"/>
              </a:rPr>
              <a:t>Fraudsters can also pose as employers who are hiring but are using the hiring process to scam job seekers. They use the hiring process to gain your personal information and bank account details. </a:t>
            </a:r>
            <a:endParaRPr lang="en-US" sz="2000" dirty="0"/>
          </a:p>
        </p:txBody>
      </p:sp>
    </p:spTree>
    <p:extLst>
      <p:ext uri="{BB962C8B-B14F-4D97-AF65-F5344CB8AC3E}">
        <p14:creationId xmlns:p14="http://schemas.microsoft.com/office/powerpoint/2010/main" val="3525888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55EC90-706F-BD07-6C1F-F506639BC8C5}"/>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42</a:t>
            </a:fld>
            <a:endParaRPr lang="en-US"/>
          </a:p>
        </p:txBody>
      </p:sp>
      <p:pic>
        <p:nvPicPr>
          <p:cNvPr id="6" name="Picture 5">
            <a:extLst>
              <a:ext uri="{FF2B5EF4-FFF2-40B4-BE49-F238E27FC236}">
                <a16:creationId xmlns:a16="http://schemas.microsoft.com/office/drawing/2014/main" id="{EA6C4CC5-D24F-CE5F-861A-F1D5D11EE20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427548"/>
            <a:ext cx="8229600" cy="4082348"/>
          </a:xfrm>
          <a:prstGeom prst="rect">
            <a:avLst/>
          </a:prstGeom>
          <a:noFill/>
        </p:spPr>
      </p:pic>
      <p:sp>
        <p:nvSpPr>
          <p:cNvPr id="4" name="Title 3">
            <a:extLst>
              <a:ext uri="{FF2B5EF4-FFF2-40B4-BE49-F238E27FC236}">
                <a16:creationId xmlns:a16="http://schemas.microsoft.com/office/drawing/2014/main" id="{A99B8991-8074-D00A-9E9D-C53062B1B599}"/>
              </a:ext>
            </a:extLst>
          </p:cNvPr>
          <p:cNvSpPr>
            <a:spLocks noGrp="1"/>
          </p:cNvSpPr>
          <p:nvPr>
            <p:ph type="title"/>
          </p:nvPr>
        </p:nvSpPr>
        <p:spPr>
          <a:xfrm>
            <a:off x="457200" y="533400"/>
            <a:ext cx="8229600" cy="1066800"/>
          </a:xfrm>
        </p:spPr>
        <p:txBody>
          <a:bodyPr anchor="ctr">
            <a:normAutofit/>
          </a:bodyPr>
          <a:lstStyle/>
          <a:p>
            <a:r>
              <a:rPr lang="en-US"/>
              <a:t>Job Scams</a:t>
            </a:r>
          </a:p>
        </p:txBody>
      </p:sp>
      <p:sp>
        <p:nvSpPr>
          <p:cNvPr id="8" name="TextBox 7">
            <a:extLst>
              <a:ext uri="{FF2B5EF4-FFF2-40B4-BE49-F238E27FC236}">
                <a16:creationId xmlns:a16="http://schemas.microsoft.com/office/drawing/2014/main" id="{A6AB0CF6-7ACA-ED5A-8E0E-EA3BCCFA1615}"/>
              </a:ext>
            </a:extLst>
          </p:cNvPr>
          <p:cNvSpPr txBox="1"/>
          <p:nvPr/>
        </p:nvSpPr>
        <p:spPr>
          <a:xfrm>
            <a:off x="363071" y="5684974"/>
            <a:ext cx="8323729" cy="1292662"/>
          </a:xfrm>
          <a:prstGeom prst="rect">
            <a:avLst/>
          </a:prstGeom>
          <a:noFill/>
        </p:spPr>
        <p:txBody>
          <a:bodyPr wrap="square">
            <a:spAutoFit/>
          </a:bodyPr>
          <a:lstStyle/>
          <a:p>
            <a:pPr algn="ctr"/>
            <a:r>
              <a:rPr lang="en-US" sz="2000" dirty="0">
                <a:solidFill>
                  <a:srgbClr val="000000"/>
                </a:solidFill>
                <a:latin typeface="ATT Aleck Sans" panose="020B0503020203020204" pitchFamily="34" charset="0"/>
              </a:rPr>
              <a:t>The new job requires an upfront payment for training or equipment. The employer promises to reimburse you once you begin, but after they receive your money, you never hear from them again. </a:t>
            </a:r>
          </a:p>
          <a:p>
            <a:endParaRPr lang="en-US" dirty="0"/>
          </a:p>
        </p:txBody>
      </p:sp>
    </p:spTree>
    <p:extLst>
      <p:ext uri="{BB962C8B-B14F-4D97-AF65-F5344CB8AC3E}">
        <p14:creationId xmlns:p14="http://schemas.microsoft.com/office/powerpoint/2010/main" val="1893454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A899635-3DA0-7339-883A-F6CFC82BFD3F}"/>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43</a:t>
            </a:fld>
            <a:endParaRPr lang="en-US"/>
          </a:p>
        </p:txBody>
      </p:sp>
      <p:pic>
        <p:nvPicPr>
          <p:cNvPr id="6" name="Picture 5">
            <a:extLst>
              <a:ext uri="{FF2B5EF4-FFF2-40B4-BE49-F238E27FC236}">
                <a16:creationId xmlns:a16="http://schemas.microsoft.com/office/drawing/2014/main" id="{67EC60C3-C54E-289B-FAA1-323219288C63}"/>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11585"/>
            <a:ext cx="4572000" cy="4325112"/>
          </a:xfrm>
          <a:prstGeom prst="rect">
            <a:avLst/>
          </a:prstGeom>
          <a:noFill/>
        </p:spPr>
      </p:pic>
      <p:sp>
        <p:nvSpPr>
          <p:cNvPr id="4" name="Title 3">
            <a:extLst>
              <a:ext uri="{FF2B5EF4-FFF2-40B4-BE49-F238E27FC236}">
                <a16:creationId xmlns:a16="http://schemas.microsoft.com/office/drawing/2014/main" id="{2A5A6B97-03B5-9F72-9679-9862F83B995A}"/>
              </a:ext>
            </a:extLst>
          </p:cNvPr>
          <p:cNvSpPr>
            <a:spLocks noGrp="1"/>
          </p:cNvSpPr>
          <p:nvPr>
            <p:ph type="title"/>
          </p:nvPr>
        </p:nvSpPr>
        <p:spPr>
          <a:xfrm>
            <a:off x="457200" y="694764"/>
            <a:ext cx="8229600" cy="1066800"/>
          </a:xfrm>
        </p:spPr>
        <p:txBody>
          <a:bodyPr anchor="ctr">
            <a:normAutofit/>
          </a:bodyPr>
          <a:lstStyle/>
          <a:p>
            <a:r>
              <a:rPr lang="en-US"/>
              <a:t>Gathering High Level Information</a:t>
            </a:r>
          </a:p>
        </p:txBody>
      </p:sp>
      <p:sp>
        <p:nvSpPr>
          <p:cNvPr id="7" name="Content Placeholder 2">
            <a:extLst>
              <a:ext uri="{FF2B5EF4-FFF2-40B4-BE49-F238E27FC236}">
                <a16:creationId xmlns:a16="http://schemas.microsoft.com/office/drawing/2014/main" id="{FBCFCFCA-A6E8-5395-CE52-2A576B25FF04}"/>
              </a:ext>
            </a:extLst>
          </p:cNvPr>
          <p:cNvSpPr>
            <a:spLocks noGrp="1"/>
          </p:cNvSpPr>
          <p:nvPr>
            <p:ph idx="1"/>
          </p:nvPr>
        </p:nvSpPr>
        <p:spPr>
          <a:xfrm>
            <a:off x="5029200" y="1632901"/>
            <a:ext cx="3907536" cy="5120100"/>
          </a:xfrm>
        </p:spPr>
        <p:txBody>
          <a:bodyPr vert="horz" lIns="91440" tIns="45720" rIns="91440" bIns="45720" anchor="t">
            <a:normAutofit/>
          </a:bodyPr>
          <a:lstStyle/>
          <a:p>
            <a:pPr marL="81915" indent="0">
              <a:buNone/>
            </a:pPr>
            <a:r>
              <a:rPr lang="en-US" dirty="0">
                <a:solidFill>
                  <a:schemeClr val="tx1"/>
                </a:solidFill>
                <a:latin typeface="ATT Aleck Sans"/>
                <a:cs typeface="ATT Aleck Sans"/>
              </a:rPr>
              <a:t>A fraudster</a:t>
            </a:r>
          </a:p>
          <a:p>
            <a:pPr indent="-191770"/>
            <a:r>
              <a:rPr lang="en-US" sz="2000" dirty="0">
                <a:solidFill>
                  <a:schemeClr val="tx1"/>
                </a:solidFill>
                <a:latin typeface="ATT Aleck Sans"/>
                <a:cs typeface="ATT Aleck Sans"/>
              </a:rPr>
              <a:t>Want to target </a:t>
            </a:r>
            <a:r>
              <a:rPr lang="en-US" sz="2000" dirty="0">
                <a:solidFill>
                  <a:schemeClr val="tx1"/>
                </a:solidFill>
                <a:latin typeface="ATT Aleck Sans"/>
                <a:ea typeface="ＭＳ Ｐゴシック"/>
                <a:cs typeface="Segoe UI"/>
              </a:rPr>
              <a:t>high-ranking or influential people in an organization or community.</a:t>
            </a:r>
            <a:br>
              <a:rPr lang="en-US" sz="2000" dirty="0">
                <a:solidFill>
                  <a:schemeClr val="tx1"/>
                </a:solidFill>
                <a:latin typeface="ATT Aleck Sans"/>
                <a:ea typeface="ＭＳ Ｐゴシック"/>
                <a:cs typeface="Segoe UI"/>
              </a:rPr>
            </a:br>
            <a:endParaRPr lang="en-US" sz="2000" dirty="0">
              <a:solidFill>
                <a:schemeClr val="tx1"/>
              </a:solidFill>
              <a:latin typeface="ATT Aleck Sans"/>
              <a:ea typeface="ＭＳ Ｐゴシック"/>
              <a:cs typeface="Segoe UI"/>
            </a:endParaRPr>
          </a:p>
          <a:p>
            <a:pPr indent="-191770"/>
            <a:r>
              <a:rPr lang="en-US" sz="2000" dirty="0">
                <a:solidFill>
                  <a:schemeClr val="tx1"/>
                </a:solidFill>
                <a:latin typeface="ATT Aleck Sans"/>
                <a:ea typeface="ＭＳ Ｐゴシック"/>
                <a:cs typeface="Segoe UI"/>
              </a:rPr>
              <a:t>Contacts lower-level staff, friends, or associates to gather information.</a:t>
            </a:r>
            <a:br>
              <a:rPr lang="en-US" sz="2000" dirty="0">
                <a:solidFill>
                  <a:schemeClr val="tx1"/>
                </a:solidFill>
                <a:latin typeface="ATT Aleck Sans"/>
                <a:ea typeface="ＭＳ Ｐゴシック"/>
                <a:cs typeface="Segoe UI"/>
              </a:rPr>
            </a:br>
            <a:endParaRPr lang="en-US" sz="2000" dirty="0">
              <a:solidFill>
                <a:schemeClr val="tx1"/>
              </a:solidFill>
              <a:latin typeface="ATT Aleck Sans"/>
              <a:ea typeface="ＭＳ Ｐゴシック"/>
              <a:cs typeface="Segoe UI"/>
            </a:endParaRPr>
          </a:p>
          <a:p>
            <a:pPr indent="-191770"/>
            <a:r>
              <a:rPr lang="en-US" sz="2000" dirty="0">
                <a:solidFill>
                  <a:schemeClr val="tx1"/>
                </a:solidFill>
                <a:latin typeface="ATT Aleck Sans"/>
                <a:cs typeface="ATT Aleck Sans"/>
              </a:rPr>
              <a:t>Seeks access to sensitive data, such as passwords, trade secrets, or other confidential information that could harm the person or the organization. </a:t>
            </a:r>
          </a:p>
        </p:txBody>
      </p:sp>
    </p:spTree>
    <p:extLst>
      <p:ext uri="{BB962C8B-B14F-4D97-AF65-F5344CB8AC3E}">
        <p14:creationId xmlns:p14="http://schemas.microsoft.com/office/powerpoint/2010/main" val="169385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B1FC529-C3AE-14FA-21A4-8B1BEA766273}"/>
              </a:ext>
            </a:extLst>
          </p:cNvPr>
          <p:cNvSpPr>
            <a:spLocks noGrp="1"/>
          </p:cNvSpPr>
          <p:nvPr>
            <p:ph type="sldNum" sz="quarter" idx="12"/>
          </p:nvPr>
        </p:nvSpPr>
        <p:spPr/>
        <p:txBody>
          <a:bodyPr/>
          <a:lstStyle/>
          <a:p>
            <a:fld id="{D852D4E8-E283-404D-80D7-3AF63315721A}" type="slidenum">
              <a:rPr lang="en-US" smtClean="0"/>
              <a:t>44</a:t>
            </a:fld>
            <a:endParaRPr lang="en-US"/>
          </a:p>
        </p:txBody>
      </p:sp>
      <p:sp>
        <p:nvSpPr>
          <p:cNvPr id="3" name="Content Placeholder 2">
            <a:extLst>
              <a:ext uri="{FF2B5EF4-FFF2-40B4-BE49-F238E27FC236}">
                <a16:creationId xmlns:a16="http://schemas.microsoft.com/office/drawing/2014/main" id="{FA3BE326-E0F5-3551-4F87-D22698E6C296}"/>
              </a:ext>
            </a:extLst>
          </p:cNvPr>
          <p:cNvSpPr>
            <a:spLocks noGrp="1"/>
          </p:cNvSpPr>
          <p:nvPr>
            <p:ph idx="1"/>
          </p:nvPr>
        </p:nvSpPr>
        <p:spPr>
          <a:xfrm>
            <a:off x="681702" y="1612307"/>
            <a:ext cx="8229600" cy="4325112"/>
          </a:xfrm>
        </p:spPr>
        <p:txBody>
          <a:bodyPr>
            <a:normAutofit fontScale="92500" lnSpcReduction="10000"/>
          </a:bodyPr>
          <a:lstStyle/>
          <a:p>
            <a:pPr marL="301752" lvl="1" indent="0">
              <a:buNone/>
            </a:pPr>
            <a:r>
              <a:rPr lang="en-US" sz="2100" dirty="0">
                <a:solidFill>
                  <a:schemeClr val="tx1"/>
                </a:solidFill>
              </a:rPr>
              <a:t>Steal your money</a:t>
            </a:r>
            <a:br>
              <a:rPr lang="en-US" sz="2100" dirty="0">
                <a:solidFill>
                  <a:schemeClr val="tx1"/>
                </a:solidFill>
              </a:rPr>
            </a:br>
            <a:endParaRPr lang="en-US" sz="2100" dirty="0">
              <a:solidFill>
                <a:schemeClr val="tx1"/>
              </a:solidFill>
            </a:endParaRPr>
          </a:p>
          <a:p>
            <a:pPr marL="301752" lvl="1" indent="0">
              <a:buNone/>
            </a:pPr>
            <a:r>
              <a:rPr lang="en-US" sz="2100" dirty="0">
                <a:solidFill>
                  <a:schemeClr val="tx1"/>
                </a:solidFill>
              </a:rPr>
              <a:t>Collect passwords, credit card numbers and more</a:t>
            </a:r>
            <a:br>
              <a:rPr lang="en-US" sz="2100" dirty="0">
                <a:solidFill>
                  <a:schemeClr val="tx1"/>
                </a:solidFill>
              </a:rPr>
            </a:br>
            <a:endParaRPr lang="en-US" sz="2100" dirty="0">
              <a:solidFill>
                <a:schemeClr val="tx1"/>
              </a:solidFill>
            </a:endParaRPr>
          </a:p>
          <a:p>
            <a:pPr marL="301752" lvl="1" indent="0">
              <a:buNone/>
            </a:pPr>
            <a:r>
              <a:rPr lang="en-US" sz="2100" dirty="0">
                <a:solidFill>
                  <a:schemeClr val="tx1"/>
                </a:solidFill>
              </a:rPr>
              <a:t>Infect your computer with viruses or malware</a:t>
            </a:r>
          </a:p>
          <a:p>
            <a:endParaRPr lang="en-US" dirty="0"/>
          </a:p>
          <a:p>
            <a:pPr marL="82296" indent="0">
              <a:buNone/>
            </a:pPr>
            <a:r>
              <a:rPr lang="en-US" sz="2600" dirty="0"/>
              <a:t>They do this by…</a:t>
            </a:r>
            <a:br>
              <a:rPr lang="en-US" dirty="0"/>
            </a:br>
            <a:endParaRPr lang="en-US" dirty="0"/>
          </a:p>
          <a:p>
            <a:pPr marL="301752" lvl="1" indent="0">
              <a:buNone/>
            </a:pPr>
            <a:r>
              <a:rPr lang="en-US" sz="2100" dirty="0">
                <a:solidFill>
                  <a:schemeClr val="tx1"/>
                </a:solidFill>
                <a:latin typeface="ATT Aleck Sans"/>
                <a:ea typeface="ＭＳ Ｐゴシック"/>
              </a:rPr>
              <a:t>Trying to win your trust</a:t>
            </a:r>
            <a:br>
              <a:rPr lang="en-US" sz="2100" dirty="0">
                <a:solidFill>
                  <a:schemeClr val="tx1"/>
                </a:solidFill>
                <a:latin typeface="ATT Aleck Sans"/>
                <a:ea typeface="ＭＳ Ｐゴシック"/>
              </a:rPr>
            </a:br>
            <a:endParaRPr lang="en-US" sz="2100" dirty="0">
              <a:solidFill>
                <a:schemeClr val="tx1"/>
              </a:solidFill>
              <a:latin typeface="ATT Aleck Sans"/>
              <a:ea typeface="ＭＳ Ｐゴシック"/>
            </a:endParaRPr>
          </a:p>
          <a:p>
            <a:pPr marL="301752" lvl="1" indent="0">
              <a:buNone/>
            </a:pPr>
            <a:r>
              <a:rPr lang="en-US" sz="2100" dirty="0">
                <a:solidFill>
                  <a:schemeClr val="tx1"/>
                </a:solidFill>
                <a:latin typeface="ATT Aleck Sans"/>
                <a:ea typeface="ＭＳ Ｐゴシック"/>
              </a:rPr>
              <a:t>Claiming to be from a real person or organization</a:t>
            </a:r>
            <a:br>
              <a:rPr lang="en-US" sz="2100" dirty="0">
                <a:solidFill>
                  <a:schemeClr val="tx1"/>
                </a:solidFill>
                <a:latin typeface="ATT Aleck Sans"/>
                <a:ea typeface="ＭＳ Ｐゴシック"/>
              </a:rPr>
            </a:br>
            <a:endParaRPr lang="en-US" sz="2100" dirty="0">
              <a:solidFill>
                <a:schemeClr val="tx1"/>
              </a:solidFill>
              <a:latin typeface="ATT Aleck Sans"/>
              <a:ea typeface="ＭＳ Ｐゴシック"/>
            </a:endParaRPr>
          </a:p>
          <a:p>
            <a:pPr marL="301752" lvl="1" indent="0">
              <a:buNone/>
            </a:pPr>
            <a:r>
              <a:rPr lang="en-US" sz="2100" dirty="0">
                <a:solidFill>
                  <a:schemeClr val="tx1"/>
                </a:solidFill>
                <a:latin typeface="ATT Aleck Sans"/>
                <a:ea typeface="ＭＳ Ｐゴシック"/>
              </a:rPr>
              <a:t>Asking for your personal and/or financial information</a:t>
            </a:r>
            <a:br>
              <a:rPr lang="en-US" sz="2100" dirty="0">
                <a:solidFill>
                  <a:schemeClr val="tx1"/>
                </a:solidFill>
                <a:latin typeface="ATT Aleck Sans"/>
                <a:ea typeface="ＭＳ Ｐゴシック"/>
              </a:rPr>
            </a:br>
            <a:endParaRPr lang="en-US" sz="2100" dirty="0">
              <a:solidFill>
                <a:schemeClr val="tx1"/>
              </a:solidFill>
              <a:latin typeface="ATT Aleck Sans"/>
              <a:ea typeface="ＭＳ Ｐゴシック"/>
            </a:endParaRPr>
          </a:p>
          <a:p>
            <a:pPr marL="301752" lvl="1" indent="0">
              <a:buNone/>
            </a:pPr>
            <a:r>
              <a:rPr lang="en-US" sz="2100" dirty="0">
                <a:solidFill>
                  <a:schemeClr val="tx1"/>
                </a:solidFill>
                <a:latin typeface="ATT Aleck Sans"/>
                <a:ea typeface="ＭＳ Ｐゴシック"/>
              </a:rPr>
              <a:t>Stealing your money or identity</a:t>
            </a:r>
            <a:endParaRPr lang="en-US" sz="2100" dirty="0">
              <a:solidFill>
                <a:schemeClr val="tx1"/>
              </a:solidFill>
            </a:endParaRPr>
          </a:p>
          <a:p>
            <a:pPr marL="82296" indent="0">
              <a:buNone/>
            </a:pPr>
            <a:endParaRPr lang="en-US" dirty="0"/>
          </a:p>
        </p:txBody>
      </p:sp>
      <p:sp>
        <p:nvSpPr>
          <p:cNvPr id="4" name="Title 3">
            <a:extLst>
              <a:ext uri="{FF2B5EF4-FFF2-40B4-BE49-F238E27FC236}">
                <a16:creationId xmlns:a16="http://schemas.microsoft.com/office/drawing/2014/main" id="{5D227D89-FDC0-1D29-8021-3AAC7C375464}"/>
              </a:ext>
            </a:extLst>
          </p:cNvPr>
          <p:cNvSpPr>
            <a:spLocks noGrp="1"/>
          </p:cNvSpPr>
          <p:nvPr>
            <p:ph type="title"/>
          </p:nvPr>
        </p:nvSpPr>
        <p:spPr/>
        <p:txBody>
          <a:bodyPr/>
          <a:lstStyle/>
          <a:p>
            <a:r>
              <a:rPr lang="en-US"/>
              <a:t>Fraudster Goals</a:t>
            </a:r>
          </a:p>
        </p:txBody>
      </p:sp>
      <p:pic>
        <p:nvPicPr>
          <p:cNvPr id="5" name="Picture 4" descr="A blue tick in a box&#10;&#10;AI-generated content may be incorrect.">
            <a:extLst>
              <a:ext uri="{FF2B5EF4-FFF2-40B4-BE49-F238E27FC236}">
                <a16:creationId xmlns:a16="http://schemas.microsoft.com/office/drawing/2014/main" id="{2D4286DE-35DF-3E18-3637-E34EEA747E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988" y="1600200"/>
            <a:ext cx="395216" cy="389248"/>
          </a:xfrm>
          <a:prstGeom prst="rect">
            <a:avLst/>
          </a:prstGeom>
        </p:spPr>
      </p:pic>
      <p:pic>
        <p:nvPicPr>
          <p:cNvPr id="6" name="Picture 5" descr="A blue tick in a box&#10;&#10;AI-generated content may be incorrect.">
            <a:extLst>
              <a:ext uri="{FF2B5EF4-FFF2-40B4-BE49-F238E27FC236}">
                <a16:creationId xmlns:a16="http://schemas.microsoft.com/office/drawing/2014/main" id="{B9AB32BE-61D9-C58A-C261-9D732632F0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5471" y="2156010"/>
            <a:ext cx="395216" cy="389248"/>
          </a:xfrm>
          <a:prstGeom prst="rect">
            <a:avLst/>
          </a:prstGeom>
        </p:spPr>
      </p:pic>
      <p:pic>
        <p:nvPicPr>
          <p:cNvPr id="7" name="Picture 6" descr="A blue tick in a box&#10;&#10;AI-generated content may be incorrect.">
            <a:extLst>
              <a:ext uri="{FF2B5EF4-FFF2-40B4-BE49-F238E27FC236}">
                <a16:creationId xmlns:a16="http://schemas.microsoft.com/office/drawing/2014/main" id="{52FD9CBE-DB3C-32B4-805A-3E17B84C99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8918" y="2693890"/>
            <a:ext cx="395216" cy="389248"/>
          </a:xfrm>
          <a:prstGeom prst="rect">
            <a:avLst/>
          </a:prstGeom>
        </p:spPr>
      </p:pic>
      <p:pic>
        <p:nvPicPr>
          <p:cNvPr id="8" name="Picture 7" descr="A blue tick in a box&#10;&#10;AI-generated content may be incorrect.">
            <a:extLst>
              <a:ext uri="{FF2B5EF4-FFF2-40B4-BE49-F238E27FC236}">
                <a16:creationId xmlns:a16="http://schemas.microsoft.com/office/drawing/2014/main" id="{793F4E40-B712-F20D-7FF2-D27184C3FC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5471" y="3850336"/>
            <a:ext cx="395216" cy="389248"/>
          </a:xfrm>
          <a:prstGeom prst="rect">
            <a:avLst/>
          </a:prstGeom>
        </p:spPr>
      </p:pic>
      <p:pic>
        <p:nvPicPr>
          <p:cNvPr id="9" name="Picture 8" descr="A blue tick in a box&#10;&#10;AI-generated content may be incorrect.">
            <a:extLst>
              <a:ext uri="{FF2B5EF4-FFF2-40B4-BE49-F238E27FC236}">
                <a16:creationId xmlns:a16="http://schemas.microsoft.com/office/drawing/2014/main" id="{C161DEB0-6997-2D2A-DF6D-10FA35B9AB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5471" y="4361325"/>
            <a:ext cx="395216" cy="389248"/>
          </a:xfrm>
          <a:prstGeom prst="rect">
            <a:avLst/>
          </a:prstGeom>
        </p:spPr>
      </p:pic>
      <p:pic>
        <p:nvPicPr>
          <p:cNvPr id="10" name="Picture 9" descr="A blue tick in a box&#10;&#10;AI-generated content may be incorrect.">
            <a:extLst>
              <a:ext uri="{FF2B5EF4-FFF2-40B4-BE49-F238E27FC236}">
                <a16:creationId xmlns:a16="http://schemas.microsoft.com/office/drawing/2014/main" id="{C7813F15-64DC-3B27-CAB1-E99089130A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8918" y="4926105"/>
            <a:ext cx="395216" cy="389248"/>
          </a:xfrm>
          <a:prstGeom prst="rect">
            <a:avLst/>
          </a:prstGeom>
        </p:spPr>
      </p:pic>
      <p:pic>
        <p:nvPicPr>
          <p:cNvPr id="11" name="Picture 10" descr="A blue tick in a box&#10;&#10;AI-generated content may be incorrect.">
            <a:extLst>
              <a:ext uri="{FF2B5EF4-FFF2-40B4-BE49-F238E27FC236}">
                <a16:creationId xmlns:a16="http://schemas.microsoft.com/office/drawing/2014/main" id="{9BCE40B5-1781-677D-BBA5-B4C87729CD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8918" y="5463988"/>
            <a:ext cx="395216" cy="389248"/>
          </a:xfrm>
          <a:prstGeom prst="rect">
            <a:avLst/>
          </a:prstGeom>
        </p:spPr>
      </p:pic>
    </p:spTree>
    <p:extLst>
      <p:ext uri="{BB962C8B-B14F-4D97-AF65-F5344CB8AC3E}">
        <p14:creationId xmlns:p14="http://schemas.microsoft.com/office/powerpoint/2010/main" val="3064521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73C757-4390-B2C6-213D-D56EA8B7F858}"/>
              </a:ext>
            </a:extLst>
          </p:cNvPr>
          <p:cNvSpPr>
            <a:spLocks noGrp="1"/>
          </p:cNvSpPr>
          <p:nvPr>
            <p:ph type="sldNum" sz="quarter" idx="12"/>
          </p:nvPr>
        </p:nvSpPr>
        <p:spPr/>
        <p:txBody>
          <a:bodyPr/>
          <a:lstStyle/>
          <a:p>
            <a:fld id="{D852D4E8-E283-404D-80D7-3AF63315721A}" type="slidenum">
              <a:rPr lang="en-US" smtClean="0"/>
              <a:t>45</a:t>
            </a:fld>
            <a:endParaRPr lang="en-US"/>
          </a:p>
        </p:txBody>
      </p:sp>
      <p:sp>
        <p:nvSpPr>
          <p:cNvPr id="5" name="Title 1">
            <a:extLst>
              <a:ext uri="{FF2B5EF4-FFF2-40B4-BE49-F238E27FC236}">
                <a16:creationId xmlns:a16="http://schemas.microsoft.com/office/drawing/2014/main" id="{984B7E52-C21D-DDEB-F6D7-985477B61E90}"/>
              </a:ext>
            </a:extLst>
          </p:cNvPr>
          <p:cNvSpPr>
            <a:spLocks noGrp="1"/>
          </p:cNvSpPr>
          <p:nvPr>
            <p:ph type="title"/>
          </p:nvPr>
        </p:nvSpPr>
        <p:spPr>
          <a:xfrm>
            <a:off x="457200" y="2590800"/>
            <a:ext cx="8183880" cy="1051560"/>
          </a:xfrm>
        </p:spPr>
        <p:txBody>
          <a:bodyPr>
            <a:normAutofit/>
          </a:bodyPr>
          <a:lstStyle/>
          <a:p>
            <a:pPr algn="ctr"/>
            <a:r>
              <a:rPr lang="en-US" sz="4800"/>
              <a:t>Activity #2</a:t>
            </a:r>
          </a:p>
        </p:txBody>
      </p:sp>
    </p:spTree>
    <p:extLst>
      <p:ext uri="{BB962C8B-B14F-4D97-AF65-F5344CB8AC3E}">
        <p14:creationId xmlns:p14="http://schemas.microsoft.com/office/powerpoint/2010/main" val="1274700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2794FD7-FBA8-D704-63AE-68F25452B9D5}"/>
              </a:ext>
            </a:extLst>
          </p:cNvPr>
          <p:cNvSpPr>
            <a:spLocks noGrp="1"/>
          </p:cNvSpPr>
          <p:nvPr>
            <p:ph type="sldNum" sz="quarter" idx="12"/>
          </p:nvPr>
        </p:nvSpPr>
        <p:spPr/>
        <p:txBody>
          <a:bodyPr/>
          <a:lstStyle/>
          <a:p>
            <a:fld id="{D852D4E8-E283-404D-80D7-3AF63315721A}" type="slidenum">
              <a:rPr lang="en-US" smtClean="0"/>
              <a:t>46</a:t>
            </a:fld>
            <a:endParaRPr lang="en-US"/>
          </a:p>
        </p:txBody>
      </p:sp>
      <p:pic>
        <p:nvPicPr>
          <p:cNvPr id="3" name="Picture 2" descr="What do scammers want? Select the correct answer.&#10;&#10;To collect passwords and credit card numbers. &#10;&#10;To sell your information to make money. &#10;&#10;To get you to visit a website or download a file &#10;&#10;To get you to transfer them money. ">
            <a:extLst>
              <a:ext uri="{FF2B5EF4-FFF2-40B4-BE49-F238E27FC236}">
                <a16:creationId xmlns:a16="http://schemas.microsoft.com/office/drawing/2014/main" id="{EC1DF7D0-4C91-8415-E6EE-263C9216932B}"/>
              </a:ext>
            </a:extLst>
          </p:cNvPr>
          <p:cNvPicPr>
            <a:picLocks noChangeAspect="1"/>
          </p:cNvPicPr>
          <p:nvPr/>
        </p:nvPicPr>
        <p:blipFill>
          <a:blip r:embed="rId3"/>
          <a:stretch>
            <a:fillRect/>
          </a:stretch>
        </p:blipFill>
        <p:spPr>
          <a:xfrm>
            <a:off x="316302" y="369741"/>
            <a:ext cx="8511396" cy="6362932"/>
          </a:xfrm>
          <a:prstGeom prst="rect">
            <a:avLst/>
          </a:prstGeom>
        </p:spPr>
      </p:pic>
    </p:spTree>
    <p:extLst>
      <p:ext uri="{BB962C8B-B14F-4D97-AF65-F5344CB8AC3E}">
        <p14:creationId xmlns:p14="http://schemas.microsoft.com/office/powerpoint/2010/main" val="3632686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2D84728-2A2B-41E3-0EBD-61548F04E98E}"/>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47</a:t>
            </a:fld>
            <a:endParaRPr lang="en-US"/>
          </a:p>
        </p:txBody>
      </p:sp>
      <p:pic>
        <p:nvPicPr>
          <p:cNvPr id="6" name="Picture 5">
            <a:extLst>
              <a:ext uri="{FF2B5EF4-FFF2-40B4-BE49-F238E27FC236}">
                <a16:creationId xmlns:a16="http://schemas.microsoft.com/office/drawing/2014/main" id="{5AD2E942-9158-1D5B-467A-2C62930BF0B4}"/>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5E017100-4353-4B99-1D52-53257CCC8373}"/>
              </a:ext>
            </a:extLst>
          </p:cNvPr>
          <p:cNvSpPr>
            <a:spLocks noGrp="1"/>
          </p:cNvSpPr>
          <p:nvPr>
            <p:ph type="title"/>
          </p:nvPr>
        </p:nvSpPr>
        <p:spPr>
          <a:xfrm>
            <a:off x="457200" y="533400"/>
            <a:ext cx="8229600" cy="1066800"/>
          </a:xfrm>
        </p:spPr>
        <p:txBody>
          <a:bodyPr anchor="ctr">
            <a:normAutofit/>
          </a:bodyPr>
          <a:lstStyle/>
          <a:p>
            <a:r>
              <a:rPr lang="en-US"/>
              <a:t>Tips to Recognize Scams</a:t>
            </a:r>
          </a:p>
        </p:txBody>
      </p:sp>
    </p:spTree>
    <p:extLst>
      <p:ext uri="{BB962C8B-B14F-4D97-AF65-F5344CB8AC3E}">
        <p14:creationId xmlns:p14="http://schemas.microsoft.com/office/powerpoint/2010/main" val="42240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0BEE6-B480-5566-6886-572230A85F9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F760132-C43A-F7D9-B055-3EF01D3F50F8}"/>
              </a:ext>
            </a:extLst>
          </p:cNvPr>
          <p:cNvSpPr>
            <a:spLocks noGrp="1"/>
          </p:cNvSpPr>
          <p:nvPr>
            <p:ph type="sldNum" sz="quarter" idx="12"/>
          </p:nvPr>
        </p:nvSpPr>
        <p:spPr/>
        <p:txBody>
          <a:bodyPr/>
          <a:lstStyle/>
          <a:p>
            <a:fld id="{D852D4E8-E283-404D-80D7-3AF63315721A}" type="slidenum">
              <a:rPr lang="en-US" smtClean="0"/>
              <a:t>48</a:t>
            </a:fld>
            <a:endParaRPr lang="en-US"/>
          </a:p>
        </p:txBody>
      </p:sp>
      <p:sp>
        <p:nvSpPr>
          <p:cNvPr id="9" name="TextBox 8">
            <a:extLst>
              <a:ext uri="{FF2B5EF4-FFF2-40B4-BE49-F238E27FC236}">
                <a16:creationId xmlns:a16="http://schemas.microsoft.com/office/drawing/2014/main" id="{47CFD7D1-7B56-881B-D18C-9294B147A3ED}"/>
              </a:ext>
            </a:extLst>
          </p:cNvPr>
          <p:cNvSpPr txBox="1"/>
          <p:nvPr/>
        </p:nvSpPr>
        <p:spPr>
          <a:xfrm>
            <a:off x="1148795" y="647099"/>
            <a:ext cx="6760184" cy="461665"/>
          </a:xfrm>
          <a:prstGeom prst="rect">
            <a:avLst/>
          </a:prstGeom>
          <a:noFill/>
        </p:spPr>
        <p:txBody>
          <a:bodyPr wrap="none" rtlCol="0">
            <a:spAutoFit/>
          </a:bodyPr>
          <a:lstStyle/>
          <a:p>
            <a:r>
              <a:rPr lang="en-US" sz="2400" b="0" i="0" u="none" strike="noStrike" kern="1200" baseline="0" dirty="0">
                <a:latin typeface="ATT Aleck Sans" panose="020B0503020203020204" pitchFamily="34" charset="0"/>
              </a:rPr>
              <a:t>Have you heard of the person or organization?</a:t>
            </a:r>
            <a:r>
              <a:rPr lang="en-US" sz="2400" b="0" i="0" u="none" strike="noStrike" kern="1200" baseline="0" dirty="0">
                <a:latin typeface="Times New Roman" panose="02020603050405020304" pitchFamily="18" charset="0"/>
              </a:rPr>
              <a:t> </a:t>
            </a:r>
            <a:endParaRPr lang="en-US" sz="2400" dirty="0">
              <a:cs typeface="ATT Aleck Sans" panose="020B0503020203020204" pitchFamily="34" charset="0"/>
            </a:endParaRPr>
          </a:p>
        </p:txBody>
      </p:sp>
      <p:pic>
        <p:nvPicPr>
          <p:cNvPr id="6" name="Picture 5" descr="The Public Library Association website. An orange box highlights the log and address. ">
            <a:extLst>
              <a:ext uri="{FF2B5EF4-FFF2-40B4-BE49-F238E27FC236}">
                <a16:creationId xmlns:a16="http://schemas.microsoft.com/office/drawing/2014/main" id="{C08794FA-9643-F51E-AE33-03B0041D1B5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19669" y="1213104"/>
            <a:ext cx="5104661" cy="5644896"/>
          </a:xfrm>
          <a:prstGeom prst="rect">
            <a:avLst/>
          </a:prstGeom>
        </p:spPr>
      </p:pic>
      <p:sp>
        <p:nvSpPr>
          <p:cNvPr id="3" name="Rounded Rectangle 2">
            <a:extLst>
              <a:ext uri="{FF2B5EF4-FFF2-40B4-BE49-F238E27FC236}">
                <a16:creationId xmlns:a16="http://schemas.microsoft.com/office/drawing/2014/main" id="{EC944AAA-195C-48D3-B094-10EC0B55CB99}"/>
              </a:ext>
            </a:extLst>
          </p:cNvPr>
          <p:cNvSpPr/>
          <p:nvPr/>
        </p:nvSpPr>
        <p:spPr>
          <a:xfrm>
            <a:off x="2277374" y="5589917"/>
            <a:ext cx="1518249" cy="414068"/>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a:extLst>
              <a:ext uri="{FF2B5EF4-FFF2-40B4-BE49-F238E27FC236}">
                <a16:creationId xmlns:a16="http://schemas.microsoft.com/office/drawing/2014/main" id="{CE4752CA-13C5-68CF-9502-AAFBD7462BC6}"/>
              </a:ext>
            </a:extLst>
          </p:cNvPr>
          <p:cNvSpPr/>
          <p:nvPr/>
        </p:nvSpPr>
        <p:spPr>
          <a:xfrm>
            <a:off x="2277374" y="6003867"/>
            <a:ext cx="1518249" cy="414068"/>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tick in a box&#10;&#10;AI-generated content may be incorrect.">
            <a:extLst>
              <a:ext uri="{FF2B5EF4-FFF2-40B4-BE49-F238E27FC236}">
                <a16:creationId xmlns:a16="http://schemas.microsoft.com/office/drawing/2014/main" id="{A7454955-A8AB-850D-6A65-AE1CBCA2ADD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1117408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AFD55-BE66-39AE-8007-20828AD20DA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4549286-7259-1CAC-8518-1FEC99C4B380}"/>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F68A8B96-DDD9-D644-5518-1202E7E52550}"/>
              </a:ext>
            </a:extLst>
          </p:cNvPr>
          <p:cNvSpPr>
            <a:spLocks noGrp="1"/>
          </p:cNvSpPr>
          <p:nvPr>
            <p:ph type="sldNum" sz="quarter" idx="12"/>
          </p:nvPr>
        </p:nvSpPr>
        <p:spPr/>
        <p:txBody>
          <a:bodyPr/>
          <a:lstStyle/>
          <a:p>
            <a:fld id="{D852D4E8-E283-404D-80D7-3AF63315721A}" type="slidenum">
              <a:rPr lang="en-US" smtClean="0"/>
              <a:t>49</a:t>
            </a:fld>
            <a:endParaRPr lang="en-US"/>
          </a:p>
        </p:txBody>
      </p:sp>
      <p:sp>
        <p:nvSpPr>
          <p:cNvPr id="9" name="TextBox 8">
            <a:extLst>
              <a:ext uri="{FF2B5EF4-FFF2-40B4-BE49-F238E27FC236}">
                <a16:creationId xmlns:a16="http://schemas.microsoft.com/office/drawing/2014/main" id="{50003AC6-8DA4-7638-7B04-9182DA32F291}"/>
              </a:ext>
            </a:extLst>
          </p:cNvPr>
          <p:cNvSpPr txBox="1"/>
          <p:nvPr/>
        </p:nvSpPr>
        <p:spPr>
          <a:xfrm>
            <a:off x="1148795" y="647099"/>
            <a:ext cx="3942105" cy="461665"/>
          </a:xfrm>
          <a:prstGeom prst="rect">
            <a:avLst/>
          </a:prstGeom>
          <a:noFill/>
        </p:spPr>
        <p:txBody>
          <a:bodyPr wrap="none" rtlCol="0">
            <a:spAutoFit/>
          </a:bodyPr>
          <a:lstStyle/>
          <a:p>
            <a:r>
              <a:rPr lang="en-US" sz="2400" b="0" i="0" u="none" strike="noStrike" kern="1200" baseline="0" dirty="0">
                <a:latin typeface="ATT Aleck Sans" panose="020B0503020203020204" pitchFamily="34" charset="0"/>
              </a:rPr>
              <a:t>Can you tell who it’s from?</a:t>
            </a:r>
            <a:r>
              <a:rPr lang="en-US" sz="2400" b="0" i="0" u="none" strike="noStrike" kern="1200" baseline="0" dirty="0">
                <a:latin typeface="Times New Roman" panose="02020603050405020304" pitchFamily="18" charset="0"/>
              </a:rPr>
              <a:t> </a:t>
            </a:r>
            <a:endParaRPr lang="en-US" sz="2400" dirty="0">
              <a:cs typeface="ATT Aleck Sans" panose="020B0503020203020204" pitchFamily="34" charset="0"/>
            </a:endParaRPr>
          </a:p>
        </p:txBody>
      </p:sp>
      <p:pic>
        <p:nvPicPr>
          <p:cNvPr id="7" name="Picture 6" descr="A screenshot of an email that appears to come from the IRS, but upon closer inspection, the sender's email address is not from a government agency.&#10;&#10;">
            <a:extLst>
              <a:ext uri="{FF2B5EF4-FFF2-40B4-BE49-F238E27FC236}">
                <a16:creationId xmlns:a16="http://schemas.microsoft.com/office/drawing/2014/main" id="{88DE2B60-4A94-83FF-E034-28FB661379A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98600" y="1213104"/>
            <a:ext cx="6146800" cy="5092700"/>
          </a:xfrm>
          <a:prstGeom prst="rect">
            <a:avLst/>
          </a:prstGeom>
          <a:ln>
            <a:solidFill>
              <a:schemeClr val="bg2">
                <a:lumMod val="50000"/>
              </a:schemeClr>
            </a:solidFill>
          </a:ln>
        </p:spPr>
      </p:pic>
      <p:sp>
        <p:nvSpPr>
          <p:cNvPr id="10" name="Rounded Rectangular Callout 9">
            <a:extLst>
              <a:ext uri="{FF2B5EF4-FFF2-40B4-BE49-F238E27FC236}">
                <a16:creationId xmlns:a16="http://schemas.microsoft.com/office/drawing/2014/main" id="{6AFFED04-264F-B806-C4A0-AFDEA8056E23}"/>
              </a:ext>
            </a:extLst>
          </p:cNvPr>
          <p:cNvSpPr/>
          <p:nvPr/>
        </p:nvSpPr>
        <p:spPr>
          <a:xfrm>
            <a:off x="6286466" y="1509869"/>
            <a:ext cx="1947356" cy="699442"/>
          </a:xfrm>
          <a:prstGeom prst="wedgeRoundRectCallout">
            <a:avLst>
              <a:gd name="adj1" fmla="val -79576"/>
              <a:gd name="adj2" fmla="val -54256"/>
              <a:gd name="adj3" fmla="val 16667"/>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Should be @</a:t>
            </a:r>
            <a:r>
              <a:rPr lang="en-US" err="1"/>
              <a:t>irs.gov</a:t>
            </a:r>
            <a:endParaRPr lang="en-US"/>
          </a:p>
        </p:txBody>
      </p:sp>
      <p:grpSp>
        <p:nvGrpSpPr>
          <p:cNvPr id="13" name="Group 12">
            <a:extLst>
              <a:ext uri="{FF2B5EF4-FFF2-40B4-BE49-F238E27FC236}">
                <a16:creationId xmlns:a16="http://schemas.microsoft.com/office/drawing/2014/main" id="{7DFD190D-C2D4-7930-7974-6E3F08CA3991}"/>
              </a:ext>
            </a:extLst>
          </p:cNvPr>
          <p:cNvGrpSpPr/>
          <p:nvPr/>
        </p:nvGrpSpPr>
        <p:grpSpPr>
          <a:xfrm>
            <a:off x="6286466" y="2869627"/>
            <a:ext cx="2694545" cy="3473649"/>
            <a:chOff x="6286466" y="2869627"/>
            <a:chExt cx="2694545" cy="3473649"/>
          </a:xfrm>
        </p:grpSpPr>
        <p:sp>
          <p:nvSpPr>
            <p:cNvPr id="11" name="Rounded Rectangle 10">
              <a:extLst>
                <a:ext uri="{FF2B5EF4-FFF2-40B4-BE49-F238E27FC236}">
                  <a16:creationId xmlns:a16="http://schemas.microsoft.com/office/drawing/2014/main" id="{A032CAA6-2E44-1722-33C1-95B5C15653E7}"/>
                </a:ext>
              </a:extLst>
            </p:cNvPr>
            <p:cNvSpPr/>
            <p:nvPr/>
          </p:nvSpPr>
          <p:spPr>
            <a:xfrm>
              <a:off x="6286466" y="2869627"/>
              <a:ext cx="2650270" cy="3473649"/>
            </a:xfrm>
            <a:prstGeom prst="roundRect">
              <a:avLst/>
            </a:prstGeom>
            <a:solidFill>
              <a:srgbClr val="F4681A"/>
            </a:solidFill>
            <a:ln w="57150">
              <a:solidFill>
                <a:schemeClr val="bg1"/>
              </a:solidFill>
            </a:ln>
            <a:effectLst>
              <a:outerShdw blurRad="50800" dist="50800" dir="5400000" algn="ctr" rotWithShape="0">
                <a:srgbClr val="000000">
                  <a:alpha val="5006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53F815C8-A3EC-C329-C01D-94A64566E242}"/>
                </a:ext>
              </a:extLst>
            </p:cNvPr>
            <p:cNvSpPr txBox="1"/>
            <p:nvPr/>
          </p:nvSpPr>
          <p:spPr>
            <a:xfrm>
              <a:off x="6498863" y="3166483"/>
              <a:ext cx="2482148" cy="3139321"/>
            </a:xfrm>
            <a:prstGeom prst="rect">
              <a:avLst/>
            </a:prstGeom>
            <a:noFill/>
          </p:spPr>
          <p:txBody>
            <a:bodyPr wrap="square" lIns="91440" tIns="45720" rIns="91440" bIns="45720" rtlCol="0" anchor="t">
              <a:spAutoFit/>
            </a:bodyPr>
            <a:lstStyle/>
            <a:p>
              <a:r>
                <a:rPr lang="en-US" dirty="0">
                  <a:solidFill>
                    <a:schemeClr val="bg1"/>
                  </a:solidFill>
                  <a:latin typeface="ATT Aleck Sans"/>
                  <a:cs typeface="ATT Aleck Sans"/>
                </a:rPr>
                <a:t>If you can’t see the sender's email address you can</a:t>
              </a:r>
              <a:endParaRPr lang="en-US" dirty="0">
                <a:solidFill>
                  <a:schemeClr val="bg1"/>
                </a:solidFill>
                <a:latin typeface="ATT Aleck Sans" panose="020B0503020203020204" pitchFamily="34" charset="0"/>
              </a:endParaRPr>
            </a:p>
            <a:p>
              <a:pPr marL="342900" indent="-342900">
                <a:buAutoNum type="arabicPeriod"/>
              </a:pPr>
              <a:r>
                <a:rPr lang="en-US" dirty="0">
                  <a:solidFill>
                    <a:schemeClr val="bg1"/>
                  </a:solidFill>
                  <a:latin typeface="ATT Aleck Sans"/>
                  <a:cs typeface="ATT Aleck Sans"/>
                </a:rPr>
                <a:t>roll over the email name</a:t>
              </a:r>
            </a:p>
            <a:p>
              <a:pPr marL="342900" indent="-342900">
                <a:buAutoNum type="arabicPeriod"/>
              </a:pPr>
              <a:r>
                <a:rPr lang="en-US" dirty="0">
                  <a:solidFill>
                    <a:schemeClr val="bg1"/>
                  </a:solidFill>
                  <a:latin typeface="ATT Aleck Sans"/>
                  <a:cs typeface="ATT Aleck Sans"/>
                </a:rPr>
                <a:t>tap on the email name on a mobile device, </a:t>
              </a:r>
            </a:p>
            <a:p>
              <a:r>
                <a:rPr lang="en-US" dirty="0">
                  <a:solidFill>
                    <a:schemeClr val="bg1"/>
                  </a:solidFill>
                  <a:latin typeface="ATT Aleck Sans"/>
                  <a:cs typeface="ATT Aleck Sans"/>
                </a:rPr>
                <a:t>to see the sender’s email address.</a:t>
              </a:r>
            </a:p>
            <a:p>
              <a:endParaRPr lang="en-US" dirty="0"/>
            </a:p>
          </p:txBody>
        </p:sp>
      </p:grpSp>
      <p:pic>
        <p:nvPicPr>
          <p:cNvPr id="6" name="Picture 5" descr="A blue tick in a box&#10;&#10;AI-generated content may be incorrect.">
            <a:extLst>
              <a:ext uri="{FF2B5EF4-FFF2-40B4-BE49-F238E27FC236}">
                <a16:creationId xmlns:a16="http://schemas.microsoft.com/office/drawing/2014/main" id="{2E39AA16-CD4E-36D0-FDB1-B8B605AF874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3205470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44182-063F-6331-2D18-6561CD2D7F7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0D6D15-512A-0791-0304-C562D9FD557D}"/>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144B960F-5B2B-67DE-14FC-34F1670DC2DA}"/>
              </a:ext>
            </a:extLst>
          </p:cNvPr>
          <p:cNvSpPr>
            <a:spLocks noGrp="1"/>
          </p:cNvSpPr>
          <p:nvPr>
            <p:ph type="sldNum" sz="quarter" idx="12"/>
          </p:nvPr>
        </p:nvSpPr>
        <p:spPr/>
        <p:txBody>
          <a:bodyPr/>
          <a:lstStyle/>
          <a:p>
            <a:fld id="{D852D4E8-E283-404D-80D7-3AF63315721A}" type="slidenum">
              <a:rPr lang="en-US" smtClean="0"/>
              <a:t>50</a:t>
            </a:fld>
            <a:endParaRPr lang="en-US"/>
          </a:p>
        </p:txBody>
      </p:sp>
      <p:sp>
        <p:nvSpPr>
          <p:cNvPr id="9" name="TextBox 8">
            <a:extLst>
              <a:ext uri="{FF2B5EF4-FFF2-40B4-BE49-F238E27FC236}">
                <a16:creationId xmlns:a16="http://schemas.microsoft.com/office/drawing/2014/main" id="{840E3AF6-84F2-A04E-F04C-17E0E621321D}"/>
              </a:ext>
            </a:extLst>
          </p:cNvPr>
          <p:cNvSpPr txBox="1"/>
          <p:nvPr/>
        </p:nvSpPr>
        <p:spPr>
          <a:xfrm>
            <a:off x="1148795" y="647099"/>
            <a:ext cx="4503156"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Is the </a:t>
            </a:r>
            <a:r>
              <a:rPr lang="en-US" sz="2400">
                <a:latin typeface="ATT Aleck Sans" panose="020B0503020203020204" pitchFamily="34" charset="0"/>
              </a:rPr>
              <a:t>organization legitimate?</a:t>
            </a:r>
            <a:r>
              <a:rPr lang="en-US" sz="2400" b="0" i="0" u="none" strike="noStrike" kern="1200" baseline="0">
                <a:latin typeface="Times New Roman" panose="02020603050405020304" pitchFamily="18" charset="0"/>
              </a:rPr>
              <a:t> </a:t>
            </a:r>
            <a:endParaRPr lang="en-US" sz="2400">
              <a:cs typeface="ATT Aleck Sans" panose="020B0503020203020204" pitchFamily="34" charset="0"/>
            </a:endParaRPr>
          </a:p>
        </p:txBody>
      </p:sp>
      <p:pic>
        <p:nvPicPr>
          <p:cNvPr id="7" name="Picture 6" descr="A screenshot of the BBB Wise Giving Alliance website.&#10;&#10;">
            <a:extLst>
              <a:ext uri="{FF2B5EF4-FFF2-40B4-BE49-F238E27FC236}">
                <a16:creationId xmlns:a16="http://schemas.microsoft.com/office/drawing/2014/main" id="{41B62BC8-A72F-18E0-3FAB-1C47F27A385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30350" y="1917700"/>
            <a:ext cx="6083300" cy="3022600"/>
          </a:xfrm>
          <a:prstGeom prst="rect">
            <a:avLst/>
          </a:prstGeom>
          <a:ln>
            <a:solidFill>
              <a:schemeClr val="bg2">
                <a:lumMod val="50000"/>
              </a:schemeClr>
            </a:solidFill>
          </a:ln>
        </p:spPr>
      </p:pic>
      <p:grpSp>
        <p:nvGrpSpPr>
          <p:cNvPr id="10" name="Group 9">
            <a:extLst>
              <a:ext uri="{FF2B5EF4-FFF2-40B4-BE49-F238E27FC236}">
                <a16:creationId xmlns:a16="http://schemas.microsoft.com/office/drawing/2014/main" id="{98731D9B-2F65-C14A-45FD-F97437B38896}"/>
              </a:ext>
            </a:extLst>
          </p:cNvPr>
          <p:cNvGrpSpPr/>
          <p:nvPr/>
        </p:nvGrpSpPr>
        <p:grpSpPr>
          <a:xfrm>
            <a:off x="2593189" y="5312136"/>
            <a:ext cx="3607998" cy="836208"/>
            <a:chOff x="2581836" y="5370482"/>
            <a:chExt cx="3607998" cy="836208"/>
          </a:xfrm>
        </p:grpSpPr>
        <p:sp>
          <p:nvSpPr>
            <p:cNvPr id="11" name="Rounded Rectangle 10">
              <a:extLst>
                <a:ext uri="{FF2B5EF4-FFF2-40B4-BE49-F238E27FC236}">
                  <a16:creationId xmlns:a16="http://schemas.microsoft.com/office/drawing/2014/main" id="{5ACB7797-6AC3-8238-26BA-C8D22AFE38AA}"/>
                </a:ext>
              </a:extLst>
            </p:cNvPr>
            <p:cNvSpPr/>
            <p:nvPr/>
          </p:nvSpPr>
          <p:spPr>
            <a:xfrm>
              <a:off x="2581836" y="5370482"/>
              <a:ext cx="3607998"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89BCBF7-92E3-5A1D-80A8-D7CE33325589}"/>
                </a:ext>
              </a:extLst>
            </p:cNvPr>
            <p:cNvSpPr txBox="1"/>
            <p:nvPr/>
          </p:nvSpPr>
          <p:spPr>
            <a:xfrm>
              <a:off x="2581836" y="5529582"/>
              <a:ext cx="3607998" cy="677108"/>
            </a:xfrm>
            <a:prstGeom prst="rect">
              <a:avLst/>
            </a:prstGeom>
            <a:noFill/>
          </p:spPr>
          <p:txBody>
            <a:bodyPr wrap="square" rtlCol="0">
              <a:spAutoFit/>
            </a:bodyPr>
            <a:lstStyle/>
            <a:p>
              <a:pPr algn="ctr"/>
              <a:r>
                <a:rPr lang="en-US" sz="2000" err="1">
                  <a:solidFill>
                    <a:schemeClr val="bg1"/>
                  </a:solidFill>
                  <a:latin typeface="ATT Aleck Sans" panose="020B0503020203020204" pitchFamily="34" charset="0"/>
                </a:rPr>
                <a:t>give.org</a:t>
              </a:r>
              <a:endParaRPr lang="en-US" sz="2000">
                <a:solidFill>
                  <a:schemeClr val="bg1"/>
                </a:solidFill>
                <a:latin typeface="ATT Aleck Sans" panose="020B0503020203020204" pitchFamily="34" charset="0"/>
              </a:endParaRPr>
            </a:p>
            <a:p>
              <a:endParaRPr lang="en-US"/>
            </a:p>
          </p:txBody>
        </p:sp>
      </p:grpSp>
      <p:pic>
        <p:nvPicPr>
          <p:cNvPr id="6" name="Picture 5" descr="A blue tick in a box&#10;&#10;AI-generated content may be incorrect.">
            <a:extLst>
              <a:ext uri="{FF2B5EF4-FFF2-40B4-BE49-F238E27FC236}">
                <a16:creationId xmlns:a16="http://schemas.microsoft.com/office/drawing/2014/main" id="{90CA27B5-1C8C-35BC-DEA7-C5AA9CBAB75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1940386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C78EF-8198-CD9C-CC27-9AE61D98F467}"/>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DB7ADCB-8B74-84EB-4103-57E6F8253B7F}"/>
              </a:ext>
            </a:extLst>
          </p:cNvPr>
          <p:cNvSpPr>
            <a:spLocks noGrp="1"/>
          </p:cNvSpPr>
          <p:nvPr>
            <p:ph type="sldNum" sz="quarter" idx="12"/>
          </p:nvPr>
        </p:nvSpPr>
        <p:spPr/>
        <p:txBody>
          <a:bodyPr/>
          <a:lstStyle/>
          <a:p>
            <a:fld id="{D852D4E8-E283-404D-80D7-3AF63315721A}" type="slidenum">
              <a:rPr lang="en-US" smtClean="0"/>
              <a:t>51</a:t>
            </a:fld>
            <a:endParaRPr lang="en-US"/>
          </a:p>
        </p:txBody>
      </p:sp>
      <p:sp>
        <p:nvSpPr>
          <p:cNvPr id="9" name="TextBox 8">
            <a:extLst>
              <a:ext uri="{FF2B5EF4-FFF2-40B4-BE49-F238E27FC236}">
                <a16:creationId xmlns:a16="http://schemas.microsoft.com/office/drawing/2014/main" id="{B814AA2B-2062-494A-0910-DFA68E49E987}"/>
              </a:ext>
            </a:extLst>
          </p:cNvPr>
          <p:cNvSpPr txBox="1"/>
          <p:nvPr/>
        </p:nvSpPr>
        <p:spPr>
          <a:xfrm>
            <a:off x="1148795" y="647099"/>
            <a:ext cx="4960012" cy="461665"/>
          </a:xfrm>
          <a:prstGeom prst="rect">
            <a:avLst/>
          </a:prstGeom>
          <a:noFill/>
        </p:spPr>
        <p:txBody>
          <a:bodyPr wrap="none" rtlCol="0">
            <a:spAutoFit/>
          </a:bodyPr>
          <a:lstStyle/>
          <a:p>
            <a:r>
              <a:rPr lang="en-US" sz="2400" b="0" i="0" u="none" strike="noStrike" kern="1200" baseline="0" dirty="0">
                <a:latin typeface="ATT Aleck Sans" panose="020B0503020203020204" pitchFamily="34" charset="0"/>
              </a:rPr>
              <a:t>Does the email look professional</a:t>
            </a:r>
            <a:r>
              <a:rPr lang="en-US" sz="2400" dirty="0">
                <a:latin typeface="ATT Aleck Sans" panose="020B0503020203020204" pitchFamily="34" charset="0"/>
              </a:rPr>
              <a:t>?</a:t>
            </a:r>
            <a:r>
              <a:rPr lang="en-US" sz="2400" b="0" i="0" u="none" strike="noStrike" kern="1200" baseline="0" dirty="0">
                <a:latin typeface="Times New Roman" panose="02020603050405020304" pitchFamily="18" charset="0"/>
              </a:rPr>
              <a:t> </a:t>
            </a:r>
            <a:endParaRPr lang="en-US" sz="2400" dirty="0">
              <a:cs typeface="ATT Aleck Sans" panose="020B0503020203020204" pitchFamily="34" charset="0"/>
            </a:endParaRPr>
          </a:p>
        </p:txBody>
      </p:sp>
      <p:pic>
        <p:nvPicPr>
          <p:cNvPr id="14" name="Picture 13" descr="A screenshot of a scam email. The errors are highlighted in orange boxes. ">
            <a:extLst>
              <a:ext uri="{FF2B5EF4-FFF2-40B4-BE49-F238E27FC236}">
                <a16:creationId xmlns:a16="http://schemas.microsoft.com/office/drawing/2014/main" id="{FD0B211F-F92F-2AE7-7819-D71CD482E54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14400" y="1381312"/>
            <a:ext cx="7772400" cy="5085198"/>
          </a:xfrm>
          <a:prstGeom prst="rect">
            <a:avLst/>
          </a:prstGeom>
          <a:ln>
            <a:solidFill>
              <a:schemeClr val="bg2">
                <a:lumMod val="50000"/>
              </a:schemeClr>
            </a:solidFill>
          </a:ln>
        </p:spPr>
      </p:pic>
      <p:sp>
        <p:nvSpPr>
          <p:cNvPr id="11" name="Rounded Rectangle 10">
            <a:extLst>
              <a:ext uri="{FF2B5EF4-FFF2-40B4-BE49-F238E27FC236}">
                <a16:creationId xmlns:a16="http://schemas.microsoft.com/office/drawing/2014/main" id="{77F51719-1221-EC0D-0BC7-77C4939B660C}"/>
              </a:ext>
            </a:extLst>
          </p:cNvPr>
          <p:cNvSpPr/>
          <p:nvPr/>
        </p:nvSpPr>
        <p:spPr>
          <a:xfrm>
            <a:off x="1248484" y="2837328"/>
            <a:ext cx="1857787"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84A7CD95-0AC7-E8C7-E4C8-D4C75B56DB57}"/>
              </a:ext>
            </a:extLst>
          </p:cNvPr>
          <p:cNvSpPr/>
          <p:nvPr/>
        </p:nvSpPr>
        <p:spPr>
          <a:xfrm>
            <a:off x="3630706" y="3093997"/>
            <a:ext cx="833717"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a:extLst>
              <a:ext uri="{FF2B5EF4-FFF2-40B4-BE49-F238E27FC236}">
                <a16:creationId xmlns:a16="http://schemas.microsoft.com/office/drawing/2014/main" id="{DDB5F3E9-9369-CD91-E4A4-2F27C44705E0}"/>
              </a:ext>
            </a:extLst>
          </p:cNvPr>
          <p:cNvSpPr/>
          <p:nvPr/>
        </p:nvSpPr>
        <p:spPr>
          <a:xfrm>
            <a:off x="2969708" y="3444795"/>
            <a:ext cx="833718"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DC0A73C4-9BD5-C6CD-926A-8A5BB434AB98}"/>
              </a:ext>
            </a:extLst>
          </p:cNvPr>
          <p:cNvSpPr/>
          <p:nvPr/>
        </p:nvSpPr>
        <p:spPr>
          <a:xfrm>
            <a:off x="6885941" y="3093997"/>
            <a:ext cx="1009576"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CAB3899D-2E63-B7E9-C18B-C692088E4091}"/>
              </a:ext>
            </a:extLst>
          </p:cNvPr>
          <p:cNvSpPr/>
          <p:nvPr/>
        </p:nvSpPr>
        <p:spPr>
          <a:xfrm>
            <a:off x="4464423" y="5391341"/>
            <a:ext cx="510989"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78F7BD27-A986-CE0E-B365-FF924BADB96F}"/>
              </a:ext>
            </a:extLst>
          </p:cNvPr>
          <p:cNvSpPr/>
          <p:nvPr/>
        </p:nvSpPr>
        <p:spPr>
          <a:xfrm>
            <a:off x="1542228" y="1873732"/>
            <a:ext cx="1039608" cy="369539"/>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blue tick in a box&#10;&#10;AI-generated content may be incorrect.">
            <a:extLst>
              <a:ext uri="{FF2B5EF4-FFF2-40B4-BE49-F238E27FC236}">
                <a16:creationId xmlns:a16="http://schemas.microsoft.com/office/drawing/2014/main" id="{09C2606A-FD71-CCB6-88E0-06E411734D1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354998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P spid="17" grpId="0" animBg="1"/>
      <p:bldP spid="18" grpId="0"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BE5BB-D439-5C26-1E17-7947EB98F59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4BC0522-174A-0929-FEBD-B2877B1942DA}"/>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C07D5C48-EEA7-CAE1-0F80-F873C8399ECA}"/>
              </a:ext>
            </a:extLst>
          </p:cNvPr>
          <p:cNvSpPr>
            <a:spLocks noGrp="1"/>
          </p:cNvSpPr>
          <p:nvPr>
            <p:ph type="sldNum" sz="quarter" idx="12"/>
          </p:nvPr>
        </p:nvSpPr>
        <p:spPr/>
        <p:txBody>
          <a:bodyPr/>
          <a:lstStyle/>
          <a:p>
            <a:fld id="{D852D4E8-E283-404D-80D7-3AF63315721A}" type="slidenum">
              <a:rPr lang="en-US" smtClean="0"/>
              <a:t>52</a:t>
            </a:fld>
            <a:endParaRPr lang="en-US"/>
          </a:p>
        </p:txBody>
      </p:sp>
      <p:sp>
        <p:nvSpPr>
          <p:cNvPr id="9" name="TextBox 8">
            <a:extLst>
              <a:ext uri="{FF2B5EF4-FFF2-40B4-BE49-F238E27FC236}">
                <a16:creationId xmlns:a16="http://schemas.microsoft.com/office/drawing/2014/main" id="{DAE61113-7DE3-81E3-CC2E-7A68FA1B7DB3}"/>
              </a:ext>
            </a:extLst>
          </p:cNvPr>
          <p:cNvSpPr txBox="1"/>
          <p:nvPr/>
        </p:nvSpPr>
        <p:spPr>
          <a:xfrm>
            <a:off x="1148795" y="647099"/>
            <a:ext cx="5686172"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Do they claim they can fix your device</a:t>
            </a:r>
            <a:r>
              <a:rPr lang="en-US" sz="2400">
                <a:latin typeface="ATT Aleck Sans" panose="020B0503020203020204" pitchFamily="34" charset="0"/>
              </a:rPr>
              <a:t>?</a:t>
            </a:r>
            <a:r>
              <a:rPr lang="en-US" sz="2400" b="0" i="0" u="none" strike="noStrike" kern="1200" baseline="0">
                <a:latin typeface="Times New Roman" panose="02020603050405020304" pitchFamily="18" charset="0"/>
              </a:rPr>
              <a:t> </a:t>
            </a:r>
            <a:endParaRPr lang="en-US" sz="2400">
              <a:cs typeface="ATT Aleck Sans" panose="020B0503020203020204" pitchFamily="34" charset="0"/>
            </a:endParaRPr>
          </a:p>
        </p:txBody>
      </p:sp>
      <p:pic>
        <p:nvPicPr>
          <p:cNvPr id="6" name="Picture 5">
            <a:extLst>
              <a:ext uri="{FF2B5EF4-FFF2-40B4-BE49-F238E27FC236}">
                <a16:creationId xmlns:a16="http://schemas.microsoft.com/office/drawing/2014/main" id="{005DFD16-9650-F7EC-4640-470B017E58CD}"/>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72922" y="1547341"/>
            <a:ext cx="6198155" cy="3999725"/>
          </a:xfrm>
          <a:prstGeom prst="rect">
            <a:avLst/>
          </a:prstGeom>
        </p:spPr>
      </p:pic>
      <p:pic>
        <p:nvPicPr>
          <p:cNvPr id="11" name="Picture 10" descr="A blue tick in a box&#10;&#10;AI-generated content may be incorrect.">
            <a:extLst>
              <a:ext uri="{FF2B5EF4-FFF2-40B4-BE49-F238E27FC236}">
                <a16:creationId xmlns:a16="http://schemas.microsoft.com/office/drawing/2014/main" id="{0ABC32DF-1E55-92E5-0826-90A0BFD5674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3109550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F3290-5C84-4B4B-AF67-94F08CEF81A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EF3A57A-6370-37AC-996F-8FD1BA5A1DA6}"/>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0CE603F2-624F-AE06-F284-8F76FD73F63F}"/>
              </a:ext>
            </a:extLst>
          </p:cNvPr>
          <p:cNvSpPr>
            <a:spLocks noGrp="1"/>
          </p:cNvSpPr>
          <p:nvPr>
            <p:ph type="sldNum" sz="quarter" idx="12"/>
          </p:nvPr>
        </p:nvSpPr>
        <p:spPr/>
        <p:txBody>
          <a:bodyPr/>
          <a:lstStyle/>
          <a:p>
            <a:fld id="{D852D4E8-E283-404D-80D7-3AF63315721A}" type="slidenum">
              <a:rPr lang="en-US" smtClean="0"/>
              <a:t>53</a:t>
            </a:fld>
            <a:endParaRPr lang="en-US"/>
          </a:p>
        </p:txBody>
      </p:sp>
      <p:sp>
        <p:nvSpPr>
          <p:cNvPr id="9" name="TextBox 8">
            <a:extLst>
              <a:ext uri="{FF2B5EF4-FFF2-40B4-BE49-F238E27FC236}">
                <a16:creationId xmlns:a16="http://schemas.microsoft.com/office/drawing/2014/main" id="{EBBC5D8F-7C41-DCC0-427A-B7F6FDEF097C}"/>
              </a:ext>
            </a:extLst>
          </p:cNvPr>
          <p:cNvSpPr txBox="1"/>
          <p:nvPr/>
        </p:nvSpPr>
        <p:spPr>
          <a:xfrm>
            <a:off x="1148795" y="647099"/>
            <a:ext cx="6128601"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Are they asking for money or information?</a:t>
            </a:r>
            <a:endParaRPr lang="en-US" sz="2400">
              <a:cs typeface="ATT Aleck Sans" panose="020B0503020203020204" pitchFamily="34" charset="0"/>
            </a:endParaRPr>
          </a:p>
        </p:txBody>
      </p:sp>
      <p:pic>
        <p:nvPicPr>
          <p:cNvPr id="7" name="Picture 6">
            <a:extLst>
              <a:ext uri="{FF2B5EF4-FFF2-40B4-BE49-F238E27FC236}">
                <a16:creationId xmlns:a16="http://schemas.microsoft.com/office/drawing/2014/main" id="{60E2E628-00BB-3DC4-30CB-02FDD02C9994}"/>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15714" y="1418332"/>
            <a:ext cx="6112571" cy="4454121"/>
          </a:xfrm>
          <a:prstGeom prst="rect">
            <a:avLst/>
          </a:prstGeom>
          <a:ln>
            <a:solidFill>
              <a:schemeClr val="bg2">
                <a:lumMod val="50000"/>
              </a:schemeClr>
            </a:solidFill>
          </a:ln>
        </p:spPr>
      </p:pic>
      <p:pic>
        <p:nvPicPr>
          <p:cNvPr id="6" name="Picture 5" descr="A blue tick in a box&#10;&#10;AI-generated content may be incorrect.">
            <a:extLst>
              <a:ext uri="{FF2B5EF4-FFF2-40B4-BE49-F238E27FC236}">
                <a16:creationId xmlns:a16="http://schemas.microsoft.com/office/drawing/2014/main" id="{EA646B0A-353A-F9B4-389A-A69B71A7C2A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3421141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BADFF-B00F-8B8D-BCC1-395E4FD1761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526AB71-75EB-9B2D-8BE1-08BEE57F584E}"/>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3E905420-9BB5-63C3-36F9-D5C688A8D0D4}"/>
              </a:ext>
            </a:extLst>
          </p:cNvPr>
          <p:cNvSpPr>
            <a:spLocks noGrp="1"/>
          </p:cNvSpPr>
          <p:nvPr>
            <p:ph type="sldNum" sz="quarter" idx="12"/>
          </p:nvPr>
        </p:nvSpPr>
        <p:spPr/>
        <p:txBody>
          <a:bodyPr/>
          <a:lstStyle/>
          <a:p>
            <a:fld id="{D852D4E8-E283-404D-80D7-3AF63315721A}" type="slidenum">
              <a:rPr lang="en-US" smtClean="0"/>
              <a:t>54</a:t>
            </a:fld>
            <a:endParaRPr lang="en-US"/>
          </a:p>
        </p:txBody>
      </p:sp>
      <p:sp>
        <p:nvSpPr>
          <p:cNvPr id="9" name="TextBox 8">
            <a:extLst>
              <a:ext uri="{FF2B5EF4-FFF2-40B4-BE49-F238E27FC236}">
                <a16:creationId xmlns:a16="http://schemas.microsoft.com/office/drawing/2014/main" id="{C273E7E3-C663-C509-D2C0-E3E9E2956AB0}"/>
              </a:ext>
            </a:extLst>
          </p:cNvPr>
          <p:cNvSpPr txBox="1"/>
          <p:nvPr/>
        </p:nvSpPr>
        <p:spPr>
          <a:xfrm>
            <a:off x="1148795" y="647099"/>
            <a:ext cx="6457217"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Are they trying to rush you into quick action?</a:t>
            </a:r>
            <a:endParaRPr lang="en-US" sz="2400">
              <a:cs typeface="ATT Aleck Sans" panose="020B0503020203020204" pitchFamily="34" charset="0"/>
            </a:endParaRPr>
          </a:p>
        </p:txBody>
      </p:sp>
      <p:grpSp>
        <p:nvGrpSpPr>
          <p:cNvPr id="11" name="Group 10">
            <a:extLst>
              <a:ext uri="{FF2B5EF4-FFF2-40B4-BE49-F238E27FC236}">
                <a16:creationId xmlns:a16="http://schemas.microsoft.com/office/drawing/2014/main" id="{E63A2730-399A-C1B9-865C-1C35D26BC66D}"/>
              </a:ext>
              <a:ext uri="{C183D7F6-B498-43B3-948B-1728B52AA6E4}">
                <adec:decorative xmlns:adec="http://schemas.microsoft.com/office/drawing/2017/decorative" val="1"/>
              </a:ext>
            </a:extLst>
          </p:cNvPr>
          <p:cNvGrpSpPr/>
          <p:nvPr/>
        </p:nvGrpSpPr>
        <p:grpSpPr>
          <a:xfrm>
            <a:off x="857922" y="1842247"/>
            <a:ext cx="7428155" cy="4030206"/>
            <a:chOff x="1097280" y="1842247"/>
            <a:chExt cx="7077456" cy="3711388"/>
          </a:xfrm>
        </p:grpSpPr>
        <p:pic>
          <p:nvPicPr>
            <p:cNvPr id="12" name="Picture 11" descr="A screenshot of a phone&#10;&#10;AI-generated content may be incorrect.">
              <a:extLst>
                <a:ext uri="{FF2B5EF4-FFF2-40B4-BE49-F238E27FC236}">
                  <a16:creationId xmlns:a16="http://schemas.microsoft.com/office/drawing/2014/main" id="{C57664F2-9905-C12D-E9A2-37F281D9933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70071" y="2082800"/>
              <a:ext cx="6403858" cy="3135376"/>
            </a:xfrm>
            <a:prstGeom prst="rect">
              <a:avLst/>
            </a:prstGeom>
          </p:spPr>
        </p:pic>
        <p:sp>
          <p:nvSpPr>
            <p:cNvPr id="13" name="Rectangle 12">
              <a:extLst>
                <a:ext uri="{FF2B5EF4-FFF2-40B4-BE49-F238E27FC236}">
                  <a16:creationId xmlns:a16="http://schemas.microsoft.com/office/drawing/2014/main" id="{2815C458-F750-5C7E-5CED-5CFD062B07DC}"/>
                </a:ext>
              </a:extLst>
            </p:cNvPr>
            <p:cNvSpPr/>
            <p:nvPr/>
          </p:nvSpPr>
          <p:spPr>
            <a:xfrm>
              <a:off x="1097280" y="1842247"/>
              <a:ext cx="7077456" cy="3711388"/>
            </a:xfrm>
            <a:prstGeom prst="rect">
              <a:avLst/>
            </a:prstGeom>
            <a:noFill/>
            <a:ln>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ounded Rectangle 9">
            <a:extLst>
              <a:ext uri="{FF2B5EF4-FFF2-40B4-BE49-F238E27FC236}">
                <a16:creationId xmlns:a16="http://schemas.microsoft.com/office/drawing/2014/main" id="{93FEE56C-6323-66C4-759C-24BD231A3EF2}"/>
              </a:ext>
            </a:extLst>
          </p:cNvPr>
          <p:cNvSpPr/>
          <p:nvPr/>
        </p:nvSpPr>
        <p:spPr>
          <a:xfrm>
            <a:off x="1097280" y="4760258"/>
            <a:ext cx="5434704" cy="416860"/>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blue tick in a box&#10;&#10;AI-generated content may be incorrect.">
            <a:extLst>
              <a:ext uri="{FF2B5EF4-FFF2-40B4-BE49-F238E27FC236}">
                <a16:creationId xmlns:a16="http://schemas.microsoft.com/office/drawing/2014/main" id="{05F74D4F-B773-149F-78B0-9D688BD4506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1875129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0F683-841D-32B7-3397-2DD8385B56C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ED91CD-545F-EC49-D363-E475729FC0A0}"/>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649F63C2-9AAF-1C03-E05D-02A626B7BFD9}"/>
              </a:ext>
            </a:extLst>
          </p:cNvPr>
          <p:cNvSpPr>
            <a:spLocks noGrp="1"/>
          </p:cNvSpPr>
          <p:nvPr>
            <p:ph type="sldNum" sz="quarter" idx="12"/>
          </p:nvPr>
        </p:nvSpPr>
        <p:spPr/>
        <p:txBody>
          <a:bodyPr/>
          <a:lstStyle/>
          <a:p>
            <a:fld id="{D852D4E8-E283-404D-80D7-3AF63315721A}" type="slidenum">
              <a:rPr lang="en-US" smtClean="0"/>
              <a:t>55</a:t>
            </a:fld>
            <a:endParaRPr lang="en-US"/>
          </a:p>
        </p:txBody>
      </p:sp>
      <p:pic>
        <p:nvPicPr>
          <p:cNvPr id="7" name="Picture 6">
            <a:extLst>
              <a:ext uri="{FF2B5EF4-FFF2-40B4-BE49-F238E27FC236}">
                <a16:creationId xmlns:a16="http://schemas.microsoft.com/office/drawing/2014/main" id="{D4DFD281-FFB9-0699-6CF0-43A37CFE922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69155" y="1455066"/>
            <a:ext cx="8205690" cy="4325112"/>
          </a:xfrm>
          <a:prstGeom prst="rect">
            <a:avLst/>
          </a:prstGeom>
        </p:spPr>
      </p:pic>
      <p:sp>
        <p:nvSpPr>
          <p:cNvPr id="13" name="TextBox 12">
            <a:extLst>
              <a:ext uri="{FF2B5EF4-FFF2-40B4-BE49-F238E27FC236}">
                <a16:creationId xmlns:a16="http://schemas.microsoft.com/office/drawing/2014/main" id="{E46E08F9-267B-89D5-EC8B-BD0243A6E8F5}"/>
              </a:ext>
            </a:extLst>
          </p:cNvPr>
          <p:cNvSpPr txBox="1"/>
          <p:nvPr/>
        </p:nvSpPr>
        <p:spPr>
          <a:xfrm>
            <a:off x="1148795" y="647099"/>
            <a:ext cx="3635932"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Is it too good to be true?</a:t>
            </a:r>
            <a:endParaRPr lang="en-US" sz="2400">
              <a:cs typeface="ATT Aleck Sans" panose="020B0503020203020204" pitchFamily="34" charset="0"/>
            </a:endParaRPr>
          </a:p>
        </p:txBody>
      </p:sp>
      <p:pic>
        <p:nvPicPr>
          <p:cNvPr id="5" name="Picture 4" descr="A blue tick in a box&#10;&#10;AI-generated content may be incorrect.">
            <a:extLst>
              <a:ext uri="{FF2B5EF4-FFF2-40B4-BE49-F238E27FC236}">
                <a16:creationId xmlns:a16="http://schemas.microsoft.com/office/drawing/2014/main" id="{D41F235C-797A-EBD1-025A-7F57D86288B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306429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65279-A343-1EB2-BC54-1C08B3351F6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3D7B7AD-EA8D-9749-0EE1-E365389BB3DC}"/>
              </a:ext>
            </a:extLst>
          </p:cNvPr>
          <p:cNvSpPr>
            <a:spLocks noGrp="1"/>
          </p:cNvSpPr>
          <p:nvPr>
            <p:ph idx="1"/>
          </p:nvPr>
        </p:nvSpPr>
        <p:spPr>
          <a:xfrm>
            <a:off x="457200" y="1547341"/>
            <a:ext cx="8229600" cy="4325112"/>
          </a:xfrm>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D0618B45-1041-7AB2-1288-8EBF383039F6}"/>
              </a:ext>
            </a:extLst>
          </p:cNvPr>
          <p:cNvSpPr>
            <a:spLocks noGrp="1"/>
          </p:cNvSpPr>
          <p:nvPr>
            <p:ph type="sldNum" sz="quarter" idx="12"/>
          </p:nvPr>
        </p:nvSpPr>
        <p:spPr/>
        <p:txBody>
          <a:bodyPr/>
          <a:lstStyle/>
          <a:p>
            <a:fld id="{D852D4E8-E283-404D-80D7-3AF63315721A}" type="slidenum">
              <a:rPr lang="en-US" smtClean="0"/>
              <a:t>56</a:t>
            </a:fld>
            <a:endParaRPr lang="en-US"/>
          </a:p>
        </p:txBody>
      </p:sp>
      <p:sp>
        <p:nvSpPr>
          <p:cNvPr id="13" name="TextBox 12">
            <a:extLst>
              <a:ext uri="{FF2B5EF4-FFF2-40B4-BE49-F238E27FC236}">
                <a16:creationId xmlns:a16="http://schemas.microsoft.com/office/drawing/2014/main" id="{A2287425-9088-4302-A1FA-C41ECCE38E24}"/>
              </a:ext>
            </a:extLst>
          </p:cNvPr>
          <p:cNvSpPr txBox="1"/>
          <p:nvPr/>
        </p:nvSpPr>
        <p:spPr>
          <a:xfrm>
            <a:off x="1148795" y="647099"/>
            <a:ext cx="5412059"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Are they asking you to keep a secret?</a:t>
            </a:r>
            <a:endParaRPr lang="en-US" sz="2400">
              <a:cs typeface="ATT Aleck Sans" panose="020B0503020203020204" pitchFamily="34" charset="0"/>
            </a:endParaRPr>
          </a:p>
        </p:txBody>
      </p:sp>
      <p:pic>
        <p:nvPicPr>
          <p:cNvPr id="5" name="Picture 4" descr="Text message that appears to come from someone you know. The message says, It's your cousin, Dave.&#10;&#10;I need money for bail.. Can you help me out.&#10;&#10;Please don't tell my parents!">
            <a:extLst>
              <a:ext uri="{FF2B5EF4-FFF2-40B4-BE49-F238E27FC236}">
                <a16:creationId xmlns:a16="http://schemas.microsoft.com/office/drawing/2014/main" id="{AD307B2A-E45A-F196-43B5-9983A352C3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28329" y="1213104"/>
            <a:ext cx="3832525" cy="5314825"/>
          </a:xfrm>
          <a:prstGeom prst="rect">
            <a:avLst/>
          </a:prstGeom>
          <a:ln>
            <a:solidFill>
              <a:schemeClr val="bg2">
                <a:lumMod val="50000"/>
              </a:schemeClr>
            </a:solidFill>
          </a:ln>
        </p:spPr>
      </p:pic>
      <p:pic>
        <p:nvPicPr>
          <p:cNvPr id="6" name="Picture 5" descr="A blue tick in a box&#10;&#10;AI-generated content may be incorrect.">
            <a:extLst>
              <a:ext uri="{FF2B5EF4-FFF2-40B4-BE49-F238E27FC236}">
                <a16:creationId xmlns:a16="http://schemas.microsoft.com/office/drawing/2014/main" id="{DABE27F0-5D1A-D5D7-0886-C320A5EF251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239668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A99A3-BF14-1D76-130B-69BDAB7DDCA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E4F835B-3295-3ABF-57F4-D96288FFA11E}"/>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57</a:t>
            </a:fld>
            <a:endParaRPr lang="en-US"/>
          </a:p>
        </p:txBody>
      </p:sp>
      <p:pic>
        <p:nvPicPr>
          <p:cNvPr id="6" name="Picture 5">
            <a:extLst>
              <a:ext uri="{FF2B5EF4-FFF2-40B4-BE49-F238E27FC236}">
                <a16:creationId xmlns:a16="http://schemas.microsoft.com/office/drawing/2014/main" id="{699C0C3B-4D7B-C4BA-1F2F-8E4FC8BB8333}"/>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2" name="Content Placeholder 1">
            <a:extLst>
              <a:ext uri="{FF2B5EF4-FFF2-40B4-BE49-F238E27FC236}">
                <a16:creationId xmlns:a16="http://schemas.microsoft.com/office/drawing/2014/main" id="{B4652FAF-95C6-E7D5-DACD-A100A9E3AD85}"/>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83C2B7DF-EE18-CF79-B84E-A5F681333C4B}"/>
              </a:ext>
            </a:extLst>
          </p:cNvPr>
          <p:cNvSpPr txBox="1"/>
          <p:nvPr/>
        </p:nvSpPr>
        <p:spPr>
          <a:xfrm>
            <a:off x="1148795" y="647099"/>
            <a:ext cx="5801588"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Are they eager to connect romantically?</a:t>
            </a:r>
            <a:endParaRPr lang="en-US" sz="2400">
              <a:cs typeface="ATT Aleck Sans" panose="020B0503020203020204" pitchFamily="34" charset="0"/>
            </a:endParaRPr>
          </a:p>
        </p:txBody>
      </p:sp>
      <p:pic>
        <p:nvPicPr>
          <p:cNvPr id="5" name="Picture 4" descr="A blue tick in a box&#10;&#10;AI-generated content may be incorrect.">
            <a:extLst>
              <a:ext uri="{FF2B5EF4-FFF2-40B4-BE49-F238E27FC236}">
                <a16:creationId xmlns:a16="http://schemas.microsoft.com/office/drawing/2014/main" id="{492D205E-7FE6-7836-CFA6-181C88C9C39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2555068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73380-8AFA-A5A3-7D34-6C6AD1596197}"/>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C8FDF38-88CD-6F8B-7D29-49362580F899}"/>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58</a:t>
            </a:fld>
            <a:endParaRPr lang="en-US"/>
          </a:p>
        </p:txBody>
      </p:sp>
      <p:pic>
        <p:nvPicPr>
          <p:cNvPr id="5" name="Picture 4">
            <a:extLst>
              <a:ext uri="{FF2B5EF4-FFF2-40B4-BE49-F238E27FC236}">
                <a16:creationId xmlns:a16="http://schemas.microsoft.com/office/drawing/2014/main" id="{91A6AB93-4B1E-952B-98F0-E324D87AEC66}"/>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2" name="Content Placeholder 1">
            <a:extLst>
              <a:ext uri="{FF2B5EF4-FFF2-40B4-BE49-F238E27FC236}">
                <a16:creationId xmlns:a16="http://schemas.microsoft.com/office/drawing/2014/main" id="{5A0C729A-0279-8DD0-C63A-C103B2DD8979}"/>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12" name="TextBox 11">
            <a:extLst>
              <a:ext uri="{FF2B5EF4-FFF2-40B4-BE49-F238E27FC236}">
                <a16:creationId xmlns:a16="http://schemas.microsoft.com/office/drawing/2014/main" id="{238C24EE-E5BF-9D4C-7930-8D0AAA190C19}"/>
              </a:ext>
            </a:extLst>
          </p:cNvPr>
          <p:cNvSpPr txBox="1"/>
          <p:nvPr/>
        </p:nvSpPr>
        <p:spPr>
          <a:xfrm>
            <a:off x="1148795" y="647099"/>
            <a:ext cx="4204997"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Is it the official organization?</a:t>
            </a:r>
            <a:endParaRPr lang="en-US" sz="2400">
              <a:cs typeface="ATT Aleck Sans" panose="020B0503020203020204" pitchFamily="34" charset="0"/>
            </a:endParaRPr>
          </a:p>
        </p:txBody>
      </p:sp>
      <p:pic>
        <p:nvPicPr>
          <p:cNvPr id="6" name="Picture 5" descr="A blue tick in a box&#10;&#10;AI-generated content may be incorrect.">
            <a:extLst>
              <a:ext uri="{FF2B5EF4-FFF2-40B4-BE49-F238E27FC236}">
                <a16:creationId xmlns:a16="http://schemas.microsoft.com/office/drawing/2014/main" id="{A74704DE-CDC8-2EC8-4ACC-C764412817D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555180"/>
            <a:ext cx="649894" cy="640080"/>
          </a:xfrm>
          <a:prstGeom prst="rect">
            <a:avLst/>
          </a:prstGeom>
        </p:spPr>
      </p:pic>
    </p:spTree>
    <p:custDataLst>
      <p:tags r:id="rId1"/>
    </p:custDataLst>
    <p:extLst>
      <p:ext uri="{BB962C8B-B14F-4D97-AF65-F5344CB8AC3E}">
        <p14:creationId xmlns:p14="http://schemas.microsoft.com/office/powerpoint/2010/main" val="838679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29DA8-BF40-4BFE-75CD-23727F1EF514}"/>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E1B979-FD1A-0A03-25B5-26CF86F5D1ED}"/>
              </a:ext>
            </a:extLst>
          </p:cNvPr>
          <p:cNvSpPr>
            <a:spLocks noGrp="1"/>
          </p:cNvSpPr>
          <p:nvPr>
            <p:ph type="sldNum" sz="quarter" idx="12"/>
          </p:nvPr>
        </p:nvSpPr>
        <p:spPr/>
        <p:txBody>
          <a:bodyPr/>
          <a:lstStyle/>
          <a:p>
            <a:fld id="{D852D4E8-E283-404D-80D7-3AF63315721A}" type="slidenum">
              <a:rPr lang="en-US" smtClean="0"/>
              <a:t>59</a:t>
            </a:fld>
            <a:endParaRPr lang="en-US"/>
          </a:p>
        </p:txBody>
      </p:sp>
      <p:sp>
        <p:nvSpPr>
          <p:cNvPr id="5" name="Title 1">
            <a:extLst>
              <a:ext uri="{FF2B5EF4-FFF2-40B4-BE49-F238E27FC236}">
                <a16:creationId xmlns:a16="http://schemas.microsoft.com/office/drawing/2014/main" id="{9CF5EB8F-0C32-D6AC-F0F2-C9E71336E0DE}"/>
              </a:ext>
            </a:extLst>
          </p:cNvPr>
          <p:cNvSpPr>
            <a:spLocks noGrp="1"/>
          </p:cNvSpPr>
          <p:nvPr>
            <p:ph type="title"/>
          </p:nvPr>
        </p:nvSpPr>
        <p:spPr>
          <a:xfrm>
            <a:off x="457200" y="2590800"/>
            <a:ext cx="8183880" cy="1051560"/>
          </a:xfrm>
        </p:spPr>
        <p:txBody>
          <a:bodyPr>
            <a:normAutofit/>
          </a:bodyPr>
          <a:lstStyle/>
          <a:p>
            <a:pPr algn="ctr"/>
            <a:r>
              <a:rPr lang="en-US" sz="4800"/>
              <a:t>Activity #3</a:t>
            </a:r>
          </a:p>
        </p:txBody>
      </p:sp>
    </p:spTree>
    <p:extLst>
      <p:ext uri="{BB962C8B-B14F-4D97-AF65-F5344CB8AC3E}">
        <p14:creationId xmlns:p14="http://schemas.microsoft.com/office/powerpoint/2010/main" val="3543761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FEADF-15A4-0880-F481-1A37AD982C4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12C67A-3369-9EBE-D619-C88444B3439B}"/>
              </a:ext>
            </a:extLst>
          </p:cNvPr>
          <p:cNvSpPr>
            <a:spLocks noGrp="1"/>
          </p:cNvSpPr>
          <p:nvPr>
            <p:ph type="sldNum" sz="quarter" idx="12"/>
          </p:nvPr>
        </p:nvSpPr>
        <p:spPr/>
        <p:txBody>
          <a:bodyPr/>
          <a:lstStyle/>
          <a:p>
            <a:fld id="{D852D4E8-E283-404D-80D7-3AF63315721A}" type="slidenum">
              <a:rPr lang="en-US" smtClean="0"/>
              <a:t>60</a:t>
            </a:fld>
            <a:endParaRPr lang="en-US"/>
          </a:p>
        </p:txBody>
      </p:sp>
      <p:grpSp>
        <p:nvGrpSpPr>
          <p:cNvPr id="8" name="Group 7" descr="How can you tell if a text message is a scam?&#10;&#10;Tries to rush you into an action &#10;&#10;Asks you for your information &#10;&#10;Too good to be true &#10;&#10;All of the above &#10; ">
            <a:extLst>
              <a:ext uri="{FF2B5EF4-FFF2-40B4-BE49-F238E27FC236}">
                <a16:creationId xmlns:a16="http://schemas.microsoft.com/office/drawing/2014/main" id="{DE4E5BB3-4093-7CA7-5E42-52890F0E67C2}"/>
              </a:ext>
            </a:extLst>
          </p:cNvPr>
          <p:cNvGrpSpPr/>
          <p:nvPr/>
        </p:nvGrpSpPr>
        <p:grpSpPr>
          <a:xfrm>
            <a:off x="376090" y="502026"/>
            <a:ext cx="8166131" cy="6207543"/>
            <a:chOff x="455833" y="515317"/>
            <a:chExt cx="8166131" cy="6207543"/>
          </a:xfrm>
        </p:grpSpPr>
        <p:pic>
          <p:nvPicPr>
            <p:cNvPr id="5" name="Picture 4" descr="A screenshot of a computer screen&#10;&#10;AI-generated content may be incorrect.">
              <a:extLst>
                <a:ext uri="{FF2B5EF4-FFF2-40B4-BE49-F238E27FC236}">
                  <a16:creationId xmlns:a16="http://schemas.microsoft.com/office/drawing/2014/main" id="{065EADF8-DA06-754D-4130-23B80E87BD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5833" y="515317"/>
              <a:ext cx="8166131" cy="6207543"/>
            </a:xfrm>
            <a:prstGeom prst="rect">
              <a:avLst/>
            </a:prstGeom>
            <a:ln>
              <a:noFill/>
            </a:ln>
          </p:spPr>
        </p:pic>
        <p:pic>
          <p:nvPicPr>
            <p:cNvPr id="7" name="Picture 6" descr="A blue background with white text&#10;&#10;AI-generated content may be incorrect.">
              <a:extLst>
                <a:ext uri="{FF2B5EF4-FFF2-40B4-BE49-F238E27FC236}">
                  <a16:creationId xmlns:a16="http://schemas.microsoft.com/office/drawing/2014/main" id="{53712C27-2BEE-7F20-4EB3-7B5ACBFD2B05}"/>
                </a:ext>
              </a:extLst>
            </p:cNvPr>
            <p:cNvPicPr>
              <a:picLocks noChangeAspect="1"/>
            </p:cNvPicPr>
            <p:nvPr/>
          </p:nvPicPr>
          <p:blipFill>
            <a:blip r:embed="rId4"/>
            <a:stretch>
              <a:fillRect/>
            </a:stretch>
          </p:blipFill>
          <p:spPr>
            <a:xfrm>
              <a:off x="777276" y="708444"/>
              <a:ext cx="7531937" cy="854733"/>
            </a:xfrm>
            <a:prstGeom prst="rect">
              <a:avLst/>
            </a:prstGeom>
            <a:ln>
              <a:noFill/>
            </a:ln>
          </p:spPr>
        </p:pic>
      </p:grpSp>
    </p:spTree>
    <p:extLst>
      <p:ext uri="{BB962C8B-B14F-4D97-AF65-F5344CB8AC3E}">
        <p14:creationId xmlns:p14="http://schemas.microsoft.com/office/powerpoint/2010/main" val="2033031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CB348-AF6E-F56B-0A79-93CFC35AB76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DF20F83-B0FD-DD92-224F-34D79CABCC70}"/>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61</a:t>
            </a:fld>
            <a:endParaRPr lang="en-US"/>
          </a:p>
        </p:txBody>
      </p:sp>
      <p:pic>
        <p:nvPicPr>
          <p:cNvPr id="6" name="Picture 5">
            <a:extLst>
              <a:ext uri="{FF2B5EF4-FFF2-40B4-BE49-F238E27FC236}">
                <a16:creationId xmlns:a16="http://schemas.microsoft.com/office/drawing/2014/main" id="{847164CD-29AA-3CFC-48E6-719D0403BA3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3AA5A1A7-DF43-25C7-9DB3-7DAD227351EA}"/>
              </a:ext>
            </a:extLst>
          </p:cNvPr>
          <p:cNvSpPr>
            <a:spLocks noGrp="1"/>
          </p:cNvSpPr>
          <p:nvPr>
            <p:ph type="title"/>
          </p:nvPr>
        </p:nvSpPr>
        <p:spPr>
          <a:xfrm>
            <a:off x="457200" y="533400"/>
            <a:ext cx="8229600" cy="1066800"/>
          </a:xfrm>
        </p:spPr>
        <p:txBody>
          <a:bodyPr anchor="ctr">
            <a:normAutofit/>
          </a:bodyPr>
          <a:lstStyle/>
          <a:p>
            <a:r>
              <a:rPr lang="en-US" sz="3000" b="0" i="0" u="none" strike="noStrike" kern="1200" baseline="0">
                <a:solidFill>
                  <a:srgbClr val="009FDB"/>
                </a:solidFill>
                <a:latin typeface="ATT Aleck Sans" panose="020B0503020203020204" pitchFamily="34" charset="0"/>
              </a:rPr>
              <a:t>Dos and Don’ts </a:t>
            </a:r>
            <a:r>
              <a:rPr lang="en-US" sz="3000" b="0" i="0" u="none" strike="noStrike" kern="1200" baseline="0">
                <a:solidFill>
                  <a:srgbClr val="00B0F0"/>
                </a:solidFill>
                <a:latin typeface="ATT Aleck Sans" panose="020B0503020203020204" pitchFamily="34" charset="0"/>
              </a:rPr>
              <a:t>to Avoid Scams</a:t>
            </a:r>
            <a:endParaRPr lang="en-US"/>
          </a:p>
        </p:txBody>
      </p:sp>
    </p:spTree>
    <p:extLst>
      <p:ext uri="{BB962C8B-B14F-4D97-AF65-F5344CB8AC3E}">
        <p14:creationId xmlns:p14="http://schemas.microsoft.com/office/powerpoint/2010/main" val="2297934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8B111-8C63-45CB-025D-07EB0133CB2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1DCC935-1F3C-DA17-105D-26C7FFCB175D}"/>
              </a:ext>
            </a:extLst>
          </p:cNvPr>
          <p:cNvSpPr>
            <a:spLocks noGrp="1"/>
          </p:cNvSpPr>
          <p:nvPr>
            <p:ph type="sldNum" sz="quarter" idx="12"/>
          </p:nvPr>
        </p:nvSpPr>
        <p:spPr/>
        <p:txBody>
          <a:bodyPr/>
          <a:lstStyle/>
          <a:p>
            <a:fld id="{D852D4E8-E283-404D-80D7-3AF63315721A}" type="slidenum">
              <a:rPr lang="en-US" smtClean="0"/>
              <a:t>62</a:t>
            </a:fld>
            <a:endParaRPr lang="en-US"/>
          </a:p>
        </p:txBody>
      </p:sp>
      <p:grpSp>
        <p:nvGrpSpPr>
          <p:cNvPr id="5" name="Group 4">
            <a:extLst>
              <a:ext uri="{FF2B5EF4-FFF2-40B4-BE49-F238E27FC236}">
                <a16:creationId xmlns:a16="http://schemas.microsoft.com/office/drawing/2014/main" id="{660C6642-946E-816A-27CB-BDDAB8AE3435}"/>
              </a:ext>
              <a:ext uri="{C183D7F6-B498-43B3-948B-1728B52AA6E4}">
                <adec:decorative xmlns:adec="http://schemas.microsoft.com/office/drawing/2017/decorative" val="1"/>
              </a:ext>
            </a:extLst>
          </p:cNvPr>
          <p:cNvGrpSpPr/>
          <p:nvPr/>
        </p:nvGrpSpPr>
        <p:grpSpPr>
          <a:xfrm>
            <a:off x="457200" y="573024"/>
            <a:ext cx="6069801" cy="640080"/>
            <a:chOff x="274320" y="746760"/>
            <a:chExt cx="6069801" cy="640080"/>
          </a:xfrm>
        </p:grpSpPr>
        <p:pic>
          <p:nvPicPr>
            <p:cNvPr id="8" name="Picture 7">
              <a:extLst>
                <a:ext uri="{FF2B5EF4-FFF2-40B4-BE49-F238E27FC236}">
                  <a16:creationId xmlns:a16="http://schemas.microsoft.com/office/drawing/2014/main" id="{1E9280F3-EF66-0B59-0C82-98F4E82B5869}"/>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9" name="TextBox 8">
              <a:extLst>
                <a:ext uri="{FF2B5EF4-FFF2-40B4-BE49-F238E27FC236}">
                  <a16:creationId xmlns:a16="http://schemas.microsoft.com/office/drawing/2014/main" id="{6C940AA5-B81A-696E-DCDA-DB431B756C48}"/>
                </a:ext>
              </a:extLst>
            </p:cNvPr>
            <p:cNvSpPr txBox="1"/>
            <p:nvPr/>
          </p:nvSpPr>
          <p:spPr>
            <a:xfrm>
              <a:off x="1033052" y="799267"/>
              <a:ext cx="5311069" cy="461665"/>
            </a:xfrm>
            <a:prstGeom prst="rect">
              <a:avLst/>
            </a:prstGeom>
            <a:noFill/>
          </p:spPr>
          <p:txBody>
            <a:bodyPr wrap="none" rtlCol="0">
              <a:spAutoFit/>
            </a:bodyPr>
            <a:lstStyle/>
            <a:p>
              <a:r>
                <a:rPr lang="en-US" sz="2400" b="0" i="0" u="none" strike="noStrike" kern="1200" baseline="0" dirty="0">
                  <a:solidFill>
                    <a:srgbClr val="000000"/>
                  </a:solidFill>
                  <a:latin typeface="ATT Aleck Sans" panose="020B0503020203020204" pitchFamily="34" charset="0"/>
                </a:rPr>
                <a:t>Don’t </a:t>
              </a:r>
              <a:r>
                <a:rPr lang="en-US" sz="2400" dirty="0">
                  <a:solidFill>
                    <a:srgbClr val="000000"/>
                  </a:solidFill>
                  <a:latin typeface="ATT Aleck Sans" panose="020B0503020203020204" pitchFamily="34" charset="0"/>
                </a:rPr>
                <a:t>give out personal information.</a:t>
              </a:r>
              <a:endParaRPr lang="en-US" sz="2400" b="0" i="0" u="none" strike="noStrike" kern="1200" baseline="0" dirty="0">
                <a:solidFill>
                  <a:srgbClr val="000000"/>
                </a:solidFill>
                <a:latin typeface="Segoe UI Semilight" panose="020B0402040204020203" pitchFamily="34" charset="0"/>
              </a:endParaRPr>
            </a:p>
          </p:txBody>
        </p:sp>
      </p:grpSp>
      <p:pic>
        <p:nvPicPr>
          <p:cNvPr id="10" name="Picture 9">
            <a:extLst>
              <a:ext uri="{FF2B5EF4-FFF2-40B4-BE49-F238E27FC236}">
                <a16:creationId xmlns:a16="http://schemas.microsoft.com/office/drawing/2014/main" id="{D5DCA1B4-902D-E413-B7AD-0EBC4BF73AA6}"/>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2126479" y="1492259"/>
            <a:ext cx="4891041" cy="4792716"/>
          </a:xfrm>
          <a:prstGeom prst="rect">
            <a:avLst/>
          </a:prstGeom>
          <a:effectLst/>
        </p:spPr>
      </p:pic>
    </p:spTree>
    <p:custDataLst>
      <p:tags r:id="rId1"/>
    </p:custDataLst>
    <p:extLst>
      <p:ext uri="{BB962C8B-B14F-4D97-AF65-F5344CB8AC3E}">
        <p14:creationId xmlns:p14="http://schemas.microsoft.com/office/powerpoint/2010/main" val="3348459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7AA35-5095-DE6B-1428-CFBA8B2A2266}"/>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44894E-895E-7ED6-AE22-76059AFD3FC6}"/>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4229DD68-16E8-BCBA-7583-0C3141CC5722}"/>
              </a:ext>
            </a:extLst>
          </p:cNvPr>
          <p:cNvSpPr>
            <a:spLocks noGrp="1"/>
          </p:cNvSpPr>
          <p:nvPr>
            <p:ph type="sldNum" sz="quarter" idx="12"/>
          </p:nvPr>
        </p:nvSpPr>
        <p:spPr/>
        <p:txBody>
          <a:bodyPr/>
          <a:lstStyle/>
          <a:p>
            <a:fld id="{D852D4E8-E283-404D-80D7-3AF63315721A}" type="slidenum">
              <a:rPr lang="en-US" smtClean="0"/>
              <a:t>63</a:t>
            </a:fld>
            <a:endParaRPr lang="en-US"/>
          </a:p>
        </p:txBody>
      </p:sp>
      <p:pic>
        <p:nvPicPr>
          <p:cNvPr id="6" name="Picture 5">
            <a:extLst>
              <a:ext uri="{FF2B5EF4-FFF2-40B4-BE49-F238E27FC236}">
                <a16:creationId xmlns:a16="http://schemas.microsoft.com/office/drawing/2014/main" id="{274A822C-C3B5-206E-0801-4E01608B7A0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87450" y="1639824"/>
            <a:ext cx="6769100" cy="4292600"/>
          </a:xfrm>
          <a:prstGeom prst="rect">
            <a:avLst/>
          </a:prstGeom>
        </p:spPr>
      </p:pic>
      <p:grpSp>
        <p:nvGrpSpPr>
          <p:cNvPr id="7" name="Group 6">
            <a:extLst>
              <a:ext uri="{FF2B5EF4-FFF2-40B4-BE49-F238E27FC236}">
                <a16:creationId xmlns:a16="http://schemas.microsoft.com/office/drawing/2014/main" id="{3F9A4AD8-3C73-F4CE-7BDA-044C5142E838}"/>
              </a:ext>
            </a:extLst>
          </p:cNvPr>
          <p:cNvGrpSpPr/>
          <p:nvPr/>
        </p:nvGrpSpPr>
        <p:grpSpPr>
          <a:xfrm>
            <a:off x="457200" y="573024"/>
            <a:ext cx="7257627" cy="640080"/>
            <a:chOff x="274320" y="746760"/>
            <a:chExt cx="7257627" cy="640080"/>
          </a:xfrm>
        </p:grpSpPr>
        <p:pic>
          <p:nvPicPr>
            <p:cNvPr id="11" name="Picture 10">
              <a:extLst>
                <a:ext uri="{FF2B5EF4-FFF2-40B4-BE49-F238E27FC236}">
                  <a16:creationId xmlns:a16="http://schemas.microsoft.com/office/drawing/2014/main" id="{671265D7-04C6-6779-8995-6CA5DE63EB69}"/>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2" name="TextBox 11">
              <a:extLst>
                <a:ext uri="{FF2B5EF4-FFF2-40B4-BE49-F238E27FC236}">
                  <a16:creationId xmlns:a16="http://schemas.microsoft.com/office/drawing/2014/main" id="{75662713-3D49-19AF-6DC8-F3F4BD115374}"/>
                </a:ext>
              </a:extLst>
            </p:cNvPr>
            <p:cNvSpPr txBox="1"/>
            <p:nvPr/>
          </p:nvSpPr>
          <p:spPr>
            <a:xfrm>
              <a:off x="1033052" y="799267"/>
              <a:ext cx="6498895" cy="461665"/>
            </a:xfrm>
            <a:prstGeom prst="rect">
              <a:avLst/>
            </a:prstGeom>
            <a:noFill/>
          </p:spPr>
          <p:txBody>
            <a:bodyPr wrap="none" rtlCol="0">
              <a:spAutoFit/>
            </a:bodyPr>
            <a:lstStyle/>
            <a:p>
              <a:r>
                <a:rPr lang="en-US" sz="2400" b="0" i="0" u="none" strike="noStrike" kern="1200" baseline="0" dirty="0">
                  <a:solidFill>
                    <a:srgbClr val="000000"/>
                  </a:solidFill>
                  <a:latin typeface="ATT Aleck Sans" panose="020B0503020203020204" pitchFamily="34" charset="0"/>
                </a:rPr>
                <a:t>Don’t </a:t>
              </a:r>
              <a:r>
                <a:rPr lang="en-US" sz="2400" dirty="0">
                  <a:solidFill>
                    <a:srgbClr val="000000"/>
                  </a:solidFill>
                  <a:latin typeface="ATT Aleck Sans" panose="020B0503020203020204" pitchFamily="34" charset="0"/>
                </a:rPr>
                <a:t>share your PIN, password, or passcode.</a:t>
              </a:r>
              <a:endParaRPr lang="en-US" sz="2400" b="0" i="0" u="none" strike="noStrike" kern="1200" baseline="0" dirty="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4067270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B4EC4-DFDC-A4E9-AA0D-D0BD4E0772C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1B37D7F-6C01-BF31-53F3-BDD9ACD38830}"/>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A21ED613-E003-E670-3238-AB60D7C9D4B2}"/>
              </a:ext>
            </a:extLst>
          </p:cNvPr>
          <p:cNvSpPr>
            <a:spLocks noGrp="1"/>
          </p:cNvSpPr>
          <p:nvPr>
            <p:ph type="sldNum" sz="quarter" idx="12"/>
          </p:nvPr>
        </p:nvSpPr>
        <p:spPr/>
        <p:txBody>
          <a:bodyPr/>
          <a:lstStyle/>
          <a:p>
            <a:fld id="{D852D4E8-E283-404D-80D7-3AF63315721A}" type="slidenum">
              <a:rPr lang="en-US" smtClean="0"/>
              <a:t>64</a:t>
            </a:fld>
            <a:endParaRPr lang="en-US"/>
          </a:p>
        </p:txBody>
      </p:sp>
      <p:pic>
        <p:nvPicPr>
          <p:cNvPr id="7" name="Picture 6">
            <a:extLst>
              <a:ext uri="{FF2B5EF4-FFF2-40B4-BE49-F238E27FC236}">
                <a16:creationId xmlns:a16="http://schemas.microsoft.com/office/drawing/2014/main" id="{E456B8FB-35D8-E727-B237-B619C2F9297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62316" y="1468249"/>
            <a:ext cx="6019368" cy="4389120"/>
          </a:xfrm>
          <a:prstGeom prst="rect">
            <a:avLst/>
          </a:prstGeom>
        </p:spPr>
      </p:pic>
      <p:grpSp>
        <p:nvGrpSpPr>
          <p:cNvPr id="10" name="Group 9">
            <a:extLst>
              <a:ext uri="{FF2B5EF4-FFF2-40B4-BE49-F238E27FC236}">
                <a16:creationId xmlns:a16="http://schemas.microsoft.com/office/drawing/2014/main" id="{FDD30B30-F6CC-4F7C-50EA-7E6FE76D84FC}"/>
              </a:ext>
            </a:extLst>
          </p:cNvPr>
          <p:cNvGrpSpPr/>
          <p:nvPr/>
        </p:nvGrpSpPr>
        <p:grpSpPr>
          <a:xfrm>
            <a:off x="457200" y="573024"/>
            <a:ext cx="4277644" cy="640080"/>
            <a:chOff x="274320" y="746760"/>
            <a:chExt cx="4277644" cy="640080"/>
          </a:xfrm>
        </p:grpSpPr>
        <p:pic>
          <p:nvPicPr>
            <p:cNvPr id="11" name="Picture 10">
              <a:extLst>
                <a:ext uri="{FF2B5EF4-FFF2-40B4-BE49-F238E27FC236}">
                  <a16:creationId xmlns:a16="http://schemas.microsoft.com/office/drawing/2014/main" id="{044CD441-DFB2-35FE-6A03-36D34FFA54F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2" name="TextBox 11">
              <a:extLst>
                <a:ext uri="{FF2B5EF4-FFF2-40B4-BE49-F238E27FC236}">
                  <a16:creationId xmlns:a16="http://schemas.microsoft.com/office/drawing/2014/main" id="{629A02DA-7BDE-A01C-855F-5F79FD7E6862}"/>
                </a:ext>
              </a:extLst>
            </p:cNvPr>
            <p:cNvSpPr txBox="1"/>
            <p:nvPr/>
          </p:nvSpPr>
          <p:spPr>
            <a:xfrm>
              <a:off x="1033052" y="799267"/>
              <a:ext cx="3518912" cy="461665"/>
            </a:xfrm>
            <a:prstGeom prst="rect">
              <a:avLst/>
            </a:prstGeom>
            <a:noFill/>
          </p:spPr>
          <p:txBody>
            <a:bodyPr wrap="none" rtlCol="0">
              <a:spAutoFit/>
            </a:bodyPr>
            <a:lstStyle/>
            <a:p>
              <a:r>
                <a:rPr lang="en-US" sz="2400" b="0" i="0" u="none" strike="noStrike" kern="1200" baseline="0" dirty="0">
                  <a:solidFill>
                    <a:srgbClr val="000000"/>
                  </a:solidFill>
                  <a:latin typeface="ATT Aleck Sans" panose="020B0503020203020204" pitchFamily="34" charset="0"/>
                </a:rPr>
                <a:t>Don’t </a:t>
              </a:r>
              <a:r>
                <a:rPr lang="en-US" sz="2400" dirty="0">
                  <a:solidFill>
                    <a:srgbClr val="000000"/>
                  </a:solidFill>
                  <a:latin typeface="ATT Aleck Sans" panose="020B0503020203020204" pitchFamily="34" charset="0"/>
                </a:rPr>
                <a:t>give them money.</a:t>
              </a:r>
              <a:endParaRPr lang="en-US" sz="2400" b="0" i="0" u="none" strike="noStrike" kern="1200" baseline="0" dirty="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2892815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8510F-192D-CB68-204B-E31B817147D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29B9CE9-4CA3-AFD7-7176-404D7654DC43}"/>
              </a:ext>
            </a:extLst>
          </p:cNvPr>
          <p:cNvSpPr>
            <a:spLocks noGrp="1"/>
          </p:cNvSpPr>
          <p:nvPr>
            <p:ph type="sldNum" sz="quarter" idx="12"/>
          </p:nvPr>
        </p:nvSpPr>
        <p:spPr/>
        <p:txBody>
          <a:bodyPr/>
          <a:lstStyle/>
          <a:p>
            <a:fld id="{D852D4E8-E283-404D-80D7-3AF63315721A}" type="slidenum">
              <a:rPr lang="en-US" smtClean="0"/>
              <a:t>65</a:t>
            </a:fld>
            <a:endParaRPr lang="en-US"/>
          </a:p>
        </p:txBody>
      </p:sp>
      <p:pic>
        <p:nvPicPr>
          <p:cNvPr id="6" name="Picture 5">
            <a:extLst>
              <a:ext uri="{FF2B5EF4-FFF2-40B4-BE49-F238E27FC236}">
                <a16:creationId xmlns:a16="http://schemas.microsoft.com/office/drawing/2014/main" id="{2909602A-09D2-DDA6-65BA-1073D721C032}"/>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88265" y="1639824"/>
            <a:ext cx="7167469" cy="4297680"/>
          </a:xfrm>
          <a:prstGeom prst="rect">
            <a:avLst/>
          </a:prstGeom>
        </p:spPr>
      </p:pic>
      <p:grpSp>
        <p:nvGrpSpPr>
          <p:cNvPr id="10" name="Group 9">
            <a:extLst>
              <a:ext uri="{FF2B5EF4-FFF2-40B4-BE49-F238E27FC236}">
                <a16:creationId xmlns:a16="http://schemas.microsoft.com/office/drawing/2014/main" id="{E341D25E-EFD6-360A-C229-E3D50483AFD9}"/>
              </a:ext>
            </a:extLst>
          </p:cNvPr>
          <p:cNvGrpSpPr/>
          <p:nvPr/>
        </p:nvGrpSpPr>
        <p:grpSpPr>
          <a:xfrm>
            <a:off x="457200" y="573024"/>
            <a:ext cx="6597190" cy="640080"/>
            <a:chOff x="274320" y="746760"/>
            <a:chExt cx="6597190" cy="640080"/>
          </a:xfrm>
        </p:grpSpPr>
        <p:pic>
          <p:nvPicPr>
            <p:cNvPr id="11" name="Picture 10">
              <a:extLst>
                <a:ext uri="{FF2B5EF4-FFF2-40B4-BE49-F238E27FC236}">
                  <a16:creationId xmlns:a16="http://schemas.microsoft.com/office/drawing/2014/main" id="{5EFF232F-53C1-F5C9-4F5F-12E200AB982D}"/>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2" name="TextBox 11">
              <a:extLst>
                <a:ext uri="{FF2B5EF4-FFF2-40B4-BE49-F238E27FC236}">
                  <a16:creationId xmlns:a16="http://schemas.microsoft.com/office/drawing/2014/main" id="{545F7BB7-2A33-F56F-FEE8-F772C0428560}"/>
                </a:ext>
              </a:extLst>
            </p:cNvPr>
            <p:cNvSpPr txBox="1"/>
            <p:nvPr/>
          </p:nvSpPr>
          <p:spPr>
            <a:xfrm>
              <a:off x="1033052" y="799267"/>
              <a:ext cx="5838458"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Don’t </a:t>
              </a:r>
              <a:r>
                <a:rPr lang="en-US" sz="2400">
                  <a:solidFill>
                    <a:srgbClr val="000000"/>
                  </a:solidFill>
                  <a:latin typeface="ATT Aleck Sans" panose="020B0503020203020204" pitchFamily="34" charset="0"/>
                </a:rPr>
                <a:t>give in to the pressure to act now!</a:t>
              </a:r>
              <a:endParaRPr lang="en-US" sz="2400" b="0" i="0" u="none" strike="noStrike" kern="1200" baseline="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3045680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99F3A-7C15-3EF3-F9FB-CC4A68EF49E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1462109-2BE3-69BF-5196-C85E73B56104}"/>
              </a:ext>
            </a:extLst>
          </p:cNvPr>
          <p:cNvSpPr>
            <a:spLocks noGrp="1"/>
          </p:cNvSpPr>
          <p:nvPr>
            <p:ph type="sldNum" sz="quarter" idx="12"/>
          </p:nvPr>
        </p:nvSpPr>
        <p:spPr/>
        <p:txBody>
          <a:bodyPr/>
          <a:lstStyle/>
          <a:p>
            <a:fld id="{D852D4E8-E283-404D-80D7-3AF63315721A}" type="slidenum">
              <a:rPr lang="en-US" smtClean="0"/>
              <a:t>66</a:t>
            </a:fld>
            <a:endParaRPr lang="en-US"/>
          </a:p>
        </p:txBody>
      </p:sp>
      <p:pic>
        <p:nvPicPr>
          <p:cNvPr id="11" name="Picture 10">
            <a:extLst>
              <a:ext uri="{FF2B5EF4-FFF2-40B4-BE49-F238E27FC236}">
                <a16:creationId xmlns:a16="http://schemas.microsoft.com/office/drawing/2014/main" id="{C2C90EBF-CF8F-7434-F9FF-F2270BFEA9D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885296" y="1492259"/>
            <a:ext cx="7373408" cy="4792716"/>
          </a:xfrm>
          <a:prstGeom prst="rect">
            <a:avLst/>
          </a:prstGeom>
          <a:effectLst/>
        </p:spPr>
      </p:pic>
      <p:grpSp>
        <p:nvGrpSpPr>
          <p:cNvPr id="3" name="Group 2">
            <a:extLst>
              <a:ext uri="{FF2B5EF4-FFF2-40B4-BE49-F238E27FC236}">
                <a16:creationId xmlns:a16="http://schemas.microsoft.com/office/drawing/2014/main" id="{64C64185-0ABE-B4CB-56BB-06BF36F9B8E7}"/>
              </a:ext>
            </a:extLst>
          </p:cNvPr>
          <p:cNvGrpSpPr/>
          <p:nvPr/>
        </p:nvGrpSpPr>
        <p:grpSpPr>
          <a:xfrm>
            <a:off x="457200" y="573025"/>
            <a:ext cx="7090915" cy="640080"/>
            <a:chOff x="274320" y="746760"/>
            <a:chExt cx="7090915" cy="640080"/>
          </a:xfrm>
        </p:grpSpPr>
        <p:pic>
          <p:nvPicPr>
            <p:cNvPr id="6" name="Picture 5">
              <a:extLst>
                <a:ext uri="{FF2B5EF4-FFF2-40B4-BE49-F238E27FC236}">
                  <a16:creationId xmlns:a16="http://schemas.microsoft.com/office/drawing/2014/main" id="{A6881393-2794-65E4-6AC3-AA902595B2A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7" name="TextBox 6">
              <a:extLst>
                <a:ext uri="{FF2B5EF4-FFF2-40B4-BE49-F238E27FC236}">
                  <a16:creationId xmlns:a16="http://schemas.microsoft.com/office/drawing/2014/main" id="{A6D3B943-769D-A3D9-3F3F-E19EE55F43D2}"/>
                </a:ext>
              </a:extLst>
            </p:cNvPr>
            <p:cNvSpPr txBox="1"/>
            <p:nvPr/>
          </p:nvSpPr>
          <p:spPr>
            <a:xfrm>
              <a:off x="1033052" y="799267"/>
              <a:ext cx="6332183"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Don’t </a:t>
              </a:r>
              <a:r>
                <a:rPr lang="en-US" sz="2400">
                  <a:solidFill>
                    <a:srgbClr val="000000"/>
                  </a:solidFill>
                  <a:latin typeface="ATT Aleck Sans" panose="020B0503020203020204" pitchFamily="34" charset="0"/>
                </a:rPr>
                <a:t>reply to or engage with the fraudster.</a:t>
              </a:r>
              <a:endParaRPr lang="en-US" sz="2400" b="0" i="0" u="none" strike="noStrike" kern="1200" baseline="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1687057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4C9E4-DA6B-3CDD-6102-3352CA5DBC9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9C063EE-927F-52B8-E4FC-74BFA6C3F0A6}"/>
              </a:ext>
            </a:extLst>
          </p:cNvPr>
          <p:cNvSpPr>
            <a:spLocks noGrp="1"/>
          </p:cNvSpPr>
          <p:nvPr>
            <p:ph type="sldNum" sz="quarter" idx="12"/>
          </p:nvPr>
        </p:nvSpPr>
        <p:spPr/>
        <p:txBody>
          <a:bodyPr/>
          <a:lstStyle/>
          <a:p>
            <a:fld id="{D852D4E8-E283-404D-80D7-3AF63315721A}" type="slidenum">
              <a:rPr lang="en-US" smtClean="0"/>
              <a:t>67</a:t>
            </a:fld>
            <a:endParaRPr lang="en-US"/>
          </a:p>
        </p:txBody>
      </p:sp>
      <p:grpSp>
        <p:nvGrpSpPr>
          <p:cNvPr id="16" name="Group 15">
            <a:extLst>
              <a:ext uri="{FF2B5EF4-FFF2-40B4-BE49-F238E27FC236}">
                <a16:creationId xmlns:a16="http://schemas.microsoft.com/office/drawing/2014/main" id="{269A0702-98F6-33C9-C943-1EE10178F721}"/>
              </a:ext>
              <a:ext uri="{C183D7F6-B498-43B3-948B-1728B52AA6E4}">
                <adec:decorative xmlns:adec="http://schemas.microsoft.com/office/drawing/2017/decorative" val="1"/>
              </a:ext>
            </a:extLst>
          </p:cNvPr>
          <p:cNvGrpSpPr/>
          <p:nvPr/>
        </p:nvGrpSpPr>
        <p:grpSpPr>
          <a:xfrm>
            <a:off x="1097280" y="1842247"/>
            <a:ext cx="7077456" cy="3711388"/>
            <a:chOff x="1097280" y="1842247"/>
            <a:chExt cx="7077456" cy="3711388"/>
          </a:xfrm>
        </p:grpSpPr>
        <p:pic>
          <p:nvPicPr>
            <p:cNvPr id="11" name="Picture 10" descr="A screenshot of a phone&#10;&#10;AI-generated content may be incorrect.">
              <a:extLst>
                <a:ext uri="{FF2B5EF4-FFF2-40B4-BE49-F238E27FC236}">
                  <a16:creationId xmlns:a16="http://schemas.microsoft.com/office/drawing/2014/main" id="{0EE84B42-3328-8A3F-27D4-EFAE3719815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70071" y="2082800"/>
              <a:ext cx="6403858" cy="3135376"/>
            </a:xfrm>
            <a:prstGeom prst="rect">
              <a:avLst/>
            </a:prstGeom>
          </p:spPr>
        </p:pic>
        <p:sp>
          <p:nvSpPr>
            <p:cNvPr id="15" name="Rectangle 14">
              <a:extLst>
                <a:ext uri="{FF2B5EF4-FFF2-40B4-BE49-F238E27FC236}">
                  <a16:creationId xmlns:a16="http://schemas.microsoft.com/office/drawing/2014/main" id="{11A0B469-FF72-7691-2ED5-DFCBB2F613F8}"/>
                </a:ext>
              </a:extLst>
            </p:cNvPr>
            <p:cNvSpPr/>
            <p:nvPr/>
          </p:nvSpPr>
          <p:spPr>
            <a:xfrm>
              <a:off x="1097280" y="1842247"/>
              <a:ext cx="7077456" cy="3711388"/>
            </a:xfrm>
            <a:prstGeom prst="rect">
              <a:avLst/>
            </a:prstGeom>
            <a:noFill/>
            <a:ln>
              <a:solidFill>
                <a:schemeClr val="bg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1C59E72D-1272-5CCD-DDC2-480F048A432A}"/>
              </a:ext>
            </a:extLst>
          </p:cNvPr>
          <p:cNvGrpSpPr/>
          <p:nvPr/>
        </p:nvGrpSpPr>
        <p:grpSpPr>
          <a:xfrm>
            <a:off x="457200" y="573024"/>
            <a:ext cx="3731021" cy="640080"/>
            <a:chOff x="274320" y="746760"/>
            <a:chExt cx="3731021" cy="640080"/>
          </a:xfrm>
        </p:grpSpPr>
        <p:pic>
          <p:nvPicPr>
            <p:cNvPr id="18" name="Picture 17">
              <a:extLst>
                <a:ext uri="{FF2B5EF4-FFF2-40B4-BE49-F238E27FC236}">
                  <a16:creationId xmlns:a16="http://schemas.microsoft.com/office/drawing/2014/main" id="{90307704-88B2-2765-4BA8-56C24190D31A}"/>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9" name="TextBox 18">
              <a:extLst>
                <a:ext uri="{FF2B5EF4-FFF2-40B4-BE49-F238E27FC236}">
                  <a16:creationId xmlns:a16="http://schemas.microsoft.com/office/drawing/2014/main" id="{BC33A333-4840-8361-DE64-5A4547D816F0}"/>
                </a:ext>
              </a:extLst>
            </p:cNvPr>
            <p:cNvSpPr txBox="1"/>
            <p:nvPr/>
          </p:nvSpPr>
          <p:spPr>
            <a:xfrm>
              <a:off x="1033052" y="799267"/>
              <a:ext cx="2972289"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Don’t </a:t>
              </a:r>
              <a:r>
                <a:rPr lang="en-US" sz="2400">
                  <a:solidFill>
                    <a:srgbClr val="000000"/>
                  </a:solidFill>
                  <a:latin typeface="ATT Aleck Sans" panose="020B0503020203020204" pitchFamily="34" charset="0"/>
                </a:rPr>
                <a:t>click any links.</a:t>
              </a:r>
              <a:endParaRPr lang="en-US" sz="2400" b="0" i="0" u="none" strike="noStrike" kern="1200" baseline="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2604608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D3CA8-F4AD-08AD-86B9-902EBB7CD38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071C4E8-098E-3F2D-5E33-D9289A1696BB}"/>
              </a:ext>
            </a:extLst>
          </p:cNvPr>
          <p:cNvSpPr>
            <a:spLocks noGrp="1"/>
          </p:cNvSpPr>
          <p:nvPr>
            <p:ph type="sldNum" sz="quarter" idx="12"/>
          </p:nvPr>
        </p:nvSpPr>
        <p:spPr/>
        <p:txBody>
          <a:bodyPr/>
          <a:lstStyle/>
          <a:p>
            <a:fld id="{D852D4E8-E283-404D-80D7-3AF63315721A}" type="slidenum">
              <a:rPr lang="en-US" smtClean="0"/>
              <a:t>68</a:t>
            </a:fld>
            <a:endParaRPr lang="en-US"/>
          </a:p>
        </p:txBody>
      </p:sp>
      <p:pic>
        <p:nvPicPr>
          <p:cNvPr id="3" name="Picture 2">
            <a:extLst>
              <a:ext uri="{FF2B5EF4-FFF2-40B4-BE49-F238E27FC236}">
                <a16:creationId xmlns:a16="http://schemas.microsoft.com/office/drawing/2014/main" id="{69286AF6-75FD-87B0-6A5C-E2C2481E9DBF}"/>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7870" y="1913221"/>
            <a:ext cx="4828259" cy="4297680"/>
          </a:xfrm>
          <a:prstGeom prst="rect">
            <a:avLst/>
          </a:prstGeom>
        </p:spPr>
      </p:pic>
      <p:grpSp>
        <p:nvGrpSpPr>
          <p:cNvPr id="6" name="Group 5">
            <a:extLst>
              <a:ext uri="{FF2B5EF4-FFF2-40B4-BE49-F238E27FC236}">
                <a16:creationId xmlns:a16="http://schemas.microsoft.com/office/drawing/2014/main" id="{681C1141-8128-8B5A-C878-5260409BD9F9}"/>
              </a:ext>
            </a:extLst>
          </p:cNvPr>
          <p:cNvGrpSpPr/>
          <p:nvPr/>
        </p:nvGrpSpPr>
        <p:grpSpPr>
          <a:xfrm>
            <a:off x="457200" y="573024"/>
            <a:ext cx="7172667" cy="640080"/>
            <a:chOff x="274320" y="746760"/>
            <a:chExt cx="7172667" cy="640080"/>
          </a:xfrm>
        </p:grpSpPr>
        <p:pic>
          <p:nvPicPr>
            <p:cNvPr id="7" name="Picture 6">
              <a:extLst>
                <a:ext uri="{FF2B5EF4-FFF2-40B4-BE49-F238E27FC236}">
                  <a16:creationId xmlns:a16="http://schemas.microsoft.com/office/drawing/2014/main" id="{991B86B7-8D35-4676-6AE9-293E84437977}"/>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0" name="TextBox 9">
              <a:extLst>
                <a:ext uri="{FF2B5EF4-FFF2-40B4-BE49-F238E27FC236}">
                  <a16:creationId xmlns:a16="http://schemas.microsoft.com/office/drawing/2014/main" id="{6EB76CB6-CC05-99F2-07F2-D7F30FDE59CC}"/>
                </a:ext>
              </a:extLst>
            </p:cNvPr>
            <p:cNvSpPr txBox="1"/>
            <p:nvPr/>
          </p:nvSpPr>
          <p:spPr>
            <a:xfrm>
              <a:off x="1033052" y="799267"/>
              <a:ext cx="6413935"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Don’t </a:t>
              </a:r>
              <a:r>
                <a:rPr lang="en-US" sz="2400">
                  <a:solidFill>
                    <a:srgbClr val="000000"/>
                  </a:solidFill>
                  <a:latin typeface="ATT Aleck Sans" panose="020B0503020203020204" pitchFamily="34" charset="0"/>
                </a:rPr>
                <a:t>provide remote access to your device.</a:t>
              </a:r>
              <a:endParaRPr lang="en-US" sz="2400" b="0" i="0" u="none" strike="noStrike" kern="1200" baseline="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131900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D3E4B-1DE5-10FD-27A4-DAC9B4E7CD7B}"/>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AF0373D-A31B-9737-D1B3-5F76199C1C83}"/>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C32274B6-57B8-77DC-D029-BF56973EF2B8}"/>
              </a:ext>
            </a:extLst>
          </p:cNvPr>
          <p:cNvSpPr>
            <a:spLocks noGrp="1"/>
          </p:cNvSpPr>
          <p:nvPr>
            <p:ph type="sldNum" sz="quarter" idx="12"/>
          </p:nvPr>
        </p:nvSpPr>
        <p:spPr/>
        <p:txBody>
          <a:bodyPr/>
          <a:lstStyle/>
          <a:p>
            <a:fld id="{D852D4E8-E283-404D-80D7-3AF63315721A}" type="slidenum">
              <a:rPr lang="en-US" smtClean="0"/>
              <a:t>69</a:t>
            </a:fld>
            <a:endParaRPr lang="en-US"/>
          </a:p>
        </p:txBody>
      </p:sp>
      <p:pic>
        <p:nvPicPr>
          <p:cNvPr id="6" name="Picture 5">
            <a:extLst>
              <a:ext uri="{FF2B5EF4-FFF2-40B4-BE49-F238E27FC236}">
                <a16:creationId xmlns:a16="http://schemas.microsoft.com/office/drawing/2014/main" id="{9E4A84D7-41E3-76C4-8B75-A93CB90FB2AE}"/>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750930" y="1845986"/>
            <a:ext cx="5642140" cy="4297680"/>
          </a:xfrm>
          <a:prstGeom prst="rect">
            <a:avLst/>
          </a:prstGeom>
        </p:spPr>
      </p:pic>
      <p:grpSp>
        <p:nvGrpSpPr>
          <p:cNvPr id="7" name="Group 6">
            <a:extLst>
              <a:ext uri="{FF2B5EF4-FFF2-40B4-BE49-F238E27FC236}">
                <a16:creationId xmlns:a16="http://schemas.microsoft.com/office/drawing/2014/main" id="{19778F08-5C41-BE75-100B-A7E51F1FFE14}"/>
              </a:ext>
            </a:extLst>
          </p:cNvPr>
          <p:cNvGrpSpPr/>
          <p:nvPr/>
        </p:nvGrpSpPr>
        <p:grpSpPr>
          <a:xfrm>
            <a:off x="457200" y="573024"/>
            <a:ext cx="6759093" cy="640080"/>
            <a:chOff x="274320" y="746760"/>
            <a:chExt cx="6759093" cy="640080"/>
          </a:xfrm>
        </p:grpSpPr>
        <p:pic>
          <p:nvPicPr>
            <p:cNvPr id="11" name="Picture 10">
              <a:extLst>
                <a:ext uri="{FF2B5EF4-FFF2-40B4-BE49-F238E27FC236}">
                  <a16:creationId xmlns:a16="http://schemas.microsoft.com/office/drawing/2014/main" id="{72916F47-0F64-DAA8-3093-D083AD9B1AE2}"/>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274320" y="746760"/>
              <a:ext cx="640080" cy="640080"/>
            </a:xfrm>
            <a:prstGeom prst="rect">
              <a:avLst/>
            </a:prstGeom>
          </p:spPr>
        </p:pic>
        <p:sp>
          <p:nvSpPr>
            <p:cNvPr id="12" name="TextBox 11">
              <a:extLst>
                <a:ext uri="{FF2B5EF4-FFF2-40B4-BE49-F238E27FC236}">
                  <a16:creationId xmlns:a16="http://schemas.microsoft.com/office/drawing/2014/main" id="{B49A5158-092A-41F3-5AD5-85AF3D089C93}"/>
                </a:ext>
              </a:extLst>
            </p:cNvPr>
            <p:cNvSpPr txBox="1"/>
            <p:nvPr/>
          </p:nvSpPr>
          <p:spPr>
            <a:xfrm>
              <a:off x="1033052" y="799267"/>
              <a:ext cx="6000361"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Don’t </a:t>
              </a:r>
              <a:r>
                <a:rPr lang="en-US" sz="2400">
                  <a:solidFill>
                    <a:srgbClr val="000000"/>
                  </a:solidFill>
                  <a:latin typeface="ATT Aleck Sans" panose="020B0503020203020204" pitchFamily="34" charset="0"/>
                </a:rPr>
                <a:t>download any files or attachments.</a:t>
              </a:r>
              <a:endParaRPr lang="en-US" sz="2400" b="0" i="0" u="none" strike="noStrike" kern="1200" baseline="0">
                <a:solidFill>
                  <a:srgbClr val="000000"/>
                </a:solidFill>
                <a:latin typeface="Segoe UI Semilight" panose="020B0402040204020203" pitchFamily="34" charset="0"/>
              </a:endParaRPr>
            </a:p>
          </p:txBody>
        </p:sp>
      </p:grpSp>
    </p:spTree>
    <p:custDataLst>
      <p:tags r:id="rId1"/>
    </p:custDataLst>
    <p:extLst>
      <p:ext uri="{BB962C8B-B14F-4D97-AF65-F5344CB8AC3E}">
        <p14:creationId xmlns:p14="http://schemas.microsoft.com/office/powerpoint/2010/main" val="462339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9B80E-CA01-0937-8C61-F7881F39C3EB}"/>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930BBE9-1ED9-8D62-9890-3EB25E5910CA}"/>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5B4AA206-78E2-BB0D-2B06-93CA31881FCE}"/>
              </a:ext>
            </a:extLst>
          </p:cNvPr>
          <p:cNvSpPr>
            <a:spLocks noGrp="1"/>
          </p:cNvSpPr>
          <p:nvPr>
            <p:ph type="sldNum" sz="quarter" idx="12"/>
          </p:nvPr>
        </p:nvSpPr>
        <p:spPr/>
        <p:txBody>
          <a:bodyPr/>
          <a:lstStyle/>
          <a:p>
            <a:fld id="{D852D4E8-E283-404D-80D7-3AF63315721A}" type="slidenum">
              <a:rPr lang="en-US" smtClean="0"/>
              <a:t>70</a:t>
            </a:fld>
            <a:endParaRPr lang="en-US"/>
          </a:p>
        </p:txBody>
      </p:sp>
      <p:pic>
        <p:nvPicPr>
          <p:cNvPr id="6" name="Picture 5" descr="A person sitting on the floor with a computer&#10;&#10;AI-generated content may be incorrect.">
            <a:extLst>
              <a:ext uri="{FF2B5EF4-FFF2-40B4-BE49-F238E27FC236}">
                <a16:creationId xmlns:a16="http://schemas.microsoft.com/office/drawing/2014/main" id="{D0AFB4F6-69DB-9314-1843-4CA6166CE57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84445" y="1667256"/>
            <a:ext cx="6375109" cy="4297680"/>
          </a:xfrm>
          <a:prstGeom prst="rect">
            <a:avLst/>
          </a:prstGeom>
        </p:spPr>
      </p:pic>
      <p:grpSp>
        <p:nvGrpSpPr>
          <p:cNvPr id="14" name="Group 13">
            <a:extLst>
              <a:ext uri="{FF2B5EF4-FFF2-40B4-BE49-F238E27FC236}">
                <a16:creationId xmlns:a16="http://schemas.microsoft.com/office/drawing/2014/main" id="{334B901C-3FCB-06B9-F6D0-8C337BEB5218}"/>
              </a:ext>
            </a:extLst>
          </p:cNvPr>
          <p:cNvGrpSpPr/>
          <p:nvPr/>
        </p:nvGrpSpPr>
        <p:grpSpPr>
          <a:xfrm>
            <a:off x="465682" y="564956"/>
            <a:ext cx="6583898" cy="640080"/>
            <a:chOff x="465682" y="564956"/>
            <a:chExt cx="6583898" cy="640080"/>
          </a:xfrm>
        </p:grpSpPr>
        <p:sp>
          <p:nvSpPr>
            <p:cNvPr id="12" name="TextBox 11">
              <a:extLst>
                <a:ext uri="{FF2B5EF4-FFF2-40B4-BE49-F238E27FC236}">
                  <a16:creationId xmlns:a16="http://schemas.microsoft.com/office/drawing/2014/main" id="{A5883CDF-1C44-2857-C3A6-74C3F67B79B4}"/>
                </a:ext>
              </a:extLst>
            </p:cNvPr>
            <p:cNvSpPr txBox="1"/>
            <p:nvPr/>
          </p:nvSpPr>
          <p:spPr>
            <a:xfrm>
              <a:off x="1215932" y="625531"/>
              <a:ext cx="5833648"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take time to investigate the request.</a:t>
              </a:r>
              <a:endParaRPr lang="en-US" sz="2400" b="0" i="0" u="none" strike="noStrike" kern="1200" baseline="0">
                <a:solidFill>
                  <a:srgbClr val="000000"/>
                </a:solidFill>
                <a:latin typeface="Segoe UI Semilight" panose="020B0402040204020203" pitchFamily="34" charset="0"/>
              </a:endParaRPr>
            </a:p>
          </p:txBody>
        </p:sp>
        <p:pic>
          <p:nvPicPr>
            <p:cNvPr id="13" name="Picture 12">
              <a:extLst>
                <a:ext uri="{FF2B5EF4-FFF2-40B4-BE49-F238E27FC236}">
                  <a16:creationId xmlns:a16="http://schemas.microsoft.com/office/drawing/2014/main" id="{986B0A4F-B559-37A6-0E67-59B3FD988714}"/>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465682" y="564956"/>
              <a:ext cx="640080" cy="640080"/>
            </a:xfrm>
            <a:prstGeom prst="rect">
              <a:avLst/>
            </a:prstGeom>
          </p:spPr>
        </p:pic>
      </p:grpSp>
    </p:spTree>
    <p:custDataLst>
      <p:tags r:id="rId1"/>
    </p:custDataLst>
    <p:extLst>
      <p:ext uri="{BB962C8B-B14F-4D97-AF65-F5344CB8AC3E}">
        <p14:creationId xmlns:p14="http://schemas.microsoft.com/office/powerpoint/2010/main" val="143598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6C479-3F1B-0C90-5633-D14C3453F94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FCA1CEA-D0B0-1C58-C320-8C0DFD0D0FF3}"/>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71967B80-9DAE-6D5E-F832-C06F7991C4F2}"/>
              </a:ext>
            </a:extLst>
          </p:cNvPr>
          <p:cNvSpPr>
            <a:spLocks noGrp="1"/>
          </p:cNvSpPr>
          <p:nvPr>
            <p:ph type="sldNum" sz="quarter" idx="12"/>
          </p:nvPr>
        </p:nvSpPr>
        <p:spPr/>
        <p:txBody>
          <a:bodyPr/>
          <a:lstStyle/>
          <a:p>
            <a:fld id="{D852D4E8-E283-404D-80D7-3AF63315721A}" type="slidenum">
              <a:rPr lang="en-US" smtClean="0"/>
              <a:t>71</a:t>
            </a:fld>
            <a:endParaRPr lang="en-US"/>
          </a:p>
        </p:txBody>
      </p:sp>
      <p:pic>
        <p:nvPicPr>
          <p:cNvPr id="8" name="Picture 7">
            <a:extLst>
              <a:ext uri="{FF2B5EF4-FFF2-40B4-BE49-F238E27FC236}">
                <a16:creationId xmlns:a16="http://schemas.microsoft.com/office/drawing/2014/main" id="{2A861EAF-13DF-AAE0-E9C8-FC2CC56EFA3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3" name="TextBox 2">
            <a:extLst>
              <a:ext uri="{FF2B5EF4-FFF2-40B4-BE49-F238E27FC236}">
                <a16:creationId xmlns:a16="http://schemas.microsoft.com/office/drawing/2014/main" id="{31317C84-02F3-6D4B-8152-2F5A2100C96D}"/>
              </a:ext>
            </a:extLst>
          </p:cNvPr>
          <p:cNvSpPr txBox="1"/>
          <p:nvPr/>
        </p:nvSpPr>
        <p:spPr>
          <a:xfrm>
            <a:off x="1215932" y="621890"/>
            <a:ext cx="4857420"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put email in your spam folder.</a:t>
            </a:r>
            <a:endParaRPr lang="en-US" sz="2400" b="0" i="0" u="none" strike="noStrike" kern="1200" baseline="0">
              <a:solidFill>
                <a:srgbClr val="000000"/>
              </a:solidFill>
              <a:latin typeface="Segoe UI Semilight" panose="020B0402040204020203" pitchFamily="34" charset="0"/>
            </a:endParaRPr>
          </a:p>
        </p:txBody>
      </p:sp>
      <p:pic>
        <p:nvPicPr>
          <p:cNvPr id="6" name="Picture 5">
            <a:extLst>
              <a:ext uri="{FF2B5EF4-FFF2-40B4-BE49-F238E27FC236}">
                <a16:creationId xmlns:a16="http://schemas.microsoft.com/office/drawing/2014/main" id="{62B83F87-EDC8-69F6-ECC9-FE016FDB98D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5800" y="1639824"/>
            <a:ext cx="7772400" cy="4943772"/>
          </a:xfrm>
          <a:prstGeom prst="rect">
            <a:avLst/>
          </a:prstGeom>
          <a:ln>
            <a:solidFill>
              <a:schemeClr val="tx1">
                <a:lumMod val="65000"/>
                <a:lumOff val="35000"/>
              </a:schemeClr>
            </a:solidFill>
          </a:ln>
        </p:spPr>
      </p:pic>
      <p:sp>
        <p:nvSpPr>
          <p:cNvPr id="7" name="Rounded Rectangle 6">
            <a:extLst>
              <a:ext uri="{FF2B5EF4-FFF2-40B4-BE49-F238E27FC236}">
                <a16:creationId xmlns:a16="http://schemas.microsoft.com/office/drawing/2014/main" id="{F20DAB11-B0C9-C574-12F4-74E59764F870}"/>
              </a:ext>
            </a:extLst>
          </p:cNvPr>
          <p:cNvSpPr/>
          <p:nvPr/>
        </p:nvSpPr>
        <p:spPr>
          <a:xfrm>
            <a:off x="3238150" y="2105637"/>
            <a:ext cx="243281" cy="293614"/>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B9398D55-30DE-F30C-14E0-F43AD3BE7CB8}"/>
              </a:ext>
            </a:extLst>
          </p:cNvPr>
          <p:cNvSpPr/>
          <p:nvPr/>
        </p:nvSpPr>
        <p:spPr>
          <a:xfrm>
            <a:off x="777240" y="4823670"/>
            <a:ext cx="749556" cy="260058"/>
          </a:xfrm>
          <a:prstGeom prst="roundRect">
            <a:avLst/>
          </a:prstGeom>
          <a:noFill/>
          <a:ln w="381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236546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BB666-34AE-59C0-5A42-5E155A0BF7D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CC40CC-1D07-D684-402F-2DC9B1C7E63E}"/>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594BA561-3031-C57F-EDE7-2DF5A3140DCD}"/>
              </a:ext>
            </a:extLst>
          </p:cNvPr>
          <p:cNvSpPr>
            <a:spLocks noGrp="1"/>
          </p:cNvSpPr>
          <p:nvPr>
            <p:ph type="sldNum" sz="quarter" idx="12"/>
          </p:nvPr>
        </p:nvSpPr>
        <p:spPr/>
        <p:txBody>
          <a:bodyPr/>
          <a:lstStyle/>
          <a:p>
            <a:fld id="{D852D4E8-E283-404D-80D7-3AF63315721A}" type="slidenum">
              <a:rPr lang="en-US" smtClean="0"/>
              <a:t>72</a:t>
            </a:fld>
            <a:endParaRPr lang="en-US"/>
          </a:p>
        </p:txBody>
      </p:sp>
      <p:grpSp>
        <p:nvGrpSpPr>
          <p:cNvPr id="7" name="Group 6">
            <a:extLst>
              <a:ext uri="{FF2B5EF4-FFF2-40B4-BE49-F238E27FC236}">
                <a16:creationId xmlns:a16="http://schemas.microsoft.com/office/drawing/2014/main" id="{64212941-2248-709B-7DBE-D81B545E4179}"/>
              </a:ext>
            </a:extLst>
          </p:cNvPr>
          <p:cNvGrpSpPr/>
          <p:nvPr/>
        </p:nvGrpSpPr>
        <p:grpSpPr>
          <a:xfrm>
            <a:off x="457200" y="573024"/>
            <a:ext cx="6109877" cy="640080"/>
            <a:chOff x="457200" y="573024"/>
            <a:chExt cx="6109877" cy="640080"/>
          </a:xfrm>
        </p:grpSpPr>
        <p:pic>
          <p:nvPicPr>
            <p:cNvPr id="3" name="Picture 2">
              <a:extLst>
                <a:ext uri="{FF2B5EF4-FFF2-40B4-BE49-F238E27FC236}">
                  <a16:creationId xmlns:a16="http://schemas.microsoft.com/office/drawing/2014/main" id="{BC40A93D-D96A-890D-499C-4963C28A8195}"/>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9B30A3E3-69D2-650D-C759-F8B87EE6CA70}"/>
                </a:ext>
              </a:extLst>
            </p:cNvPr>
            <p:cNvSpPr txBox="1"/>
            <p:nvPr/>
          </p:nvSpPr>
          <p:spPr>
            <a:xfrm>
              <a:off x="1215932" y="621890"/>
              <a:ext cx="5351145"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look </a:t>
              </a:r>
              <a:r>
                <a:rPr lang="en-US" sz="2400">
                  <a:solidFill>
                    <a:srgbClr val="000000"/>
                  </a:solidFill>
                  <a:latin typeface="ATT Aleck Sans" panose="020B0503020203020204" pitchFamily="34" charset="0"/>
                </a:rPr>
                <a:t>up information </a:t>
              </a:r>
              <a:r>
                <a:rPr lang="en-US" sz="2400" b="0" i="0" u="none" strike="noStrike" kern="1200" baseline="0">
                  <a:solidFill>
                    <a:srgbClr val="000000"/>
                  </a:solidFill>
                  <a:latin typeface="ATT Aleck Sans" panose="020B0503020203020204" pitchFamily="34" charset="0"/>
                </a:rPr>
                <a:t>on your own.</a:t>
              </a:r>
              <a:endParaRPr lang="en-US" sz="2400" b="0" i="0" u="none" strike="noStrike" kern="1200" baseline="0">
                <a:solidFill>
                  <a:srgbClr val="000000"/>
                </a:solidFill>
                <a:latin typeface="Segoe UI Semilight" panose="020B0402040204020203" pitchFamily="34" charset="0"/>
              </a:endParaRPr>
            </a:p>
          </p:txBody>
        </p:sp>
      </p:grpSp>
      <p:pic>
        <p:nvPicPr>
          <p:cNvPr id="5" name="Picture 4">
            <a:extLst>
              <a:ext uri="{FF2B5EF4-FFF2-40B4-BE49-F238E27FC236}">
                <a16:creationId xmlns:a16="http://schemas.microsoft.com/office/drawing/2014/main" id="{727F36AA-68B9-1709-976B-C5DB348BB20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3850" y="1590688"/>
            <a:ext cx="8362950" cy="4645422"/>
          </a:xfrm>
          <a:prstGeom prst="rect">
            <a:avLst/>
          </a:prstGeom>
        </p:spPr>
      </p:pic>
    </p:spTree>
    <p:custDataLst>
      <p:tags r:id="rId1"/>
    </p:custDataLst>
    <p:extLst>
      <p:ext uri="{BB962C8B-B14F-4D97-AF65-F5344CB8AC3E}">
        <p14:creationId xmlns:p14="http://schemas.microsoft.com/office/powerpoint/2010/main" val="3841448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28BFD-5286-8984-6236-D1463E2F5C0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2F25A79-A019-49CA-554C-95A103D3B770}"/>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CD58CA2F-A3C7-80E2-07D4-0E006FCD36DC}"/>
              </a:ext>
            </a:extLst>
          </p:cNvPr>
          <p:cNvSpPr>
            <a:spLocks noGrp="1"/>
          </p:cNvSpPr>
          <p:nvPr>
            <p:ph type="sldNum" sz="quarter" idx="12"/>
          </p:nvPr>
        </p:nvSpPr>
        <p:spPr/>
        <p:txBody>
          <a:bodyPr/>
          <a:lstStyle/>
          <a:p>
            <a:fld id="{D852D4E8-E283-404D-80D7-3AF63315721A}" type="slidenum">
              <a:rPr lang="en-US" smtClean="0"/>
              <a:t>73</a:t>
            </a:fld>
            <a:endParaRPr lang="en-US"/>
          </a:p>
        </p:txBody>
      </p:sp>
      <p:grpSp>
        <p:nvGrpSpPr>
          <p:cNvPr id="7" name="Group 6">
            <a:extLst>
              <a:ext uri="{FF2B5EF4-FFF2-40B4-BE49-F238E27FC236}">
                <a16:creationId xmlns:a16="http://schemas.microsoft.com/office/drawing/2014/main" id="{81B4FB22-C367-C32E-4837-4E0B702645EB}"/>
              </a:ext>
            </a:extLst>
          </p:cNvPr>
          <p:cNvGrpSpPr/>
          <p:nvPr/>
        </p:nvGrpSpPr>
        <p:grpSpPr>
          <a:xfrm>
            <a:off x="457200" y="573024"/>
            <a:ext cx="7595860" cy="640080"/>
            <a:chOff x="457200" y="573024"/>
            <a:chExt cx="7595860" cy="640080"/>
          </a:xfrm>
        </p:grpSpPr>
        <p:pic>
          <p:nvPicPr>
            <p:cNvPr id="3" name="Picture 2">
              <a:extLst>
                <a:ext uri="{FF2B5EF4-FFF2-40B4-BE49-F238E27FC236}">
                  <a16:creationId xmlns:a16="http://schemas.microsoft.com/office/drawing/2014/main" id="{FDB33950-6458-A661-5810-8C2DB7F66E3E}"/>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71AE1398-26EB-818D-4656-55E9B26163EE}"/>
                </a:ext>
              </a:extLst>
            </p:cNvPr>
            <p:cNvSpPr txBox="1"/>
            <p:nvPr/>
          </p:nvSpPr>
          <p:spPr>
            <a:xfrm>
              <a:off x="1215932" y="621890"/>
              <a:ext cx="6837128"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only access websites that begin with HTTPS.</a:t>
              </a:r>
              <a:endParaRPr lang="en-US" sz="2400" b="0" i="0" u="none" strike="noStrike" kern="1200" baseline="0">
                <a:solidFill>
                  <a:srgbClr val="000000"/>
                </a:solidFill>
                <a:latin typeface="Segoe UI Semilight" panose="020B0402040204020203" pitchFamily="34" charset="0"/>
              </a:endParaRPr>
            </a:p>
          </p:txBody>
        </p:sp>
      </p:grpSp>
      <p:pic>
        <p:nvPicPr>
          <p:cNvPr id="8" name="Picture 7">
            <a:extLst>
              <a:ext uri="{FF2B5EF4-FFF2-40B4-BE49-F238E27FC236}">
                <a16:creationId xmlns:a16="http://schemas.microsoft.com/office/drawing/2014/main" id="{E2EFBE1B-5BAE-D48B-23B3-053642956B91}"/>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08331" y="2017776"/>
            <a:ext cx="5927337" cy="3200400"/>
          </a:xfrm>
          <a:prstGeom prst="rect">
            <a:avLst/>
          </a:prstGeom>
        </p:spPr>
      </p:pic>
    </p:spTree>
    <p:custDataLst>
      <p:tags r:id="rId1"/>
    </p:custDataLst>
    <p:extLst>
      <p:ext uri="{BB962C8B-B14F-4D97-AF65-F5344CB8AC3E}">
        <p14:creationId xmlns:p14="http://schemas.microsoft.com/office/powerpoint/2010/main" val="3053967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04B15-28DE-B012-C6D0-DCC8F246858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2A9C2E-A0EE-04DA-CD56-C284F96D6516}"/>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1FA18A01-38CB-EF68-EF06-DD4AAB802BE1}"/>
              </a:ext>
            </a:extLst>
          </p:cNvPr>
          <p:cNvSpPr>
            <a:spLocks noGrp="1"/>
          </p:cNvSpPr>
          <p:nvPr>
            <p:ph type="sldNum" sz="quarter" idx="12"/>
          </p:nvPr>
        </p:nvSpPr>
        <p:spPr/>
        <p:txBody>
          <a:bodyPr/>
          <a:lstStyle/>
          <a:p>
            <a:fld id="{D852D4E8-E283-404D-80D7-3AF63315721A}" type="slidenum">
              <a:rPr lang="en-US" smtClean="0"/>
              <a:t>74</a:t>
            </a:fld>
            <a:endParaRPr lang="en-US"/>
          </a:p>
        </p:txBody>
      </p:sp>
      <p:grpSp>
        <p:nvGrpSpPr>
          <p:cNvPr id="7" name="Group 6">
            <a:extLst>
              <a:ext uri="{FF2B5EF4-FFF2-40B4-BE49-F238E27FC236}">
                <a16:creationId xmlns:a16="http://schemas.microsoft.com/office/drawing/2014/main" id="{9803ED2B-CB11-511C-33F5-B9194EE687C8}"/>
              </a:ext>
            </a:extLst>
          </p:cNvPr>
          <p:cNvGrpSpPr/>
          <p:nvPr/>
        </p:nvGrpSpPr>
        <p:grpSpPr>
          <a:xfrm>
            <a:off x="457200" y="573024"/>
            <a:ext cx="5561650" cy="640080"/>
            <a:chOff x="457200" y="573024"/>
            <a:chExt cx="5561650" cy="640080"/>
          </a:xfrm>
        </p:grpSpPr>
        <p:pic>
          <p:nvPicPr>
            <p:cNvPr id="3" name="Picture 2">
              <a:extLst>
                <a:ext uri="{FF2B5EF4-FFF2-40B4-BE49-F238E27FC236}">
                  <a16:creationId xmlns:a16="http://schemas.microsoft.com/office/drawing/2014/main" id="{04EB4E0F-1D6B-DFD3-0C08-57E2247C4EAE}"/>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6620012B-D556-BE09-5A09-BF4C0A5A23A6}"/>
                </a:ext>
              </a:extLst>
            </p:cNvPr>
            <p:cNvSpPr txBox="1"/>
            <p:nvPr/>
          </p:nvSpPr>
          <p:spPr>
            <a:xfrm>
              <a:off x="1215932" y="621890"/>
              <a:ext cx="4802918"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discuss with a trusted person.</a:t>
              </a:r>
              <a:endParaRPr lang="en-US" sz="2400" b="0" i="0" u="none" strike="noStrike" kern="1200" baseline="0">
                <a:solidFill>
                  <a:srgbClr val="000000"/>
                </a:solidFill>
                <a:latin typeface="Segoe UI Semilight" panose="020B0402040204020203" pitchFamily="34" charset="0"/>
              </a:endParaRPr>
            </a:p>
          </p:txBody>
        </p:sp>
      </p:grpSp>
      <p:pic>
        <p:nvPicPr>
          <p:cNvPr id="9" name="Picture 8">
            <a:extLst>
              <a:ext uri="{FF2B5EF4-FFF2-40B4-BE49-F238E27FC236}">
                <a16:creationId xmlns:a16="http://schemas.microsoft.com/office/drawing/2014/main" id="{B3A6393E-60BE-96D5-C5B0-44ED307BBA1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23160" y="1667256"/>
            <a:ext cx="4297680" cy="4297680"/>
          </a:xfrm>
          <a:prstGeom prst="rect">
            <a:avLst/>
          </a:prstGeom>
        </p:spPr>
      </p:pic>
    </p:spTree>
    <p:custDataLst>
      <p:tags r:id="rId1"/>
    </p:custDataLst>
    <p:extLst>
      <p:ext uri="{BB962C8B-B14F-4D97-AF65-F5344CB8AC3E}">
        <p14:creationId xmlns:p14="http://schemas.microsoft.com/office/powerpoint/2010/main" val="1329686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BFC44-BD12-BD9F-9C6E-E4A3D30BE476}"/>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D21E396-1CF4-FF05-EBB4-6034093336FD}"/>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B493F53F-F206-3985-6091-4C4504B0C29C}"/>
              </a:ext>
            </a:extLst>
          </p:cNvPr>
          <p:cNvSpPr>
            <a:spLocks noGrp="1"/>
          </p:cNvSpPr>
          <p:nvPr>
            <p:ph type="sldNum" sz="quarter" idx="12"/>
          </p:nvPr>
        </p:nvSpPr>
        <p:spPr/>
        <p:txBody>
          <a:bodyPr/>
          <a:lstStyle/>
          <a:p>
            <a:fld id="{D852D4E8-E283-404D-80D7-3AF63315721A}" type="slidenum">
              <a:rPr lang="en-US" smtClean="0"/>
              <a:t>75</a:t>
            </a:fld>
            <a:endParaRPr lang="en-US"/>
          </a:p>
        </p:txBody>
      </p:sp>
      <p:grpSp>
        <p:nvGrpSpPr>
          <p:cNvPr id="7" name="Group 6">
            <a:extLst>
              <a:ext uri="{FF2B5EF4-FFF2-40B4-BE49-F238E27FC236}">
                <a16:creationId xmlns:a16="http://schemas.microsoft.com/office/drawing/2014/main" id="{F75B5F60-7285-0173-C40A-AED51985DC17}"/>
              </a:ext>
            </a:extLst>
          </p:cNvPr>
          <p:cNvGrpSpPr/>
          <p:nvPr/>
        </p:nvGrpSpPr>
        <p:grpSpPr>
          <a:xfrm>
            <a:off x="457200" y="573024"/>
            <a:ext cx="8174545" cy="640080"/>
            <a:chOff x="457200" y="573024"/>
            <a:chExt cx="8174545" cy="640080"/>
          </a:xfrm>
        </p:grpSpPr>
        <p:pic>
          <p:nvPicPr>
            <p:cNvPr id="3" name="Picture 2">
              <a:extLst>
                <a:ext uri="{FF2B5EF4-FFF2-40B4-BE49-F238E27FC236}">
                  <a16:creationId xmlns:a16="http://schemas.microsoft.com/office/drawing/2014/main" id="{31F42182-2D24-DDE3-7F85-F59C34269199}"/>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767061C1-BBDA-6825-6380-F2C276233397}"/>
                </a:ext>
              </a:extLst>
            </p:cNvPr>
            <p:cNvSpPr txBox="1"/>
            <p:nvPr/>
          </p:nvSpPr>
          <p:spPr>
            <a:xfrm>
              <a:off x="1215932" y="621890"/>
              <a:ext cx="7415813"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register your phone number with </a:t>
              </a:r>
              <a:r>
                <a:rPr lang="en-US" sz="2400" b="0" i="0" u="none" strike="noStrike" kern="1200" baseline="0" err="1">
                  <a:solidFill>
                    <a:srgbClr val="000000"/>
                  </a:solidFill>
                  <a:latin typeface="ATT Aleck Sans" panose="020B0503020203020204" pitchFamily="34" charset="0"/>
                </a:rPr>
                <a:t>DoNotCall.gov</a:t>
              </a:r>
              <a:r>
                <a:rPr lang="en-US" sz="2400" b="0" i="0" u="none" strike="noStrike" kern="1200" baseline="0">
                  <a:solidFill>
                    <a:srgbClr val="000000"/>
                  </a:solidFill>
                  <a:latin typeface="ATT Aleck Sans" panose="020B0503020203020204" pitchFamily="34" charset="0"/>
                </a:rPr>
                <a:t>.</a:t>
              </a:r>
              <a:endParaRPr lang="en-US" sz="2400" b="0" i="0" u="none" strike="noStrike" kern="1200" baseline="0">
                <a:solidFill>
                  <a:srgbClr val="000000"/>
                </a:solidFill>
                <a:latin typeface="Segoe UI Semilight" panose="020B0402040204020203" pitchFamily="34" charset="0"/>
              </a:endParaRPr>
            </a:p>
          </p:txBody>
        </p:sp>
      </p:grpSp>
      <p:pic>
        <p:nvPicPr>
          <p:cNvPr id="8" name="Picture 7" descr="A screenshot of the National Do Not Call Registry web page.&#10;&#10;">
            <a:extLst>
              <a:ext uri="{FF2B5EF4-FFF2-40B4-BE49-F238E27FC236}">
                <a16:creationId xmlns:a16="http://schemas.microsoft.com/office/drawing/2014/main" id="{E7AA18DC-AB31-9FA9-6276-22E920CD935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55718" y="1667256"/>
            <a:ext cx="5832564" cy="4297680"/>
          </a:xfrm>
          <a:prstGeom prst="rect">
            <a:avLst/>
          </a:prstGeom>
        </p:spPr>
      </p:pic>
    </p:spTree>
    <p:custDataLst>
      <p:tags r:id="rId1"/>
    </p:custDataLst>
    <p:extLst>
      <p:ext uri="{BB962C8B-B14F-4D97-AF65-F5344CB8AC3E}">
        <p14:creationId xmlns:p14="http://schemas.microsoft.com/office/powerpoint/2010/main" val="1463334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F5A28-7645-093B-8F1B-AFBE85B6E5F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0C48CD-B426-4CE1-D538-0ABFFDB6D116}"/>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0F1C6E26-A23C-CD7E-9AC5-884E9B9E935D}"/>
              </a:ext>
            </a:extLst>
          </p:cNvPr>
          <p:cNvSpPr>
            <a:spLocks noGrp="1"/>
          </p:cNvSpPr>
          <p:nvPr>
            <p:ph type="sldNum" sz="quarter" idx="12"/>
          </p:nvPr>
        </p:nvSpPr>
        <p:spPr/>
        <p:txBody>
          <a:bodyPr/>
          <a:lstStyle/>
          <a:p>
            <a:fld id="{D852D4E8-E283-404D-80D7-3AF63315721A}" type="slidenum">
              <a:rPr lang="en-US" smtClean="0"/>
              <a:t>76</a:t>
            </a:fld>
            <a:endParaRPr lang="en-US"/>
          </a:p>
        </p:txBody>
      </p:sp>
      <p:grpSp>
        <p:nvGrpSpPr>
          <p:cNvPr id="7" name="Group 6">
            <a:extLst>
              <a:ext uri="{FF2B5EF4-FFF2-40B4-BE49-F238E27FC236}">
                <a16:creationId xmlns:a16="http://schemas.microsoft.com/office/drawing/2014/main" id="{62312DA5-E949-BDA3-0AD0-993D74A4715F}"/>
              </a:ext>
            </a:extLst>
          </p:cNvPr>
          <p:cNvGrpSpPr/>
          <p:nvPr/>
        </p:nvGrpSpPr>
        <p:grpSpPr>
          <a:xfrm>
            <a:off x="457200" y="573024"/>
            <a:ext cx="5199371" cy="640080"/>
            <a:chOff x="457200" y="573024"/>
            <a:chExt cx="5199371" cy="640080"/>
          </a:xfrm>
        </p:grpSpPr>
        <p:pic>
          <p:nvPicPr>
            <p:cNvPr id="3" name="Picture 2">
              <a:extLst>
                <a:ext uri="{FF2B5EF4-FFF2-40B4-BE49-F238E27FC236}">
                  <a16:creationId xmlns:a16="http://schemas.microsoft.com/office/drawing/2014/main" id="{ED3E54A3-EC89-1428-0171-9DE703FAC2B0}"/>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EA11A5C1-26FA-1630-98B3-44D5062B512C}"/>
                </a:ext>
              </a:extLst>
            </p:cNvPr>
            <p:cNvSpPr txBox="1"/>
            <p:nvPr/>
          </p:nvSpPr>
          <p:spPr>
            <a:xfrm>
              <a:off x="1215932" y="621890"/>
              <a:ext cx="4440639" cy="461665"/>
            </a:xfrm>
            <a:prstGeom prst="rect">
              <a:avLst/>
            </a:prstGeom>
            <a:noFill/>
          </p:spPr>
          <p:txBody>
            <a:bodyPr wrap="none" rtlCol="0">
              <a:spAutoFit/>
            </a:bodyPr>
            <a:lstStyle/>
            <a:p>
              <a:r>
                <a:rPr lang="en-US" sz="2400" b="0" i="0" u="none" strike="noStrike" kern="1200" baseline="0">
                  <a:solidFill>
                    <a:srgbClr val="000000"/>
                  </a:solidFill>
                  <a:latin typeface="ATT Aleck Sans" panose="020B0503020203020204" pitchFamily="34" charset="0"/>
                </a:rPr>
                <a:t>Do close pop-ups with ALT+F4</a:t>
              </a:r>
              <a:endParaRPr lang="en-US" sz="2400" b="0" i="0" u="none" strike="noStrike" kern="1200" baseline="0">
                <a:solidFill>
                  <a:srgbClr val="000000"/>
                </a:solidFill>
                <a:latin typeface="Segoe UI Semilight" panose="020B0402040204020203" pitchFamily="34" charset="0"/>
              </a:endParaRPr>
            </a:p>
          </p:txBody>
        </p:sp>
      </p:grpSp>
      <p:pic>
        <p:nvPicPr>
          <p:cNvPr id="9" name="Picture 8" descr="A close-up of a sign&#10;&#10;AI-generated content may be incorrect.">
            <a:extLst>
              <a:ext uri="{FF2B5EF4-FFF2-40B4-BE49-F238E27FC236}">
                <a16:creationId xmlns:a16="http://schemas.microsoft.com/office/drawing/2014/main" id="{4734DB91-8A11-5051-0610-857E6902E403}"/>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215932" y="1938430"/>
            <a:ext cx="6834869" cy="4297680"/>
          </a:xfrm>
          <a:prstGeom prst="rect">
            <a:avLst/>
          </a:prstGeom>
        </p:spPr>
      </p:pic>
      <p:sp>
        <p:nvSpPr>
          <p:cNvPr id="10" name="Rounded Rectangle 9">
            <a:extLst>
              <a:ext uri="{FF2B5EF4-FFF2-40B4-BE49-F238E27FC236}">
                <a16:creationId xmlns:a16="http://schemas.microsoft.com/office/drawing/2014/main" id="{16D23E16-3FF4-0F85-89DD-D5CBD231C7AE}"/>
              </a:ext>
              <a:ext uri="{C183D7F6-B498-43B3-948B-1728B52AA6E4}">
                <adec:decorative xmlns:adec="http://schemas.microsoft.com/office/drawing/2017/decorative" val="1"/>
              </a:ext>
            </a:extLst>
          </p:cNvPr>
          <p:cNvSpPr/>
          <p:nvPr/>
        </p:nvSpPr>
        <p:spPr>
          <a:xfrm>
            <a:off x="7637929" y="1938430"/>
            <a:ext cx="536807" cy="416860"/>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a:extLst>
              <a:ext uri="{FF2B5EF4-FFF2-40B4-BE49-F238E27FC236}">
                <a16:creationId xmlns:a16="http://schemas.microsoft.com/office/drawing/2014/main" id="{55479E78-FABC-86D9-031A-FB3CAA838781}"/>
              </a:ext>
              <a:ext uri="{C183D7F6-B498-43B3-948B-1728B52AA6E4}">
                <adec:decorative xmlns:adec="http://schemas.microsoft.com/office/drawing/2017/decorative" val="1"/>
              </a:ext>
            </a:extLst>
          </p:cNvPr>
          <p:cNvSpPr/>
          <p:nvPr/>
        </p:nvSpPr>
        <p:spPr>
          <a:xfrm rot="10800000">
            <a:off x="8243047" y="2025904"/>
            <a:ext cx="762000" cy="186207"/>
          </a:xfrm>
          <a:prstGeom prst="rightArrow">
            <a:avLst/>
          </a:prstGeom>
          <a:solidFill>
            <a:srgbClr val="F4681A"/>
          </a:solidFill>
          <a:ln w="1270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89786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35882-F9FA-5C2B-EAA7-03F183A73A9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220917-E3A9-BAA7-B87F-6CB15939DBB7}"/>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EC8EBE01-7991-882D-94BA-A58346A1F1B0}"/>
              </a:ext>
            </a:extLst>
          </p:cNvPr>
          <p:cNvSpPr>
            <a:spLocks noGrp="1"/>
          </p:cNvSpPr>
          <p:nvPr>
            <p:ph type="sldNum" sz="quarter" idx="12"/>
          </p:nvPr>
        </p:nvSpPr>
        <p:spPr/>
        <p:txBody>
          <a:bodyPr/>
          <a:lstStyle/>
          <a:p>
            <a:fld id="{D852D4E8-E283-404D-80D7-3AF63315721A}" type="slidenum">
              <a:rPr lang="en-US" smtClean="0"/>
              <a:t>77</a:t>
            </a:fld>
            <a:endParaRPr lang="en-US"/>
          </a:p>
        </p:txBody>
      </p:sp>
      <p:grpSp>
        <p:nvGrpSpPr>
          <p:cNvPr id="7" name="Group 6">
            <a:extLst>
              <a:ext uri="{FF2B5EF4-FFF2-40B4-BE49-F238E27FC236}">
                <a16:creationId xmlns:a16="http://schemas.microsoft.com/office/drawing/2014/main" id="{72C8AB82-7A23-4680-BC01-31D03769B5BA}"/>
              </a:ext>
            </a:extLst>
          </p:cNvPr>
          <p:cNvGrpSpPr/>
          <p:nvPr/>
        </p:nvGrpSpPr>
        <p:grpSpPr>
          <a:xfrm>
            <a:off x="457200" y="573024"/>
            <a:ext cx="6793903" cy="640080"/>
            <a:chOff x="457200" y="573024"/>
            <a:chExt cx="6793903" cy="640080"/>
          </a:xfrm>
        </p:grpSpPr>
        <p:pic>
          <p:nvPicPr>
            <p:cNvPr id="3" name="Picture 2">
              <a:extLst>
                <a:ext uri="{FF2B5EF4-FFF2-40B4-BE49-F238E27FC236}">
                  <a16:creationId xmlns:a16="http://schemas.microsoft.com/office/drawing/2014/main" id="{CDA2ED3D-C0C6-003D-1CDF-48126AAFFA29}"/>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247B9AA8-B617-E232-A858-EE31897BF3A1}"/>
                </a:ext>
              </a:extLst>
            </p:cNvPr>
            <p:cNvSpPr txBox="1"/>
            <p:nvPr/>
          </p:nvSpPr>
          <p:spPr>
            <a:xfrm>
              <a:off x="1215932" y="593136"/>
              <a:ext cx="6035171" cy="461665"/>
            </a:xfrm>
            <a:prstGeom prst="rect">
              <a:avLst/>
            </a:prstGeom>
            <a:noFill/>
          </p:spPr>
          <p:txBody>
            <a:bodyPr wrap="square" lIns="91440" tIns="45720" rIns="91440" bIns="45720" rtlCol="0" anchor="t">
              <a:spAutoFit/>
            </a:bodyPr>
            <a:lstStyle/>
            <a:p>
              <a:r>
                <a:rPr lang="en-US" sz="2400" b="0" i="0" u="none" strike="noStrike" kern="1200" baseline="0" dirty="0">
                  <a:solidFill>
                    <a:srgbClr val="000000"/>
                  </a:solidFill>
                  <a:latin typeface="ATT Aleck Sans"/>
                  <a:cs typeface="ATT Aleck Sans"/>
                </a:rPr>
                <a:t>Do close pop-ups with ALT+F4</a:t>
              </a:r>
              <a:r>
                <a:rPr lang="en-US" sz="2400" dirty="0">
                  <a:solidFill>
                    <a:srgbClr val="000000"/>
                  </a:solidFill>
                  <a:latin typeface="ATT Aleck Sans"/>
                  <a:cs typeface="ATT Aleck Sans"/>
                </a:rPr>
                <a:t> Continued</a:t>
              </a:r>
              <a:endParaRPr lang="en-US" sz="2400" b="0" i="0" u="none" strike="noStrike" kern="1200" baseline="0" dirty="0">
                <a:solidFill>
                  <a:srgbClr val="000000"/>
                </a:solidFill>
                <a:latin typeface="Segoe UI Semilight" panose="020B0402040204020203" pitchFamily="34" charset="0"/>
              </a:endParaRPr>
            </a:p>
          </p:txBody>
        </p:sp>
      </p:grpSp>
      <p:pic>
        <p:nvPicPr>
          <p:cNvPr id="8" name="Picture 7" descr="A black keyboard with the F4 and ALT key highlighted in an orange box.&#10;&#10;">
            <a:extLst>
              <a:ext uri="{FF2B5EF4-FFF2-40B4-BE49-F238E27FC236}">
                <a16:creationId xmlns:a16="http://schemas.microsoft.com/office/drawing/2014/main" id="{962DEE15-9A74-AE2E-50B1-4ED4AC836F01}"/>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36175" y="2355347"/>
            <a:ext cx="8444753" cy="2862830"/>
          </a:xfrm>
          <a:prstGeom prst="rect">
            <a:avLst/>
          </a:prstGeom>
          <a:ln>
            <a:noFill/>
          </a:ln>
        </p:spPr>
      </p:pic>
      <p:sp>
        <p:nvSpPr>
          <p:cNvPr id="13" name="Rounded Rectangle 12">
            <a:extLst>
              <a:ext uri="{FF2B5EF4-FFF2-40B4-BE49-F238E27FC236}">
                <a16:creationId xmlns:a16="http://schemas.microsoft.com/office/drawing/2014/main" id="{4E9223B8-9CFD-40E0-C47B-877E4B369F95}"/>
              </a:ext>
            </a:extLst>
          </p:cNvPr>
          <p:cNvSpPr/>
          <p:nvPr/>
        </p:nvSpPr>
        <p:spPr>
          <a:xfrm>
            <a:off x="1640533" y="4276165"/>
            <a:ext cx="536807" cy="658906"/>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4380FDCB-D546-1A27-0A25-F0362DE5BCA8}"/>
              </a:ext>
            </a:extLst>
          </p:cNvPr>
          <p:cNvSpPr/>
          <p:nvPr/>
        </p:nvSpPr>
        <p:spPr>
          <a:xfrm>
            <a:off x="2277027" y="2505636"/>
            <a:ext cx="536807" cy="573741"/>
          </a:xfrm>
          <a:prstGeom prst="roundRect">
            <a:avLst/>
          </a:prstGeom>
          <a:noFill/>
          <a:ln w="57150">
            <a:solidFill>
              <a:srgbClr val="F4681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4766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8F0C9-41F0-DBCC-13CE-2AEEB631659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A1A64E-FC35-4B95-BA9B-B95A107DD811}"/>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2605D9B0-01AD-B10B-5D9E-48B8B116ADA2}"/>
              </a:ext>
            </a:extLst>
          </p:cNvPr>
          <p:cNvSpPr>
            <a:spLocks noGrp="1"/>
          </p:cNvSpPr>
          <p:nvPr>
            <p:ph type="sldNum" sz="quarter" idx="12"/>
          </p:nvPr>
        </p:nvSpPr>
        <p:spPr/>
        <p:txBody>
          <a:bodyPr/>
          <a:lstStyle/>
          <a:p>
            <a:fld id="{D852D4E8-E283-404D-80D7-3AF63315721A}" type="slidenum">
              <a:rPr lang="en-US" smtClean="0"/>
              <a:t>78</a:t>
            </a:fld>
            <a:endParaRPr lang="en-US"/>
          </a:p>
        </p:txBody>
      </p:sp>
      <p:grpSp>
        <p:nvGrpSpPr>
          <p:cNvPr id="7" name="Group 6">
            <a:extLst>
              <a:ext uri="{FF2B5EF4-FFF2-40B4-BE49-F238E27FC236}">
                <a16:creationId xmlns:a16="http://schemas.microsoft.com/office/drawing/2014/main" id="{443F47CB-DD44-36C5-46D0-C5FA2A212391}"/>
              </a:ext>
            </a:extLst>
          </p:cNvPr>
          <p:cNvGrpSpPr/>
          <p:nvPr/>
        </p:nvGrpSpPr>
        <p:grpSpPr>
          <a:xfrm>
            <a:off x="457200" y="573024"/>
            <a:ext cx="7073281" cy="640080"/>
            <a:chOff x="457200" y="573024"/>
            <a:chExt cx="7073281" cy="640080"/>
          </a:xfrm>
        </p:grpSpPr>
        <p:pic>
          <p:nvPicPr>
            <p:cNvPr id="3" name="Picture 2">
              <a:extLst>
                <a:ext uri="{FF2B5EF4-FFF2-40B4-BE49-F238E27FC236}">
                  <a16:creationId xmlns:a16="http://schemas.microsoft.com/office/drawing/2014/main" id="{62F0D75C-9278-FB93-B285-D163BBCB7153}"/>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5280FB87-6BA1-8ECB-9936-4C5259B68657}"/>
                </a:ext>
              </a:extLst>
            </p:cNvPr>
            <p:cNvSpPr txBox="1"/>
            <p:nvPr/>
          </p:nvSpPr>
          <p:spPr>
            <a:xfrm>
              <a:off x="1215932" y="621890"/>
              <a:ext cx="6314549" cy="461665"/>
            </a:xfrm>
            <a:prstGeom prst="rect">
              <a:avLst/>
            </a:prstGeom>
            <a:noFill/>
          </p:spPr>
          <p:txBody>
            <a:bodyPr wrap="none" rtlCol="0">
              <a:spAutoFit/>
            </a:bodyPr>
            <a:lstStyle/>
            <a:p>
              <a:r>
                <a:rPr lang="en-US" sz="2400">
                  <a:solidFill>
                    <a:srgbClr val="000000"/>
                  </a:solidFill>
                  <a:latin typeface="ATT Aleck Sans" panose="020B0503020203020204" pitchFamily="34" charset="0"/>
                </a:rPr>
                <a:t>Do regularly update and patch your devices.</a:t>
              </a:r>
              <a:endParaRPr lang="en-US" sz="2400">
                <a:solidFill>
                  <a:srgbClr val="000000"/>
                </a:solidFill>
                <a:latin typeface="Segoe UI Semilight" panose="020B0402040204020203" pitchFamily="34" charset="0"/>
              </a:endParaRPr>
            </a:p>
          </p:txBody>
        </p:sp>
      </p:grpSp>
      <p:pic>
        <p:nvPicPr>
          <p:cNvPr id="9" name="Picture 8">
            <a:extLst>
              <a:ext uri="{FF2B5EF4-FFF2-40B4-BE49-F238E27FC236}">
                <a16:creationId xmlns:a16="http://schemas.microsoft.com/office/drawing/2014/main" id="{900F14C2-1578-1D49-224C-18A41010513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240" y="1769373"/>
            <a:ext cx="7551913" cy="3657600"/>
          </a:xfrm>
          <a:prstGeom prst="rect">
            <a:avLst/>
          </a:prstGeom>
        </p:spPr>
      </p:pic>
    </p:spTree>
    <p:custDataLst>
      <p:tags r:id="rId1"/>
    </p:custDataLst>
    <p:extLst>
      <p:ext uri="{BB962C8B-B14F-4D97-AF65-F5344CB8AC3E}">
        <p14:creationId xmlns:p14="http://schemas.microsoft.com/office/powerpoint/2010/main" val="2188227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49F6C-AA65-B48F-680B-9287151EC3B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6892E4A-C836-0F72-546A-AD1622D90796}"/>
              </a:ext>
            </a:extLst>
          </p:cNvPr>
          <p:cNvSpPr>
            <a:spLocks noGrp="1"/>
          </p:cNvSpPr>
          <p:nvPr>
            <p:ph idx="1"/>
          </p:nvPr>
        </p:nvSpPr>
        <p:spPr/>
        <p:txBody>
          <a:bodyPr/>
          <a:lstStyle/>
          <a:p>
            <a:pPr marL="308610" lvl="1" indent="0">
              <a:buNone/>
            </a:pPr>
            <a:br>
              <a:rPr lang="en-US">
                <a:solidFill>
                  <a:schemeClr val="tx1"/>
                </a:solidFill>
              </a:rPr>
            </a:br>
            <a:br>
              <a:rPr lang="en-US">
                <a:solidFill>
                  <a:schemeClr val="tx1"/>
                </a:solidFill>
              </a:rPr>
            </a:br>
            <a:br>
              <a:rPr lang="en-US">
                <a:solidFill>
                  <a:schemeClr val="tx1"/>
                </a:solidFill>
              </a:rPr>
            </a:br>
            <a:endParaRPr lang="en-US">
              <a:solidFill>
                <a:schemeClr val="tx1"/>
              </a:solidFill>
            </a:endParaRPr>
          </a:p>
          <a:p>
            <a:pPr lvl="1"/>
            <a:endParaRPr lang="en-US">
              <a:solidFill>
                <a:schemeClr val="tx1"/>
              </a:solidFill>
            </a:endParaRPr>
          </a:p>
        </p:txBody>
      </p:sp>
      <p:sp>
        <p:nvSpPr>
          <p:cNvPr id="4" name="Slide Number Placeholder 3">
            <a:extLst>
              <a:ext uri="{FF2B5EF4-FFF2-40B4-BE49-F238E27FC236}">
                <a16:creationId xmlns:a16="http://schemas.microsoft.com/office/drawing/2014/main" id="{07581C75-06FB-60AB-9813-7B2CE1E5977A}"/>
              </a:ext>
            </a:extLst>
          </p:cNvPr>
          <p:cNvSpPr>
            <a:spLocks noGrp="1"/>
          </p:cNvSpPr>
          <p:nvPr>
            <p:ph type="sldNum" sz="quarter" idx="12"/>
          </p:nvPr>
        </p:nvSpPr>
        <p:spPr/>
        <p:txBody>
          <a:bodyPr/>
          <a:lstStyle/>
          <a:p>
            <a:fld id="{D852D4E8-E283-404D-80D7-3AF63315721A}" type="slidenum">
              <a:rPr lang="en-US" smtClean="0"/>
              <a:t>79</a:t>
            </a:fld>
            <a:endParaRPr lang="en-US"/>
          </a:p>
        </p:txBody>
      </p:sp>
      <p:grpSp>
        <p:nvGrpSpPr>
          <p:cNvPr id="7" name="Group 6">
            <a:extLst>
              <a:ext uri="{FF2B5EF4-FFF2-40B4-BE49-F238E27FC236}">
                <a16:creationId xmlns:a16="http://schemas.microsoft.com/office/drawing/2014/main" id="{265C9D3E-7692-80B5-DEE9-3D6213795E71}"/>
              </a:ext>
            </a:extLst>
          </p:cNvPr>
          <p:cNvGrpSpPr/>
          <p:nvPr/>
        </p:nvGrpSpPr>
        <p:grpSpPr>
          <a:xfrm>
            <a:off x="457200" y="573024"/>
            <a:ext cx="5871029" cy="640080"/>
            <a:chOff x="457200" y="573024"/>
            <a:chExt cx="5871029" cy="640080"/>
          </a:xfrm>
        </p:grpSpPr>
        <p:pic>
          <p:nvPicPr>
            <p:cNvPr id="3" name="Picture 2">
              <a:extLst>
                <a:ext uri="{FF2B5EF4-FFF2-40B4-BE49-F238E27FC236}">
                  <a16:creationId xmlns:a16="http://schemas.microsoft.com/office/drawing/2014/main" id="{816DCC0B-DD7D-3D56-7559-5DC79570F775}"/>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457200" y="573024"/>
              <a:ext cx="640080" cy="640080"/>
            </a:xfrm>
            <a:prstGeom prst="rect">
              <a:avLst/>
            </a:prstGeom>
          </p:spPr>
        </p:pic>
        <p:sp>
          <p:nvSpPr>
            <p:cNvPr id="6" name="TextBox 5">
              <a:extLst>
                <a:ext uri="{FF2B5EF4-FFF2-40B4-BE49-F238E27FC236}">
                  <a16:creationId xmlns:a16="http://schemas.microsoft.com/office/drawing/2014/main" id="{9941D023-E50E-8A6A-881F-03FA384F3E3B}"/>
                </a:ext>
              </a:extLst>
            </p:cNvPr>
            <p:cNvSpPr txBox="1"/>
            <p:nvPr/>
          </p:nvSpPr>
          <p:spPr>
            <a:xfrm>
              <a:off x="1215932" y="621890"/>
              <a:ext cx="5112297" cy="461665"/>
            </a:xfrm>
            <a:prstGeom prst="rect">
              <a:avLst/>
            </a:prstGeom>
            <a:noFill/>
          </p:spPr>
          <p:txBody>
            <a:bodyPr wrap="none" rtlCol="0">
              <a:spAutoFit/>
            </a:bodyPr>
            <a:lstStyle/>
            <a:p>
              <a:r>
                <a:rPr lang="en-US" sz="2400">
                  <a:solidFill>
                    <a:srgbClr val="000000"/>
                  </a:solidFill>
                  <a:latin typeface="ATT Aleck Sans" panose="020B0503020203020204" pitchFamily="34" charset="0"/>
                </a:rPr>
                <a:t>Do use multi-factor authentication.</a:t>
              </a:r>
              <a:endParaRPr lang="en-US" sz="2400">
                <a:solidFill>
                  <a:srgbClr val="000000"/>
                </a:solidFill>
                <a:latin typeface="Segoe UI Semilight" panose="020B0402040204020203" pitchFamily="34" charset="0"/>
              </a:endParaRPr>
            </a:p>
          </p:txBody>
        </p:sp>
      </p:grpSp>
      <p:pic>
        <p:nvPicPr>
          <p:cNvPr id="8" name="Picture 7">
            <a:extLst>
              <a:ext uri="{FF2B5EF4-FFF2-40B4-BE49-F238E27FC236}">
                <a16:creationId xmlns:a16="http://schemas.microsoft.com/office/drawing/2014/main" id="{0AFB6BD8-9C6A-BA9C-77D3-76F8CA4D90CE}"/>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79385" y="1428930"/>
            <a:ext cx="5185229" cy="5185229"/>
          </a:xfrm>
          <a:prstGeom prst="rect">
            <a:avLst/>
          </a:prstGeom>
        </p:spPr>
      </p:pic>
    </p:spTree>
    <p:custDataLst>
      <p:tags r:id="rId1"/>
    </p:custDataLst>
    <p:extLst>
      <p:ext uri="{BB962C8B-B14F-4D97-AF65-F5344CB8AC3E}">
        <p14:creationId xmlns:p14="http://schemas.microsoft.com/office/powerpoint/2010/main" val="801176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250FA-337B-888F-06AB-E9E7FD004BD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7AD469-7F77-B7E4-7E3F-60469C653B1E}"/>
              </a:ext>
            </a:extLst>
          </p:cNvPr>
          <p:cNvSpPr>
            <a:spLocks noGrp="1"/>
          </p:cNvSpPr>
          <p:nvPr>
            <p:ph type="sldNum" sz="quarter" idx="12"/>
          </p:nvPr>
        </p:nvSpPr>
        <p:spPr/>
        <p:txBody>
          <a:bodyPr/>
          <a:lstStyle/>
          <a:p>
            <a:fld id="{D852D4E8-E283-404D-80D7-3AF63315721A}" type="slidenum">
              <a:rPr lang="en-US" smtClean="0"/>
              <a:t>80</a:t>
            </a:fld>
            <a:endParaRPr lang="en-US"/>
          </a:p>
        </p:txBody>
      </p:sp>
      <p:sp>
        <p:nvSpPr>
          <p:cNvPr id="5" name="Title 1">
            <a:extLst>
              <a:ext uri="{FF2B5EF4-FFF2-40B4-BE49-F238E27FC236}">
                <a16:creationId xmlns:a16="http://schemas.microsoft.com/office/drawing/2014/main" id="{A615890E-8E1E-7680-EA69-0D12465C63F5}"/>
              </a:ext>
            </a:extLst>
          </p:cNvPr>
          <p:cNvSpPr>
            <a:spLocks noGrp="1"/>
          </p:cNvSpPr>
          <p:nvPr>
            <p:ph type="title"/>
          </p:nvPr>
        </p:nvSpPr>
        <p:spPr>
          <a:xfrm>
            <a:off x="457200" y="2590800"/>
            <a:ext cx="8183880" cy="1051560"/>
          </a:xfrm>
        </p:spPr>
        <p:txBody>
          <a:bodyPr>
            <a:normAutofit/>
          </a:bodyPr>
          <a:lstStyle/>
          <a:p>
            <a:pPr algn="ctr"/>
            <a:r>
              <a:rPr lang="en-US" sz="4800"/>
              <a:t>Activity #4</a:t>
            </a:r>
          </a:p>
        </p:txBody>
      </p:sp>
    </p:spTree>
    <p:extLst>
      <p:ext uri="{BB962C8B-B14F-4D97-AF65-F5344CB8AC3E}">
        <p14:creationId xmlns:p14="http://schemas.microsoft.com/office/powerpoint/2010/main" val="2072337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E913A-C3CD-3089-5C5A-0B72CE476EF5}"/>
            </a:ext>
          </a:extLst>
        </p:cNvPr>
        <p:cNvGrpSpPr/>
        <p:nvPr/>
      </p:nvGrpSpPr>
      <p:grpSpPr>
        <a:xfrm>
          <a:off x="0" y="0"/>
          <a:ext cx="0" cy="0"/>
          <a:chOff x="0" y="0"/>
          <a:chExt cx="0" cy="0"/>
        </a:xfrm>
      </p:grpSpPr>
      <p:sp>
        <p:nvSpPr>
          <p:cNvPr id="2" name="Slide Number Placeholder 1" hidden="1">
            <a:extLst>
              <a:ext uri="{FF2B5EF4-FFF2-40B4-BE49-F238E27FC236}">
                <a16:creationId xmlns:a16="http://schemas.microsoft.com/office/drawing/2014/main" id="{E8FC4226-01ED-31B7-C449-90C13BA7C215}"/>
              </a:ext>
            </a:extLst>
          </p:cNvPr>
          <p:cNvSpPr>
            <a:spLocks noGrp="1"/>
          </p:cNvSpPr>
          <p:nvPr>
            <p:ph type="sldNum" sz="quarter" idx="12"/>
          </p:nvPr>
        </p:nvSpPr>
        <p:spPr/>
        <p:txBody>
          <a:bodyPr/>
          <a:lstStyle/>
          <a:p>
            <a:pPr>
              <a:spcAft>
                <a:spcPts val="600"/>
              </a:spcAft>
            </a:pPr>
            <a:fld id="{D852D4E8-E283-404D-80D7-3AF63315721A}" type="slidenum">
              <a:rPr lang="en-US" smtClean="0"/>
              <a:pPr>
                <a:spcAft>
                  <a:spcPts val="600"/>
                </a:spcAft>
              </a:pPr>
              <a:t>81</a:t>
            </a:fld>
            <a:endParaRPr lang="en-US"/>
          </a:p>
        </p:txBody>
      </p:sp>
      <p:pic>
        <p:nvPicPr>
          <p:cNvPr id="15" name="Picture 14" descr="You received an email that claims you have won a prize. You think it is spam? What should you do? &#10;&#10;Reply and tell the sender to stop emailing &#10;&#10;Click the link to visit the website to see if it’s untrustworthy &#10;&#10;Click “Unsubscribe” &#10;&#10;Put it in the spam folder or ignore it.&#10;">
            <a:extLst>
              <a:ext uri="{FF2B5EF4-FFF2-40B4-BE49-F238E27FC236}">
                <a16:creationId xmlns:a16="http://schemas.microsoft.com/office/drawing/2014/main" id="{6D1BA58C-A90E-C224-05D2-532DC136799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81050" y="406400"/>
            <a:ext cx="7581900" cy="5664200"/>
          </a:xfrm>
          <a:prstGeom prst="rect">
            <a:avLst/>
          </a:prstGeom>
        </p:spPr>
      </p:pic>
      <p:sp>
        <p:nvSpPr>
          <p:cNvPr id="17" name="TextBox 16">
            <a:extLst>
              <a:ext uri="{FF2B5EF4-FFF2-40B4-BE49-F238E27FC236}">
                <a16:creationId xmlns:a16="http://schemas.microsoft.com/office/drawing/2014/main" id="{5D29EBDD-CB65-00D8-27D6-62AF0CFC42E6}"/>
              </a:ext>
            </a:extLst>
          </p:cNvPr>
          <p:cNvSpPr txBox="1"/>
          <p:nvPr/>
        </p:nvSpPr>
        <p:spPr>
          <a:xfrm>
            <a:off x="438150" y="6220767"/>
            <a:ext cx="7924800" cy="461665"/>
          </a:xfrm>
          <a:prstGeom prst="rect">
            <a:avLst/>
          </a:prstGeom>
          <a:noFill/>
        </p:spPr>
        <p:txBody>
          <a:bodyPr wrap="square">
            <a:spAutoFit/>
          </a:bodyPr>
          <a:lstStyle/>
          <a:p>
            <a:pPr marR="0" algn="l" rtl="0"/>
            <a:r>
              <a:rPr lang="en-US" sz="2400" b="0" i="0" u="none" strike="noStrike" baseline="0">
                <a:solidFill>
                  <a:srgbClr val="000000"/>
                </a:solidFill>
                <a:latin typeface="ATT Aleck Sans" panose="020B0503020203020204" pitchFamily="34" charset="0"/>
              </a:rPr>
              <a:t>2. Why are the other answers not correct?</a:t>
            </a:r>
          </a:p>
        </p:txBody>
      </p:sp>
      <p:sp>
        <p:nvSpPr>
          <p:cNvPr id="18" name="TextBox 17">
            <a:extLst>
              <a:ext uri="{FF2B5EF4-FFF2-40B4-BE49-F238E27FC236}">
                <a16:creationId xmlns:a16="http://schemas.microsoft.com/office/drawing/2014/main" id="{30368F6F-AF59-FD90-5D64-5B409F9F5A37}"/>
              </a:ext>
            </a:extLst>
          </p:cNvPr>
          <p:cNvSpPr txBox="1"/>
          <p:nvPr/>
        </p:nvSpPr>
        <p:spPr>
          <a:xfrm>
            <a:off x="147986" y="406400"/>
            <a:ext cx="580328" cy="461665"/>
          </a:xfrm>
          <a:prstGeom prst="rect">
            <a:avLst/>
          </a:prstGeom>
          <a:noFill/>
        </p:spPr>
        <p:txBody>
          <a:bodyPr wrap="square" rtlCol="0">
            <a:spAutoFit/>
          </a:bodyPr>
          <a:lstStyle/>
          <a:p>
            <a:r>
              <a:rPr lang="en-US" sz="2400">
                <a:solidFill>
                  <a:srgbClr val="000000"/>
                </a:solidFill>
                <a:latin typeface="ATT Aleck Sans" panose="020B0503020203020204" pitchFamily="34" charset="0"/>
              </a:rPr>
              <a:t> 1. </a:t>
            </a:r>
            <a:endParaRPr lang="en-US" sz="2400"/>
          </a:p>
        </p:txBody>
      </p:sp>
    </p:spTree>
    <p:extLst>
      <p:ext uri="{BB962C8B-B14F-4D97-AF65-F5344CB8AC3E}">
        <p14:creationId xmlns:p14="http://schemas.microsoft.com/office/powerpoint/2010/main" val="460256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896C5-2A9B-3742-A3CF-BC4767808F18}"/>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9A6CBA-18BB-957C-D40D-B26FF8B1A1A6}"/>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82</a:t>
            </a:fld>
            <a:endParaRPr lang="en-US"/>
          </a:p>
        </p:txBody>
      </p:sp>
      <p:pic>
        <p:nvPicPr>
          <p:cNvPr id="8" name="Picture 7">
            <a:extLst>
              <a:ext uri="{FF2B5EF4-FFF2-40B4-BE49-F238E27FC236}">
                <a16:creationId xmlns:a16="http://schemas.microsoft.com/office/drawing/2014/main" id="{B5845B68-02D2-5465-7077-82990872CD4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b="-2"/>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380D3167-B676-D88F-EF0D-799E13DCD57C}"/>
              </a:ext>
            </a:extLst>
          </p:cNvPr>
          <p:cNvSpPr>
            <a:spLocks noGrp="1"/>
          </p:cNvSpPr>
          <p:nvPr>
            <p:ph type="title"/>
          </p:nvPr>
        </p:nvSpPr>
        <p:spPr>
          <a:xfrm>
            <a:off x="457200" y="533400"/>
            <a:ext cx="8229600" cy="1066800"/>
          </a:xfrm>
        </p:spPr>
        <p:txBody>
          <a:bodyPr anchor="ctr">
            <a:normAutofit/>
          </a:bodyPr>
          <a:lstStyle/>
          <a:p>
            <a:r>
              <a:rPr lang="en-US" b="0" i="0" u="none" strike="noStrike" kern="1200" baseline="0"/>
              <a:t>Have I Been Scammed?</a:t>
            </a:r>
            <a:endParaRPr lang="en-US"/>
          </a:p>
        </p:txBody>
      </p:sp>
    </p:spTree>
    <p:extLst>
      <p:ext uri="{BB962C8B-B14F-4D97-AF65-F5344CB8AC3E}">
        <p14:creationId xmlns:p14="http://schemas.microsoft.com/office/powerpoint/2010/main" val="306832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D1151-787B-C0B6-299C-45C85B36AC0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A8357D6-80DD-C2F3-EE0A-EFBADC9FA65E}"/>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83</a:t>
            </a:fld>
            <a:endParaRPr lang="en-US"/>
          </a:p>
        </p:txBody>
      </p:sp>
      <p:sp>
        <p:nvSpPr>
          <p:cNvPr id="2" name="Content Placeholder 1">
            <a:extLst>
              <a:ext uri="{FF2B5EF4-FFF2-40B4-BE49-F238E27FC236}">
                <a16:creationId xmlns:a16="http://schemas.microsoft.com/office/drawing/2014/main" id="{134A2DE3-246B-1A08-52A1-47BF025B268C}"/>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57D87056-0209-11DB-D7B8-87F64C215B2A}"/>
              </a:ext>
            </a:extLst>
          </p:cNvPr>
          <p:cNvSpPr txBox="1"/>
          <p:nvPr/>
        </p:nvSpPr>
        <p:spPr>
          <a:xfrm>
            <a:off x="1148795" y="647099"/>
            <a:ext cx="7630615" cy="830997"/>
          </a:xfrm>
          <a:prstGeom prst="rect">
            <a:avLst/>
          </a:prstGeom>
          <a:noFill/>
        </p:spPr>
        <p:txBody>
          <a:bodyPr wrap="none" rtlCol="0">
            <a:spAutoFit/>
          </a:bodyPr>
          <a:lstStyle/>
          <a:p>
            <a:r>
              <a:rPr lang="en-US" sz="2400" b="0" i="0" u="none" strike="noStrike" kern="1200" baseline="0">
                <a:latin typeface="ATT Aleck Sans" panose="020B0503020203020204" pitchFamily="34" charset="0"/>
              </a:rPr>
              <a:t>Unexpected transactions on your bank or credit card </a:t>
            </a:r>
            <a:br>
              <a:rPr lang="en-US" sz="2400" b="0" i="0" u="none" strike="noStrike" kern="1200" baseline="0">
                <a:latin typeface="ATT Aleck Sans" panose="020B0503020203020204" pitchFamily="34" charset="0"/>
              </a:rPr>
            </a:br>
            <a:r>
              <a:rPr lang="en-US" sz="2400" b="0" i="0" u="none" strike="noStrike" kern="1200" baseline="0">
                <a:latin typeface="ATT Aleck Sans" panose="020B0503020203020204" pitchFamily="34" charset="0"/>
              </a:rPr>
              <a:t>statement.</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41768DCA-6C9E-559A-E4EC-A1DF75025396}"/>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11" name="Picture 10">
            <a:extLst>
              <a:ext uri="{FF2B5EF4-FFF2-40B4-BE49-F238E27FC236}">
                <a16:creationId xmlns:a16="http://schemas.microsoft.com/office/drawing/2014/main" id="{32BF15ED-02FA-B979-1BB2-1F982200C6AB}"/>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5800" y="2009296"/>
            <a:ext cx="7772400" cy="3693658"/>
          </a:xfrm>
          <a:prstGeom prst="rect">
            <a:avLst/>
          </a:prstGeom>
        </p:spPr>
      </p:pic>
    </p:spTree>
    <p:custDataLst>
      <p:tags r:id="rId1"/>
    </p:custDataLst>
    <p:extLst>
      <p:ext uri="{BB962C8B-B14F-4D97-AF65-F5344CB8AC3E}">
        <p14:creationId xmlns:p14="http://schemas.microsoft.com/office/powerpoint/2010/main" val="2198731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260D0-8AE3-F386-1397-58D624693EF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5AFF833-DFC1-0506-93B5-81BC3657B583}"/>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84</a:t>
            </a:fld>
            <a:endParaRPr lang="en-US"/>
          </a:p>
        </p:txBody>
      </p:sp>
      <p:sp>
        <p:nvSpPr>
          <p:cNvPr id="2" name="Content Placeholder 1">
            <a:extLst>
              <a:ext uri="{FF2B5EF4-FFF2-40B4-BE49-F238E27FC236}">
                <a16:creationId xmlns:a16="http://schemas.microsoft.com/office/drawing/2014/main" id="{18628838-CC38-03D1-E6C3-67B2BEA02D50}"/>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FF56E8C5-5E43-1B09-2256-197544003926}"/>
              </a:ext>
            </a:extLst>
          </p:cNvPr>
          <p:cNvSpPr txBox="1"/>
          <p:nvPr/>
        </p:nvSpPr>
        <p:spPr>
          <a:xfrm>
            <a:off x="1107094" y="831764"/>
            <a:ext cx="5213287"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The ite</a:t>
            </a:r>
            <a:r>
              <a:rPr lang="en-US" sz="2400">
                <a:latin typeface="ATT Aleck Sans" panose="020B0503020203020204" pitchFamily="34" charset="0"/>
              </a:rPr>
              <a:t>m you ordered did not arrive</a:t>
            </a:r>
            <a:r>
              <a:rPr lang="en-US" sz="2400" b="0" i="0" u="none" strike="noStrike" kern="1200" baseline="0">
                <a:latin typeface="ATT Aleck Sans" panose="020B0503020203020204" pitchFamily="34" charset="0"/>
              </a:rPr>
              <a:t>.</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4163BE77-AE9B-742F-B2B3-6F11698147B4}"/>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6" name="Picture 5">
            <a:extLst>
              <a:ext uri="{FF2B5EF4-FFF2-40B4-BE49-F238E27FC236}">
                <a16:creationId xmlns:a16="http://schemas.microsoft.com/office/drawing/2014/main" id="{0555DB36-2473-6860-51A1-036B8377D07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23160" y="1913221"/>
            <a:ext cx="4297680" cy="4297680"/>
          </a:xfrm>
          <a:prstGeom prst="rect">
            <a:avLst/>
          </a:prstGeom>
        </p:spPr>
      </p:pic>
    </p:spTree>
    <p:custDataLst>
      <p:tags r:id="rId1"/>
    </p:custDataLst>
    <p:extLst>
      <p:ext uri="{BB962C8B-B14F-4D97-AF65-F5344CB8AC3E}">
        <p14:creationId xmlns:p14="http://schemas.microsoft.com/office/powerpoint/2010/main" val="26492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B7060-CB25-5DE6-5831-BF1B06AFB74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476100F-045F-E165-B203-D1F6CE66BDAD}"/>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85</a:t>
            </a:fld>
            <a:endParaRPr lang="en-US"/>
          </a:p>
        </p:txBody>
      </p:sp>
      <p:sp>
        <p:nvSpPr>
          <p:cNvPr id="2" name="Content Placeholder 1">
            <a:extLst>
              <a:ext uri="{FF2B5EF4-FFF2-40B4-BE49-F238E27FC236}">
                <a16:creationId xmlns:a16="http://schemas.microsoft.com/office/drawing/2014/main" id="{D7E72619-33B6-BEBC-7971-0BA16EC35479}"/>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7B132145-42A5-F2E8-AB71-D95C8F11216B}"/>
              </a:ext>
            </a:extLst>
          </p:cNvPr>
          <p:cNvSpPr txBox="1"/>
          <p:nvPr/>
        </p:nvSpPr>
        <p:spPr>
          <a:xfrm>
            <a:off x="1107094" y="831764"/>
            <a:ext cx="5242141"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Unsuccessful account login warning.</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FDF807D1-C1F7-16A2-7F19-1F08394C23C7}"/>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7" name="Picture 6">
            <a:extLst>
              <a:ext uri="{FF2B5EF4-FFF2-40B4-BE49-F238E27FC236}">
                <a16:creationId xmlns:a16="http://schemas.microsoft.com/office/drawing/2014/main" id="{8EC08BC9-074F-D908-FE8A-2864D6EE64C6}"/>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757555" y="1600200"/>
            <a:ext cx="3037220" cy="4572000"/>
          </a:xfrm>
          <a:prstGeom prst="rect">
            <a:avLst/>
          </a:prstGeom>
        </p:spPr>
      </p:pic>
    </p:spTree>
    <p:custDataLst>
      <p:tags r:id="rId1"/>
    </p:custDataLst>
    <p:extLst>
      <p:ext uri="{BB962C8B-B14F-4D97-AF65-F5344CB8AC3E}">
        <p14:creationId xmlns:p14="http://schemas.microsoft.com/office/powerpoint/2010/main" val="617685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21C89-528D-7BAD-B8A8-6147B63CEB24}"/>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420B00E-C0E2-50C2-338C-8EC07F3D4A33}"/>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86</a:t>
            </a:fld>
            <a:endParaRPr lang="en-US"/>
          </a:p>
        </p:txBody>
      </p:sp>
      <p:sp>
        <p:nvSpPr>
          <p:cNvPr id="2" name="Content Placeholder 1">
            <a:extLst>
              <a:ext uri="{FF2B5EF4-FFF2-40B4-BE49-F238E27FC236}">
                <a16:creationId xmlns:a16="http://schemas.microsoft.com/office/drawing/2014/main" id="{4FE4FE6E-F45F-B8E8-8436-533543965131}"/>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C2263EAD-D2EE-CEC0-2BAC-4678B0EC9D18}"/>
              </a:ext>
            </a:extLst>
          </p:cNvPr>
          <p:cNvSpPr txBox="1"/>
          <p:nvPr/>
        </p:nvSpPr>
        <p:spPr>
          <a:xfrm>
            <a:off x="1107094" y="831764"/>
            <a:ext cx="4650632"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You can’t log into your account.</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6888217A-6F49-92BC-2BF9-C5E176B968F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6" name="Picture 5">
            <a:extLst>
              <a:ext uri="{FF2B5EF4-FFF2-40B4-BE49-F238E27FC236}">
                <a16:creationId xmlns:a16="http://schemas.microsoft.com/office/drawing/2014/main" id="{48127183-1817-7526-397B-CE7DC12E4575}"/>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5800" y="1809357"/>
            <a:ext cx="7772400" cy="3764388"/>
          </a:xfrm>
          <a:prstGeom prst="rect">
            <a:avLst/>
          </a:prstGeom>
        </p:spPr>
      </p:pic>
    </p:spTree>
    <p:custDataLst>
      <p:tags r:id="rId1"/>
    </p:custDataLst>
    <p:extLst>
      <p:ext uri="{BB962C8B-B14F-4D97-AF65-F5344CB8AC3E}">
        <p14:creationId xmlns:p14="http://schemas.microsoft.com/office/powerpoint/2010/main" val="47506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F3FB0-76DA-CA06-7BD3-ECF3AFE8C5A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D361813-407A-9F9C-3411-94A20A74061A}"/>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87</a:t>
            </a:fld>
            <a:endParaRPr lang="en-US"/>
          </a:p>
        </p:txBody>
      </p:sp>
      <p:sp>
        <p:nvSpPr>
          <p:cNvPr id="2" name="Content Placeholder 1">
            <a:extLst>
              <a:ext uri="{FF2B5EF4-FFF2-40B4-BE49-F238E27FC236}">
                <a16:creationId xmlns:a16="http://schemas.microsoft.com/office/drawing/2014/main" id="{873728D1-512C-C95F-E516-2F7F12492D2F}"/>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61DBC5E8-8746-57C9-F344-22CCC72AACB5}"/>
              </a:ext>
            </a:extLst>
          </p:cNvPr>
          <p:cNvSpPr txBox="1"/>
          <p:nvPr/>
        </p:nvSpPr>
        <p:spPr>
          <a:xfrm>
            <a:off x="1107094" y="831764"/>
            <a:ext cx="6646371"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You can’t withdraw money from your account.</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2CEDFC5D-BB20-8096-3607-44E12865167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7" name="Picture 6">
            <a:extLst>
              <a:ext uri="{FF2B5EF4-FFF2-40B4-BE49-F238E27FC236}">
                <a16:creationId xmlns:a16="http://schemas.microsoft.com/office/drawing/2014/main" id="{6AA11976-E16C-4C6B-4EB1-F1EE03143140}"/>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930292" y="1898564"/>
            <a:ext cx="5283415" cy="4297680"/>
          </a:xfrm>
          <a:prstGeom prst="rect">
            <a:avLst/>
          </a:prstGeom>
        </p:spPr>
      </p:pic>
    </p:spTree>
    <p:custDataLst>
      <p:tags r:id="rId1"/>
    </p:custDataLst>
    <p:extLst>
      <p:ext uri="{BB962C8B-B14F-4D97-AF65-F5344CB8AC3E}">
        <p14:creationId xmlns:p14="http://schemas.microsoft.com/office/powerpoint/2010/main" val="1681918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D5191-DB4E-B956-1B8E-AAE55E67881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53E53FF-84B4-A8AD-ED66-C65BA4AB6D55}"/>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88</a:t>
            </a:fld>
            <a:endParaRPr lang="en-US"/>
          </a:p>
        </p:txBody>
      </p:sp>
      <p:sp>
        <p:nvSpPr>
          <p:cNvPr id="2" name="Content Placeholder 1">
            <a:extLst>
              <a:ext uri="{FF2B5EF4-FFF2-40B4-BE49-F238E27FC236}">
                <a16:creationId xmlns:a16="http://schemas.microsoft.com/office/drawing/2014/main" id="{0349EFCA-428D-5EF1-B275-37669C484166}"/>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7D95B3F1-2E13-B5EA-CDB5-39780D1ABE11}"/>
              </a:ext>
            </a:extLst>
          </p:cNvPr>
          <p:cNvSpPr txBox="1"/>
          <p:nvPr/>
        </p:nvSpPr>
        <p:spPr>
          <a:xfrm>
            <a:off x="1107094" y="831764"/>
            <a:ext cx="7124066"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Person you were communicating with disappears.</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7C86EB15-374B-5FBA-7B5E-CFE93D6B6DB5}"/>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6" name="Picture 5">
            <a:extLst>
              <a:ext uri="{FF2B5EF4-FFF2-40B4-BE49-F238E27FC236}">
                <a16:creationId xmlns:a16="http://schemas.microsoft.com/office/drawing/2014/main" id="{04C65C83-ABBA-6058-1D6C-59CA6987FFBC}"/>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60240" y="1898564"/>
            <a:ext cx="5476975" cy="4297680"/>
          </a:xfrm>
          <a:prstGeom prst="rect">
            <a:avLst/>
          </a:prstGeom>
        </p:spPr>
      </p:pic>
    </p:spTree>
    <p:custDataLst>
      <p:tags r:id="rId1"/>
    </p:custDataLst>
    <p:extLst>
      <p:ext uri="{BB962C8B-B14F-4D97-AF65-F5344CB8AC3E}">
        <p14:creationId xmlns:p14="http://schemas.microsoft.com/office/powerpoint/2010/main" val="1121987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9A821-3A90-F0B3-F0A2-AB8605DA3C5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5E6DB82-388C-0BF1-D86A-7E6B706CD4B0}"/>
              </a:ext>
            </a:extLst>
          </p:cNvPr>
          <p:cNvSpPr>
            <a:spLocks noGrp="1"/>
          </p:cNvSpPr>
          <p:nvPr>
            <p:ph type="sldNum" sz="quarter" idx="12"/>
          </p:nvPr>
        </p:nvSpPr>
        <p:spPr/>
        <p:txBody>
          <a:bodyPr anchor="b">
            <a:normAutofit/>
          </a:bodyPr>
          <a:lstStyle/>
          <a:p>
            <a:pPr>
              <a:spcAft>
                <a:spcPts val="600"/>
              </a:spcAft>
            </a:pPr>
            <a:fld id="{D852D4E8-E283-404D-80D7-3AF63315721A}" type="slidenum">
              <a:rPr lang="en-US" smtClean="0"/>
              <a:pPr>
                <a:spcAft>
                  <a:spcPts val="600"/>
                </a:spcAft>
              </a:pPr>
              <a:t>89</a:t>
            </a:fld>
            <a:endParaRPr lang="en-US"/>
          </a:p>
        </p:txBody>
      </p:sp>
      <p:sp>
        <p:nvSpPr>
          <p:cNvPr id="3" name="Content Placeholder 2">
            <a:extLst>
              <a:ext uri="{FF2B5EF4-FFF2-40B4-BE49-F238E27FC236}">
                <a16:creationId xmlns:a16="http://schemas.microsoft.com/office/drawing/2014/main" id="{47EB839A-C5ED-72AD-6B35-5E93FC6A4B15}"/>
              </a:ext>
            </a:extLst>
          </p:cNvPr>
          <p:cNvSpPr>
            <a:spLocks noGrp="1"/>
          </p:cNvSpPr>
          <p:nvPr>
            <p:ph idx="1"/>
          </p:nvPr>
        </p:nvSpPr>
        <p:spPr>
          <a:xfrm>
            <a:off x="4343400" y="1600200"/>
            <a:ext cx="4800600" cy="4325112"/>
          </a:xfrm>
        </p:spPr>
        <p:txBody>
          <a:bodyPr/>
          <a:lstStyle/>
          <a:p>
            <a:r>
              <a:rPr lang="en-US" dirty="0">
                <a:solidFill>
                  <a:schemeClr val="tx1"/>
                </a:solidFill>
              </a:rPr>
              <a:t>Pop-up ads</a:t>
            </a:r>
            <a:br>
              <a:rPr lang="en-US" dirty="0">
                <a:solidFill>
                  <a:schemeClr val="tx1"/>
                </a:solidFill>
              </a:rPr>
            </a:br>
            <a:endParaRPr lang="en-US" dirty="0">
              <a:solidFill>
                <a:schemeClr val="tx1"/>
              </a:solidFill>
            </a:endParaRPr>
          </a:p>
          <a:p>
            <a:r>
              <a:rPr lang="en-US" dirty="0">
                <a:solidFill>
                  <a:schemeClr val="tx1"/>
                </a:solidFill>
              </a:rPr>
              <a:t>Pop-up windows are hard to close</a:t>
            </a:r>
            <a:br>
              <a:rPr lang="en-US" dirty="0">
                <a:solidFill>
                  <a:schemeClr val="tx1"/>
                </a:solidFill>
              </a:rPr>
            </a:br>
            <a:endParaRPr lang="en-US" dirty="0">
              <a:solidFill>
                <a:schemeClr val="tx1"/>
              </a:solidFill>
            </a:endParaRPr>
          </a:p>
          <a:p>
            <a:r>
              <a:rPr lang="en-US" dirty="0">
                <a:solidFill>
                  <a:schemeClr val="tx1"/>
                </a:solidFill>
              </a:rPr>
              <a:t>New or unfamiliar toolbar icons</a:t>
            </a:r>
            <a:br>
              <a:rPr lang="en-US" dirty="0">
                <a:solidFill>
                  <a:schemeClr val="tx1"/>
                </a:solidFill>
              </a:rPr>
            </a:br>
            <a:endParaRPr lang="en-US" dirty="0">
              <a:solidFill>
                <a:schemeClr val="tx1"/>
              </a:solidFill>
            </a:endParaRPr>
          </a:p>
          <a:p>
            <a:r>
              <a:rPr lang="en-US" dirty="0">
                <a:solidFill>
                  <a:schemeClr val="tx1"/>
                </a:solidFill>
              </a:rPr>
              <a:t>Response is not as fast</a:t>
            </a:r>
          </a:p>
        </p:txBody>
      </p:sp>
      <p:sp>
        <p:nvSpPr>
          <p:cNvPr id="2" name="Content Placeholder 1">
            <a:extLst>
              <a:ext uri="{FF2B5EF4-FFF2-40B4-BE49-F238E27FC236}">
                <a16:creationId xmlns:a16="http://schemas.microsoft.com/office/drawing/2014/main" id="{14F379AE-1165-C77F-1866-49B2945F9844}"/>
              </a:ext>
            </a:extLst>
          </p:cNvPr>
          <p:cNvSpPr>
            <a:spLocks noGrp="1"/>
          </p:cNvSpPr>
          <p:nvPr>
            <p:ph type="title"/>
          </p:nvPr>
        </p:nvSpPr>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7D644FC9-321E-06EB-08AE-E3AC3A6C7FC2}"/>
              </a:ext>
            </a:extLst>
          </p:cNvPr>
          <p:cNvSpPr txBox="1"/>
          <p:nvPr/>
        </p:nvSpPr>
        <p:spPr>
          <a:xfrm>
            <a:off x="1107094" y="831764"/>
            <a:ext cx="5080237" cy="461665"/>
          </a:xfrm>
          <a:prstGeom prst="rect">
            <a:avLst/>
          </a:prstGeom>
          <a:noFill/>
        </p:spPr>
        <p:txBody>
          <a:bodyPr wrap="none" lIns="91440" tIns="45720" rIns="91440" bIns="45720" rtlCol="0" anchor="t">
            <a:spAutoFit/>
          </a:bodyPr>
          <a:lstStyle/>
          <a:p>
            <a:r>
              <a:rPr lang="en-US" sz="2400" b="0" i="0" u="none" strike="noStrike" kern="1200" baseline="0" dirty="0">
                <a:latin typeface="ATT Aleck Sans"/>
                <a:cs typeface="ATT Aleck Sans"/>
              </a:rPr>
              <a:t>Signs of malware</a:t>
            </a:r>
            <a:r>
              <a:rPr lang="en-US" sz="2400" dirty="0">
                <a:latin typeface="ATT Aleck Sans"/>
                <a:cs typeface="ATT Aleck Sans"/>
              </a:rPr>
              <a:t> on the computer</a:t>
            </a:r>
            <a:r>
              <a:rPr lang="en-US" sz="2400" b="0" i="0" u="none" strike="noStrike" kern="1200" baseline="0" dirty="0">
                <a:latin typeface="ATT Aleck Sans"/>
                <a:cs typeface="ATT Aleck Sans"/>
              </a:rPr>
              <a:t>.</a:t>
            </a:r>
            <a:endParaRPr lang="en-US" sz="2400" dirty="0">
              <a:latin typeface="ATT Aleck Sans"/>
              <a:cs typeface="ATT Aleck Sans"/>
            </a:endParaRPr>
          </a:p>
        </p:txBody>
      </p:sp>
      <p:pic>
        <p:nvPicPr>
          <p:cNvPr id="5" name="Picture 4">
            <a:extLst>
              <a:ext uri="{FF2B5EF4-FFF2-40B4-BE49-F238E27FC236}">
                <a16:creationId xmlns:a16="http://schemas.microsoft.com/office/drawing/2014/main" id="{A34DBE80-276D-A028-F044-2DB48061FFCC}"/>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pic>
        <p:nvPicPr>
          <p:cNvPr id="7" name="Content Placeholder 5">
            <a:extLst>
              <a:ext uri="{FF2B5EF4-FFF2-40B4-BE49-F238E27FC236}">
                <a16:creationId xmlns:a16="http://schemas.microsoft.com/office/drawing/2014/main" id="{44BDC9CA-8C9D-F615-DA4A-B06CD2FF2F19}"/>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415704" y="1681001"/>
            <a:ext cx="3927696" cy="3206675"/>
          </a:xfrm>
          <a:prstGeom prst="rect">
            <a:avLst/>
          </a:prstGeom>
        </p:spPr>
      </p:pic>
    </p:spTree>
    <p:custDataLst>
      <p:tags r:id="rId1"/>
    </p:custDataLst>
    <p:extLst>
      <p:ext uri="{BB962C8B-B14F-4D97-AF65-F5344CB8AC3E}">
        <p14:creationId xmlns:p14="http://schemas.microsoft.com/office/powerpoint/2010/main" val="406346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C3ADFE1-72BE-FB2E-0243-FBBAD20A130D}"/>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90</a:t>
            </a:fld>
            <a:endParaRPr lang="en-US"/>
          </a:p>
        </p:txBody>
      </p:sp>
      <p:pic>
        <p:nvPicPr>
          <p:cNvPr id="6" name="Picture 5">
            <a:extLst>
              <a:ext uri="{FF2B5EF4-FFF2-40B4-BE49-F238E27FC236}">
                <a16:creationId xmlns:a16="http://schemas.microsoft.com/office/drawing/2014/main" id="{F3AC4A9E-EFA8-FDB2-3A4A-0645590DFB7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57200" y="1639824"/>
            <a:ext cx="8229600" cy="4325112"/>
          </a:xfrm>
          <a:prstGeom prst="rect">
            <a:avLst/>
          </a:prstGeom>
          <a:noFill/>
        </p:spPr>
      </p:pic>
      <p:sp>
        <p:nvSpPr>
          <p:cNvPr id="4" name="Title 3">
            <a:extLst>
              <a:ext uri="{FF2B5EF4-FFF2-40B4-BE49-F238E27FC236}">
                <a16:creationId xmlns:a16="http://schemas.microsoft.com/office/drawing/2014/main" id="{A352A476-483D-D454-46E3-7385B2289480}"/>
              </a:ext>
            </a:extLst>
          </p:cNvPr>
          <p:cNvSpPr>
            <a:spLocks noGrp="1"/>
          </p:cNvSpPr>
          <p:nvPr>
            <p:ph type="title"/>
          </p:nvPr>
        </p:nvSpPr>
        <p:spPr>
          <a:xfrm>
            <a:off x="457200" y="533400"/>
            <a:ext cx="8229600" cy="1066800"/>
          </a:xfrm>
        </p:spPr>
        <p:txBody>
          <a:bodyPr anchor="ctr">
            <a:normAutofit/>
          </a:bodyPr>
          <a:lstStyle/>
          <a:p>
            <a:r>
              <a:rPr lang="en-US"/>
              <a:t>How to Report Scams</a:t>
            </a:r>
          </a:p>
        </p:txBody>
      </p:sp>
    </p:spTree>
    <p:extLst>
      <p:ext uri="{BB962C8B-B14F-4D97-AF65-F5344CB8AC3E}">
        <p14:creationId xmlns:p14="http://schemas.microsoft.com/office/powerpoint/2010/main" val="633052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CDB42-F740-4887-80F3-E62A6033AF9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5FB73AC-2BCB-AD9E-075B-129B9A094168}"/>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91</a:t>
            </a:fld>
            <a:endParaRPr lang="en-US"/>
          </a:p>
        </p:txBody>
      </p:sp>
      <p:sp>
        <p:nvSpPr>
          <p:cNvPr id="2" name="Content Placeholder 1">
            <a:extLst>
              <a:ext uri="{FF2B5EF4-FFF2-40B4-BE49-F238E27FC236}">
                <a16:creationId xmlns:a16="http://schemas.microsoft.com/office/drawing/2014/main" id="{5FBF31DA-8846-B36A-3BB1-F3ADA6928E73}"/>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sp>
        <p:nvSpPr>
          <p:cNvPr id="9" name="TextBox 8">
            <a:extLst>
              <a:ext uri="{FF2B5EF4-FFF2-40B4-BE49-F238E27FC236}">
                <a16:creationId xmlns:a16="http://schemas.microsoft.com/office/drawing/2014/main" id="{542B63BD-5E8D-7040-9194-5C93920B301D}"/>
              </a:ext>
            </a:extLst>
          </p:cNvPr>
          <p:cNvSpPr txBox="1"/>
          <p:nvPr/>
        </p:nvSpPr>
        <p:spPr>
          <a:xfrm>
            <a:off x="1107094" y="831764"/>
            <a:ext cx="3754554"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Contact the organization.</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EFF9C5FA-8C4F-7013-2706-465BF8CCC570}"/>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sp>
        <p:nvSpPr>
          <p:cNvPr id="7" name="Rounded Rectangle 6">
            <a:extLst>
              <a:ext uri="{FF2B5EF4-FFF2-40B4-BE49-F238E27FC236}">
                <a16:creationId xmlns:a16="http://schemas.microsoft.com/office/drawing/2014/main" id="{93AA9E8E-3EE4-6763-E25B-DC812B54980F}"/>
              </a:ext>
            </a:extLst>
          </p:cNvPr>
          <p:cNvSpPr/>
          <p:nvPr/>
        </p:nvSpPr>
        <p:spPr>
          <a:xfrm>
            <a:off x="2593189" y="5863463"/>
            <a:ext cx="3607998"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67A1F19-F91C-E55A-6297-22C0F28C4620}"/>
              </a:ext>
            </a:extLst>
          </p:cNvPr>
          <p:cNvSpPr txBox="1"/>
          <p:nvPr/>
        </p:nvSpPr>
        <p:spPr>
          <a:xfrm>
            <a:off x="2593189" y="6022563"/>
            <a:ext cx="3607998" cy="400110"/>
          </a:xfrm>
          <a:prstGeom prst="rect">
            <a:avLst/>
          </a:prstGeom>
          <a:noFill/>
        </p:spPr>
        <p:txBody>
          <a:bodyPr wrap="square" rtlCol="0">
            <a:spAutoFit/>
          </a:bodyPr>
          <a:lstStyle/>
          <a:p>
            <a:pPr algn="ctr" rtl="0"/>
            <a:r>
              <a:rPr lang="en-US" sz="2000" b="0" i="0" u="none" strike="noStrike" kern="1200" baseline="0" err="1">
                <a:solidFill>
                  <a:schemeClr val="bg1"/>
                </a:solidFill>
                <a:latin typeface="ATT Aleck Sans" panose="020B0503020203020204" pitchFamily="34" charset="0"/>
              </a:rPr>
              <a:t>phishing@irs.gov</a:t>
            </a:r>
            <a:r>
              <a:rPr lang="en-US" sz="2000" b="0" i="0" u="none" strike="noStrike" kern="1200" baseline="0">
                <a:solidFill>
                  <a:schemeClr val="bg1"/>
                </a:solidFill>
                <a:latin typeface="ATT Aleck Sans" panose="020B0503020203020204" pitchFamily="34" charset="0"/>
              </a:rPr>
              <a:t> </a:t>
            </a:r>
            <a:endParaRPr lang="en-US">
              <a:solidFill>
                <a:schemeClr val="bg1"/>
              </a:solidFill>
            </a:endParaRPr>
          </a:p>
        </p:txBody>
      </p:sp>
      <p:pic>
        <p:nvPicPr>
          <p:cNvPr id="11" name="Picture 10">
            <a:extLst>
              <a:ext uri="{FF2B5EF4-FFF2-40B4-BE49-F238E27FC236}">
                <a16:creationId xmlns:a16="http://schemas.microsoft.com/office/drawing/2014/main" id="{54253B78-D377-CE02-D610-275FBA12E0A3}"/>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124888" y="1505688"/>
            <a:ext cx="4544599" cy="4239877"/>
          </a:xfrm>
          <a:prstGeom prst="rect">
            <a:avLst/>
          </a:prstGeom>
          <a:ln>
            <a:solidFill>
              <a:schemeClr val="bg2">
                <a:lumMod val="50000"/>
              </a:schemeClr>
            </a:solidFill>
          </a:ln>
        </p:spPr>
      </p:pic>
    </p:spTree>
    <p:custDataLst>
      <p:tags r:id="rId1"/>
    </p:custDataLst>
    <p:extLst>
      <p:ext uri="{BB962C8B-B14F-4D97-AF65-F5344CB8AC3E}">
        <p14:creationId xmlns:p14="http://schemas.microsoft.com/office/powerpoint/2010/main" val="2919240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A3CFA-5864-905E-0ACC-E42EFA52627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F68A996-DD87-6627-61DD-FA31ACC0AE6E}"/>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92</a:t>
            </a:fld>
            <a:endParaRPr lang="en-US"/>
          </a:p>
        </p:txBody>
      </p:sp>
      <p:sp>
        <p:nvSpPr>
          <p:cNvPr id="2" name="Content Placeholder 1">
            <a:extLst>
              <a:ext uri="{FF2B5EF4-FFF2-40B4-BE49-F238E27FC236}">
                <a16:creationId xmlns:a16="http://schemas.microsoft.com/office/drawing/2014/main" id="{60A0C838-5AC4-BFCD-1790-637639E8D258}"/>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1" name="Group 10">
            <a:extLst>
              <a:ext uri="{FF2B5EF4-FFF2-40B4-BE49-F238E27FC236}">
                <a16:creationId xmlns:a16="http://schemas.microsoft.com/office/drawing/2014/main" id="{BDB2E72F-A13E-7134-086B-E6A0E74FB423}"/>
              </a:ext>
              <a:ext uri="{C183D7F6-B498-43B3-948B-1728B52AA6E4}">
                <adec:decorative xmlns:adec="http://schemas.microsoft.com/office/drawing/2017/decorative" val="0"/>
              </a:ext>
            </a:extLst>
          </p:cNvPr>
          <p:cNvGrpSpPr/>
          <p:nvPr/>
        </p:nvGrpSpPr>
        <p:grpSpPr>
          <a:xfrm>
            <a:off x="457200" y="742557"/>
            <a:ext cx="7265808" cy="640080"/>
            <a:chOff x="457200" y="742557"/>
            <a:chExt cx="7265808" cy="640080"/>
          </a:xfrm>
        </p:grpSpPr>
        <p:sp>
          <p:nvSpPr>
            <p:cNvPr id="9" name="TextBox 8">
              <a:extLst>
                <a:ext uri="{FF2B5EF4-FFF2-40B4-BE49-F238E27FC236}">
                  <a16:creationId xmlns:a16="http://schemas.microsoft.com/office/drawing/2014/main" id="{DD8B7F93-7F0C-8187-D3EF-64541D683CFD}"/>
                </a:ext>
              </a:extLst>
            </p:cNvPr>
            <p:cNvSpPr txBox="1"/>
            <p:nvPr/>
          </p:nvSpPr>
          <p:spPr>
            <a:xfrm>
              <a:off x="1107094" y="831764"/>
              <a:ext cx="6615914"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Contact your bank and credit card companies.</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CFB78CF0-98DD-ADF6-A9A4-60FC736DA030}"/>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grpSp>
        <p:nvGrpSpPr>
          <p:cNvPr id="10" name="Group 9" descr="A man is looking at his smartphone and says I didn't buy that!">
            <a:extLst>
              <a:ext uri="{FF2B5EF4-FFF2-40B4-BE49-F238E27FC236}">
                <a16:creationId xmlns:a16="http://schemas.microsoft.com/office/drawing/2014/main" id="{BAEC2A4C-9EC8-C21E-3DBC-5027AE7073B2}"/>
              </a:ext>
            </a:extLst>
          </p:cNvPr>
          <p:cNvGrpSpPr/>
          <p:nvPr/>
        </p:nvGrpSpPr>
        <p:grpSpPr>
          <a:xfrm>
            <a:off x="1332216" y="1676617"/>
            <a:ext cx="6479568" cy="4341706"/>
            <a:chOff x="1332216" y="1676617"/>
            <a:chExt cx="6479568" cy="4341706"/>
          </a:xfrm>
        </p:grpSpPr>
        <p:pic>
          <p:nvPicPr>
            <p:cNvPr id="6" name="Picture 5" descr="A person looking at his phone in a kitchen&#10;&#10;AI-generated content may be incorrect.">
              <a:extLst>
                <a:ext uri="{FF2B5EF4-FFF2-40B4-BE49-F238E27FC236}">
                  <a16:creationId xmlns:a16="http://schemas.microsoft.com/office/drawing/2014/main" id="{1D37A2BB-A0E2-7BC3-07DC-B3D983D28F9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32216" y="1676617"/>
              <a:ext cx="6479568" cy="4341706"/>
            </a:xfrm>
            <a:prstGeom prst="rect">
              <a:avLst/>
            </a:prstGeom>
          </p:spPr>
        </p:pic>
        <p:sp>
          <p:nvSpPr>
            <p:cNvPr id="7" name="Thought Bubble: Cloud 13">
              <a:extLst>
                <a:ext uri="{FF2B5EF4-FFF2-40B4-BE49-F238E27FC236}">
                  <a16:creationId xmlns:a16="http://schemas.microsoft.com/office/drawing/2014/main" id="{9716324E-C9D2-E4BE-D666-28D6DC3FE35B}"/>
                </a:ext>
              </a:extLst>
            </p:cNvPr>
            <p:cNvSpPr/>
            <p:nvPr/>
          </p:nvSpPr>
          <p:spPr>
            <a:xfrm rot="420000">
              <a:off x="3846304" y="1733237"/>
              <a:ext cx="2253497" cy="1148417"/>
            </a:xfrm>
            <a:prstGeom prst="cloudCallou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ea typeface="Calibri"/>
                  <a:cs typeface="Calibri"/>
                </a:rPr>
                <a:t>I didn't buy that!</a:t>
              </a:r>
            </a:p>
          </p:txBody>
        </p:sp>
      </p:grpSp>
    </p:spTree>
    <p:custDataLst>
      <p:tags r:id="rId1"/>
    </p:custDataLst>
    <p:extLst>
      <p:ext uri="{BB962C8B-B14F-4D97-AF65-F5344CB8AC3E}">
        <p14:creationId xmlns:p14="http://schemas.microsoft.com/office/powerpoint/2010/main" val="266723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E373A-4D4B-C5BC-BE93-F836CB84606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2685517-2AE1-9F34-58BA-63749F9A2D26}"/>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93</a:t>
            </a:fld>
            <a:endParaRPr lang="en-US"/>
          </a:p>
        </p:txBody>
      </p:sp>
      <p:sp>
        <p:nvSpPr>
          <p:cNvPr id="2" name="Content Placeholder 1">
            <a:extLst>
              <a:ext uri="{FF2B5EF4-FFF2-40B4-BE49-F238E27FC236}">
                <a16:creationId xmlns:a16="http://schemas.microsoft.com/office/drawing/2014/main" id="{FF32CE1B-CAD1-7B34-60E8-7B72B4A8AC9F}"/>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2BB233F6-AE95-F379-DF7F-8A074B4DB995}"/>
              </a:ext>
            </a:extLst>
          </p:cNvPr>
          <p:cNvGrpSpPr/>
          <p:nvPr/>
        </p:nvGrpSpPr>
        <p:grpSpPr>
          <a:xfrm>
            <a:off x="457200" y="742557"/>
            <a:ext cx="4407654" cy="640080"/>
            <a:chOff x="457200" y="742557"/>
            <a:chExt cx="4407654" cy="640080"/>
          </a:xfrm>
        </p:grpSpPr>
        <p:sp>
          <p:nvSpPr>
            <p:cNvPr id="9" name="TextBox 8">
              <a:extLst>
                <a:ext uri="{FF2B5EF4-FFF2-40B4-BE49-F238E27FC236}">
                  <a16:creationId xmlns:a16="http://schemas.microsoft.com/office/drawing/2014/main" id="{BAF39304-CD99-83E7-4F8B-C9B6286F35AD}"/>
                </a:ext>
              </a:extLst>
            </p:cNvPr>
            <p:cNvSpPr txBox="1"/>
            <p:nvPr/>
          </p:nvSpPr>
          <p:spPr>
            <a:xfrm>
              <a:off x="1107094" y="831764"/>
              <a:ext cx="3757760"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Freeze your credit report.</a:t>
              </a:r>
              <a:endParaRPr lang="en-US" sz="2400">
                <a:cs typeface="ATT Aleck Sans" panose="020B0503020203020204" pitchFamily="34" charset="0"/>
              </a:endParaRPr>
            </a:p>
          </p:txBody>
        </p:sp>
        <p:pic>
          <p:nvPicPr>
            <p:cNvPr id="5" name="Picture 4">
              <a:extLst>
                <a:ext uri="{FF2B5EF4-FFF2-40B4-BE49-F238E27FC236}">
                  <a16:creationId xmlns:a16="http://schemas.microsoft.com/office/drawing/2014/main" id="{C7850F3F-BB16-64EF-72C5-D6880F31430E}"/>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pic>
        <p:nvPicPr>
          <p:cNvPr id="8" name="Picture 7">
            <a:extLst>
              <a:ext uri="{FF2B5EF4-FFF2-40B4-BE49-F238E27FC236}">
                <a16:creationId xmlns:a16="http://schemas.microsoft.com/office/drawing/2014/main" id="{C33697E0-35B2-1B32-C7A9-BCD010D03376}"/>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8229" y="1689407"/>
            <a:ext cx="5007541" cy="4609793"/>
          </a:xfrm>
          <a:prstGeom prst="rect">
            <a:avLst/>
          </a:prstGeom>
        </p:spPr>
      </p:pic>
    </p:spTree>
    <p:custDataLst>
      <p:tags r:id="rId1"/>
    </p:custDataLst>
    <p:extLst>
      <p:ext uri="{BB962C8B-B14F-4D97-AF65-F5344CB8AC3E}">
        <p14:creationId xmlns:p14="http://schemas.microsoft.com/office/powerpoint/2010/main" val="4041916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B9EBB-42A5-C81E-7F00-EF0C479A945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ECAE35-BE7D-E478-8DE9-884A4907614B}"/>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94</a:t>
            </a:fld>
            <a:endParaRPr lang="en-US"/>
          </a:p>
        </p:txBody>
      </p:sp>
      <p:pic>
        <p:nvPicPr>
          <p:cNvPr id="6" name="Picture 5">
            <a:extLst>
              <a:ext uri="{FF2B5EF4-FFF2-40B4-BE49-F238E27FC236}">
                <a16:creationId xmlns:a16="http://schemas.microsoft.com/office/drawing/2014/main" id="{B46AC5FA-20DE-23EA-24A8-135610431487}"/>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32216" y="1639824"/>
            <a:ext cx="6479568" cy="4325112"/>
          </a:xfrm>
          <a:prstGeom prst="rect">
            <a:avLst/>
          </a:prstGeom>
          <a:noFill/>
        </p:spPr>
      </p:pic>
      <p:sp>
        <p:nvSpPr>
          <p:cNvPr id="2" name="Content Placeholder 1">
            <a:extLst>
              <a:ext uri="{FF2B5EF4-FFF2-40B4-BE49-F238E27FC236}">
                <a16:creationId xmlns:a16="http://schemas.microsoft.com/office/drawing/2014/main" id="{3DD5C158-27B9-8408-1804-0F51D7F554B8}"/>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85EC39FC-A762-F771-8699-468B9A59C59B}"/>
              </a:ext>
            </a:extLst>
          </p:cNvPr>
          <p:cNvGrpSpPr/>
          <p:nvPr/>
        </p:nvGrpSpPr>
        <p:grpSpPr>
          <a:xfrm>
            <a:off x="457200" y="742557"/>
            <a:ext cx="4099877" cy="640080"/>
            <a:chOff x="457200" y="742557"/>
            <a:chExt cx="4099877" cy="640080"/>
          </a:xfrm>
        </p:grpSpPr>
        <p:sp>
          <p:nvSpPr>
            <p:cNvPr id="11" name="TextBox 10">
              <a:extLst>
                <a:ext uri="{FF2B5EF4-FFF2-40B4-BE49-F238E27FC236}">
                  <a16:creationId xmlns:a16="http://schemas.microsoft.com/office/drawing/2014/main" id="{03356104-30E2-BC0A-FF7C-936DB47F17ED}"/>
                </a:ext>
              </a:extLst>
            </p:cNvPr>
            <p:cNvSpPr txBox="1"/>
            <p:nvPr/>
          </p:nvSpPr>
          <p:spPr>
            <a:xfrm>
              <a:off x="1107094" y="831764"/>
              <a:ext cx="3449983"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Change your password.</a:t>
              </a:r>
              <a:endParaRPr lang="en-US" sz="2400">
                <a:cs typeface="ATT Aleck Sans" panose="020B0503020203020204" pitchFamily="34" charset="0"/>
              </a:endParaRPr>
            </a:p>
          </p:txBody>
        </p:sp>
        <p:pic>
          <p:nvPicPr>
            <p:cNvPr id="12" name="Picture 11">
              <a:extLst>
                <a:ext uri="{FF2B5EF4-FFF2-40B4-BE49-F238E27FC236}">
                  <a16:creationId xmlns:a16="http://schemas.microsoft.com/office/drawing/2014/main" id="{BD8FF6C1-C353-F541-A652-EC45F170F9C2}"/>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spTree>
    <p:custDataLst>
      <p:tags r:id="rId1"/>
    </p:custDataLst>
    <p:extLst>
      <p:ext uri="{BB962C8B-B14F-4D97-AF65-F5344CB8AC3E}">
        <p14:creationId xmlns:p14="http://schemas.microsoft.com/office/powerpoint/2010/main" val="3415717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C35B0-6262-938F-BAA2-F5957815719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CC853F4-2C19-DA8A-EC5D-C2011BA8AE9C}"/>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95</a:t>
            </a:fld>
            <a:endParaRPr lang="en-US"/>
          </a:p>
        </p:txBody>
      </p:sp>
      <p:sp>
        <p:nvSpPr>
          <p:cNvPr id="2" name="Content Placeholder 1">
            <a:extLst>
              <a:ext uri="{FF2B5EF4-FFF2-40B4-BE49-F238E27FC236}">
                <a16:creationId xmlns:a16="http://schemas.microsoft.com/office/drawing/2014/main" id="{EA5623F2-D59F-FD27-8891-F770F9FEBBF2}"/>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E2D4C4EE-0734-7229-6AF7-8EC0E61B309A}"/>
              </a:ext>
            </a:extLst>
          </p:cNvPr>
          <p:cNvGrpSpPr/>
          <p:nvPr/>
        </p:nvGrpSpPr>
        <p:grpSpPr>
          <a:xfrm>
            <a:off x="457200" y="742557"/>
            <a:ext cx="4919011" cy="640080"/>
            <a:chOff x="457200" y="742557"/>
            <a:chExt cx="4919011" cy="640080"/>
          </a:xfrm>
        </p:grpSpPr>
        <p:sp>
          <p:nvSpPr>
            <p:cNvPr id="11" name="TextBox 10">
              <a:extLst>
                <a:ext uri="{FF2B5EF4-FFF2-40B4-BE49-F238E27FC236}">
                  <a16:creationId xmlns:a16="http://schemas.microsoft.com/office/drawing/2014/main" id="{9C10F414-6886-89DB-6948-275464580C27}"/>
                </a:ext>
              </a:extLst>
            </p:cNvPr>
            <p:cNvSpPr txBox="1"/>
            <p:nvPr/>
          </p:nvSpPr>
          <p:spPr>
            <a:xfrm>
              <a:off x="1107094" y="831764"/>
              <a:ext cx="4269117" cy="461665"/>
            </a:xfrm>
            <a:prstGeom prst="rect">
              <a:avLst/>
            </a:prstGeom>
            <a:noFill/>
          </p:spPr>
          <p:txBody>
            <a:bodyPr wrap="none" lIns="91440" tIns="45720" rIns="91440" bIns="45720" rtlCol="0" anchor="t">
              <a:spAutoFit/>
            </a:bodyPr>
            <a:lstStyle/>
            <a:p>
              <a:r>
                <a:rPr lang="en-US" sz="2400" b="0" i="0" u="none" strike="noStrike" kern="1200" baseline="0" dirty="0">
                  <a:latin typeface="ATT Aleck Sans"/>
                  <a:cs typeface="ATT Aleck Sans"/>
                </a:rPr>
                <a:t>File a complaint</a:t>
              </a:r>
              <a:r>
                <a:rPr lang="en-US" sz="2400" dirty="0">
                  <a:latin typeface="ATT Aleck Sans"/>
                  <a:cs typeface="ATT Aleck Sans"/>
                </a:rPr>
                <a:t> with the FTC</a:t>
              </a:r>
              <a:r>
                <a:rPr lang="en-US" sz="2400" b="0" i="0" u="none" strike="noStrike" kern="1200" baseline="0" dirty="0">
                  <a:latin typeface="ATT Aleck Sans"/>
                  <a:cs typeface="ATT Aleck Sans"/>
                </a:rPr>
                <a:t>.</a:t>
              </a:r>
              <a:endParaRPr lang="en-US" sz="2400" dirty="0">
                <a:latin typeface="ATT Aleck Sans"/>
                <a:cs typeface="ATT Aleck Sans"/>
              </a:endParaRPr>
            </a:p>
          </p:txBody>
        </p:sp>
        <p:pic>
          <p:nvPicPr>
            <p:cNvPr id="12" name="Picture 11">
              <a:extLst>
                <a:ext uri="{FF2B5EF4-FFF2-40B4-BE49-F238E27FC236}">
                  <a16:creationId xmlns:a16="http://schemas.microsoft.com/office/drawing/2014/main" id="{F1BC34C4-1E44-4D43-1788-B8D20196997B}"/>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pic>
        <p:nvPicPr>
          <p:cNvPr id="5" name="Picture 4" descr="A screenshot of the Federal Trade Commission web page.&#10;&#10;">
            <a:extLst>
              <a:ext uri="{FF2B5EF4-FFF2-40B4-BE49-F238E27FC236}">
                <a16:creationId xmlns:a16="http://schemas.microsoft.com/office/drawing/2014/main" id="{699C10A9-4A19-3F59-1A3B-182B9856D5B0}"/>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332216" y="1676618"/>
            <a:ext cx="6608064" cy="4105618"/>
          </a:xfrm>
          <a:prstGeom prst="rect">
            <a:avLst/>
          </a:prstGeom>
          <a:ln>
            <a:solidFill>
              <a:schemeClr val="bg2">
                <a:lumMod val="50000"/>
              </a:schemeClr>
            </a:solidFill>
          </a:ln>
        </p:spPr>
      </p:pic>
      <p:sp>
        <p:nvSpPr>
          <p:cNvPr id="13" name="Rounded Rectangle 12">
            <a:extLst>
              <a:ext uri="{FF2B5EF4-FFF2-40B4-BE49-F238E27FC236}">
                <a16:creationId xmlns:a16="http://schemas.microsoft.com/office/drawing/2014/main" id="{6D16558B-CDC1-7B13-E7FA-8CBFF69C27BE}"/>
              </a:ext>
            </a:extLst>
          </p:cNvPr>
          <p:cNvSpPr/>
          <p:nvPr/>
        </p:nvSpPr>
        <p:spPr>
          <a:xfrm>
            <a:off x="2835237" y="5861199"/>
            <a:ext cx="3607998"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C3B4B7EC-A9A4-BACA-0E10-477AB334C356}"/>
              </a:ext>
            </a:extLst>
          </p:cNvPr>
          <p:cNvSpPr txBox="1"/>
          <p:nvPr/>
        </p:nvSpPr>
        <p:spPr>
          <a:xfrm>
            <a:off x="2835237" y="6026236"/>
            <a:ext cx="3607998" cy="400110"/>
          </a:xfrm>
          <a:prstGeom prst="rect">
            <a:avLst/>
          </a:prstGeom>
          <a:noFill/>
        </p:spPr>
        <p:txBody>
          <a:bodyPr wrap="square" rtlCol="0">
            <a:spAutoFit/>
          </a:bodyPr>
          <a:lstStyle/>
          <a:p>
            <a:pPr algn="ctr" rtl="0"/>
            <a:r>
              <a:rPr lang="en-US" sz="2000" b="0" i="0" u="none" strike="noStrike" kern="1200" baseline="0">
                <a:solidFill>
                  <a:srgbClr val="FFFFFF"/>
                </a:solidFill>
                <a:latin typeface="Calibri" panose="020F0502020204030204" pitchFamily="34" charset="0"/>
              </a:rPr>
              <a:t>https://</a:t>
            </a:r>
            <a:r>
              <a:rPr lang="en-US" sz="2000" err="1">
                <a:solidFill>
                  <a:srgbClr val="FFFFFF"/>
                </a:solidFill>
                <a:latin typeface="Calibri" panose="020F0502020204030204" pitchFamily="34" charset="0"/>
              </a:rPr>
              <a:t>R</a:t>
            </a:r>
            <a:r>
              <a:rPr lang="en-US" sz="2000" b="0" i="0" u="none" strike="noStrike" kern="1200" baseline="0" err="1">
                <a:solidFill>
                  <a:srgbClr val="FFFFFF"/>
                </a:solidFill>
                <a:latin typeface="Calibri" panose="020F0502020204030204" pitchFamily="34" charset="0"/>
              </a:rPr>
              <a:t>eportFraud.ftc.gov</a:t>
            </a:r>
            <a:r>
              <a:rPr lang="en-US" sz="2000" b="0" i="0" u="none" strike="noStrike" kern="1200" baseline="0">
                <a:solidFill>
                  <a:srgbClr val="FFFFFF"/>
                </a:solidFill>
                <a:latin typeface="Calibri" panose="020F0502020204030204" pitchFamily="34" charset="0"/>
              </a:rPr>
              <a:t>/</a:t>
            </a:r>
          </a:p>
        </p:txBody>
      </p:sp>
    </p:spTree>
    <p:custDataLst>
      <p:tags r:id="rId1"/>
    </p:custDataLst>
    <p:extLst>
      <p:ext uri="{BB962C8B-B14F-4D97-AF65-F5344CB8AC3E}">
        <p14:creationId xmlns:p14="http://schemas.microsoft.com/office/powerpoint/2010/main" val="1432272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1889D-3166-5A23-A53D-3E4C0351C2B8}"/>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34E07B7-EABF-29BE-5631-1CB3452F944C}"/>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96</a:t>
            </a:fld>
            <a:endParaRPr lang="en-US"/>
          </a:p>
        </p:txBody>
      </p:sp>
      <p:sp>
        <p:nvSpPr>
          <p:cNvPr id="2" name="Content Placeholder 1">
            <a:extLst>
              <a:ext uri="{FF2B5EF4-FFF2-40B4-BE49-F238E27FC236}">
                <a16:creationId xmlns:a16="http://schemas.microsoft.com/office/drawing/2014/main" id="{9C7647AE-F3DD-A195-CA0D-3B2170F49F7B}"/>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C179C2F4-E383-19B0-739C-72504EF074BC}"/>
              </a:ext>
            </a:extLst>
          </p:cNvPr>
          <p:cNvGrpSpPr/>
          <p:nvPr/>
        </p:nvGrpSpPr>
        <p:grpSpPr>
          <a:xfrm>
            <a:off x="457200" y="742557"/>
            <a:ext cx="8700496" cy="640080"/>
            <a:chOff x="457200" y="742557"/>
            <a:chExt cx="8700496" cy="640080"/>
          </a:xfrm>
        </p:grpSpPr>
        <p:sp>
          <p:nvSpPr>
            <p:cNvPr id="11" name="TextBox 10">
              <a:extLst>
                <a:ext uri="{FF2B5EF4-FFF2-40B4-BE49-F238E27FC236}">
                  <a16:creationId xmlns:a16="http://schemas.microsoft.com/office/drawing/2014/main" id="{0C1A0ED7-B7BB-27DB-3509-C75324212CBC}"/>
                </a:ext>
              </a:extLst>
            </p:cNvPr>
            <p:cNvSpPr txBox="1"/>
            <p:nvPr/>
          </p:nvSpPr>
          <p:spPr>
            <a:xfrm>
              <a:off x="1107094" y="831764"/>
              <a:ext cx="8050602" cy="446276"/>
            </a:xfrm>
            <a:prstGeom prst="rect">
              <a:avLst/>
            </a:prstGeom>
            <a:noFill/>
          </p:spPr>
          <p:txBody>
            <a:bodyPr wrap="none" lIns="91440" tIns="45720" rIns="91440" bIns="45720" rtlCol="0" anchor="t">
              <a:spAutoFit/>
            </a:bodyPr>
            <a:lstStyle/>
            <a:p>
              <a:r>
                <a:rPr lang="en-US" sz="2300" b="0" i="0" u="none" strike="noStrike" kern="1200" baseline="0" dirty="0">
                  <a:latin typeface="ATT Aleck Sans"/>
                  <a:cs typeface="ATT Aleck Sans"/>
                </a:rPr>
                <a:t>File a complaint</a:t>
              </a:r>
              <a:r>
                <a:rPr lang="en-US" sz="2300" dirty="0">
                  <a:latin typeface="ATT Aleck Sans"/>
                  <a:cs typeface="ATT Aleck Sans"/>
                </a:rPr>
                <a:t> with the Internet Crime Complaint Center. </a:t>
              </a:r>
              <a:endParaRPr lang="en-US" sz="2300">
                <a:latin typeface="Segoe UI Semilight"/>
                <a:cs typeface="Segoe UI Semilight"/>
              </a:endParaRPr>
            </a:p>
          </p:txBody>
        </p:sp>
        <p:pic>
          <p:nvPicPr>
            <p:cNvPr id="12" name="Picture 11">
              <a:extLst>
                <a:ext uri="{FF2B5EF4-FFF2-40B4-BE49-F238E27FC236}">
                  <a16:creationId xmlns:a16="http://schemas.microsoft.com/office/drawing/2014/main" id="{D6C3CF89-BFDE-5EA1-E458-BA6E475CDF5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sp>
        <p:nvSpPr>
          <p:cNvPr id="13" name="Rounded Rectangle 12">
            <a:extLst>
              <a:ext uri="{FF2B5EF4-FFF2-40B4-BE49-F238E27FC236}">
                <a16:creationId xmlns:a16="http://schemas.microsoft.com/office/drawing/2014/main" id="{7874DF29-70C2-766B-A15B-4D5927DF16F5}"/>
              </a:ext>
            </a:extLst>
          </p:cNvPr>
          <p:cNvSpPr/>
          <p:nvPr/>
        </p:nvSpPr>
        <p:spPr>
          <a:xfrm>
            <a:off x="2969169" y="5811081"/>
            <a:ext cx="3607998"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6DE4DE0-3332-5171-9F9E-31439F6E8985}"/>
              </a:ext>
            </a:extLst>
          </p:cNvPr>
          <p:cNvSpPr txBox="1"/>
          <p:nvPr/>
        </p:nvSpPr>
        <p:spPr>
          <a:xfrm>
            <a:off x="2969169" y="5949580"/>
            <a:ext cx="3607998" cy="400110"/>
          </a:xfrm>
          <a:prstGeom prst="rect">
            <a:avLst/>
          </a:prstGeom>
          <a:noFill/>
        </p:spPr>
        <p:txBody>
          <a:bodyPr wrap="square" rtlCol="0">
            <a:spAutoFit/>
          </a:bodyPr>
          <a:lstStyle/>
          <a:p>
            <a:pPr algn="ctr" rtl="0"/>
            <a:r>
              <a:rPr lang="en-US" sz="2000" b="0" i="0" u="none" strike="noStrike" kern="1200" baseline="0">
                <a:solidFill>
                  <a:srgbClr val="FFFFFF"/>
                </a:solidFill>
                <a:latin typeface="Calibri" panose="020F0502020204030204" pitchFamily="34" charset="0"/>
              </a:rPr>
              <a:t>https://</a:t>
            </a:r>
            <a:r>
              <a:rPr lang="en-US" sz="2000" b="0" i="0" u="none" strike="noStrike" kern="1200" baseline="0">
                <a:solidFill>
                  <a:schemeClr val="bg1"/>
                </a:solidFill>
                <a:latin typeface="ATT Aleck Sans" panose="020B0503020203020204" pitchFamily="34" charset="0"/>
              </a:rPr>
              <a:t>www.ic3.gov</a:t>
            </a:r>
            <a:endParaRPr lang="en-US" sz="2000" b="0" i="0" u="none" strike="noStrike" kern="1200" baseline="0">
              <a:solidFill>
                <a:schemeClr val="bg1"/>
              </a:solidFill>
              <a:latin typeface="Calibri" panose="020F0502020204030204" pitchFamily="34" charset="0"/>
            </a:endParaRPr>
          </a:p>
        </p:txBody>
      </p:sp>
      <p:pic>
        <p:nvPicPr>
          <p:cNvPr id="8" name="Picture 7" descr="A screenshot of the Federal Bureau of Investigation's Internet Crime Complaint Center   web page.&#10;&#10;">
            <a:extLst>
              <a:ext uri="{FF2B5EF4-FFF2-40B4-BE49-F238E27FC236}">
                <a16:creationId xmlns:a16="http://schemas.microsoft.com/office/drawing/2014/main" id="{63F00222-0DC2-2BA0-8A25-63358D33A56A}"/>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371600" y="1689408"/>
            <a:ext cx="6803136" cy="3867284"/>
          </a:xfrm>
          <a:prstGeom prst="rect">
            <a:avLst/>
          </a:prstGeom>
          <a:ln>
            <a:solidFill>
              <a:schemeClr val="bg2">
                <a:lumMod val="50000"/>
              </a:schemeClr>
            </a:solidFill>
          </a:ln>
        </p:spPr>
      </p:pic>
    </p:spTree>
    <p:custDataLst>
      <p:tags r:id="rId1"/>
    </p:custDataLst>
    <p:extLst>
      <p:ext uri="{BB962C8B-B14F-4D97-AF65-F5344CB8AC3E}">
        <p14:creationId xmlns:p14="http://schemas.microsoft.com/office/powerpoint/2010/main" val="3154643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5D095-8A9D-7921-2E4A-A0E670ACDAD7}"/>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2CB703D-9092-88A4-8637-AACFB37CBD61}"/>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97</a:t>
            </a:fld>
            <a:endParaRPr lang="en-US"/>
          </a:p>
        </p:txBody>
      </p:sp>
      <p:sp>
        <p:nvSpPr>
          <p:cNvPr id="2" name="Content Placeholder 1">
            <a:extLst>
              <a:ext uri="{FF2B5EF4-FFF2-40B4-BE49-F238E27FC236}">
                <a16:creationId xmlns:a16="http://schemas.microsoft.com/office/drawing/2014/main" id="{63BA8866-C6F6-1C66-49A2-9CF61970A273}"/>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F734C15A-19CF-D7CD-F52F-CCCDE3266AEA}"/>
              </a:ext>
            </a:extLst>
          </p:cNvPr>
          <p:cNvGrpSpPr/>
          <p:nvPr/>
        </p:nvGrpSpPr>
        <p:grpSpPr>
          <a:xfrm>
            <a:off x="457200" y="742557"/>
            <a:ext cx="7770754" cy="640080"/>
            <a:chOff x="457200" y="742557"/>
            <a:chExt cx="7770754" cy="640080"/>
          </a:xfrm>
        </p:grpSpPr>
        <p:sp>
          <p:nvSpPr>
            <p:cNvPr id="11" name="TextBox 10">
              <a:extLst>
                <a:ext uri="{FF2B5EF4-FFF2-40B4-BE49-F238E27FC236}">
                  <a16:creationId xmlns:a16="http://schemas.microsoft.com/office/drawing/2014/main" id="{AA56FDA6-93E3-245A-88E3-EE51B841944A}"/>
                </a:ext>
              </a:extLst>
            </p:cNvPr>
            <p:cNvSpPr txBox="1"/>
            <p:nvPr/>
          </p:nvSpPr>
          <p:spPr>
            <a:xfrm>
              <a:off x="1107094" y="831764"/>
              <a:ext cx="7120860" cy="461665"/>
            </a:xfrm>
            <a:prstGeom prst="rect">
              <a:avLst/>
            </a:prstGeom>
            <a:noFill/>
          </p:spPr>
          <p:txBody>
            <a:bodyPr wrap="none" lIns="91440" tIns="45720" rIns="91440" bIns="45720" rtlCol="0" anchor="t">
              <a:spAutoFit/>
            </a:bodyPr>
            <a:lstStyle/>
            <a:p>
              <a:r>
                <a:rPr lang="en-US" sz="2400" b="0" i="0" u="none" strike="noStrike" kern="1200" baseline="0" dirty="0">
                  <a:latin typeface="ATT Aleck Sans"/>
                  <a:cs typeface="ATT Aleck Sans"/>
                </a:rPr>
                <a:t>File a complaint</a:t>
              </a:r>
              <a:r>
                <a:rPr lang="en-US" sz="2400" dirty="0">
                  <a:latin typeface="ATT Aleck Sans"/>
                  <a:cs typeface="ATT Aleck Sans"/>
                </a:rPr>
                <a:t> with the State attorneys general</a:t>
              </a:r>
              <a:r>
                <a:rPr lang="en-US" sz="2400" b="0" i="0" u="none" strike="noStrike" kern="1200" baseline="0" dirty="0">
                  <a:latin typeface="ATT Aleck Sans"/>
                  <a:cs typeface="ATT Aleck Sans"/>
                </a:rPr>
                <a:t>.</a:t>
              </a:r>
              <a:endParaRPr lang="en-US" sz="2400" dirty="0">
                <a:latin typeface="ATT Aleck Sans"/>
                <a:cs typeface="ATT Aleck Sans"/>
              </a:endParaRPr>
            </a:p>
          </p:txBody>
        </p:sp>
        <p:pic>
          <p:nvPicPr>
            <p:cNvPr id="12" name="Picture 11">
              <a:extLst>
                <a:ext uri="{FF2B5EF4-FFF2-40B4-BE49-F238E27FC236}">
                  <a16:creationId xmlns:a16="http://schemas.microsoft.com/office/drawing/2014/main" id="{3D25A269-02C6-B414-DEB1-4E93CDCDFBD4}"/>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sp>
        <p:nvSpPr>
          <p:cNvPr id="13" name="Rounded Rectangle 12">
            <a:extLst>
              <a:ext uri="{FF2B5EF4-FFF2-40B4-BE49-F238E27FC236}">
                <a16:creationId xmlns:a16="http://schemas.microsoft.com/office/drawing/2014/main" id="{36ABAFE8-3A32-234A-D976-86F4DD6E4349}"/>
              </a:ext>
            </a:extLst>
          </p:cNvPr>
          <p:cNvSpPr/>
          <p:nvPr/>
        </p:nvSpPr>
        <p:spPr>
          <a:xfrm>
            <a:off x="1664804" y="5811081"/>
            <a:ext cx="5394902"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EF079CF3-45D9-8786-AA25-0591E41D162B}"/>
              </a:ext>
            </a:extLst>
          </p:cNvPr>
          <p:cNvSpPr txBox="1"/>
          <p:nvPr/>
        </p:nvSpPr>
        <p:spPr>
          <a:xfrm>
            <a:off x="1664804" y="5949580"/>
            <a:ext cx="5394902" cy="400110"/>
          </a:xfrm>
          <a:prstGeom prst="rect">
            <a:avLst/>
          </a:prstGeom>
          <a:noFill/>
        </p:spPr>
        <p:txBody>
          <a:bodyPr wrap="square" rtlCol="0">
            <a:spAutoFit/>
          </a:bodyPr>
          <a:lstStyle/>
          <a:p>
            <a:pPr algn="ctr" rtl="0"/>
            <a:r>
              <a:rPr lang="en-US" sz="2000" b="0" i="0" u="none" strike="noStrike" kern="1200" baseline="0">
                <a:solidFill>
                  <a:schemeClr val="bg1"/>
                </a:solidFill>
                <a:latin typeface="ATT Aleck Sans" panose="020B0503020203020204" pitchFamily="34" charset="0"/>
              </a:rPr>
              <a:t>https://</a:t>
            </a:r>
            <a:r>
              <a:rPr lang="en-US" sz="2000" b="0" i="0" u="none" strike="noStrike" kern="1200" baseline="0" err="1">
                <a:solidFill>
                  <a:schemeClr val="bg1"/>
                </a:solidFill>
                <a:latin typeface="ATT Aleck Sans" panose="020B0503020203020204" pitchFamily="34" charset="0"/>
              </a:rPr>
              <a:t>ssa.gov</a:t>
            </a:r>
            <a:r>
              <a:rPr lang="en-US" sz="2000" b="0" i="0" u="none" strike="noStrike" kern="1200" baseline="0">
                <a:solidFill>
                  <a:schemeClr val="bg1"/>
                </a:solidFill>
                <a:latin typeface="ATT Aleck Sans" panose="020B0503020203020204" pitchFamily="34" charset="0"/>
              </a:rPr>
              <a:t>/state-attorney-general</a:t>
            </a:r>
            <a:endParaRPr lang="en-US" sz="2000" b="0" i="0" u="none" strike="noStrike" kern="1200" baseline="0">
              <a:solidFill>
                <a:schemeClr val="bg1"/>
              </a:solidFill>
              <a:latin typeface="Calibri" panose="020F0502020204030204" pitchFamily="34" charset="0"/>
            </a:endParaRPr>
          </a:p>
        </p:txBody>
      </p:sp>
      <p:pic>
        <p:nvPicPr>
          <p:cNvPr id="5" name="Picture 4" descr="Screenshot of a web page you can use to look up the contact information of your state’s attorney general.">
            <a:extLst>
              <a:ext uri="{FF2B5EF4-FFF2-40B4-BE49-F238E27FC236}">
                <a16:creationId xmlns:a16="http://schemas.microsoft.com/office/drawing/2014/main" id="{D0BB17FD-D9A4-2FEC-470A-8162199055A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277471" y="1689407"/>
            <a:ext cx="6091517" cy="3918241"/>
          </a:xfrm>
          <a:prstGeom prst="rect">
            <a:avLst/>
          </a:prstGeom>
          <a:ln>
            <a:solidFill>
              <a:schemeClr val="bg2">
                <a:lumMod val="50000"/>
              </a:schemeClr>
            </a:solidFill>
          </a:ln>
        </p:spPr>
      </p:pic>
    </p:spTree>
    <p:custDataLst>
      <p:tags r:id="rId1"/>
    </p:custDataLst>
    <p:extLst>
      <p:ext uri="{BB962C8B-B14F-4D97-AF65-F5344CB8AC3E}">
        <p14:creationId xmlns:p14="http://schemas.microsoft.com/office/powerpoint/2010/main" val="913705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B6642-C452-81C9-17FF-40C1FF56A915}"/>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07849D3-D111-7659-49D0-178ED774472E}"/>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98</a:t>
            </a:fld>
            <a:endParaRPr lang="en-US"/>
          </a:p>
        </p:txBody>
      </p:sp>
      <p:sp>
        <p:nvSpPr>
          <p:cNvPr id="2" name="Content Placeholder 1">
            <a:extLst>
              <a:ext uri="{FF2B5EF4-FFF2-40B4-BE49-F238E27FC236}">
                <a16:creationId xmlns:a16="http://schemas.microsoft.com/office/drawing/2014/main" id="{1C43F73B-02AD-6268-4609-808D4C07C95D}"/>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8" name="Group 7">
            <a:extLst>
              <a:ext uri="{FF2B5EF4-FFF2-40B4-BE49-F238E27FC236}">
                <a16:creationId xmlns:a16="http://schemas.microsoft.com/office/drawing/2014/main" id="{A86A4EC6-FD2D-C7AC-5D72-C803CD9CC072}"/>
              </a:ext>
            </a:extLst>
          </p:cNvPr>
          <p:cNvGrpSpPr/>
          <p:nvPr/>
        </p:nvGrpSpPr>
        <p:grpSpPr>
          <a:xfrm>
            <a:off x="457200" y="647099"/>
            <a:ext cx="8381521" cy="830997"/>
            <a:chOff x="457200" y="647099"/>
            <a:chExt cx="8381521" cy="830997"/>
          </a:xfrm>
        </p:grpSpPr>
        <p:sp>
          <p:nvSpPr>
            <p:cNvPr id="10" name="TextBox 9">
              <a:extLst>
                <a:ext uri="{FF2B5EF4-FFF2-40B4-BE49-F238E27FC236}">
                  <a16:creationId xmlns:a16="http://schemas.microsoft.com/office/drawing/2014/main" id="{4280D075-5C2F-1F16-0CD8-6C12B23FC3EF}"/>
                </a:ext>
              </a:extLst>
            </p:cNvPr>
            <p:cNvSpPr txBox="1"/>
            <p:nvPr/>
          </p:nvSpPr>
          <p:spPr>
            <a:xfrm>
              <a:off x="1148795" y="647099"/>
              <a:ext cx="7689926" cy="830997"/>
            </a:xfrm>
            <a:prstGeom prst="rect">
              <a:avLst/>
            </a:prstGeom>
            <a:noFill/>
          </p:spPr>
          <p:txBody>
            <a:bodyPr wrap="none" rtlCol="0">
              <a:spAutoFit/>
            </a:bodyPr>
            <a:lstStyle/>
            <a:p>
              <a:r>
                <a:rPr lang="en-US" sz="2400" b="0" i="0" u="none" strike="noStrike" kern="1200" baseline="0">
                  <a:latin typeface="ATT Aleck Sans" panose="020B0503020203020204" pitchFamily="34" charset="0"/>
                </a:rPr>
                <a:t>Report suspicious activity to your phone and internet </a:t>
              </a:r>
            </a:p>
            <a:p>
              <a:r>
                <a:rPr lang="en-US" sz="2400" b="0" i="0" u="none" strike="noStrike" kern="1200" baseline="0">
                  <a:latin typeface="ATT Aleck Sans" panose="020B0503020203020204" pitchFamily="34" charset="0"/>
                </a:rPr>
                <a:t>service provider.</a:t>
              </a:r>
              <a:endParaRPr lang="en-US" sz="2400">
                <a:cs typeface="ATT Aleck Sans" panose="020B0503020203020204" pitchFamily="34" charset="0"/>
              </a:endParaRPr>
            </a:p>
          </p:txBody>
        </p:sp>
        <p:pic>
          <p:nvPicPr>
            <p:cNvPr id="12" name="Picture 11">
              <a:extLst>
                <a:ext uri="{FF2B5EF4-FFF2-40B4-BE49-F238E27FC236}">
                  <a16:creationId xmlns:a16="http://schemas.microsoft.com/office/drawing/2014/main" id="{FC9C9F8F-9446-7DD1-2252-D0944C1906ED}"/>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sp>
        <p:nvSpPr>
          <p:cNvPr id="3" name="TextBox 2">
            <a:extLst>
              <a:ext uri="{FF2B5EF4-FFF2-40B4-BE49-F238E27FC236}">
                <a16:creationId xmlns:a16="http://schemas.microsoft.com/office/drawing/2014/main" id="{5E435CBB-6534-33E5-75D5-6F9A639EE389}"/>
              </a:ext>
            </a:extLst>
          </p:cNvPr>
          <p:cNvSpPr txBox="1"/>
          <p:nvPr/>
        </p:nvSpPr>
        <p:spPr>
          <a:xfrm>
            <a:off x="457199" y="1600200"/>
            <a:ext cx="8381521" cy="5001369"/>
          </a:xfrm>
          <a:prstGeom prst="rect">
            <a:avLst/>
          </a:prstGeom>
          <a:noFill/>
        </p:spPr>
        <p:txBody>
          <a:bodyPr wrap="square">
            <a:spAutoFit/>
          </a:bodyPr>
          <a:lstStyle/>
          <a:p>
            <a:r>
              <a:rPr lang="en-US" sz="2400" b="1" dirty="0">
                <a:solidFill>
                  <a:srgbClr val="000000"/>
                </a:solidFill>
                <a:effectLst/>
                <a:latin typeface="ATT Aleck Sans" panose="020B0503020203020204" pitchFamily="34" charset="0"/>
                <a:ea typeface="Times New Roman" panose="02020603050405020304" pitchFamily="18" charset="0"/>
              </a:rPr>
              <a:t>Stay Alert: Protect Yourself from Scams</a:t>
            </a:r>
            <a:endParaRPr lang="en-US" sz="2400" b="1" dirty="0">
              <a:solidFill>
                <a:srgbClr val="000000"/>
              </a:solidFill>
              <a:latin typeface="ATT Aleck Sans" panose="020B0503020203020204" pitchFamily="34" charset="0"/>
              <a:ea typeface="Times New Roman" panose="02020603050405020304" pitchFamily="18" charset="0"/>
            </a:endParaRPr>
          </a:p>
          <a:p>
            <a:pPr marL="342900" indent="-342900">
              <a:buFont typeface="Arial" panose="020B0604020202020204" pitchFamily="34" charset="0"/>
              <a:buChar char="•"/>
            </a:pPr>
            <a:r>
              <a:rPr lang="en-US" sz="2000" dirty="0">
                <a:solidFill>
                  <a:srgbClr val="000000"/>
                </a:solidFill>
                <a:latin typeface="ATT Aleck Sans" panose="020B0503020203020204" pitchFamily="34" charset="0"/>
                <a:ea typeface="Times New Roman" panose="02020603050405020304" pitchFamily="18" charset="0"/>
              </a:rPr>
              <a:t>Free Mobile Security with the AT&amp;T </a:t>
            </a:r>
            <a:r>
              <a:rPr lang="en-US" sz="2000" dirty="0" err="1">
                <a:solidFill>
                  <a:srgbClr val="000000"/>
                </a:solidFill>
                <a:latin typeface="ATT Aleck Sans" panose="020B0503020203020204" pitchFamily="34" charset="0"/>
                <a:ea typeface="Times New Roman" panose="02020603050405020304" pitchFamily="18" charset="0"/>
              </a:rPr>
              <a:t>ActiveArmor</a:t>
            </a:r>
            <a:r>
              <a:rPr lang="en-US" sz="2000" dirty="0"/>
              <a:t>®</a:t>
            </a:r>
            <a:r>
              <a:rPr lang="en-US" sz="2000" dirty="0">
                <a:solidFill>
                  <a:srgbClr val="000000"/>
                </a:solidFill>
                <a:latin typeface="ATT Aleck Sans" panose="020B0503020203020204" pitchFamily="34" charset="0"/>
                <a:ea typeface="Times New Roman" panose="02020603050405020304" pitchFamily="18" charset="0"/>
              </a:rPr>
              <a:t> App – Available to AT&amp;T and non-AT&amp;T customers. Download the free app to:</a:t>
            </a:r>
          </a:p>
          <a:p>
            <a:r>
              <a:rPr lang="en-US" sz="2000" dirty="0"/>
              <a:t>	</a:t>
            </a:r>
            <a:r>
              <a:rPr lang="en-US" dirty="0"/>
              <a:t>✔ </a:t>
            </a:r>
            <a:r>
              <a:rPr lang="en-US" sz="1800" b="0" i="0" u="none" strike="noStrike" kern="1200" baseline="0" dirty="0">
                <a:solidFill>
                  <a:srgbClr val="000000"/>
                </a:solidFill>
                <a:latin typeface="ATT Aleck Sans" panose="020B0503020203020204" pitchFamily="34" charset="0"/>
              </a:rPr>
              <a:t>Block and filter spam calls and texts</a:t>
            </a:r>
            <a:endParaRPr lang="en-US" dirty="0"/>
          </a:p>
          <a:p>
            <a:r>
              <a:rPr lang="en-US" dirty="0"/>
              <a:t>	✔ </a:t>
            </a:r>
            <a:r>
              <a:rPr lang="en-US" sz="1800" b="0" i="0" u="none" strike="noStrike" kern="1200" baseline="0" dirty="0">
                <a:solidFill>
                  <a:srgbClr val="000000"/>
                </a:solidFill>
                <a:latin typeface="ATT Aleck Sans" panose="020B0503020203020204" pitchFamily="34" charset="0"/>
              </a:rPr>
              <a:t>Get alerts when companies have a data breach</a:t>
            </a:r>
            <a:endParaRPr lang="en-US" dirty="0"/>
          </a:p>
          <a:p>
            <a:r>
              <a:rPr lang="en-US" dirty="0"/>
              <a:t>	✔ </a:t>
            </a:r>
            <a:r>
              <a:rPr lang="en-US" sz="1800" b="0" i="0" u="none" strike="noStrike" kern="1200" baseline="0" dirty="0">
                <a:solidFill>
                  <a:srgbClr val="000000"/>
                </a:solidFill>
                <a:latin typeface="ATT Aleck Sans" panose="020B0503020203020204" pitchFamily="34" charset="0"/>
              </a:rPr>
              <a:t>Device security to protect your phone and your personal data on it</a:t>
            </a:r>
          </a:p>
          <a:p>
            <a:pPr marL="285750" indent="-285750">
              <a:buFont typeface="Arial" panose="020B0604020202020204" pitchFamily="34" charset="0"/>
              <a:buChar char="•"/>
            </a:pPr>
            <a:r>
              <a:rPr lang="en-US" dirty="0">
                <a:solidFill>
                  <a:srgbClr val="000000"/>
                </a:solidFill>
                <a:latin typeface="ATT Aleck Sans" panose="020B0503020203020204" pitchFamily="34" charset="0"/>
              </a:rPr>
              <a:t>Report Suspicious Activity</a:t>
            </a:r>
          </a:p>
          <a:p>
            <a:pPr marL="742950" lvl="1" indent="-285750">
              <a:buFont typeface="Arial" panose="020B0604020202020204" pitchFamily="34" charset="0"/>
              <a:buChar char="•"/>
            </a:pPr>
            <a:r>
              <a:rPr lang="en-US" dirty="0">
                <a:solidFill>
                  <a:srgbClr val="000000"/>
                </a:solidFill>
                <a:latin typeface="ATT Aleck Sans" panose="020B0503020203020204" pitchFamily="34" charset="0"/>
              </a:rPr>
              <a:t>For AT&amp;T Internet Service Customers: Forward suspicious emails or other activity related to AT&amp;T to </a:t>
            </a:r>
            <a:r>
              <a:rPr lang="en-US" dirty="0">
                <a:solidFill>
                  <a:srgbClr val="000000"/>
                </a:solidFill>
                <a:latin typeface="ATT Aleck Sans" panose="020B0503020203020204" pitchFamily="34" charset="0"/>
                <a:hlinkClick r:id="rId5"/>
              </a:rPr>
              <a:t>abuse@att.net</a:t>
            </a:r>
            <a:r>
              <a:rPr lang="en-US" dirty="0">
                <a:solidFill>
                  <a:srgbClr val="000000"/>
                </a:solidFill>
                <a:latin typeface="ATT Aleck Sans" panose="020B0503020203020204" pitchFamily="34" charset="0"/>
              </a:rPr>
              <a:t>.</a:t>
            </a:r>
          </a:p>
          <a:p>
            <a:pPr marL="742950" lvl="1" indent="-285750">
              <a:buFont typeface="Arial" panose="020B0604020202020204" pitchFamily="34" charset="0"/>
              <a:buChar char="•"/>
            </a:pPr>
            <a:r>
              <a:rPr lang="en-US" dirty="0">
                <a:solidFill>
                  <a:srgbClr val="000000"/>
                </a:solidFill>
                <a:latin typeface="ATT Aleck Sans" panose="020B0503020203020204" pitchFamily="34" charset="0"/>
              </a:rPr>
              <a:t>For AT&amp;T Wireless (Cell Phone) Customers: Block and report spam calls in the </a:t>
            </a:r>
            <a:r>
              <a:rPr lang="en-US" dirty="0">
                <a:solidFill>
                  <a:srgbClr val="000000"/>
                </a:solidFill>
                <a:latin typeface="ATT Aleck Sans" panose="020B0503020203020204" pitchFamily="34" charset="0"/>
                <a:ea typeface="Times New Roman" panose="02020603050405020304" pitchFamily="18" charset="0"/>
              </a:rPr>
              <a:t>the AT&amp;T </a:t>
            </a:r>
            <a:r>
              <a:rPr lang="en-US" dirty="0" err="1">
                <a:solidFill>
                  <a:srgbClr val="000000"/>
                </a:solidFill>
                <a:latin typeface="ATT Aleck Sans" panose="020B0503020203020204" pitchFamily="34" charset="0"/>
                <a:ea typeface="Times New Roman" panose="02020603050405020304" pitchFamily="18" charset="0"/>
              </a:rPr>
              <a:t>ActiveArmor</a:t>
            </a:r>
            <a:r>
              <a:rPr lang="en-US" dirty="0"/>
              <a:t>®</a:t>
            </a:r>
            <a:r>
              <a:rPr lang="en-US" dirty="0">
                <a:solidFill>
                  <a:srgbClr val="000000"/>
                </a:solidFill>
                <a:latin typeface="ATT Aleck Sans" panose="020B0503020203020204" pitchFamily="34" charset="0"/>
                <a:ea typeface="Times New Roman" panose="02020603050405020304" pitchFamily="18" charset="0"/>
              </a:rPr>
              <a:t> App </a:t>
            </a:r>
          </a:p>
          <a:p>
            <a:pPr marL="742950" lvl="1" indent="-285750">
              <a:buFont typeface="Arial" panose="020B0604020202020204" pitchFamily="34" charset="0"/>
              <a:buChar char="•"/>
            </a:pPr>
            <a:endParaRPr lang="en-US" dirty="0">
              <a:solidFill>
                <a:srgbClr val="000000"/>
              </a:solidFill>
              <a:latin typeface="ATT Aleck Sans" panose="020B0503020203020204" pitchFamily="34" charset="0"/>
            </a:endParaRPr>
          </a:p>
          <a:p>
            <a:pPr marL="12700" lvl="1"/>
            <a:r>
              <a:rPr lang="en-US" sz="1500" b="1" dirty="0">
                <a:solidFill>
                  <a:srgbClr val="000000"/>
                </a:solidFill>
                <a:latin typeface="ATT Aleck Sans" panose="020B0503020203020204" pitchFamily="34" charset="0"/>
                <a:ea typeface="Times New Roman" panose="02020603050405020304" pitchFamily="18" charset="0"/>
              </a:rPr>
              <a:t>DISCLAIMER: </a:t>
            </a:r>
            <a:r>
              <a:rPr lang="en-US" sz="1500" dirty="0">
                <a:solidFill>
                  <a:srgbClr val="000000"/>
                </a:solidFill>
                <a:latin typeface="ATT Aleck Sans" panose="020B0503020203020204" pitchFamily="34" charset="0"/>
                <a:ea typeface="Times New Roman" panose="02020603050405020304" pitchFamily="18" charset="0"/>
              </a:rPr>
              <a:t>If AT&amp;T is not your internet or wireless service provider, please contact your provider for guidance on reporting suspicious activity and available security resources.</a:t>
            </a:r>
          </a:p>
          <a:p>
            <a:pPr marL="12700" lvl="1"/>
            <a:endParaRPr lang="en-US" sz="1600" dirty="0">
              <a:solidFill>
                <a:srgbClr val="000000"/>
              </a:solidFill>
              <a:latin typeface="ATT Aleck Sans" panose="020B0503020203020204" pitchFamily="34" charset="0"/>
              <a:ea typeface="Times New Roman" panose="02020603050405020304" pitchFamily="18" charset="0"/>
            </a:endParaRPr>
          </a:p>
          <a:p>
            <a:pPr marL="12700" lvl="1"/>
            <a:r>
              <a:rPr lang="en-US" sz="1500" dirty="0">
                <a:solidFill>
                  <a:srgbClr val="000000"/>
                </a:solidFill>
                <a:latin typeface="ATT Aleck Sans" panose="020B0503020203020204" pitchFamily="34" charset="0"/>
                <a:ea typeface="Times New Roman" panose="02020603050405020304" pitchFamily="18" charset="0"/>
              </a:rPr>
              <a:t>Some mobile security features—such as Caller ID, Spam Text Protection, and Auto Fraud Risk Call Blocking—are only available to AT&amp;T wireless customers. These rely on AT&amp;T’s network-level protections and are not accessible to users on other carriers.</a:t>
            </a:r>
          </a:p>
        </p:txBody>
      </p:sp>
    </p:spTree>
    <p:custDataLst>
      <p:tags r:id="rId1"/>
    </p:custDataLst>
    <p:extLst>
      <p:ext uri="{BB962C8B-B14F-4D97-AF65-F5344CB8AC3E}">
        <p14:creationId xmlns:p14="http://schemas.microsoft.com/office/powerpoint/2010/main" val="1353740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0A475-DD28-8105-8629-B8F5A53E62DD}"/>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43446C0-A58D-5408-2F62-DB54D234CB9D}"/>
              </a:ext>
            </a:extLst>
          </p:cNvPr>
          <p:cNvSpPr>
            <a:spLocks noGrp="1"/>
          </p:cNvSpPr>
          <p:nvPr>
            <p:ph type="sldNum" sz="quarter" idx="12"/>
          </p:nvPr>
        </p:nvSpPr>
        <p:spPr>
          <a:xfrm>
            <a:off x="8174736" y="2272"/>
            <a:ext cx="762000" cy="365760"/>
          </a:xfrm>
        </p:spPr>
        <p:txBody>
          <a:bodyPr anchor="b">
            <a:normAutofit/>
          </a:bodyPr>
          <a:lstStyle/>
          <a:p>
            <a:pPr>
              <a:spcAft>
                <a:spcPts val="600"/>
              </a:spcAft>
            </a:pPr>
            <a:fld id="{D852D4E8-E283-404D-80D7-3AF63315721A}" type="slidenum">
              <a:rPr lang="en-US" smtClean="0"/>
              <a:pPr>
                <a:spcAft>
                  <a:spcPts val="600"/>
                </a:spcAft>
              </a:pPr>
              <a:t>99</a:t>
            </a:fld>
            <a:endParaRPr lang="en-US"/>
          </a:p>
        </p:txBody>
      </p:sp>
      <p:sp>
        <p:nvSpPr>
          <p:cNvPr id="2" name="Content Placeholder 1">
            <a:extLst>
              <a:ext uri="{FF2B5EF4-FFF2-40B4-BE49-F238E27FC236}">
                <a16:creationId xmlns:a16="http://schemas.microsoft.com/office/drawing/2014/main" id="{7F1D3152-4E74-AF95-7807-2F5C45C80AC8}"/>
              </a:ext>
            </a:extLst>
          </p:cNvPr>
          <p:cNvSpPr>
            <a:spLocks noGrp="1"/>
          </p:cNvSpPr>
          <p:nvPr>
            <p:ph type="title"/>
          </p:nvPr>
        </p:nvSpPr>
        <p:spPr>
          <a:xfrm>
            <a:off x="457200" y="533400"/>
            <a:ext cx="8229600" cy="1066800"/>
          </a:xfrm>
        </p:spPr>
        <p:txBody>
          <a:bodyPr anchor="ctr">
            <a:normAutofit/>
          </a:bodyPr>
          <a:lstStyle/>
          <a:p>
            <a:pPr marL="308610" lvl="1" indent="0" algn="l">
              <a:lnSpc>
                <a:spcPct val="90000"/>
              </a:lnSpc>
              <a:buNone/>
            </a:pPr>
            <a:br>
              <a:rPr lang="en-US" sz="1700">
                <a:solidFill>
                  <a:schemeClr val="tx2"/>
                </a:solidFill>
              </a:rPr>
            </a:br>
            <a:br>
              <a:rPr lang="en-US" sz="1700">
                <a:solidFill>
                  <a:schemeClr val="tx2"/>
                </a:solidFill>
              </a:rPr>
            </a:br>
            <a:br>
              <a:rPr lang="en-US" sz="1700">
                <a:solidFill>
                  <a:schemeClr val="tx2"/>
                </a:solidFill>
              </a:rPr>
            </a:br>
            <a:endParaRPr lang="en-US" sz="1700">
              <a:solidFill>
                <a:schemeClr val="tx2"/>
              </a:solidFill>
            </a:endParaRPr>
          </a:p>
          <a:p>
            <a:pPr lvl="1" algn="l">
              <a:lnSpc>
                <a:spcPct val="90000"/>
              </a:lnSpc>
            </a:pPr>
            <a:endParaRPr lang="en-US" sz="1700">
              <a:solidFill>
                <a:schemeClr val="tx2"/>
              </a:solidFill>
            </a:endParaRPr>
          </a:p>
        </p:txBody>
      </p:sp>
      <p:grpSp>
        <p:nvGrpSpPr>
          <p:cNvPr id="10" name="Group 9">
            <a:extLst>
              <a:ext uri="{FF2B5EF4-FFF2-40B4-BE49-F238E27FC236}">
                <a16:creationId xmlns:a16="http://schemas.microsoft.com/office/drawing/2014/main" id="{1C6608B1-FA3C-7B2D-CFFA-D0A7111CDA3B}"/>
              </a:ext>
            </a:extLst>
          </p:cNvPr>
          <p:cNvGrpSpPr/>
          <p:nvPr/>
        </p:nvGrpSpPr>
        <p:grpSpPr>
          <a:xfrm>
            <a:off x="457200" y="742557"/>
            <a:ext cx="8084943" cy="640080"/>
            <a:chOff x="457200" y="742557"/>
            <a:chExt cx="8084943" cy="640080"/>
          </a:xfrm>
        </p:grpSpPr>
        <p:sp>
          <p:nvSpPr>
            <p:cNvPr id="11" name="TextBox 10">
              <a:extLst>
                <a:ext uri="{FF2B5EF4-FFF2-40B4-BE49-F238E27FC236}">
                  <a16:creationId xmlns:a16="http://schemas.microsoft.com/office/drawing/2014/main" id="{A27E2370-0397-0541-517D-E3A22A25765B}"/>
                </a:ext>
              </a:extLst>
            </p:cNvPr>
            <p:cNvSpPr txBox="1"/>
            <p:nvPr/>
          </p:nvSpPr>
          <p:spPr>
            <a:xfrm>
              <a:off x="1107094" y="831764"/>
              <a:ext cx="7435049" cy="461665"/>
            </a:xfrm>
            <a:prstGeom prst="rect">
              <a:avLst/>
            </a:prstGeom>
            <a:noFill/>
          </p:spPr>
          <p:txBody>
            <a:bodyPr wrap="none" rtlCol="0">
              <a:spAutoFit/>
            </a:bodyPr>
            <a:lstStyle/>
            <a:p>
              <a:r>
                <a:rPr lang="en-US" sz="2400" b="0" i="0" u="none" strike="noStrike" kern="1200" baseline="0">
                  <a:latin typeface="ATT Aleck Sans" panose="020B0503020203020204" pitchFamily="34" charset="0"/>
                </a:rPr>
                <a:t>If your identity was stolen contact </a:t>
              </a:r>
              <a:r>
                <a:rPr lang="en-US" sz="2400" b="0" i="0" u="none" strike="noStrike" kern="1200" baseline="0" err="1">
                  <a:latin typeface="ATT Aleck Sans" panose="020B0503020203020204" pitchFamily="34" charset="0"/>
                </a:rPr>
                <a:t>IdentifyTheft.gov</a:t>
              </a:r>
              <a:r>
                <a:rPr lang="en-US" sz="2400" b="0" i="0" u="none" strike="noStrike" kern="1200" baseline="0">
                  <a:latin typeface="ATT Aleck Sans" panose="020B0503020203020204" pitchFamily="34" charset="0"/>
                </a:rPr>
                <a:t>.</a:t>
              </a:r>
              <a:endParaRPr lang="en-US" sz="2400">
                <a:cs typeface="ATT Aleck Sans" panose="020B0503020203020204" pitchFamily="34" charset="0"/>
              </a:endParaRPr>
            </a:p>
          </p:txBody>
        </p:sp>
        <p:pic>
          <p:nvPicPr>
            <p:cNvPr id="12" name="Picture 11">
              <a:extLst>
                <a:ext uri="{FF2B5EF4-FFF2-40B4-BE49-F238E27FC236}">
                  <a16:creationId xmlns:a16="http://schemas.microsoft.com/office/drawing/2014/main" id="{031D4161-99ED-0B7D-C3A1-43BB86B506F0}"/>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57200" y="742557"/>
              <a:ext cx="649894" cy="640080"/>
            </a:xfrm>
            <a:prstGeom prst="rect">
              <a:avLst/>
            </a:prstGeom>
          </p:spPr>
        </p:pic>
      </p:grpSp>
      <p:sp>
        <p:nvSpPr>
          <p:cNvPr id="13" name="Rounded Rectangle 12">
            <a:extLst>
              <a:ext uri="{FF2B5EF4-FFF2-40B4-BE49-F238E27FC236}">
                <a16:creationId xmlns:a16="http://schemas.microsoft.com/office/drawing/2014/main" id="{E44B9661-B3ED-1270-E0EF-1B8CF3D0C55E}"/>
              </a:ext>
            </a:extLst>
          </p:cNvPr>
          <p:cNvSpPr/>
          <p:nvPr/>
        </p:nvSpPr>
        <p:spPr>
          <a:xfrm>
            <a:off x="1896035" y="5811081"/>
            <a:ext cx="4961966" cy="677108"/>
          </a:xfrm>
          <a:prstGeom prst="roundRect">
            <a:avLst/>
          </a:prstGeom>
          <a:solidFill>
            <a:srgbClr val="F4681A"/>
          </a:solidFill>
          <a:ln w="57150">
            <a:solidFill>
              <a:schemeClr val="bg1"/>
            </a:solidFill>
          </a:ln>
          <a:effectLst>
            <a:outerShdw blurRad="50800" dist="50800" dir="5400000" algn="ctr" rotWithShape="0">
              <a:srgbClr val="000000">
                <a:alpha val="50000"/>
              </a:srgbClr>
            </a:outerShdw>
            <a:softEdge rad="30624"/>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F5B64C2E-2D1C-AD37-C0A9-383854B8BC96}"/>
              </a:ext>
            </a:extLst>
          </p:cNvPr>
          <p:cNvSpPr txBox="1"/>
          <p:nvPr/>
        </p:nvSpPr>
        <p:spPr>
          <a:xfrm>
            <a:off x="1664804" y="5949580"/>
            <a:ext cx="5394902" cy="707886"/>
          </a:xfrm>
          <a:prstGeom prst="rect">
            <a:avLst/>
          </a:prstGeom>
          <a:noFill/>
        </p:spPr>
        <p:txBody>
          <a:bodyPr wrap="square" rtlCol="0">
            <a:spAutoFit/>
          </a:bodyPr>
          <a:lstStyle/>
          <a:p>
            <a:pPr algn="ctr" rtl="0"/>
            <a:r>
              <a:rPr lang="en-US" sz="2000" b="0" i="0" u="none" strike="noStrike" kern="1200" baseline="0">
                <a:solidFill>
                  <a:schemeClr val="bg1"/>
                </a:solidFill>
                <a:latin typeface="ATT Aleck Sans" panose="020B0503020203020204" pitchFamily="34" charset="0"/>
              </a:rPr>
              <a:t>https://</a:t>
            </a:r>
            <a:r>
              <a:rPr lang="en-US" sz="2000" b="0" i="0" u="none" strike="noStrike" kern="1200" baseline="0" err="1">
                <a:solidFill>
                  <a:schemeClr val="bg1"/>
                </a:solidFill>
                <a:latin typeface="ATT Aleck Sans" panose="020B0503020203020204" pitchFamily="34" charset="0"/>
              </a:rPr>
              <a:t>www.IdentityTheft.gov</a:t>
            </a:r>
            <a:r>
              <a:rPr lang="en-US" sz="2000" b="0" i="0" u="none" strike="noStrike" kern="1200" baseline="0">
                <a:solidFill>
                  <a:schemeClr val="bg1"/>
                </a:solidFill>
                <a:latin typeface="ATT Aleck Sans" panose="020B0503020203020204" pitchFamily="34" charset="0"/>
              </a:rPr>
              <a:t>/</a:t>
            </a:r>
          </a:p>
          <a:p>
            <a:pPr algn="ctr" rtl="0"/>
            <a:endParaRPr lang="en-US" sz="2000" b="0" i="0" u="none" strike="noStrike" kern="1200" baseline="0">
              <a:solidFill>
                <a:schemeClr val="bg1"/>
              </a:solidFill>
              <a:latin typeface="ATT Aleck Sans" panose="020B0503020203020204" pitchFamily="34" charset="0"/>
            </a:endParaRPr>
          </a:p>
        </p:txBody>
      </p:sp>
      <p:pic>
        <p:nvPicPr>
          <p:cNvPr id="6" name="Picture 5" descr="A screen shot IdentifyTheft.gov web page.&#10;&#10;">
            <a:extLst>
              <a:ext uri="{FF2B5EF4-FFF2-40B4-BE49-F238E27FC236}">
                <a16:creationId xmlns:a16="http://schemas.microsoft.com/office/drawing/2014/main" id="{D0C13214-53DD-C0E9-E956-3CC60FDED97B}"/>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277471" y="1683721"/>
            <a:ext cx="6916544" cy="3820589"/>
          </a:xfrm>
          <a:prstGeom prst="rect">
            <a:avLst/>
          </a:prstGeom>
          <a:ln>
            <a:solidFill>
              <a:schemeClr val="bg2">
                <a:lumMod val="50000"/>
              </a:schemeClr>
            </a:solidFill>
          </a:ln>
        </p:spPr>
      </p:pic>
    </p:spTree>
    <p:custDataLst>
      <p:tags r:id="rId1"/>
    </p:custDataLst>
    <p:extLst>
      <p:ext uri="{BB962C8B-B14F-4D97-AF65-F5344CB8AC3E}">
        <p14:creationId xmlns:p14="http://schemas.microsoft.com/office/powerpoint/2010/main" val="1181713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E7D40-7554-8D31-ADCE-3706457BE8EE}"/>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031F271-54FA-47FE-DE10-9AECEE82D96C}"/>
              </a:ext>
            </a:extLst>
          </p:cNvPr>
          <p:cNvSpPr>
            <a:spLocks noGrp="1"/>
          </p:cNvSpPr>
          <p:nvPr>
            <p:ph type="sldNum" sz="quarter" idx="12"/>
          </p:nvPr>
        </p:nvSpPr>
        <p:spPr/>
        <p:txBody>
          <a:bodyPr/>
          <a:lstStyle/>
          <a:p>
            <a:fld id="{D852D4E8-E283-404D-80D7-3AF63315721A}" type="slidenum">
              <a:rPr lang="en-US" smtClean="0"/>
              <a:t>100</a:t>
            </a:fld>
            <a:endParaRPr lang="en-US"/>
          </a:p>
        </p:txBody>
      </p:sp>
      <p:sp>
        <p:nvSpPr>
          <p:cNvPr id="5" name="Title 1">
            <a:extLst>
              <a:ext uri="{FF2B5EF4-FFF2-40B4-BE49-F238E27FC236}">
                <a16:creationId xmlns:a16="http://schemas.microsoft.com/office/drawing/2014/main" id="{8E8AD680-FB12-2873-7D0F-9A21652FEFB3}"/>
              </a:ext>
            </a:extLst>
          </p:cNvPr>
          <p:cNvSpPr>
            <a:spLocks noGrp="1"/>
          </p:cNvSpPr>
          <p:nvPr>
            <p:ph type="title"/>
          </p:nvPr>
        </p:nvSpPr>
        <p:spPr>
          <a:xfrm>
            <a:off x="711200" y="711200"/>
            <a:ext cx="7650480" cy="1051560"/>
          </a:xfrm>
        </p:spPr>
        <p:txBody>
          <a:bodyPr>
            <a:normAutofit/>
          </a:bodyPr>
          <a:lstStyle/>
          <a:p>
            <a:r>
              <a:rPr lang="en-US" sz="4800"/>
              <a:t>Questions</a:t>
            </a:r>
          </a:p>
        </p:txBody>
      </p:sp>
      <p:pic>
        <p:nvPicPr>
          <p:cNvPr id="3" name="Picture 2" descr="Question mark in a thought bubble.">
            <a:extLst>
              <a:ext uri="{FF2B5EF4-FFF2-40B4-BE49-F238E27FC236}">
                <a16:creationId xmlns:a16="http://schemas.microsoft.com/office/drawing/2014/main" id="{F3295483-DD5F-8D08-8A57-264084EADD8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C42D8302-0383-9B09-FF22-218E77EFC0C4}"/>
              </a:ext>
            </a:extLst>
          </p:cNvPr>
          <p:cNvSpPr txBox="1"/>
          <p:nvPr/>
        </p:nvSpPr>
        <p:spPr>
          <a:xfrm>
            <a:off x="750209" y="1858383"/>
            <a:ext cx="4572000" cy="1200329"/>
          </a:xfrm>
          <a:prstGeom prst="rect">
            <a:avLst/>
          </a:prstGeom>
          <a:noFill/>
        </p:spPr>
        <p:txBody>
          <a:bodyPr wrap="square">
            <a:spAutoFit/>
          </a:bodyPr>
          <a:lstStyle/>
          <a:p>
            <a:r>
              <a:rPr lang="en-US" sz="2400" dirty="0">
                <a:solidFill>
                  <a:srgbClr val="000000"/>
                </a:solidFill>
                <a:effectLst/>
                <a:latin typeface="ATT Aleck Sans" panose="020B0503020203020204" pitchFamily="34" charset="0"/>
                <a:ea typeface="Times New Roman" panose="02020603050405020304" pitchFamily="18" charset="0"/>
              </a:rPr>
              <a:t>Do you have any questions before we wrap up today’s workshop?</a:t>
            </a:r>
            <a:r>
              <a:rPr lang="en-US" sz="2400" dirty="0">
                <a:effectLst/>
              </a:rPr>
              <a:t> </a:t>
            </a:r>
            <a:endParaRPr lang="en-US" sz="2400" dirty="0"/>
          </a:p>
        </p:txBody>
      </p:sp>
    </p:spTree>
    <p:extLst>
      <p:ext uri="{BB962C8B-B14F-4D97-AF65-F5344CB8AC3E}">
        <p14:creationId xmlns:p14="http://schemas.microsoft.com/office/powerpoint/2010/main" val="3682483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3072B-7F5D-9D48-08E7-C51A1BA8FBF6}"/>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D155464-7E05-00D8-2E01-87C4FE4A7A1A}"/>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n-US" dirty="0">
                <a:solidFill>
                  <a:schemeClr val="tx1"/>
                </a:solidFill>
                <a:cs typeface="ATT Aleck Sans"/>
              </a:rPr>
              <a:t>Today you . . . </a:t>
            </a:r>
          </a:p>
          <a:p>
            <a:pPr marL="81915" indent="0">
              <a:buNone/>
            </a:pPr>
            <a:endParaRPr lang="en-US" sz="1200" dirty="0">
              <a:solidFill>
                <a:schemeClr val="tx1"/>
              </a:solidFill>
            </a:endParaRPr>
          </a:p>
          <a:p>
            <a:pPr lvl="1">
              <a:lnSpc>
                <a:spcPct val="150000"/>
              </a:lnSpc>
              <a:buSzPct val="110000"/>
              <a:buFont typeface="Wingdings" pitchFamily="2" charset="2"/>
              <a:buChar char="§"/>
            </a:pPr>
            <a:r>
              <a:rPr lang="en-US" dirty="0">
                <a:solidFill>
                  <a:schemeClr val="tx1"/>
                </a:solidFill>
                <a:cs typeface="ATT Aleck Sans"/>
              </a:rPr>
              <a:t>learned about cybersecurity.</a:t>
            </a:r>
          </a:p>
          <a:p>
            <a:pPr lvl="1">
              <a:lnSpc>
                <a:spcPct val="150000"/>
              </a:lnSpc>
              <a:buFont typeface="Wingdings" pitchFamily="2" charset="2"/>
              <a:buChar char="§"/>
            </a:pPr>
            <a:r>
              <a:rPr lang="en-US" dirty="0">
                <a:solidFill>
                  <a:schemeClr val="tx1"/>
                </a:solidFill>
                <a:cs typeface="ATT Aleck Sans"/>
              </a:rPr>
              <a:t>built skills to:</a:t>
            </a:r>
            <a:endParaRPr lang="en-US" strike="sngStrike" dirty="0">
              <a:solidFill>
                <a:schemeClr val="tx1"/>
              </a:solidFill>
              <a:cs typeface="ATT Aleck Sans"/>
            </a:endParaRPr>
          </a:p>
          <a:p>
            <a:pPr lvl="2">
              <a:lnSpc>
                <a:spcPct val="150000"/>
              </a:lnSpc>
              <a:buFont typeface="Wingdings" pitchFamily="2" charset="2"/>
              <a:buChar char="§"/>
            </a:pPr>
            <a:r>
              <a:rPr lang="en-US" dirty="0">
                <a:solidFill>
                  <a:schemeClr val="tx1"/>
                </a:solidFill>
                <a:cs typeface="ATT Aleck Sans"/>
              </a:rPr>
              <a:t>make passwords strong and memorable.</a:t>
            </a:r>
          </a:p>
          <a:p>
            <a:pPr marL="793242" lvl="2" indent="-285750">
              <a:lnSpc>
                <a:spcPct val="150000"/>
              </a:lnSpc>
              <a:buFont typeface="Wingdings" pitchFamily="2" charset="2"/>
              <a:buChar char="§"/>
            </a:pPr>
            <a:r>
              <a:rPr lang="en-US" dirty="0">
                <a:solidFill>
                  <a:schemeClr val="tx1"/>
                </a:solidFill>
              </a:rPr>
              <a:t>create safe and secure accounts and passwords.</a:t>
            </a:r>
          </a:p>
          <a:p>
            <a:pPr marL="813435" lvl="2" indent="-285750">
              <a:lnSpc>
                <a:spcPct val="150000"/>
              </a:lnSpc>
              <a:buFont typeface="Wingdings" pitchFamily="2" charset="2"/>
              <a:buChar char="§"/>
            </a:pPr>
            <a:r>
              <a:rPr lang="en-US" dirty="0">
                <a:solidFill>
                  <a:schemeClr val="tx1"/>
                </a:solidFill>
              </a:rPr>
              <a:t>identify the most common types of scams.</a:t>
            </a:r>
            <a:endParaRPr lang="en-US" dirty="0">
              <a:solidFill>
                <a:schemeClr val="tx1"/>
              </a:solidFill>
              <a:cs typeface="ATT Aleck Sans"/>
            </a:endParaRPr>
          </a:p>
          <a:p>
            <a:pPr marL="813435" lvl="2" indent="-285750">
              <a:lnSpc>
                <a:spcPct val="150000"/>
              </a:lnSpc>
              <a:buFont typeface="Wingdings" pitchFamily="2" charset="2"/>
              <a:buChar char="§"/>
            </a:pPr>
            <a:r>
              <a:rPr lang="en-US" dirty="0">
                <a:solidFill>
                  <a:schemeClr val="tx1"/>
                </a:solidFill>
                <a:cs typeface="ATT Aleck Sans"/>
              </a:rPr>
              <a:t>recognize and avoid online scams. </a:t>
            </a:r>
          </a:p>
          <a:p>
            <a:pPr marL="813435" lvl="2" indent="-285750">
              <a:lnSpc>
                <a:spcPct val="150000"/>
              </a:lnSpc>
              <a:buFont typeface="Wingdings" pitchFamily="2" charset="2"/>
              <a:buChar char="§"/>
            </a:pPr>
            <a:r>
              <a:rPr lang="en-US" dirty="0">
                <a:solidFill>
                  <a:schemeClr val="tx1"/>
                </a:solidFill>
                <a:cs typeface="ATT Aleck Sans"/>
              </a:rPr>
              <a:t>report a scam.</a:t>
            </a:r>
            <a:endParaRPr lang="en-US" dirty="0">
              <a:solidFill>
                <a:schemeClr val="tx1"/>
              </a:solidFill>
            </a:endParaRPr>
          </a:p>
          <a:p>
            <a:pPr marL="671703" lvl="1" indent="-342900">
              <a:lnSpc>
                <a:spcPct val="150000"/>
              </a:lnSpc>
              <a:buFont typeface="Wingdings" pitchFamily="2" charset="2"/>
              <a:buChar char="§"/>
            </a:pPr>
            <a:r>
              <a:rPr lang="en-US" dirty="0">
                <a:solidFill>
                  <a:schemeClr val="tx1"/>
                </a:solidFill>
                <a:cs typeface="ATT Aleck Sans"/>
              </a:rPr>
              <a:t>discovered useful tips to help you stay safe online.</a:t>
            </a:r>
            <a:br>
              <a:rPr lang="en-US" dirty="0">
                <a:solidFill>
                  <a:schemeClr val="tx1"/>
                </a:solidFill>
              </a:rPr>
            </a:br>
            <a:endParaRPr lang="en-US" dirty="0">
              <a:solidFill>
                <a:schemeClr val="tx1"/>
              </a:solidFill>
            </a:endParaRPr>
          </a:p>
          <a:p>
            <a:pPr marL="81915" indent="0">
              <a:buNone/>
            </a:pPr>
            <a:endParaRPr lang="en-US" dirty="0">
              <a:solidFill>
                <a:schemeClr val="tx1"/>
              </a:solidFill>
            </a:endParaRPr>
          </a:p>
        </p:txBody>
      </p:sp>
      <p:sp>
        <p:nvSpPr>
          <p:cNvPr id="5" name="Title 4">
            <a:extLst>
              <a:ext uri="{FF2B5EF4-FFF2-40B4-BE49-F238E27FC236}">
                <a16:creationId xmlns:a16="http://schemas.microsoft.com/office/drawing/2014/main" id="{558D619C-61DC-2F3B-61A4-680C5D7ABB03}"/>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n-US" dirty="0">
                <a:cs typeface="ATT Aleck Sans"/>
              </a:rPr>
              <a:t>Congratulations! </a:t>
            </a:r>
            <a:endParaRPr lang="en-US" dirty="0"/>
          </a:p>
        </p:txBody>
      </p:sp>
      <p:sp>
        <p:nvSpPr>
          <p:cNvPr id="3" name="Slide Number Placeholder 2">
            <a:extLst>
              <a:ext uri="{FF2B5EF4-FFF2-40B4-BE49-F238E27FC236}">
                <a16:creationId xmlns:a16="http://schemas.microsoft.com/office/drawing/2014/main" id="{49038BA9-364C-AB18-F569-0804FDDFDD3C}"/>
              </a:ext>
            </a:extLst>
          </p:cNvPr>
          <p:cNvSpPr>
            <a:spLocks noGrp="1"/>
          </p:cNvSpPr>
          <p:nvPr>
            <p:ph type="sldNum" sz="quarter" idx="12"/>
          </p:nvPr>
        </p:nvSpPr>
        <p:spPr/>
        <p:txBody>
          <a:bodyPr/>
          <a:lstStyle/>
          <a:p>
            <a:fld id="{D852D4E8-E283-404D-80D7-3AF63315721A}" type="slidenum">
              <a:rPr lang="en-US" smtClean="0"/>
              <a:t>101</a:t>
            </a:fld>
            <a:endParaRPr lang="en-US"/>
          </a:p>
        </p:txBody>
      </p:sp>
    </p:spTree>
    <p:custDataLst>
      <p:tags r:id="rId1"/>
    </p:custDataLst>
    <p:extLst>
      <p:ext uri="{BB962C8B-B14F-4D97-AF65-F5344CB8AC3E}">
        <p14:creationId xmlns:p14="http://schemas.microsoft.com/office/powerpoint/2010/main" val="424147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CC80A-2EC2-6BDF-E95B-6764B93D96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165CDD-766B-1769-4C38-B1C27DF03BF4}"/>
              </a:ext>
            </a:extLst>
          </p:cNvPr>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by AT&amp;T </a:t>
            </a:r>
            <a:br>
              <a:rPr lang="en-US" dirty="0"/>
            </a:br>
            <a:r>
              <a:rPr lang="en-US" dirty="0"/>
              <a:t>and Public Library Association. </a:t>
            </a:r>
            <a:br>
              <a:rPr lang="en-US" dirty="0"/>
            </a:br>
            <a:r>
              <a:rPr lang="en-US" dirty="0"/>
              <a:t>Visit https</a:t>
            </a:r>
            <a:r>
              <a:rPr lang="en-US" dirty="0">
                <a:solidFill>
                  <a:srgbClr val="009FDB"/>
                </a:solidFill>
              </a:rPr>
              <a:t>://</a:t>
            </a:r>
            <a:r>
              <a:rPr lang="en-US" dirty="0" err="1">
                <a:solidFill>
                  <a:srgbClr val="009FDB"/>
                </a:solidFill>
              </a:rPr>
              <a:t>digitalliteracy.att.com</a:t>
            </a:r>
            <a:r>
              <a:rPr lang="en-US" dirty="0">
                <a:solidFill>
                  <a:srgbClr val="009FDB"/>
                </a:solidFill>
              </a:rPr>
              <a:t>/ </a:t>
            </a:r>
            <a:br>
              <a:rPr lang="en-US" dirty="0"/>
            </a:br>
            <a:r>
              <a:rPr lang="en-US" dirty="0"/>
              <a:t>for more courses and to build confidence using technology. </a:t>
            </a:r>
            <a:br>
              <a:rPr lang="en-US" dirty="0"/>
            </a:br>
            <a:endParaRPr lang="en-US" sz="4800" dirty="0"/>
          </a:p>
        </p:txBody>
      </p:sp>
      <p:grpSp>
        <p:nvGrpSpPr>
          <p:cNvPr id="6" name="Group 5">
            <a:extLst>
              <a:ext uri="{FF2B5EF4-FFF2-40B4-BE49-F238E27FC236}">
                <a16:creationId xmlns:a16="http://schemas.microsoft.com/office/drawing/2014/main" id="{3DF6F890-9707-5887-FC7B-FC16CB485F3B}"/>
              </a:ext>
              <a:ext uri="{C183D7F6-B498-43B3-948B-1728B52AA6E4}">
                <adec:decorative xmlns:adec="http://schemas.microsoft.com/office/drawing/2017/decorative" val="1"/>
              </a:ext>
            </a:extLst>
          </p:cNvPr>
          <p:cNvGrpSpPr/>
          <p:nvPr/>
        </p:nvGrpSpPr>
        <p:grpSpPr>
          <a:xfrm>
            <a:off x="0" y="5791200"/>
            <a:ext cx="9220200" cy="806783"/>
            <a:chOff x="0" y="5791200"/>
            <a:chExt cx="9220200" cy="806783"/>
          </a:xfrm>
        </p:grpSpPr>
        <p:pic>
          <p:nvPicPr>
            <p:cNvPr id="7" name="Picture 6">
              <a:extLst>
                <a:ext uri="{FF2B5EF4-FFF2-40B4-BE49-F238E27FC236}">
                  <a16:creationId xmlns:a16="http://schemas.microsoft.com/office/drawing/2014/main" id="{22C755DA-F99A-36A1-B55C-9ADE80C4F9D0}"/>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705101" y="6096000"/>
              <a:ext cx="3733797" cy="501983"/>
            </a:xfrm>
            <a:prstGeom prst="rect">
              <a:avLst/>
            </a:prstGeom>
          </p:spPr>
        </p:pic>
        <p:cxnSp>
          <p:nvCxnSpPr>
            <p:cNvPr id="8" name="Straight Connector 7">
              <a:extLst>
                <a:ext uri="{FF2B5EF4-FFF2-40B4-BE49-F238E27FC236}">
                  <a16:creationId xmlns:a16="http://schemas.microsoft.com/office/drawing/2014/main" id="{F414539A-9558-8650-1B1C-47EDA793B4A1}"/>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7C1C86A3-DD01-0757-3C97-880D862FAB24}"/>
              </a:ext>
            </a:extLst>
          </p:cNvPr>
          <p:cNvSpPr>
            <a:spLocks noGrp="1"/>
          </p:cNvSpPr>
          <p:nvPr>
            <p:ph type="sldNum" sz="quarter" idx="12"/>
          </p:nvPr>
        </p:nvSpPr>
        <p:spPr/>
        <p:txBody>
          <a:bodyPr/>
          <a:lstStyle/>
          <a:p>
            <a:fld id="{D852D4E8-E283-404D-80D7-3AF63315721A}" type="slidenum">
              <a:rPr lang="en-US" smtClean="0"/>
              <a:t>102</a:t>
            </a:fld>
            <a:endParaRPr lang="en-US"/>
          </a:p>
        </p:txBody>
      </p:sp>
    </p:spTree>
    <p:custDataLst>
      <p:tags r:id="rId1"/>
    </p:custDataLst>
    <p:extLst>
      <p:ext uri="{BB962C8B-B14F-4D97-AF65-F5344CB8AC3E}">
        <p14:creationId xmlns:p14="http://schemas.microsoft.com/office/powerpoint/2010/main" val="263888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5F968-FFCB-CFFE-0CC9-B11555AB7F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2C9881-F073-7860-32C9-DC57DF415858}"/>
              </a:ext>
            </a:extLst>
          </p:cNvPr>
          <p:cNvSpPr>
            <a:spLocks noGrp="1"/>
          </p:cNvSpPr>
          <p:nvPr>
            <p:ph type="title"/>
          </p:nvPr>
        </p:nvSpPr>
        <p:spPr>
          <a:xfrm>
            <a:off x="480060" y="2750820"/>
            <a:ext cx="8183880" cy="1051560"/>
          </a:xfrm>
        </p:spPr>
        <p:txBody>
          <a:bodyPr vert="horz" lIns="91440" tIns="45720" rIns="91440" bIns="45720" anchor="ctr">
            <a:normAutofit fontScale="90000"/>
          </a:bodyPr>
          <a:lstStyle/>
          <a:p>
            <a:pPr algn="ctr"/>
            <a:br>
              <a:rPr lang="en-US" sz="2200"/>
            </a:br>
            <a:r>
              <a:rPr lang="en-US">
                <a:latin typeface="ATT Aleck Sans"/>
                <a:cs typeface="ATT Aleck Sans"/>
              </a:rPr>
              <a:t>Please be sure to complete the learner survey. </a:t>
            </a:r>
            <a:br>
              <a:rPr lang="en-US"/>
            </a:br>
            <a:r>
              <a:rPr lang="en-US">
                <a:latin typeface="ATT Aleck Sans"/>
                <a:cs typeface="ATT Aleck Sans"/>
              </a:rPr>
              <a:t>Visit:</a:t>
            </a:r>
            <a:r>
              <a:rPr lang="en-US" b="1">
                <a:latin typeface="ATT Aleck Sans"/>
                <a:cs typeface="ATT Aleck Sans"/>
              </a:rPr>
              <a:t> digitalliteracy.att.com/</a:t>
            </a:r>
            <a:r>
              <a:rPr lang="en-US" b="1" err="1">
                <a:latin typeface="ATT Aleck Sans"/>
                <a:cs typeface="ATT Aleck Sans"/>
              </a:rPr>
              <a:t>learnersurvey</a:t>
            </a:r>
            <a:r>
              <a:rPr lang="en-US">
                <a:latin typeface="ATT Aleck Sans"/>
                <a:cs typeface="ATT Aleck Sans"/>
              </a:rPr>
              <a:t> </a:t>
            </a:r>
            <a:br>
              <a:rPr lang="en-US"/>
            </a:br>
            <a:r>
              <a:rPr lang="en-US">
                <a:latin typeface="ATT Aleck Sans"/>
                <a:cs typeface="ATT Aleck Sans"/>
              </a:rPr>
              <a:t>or </a:t>
            </a:r>
            <a:br>
              <a:rPr lang="en-US"/>
            </a:br>
            <a:r>
              <a:rPr lang="en-US">
                <a:latin typeface="ATT Aleck Sans"/>
                <a:cs typeface="ATT Aleck Sans"/>
              </a:rPr>
              <a:t>scan the QR code here </a:t>
            </a:r>
            <a:br>
              <a:rPr lang="en-US"/>
            </a:br>
            <a:br>
              <a:rPr lang="en-US"/>
            </a:br>
            <a:br>
              <a:rPr lang="en-US"/>
            </a:br>
            <a:br>
              <a:rPr lang="en-US"/>
            </a:br>
            <a:br>
              <a:rPr lang="en-US"/>
            </a:br>
            <a:br>
              <a:rPr lang="en-US"/>
            </a:br>
            <a:r>
              <a:rPr lang="en-US">
                <a:latin typeface="ATT Aleck Sans"/>
                <a:cs typeface="ATT Aleck Sans"/>
              </a:rPr>
              <a:t>or located on the Activity Sheet. </a:t>
            </a:r>
            <a:br>
              <a:rPr lang="en-US"/>
            </a:br>
            <a:br>
              <a:rPr lang="en-US"/>
            </a:br>
            <a:r>
              <a:rPr lang="en-US">
                <a:latin typeface="ATT Aleck Sans"/>
                <a:cs typeface="ATT Aleck Sans"/>
              </a:rPr>
              <a:t>We appreciate your feedback and participation! </a:t>
            </a:r>
            <a:br>
              <a:rPr lang="en-US"/>
            </a:br>
            <a:endParaRPr lang="en-US" sz="4800"/>
          </a:p>
        </p:txBody>
      </p:sp>
      <p:grpSp>
        <p:nvGrpSpPr>
          <p:cNvPr id="6" name="Group 5">
            <a:extLst>
              <a:ext uri="{FF2B5EF4-FFF2-40B4-BE49-F238E27FC236}">
                <a16:creationId xmlns:a16="http://schemas.microsoft.com/office/drawing/2014/main" id="{1DF0BD34-2916-2A52-AAF4-6729CC7D3E95}"/>
              </a:ext>
            </a:extLst>
          </p:cNvPr>
          <p:cNvGrpSpPr/>
          <p:nvPr/>
        </p:nvGrpSpPr>
        <p:grpSpPr>
          <a:xfrm>
            <a:off x="0" y="5791200"/>
            <a:ext cx="9220200" cy="806783"/>
            <a:chOff x="0" y="5791200"/>
            <a:chExt cx="9220200" cy="806783"/>
          </a:xfrm>
        </p:grpSpPr>
        <p:pic>
          <p:nvPicPr>
            <p:cNvPr id="7" name="Picture 6">
              <a:extLst>
                <a:ext uri="{FF2B5EF4-FFF2-40B4-BE49-F238E27FC236}">
                  <a16:creationId xmlns:a16="http://schemas.microsoft.com/office/drawing/2014/main" id="{1315EA3D-50F0-304C-C0B1-28A7342973B2}"/>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705101" y="6096000"/>
              <a:ext cx="3733797" cy="501983"/>
            </a:xfrm>
            <a:prstGeom prst="rect">
              <a:avLst/>
            </a:prstGeom>
          </p:spPr>
        </p:pic>
        <p:cxnSp>
          <p:nvCxnSpPr>
            <p:cNvPr id="8" name="Straight Connector 7">
              <a:extLst>
                <a:ext uri="{FF2B5EF4-FFF2-40B4-BE49-F238E27FC236}">
                  <a16:creationId xmlns:a16="http://schemas.microsoft.com/office/drawing/2014/main" id="{20E8BA57-507D-4A95-685E-DE2BB93F6842}"/>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194CE092-11D4-4BB3-9868-2F59CD8B7A57}"/>
              </a:ext>
            </a:extLst>
          </p:cNvPr>
          <p:cNvSpPr>
            <a:spLocks noGrp="1"/>
          </p:cNvSpPr>
          <p:nvPr>
            <p:ph type="sldNum" sz="quarter" idx="12"/>
          </p:nvPr>
        </p:nvSpPr>
        <p:spPr/>
        <p:txBody>
          <a:bodyPr/>
          <a:lstStyle/>
          <a:p>
            <a:fld id="{D852D4E8-E283-404D-80D7-3AF63315721A}" type="slidenum">
              <a:rPr lang="en-US" smtClean="0"/>
              <a:t>103</a:t>
            </a:fld>
            <a:endParaRPr lang="en-US"/>
          </a:p>
        </p:txBody>
      </p:sp>
      <p:pic>
        <p:nvPicPr>
          <p:cNvPr id="4" name="Picture 3" descr="A qr code on a white background&#10;&#10;AI-generated content may be incorrect.">
            <a:extLst>
              <a:ext uri="{FF2B5EF4-FFF2-40B4-BE49-F238E27FC236}">
                <a16:creationId xmlns:a16="http://schemas.microsoft.com/office/drawing/2014/main" id="{A36AED11-4F6F-974A-AD0E-79A4C15030FD}"/>
              </a:ext>
            </a:extLst>
          </p:cNvPr>
          <p:cNvPicPr>
            <a:picLocks noChangeAspect="1"/>
          </p:cNvPicPr>
          <p:nvPr/>
        </p:nvPicPr>
        <p:blipFill>
          <a:blip r:embed="rId5"/>
          <a:stretch>
            <a:fillRect/>
          </a:stretch>
        </p:blipFill>
        <p:spPr>
          <a:xfrm>
            <a:off x="3708909" y="2383766"/>
            <a:ext cx="1798068" cy="1788543"/>
          </a:xfrm>
          <a:prstGeom prst="rect">
            <a:avLst/>
          </a:prstGeom>
        </p:spPr>
      </p:pic>
    </p:spTree>
    <p:custDataLst>
      <p:tags r:id="rId1"/>
    </p:custDataLst>
    <p:extLst>
      <p:ext uri="{BB962C8B-B14F-4D97-AF65-F5344CB8AC3E}">
        <p14:creationId xmlns:p14="http://schemas.microsoft.com/office/powerpoint/2010/main" val="3899557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C573D-EA79-EB2F-8A7D-CABCEE46E5F9}"/>
            </a:ext>
          </a:extLst>
        </p:cNvPr>
        <p:cNvGrpSpPr/>
        <p:nvPr/>
      </p:nvGrpSpPr>
      <p:grpSpPr>
        <a:xfrm>
          <a:off x="0" y="0"/>
          <a:ext cx="0" cy="0"/>
          <a:chOff x="0" y="0"/>
          <a:chExt cx="0" cy="0"/>
        </a:xfrm>
      </p:grpSpPr>
      <p:sp>
        <p:nvSpPr>
          <p:cNvPr id="2" name="Subtitle 1" hidden="1">
            <a:extLst>
              <a:ext uri="{FF2B5EF4-FFF2-40B4-BE49-F238E27FC236}">
                <a16:creationId xmlns:a16="http://schemas.microsoft.com/office/drawing/2014/main" id="{799AB935-2791-FF94-234C-F813D12B135B}"/>
              </a:ext>
            </a:extLst>
          </p:cNvPr>
          <p:cNvSpPr>
            <a:spLocks noGrp="1"/>
          </p:cNvSpPr>
          <p:nvPr>
            <p:ph type="subTitle" idx="1"/>
          </p:nvPr>
        </p:nvSpPr>
        <p:spPr/>
        <p:txBody>
          <a:bodyPr/>
          <a:lstStyle/>
          <a:p>
            <a:r>
              <a:rPr lang="en-US" sz="2000" b="1"/>
              <a:t>THANK YOU FOR COMING!</a:t>
            </a:r>
          </a:p>
          <a:p>
            <a:endParaRPr lang="en-US"/>
          </a:p>
        </p:txBody>
      </p:sp>
      <p:sp>
        <p:nvSpPr>
          <p:cNvPr id="3" name="Title 2">
            <a:extLst>
              <a:ext uri="{FF2B5EF4-FFF2-40B4-BE49-F238E27FC236}">
                <a16:creationId xmlns:a16="http://schemas.microsoft.com/office/drawing/2014/main" id="{17678D47-A2BC-699A-FAC4-88F2573C4EC8}"/>
              </a:ext>
            </a:extLst>
          </p:cNvPr>
          <p:cNvSpPr>
            <a:spLocks noGrp="1"/>
          </p:cNvSpPr>
          <p:nvPr>
            <p:ph type="ctrTitle"/>
          </p:nvPr>
        </p:nvSpPr>
        <p:spPr>
          <a:xfrm>
            <a:off x="457200" y="2063151"/>
            <a:ext cx="8458200" cy="1470025"/>
          </a:xfrm>
        </p:spPr>
        <p:txBody>
          <a:bodyPr/>
          <a:lstStyle/>
          <a:p>
            <a:r>
              <a:rPr lang="en-US"/>
              <a:t>Thank you for coming!</a:t>
            </a:r>
          </a:p>
        </p:txBody>
      </p:sp>
      <p:grpSp>
        <p:nvGrpSpPr>
          <p:cNvPr id="7" name="Group 6" descr="AT&amp;T Connected Learning and Public Library Association logos.">
            <a:extLst>
              <a:ext uri="{FF2B5EF4-FFF2-40B4-BE49-F238E27FC236}">
                <a16:creationId xmlns:a16="http://schemas.microsoft.com/office/drawing/2014/main" id="{7C1F9AB6-EC57-AA21-2358-8EF7434AE199}"/>
              </a:ext>
            </a:extLst>
          </p:cNvPr>
          <p:cNvGrpSpPr/>
          <p:nvPr/>
        </p:nvGrpSpPr>
        <p:grpSpPr>
          <a:xfrm>
            <a:off x="-38101" y="5334000"/>
            <a:ext cx="9220200" cy="806783"/>
            <a:chOff x="0" y="5791200"/>
            <a:chExt cx="9220200" cy="806783"/>
          </a:xfrm>
        </p:grpSpPr>
        <p:pic>
          <p:nvPicPr>
            <p:cNvPr id="8" name="Picture 7">
              <a:extLst>
                <a:ext uri="{FF2B5EF4-FFF2-40B4-BE49-F238E27FC236}">
                  <a16:creationId xmlns:a16="http://schemas.microsoft.com/office/drawing/2014/main" id="{094442C3-A896-E9D2-0C2F-B90B55AD08A5}"/>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2705101" y="6096000"/>
              <a:ext cx="3733797" cy="501983"/>
            </a:xfrm>
            <a:prstGeom prst="rect">
              <a:avLst/>
            </a:prstGeom>
          </p:spPr>
        </p:pic>
        <p:cxnSp>
          <p:nvCxnSpPr>
            <p:cNvPr id="9" name="Straight Connector 8">
              <a:extLst>
                <a:ext uri="{FF2B5EF4-FFF2-40B4-BE49-F238E27FC236}">
                  <a16:creationId xmlns:a16="http://schemas.microsoft.com/office/drawing/2014/main" id="{FC56011D-4435-7744-D61D-7B97552488B4}"/>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Text Box 2">
            <a:extLst>
              <a:ext uri="{FF2B5EF4-FFF2-40B4-BE49-F238E27FC236}">
                <a16:creationId xmlns:a16="http://schemas.microsoft.com/office/drawing/2014/main" id="{E6EB17B0-F9B4-AA07-6CED-2CE1707E9FFD}"/>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n-US" sz="1000" b="1">
                <a:effectLst/>
                <a:latin typeface="ATT Aleck Sans" panose="020B0503020203020204" pitchFamily="34" charset="0"/>
                <a:ea typeface="Calibri" panose="020F0502020204030204" pitchFamily="34" charset="0"/>
                <a:cs typeface="ATT Aleck Sans" panose="020B0503020203020204" pitchFamily="34" charset="0"/>
              </a:rPr>
              <a:t>Disclaimer: </a:t>
            </a:r>
            <a:r>
              <a:rPr lang="en-US" sz="1000">
                <a:effectLst/>
                <a:latin typeface="ATT Aleck Sans" panose="020B0503020203020204" pitchFamily="34" charset="0"/>
                <a:ea typeface="Calibri" panose="020F0502020204030204" pitchFamily="34" charset="0"/>
                <a:cs typeface="ATT Aleck Sans" panose="020B0503020203020204" pitchFamily="34" charset="0"/>
              </a:rPr>
              <a:t>None of the other companies whose names or logos appear in these educational materials have been involved in the creation of these materials, or approve, sponsor, or are affiliated in any way with these materials.</a:t>
            </a:r>
            <a:endParaRPr lang="en-US" sz="160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n-US" sz="160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a:extLst>
              <a:ext uri="{FF2B5EF4-FFF2-40B4-BE49-F238E27FC236}">
                <a16:creationId xmlns:a16="http://schemas.microsoft.com/office/drawing/2014/main" id="{9C9C3057-E80F-1ABC-B96A-DCF78585EF39}"/>
              </a:ext>
            </a:extLst>
          </p:cNvPr>
          <p:cNvSpPr>
            <a:spLocks noGrp="1"/>
          </p:cNvSpPr>
          <p:nvPr>
            <p:ph type="sldNum" sz="quarter" idx="12"/>
          </p:nvPr>
        </p:nvSpPr>
        <p:spPr/>
        <p:txBody>
          <a:bodyPr/>
          <a:lstStyle/>
          <a:p>
            <a:fld id="{D852D4E8-E283-404D-80D7-3AF63315721A}" type="slidenum">
              <a:rPr lang="en-US" smtClean="0"/>
              <a:t>104</a:t>
            </a:fld>
            <a:endParaRPr lang="en-US"/>
          </a:p>
        </p:txBody>
      </p:sp>
    </p:spTree>
    <p:custDataLst>
      <p:tags r:id="rId1"/>
    </p:custDataLst>
    <p:extLst>
      <p:ext uri="{BB962C8B-B14F-4D97-AF65-F5344CB8AC3E}">
        <p14:creationId xmlns:p14="http://schemas.microsoft.com/office/powerpoint/2010/main" val="104714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DESIGN_ID_NEW TECHED THEME - BASIC POWERPOINT" val="yqnnu4FC"/>
  <p:tag name="ARTICULATE_SLIDE_COUNT" val="3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Custom 2">
      <a:dk1>
        <a:srgbClr val="000000"/>
      </a:dk1>
      <a:lt1>
        <a:srgbClr val="FFFFFF"/>
      </a:lt1>
      <a:dk2>
        <a:srgbClr val="009FDB"/>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Custom 2">
      <a:majorFont>
        <a:latin typeface="Segoe UI Semibold"/>
        <a:ea typeface=""/>
        <a:cs typeface=""/>
      </a:majorFont>
      <a:minorFont>
        <a:latin typeface="Segoe UI Semi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New TechEd Theme - Basic PowerPoint" id="{EBF6C87B-479B-45DF-BCDE-BC68215B5F4A}" vid="{AD3EDA62-2FAF-4269-A490-1D1DBF2FACD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ca4be13-a869-462d-b272-2a766d2a35a0">
      <Terms xmlns="http://schemas.microsoft.com/office/infopath/2007/PartnerControls"/>
    </lcf76f155ced4ddcb4097134ff3c332f>
    <TaxCatchAll xmlns="456b778a-8111-448b-a112-b10df9030f2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D446C99695A4459B8EA458A76BC200" ma:contentTypeVersion="19" ma:contentTypeDescription="Create a new document." ma:contentTypeScope="" ma:versionID="6928d2f2d74b783fecc0d6331c3b5b11">
  <xsd:schema xmlns:xsd="http://www.w3.org/2001/XMLSchema" xmlns:xs="http://www.w3.org/2001/XMLSchema" xmlns:p="http://schemas.microsoft.com/office/2006/metadata/properties" xmlns:ns2="fca4be13-a869-462d-b272-2a766d2a35a0" xmlns:ns3="456b778a-8111-448b-a112-b10df9030f26" targetNamespace="http://schemas.microsoft.com/office/2006/metadata/properties" ma:root="true" ma:fieldsID="9072c0879b3639238a105dd5131e0bfa" ns2:_="" ns3:_="">
    <xsd:import namespace="fca4be13-a869-462d-b272-2a766d2a35a0"/>
    <xsd:import namespace="456b778a-8111-448b-a112-b10df9030f2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a4be13-a869-462d-b272-2a766d2a35a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bbf58074-46d7-4780-8ee9-89f36ca836e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LengthInSeconds" ma:index="25" nillable="true" ma:displayName="MediaLengthInSeconds" ma:hidden="true" ma:internalName="MediaLengthInSeconds" ma:readOnly="true">
      <xsd:simpleType>
        <xsd:restriction base="dms:Unknown"/>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56b778a-8111-448b-a112-b10df9030f26"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30f0ccc8-9744-4e55-aac6-f0555663b764}" ma:internalName="TaxCatchAll" ma:showField="CatchAllData" ma:web="456b778a-8111-448b-a112-b10df9030f2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149581-1BA0-4F40-B30A-89CDF3AA3B35}">
  <ds:schemaRefs>
    <ds:schemaRef ds:uri="208d213c-d5c7-4e55-bd96-ff72355b8008"/>
    <ds:schemaRef ds:uri="85495b2c-2a7c-4afb-86fc-936ef0f18a9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D2AC6FE-9392-4372-BC11-C6757B39AA79}">
  <ds:schemaRefs>
    <ds:schemaRef ds:uri="http://schemas.microsoft.com/sharepoint/v3/contenttype/forms"/>
  </ds:schemaRefs>
</ds:datastoreItem>
</file>

<file path=customXml/itemProps3.xml><?xml version="1.0" encoding="utf-8"?>
<ds:datastoreItem xmlns:ds="http://schemas.openxmlformats.org/officeDocument/2006/customXml" ds:itemID="{BB834AEF-8B1F-4D67-A49C-47926F6FFA5F}"/>
</file>

<file path=docProps/app.xml><?xml version="1.0" encoding="utf-8"?>
<Properties xmlns="http://schemas.openxmlformats.org/officeDocument/2006/extended-properties" xmlns:vt="http://schemas.openxmlformats.org/officeDocument/2006/docPropsVTypes">
  <Template/>
  <TotalTime>2968</TotalTime>
  <Words>10498</Words>
  <Application>Microsoft Macintosh PowerPoint</Application>
  <PresentationFormat>On-screen Show (4:3)</PresentationFormat>
  <Paragraphs>1204</Paragraphs>
  <Slides>104</Slides>
  <Notes>104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104</vt:i4>
      </vt:variant>
    </vt:vector>
  </HeadingPairs>
  <TitlesOfParts>
    <vt:vector size="115" baseType="lpstr">
      <vt:lpstr>ATT Aleck Sans</vt:lpstr>
      <vt:lpstr>Wingdings 2</vt:lpstr>
      <vt:lpstr>Aptos</vt:lpstr>
      <vt:lpstr>Arial</vt:lpstr>
      <vt:lpstr>Segoe UI Semilight</vt:lpstr>
      <vt:lpstr>Times New Roman</vt:lpstr>
      <vt:lpstr>Georgia</vt:lpstr>
      <vt:lpstr>Calibri</vt:lpstr>
      <vt:lpstr>Wingdings</vt:lpstr>
      <vt:lpstr>Segoe UI</vt:lpstr>
      <vt:lpstr>New TechEd Theme - Basic PowerPoint</vt:lpstr>
      <vt:lpstr>Cybersecurity Basics</vt:lpstr>
      <vt:lpstr>Welcome! </vt:lpstr>
      <vt:lpstr>Today’s Agenda </vt:lpstr>
      <vt:lpstr>Introduction</vt:lpstr>
      <vt:lpstr>What is Malware?</vt:lpstr>
      <vt:lpstr>Online Activities</vt:lpstr>
      <vt:lpstr>Feeling Safe Online: Discussion</vt:lpstr>
      <vt:lpstr>Personal Accounts</vt:lpstr>
      <vt:lpstr>Personal Accounts: Discussion</vt:lpstr>
      <vt:lpstr>Personal Accounts</vt:lpstr>
      <vt:lpstr>Strong Passwords: Discussion</vt:lpstr>
      <vt:lpstr>Common Requirements</vt:lpstr>
      <vt:lpstr>Tips for Strong Passwords</vt:lpstr>
      <vt:lpstr>Tips for Strong Passwords (continued)</vt:lpstr>
      <vt:lpstr>Keeping Track of Passwords</vt:lpstr>
      <vt:lpstr>1. Notebook</vt:lpstr>
      <vt:lpstr>2. Password Software</vt:lpstr>
      <vt:lpstr>3. Phrase</vt:lpstr>
      <vt:lpstr>PowerPoint Presentation</vt:lpstr>
      <vt:lpstr>PowerPoint Presentation</vt:lpstr>
      <vt:lpstr>PowerPoint Presentation</vt:lpstr>
      <vt:lpstr>Online Scams</vt:lpstr>
      <vt:lpstr>Online Scams</vt:lpstr>
      <vt:lpstr>Phishing</vt:lpstr>
      <vt:lpstr>Phishing Scams</vt:lpstr>
      <vt:lpstr>Email Scam</vt:lpstr>
      <vt:lpstr>Text Message Scam</vt:lpstr>
      <vt:lpstr>Phone Call Scam</vt:lpstr>
      <vt:lpstr>Phone Call Scam: Caller ID Spoofs</vt:lpstr>
      <vt:lpstr>Social Media Scam</vt:lpstr>
      <vt:lpstr>Free Wi-Fi Scams</vt:lpstr>
      <vt:lpstr>Survey and Online Quiz Phishing Scam </vt:lpstr>
      <vt:lpstr>Online Gaming Scams</vt:lpstr>
      <vt:lpstr>CAPTCHA Malware Scam</vt:lpstr>
      <vt:lpstr>CAPTCHA Malware Scam Continued</vt:lpstr>
      <vt:lpstr>Social Engineering</vt:lpstr>
      <vt:lpstr>Social Engineering </vt:lpstr>
      <vt:lpstr>Family or Grandparent Emergency Scam</vt:lpstr>
      <vt:lpstr>Romance Scam</vt:lpstr>
      <vt:lpstr>Sender Pretends To Be Someone You Know</vt:lpstr>
      <vt:lpstr>Job Scams</vt:lpstr>
      <vt:lpstr>Job Scams</vt:lpstr>
      <vt:lpstr>Gathering High Level Information</vt:lpstr>
      <vt:lpstr>Fraudster Goals</vt:lpstr>
      <vt:lpstr>Activity #2</vt:lpstr>
      <vt:lpstr>PowerPoint Presentation</vt:lpstr>
      <vt:lpstr>Tips to Recognize Scams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    </vt:lpstr>
      <vt:lpstr>Activity #3</vt:lpstr>
      <vt:lpstr>PowerPoint Presentation</vt:lpstr>
      <vt:lpstr>Dos and Don’ts to Avoid Scams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#4</vt:lpstr>
      <vt:lpstr>PowerPoint Presentation</vt:lpstr>
      <vt:lpstr>Have I Been Scammed?</vt:lpstr>
      <vt:lpstr>    </vt:lpstr>
      <vt:lpstr>    </vt:lpstr>
      <vt:lpstr>    </vt:lpstr>
      <vt:lpstr>    </vt:lpstr>
      <vt:lpstr>    </vt:lpstr>
      <vt:lpstr>    </vt:lpstr>
      <vt:lpstr>    </vt:lpstr>
      <vt:lpstr>How to Report Scams</vt:lpstr>
      <vt:lpstr>    </vt:lpstr>
      <vt:lpstr>    </vt:lpstr>
      <vt:lpstr>    </vt:lpstr>
      <vt:lpstr>    </vt:lpstr>
      <vt:lpstr>    </vt:lpstr>
      <vt:lpstr>    </vt:lpstr>
      <vt:lpstr>    </vt:lpstr>
      <vt:lpstr>    </vt:lpstr>
      <vt:lpstr>    </vt:lpstr>
      <vt:lpstr>Questions</vt:lpstr>
      <vt:lpstr>Congratulations! </vt:lpstr>
      <vt:lpstr> Today’s training is provided by AT&amp;T  and Public Library Association.  Visit https://digitalliteracy.att.com/  for more courses and to build confidence using technology.  </vt:lpstr>
      <vt:lpstr> Please be sure to complete the learner survey.  Visit: digitalliteracy.att.com/learnersurvey  or  scan the QR code here       or located on the Activity Sheet.   We appreciate your feedback and participation!  </vt:lpstr>
      <vt:lpstr>Thank you for coming!</vt:lpstr>
    </vt:vector>
  </TitlesOfParts>
  <Company>Gail Borden Public Library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Internet Basics</dc:title>
  <dc:creator>Monica Dombrowski</dc:creator>
  <cp:lastModifiedBy>Michelle Frisque</cp:lastModifiedBy>
  <cp:revision>271</cp:revision>
  <cp:lastPrinted>2021-08-02T19:29:03Z</cp:lastPrinted>
  <dcterms:created xsi:type="dcterms:W3CDTF">2014-06-09T21:31:51Z</dcterms:created>
  <dcterms:modified xsi:type="dcterms:W3CDTF">2025-11-17T13:37:09Z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0x010100A2D446C99695A4459B8EA458A76BC200</vt:lpwstr>
  </property>
  <property fmtid="{D5CDD505-2E9C-101B-9397-08002B2CF9AE}" pid="3" name="ArticulateGUID">
    <vt:lpwstr>2E1F64BC-AB90-4361-87A3-D265213BA302</vt:lpwstr>
  </property>
  <property fmtid="{D5CDD505-2E9C-101B-9397-08002B2CF9AE}" pid="4" name="ArticulatePath">
    <vt:lpwstr>Instructor_Presentation_Cybersecurity</vt:lpwstr>
  </property>
</Properties>
</file>