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256" r:id="rId2"/>
    <p:sldId id="263" r:id="rId3"/>
    <p:sldId id="257" r:id="rId4"/>
    <p:sldId id="294" r:id="rId5"/>
    <p:sldId id="314" r:id="rId6"/>
    <p:sldId id="295" r:id="rId7"/>
    <p:sldId id="315" r:id="rId8"/>
    <p:sldId id="317" r:id="rId9"/>
    <p:sldId id="319" r:id="rId10"/>
    <p:sldId id="318" r:id="rId11"/>
    <p:sldId id="320" r:id="rId12"/>
    <p:sldId id="322" r:id="rId13"/>
    <p:sldId id="321" r:id="rId14"/>
    <p:sldId id="325" r:id="rId15"/>
    <p:sldId id="316" r:id="rId16"/>
    <p:sldId id="293" r:id="rId17"/>
    <p:sldId id="258" r:id="rId18"/>
    <p:sldId id="259" r:id="rId19"/>
    <p:sldId id="260" r:id="rId20"/>
    <p:sldId id="264" r:id="rId21"/>
    <p:sldId id="278" r:id="rId22"/>
    <p:sldId id="261" r:id="rId23"/>
    <p:sldId id="265" r:id="rId24"/>
    <p:sldId id="266" r:id="rId25"/>
    <p:sldId id="327" r:id="rId26"/>
    <p:sldId id="326" r:id="rId27"/>
    <p:sldId id="324" r:id="rId28"/>
    <p:sldId id="270" r:id="rId29"/>
    <p:sldId id="305" r:id="rId30"/>
    <p:sldId id="328" r:id="rId31"/>
    <p:sldId id="306" r:id="rId32"/>
    <p:sldId id="307" r:id="rId33"/>
    <p:sldId id="308" r:id="rId34"/>
    <p:sldId id="313" r:id="rId35"/>
    <p:sldId id="309" r:id="rId36"/>
    <p:sldId id="310" r:id="rId37"/>
    <p:sldId id="311" r:id="rId38"/>
    <p:sldId id="312" r:id="rId39"/>
    <p:sldId id="288" r:id="rId40"/>
    <p:sldId id="289" r:id="rId41"/>
    <p:sldId id="291" r:id="rId42"/>
    <p:sldId id="290" r:id="rId43"/>
    <p:sldId id="287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898" autoAdjust="0"/>
  </p:normalViewPr>
  <p:slideViewPr>
    <p:cSldViewPr snapToGrid="0">
      <p:cViewPr varScale="1">
        <p:scale>
          <a:sx n="82" d="100"/>
          <a:sy n="82" d="100"/>
        </p:scale>
        <p:origin x="16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2E449-3299-4E25-8281-D5572264EBF7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3A32DF-3558-4A3A-AE84-745FBAF9C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85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34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11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364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865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35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106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32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3A32DF-3558-4A3A-AE84-745FBAF9CD7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4724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7974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07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9242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074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707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193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382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784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 demand a better price and/or faster internet speeds</a:t>
            </a:r>
            <a:r>
              <a:rPr lang="en-US" baseline="0" dirty="0"/>
              <a:t> if another provider is offering a better deal for the same service.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3079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144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920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966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09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2511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9841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888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375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83617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endParaRPr lang="en-US" alt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43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354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5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59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58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69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655D9-A360-4198-B486-7020BC1AC05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98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7" y="381000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5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5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10" name="Rectangle 9"/>
          <p:cNvSpPr/>
          <p:nvPr/>
        </p:nvSpPr>
        <p:spPr>
          <a:xfrm>
            <a:off x="5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570">
                <a:solidFill>
                  <a:schemeClr val="bg1"/>
                </a:solidFill>
              </a:defRPr>
            </a:lvl1pPr>
          </a:lstStyle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20253" indent="0" algn="l">
              <a:buNone/>
              <a:defRPr sz="760">
                <a:solidFill>
                  <a:schemeClr val="tx2"/>
                </a:solidFill>
              </a:defRPr>
            </a:lvl1pPr>
            <a:lvl2pPr marL="144661" indent="0" algn="ctr">
              <a:buNone/>
            </a:lvl2pPr>
            <a:lvl3pPr marL="289322" indent="0" algn="ctr">
              <a:buNone/>
            </a:lvl3pPr>
            <a:lvl4pPr marL="433983" indent="0" algn="ctr">
              <a:buNone/>
            </a:lvl4pPr>
            <a:lvl5pPr marL="578644" indent="0" algn="ctr">
              <a:buNone/>
            </a:lvl5pPr>
            <a:lvl6pPr marL="723305" indent="0" algn="ctr">
              <a:buNone/>
            </a:lvl6pPr>
            <a:lvl7pPr marL="867966" indent="0" algn="ctr">
              <a:buNone/>
            </a:lvl7pPr>
            <a:lvl8pPr marL="1012627" indent="0" algn="ctr">
              <a:buNone/>
            </a:lvl8pPr>
            <a:lvl9pPr marL="1157288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7"/>
            <a:ext cx="8458200" cy="1470025"/>
          </a:xfrm>
        </p:spPr>
        <p:txBody>
          <a:bodyPr anchor="b"/>
          <a:lstStyle>
            <a:lvl1pPr>
              <a:defRPr sz="1392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1399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6172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365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5333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14467" indent="0">
              <a:buNone/>
              <a:defRPr sz="665" b="0">
                <a:solidFill>
                  <a:schemeClr val="tx2"/>
                </a:solidFill>
              </a:defRPr>
            </a:lvl1pPr>
            <a:lvl2pPr>
              <a:buNone/>
              <a:defRPr sz="57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506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443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443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1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1361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4484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4"/>
            <a:ext cx="4038600" cy="4341875"/>
          </a:xfrm>
        </p:spPr>
        <p:txBody>
          <a:bodyPr/>
          <a:lstStyle>
            <a:lvl1pPr>
              <a:defRPr sz="633"/>
            </a:lvl1pPr>
            <a:lvl2pPr>
              <a:defRPr sz="602"/>
            </a:lvl2pPr>
            <a:lvl3pPr>
              <a:defRPr sz="570"/>
            </a:lvl3pPr>
            <a:lvl4pPr>
              <a:defRPr sz="570"/>
            </a:lvl4pPr>
            <a:lvl5pPr>
              <a:defRPr sz="57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4"/>
            <a:ext cx="4038600" cy="4341875"/>
          </a:xfrm>
        </p:spPr>
        <p:txBody>
          <a:bodyPr/>
          <a:lstStyle>
            <a:lvl1pPr>
              <a:defRPr sz="633"/>
            </a:lvl1pPr>
            <a:lvl2pPr>
              <a:defRPr sz="602"/>
            </a:lvl2pPr>
            <a:lvl3pPr>
              <a:defRPr sz="570"/>
            </a:lvl3pPr>
            <a:lvl4pPr>
              <a:defRPr sz="570"/>
            </a:lvl4pPr>
            <a:lvl5pPr>
              <a:defRPr sz="57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175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633"/>
            </a:lvl1pPr>
            <a:lvl2pPr>
              <a:defRPr sz="633"/>
            </a:lvl2pPr>
            <a:lvl3pPr>
              <a:defRPr sz="570"/>
            </a:lvl3pPr>
            <a:lvl4pPr>
              <a:defRPr sz="506"/>
            </a:lvl4pPr>
            <a:lvl5pPr>
              <a:defRPr sz="506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30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14467" indent="0">
              <a:buNone/>
              <a:defRPr sz="602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633" b="1"/>
            </a:lvl2pPr>
            <a:lvl3pPr>
              <a:buNone/>
              <a:defRPr sz="570" b="1"/>
            </a:lvl3pPr>
            <a:lvl4pPr>
              <a:buNone/>
              <a:defRPr sz="506" b="1"/>
            </a:lvl4pPr>
            <a:lvl5pPr>
              <a:buNone/>
              <a:defRPr sz="506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633"/>
            </a:lvl1pPr>
            <a:lvl2pPr>
              <a:defRPr sz="633"/>
            </a:lvl2pPr>
            <a:lvl3pPr>
              <a:defRPr sz="570"/>
            </a:lvl3pPr>
            <a:lvl4pPr>
              <a:defRPr sz="506"/>
            </a:lvl4pPr>
            <a:lvl5pPr>
              <a:defRPr sz="506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14467" indent="0">
              <a:buNone/>
              <a:defRPr sz="602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633" b="1"/>
            </a:lvl2pPr>
            <a:lvl3pPr>
              <a:buNone/>
              <a:defRPr sz="570" b="1"/>
            </a:lvl3pPr>
            <a:lvl4pPr>
              <a:buNone/>
              <a:defRPr sz="506" b="1"/>
            </a:lvl4pPr>
            <a:lvl5pPr>
              <a:buNone/>
              <a:defRPr sz="506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1266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520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1266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422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6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4"/>
            <a:ext cx="5102352" cy="5805083"/>
          </a:xfrm>
        </p:spPr>
        <p:txBody>
          <a:bodyPr/>
          <a:lstStyle>
            <a:lvl1pPr>
              <a:defRPr sz="1013"/>
            </a:lvl1pPr>
            <a:lvl2pPr>
              <a:defRPr sz="886"/>
            </a:lvl2pPr>
            <a:lvl3pPr>
              <a:defRPr sz="760"/>
            </a:lvl3pPr>
            <a:lvl4pPr>
              <a:defRPr sz="633"/>
            </a:lvl4pPr>
            <a:lvl5pPr>
              <a:defRPr sz="63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6"/>
            <a:ext cx="3383280" cy="4580573"/>
          </a:xfrm>
        </p:spPr>
        <p:txBody>
          <a:bodyPr/>
          <a:lstStyle>
            <a:lvl1pPr marL="2894" indent="0">
              <a:buNone/>
              <a:defRPr sz="443"/>
            </a:lvl1pPr>
            <a:lvl2pPr>
              <a:buNone/>
              <a:defRPr sz="380"/>
            </a:lvl2pPr>
            <a:lvl3pPr>
              <a:buNone/>
              <a:defRPr sz="316"/>
            </a:lvl3pPr>
            <a:lvl4pPr>
              <a:buNone/>
              <a:defRPr sz="285"/>
            </a:lvl4pPr>
            <a:lvl5pPr>
              <a:buNone/>
              <a:defRPr sz="28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57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7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013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11"/>
            </a:lvl1pPr>
            <a:lvl2pPr>
              <a:buFontTx/>
              <a:buNone/>
              <a:defRPr sz="380"/>
            </a:lvl2pPr>
            <a:lvl3pPr>
              <a:buFontTx/>
              <a:buNone/>
              <a:defRPr sz="316"/>
            </a:lvl3pPr>
            <a:lvl4pPr>
              <a:buFontTx/>
              <a:buNone/>
              <a:defRPr sz="285"/>
            </a:lvl4pPr>
            <a:lvl5pPr>
              <a:buFontTx/>
              <a:buNone/>
              <a:defRPr sz="285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63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510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0" name="Rectangle 29"/>
          <p:cNvSpPr/>
          <p:nvPr/>
        </p:nvSpPr>
        <p:spPr>
          <a:xfrm>
            <a:off x="5" y="30828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7" y="36025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5" y="44012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57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254">
                <a:solidFill>
                  <a:schemeClr val="accent2"/>
                </a:solidFill>
              </a:defRPr>
            </a:lvl1pPr>
          </a:lstStyle>
          <a:p>
            <a:fld id="{9B6CC4EC-566E-40B7-B0ED-951F98D0E38C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254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570">
                <a:solidFill>
                  <a:srgbClr val="FFFFFF"/>
                </a:solidFill>
              </a:defRPr>
            </a:lvl1pPr>
          </a:lstStyle>
          <a:p>
            <a:fld id="{52AB6645-E153-4727-B315-A4EDA4F7CCA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79021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1266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15729" indent="-81011" algn="l" rtl="0" eaLnBrk="1" latinLnBrk="0" hangingPunct="1">
        <a:spcBef>
          <a:spcPts val="95"/>
        </a:spcBef>
        <a:buClr>
          <a:schemeClr val="accent3"/>
        </a:buClr>
        <a:buFont typeface="Georgia"/>
        <a:buChar char="•"/>
        <a:defRPr kumimoji="0" sz="886" kern="1200">
          <a:solidFill>
            <a:schemeClr val="tx2"/>
          </a:solidFill>
          <a:latin typeface="+mn-lt"/>
          <a:ea typeface="+mn-ea"/>
          <a:cs typeface="+mn-cs"/>
        </a:defRPr>
      </a:lvl1pPr>
      <a:lvl2pPr marL="208312" indent="-78117" algn="l" rtl="0" eaLnBrk="1" latinLnBrk="0" hangingPunct="1">
        <a:spcBef>
          <a:spcPts val="95"/>
        </a:spcBef>
        <a:buClr>
          <a:schemeClr val="accent2"/>
        </a:buClr>
        <a:buFont typeface="Georgia"/>
        <a:buChar char="▫"/>
        <a:defRPr kumimoji="0" sz="823" kern="1200">
          <a:solidFill>
            <a:schemeClr val="tx2"/>
          </a:solidFill>
          <a:latin typeface="+mn-lt"/>
          <a:ea typeface="+mn-ea"/>
          <a:cs typeface="+mn-cs"/>
        </a:defRPr>
      </a:lvl2pPr>
      <a:lvl3pPr marL="292216" indent="-69437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760" kern="1200">
          <a:solidFill>
            <a:schemeClr val="tx2"/>
          </a:solidFill>
          <a:latin typeface="+mn-lt"/>
          <a:ea typeface="+mn-ea"/>
          <a:cs typeface="+mn-cs"/>
        </a:defRPr>
      </a:lvl3pPr>
      <a:lvl4pPr marL="373226" indent="-63651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697" kern="1200">
          <a:solidFill>
            <a:schemeClr val="tx2"/>
          </a:solidFill>
          <a:latin typeface="+mn-lt"/>
          <a:ea typeface="+mn-ea"/>
          <a:cs typeface="+mn-cs"/>
        </a:defRPr>
      </a:lvl4pPr>
      <a:lvl5pPr marL="439769" indent="-57865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633" kern="1200">
          <a:solidFill>
            <a:schemeClr val="tx2"/>
          </a:solidFill>
          <a:latin typeface="+mn-lt"/>
          <a:ea typeface="+mn-ea"/>
          <a:cs typeface="+mn-cs"/>
        </a:defRPr>
      </a:lvl5pPr>
      <a:lvl6pPr marL="509207" indent="-57865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570" kern="1200">
          <a:solidFill>
            <a:schemeClr val="tx2"/>
          </a:solidFill>
          <a:latin typeface="+mn-lt"/>
          <a:ea typeface="+mn-ea"/>
          <a:cs typeface="+mn-cs"/>
        </a:defRPr>
      </a:lvl6pPr>
      <a:lvl7pPr marL="578644" indent="-57865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506" kern="1200">
          <a:solidFill>
            <a:schemeClr val="tx2"/>
          </a:solidFill>
          <a:latin typeface="+mn-lt"/>
          <a:ea typeface="+mn-ea"/>
          <a:cs typeface="+mn-cs"/>
        </a:defRPr>
      </a:lvl7pPr>
      <a:lvl8pPr marL="642295" indent="-57865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475" kern="1200">
          <a:solidFill>
            <a:schemeClr val="tx2"/>
          </a:solidFill>
          <a:latin typeface="+mn-lt"/>
          <a:ea typeface="+mn-ea"/>
          <a:cs typeface="+mn-cs"/>
        </a:defRPr>
      </a:lvl8pPr>
      <a:lvl9pPr marL="708839" indent="-57865" algn="l" rtl="0" eaLnBrk="1" latinLnBrk="0" hangingPunct="1">
        <a:spcBef>
          <a:spcPts val="95"/>
        </a:spcBef>
        <a:buClr>
          <a:schemeClr val="accent1"/>
        </a:buClr>
        <a:buFont typeface="Wingdings 2" panose="05020102010507070707" pitchFamily="18" charset="2"/>
        <a:buChar char=""/>
        <a:defRPr kumimoji="0" sz="443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446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28932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4339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5786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723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8679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01262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1572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1620" userDrawn="1">
          <p15:clr>
            <a:srgbClr val="F26B43"/>
          </p15:clr>
        </p15:guide>
        <p15:guide id="3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hKGqcO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it.ly/2lOVapM" TargetMode="External"/><Relationship Id="rId5" Type="http://schemas.openxmlformats.org/officeDocument/2006/relationships/hyperlink" Target="http://bit.ly/1rRLhCe" TargetMode="External"/><Relationship Id="rId4" Type="http://schemas.openxmlformats.org/officeDocument/2006/relationships/hyperlink" Target="http://bit.ly/2cmyzjT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200" dirty="0"/>
              <a:t>Name</a:t>
            </a:r>
          </a:p>
          <a:p>
            <a:pPr algn="r"/>
            <a:r>
              <a:rPr lang="en-US" sz="3200" dirty="0"/>
              <a:t>Title</a:t>
            </a:r>
          </a:p>
          <a:p>
            <a:pPr algn="r"/>
            <a:r>
              <a:rPr lang="en-US" sz="3200"/>
              <a:t>Library Name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44569"/>
            <a:ext cx="8458200" cy="1470025"/>
          </a:xfrm>
        </p:spPr>
        <p:txBody>
          <a:bodyPr>
            <a:normAutofit/>
          </a:bodyPr>
          <a:lstStyle/>
          <a:p>
            <a:r>
              <a:rPr lang="en-US" sz="4800"/>
              <a:t>Cut the Cable Cord</a:t>
            </a:r>
            <a:endParaRPr lang="en-US" sz="4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F48FC1-F24E-44E5-8DE0-ACE75074ED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EFD150F-7ABD-4620-83DF-650ABD931FE0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717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600598"/>
            <a:ext cx="8915400" cy="2078737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Apple TV 32 gigs $150 (HD ready)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Apple TV 64 gig $200 (HD ready)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Rumors claim the next 4</a:t>
            </a:r>
            <a:r>
              <a:rPr lang="en-US" sz="2800" baseline="30000" dirty="0">
                <a:solidFill>
                  <a:schemeClr val="tx1"/>
                </a:solidFill>
              </a:rPr>
              <a:t>th</a:t>
            </a:r>
            <a:r>
              <a:rPr lang="en-US" sz="2800" dirty="0">
                <a:solidFill>
                  <a:schemeClr val="tx1"/>
                </a:solidFill>
              </a:rPr>
              <a:t> generation apple TV will be 4K ready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Devices</a:t>
            </a:r>
          </a:p>
        </p:txBody>
      </p:sp>
      <p:pic>
        <p:nvPicPr>
          <p:cNvPr id="9218" name="Picture 2" descr="apple-tv-4-topic.png (800×799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89" y="1066800"/>
            <a:ext cx="4044822" cy="403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01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083499"/>
            <a:ext cx="8731131" cy="162182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Video game console of your choice 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$150-400 (HD)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PlayStation Pro or Xbox Scorpio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Devices</a:t>
            </a:r>
          </a:p>
        </p:txBody>
      </p:sp>
      <p:pic>
        <p:nvPicPr>
          <p:cNvPr id="4098" name="Picture 2" descr="http://compass.xbox.com/assets/23/0d/230dc52a-8f0e-40bf-bbd1-c51fdb8371e3.png?n=Homepage-360-UA_Upgrade-big_1056x59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164" y="800555"/>
            <a:ext cx="3891165" cy="218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s4_feature_thumb (500×50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94" y="1600200"/>
            <a:ext cx="3483299" cy="348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vignette4.wikia.nocookie.net/monsterhunter/images/0/08/Wii_U_white.png/revision/latest?cb=2012120805573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710" y="2217123"/>
            <a:ext cx="5165356" cy="344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34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5044123"/>
            <a:ext cx="8915400" cy="1469137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Chromecast $35 (HD ready)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Chromecast ultra $70 (4K and HDR ready)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Devices</a:t>
            </a:r>
          </a:p>
        </p:txBody>
      </p:sp>
      <p:pic>
        <p:nvPicPr>
          <p:cNvPr id="7170" name="Picture 2" descr="buy-chromecast-lightbox.png (1405×757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321" y="1600200"/>
            <a:ext cx="6391957" cy="344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7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956" y="4792664"/>
            <a:ext cx="8915400" cy="1944625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Smart TV $250+or Smart Blu-ray player $60+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Make sure the device supports the apps you want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Convenient all in one setups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Devices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07" y="1600200"/>
            <a:ext cx="4600956" cy="30979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9407" y="2505298"/>
            <a:ext cx="3815949" cy="95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31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915400" cy="525780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You can stream on most modern devices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Tablets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Smart Phones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Laptops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Chrome books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Devices</a:t>
            </a:r>
          </a:p>
        </p:txBody>
      </p:sp>
      <p:pic>
        <p:nvPicPr>
          <p:cNvPr id="3074" name="Picture 2" descr="485549-asus-chromebit.jpg (333×24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43" y="4740483"/>
            <a:ext cx="2563241" cy="1885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e01.alicdn.com/kf/HTB1.ThhNXXXXXbCXFXXq6xXFXXXX/Laptop-Touckpad-Trackpad-for-Lengda-X11A-for-font-b-Delux-b-font-QLN-QH11-920-0009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839" y="2204583"/>
            <a:ext cx="2785999" cy="247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c1.staticflickr.com/9/8068/8190604071_ffbcc50ce0_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813" y="2204583"/>
            <a:ext cx="2020211" cy="264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c1.staticflickr.com/3/2893/9900738813_f55e60c616_z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454" y="4857410"/>
            <a:ext cx="3237546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olathepcdoctors.com/user/cimage/desktop-computer-repair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249" y="4435602"/>
            <a:ext cx="26670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62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990" y="5059679"/>
            <a:ext cx="8915400" cy="1709929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HD antenna $12-150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The amount of channels vary by location and antenna range.  Channels to expect 20-50.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Devices</a:t>
            </a:r>
          </a:p>
        </p:txBody>
      </p:sp>
      <p:pic>
        <p:nvPicPr>
          <p:cNvPr id="6146" name="Picture 2" descr="http://www.ccrane.com/images/Default-Image/1000/654/ANT-TV-AMPANTENNA-H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4" y="1371600"/>
            <a:ext cx="3704844" cy="370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4690" y="1227296"/>
            <a:ext cx="3817791" cy="384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07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005777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Streaming Services</a:t>
            </a:r>
          </a:p>
        </p:txBody>
      </p:sp>
    </p:spTree>
    <p:extLst>
      <p:ext uri="{BB962C8B-B14F-4D97-AF65-F5344CB8AC3E}">
        <p14:creationId xmlns:p14="http://schemas.microsoft.com/office/powerpoint/2010/main" val="341580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367784"/>
            <a:ext cx="8915400" cy="2298192"/>
          </a:xfrm>
        </p:spPr>
        <p:txBody>
          <a:bodyPr>
            <a:no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Price plans are $7.99-$11.99 per month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One month free trial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Watch TV shows, movies and Exclusives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Download content to view offline via app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HD and 4K content depending on subscription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Streaming Services</a:t>
            </a:r>
          </a:p>
        </p:txBody>
      </p:sp>
      <p:pic>
        <p:nvPicPr>
          <p:cNvPr id="6146" name="Picture 2" descr="2000px-Netflix_logo.svg.png (2000×928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784" y="1524000"/>
            <a:ext cx="5958840" cy="276490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42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376929"/>
            <a:ext cx="8915400" cy="1904999"/>
          </a:xfrm>
        </p:spPr>
        <p:txBody>
          <a:bodyPr>
            <a:normAutofit fontScale="92500"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$7.99 a month or $11.99 a month for no commercials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One week free trial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TV shows, movies and exclusives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HD content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Streaming Services</a:t>
            </a:r>
          </a:p>
        </p:txBody>
      </p:sp>
      <p:pic>
        <p:nvPicPr>
          <p:cNvPr id="7170" name="Picture 2" descr="1024px-Hulu_logo.svg.png (1024×34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258" y="2072111"/>
            <a:ext cx="4689475" cy="156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34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amazon-prime-instant-video-logo.jpg (1323×670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032" y="1600200"/>
            <a:ext cx="5820046" cy="294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Streaming Services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4547616"/>
            <a:ext cx="8915400" cy="20177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54305" indent="-108014" algn="l" rtl="0" eaLnBrk="1" latinLnBrk="0" hangingPunct="1">
              <a:spcBef>
                <a:spcPts val="127"/>
              </a:spcBef>
              <a:buClr>
                <a:schemeClr val="accent3"/>
              </a:buClr>
              <a:buFont typeface="Georgia"/>
              <a:buChar char="•"/>
              <a:defRPr kumimoji="0" sz="118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7749" indent="-104156" algn="l" rtl="0" eaLnBrk="1" latinLnBrk="0" hangingPunct="1">
              <a:spcBef>
                <a:spcPts val="127"/>
              </a:spcBef>
              <a:buClr>
                <a:schemeClr val="accent2"/>
              </a:buClr>
              <a:buFont typeface="Georgia"/>
              <a:buChar char="▫"/>
              <a:defRPr kumimoji="0" sz="1097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389621" indent="-9258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497634" indent="-84868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29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86359" indent="-7715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678942" indent="-7715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6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771525" indent="-7715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6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856393" indent="-7715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63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945119" indent="-77153" algn="l" rtl="0" eaLnBrk="1" latinLnBrk="0" hangingPunct="1">
              <a:spcBef>
                <a:spcPts val="127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59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Amazon Prime $99 per year or $10.99 a month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Watch movie and TV for free with Amazon Prime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Other perks of Amazon Prime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HD content</a:t>
            </a:r>
          </a:p>
          <a:p>
            <a:pPr marL="457200" indent="-457200"/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36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46176"/>
            <a:ext cx="8915400" cy="6211824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What is Cord Cutting?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Devices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Streaming Services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Selecting Internet Service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Scenarios</a:t>
            </a:r>
          </a:p>
          <a:p>
            <a:pPr marL="0" indent="0">
              <a:buClr>
                <a:schemeClr val="accent1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170823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800600"/>
            <a:ext cx="8915400" cy="1542288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Free one month Trial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$14.99 per month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HD content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Streaming Services</a:t>
            </a:r>
          </a:p>
        </p:txBody>
      </p:sp>
      <p:pic>
        <p:nvPicPr>
          <p:cNvPr id="4" name="Picture 2" descr="https://order.hbonow.com/images/fb-la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532" y="1600200"/>
            <a:ext cx="5679948" cy="283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86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1066800"/>
          </a:xfrm>
        </p:spPr>
        <p:txBody>
          <a:bodyPr/>
          <a:lstStyle/>
          <a:p>
            <a:r>
              <a:rPr lang="en-US" sz="4800" dirty="0"/>
              <a:t>Streaming Services</a:t>
            </a:r>
            <a:endParaRPr lang="en-US" sz="4800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7975" y="4246585"/>
            <a:ext cx="8836025" cy="1824590"/>
          </a:xfrm>
        </p:spPr>
        <p:txBody>
          <a:bodyPr>
            <a:normAutofit lnSpcReduction="10000"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Pay per item Movies and TV 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Rent or Purchase your content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Cost varies from $1.99 and up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HD and 4K when available</a:t>
            </a:r>
          </a:p>
        </p:txBody>
      </p:sp>
      <p:pic>
        <p:nvPicPr>
          <p:cNvPr id="13314" name="Picture 2" descr="google+play.png (630×247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592" y="2758379"/>
            <a:ext cx="4000119" cy="1568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0508" y="3395561"/>
            <a:ext cx="3031924" cy="1131918"/>
          </a:xfrm>
          <a:prstGeom prst="rect">
            <a:avLst/>
          </a:prstGeom>
        </p:spPr>
      </p:pic>
      <p:pic>
        <p:nvPicPr>
          <p:cNvPr id="13316" name="Picture 4" descr="amazonvideo11-e1441402984333.jpg (319×139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91" y="1600200"/>
            <a:ext cx="30384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windowsstorelogo_r1_c1_r1_c1_6.jpg (692×421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407" y="4795401"/>
            <a:ext cx="2486025" cy="151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www.tripletremelo.com/wp-content/uploads/2014/05/vudu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087" y="1396736"/>
            <a:ext cx="3547345" cy="173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26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450079"/>
            <a:ext cx="8659369" cy="1767841"/>
          </a:xfrm>
        </p:spPr>
        <p:txBody>
          <a:bodyPr>
            <a:normAutofit lnSpcReduction="10000"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Free to stream but limited in content and includes commercials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Has Movies and TV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No HD content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Streaming Services</a:t>
            </a:r>
          </a:p>
        </p:txBody>
      </p:sp>
      <p:pic>
        <p:nvPicPr>
          <p:cNvPr id="1026" name="Picture 2" descr="2000px-Logo_of_Crackle.svg.png (2000×431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44" y="2224108"/>
            <a:ext cx="6175375" cy="133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62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099413"/>
            <a:ext cx="3523488" cy="265176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Packages ranging from $20-40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7 day free trial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HD content</a:t>
            </a:r>
          </a:p>
          <a:p>
            <a:pPr marL="0" indent="0">
              <a:buClr>
                <a:schemeClr val="accent1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Streaming Services</a:t>
            </a:r>
          </a:p>
        </p:txBody>
      </p:sp>
      <p:pic>
        <p:nvPicPr>
          <p:cNvPr id="2052" name="Picture 4" descr="http://core0.staticworld.net/images/article/2015/01/sling-tv-logo-100538814-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35015"/>
            <a:ext cx="3674457" cy="245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3544" y="1535015"/>
            <a:ext cx="5240943" cy="457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59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602481"/>
            <a:ext cx="8915400" cy="1944624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Packages ranging from $40-75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7 day free trial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HD content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Allows you record content to the cloud for 28 days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Streaming Services</a:t>
            </a:r>
          </a:p>
        </p:txBody>
      </p:sp>
      <p:pic>
        <p:nvPicPr>
          <p:cNvPr id="1026" name="Picture 2" descr="530f207814f7cb14b71d6eff4fbda693-970-80.jpg (970×54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621" y="1600201"/>
            <a:ext cx="5228107" cy="293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60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851100"/>
            <a:ext cx="8915400" cy="1540556"/>
          </a:xfrm>
        </p:spPr>
        <p:txBody>
          <a:bodyPr>
            <a:no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700" dirty="0">
                <a:solidFill>
                  <a:schemeClr val="tx1"/>
                </a:solidFill>
              </a:rPr>
              <a:t>Price varies from $35-70 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700" dirty="0">
                <a:solidFill>
                  <a:schemeClr val="tx1"/>
                </a:solidFill>
              </a:rPr>
              <a:t>60-120+ depending on package.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700" dirty="0">
                <a:solidFill>
                  <a:schemeClr val="tx1"/>
                </a:solidFill>
              </a:rPr>
              <a:t>HD content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Streaming Services</a:t>
            </a:r>
          </a:p>
        </p:txBody>
      </p:sp>
      <p:pic>
        <p:nvPicPr>
          <p:cNvPr id="2052" name="Picture 4" descr="https://pmcvariety.files.wordpress.com/2016/11/directv-now.jpg?w=670&amp;h=377&amp;cro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753" y="1600200"/>
            <a:ext cx="5516880" cy="310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72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626781"/>
            <a:ext cx="8915400" cy="1944624"/>
          </a:xfrm>
        </p:spPr>
        <p:txBody>
          <a:bodyPr>
            <a:no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700" dirty="0">
                <a:solidFill>
                  <a:schemeClr val="tx1"/>
                </a:solidFill>
              </a:rPr>
              <a:t>$35 a month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700" dirty="0">
                <a:solidFill>
                  <a:schemeClr val="tx1"/>
                </a:solidFill>
              </a:rPr>
              <a:t>40 TV channels including ABC, CBS, Fox, ESPN, etc.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700" dirty="0">
                <a:solidFill>
                  <a:schemeClr val="tx1"/>
                </a:solidFill>
              </a:rPr>
              <a:t>HD content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700" dirty="0">
                <a:solidFill>
                  <a:schemeClr val="tx1"/>
                </a:solidFill>
              </a:rPr>
              <a:t>Allows you record content to the cloud for 9 months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Streaming Services</a:t>
            </a:r>
          </a:p>
        </p:txBody>
      </p:sp>
      <p:pic>
        <p:nvPicPr>
          <p:cNvPr id="4" name="Picture 2" descr="http://static.gulfnews.com/polopoly_fs/1.1986174!/image/41285784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285" y="1600200"/>
            <a:ext cx="4398139" cy="293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69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1066800"/>
          </a:xfrm>
        </p:spPr>
        <p:txBody>
          <a:bodyPr/>
          <a:lstStyle/>
          <a:p>
            <a:r>
              <a:rPr lang="en-US" sz="4800" dirty="0"/>
              <a:t>Streaming Services</a:t>
            </a:r>
            <a:endParaRPr lang="en-US" sz="4800" b="1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152400" y="5285232"/>
            <a:ext cx="8836025" cy="14081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115729" indent="-81011" algn="l" rtl="0" eaLnBrk="1" latinLnBrk="0" hangingPunct="1">
              <a:spcBef>
                <a:spcPts val="95"/>
              </a:spcBef>
              <a:buClr>
                <a:schemeClr val="accent3"/>
              </a:buClr>
              <a:buFont typeface="Georgia"/>
              <a:buChar char="•"/>
              <a:defRPr kumimoji="0" sz="886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08312" indent="-78117" algn="l" rtl="0" eaLnBrk="1" latinLnBrk="0" hangingPunct="1">
              <a:spcBef>
                <a:spcPts val="95"/>
              </a:spcBef>
              <a:buClr>
                <a:schemeClr val="accent2"/>
              </a:buClr>
              <a:buFont typeface="Georgia"/>
              <a:buChar char="▫"/>
              <a:defRPr kumimoji="0" sz="82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92216" indent="-69437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6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73226" indent="-63651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697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439769" indent="-57865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63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509207" indent="-57865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57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578644" indent="-57865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506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642295" indent="-57865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4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708839" indent="-57865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443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Most major networks have apps now that will allow you to view their content.  Price, content and device compatibility will vary.</a:t>
            </a:r>
          </a:p>
        </p:txBody>
      </p:sp>
      <p:pic>
        <p:nvPicPr>
          <p:cNvPr id="2050" name="Picture 2" descr="n7yOHT21iBlUpbVuM1-rjLmVRWGrDmBI5GuJGctVM4d4hyehOGeYoN85TRK13VVqlBMm=w300 (300×3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648" y="1662380"/>
            <a:ext cx="1434158" cy="143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pp-watch-abc.jpg (220×214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616" y="3509153"/>
            <a:ext cx="1694223" cy="164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_8ykjp5liUIgEWyZzsRHN4kF4-2OCK3rDfS8To2XtatZLErxQV1RU08jNh3NcGN4SQ=w300 (300×300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12" y="3616083"/>
            <a:ext cx="1434158" cy="143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lh3.googleusercontent.com/3k9_BX6SKqQOu_jPxGlm8tvI5lKrxOOjUreqoJIGuWS1rBPiLlwBAHfS58j70vxwhNc=w3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215" y="1662380"/>
            <a:ext cx="1434158" cy="143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gntvsales.com/Sales_Ads/App_Icons/WGN_News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215" y="3616083"/>
            <a:ext cx="1434158" cy="143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lh3.googleusercontent.com/Iip-8Yn3PLAzecCMb4ZaHTvFObl3ETUWZmd5zLflhbB6BXKyNc5aM4hrGAA9NXSs7i0=w3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532" y="1600200"/>
            <a:ext cx="1558517" cy="155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05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1066800"/>
          </a:xfrm>
        </p:spPr>
        <p:txBody>
          <a:bodyPr/>
          <a:lstStyle/>
          <a:p>
            <a:r>
              <a:rPr lang="en-US" sz="4800" dirty="0"/>
              <a:t>Streaming Services</a:t>
            </a:r>
            <a:endParaRPr lang="en-US" sz="4800" b="1" dirty="0"/>
          </a:p>
        </p:txBody>
      </p:sp>
      <p:pic>
        <p:nvPicPr>
          <p:cNvPr id="1030" name="Picture 6" descr="Hoop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466" y="1600200"/>
            <a:ext cx="4655822" cy="290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"/>
          <p:cNvSpPr txBox="1">
            <a:spLocks/>
          </p:cNvSpPr>
          <p:nvPr/>
        </p:nvSpPr>
        <p:spPr>
          <a:xfrm>
            <a:off x="153224" y="4599432"/>
            <a:ext cx="8836025" cy="225856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115729" indent="-81011" algn="l" rtl="0" eaLnBrk="1" latinLnBrk="0" hangingPunct="1">
              <a:spcBef>
                <a:spcPts val="95"/>
              </a:spcBef>
              <a:buClr>
                <a:schemeClr val="accent3"/>
              </a:buClr>
              <a:buFont typeface="Georgia"/>
              <a:buChar char="•"/>
              <a:defRPr kumimoji="0" sz="886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08312" indent="-78117" algn="l" rtl="0" eaLnBrk="1" latinLnBrk="0" hangingPunct="1">
              <a:spcBef>
                <a:spcPts val="95"/>
              </a:spcBef>
              <a:buClr>
                <a:schemeClr val="accent2"/>
              </a:buClr>
              <a:buFont typeface="Georgia"/>
              <a:buChar char="▫"/>
              <a:defRPr kumimoji="0" sz="82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92216" indent="-69437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6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73226" indent="-63651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697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439769" indent="-57865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63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509207" indent="-57865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57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578644" indent="-57865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506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642295" indent="-57865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4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708839" indent="-57865" algn="l" rtl="0" eaLnBrk="1" latinLnBrk="0" hangingPunct="1">
              <a:spcBef>
                <a:spcPts val="9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443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Free, library provided service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Limit of 5 items per month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Movies/TV: 3 day loans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Music: 7 day loans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Audiobooks, eBooks, and Comics: 21 day loans</a:t>
            </a:r>
          </a:p>
        </p:txBody>
      </p:sp>
    </p:spTree>
    <p:extLst>
      <p:ext uri="{BB962C8B-B14F-4D97-AF65-F5344CB8AC3E}">
        <p14:creationId xmlns:p14="http://schemas.microsoft.com/office/powerpoint/2010/main" val="40732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005777"/>
            <a:ext cx="884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Selecting Internet Service</a:t>
            </a:r>
          </a:p>
        </p:txBody>
      </p:sp>
    </p:spTree>
    <p:extLst>
      <p:ext uri="{BB962C8B-B14F-4D97-AF65-F5344CB8AC3E}">
        <p14:creationId xmlns:p14="http://schemas.microsoft.com/office/powerpoint/2010/main" val="34688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005777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What is Cord Cutting?</a:t>
            </a:r>
          </a:p>
        </p:txBody>
      </p:sp>
    </p:spTree>
    <p:extLst>
      <p:ext uri="{BB962C8B-B14F-4D97-AF65-F5344CB8AC3E}">
        <p14:creationId xmlns:p14="http://schemas.microsoft.com/office/powerpoint/2010/main" val="410729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600200"/>
            <a:ext cx="8731131" cy="5257801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Major Providers in Elgin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Comcast (Average)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AT&amp;T (most expensive)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WOW (cheapest)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Selecting Internet Service</a:t>
            </a:r>
          </a:p>
        </p:txBody>
      </p:sp>
    </p:spTree>
    <p:extLst>
      <p:ext uri="{BB962C8B-B14F-4D97-AF65-F5344CB8AC3E}">
        <p14:creationId xmlns:p14="http://schemas.microsoft.com/office/powerpoint/2010/main" val="70885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600200"/>
            <a:ext cx="8731131" cy="5257801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Average price per speed below. Varies by provider and promotions.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5-10 mbps = $20-30 per month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25-30 mbps = $40-50 per month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75-100 mbps = $55-80 per month</a:t>
            </a:r>
          </a:p>
          <a:p>
            <a:pPr marL="457200" lvl="0" indent="-457200">
              <a:buClr>
                <a:srgbClr val="038549"/>
              </a:buClr>
            </a:pPr>
            <a:endParaRPr lang="en-US" sz="2800" dirty="0">
              <a:solidFill>
                <a:prstClr val="black"/>
              </a:solidFill>
            </a:endParaRPr>
          </a:p>
          <a:p>
            <a:pPr marL="457200" lvl="0" indent="-457200">
              <a:buClr>
                <a:srgbClr val="038549"/>
              </a:buClr>
            </a:pPr>
            <a:r>
              <a:rPr lang="en-US" sz="2800" dirty="0">
                <a:solidFill>
                  <a:prstClr val="black"/>
                </a:solidFill>
              </a:rPr>
              <a:t>HD streaming needs 5-7mbps per device</a:t>
            </a:r>
          </a:p>
          <a:p>
            <a:pPr marL="457200" lvl="0" indent="-457200">
              <a:buClr>
                <a:srgbClr val="038549"/>
              </a:buClr>
            </a:pPr>
            <a:endParaRPr lang="en-US" sz="2800" dirty="0">
              <a:solidFill>
                <a:prstClr val="black"/>
              </a:solidFill>
            </a:endParaRPr>
          </a:p>
          <a:p>
            <a:pPr marL="457200" lvl="0" indent="-457200">
              <a:buClr>
                <a:srgbClr val="038549"/>
              </a:buClr>
            </a:pPr>
            <a:r>
              <a:rPr lang="en-US" sz="2800" dirty="0">
                <a:solidFill>
                  <a:prstClr val="black"/>
                </a:solidFill>
              </a:rPr>
              <a:t>4K streaming needs 25-30 mbps per device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Selecting Internet Service</a:t>
            </a:r>
          </a:p>
        </p:txBody>
      </p:sp>
    </p:spTree>
    <p:extLst>
      <p:ext uri="{BB962C8B-B14F-4D97-AF65-F5344CB8AC3E}">
        <p14:creationId xmlns:p14="http://schemas.microsoft.com/office/powerpoint/2010/main" val="1002701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600200"/>
            <a:ext cx="8915401" cy="5257801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Strategies for Cutting the Cost</a:t>
            </a:r>
            <a:endParaRPr lang="en-US" sz="2800" u="sng" dirty="0">
              <a:solidFill>
                <a:schemeClr val="tx1"/>
              </a:solidFill>
            </a:endParaRP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When streaming on a mobile device, use Wi-Fi unless you have unlimited data.</a:t>
            </a:r>
          </a:p>
          <a:p>
            <a:pPr marL="457200" indent="-457200"/>
            <a:endParaRPr lang="en-US" sz="2800" dirty="0">
              <a:solidFill>
                <a:schemeClr val="tx1"/>
              </a:solidFill>
            </a:endParaRP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When your contract ends… 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Switch companies to receive promotional pricing</a:t>
            </a:r>
          </a:p>
          <a:p>
            <a:pPr marL="633687" lvl="2" indent="-457200"/>
            <a:r>
              <a:rPr lang="en-US" sz="2674" dirty="0">
                <a:solidFill>
                  <a:schemeClr val="tx1"/>
                </a:solidFill>
              </a:rPr>
              <a:t>Have someone else in your household make a new contract.</a:t>
            </a:r>
          </a:p>
          <a:p>
            <a:pPr marL="633687" lvl="2" indent="-457200"/>
            <a:r>
              <a:rPr lang="en-US" sz="2800" dirty="0">
                <a:solidFill>
                  <a:schemeClr val="tx1"/>
                </a:solidFill>
              </a:rPr>
              <a:t>Call your provider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Selecting Internet Service</a:t>
            </a:r>
          </a:p>
        </p:txBody>
      </p:sp>
    </p:spTree>
    <p:extLst>
      <p:ext uri="{BB962C8B-B14F-4D97-AF65-F5344CB8AC3E}">
        <p14:creationId xmlns:p14="http://schemas.microsoft.com/office/powerpoint/2010/main" val="351164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600200"/>
            <a:ext cx="8915401" cy="5257801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4000" u="sng" dirty="0">
                <a:solidFill>
                  <a:schemeClr val="tx1"/>
                </a:solidFill>
                <a:latin typeface="+mj-lt"/>
              </a:rPr>
              <a:t>Do I need faster internet to stream?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Use </a:t>
            </a:r>
            <a:r>
              <a:rPr lang="en-US" sz="2800" dirty="0" err="1">
                <a:solidFill>
                  <a:schemeClr val="tx1"/>
                </a:solidFill>
              </a:rPr>
              <a:t>Ookla</a:t>
            </a:r>
            <a:r>
              <a:rPr lang="en-US" sz="2800" dirty="0">
                <a:solidFill>
                  <a:schemeClr val="tx1"/>
                </a:solidFill>
              </a:rPr>
              <a:t> speed test (www.speedtest.net)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Selecting Internet Service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952" y="2899649"/>
            <a:ext cx="5569266" cy="378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2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005777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Scenarios</a:t>
            </a:r>
          </a:p>
        </p:txBody>
      </p:sp>
    </p:spTree>
    <p:extLst>
      <p:ext uri="{BB962C8B-B14F-4D97-AF65-F5344CB8AC3E}">
        <p14:creationId xmlns:p14="http://schemas.microsoft.com/office/powerpoint/2010/main" val="29607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600200"/>
            <a:ext cx="8731131" cy="5257801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3000" u="sng" dirty="0">
                <a:solidFill>
                  <a:schemeClr val="tx1"/>
                </a:solidFill>
                <a:latin typeface="+mj-lt"/>
              </a:rPr>
              <a:t>Example One</a:t>
            </a:r>
          </a:p>
          <a:p>
            <a:pPr marL="0" indent="0" algn="ctr">
              <a:buClr>
                <a:schemeClr val="accent1"/>
              </a:buClr>
              <a:buNone/>
            </a:pPr>
            <a:r>
              <a:rPr lang="en-US" sz="3000" u="sng" dirty="0">
                <a:solidFill>
                  <a:schemeClr val="tx1"/>
                </a:solidFill>
                <a:latin typeface="+mj-lt"/>
              </a:rPr>
              <a:t>(Sports lover and basic TV 1080p HD)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3000" dirty="0">
                <a:solidFill>
                  <a:schemeClr val="tx1"/>
                </a:solidFill>
              </a:rPr>
              <a:t>HD antenna $50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3000" dirty="0">
                <a:solidFill>
                  <a:schemeClr val="tx1"/>
                </a:solidFill>
              </a:rPr>
              <a:t>Roku $40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Sling TV Orange package $20 a month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Initial investment $90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$20 month for every year after that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Scenarios</a:t>
            </a:r>
          </a:p>
        </p:txBody>
      </p:sp>
    </p:spTree>
    <p:extLst>
      <p:ext uri="{BB962C8B-B14F-4D97-AF65-F5344CB8AC3E}">
        <p14:creationId xmlns:p14="http://schemas.microsoft.com/office/powerpoint/2010/main" val="145348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600200"/>
            <a:ext cx="8731131" cy="5257801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3000" u="sng" dirty="0">
                <a:solidFill>
                  <a:schemeClr val="tx1"/>
                </a:solidFill>
                <a:latin typeface="+mj-lt"/>
              </a:rPr>
              <a:t>Example Two</a:t>
            </a:r>
          </a:p>
          <a:p>
            <a:pPr marL="0" indent="0" algn="ctr">
              <a:buClr>
                <a:schemeClr val="accent1"/>
              </a:buClr>
              <a:buNone/>
            </a:pPr>
            <a:r>
              <a:rPr lang="en-US" sz="3000" u="sng" dirty="0">
                <a:solidFill>
                  <a:schemeClr val="tx1"/>
                </a:solidFill>
                <a:latin typeface="+mj-lt"/>
              </a:rPr>
              <a:t>(Movie Lover with a 4K HD TV)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3000" dirty="0">
                <a:solidFill>
                  <a:schemeClr val="tx1"/>
                </a:solidFill>
              </a:rPr>
              <a:t>Fire TV $90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Amazon Prime Video $99 a year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Netflix premium $12 a month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HBO now $15 a month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Initial investment $90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$35.25 a month for every year after that</a:t>
            </a:r>
          </a:p>
          <a:p>
            <a:pPr marL="633687" lvl="2" indent="-457200"/>
            <a:endParaRPr lang="en-US" sz="2674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Scenarios</a:t>
            </a:r>
          </a:p>
        </p:txBody>
      </p:sp>
    </p:spTree>
    <p:extLst>
      <p:ext uri="{BB962C8B-B14F-4D97-AF65-F5344CB8AC3E}">
        <p14:creationId xmlns:p14="http://schemas.microsoft.com/office/powerpoint/2010/main" val="406638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600200"/>
            <a:ext cx="8731131" cy="5257801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3000" u="sng" dirty="0">
                <a:solidFill>
                  <a:schemeClr val="tx1"/>
                </a:solidFill>
                <a:latin typeface="+mj-lt"/>
              </a:rPr>
              <a:t>Example Three</a:t>
            </a:r>
          </a:p>
          <a:p>
            <a:pPr marL="0" indent="0" algn="ctr">
              <a:buClr>
                <a:schemeClr val="accent1"/>
              </a:buClr>
              <a:buNone/>
            </a:pPr>
            <a:r>
              <a:rPr lang="en-US" sz="3000" u="sng" dirty="0">
                <a:solidFill>
                  <a:schemeClr val="tx1"/>
                </a:solidFill>
                <a:latin typeface="+mj-lt"/>
              </a:rPr>
              <a:t>(Smart phone user who watches </a:t>
            </a:r>
          </a:p>
          <a:p>
            <a:pPr marL="0" indent="0" algn="ctr">
              <a:buClr>
                <a:schemeClr val="accent1"/>
              </a:buClr>
              <a:buNone/>
            </a:pPr>
            <a:r>
              <a:rPr lang="en-US" sz="3000" u="sng" dirty="0">
                <a:solidFill>
                  <a:schemeClr val="tx1"/>
                </a:solidFill>
                <a:latin typeface="+mj-lt"/>
              </a:rPr>
              <a:t>Movies and TV Occasionally 1080p)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Chromecast $35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Netflix basic $8 a month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Amazon Prime $99 a year </a:t>
            </a: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Initial investment $35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$16.25 a month for every year after that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Scenarios</a:t>
            </a:r>
          </a:p>
        </p:txBody>
      </p:sp>
    </p:spTree>
    <p:extLst>
      <p:ext uri="{BB962C8B-B14F-4D97-AF65-F5344CB8AC3E}">
        <p14:creationId xmlns:p14="http://schemas.microsoft.com/office/powerpoint/2010/main" val="313559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600200"/>
            <a:ext cx="8731131" cy="5257801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3000" u="sng" dirty="0">
                <a:solidFill>
                  <a:schemeClr val="tx1"/>
                </a:solidFill>
                <a:latin typeface="+mj-lt"/>
              </a:rPr>
              <a:t>Example Four</a:t>
            </a:r>
          </a:p>
          <a:p>
            <a:pPr marL="0" indent="0" algn="ctr">
              <a:buClr>
                <a:schemeClr val="accent1"/>
              </a:buClr>
              <a:buNone/>
            </a:pPr>
            <a:r>
              <a:rPr lang="en-US" sz="3000" u="sng" dirty="0">
                <a:solidFill>
                  <a:schemeClr val="tx1"/>
                </a:solidFill>
                <a:latin typeface="+mj-lt"/>
              </a:rPr>
              <a:t>(Avid TV Watcher 1080p)</a:t>
            </a: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Roku Premiere $80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Direct TV NOW “</a:t>
            </a:r>
            <a:r>
              <a:rPr lang="en-US" sz="2800" dirty="0" err="1">
                <a:solidFill>
                  <a:schemeClr val="tx1"/>
                </a:solidFill>
              </a:rPr>
              <a:t>Gotta</a:t>
            </a:r>
            <a:r>
              <a:rPr lang="en-US" sz="2800" dirty="0">
                <a:solidFill>
                  <a:schemeClr val="tx1"/>
                </a:solidFill>
              </a:rPr>
              <a:t> Have it” with HBO and Cinemax package $80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Netflix standard $10 a month</a:t>
            </a:r>
          </a:p>
          <a:p>
            <a:pPr marL="0" indent="0">
              <a:buClr>
                <a:schemeClr val="accent1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Clr>
                <a:schemeClr val="accent1"/>
              </a:buClr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Initial investment $80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$90 a month for every year after that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Scenarios</a:t>
            </a:r>
          </a:p>
        </p:txBody>
      </p:sp>
    </p:spTree>
    <p:extLst>
      <p:ext uri="{BB962C8B-B14F-4D97-AF65-F5344CB8AC3E}">
        <p14:creationId xmlns:p14="http://schemas.microsoft.com/office/powerpoint/2010/main" val="264481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005777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416055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0"/>
            <a:ext cx="8763000" cy="152400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People all around the world are removing their cable service and replacing it with streaming subscriptions and devices instead of cable.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What is Cord Cutting?</a:t>
            </a:r>
          </a:p>
        </p:txBody>
      </p:sp>
      <p:pic>
        <p:nvPicPr>
          <p:cNvPr id="1026" name="Picture 2" descr="http://www.techlicious.com/images/av/time-to-cut-the-cord-640p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1600200"/>
            <a:ext cx="60497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92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5681472"/>
            <a:ext cx="8731131" cy="1176529"/>
          </a:xfrm>
        </p:spPr>
        <p:txBody>
          <a:bodyPr>
            <a:normAutofit/>
          </a:bodyPr>
          <a:lstStyle/>
          <a:p>
            <a:pPr marL="457200" indent="-457200"/>
            <a:endParaRPr lang="en-US" sz="2800" dirty="0">
              <a:solidFill>
                <a:schemeClr val="tx1"/>
              </a:solidFill>
            </a:endParaRPr>
          </a:p>
          <a:p>
            <a:pPr marL="457200" indent="-457200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Resources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170" y="1702442"/>
            <a:ext cx="5007138" cy="48105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73959" y="3379226"/>
            <a:ext cx="2995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www.canistream.it</a:t>
            </a:r>
          </a:p>
        </p:txBody>
      </p:sp>
      <p:sp>
        <p:nvSpPr>
          <p:cNvPr id="6" name="Rectangle 5"/>
          <p:cNvSpPr/>
          <p:nvPr/>
        </p:nvSpPr>
        <p:spPr>
          <a:xfrm>
            <a:off x="2615059" y="5003944"/>
            <a:ext cx="2682240" cy="135331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44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5681472"/>
            <a:ext cx="8731131" cy="1176529"/>
          </a:xfrm>
        </p:spPr>
        <p:txBody>
          <a:bodyPr>
            <a:normAutofit/>
          </a:bodyPr>
          <a:lstStyle/>
          <a:p>
            <a:pPr marL="457200" indent="-457200"/>
            <a:endParaRPr lang="en-US" sz="2800" dirty="0">
              <a:solidFill>
                <a:schemeClr val="tx1"/>
              </a:solidFill>
            </a:endParaRPr>
          </a:p>
          <a:p>
            <a:pPr marL="457200" indent="-457200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Resources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13094" y="1638493"/>
            <a:ext cx="5317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www.justwatch.com/us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505" y="2366680"/>
            <a:ext cx="5817638" cy="416532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619938" y="4449344"/>
            <a:ext cx="4114400" cy="76555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4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5681472"/>
            <a:ext cx="8731131" cy="1176529"/>
          </a:xfrm>
        </p:spPr>
        <p:txBody>
          <a:bodyPr>
            <a:normAutofit/>
          </a:bodyPr>
          <a:lstStyle/>
          <a:p>
            <a:pPr marL="457200" indent="-457200"/>
            <a:endParaRPr lang="en-US" sz="2800" dirty="0">
              <a:solidFill>
                <a:schemeClr val="tx1"/>
              </a:solidFill>
            </a:endParaRPr>
          </a:p>
          <a:p>
            <a:pPr marL="457200" indent="-457200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Resources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598" y="1600200"/>
            <a:ext cx="87311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The Pros and Cons of Cutting the Cable Cord 2016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33CC"/>
                </a:solidFill>
                <a:hlinkClick r:id="rId3"/>
              </a:rPr>
              <a:t>http://bit.ly/2hKGqcO</a:t>
            </a: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The Ultimate Cord Cutter’s Guide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33CC"/>
                </a:solidFill>
                <a:hlinkClick r:id="rId4"/>
              </a:rPr>
              <a:t>http://bit.ly/2cmyzjT</a:t>
            </a: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Your Guide to Cable TV Cord-Cutting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33CC"/>
                </a:solidFill>
                <a:hlinkClick r:id="rId5"/>
              </a:rPr>
              <a:t>http://bit.ly/1rRLhCe</a:t>
            </a:r>
            <a:endParaRPr lang="en-US" sz="2800" dirty="0">
              <a:solidFill>
                <a:srgbClr val="0033CC"/>
              </a:solidFill>
            </a:endParaRP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Citizens Utility Board Guide to Cutting Cable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hlinkClick r:id="rId6"/>
              </a:rPr>
              <a:t>http://bit.ly/2lOVapM</a:t>
            </a:r>
            <a:endParaRPr lang="en-US" sz="2800" dirty="0"/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394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457200"/>
            <a:ext cx="5181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81000" y="1676400"/>
            <a:ext cx="8183563" cy="4800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8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  <a:latin typeface="+mj-lt"/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371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83664"/>
            <a:ext cx="8915400" cy="4974336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Wireless internet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A Steaming device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A subscription to a 			       streaming service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</a:rPr>
              <a:t>A TV with an HDMI port</a:t>
            </a: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indent="-514350">
              <a:buClr>
                <a:schemeClr val="accent1"/>
              </a:buClr>
              <a:buFont typeface="+mj-lt"/>
              <a:buAutoNum type="arabicPeriod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How Do I Stream?</a:t>
            </a:r>
          </a:p>
        </p:txBody>
      </p:sp>
      <p:pic>
        <p:nvPicPr>
          <p:cNvPr id="5" name="Picture 2" descr="2000px-Netflix_logo.svg.png (2000×928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852" y="3865464"/>
            <a:ext cx="2028534" cy="94124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4370400_sd.jpg (642×261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856" y="2367072"/>
            <a:ext cx="2496626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mages-na.ssl-images-amazon.com/images/I/41r6zK1vA4L._SY355_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332" y="1527048"/>
            <a:ext cx="1195936" cy="119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1.staticflickr.com/4/3307/3660899694_c5bf2d3c46_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833" y="5011367"/>
            <a:ext cx="2028283" cy="1449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18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257800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Pros of Cable Cutting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Usually cheaper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Pay for only what you want/watch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Usually has no commercials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Everything is “on demand”</a:t>
            </a:r>
          </a:p>
          <a:p>
            <a:pPr marL="0" indent="0" algn="ctr">
              <a:buClr>
                <a:schemeClr val="accent1"/>
              </a:buClr>
              <a:buNone/>
            </a:pPr>
            <a:r>
              <a:rPr lang="en-US" sz="2800" u="sng" dirty="0">
                <a:solidFill>
                  <a:schemeClr val="tx1"/>
                </a:solidFill>
                <a:latin typeface="+mj-lt"/>
              </a:rPr>
              <a:t>Cons of Cable Cutting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Usually less content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Must purchase at least one streaming device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Will miss out on some exclusive content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If you watch a lot of TV, it could end up costing more to get the same content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Pros &amp; Cons</a:t>
            </a:r>
          </a:p>
        </p:txBody>
      </p:sp>
    </p:spTree>
    <p:extLst>
      <p:ext uri="{BB962C8B-B14F-4D97-AF65-F5344CB8AC3E}">
        <p14:creationId xmlns:p14="http://schemas.microsoft.com/office/powerpoint/2010/main" val="8861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005777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Devices</a:t>
            </a:r>
          </a:p>
        </p:txBody>
      </p:sp>
    </p:spTree>
    <p:extLst>
      <p:ext uri="{BB962C8B-B14F-4D97-AF65-F5344CB8AC3E}">
        <p14:creationId xmlns:p14="http://schemas.microsoft.com/office/powerpoint/2010/main" val="120333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" y="4572202"/>
            <a:ext cx="8915400" cy="1469137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Roku stick $40 (HD)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Roku Premiere $80 (4K ready)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Roku Ultra $130(4K HDR ready)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Devices</a:t>
            </a:r>
          </a:p>
        </p:txBody>
      </p:sp>
      <p:pic>
        <p:nvPicPr>
          <p:cNvPr id="10242" name="Picture 2" descr="https://image.roku.com/ww/images/partials/product-selector/roku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9610"/>
            <a:ext cx="451485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image.roku.com/blog/wp-content/uploads/2014/03/Streaming-Stick-Partners-Remote-US-wShadow-RGB-WEB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1933776"/>
            <a:ext cx="4023106" cy="219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53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48" y="4703064"/>
            <a:ext cx="8915400" cy="1469137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Fire stick $40 (HD ready)</a:t>
            </a:r>
          </a:p>
          <a:p>
            <a:pPr marL="457200" indent="-457200">
              <a:buClr>
                <a:schemeClr val="accent1"/>
              </a:buClr>
            </a:pPr>
            <a:r>
              <a:rPr lang="en-US" sz="2800" dirty="0">
                <a:solidFill>
                  <a:schemeClr val="tx1"/>
                </a:solidFill>
              </a:rPr>
              <a:t>Fire TV $90 (4K ready)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Devices</a:t>
            </a:r>
          </a:p>
        </p:txBody>
      </p:sp>
      <p:pic>
        <p:nvPicPr>
          <p:cNvPr id="8194" name="Picture 2" descr="4370400_sd.jpg (642×26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12264"/>
            <a:ext cx="4940771" cy="200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9999119_sd.jpg (1000×562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291" y="2037825"/>
            <a:ext cx="3706531" cy="208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84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est PPT theme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est PPT theme" id="{0FCD3406-7D73-40D5-A6A5-494FE9CB07E6}" vid="{CE19E13C-8655-45C1-8B7F-68BD120ACB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Newest PPT theme</Template>
  <TotalTime>1266</TotalTime>
  <Words>1087</Words>
  <Application>Microsoft Office PowerPoint</Application>
  <PresentationFormat>On-screen Show (4:3)</PresentationFormat>
  <Paragraphs>259</Paragraphs>
  <Slides>43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4" baseType="lpstr">
      <vt:lpstr>Arial</vt:lpstr>
      <vt:lpstr>Calibri</vt:lpstr>
      <vt:lpstr>Courier New</vt:lpstr>
      <vt:lpstr>Georgia</vt:lpstr>
      <vt:lpstr>Lato</vt:lpstr>
      <vt:lpstr>Myriad Pro</vt:lpstr>
      <vt:lpstr>Segoe UI</vt:lpstr>
      <vt:lpstr>Segoe UI Semibold</vt:lpstr>
      <vt:lpstr>Times New Roman</vt:lpstr>
      <vt:lpstr>Wingdings 2</vt:lpstr>
      <vt:lpstr>Newest PPT theme</vt:lpstr>
      <vt:lpstr>Cut the Cable Cord</vt:lpstr>
      <vt:lpstr>PowerPoint Presentation</vt:lpstr>
      <vt:lpstr>Searching through ads</vt:lpstr>
      <vt:lpstr>What is Cord Cutting?</vt:lpstr>
      <vt:lpstr>How Do I Stream?</vt:lpstr>
      <vt:lpstr>Pros &amp; Cons</vt:lpstr>
      <vt:lpstr>Searching through ads</vt:lpstr>
      <vt:lpstr>Devices</vt:lpstr>
      <vt:lpstr>Devices</vt:lpstr>
      <vt:lpstr>Devices</vt:lpstr>
      <vt:lpstr>Devices</vt:lpstr>
      <vt:lpstr>Devices</vt:lpstr>
      <vt:lpstr>Devices</vt:lpstr>
      <vt:lpstr>Devices</vt:lpstr>
      <vt:lpstr>Devices</vt:lpstr>
      <vt:lpstr>Searching through ads</vt:lpstr>
      <vt:lpstr>Streaming Services</vt:lpstr>
      <vt:lpstr>Streaming Services</vt:lpstr>
      <vt:lpstr>Streaming Services</vt:lpstr>
      <vt:lpstr>Streaming Services</vt:lpstr>
      <vt:lpstr>Streaming Services</vt:lpstr>
      <vt:lpstr>Streaming Services</vt:lpstr>
      <vt:lpstr>Streaming Services</vt:lpstr>
      <vt:lpstr>Streaming Services</vt:lpstr>
      <vt:lpstr>Streaming Services</vt:lpstr>
      <vt:lpstr>Streaming Services</vt:lpstr>
      <vt:lpstr>Streaming Services</vt:lpstr>
      <vt:lpstr>Streaming Services</vt:lpstr>
      <vt:lpstr>Searching through ads</vt:lpstr>
      <vt:lpstr>Selecting Internet Service</vt:lpstr>
      <vt:lpstr>Selecting Internet Service</vt:lpstr>
      <vt:lpstr>Selecting Internet Service</vt:lpstr>
      <vt:lpstr>Selecting Internet Service</vt:lpstr>
      <vt:lpstr>Searching through ads</vt:lpstr>
      <vt:lpstr>Scenarios</vt:lpstr>
      <vt:lpstr>Scenarios</vt:lpstr>
      <vt:lpstr>Scenarios</vt:lpstr>
      <vt:lpstr>Scenarios</vt:lpstr>
      <vt:lpstr>Searching through ads</vt:lpstr>
      <vt:lpstr>Resources</vt:lpstr>
      <vt:lpstr>Resources</vt:lpstr>
      <vt:lpstr>Resources</vt:lpstr>
      <vt:lpstr>Questions?</vt:lpstr>
    </vt:vector>
  </TitlesOfParts>
  <Company>Gail Borden Public Library District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Cutting the Cable</dc:title>
  <dc:creator>Phillip Schneider</dc:creator>
  <cp:lastModifiedBy>Nellie Barrett</cp:lastModifiedBy>
  <cp:revision>94</cp:revision>
  <dcterms:created xsi:type="dcterms:W3CDTF">2016-10-31T19:29:38Z</dcterms:created>
  <dcterms:modified xsi:type="dcterms:W3CDTF">2017-11-13T17:32:51Z</dcterms:modified>
</cp:coreProperties>
</file>