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9" r:id="rId3"/>
    <p:sldId id="305" r:id="rId4"/>
    <p:sldId id="309" r:id="rId5"/>
    <p:sldId id="310" r:id="rId6"/>
    <p:sldId id="329" r:id="rId7"/>
    <p:sldId id="311" r:id="rId8"/>
    <p:sldId id="323" r:id="rId9"/>
    <p:sldId id="324" r:id="rId10"/>
    <p:sldId id="297" r:id="rId11"/>
    <p:sldId id="326" r:id="rId12"/>
    <p:sldId id="327" r:id="rId13"/>
    <p:sldId id="315" r:id="rId14"/>
    <p:sldId id="299" r:id="rId15"/>
    <p:sldId id="312" r:id="rId16"/>
    <p:sldId id="313" r:id="rId17"/>
    <p:sldId id="314" r:id="rId18"/>
    <p:sldId id="318" r:id="rId19"/>
    <p:sldId id="306" r:id="rId20"/>
    <p:sldId id="316" r:id="rId21"/>
    <p:sldId id="317" r:id="rId22"/>
    <p:sldId id="319" r:id="rId23"/>
    <p:sldId id="307" r:id="rId24"/>
    <p:sldId id="320" r:id="rId25"/>
    <p:sldId id="321" r:id="rId26"/>
    <p:sldId id="322" r:id="rId27"/>
    <p:sldId id="325" r:id="rId28"/>
    <p:sldId id="328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57" autoAdjust="0"/>
  </p:normalViewPr>
  <p:slideViewPr>
    <p:cSldViewPr>
      <p:cViewPr varScale="1">
        <p:scale>
          <a:sx n="74" d="100"/>
          <a:sy n="74" d="100"/>
        </p:scale>
        <p:origin x="185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461AD75-8898-4F41-8704-0AA2602A061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0467F32-763F-4B05-AAB3-93D897EC9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05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B797E7E-AA80-4EF1-83F1-D6DD1DCE7E45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3A0E2B4-7EE4-4883-8768-CD337D989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42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30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5017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4408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724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197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17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40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E02CE4-CD77-48A2-BC30-1BB2137DEDF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889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571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78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34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18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940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9824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975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20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681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942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6530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651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97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2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028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678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525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086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495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0E2B4-7EE4-4883-8768-CD337D989D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70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3" y="381000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1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1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0" name="Rectangle 9"/>
          <p:cNvSpPr/>
          <p:nvPr/>
        </p:nvSpPr>
        <p:spPr>
          <a:xfrm>
            <a:off x="1" y="3675529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48006" indent="0" algn="l">
              <a:buNone/>
              <a:defRPr sz="1800">
                <a:solidFill>
                  <a:schemeClr val="tx2"/>
                </a:solidFill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9"/>
            <a:ext cx="8458200" cy="1470025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5391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100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9752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57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34290" indent="0">
              <a:buNone/>
              <a:defRPr sz="1575" b="0">
                <a:solidFill>
                  <a:schemeClr val="tx2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3225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99297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6"/>
            <a:ext cx="4038600" cy="4341875"/>
          </a:xfrm>
        </p:spPr>
        <p:txBody>
          <a:bodyPr/>
          <a:lstStyle>
            <a:lvl1pPr>
              <a:defRPr sz="1500"/>
            </a:lvl1pPr>
            <a:lvl2pPr>
              <a:defRPr sz="1425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8172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4041775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6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34290" indent="0">
              <a:buNone/>
              <a:defRPr sz="1425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3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552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0128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07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8"/>
            <a:ext cx="5102352" cy="580508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8"/>
            <a:ext cx="3383280" cy="4580573"/>
          </a:xfrm>
        </p:spPr>
        <p:txBody>
          <a:bodyPr/>
          <a:lstStyle>
            <a:lvl1pPr marL="6858" indent="0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35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29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0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975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5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500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902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0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0" name="Rectangle 29"/>
          <p:cNvSpPr/>
          <p:nvPr/>
        </p:nvSpPr>
        <p:spPr>
          <a:xfrm>
            <a:off x="1" y="308278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3" y="360248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1" y="440114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35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fld id="{7508C843-6E67-4A97-A29F-F71F41844CEE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6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350">
                <a:solidFill>
                  <a:srgbClr val="FFFFFF"/>
                </a:solidFill>
              </a:defRPr>
            </a:lvl1pPr>
          </a:lstStyle>
          <a:p>
            <a:fld id="{EB8D04F6-AEC1-4939-8E7D-67D18480F1E2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7259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192024" algn="l" rtl="0" eaLnBrk="1" latinLnBrk="0" hangingPunct="1">
        <a:spcBef>
          <a:spcPts val="225"/>
        </a:spcBef>
        <a:buClr>
          <a:schemeClr val="accent3"/>
        </a:buClr>
        <a:buFont typeface="Georgia"/>
        <a:buChar char="•"/>
        <a:defRPr kumimoji="0" sz="2100" kern="1200">
          <a:solidFill>
            <a:schemeClr val="tx2"/>
          </a:solidFill>
          <a:latin typeface="+mn-lt"/>
          <a:ea typeface="+mn-ea"/>
          <a:cs typeface="+mn-cs"/>
        </a:defRPr>
      </a:lvl1pPr>
      <a:lvl2pPr marL="493776" indent="-185166" algn="l" rtl="0" eaLnBrk="1" latinLnBrk="0" hangingPunct="1">
        <a:spcBef>
          <a:spcPts val="225"/>
        </a:spcBef>
        <a:buClr>
          <a:schemeClr val="accent2"/>
        </a:buClr>
        <a:buFont typeface="Georgia"/>
        <a:buChar char="▫"/>
        <a:defRPr kumimoji="0" sz="1950" kern="1200">
          <a:solidFill>
            <a:schemeClr val="tx2"/>
          </a:solidFill>
          <a:latin typeface="+mn-lt"/>
          <a:ea typeface="+mn-ea"/>
          <a:cs typeface="+mn-cs"/>
        </a:defRPr>
      </a:lvl2pPr>
      <a:lvl3pPr marL="692658" indent="-164592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84682" indent="-150876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650" kern="1200">
          <a:solidFill>
            <a:schemeClr val="tx2"/>
          </a:solidFill>
          <a:latin typeface="+mn-lt"/>
          <a:ea typeface="+mn-ea"/>
          <a:cs typeface="+mn-cs"/>
        </a:defRPr>
      </a:lvl4pPr>
      <a:lvl5pPr marL="104241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5pPr>
      <a:lvl6pPr marL="1207008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6pPr>
      <a:lvl7pPr marL="137160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1522476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8pPr>
      <a:lvl9pPr marL="1680210" indent="-137160" algn="l" rtl="0" eaLnBrk="1" latinLnBrk="0" hangingPunct="1">
        <a:spcBef>
          <a:spcPts val="225"/>
        </a:spcBef>
        <a:buClr>
          <a:schemeClr val="accent1"/>
        </a:buClr>
        <a:buFont typeface="Wingdings 2" panose="05020102010507070707" pitchFamily="18" charset="2"/>
        <a:buChar char=""/>
        <a:defRPr kumimoji="0" sz="105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jdoe@gmail.co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johndoe@gmail.com" TargetMode="External"/><Relationship Id="rId4" Type="http://schemas.openxmlformats.org/officeDocument/2006/relationships/hyperlink" Target="http://www.linkedin.com/in/johndoe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John.Doe@outlook.com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7749" y="3886200"/>
            <a:ext cx="5417949" cy="1524000"/>
          </a:xfrm>
        </p:spPr>
        <p:txBody>
          <a:bodyPr>
            <a:noAutofit/>
          </a:bodyPr>
          <a:lstStyle/>
          <a:p>
            <a:pPr algn="r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Instructor Name</a:t>
            </a:r>
          </a:p>
          <a:p>
            <a:pPr algn="r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Instructor Title</a:t>
            </a:r>
          </a:p>
          <a:p>
            <a:pPr algn="r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Library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51" y="1981200"/>
            <a:ext cx="8999349" cy="1752600"/>
          </a:xfrm>
        </p:spPr>
        <p:txBody>
          <a:bodyPr>
            <a:normAutofit/>
          </a:bodyPr>
          <a:lstStyle/>
          <a:p>
            <a:r>
              <a:rPr lang="en-US" sz="4800" dirty="0">
                <a:effectLst/>
                <a:latin typeface="Segoe UI Semibold" panose="020B0702040204020203" pitchFamily="34" charset="0"/>
                <a:cs typeface="Courier New" panose="02070309020205020404" pitchFamily="49" charset="0"/>
              </a:rPr>
              <a:t>Customizing Your Resume </a:t>
            </a:r>
            <a:br>
              <a:rPr lang="en-US" sz="4800" dirty="0">
                <a:effectLst/>
                <a:latin typeface="Segoe UI Semibold" panose="020B0702040204020203" pitchFamily="34" charset="0"/>
                <a:cs typeface="Courier New" panose="02070309020205020404" pitchFamily="49" charset="0"/>
              </a:rPr>
            </a:br>
            <a:r>
              <a:rPr lang="en-US" sz="4800" dirty="0">
                <a:latin typeface="Segoe UI Semibold" panose="020B0702040204020203" pitchFamily="34" charset="0"/>
                <a:cs typeface="Courier New" panose="02070309020205020404" pitchFamily="49" charset="0"/>
              </a:rPr>
              <a:t>Part 1</a:t>
            </a:r>
            <a:endParaRPr lang="en-US" sz="2800" i="1" dirty="0">
              <a:solidFill>
                <a:schemeClr val="bg2"/>
              </a:solidFill>
              <a:effectLst/>
              <a:latin typeface="Segoe UI Semibold" panose="020B0702040204020203" pitchFamily="34" charset="0"/>
              <a:cs typeface="Courier New" panose="02070309020205020404" pitchFamily="49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B953BB-FE1B-4FD2-B808-1A73F9CEC6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0F39444-F5E9-4CC7-822B-CA6E26E60AAE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85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828800"/>
            <a:ext cx="8648700" cy="4953000"/>
          </a:xfrm>
        </p:spPr>
        <p:txBody>
          <a:bodyPr>
            <a:normAutofit fontScale="92500" lnSpcReduction="10000"/>
          </a:bodyPr>
          <a:lstStyle/>
          <a:p>
            <a:pPr marL="0" indent="-228600"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3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Voice</a:t>
            </a:r>
          </a:p>
          <a:p>
            <a:pPr marL="548640" lvl="1" indent="-228600"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</a:t>
            </a:r>
            <a:r>
              <a:rPr lang="en-US" sz="2600" baseline="30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rd</a:t>
            </a: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person objective</a:t>
            </a:r>
          </a:p>
          <a:p>
            <a:pPr marL="537210" lvl="2" indent="0">
              <a:lnSpc>
                <a:spcPct val="110000"/>
              </a:lnSpc>
              <a:spcAft>
                <a:spcPts val="600"/>
              </a:spcAft>
              <a:buClr>
                <a:srgbClr val="C00000"/>
              </a:buClr>
              <a:buNone/>
            </a:pPr>
            <a:r>
              <a:rPr lang="en-US" sz="22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ex. “Managed production team”  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3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Length</a:t>
            </a:r>
          </a:p>
          <a:p>
            <a:pPr lvl="1">
              <a:lnSpc>
                <a:spcPct val="11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1-2 pages</a:t>
            </a:r>
          </a:p>
          <a:p>
            <a:pPr>
              <a:lnSpc>
                <a:spcPct val="110000"/>
              </a:lnSpc>
              <a:buClr>
                <a:schemeClr val="accent2">
                  <a:lumMod val="50000"/>
                </a:schemeClr>
              </a:buClr>
            </a:pPr>
            <a:r>
              <a:rPr lang="en-US" sz="3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Margins &amp; spacing</a:t>
            </a:r>
          </a:p>
          <a:p>
            <a:pPr lvl="1">
              <a:lnSpc>
                <a:spcPct val="110000"/>
              </a:lnSpc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Right amount of content, plenty of white space</a:t>
            </a:r>
            <a:endParaRPr lang="en-US" sz="2600" i="1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110000"/>
              </a:lnSpc>
              <a:buClr>
                <a:schemeClr val="accent2">
                  <a:lumMod val="50000"/>
                </a:schemeClr>
              </a:buClr>
            </a:pPr>
            <a:r>
              <a:rPr lang="en-US" sz="3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Format</a:t>
            </a:r>
          </a:p>
          <a:p>
            <a:pPr lvl="1">
              <a:lnSpc>
                <a:spcPct val="110000"/>
              </a:lnSpc>
              <a:buClr>
                <a:schemeClr val="accent2">
                  <a:lumMod val="50000"/>
                </a:schemeClr>
              </a:buClr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Nice paper (print), MS Word, PDF</a:t>
            </a:r>
          </a:p>
          <a:p>
            <a:pPr marL="0" indent="0">
              <a:spcAft>
                <a:spcPts val="600"/>
              </a:spcAft>
              <a:buClr>
                <a:schemeClr val="accent2">
                  <a:lumMod val="50000"/>
                </a:schemeClr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spcAft>
                <a:spcPts val="600"/>
              </a:spcAft>
              <a:buClr>
                <a:schemeClr val="accent2">
                  <a:lumMod val="50000"/>
                </a:schemeClr>
              </a:buClr>
              <a:buNone/>
            </a:pPr>
            <a:r>
              <a:rPr lang="en-US" sz="30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Get them interested so they will bring you in to learn more!</a:t>
            </a:r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Review: Format &amp; Language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79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762000"/>
            <a:ext cx="5015855" cy="59436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710749" y="609600"/>
            <a:ext cx="1041851" cy="5867400"/>
          </a:xfrm>
          <a:prstGeom prst="rect">
            <a:avLst/>
          </a:prstGeom>
        </p:spPr>
        <p:txBody>
          <a:bodyPr vert="vert27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25" b="1" kern="1200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>
                <a:ln w="12700">
                  <a:noFill/>
                </a:ln>
                <a:solidFill>
                  <a:schemeClr val="tx2">
                    <a:lumMod val="7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Bad Example</a:t>
            </a:r>
            <a:endParaRPr lang="en-US" dirty="0">
              <a:ln w="12700">
                <a:noFill/>
              </a:ln>
              <a:solidFill>
                <a:schemeClr val="tx2">
                  <a:lumMod val="75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627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710749" y="762000"/>
            <a:ext cx="1041851" cy="5867400"/>
          </a:xfrm>
        </p:spPr>
        <p:txBody>
          <a:bodyPr vert="vert270">
            <a:normAutofit/>
          </a:bodyPr>
          <a:lstStyle/>
          <a:p>
            <a:pPr algn="ctr"/>
            <a:r>
              <a:rPr lang="en-US" sz="4800" dirty="0">
                <a:ln w="12700">
                  <a:noFill/>
                </a:ln>
                <a:solidFill>
                  <a:schemeClr val="tx2">
                    <a:lumMod val="75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Good Example</a:t>
            </a:r>
            <a:endParaRPr lang="en-US" dirty="0">
              <a:ln w="12700">
                <a:noFill/>
              </a:ln>
              <a:solidFill>
                <a:schemeClr val="tx2">
                  <a:lumMod val="75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3370" y="685800"/>
            <a:ext cx="472703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47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2514600"/>
            <a:ext cx="7772400" cy="2362200"/>
          </a:xfrm>
        </p:spPr>
        <p:txBody>
          <a:bodyPr>
            <a:normAutofit/>
          </a:bodyPr>
          <a:lstStyle/>
          <a:p>
            <a:pPr algn="ctr"/>
            <a:endParaRPr lang="en-US" sz="4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Activity #2</a:t>
            </a:r>
          </a:p>
        </p:txBody>
      </p:sp>
    </p:spTree>
    <p:extLst>
      <p:ext uri="{BB962C8B-B14F-4D97-AF65-F5344CB8AC3E}">
        <p14:creationId xmlns:p14="http://schemas.microsoft.com/office/powerpoint/2010/main" val="31733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3124200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49844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800600"/>
          </a:xfrm>
        </p:spPr>
        <p:txBody>
          <a:bodyPr>
            <a:normAutofit/>
          </a:bodyPr>
          <a:lstStyle/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Headings include the following pieces of information:</a:t>
            </a:r>
          </a:p>
          <a:p>
            <a:pPr lvl="1"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Name </a:t>
            </a:r>
          </a:p>
          <a:p>
            <a:pPr lvl="1"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Phone Number</a:t>
            </a:r>
          </a:p>
          <a:p>
            <a:pPr lvl="1"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Email address</a:t>
            </a:r>
          </a:p>
          <a:p>
            <a:pPr marL="308610" lvl="1" indent="0">
              <a:spcAft>
                <a:spcPts val="300"/>
              </a:spcAft>
              <a:buClr>
                <a:schemeClr val="accent2">
                  <a:lumMod val="50000"/>
                </a:schemeClr>
              </a:buClr>
              <a:buNone/>
            </a:pPr>
            <a:endParaRPr lang="en-US" sz="265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They also may include the following:</a:t>
            </a:r>
          </a:p>
          <a:p>
            <a:pPr lvl="1"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Address</a:t>
            </a:r>
          </a:p>
          <a:p>
            <a:pPr lvl="1">
              <a:spcAft>
                <a:spcPts val="300"/>
              </a:spcAft>
              <a:buClr>
                <a:schemeClr val="accent2">
                  <a:lumMod val="50000"/>
                </a:schemeClr>
              </a:buClr>
            </a:pPr>
            <a:r>
              <a:rPr lang="en-US" sz="265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URL for LinkedIn profile, website, or portfolio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33400"/>
            <a:ext cx="5562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Heading Review </a:t>
            </a:r>
            <a:endParaRPr lang="en-US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2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917192"/>
            <a:ext cx="8839199" cy="4407408"/>
          </a:xfrm>
        </p:spPr>
        <p:txBody>
          <a:bodyPr/>
          <a:lstStyle/>
          <a:p>
            <a:pPr marL="45720" indent="0" algn="ctr">
              <a:buClr>
                <a:srgbClr val="C00000"/>
              </a:buClr>
              <a:buNone/>
            </a:pPr>
            <a:r>
              <a:rPr lang="en-US" sz="4000" b="1" dirty="0">
                <a:solidFill>
                  <a:schemeClr val="tx1"/>
                </a:solidFill>
                <a:latin typeface="Imprint MT Shadow" panose="04020605060303030202" pitchFamily="82" charset="0"/>
              </a:rPr>
              <a:t>John R. Doe</a:t>
            </a:r>
          </a:p>
          <a:p>
            <a:pPr marL="45720" indent="0" algn="ctr">
              <a:buClr>
                <a:srgbClr val="C00000"/>
              </a:buClr>
              <a:buNone/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555-555-5555 | 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3"/>
              </a:rPr>
              <a:t>jdoe@gmail.com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| 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4"/>
              </a:rPr>
              <a:t>www.linkedin.com/in/johndoe</a:t>
            </a: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45720" indent="0" algn="ctr">
              <a:buClr>
                <a:srgbClr val="C00000"/>
              </a:buClr>
              <a:buNone/>
            </a:pPr>
            <a:r>
              <a:rPr lang="en-US" sz="2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45720" indent="0" algn="ctr">
              <a:buClr>
                <a:srgbClr val="C00000"/>
              </a:buClr>
              <a:buNone/>
            </a:pPr>
            <a:endParaRPr lang="en-US" sz="26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algn="ctr" eaLnBrk="1" hangingPunct="1">
              <a:buFontTx/>
              <a:buNone/>
            </a:pPr>
            <a:r>
              <a:rPr lang="en-US" sz="3200" b="1" dirty="0">
                <a:solidFill>
                  <a:schemeClr val="tx1"/>
                </a:solidFill>
                <a:latin typeface="Trajan Pro" panose="02020502050506020301" pitchFamily="18" charset="0"/>
                <a:cs typeface="Times New Roman" pitchFamily="18" charset="0"/>
              </a:rPr>
              <a:t>John R. Doe</a:t>
            </a:r>
          </a:p>
          <a:p>
            <a:pPr algn="ctr" eaLnBrk="1" hangingPunct="1">
              <a:buFontTx/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1400 Spring St., Elgin, IL 60120</a:t>
            </a:r>
          </a:p>
          <a:p>
            <a:pPr algn="ctr" eaLnBrk="1" hangingPunct="1">
              <a:buFontTx/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(847) 555-1000</a:t>
            </a:r>
          </a:p>
          <a:p>
            <a:pPr algn="ctr" eaLnBrk="1" hangingPunct="1">
              <a:buFontTx/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johndoe@gmail.com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229600" cy="1066800"/>
          </a:xfrm>
        </p:spPr>
        <p:txBody>
          <a:bodyPr/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39824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800600"/>
          </a:xfrm>
        </p:spPr>
        <p:txBody>
          <a:bodyPr>
            <a:normAutofit/>
          </a:bodyPr>
          <a:lstStyle/>
          <a:p>
            <a:pPr>
              <a:spcAft>
                <a:spcPts val="9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Use your given name as it appears on your driver’s license, state ID, or social security card </a:t>
            </a:r>
          </a:p>
          <a:p>
            <a:pPr>
              <a:spcAft>
                <a:spcPts val="9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List the number you answer most often (preferably a cell) in the phone number section</a:t>
            </a:r>
          </a:p>
          <a:p>
            <a:pPr>
              <a:spcAft>
                <a:spcPts val="900"/>
              </a:spcAft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Be sure your email address is both professional AND uses a modern service provider, such as Gmail, Outlook, or Yahoo</a:t>
            </a:r>
          </a:p>
          <a:p>
            <a:pPr marL="82296" indent="0">
              <a:spcAft>
                <a:spcPts val="600"/>
              </a:spcAft>
              <a:buClr>
                <a:schemeClr val="accent2">
                  <a:lumMod val="50000"/>
                </a:schemeClr>
              </a:buClr>
              <a:buNone/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Ex. 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hlinkClick r:id="rId3"/>
              </a:rPr>
              <a:t>John.Doe@outlook.com</a:t>
            </a: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33400"/>
            <a:ext cx="5562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Tips &amp; Tricks</a:t>
            </a:r>
            <a:endParaRPr lang="en-US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53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2514600"/>
            <a:ext cx="7772400" cy="2362200"/>
          </a:xfrm>
        </p:spPr>
        <p:txBody>
          <a:bodyPr>
            <a:normAutofit/>
          </a:bodyPr>
          <a:lstStyle/>
          <a:p>
            <a:pPr algn="ctr"/>
            <a:endParaRPr lang="en-US" sz="4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Activity #3</a:t>
            </a:r>
          </a:p>
        </p:txBody>
      </p:sp>
    </p:spTree>
    <p:extLst>
      <p:ext uri="{BB962C8B-B14F-4D97-AF65-F5344CB8AC3E}">
        <p14:creationId xmlns:p14="http://schemas.microsoft.com/office/powerpoint/2010/main" val="206284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3124200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Objective vs. Profile</a:t>
            </a:r>
          </a:p>
        </p:txBody>
      </p:sp>
    </p:spTree>
    <p:extLst>
      <p:ext uri="{BB962C8B-B14F-4D97-AF65-F5344CB8AC3E}">
        <p14:creationId xmlns:p14="http://schemas.microsoft.com/office/powerpoint/2010/main" val="62715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880" cy="4495800"/>
          </a:xfrm>
        </p:spPr>
        <p:txBody>
          <a:bodyPr>
            <a:normAutofit/>
          </a:bodyPr>
          <a:lstStyle/>
          <a:p>
            <a:pPr marL="0" indent="-228600">
              <a:buClr>
                <a:schemeClr val="accent1"/>
              </a:buClr>
            </a:pP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Resume Types</a:t>
            </a:r>
          </a:p>
          <a:p>
            <a:pPr marL="0" indent="-228600">
              <a:buClr>
                <a:schemeClr val="accent1"/>
              </a:buClr>
            </a:pP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Format &amp; Language</a:t>
            </a:r>
          </a:p>
          <a:p>
            <a:pPr marL="0" indent="-228600">
              <a:buClr>
                <a:schemeClr val="accent1"/>
              </a:buClr>
            </a:pP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Heading</a:t>
            </a:r>
          </a:p>
          <a:p>
            <a:pPr marL="0" indent="-228600">
              <a:buClr>
                <a:schemeClr val="accent1"/>
              </a:buClr>
            </a:pP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Objective vs. Profile</a:t>
            </a:r>
          </a:p>
          <a:p>
            <a:pPr marL="0" indent="-228600">
              <a:buClr>
                <a:schemeClr val="accent1"/>
              </a:buClr>
            </a:pPr>
            <a:r>
              <a:rPr lang="en-US" sz="3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Skills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281" y="6096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effectLst/>
                <a:cs typeface="Courier New" panose="02070309020205020404" pitchFamily="49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10102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4038599" cy="4648200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r>
              <a:rPr lang="en-US" sz="24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OBJECTIVE</a:t>
            </a:r>
          </a:p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brief statement that defines the type of employment you seek and your career goals</a:t>
            </a:r>
          </a:p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What I Want From You</a:t>
            </a:r>
          </a:p>
          <a:p>
            <a:pPr>
              <a:buClr>
                <a:srgbClr val="C00000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Review: Objective vs. Profile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648200" y="1828800"/>
            <a:ext cx="4038600" cy="464820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>
            <a:normAutofit/>
          </a:bodyPr>
          <a:lstStyle>
            <a:lvl1pPr marL="274320" indent="-192024" algn="l" rtl="0" eaLnBrk="1" latinLnBrk="0" hangingPunct="1">
              <a:spcBef>
                <a:spcPts val="225"/>
              </a:spcBef>
              <a:buClr>
                <a:schemeClr val="accent3"/>
              </a:buClr>
              <a:buFont typeface="Georgia"/>
              <a:buChar char="•"/>
              <a:defRPr kumimoji="0"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93776" indent="-185166" algn="l" rtl="0" eaLnBrk="1" latinLnBrk="0" hangingPunct="1">
              <a:spcBef>
                <a:spcPts val="225"/>
              </a:spcBef>
              <a:buClr>
                <a:schemeClr val="accent2"/>
              </a:buClr>
              <a:buFont typeface="Georgia"/>
              <a:buChar char="▫"/>
              <a:defRPr kumimoji="0" sz="19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92658" indent="-164592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84682" indent="-150876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6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42416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207008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522476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80210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r>
              <a:rPr lang="en-US" sz="24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PROFILE</a:t>
            </a:r>
          </a:p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2-3 sentence statement that grabs the reader’s attention and highlights the skills and abilities you have to offer potential employers as related to the job for which you’re applying</a:t>
            </a:r>
          </a:p>
          <a:p>
            <a:pPr marL="82296" indent="0">
              <a:spcAft>
                <a:spcPts val="600"/>
              </a:spcAft>
              <a:buClr>
                <a:schemeClr val="accent2">
                  <a:lumMod val="50000"/>
                </a:schemeClr>
              </a:buClr>
              <a:buNone/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r>
              <a:rPr lang="en-US" sz="2700" b="1" dirty="0">
                <a:solidFill>
                  <a:schemeClr val="accent1">
                    <a:lumMod val="75000"/>
                  </a:schemeClr>
                </a:solidFill>
                <a:latin typeface="Rockwell" panose="02060603020205020403" pitchFamily="18" charset="0"/>
                <a:ea typeface="Segoe UI" panose="020B0502040204020203" pitchFamily="34" charset="0"/>
                <a:cs typeface="Segoe UI" panose="020B0502040204020203" pitchFamily="34" charset="0"/>
              </a:rPr>
              <a:t>What I Can Offer You</a:t>
            </a:r>
          </a:p>
        </p:txBody>
      </p:sp>
    </p:spTree>
    <p:extLst>
      <p:ext uri="{BB962C8B-B14F-4D97-AF65-F5344CB8AC3E}">
        <p14:creationId xmlns:p14="http://schemas.microsoft.com/office/powerpoint/2010/main" val="146834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0292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OBJECTIVE</a:t>
            </a:r>
            <a:endParaRPr lang="en-US" sz="3600" b="1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2296" indent="0">
              <a:buNone/>
            </a:pPr>
            <a:r>
              <a:rPr lang="en-US" sz="22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To obtain a production manager position with supervisory responsibilities at Aramark Industries</a:t>
            </a:r>
          </a:p>
          <a:p>
            <a:pPr marL="82296" indent="0">
              <a:buNone/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2296" indent="0">
              <a:buNone/>
            </a:pPr>
            <a:r>
              <a:rPr lang="en-US" sz="28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PROFILE</a:t>
            </a:r>
          </a:p>
          <a:p>
            <a:pPr>
              <a:buNone/>
            </a:pPr>
            <a:r>
              <a:rPr lang="en-US" sz="22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 tactical, innovative, hands-on educator with on-ground and online </a:t>
            </a:r>
          </a:p>
          <a:p>
            <a:pPr>
              <a:buNone/>
            </a:pPr>
            <a:r>
              <a:rPr lang="en-US" sz="22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teaching experience in a collegiate, public, and non-profit </a:t>
            </a:r>
          </a:p>
          <a:p>
            <a:pPr>
              <a:buNone/>
            </a:pPr>
            <a:r>
              <a:rPr lang="en-US" sz="22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environment. Expertise working with students from kindergarten to </a:t>
            </a:r>
          </a:p>
          <a:p>
            <a:pPr>
              <a:buNone/>
            </a:pPr>
            <a:r>
              <a:rPr lang="en-US" sz="22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college, particularly those with educational and environmental </a:t>
            </a:r>
          </a:p>
          <a:p>
            <a:pPr>
              <a:buNone/>
            </a:pPr>
            <a:r>
              <a:rPr lang="en-US" sz="22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challenges. Skilled in numerous teaching and assessment strategies </a:t>
            </a:r>
          </a:p>
          <a:p>
            <a:pPr>
              <a:buNone/>
            </a:pPr>
            <a:r>
              <a:rPr lang="en-US" sz="22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 create an interactive learning environment and engage students </a:t>
            </a:r>
          </a:p>
          <a:p>
            <a:pPr>
              <a:buNone/>
            </a:pPr>
            <a:r>
              <a:rPr lang="en-US" sz="22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through active participation and real-life examples.</a:t>
            </a:r>
          </a:p>
          <a:p>
            <a:pPr marL="82296" indent="0">
              <a:buNone/>
            </a:pPr>
            <a:endParaRPr lang="en-US" sz="28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Examples </a:t>
            </a:r>
          </a:p>
        </p:txBody>
      </p:sp>
    </p:spTree>
    <p:extLst>
      <p:ext uri="{BB962C8B-B14F-4D97-AF65-F5344CB8AC3E}">
        <p14:creationId xmlns:p14="http://schemas.microsoft.com/office/powerpoint/2010/main" val="1713752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2514600"/>
            <a:ext cx="7772400" cy="2362200"/>
          </a:xfrm>
        </p:spPr>
        <p:txBody>
          <a:bodyPr>
            <a:normAutofit/>
          </a:bodyPr>
          <a:lstStyle/>
          <a:p>
            <a:pPr algn="ctr"/>
            <a:endParaRPr lang="en-US" sz="4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Activity #4</a:t>
            </a:r>
          </a:p>
        </p:txBody>
      </p:sp>
    </p:spTree>
    <p:extLst>
      <p:ext uri="{BB962C8B-B14F-4D97-AF65-F5344CB8AC3E}">
        <p14:creationId xmlns:p14="http://schemas.microsoft.com/office/powerpoint/2010/main" val="428573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3124200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Skills</a:t>
            </a:r>
          </a:p>
        </p:txBody>
      </p:sp>
    </p:spTree>
    <p:extLst>
      <p:ext uri="{BB962C8B-B14F-4D97-AF65-F5344CB8AC3E}">
        <p14:creationId xmlns:p14="http://schemas.microsoft.com/office/powerpoint/2010/main" val="15287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839200" cy="51054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Identify the skills listed in the job posting(s) and/or desired within your career field and include the ones you possess in your resume </a:t>
            </a:r>
          </a:p>
          <a:p>
            <a:pPr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Depending on your resume style, you can include them in  one or more of the following sections: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Skills (Functional)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Profile (Chronological)</a:t>
            </a:r>
          </a:p>
          <a:p>
            <a:pPr lvl="1">
              <a:spcAft>
                <a:spcPts val="600"/>
              </a:spcAft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Work Experience (Chronological)</a:t>
            </a:r>
          </a:p>
          <a:p>
            <a:pPr>
              <a:buClr>
                <a:schemeClr val="tx2"/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Key skills to highlight include:</a:t>
            </a:r>
          </a:p>
          <a:p>
            <a:pPr lvl="1"/>
            <a:r>
              <a:rPr lang="en-US" sz="2200" dirty="0" err="1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Communiciation</a:t>
            </a:r>
            <a:endParaRPr lang="en-US" sz="22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Teamwork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Leadership</a:t>
            </a:r>
          </a:p>
          <a:p>
            <a:pPr lvl="1"/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Technical Proficiency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Review: Components</a:t>
            </a:r>
          </a:p>
        </p:txBody>
      </p:sp>
    </p:spTree>
    <p:extLst>
      <p:ext uri="{BB962C8B-B14F-4D97-AF65-F5344CB8AC3E}">
        <p14:creationId xmlns:p14="http://schemas.microsoft.com/office/powerpoint/2010/main" val="88931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486150"/>
            <a:ext cx="8229600" cy="2228850"/>
          </a:xfrm>
        </p:spPr>
        <p:txBody>
          <a:bodyPr>
            <a:normAutofit/>
          </a:bodyPr>
          <a:lstStyle/>
          <a:p>
            <a:pPr marL="82296" indent="0">
              <a:spcAft>
                <a:spcPts val="300"/>
              </a:spcAft>
              <a:buNone/>
            </a:pPr>
            <a:r>
              <a:rPr lang="en-US" sz="22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Work Experience</a:t>
            </a:r>
          </a:p>
          <a:p>
            <a:pPr marL="82296" indent="0">
              <a:spcAft>
                <a:spcPts val="300"/>
              </a:spcAft>
              <a:buNone/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Marketing Assistant, Nabisco Foods			1999-2013</a:t>
            </a:r>
          </a:p>
          <a:p>
            <a:pPr marL="82296" indent="0">
              <a:buNone/>
            </a:pPr>
            <a:r>
              <a:rPr lang="en-US" sz="20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Worked daily with Marketing Managers to analyze sales numbers, chart  customer purchasing trends, and develop new product strategies to increase customer demand for new and existing products.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Example</a:t>
            </a:r>
          </a:p>
        </p:txBody>
      </p:sp>
      <p:pic>
        <p:nvPicPr>
          <p:cNvPr id="1026" name="Picture 2" descr="C:\Users\MDOMBR~1\AppData\Local\Temp\SNAGHTML630d62d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847850"/>
            <a:ext cx="78295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81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6607" y="533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Transferable Skills</a:t>
            </a:r>
          </a:p>
        </p:txBody>
      </p:sp>
      <p:pic>
        <p:nvPicPr>
          <p:cNvPr id="4" name="Picture 2" descr="C:\Users\MDOMBR~1\AppData\Local\Temp\SNAGHTML68f28b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09800"/>
            <a:ext cx="6813480" cy="420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7315200" cy="476250"/>
          </a:xfrm>
        </p:spPr>
        <p:txBody>
          <a:bodyPr>
            <a:normAutofit/>
          </a:bodyPr>
          <a:lstStyle/>
          <a:p>
            <a:pPr marL="82296" indent="0">
              <a:spcAft>
                <a:spcPts val="300"/>
              </a:spcAft>
              <a:buNone/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Skills that can be applied to any type of position.</a:t>
            </a:r>
            <a:endParaRPr lang="en-US" sz="2000" i="1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30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2514600"/>
            <a:ext cx="7772400" cy="2362200"/>
          </a:xfrm>
        </p:spPr>
        <p:txBody>
          <a:bodyPr>
            <a:normAutofit/>
          </a:bodyPr>
          <a:lstStyle/>
          <a:p>
            <a:pPr algn="ctr"/>
            <a:endParaRPr lang="en-US" sz="4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Activity #5</a:t>
            </a:r>
          </a:p>
        </p:txBody>
      </p:sp>
    </p:spTree>
    <p:extLst>
      <p:ext uri="{BB962C8B-B14F-4D97-AF65-F5344CB8AC3E}">
        <p14:creationId xmlns:p14="http://schemas.microsoft.com/office/powerpoint/2010/main" val="105350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128155" y="2590800"/>
            <a:ext cx="8839200" cy="3886200"/>
          </a:xfrm>
        </p:spPr>
        <p:txBody>
          <a:bodyPr>
            <a:normAutofit/>
          </a:bodyPr>
          <a:lstStyle/>
          <a:p>
            <a:pPr marL="45720" indent="0" algn="ctr">
              <a:buClr>
                <a:srgbClr val="934747"/>
              </a:buClr>
              <a:buNone/>
            </a:pPr>
            <a:endParaRPr lang="en-US" sz="1200" b="1" dirty="0">
              <a:solidFill>
                <a:srgbClr val="934747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THANK YOU FOR ATTENDING!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4000" b="1" u="sng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u="sng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Next in the series: </a:t>
            </a:r>
          </a:p>
          <a:p>
            <a:pPr marL="45720" indent="0" algn="ctr">
              <a:buClr>
                <a:srgbClr val="934747"/>
              </a:buClr>
              <a:buNone/>
            </a:pPr>
            <a:r>
              <a:rPr lang="en-US" sz="40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Customizing Your Resume Part 2</a:t>
            </a:r>
          </a:p>
          <a:p>
            <a:pPr marL="45720" indent="0" algn="ctr">
              <a:buClr>
                <a:srgbClr val="934747"/>
              </a:buClr>
              <a:buNone/>
            </a:pPr>
            <a:endParaRPr lang="en-US" sz="2800" b="1" dirty="0">
              <a:solidFill>
                <a:srgbClr val="934747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815" y="144780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QUESTIONS?</a:t>
            </a:r>
            <a:endParaRPr lang="en-US" sz="5400" b="1" dirty="0">
              <a:solidFill>
                <a:schemeClr val="accent2">
                  <a:lumMod val="50000"/>
                </a:schemeClr>
              </a:solidFill>
              <a:effectLst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76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3124200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Resume Types</a:t>
            </a:r>
          </a:p>
        </p:txBody>
      </p:sp>
    </p:spTree>
    <p:extLst>
      <p:ext uri="{BB962C8B-B14F-4D97-AF65-F5344CB8AC3E}">
        <p14:creationId xmlns:p14="http://schemas.microsoft.com/office/powerpoint/2010/main" val="302848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4038599" cy="4648200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r>
              <a:rPr lang="en-US" sz="24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FUNCTIONAL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Stresses transferrable skills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Minimizes gaps in employment history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Good for those who: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Are returning to the workforce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Have limited employment history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Have worked in a variety of industries</a:t>
            </a:r>
          </a:p>
          <a:p>
            <a:pPr>
              <a:buClr>
                <a:srgbClr val="C00000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Review: Resume Types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648200" y="1828800"/>
            <a:ext cx="4038600" cy="464820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>
            <a:normAutofit/>
          </a:bodyPr>
          <a:lstStyle>
            <a:lvl1pPr marL="274320" indent="-192024" algn="l" rtl="0" eaLnBrk="1" latinLnBrk="0" hangingPunct="1">
              <a:spcBef>
                <a:spcPts val="225"/>
              </a:spcBef>
              <a:buClr>
                <a:schemeClr val="accent3"/>
              </a:buClr>
              <a:buFont typeface="Georgia"/>
              <a:buChar char="•"/>
              <a:defRPr kumimoji="0"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93776" indent="-185166" algn="l" rtl="0" eaLnBrk="1" latinLnBrk="0" hangingPunct="1">
              <a:spcBef>
                <a:spcPts val="225"/>
              </a:spcBef>
              <a:buClr>
                <a:schemeClr val="accent2"/>
              </a:buClr>
              <a:buFont typeface="Georgia"/>
              <a:buChar char="▫"/>
              <a:defRPr kumimoji="0" sz="19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92658" indent="-164592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884682" indent="-150876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6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042416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207008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522476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80210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>
              <a:buClr>
                <a:schemeClr val="accent2">
                  <a:lumMod val="50000"/>
                </a:schemeClr>
              </a:buClr>
              <a:buNone/>
            </a:pPr>
            <a:r>
              <a:rPr lang="en-US" sz="24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CHRONOLOGICAL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Stresses continuous employment in a specific field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Highlights promotions &amp; key accomplishments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Good for those who: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Have consistent and robust employment history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2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Have worked primarily in one or two fields</a:t>
            </a:r>
          </a:p>
          <a:p>
            <a:pPr>
              <a:buClr>
                <a:srgbClr val="C00000"/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38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3400" y="533400"/>
            <a:ext cx="2286000" cy="366712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FUNCTIONAL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439" y="1143000"/>
            <a:ext cx="5775161" cy="5486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8740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 txBox="1">
            <a:spLocks/>
          </p:cNvSpPr>
          <p:nvPr/>
        </p:nvSpPr>
        <p:spPr>
          <a:xfrm>
            <a:off x="533400" y="533400"/>
            <a:ext cx="2819400" cy="366712"/>
          </a:xfrm>
          <a:prstGeom prst="rect">
            <a:avLst/>
          </a:prstGeom>
        </p:spPr>
        <p:txBody>
          <a:bodyPr vert="horz" anchor="t">
            <a:noAutofit/>
          </a:bodyPr>
          <a:lstStyle>
            <a:lvl1pPr marL="34290" indent="0" algn="l" rtl="0" eaLnBrk="1" latinLnBrk="0" hangingPunct="1">
              <a:spcBef>
                <a:spcPts val="225"/>
              </a:spcBef>
              <a:buClr>
                <a:schemeClr val="accent3"/>
              </a:buClr>
              <a:buFont typeface="Georgia"/>
              <a:buNone/>
              <a:defRPr kumimoji="0" sz="1575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93776" indent="-185166" algn="l" rtl="0" eaLnBrk="1" latinLnBrk="0" hangingPunct="1">
              <a:spcBef>
                <a:spcPts val="225"/>
              </a:spcBef>
              <a:buClr>
                <a:schemeClr val="accent2"/>
              </a:buClr>
              <a:buFont typeface="Georgia"/>
              <a:buNone/>
              <a:defRPr kumimoji="0"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92658" indent="-164592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84682" indent="-150876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42416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None/>
              <a:defRPr kumimoji="0"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7008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371600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522476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80210" indent="-137160" algn="l" rtl="0" eaLnBrk="1" latinLnBrk="0" hangingPunct="1">
              <a:spcBef>
                <a:spcPts val="225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5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CHRONOLOGICAL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1219200"/>
            <a:ext cx="5775161" cy="5486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5692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2514600"/>
            <a:ext cx="7772400" cy="2362200"/>
          </a:xfrm>
        </p:spPr>
        <p:txBody>
          <a:bodyPr>
            <a:normAutofit/>
          </a:bodyPr>
          <a:lstStyle/>
          <a:p>
            <a:pPr algn="ctr"/>
            <a:endParaRPr lang="en-US" sz="48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Activity #1</a:t>
            </a:r>
          </a:p>
        </p:txBody>
      </p:sp>
    </p:spTree>
    <p:extLst>
      <p:ext uri="{BB962C8B-B14F-4D97-AF65-F5344CB8AC3E}">
        <p14:creationId xmlns:p14="http://schemas.microsoft.com/office/powerpoint/2010/main" val="98954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3124200"/>
            <a:ext cx="7772400" cy="914400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Format &amp; Language</a:t>
            </a:r>
          </a:p>
        </p:txBody>
      </p:sp>
    </p:spTree>
    <p:extLst>
      <p:ext uri="{BB962C8B-B14F-4D97-AF65-F5344CB8AC3E}">
        <p14:creationId xmlns:p14="http://schemas.microsoft.com/office/powerpoint/2010/main" val="108967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676400"/>
            <a:ext cx="8458200" cy="5181600"/>
          </a:xfrm>
          <a:ln w="19050">
            <a:noFill/>
          </a:ln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Readability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Visually appealing, looks professional, properly ordered sections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Fonts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Size, style, and color are appropriate and professional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Grammar &amp; Spelling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Proper punctuation and spelling, parallel structure, error free, minimal abbreviations and/or jargon</a:t>
            </a:r>
          </a:p>
          <a:p>
            <a:pPr marL="0" indent="-228600">
              <a:buClr>
                <a:schemeClr val="accent2">
                  <a:lumMod val="50000"/>
                </a:schemeClr>
              </a:buClr>
            </a:pPr>
            <a:r>
              <a:rPr lang="en-US" sz="28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Descriptions</a:t>
            </a:r>
          </a:p>
          <a:p>
            <a:pPr marL="548640" lvl="1" indent="-228600">
              <a:spcAft>
                <a:spcPts val="600"/>
              </a:spcAft>
              <a:buClr>
                <a:schemeClr val="accent2">
                  <a:lumMod val="50000"/>
                </a:schemeClr>
              </a:buClr>
            </a:pPr>
            <a:r>
              <a:rPr lang="en-US" sz="24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Specific, concise, use strong action-oriented words</a:t>
            </a:r>
          </a:p>
          <a:p>
            <a:pPr marL="537210" lvl="2" indent="0">
              <a:spcAft>
                <a:spcPts val="600"/>
              </a:spcAft>
              <a:buClr>
                <a:srgbClr val="C00000"/>
              </a:buClr>
              <a:buNone/>
            </a:pPr>
            <a:r>
              <a:rPr lang="en-US" sz="2000" i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ex. “Hired, trained and managed production team”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en-US" sz="2400" dirty="0">
              <a:solidFill>
                <a:schemeClr val="tx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cs typeface="Courier New" panose="02070309020205020404" pitchFamily="49" charset="0"/>
              </a:rPr>
              <a:t>Review: Format &amp; Language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88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 TechEd Theme - Basic PowerPoint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Custom 2">
      <a:majorFont>
        <a:latin typeface="Segoe UI Semibold"/>
        <a:ea typeface=""/>
        <a:cs typeface=""/>
      </a:majorFont>
      <a:minorFont>
        <a:latin typeface="Segoe UI Semi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TechEd Theme - Basic PowerPoint" id="{EBF6C87B-479B-45DF-BCDE-BC68215B5F4A}" vid="{AD3EDA62-2FAF-4269-A490-1D1DBF2FAC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Basic PowerPoint Theme</Template>
  <TotalTime>1663</TotalTime>
  <Words>676</Words>
  <Application>Microsoft Office PowerPoint</Application>
  <PresentationFormat>On-screen Show (4:3)</PresentationFormat>
  <Paragraphs>161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2" baseType="lpstr">
      <vt:lpstr>Arial</vt:lpstr>
      <vt:lpstr>Calibri</vt:lpstr>
      <vt:lpstr>Courier New</vt:lpstr>
      <vt:lpstr>Georgia</vt:lpstr>
      <vt:lpstr>Imprint MT Shadow</vt:lpstr>
      <vt:lpstr>Myriad Pro</vt:lpstr>
      <vt:lpstr>Rockwell</vt:lpstr>
      <vt:lpstr>Segoe UI</vt:lpstr>
      <vt:lpstr>Segoe UI Semibold</vt:lpstr>
      <vt:lpstr>Segoe UI Semilight</vt:lpstr>
      <vt:lpstr>Times New Roman</vt:lpstr>
      <vt:lpstr>Trajan Pro</vt:lpstr>
      <vt:lpstr>Wingdings 2</vt:lpstr>
      <vt:lpstr>New TechEd Theme - Basic PowerPoint</vt:lpstr>
      <vt:lpstr>Customizing Your Resume  Part 1</vt:lpstr>
      <vt:lpstr>Agenda</vt:lpstr>
      <vt:lpstr>PowerPoint Presentation</vt:lpstr>
      <vt:lpstr>Review: Resume Types</vt:lpstr>
      <vt:lpstr>PowerPoint Presentation</vt:lpstr>
      <vt:lpstr>PowerPoint Presentation</vt:lpstr>
      <vt:lpstr>PowerPoint Presentation</vt:lpstr>
      <vt:lpstr>PowerPoint Presentation</vt:lpstr>
      <vt:lpstr>Review: Format &amp; Language</vt:lpstr>
      <vt:lpstr>Review: Format &amp; Language</vt:lpstr>
      <vt:lpstr>PowerPoint Presentation</vt:lpstr>
      <vt:lpstr>Good Example</vt:lpstr>
      <vt:lpstr>PowerPoint Presentation</vt:lpstr>
      <vt:lpstr>PowerPoint Presentation</vt:lpstr>
      <vt:lpstr>Heading Review </vt:lpstr>
      <vt:lpstr>Examples</vt:lpstr>
      <vt:lpstr>Tips &amp; Tricks</vt:lpstr>
      <vt:lpstr>PowerPoint Presentation</vt:lpstr>
      <vt:lpstr>PowerPoint Presentation</vt:lpstr>
      <vt:lpstr>Review: Objective vs. Profile</vt:lpstr>
      <vt:lpstr>Examples </vt:lpstr>
      <vt:lpstr>PowerPoint Presentation</vt:lpstr>
      <vt:lpstr>PowerPoint Presentation</vt:lpstr>
      <vt:lpstr>Review: Components</vt:lpstr>
      <vt:lpstr>Example</vt:lpstr>
      <vt:lpstr>Transferable Skills</vt:lpstr>
      <vt:lpstr>PowerPoint Presentation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Customizing  your  resume</dc:title>
  <dc:creator>Phil Schmitt</dc:creator>
  <cp:lastModifiedBy>Nellie Barrett</cp:lastModifiedBy>
  <cp:revision>141</cp:revision>
  <cp:lastPrinted>2016-01-19T21:21:49Z</cp:lastPrinted>
  <dcterms:created xsi:type="dcterms:W3CDTF">2014-05-30T16:35:15Z</dcterms:created>
  <dcterms:modified xsi:type="dcterms:W3CDTF">2017-11-13T19:30:32Z</dcterms:modified>
</cp:coreProperties>
</file>