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6"/>
  </p:notesMasterIdLst>
  <p:sldIdLst>
    <p:sldId id="257" r:id="rId2"/>
    <p:sldId id="314" r:id="rId3"/>
    <p:sldId id="258" r:id="rId4"/>
    <p:sldId id="264" r:id="rId5"/>
    <p:sldId id="269" r:id="rId6"/>
    <p:sldId id="270" r:id="rId7"/>
    <p:sldId id="271" r:id="rId8"/>
    <p:sldId id="272" r:id="rId9"/>
    <p:sldId id="273" r:id="rId10"/>
    <p:sldId id="274" r:id="rId11"/>
    <p:sldId id="315" r:id="rId12"/>
    <p:sldId id="316" r:id="rId13"/>
    <p:sldId id="262" r:id="rId14"/>
    <p:sldId id="291" r:id="rId15"/>
    <p:sldId id="292" r:id="rId16"/>
    <p:sldId id="317" r:id="rId17"/>
    <p:sldId id="293" r:id="rId18"/>
    <p:sldId id="259" r:id="rId19"/>
    <p:sldId id="281" r:id="rId20"/>
    <p:sldId id="282" r:id="rId21"/>
    <p:sldId id="280" r:id="rId22"/>
    <p:sldId id="289" r:id="rId23"/>
    <p:sldId id="283" r:id="rId24"/>
    <p:sldId id="284" r:id="rId25"/>
    <p:sldId id="285" r:id="rId26"/>
    <p:sldId id="286" r:id="rId27"/>
    <p:sldId id="287" r:id="rId28"/>
    <p:sldId id="288" r:id="rId29"/>
    <p:sldId id="260" r:id="rId30"/>
    <p:sldId id="311" r:id="rId31"/>
    <p:sldId id="295" r:id="rId32"/>
    <p:sldId id="294" r:id="rId33"/>
    <p:sldId id="296" r:id="rId34"/>
    <p:sldId id="300" r:id="rId35"/>
    <p:sldId id="301" r:id="rId36"/>
    <p:sldId id="304" r:id="rId37"/>
    <p:sldId id="306" r:id="rId38"/>
    <p:sldId id="307" r:id="rId39"/>
    <p:sldId id="308" r:id="rId40"/>
    <p:sldId id="309" r:id="rId41"/>
    <p:sldId id="310" r:id="rId42"/>
    <p:sldId id="279" r:id="rId43"/>
    <p:sldId id="312" r:id="rId44"/>
    <p:sldId id="313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36D71F-B348-4BF3-B063-7B2B72D18D5B}">
          <p14:sldIdLst>
            <p14:sldId id="257"/>
            <p14:sldId id="314"/>
            <p14:sldId id="258"/>
            <p14:sldId id="264"/>
            <p14:sldId id="269"/>
            <p14:sldId id="270"/>
            <p14:sldId id="271"/>
            <p14:sldId id="272"/>
            <p14:sldId id="273"/>
            <p14:sldId id="274"/>
            <p14:sldId id="315"/>
            <p14:sldId id="316"/>
            <p14:sldId id="262"/>
            <p14:sldId id="291"/>
            <p14:sldId id="292"/>
            <p14:sldId id="317"/>
            <p14:sldId id="293"/>
            <p14:sldId id="259"/>
            <p14:sldId id="281"/>
            <p14:sldId id="282"/>
            <p14:sldId id="280"/>
            <p14:sldId id="289"/>
            <p14:sldId id="283"/>
            <p14:sldId id="284"/>
            <p14:sldId id="285"/>
            <p14:sldId id="286"/>
            <p14:sldId id="287"/>
            <p14:sldId id="288"/>
            <p14:sldId id="260"/>
            <p14:sldId id="311"/>
            <p14:sldId id="295"/>
            <p14:sldId id="294"/>
            <p14:sldId id="296"/>
            <p14:sldId id="300"/>
            <p14:sldId id="301"/>
            <p14:sldId id="304"/>
            <p14:sldId id="306"/>
            <p14:sldId id="307"/>
            <p14:sldId id="308"/>
            <p14:sldId id="309"/>
            <p14:sldId id="310"/>
            <p14:sldId id="279"/>
            <p14:sldId id="312"/>
            <p14:sldId id="31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fault User" initials="DFU" lastIdx="2" clrIdx="0">
    <p:extLst>
      <p:ext uri="{19B8F6BF-5375-455C-9EA6-DF929625EA0E}">
        <p15:presenceInfo xmlns:p15="http://schemas.microsoft.com/office/powerpoint/2012/main" userId="Default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90" d="100"/>
          <a:sy n="90" d="100"/>
        </p:scale>
        <p:origin x="14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17F09-6CF8-4526-B030-E0059ADFC5E2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F8807-7DAA-4608-90D1-73FE6F63F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5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Speaker</a:t>
            </a:r>
            <a:r>
              <a:rPr lang="en-US" baseline="0" dirty="0"/>
              <a:t> note: This link covers the items that are unable to be listed on </a:t>
            </a:r>
            <a:r>
              <a:rPr lang="en-US" baseline="0" dirty="0" err="1"/>
              <a:t>Ebay</a:t>
            </a:r>
            <a:r>
              <a:rPr lang="en-US" baseline="0" dirty="0"/>
              <a:t>.  As a rule of thumb, if you are unsure if your item will be allowed, make sure to review the official eBay website.  </a:t>
            </a:r>
            <a:r>
              <a:rPr lang="en-US" dirty="0"/>
              <a:t>http://pages.ebay.com/help/policies/items-ov.html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63308-8364-4E1D-8314-D6A0EAF5EF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2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Speaker</a:t>
            </a:r>
            <a:r>
              <a:rPr lang="en-US" baseline="0" dirty="0"/>
              <a:t> note: This link covers the items that are unable to be listed on </a:t>
            </a:r>
            <a:r>
              <a:rPr lang="en-US" baseline="0" dirty="0" err="1"/>
              <a:t>Ebay</a:t>
            </a:r>
            <a:r>
              <a:rPr lang="en-US" baseline="0" dirty="0"/>
              <a:t>.  As a rule of thumb, if you are unsure if your item will be allowed, make sure to review the official eBay website.  </a:t>
            </a:r>
            <a:r>
              <a:rPr lang="en-US" dirty="0"/>
              <a:t>http://pages.ebay.com/help/policies/items-ov.html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63308-8364-4E1D-8314-D6A0EAF5EF0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23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to</a:t>
            </a:r>
            <a:r>
              <a:rPr lang="en-US" baseline="0" dirty="0"/>
              <a:t> the class that you can </a:t>
            </a:r>
            <a:r>
              <a:rPr lang="en-US" baseline="0"/>
              <a:t>use Craigslist </a:t>
            </a:r>
            <a:r>
              <a:rPr lang="en-US" baseline="0" dirty="0"/>
              <a:t>without an account unless you are posting ads </a:t>
            </a:r>
            <a:r>
              <a:rPr lang="en-US" baseline="0"/>
              <a:t>that cost money.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F8807-7DAA-4608-90D1-73FE6F63F87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1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6" y="381000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4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4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0" name="Rectangle 9"/>
          <p:cNvSpPr/>
          <p:nvPr/>
        </p:nvSpPr>
        <p:spPr>
          <a:xfrm>
            <a:off x="4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760">
                <a:solidFill>
                  <a:schemeClr val="bg1"/>
                </a:solidFill>
              </a:defRPr>
            </a:lvl1pPr>
          </a:lstStyle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27004" indent="0" algn="l">
              <a:buNone/>
              <a:defRPr sz="1013">
                <a:solidFill>
                  <a:schemeClr val="tx2"/>
                </a:solidFill>
              </a:defRPr>
            </a:lvl1pPr>
            <a:lvl2pPr marL="192881" indent="0" algn="ctr">
              <a:buNone/>
            </a:lvl2pPr>
            <a:lvl3pPr marL="385763" indent="0" algn="ctr">
              <a:buNone/>
            </a:lvl3pPr>
            <a:lvl4pPr marL="578644" indent="0" algn="ctr">
              <a:buNone/>
            </a:lvl4pPr>
            <a:lvl5pPr marL="771525" indent="0" algn="ctr">
              <a:buNone/>
            </a:lvl5pPr>
            <a:lvl6pPr marL="964406" indent="0" algn="ctr">
              <a:buNone/>
            </a:lvl6pPr>
            <a:lvl7pPr marL="1157288" indent="0" algn="ctr">
              <a:buNone/>
            </a:lvl7pPr>
            <a:lvl8pPr marL="1350169" indent="0" algn="ctr">
              <a:buNone/>
            </a:lvl8pPr>
            <a:lvl9pPr marL="154305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5"/>
            <a:ext cx="8458200" cy="1470025"/>
          </a:xfrm>
        </p:spPr>
        <p:txBody>
          <a:bodyPr anchor="b"/>
          <a:lstStyle>
            <a:lvl1pPr>
              <a:defRPr sz="1856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980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936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102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020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19289" indent="0">
              <a:buNone/>
              <a:defRPr sz="886" b="0">
                <a:solidFill>
                  <a:schemeClr val="tx2"/>
                </a:solidFill>
              </a:defRPr>
            </a:lvl1pPr>
            <a:lvl2pPr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8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1814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2662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2"/>
            <a:ext cx="4038600" cy="4341875"/>
          </a:xfrm>
        </p:spPr>
        <p:txBody>
          <a:bodyPr/>
          <a:lstStyle>
            <a:lvl1pPr>
              <a:defRPr sz="844"/>
            </a:lvl1pPr>
            <a:lvl2pPr>
              <a:defRPr sz="802"/>
            </a:lvl2pPr>
            <a:lvl3pPr>
              <a:defRPr sz="760"/>
            </a:lvl3pPr>
            <a:lvl4pPr>
              <a:defRPr sz="760"/>
            </a:lvl4pPr>
            <a:lvl5pPr>
              <a:defRPr sz="76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2"/>
            <a:ext cx="4038600" cy="4341875"/>
          </a:xfrm>
        </p:spPr>
        <p:txBody>
          <a:bodyPr/>
          <a:lstStyle>
            <a:lvl1pPr>
              <a:defRPr sz="844"/>
            </a:lvl1pPr>
            <a:lvl2pPr>
              <a:defRPr sz="802"/>
            </a:lvl2pPr>
            <a:lvl3pPr>
              <a:defRPr sz="760"/>
            </a:lvl3pPr>
            <a:lvl4pPr>
              <a:defRPr sz="760"/>
            </a:lvl4pPr>
            <a:lvl5pPr>
              <a:defRPr sz="76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353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8" y="2708519"/>
            <a:ext cx="4041775" cy="3886200"/>
          </a:xfrm>
        </p:spPr>
        <p:txBody>
          <a:bodyPr/>
          <a:lstStyle>
            <a:lvl1pPr>
              <a:defRPr sz="844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9289" indent="0">
              <a:buNone/>
              <a:defRPr sz="8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844" b="1"/>
            </a:lvl2pPr>
            <a:lvl3pPr>
              <a:buNone/>
              <a:defRPr sz="760" b="1"/>
            </a:lvl3pPr>
            <a:lvl4pPr>
              <a:buNone/>
              <a:defRPr sz="675" b="1"/>
            </a:lvl4pPr>
            <a:lvl5pPr>
              <a:buNone/>
              <a:defRPr sz="675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844"/>
            </a:lvl1pPr>
            <a:lvl2pPr>
              <a:defRPr sz="844"/>
            </a:lvl2pPr>
            <a:lvl3pPr>
              <a:defRPr sz="76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19289" indent="0">
              <a:buNone/>
              <a:defRPr sz="802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844" b="1"/>
            </a:lvl2pPr>
            <a:lvl3pPr>
              <a:buNone/>
              <a:defRPr sz="760" b="1"/>
            </a:lvl3pPr>
            <a:lvl4pPr>
              <a:buNone/>
              <a:defRPr sz="675" b="1"/>
            </a:lvl4pPr>
            <a:lvl5pPr>
              <a:buNone/>
              <a:defRPr sz="675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1688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583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1688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139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9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4"/>
            <a:ext cx="5102352" cy="5805083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4"/>
            <a:ext cx="3383280" cy="4580573"/>
          </a:xfrm>
        </p:spPr>
        <p:txBody>
          <a:bodyPr/>
          <a:lstStyle>
            <a:lvl1pPr marL="3858" indent="0">
              <a:buNone/>
              <a:defRPr sz="591"/>
            </a:lvl1pPr>
            <a:lvl2pPr>
              <a:buNone/>
              <a:defRPr sz="506"/>
            </a:lvl2pPr>
            <a:lvl3pPr>
              <a:buNone/>
              <a:defRPr sz="422"/>
            </a:lvl3pPr>
            <a:lvl4pPr>
              <a:buNone/>
              <a:defRPr sz="380"/>
            </a:lvl4pPr>
            <a:lvl5pPr>
              <a:buNone/>
              <a:defRPr sz="38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76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5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35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6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548"/>
            </a:lvl1pPr>
            <a:lvl2pPr>
              <a:buFontTx/>
              <a:buNone/>
              <a:defRPr sz="506"/>
            </a:lvl2pPr>
            <a:lvl3pPr>
              <a:buFontTx/>
              <a:buNone/>
              <a:defRPr sz="422"/>
            </a:lvl3pPr>
            <a:lvl4pPr>
              <a:buFontTx/>
              <a:buNone/>
              <a:defRPr sz="380"/>
            </a:lvl4pPr>
            <a:lvl5pPr>
              <a:buFontTx/>
              <a:buNone/>
              <a:defRPr sz="38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844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108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6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0" name="Rectangle 29"/>
          <p:cNvSpPr/>
          <p:nvPr/>
        </p:nvSpPr>
        <p:spPr>
          <a:xfrm>
            <a:off x="4" y="308284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6" y="360254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4" y="440120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76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338">
                <a:solidFill>
                  <a:schemeClr val="accent2"/>
                </a:solidFill>
              </a:defRPr>
            </a:lvl1pPr>
          </a:lstStyle>
          <a:p>
            <a:fld id="{277082DB-E18A-4105-B774-2A3C76B4E279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338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760">
                <a:solidFill>
                  <a:srgbClr val="FFFFFF"/>
                </a:solidFill>
              </a:defRPr>
            </a:lvl1pPr>
          </a:lstStyle>
          <a:p>
            <a:fld id="{49E0C8D0-7FAB-4D29-839D-7916D139815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3585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168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54305" indent="-108014" algn="l" rtl="0" eaLnBrk="1" latinLnBrk="0" hangingPunct="1">
        <a:spcBef>
          <a:spcPts val="127"/>
        </a:spcBef>
        <a:buClr>
          <a:schemeClr val="accent3"/>
        </a:buClr>
        <a:buFont typeface="Georgia"/>
        <a:buChar char="•"/>
        <a:defRPr kumimoji="0" sz="1181" kern="1200">
          <a:solidFill>
            <a:schemeClr val="tx2"/>
          </a:solidFill>
          <a:latin typeface="+mn-lt"/>
          <a:ea typeface="+mn-ea"/>
          <a:cs typeface="+mn-cs"/>
        </a:defRPr>
      </a:lvl1pPr>
      <a:lvl2pPr marL="277749" indent="-104156" algn="l" rtl="0" eaLnBrk="1" latinLnBrk="0" hangingPunct="1">
        <a:spcBef>
          <a:spcPts val="127"/>
        </a:spcBef>
        <a:buClr>
          <a:schemeClr val="accent2"/>
        </a:buClr>
        <a:buFont typeface="Georgia"/>
        <a:buChar char="▫"/>
        <a:defRPr kumimoji="0" sz="1097" kern="1200">
          <a:solidFill>
            <a:schemeClr val="tx2"/>
          </a:solidFill>
          <a:latin typeface="+mn-lt"/>
          <a:ea typeface="+mn-ea"/>
          <a:cs typeface="+mn-cs"/>
        </a:defRPr>
      </a:lvl2pPr>
      <a:lvl3pPr marL="389621" indent="-9258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3pPr>
      <a:lvl4pPr marL="497634" indent="-84868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929" kern="1200">
          <a:solidFill>
            <a:schemeClr val="tx2"/>
          </a:solidFill>
          <a:latin typeface="+mn-lt"/>
          <a:ea typeface="+mn-ea"/>
          <a:cs typeface="+mn-cs"/>
        </a:defRPr>
      </a:lvl4pPr>
      <a:lvl5pPr marL="586359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5pPr>
      <a:lvl6pPr marL="678942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760" kern="1200">
          <a:solidFill>
            <a:schemeClr val="tx2"/>
          </a:solidFill>
          <a:latin typeface="+mn-lt"/>
          <a:ea typeface="+mn-ea"/>
          <a:cs typeface="+mn-cs"/>
        </a:defRPr>
      </a:lvl6pPr>
      <a:lvl7pPr marL="771525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675" kern="1200">
          <a:solidFill>
            <a:schemeClr val="tx2"/>
          </a:solidFill>
          <a:latin typeface="+mn-lt"/>
          <a:ea typeface="+mn-ea"/>
          <a:cs typeface="+mn-cs"/>
        </a:defRPr>
      </a:lvl7pPr>
      <a:lvl8pPr marL="856393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633" kern="1200">
          <a:solidFill>
            <a:schemeClr val="tx2"/>
          </a:solidFill>
          <a:latin typeface="+mn-lt"/>
          <a:ea typeface="+mn-ea"/>
          <a:cs typeface="+mn-cs"/>
        </a:defRPr>
      </a:lvl8pPr>
      <a:lvl9pPr marL="945119" indent="-77153" algn="l" rtl="0" eaLnBrk="1" latinLnBrk="0" hangingPunct="1">
        <a:spcBef>
          <a:spcPts val="127"/>
        </a:spcBef>
        <a:buClr>
          <a:schemeClr val="accent1"/>
        </a:buClr>
        <a:buFont typeface="Wingdings 2" panose="05020102010507070707" pitchFamily="18" charset="2"/>
        <a:buChar char=""/>
        <a:defRPr kumimoji="0" sz="591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  <p15:guide id="3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28849"/>
            <a:ext cx="5404513" cy="1200150"/>
          </a:xfrm>
        </p:spPr>
        <p:txBody>
          <a:bodyPr>
            <a:noAutofit/>
          </a:bodyPr>
          <a:lstStyle/>
          <a:p>
            <a:pPr algn="r"/>
            <a:r>
              <a:rPr lang="en-US" sz="2400" i="1" dirty="0"/>
              <a:t>Phillip Schneider</a:t>
            </a:r>
          </a:p>
          <a:p>
            <a:pPr algn="r"/>
            <a:r>
              <a:rPr lang="en-US" sz="2400" dirty="0"/>
              <a:t>Information Services Librarian</a:t>
            </a:r>
          </a:p>
          <a:p>
            <a:pPr algn="r"/>
            <a:r>
              <a:rPr lang="en-US" sz="2400" dirty="0"/>
              <a:t>Gail Borden Public Library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08198"/>
            <a:ext cx="5829300" cy="1102519"/>
          </a:xfrm>
        </p:spPr>
        <p:txBody>
          <a:bodyPr>
            <a:normAutofit/>
          </a:bodyPr>
          <a:lstStyle/>
          <a:p>
            <a:r>
              <a:rPr lang="en-US" sz="4800" dirty="0"/>
              <a:t>Craigslist Basics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77DB84-1BDE-41E4-8289-7755A0A81E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68C2F17-01C5-4E39-8120-C075B655D046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44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78950"/>
            <a:ext cx="8229600" cy="1069848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-1" r="-509" b="41148"/>
          <a:stretch/>
        </p:blipFill>
        <p:spPr>
          <a:xfrm>
            <a:off x="144116" y="1688800"/>
            <a:ext cx="8904885" cy="421432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500243" y="1709587"/>
            <a:ext cx="5900557" cy="2756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2048306" y="1985211"/>
            <a:ext cx="1561167" cy="13595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8100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78950"/>
            <a:ext cx="9144000" cy="1069848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585" y="1548798"/>
            <a:ext cx="7175333" cy="499459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194065" y="1636295"/>
            <a:ext cx="466294" cy="2406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/>
        </p:nvSpPr>
        <p:spPr>
          <a:xfrm>
            <a:off x="5942527" y="2498330"/>
            <a:ext cx="1456893" cy="20977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1194065" y="5037222"/>
            <a:ext cx="2054461" cy="3769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5746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478950"/>
            <a:ext cx="9144000" cy="1069848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97" y="1705208"/>
            <a:ext cx="5057775" cy="469582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334126" y="3260559"/>
            <a:ext cx="2490538" cy="28875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3144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0638" y="986997"/>
            <a:ext cx="6678827" cy="4880918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Making a Deal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871989"/>
            <a:ext cx="60917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Making a Deal</a:t>
            </a:r>
          </a:p>
        </p:txBody>
      </p:sp>
    </p:spTree>
    <p:extLst>
      <p:ext uri="{BB962C8B-B14F-4D97-AF65-F5344CB8AC3E}">
        <p14:creationId xmlns:p14="http://schemas.microsoft.com/office/powerpoint/2010/main" val="297036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348" y="1540098"/>
            <a:ext cx="9021651" cy="53179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Read the ad carefully and follow the sellers request for best contact method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Unless a seller states that their price is as listed, you could attempt to offer 10-20% less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Be courteous. If you think you may insult a seller move on to another ad.</a:t>
            </a:r>
          </a:p>
          <a:p>
            <a:pPr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If an item is priced below market value, contact the person quickly as that item will likely sell fast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2349" y="47329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Making a deal</a:t>
            </a:r>
          </a:p>
        </p:txBody>
      </p:sp>
    </p:spTree>
    <p:extLst>
      <p:ext uri="{BB962C8B-B14F-4D97-AF65-F5344CB8AC3E}">
        <p14:creationId xmlns:p14="http://schemas.microsoft.com/office/powerpoint/2010/main" val="184164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3864" y="1540099"/>
            <a:ext cx="8970135" cy="487273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Make offers on many ads to increase your chance of getting a good deal.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It is best to pay with cash or offer a trade. Checks are an option but they may be fraudulent.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Agree on a price before setting up a meeting.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Meet at a safe, public area. Many local police stations will allow you to meet in a lobby area. Bring a friend if possible.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Unlike eBay, Craigslist offers no buyer or seller protection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3865" y="473299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Making a deal</a:t>
            </a:r>
          </a:p>
        </p:txBody>
      </p:sp>
    </p:spTree>
    <p:extLst>
      <p:ext uri="{BB962C8B-B14F-4D97-AF65-F5344CB8AC3E}">
        <p14:creationId xmlns:p14="http://schemas.microsoft.com/office/powerpoint/2010/main" val="67601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3864" y="1540099"/>
            <a:ext cx="8970135" cy="531790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Test the item to make sure it works before paying the seller.  For electronic devices, meet at a spot with outlets (Ex: coffee shops or fast food restaurants.)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It is best to pay with cash or offer a trade. Checks are an option but they may be fraudulent. 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Agree on a price before setting up a meeting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Meet at a safe, public area. Many local police stations will allow you to meet in a lobby area. Bring a friend if possible.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Unlike eBay, Craigslist offers no buyer or seller protection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3865" y="473299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Making a deal</a:t>
            </a:r>
          </a:p>
        </p:txBody>
      </p:sp>
    </p:spTree>
    <p:extLst>
      <p:ext uri="{BB962C8B-B14F-4D97-AF65-F5344CB8AC3E}">
        <p14:creationId xmlns:p14="http://schemas.microsoft.com/office/powerpoint/2010/main" val="327248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350" y="1527219"/>
            <a:ext cx="9021650" cy="5186402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Test the item to make sure it works before paying the seller.  For electronic devices, meet at a spot with outlets (Ex: coffee shops or fast food restaurants).</a:t>
            </a:r>
          </a:p>
          <a:p>
            <a:pPr marL="342900" indent="-342900"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Use your intuition.  If something feels off, do not feel obligated to purchase the item.  With a verbal agreement, you can walk away at any time.</a:t>
            </a:r>
          </a:p>
          <a:p>
            <a:pPr marL="342900" indent="-342900"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When making a large purchase (ex: car), write a contract with the seller and take home a copy as your receipt.</a:t>
            </a:r>
          </a:p>
          <a:p>
            <a:pPr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2350" y="46042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Making a deal</a:t>
            </a:r>
          </a:p>
        </p:txBody>
      </p:sp>
    </p:spTree>
    <p:extLst>
      <p:ext uri="{BB962C8B-B14F-4D97-AF65-F5344CB8AC3E}">
        <p14:creationId xmlns:p14="http://schemas.microsoft.com/office/powerpoint/2010/main" val="220244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0639" y="980818"/>
            <a:ext cx="6691184" cy="4905632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Avoiding Scams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897747"/>
            <a:ext cx="5267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Avoiding Scams</a:t>
            </a:r>
          </a:p>
        </p:txBody>
      </p:sp>
    </p:spTree>
    <p:extLst>
      <p:ext uri="{BB962C8B-B14F-4D97-AF65-F5344CB8AC3E}">
        <p14:creationId xmlns:p14="http://schemas.microsoft.com/office/powerpoint/2010/main" val="232699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9962" y="1527218"/>
            <a:ext cx="8954038" cy="523452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Avoid transactions where the seller insists on you sending money over MoneyGram, mailing a check, or using </a:t>
            </a:r>
            <a:r>
              <a:rPr lang="en-US" sz="2400" dirty="0" err="1">
                <a:solidFill>
                  <a:schemeClr val="tx1"/>
                </a:solidFill>
              </a:rPr>
              <a:t>Paypal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  <a:p>
            <a:pPr marL="4629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If a seller makes any threats, immediately end contact and block their number if necessary.</a:t>
            </a:r>
          </a:p>
          <a:p>
            <a:pPr marL="4629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Overseas scammers often use phone numbers with US area codes, so gather as much info about the seller as you can prior to meeting.</a:t>
            </a:r>
          </a:p>
          <a:p>
            <a:pPr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9962" y="46041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Avoiding scams</a:t>
            </a:r>
          </a:p>
        </p:txBody>
      </p:sp>
    </p:spTree>
    <p:extLst>
      <p:ext uri="{BB962C8B-B14F-4D97-AF65-F5344CB8AC3E}">
        <p14:creationId xmlns:p14="http://schemas.microsoft.com/office/powerpoint/2010/main" val="119602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0723" y="2003764"/>
            <a:ext cx="8229600" cy="4325112"/>
          </a:xfrm>
        </p:spPr>
        <p:txBody>
          <a:bodyPr>
            <a:normAutofit/>
          </a:bodyPr>
          <a:lstStyle/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Getting Started</a:t>
            </a:r>
          </a:p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Searching Through ads</a:t>
            </a:r>
          </a:p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Making a Deal</a:t>
            </a:r>
          </a:p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Avoiding Scams</a:t>
            </a:r>
          </a:p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Creating an Account</a:t>
            </a:r>
          </a:p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Creating a Classified ad</a:t>
            </a:r>
          </a:p>
          <a:p>
            <a:pPr marL="491490" indent="-457200">
              <a:buClr>
                <a:schemeClr val="accent2"/>
              </a:buClr>
            </a:pPr>
            <a:r>
              <a:rPr lang="en-US" sz="3200" dirty="0">
                <a:solidFill>
                  <a:schemeClr val="tx1"/>
                </a:solidFill>
              </a:rPr>
              <a:t>Craigslist Policies and Resources</a:t>
            </a:r>
          </a:p>
          <a:p>
            <a:pPr marL="34290" indent="0">
              <a:buClr>
                <a:schemeClr val="accent1"/>
              </a:buClr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377190" indent="-342900">
              <a:buClr>
                <a:schemeClr val="accent1"/>
              </a:buClr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  <a:p>
            <a:pPr marL="377190" indent="-342900">
              <a:buClr>
                <a:schemeClr val="accent1"/>
              </a:buClr>
              <a:buFont typeface="+mj-lt"/>
              <a:buAutoNum type="arabicPeriod"/>
            </a:pP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654" y="501555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74909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776" y="1540098"/>
            <a:ext cx="7916048" cy="40106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Complete transactions in person.  If the buyer/seller will not exchange in person, be wary.</a:t>
            </a:r>
          </a:p>
          <a:p>
            <a:pPr marL="4629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For large purchases you may want to invest in a marker that can check if large bills are real.  A couple dollar investment is worth it to help you feel safe when receiving hundreds or thousands of dollars in large bills.</a:t>
            </a: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tx2"/>
              </a:buClr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776" y="47329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Avoiding scams</a:t>
            </a:r>
          </a:p>
        </p:txBody>
      </p:sp>
    </p:spTree>
    <p:extLst>
      <p:ext uri="{BB962C8B-B14F-4D97-AF65-F5344CB8AC3E}">
        <p14:creationId xmlns:p14="http://schemas.microsoft.com/office/powerpoint/2010/main" val="87471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7" y="986996"/>
            <a:ext cx="6685005" cy="4868562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005778"/>
            <a:ext cx="71735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Creating an Account</a:t>
            </a:r>
          </a:p>
        </p:txBody>
      </p:sp>
    </p:spTree>
    <p:extLst>
      <p:ext uri="{BB962C8B-B14F-4D97-AF65-F5344CB8AC3E}">
        <p14:creationId xmlns:p14="http://schemas.microsoft.com/office/powerpoint/2010/main" val="183002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281" y="511935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990" y="1947476"/>
            <a:ext cx="2614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Click on </a:t>
            </a:r>
            <a:r>
              <a:rPr lang="en-US" sz="2400" b="1" dirty="0"/>
              <a:t>My Account</a:t>
            </a:r>
            <a:r>
              <a:rPr lang="en-US" sz="2400" dirty="0"/>
              <a:t> from the main ads homepage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4899" y="1691946"/>
            <a:ext cx="5319641" cy="441475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3652949" y="2866667"/>
            <a:ext cx="1439030" cy="4196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42298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057" y="1605703"/>
            <a:ext cx="7277228" cy="475433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6817" y="435286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2" name="Rectangle 1"/>
          <p:cNvSpPr/>
          <p:nvPr/>
        </p:nvSpPr>
        <p:spPr>
          <a:xfrm>
            <a:off x="3758627" y="4399821"/>
            <a:ext cx="3460320" cy="5858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3739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6" y="2407139"/>
            <a:ext cx="6983733" cy="208758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639" y="498491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62" y="4825221"/>
            <a:ext cx="8822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A confirmation email will be sent to the address you supplied 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Log into your email to verify your account</a:t>
            </a:r>
          </a:p>
        </p:txBody>
      </p:sp>
    </p:spTree>
    <p:extLst>
      <p:ext uri="{BB962C8B-B14F-4D97-AF65-F5344CB8AC3E}">
        <p14:creationId xmlns:p14="http://schemas.microsoft.com/office/powerpoint/2010/main" val="116536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545" y="1509874"/>
            <a:ext cx="6982910" cy="371179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638" y="443074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638" y="5457467"/>
            <a:ext cx="88227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Click on the link in the email to continue creating your account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080545" y="3365769"/>
            <a:ext cx="5758137" cy="369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0125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60" y="1790163"/>
            <a:ext cx="6643105" cy="230859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713" y="46042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673" y="4591655"/>
            <a:ext cx="8791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Create a password (8 character minimum) for your account</a:t>
            </a:r>
          </a:p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When creating passwords, add in a number, special character, and capital letter to make it complex</a:t>
            </a:r>
          </a:p>
        </p:txBody>
      </p:sp>
    </p:spTree>
    <p:extLst>
      <p:ext uri="{BB962C8B-B14F-4D97-AF65-F5344CB8AC3E}">
        <p14:creationId xmlns:p14="http://schemas.microsoft.com/office/powerpoint/2010/main" val="309454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971" y="2050370"/>
            <a:ext cx="6172406" cy="283072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2347" y="434662"/>
            <a:ext cx="9011654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2347" y="5065923"/>
            <a:ext cx="8822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Once you create a password, you’re set! 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Review your account and become familiar with your settings then explore the ads</a:t>
            </a:r>
          </a:p>
        </p:txBody>
      </p:sp>
    </p:spTree>
    <p:extLst>
      <p:ext uri="{BB962C8B-B14F-4D97-AF65-F5344CB8AC3E}">
        <p14:creationId xmlns:p14="http://schemas.microsoft.com/office/powerpoint/2010/main" val="186717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638" y="537693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an Account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8" y="1772937"/>
            <a:ext cx="8754431" cy="436317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60639" y="2018232"/>
            <a:ext cx="2871320" cy="369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1431758" y="1772937"/>
            <a:ext cx="1828799" cy="10820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0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0638" y="968461"/>
            <a:ext cx="6691184" cy="4887098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9703" y="2996511"/>
            <a:ext cx="7031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Creating a Classified Ad</a:t>
            </a:r>
          </a:p>
        </p:txBody>
      </p:sp>
    </p:spTree>
    <p:extLst>
      <p:ext uri="{BB962C8B-B14F-4D97-AF65-F5344CB8AC3E}">
        <p14:creationId xmlns:p14="http://schemas.microsoft.com/office/powerpoint/2010/main" val="261509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6006" y="2224474"/>
            <a:ext cx="8458200" cy="1470025"/>
          </a:xfrm>
        </p:spPr>
        <p:txBody>
          <a:bodyPr>
            <a:normAutofit/>
          </a:bodyPr>
          <a:lstStyle/>
          <a:p>
            <a:r>
              <a:rPr lang="en-US" sz="4800" b="1" dirty="0"/>
              <a:t>Getting Started</a:t>
            </a:r>
          </a:p>
        </p:txBody>
      </p:sp>
    </p:spTree>
    <p:extLst>
      <p:ext uri="{BB962C8B-B14F-4D97-AF65-F5344CB8AC3E}">
        <p14:creationId xmlns:p14="http://schemas.microsoft.com/office/powerpoint/2010/main" val="159053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86177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084" y="1552977"/>
            <a:ext cx="5782300" cy="485353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2383987" y="2606445"/>
            <a:ext cx="1766908" cy="3172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8480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17" y="1515257"/>
            <a:ext cx="6834286" cy="498179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357" y="448457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14623" y="3821325"/>
            <a:ext cx="1202345" cy="1731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6424862" y="1612231"/>
            <a:ext cx="1311443" cy="8422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4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18" y="1615156"/>
            <a:ext cx="4883672" cy="488367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7177" y="548356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12150" y="4245594"/>
            <a:ext cx="1248423" cy="1827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5955632" y="1615155"/>
            <a:ext cx="902368" cy="1294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11" y="1712790"/>
            <a:ext cx="7830851" cy="4466361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92641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</a:p>
        </p:txBody>
      </p:sp>
      <p:sp>
        <p:nvSpPr>
          <p:cNvPr id="2" name="Rectangle 1"/>
          <p:cNvSpPr/>
          <p:nvPr/>
        </p:nvSpPr>
        <p:spPr>
          <a:xfrm>
            <a:off x="1594613" y="3605176"/>
            <a:ext cx="1461408" cy="2569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6460958" y="1828801"/>
            <a:ext cx="1600200" cy="6015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72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267" y="473298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224" y="1540098"/>
            <a:ext cx="4954086" cy="52614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056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175" y="488831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930" y="1832629"/>
            <a:ext cx="5098070" cy="35348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2629"/>
            <a:ext cx="4049530" cy="353483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66552" y="5644465"/>
            <a:ext cx="883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Fill out the form as fully as possible then click </a:t>
            </a:r>
            <a:r>
              <a:rPr lang="en-US" sz="2400" b="1" dirty="0"/>
              <a:t>Continue.</a:t>
            </a:r>
          </a:p>
        </p:txBody>
      </p:sp>
      <p:sp>
        <p:nvSpPr>
          <p:cNvPr id="6" name="Rectangle 5"/>
          <p:cNvSpPr/>
          <p:nvPr/>
        </p:nvSpPr>
        <p:spPr>
          <a:xfrm>
            <a:off x="8095460" y="5120526"/>
            <a:ext cx="730704" cy="2469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5514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34" y="2005605"/>
            <a:ext cx="8439253" cy="231603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357" y="451786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025" y="4509705"/>
            <a:ext cx="89806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Take pictures from all different angles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Put the item on a neutral background is possible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Use good lighting</a:t>
            </a:r>
          </a:p>
          <a:p>
            <a:pPr marL="342900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Use the best camera available (phone/tablet cameras are usually fine)</a:t>
            </a:r>
          </a:p>
        </p:txBody>
      </p:sp>
      <p:sp>
        <p:nvSpPr>
          <p:cNvPr id="2" name="Rectangle 1"/>
          <p:cNvSpPr/>
          <p:nvPr/>
        </p:nvSpPr>
        <p:spPr>
          <a:xfrm>
            <a:off x="914400" y="2833352"/>
            <a:ext cx="1094704" cy="7761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2945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691" y="1883099"/>
            <a:ext cx="6675255" cy="375117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0638" y="498809"/>
            <a:ext cx="8983362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01061" y="5326124"/>
            <a:ext cx="1674514" cy="3081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0085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57" y="1880315"/>
            <a:ext cx="4014448" cy="3295622"/>
          </a:xfrm>
          <a:ln w="1905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2" y="44037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910" y="1880315"/>
            <a:ext cx="4805090" cy="32956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33057" y="5295483"/>
            <a:ext cx="8816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View your ad for errors and make changes if needed.</a:t>
            </a:r>
          </a:p>
          <a:p>
            <a:pPr marL="342900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When you are satisfied with your ad click </a:t>
            </a:r>
            <a:r>
              <a:rPr lang="en-US" sz="2400" b="1" dirty="0"/>
              <a:t>publish</a:t>
            </a:r>
            <a:r>
              <a:rPr lang="en-US" sz="2400" dirty="0"/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4500155" y="4972049"/>
            <a:ext cx="1411248" cy="1173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8229731" y="4972049"/>
            <a:ext cx="656691" cy="2038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12275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753" y="2017537"/>
            <a:ext cx="6107252" cy="392665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460" y="421347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10853" y="4295274"/>
            <a:ext cx="1600200" cy="6015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3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6410" y="484152"/>
            <a:ext cx="898759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Getting Started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026" y="1454699"/>
            <a:ext cx="5572358" cy="524277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416968" y="5751095"/>
            <a:ext cx="445169" cy="1353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04361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095" y="1605603"/>
            <a:ext cx="4666125" cy="507367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98284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42314" y="4078705"/>
            <a:ext cx="3356907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70934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62" y="2220032"/>
            <a:ext cx="8307521" cy="323807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0200" y="443369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Creating a Classified Ad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53143" y="2519267"/>
            <a:ext cx="584886" cy="2779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1732548" y="2220032"/>
            <a:ext cx="1600200" cy="16222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4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8281" y="968461"/>
            <a:ext cx="6703541" cy="4899454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Craigslist Policies and Resources</a:t>
            </a:r>
          </a:p>
        </p:txBody>
      </p:sp>
      <p:sp>
        <p:nvSpPr>
          <p:cNvPr id="3" name="Title 4"/>
          <p:cNvSpPr txBox="1">
            <a:spLocks/>
          </p:cNvSpPr>
          <p:nvPr/>
        </p:nvSpPr>
        <p:spPr>
          <a:xfrm>
            <a:off x="148281" y="2739981"/>
            <a:ext cx="8635111" cy="106680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56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Craigslist Policies &amp; Resources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99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3031" y="1672046"/>
            <a:ext cx="4765183" cy="5185954"/>
          </a:xfrm>
        </p:spPr>
        <p:txBody>
          <a:bodyPr>
            <a:noAutofit/>
          </a:bodyPr>
          <a:lstStyle/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You can not post ads for illegal items, services, and/or weapons.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Craigslist has the right to moderate and take down your ad if it is deemed inappropriate.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Craigslist does not give away, save, or sell your personal information.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Craigslist is not responsible for your safety, scams, or bad deals.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</a:rPr>
              <a:t>For more info visit the left sidebar on their website.</a:t>
            </a:r>
          </a:p>
          <a:p>
            <a:pPr marL="34290" indent="0">
              <a:buClr>
                <a:schemeClr val="tx1"/>
              </a:buClr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396296"/>
            <a:ext cx="9144000" cy="1066800"/>
          </a:xfrm>
        </p:spPr>
        <p:txBody>
          <a:bodyPr>
            <a:noAutofit/>
          </a:bodyPr>
          <a:lstStyle/>
          <a:p>
            <a:r>
              <a:rPr lang="en-US" sz="4800" b="1" dirty="0">
                <a:ea typeface="Lato" panose="020F0502020204030203" pitchFamily="34" charset="0"/>
                <a:cs typeface="Lato" panose="020F0502020204030203" pitchFamily="34" charset="0"/>
              </a:rPr>
              <a:t>Craigslist Policies &amp; Resources</a:t>
            </a:r>
            <a:endParaRPr lang="en-US" sz="4800" dirty="0"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263" y="1352281"/>
            <a:ext cx="3133812" cy="538024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5266354" y="3854992"/>
            <a:ext cx="1276113" cy="28775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64990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1819" y="472887"/>
            <a:ext cx="5409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accent1"/>
                </a:solidFill>
                <a:latin typeface="+mj-lt"/>
                <a:ea typeface="Lato" panose="020F0502020204030203" pitchFamily="34" charset="0"/>
                <a:cs typeface="Lato" panose="020F0502020204030203" pitchFamily="34" charset="0"/>
              </a:rPr>
              <a:t>Questions?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0760" y="3155324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73014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820" y="5617733"/>
            <a:ext cx="8831180" cy="1240267"/>
          </a:xfrm>
        </p:spPr>
        <p:txBody>
          <a:bodyPr>
            <a:noAutofit/>
          </a:bodyPr>
          <a:lstStyle/>
          <a:p>
            <a:pPr marL="214313" indent="-214313">
              <a:buClr>
                <a:schemeClr val="accent1"/>
              </a:buClr>
            </a:pPr>
            <a:r>
              <a:rPr lang="en-US" sz="2000" dirty="0">
                <a:solidFill>
                  <a:schemeClr val="tx1"/>
                </a:solidFill>
              </a:rPr>
              <a:t>Narrow down your search to a specific area at the top of the window</a:t>
            </a:r>
          </a:p>
          <a:p>
            <a:pPr marL="337757" lvl="1" indent="-214313">
              <a:buClr>
                <a:schemeClr val="accent1"/>
              </a:buClr>
            </a:pPr>
            <a:r>
              <a:rPr lang="en-US" sz="1916" b="1" dirty="0" err="1">
                <a:solidFill>
                  <a:schemeClr val="tx1"/>
                </a:solidFill>
              </a:rPr>
              <a:t>nch</a:t>
            </a:r>
            <a:r>
              <a:rPr lang="en-US" sz="1916" b="1" dirty="0">
                <a:solidFill>
                  <a:schemeClr val="tx1"/>
                </a:solidFill>
              </a:rPr>
              <a:t> </a:t>
            </a:r>
            <a:r>
              <a:rPr lang="en-US" sz="1916" dirty="0">
                <a:solidFill>
                  <a:schemeClr val="tx1"/>
                </a:solidFill>
              </a:rPr>
              <a:t>= North Chicagoland, </a:t>
            </a:r>
            <a:r>
              <a:rPr lang="en-US" sz="1916" b="1" dirty="0" err="1">
                <a:solidFill>
                  <a:schemeClr val="tx1"/>
                </a:solidFill>
              </a:rPr>
              <a:t>wcl</a:t>
            </a:r>
            <a:r>
              <a:rPr lang="en-US" sz="1916" b="1" dirty="0">
                <a:solidFill>
                  <a:schemeClr val="tx1"/>
                </a:solidFill>
              </a:rPr>
              <a:t> </a:t>
            </a:r>
            <a:r>
              <a:rPr lang="en-US" sz="1916" dirty="0">
                <a:solidFill>
                  <a:schemeClr val="tx1"/>
                </a:solidFill>
              </a:rPr>
              <a:t>= West Chicagoland, etc.</a:t>
            </a:r>
          </a:p>
          <a:p>
            <a:pPr marL="337757" lvl="1" indent="-214313">
              <a:buClr>
                <a:schemeClr val="accent1"/>
              </a:buClr>
            </a:pPr>
            <a:r>
              <a:rPr lang="en-US" sz="1916" dirty="0">
                <a:solidFill>
                  <a:schemeClr val="tx1"/>
                </a:solidFill>
              </a:rPr>
              <a:t>For Elgin area choose </a:t>
            </a:r>
            <a:r>
              <a:rPr lang="en-US" sz="1916" b="1" dirty="0" err="1">
                <a:solidFill>
                  <a:schemeClr val="tx1"/>
                </a:solidFill>
              </a:rPr>
              <a:t>nwc</a:t>
            </a:r>
            <a:r>
              <a:rPr lang="en-US" sz="1916" b="1" dirty="0">
                <a:solidFill>
                  <a:schemeClr val="tx1"/>
                </a:solidFill>
              </a:rPr>
              <a:t> </a:t>
            </a:r>
            <a:r>
              <a:rPr lang="en-US" sz="1916" dirty="0">
                <a:solidFill>
                  <a:schemeClr val="tx1"/>
                </a:solidFill>
              </a:rPr>
              <a:t>= Northwest Suburbs.</a:t>
            </a:r>
            <a:endParaRPr lang="en-US" sz="1916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310" y="507252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Getting Started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23" y="2002199"/>
            <a:ext cx="8334375" cy="2524125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3080951" y="2091246"/>
            <a:ext cx="3385752" cy="3814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90543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42" y="399400"/>
            <a:ext cx="8975558" cy="1066800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Getting Started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3179" y="1466200"/>
            <a:ext cx="5366084" cy="535987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3068053" y="1795401"/>
            <a:ext cx="3523510" cy="48700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7045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6816" y="974639"/>
            <a:ext cx="6691184" cy="4893275"/>
          </a:xfrm>
        </p:spPr>
        <p:txBody>
          <a:bodyPr>
            <a:normAutofit/>
          </a:bodyPr>
          <a:lstStyle/>
          <a:p>
            <a:r>
              <a:rPr lang="en-US" sz="27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2910624"/>
            <a:ext cx="7495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solidFill>
                  <a:schemeClr val="bg1"/>
                </a:solidFill>
                <a:latin typeface="+mj-lt"/>
              </a:rPr>
              <a:t>Searching Through Ads</a:t>
            </a:r>
          </a:p>
        </p:txBody>
      </p:sp>
    </p:spTree>
    <p:extLst>
      <p:ext uri="{BB962C8B-B14F-4D97-AF65-F5344CB8AC3E}">
        <p14:creationId xmlns:p14="http://schemas.microsoft.com/office/powerpoint/2010/main" val="366690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7755"/>
            <a:ext cx="6967470" cy="1069848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accent1"/>
                </a:solidFill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358" y="1849101"/>
            <a:ext cx="3763981" cy="327958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15097" y="6027003"/>
            <a:ext cx="8828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Some categories give you the option to filter your search by seller.</a:t>
            </a:r>
          </a:p>
        </p:txBody>
      </p:sp>
      <p:sp>
        <p:nvSpPr>
          <p:cNvPr id="3" name="Rectangle 2"/>
          <p:cNvSpPr/>
          <p:nvPr/>
        </p:nvSpPr>
        <p:spPr>
          <a:xfrm>
            <a:off x="3250809" y="2809433"/>
            <a:ext cx="1759073" cy="5129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1342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7178" y="514452"/>
            <a:ext cx="8229600" cy="1069848"/>
          </a:xfrm>
        </p:spPr>
        <p:txBody>
          <a:bodyPr>
            <a:normAutofit/>
          </a:bodyPr>
          <a:lstStyle/>
          <a:p>
            <a:r>
              <a:rPr lang="en-US" sz="4800" dirty="0">
                <a:ea typeface="Lato" panose="020F0502020204030203" pitchFamily="34" charset="0"/>
                <a:cs typeface="Lato" panose="020F0502020204030203" pitchFamily="34" charset="0"/>
              </a:rPr>
              <a:t>Searching Through Ads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31" y="1942303"/>
            <a:ext cx="8640948" cy="390504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68698" y="1942303"/>
            <a:ext cx="1251559" cy="39050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1693280" y="1942303"/>
            <a:ext cx="5718173" cy="3372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0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11188</TotalTime>
  <Words>1087</Words>
  <Application>Microsoft Office PowerPoint</Application>
  <PresentationFormat>On-screen Show (4:3)</PresentationFormat>
  <Paragraphs>130</Paragraphs>
  <Slides>44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Arial</vt:lpstr>
      <vt:lpstr>Calibri</vt:lpstr>
      <vt:lpstr>Georgia</vt:lpstr>
      <vt:lpstr>Lato</vt:lpstr>
      <vt:lpstr>Segoe UI</vt:lpstr>
      <vt:lpstr>Segoe UI Semibold</vt:lpstr>
      <vt:lpstr>Times New Roman</vt:lpstr>
      <vt:lpstr>Wingdings 2</vt:lpstr>
      <vt:lpstr>Theme - Standard PowerPoint 1</vt:lpstr>
      <vt:lpstr>Craigslist Basics</vt:lpstr>
      <vt:lpstr>Agenda</vt:lpstr>
      <vt:lpstr>Getting Started</vt:lpstr>
      <vt:lpstr>Getting Started</vt:lpstr>
      <vt:lpstr>Getting Started</vt:lpstr>
      <vt:lpstr>Getting Started</vt:lpstr>
      <vt:lpstr>Searching through ads</vt:lpstr>
      <vt:lpstr>Searching Through Ads</vt:lpstr>
      <vt:lpstr>Searching Through Ads</vt:lpstr>
      <vt:lpstr>Searching Through Ads</vt:lpstr>
      <vt:lpstr>Searching Through Ads</vt:lpstr>
      <vt:lpstr>Searching Through Ads</vt:lpstr>
      <vt:lpstr>Making a Deal</vt:lpstr>
      <vt:lpstr>Making a deal</vt:lpstr>
      <vt:lpstr>Making a deal</vt:lpstr>
      <vt:lpstr>Making a deal</vt:lpstr>
      <vt:lpstr>Making a deal</vt:lpstr>
      <vt:lpstr>Avoiding Scams</vt:lpstr>
      <vt:lpstr>Avoiding scams</vt:lpstr>
      <vt:lpstr>Avoiding scams</vt:lpstr>
      <vt:lpstr>Creating an Account</vt:lpstr>
      <vt:lpstr>Creating an Account</vt:lpstr>
      <vt:lpstr>Creating an Account</vt:lpstr>
      <vt:lpstr>Creating an Account</vt:lpstr>
      <vt:lpstr>Creating an Account</vt:lpstr>
      <vt:lpstr>Creating an Account</vt:lpstr>
      <vt:lpstr>Creating an Account</vt:lpstr>
      <vt:lpstr>Creating an Account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Creating a Classified Ad</vt:lpstr>
      <vt:lpstr>Craigslist Policies and Resources</vt:lpstr>
      <vt:lpstr>Craigslist Policies &amp; Resources</vt:lpstr>
      <vt:lpstr>PowerPoint Presentation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Criagslist Basics</dc:title>
  <dc:creator>Default User</dc:creator>
  <cp:lastModifiedBy>Nellie Barrett</cp:lastModifiedBy>
  <cp:revision>124</cp:revision>
  <dcterms:created xsi:type="dcterms:W3CDTF">2015-07-21T19:40:23Z</dcterms:created>
  <dcterms:modified xsi:type="dcterms:W3CDTF">2017-11-13T17:29:19Z</dcterms:modified>
</cp:coreProperties>
</file>