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1.xml" ContentType="application/vnd.openxmlformats-officedocument.presentationml.tags+xml"/>
  <Override PartName="/ppt/notesSlides/notesSlide80.xml" ContentType="application/vnd.openxmlformats-officedocument.presentationml.notesSlide+xml"/>
  <Override PartName="/ppt/tags/tag2.xml" ContentType="application/vnd.openxmlformats-officedocument.presentationml.tags+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p:sldMasterIdLst>
    <p:sldMasterId id="2147483804" r:id="rId1"/>
  </p:sldMasterIdLst>
  <p:notesMasterIdLst>
    <p:notesMasterId r:id="rId83"/>
  </p:notesMasterIdLst>
  <p:handoutMasterIdLst>
    <p:handoutMasterId r:id="rId84"/>
  </p:handoutMasterIdLst>
  <p:sldIdLst>
    <p:sldId id="256" r:id="rId2"/>
    <p:sldId id="294" r:id="rId3"/>
    <p:sldId id="418" r:id="rId4"/>
    <p:sldId id="419" r:id="rId5"/>
    <p:sldId id="400" r:id="rId6"/>
    <p:sldId id="412" r:id="rId7"/>
    <p:sldId id="411" r:id="rId8"/>
    <p:sldId id="420" r:id="rId9"/>
    <p:sldId id="413" r:id="rId10"/>
    <p:sldId id="421" r:id="rId11"/>
    <p:sldId id="422" r:id="rId12"/>
    <p:sldId id="423" r:id="rId13"/>
    <p:sldId id="425" r:id="rId14"/>
    <p:sldId id="426" r:id="rId15"/>
    <p:sldId id="427" r:id="rId16"/>
    <p:sldId id="428" r:id="rId17"/>
    <p:sldId id="429" r:id="rId18"/>
    <p:sldId id="424" r:id="rId19"/>
    <p:sldId id="430" r:id="rId20"/>
    <p:sldId id="431" r:id="rId21"/>
    <p:sldId id="432" r:id="rId22"/>
    <p:sldId id="433" r:id="rId23"/>
    <p:sldId id="548" r:id="rId24"/>
    <p:sldId id="448" r:id="rId25"/>
    <p:sldId id="434" r:id="rId26"/>
    <p:sldId id="546" r:id="rId27"/>
    <p:sldId id="435" r:id="rId28"/>
    <p:sldId id="436" r:id="rId29"/>
    <p:sldId id="437" r:id="rId30"/>
    <p:sldId id="438" r:id="rId31"/>
    <p:sldId id="439" r:id="rId32"/>
    <p:sldId id="440" r:id="rId33"/>
    <p:sldId id="441" r:id="rId34"/>
    <p:sldId id="442" r:id="rId35"/>
    <p:sldId id="443" r:id="rId36"/>
    <p:sldId id="444" r:id="rId37"/>
    <p:sldId id="445" r:id="rId38"/>
    <p:sldId id="446" r:id="rId39"/>
    <p:sldId id="449" r:id="rId40"/>
    <p:sldId id="547" r:id="rId41"/>
    <p:sldId id="550" r:id="rId42"/>
    <p:sldId id="508" r:id="rId43"/>
    <p:sldId id="509" r:id="rId44"/>
    <p:sldId id="510" r:id="rId45"/>
    <p:sldId id="511" r:id="rId46"/>
    <p:sldId id="512" r:id="rId47"/>
    <p:sldId id="513" r:id="rId48"/>
    <p:sldId id="514" r:id="rId49"/>
    <p:sldId id="515" r:id="rId50"/>
    <p:sldId id="516" r:id="rId51"/>
    <p:sldId id="517" r:id="rId52"/>
    <p:sldId id="518" r:id="rId53"/>
    <p:sldId id="519" r:id="rId54"/>
    <p:sldId id="520" r:id="rId55"/>
    <p:sldId id="522" r:id="rId56"/>
    <p:sldId id="523" r:id="rId57"/>
    <p:sldId id="524" r:id="rId58"/>
    <p:sldId id="525" r:id="rId59"/>
    <p:sldId id="526" r:id="rId60"/>
    <p:sldId id="528" r:id="rId61"/>
    <p:sldId id="527" r:id="rId62"/>
    <p:sldId id="529" r:id="rId63"/>
    <p:sldId id="530" r:id="rId64"/>
    <p:sldId id="538" r:id="rId65"/>
    <p:sldId id="531" r:id="rId66"/>
    <p:sldId id="532" r:id="rId67"/>
    <p:sldId id="533" r:id="rId68"/>
    <p:sldId id="534" r:id="rId69"/>
    <p:sldId id="535" r:id="rId70"/>
    <p:sldId id="536" r:id="rId71"/>
    <p:sldId id="537" r:id="rId72"/>
    <p:sldId id="539" r:id="rId73"/>
    <p:sldId id="540" r:id="rId74"/>
    <p:sldId id="541" r:id="rId75"/>
    <p:sldId id="542" r:id="rId76"/>
    <p:sldId id="543" r:id="rId77"/>
    <p:sldId id="544" r:id="rId78"/>
    <p:sldId id="545" r:id="rId79"/>
    <p:sldId id="352" r:id="rId80"/>
    <p:sldId id="350" r:id="rId81"/>
    <p:sldId id="349" r:id="rId82"/>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344"/>
    <p:restoredTop sz="54937" autoAdjust="0"/>
  </p:normalViewPr>
  <p:slideViewPr>
    <p:cSldViewPr>
      <p:cViewPr varScale="1">
        <p:scale>
          <a:sx n="65" d="100"/>
          <a:sy n="65" d="100"/>
        </p:scale>
        <p:origin x="26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9/25/22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9/25/22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gmail.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gmail.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419" i="1" dirty="0">
                <a:highlight>
                  <a:srgbClr val="FFFF00"/>
                </a:highlight>
              </a:rPr>
              <a:t>NOTA AL INSTRUCTOR: </a:t>
            </a:r>
            <a:r>
              <a:rPr lang="es-419" i="0" dirty="0">
                <a:highlight>
                  <a:srgbClr val="FFFF00"/>
                </a:highlight>
              </a:rPr>
              <a:t>Actualice esta diapositiva con la información apropiada:</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Nombre del instructor</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Afiliación del instructor (por ejemplo, miembro del personal de la biblioteca, voluntario de la comunidad, etc.) </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Nombre del lugar</a:t>
            </a:r>
            <a:r>
              <a:rPr lang="es-419" dirty="0">
                <a:effectLst/>
                <a:highlight>
                  <a:srgbClr val="FFFF00"/>
                </a:highlight>
              </a:rPr>
              <a:t> </a:t>
            </a:r>
          </a:p>
          <a:p>
            <a:endParaRPr lang="es-419" dirty="0">
              <a:effectLst/>
              <a:highlight>
                <a:srgbClr val="FFFF00"/>
              </a:highlight>
            </a:endParaRPr>
          </a:p>
          <a:p>
            <a:r>
              <a:rPr lang="es-419" i="1" dirty="0">
                <a:effectLst/>
                <a:highlight>
                  <a:srgbClr val="FFFF00"/>
                </a:highlight>
              </a:rPr>
              <a:t>NOTA AL INSTRUCTOR:</a:t>
            </a:r>
            <a:r>
              <a:rPr lang="es-419" dirty="0">
                <a:effectLst/>
                <a:highlight>
                  <a:srgbClr val="FFFF00"/>
                </a:highlight>
              </a:rPr>
              <a:t> Antes del taller, revise la Reseña del instructor para obtener orientación sobre lo que debe hacer para prepararse para el taller. Encontrará notas sobre cómo llevar a cabo el taller y detalles sobre lo que debe hacer una vez que termine el taller. </a:t>
            </a:r>
            <a:endParaRPr lang="es-419" dirty="0">
              <a:highlight>
                <a:srgbClr val="FFFF00"/>
              </a:highlight>
            </a:endParaRPr>
          </a:p>
          <a:p>
            <a:pPr>
              <a:spcBef>
                <a:spcPct val="0"/>
              </a:spcBef>
            </a:pPr>
            <a:endParaRPr lang="en-US" altLang="en-US" dirty="0"/>
          </a:p>
          <a:p>
            <a:r>
              <a:rPr lang="es-419" i="1" dirty="0"/>
              <a:t>NOTA AL INSTRUCTOR: </a:t>
            </a:r>
            <a:r>
              <a:rPr lang="es-419" i="0" dirty="0"/>
              <a:t>Utilice la Reseña del instructor para obtener los puntos de conversación de la presentación. Las anotaciones de las diapositivas comienzan en la página 5 de la Reseña del instructor.</a:t>
            </a:r>
          </a:p>
          <a:p>
            <a:br>
              <a:rPr lang="en-US" dirty="0"/>
            </a:br>
            <a:r>
              <a:rPr lang="en-US" b="0" i="0" u="none" strike="noStrike" dirty="0">
                <a:solidFill>
                  <a:srgbClr val="202124"/>
                </a:solidFill>
                <a:effectLst/>
                <a:latin typeface="arial" panose="020B0604020202020204" pitchFamily="34" charset="0"/>
              </a:rPr>
              <a:t>El taller de hoy </a:t>
            </a:r>
            <a:r>
              <a:rPr lang="en-US" b="0" i="0" u="none" strike="noStrike" dirty="0" err="1">
                <a:solidFill>
                  <a:srgbClr val="202124"/>
                </a:solidFill>
                <a:effectLst/>
                <a:latin typeface="arial" panose="020B0604020202020204" pitchFamily="34" charset="0"/>
              </a:rPr>
              <a:t>cuenta</a:t>
            </a:r>
            <a:r>
              <a:rPr lang="en-US" b="0" i="0" u="none" strike="noStrike" dirty="0">
                <a:solidFill>
                  <a:srgbClr val="202124"/>
                </a:solidFill>
                <a:effectLst/>
                <a:latin typeface="arial" panose="020B0604020202020204" pitchFamily="34" charset="0"/>
              </a:rPr>
              <a:t> con </a:t>
            </a:r>
            <a:r>
              <a:rPr lang="en-US" b="0" i="0" u="none" strike="noStrike" dirty="0" err="1">
                <a:solidFill>
                  <a:srgbClr val="202124"/>
                </a:solidFill>
                <a:effectLst/>
                <a:latin typeface="arial" panose="020B0604020202020204" pitchFamily="34" charset="0"/>
              </a:rPr>
              <a:t>el</a:t>
            </a:r>
            <a:r>
              <a:rPr lang="en-US" b="0" i="0" u="none" strike="noStrike" dirty="0">
                <a:solidFill>
                  <a:srgbClr val="202124"/>
                </a:solidFill>
                <a:effectLst/>
                <a:latin typeface="arial" panose="020B0604020202020204" pitchFamily="34" charset="0"/>
              </a:rPr>
              <a:t> </a:t>
            </a:r>
            <a:r>
              <a:rPr lang="en-US" b="0" i="0" u="none" strike="noStrike" dirty="0" err="1">
                <a:solidFill>
                  <a:srgbClr val="202124"/>
                </a:solidFill>
                <a:effectLst/>
                <a:latin typeface="arial" panose="020B0604020202020204" pitchFamily="34" charset="0"/>
              </a:rPr>
              <a:t>apoyo</a:t>
            </a:r>
            <a:r>
              <a:rPr lang="en-US" b="0" i="0" u="none" strike="noStrike" dirty="0">
                <a:solidFill>
                  <a:srgbClr val="202124"/>
                </a:solidFill>
                <a:effectLst/>
                <a:latin typeface="arial" panose="020B0604020202020204" pitchFamily="34" charset="0"/>
              </a:rPr>
              <a:t> de AT&amp;T y la </a:t>
            </a:r>
            <a:r>
              <a:rPr lang="en-US" b="0" i="0" u="none" strike="noStrike" dirty="0" err="1">
                <a:solidFill>
                  <a:srgbClr val="202124"/>
                </a:solidFill>
                <a:effectLst/>
                <a:latin typeface="arial" panose="020B0604020202020204" pitchFamily="34" charset="0"/>
              </a:rPr>
              <a:t>Asociación</a:t>
            </a:r>
            <a:r>
              <a:rPr lang="en-US" b="0" i="0" u="none" strike="noStrike" dirty="0">
                <a:solidFill>
                  <a:srgbClr val="202124"/>
                </a:solidFill>
                <a:effectLst/>
                <a:latin typeface="arial" panose="020B0604020202020204" pitchFamily="34" charset="0"/>
              </a:rPr>
              <a:t> de </a:t>
            </a:r>
            <a:r>
              <a:rPr lang="en-US" b="0" i="0" u="none" strike="noStrike" dirty="0" err="1">
                <a:solidFill>
                  <a:srgbClr val="202124"/>
                </a:solidFill>
                <a:effectLst/>
                <a:latin typeface="arial" panose="020B0604020202020204" pitchFamily="34" charset="0"/>
              </a:rPr>
              <a:t>Bibliotecas</a:t>
            </a:r>
            <a:r>
              <a:rPr lang="en-US" b="0" i="0" u="none" strike="noStrike" dirty="0">
                <a:solidFill>
                  <a:srgbClr val="202124"/>
                </a:solidFill>
                <a:effectLst/>
                <a:latin typeface="arial" panose="020B0604020202020204" pitchFamily="34" charset="0"/>
              </a:rPr>
              <a:t> </a:t>
            </a:r>
            <a:r>
              <a:rPr lang="en-US" b="0" i="0" u="none" strike="noStrike" dirty="0" err="1">
                <a:solidFill>
                  <a:srgbClr val="202124"/>
                </a:solidFill>
                <a:effectLst/>
                <a:latin typeface="arial" panose="020B0604020202020204" pitchFamily="34" charset="0"/>
              </a:rPr>
              <a:t>Públicas</a:t>
            </a:r>
            <a:r>
              <a:rPr lang="en-US" b="0" i="0" u="none" strike="noStrike" dirty="0">
                <a:solidFill>
                  <a:srgbClr val="202124"/>
                </a:solidFill>
                <a:effectLst/>
                <a:latin typeface="arial" panose="020B0604020202020204" pitchFamily="34" charset="0"/>
              </a:rPr>
              <a:t>.</a:t>
            </a:r>
            <a:endParaRPr lang="es-419" sz="1200" i="1" kern="1200" dirty="0">
              <a:solidFill>
                <a:schemeClr val="tx1"/>
              </a:solidFill>
              <a:effectLst/>
              <a:latin typeface="+mn-lt"/>
              <a:ea typeface="+mn-ea"/>
              <a:cs typeface="+mn-cs"/>
            </a:endParaRPr>
          </a:p>
          <a:p>
            <a:endParaRPr lang="es-419" i="1" dirty="0"/>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tenga en cuenta dónde ubicar el número de página en cada diapositiva para que los participantes tomen nota de las preguntas que formularán más adelante.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para recorrer el proceso de registro (diapositivas 10 a 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También deberá crear un nombre de usuario. El nombre de usuario pasará a formar parte de su dirección de correo electrónico. Tenga en cuenta que los nombres de usuario son únicos para cada cuenta, por lo que puede ser difícil encontrar algo que no esté en uso. Puede que tenga que ser creativo con su nombre de usuario y agregarle números u otros factores de identificación. Dado que los nombres de usuario se convierten en parte de su dirección de correo electrónico, querrá usar algo que sea apropiado para compartir con cualquier persona a la que pueda darle su correo electrónico, como la maestra de su hijo o un empleador.</a:t>
            </a:r>
            <a:r>
              <a:rPr lang="es-419" dirty="0">
                <a:effectLst/>
              </a:rPr>
              <a:t> </a:t>
            </a:r>
            <a:endParaRPr lang="es-419" dirty="0">
              <a:solidFill>
                <a:schemeClr val="tx1"/>
              </a:solidFill>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s-419" dirty="0"/>
          </a:p>
        </p:txBody>
      </p:sp>
    </p:spTree>
    <p:extLst>
      <p:ext uri="{BB962C8B-B14F-4D97-AF65-F5344CB8AC3E}">
        <p14:creationId xmlns:p14="http://schemas.microsoft.com/office/powerpoint/2010/main" val="836495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Las contraseñas son </a:t>
            </a:r>
            <a:r>
              <a:rPr lang="es-419" sz="1200" strike="noStrike" kern="1200" dirty="0">
                <a:solidFill>
                  <a:schemeClr val="tx1"/>
                </a:solidFill>
                <a:effectLst/>
                <a:latin typeface="+mn-lt"/>
                <a:ea typeface="+mn-ea"/>
                <a:cs typeface="+mn-cs"/>
              </a:rPr>
              <a:t>secretas debido a que son como el candado de su buzón</a:t>
            </a:r>
            <a:r>
              <a:rPr lang="es-419" sz="1200" kern="1200" dirty="0">
                <a:solidFill>
                  <a:schemeClr val="tx1"/>
                </a:solidFill>
                <a:effectLst/>
                <a:latin typeface="+mn-lt"/>
                <a:ea typeface="+mn-ea"/>
                <a:cs typeface="+mn-cs"/>
              </a:rPr>
              <a:t>. Para mantener su contraseña secreta, se enmascarará con símbolos a medida que </a:t>
            </a:r>
            <a:r>
              <a:rPr lang="es-419" sz="1200" strike="noStrike" kern="1200" dirty="0">
                <a:solidFill>
                  <a:schemeClr val="tx1"/>
                </a:solidFill>
                <a:effectLst/>
                <a:latin typeface="+mn-lt"/>
                <a:ea typeface="+mn-ea"/>
                <a:cs typeface="+mn-cs"/>
              </a:rPr>
              <a:t>usted </a:t>
            </a:r>
            <a:r>
              <a:rPr lang="es-419" sz="1200" u="none" kern="1200" dirty="0">
                <a:solidFill>
                  <a:schemeClr val="tx1"/>
                </a:solidFill>
                <a:effectLst/>
                <a:latin typeface="+mn-lt"/>
                <a:ea typeface="+mn-ea"/>
                <a:cs typeface="+mn-cs"/>
              </a:rPr>
              <a:t>la escribe</a:t>
            </a:r>
            <a:r>
              <a:rPr lang="es-419" sz="1200" kern="1200" dirty="0">
                <a:solidFill>
                  <a:schemeClr val="tx1"/>
                </a:solidFill>
                <a:effectLst/>
                <a:latin typeface="+mn-lt"/>
                <a:ea typeface="+mn-ea"/>
                <a:cs typeface="+mn-cs"/>
              </a:rPr>
              <a:t> para que otras personas que lo estén observando no puedan ver los caracteres. </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Una contraseña en Gmail debe tener al menos ocho caracteres. No debe ser una palabra demasiado fácil de adivinar, como "contraseña" o "12345678". Puede agregar letras mayúsculas, números y símbolos para que su contraseña sea más segura. No debe usar su nombre u otras palabras comunes que la gente pueda adivinar fácilmente.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Las contraseñas no necesitan ser complejas y difíciles de recordar. Puede hacer que las contraseñas sean más largas usando frases cortas. Ejemplo: "vacas ayudan a hacer queso".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No comparta su contraseña con otros. Las contraseñas deben mantenerse privadas.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dirty="0"/>
          </a:p>
        </p:txBody>
      </p:sp>
    </p:spTree>
    <p:extLst>
      <p:ext uri="{BB962C8B-B14F-4D97-AF65-F5344CB8AC3E}">
        <p14:creationId xmlns:p14="http://schemas.microsoft.com/office/powerpoint/2010/main" val="55423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Su cuenta de correo electrónico está protegida por una contraseña de su elección, por lo que la única persona que tiene acceso a su correo electrónico es usted. Piense en su contraseña como la llave para su buzón. Esto le da protección y privacidad. Asegúrese de mantener su contraseña segura. </a:t>
            </a: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dirty="0"/>
          </a:p>
        </p:txBody>
      </p:sp>
    </p:spTree>
    <p:extLst>
      <p:ext uri="{BB962C8B-B14F-4D97-AF65-F5344CB8AC3E}">
        <p14:creationId xmlns:p14="http://schemas.microsoft.com/office/powerpoint/2010/main" val="122002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Después de crear su nombre de usuario y contraseña, deberá ingresar su número de teléfono.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dirty="0"/>
              <a:t>También hay una opción para ingresar una dirección de correo electrónico alternativa. El número de teléfono y la dirección de correo electrónico de recuperación se utilizarán si pierde su contraseña y necesita ayuda para acceder a su cuenta.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Luego, deberá ingresar su fecha de nacimiento, escribiendo los cuatro dígitos del año.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A continuación, seleccione su género en el cuadro desplegable.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Luego, haga clic en "Next" (Siguiente).</a:t>
            </a: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dirty="0"/>
          </a:p>
        </p:txBody>
      </p:sp>
    </p:spTree>
    <p:extLst>
      <p:ext uri="{BB962C8B-B14F-4D97-AF65-F5344CB8AC3E}">
        <p14:creationId xmlns:p14="http://schemas.microsoft.com/office/powerpoint/2010/main" val="2811370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dirty="0"/>
              <a:t>Ahora deberá verificar su número de teléfono. Esto demuestra que es una persona real y no un robot que crea cuentas automáticamente.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dirty="0"/>
          </a:p>
        </p:txBody>
      </p:sp>
    </p:spTree>
    <p:extLst>
      <p:ext uri="{BB962C8B-B14F-4D97-AF65-F5344CB8AC3E}">
        <p14:creationId xmlns:p14="http://schemas.microsoft.com/office/powerpoint/2010/main" val="204556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dirty="0"/>
              <a:t>En la mayoría de los casos, necesitará tener su teléfono con usted cuando complete el paso. Cuando haga clic en el botón "Verify" (Verificar), se enviará un código de verificación a su teléfono. Su celular recibirá un mensaje de texto de Google con un código. A continuación, escriba el código en este cuadro.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i="1" kern="1200" dirty="0">
              <a:solidFill>
                <a:schemeClr val="tx1"/>
              </a:solidFill>
              <a:effectLst/>
              <a:latin typeface="+mn-lt"/>
              <a:ea typeface="+mn-ea"/>
              <a:cs typeface="+mn-cs"/>
            </a:endParaRPr>
          </a:p>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El alumno necesitará acceso a un teléfono celular para completar el registro.  </a:t>
            </a:r>
            <a:r>
              <a:rPr lang="es-419" sz="1200" i="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s-419" dirty="0"/>
          </a:p>
        </p:txBody>
      </p:sp>
    </p:spTree>
    <p:extLst>
      <p:ext uri="{BB962C8B-B14F-4D97-AF65-F5344CB8AC3E}">
        <p14:creationId xmlns:p14="http://schemas.microsoft.com/office/powerpoint/2010/main" val="617424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dirty="0"/>
              <a:t>Para recibir una llamada telefónica en lugar de un mensaje de texto, haga clic en el enlace "Call instead". Cuando conteste el teléfono, escuchará un mensaje automático que lee el código de verificación. Si no tiene un teléfono celular, puede intentar más tarde usar un teléfono residencial y seleccionar la opción "Call instead".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Después de ingresar su código, haga clic en "Verify" (Verificar).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dirty="0"/>
          </a:p>
        </p:txBody>
      </p:sp>
    </p:spTree>
    <p:extLst>
      <p:ext uri="{BB962C8B-B14F-4D97-AF65-F5344CB8AC3E}">
        <p14:creationId xmlns:p14="http://schemas.microsoft.com/office/powerpoint/2010/main" val="721206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dirty="0"/>
              <a:t>Lea los Términos de servicio y la Política de privacidad de Google. Aquí se explica cómo Google puede usar su información mientras usa los servicios de Google. Después de leerlo, si aún desea registrarse, haga clic en el botón “I Agree” (Acepto) para crear la cuenta. </a:t>
            </a: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dirty="0"/>
          </a:p>
        </p:txBody>
      </p:sp>
    </p:spTree>
    <p:extLst>
      <p:ext uri="{BB962C8B-B14F-4D97-AF65-F5344CB8AC3E}">
        <p14:creationId xmlns:p14="http://schemas.microsoft.com/office/powerpoint/2010/main" val="1093745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"Iniciar sesión en su cuenta de correo electrónico" (diapositivas 18 a 24), use PowerPoint o haga una demostración en vivo.</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Para revisar su correo electrónico, puede escribir gmail.com en la barra de direcciones, o puede visitar Google.com y hacer clic en el enlace que dice Gmail. </a:t>
            </a: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dirty="0"/>
          </a:p>
        </p:txBody>
      </p:sp>
    </p:spTree>
    <p:extLst>
      <p:ext uri="{BB962C8B-B14F-4D97-AF65-F5344CB8AC3E}">
        <p14:creationId xmlns:p14="http://schemas.microsoft.com/office/powerpoint/2010/main" val="767650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En la página de inicio de sesión de Gmail, escriba su dirección de correo electrónico en el cuadro. Luego, haga clic en "Next" (Siguiente).</a:t>
            </a: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dirty="0"/>
          </a:p>
        </p:txBody>
      </p:sp>
    </p:spTree>
    <p:extLst>
      <p:ext uri="{BB962C8B-B14F-4D97-AF65-F5344CB8AC3E}">
        <p14:creationId xmlns:p14="http://schemas.microsoft.com/office/powerpoint/2010/main" val="3062456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Esto es lo que cubriremos en el taller de hoy.</a:t>
            </a:r>
          </a:p>
          <a:p>
            <a:endParaRPr lang="es-419" sz="2000" b="1" dirty="0"/>
          </a:p>
          <a:p>
            <a:pPr marL="342900" indent="-342900">
              <a:buFont typeface="Arial" panose="020B0604020202020204" pitchFamily="34" charset="0"/>
              <a:buChar char="•"/>
            </a:pPr>
            <a:r>
              <a:rPr lang="es-419" sz="2000" b="1" dirty="0"/>
              <a:t>Introducción </a:t>
            </a:r>
            <a:endParaRPr lang="es-419" sz="2000" dirty="0"/>
          </a:p>
          <a:p>
            <a:pPr marL="800100" lvl="1" indent="-342900">
              <a:buFont typeface="Arial" panose="020B0604020202020204" pitchFamily="34" charset="0"/>
              <a:buChar char="•"/>
            </a:pPr>
            <a:r>
              <a:rPr lang="es-419" sz="2000" dirty="0"/>
              <a:t>Nombrar las herramientas y aplicaciones necesarias para usar el correo electrónico</a:t>
            </a:r>
          </a:p>
          <a:p>
            <a:pPr marL="342900" indent="-342900">
              <a:buFont typeface="Arial" panose="020B0604020202020204" pitchFamily="34" charset="0"/>
              <a:buChar char="•"/>
            </a:pPr>
            <a:r>
              <a:rPr lang="es-419" sz="2000" b="1" dirty="0"/>
              <a:t>Desarrollo de habilidades</a:t>
            </a:r>
          </a:p>
          <a:p>
            <a:pPr marL="800100" lvl="1" indent="-342900">
              <a:buFont typeface="Arial" panose="020B0604020202020204" pitchFamily="34" charset="0"/>
              <a:buChar char="•"/>
            </a:pPr>
            <a:r>
              <a:rPr lang="es-419" sz="2000" dirty="0"/>
              <a:t>Realizar las funciones básicas del correo electrónico, entre ellas:</a:t>
            </a:r>
          </a:p>
          <a:p>
            <a:pPr marL="1257300" lvl="2" indent="-342900">
              <a:buFont typeface="Arial" panose="020B0604020202020204" pitchFamily="34" charset="0"/>
              <a:buChar char="•"/>
            </a:pPr>
            <a:r>
              <a:rPr lang="es-419" sz="2000" dirty="0"/>
              <a:t>Iniciar y cerrar sesión en una cuenta de correo electrónico</a:t>
            </a:r>
          </a:p>
          <a:p>
            <a:pPr marL="1257300" lvl="2" indent="-342900">
              <a:buFont typeface="Arial" panose="020B0604020202020204" pitchFamily="34" charset="0"/>
              <a:buChar char="•"/>
            </a:pPr>
            <a:r>
              <a:rPr lang="es-419" sz="2000" dirty="0"/>
              <a:t>Enviar, recibir y responder un correo electrónico</a:t>
            </a:r>
          </a:p>
          <a:p>
            <a:pPr marL="1257300" lvl="2" indent="-342900">
              <a:buFont typeface="Arial" panose="020B0604020202020204" pitchFamily="34" charset="0"/>
              <a:buChar char="•"/>
            </a:pPr>
            <a:r>
              <a:rPr lang="es-419" sz="2000" dirty="0"/>
              <a:t>Reconocer y gestionar el correo no deseado</a:t>
            </a:r>
          </a:p>
          <a:p>
            <a:pPr marL="1257300" lvl="2" indent="-342900">
              <a:buFont typeface="Arial" panose="020B0604020202020204" pitchFamily="34" charset="0"/>
              <a:buChar char="•"/>
            </a:pPr>
            <a:r>
              <a:rPr lang="es-419" sz="2000" dirty="0"/>
              <a:t>Organizar, buscar y eliminar correos electrónicos</a:t>
            </a:r>
          </a:p>
          <a:p>
            <a:pPr marL="800100" lvl="1" indent="-342900">
              <a:buFont typeface="Arial" panose="020B0604020202020204" pitchFamily="34" charset="0"/>
              <a:buChar char="•"/>
            </a:pPr>
            <a:r>
              <a:rPr lang="es-419" sz="2000" b="1" dirty="0"/>
              <a:t>Consejos y trucos </a:t>
            </a:r>
          </a:p>
          <a:p>
            <a:pPr marL="1257300" marR="0" lvl="2"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2000" dirty="0"/>
              <a:t>Primeros pasos con Gmail</a:t>
            </a:r>
          </a:p>
          <a:p>
            <a:pPr marL="1257300" lvl="2" indent="-342900">
              <a:buFont typeface="Arial" panose="020B0604020202020204" pitchFamily="34" charset="0"/>
              <a:buChar char="•"/>
            </a:pPr>
            <a:r>
              <a:rPr lang="es-419" sz="2000" dirty="0"/>
              <a:t>Crear un nombre de usuario y una contraseña segura</a:t>
            </a:r>
          </a:p>
          <a:p>
            <a:pPr marL="1257300" lvl="2" indent="-342900">
              <a:buFont typeface="Arial" panose="020B0604020202020204" pitchFamily="34" charset="0"/>
              <a:buChar char="•"/>
            </a:pPr>
            <a:r>
              <a:rPr lang="es-419" sz="2000" dirty="0"/>
              <a:t>Cómo utilizar la función "Draft" (Borrador) del correo electrónico</a:t>
            </a:r>
          </a:p>
          <a:p>
            <a:pPr marL="1257300" lvl="2" indent="-342900">
              <a:buFont typeface="Arial" panose="020B0604020202020204" pitchFamily="34" charset="0"/>
              <a:buChar char="•"/>
            </a:pPr>
            <a:r>
              <a:rPr lang="es-419" sz="2000" dirty="0"/>
              <a:t>Cómo incluir archivos adjuntos</a:t>
            </a:r>
          </a:p>
          <a:p>
            <a:pPr marL="1257300" lvl="2" indent="-342900">
              <a:buFont typeface="Arial" panose="020B0604020202020204" pitchFamily="34" charset="0"/>
              <a:buChar char="•"/>
            </a:pPr>
            <a:r>
              <a:rPr lang="es-419" sz="2000" dirty="0"/>
              <a:t>Cuándo usar "Responder", "Responder a todos" y "Reenviar"</a:t>
            </a:r>
          </a:p>
          <a:p>
            <a:pPr marL="1257300" lvl="2" indent="-342900">
              <a:buFont typeface="Arial" panose="020B0604020202020204" pitchFamily="34" charset="0"/>
              <a:buChar char="•"/>
            </a:pPr>
            <a:r>
              <a:rPr lang="es-419" sz="2000" dirty="0"/>
              <a:t>Cómo usar "CC" y "BCC"</a:t>
            </a:r>
          </a:p>
          <a:p>
            <a:r>
              <a:rPr lang="es-419" dirty="0"/>
              <a:t>• Y tendrán oportunidades para </a:t>
            </a:r>
            <a:r>
              <a:rPr lang="es-419" b="0" dirty="0"/>
              <a:t>practicar. </a:t>
            </a:r>
          </a:p>
          <a:p>
            <a:endParaRPr lang="es-419" b="1" dirty="0"/>
          </a:p>
          <a:p>
            <a:r>
              <a:rPr lang="es-419" b="0" dirty="0"/>
              <a:t>¡Empecemos!</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Después de ingresar su nombre de usuario, deberá ingresar su contraseña. Luego, haga clic en "Next" (Siguiente).</a:t>
            </a: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dirty="0"/>
          </a:p>
        </p:txBody>
      </p:sp>
    </p:spTree>
    <p:extLst>
      <p:ext uri="{BB962C8B-B14F-4D97-AF65-F5344CB8AC3E}">
        <p14:creationId xmlns:p14="http://schemas.microsoft.com/office/powerpoint/2010/main" val="3300329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¡Ya ha iniciado sesión en su cuenta de correo electrónico! </a:t>
            </a: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dirty="0"/>
          </a:p>
        </p:txBody>
      </p:sp>
    </p:spTree>
    <p:extLst>
      <p:ext uri="{BB962C8B-B14F-4D97-AF65-F5344CB8AC3E}">
        <p14:creationId xmlns:p14="http://schemas.microsoft.com/office/powerpoint/2010/main" val="3602889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Cuando abra su correo electrónico, verá la bandeja de entrada.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Hay una lista de mensajes de correo electrónico en el medio de la pantalla.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El menú en el lado izquierdo le permite cambiar entre carpetas que organizan sus mensajes de correo electrónico, como la bandeja de entrada, correo enviado, borradores y mensajes eliminados.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Puede buscar mensajes específicos utilizando el cuadro de búsqueda en la parte superior.</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Y puede acceder a la configuración de su cuenta en la parte superior derecha.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dirty="0"/>
          </a:p>
        </p:txBody>
      </p:sp>
    </p:spTree>
    <p:extLst>
      <p:ext uri="{BB962C8B-B14F-4D97-AF65-F5344CB8AC3E}">
        <p14:creationId xmlns:p14="http://schemas.microsoft.com/office/powerpoint/2010/main" val="784695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"Cerrar la sesión de su correo electrónico" (diapositivas 23 y 24), use PowerPoint o haga una demostración en vivo.</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Cuando haya terminado de usar su correo electrónico, cierre sesión haciendo clic en el botón de su cuenta en la esquina superior derecha. </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dirty="0"/>
          </a:p>
        </p:txBody>
      </p:sp>
    </p:spTree>
    <p:extLst>
      <p:ext uri="{BB962C8B-B14F-4D97-AF65-F5344CB8AC3E}">
        <p14:creationId xmlns:p14="http://schemas.microsoft.com/office/powerpoint/2010/main" val="98885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Luego, haga clic en "Sign Out" (Cerrar sesión).</a:t>
            </a:r>
            <a:r>
              <a:rPr lang="es-419" dirty="0">
                <a:effectLst/>
              </a:rPr>
              <a:t>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revise las preguntas en el "lugar de estacionamiento". Para obtener más información sobre lo que es el lugar de estacionamiento, consulte la sección "Antes de que comience el taller" en este documento. Si no hay preguntas en el lugar de estacionamiento, pregunte a los alumnos si tienen alguna pregunta antes de pasar a la actividad.</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dirty="0"/>
          </a:p>
        </p:txBody>
      </p:sp>
    </p:spTree>
    <p:extLst>
      <p:ext uri="{BB962C8B-B14F-4D97-AF65-F5344CB8AC3E}">
        <p14:creationId xmlns:p14="http://schemas.microsoft.com/office/powerpoint/2010/main" val="3721126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1 en la página 1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dirty="0"/>
          </a:p>
        </p:txBody>
      </p:sp>
    </p:spTree>
    <p:extLst>
      <p:ext uri="{BB962C8B-B14F-4D97-AF65-F5344CB8AC3E}">
        <p14:creationId xmlns:p14="http://schemas.microsoft.com/office/powerpoint/2010/main" val="23644608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Actividad 1, use PowerPoint o haga una demostración en vivo.</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“Practiquemos lo que ha aprendido. No dude en escribir las respuestas en la Guía de actividades a medida que completamos las tareas juntos”.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1. Abra un explorador web y manténgalo abierto.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2. En la barra de direcciones, escriba </a:t>
            </a:r>
            <a:r>
              <a:rPr lang="es-419" sz="1200" u="sng" kern="1200" dirty="0">
                <a:solidFill>
                  <a:schemeClr val="tx1"/>
                </a:solidFill>
                <a:effectLst/>
                <a:latin typeface="+mn-lt"/>
                <a:ea typeface="+mn-ea"/>
                <a:cs typeface="+mn-cs"/>
                <a:hlinkClick r:id="rId3"/>
              </a:rPr>
              <a:t>www.gmail.com</a:t>
            </a:r>
            <a:r>
              <a:rPr lang="es-419" sz="1200" kern="1200" dirty="0">
                <a:solidFill>
                  <a:schemeClr val="tx1"/>
                </a:solidFill>
                <a:effectLst/>
                <a:latin typeface="+mn-lt"/>
                <a:ea typeface="+mn-ea"/>
                <a:cs typeface="+mn-cs"/>
              </a:rPr>
              <a:t>.</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3. </a:t>
            </a:r>
            <a:r>
              <a:rPr lang="es-419" strike="noStrike" dirty="0">
                <a:effectLst/>
              </a:rPr>
              <a:t>Inicie sesión en su cuenta de Gmail. </a:t>
            </a:r>
            <a:endParaRPr lang="es-419" strike="sngStrike" dirty="0">
              <a:effectLst/>
            </a:endParaRP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1: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¡Todos han hecho un excelente trabajo! En la siguiente sección, aprenderán cómo abrir correos electrónicos y responderlos”.</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dirty="0"/>
          </a:p>
        </p:txBody>
      </p:sp>
    </p:spTree>
    <p:extLst>
      <p:ext uri="{BB962C8B-B14F-4D97-AF65-F5344CB8AC3E}">
        <p14:creationId xmlns:p14="http://schemas.microsoft.com/office/powerpoint/2010/main" val="16104158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"Abrir y responder" (diapositivas 27 a 32), use PowerPoint o haga una demostración en vivo.</a:t>
            </a:r>
          </a:p>
          <a:p>
            <a:pPr lvl="0"/>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Utilice el archivo llamado ”Student Email" (</a:t>
            </a:r>
            <a:r>
              <a:rPr lang="es-ES" sz="1200" i="1" kern="1200" dirty="0">
                <a:solidFill>
                  <a:schemeClr val="tx1"/>
                </a:solidFill>
                <a:effectLst/>
                <a:latin typeface="+mn-lt"/>
                <a:ea typeface="+mn-ea"/>
                <a:cs typeface="+mn-cs"/>
              </a:rPr>
              <a:t>Correo electrónico del estudiante</a:t>
            </a:r>
            <a:r>
              <a:rPr lang="es-419" sz="1200" kern="1200" dirty="0">
                <a:solidFill>
                  <a:schemeClr val="tx1"/>
                </a:solidFill>
                <a:effectLst/>
                <a:latin typeface="+mn-lt"/>
                <a:ea typeface="+mn-ea"/>
                <a:cs typeface="+mn-cs"/>
              </a:rPr>
              <a:t>) y siga las instrucciones para crear un correo electrónico. Guárdelo en la bandeja de entrada de su cuenta de demostración y utilícelo para esta sección o (si es necesario) para otros ejemplos generales del correo electrónico. NO LO BORRE DE LA BANDEJA DE ENTRADA. </a:t>
            </a:r>
          </a:p>
          <a:p>
            <a:pPr lvl="0"/>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Lo primero que ve cuando abre su cuenta es la bandeja de entrada. La bandeja de entrada es donde se reciben todos sus mensajes y donde podrá administrar todos sus mensajes.</a:t>
            </a:r>
            <a:r>
              <a:rPr lang="es-419" dirty="0">
                <a:effectLst/>
              </a:rPr>
              <a:t>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dirty="0"/>
          </a:p>
        </p:txBody>
      </p:sp>
    </p:spTree>
    <p:extLst>
      <p:ext uri="{BB962C8B-B14F-4D97-AF65-F5344CB8AC3E}">
        <p14:creationId xmlns:p14="http://schemas.microsoft.com/office/powerpoint/2010/main" val="446552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Señale cada sección en la pantalla a medida que la describe.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Cada correo electrónico incluye el nombre del remitente.</a:t>
            </a:r>
          </a:p>
          <a:p>
            <a:pPr marL="628650" lvl="1" indent="-171450">
              <a:buFont typeface="Arial" panose="020B0604020202020204" pitchFamily="34" charset="0"/>
              <a:buChar cha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clic en la flecha hacia la derecha para resaltar el remitente con un recuadro naranja. Luego, haga clic en la flecha hacia la derecha nuevamente para eliminar el resaltado del remitente.</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Todos los correos electrónicos también incluyen el asunto del mensaje.</a:t>
            </a:r>
          </a:p>
          <a:p>
            <a:pPr marL="628650" lvl="1" indent="-171450">
              <a:buFont typeface="Arial" panose="020B0604020202020204" pitchFamily="34" charset="0"/>
              <a:buChar cha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clic en la flecha hacia la derecha para resaltar el asunto con un recuadro naranja. Luego, haga clic en la flecha hacia la derecha nuevamente para eliminar el resaltado del asunto.</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Y todos los correos electrónicos incluyen una vista previa del mensaje.</a:t>
            </a:r>
          </a:p>
          <a:p>
            <a:pPr marL="628650" lvl="1" indent="-171450">
              <a:buFont typeface="Arial" panose="020B0604020202020204" pitchFamily="34" charset="0"/>
              <a:buChar cha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clic en la flecha hacia la derecha para resaltar la vista previa con un recuadro naranja. Luego, haga clic en la flecha hacia la derecha nuevamente para eliminar el resaltado de la vista previa.</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Por último, todos los correos electrónicos incluyen la fecha en que se envió el mensaje.</a:t>
            </a:r>
          </a:p>
          <a:p>
            <a:pPr marL="628650" lvl="1" indent="-171450">
              <a:buFont typeface="Arial" panose="020B0604020202020204" pitchFamily="34" charset="0"/>
              <a:buChar char="•"/>
            </a:pPr>
            <a:r>
              <a:rPr lang="es-419" sz="1200" i="1" kern="1200" dirty="0">
                <a:solidFill>
                  <a:schemeClr val="tx1"/>
                </a:solidFill>
                <a:effectLst/>
                <a:latin typeface="+mn-lt"/>
                <a:ea typeface="+mn-ea"/>
                <a:cs typeface="+mn-cs"/>
              </a:rPr>
              <a:t>NOTA AL INSTRUCTOR:</a:t>
            </a:r>
            <a:r>
              <a:rPr lang="es-419" sz="1200" i="0" kern="1200" dirty="0">
                <a:solidFill>
                  <a:schemeClr val="tx1"/>
                </a:solidFill>
                <a:effectLst/>
                <a:latin typeface="+mn-lt"/>
                <a:ea typeface="+mn-ea"/>
                <a:cs typeface="+mn-cs"/>
              </a:rPr>
              <a:t>Haga clic en la flecha hacia la derecha para resaltar la fecha con un recuadro naranja. </a:t>
            </a:r>
            <a:r>
              <a:rPr lang="es-419" sz="1200" kern="1200" dirty="0">
                <a:solidFill>
                  <a:schemeClr val="tx1"/>
                </a:solidFill>
                <a:effectLst/>
                <a:latin typeface="+mn-lt"/>
                <a:ea typeface="+mn-ea"/>
                <a:cs typeface="+mn-cs"/>
              </a:rPr>
              <a:t>Luego, haga c</a:t>
            </a:r>
            <a:r>
              <a:rPr lang="es-419" sz="1200" i="0" kern="1200" dirty="0">
                <a:solidFill>
                  <a:schemeClr val="tx1"/>
                </a:solidFill>
                <a:effectLst/>
                <a:latin typeface="+mn-lt"/>
                <a:ea typeface="+mn-ea"/>
                <a:cs typeface="+mn-cs"/>
              </a:rPr>
              <a:t>lic en la flecha hacia la derecha nuevamente para eliminar el resaltado de la fecha.</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Los correos electrónicos más recientes están siempre en la parte superior de la bandeja de entrada.</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Los correos electrónicos no leídos están en negrita.</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Para abrir un correo electrónico, haga clic en el mensaje que desea leer. </a:t>
            </a:r>
            <a:r>
              <a:rPr lang="es-419" dirty="0">
                <a:effectLst/>
              </a:rPr>
              <a:t>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dirty="0"/>
          </a:p>
        </p:txBody>
      </p:sp>
    </p:spTree>
    <p:extLst>
      <p:ext uri="{BB962C8B-B14F-4D97-AF65-F5344CB8AC3E}">
        <p14:creationId xmlns:p14="http://schemas.microsoft.com/office/powerpoint/2010/main" val="3569628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Señale cada sección en la pantalla a medida que la describe.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Notará algunas cosas sobre la bandeja de entrada. El menú en el lado izquierdo le permite cambiar entre carpetas que organizan sus mensajes de correo electrónico, como "Inbox" (Bandeja de entrada), "Sent Mail" (Correos enviados), "Drafts" (Borradores) y "Deleted Messages" (Mensajes eliminados).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clic en la flecha hacia la derecha para resaltar el menú con un recuadro naranja. Luego, haga clic en la flecha hacia la derecha nuevamente para eliminar el resaltado del menú.</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Puede buscar mensajes específicos utilizando el cuadro de búsqueda en la parte superior.</a:t>
            </a:r>
            <a:br>
              <a:rPr lang="en-US" sz="1200" i="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 </a:t>
            </a:r>
            <a:endParaRPr lang="es-419"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clic en la flecha hacia la derecha para resaltar el cuadro de búsqueda con un recuadro naranja. Luego, haga clic en la flecha hacia la derecha para eliminar el resaltado del cuadro de búsqueda.</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Y puede acceder a la configuración de su cuenta en la parte superior derecha.</a:t>
            </a:r>
            <a:br>
              <a:rPr lang="en-US" sz="1200" i="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 </a:t>
            </a:r>
            <a:endParaRPr lang="es-419"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clic en la flecha hacia la derecha para resaltar la configuración de la cuenta con un recuadro naranja. Luego, haga clic en la flecha hacia la derecha para eliminar el resaltado de la configuración de la cuenta.</a:t>
            </a:r>
          </a:p>
          <a:p>
            <a:pPr marL="628650" lvl="1" indent="-171450">
              <a:buFont typeface="Arial" panose="020B0604020202020204" pitchFamily="34" charset="0"/>
              <a:buChar char="•"/>
            </a:pPr>
            <a:endParaRPr lang="es-419" sz="1200" i="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El mensaje está en la parte central de la pantalla.</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clic en la flecha hacia la derecha para resaltar los mensajes con un recuadro naranja. Luego, haga clic en la flecha hacia la derecha para eliminar el resaltado del centro de la pantalla.</a:t>
            </a:r>
          </a:p>
          <a:p>
            <a:pPr marL="628650" lvl="1" indent="-171450">
              <a:buFont typeface="Arial" panose="020B0604020202020204" pitchFamily="34" charset="0"/>
              <a:buChar char="•"/>
            </a:pPr>
            <a:endParaRPr lang="es-419" sz="1200" i="0" kern="1200" dirty="0">
              <a:solidFill>
                <a:schemeClr val="tx1"/>
              </a:solidFill>
              <a:effectLst/>
              <a:latin typeface="+mn-lt"/>
              <a:ea typeface="+mn-ea"/>
              <a:cs typeface="+mn-cs"/>
            </a:endParaRPr>
          </a:p>
          <a:p>
            <a:pPr marL="0" lvl="0" indent="0">
              <a:buFont typeface="Arial" panose="020B0604020202020204" pitchFamily="34" charset="0"/>
              <a:buNone/>
            </a:pPr>
            <a:r>
              <a:rPr lang="es-419" sz="1200" i="0" kern="1200" dirty="0">
                <a:solidFill>
                  <a:schemeClr val="tx1"/>
                </a:solidFill>
                <a:effectLst/>
                <a:latin typeface="+mn-lt"/>
                <a:ea typeface="+mn-ea"/>
                <a:cs typeface="+mn-cs"/>
              </a:rPr>
              <a:t>Para abrir el primer mensaje, haga clic en él.</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s-419" dirty="0"/>
          </a:p>
        </p:txBody>
      </p:sp>
    </p:spTree>
    <p:extLst>
      <p:ext uri="{BB962C8B-B14F-4D97-AF65-F5344CB8AC3E}">
        <p14:creationId xmlns:p14="http://schemas.microsoft.com/office/powerpoint/2010/main" val="1406587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Haga a los alumnos la pregunta de la diapositiva y dirija un breve debate sobre lo que las personas pueden hacer con las computadoras. Conceda un momento para que los alumnos piensen en ello y, luego, continúe con la conversación. Los ejemplos incluyen: </a:t>
            </a:r>
            <a:r>
              <a:rPr lang="es-419" sz="1200" i="0" kern="1200" dirty="0">
                <a:solidFill>
                  <a:schemeClr val="tx1"/>
                </a:solidFill>
                <a:effectLst/>
                <a:latin typeface="+mn-lt"/>
                <a:ea typeface="+mn-ea"/>
                <a:cs typeface="+mn-cs"/>
              </a:rPr>
              <a:t>crear cuentas en línea, enviar correos electrónicos a familiares y amigos, comprar en línea, solicitar empleos, comunicarse con los maestros de los niños, etc. </a:t>
            </a:r>
            <a:endParaRPr lang="es-419" sz="12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dirty="0"/>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Se abre el mensaje. Hay dos formas de responder a un mensaje: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Puede hacer clic en el enlace de respuesta que se encuentra en el recuadro justo debajo del mensaje.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Haga clic en la flecha hacia la derecha para resaltar el botón "Reply" (Responder). Luego, haga clic en la flecha hacia la derecha nuevamente para quitar el resaltado alrededor del botón "Reply" (Responder).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O bien, puede hacer clic en la flecha que se encuentra a la derecha del mensaje.</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Haga clic en la flecha hacia la derecha para resaltar la flecha "Reply" (Responder) en pantalla. Luego, haga clic en la flecha hacia la derecha nuevamente para quitar el resaltado alrededor de la flecha "Reply" (Responder).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dirty="0"/>
          </a:p>
        </p:txBody>
      </p:sp>
    </p:spTree>
    <p:extLst>
      <p:ext uri="{BB962C8B-B14F-4D97-AF65-F5344CB8AC3E}">
        <p14:creationId xmlns:p14="http://schemas.microsoft.com/office/powerpoint/2010/main" val="19627399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Al hacer clic en "Reply" (Responder), aparece un cuadro de texto en el recuadro grande debajo del nombre del destinatario. Escriba su respuesta en el recuadro y, luego, haga clic en "Send" (Enviar).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dirty="0"/>
          </a:p>
        </p:txBody>
      </p:sp>
    </p:spTree>
    <p:extLst>
      <p:ext uri="{BB962C8B-B14F-4D97-AF65-F5344CB8AC3E}">
        <p14:creationId xmlns:p14="http://schemas.microsoft.com/office/powerpoint/2010/main" val="41166876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Una vez que se envía la respuesta, aparece una notificación en la parte inferior de la pantalla y el correo electrónico de respuesta aparece debajo del primer mensaje.</a:t>
            </a:r>
            <a:r>
              <a:rPr lang="es-419" dirty="0">
                <a:effectLst/>
              </a:rPr>
              <a:t>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dirty="0"/>
          </a:p>
        </p:txBody>
      </p:sp>
    </p:spTree>
    <p:extLst>
      <p:ext uri="{BB962C8B-B14F-4D97-AF65-F5344CB8AC3E}">
        <p14:creationId xmlns:p14="http://schemas.microsoft.com/office/powerpoint/2010/main" val="4193235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"Enviar mensajes nuevos" (diapositivas 33 a 38), use PowerPoint o haga una demostración en vivo.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Para enviar un mensaje nuevo, haga clic en el botón "Compose" (Redactar) en la parte superior izquierda. </a:t>
            </a: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dirty="0"/>
          </a:p>
        </p:txBody>
      </p:sp>
    </p:spTree>
    <p:extLst>
      <p:ext uri="{BB962C8B-B14F-4D97-AF65-F5344CB8AC3E}">
        <p14:creationId xmlns:p14="http://schemas.microsoft.com/office/powerpoint/2010/main" val="1883759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Aparece un cuadro de mensaje. Desde aquí, completará a quién va dirigido el mensaje, el asunto del mensaje y el mensaje en sí.</a:t>
            </a:r>
            <a:r>
              <a:rPr lang="es-419" dirty="0">
                <a:effectLst/>
              </a:rPr>
              <a:t>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dirty="0"/>
          </a:p>
        </p:txBody>
      </p:sp>
    </p:spTree>
    <p:extLst>
      <p:ext uri="{BB962C8B-B14F-4D97-AF65-F5344CB8AC3E}">
        <p14:creationId xmlns:p14="http://schemas.microsoft.com/office/powerpoint/2010/main" val="30998287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Si desea enviar este mensaje a más de una persona, puede escribir varias direcciones de correo electrónico, separadas por comas.</a:t>
            </a: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s-419" dirty="0"/>
          </a:p>
        </p:txBody>
      </p:sp>
    </p:spTree>
    <p:extLst>
      <p:ext uri="{BB962C8B-B14F-4D97-AF65-F5344CB8AC3E}">
        <p14:creationId xmlns:p14="http://schemas.microsoft.com/office/powerpoint/2010/main" val="39982689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Al enviar un mensaje, asegúrese de incluir:</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La dirección o las direcciones de correo electrónico de las personas a las que envía el mensaje.</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Un asunto que le permita a la persona saber de qué se trata el mensaje; y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Un mensaje en el cuerpo del correo electrónico.</a:t>
            </a:r>
          </a:p>
          <a:p>
            <a:r>
              <a:rPr lang="es-419" sz="1200" kern="1200" dirty="0">
                <a:solidFill>
                  <a:schemeClr val="tx1"/>
                </a:solidFill>
                <a:effectLst/>
                <a:latin typeface="+mn-lt"/>
                <a:ea typeface="+mn-ea"/>
                <a:cs typeface="+mn-cs"/>
              </a:rPr>
              <a:t>Una vez que haya terminado, haga clic en "Send" (Enviar). </a:t>
            </a: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s-419" dirty="0"/>
          </a:p>
        </p:txBody>
      </p:sp>
    </p:spTree>
    <p:extLst>
      <p:ext uri="{BB962C8B-B14F-4D97-AF65-F5344CB8AC3E}">
        <p14:creationId xmlns:p14="http://schemas.microsoft.com/office/powerpoint/2010/main" val="41590221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Una vez que se envía el mensaje, aparece una notificación en la parte inferior de la pantalla que confirma que se ha enviado el correo electrónico.</a:t>
            </a: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s-419" dirty="0"/>
          </a:p>
        </p:txBody>
      </p:sp>
    </p:spTree>
    <p:extLst>
      <p:ext uri="{BB962C8B-B14F-4D97-AF65-F5344CB8AC3E}">
        <p14:creationId xmlns:p14="http://schemas.microsoft.com/office/powerpoint/2010/main" val="397712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Puede encontrar el mensaje en la carpeta "Sent" (Enviados) junto con otros correos electrónicos que ha enviado.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revise las preguntas en el "lugar de estacionamiento". Si no hay preguntas en el lugar de estacionamiento, pregunte a los alumnos si tienen alguna pregunta antes de pasar a la actividad.</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s-419" dirty="0"/>
          </a:p>
        </p:txBody>
      </p:sp>
    </p:spTree>
    <p:extLst>
      <p:ext uri="{BB962C8B-B14F-4D97-AF65-F5344CB8AC3E}">
        <p14:creationId xmlns:p14="http://schemas.microsoft.com/office/powerpoint/2010/main" val="14913727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2 en las páginas 1 y 2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p>
          <a:p>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s-419" dirty="0"/>
          </a:p>
        </p:txBody>
      </p:sp>
    </p:spTree>
    <p:extLst>
      <p:ext uri="{BB962C8B-B14F-4D97-AF65-F5344CB8AC3E}">
        <p14:creationId xmlns:p14="http://schemas.microsoft.com/office/powerpoint/2010/main" val="4778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NOTA AL INSTRUCTOR: USE POWERPOINT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En el taller de hoy, les presentaremos los conceptos básicos para usar el correo electrónico.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800" dirty="0">
                <a:effectLst/>
                <a:latin typeface="ATT Aleck Sans" panose="020B0503020203020204" pitchFamily="34" charset="0"/>
                <a:ea typeface="Calibri" panose="020F0502020204030204" pitchFamily="34" charset="0"/>
              </a:rPr>
              <a:t>Un explorador web es un programa que le permite ver los sitios web y navegar entre ellos mediante hipervínculos.</a:t>
            </a:r>
            <a:br>
              <a:rPr lang="en-US" sz="1800" dirty="0">
                <a:effectLst/>
                <a:latin typeface="ATT Aleck Sans" panose="020B0503020203020204" pitchFamily="34" charset="0"/>
                <a:ea typeface="Calibri" panose="020F0502020204030204" pitchFamily="34" charset="0"/>
              </a:rPr>
            </a:br>
            <a:br>
              <a:rPr lang="en-US" sz="1800" dirty="0">
                <a:effectLst/>
                <a:latin typeface="ATT Aleck Sans" panose="020B0503020203020204" pitchFamily="34" charset="0"/>
                <a:ea typeface="Calibri" panose="020F0502020204030204" pitchFamily="34" charset="0"/>
              </a:rPr>
            </a:br>
            <a:r>
              <a:rPr lang="es-419" sz="1800" dirty="0">
                <a:effectLst/>
                <a:latin typeface="ATT Aleck Sans" panose="020B0503020203020204" pitchFamily="34" charset="0"/>
                <a:ea typeface="Calibri" panose="020F0502020204030204" pitchFamily="34" charset="0"/>
              </a:rPr>
              <a:t>Las personas usan exploradores para acceder a aplicaciones basadas en la web (como el correo electrónico) y para almacenar y acceder a documentos (como fotos, formularios y música).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Algunos exploradores web de uso común son: </a:t>
            </a:r>
          </a:p>
          <a:p>
            <a:pPr marL="685800" marR="0" lvl="1" indent="-228600">
              <a:spcBef>
                <a:spcPts val="0"/>
              </a:spcBef>
              <a:spcAft>
                <a:spcPts val="0"/>
              </a:spcAft>
              <a:buFont typeface="Wingdings" panose="05000000000000000000" pitchFamily="2" charset="2"/>
              <a:buChar cha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Microsoft Edge</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Wingdings" panose="05000000000000000000" pitchFamily="2" charset="2"/>
              <a:buChar cha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Mozilla Firefox</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Wingdings" panose="05000000000000000000" pitchFamily="2" charset="2"/>
              <a:buChar cha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Google Chrome</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Wingdings" panose="05000000000000000000" pitchFamily="2" charset="2"/>
              <a:buChar cha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Apple Safari</a:t>
            </a:r>
            <a:endParaRPr lang="es-419" sz="1200" kern="1200" dirty="0">
              <a:solidFill>
                <a:schemeClr val="tx1"/>
              </a:solidFill>
              <a:effectLst/>
              <a:latin typeface="ATT Aleck Sans" panose="020B0503020203020204" pitchFamily="34" charset="0"/>
              <a:ea typeface="+mn-ea"/>
              <a:cs typeface="Times New Roman" panose="02020603050405020304" pitchFamily="18" charset="0"/>
            </a:endParaRPr>
          </a:p>
          <a:p>
            <a:pPr marL="685800" marR="0" lvl="1" indent="-228600">
              <a:spcBef>
                <a:spcPts val="0"/>
              </a:spcBef>
              <a:spcAft>
                <a:spcPts val="0"/>
              </a:spcAft>
              <a:buFont typeface="Wingdings" panose="05000000000000000000" pitchFamily="2" charset="2"/>
              <a:buChar char=""/>
            </a:pPr>
            <a:endParaRPr lang="es-419" sz="1200" kern="1200" dirty="0">
              <a:solidFill>
                <a:schemeClr val="tx1"/>
              </a:solidFill>
              <a:effectLst/>
              <a:latin typeface="ATT Aleck Sans" panose="020B0503020203020204" pitchFamily="34" charset="0"/>
              <a:ea typeface="+mn-ea"/>
              <a:cs typeface="Times New Roman" panose="02020603050405020304" pitchFamily="18" charset="0"/>
            </a:endParaRPr>
          </a:p>
          <a:p>
            <a:pPr marL="0" marR="0" lvl="0" indent="0">
              <a:spcBef>
                <a:spcPts val="0"/>
              </a:spcBef>
              <a:spcAft>
                <a:spcPts val="0"/>
              </a:spcAft>
              <a:buFont typeface="Wingdings" panose="05000000000000000000" pitchFamily="2" charset="2"/>
              <a:buNone/>
            </a:pPr>
            <a:r>
              <a:rPr lang="es-419" sz="1200" kern="1200" dirty="0">
                <a:solidFill>
                  <a:schemeClr val="tx1"/>
                </a:solidFill>
                <a:effectLst/>
                <a:latin typeface="ATT Aleck Sans" panose="020B0503020203020204" pitchFamily="34" charset="0"/>
                <a:ea typeface="+mn-ea"/>
                <a:cs typeface="Times New Roman" panose="02020603050405020304" pitchFamily="18" charset="0"/>
              </a:rPr>
              <a:t>En el taller de hoy, usaremos </a:t>
            </a:r>
            <a:r>
              <a:rPr lang="es-419" sz="1200" b="1" kern="1200" dirty="0">
                <a:solidFill>
                  <a:schemeClr val="tx1"/>
                </a:solidFill>
                <a:effectLst/>
                <a:latin typeface="ATT Aleck Sans" panose="020B0503020203020204" pitchFamily="34" charset="0"/>
                <a:ea typeface="+mn-ea"/>
                <a:cs typeface="Times New Roman" panose="02020603050405020304" pitchFamily="18" charset="0"/>
              </a:rPr>
              <a:t>&lt;inserte el nombre del explorador aquí&gt;.</a:t>
            </a:r>
          </a:p>
          <a:p>
            <a:pPr marL="0" marR="0" lvl="0" indent="0">
              <a:spcBef>
                <a:spcPts val="0"/>
              </a:spcBef>
              <a:spcAft>
                <a:spcPts val="0"/>
              </a:spcAft>
              <a:buFont typeface="Wingdings" panose="05000000000000000000" pitchFamily="2" charset="2"/>
              <a:buNone/>
            </a:pPr>
            <a:endParaRPr lang="es-419" sz="1200" b="1" kern="1200" dirty="0">
              <a:solidFill>
                <a:schemeClr val="tx1"/>
              </a:solidFill>
              <a:effectLst/>
              <a:latin typeface="ATT Aleck Sans" panose="020B0503020203020204" pitchFamily="34" charset="0"/>
              <a:ea typeface="+mn-ea"/>
              <a:cs typeface="Times New Roman" panose="02020603050405020304" pitchFamily="18" charset="0"/>
            </a:endParaRPr>
          </a:p>
          <a:p>
            <a:pPr marL="0" marR="0" lvl="0" indent="0">
              <a:spcBef>
                <a:spcPts val="0"/>
              </a:spcBef>
              <a:spcAft>
                <a:spcPts val="0"/>
              </a:spcAft>
              <a:buFont typeface="Wingdings" panose="05000000000000000000" pitchFamily="2" charset="2"/>
              <a:buNone/>
            </a:pPr>
            <a:endParaRPr lang="es-419" sz="1200" b="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dirty="0"/>
          </a:p>
        </p:txBody>
      </p:sp>
    </p:spTree>
    <p:extLst>
      <p:ext uri="{BB962C8B-B14F-4D97-AF65-F5344CB8AC3E}">
        <p14:creationId xmlns:p14="http://schemas.microsoft.com/office/powerpoint/2010/main" val="10591428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Actividad 1, use PowerPoint o haga una demostración en vivo.</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“Practiquemos lo que ha aprendido. No dude en escribir las respuestas en la Guía de actividades a medida que completamos las tareas juntos”. </a:t>
            </a:r>
          </a:p>
          <a:p>
            <a:pPr lvl="0"/>
            <a:br>
              <a:rPr lang="en-US" sz="1200" kern="1200" dirty="0">
                <a:solidFill>
                  <a:schemeClr val="tx1"/>
                </a:solidFill>
                <a:effectLst/>
                <a:latin typeface="+mn-lt"/>
                <a:ea typeface="+mn-ea"/>
                <a:cs typeface="+mn-cs"/>
              </a:rPr>
            </a:br>
            <a:r>
              <a:rPr lang="es-419" sz="1200" kern="1200" dirty="0">
                <a:solidFill>
                  <a:schemeClr val="tx1"/>
                </a:solidFill>
                <a:effectLst/>
                <a:latin typeface="+mn-lt"/>
                <a:ea typeface="+mn-ea"/>
                <a:cs typeface="+mn-cs"/>
              </a:rPr>
              <a:t>1. Abra un explorador web y vaya a </a:t>
            </a:r>
            <a:r>
              <a:rPr lang="es-419" sz="1200" u="sng" kern="1200" dirty="0">
                <a:solidFill>
                  <a:schemeClr val="tx1"/>
                </a:solidFill>
                <a:effectLst/>
                <a:latin typeface="+mn-lt"/>
                <a:ea typeface="+mn-ea"/>
                <a:cs typeface="+mn-cs"/>
                <a:hlinkClick r:id="rId3"/>
              </a:rPr>
              <a:t>www.gmail.com</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2. Inicie sesión en su cuenta de Gmail si aún no lo ha hecho.</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3. Redacte un mensaje nuevo. Incluya la siguiente información en el mensaje nuevo:</a:t>
            </a:r>
          </a:p>
          <a:p>
            <a:pPr marL="628650" lvl="1" indent="-171450">
              <a:buFont typeface="Wingdings" panose="05000000000000000000" pitchFamily="2" charset="2"/>
              <a:buChar char="Ø"/>
            </a:pPr>
            <a:r>
              <a:rPr lang="es-419" sz="1200" kern="1200" dirty="0">
                <a:solidFill>
                  <a:schemeClr val="tx1"/>
                </a:solidFill>
                <a:effectLst/>
                <a:latin typeface="+mn-lt"/>
                <a:ea typeface="+mn-ea"/>
                <a:cs typeface="+mn-cs"/>
              </a:rPr>
              <a:t>En el campo "To" (Para) ingrese </a:t>
            </a:r>
            <a:r>
              <a:rPr lang="es-419" sz="1200" b="1" kern="1200" dirty="0">
                <a:solidFill>
                  <a:schemeClr val="tx1"/>
                </a:solidFill>
                <a:effectLst/>
                <a:latin typeface="+mn-lt"/>
                <a:ea typeface="+mn-ea"/>
                <a:cs typeface="+mn-cs"/>
              </a:rPr>
              <a:t>&lt;inserte la dirección de correo electrónico de la cuenta de demostración del instructor aquí&gt;</a:t>
            </a:r>
          </a:p>
          <a:p>
            <a:pPr marL="628650" lvl="1" indent="-171450">
              <a:buFont typeface="Wingdings" panose="05000000000000000000" pitchFamily="2" charset="2"/>
              <a:buChar char="Ø"/>
            </a:pPr>
            <a:r>
              <a:rPr lang="es-419" sz="1200" kern="1200" dirty="0">
                <a:solidFill>
                  <a:schemeClr val="tx1"/>
                </a:solidFill>
                <a:effectLst/>
                <a:latin typeface="+mn-lt"/>
                <a:ea typeface="+mn-ea"/>
                <a:cs typeface="+mn-cs"/>
              </a:rPr>
              <a:t>El asunto: Conceptos básicos del correo electrónico</a:t>
            </a:r>
          </a:p>
          <a:p>
            <a:pPr marL="628650" lvl="1" indent="-171450">
              <a:buFont typeface="Wingdings" panose="05000000000000000000" pitchFamily="2" charset="2"/>
              <a:buChar char="Ø"/>
            </a:pPr>
            <a:r>
              <a:rPr lang="es-419" sz="1200" kern="1200" dirty="0">
                <a:solidFill>
                  <a:schemeClr val="tx1"/>
                </a:solidFill>
                <a:effectLst/>
                <a:latin typeface="+mn-lt"/>
                <a:ea typeface="+mn-ea"/>
                <a:cs typeface="+mn-cs"/>
              </a:rPr>
              <a:t>En el cuerpo: Este es un mensaje nuevo.</a:t>
            </a:r>
          </a:p>
          <a:p>
            <a:pPr marL="628650" lvl="1" indent="-171450">
              <a:buFont typeface="Wingdings" panose="05000000000000000000" pitchFamily="2" charset="2"/>
              <a:buChar char="Ø"/>
            </a:pPr>
            <a:r>
              <a:rPr lang="es-419" sz="1200" kern="1200" dirty="0">
                <a:solidFill>
                  <a:schemeClr val="tx1"/>
                </a:solidFill>
                <a:effectLst/>
                <a:latin typeface="+mn-lt"/>
                <a:ea typeface="+mn-ea"/>
                <a:cs typeface="+mn-cs"/>
              </a:rPr>
              <a:t>Haga clic en "Send" (Enviar).</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4. ¿Dónde puede encontrar el mensaje que acaba de enviar? </a:t>
            </a:r>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En la carpeta "Sent" (Enviados)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5. Redacte un nuevo mensaje. Incluya la siguiente información en el mensaje nuevo:</a:t>
            </a:r>
          </a:p>
          <a:p>
            <a:pPr marL="628650" lvl="1" indent="-171450">
              <a:buFont typeface="Wingdings" panose="05000000000000000000" pitchFamily="2" charset="2"/>
              <a:buChar char="Ø"/>
            </a:pPr>
            <a:r>
              <a:rPr lang="es-419" sz="1200" kern="1200" dirty="0">
                <a:solidFill>
                  <a:schemeClr val="tx1"/>
                </a:solidFill>
                <a:effectLst/>
                <a:latin typeface="+mn-lt"/>
                <a:ea typeface="+mn-ea"/>
                <a:cs typeface="+mn-cs"/>
              </a:rPr>
              <a:t>Su dirección de correo electrónico</a:t>
            </a:r>
          </a:p>
          <a:p>
            <a:pPr marL="628650" lvl="1" indent="-171450">
              <a:buFont typeface="Wingdings" panose="05000000000000000000" pitchFamily="2" charset="2"/>
              <a:buChar char="Ø"/>
            </a:pPr>
            <a:r>
              <a:rPr lang="es-419" sz="1200" kern="1200" dirty="0">
                <a:solidFill>
                  <a:schemeClr val="tx1"/>
                </a:solidFill>
                <a:effectLst/>
                <a:latin typeface="+mn-lt"/>
                <a:ea typeface="+mn-ea"/>
                <a:cs typeface="+mn-cs"/>
              </a:rPr>
              <a:t>El asunto: Conceptos básicos del correo electrónico: Lo que he aprendido</a:t>
            </a:r>
          </a:p>
          <a:p>
            <a:pPr marL="628650" lvl="1" indent="-171450">
              <a:buFont typeface="Wingdings" panose="05000000000000000000" pitchFamily="2" charset="2"/>
              <a:buChar char="Ø"/>
            </a:pPr>
            <a:r>
              <a:rPr lang="es-419" sz="1200" kern="1200" dirty="0">
                <a:solidFill>
                  <a:schemeClr val="tx1"/>
                </a:solidFill>
                <a:effectLst/>
                <a:latin typeface="+mn-lt"/>
                <a:ea typeface="+mn-ea"/>
                <a:cs typeface="+mn-cs"/>
              </a:rPr>
              <a:t>En el cuerpo: Escriba algo nuevo que haya aprendido sobre el uso del correo electrónico en el taller de hoy.</a:t>
            </a:r>
          </a:p>
          <a:p>
            <a:pPr marL="628650" lvl="1" indent="-171450">
              <a:buFont typeface="Wingdings" panose="05000000000000000000" pitchFamily="2" charset="2"/>
              <a:buChar char="Ø"/>
            </a:pPr>
            <a:r>
              <a:rPr lang="es-419" sz="1200" kern="1200" dirty="0">
                <a:solidFill>
                  <a:schemeClr val="tx1"/>
                </a:solidFill>
                <a:effectLst/>
                <a:latin typeface="+mn-lt"/>
                <a:ea typeface="+mn-ea"/>
                <a:cs typeface="+mn-cs"/>
              </a:rPr>
              <a:t>Haga clic en "Send" (Enviar).</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2: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¡Todos han hecho un excelente trabajo! En la siguiente sección, aprenderán qué hacer con los correos no deseados y los correos basura”.</a:t>
            </a:r>
          </a:p>
          <a:p>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s-419" dirty="0"/>
          </a:p>
        </p:txBody>
      </p:sp>
    </p:spTree>
    <p:extLst>
      <p:ext uri="{BB962C8B-B14F-4D97-AF65-F5344CB8AC3E}">
        <p14:creationId xmlns:p14="http://schemas.microsoft.com/office/powerpoint/2010/main" val="609626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Pida a los alumnos que respondan la pregunta que aparece en la diapositiva. Algunos ejemplos son: </a:t>
            </a:r>
            <a:r>
              <a:rPr lang="es-419" sz="1200" i="0" kern="1200" dirty="0">
                <a:solidFill>
                  <a:schemeClr val="tx1"/>
                </a:solidFill>
                <a:effectLst/>
                <a:latin typeface="+mn-lt"/>
                <a:ea typeface="+mn-ea"/>
                <a:cs typeface="+mn-cs"/>
              </a:rPr>
              <a:t>anuncios, notificaciones de venta e invitaciones para registrarse o solicitar nuevos servicios, y cupones.</a:t>
            </a:r>
            <a:r>
              <a:rPr lang="es-419" sz="1200" i="0" kern="1200" dirty="0">
                <a:solidFill>
                  <a:schemeClr val="tx1"/>
                </a:solidFill>
                <a:effectLst/>
                <a:latin typeface="Calibri" panose="020F0502020204030204" pitchFamily="34" charset="0"/>
                <a:ea typeface="+mn-ea"/>
                <a:cs typeface="Times New Roman" panose="02020603050405020304" pitchFamily="18" charset="0"/>
              </a:rPr>
              <a:t> </a:t>
            </a:r>
            <a:r>
              <a:rPr lang="es-419"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Explique que el correo electrónico no deseado es similar al correo en papel no deseado.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s-419" dirty="0"/>
          </a:p>
        </p:txBody>
      </p:sp>
    </p:spTree>
    <p:extLst>
      <p:ext uri="{BB962C8B-B14F-4D97-AF65-F5344CB8AC3E}">
        <p14:creationId xmlns:p14="http://schemas.microsoft.com/office/powerpoint/2010/main" val="42388916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"Correo electrónico no deseado y basura" (diapositivas 42 a 46), use PowerPoint o haga una demostración en vivo.</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Al igual que con el correo normal, puede recibir basura en su correo electrónico. Ese tipo de correo electrónico basura se llama correo no deseado.</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Los mensajes de correo electrónico no deseados a menudo contienen enlaces a sitios web, imágenes y otros elementos que usted no necesita. Algunos correos no deseados son molestos pero inofensivos. Pero otros correos no deseados pueden causar un virus o problemas graves en su computadora o llevarlo a un sitio web fraudulento.</a:t>
            </a: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s-419" dirty="0"/>
          </a:p>
        </p:txBody>
      </p:sp>
    </p:spTree>
    <p:extLst>
      <p:ext uri="{BB962C8B-B14F-4D97-AF65-F5344CB8AC3E}">
        <p14:creationId xmlns:p14="http://schemas.microsoft.com/office/powerpoint/2010/main" val="35835600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Hay una carpeta de "Spam" (Correo no deseado) en Gmail. La mayoría de los correos electrónicos marcados como no deseados van automáticamente aquí, por lo que no los verá en la bandeja de entrada.</a:t>
            </a:r>
            <a:r>
              <a:rPr lang="es-419" dirty="0">
                <a:effectLst/>
              </a:rPr>
              <a:t>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s-419" dirty="0"/>
          </a:p>
        </p:txBody>
      </p:sp>
    </p:spTree>
    <p:extLst>
      <p:ext uri="{BB962C8B-B14F-4D97-AF65-F5344CB8AC3E}">
        <p14:creationId xmlns:p14="http://schemas.microsoft.com/office/powerpoint/2010/main" val="34328411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De vez en cuando, es posible que vea un correo electrónico no deseado en su bandeja de entrada. Si esto sucede, haga clic en la casilla junto al correo electrónico que parece ser no deseado. Luego haga clic en el botón para marcarlo como no deseado. </a:t>
            </a: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a:t>
            </a:r>
            <a:r>
              <a:rPr lang="es-419" sz="1200" kern="1200" dirty="0">
                <a:solidFill>
                  <a:schemeClr val="tx1"/>
                </a:solidFill>
                <a:effectLst/>
                <a:latin typeface="+mn-lt"/>
                <a:ea typeface="+mn-ea"/>
                <a:cs typeface="+mn-cs"/>
              </a:rPr>
              <a:t>eñale el ícono del correo no deseado en la pantalla. Evite abrir el mensaje, hacer clic en los enlaces o ver las imágenes en el mensaje.</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s-419" dirty="0"/>
          </a:p>
        </p:txBody>
      </p:sp>
    </p:spTree>
    <p:extLst>
      <p:ext uri="{BB962C8B-B14F-4D97-AF65-F5344CB8AC3E}">
        <p14:creationId xmlns:p14="http://schemas.microsoft.com/office/powerpoint/2010/main" val="11904302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ofrecer una demostración de esta función, utilice el ejemplo proporcionado en los materiales.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r>
              <a:rPr lang="es-419" sz="1200" kern="1200" dirty="0">
                <a:solidFill>
                  <a:schemeClr val="tx1"/>
                </a:solidFill>
                <a:effectLst/>
                <a:latin typeface="+mn-lt"/>
                <a:ea typeface="+mn-ea"/>
                <a:cs typeface="+mn-cs"/>
              </a:rPr>
              <a:t>Si encuentra un mensaje de correo electrónico en su carpeta de correo no deseado y desea conservarlo, puede alertar a Gmail de que el mensaje no es correo electrónico no deseado. </a:t>
            </a:r>
            <a:r>
              <a:rPr lang="es-419" sz="1200" i="0" u="none" kern="1200" dirty="0">
                <a:solidFill>
                  <a:schemeClr val="tx1"/>
                </a:solidFill>
                <a:effectLst/>
                <a:latin typeface="+mn-lt"/>
                <a:ea typeface="+mn-ea"/>
                <a:cs typeface="+mn-cs"/>
              </a:rPr>
              <a:t>Para los propósitos de hoy, usaremos el mismo ejemplo de correo no deseado para hacer una demostración. </a:t>
            </a:r>
          </a:p>
          <a:p>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s-419" dirty="0"/>
          </a:p>
        </p:txBody>
      </p:sp>
    </p:spTree>
    <p:extLst>
      <p:ext uri="{BB962C8B-B14F-4D97-AF65-F5344CB8AC3E}">
        <p14:creationId xmlns:p14="http://schemas.microsoft.com/office/powerpoint/2010/main" val="13693245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Después de abrir el mensaje, haga clic en el </a:t>
            </a:r>
            <a:r>
              <a:rPr lang="es-419" sz="1200" b="0" u="none" kern="1200" dirty="0">
                <a:solidFill>
                  <a:schemeClr val="tx1"/>
                </a:solidFill>
                <a:effectLst/>
                <a:latin typeface="+mn-lt"/>
                <a:ea typeface="+mn-ea"/>
                <a:cs typeface="+mn-cs"/>
              </a:rPr>
              <a:t>botón</a:t>
            </a:r>
            <a:r>
              <a:rPr lang="es-419" sz="1200" kern="1200" dirty="0">
                <a:solidFill>
                  <a:schemeClr val="tx1"/>
                </a:solidFill>
                <a:effectLst/>
                <a:latin typeface="+mn-lt"/>
                <a:ea typeface="+mn-ea"/>
                <a:cs typeface="+mn-cs"/>
              </a:rPr>
              <a:t> "Not Spam" (No es correo no deseado).</a:t>
            </a:r>
          </a:p>
          <a:p>
            <a:endParaRPr lang="es-419" sz="1200" b="0" u="none"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a:t>
            </a:r>
            <a:r>
              <a:rPr lang="es-419" sz="1200" b="0" u="none" kern="1200" dirty="0">
                <a:solidFill>
                  <a:schemeClr val="tx1"/>
                </a:solidFill>
                <a:effectLst/>
                <a:latin typeface="+mn-lt"/>
                <a:ea typeface="+mn-ea"/>
                <a:cs typeface="+mn-cs"/>
              </a:rPr>
              <a:t>se el mismo ejemplo de correo no deseado para moverlo nuevamente a la bandeja de entrada para el próximo voluntario.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A partir de entonces, si recibe un mensaje de correo electrónico de la misma dirección, este llegará a su bandeja de entrada en vez de ser marcado como no deseado.</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Ocasionalmente, Gmail guarda mensajes de correo electrónico seguros en la carpeta de correo no deseado por error. Si espera un mensaje de correo electrónico de alguien, ¡asegúrese de revisar la carpeta de correo electrónico no deseado para ver si está ahí!</a:t>
            </a:r>
          </a:p>
          <a:p>
            <a:r>
              <a:rPr lang="es-419" sz="1200" kern="1200" dirty="0">
                <a:solidFill>
                  <a:schemeClr val="tx1"/>
                </a:solidFill>
                <a:effectLst/>
                <a:latin typeface="+mn-lt"/>
                <a:ea typeface="+mn-ea"/>
                <a:cs typeface="+mn-cs"/>
              </a:rPr>
              <a:t> </a:t>
            </a:r>
          </a:p>
          <a:p>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s-419" dirty="0"/>
          </a:p>
        </p:txBody>
      </p:sp>
    </p:spTree>
    <p:extLst>
      <p:ext uri="{BB962C8B-B14F-4D97-AF65-F5344CB8AC3E}">
        <p14:creationId xmlns:p14="http://schemas.microsoft.com/office/powerpoint/2010/main" val="10578105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"Organizar y eliminar correos electrónicos" (diapositivas 47 a 55), use PowerPoint o haga una demostración en vivo.</a:t>
            </a:r>
          </a:p>
          <a:p>
            <a:br>
              <a:rPr lang="en-US" sz="1200" kern="1200" dirty="0">
                <a:solidFill>
                  <a:schemeClr val="tx1"/>
                </a:solidFill>
                <a:effectLst/>
                <a:latin typeface="+mn-lt"/>
                <a:ea typeface="+mn-ea"/>
                <a:cs typeface="+mn-cs"/>
              </a:rPr>
            </a:br>
            <a:r>
              <a:rPr lang="es-419" sz="1200" kern="1200" dirty="0">
                <a:solidFill>
                  <a:schemeClr val="tx1"/>
                </a:solidFill>
                <a:effectLst/>
                <a:latin typeface="+mn-lt"/>
                <a:ea typeface="+mn-ea"/>
                <a:cs typeface="+mn-cs"/>
              </a:rPr>
              <a:t>Cuando recibimos el correo a través del servicio postal en la casa, guardamos algunos y reciclamos o tiramos otros. Sucede lo mismo con el correo electrónico. </a:t>
            </a:r>
          </a:p>
          <a:p>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s-419" dirty="0"/>
          </a:p>
        </p:txBody>
      </p:sp>
    </p:spTree>
    <p:extLst>
      <p:ext uri="{BB962C8B-B14F-4D97-AF65-F5344CB8AC3E}">
        <p14:creationId xmlns:p14="http://schemas.microsoft.com/office/powerpoint/2010/main" val="7682656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Eliminar mensajes de correo electrónico antiguos puede despejar su bandeja de entrada y hacer que sea más fácil encontrar mensajes importantes.</a:t>
            </a:r>
            <a:r>
              <a:rPr lang="es-419" dirty="0">
                <a:effectLst/>
              </a:rPr>
              <a:t> </a:t>
            </a:r>
            <a:r>
              <a:rPr lang="es-419" sz="1200" kern="1200" dirty="0">
                <a:solidFill>
                  <a:schemeClr val="tx1"/>
                </a:solidFill>
                <a:effectLst/>
                <a:latin typeface="+mn-lt"/>
                <a:ea typeface="+mn-ea"/>
                <a:cs typeface="+mn-cs"/>
              </a:rPr>
              <a:t> </a:t>
            </a:r>
          </a:p>
          <a:p>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s-419" dirty="0"/>
          </a:p>
        </p:txBody>
      </p:sp>
    </p:spTree>
    <p:extLst>
      <p:ext uri="{BB962C8B-B14F-4D97-AF65-F5344CB8AC3E}">
        <p14:creationId xmlns:p14="http://schemas.microsoft.com/office/powerpoint/2010/main" val="38189774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El botón “Archive” guardará el mensaje dentro de la carpeta “All Mail”. Aún puede encontrarlo más tarde, pero no aparecerá en su bandeja de entrada.</a:t>
            </a:r>
          </a:p>
          <a:p>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s-419" dirty="0"/>
          </a:p>
        </p:txBody>
      </p:sp>
    </p:spTree>
    <p:extLst>
      <p:ext uri="{BB962C8B-B14F-4D97-AF65-F5344CB8AC3E}">
        <p14:creationId xmlns:p14="http://schemas.microsoft.com/office/powerpoint/2010/main" val="1088587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i="1" kern="1200" dirty="0">
                <a:solidFill>
                  <a:schemeClr val="tx1"/>
                </a:solidFill>
                <a:effectLst/>
                <a:latin typeface="+mn-lt"/>
                <a:ea typeface="+mn-ea"/>
                <a:cs typeface="+mn-cs"/>
              </a:rPr>
              <a:t>NOTA AL INSTRUCTOR: USE POWERPOINT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Introducción al correo electrónico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El correo electrónico </a:t>
            </a:r>
            <a:r>
              <a:rPr lang="es-419" sz="1200" dirty="0">
                <a:solidFill>
                  <a:schemeClr val="tx1"/>
                </a:solidFill>
              </a:rPr>
              <a:t>es una forma de enviar correo digitalmente a través de Internet.</a:t>
            </a:r>
            <a:endParaRPr lang="es-419" sz="12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Para acceder a su correo electrónico, deberá configurar una cuenta con un proveedor de servicios de correo electrónico.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En el taller de hoy, vamos a utilizar Google Gmail. Algunos ejemplos de otros programas de correo electrónico de uso común son Apple's Mail, Microsoft Outlook y Yahoo! Aprendamos más sobre el correo electrónico.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dirty="0"/>
          </a:p>
        </p:txBody>
      </p:sp>
    </p:spTree>
    <p:extLst>
      <p:ext uri="{BB962C8B-B14F-4D97-AF65-F5344CB8AC3E}">
        <p14:creationId xmlns:p14="http://schemas.microsoft.com/office/powerpoint/2010/main" val="1980166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El botón “Delete” (Eliminar) eliminará el mensaje. Permanecerá dentro de la carpeta de la papelera temporalmente (por lo general, durante 30 días) y, luego, Gmail lo eliminará de forma permanente.</a:t>
            </a:r>
            <a:r>
              <a:rPr lang="es-419" dirty="0">
                <a:effectLst/>
              </a:rPr>
              <a:t>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s-419" dirty="0"/>
          </a:p>
        </p:txBody>
      </p:sp>
    </p:spTree>
    <p:extLst>
      <p:ext uri="{BB962C8B-B14F-4D97-AF65-F5344CB8AC3E}">
        <p14:creationId xmlns:p14="http://schemas.microsoft.com/office/powerpoint/2010/main" val="494276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Puede asignar a un correo electrónico una o más etiquetas que le ayudarán a mantenerse organizado y encontrar correos electrónicos sobre un tema en particular más adelante.</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s-419" dirty="0"/>
          </a:p>
        </p:txBody>
      </p:sp>
    </p:spTree>
    <p:extLst>
      <p:ext uri="{BB962C8B-B14F-4D97-AF65-F5344CB8AC3E}">
        <p14:creationId xmlns:p14="http://schemas.microsoft.com/office/powerpoint/2010/main" val="485155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O bien, puede mover un correo electrónico a otra carpeta que haya creado. Para recuperar el mensaje más tarde, haga clic en el nombre de la carpeta en el lado derecho de la pantalla.</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s-419" dirty="0"/>
          </a:p>
        </p:txBody>
      </p:sp>
    </p:spTree>
    <p:extLst>
      <p:ext uri="{BB962C8B-B14F-4D97-AF65-F5344CB8AC3E}">
        <p14:creationId xmlns:p14="http://schemas.microsoft.com/office/powerpoint/2010/main" val="32021101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También puede eliminar u organizar mensajes directamente desde la bandeja de entrada. Para hacer esto, haga clic en la casilla junto al mensaje que desea eliminar, mover, etiquetar o archivar. </a:t>
            </a:r>
          </a:p>
          <a:p>
            <a:pPr lvl="0"/>
            <a:endParaRPr lang="es-419" sz="1200" kern="1200" dirty="0">
              <a:solidFill>
                <a:schemeClr val="tx1"/>
              </a:solidFill>
              <a:effectLst/>
              <a:latin typeface="+mn-lt"/>
              <a:ea typeface="+mn-ea"/>
              <a:cs typeface="+mn-cs"/>
            </a:endParaRPr>
          </a:p>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Señale los íconos en la pantalla mientras dice sus nombres.</a:t>
            </a:r>
          </a:p>
          <a:p>
            <a:pPr lvl="0"/>
            <a:endParaRPr lang="es-419" sz="1200" i="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Puede seleccionar varios mensajes a la vez y, luego, eliminarlos o moverlos todos al mismo tiempo. </a:t>
            </a:r>
          </a:p>
          <a:p>
            <a:pPr lvl="0"/>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s-419" dirty="0"/>
          </a:p>
        </p:txBody>
      </p:sp>
    </p:spTree>
    <p:extLst>
      <p:ext uri="{BB962C8B-B14F-4D97-AF65-F5344CB8AC3E}">
        <p14:creationId xmlns:p14="http://schemas.microsoft.com/office/powerpoint/2010/main" val="23646608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Señale el mensaje de confirmación.</a:t>
            </a:r>
          </a:p>
          <a:p>
            <a:pPr lvl="0"/>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Cuando haga clic en el ícono de la papelera, aparecerá un mensaje que confirmará que los mensajes se movieron a la papelera.</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Puede acceder a los mensajes que están en la papelera haciendo clic en "More" (Más) en el menú de la izquierda. </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s-419" dirty="0"/>
          </a:p>
        </p:txBody>
      </p:sp>
    </p:spTree>
    <p:extLst>
      <p:ext uri="{BB962C8B-B14F-4D97-AF65-F5344CB8AC3E}">
        <p14:creationId xmlns:p14="http://schemas.microsoft.com/office/powerpoint/2010/main" val="23867021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Una vez que haga clic en "More" (Más), verá una lista de todas las carpetas, incluida la papelera.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Todos los mensajes en la carpeta de la papelera pueden abrirse, responderse o reenviarse igual que los mensajes en la bandeja de entrada.</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Recuerde que los mensajes no permanecen en la carpeta de la papelera para siempre. Muchos programas de correo electrónico, incluido Gmail, eliminarán los mensajes de la papelera de forma permanente después de 30 días.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Señale el mensaje de advertencia.</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Si lo desea, puede hacer clic en "Empty Trash Now" para eliminar permanentemente todo en la carpeta de papelera. ¡Tenga cuidado con esto ya que no podrá recuperar esos mensajes una vez que se eliminen!</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s-419" dirty="0"/>
          </a:p>
        </p:txBody>
      </p:sp>
    </p:spTree>
    <p:extLst>
      <p:ext uri="{BB962C8B-B14F-4D97-AF65-F5344CB8AC3E}">
        <p14:creationId xmlns:p14="http://schemas.microsoft.com/office/powerpoint/2010/main" val="1571633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"Búsqueda de mensajes" (diapositivas 56 a 61), use PowerPoint o haga una demostración en vivo. Antes de la clase, use el archivo “Search Email </a:t>
            </a:r>
            <a:r>
              <a:rPr lang="es-ES" sz="1200" i="1" kern="1200" dirty="0">
                <a:solidFill>
                  <a:schemeClr val="tx1"/>
                </a:solidFill>
                <a:effectLst/>
                <a:latin typeface="+mn-lt"/>
                <a:ea typeface="+mn-ea"/>
                <a:cs typeface="+mn-cs"/>
              </a:rPr>
              <a:t>(Búsqueda correo electrónico), </a:t>
            </a:r>
            <a:r>
              <a:rPr lang="es-419" sz="1200" i="0" kern="1200" dirty="0">
                <a:solidFill>
                  <a:schemeClr val="tx1"/>
                </a:solidFill>
                <a:effectLst/>
                <a:latin typeface="+mn-lt"/>
                <a:ea typeface="+mn-ea"/>
                <a:cs typeface="+mn-cs"/>
              </a:rPr>
              <a:t>siga las instrucciones para crear un correo electrónico, guárdelo como borrador y luego búsquelo.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Acaba de aprender a organizar su correo electrónico. Ahora exploremos cómo puede usar el cuadro de búsqueda para encontrar correos electrónicos. </a:t>
            </a:r>
          </a:p>
          <a:p>
            <a:pPr lvl="0"/>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Si necesita encontrar un correo electrónico específico, no tiene que buscar en la Bandeja de entrada ni en otras carpetas. En su lugar, puede utilizar el campo “Search” (Búsqueda) en la parte superior. Esto buscará en todo su correo electrónico, sin importar en dónde esté o lo antiguo que sea.</a:t>
            </a:r>
            <a:r>
              <a:rPr lang="es-419" dirty="0">
                <a:effectLst/>
              </a:rPr>
              <a:t>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s-419" dirty="0"/>
          </a:p>
        </p:txBody>
      </p:sp>
    </p:spTree>
    <p:extLst>
      <p:ext uri="{BB962C8B-B14F-4D97-AF65-F5344CB8AC3E}">
        <p14:creationId xmlns:p14="http://schemas.microsoft.com/office/powerpoint/2010/main" val="41385177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Puede encontrar mensajes incluso si no sabe quién los envió ni cuándo. Al igual que buscar un sitio web, puede escribir cualquier palabra o frase para encontrar lo que busca. Esto pudiera ser el nombre de una persona, una palabra en el asunto o una palabra en el mensaje.</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s-419" dirty="0"/>
          </a:p>
        </p:txBody>
      </p:sp>
    </p:spTree>
    <p:extLst>
      <p:ext uri="{BB962C8B-B14F-4D97-AF65-F5344CB8AC3E}">
        <p14:creationId xmlns:p14="http://schemas.microsoft.com/office/powerpoint/2010/main" val="32019425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Cuando busca un correo electrónico en particular, puede escribir una o varias palabras en el cuadro de búsqueda que sabe que están en el correo electrónico y, luego, pulsar la tecla "Enter" (Intro) en su teclado. Se mostrarán los correos electrónicos que coincidan con su término de búsqueda. Este ejemplo muestra una búsqueda de “field trip” (excursión). </a:t>
            </a: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s-419" dirty="0"/>
          </a:p>
        </p:txBody>
      </p:sp>
    </p:spTree>
    <p:extLst>
      <p:ext uri="{BB962C8B-B14F-4D97-AF65-F5344CB8AC3E}">
        <p14:creationId xmlns:p14="http://schemas.microsoft.com/office/powerpoint/2010/main" val="21632000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En esta cuenta de correo electrónico, al ingresar la frase “field trip” (excursión), estos son los correos electrónicos que Gmail recupera. Puede abrir cualquier correo electrónico de la lista de resultados de búsqueda haciendo clic en él. La mayoría de los proveedores de correo electrónico resaltan el término que usted busca. Esto es útil cuando busca un artículo en los resultados de su búsqueda. </a:t>
            </a: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s-419" dirty="0"/>
          </a:p>
        </p:txBody>
      </p:sp>
    </p:spTree>
    <p:extLst>
      <p:ext uri="{BB962C8B-B14F-4D97-AF65-F5344CB8AC3E}">
        <p14:creationId xmlns:p14="http://schemas.microsoft.com/office/powerpoint/2010/main" val="2909739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b="1" dirty="0">
                <a:solidFill>
                  <a:schemeClr val="tx1"/>
                </a:solidFill>
              </a:rPr>
              <a:t>Beneficios de usar el correo electrónico:</a:t>
            </a:r>
          </a:p>
          <a:p>
            <a:pPr marL="628650" lvl="1" indent="-171450">
              <a:buFont typeface="Arial" panose="020B0604020202020204" pitchFamily="34" charset="0"/>
              <a:buChar char="•"/>
            </a:pPr>
            <a:r>
              <a:rPr lang="es-419" dirty="0">
                <a:solidFill>
                  <a:schemeClr val="tx1"/>
                </a:solidFill>
              </a:rPr>
              <a:t>Puede enviar un mensaje de correo electrónico a una o varias personas al mismo tiempo.</a:t>
            </a:r>
          </a:p>
          <a:p>
            <a:pPr marL="628650" lvl="1" indent="-171450">
              <a:buFont typeface="Arial" panose="020B0604020202020204" pitchFamily="34" charset="0"/>
              <a:buChar char="•"/>
            </a:pPr>
            <a:r>
              <a:rPr lang="es-419" dirty="0">
                <a:solidFill>
                  <a:schemeClr val="tx1"/>
                </a:solidFill>
              </a:rPr>
              <a:t>En la mayoría de los casos, la persona o las personas recibirán el correo electrónico casi inmediatamente después de que lo envíe.</a:t>
            </a:r>
          </a:p>
          <a:p>
            <a:pPr marL="628650" lvl="1" indent="-171450">
              <a:buFont typeface="Arial" panose="020B0604020202020204" pitchFamily="34" charset="0"/>
              <a:buChar char="•"/>
            </a:pPr>
            <a:r>
              <a:rPr lang="es-419" dirty="0">
                <a:solidFill>
                  <a:schemeClr val="tx1"/>
                </a:solidFill>
              </a:rPr>
              <a:t>Las personas pueden acceder al correo electrónico en cualquier dispositivo con acceso a Internet, como una computadora, un teléfono inteligente o una tableta.</a:t>
            </a:r>
          </a:p>
          <a:p>
            <a:pPr marL="628650" lvl="1" indent="-171450">
              <a:buFont typeface="Arial" panose="020B0604020202020204" pitchFamily="34" charset="0"/>
              <a:buChar char="•"/>
            </a:pPr>
            <a:r>
              <a:rPr lang="es-419" dirty="0">
                <a:solidFill>
                  <a:schemeClr val="tx1"/>
                </a:solidFill>
              </a:rPr>
              <a:t>Los mensajes pueden incluir texto, imágenes, documentos, videos y otros archivos informáticos. </a:t>
            </a:r>
          </a:p>
          <a:p>
            <a:endParaRPr lang="es-419" dirty="0">
              <a:solidFill>
                <a:schemeClr val="tx1"/>
              </a:solidFill>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dirty="0"/>
          </a:p>
        </p:txBody>
      </p:sp>
    </p:spTree>
    <p:extLst>
      <p:ext uri="{BB962C8B-B14F-4D97-AF65-F5344CB8AC3E}">
        <p14:creationId xmlns:p14="http://schemas.microsoft.com/office/powerpoint/2010/main" val="22318271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Si no puede encontrar lo que está buscando, o si desea reducir la búsqueda, puede encontrar más opciones de búsqueda haciendo clic en el ícono "Search Options" (Opciones de búsqueda) al final del cuadro de búsqueda.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s-419" dirty="0"/>
          </a:p>
        </p:txBody>
      </p:sp>
    </p:spTree>
    <p:extLst>
      <p:ext uri="{BB962C8B-B14F-4D97-AF65-F5344CB8AC3E}">
        <p14:creationId xmlns:p14="http://schemas.microsoft.com/office/powerpoint/2010/main" val="29219344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Con estas opciones, puede encontrar los mensajes que se enviaron o se recibieron de ciertas personas, con ciertos asuntos, con un documento adjunto o entre cierto rango de fechas. También puede usar el menú desplegable para buscar dentro de una carpeta específica.  </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R</a:t>
            </a:r>
            <a:r>
              <a:rPr lang="es-419" sz="1200" kern="1200" dirty="0">
                <a:solidFill>
                  <a:schemeClr val="tx1"/>
                </a:solidFill>
                <a:effectLst/>
                <a:latin typeface="+mn-lt"/>
                <a:ea typeface="+mn-ea"/>
                <a:cs typeface="+mn-cs"/>
              </a:rPr>
              <a:t>esalte cada sección a medida que pasan por cada campo.</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revise las preguntas en el "lugar de estacionamiento". Para obtener más información sobre lo que es el lugar de estacionamiento, consulte la sección "Antes de que comience el taller" en este documento. Si no hay preguntas en el lugar de estacionamiento, pregunte a los alumnos si tienen alguna pregunta antes de pasar a la actividad.</a:t>
            </a: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s-419" dirty="0"/>
          </a:p>
        </p:txBody>
      </p:sp>
    </p:spTree>
    <p:extLst>
      <p:ext uri="{BB962C8B-B14F-4D97-AF65-F5344CB8AC3E}">
        <p14:creationId xmlns:p14="http://schemas.microsoft.com/office/powerpoint/2010/main" val="9659665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3 en la página 2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s-419" dirty="0"/>
          </a:p>
        </p:txBody>
      </p:sp>
    </p:spTree>
    <p:extLst>
      <p:ext uri="{BB962C8B-B14F-4D97-AF65-F5344CB8AC3E}">
        <p14:creationId xmlns:p14="http://schemas.microsoft.com/office/powerpoint/2010/main" val="9292235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0" kern="1200" dirty="0">
                <a:solidFill>
                  <a:schemeClr val="tx1"/>
                </a:solidFill>
                <a:effectLst/>
                <a:latin typeface="+mn-lt"/>
                <a:ea typeface="+mn-ea"/>
                <a:cs typeface="+mn-cs"/>
              </a:rPr>
              <a:t>Para la Actividad 3, use PowerPoint o haga una demostración en vivo.</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“Practiquemos lo que ha aprendido. No dude en escribir las respuestas en la Guía de actividades a medida que completamos las tareas juntos. Utilice el escritorio de la computadora para responder las siguientes preguntas. Si no tiene una computadora propia, siga conmigo las indicaciones". </a:t>
            </a:r>
          </a:p>
          <a:p>
            <a:r>
              <a:rPr lang="es-419" sz="1200" kern="1200" dirty="0">
                <a:solidFill>
                  <a:schemeClr val="tx1"/>
                </a:solidFill>
                <a:effectLst/>
                <a:latin typeface="+mn-lt"/>
                <a:ea typeface="+mn-ea"/>
                <a:cs typeface="+mn-cs"/>
              </a:rPr>
              <a:t> </a:t>
            </a:r>
          </a:p>
          <a:p>
            <a:pPr lvl="0"/>
            <a:r>
              <a:rPr lang="es-419" sz="1200" kern="1200" dirty="0">
                <a:solidFill>
                  <a:schemeClr val="tx1"/>
                </a:solidFill>
                <a:effectLst/>
                <a:latin typeface="+mn-lt"/>
                <a:ea typeface="+mn-ea"/>
                <a:cs typeface="+mn-cs"/>
              </a:rPr>
              <a:t>1. Abra el explorador web.</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2. Inicie sesión en su cuenta de correo electrónico.</a:t>
            </a:r>
          </a:p>
          <a:p>
            <a:r>
              <a:rPr lang="es-419" sz="1200" kern="1200" dirty="0">
                <a:solidFill>
                  <a:schemeClr val="tx1"/>
                </a:solidFill>
                <a:effectLst/>
                <a:latin typeface="+mn-lt"/>
                <a:ea typeface="+mn-ea"/>
                <a:cs typeface="+mn-cs"/>
              </a:rPr>
              <a:t> </a:t>
            </a:r>
          </a:p>
          <a:p>
            <a:pPr lvl="0"/>
            <a:r>
              <a:rPr lang="es-419" sz="1200" kern="1200" dirty="0">
                <a:solidFill>
                  <a:schemeClr val="tx1"/>
                </a:solidFill>
                <a:effectLst/>
                <a:latin typeface="+mn-lt"/>
                <a:ea typeface="+mn-ea"/>
                <a:cs typeface="+mn-cs"/>
              </a:rPr>
              <a:t>3. Abra el correo electrónico con el asunto "Conceptos básicos del correo electrónico: Lo que he aprendido".</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4. Agregue una etiqueta al correo electrónico que se llame "Conceptos básicos del correo electrónico".</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5. Cree una carpeta llamada "Talleres".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6. Mueva el correo electrónico "Conceptos básicos del correo electrónico: Lo que he aprendido" a la carpeta "Talleres".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7. Abra la carpeta "Sent" (Enviados).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8. Elimine el correo electrónico con el asunto "Conceptos básicos del correo electrónico: Lo que he aprendido".</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9. Cierre la sesión de su cuenta.</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3: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¡Todos han hecho un excelente trabajo! En la siguiente sección, obtendrán información sobre los borradores y los archivos adjuntos”.</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s-419" dirty="0"/>
          </a:p>
        </p:txBody>
      </p:sp>
    </p:spTree>
    <p:extLst>
      <p:ext uri="{BB962C8B-B14F-4D97-AF65-F5344CB8AC3E}">
        <p14:creationId xmlns:p14="http://schemas.microsoft.com/office/powerpoint/2010/main" val="15934598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sección "Consejos y trucos" (diapositivas 64 a 71), use PowerPoint o haga una demostración en vivo. Si realiza una demostración en </a:t>
            </a:r>
            <a:r>
              <a:rPr lang="es-419" sz="1200" b="0" i="0" kern="1200" dirty="0">
                <a:solidFill>
                  <a:schemeClr val="tx1"/>
                </a:solidFill>
                <a:effectLst/>
                <a:latin typeface="+mn-lt"/>
                <a:ea typeface="+mn-ea"/>
                <a:cs typeface="+mn-cs"/>
              </a:rPr>
              <a:t>v</a:t>
            </a:r>
            <a:r>
              <a:rPr lang="es-419" b="0" dirty="0"/>
              <a:t>ivo, redacte un nuevo correo electrónico y utilícelo para demostrar los consejos y trucos. </a:t>
            </a:r>
          </a:p>
          <a:p>
            <a:pPr lvl="0"/>
            <a:endParaRPr lang="es-419" sz="1200" b="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dirty="0"/>
              <a:t>Consejos y trucos: Los revisaremos rápidamente. Consulte el Folleto del alumno para repasar en cualquier momento.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dirty="0"/>
          </a:p>
          <a:p>
            <a:r>
              <a:rPr lang="es-419" sz="1200" kern="1200" dirty="0">
                <a:solidFill>
                  <a:schemeClr val="tx1"/>
                </a:solidFill>
                <a:effectLst/>
                <a:latin typeface="+mn-lt"/>
                <a:ea typeface="+mn-ea"/>
                <a:cs typeface="+mn-cs"/>
              </a:rPr>
              <a:t>¿Sabía que no tiene que terminar un correo electrónico por completo de una sola vez antes de enviarlo? </a:t>
            </a:r>
            <a:r>
              <a:rPr lang="es-419" b="0" i="0" dirty="0">
                <a:solidFill>
                  <a:schemeClr val="tx1"/>
                </a:solidFill>
              </a:rPr>
              <a:t>Un borrador es una </a:t>
            </a:r>
            <a:r>
              <a:rPr lang="es-419" dirty="0">
                <a:solidFill>
                  <a:schemeClr val="tx1"/>
                </a:solidFill>
              </a:rPr>
              <a:t>copia guardada de un correo electrónico que no ha completado. Puede editarla y enviarla más tarde.</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Para ello, inicie un nuevo mensaje. A medida que escribe, Gmail comienza a guardar el borrador automáticamente. La carpeta "Draft" (Borrador) en el lado derecho le mostrará cuántos mensajes hay en ella.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Cuando necesite detenerse, no tiene que hacer nada más que cerrar el mensaje. Incluso puede cerrar sesión en Gmail y abandonar su computadora. El borrador seguirá esperándole la próxima vez que inicie sesión.</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Cuando esté listo para terminar el mensaje, haga clic en "Drafts" (Borradores). El correo electrónico de borrador incluye la palabra "Draft" (Borrador) en el lado izquierdo, por lo que está claro que el correo electrónico aún no se ha enviado.</a:t>
            </a:r>
            <a:r>
              <a:rPr lang="es-419" dirty="0">
                <a:effectLst/>
              </a:rPr>
              <a:t> Simplemente, haga clic en el correo electrónico y comience a escribir.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s-419" dirty="0"/>
          </a:p>
        </p:txBody>
      </p:sp>
    </p:spTree>
    <p:extLst>
      <p:ext uri="{BB962C8B-B14F-4D97-AF65-F5344CB8AC3E}">
        <p14:creationId xmlns:p14="http://schemas.microsoft.com/office/powerpoint/2010/main" val="36381299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b="0" kern="1200" dirty="0">
                <a:solidFill>
                  <a:schemeClr val="tx1"/>
                </a:solidFill>
                <a:effectLst/>
                <a:latin typeface="+mn-lt"/>
                <a:ea typeface="+mn-ea"/>
                <a:cs typeface="+mn-cs"/>
              </a:rPr>
              <a:t>Los archivos adjuntos son a</a:t>
            </a:r>
            <a:r>
              <a:rPr lang="es-419" sz="1200" kern="1200" dirty="0">
                <a:solidFill>
                  <a:schemeClr val="tx1"/>
                </a:solidFill>
                <a:effectLst/>
                <a:latin typeface="+mn-lt"/>
                <a:ea typeface="+mn-ea"/>
                <a:cs typeface="+mn-cs"/>
              </a:rPr>
              <a:t>rchivos incluidos como parte del correo electrónico.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Si desea enviar un archivo, como una imagen, un video o un documento a alguien, puede hacerlo mediante el correo electrónico. Puede adjuntar muchos archivos a un solo mensaje, pero a veces hay un límite en el tamaño de los archivos que puede enviar.</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Para enviar un archivo adjunto, haga clic en el ícono del sujetapapeles para adjuntar el archivo o los archivos a su correo electrónico. Una vez que se adjuntan los archivos, puede enviar el correo electrónico.</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Las personas también le pueden enviar archivos. Solo abra los archivos adjuntos de personas en las que confíe. Como analizamos anteriormente, a veces recibirá correos electrónicos no deseados maliciosos que incluyen un enlace o un archivo adjunto. Si el remitente es alguien que no conoce y en quien no confía, o si algo parece sospechoso en el mensaje, es mejor eliminar el correo electrónico y no abrir el enlace o el archivo adjunto. Abrir enlaces maliciosos y descargar archivos adjuntos puede propagar un virus a su computadora.</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está realizando una demostración en vivo de cómo agregar un archivo adjunto a un correo electrónico, asegúrese de tener un archivo para adjuntar. Hay un archivo llamado “School Party” (</a:t>
            </a:r>
            <a:r>
              <a:rPr lang="es-ES" sz="1200" kern="1200" dirty="0">
                <a:solidFill>
                  <a:schemeClr val="tx1"/>
                </a:solidFill>
                <a:effectLst/>
                <a:latin typeface="+mn-lt"/>
                <a:ea typeface="+mn-ea"/>
                <a:cs typeface="+mn-cs"/>
              </a:rPr>
              <a:t>Fiesta de escuela</a:t>
            </a:r>
            <a:r>
              <a:rPr lang="es-419" sz="1200" i="0" kern="1200" dirty="0">
                <a:solidFill>
                  <a:schemeClr val="tx1"/>
                </a:solidFill>
                <a:effectLst/>
                <a:latin typeface="+mn-lt"/>
                <a:ea typeface="+mn-ea"/>
                <a:cs typeface="+mn-cs"/>
              </a:rPr>
              <a:t>) incluido como parte de los materiales del instructor que puede usar para este propósito. Asegúrese de descargar el archivo a su computadora antes del taller.</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s-419" dirty="0"/>
          </a:p>
        </p:txBody>
      </p:sp>
    </p:spTree>
    <p:extLst>
      <p:ext uri="{BB962C8B-B14F-4D97-AF65-F5344CB8AC3E}">
        <p14:creationId xmlns:p14="http://schemas.microsoft.com/office/powerpoint/2010/main" val="420304421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Cuando responde un mensaje, solo la persona que le envió el correo electrónico recibirá una respuesta. </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s-419" dirty="0"/>
          </a:p>
        </p:txBody>
      </p:sp>
    </p:spTree>
    <p:extLst>
      <p:ext uri="{BB962C8B-B14F-4D97-AF65-F5344CB8AC3E}">
        <p14:creationId xmlns:p14="http://schemas.microsoft.com/office/powerpoint/2010/main" val="40126256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Si desea responder un correo electrónico que incluye varios destinatarios, puede hacer clic en "Reply" (Responder) o "Reply All" (Responder a todos). "Reply" (Responder) envía el correo electrónico solo a la persona que le envió el mensaje. Si hace clic en "Reply All" (Responder a todos), el mensaje irá a todos los correos electrónicos que se incluyan en los campos "To" (Para), "CC" y “BCC".</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s-419" dirty="0"/>
          </a:p>
        </p:txBody>
      </p:sp>
    </p:spTree>
    <p:extLst>
      <p:ext uri="{BB962C8B-B14F-4D97-AF65-F5344CB8AC3E}">
        <p14:creationId xmlns:p14="http://schemas.microsoft.com/office/powerpoint/2010/main" val="21891567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Hay ocasiones en que usted recibe un correo electrónico y desea compartirlo con otras personas. A esto se le llama reenviar.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Para hacer esto, haga clic en el botón "Forward" (Reenviar). Ingrese la dirección de correo electrónico de la persona o las personas a las que desea enviarlo. También puede introducir un mensaje si lo desea. Luego, haga clic en "Send" (Enviar). El mensaje original junto con su nota, si agregó una, irá a la persona que identificó en el campo "To" (Para). </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s-419" dirty="0"/>
          </a:p>
        </p:txBody>
      </p:sp>
    </p:spTree>
    <p:extLst>
      <p:ext uri="{BB962C8B-B14F-4D97-AF65-F5344CB8AC3E}">
        <p14:creationId xmlns:p14="http://schemas.microsoft.com/office/powerpoint/2010/main" val="1400486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kern="1200" dirty="0">
                <a:solidFill>
                  <a:schemeClr val="tx1"/>
                </a:solidFill>
                <a:effectLst/>
                <a:latin typeface="+mn-lt"/>
                <a:ea typeface="+mn-ea"/>
                <a:cs typeface="+mn-cs"/>
              </a:rPr>
              <a:t>Echemos un vistazo al campo </a:t>
            </a:r>
            <a:r>
              <a:rPr lang="es-419" sz="1200" b="0" kern="1200" dirty="0">
                <a:solidFill>
                  <a:schemeClr val="tx1"/>
                </a:solidFill>
                <a:effectLst/>
                <a:latin typeface="+mn-lt"/>
                <a:ea typeface="+mn-ea"/>
                <a:cs typeface="+mn-cs"/>
              </a:rPr>
              <a:t>CC</a:t>
            </a:r>
            <a:r>
              <a:rPr lang="es-419" sz="1200" kern="1200" dirty="0">
                <a:solidFill>
                  <a:schemeClr val="tx1"/>
                </a:solidFill>
                <a:effectLst/>
                <a:latin typeface="+mn-lt"/>
                <a:ea typeface="+mn-ea"/>
                <a:cs typeface="+mn-cs"/>
              </a:rPr>
              <a:t>, que significa "Carbon Copy" (Copia). También puede pensar de este como una “copia de cortesía”.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Puede escribir direcciones de correo electrónico en el campo CC como lo hace en el campo "To", pero estos se utilizan por diferentes motivos.</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El campo "To" debe usarse para la audiencia principal de un mensaje. El campo "Cc" se utiliza para otras personas a las que usted quisiera notificar que se envió el mensaje. Por ejemplo, en el trabajo podría poner a su supervisor en el campo CC para informarle que se está realizando una conversación. </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está realizando una demostración en vivo, agregue la dirección de su cuenta de correo electrónico de demostración a los campos "To" (Para) y "CC". No envíe el mensaje. En su lugar, pase a la siguiente diapositiva. </a:t>
            </a: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s-419" dirty="0"/>
          </a:p>
        </p:txBody>
      </p:sp>
    </p:spTree>
    <p:extLst>
      <p:ext uri="{BB962C8B-B14F-4D97-AF65-F5344CB8AC3E}">
        <p14:creationId xmlns:p14="http://schemas.microsoft.com/office/powerpoint/2010/main" val="2988497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Señale las partes de un correo electrónico en la pantalla.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Al igual que la dirección de una calle en un sobre, la dirección de correo electrónico debe escribirse correctamente o la otra persona no recibirá su correo. Una dirección de correo electrónico siempre tendrá dos partes principales, que están conectadas por el símbolo "arroba".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La segunda parte de la dirección de correo electrónico es el lugar. Podría ser el nombre de un proveedor de correo electrónico, la organización para la que trabaja la persona o un sitio web al que está asociada la persona.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dirty="0"/>
          </a:p>
        </p:txBody>
      </p:sp>
    </p:spTree>
    <p:extLst>
      <p:ext uri="{BB962C8B-B14F-4D97-AF65-F5344CB8AC3E}">
        <p14:creationId xmlns:p14="http://schemas.microsoft.com/office/powerpoint/2010/main" val="369671231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El campo </a:t>
            </a:r>
            <a:r>
              <a:rPr lang="es-419" sz="1200" b="0" kern="1200" dirty="0">
                <a:solidFill>
                  <a:schemeClr val="tx1"/>
                </a:solidFill>
                <a:effectLst/>
                <a:latin typeface="+mn-lt"/>
                <a:ea typeface="+mn-ea"/>
                <a:cs typeface="+mn-cs"/>
              </a:rPr>
              <a:t>BCC</a:t>
            </a:r>
            <a:r>
              <a:rPr lang="es-419" sz="1200" kern="1200" dirty="0">
                <a:solidFill>
                  <a:schemeClr val="tx1"/>
                </a:solidFill>
                <a:effectLst/>
                <a:latin typeface="+mn-lt"/>
                <a:ea typeface="+mn-ea"/>
                <a:cs typeface="+mn-cs"/>
              </a:rPr>
              <a:t> también se conoce como "Blind Carbon Copy" (Copia oculta). Es muy similar al campo CC. La diferencia con "Bcc" es que las personas que reciben el correo electrónico no pueden ver quién está en el campo "Bcc". Una vez que se envía el correo electrónico, solo el remitente puede ver todos los destinatarios, incluidos los destinatarios de BCC, en la carpeta "Sent" (Enviados).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está haciendo una demostración en vivo, agregue una BCC usando la dirección de su cuenta de demostración. Luego, envíe el correo electrónico y muestre el ejemplo en la bandeja de entrada para demostrar que CC es visible y BCC no es visible para los demás destinatarios. Después de eso, verifique la carpeta "Sent" (Enviados) y muestre que solo el remitente puede ver a todos los destinatarios.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s-419" dirty="0"/>
          </a:p>
        </p:txBody>
      </p:sp>
    </p:spTree>
    <p:extLst>
      <p:ext uri="{BB962C8B-B14F-4D97-AF65-F5344CB8AC3E}">
        <p14:creationId xmlns:p14="http://schemas.microsoft.com/office/powerpoint/2010/main" val="2194439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Para recapitular:</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Poner un correo electrónico en el campo CC le permite al destinatario saber que es una copia de cortesía para sus registros y que, a menudo, no necesita responder ni tomar ninguna acción. </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El uso del campo BCC mantiene la dirección de correo electrónico privada. </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Puede usar varias direcciones de correo electrónico en los tres campos ("To" [Para], "CC" y "BCC") cada vez que envíe un mensaje. </a:t>
            </a:r>
          </a:p>
          <a:p>
            <a:pPr marL="171450" indent="-171450">
              <a:buFont typeface="Arial" panose="020B0604020202020204" pitchFamily="34" charset="0"/>
              <a:buChar cha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¿Puede pensar en una ocasión en que estos consejos y trucos le serían útiles?</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revise las preguntas en el "lugar de estacionamiento". Para obtener más información sobre lo que es el lugar de estacionamiento, consulte la sección "Antes de que comience el taller" en este documento. Si no hay preguntas en el lugar de estacionamiento, pregunte a los alumnos si tienen alguna pregunta antes de pasar a la actividad.</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s-419" dirty="0"/>
          </a:p>
        </p:txBody>
      </p:sp>
    </p:spTree>
    <p:extLst>
      <p:ext uri="{BB962C8B-B14F-4D97-AF65-F5344CB8AC3E}">
        <p14:creationId xmlns:p14="http://schemas.microsoft.com/office/powerpoint/2010/main" val="17292344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s-419" sz="1200" kern="1200" dirty="0">
                <a:solidFill>
                  <a:schemeClr val="tx1"/>
                </a:solidFill>
                <a:effectLst/>
                <a:latin typeface="+mn-lt"/>
                <a:ea typeface="+mn-ea"/>
                <a:cs typeface="+mn-cs"/>
              </a:rPr>
              <a:t>"Practiquemos lo que ha aprendido". </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También puede: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Iniciar la sección de práctica en línea haciendo clic en el enlace "Introducción al correo electrónico 2: más allá de lo básico" en la diapositiva</a:t>
            </a:r>
            <a:br>
              <a:rPr lang="en-US" i="0" dirty="0"/>
            </a:br>
            <a:r>
              <a:rPr lang="es-419" dirty="0"/>
              <a:t>O </a:t>
            </a:r>
            <a:r>
              <a:rPr lang="es-419" b="0" dirty="0"/>
              <a:t>Preguntar a los alumnos si preferirían una demostración para seguir estas instrucciones, las cuales se enumeran también en la Hoja de actividades del alumno.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En la barra de direcciones del explorador web, ingrese </a:t>
            </a:r>
            <a:r>
              <a:rPr lang="es-419" sz="1200" u="sng" kern="1200" dirty="0">
                <a:solidFill>
                  <a:schemeClr val="tx1"/>
                </a:solidFill>
                <a:effectLst/>
                <a:latin typeface="+mn-lt"/>
                <a:ea typeface="+mn-ea"/>
                <a:cs typeface="+mn-cs"/>
              </a:rPr>
              <a:t>https://www.digitallearn.org/ </a:t>
            </a:r>
            <a:r>
              <a:rPr lang="es-419" sz="1200" kern="1200" dirty="0">
                <a:solidFill>
                  <a:schemeClr val="tx1"/>
                </a:solidFill>
                <a:effectLst/>
                <a:latin typeface="+mn-lt"/>
                <a:ea typeface="+mn-ea"/>
                <a:cs typeface="+mn-cs"/>
              </a:rPr>
              <a:t>&gt; Haga clic en “Introducción al correo electrónico 2: más allá de lo básico”  &gt; Haga clic en "Práctica"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O </a:t>
            </a:r>
            <a:r>
              <a:rPr lang="es-419" sz="1200" i="0" kern="1200" dirty="0">
                <a:solidFill>
                  <a:schemeClr val="tx1"/>
                </a:solidFill>
                <a:effectLst/>
                <a:latin typeface="+mn-lt"/>
                <a:ea typeface="+mn-ea"/>
                <a:cs typeface="+mn-cs"/>
              </a:rPr>
              <a:t>Use las siguientes cuatro diapositivas para revisar lo que los estudiantes han aprendido en la sección Conceptos básicos del correo electrónico.</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i="0" kern="1200" dirty="0">
                <a:solidFill>
                  <a:schemeClr val="tx1"/>
                </a:solidFill>
                <a:effectLst/>
                <a:latin typeface="+mn-lt"/>
                <a:ea typeface="+mn-ea"/>
                <a:cs typeface="+mn-cs"/>
              </a:rPr>
              <a:t>Los alumnos deben seguirlo a medida que aborda cada pregunta. Haga que participen pidiéndoles que digan las respuestas en voz alta. Luego, confirme las respuestas correctas.</a:t>
            </a:r>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s-419" dirty="0"/>
          </a:p>
        </p:txBody>
      </p:sp>
    </p:spTree>
    <p:extLst>
      <p:ext uri="{BB962C8B-B14F-4D97-AF65-F5344CB8AC3E}">
        <p14:creationId xmlns:p14="http://schemas.microsoft.com/office/powerpoint/2010/main" val="168441588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el resto de la sección "Consejos y trucos" (diapositivas 73 a 78), use PowerPoint o haga una demostración en vivo. </a:t>
            </a:r>
            <a:br>
              <a:rPr lang="en-US" sz="1200" kern="1200" dirty="0">
                <a:solidFill>
                  <a:schemeClr val="tx1"/>
                </a:solidFill>
                <a:effectLst/>
                <a:latin typeface="+mn-lt"/>
                <a:ea typeface="+mn-ea"/>
                <a:cs typeface="+mn-cs"/>
              </a:rPr>
            </a:br>
            <a:endParaRPr lang="es-419" sz="1200" b="1" kern="1200" dirty="0">
              <a:solidFill>
                <a:schemeClr val="tx1"/>
              </a:solidFill>
              <a:effectLst/>
              <a:latin typeface="+mn-lt"/>
              <a:ea typeface="+mn-ea"/>
              <a:cs typeface="+mn-cs"/>
            </a:endParaRPr>
          </a:p>
          <a:p>
            <a:pPr lvl="0"/>
            <a:r>
              <a:rPr lang="es-419" b="0" dirty="0">
                <a:solidFill>
                  <a:schemeClr val="bg1"/>
                </a:solidFill>
              </a:rPr>
              <a:t>¿Dónde debe hacer clic para agregar un archivo adjunto?</a:t>
            </a: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En el ícono del sujetapapeles</a:t>
            </a:r>
          </a:p>
          <a:p>
            <a:pPr lvl="0"/>
            <a:endParaRPr lang="es-419"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Señale el ícono del sujetapapeles.</a:t>
            </a:r>
            <a:endParaRPr lang="es-419" sz="1200" b="1" kern="1200" dirty="0">
              <a:solidFill>
                <a:schemeClr val="tx1"/>
              </a:solidFill>
              <a:effectLst/>
              <a:latin typeface="+mn-lt"/>
              <a:ea typeface="+mn-ea"/>
              <a:cs typeface="+mn-cs"/>
            </a:endParaRPr>
          </a:p>
          <a:p>
            <a:pPr lvl="0"/>
            <a:endParaRPr lang="es-419" sz="1200" b="0" kern="1200" dirty="0">
              <a:solidFill>
                <a:schemeClr val="tx1"/>
              </a:solidFill>
              <a:effectLst/>
              <a:latin typeface="+mn-lt"/>
              <a:ea typeface="+mn-ea"/>
              <a:cs typeface="+mn-cs"/>
            </a:endParaRPr>
          </a:p>
          <a:p>
            <a:pPr lvl="0"/>
            <a:endParaRPr lang="es-419" sz="1200" b="0" kern="1200" dirty="0">
              <a:solidFill>
                <a:schemeClr val="tx1"/>
              </a:solidFill>
              <a:effectLst/>
              <a:latin typeface="+mn-lt"/>
              <a:ea typeface="+mn-ea"/>
              <a:cs typeface="+mn-cs"/>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s-419" dirty="0"/>
          </a:p>
        </p:txBody>
      </p:sp>
    </p:spTree>
    <p:extLst>
      <p:ext uri="{BB962C8B-B14F-4D97-AF65-F5344CB8AC3E}">
        <p14:creationId xmlns:p14="http://schemas.microsoft.com/office/powerpoint/2010/main" val="29139055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lgn="l">
              <a:buNone/>
            </a:pPr>
            <a:r>
              <a:rPr lang="es-419" b="0" dirty="0">
                <a:solidFill>
                  <a:schemeClr val="bg1"/>
                </a:solidFill>
              </a:rPr>
              <a:t>Si desea responder a todos los que recibieron el mensaje, ¿qué opción debe elegir?</a:t>
            </a: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"Reply All" (Responder a todos)</a:t>
            </a:r>
          </a:p>
          <a:p>
            <a:pPr lvl="0"/>
            <a:endParaRPr lang="es-419" sz="1200" b="0" kern="1200" dirty="0">
              <a:solidFill>
                <a:schemeClr val="tx1"/>
              </a:solidFill>
              <a:effectLst/>
              <a:latin typeface="+mn-lt"/>
              <a:ea typeface="+mn-ea"/>
              <a:cs typeface="+mn-cs"/>
            </a:endParaRPr>
          </a:p>
          <a:p>
            <a:pPr lvl="0"/>
            <a:r>
              <a:rPr lang="es-419" dirty="0"/>
              <a:t>Si desea responder a todos los que recibieron un mensaje, debe hacer clic en "Reply All" (Responder a todos). Si selecciona "Reply" (Responder), el mensaje irá solo a la persona que envió el mensaje. Si selecciona "Forward" (Reenviar), puede enviar el mensaje a otras personas. </a:t>
            </a:r>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s-419" dirty="0"/>
          </a:p>
        </p:txBody>
      </p:sp>
    </p:spTree>
    <p:extLst>
      <p:ext uri="{BB962C8B-B14F-4D97-AF65-F5344CB8AC3E}">
        <p14:creationId xmlns:p14="http://schemas.microsoft.com/office/powerpoint/2010/main" val="11284336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lgn="l">
              <a:buNone/>
            </a:pPr>
            <a:r>
              <a:rPr lang="es-419" b="0" dirty="0">
                <a:solidFill>
                  <a:schemeClr val="bg1"/>
                </a:solidFill>
              </a:rPr>
              <a:t>Si envía una BCC a su madre en un correo electrónico, ¿verán sus amigos la dirección de correo electrónico de su madre cuando reciban el correo electrónico?</a:t>
            </a: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No. BCC significa copia oculta. Las </a:t>
            </a:r>
            <a:r>
              <a:rPr lang="es-419" sz="1200" kern="1200" dirty="0">
                <a:solidFill>
                  <a:schemeClr val="tx1"/>
                </a:solidFill>
                <a:effectLst/>
                <a:latin typeface="+mn-lt"/>
                <a:ea typeface="+mn-ea"/>
                <a:cs typeface="+mn-cs"/>
              </a:rPr>
              <a:t>personas que reciben el correo electrónico no pueden ver los nombres ni las direcciones de correo electrónico dentro del campo BCC.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s-419" dirty="0"/>
          </a:p>
        </p:txBody>
      </p:sp>
    </p:spTree>
    <p:extLst>
      <p:ext uri="{BB962C8B-B14F-4D97-AF65-F5344CB8AC3E}">
        <p14:creationId xmlns:p14="http://schemas.microsoft.com/office/powerpoint/2010/main" val="25432870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b="0" dirty="0"/>
              <a:t>Si desea finalizar un correo electrónico que comenzó ayer pero que no ha enviado, ¿dónde lo encontraría?  </a:t>
            </a: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En la carpeta "Drafts" (Borradores)</a:t>
            </a:r>
          </a:p>
          <a:p>
            <a:pPr lvl="0"/>
            <a:endParaRPr lang="es-419"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Señale el enlace "Drafts" (Borradores) en la pantalla.</a:t>
            </a:r>
            <a:endParaRPr lang="es-419" sz="1200" b="1" kern="1200" dirty="0">
              <a:solidFill>
                <a:schemeClr val="tx1"/>
              </a:solidFill>
              <a:effectLst/>
              <a:latin typeface="+mn-lt"/>
              <a:ea typeface="+mn-ea"/>
              <a:cs typeface="+mn-cs"/>
            </a:endParaRPr>
          </a:p>
          <a:p>
            <a:pPr lvl="0"/>
            <a:endParaRPr lang="es-419" sz="1200" b="0" kern="1200" dirty="0">
              <a:solidFill>
                <a:schemeClr val="tx1"/>
              </a:solidFill>
              <a:effectLst/>
              <a:latin typeface="+mn-lt"/>
              <a:ea typeface="+mn-ea"/>
              <a:cs typeface="+mn-cs"/>
            </a:endParaRPr>
          </a:p>
          <a:p>
            <a:pPr lvl="0"/>
            <a:endParaRPr lang="es-419" sz="1200" b="0" kern="1200" dirty="0">
              <a:solidFill>
                <a:schemeClr val="tx1"/>
              </a:solidFill>
              <a:effectLst/>
              <a:latin typeface="+mn-lt"/>
              <a:ea typeface="+mn-ea"/>
              <a:cs typeface="+mn-cs"/>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s-419" dirty="0"/>
          </a:p>
        </p:txBody>
      </p:sp>
    </p:spTree>
    <p:extLst>
      <p:ext uri="{BB962C8B-B14F-4D97-AF65-F5344CB8AC3E}">
        <p14:creationId xmlns:p14="http://schemas.microsoft.com/office/powerpoint/2010/main" val="9429795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0" dirty="0"/>
              <a:t>Después de leer este correo electrónico, usted decide que desea eliminarlo. ¿En qué ícono debe hacer clic para eliminar el mensaje?</a:t>
            </a: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En el ícono de la papelera</a:t>
            </a:r>
          </a:p>
          <a:p>
            <a:pPr lvl="0"/>
            <a:endParaRPr lang="es-419"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Señale el ícono de la papelera.</a:t>
            </a:r>
            <a:endParaRPr lang="es-419" sz="1200" b="1" kern="1200" dirty="0">
              <a:solidFill>
                <a:schemeClr val="tx1"/>
              </a:solidFill>
              <a:effectLst/>
              <a:latin typeface="+mn-lt"/>
              <a:ea typeface="+mn-ea"/>
              <a:cs typeface="+mn-cs"/>
            </a:endParaRPr>
          </a:p>
          <a:p>
            <a:pPr lvl="0"/>
            <a:endParaRPr lang="es-419" sz="1200" b="0" kern="1200" dirty="0">
              <a:solidFill>
                <a:schemeClr val="tx1"/>
              </a:solidFill>
              <a:effectLst/>
              <a:latin typeface="+mn-lt"/>
              <a:ea typeface="+mn-ea"/>
              <a:cs typeface="+mn-cs"/>
            </a:endParaRPr>
          </a:p>
          <a:p>
            <a:pPr lvl="0"/>
            <a:endParaRPr lang="es-419" sz="1200" b="0" kern="1200" dirty="0">
              <a:solidFill>
                <a:schemeClr val="tx1"/>
              </a:solidFill>
              <a:effectLst/>
              <a:latin typeface="+mn-lt"/>
              <a:ea typeface="+mn-ea"/>
              <a:cs typeface="+mn-cs"/>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s-419" dirty="0"/>
          </a:p>
        </p:txBody>
      </p:sp>
    </p:spTree>
    <p:extLst>
      <p:ext uri="{BB962C8B-B14F-4D97-AF65-F5344CB8AC3E}">
        <p14:creationId xmlns:p14="http://schemas.microsoft.com/office/powerpoint/2010/main" val="271899282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b="0" kern="1200" dirty="0">
                <a:solidFill>
                  <a:schemeClr val="tx1"/>
                </a:solidFill>
                <a:effectLst/>
                <a:latin typeface="+mn-lt"/>
                <a:ea typeface="+mn-ea"/>
                <a:cs typeface="+mn-cs"/>
              </a:rPr>
              <a:t>Ve </a:t>
            </a:r>
            <a:r>
              <a:rPr lang="es-419" b="0" dirty="0"/>
              <a:t>un correo electrónico de un remitente que no reconoce. ¡Parece demasiado bueno para ser cierto! ¿Qué debe hacer con el mensaje?</a:t>
            </a:r>
            <a:endParaRPr lang="es-419" b="0" dirty="0">
              <a:solidFill>
                <a:schemeClr val="bg1"/>
              </a:solidFill>
            </a:endParaRP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No abrirlo y marcarlo como no deseado.</a:t>
            </a:r>
          </a:p>
          <a:p>
            <a:pPr lvl="0"/>
            <a:endParaRPr lang="es-419" sz="1200" b="0" kern="1200" dirty="0">
              <a:solidFill>
                <a:schemeClr val="tx1"/>
              </a:solidFill>
              <a:effectLst/>
              <a:latin typeface="+mn-lt"/>
              <a:ea typeface="+mn-ea"/>
              <a:cs typeface="+mn-cs"/>
            </a:endParaRPr>
          </a:p>
          <a:p>
            <a:pPr lvl="0"/>
            <a:r>
              <a:rPr lang="es-419" dirty="0"/>
              <a:t>Un mensaje de alguien que no reconoce podría ser un mensaje no deseado. Es más seguro no abrir el mensaje y marcarlo como no deseado.</a:t>
            </a:r>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s-419" dirty="0"/>
          </a:p>
        </p:txBody>
      </p:sp>
    </p:spTree>
    <p:extLst>
      <p:ext uri="{BB962C8B-B14F-4D97-AF65-F5344CB8AC3E}">
        <p14:creationId xmlns:p14="http://schemas.microsoft.com/office/powerpoint/2010/main" val="41257978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buNone/>
            </a:pPr>
            <a:r>
              <a:rPr lang="es-419" dirty="0">
                <a:solidFill>
                  <a:schemeClr val="tx1"/>
                </a:solidFill>
              </a:rPr>
              <a:t>¡Felicitaciones, alumnos! Hoy han aprendido lo siguiente: </a:t>
            </a:r>
          </a:p>
          <a:p>
            <a:endParaRPr lang="es-419" sz="2000" b="1" dirty="0"/>
          </a:p>
          <a:p>
            <a:pPr marL="342900" indent="-342900">
              <a:buFont typeface="Arial" panose="020B0604020202020204" pitchFamily="34" charset="0"/>
              <a:buChar char="•"/>
            </a:pPr>
            <a:r>
              <a:rPr lang="es-419" sz="2000" b="0" dirty="0"/>
              <a:t>Las</a:t>
            </a:r>
            <a:r>
              <a:rPr lang="es-419" sz="2000" b="1" dirty="0"/>
              <a:t> </a:t>
            </a:r>
            <a:r>
              <a:rPr lang="es-419" sz="2000" dirty="0"/>
              <a:t>herramientas y aplicaciones necesarias para usar el correo electrónico</a:t>
            </a:r>
          </a:p>
          <a:p>
            <a:pPr marL="342900" indent="-342900">
              <a:buFont typeface="Arial" panose="020B0604020202020204" pitchFamily="34" charset="0"/>
              <a:buChar char="•"/>
            </a:pPr>
            <a:r>
              <a:rPr lang="es-419" sz="2000" b="0" strike="noStrike" dirty="0"/>
              <a:t>Las habilidades para realizar las </a:t>
            </a:r>
            <a:r>
              <a:rPr lang="es-419" sz="2000" dirty="0"/>
              <a:t>funciones básicas del correo electrónico, que incluyen:</a:t>
            </a:r>
          </a:p>
          <a:p>
            <a:pPr marL="800100" lvl="1" indent="-342900">
              <a:buFont typeface="Arial" panose="020B0604020202020204" pitchFamily="34" charset="0"/>
              <a:buChar char="•"/>
            </a:pPr>
            <a:r>
              <a:rPr lang="es-419" sz="2000" dirty="0"/>
              <a:t>Iniciar y cerrar sesión en una cuenta de correo electrónico</a:t>
            </a:r>
          </a:p>
          <a:p>
            <a:pPr marL="800100" lvl="1" indent="-342900">
              <a:buFont typeface="Arial" panose="020B0604020202020204" pitchFamily="34" charset="0"/>
              <a:buChar char="•"/>
            </a:pPr>
            <a:r>
              <a:rPr lang="es-419" sz="2000" dirty="0">
                <a:solidFill>
                  <a:srgbClr val="009FDB"/>
                </a:solidFill>
              </a:rPr>
              <a:t>Comunicarse a través del correo electrónico</a:t>
            </a:r>
          </a:p>
          <a:p>
            <a:pPr marL="800100" lvl="1" indent="-342900">
              <a:buFont typeface="Arial" panose="020B0604020202020204" pitchFamily="34" charset="0"/>
              <a:buChar char="•"/>
            </a:pPr>
            <a:r>
              <a:rPr lang="es-419" sz="2000" dirty="0"/>
              <a:t>Reconocer y gestionar el correo no deseado</a:t>
            </a:r>
          </a:p>
          <a:p>
            <a:pPr marL="800100" lvl="1" indent="-342900">
              <a:buFont typeface="Arial" panose="020B0604020202020204" pitchFamily="34" charset="0"/>
              <a:buChar char="•"/>
            </a:pPr>
            <a:r>
              <a:rPr lang="es-419" sz="2000" dirty="0"/>
              <a:t>Organizar y eliminar correos electrónicos</a:t>
            </a:r>
          </a:p>
          <a:p>
            <a:pPr marL="800100" lvl="1" indent="-342900">
              <a:buFont typeface="Arial" panose="020B0604020202020204" pitchFamily="34" charset="0"/>
              <a:buChar char="•"/>
            </a:pPr>
            <a:r>
              <a:rPr lang="es-419" sz="2000" dirty="0"/>
              <a:t>Buscar mensajes</a:t>
            </a:r>
          </a:p>
          <a:p>
            <a:pPr marL="342900" lvl="0" indent="-342900">
              <a:buFont typeface="Arial" panose="020B0604020202020204" pitchFamily="34" charset="0"/>
              <a:buChar char="•"/>
            </a:pPr>
            <a:r>
              <a:rPr lang="es-419" sz="2000" b="0" dirty="0"/>
              <a:t>Consejos y trucos del correo electrónico, que incluyen:</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2000" dirty="0">
                <a:solidFill>
                  <a:schemeClr val="tx1"/>
                </a:solidFill>
              </a:rPr>
              <a:t>Primeros pasos con Gmail</a:t>
            </a:r>
          </a:p>
          <a:p>
            <a:pPr marL="800100" lvl="1" indent="-342900">
              <a:buFont typeface="Arial" panose="020B0604020202020204" pitchFamily="34" charset="0"/>
              <a:buChar char="•"/>
            </a:pPr>
            <a:r>
              <a:rPr lang="es-419" sz="2000" dirty="0"/>
              <a:t>Usar la función "Draft" (Borrador) en el correo electrónico</a:t>
            </a:r>
          </a:p>
          <a:p>
            <a:pPr marL="800100" lvl="1" indent="-342900">
              <a:buFont typeface="Arial" panose="020B0604020202020204" pitchFamily="34" charset="0"/>
              <a:buChar char="•"/>
            </a:pPr>
            <a:r>
              <a:rPr lang="es-419" sz="2000" dirty="0"/>
              <a:t>Incluir archivos adjuntos</a:t>
            </a:r>
          </a:p>
          <a:p>
            <a:pPr marL="800100" lvl="1" indent="-342900">
              <a:buFont typeface="Arial" panose="020B0604020202020204" pitchFamily="34" charset="0"/>
              <a:buChar char="•"/>
            </a:pPr>
            <a:r>
              <a:rPr lang="es-419" sz="2000" dirty="0"/>
              <a:t>Cuándo usar "Responder", "Responder a todos" y "Reenviar"</a:t>
            </a:r>
          </a:p>
          <a:p>
            <a:pPr marL="800100" lvl="1" indent="-342900">
              <a:buFont typeface="Arial" panose="020B0604020202020204" pitchFamily="34" charset="0"/>
              <a:buChar char="•"/>
            </a:pPr>
            <a:r>
              <a:rPr lang="es-419" sz="2000" dirty="0"/>
              <a:t>Cómo usar "CC" y "BCC"</a:t>
            </a:r>
            <a:endParaRPr lang="es-419" sz="1200" kern="1200" dirty="0">
              <a:solidFill>
                <a:schemeClr val="tx1"/>
              </a:solidFill>
              <a:effectLst/>
              <a:latin typeface="+mn-lt"/>
              <a:ea typeface="+mn-ea"/>
              <a:cs typeface="+mn-cs"/>
            </a:endParaRPr>
          </a:p>
          <a:p>
            <a:endParaRPr lang="es-419" dirty="0"/>
          </a:p>
          <a:p>
            <a:r>
              <a:rPr lang="es-419" sz="1200" i="1" kern="1200" dirty="0">
                <a:solidFill>
                  <a:schemeClr val="tx1"/>
                </a:solidFill>
                <a:effectLst/>
                <a:latin typeface="+mn-lt"/>
                <a:ea typeface="+mn-ea"/>
                <a:cs typeface="+mn-cs"/>
              </a:rPr>
              <a:t>NOTA AL INSTRUCTOR: </a:t>
            </a:r>
            <a:r>
              <a:rPr lang="es-419" i="0" dirty="0"/>
              <a:t>Proporcione a cada alumno un Certificado de finalización. </a:t>
            </a:r>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s-419" dirty="0"/>
          </a:p>
        </p:txBody>
      </p:sp>
    </p:spTree>
    <p:extLst>
      <p:ext uri="{BB962C8B-B14F-4D97-AF65-F5344CB8AC3E}">
        <p14:creationId xmlns:p14="http://schemas.microsoft.com/office/powerpoint/2010/main" val="2330503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Para la primera parte de la sección "Registrarse para una cuenta de correo electrónico" (diapositivas 8 y 9), use PowerPoint o haga una demostración en vivo.</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Para enviar y recibir un correo electrónico, necesitará una cuenta de correo electrónico. En el taller de hoy, vamos a registrarnos para obtener una cuenta de correo electrónico de Gmail.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Para crear una cuenta de correo electrónico: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b="0" kern="1200" dirty="0">
              <a:solidFill>
                <a:schemeClr val="tx1"/>
              </a:solidFill>
              <a:effectLst/>
              <a:latin typeface="+mn-lt"/>
              <a:ea typeface="+mn-ea"/>
              <a:cs typeface="+mn-cs"/>
            </a:endParaRPr>
          </a:p>
          <a:p>
            <a:pPr marL="539496" indent="-457200">
              <a:buFont typeface="+mj-lt"/>
              <a:buAutoNum type="arabicPeriod"/>
            </a:pPr>
            <a:r>
              <a:rPr lang="es-419" b="0" dirty="0">
                <a:solidFill>
                  <a:schemeClr val="tx1"/>
                </a:solidFill>
              </a:rPr>
              <a:t>Abra un explorador web. Hoy usaremos </a:t>
            </a:r>
            <a:r>
              <a:rPr lang="es-419" b="1" dirty="0">
                <a:solidFill>
                  <a:schemeClr val="tx1"/>
                </a:solidFill>
              </a:rPr>
              <a:t>&lt;inserte el nombre del explorador aquí&gt;</a:t>
            </a:r>
            <a:r>
              <a:rPr lang="es-419" b="0" dirty="0">
                <a:solidFill>
                  <a:schemeClr val="tx1"/>
                </a:solidFill>
              </a:rPr>
              <a:t>.</a:t>
            </a:r>
            <a:br>
              <a:rPr lang="en-US" b="0" dirty="0">
                <a:solidFill>
                  <a:schemeClr val="tx1"/>
                </a:solidFill>
              </a:rPr>
            </a:br>
            <a:endParaRPr lang="es-419" b="0" dirty="0">
              <a:solidFill>
                <a:schemeClr val="tx1"/>
              </a:solidFill>
            </a:endParaRPr>
          </a:p>
          <a:p>
            <a:pPr marL="539496" indent="-457200">
              <a:buFont typeface="+mj-lt"/>
              <a:buAutoNum type="arabicPeriod"/>
            </a:pPr>
            <a:r>
              <a:rPr lang="es-419" sz="1600" b="0" dirty="0">
                <a:solidFill>
                  <a:schemeClr val="tx1"/>
                </a:solidFill>
              </a:rPr>
              <a:t>Vaya a gmail.com</a:t>
            </a:r>
            <a:r>
              <a:rPr lang="es-419" b="0" dirty="0">
                <a:solidFill>
                  <a:schemeClr val="tx1"/>
                </a:solidFill>
              </a:rPr>
              <a:t> en la barra de direcciones.</a:t>
            </a:r>
            <a:br>
              <a:rPr lang="en-US" b="0" dirty="0">
                <a:solidFill>
                  <a:schemeClr val="tx1"/>
                </a:solidFill>
              </a:rPr>
            </a:br>
            <a:endParaRPr lang="es-419" b="0" dirty="0">
              <a:solidFill>
                <a:schemeClr val="tx1"/>
              </a:solidFill>
            </a:endParaRPr>
          </a:p>
          <a:p>
            <a:pPr marL="539496" indent="-457200">
              <a:buFont typeface="+mj-lt"/>
              <a:buAutoNum type="arabicPeriod"/>
            </a:pPr>
            <a:r>
              <a:rPr lang="es-419" sz="1600" b="0" dirty="0">
                <a:solidFill>
                  <a:schemeClr val="tx1"/>
                </a:solidFill>
              </a:rPr>
              <a:t>Presione "Enter" (Intro) </a:t>
            </a:r>
            <a:r>
              <a:rPr lang="es-419" b="0" dirty="0">
                <a:solidFill>
                  <a:schemeClr val="tx1"/>
                </a:solidFill>
              </a:rPr>
              <a:t>para ir al sitio web de Gmail.</a:t>
            </a:r>
            <a:br>
              <a:rPr lang="en-US" b="0" dirty="0">
                <a:solidFill>
                  <a:schemeClr val="tx1"/>
                </a:solidFill>
              </a:rPr>
            </a:br>
            <a:endParaRPr lang="es-419" b="0" dirty="0">
              <a:solidFill>
                <a:schemeClr val="tx1"/>
              </a:solidFill>
            </a:endParaRPr>
          </a:p>
          <a:p>
            <a:pPr marL="539496" indent="-457200">
              <a:buFont typeface="+mj-lt"/>
              <a:buAutoNum type="arabicPeriod"/>
            </a:pPr>
            <a:r>
              <a:rPr lang="es-419" sz="1600" b="0" dirty="0">
                <a:solidFill>
                  <a:schemeClr val="tx1"/>
                </a:solidFill>
              </a:rPr>
              <a:t>Haga clic en "Create an account" (Crear una cuenta).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dirty="0"/>
          </a:p>
        </p:txBody>
      </p:sp>
    </p:spTree>
    <p:extLst>
      <p:ext uri="{BB962C8B-B14F-4D97-AF65-F5344CB8AC3E}">
        <p14:creationId xmlns:p14="http://schemas.microsoft.com/office/powerpoint/2010/main" val="101662442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Dirija a los alumnos a cursos adicionales que están disponibles. Dirija la atención de los alumnos a la dirección del sitio web que aparece en la diapositiva.</a:t>
            </a:r>
          </a:p>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s-419" dirty="0"/>
          </a:p>
        </p:txBody>
      </p:sp>
    </p:spTree>
    <p:extLst>
      <p:ext uri="{BB962C8B-B14F-4D97-AF65-F5344CB8AC3E}">
        <p14:creationId xmlns:p14="http://schemas.microsoft.com/office/powerpoint/2010/main" val="32187650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0" indent="0">
              <a:buFont typeface="Arial" panose="020B0604020202020204" pitchFamily="34" charset="0"/>
              <a:buNone/>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81</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dirty="0"/>
              <a:t>Al hacer clic en el enlace “Create an account" (Crear una cuenta), aparece un formulario. Si desea que el sitio web se muestre en un idioma que no sea inglés, puede cambiar el idioma usando el menú desplegable en la parte inferior.  Para completar este formulario, deberá ingresar su nombre y apellido. A continuación, deberá elegir un nombre de usuario y una contraseña.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dirty="0"/>
              <a:t>Si va a crear su cuenta de correo electrónico hoy, </a:t>
            </a:r>
            <a:r>
              <a:rPr lang="es-419" i="0" dirty="0"/>
              <a:t>usted</a:t>
            </a:r>
            <a:r>
              <a:rPr lang="es-419" sz="1200" i="0" kern="1200" dirty="0">
                <a:solidFill>
                  <a:schemeClr val="tx1"/>
                </a:solidFill>
                <a:effectLst/>
                <a:latin typeface="+mn-lt"/>
                <a:ea typeface="+mn-ea"/>
                <a:cs typeface="+mn-cs"/>
              </a:rPr>
              <a:t> necesitará acceso a un teléfono celular para completar el registro.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Señale el menú desplegable de idiomas. </a:t>
            </a: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dirty="0"/>
          </a:p>
        </p:txBody>
      </p:sp>
    </p:spTree>
    <p:extLst>
      <p:ext uri="{BB962C8B-B14F-4D97-AF65-F5344CB8AC3E}">
        <p14:creationId xmlns:p14="http://schemas.microsoft.com/office/powerpoint/2010/main" val="1861225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9/25/22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9/25/22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9/25/22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9/25/22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9/25/22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9/25/22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9/25/22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9/25/22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9/25/22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9/25/22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9/25/22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9/25/22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www.gmail.com/"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hyperlink" Target="http://www.gmail.com/"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72.xml.rels><?xml version="1.0" encoding="UTF-8" standalone="yes"?>
<Relationships xmlns="http://schemas.openxmlformats.org/package/2006/relationships"><Relationship Id="rId3" Type="http://schemas.openxmlformats.org/officeDocument/2006/relationships/hyperlink" Target="https://www.digitallearn.org/courses/introduccion-al-correo-electronico-2-nuevo/lessons/practica-25a263ff-caaf-46ff-84d4-57144fbd43ab" TargetMode="External"/><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231886" y="3878847"/>
            <a:ext cx="5410200" cy="1333500"/>
          </a:xfrm>
        </p:spPr>
        <p:txBody>
          <a:bodyPr>
            <a:noAutofit/>
          </a:bodyPr>
          <a:lstStyle/>
          <a:p>
            <a:r>
              <a:rPr lang="es-419" dirty="0"/>
              <a:t>Nombre del instructor voluntario:</a:t>
            </a:r>
          </a:p>
          <a:p>
            <a:r>
              <a:rPr lang="es-419" dirty="0"/>
              <a:t>Afiliación del instructor:</a:t>
            </a:r>
          </a:p>
          <a:p>
            <a:r>
              <a:rPr lang="es-419" dirty="0"/>
              <a:t>Nombre del lugar: </a:t>
            </a: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178884"/>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5257800"/>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Su</a:t>
            </a:r>
            <a:r>
              <a:rPr lang="en-US" sz="1600" dirty="0"/>
              <a:t> </a:t>
            </a:r>
            <a:r>
              <a:rPr lang="en-US" sz="1600" dirty="0" err="1"/>
              <a:t>logotipo</a:t>
            </a:r>
            <a:r>
              <a:rPr lang="en-US" sz="1600" dirty="0"/>
              <a:t> </a:t>
            </a:r>
            <a:r>
              <a:rPr lang="en-US" sz="1600" dirty="0" err="1"/>
              <a:t>aquí</a:t>
            </a:r>
            <a:endParaRPr lang="en-US" sz="1600" dirty="0"/>
          </a:p>
        </p:txBody>
      </p:sp>
      <p:sp>
        <p:nvSpPr>
          <p:cNvPr id="10" name="Title 2">
            <a:extLst>
              <a:ext uri="{FF2B5EF4-FFF2-40B4-BE49-F238E27FC236}">
                <a16:creationId xmlns:a16="http://schemas.microsoft.com/office/drawing/2014/main" id="{9CF6C645-9F83-7529-8022-7FD94FAC25CF}"/>
              </a:ext>
            </a:extLst>
          </p:cNvPr>
          <p:cNvSpPr txBox="1">
            <a:spLocks/>
          </p:cNvSpPr>
          <p:nvPr/>
        </p:nvSpPr>
        <p:spPr bwMode="auto">
          <a:xfrm>
            <a:off x="221276" y="2288761"/>
            <a:ext cx="84582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fontScale="97500" lnSpcReduction="10000"/>
          </a:bodyPr>
          <a:lstStyle>
            <a:lvl1pPr algn="l" rtl="0" eaLnBrk="1" fontAlgn="base" hangingPunct="1">
              <a:spcBef>
                <a:spcPct val="0"/>
              </a:spcBef>
              <a:spcAft>
                <a:spcPct val="0"/>
              </a:spcAft>
              <a:defRPr sz="3300" kern="1200">
                <a:solidFill>
                  <a:schemeClr val="bg1"/>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s-419" sz="4800" dirty="0"/>
              <a:t>Conceptos básicos del correo electrónico</a:t>
            </a:r>
          </a:p>
        </p:txBody>
      </p:sp>
      <p:grpSp>
        <p:nvGrpSpPr>
          <p:cNvPr id="2" name="Group 1" descr="AT&amp;T Connected Learning and Public Library Assocation logos.">
            <a:extLst>
              <a:ext uri="{FF2B5EF4-FFF2-40B4-BE49-F238E27FC236}">
                <a16:creationId xmlns:a16="http://schemas.microsoft.com/office/drawing/2014/main" id="{6D70DCC3-2DBA-23B5-E648-FD647A354984}"/>
              </a:ext>
            </a:extLst>
          </p:cNvPr>
          <p:cNvGrpSpPr/>
          <p:nvPr/>
        </p:nvGrpSpPr>
        <p:grpSpPr>
          <a:xfrm>
            <a:off x="0" y="5930000"/>
            <a:ext cx="9220200" cy="806783"/>
            <a:chOff x="0" y="5791200"/>
            <a:chExt cx="9220200" cy="806783"/>
          </a:xfrm>
        </p:grpSpPr>
        <p:pic>
          <p:nvPicPr>
            <p:cNvPr id="5" name="Picture 4">
              <a:extLst>
                <a:ext uri="{FF2B5EF4-FFF2-40B4-BE49-F238E27FC236}">
                  <a16:creationId xmlns:a16="http://schemas.microsoft.com/office/drawing/2014/main" id="{2FE7664B-9AB3-CB7D-A770-5632C8C8530E}"/>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6" name="Straight Connector 5">
              <a:extLst>
                <a:ext uri="{FF2B5EF4-FFF2-40B4-BE49-F238E27FC236}">
                  <a16:creationId xmlns:a16="http://schemas.microsoft.com/office/drawing/2014/main" id="{8D51C83F-B10D-6555-7114-42724E8FD1EE}"/>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10</a:t>
            </a:fld>
            <a:endParaRPr lang="es-419"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716024"/>
            <a:ext cx="5506968" cy="569976"/>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b="1" dirty="0">
                <a:solidFill>
                  <a:schemeClr val="tx1"/>
                </a:solidFill>
                <a:latin typeface="+mn-lt"/>
              </a:rPr>
              <a:t>Seleccionar un nombre de usuario</a:t>
            </a:r>
            <a:endParaRPr lang="es-419" dirty="0">
              <a:solidFill>
                <a:schemeClr val="tx1"/>
              </a:solidFill>
              <a:latin typeface="+mn-lt"/>
            </a:endParaRPr>
          </a:p>
          <a:p>
            <a:pPr marL="82296" indent="0">
              <a:buFont typeface="Georgia"/>
              <a:buNone/>
            </a:pPr>
            <a:endParaRPr lang="es-419" dirty="0">
              <a:solidFill>
                <a:schemeClr val="tx1"/>
              </a:solidFill>
            </a:endParaRPr>
          </a:p>
        </p:txBody>
      </p:sp>
      <p:grpSp>
        <p:nvGrpSpPr>
          <p:cNvPr id="9" name="Group 8">
            <a:extLst>
              <a:ext uri="{FF2B5EF4-FFF2-40B4-BE49-F238E27FC236}">
                <a16:creationId xmlns:a16="http://schemas.microsoft.com/office/drawing/2014/main" id="{8C81359F-04A6-7245-1B73-B48BB96E91B3}"/>
              </a:ext>
            </a:extLst>
          </p:cNvPr>
          <p:cNvGrpSpPr/>
          <p:nvPr/>
        </p:nvGrpSpPr>
        <p:grpSpPr>
          <a:xfrm>
            <a:off x="764032" y="2464966"/>
            <a:ext cx="6271768" cy="659234"/>
            <a:chOff x="764032" y="2151296"/>
            <a:chExt cx="6271768" cy="659234"/>
          </a:xfrm>
        </p:grpSpPr>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159000"/>
              <a:ext cx="5814568" cy="6515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dirty="0">
                  <a:solidFill>
                    <a:schemeClr val="tx1"/>
                  </a:solidFill>
                  <a:latin typeface="+mn-lt"/>
                </a:rPr>
                <a:t>El nombre de usuario debe ser único</a:t>
              </a:r>
            </a:p>
            <a:p>
              <a:pPr marL="82296" indent="0">
                <a:buNone/>
              </a:pPr>
              <a:endParaRPr lang="es-419" dirty="0">
                <a:solidFill>
                  <a:schemeClr val="tx1"/>
                </a:solidFill>
              </a:endParaRP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151296"/>
              <a:ext cx="457200" cy="457200"/>
            </a:xfrm>
            <a:prstGeom prst="rect">
              <a:avLst/>
            </a:prstGeom>
          </p:spPr>
        </p:pic>
      </p:grpSp>
      <p:grpSp>
        <p:nvGrpSpPr>
          <p:cNvPr id="5" name="Group 4">
            <a:extLst>
              <a:ext uri="{FF2B5EF4-FFF2-40B4-BE49-F238E27FC236}">
                <a16:creationId xmlns:a16="http://schemas.microsoft.com/office/drawing/2014/main" id="{2BB187F0-3019-A83E-FB93-8BFBF505F509}"/>
              </a:ext>
            </a:extLst>
          </p:cNvPr>
          <p:cNvGrpSpPr/>
          <p:nvPr/>
        </p:nvGrpSpPr>
        <p:grpSpPr>
          <a:xfrm>
            <a:off x="764032" y="3228785"/>
            <a:ext cx="7008368" cy="733615"/>
            <a:chOff x="764032" y="2844737"/>
            <a:chExt cx="7008368" cy="733615"/>
          </a:xfrm>
        </p:grpSpPr>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920937"/>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2844737"/>
              <a:ext cx="6779768"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s-419" sz="2100" dirty="0">
                  <a:solidFill>
                    <a:schemeClr val="tx1"/>
                  </a:solidFill>
                  <a:latin typeface="+mn-lt"/>
                </a:rPr>
                <a:t>Es posible que deba agregarle números u otros factores de identificación</a:t>
              </a:r>
            </a:p>
            <a:p>
              <a:pPr marL="82296" indent="0">
                <a:buNone/>
              </a:pPr>
              <a:endParaRPr lang="es-419" dirty="0">
                <a:solidFill>
                  <a:schemeClr val="tx1"/>
                </a:solidFill>
              </a:endParaRPr>
            </a:p>
          </p:txBody>
        </p:sp>
      </p:grpSp>
      <p:grpSp>
        <p:nvGrpSpPr>
          <p:cNvPr id="2" name="Group 1">
            <a:extLst>
              <a:ext uri="{FF2B5EF4-FFF2-40B4-BE49-F238E27FC236}">
                <a16:creationId xmlns:a16="http://schemas.microsoft.com/office/drawing/2014/main" id="{1ED7FF22-9681-D92F-0E08-856BA19D1B50}"/>
              </a:ext>
            </a:extLst>
          </p:cNvPr>
          <p:cNvGrpSpPr/>
          <p:nvPr/>
        </p:nvGrpSpPr>
        <p:grpSpPr>
          <a:xfrm>
            <a:off x="764032" y="4192229"/>
            <a:ext cx="8198104" cy="760771"/>
            <a:chOff x="764032" y="3758673"/>
            <a:chExt cx="8198104" cy="760771"/>
          </a:xfrm>
        </p:grpSpPr>
        <p:pic>
          <p:nvPicPr>
            <p:cNvPr id="12" name="Picture 11">
              <a:extLst>
                <a:ext uri="{FF2B5EF4-FFF2-40B4-BE49-F238E27FC236}">
                  <a16:creationId xmlns:a16="http://schemas.microsoft.com/office/drawing/2014/main" id="{9B16040A-6317-0E4E-B5CA-15FED47F14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3758673"/>
              <a:ext cx="457200" cy="457200"/>
            </a:xfrm>
            <a:prstGeom prst="rect">
              <a:avLst/>
            </a:prstGeom>
          </p:spPr>
        </p:pic>
        <p:sp>
          <p:nvSpPr>
            <p:cNvPr id="13" name="Content Placeholder 1">
              <a:extLst>
                <a:ext uri="{FF2B5EF4-FFF2-40B4-BE49-F238E27FC236}">
                  <a16:creationId xmlns:a16="http://schemas.microsoft.com/office/drawing/2014/main" id="{9AE37E7C-2B5F-584B-B73E-62020B6A47E1}"/>
                </a:ext>
              </a:extLst>
            </p:cNvPr>
            <p:cNvSpPr txBox="1">
              <a:spLocks/>
            </p:cNvSpPr>
            <p:nvPr/>
          </p:nvSpPr>
          <p:spPr>
            <a:xfrm>
              <a:off x="1018032" y="3785829"/>
              <a:ext cx="7944104"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s-419" sz="2100" dirty="0">
                  <a:solidFill>
                    <a:schemeClr val="tx1"/>
                  </a:solidFill>
                  <a:latin typeface="+mn-lt"/>
                </a:rPr>
                <a:t>Seleccione un nombre de usuario que sea apropiado para compartir</a:t>
              </a:r>
            </a:p>
            <a:p>
              <a:pPr marL="82296" indent="0">
                <a:buNone/>
              </a:pPr>
              <a:endParaRPr lang="es-419" dirty="0">
                <a:solidFill>
                  <a:schemeClr val="tx1"/>
                </a:solidFill>
              </a:endParaRPr>
            </a:p>
          </p:txBody>
        </p:sp>
      </p:gr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09359" y="1114421"/>
            <a:ext cx="2404837" cy="1967595"/>
          </a:xfrm>
          <a:prstGeom prst="rect">
            <a:avLst/>
          </a:prstGeom>
        </p:spPr>
      </p:pic>
    </p:spTree>
    <p:extLst>
      <p:ext uri="{BB962C8B-B14F-4D97-AF65-F5344CB8AC3E}">
        <p14:creationId xmlns:p14="http://schemas.microsoft.com/office/powerpoint/2010/main" val="243709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11</a:t>
            </a:fld>
            <a:endParaRPr lang="es-419"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639824"/>
            <a:ext cx="7965936" cy="569976"/>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b="1" dirty="0">
                <a:solidFill>
                  <a:schemeClr val="tx1"/>
                </a:solidFill>
                <a:latin typeface="+mn-lt"/>
              </a:rPr>
              <a:t>Crear una contraseña</a:t>
            </a:r>
            <a:endParaRPr lang="es-419" dirty="0">
              <a:solidFill>
                <a:schemeClr val="tx1"/>
              </a:solidFill>
              <a:latin typeface="+mn-lt"/>
            </a:endParaRPr>
          </a:p>
          <a:p>
            <a:pPr marL="82296" indent="0">
              <a:buFont typeface="Georgia"/>
              <a:buNone/>
            </a:pPr>
            <a:endParaRPr lang="es-419" dirty="0">
              <a:solidFill>
                <a:schemeClr val="tx1"/>
              </a:solidFill>
            </a:endParaRPr>
          </a:p>
        </p:txBody>
      </p:sp>
      <p:grpSp>
        <p:nvGrpSpPr>
          <p:cNvPr id="20" name="Group 19">
            <a:extLst>
              <a:ext uri="{FF2B5EF4-FFF2-40B4-BE49-F238E27FC236}">
                <a16:creationId xmlns:a16="http://schemas.microsoft.com/office/drawing/2014/main" id="{DC4B2ADA-2B85-E020-5293-E62A71BFC6D0}"/>
              </a:ext>
            </a:extLst>
          </p:cNvPr>
          <p:cNvGrpSpPr/>
          <p:nvPr/>
        </p:nvGrpSpPr>
        <p:grpSpPr>
          <a:xfrm>
            <a:off x="780271" y="3048000"/>
            <a:ext cx="5696729" cy="651530"/>
            <a:chOff x="780271" y="2760922"/>
            <a:chExt cx="5696729" cy="651530"/>
          </a:xfrm>
        </p:grpSpPr>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760922"/>
              <a:ext cx="5255768" cy="651530"/>
            </a:xfrm>
            <a:prstGeom prst="rect">
              <a:avLst/>
            </a:prstGeom>
          </p:spPr>
          <p:txBody>
            <a:bodyPr vert="horz">
              <a:normAutofit fontScale="925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dirty="0">
                  <a:solidFill>
                    <a:schemeClr val="tx1"/>
                  </a:solidFill>
                  <a:latin typeface="+mn-lt"/>
                </a:rPr>
                <a:t>Debe tener un mínimo de ocho caracteres.</a:t>
              </a:r>
            </a:p>
            <a:p>
              <a:pPr marL="82296" indent="0">
                <a:buNone/>
              </a:pPr>
              <a:endParaRPr lang="es-419" dirty="0">
                <a:solidFill>
                  <a:schemeClr val="tx1"/>
                </a:solidFill>
              </a:endParaRP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0271" y="2771722"/>
              <a:ext cx="457200" cy="457200"/>
            </a:xfrm>
            <a:prstGeom prst="rect">
              <a:avLst/>
            </a:prstGeom>
          </p:spPr>
        </p:pic>
      </p:grpSp>
      <p:grpSp>
        <p:nvGrpSpPr>
          <p:cNvPr id="9" name="Group 8">
            <a:extLst>
              <a:ext uri="{FF2B5EF4-FFF2-40B4-BE49-F238E27FC236}">
                <a16:creationId xmlns:a16="http://schemas.microsoft.com/office/drawing/2014/main" id="{48A6A828-6DAD-67A3-D477-F4440D119153}"/>
              </a:ext>
            </a:extLst>
          </p:cNvPr>
          <p:cNvGrpSpPr/>
          <p:nvPr/>
        </p:nvGrpSpPr>
        <p:grpSpPr>
          <a:xfrm>
            <a:off x="764032" y="3762185"/>
            <a:ext cx="6398768" cy="733615"/>
            <a:chOff x="764032" y="3435450"/>
            <a:chExt cx="6398768" cy="733615"/>
          </a:xfrm>
        </p:grpSpPr>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3479593"/>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3435450"/>
              <a:ext cx="6170168"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s-419" sz="2000" dirty="0">
                  <a:solidFill>
                    <a:schemeClr val="tx1"/>
                  </a:solidFill>
                  <a:latin typeface="+mn-lt"/>
                </a:rPr>
                <a:t>No debe ser una palabra que sea demasiado fácil de adivinar.</a:t>
              </a:r>
              <a:endParaRPr lang="es-419" sz="1800" dirty="0">
                <a:solidFill>
                  <a:schemeClr val="tx1"/>
                </a:solidFill>
                <a:latin typeface="+mn-lt"/>
              </a:endParaRPr>
            </a:p>
          </p:txBody>
        </p:sp>
      </p:grpSp>
      <p:grpSp>
        <p:nvGrpSpPr>
          <p:cNvPr id="5" name="Group 4">
            <a:extLst>
              <a:ext uri="{FF2B5EF4-FFF2-40B4-BE49-F238E27FC236}">
                <a16:creationId xmlns:a16="http://schemas.microsoft.com/office/drawing/2014/main" id="{C1ADF7E4-96D1-68AC-7EBD-69C1C91C364F}"/>
              </a:ext>
            </a:extLst>
          </p:cNvPr>
          <p:cNvGrpSpPr/>
          <p:nvPr/>
        </p:nvGrpSpPr>
        <p:grpSpPr>
          <a:xfrm>
            <a:off x="780271" y="4600385"/>
            <a:ext cx="8385065" cy="733615"/>
            <a:chOff x="780271" y="4134600"/>
            <a:chExt cx="8385065" cy="733615"/>
          </a:xfrm>
        </p:grpSpPr>
        <p:pic>
          <p:nvPicPr>
            <p:cNvPr id="12" name="Picture 11">
              <a:extLst>
                <a:ext uri="{FF2B5EF4-FFF2-40B4-BE49-F238E27FC236}">
                  <a16:creationId xmlns:a16="http://schemas.microsoft.com/office/drawing/2014/main" id="{9B16040A-6317-0E4E-B5CA-15FED47F14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0271" y="4256731"/>
              <a:ext cx="457200" cy="457200"/>
            </a:xfrm>
            <a:prstGeom prst="rect">
              <a:avLst/>
            </a:prstGeom>
          </p:spPr>
        </p:pic>
        <p:sp>
          <p:nvSpPr>
            <p:cNvPr id="13" name="Content Placeholder 1">
              <a:extLst>
                <a:ext uri="{FF2B5EF4-FFF2-40B4-BE49-F238E27FC236}">
                  <a16:creationId xmlns:a16="http://schemas.microsoft.com/office/drawing/2014/main" id="{9AE37E7C-2B5F-584B-B73E-62020B6A47E1}"/>
                </a:ext>
              </a:extLst>
            </p:cNvPr>
            <p:cNvSpPr txBox="1">
              <a:spLocks/>
            </p:cNvSpPr>
            <p:nvPr/>
          </p:nvSpPr>
          <p:spPr>
            <a:xfrm>
              <a:off x="1221232" y="4134600"/>
              <a:ext cx="7944104"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000" dirty="0">
                  <a:solidFill>
                    <a:schemeClr val="tx1"/>
                  </a:solidFill>
                  <a:latin typeface="+mn-lt"/>
                </a:rPr>
                <a:t>Agregue letras mayúsculas, números y símbolos para que su contraseña sea más segura.</a:t>
              </a:r>
            </a:p>
          </p:txBody>
        </p:sp>
      </p:gr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030524" y="1145417"/>
            <a:ext cx="2685109" cy="2194560"/>
          </a:xfrm>
          <a:prstGeom prst="rect">
            <a:avLst/>
          </a:prstGeom>
        </p:spPr>
      </p:pic>
      <p:grpSp>
        <p:nvGrpSpPr>
          <p:cNvPr id="2" name="Group 1">
            <a:extLst>
              <a:ext uri="{FF2B5EF4-FFF2-40B4-BE49-F238E27FC236}">
                <a16:creationId xmlns:a16="http://schemas.microsoft.com/office/drawing/2014/main" id="{A05BB7A3-5442-79CF-31F8-CA282854D3CB}"/>
              </a:ext>
            </a:extLst>
          </p:cNvPr>
          <p:cNvGrpSpPr/>
          <p:nvPr/>
        </p:nvGrpSpPr>
        <p:grpSpPr>
          <a:xfrm>
            <a:off x="764772" y="5520670"/>
            <a:ext cx="6271028" cy="651530"/>
            <a:chOff x="764772" y="5055226"/>
            <a:chExt cx="6271028" cy="651530"/>
          </a:xfrm>
        </p:grpSpPr>
        <p:pic>
          <p:nvPicPr>
            <p:cNvPr id="14" name="Picture 13">
              <a:extLst>
                <a:ext uri="{FF2B5EF4-FFF2-40B4-BE49-F238E27FC236}">
                  <a16:creationId xmlns:a16="http://schemas.microsoft.com/office/drawing/2014/main" id="{8AA19D00-4E08-A843-9C29-623822328C2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772" y="5058233"/>
              <a:ext cx="457200" cy="457200"/>
            </a:xfrm>
            <a:prstGeom prst="rect">
              <a:avLst/>
            </a:prstGeom>
          </p:spPr>
        </p:pic>
        <p:sp>
          <p:nvSpPr>
            <p:cNvPr id="16" name="Content Placeholder 1">
              <a:extLst>
                <a:ext uri="{FF2B5EF4-FFF2-40B4-BE49-F238E27FC236}">
                  <a16:creationId xmlns:a16="http://schemas.microsoft.com/office/drawing/2014/main" id="{5AB6DD1E-FBA3-D548-9F43-5655B478163C}"/>
                </a:ext>
              </a:extLst>
            </p:cNvPr>
            <p:cNvSpPr txBox="1">
              <a:spLocks/>
            </p:cNvSpPr>
            <p:nvPr/>
          </p:nvSpPr>
          <p:spPr>
            <a:xfrm>
              <a:off x="1221232" y="5055226"/>
              <a:ext cx="5814568" cy="6515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000" dirty="0">
                  <a:solidFill>
                    <a:schemeClr val="tx1"/>
                  </a:solidFill>
                  <a:latin typeface="+mn-lt"/>
                </a:rPr>
                <a:t>Mientras más larga, más segura.</a:t>
              </a:r>
            </a:p>
            <a:p>
              <a:pPr marL="82296" indent="0">
                <a:buNone/>
              </a:pPr>
              <a:endParaRPr lang="es-419" dirty="0">
                <a:solidFill>
                  <a:schemeClr val="tx1"/>
                </a:solidFill>
              </a:endParaRPr>
            </a:p>
          </p:txBody>
        </p:sp>
      </p:grpSp>
      <p:grpSp>
        <p:nvGrpSpPr>
          <p:cNvPr id="22" name="Group 21">
            <a:extLst>
              <a:ext uri="{FF2B5EF4-FFF2-40B4-BE49-F238E27FC236}">
                <a16:creationId xmlns:a16="http://schemas.microsoft.com/office/drawing/2014/main" id="{92DB19F6-EB23-6F10-BA79-A5B9F2FFA5FE}"/>
              </a:ext>
            </a:extLst>
          </p:cNvPr>
          <p:cNvGrpSpPr/>
          <p:nvPr/>
        </p:nvGrpSpPr>
        <p:grpSpPr>
          <a:xfrm>
            <a:off x="780271" y="2244070"/>
            <a:ext cx="5468129" cy="651530"/>
            <a:chOff x="780271" y="2021510"/>
            <a:chExt cx="5483369" cy="651530"/>
          </a:xfrm>
        </p:grpSpPr>
        <p:sp>
          <p:nvSpPr>
            <p:cNvPr id="17" name="Content Placeholder 1">
              <a:extLst>
                <a:ext uri="{FF2B5EF4-FFF2-40B4-BE49-F238E27FC236}">
                  <a16:creationId xmlns:a16="http://schemas.microsoft.com/office/drawing/2014/main" id="{A104EE8C-B21B-F34A-AA93-F2428D0811EB}"/>
                </a:ext>
              </a:extLst>
            </p:cNvPr>
            <p:cNvSpPr txBox="1">
              <a:spLocks/>
            </p:cNvSpPr>
            <p:nvPr/>
          </p:nvSpPr>
          <p:spPr>
            <a:xfrm>
              <a:off x="1301148" y="2021510"/>
              <a:ext cx="4962492" cy="651530"/>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spcBef>
                  <a:spcPts val="0"/>
                </a:spcBef>
                <a:buClrTx/>
                <a:buNone/>
                <a:defRPr/>
              </a:pPr>
              <a:r>
                <a:rPr lang="es-419" sz="2200" dirty="0">
                  <a:solidFill>
                    <a:schemeClr val="tx1"/>
                  </a:solidFill>
                  <a:latin typeface="+mn-lt"/>
                </a:rPr>
                <a:t>No comparta su contraseña con otros. Las contraseñas deben mantenerse privadas. </a:t>
              </a:r>
            </a:p>
            <a:p>
              <a:pPr marL="82296" indent="0">
                <a:buNone/>
              </a:pPr>
              <a:endParaRPr lang="es-419" dirty="0">
                <a:solidFill>
                  <a:schemeClr val="tx1"/>
                </a:solidFill>
              </a:endParaRPr>
            </a:p>
          </p:txBody>
        </p:sp>
        <p:pic>
          <p:nvPicPr>
            <p:cNvPr id="18" name="Picture 17">
              <a:extLst>
                <a:ext uri="{FF2B5EF4-FFF2-40B4-BE49-F238E27FC236}">
                  <a16:creationId xmlns:a16="http://schemas.microsoft.com/office/drawing/2014/main" id="{8871AC35-45B5-774A-A469-B7FE892FF08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0271" y="2033346"/>
              <a:ext cx="457200" cy="457200"/>
            </a:xfrm>
            <a:prstGeom prst="rect">
              <a:avLst/>
            </a:prstGeom>
          </p:spPr>
        </p:pic>
      </p:grpSp>
      <p:pic>
        <p:nvPicPr>
          <p:cNvPr id="19" name="Picture 18">
            <a:extLst>
              <a:ext uri="{FF2B5EF4-FFF2-40B4-BE49-F238E27FC236}">
                <a16:creationId xmlns:a16="http://schemas.microsoft.com/office/drawing/2014/main" id="{8DA5E3F4-E1A1-CF74-78A9-5AD5BF0F0D7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31959" y="1114421"/>
            <a:ext cx="2682238" cy="2194560"/>
          </a:xfrm>
          <a:prstGeom prst="rect">
            <a:avLst/>
          </a:prstGeom>
        </p:spPr>
      </p:pic>
    </p:spTree>
    <p:extLst>
      <p:ext uri="{BB962C8B-B14F-4D97-AF65-F5344CB8AC3E}">
        <p14:creationId xmlns:p14="http://schemas.microsoft.com/office/powerpoint/2010/main" val="989124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12</a:t>
            </a:fld>
            <a:endParaRPr lang="es-419" dirty="0"/>
          </a:p>
        </p:txBody>
      </p:sp>
      <p:pic>
        <p:nvPicPr>
          <p:cNvPr id="5" name="Picture 4" descr="A picture containing icon&#10;&#10;Description automatically generated">
            <a:extLst>
              <a:ext uri="{FF2B5EF4-FFF2-40B4-BE49-F238E27FC236}">
                <a16:creationId xmlns:a16="http://schemas.microsoft.com/office/drawing/2014/main" id="{1F6B9815-3750-C34B-BCFD-1826A90493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65250" y="1600200"/>
            <a:ext cx="6235700" cy="4991100"/>
          </a:xfrm>
          <a:prstGeom prst="rect">
            <a:avLst/>
          </a:prstGeom>
        </p:spPr>
      </p:pic>
    </p:spTree>
    <p:extLst>
      <p:ext uri="{BB962C8B-B14F-4D97-AF65-F5344CB8AC3E}">
        <p14:creationId xmlns:p14="http://schemas.microsoft.com/office/powerpoint/2010/main" val="349261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13</a:t>
            </a:fld>
            <a:endParaRPr lang="es-419" dirty="0"/>
          </a:p>
        </p:txBody>
      </p:sp>
      <p:pic>
        <p:nvPicPr>
          <p:cNvPr id="6" name="Picture 5" descr="Graphical user interface, application, Teams&#10;&#10;Description automatically generated">
            <a:extLst>
              <a:ext uri="{FF2B5EF4-FFF2-40B4-BE49-F238E27FC236}">
                <a16:creationId xmlns:a16="http://schemas.microsoft.com/office/drawing/2014/main" id="{2BB58CC9-6F8F-2146-90E7-09B491A34F5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38300" y="1584062"/>
            <a:ext cx="5638800" cy="4740539"/>
          </a:xfrm>
          <a:prstGeom prst="rect">
            <a:avLst/>
          </a:prstGeom>
        </p:spPr>
      </p:pic>
    </p:spTree>
    <p:extLst>
      <p:ext uri="{BB962C8B-B14F-4D97-AF65-F5344CB8AC3E}">
        <p14:creationId xmlns:p14="http://schemas.microsoft.com/office/powerpoint/2010/main" val="556198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14</a:t>
            </a:fld>
            <a:endParaRPr lang="es-419" dirty="0"/>
          </a:p>
        </p:txBody>
      </p:sp>
      <p:pic>
        <p:nvPicPr>
          <p:cNvPr id="5" name="Picture 4" descr="Graphical user interface, application, Teams&#10;&#10;Description automatically generated">
            <a:extLst>
              <a:ext uri="{FF2B5EF4-FFF2-40B4-BE49-F238E27FC236}">
                <a16:creationId xmlns:a16="http://schemas.microsoft.com/office/drawing/2014/main" id="{894EAD6F-6E70-A74A-B674-B4E92CB033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71600" y="1765568"/>
            <a:ext cx="6400800" cy="4432301"/>
          </a:xfrm>
          <a:prstGeom prst="rect">
            <a:avLst/>
          </a:prstGeom>
        </p:spPr>
      </p:pic>
    </p:spTree>
    <p:extLst>
      <p:ext uri="{BB962C8B-B14F-4D97-AF65-F5344CB8AC3E}">
        <p14:creationId xmlns:p14="http://schemas.microsoft.com/office/powerpoint/2010/main" val="1085451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15</a:t>
            </a:fld>
            <a:endParaRPr lang="es-419" dirty="0"/>
          </a:p>
        </p:txBody>
      </p:sp>
      <p:pic>
        <p:nvPicPr>
          <p:cNvPr id="8" name="Picture 7" descr="A screenshot of a cell phone&#10;&#10;Description automatically generated with medium confidence">
            <a:extLst>
              <a:ext uri="{FF2B5EF4-FFF2-40B4-BE49-F238E27FC236}">
                <a16:creationId xmlns:a16="http://schemas.microsoft.com/office/drawing/2014/main" id="{40AA4F0D-CB39-3F4C-9A84-DA52112ED8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48203" y="1340654"/>
            <a:ext cx="2507533" cy="5092432"/>
          </a:xfrm>
          <a:prstGeom prst="rect">
            <a:avLst/>
          </a:prstGeom>
        </p:spPr>
      </p:pic>
      <p:pic>
        <p:nvPicPr>
          <p:cNvPr id="10" name="Picture 9" descr="Graphical user interface, application, Teams&#10;&#10;Description automatically generated">
            <a:extLst>
              <a:ext uri="{FF2B5EF4-FFF2-40B4-BE49-F238E27FC236}">
                <a16:creationId xmlns:a16="http://schemas.microsoft.com/office/drawing/2014/main" id="{FDC64D56-8C35-EA43-965E-3D57A17DF3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200" y="1869360"/>
            <a:ext cx="5308600" cy="4042624"/>
          </a:xfrm>
          <a:prstGeom prst="rect">
            <a:avLst/>
          </a:prstGeom>
        </p:spPr>
      </p:pic>
    </p:spTree>
    <p:extLst>
      <p:ext uri="{BB962C8B-B14F-4D97-AF65-F5344CB8AC3E}">
        <p14:creationId xmlns:p14="http://schemas.microsoft.com/office/powerpoint/2010/main" val="52959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16</a:t>
            </a:fld>
            <a:endParaRPr lang="es-419" dirty="0"/>
          </a:p>
        </p:txBody>
      </p:sp>
      <p:pic>
        <p:nvPicPr>
          <p:cNvPr id="10" name="Picture 9" descr="Graphical user interface, application, Teams&#10;&#10;Description automatically generated">
            <a:extLst>
              <a:ext uri="{FF2B5EF4-FFF2-40B4-BE49-F238E27FC236}">
                <a16:creationId xmlns:a16="http://schemas.microsoft.com/office/drawing/2014/main" id="{FDC64D56-8C35-EA43-965E-3D57A17DF3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5540" y="1600200"/>
            <a:ext cx="6134100" cy="4671262"/>
          </a:xfrm>
          <a:prstGeom prst="rect">
            <a:avLst/>
          </a:prstGeom>
        </p:spPr>
      </p:pic>
      <p:sp>
        <p:nvSpPr>
          <p:cNvPr id="2" name="Rectangle 1">
            <a:extLst>
              <a:ext uri="{FF2B5EF4-FFF2-40B4-BE49-F238E27FC236}">
                <a16:creationId xmlns:a16="http://schemas.microsoft.com/office/drawing/2014/main" id="{80215F3A-43C6-014A-8E65-8613438B17B2}"/>
              </a:ext>
            </a:extLst>
          </p:cNvPr>
          <p:cNvSpPr/>
          <p:nvPr/>
        </p:nvSpPr>
        <p:spPr>
          <a:xfrm>
            <a:off x="1562100" y="5029200"/>
            <a:ext cx="1028700" cy="4572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88480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17</a:t>
            </a:fld>
            <a:endParaRPr lang="es-419" dirty="0"/>
          </a:p>
        </p:txBody>
      </p:sp>
      <p:pic>
        <p:nvPicPr>
          <p:cNvPr id="6" name="Picture 5" descr="Graphical user interface, text, application&#10;&#10;Description automatically generated">
            <a:extLst>
              <a:ext uri="{FF2B5EF4-FFF2-40B4-BE49-F238E27FC236}">
                <a16:creationId xmlns:a16="http://schemas.microsoft.com/office/drawing/2014/main" id="{A2535425-8D74-9C45-A31D-10A057EE76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2800" y="1858006"/>
            <a:ext cx="6832600" cy="4364994"/>
          </a:xfrm>
          <a:prstGeom prst="rect">
            <a:avLst/>
          </a:prstGeom>
        </p:spPr>
      </p:pic>
    </p:spTree>
    <p:extLst>
      <p:ext uri="{BB962C8B-B14F-4D97-AF65-F5344CB8AC3E}">
        <p14:creationId xmlns:p14="http://schemas.microsoft.com/office/powerpoint/2010/main" val="86756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Iniciar sesión en su cuenta de correo electrónico.</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18</a:t>
            </a:fld>
            <a:endParaRPr lang="es-419" dirty="0"/>
          </a:p>
        </p:txBody>
      </p:sp>
      <p:pic>
        <p:nvPicPr>
          <p:cNvPr id="6" name="Picture 5" descr="Graphical user interface, application, Word&#10;&#10;Description automatically generated">
            <a:extLst>
              <a:ext uri="{FF2B5EF4-FFF2-40B4-BE49-F238E27FC236}">
                <a16:creationId xmlns:a16="http://schemas.microsoft.com/office/drawing/2014/main" id="{A02C94D9-1924-4147-AFE3-99E2B786BC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8064" y="1850606"/>
            <a:ext cx="7007336" cy="4385094"/>
          </a:xfrm>
          <a:prstGeom prst="rect">
            <a:avLst/>
          </a:prstGeom>
        </p:spPr>
      </p:pic>
      <p:sp>
        <p:nvSpPr>
          <p:cNvPr id="7" name="Rounded Rectangle 6">
            <a:extLst>
              <a:ext uri="{FF2B5EF4-FFF2-40B4-BE49-F238E27FC236}">
                <a16:creationId xmlns:a16="http://schemas.microsoft.com/office/drawing/2014/main" id="{3BBB1AE1-D9BB-DE4A-825A-FF50DC29E8C7}"/>
              </a:ext>
            </a:extLst>
          </p:cNvPr>
          <p:cNvSpPr/>
          <p:nvPr/>
        </p:nvSpPr>
        <p:spPr>
          <a:xfrm>
            <a:off x="1612900" y="3263900"/>
            <a:ext cx="5156200" cy="1752600"/>
          </a:xfrm>
          <a:prstGeom prst="roundRect">
            <a:avLst/>
          </a:prstGeom>
          <a:solidFill>
            <a:srgbClr val="F4681A"/>
          </a:solidFill>
          <a:ln>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a:p>
            <a:pPr algn="ctr"/>
            <a:endParaRPr lang="es-419" dirty="0"/>
          </a:p>
        </p:txBody>
      </p:sp>
      <p:sp>
        <p:nvSpPr>
          <p:cNvPr id="8" name="Content Placeholder 1">
            <a:extLst>
              <a:ext uri="{FF2B5EF4-FFF2-40B4-BE49-F238E27FC236}">
                <a16:creationId xmlns:a16="http://schemas.microsoft.com/office/drawing/2014/main" id="{B4EC226F-4F48-B048-B8BF-06A6AD3EE38C}"/>
              </a:ext>
            </a:extLst>
          </p:cNvPr>
          <p:cNvSpPr>
            <a:spLocks noGrp="1"/>
          </p:cNvSpPr>
          <p:nvPr>
            <p:ph idx="1"/>
          </p:nvPr>
        </p:nvSpPr>
        <p:spPr>
          <a:xfrm>
            <a:off x="1612900" y="3493340"/>
            <a:ext cx="5067300" cy="1293720"/>
          </a:xfrm>
        </p:spPr>
        <p:txBody>
          <a:bodyPr>
            <a:noAutofit/>
          </a:bodyPr>
          <a:lstStyle/>
          <a:p>
            <a:pPr marL="82296" lvl="0" indent="0" algn="ctr">
              <a:buNone/>
            </a:pPr>
            <a:r>
              <a:rPr lang="es-419" dirty="0">
                <a:solidFill>
                  <a:schemeClr val="bg1"/>
                </a:solidFill>
              </a:rPr>
              <a:t>Para revisar su correo electrónico, puede escribir gmail.com en la barra de direcciones, o puede visitar Google.com y hacer clic en el enlace que dice Gmail. </a:t>
            </a:r>
          </a:p>
        </p:txBody>
      </p:sp>
    </p:spTree>
    <p:extLst>
      <p:ext uri="{BB962C8B-B14F-4D97-AF65-F5344CB8AC3E}">
        <p14:creationId xmlns:p14="http://schemas.microsoft.com/office/powerpoint/2010/main" val="104774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Iniciar sesión en su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19</a:t>
            </a:fld>
            <a:endParaRPr lang="es-419" dirty="0"/>
          </a:p>
        </p:txBody>
      </p:sp>
      <p:pic>
        <p:nvPicPr>
          <p:cNvPr id="10" name="Picture 9" descr="Graphical user interface, application&#10;&#10;Description automatically generated">
            <a:extLst>
              <a:ext uri="{FF2B5EF4-FFF2-40B4-BE49-F238E27FC236}">
                <a16:creationId xmlns:a16="http://schemas.microsoft.com/office/drawing/2014/main" id="{C759F25B-A5B9-9240-BBD5-8DAA063CE0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14600" y="1689099"/>
            <a:ext cx="4406900" cy="4635501"/>
          </a:xfrm>
          <a:prstGeom prst="rect">
            <a:avLst/>
          </a:prstGeom>
        </p:spPr>
      </p:pic>
    </p:spTree>
    <p:extLst>
      <p:ext uri="{BB962C8B-B14F-4D97-AF65-F5344CB8AC3E}">
        <p14:creationId xmlns:p14="http://schemas.microsoft.com/office/powerpoint/2010/main" val="262441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86998" y="1553911"/>
            <a:ext cx="8229600" cy="4926928"/>
          </a:xfrm>
        </p:spPr>
        <p:txBody>
          <a:bodyPr>
            <a:noAutofit/>
          </a:bodyPr>
          <a:lstStyle/>
          <a:p>
            <a:r>
              <a:rPr lang="es-419" b="1" dirty="0">
                <a:solidFill>
                  <a:schemeClr val="tx1"/>
                </a:solidFill>
              </a:rPr>
              <a:t>Introducción </a:t>
            </a:r>
            <a:endParaRPr lang="es-419" dirty="0">
              <a:solidFill>
                <a:schemeClr val="tx1"/>
              </a:solidFill>
            </a:endParaRPr>
          </a:p>
          <a:p>
            <a:pPr lvl="1"/>
            <a:r>
              <a:rPr lang="es-419" sz="2100" dirty="0">
                <a:solidFill>
                  <a:schemeClr val="tx1"/>
                </a:solidFill>
              </a:rPr>
              <a:t>Nombrar las herramientas y aplicaciones necesarias para usar el correo electrónico</a:t>
            </a:r>
          </a:p>
          <a:p>
            <a:r>
              <a:rPr lang="es-419" b="1" dirty="0">
                <a:solidFill>
                  <a:schemeClr val="tx1"/>
                </a:solidFill>
              </a:rPr>
              <a:t>Desarrollo de habilidades</a:t>
            </a:r>
          </a:p>
          <a:p>
            <a:pPr lvl="1"/>
            <a:r>
              <a:rPr lang="es-419" sz="2100" dirty="0">
                <a:solidFill>
                  <a:schemeClr val="tx1"/>
                </a:solidFill>
              </a:rPr>
              <a:t>Realizar las funciones básicas del correo electrónico, entre ellas:</a:t>
            </a:r>
          </a:p>
          <a:p>
            <a:pPr lvl="2"/>
            <a:r>
              <a:rPr lang="es-419" sz="2100" dirty="0">
                <a:solidFill>
                  <a:schemeClr val="tx1"/>
                </a:solidFill>
              </a:rPr>
              <a:t>Iniciar y cerrar sesión en una cuenta de correo electrónico</a:t>
            </a:r>
          </a:p>
          <a:p>
            <a:pPr lvl="2"/>
            <a:r>
              <a:rPr lang="es-419" sz="2100" dirty="0">
                <a:solidFill>
                  <a:schemeClr val="tx1"/>
                </a:solidFill>
              </a:rPr>
              <a:t>Enviar, recibir y responder un correo electrónico</a:t>
            </a:r>
          </a:p>
          <a:p>
            <a:pPr lvl="2"/>
            <a:r>
              <a:rPr lang="es-419" sz="2100" dirty="0">
                <a:solidFill>
                  <a:schemeClr val="tx1"/>
                </a:solidFill>
              </a:rPr>
              <a:t>Reconocer y gestionar el correo no deseado</a:t>
            </a:r>
          </a:p>
          <a:p>
            <a:pPr lvl="2"/>
            <a:r>
              <a:rPr lang="es-419" sz="2100" dirty="0">
                <a:solidFill>
                  <a:schemeClr val="tx1"/>
                </a:solidFill>
              </a:rPr>
              <a:t>Organizar, buscar y eliminar correos electrónicos</a:t>
            </a:r>
          </a:p>
          <a:p>
            <a:pPr lvl="1"/>
            <a:r>
              <a:rPr lang="es-419" sz="2100" b="1" dirty="0">
                <a:solidFill>
                  <a:schemeClr val="tx1"/>
                </a:solidFill>
              </a:rPr>
              <a:t>Consejos y trucos </a:t>
            </a:r>
          </a:p>
          <a:p>
            <a:pPr lvl="2"/>
            <a:r>
              <a:rPr lang="es-419" sz="2100" dirty="0">
                <a:solidFill>
                  <a:schemeClr val="tx1"/>
                </a:solidFill>
              </a:rPr>
              <a:t>Cómo mantener la seguridad de su cuenta</a:t>
            </a:r>
          </a:p>
          <a:p>
            <a:pPr lvl="2"/>
            <a:r>
              <a:rPr lang="es-419" sz="2100" dirty="0">
                <a:solidFill>
                  <a:schemeClr val="tx1"/>
                </a:solidFill>
              </a:rPr>
              <a:t>Cómo usar otras funciones del correo electrónico, como CC, BCC y archivos adjuntos </a:t>
            </a:r>
          </a:p>
          <a:p>
            <a:r>
              <a:rPr lang="es-419" b="1" dirty="0">
                <a:solidFill>
                  <a:schemeClr val="tx1"/>
                </a:solidFill>
              </a:rPr>
              <a:t>Práctica</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609600"/>
            <a:ext cx="8229600" cy="1066800"/>
          </a:xfrm>
        </p:spPr>
        <p:txBody>
          <a:bodyPr>
            <a:normAutofit/>
          </a:bodyPr>
          <a:lstStyle/>
          <a:p>
            <a:r>
              <a:rPr lang="es-419" sz="3200" dirty="0"/>
              <a:t>Agenda de hoy</a:t>
            </a:r>
            <a:br>
              <a:rPr lang="en-US" sz="3200" dirty="0"/>
            </a:br>
            <a:endParaRPr lang="es-419"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s-419"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Iniciar sesión en su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20</a:t>
            </a:fld>
            <a:endParaRPr lang="es-419" dirty="0"/>
          </a:p>
        </p:txBody>
      </p:sp>
      <p:pic>
        <p:nvPicPr>
          <p:cNvPr id="5" name="Picture 4" descr="Graphical user interface, application&#10;&#10;Description automatically generated">
            <a:extLst>
              <a:ext uri="{FF2B5EF4-FFF2-40B4-BE49-F238E27FC236}">
                <a16:creationId xmlns:a16="http://schemas.microsoft.com/office/drawing/2014/main" id="{8A92A761-3291-5F4A-8F89-4D91658725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68550" y="1765568"/>
            <a:ext cx="4406900" cy="4546601"/>
          </a:xfrm>
          <a:prstGeom prst="rect">
            <a:avLst/>
          </a:prstGeom>
        </p:spPr>
      </p:pic>
    </p:spTree>
    <p:extLst>
      <p:ext uri="{BB962C8B-B14F-4D97-AF65-F5344CB8AC3E}">
        <p14:creationId xmlns:p14="http://schemas.microsoft.com/office/powerpoint/2010/main" val="44531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Iniciar sesión en su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21</a:t>
            </a:fld>
            <a:endParaRPr lang="es-419"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2464" y="1600200"/>
            <a:ext cx="7369536" cy="4817599"/>
          </a:xfrm>
          <a:prstGeom prst="rect">
            <a:avLst/>
          </a:prstGeom>
          <a:solidFill>
            <a:schemeClr val="tx1"/>
          </a:solidFill>
          <a:ln>
            <a:solidFill>
              <a:schemeClr val="tx1"/>
            </a:solidFill>
          </a:ln>
        </p:spPr>
      </p:pic>
    </p:spTree>
    <p:extLst>
      <p:ext uri="{BB962C8B-B14F-4D97-AF65-F5344CB8AC3E}">
        <p14:creationId xmlns:p14="http://schemas.microsoft.com/office/powerpoint/2010/main" val="1140957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Iniciar sesión en su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22</a:t>
            </a:fld>
            <a:endParaRPr lang="es-419"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689658"/>
            <a:ext cx="5814568" cy="674287"/>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dirty="0">
                <a:solidFill>
                  <a:schemeClr val="tx1"/>
                </a:solidFill>
                <a:latin typeface="+mn-lt"/>
              </a:rPr>
              <a:t>Cuando abra su correo electrónico, verá la bandeja de entrada. </a:t>
            </a:r>
          </a:p>
        </p:txBody>
      </p:sp>
      <p:grpSp>
        <p:nvGrpSpPr>
          <p:cNvPr id="2" name="Group 1">
            <a:extLst>
              <a:ext uri="{FF2B5EF4-FFF2-40B4-BE49-F238E27FC236}">
                <a16:creationId xmlns:a16="http://schemas.microsoft.com/office/drawing/2014/main" id="{2DC22EA3-B3DC-704E-9959-3AD145D82C56}"/>
              </a:ext>
            </a:extLst>
          </p:cNvPr>
          <p:cNvGrpSpPr/>
          <p:nvPr/>
        </p:nvGrpSpPr>
        <p:grpSpPr>
          <a:xfrm>
            <a:off x="764032" y="2485950"/>
            <a:ext cx="5776468" cy="651530"/>
            <a:chOff x="764032" y="2273300"/>
            <a:chExt cx="5776468" cy="651530"/>
          </a:xfrm>
        </p:grpSpPr>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273300"/>
              <a:ext cx="531926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000" dirty="0">
                  <a:solidFill>
                    <a:schemeClr val="tx1"/>
                  </a:solidFill>
                  <a:latin typeface="+mn-lt"/>
                </a:rPr>
                <a:t>Hay una lista de mensajes de correo electrónico en el medio de la pantalla.</a:t>
              </a: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303696"/>
              <a:ext cx="457200" cy="457200"/>
            </a:xfrm>
            <a:prstGeom prst="rect">
              <a:avLst/>
            </a:prstGeom>
          </p:spPr>
        </p:pic>
      </p:grpSp>
      <p:grpSp>
        <p:nvGrpSpPr>
          <p:cNvPr id="9" name="Group 8">
            <a:extLst>
              <a:ext uri="{FF2B5EF4-FFF2-40B4-BE49-F238E27FC236}">
                <a16:creationId xmlns:a16="http://schemas.microsoft.com/office/drawing/2014/main" id="{EBB087BE-D61D-DE26-5EF0-49EC621FCEEA}"/>
              </a:ext>
            </a:extLst>
          </p:cNvPr>
          <p:cNvGrpSpPr/>
          <p:nvPr/>
        </p:nvGrpSpPr>
        <p:grpSpPr>
          <a:xfrm>
            <a:off x="764032" y="3303117"/>
            <a:ext cx="7158736" cy="1193526"/>
            <a:chOff x="764032" y="3154262"/>
            <a:chExt cx="7158736" cy="1193526"/>
          </a:xfrm>
        </p:grpSpPr>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3230462"/>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3154262"/>
              <a:ext cx="6930136" cy="1193526"/>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s-419" sz="2100" dirty="0">
                  <a:solidFill>
                    <a:schemeClr val="tx1"/>
                  </a:solidFill>
                  <a:latin typeface="+mn-lt"/>
                </a:rPr>
                <a:t>El menú en el lado izquierdo le permite cambiar entre carpetas que organizan sus mensajes de correo electrónico, como la bandeja de entrada, correo enviado, borradores y mensajes eliminados</a:t>
              </a:r>
              <a:r>
                <a:rPr lang="es-419" sz="2100" dirty="0">
                  <a:solidFill>
                    <a:schemeClr val="tx1"/>
                  </a:solidFill>
                </a:rPr>
                <a:t>. </a:t>
              </a:r>
            </a:p>
          </p:txBody>
        </p:sp>
      </p:grpSp>
      <p:grpSp>
        <p:nvGrpSpPr>
          <p:cNvPr id="17" name="Group 16">
            <a:extLst>
              <a:ext uri="{FF2B5EF4-FFF2-40B4-BE49-F238E27FC236}">
                <a16:creationId xmlns:a16="http://schemas.microsoft.com/office/drawing/2014/main" id="{00F52C79-1A44-D1A4-15B0-0E7169D41ADF}"/>
              </a:ext>
            </a:extLst>
          </p:cNvPr>
          <p:cNvGrpSpPr/>
          <p:nvPr/>
        </p:nvGrpSpPr>
        <p:grpSpPr>
          <a:xfrm>
            <a:off x="796798" y="5410795"/>
            <a:ext cx="8383270" cy="733615"/>
            <a:chOff x="796798" y="5155615"/>
            <a:chExt cx="8383270" cy="733615"/>
          </a:xfrm>
        </p:grpSpPr>
        <p:pic>
          <p:nvPicPr>
            <p:cNvPr id="12" name="Picture 11">
              <a:extLst>
                <a:ext uri="{FF2B5EF4-FFF2-40B4-BE49-F238E27FC236}">
                  <a16:creationId xmlns:a16="http://schemas.microsoft.com/office/drawing/2014/main" id="{9B16040A-6317-0E4E-B5CA-15FED47F14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96798" y="5186938"/>
              <a:ext cx="457200" cy="457200"/>
            </a:xfrm>
            <a:prstGeom prst="rect">
              <a:avLst/>
            </a:prstGeom>
          </p:spPr>
        </p:pic>
        <p:sp>
          <p:nvSpPr>
            <p:cNvPr id="13" name="Content Placeholder 1">
              <a:extLst>
                <a:ext uri="{FF2B5EF4-FFF2-40B4-BE49-F238E27FC236}">
                  <a16:creationId xmlns:a16="http://schemas.microsoft.com/office/drawing/2014/main" id="{9AE37E7C-2B5F-584B-B73E-62020B6A47E1}"/>
                </a:ext>
              </a:extLst>
            </p:cNvPr>
            <p:cNvSpPr txBox="1">
              <a:spLocks/>
            </p:cNvSpPr>
            <p:nvPr/>
          </p:nvSpPr>
          <p:spPr>
            <a:xfrm>
              <a:off x="1235964" y="5155615"/>
              <a:ext cx="7944104"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000" dirty="0">
                  <a:solidFill>
                    <a:schemeClr val="tx1"/>
                  </a:solidFill>
                  <a:latin typeface="+mn-lt"/>
                </a:rPr>
                <a:t>Y puede acceder a la configuración de su cuenta en la parte superior derecha. </a:t>
              </a:r>
            </a:p>
          </p:txBody>
        </p:sp>
      </p:gr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02779" y="1067123"/>
            <a:ext cx="2583593" cy="2113850"/>
          </a:xfrm>
          <a:prstGeom prst="rect">
            <a:avLst/>
          </a:prstGeom>
        </p:spPr>
      </p:pic>
      <p:grpSp>
        <p:nvGrpSpPr>
          <p:cNvPr id="5" name="Group 4">
            <a:extLst>
              <a:ext uri="{FF2B5EF4-FFF2-40B4-BE49-F238E27FC236}">
                <a16:creationId xmlns:a16="http://schemas.microsoft.com/office/drawing/2014/main" id="{20D8D45F-EE73-A274-3B97-7714B94E24A2}"/>
              </a:ext>
            </a:extLst>
          </p:cNvPr>
          <p:cNvGrpSpPr/>
          <p:nvPr/>
        </p:nvGrpSpPr>
        <p:grpSpPr>
          <a:xfrm>
            <a:off x="764032" y="4525275"/>
            <a:ext cx="6033008" cy="651530"/>
            <a:chOff x="764032" y="4291360"/>
            <a:chExt cx="6033008" cy="651530"/>
          </a:xfrm>
        </p:grpSpPr>
        <p:pic>
          <p:nvPicPr>
            <p:cNvPr id="14" name="Picture 13">
              <a:extLst>
                <a:ext uri="{FF2B5EF4-FFF2-40B4-BE49-F238E27FC236}">
                  <a16:creationId xmlns:a16="http://schemas.microsoft.com/office/drawing/2014/main" id="{8AA19D00-4E08-A843-9C29-623822328C2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4294339"/>
              <a:ext cx="457200" cy="457200"/>
            </a:xfrm>
            <a:prstGeom prst="rect">
              <a:avLst/>
            </a:prstGeom>
          </p:spPr>
        </p:pic>
        <p:sp>
          <p:nvSpPr>
            <p:cNvPr id="16" name="Content Placeholder 1">
              <a:extLst>
                <a:ext uri="{FF2B5EF4-FFF2-40B4-BE49-F238E27FC236}">
                  <a16:creationId xmlns:a16="http://schemas.microsoft.com/office/drawing/2014/main" id="{5AB6DD1E-FBA3-D548-9F43-5655B478163C}"/>
                </a:ext>
              </a:extLst>
            </p:cNvPr>
            <p:cNvSpPr txBox="1">
              <a:spLocks/>
            </p:cNvSpPr>
            <p:nvPr/>
          </p:nvSpPr>
          <p:spPr>
            <a:xfrm>
              <a:off x="1221232" y="4291360"/>
              <a:ext cx="557580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000" dirty="0">
                  <a:solidFill>
                    <a:schemeClr val="tx1"/>
                  </a:solidFill>
                  <a:latin typeface="+mn-lt"/>
                </a:rPr>
                <a:t>Puede buscar mensajes específicos utilizando el cuadro de búsqueda en la parte superior.</a:t>
              </a:r>
            </a:p>
          </p:txBody>
        </p:sp>
      </p:grpSp>
    </p:spTree>
    <p:extLst>
      <p:ext uri="{BB962C8B-B14F-4D97-AF65-F5344CB8AC3E}">
        <p14:creationId xmlns:p14="http://schemas.microsoft.com/office/powerpoint/2010/main" val="103476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Cerrar la sesión de su correo electrónico</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23</a:t>
            </a:fld>
            <a:endParaRPr lang="es-419"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409" y="1421180"/>
            <a:ext cx="7797182" cy="5097159"/>
          </a:xfrm>
          <a:prstGeom prst="rect">
            <a:avLst/>
          </a:prstGeom>
          <a:solidFill>
            <a:schemeClr val="tx1"/>
          </a:solidFill>
          <a:ln>
            <a:solidFill>
              <a:schemeClr val="tx1"/>
            </a:solidFill>
          </a:ln>
        </p:spPr>
      </p:pic>
      <p:sp>
        <p:nvSpPr>
          <p:cNvPr id="7" name="Rectangle 6">
            <a:extLst>
              <a:ext uri="{FF2B5EF4-FFF2-40B4-BE49-F238E27FC236}">
                <a16:creationId xmlns:a16="http://schemas.microsoft.com/office/drawing/2014/main" id="{3E50892D-851C-414F-90D9-66BE8D90C748}"/>
              </a:ext>
            </a:extLst>
          </p:cNvPr>
          <p:cNvSpPr/>
          <p:nvPr/>
        </p:nvSpPr>
        <p:spPr>
          <a:xfrm>
            <a:off x="8009467" y="1421180"/>
            <a:ext cx="444191" cy="51282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5" name="Straight Arrow Connector 4">
            <a:extLst>
              <a:ext uri="{FF2B5EF4-FFF2-40B4-BE49-F238E27FC236}">
                <a16:creationId xmlns:a16="http://schemas.microsoft.com/office/drawing/2014/main" id="{454C8C44-0758-C341-8930-1D0EA408609B}"/>
              </a:ext>
            </a:extLst>
          </p:cNvPr>
          <p:cNvCxnSpPr>
            <a:cxnSpLocks/>
          </p:cNvCxnSpPr>
          <p:nvPr/>
        </p:nvCxnSpPr>
        <p:spPr>
          <a:xfrm flipV="1">
            <a:off x="7078133" y="1934009"/>
            <a:ext cx="812800" cy="67372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1806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686800" cy="1066800"/>
          </a:xfrm>
        </p:spPr>
        <p:txBody>
          <a:bodyPr>
            <a:normAutofit/>
          </a:bodyPr>
          <a:lstStyle/>
          <a:p>
            <a:r>
              <a:rPr lang="es-419" sz="2800" dirty="0"/>
              <a:t>Cerrar la sesión de su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24</a:t>
            </a:fld>
            <a:endParaRPr lang="es-419" dirty="0"/>
          </a:p>
        </p:txBody>
      </p:sp>
      <p:grpSp>
        <p:nvGrpSpPr>
          <p:cNvPr id="2" name="Group 1">
            <a:extLst>
              <a:ext uri="{FF2B5EF4-FFF2-40B4-BE49-F238E27FC236}">
                <a16:creationId xmlns:a16="http://schemas.microsoft.com/office/drawing/2014/main" id="{44430A79-35FC-39DE-F962-6515CB5EF5C3}"/>
              </a:ext>
            </a:extLst>
          </p:cNvPr>
          <p:cNvGrpSpPr/>
          <p:nvPr/>
        </p:nvGrpSpPr>
        <p:grpSpPr>
          <a:xfrm>
            <a:off x="789432" y="1794847"/>
            <a:ext cx="7565136" cy="4945466"/>
            <a:chOff x="789432" y="1794847"/>
            <a:chExt cx="7565136" cy="4945466"/>
          </a:xfrm>
        </p:grpSpPr>
        <p:pic>
          <p:nvPicPr>
            <p:cNvPr id="8" name="Picture 7">
              <a:extLst>
                <a:ext uri="{FF2B5EF4-FFF2-40B4-BE49-F238E27FC236}">
                  <a16:creationId xmlns:a16="http://schemas.microsoft.com/office/drawing/2014/main" id="{CABE39A6-808E-5D4E-806D-76F3CDF039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9432" y="1794847"/>
              <a:ext cx="7565136" cy="4945466"/>
            </a:xfrm>
            <a:prstGeom prst="rect">
              <a:avLst/>
            </a:prstGeom>
            <a:ln>
              <a:solidFill>
                <a:schemeClr val="tx1"/>
              </a:solidFill>
            </a:ln>
          </p:spPr>
        </p:pic>
        <p:sp>
          <p:nvSpPr>
            <p:cNvPr id="9" name="Rectangle 8">
              <a:extLst>
                <a:ext uri="{FF2B5EF4-FFF2-40B4-BE49-F238E27FC236}">
                  <a16:creationId xmlns:a16="http://schemas.microsoft.com/office/drawing/2014/main" id="{3F94678C-5F07-5945-BD6C-7C508906C7A2}"/>
                </a:ext>
              </a:extLst>
            </p:cNvPr>
            <p:cNvSpPr/>
            <p:nvPr/>
          </p:nvSpPr>
          <p:spPr>
            <a:xfrm>
              <a:off x="6553200" y="4235317"/>
              <a:ext cx="990600" cy="48908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92075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25</a:t>
            </a:fld>
            <a:endParaRPr lang="es-419" dirty="0"/>
          </a:p>
        </p:txBody>
      </p:sp>
    </p:spTree>
    <p:extLst>
      <p:ext uri="{BB962C8B-B14F-4D97-AF65-F5344CB8AC3E}">
        <p14:creationId xmlns:p14="http://schemas.microsoft.com/office/powerpoint/2010/main" val="34333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26</a:t>
            </a:fld>
            <a:endParaRPr lang="es-419" dirty="0"/>
          </a:p>
        </p:txBody>
      </p:sp>
      <p:sp>
        <p:nvSpPr>
          <p:cNvPr id="5" name="TextBox 4">
            <a:extLst>
              <a:ext uri="{FF2B5EF4-FFF2-40B4-BE49-F238E27FC236}">
                <a16:creationId xmlns:a16="http://schemas.microsoft.com/office/drawing/2014/main" id="{C4B3E27D-E0EF-2E4D-AE5F-B4241F0F4089}"/>
              </a:ext>
            </a:extLst>
          </p:cNvPr>
          <p:cNvSpPr txBox="1"/>
          <p:nvPr/>
        </p:nvSpPr>
        <p:spPr>
          <a:xfrm>
            <a:off x="531627" y="990600"/>
            <a:ext cx="7953153" cy="4893647"/>
          </a:xfrm>
          <a:prstGeom prst="rect">
            <a:avLst/>
          </a:prstGeom>
          <a:noFill/>
        </p:spPr>
        <p:txBody>
          <a:bodyPr wrap="square">
            <a:spAutoFit/>
          </a:bodyPr>
          <a:lstStyle/>
          <a:p>
            <a:pPr marL="0" marR="0">
              <a:spcBef>
                <a:spcPts val="0"/>
              </a:spcBef>
              <a:spcAft>
                <a:spcPts val="0"/>
              </a:spcAft>
            </a:pPr>
            <a:r>
              <a:rPr lang="es-419" sz="3000" b="1" dirty="0">
                <a:effectLst/>
                <a:latin typeface="+mn-lt"/>
                <a:ea typeface="Calibri" panose="020F0502020204030204" pitchFamily="34" charset="0"/>
                <a:cs typeface="Times New Roman" panose="02020603050405020304" pitchFamily="18" charset="0"/>
              </a:rPr>
              <a:t>ACTIVIDAD 1: Su cuenta de correo electrónico</a:t>
            </a:r>
            <a:endParaRPr lang="es-419" sz="30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21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2100" dirty="0">
                <a:effectLst/>
                <a:latin typeface="+mn-lt"/>
                <a:ea typeface="Calibri" panose="020F0502020204030204" pitchFamily="34" charset="0"/>
                <a:cs typeface="Times New Roman" panose="02020603050405020304" pitchFamily="18" charset="0"/>
              </a:rPr>
              <a:t>Utilice el escritorio de la computadora para responder las siguientes preguntas. </a:t>
            </a:r>
          </a:p>
          <a:p>
            <a:pPr marL="0" marR="0">
              <a:spcBef>
                <a:spcPts val="0"/>
              </a:spcBef>
              <a:spcAft>
                <a:spcPts val="0"/>
              </a:spcAft>
            </a:pPr>
            <a:r>
              <a:rPr lang="es-419" sz="21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2100" dirty="0">
                <a:effectLst/>
                <a:latin typeface="+mn-lt"/>
                <a:ea typeface="Calibri" panose="020F0502020204030204" pitchFamily="34" charset="0"/>
                <a:cs typeface="Times New Roman" panose="02020603050405020304" pitchFamily="18" charset="0"/>
              </a:rPr>
              <a:t>Si no tiene una computadora propia, siga al instructor para completar las siguientes tareas. </a:t>
            </a:r>
          </a:p>
          <a:p>
            <a:pPr marL="0" marR="0">
              <a:spcBef>
                <a:spcPts val="0"/>
              </a:spcBef>
              <a:spcAft>
                <a:spcPts val="0"/>
              </a:spcAft>
            </a:pPr>
            <a:r>
              <a:rPr lang="es-419" sz="2100" dirty="0">
                <a:effectLst/>
                <a:latin typeface="+mn-lt"/>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s-419" sz="2100" dirty="0">
                <a:effectLst/>
                <a:latin typeface="+mn-lt"/>
                <a:ea typeface="Calibri" panose="020F0502020204030204" pitchFamily="34" charset="0"/>
                <a:cs typeface="Times New Roman" panose="02020603050405020304" pitchFamily="18" charset="0"/>
              </a:rPr>
              <a:t>Abra un explorador web y manténgalo abierto.</a:t>
            </a:r>
            <a:br>
              <a:rPr lang="en-US" sz="2100" dirty="0">
                <a:effectLst/>
                <a:latin typeface="+mn-lt"/>
                <a:ea typeface="Calibri" panose="020F0502020204030204" pitchFamily="34" charset="0"/>
                <a:cs typeface="Times New Roman" panose="02020603050405020304" pitchFamily="18" charset="0"/>
              </a:rPr>
            </a:br>
            <a:endParaRPr lang="es-419" sz="21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2100" dirty="0">
                <a:effectLst/>
                <a:latin typeface="+mn-lt"/>
                <a:ea typeface="Calibri" panose="020F0502020204030204" pitchFamily="34" charset="0"/>
                <a:cs typeface="Times New Roman" panose="02020603050405020304" pitchFamily="18" charset="0"/>
              </a:rPr>
              <a:t>En la barra de direcciones, escriba </a:t>
            </a:r>
            <a:r>
              <a:rPr lang="es-419" sz="2100" u="sng" dirty="0">
                <a:solidFill>
                  <a:srgbClr val="0563C1"/>
                </a:solidFill>
                <a:effectLst/>
                <a:latin typeface="+mn-lt"/>
                <a:ea typeface="Calibri" panose="020F0502020204030204" pitchFamily="34" charset="0"/>
                <a:cs typeface="Times New Roman" panose="02020603050405020304" pitchFamily="18" charset="0"/>
                <a:hlinkClick r:id="rId3"/>
              </a:rPr>
              <a:t>www.gmail.com</a:t>
            </a:r>
            <a:r>
              <a:rPr lang="es-419" sz="2100" dirty="0">
                <a:effectLst/>
                <a:latin typeface="+mn-lt"/>
                <a:ea typeface="Calibri" panose="020F0502020204030204" pitchFamily="34" charset="0"/>
                <a:cs typeface="Times New Roman" panose="02020603050405020304" pitchFamily="18" charset="0"/>
              </a:rPr>
              <a:t>.</a:t>
            </a:r>
            <a:br>
              <a:rPr lang="en-US" sz="2100" dirty="0">
                <a:effectLst/>
                <a:latin typeface="+mn-lt"/>
                <a:ea typeface="Calibri" panose="020F0502020204030204" pitchFamily="34" charset="0"/>
                <a:cs typeface="Times New Roman" panose="02020603050405020304" pitchFamily="18" charset="0"/>
              </a:rPr>
            </a:br>
            <a:endParaRPr lang="es-419" sz="21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2100" dirty="0">
                <a:effectLst/>
                <a:latin typeface="+mn-lt"/>
                <a:ea typeface="Calibri" panose="020F0502020204030204" pitchFamily="34" charset="0"/>
                <a:cs typeface="Times New Roman" panose="02020603050405020304" pitchFamily="18" charset="0"/>
              </a:rPr>
              <a:t>Inicie sesión en su cuenta de Gmail. </a:t>
            </a:r>
          </a:p>
        </p:txBody>
      </p:sp>
    </p:spTree>
    <p:extLst>
      <p:ext uri="{BB962C8B-B14F-4D97-AF65-F5344CB8AC3E}">
        <p14:creationId xmlns:p14="http://schemas.microsoft.com/office/powerpoint/2010/main" val="4065639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Abrir y responder</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27</a:t>
            </a:fld>
            <a:endParaRPr lang="es-419"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9599" y="2215145"/>
            <a:ext cx="6678293" cy="4365721"/>
          </a:xfrm>
          <a:prstGeom prst="rect">
            <a:avLst/>
          </a:prstGeom>
          <a:solidFill>
            <a:schemeClr val="tx1"/>
          </a:solidFill>
          <a:ln>
            <a:solidFill>
              <a:schemeClr val="tx1"/>
            </a:solidFill>
          </a:ln>
        </p:spPr>
      </p:pic>
      <p:sp>
        <p:nvSpPr>
          <p:cNvPr id="5" name="Content Placeholder 1">
            <a:extLst>
              <a:ext uri="{FF2B5EF4-FFF2-40B4-BE49-F238E27FC236}">
                <a16:creationId xmlns:a16="http://schemas.microsoft.com/office/drawing/2014/main" id="{D72CBDBE-A8D2-0B41-9379-76553AC6BA94}"/>
              </a:ext>
            </a:extLst>
          </p:cNvPr>
          <p:cNvSpPr>
            <a:spLocks noGrp="1"/>
          </p:cNvSpPr>
          <p:nvPr>
            <p:ph idx="1"/>
          </p:nvPr>
        </p:nvSpPr>
        <p:spPr>
          <a:xfrm>
            <a:off x="457200" y="1600200"/>
            <a:ext cx="8479536" cy="4325112"/>
          </a:xfrm>
        </p:spPr>
        <p:txBody>
          <a:bodyPr/>
          <a:lstStyle/>
          <a:p>
            <a:r>
              <a:rPr lang="es-419" b="1" dirty="0">
                <a:solidFill>
                  <a:schemeClr val="tx1"/>
                </a:solidFill>
              </a:rPr>
              <a:t>Bandeja de entrada: </a:t>
            </a:r>
            <a:r>
              <a:rPr lang="es-419" dirty="0">
                <a:solidFill>
                  <a:schemeClr val="tx1"/>
                </a:solidFill>
              </a:rPr>
              <a:t>Donde recibe sus correos electrónicos</a:t>
            </a:r>
            <a:r>
              <a:rPr lang="es-419" b="1" dirty="0">
                <a:solidFill>
                  <a:schemeClr val="tx1"/>
                </a:solidFill>
              </a:rPr>
              <a:t> </a:t>
            </a: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spTree>
    <p:extLst>
      <p:ext uri="{BB962C8B-B14F-4D97-AF65-F5344CB8AC3E}">
        <p14:creationId xmlns:p14="http://schemas.microsoft.com/office/powerpoint/2010/main" val="1082979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Abrir y responder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28</a:t>
            </a:fld>
            <a:endParaRPr lang="es-419"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7907" y="2073179"/>
            <a:ext cx="6678293" cy="4365721"/>
          </a:xfrm>
          <a:prstGeom prst="rect">
            <a:avLst/>
          </a:prstGeom>
          <a:solidFill>
            <a:schemeClr val="tx1"/>
          </a:solidFill>
          <a:ln>
            <a:solidFill>
              <a:schemeClr val="tx1"/>
            </a:solidFill>
          </a:ln>
        </p:spPr>
      </p:pic>
      <p:sp>
        <p:nvSpPr>
          <p:cNvPr id="12" name="Rectangle 11">
            <a:extLst>
              <a:ext uri="{FF2B5EF4-FFF2-40B4-BE49-F238E27FC236}">
                <a16:creationId xmlns:a16="http://schemas.microsoft.com/office/drawing/2014/main" id="{32ECCAC3-6518-B34A-8BEB-0B622D6B6EEA}"/>
              </a:ext>
            </a:extLst>
          </p:cNvPr>
          <p:cNvSpPr/>
          <p:nvPr/>
        </p:nvSpPr>
        <p:spPr>
          <a:xfrm>
            <a:off x="2988129" y="3092728"/>
            <a:ext cx="996042" cy="24492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3" name="Rectangle 12">
            <a:extLst>
              <a:ext uri="{FF2B5EF4-FFF2-40B4-BE49-F238E27FC236}">
                <a16:creationId xmlns:a16="http://schemas.microsoft.com/office/drawing/2014/main" id="{CD649C99-DA89-2942-A88D-CB9575CAFFFB}"/>
              </a:ext>
            </a:extLst>
          </p:cNvPr>
          <p:cNvSpPr/>
          <p:nvPr/>
        </p:nvSpPr>
        <p:spPr>
          <a:xfrm>
            <a:off x="4198947" y="3095008"/>
            <a:ext cx="1093724" cy="24492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4" name="Rectangle 13">
            <a:extLst>
              <a:ext uri="{FF2B5EF4-FFF2-40B4-BE49-F238E27FC236}">
                <a16:creationId xmlns:a16="http://schemas.microsoft.com/office/drawing/2014/main" id="{987E829C-8BB7-F74C-9AA4-70628E843888}"/>
              </a:ext>
            </a:extLst>
          </p:cNvPr>
          <p:cNvSpPr/>
          <p:nvPr/>
        </p:nvSpPr>
        <p:spPr>
          <a:xfrm>
            <a:off x="6816436" y="3100452"/>
            <a:ext cx="549002" cy="23948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5" name="Rectangle 14">
            <a:extLst>
              <a:ext uri="{FF2B5EF4-FFF2-40B4-BE49-F238E27FC236}">
                <a16:creationId xmlns:a16="http://schemas.microsoft.com/office/drawing/2014/main" id="{C0E71359-3BD7-724E-8A4B-3B8DCFE9F1D9}"/>
              </a:ext>
            </a:extLst>
          </p:cNvPr>
          <p:cNvSpPr/>
          <p:nvPr/>
        </p:nvSpPr>
        <p:spPr>
          <a:xfrm>
            <a:off x="5292671" y="3088902"/>
            <a:ext cx="1377782" cy="24492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76252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1" nodeType="clickEffect">
                                  <p:stCondLst>
                                    <p:cond delay="0"/>
                                  </p:stCondLst>
                                  <p:childTnLst>
                                    <p:animEffect transition="out" filter="dissolv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1" nodeType="clickEffect">
                                  <p:stCondLst>
                                    <p:cond delay="0"/>
                                  </p:stCondLst>
                                  <p:childTnLst>
                                    <p:animEffect transition="out" filter="dissolv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1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dissolv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P spid="1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Abrir y responder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29</a:t>
            </a:fld>
            <a:endParaRPr lang="es-419"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7778" y="2086817"/>
            <a:ext cx="6678293" cy="4365721"/>
          </a:xfrm>
          <a:prstGeom prst="rect">
            <a:avLst/>
          </a:prstGeom>
          <a:solidFill>
            <a:schemeClr val="tx1"/>
          </a:solidFill>
          <a:ln>
            <a:solidFill>
              <a:schemeClr val="tx1"/>
            </a:solidFill>
          </a:ln>
        </p:spPr>
      </p:pic>
      <p:sp>
        <p:nvSpPr>
          <p:cNvPr id="10" name="Rectangle 9">
            <a:extLst>
              <a:ext uri="{FF2B5EF4-FFF2-40B4-BE49-F238E27FC236}">
                <a16:creationId xmlns:a16="http://schemas.microsoft.com/office/drawing/2014/main" id="{FFB9DFFB-4613-8F40-BC51-FE4BDB80A14C}"/>
              </a:ext>
            </a:extLst>
          </p:cNvPr>
          <p:cNvSpPr/>
          <p:nvPr/>
        </p:nvSpPr>
        <p:spPr>
          <a:xfrm>
            <a:off x="1077778" y="2930978"/>
            <a:ext cx="1482541" cy="187377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1" name="Rectangle 10">
            <a:extLst>
              <a:ext uri="{FF2B5EF4-FFF2-40B4-BE49-F238E27FC236}">
                <a16:creationId xmlns:a16="http://schemas.microsoft.com/office/drawing/2014/main" id="{2B97C2F7-C5C0-0742-AC1C-3F254C53263A}"/>
              </a:ext>
            </a:extLst>
          </p:cNvPr>
          <p:cNvSpPr/>
          <p:nvPr/>
        </p:nvSpPr>
        <p:spPr>
          <a:xfrm>
            <a:off x="2439626" y="2086817"/>
            <a:ext cx="4094178" cy="47350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2" name="Rectangle 11">
            <a:extLst>
              <a:ext uri="{FF2B5EF4-FFF2-40B4-BE49-F238E27FC236}">
                <a16:creationId xmlns:a16="http://schemas.microsoft.com/office/drawing/2014/main" id="{5A7B9E4B-31D8-7348-9BFF-5F070287FCDC}"/>
              </a:ext>
            </a:extLst>
          </p:cNvPr>
          <p:cNvSpPr/>
          <p:nvPr/>
        </p:nvSpPr>
        <p:spPr>
          <a:xfrm>
            <a:off x="7365076" y="2097069"/>
            <a:ext cx="390995" cy="46325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3" name="Rectangle 12">
            <a:extLst>
              <a:ext uri="{FF2B5EF4-FFF2-40B4-BE49-F238E27FC236}">
                <a16:creationId xmlns:a16="http://schemas.microsoft.com/office/drawing/2014/main" id="{8E482017-D647-BF4F-BFD5-D5C19F625A5F}"/>
              </a:ext>
            </a:extLst>
          </p:cNvPr>
          <p:cNvSpPr/>
          <p:nvPr/>
        </p:nvSpPr>
        <p:spPr>
          <a:xfrm>
            <a:off x="2693218" y="3133255"/>
            <a:ext cx="4671858" cy="47350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256442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1"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1" nodeType="clickEffect">
                                  <p:stCondLst>
                                    <p:cond delay="0"/>
                                  </p:stCondLst>
                                  <p:childTnLst>
                                    <p:animEffect transition="out" filter="dissolv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1" nodeType="clickEffect">
                                  <p:stCondLst>
                                    <p:cond delay="0"/>
                                  </p:stCondLst>
                                  <p:childTnLst>
                                    <p:animEffect transition="out" filter="dissolv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dissolv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P spid="13" grpId="0" animBg="1"/>
      <p:bldP spid="1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s-419"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a:t>
            </a:r>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s-419" sz="2400" dirty="0">
                <a:solidFill>
                  <a:schemeClr val="tx1"/>
                </a:solidFill>
              </a:rPr>
              <a:t>Pueden hacer muchas cosas con una cuenta de correo electrónico. ¿Qué quieren hacer con su cuenta de correo electrónico?   </a:t>
            </a:r>
          </a:p>
          <a:p>
            <a:pPr lvl="1"/>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Tree>
    <p:extLst>
      <p:ext uri="{BB962C8B-B14F-4D97-AF65-F5344CB8AC3E}">
        <p14:creationId xmlns:p14="http://schemas.microsoft.com/office/powerpoint/2010/main" val="2314098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Abrir y responder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30</a:t>
            </a:fld>
            <a:endParaRPr lang="es-419" dirty="0"/>
          </a:p>
        </p:txBody>
      </p:sp>
      <p:sp>
        <p:nvSpPr>
          <p:cNvPr id="5" name="Content Placeholder 1">
            <a:extLst>
              <a:ext uri="{FF2B5EF4-FFF2-40B4-BE49-F238E27FC236}">
                <a16:creationId xmlns:a16="http://schemas.microsoft.com/office/drawing/2014/main" id="{D72CBDBE-A8D2-0B41-9379-76553AC6BA94}"/>
              </a:ext>
            </a:extLst>
          </p:cNvPr>
          <p:cNvSpPr>
            <a:spLocks noGrp="1"/>
          </p:cNvSpPr>
          <p:nvPr>
            <p:ph idx="1"/>
          </p:nvPr>
        </p:nvSpPr>
        <p:spPr>
          <a:xfrm>
            <a:off x="457200" y="1371600"/>
            <a:ext cx="8479536" cy="4325112"/>
          </a:xfrm>
        </p:spPr>
        <p:txBody>
          <a:bodyPr/>
          <a:lstStyle/>
          <a:p>
            <a:r>
              <a:rPr lang="es-419" b="1" dirty="0">
                <a:solidFill>
                  <a:schemeClr val="tx1"/>
                </a:solidFill>
              </a:rPr>
              <a:t>"Reply" (Responder): </a:t>
            </a:r>
            <a:r>
              <a:rPr lang="es-419" dirty="0">
                <a:solidFill>
                  <a:schemeClr val="tx1"/>
                </a:solidFill>
              </a:rPr>
              <a:t>Para enviar un mensaje solo a la persona que envió el correo electrónico.</a:t>
            </a: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pic>
        <p:nvPicPr>
          <p:cNvPr id="7" name="Picture 6">
            <a:extLst>
              <a:ext uri="{FF2B5EF4-FFF2-40B4-BE49-F238E27FC236}">
                <a16:creationId xmlns:a16="http://schemas.microsoft.com/office/drawing/2014/main" id="{BF105D51-B203-7441-9AC2-F81B497433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6928" y="2176802"/>
            <a:ext cx="6970143" cy="4556508"/>
          </a:xfrm>
          <a:prstGeom prst="rect">
            <a:avLst/>
          </a:prstGeom>
          <a:ln>
            <a:solidFill>
              <a:schemeClr val="tx1"/>
            </a:solidFill>
          </a:ln>
        </p:spPr>
      </p:pic>
      <p:sp>
        <p:nvSpPr>
          <p:cNvPr id="8" name="Rectangle 7">
            <a:extLst>
              <a:ext uri="{FF2B5EF4-FFF2-40B4-BE49-F238E27FC236}">
                <a16:creationId xmlns:a16="http://schemas.microsoft.com/office/drawing/2014/main" id="{34385800-211C-C84A-9411-01EDF83E26FE}"/>
              </a:ext>
            </a:extLst>
          </p:cNvPr>
          <p:cNvSpPr/>
          <p:nvPr/>
        </p:nvSpPr>
        <p:spPr>
          <a:xfrm>
            <a:off x="3153242" y="5027763"/>
            <a:ext cx="810884" cy="41406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9" name="Rectangle 8">
            <a:extLst>
              <a:ext uri="{FF2B5EF4-FFF2-40B4-BE49-F238E27FC236}">
                <a16:creationId xmlns:a16="http://schemas.microsoft.com/office/drawing/2014/main" id="{D6AAB5EF-7382-6E45-9BFB-495E144DA16A}"/>
              </a:ext>
            </a:extLst>
          </p:cNvPr>
          <p:cNvSpPr/>
          <p:nvPr/>
        </p:nvSpPr>
        <p:spPr>
          <a:xfrm>
            <a:off x="7039154" y="3293134"/>
            <a:ext cx="310551" cy="27173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12481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1" nodeType="clickEffect">
                                  <p:stCondLst>
                                    <p:cond delay="0"/>
                                  </p:stCondLst>
                                  <p:childTnLst>
                                    <p:animEffect transition="out" filter="dissolv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1" nodeType="clickEffect">
                                  <p:stCondLst>
                                    <p:cond delay="0"/>
                                  </p:stCondLst>
                                  <p:childTnLst>
                                    <p:animEffect transition="out" filter="dissolv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Abrir y responder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31</a:t>
            </a:fld>
            <a:endParaRPr lang="es-419" dirty="0"/>
          </a:p>
        </p:txBody>
      </p:sp>
      <p:sp>
        <p:nvSpPr>
          <p:cNvPr id="5" name="Content Placeholder 1">
            <a:extLst>
              <a:ext uri="{FF2B5EF4-FFF2-40B4-BE49-F238E27FC236}">
                <a16:creationId xmlns:a16="http://schemas.microsoft.com/office/drawing/2014/main" id="{D72CBDBE-A8D2-0B41-9379-76553AC6BA94}"/>
              </a:ext>
            </a:extLst>
          </p:cNvPr>
          <p:cNvSpPr>
            <a:spLocks noGrp="1"/>
          </p:cNvSpPr>
          <p:nvPr>
            <p:ph idx="1"/>
          </p:nvPr>
        </p:nvSpPr>
        <p:spPr>
          <a:xfrm>
            <a:off x="457200" y="1524000"/>
            <a:ext cx="8479536" cy="4325112"/>
          </a:xfrm>
        </p:spPr>
        <p:txBody>
          <a:bodyPr/>
          <a:lstStyle/>
          <a:p>
            <a:r>
              <a:rPr lang="es-419" b="1" dirty="0">
                <a:solidFill>
                  <a:schemeClr val="tx1"/>
                </a:solidFill>
              </a:rPr>
              <a:t>Responder</a:t>
            </a:r>
            <a:endParaRPr lang="es-419" dirty="0">
              <a:solidFill>
                <a:schemeClr val="tx1"/>
              </a:solidFill>
            </a:endParaRP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pic>
        <p:nvPicPr>
          <p:cNvPr id="6" name="Picture 5">
            <a:extLst>
              <a:ext uri="{FF2B5EF4-FFF2-40B4-BE49-F238E27FC236}">
                <a16:creationId xmlns:a16="http://schemas.microsoft.com/office/drawing/2014/main" id="{851554EA-7090-4C43-AB66-72872154CF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7677" y="2116547"/>
            <a:ext cx="6967059" cy="4554493"/>
          </a:xfrm>
          <a:prstGeom prst="rect">
            <a:avLst/>
          </a:prstGeom>
          <a:ln>
            <a:solidFill>
              <a:schemeClr val="tx1"/>
            </a:solidFill>
          </a:ln>
        </p:spPr>
      </p:pic>
    </p:spTree>
    <p:extLst>
      <p:ext uri="{BB962C8B-B14F-4D97-AF65-F5344CB8AC3E}">
        <p14:creationId xmlns:p14="http://schemas.microsoft.com/office/powerpoint/2010/main" val="236617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Abrir y responder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32</a:t>
            </a:fld>
            <a:endParaRPr lang="es-419" dirty="0"/>
          </a:p>
        </p:txBody>
      </p:sp>
      <p:sp>
        <p:nvSpPr>
          <p:cNvPr id="5" name="Content Placeholder 1">
            <a:extLst>
              <a:ext uri="{FF2B5EF4-FFF2-40B4-BE49-F238E27FC236}">
                <a16:creationId xmlns:a16="http://schemas.microsoft.com/office/drawing/2014/main" id="{D72CBDBE-A8D2-0B41-9379-76553AC6BA94}"/>
              </a:ext>
            </a:extLst>
          </p:cNvPr>
          <p:cNvSpPr>
            <a:spLocks noGrp="1"/>
          </p:cNvSpPr>
          <p:nvPr>
            <p:ph idx="1"/>
          </p:nvPr>
        </p:nvSpPr>
        <p:spPr>
          <a:xfrm>
            <a:off x="457200" y="1447800"/>
            <a:ext cx="8479536" cy="4325112"/>
          </a:xfrm>
        </p:spPr>
        <p:txBody>
          <a:bodyPr/>
          <a:lstStyle/>
          <a:p>
            <a:r>
              <a:rPr lang="es-419" b="1" dirty="0">
                <a:solidFill>
                  <a:schemeClr val="tx1"/>
                </a:solidFill>
              </a:rPr>
              <a:t>Responder</a:t>
            </a:r>
            <a:endParaRPr lang="es-419" dirty="0">
              <a:solidFill>
                <a:schemeClr val="tx1"/>
              </a:solidFill>
            </a:endParaRP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pic>
        <p:nvPicPr>
          <p:cNvPr id="7" name="Picture 6">
            <a:extLst>
              <a:ext uri="{FF2B5EF4-FFF2-40B4-BE49-F238E27FC236}">
                <a16:creationId xmlns:a16="http://schemas.microsoft.com/office/drawing/2014/main" id="{3880587F-6B56-E74F-B814-86EB15FEF8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200" y="2078652"/>
            <a:ext cx="7086304" cy="4632445"/>
          </a:xfrm>
          <a:prstGeom prst="rect">
            <a:avLst/>
          </a:prstGeom>
          <a:ln>
            <a:solidFill>
              <a:schemeClr val="tx1"/>
            </a:solidFill>
          </a:ln>
        </p:spPr>
      </p:pic>
    </p:spTree>
    <p:extLst>
      <p:ext uri="{BB962C8B-B14F-4D97-AF65-F5344CB8AC3E}">
        <p14:creationId xmlns:p14="http://schemas.microsoft.com/office/powerpoint/2010/main" val="3779347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Enviar mensajes nuevos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33</a:t>
            </a:fld>
            <a:endParaRPr lang="es-419"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409" y="1456041"/>
            <a:ext cx="7797182" cy="5097159"/>
          </a:xfrm>
          <a:prstGeom prst="rect">
            <a:avLst/>
          </a:prstGeom>
          <a:solidFill>
            <a:schemeClr val="tx1"/>
          </a:solidFill>
          <a:ln>
            <a:solidFill>
              <a:schemeClr val="tx1"/>
            </a:solidFill>
          </a:ln>
        </p:spPr>
      </p:pic>
      <p:sp>
        <p:nvSpPr>
          <p:cNvPr id="7" name="Rectangle 6">
            <a:extLst>
              <a:ext uri="{FF2B5EF4-FFF2-40B4-BE49-F238E27FC236}">
                <a16:creationId xmlns:a16="http://schemas.microsoft.com/office/drawing/2014/main" id="{3E50892D-851C-414F-90D9-66BE8D90C748}"/>
              </a:ext>
            </a:extLst>
          </p:cNvPr>
          <p:cNvSpPr/>
          <p:nvPr/>
        </p:nvSpPr>
        <p:spPr>
          <a:xfrm>
            <a:off x="673409" y="1904445"/>
            <a:ext cx="1191605" cy="51282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79495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Enviar mensajes nuevos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34</a:t>
            </a:fld>
            <a:endParaRPr lang="es-419" dirty="0"/>
          </a:p>
        </p:txBody>
      </p:sp>
      <p:pic>
        <p:nvPicPr>
          <p:cNvPr id="5" name="Picture 4" descr="Graphical user interface, text, application, email&#10;&#10;Description automatically generated">
            <a:extLst>
              <a:ext uri="{FF2B5EF4-FFF2-40B4-BE49-F238E27FC236}">
                <a16:creationId xmlns:a16="http://schemas.microsoft.com/office/drawing/2014/main" id="{EA769794-00DA-C74A-BCDD-2808053981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409" y="1421180"/>
            <a:ext cx="7797182" cy="5097159"/>
          </a:xfrm>
          <a:prstGeom prst="rect">
            <a:avLst/>
          </a:prstGeom>
          <a:solidFill>
            <a:schemeClr val="tx1"/>
          </a:solidFill>
          <a:ln>
            <a:solidFill>
              <a:schemeClr val="tx1"/>
            </a:solidFill>
          </a:ln>
        </p:spPr>
      </p:pic>
    </p:spTree>
    <p:extLst>
      <p:ext uri="{BB962C8B-B14F-4D97-AF65-F5344CB8AC3E}">
        <p14:creationId xmlns:p14="http://schemas.microsoft.com/office/powerpoint/2010/main" val="2942574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Enviar mensajes nuevos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35</a:t>
            </a:fld>
            <a:endParaRPr lang="es-419" dirty="0"/>
          </a:p>
        </p:txBody>
      </p:sp>
      <p:pic>
        <p:nvPicPr>
          <p:cNvPr id="5" name="Picture 4">
            <a:extLst>
              <a:ext uri="{FF2B5EF4-FFF2-40B4-BE49-F238E27FC236}">
                <a16:creationId xmlns:a16="http://schemas.microsoft.com/office/drawing/2014/main" id="{38601883-5F91-DD42-8429-BB7D27C548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1631" y="1421744"/>
            <a:ext cx="7844197" cy="5127893"/>
          </a:xfrm>
          <a:prstGeom prst="rect">
            <a:avLst/>
          </a:prstGeom>
          <a:ln>
            <a:solidFill>
              <a:schemeClr val="tx1"/>
            </a:solidFill>
          </a:ln>
        </p:spPr>
      </p:pic>
    </p:spTree>
    <p:extLst>
      <p:ext uri="{BB962C8B-B14F-4D97-AF65-F5344CB8AC3E}">
        <p14:creationId xmlns:p14="http://schemas.microsoft.com/office/powerpoint/2010/main" val="2934062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Enviar mensajes nuevos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36</a:t>
            </a:fld>
            <a:endParaRPr lang="es-419" dirty="0"/>
          </a:p>
        </p:txBody>
      </p:sp>
      <p:pic>
        <p:nvPicPr>
          <p:cNvPr id="5" name="Picture 4">
            <a:extLst>
              <a:ext uri="{FF2B5EF4-FFF2-40B4-BE49-F238E27FC236}">
                <a16:creationId xmlns:a16="http://schemas.microsoft.com/office/drawing/2014/main" id="{76DE0D80-1E80-C745-A986-0784B66008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6920" y="1290785"/>
            <a:ext cx="7650159" cy="5313165"/>
          </a:xfrm>
          <a:prstGeom prst="rect">
            <a:avLst/>
          </a:prstGeom>
        </p:spPr>
      </p:pic>
      <p:sp>
        <p:nvSpPr>
          <p:cNvPr id="7" name="Content Placeholder 1">
            <a:extLst>
              <a:ext uri="{FF2B5EF4-FFF2-40B4-BE49-F238E27FC236}">
                <a16:creationId xmlns:a16="http://schemas.microsoft.com/office/drawing/2014/main" id="{877F4A8E-C1B0-8B4F-95A1-7BB5A3C2F395}"/>
              </a:ext>
            </a:extLst>
          </p:cNvPr>
          <p:cNvSpPr txBox="1">
            <a:spLocks/>
          </p:cNvSpPr>
          <p:nvPr/>
        </p:nvSpPr>
        <p:spPr>
          <a:xfrm>
            <a:off x="2455373" y="3050941"/>
            <a:ext cx="5178804"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dirty="0">
                <a:solidFill>
                  <a:schemeClr val="tx1"/>
                </a:solidFill>
                <a:latin typeface="+mn-lt"/>
              </a:rPr>
              <a:t>Incluya la dirección o las direcciones de correo electrónico de las personas a las que envía el mensaje.</a:t>
            </a:r>
          </a:p>
        </p:txBody>
      </p:sp>
      <p:pic>
        <p:nvPicPr>
          <p:cNvPr id="9" name="Picture 8">
            <a:extLst>
              <a:ext uri="{FF2B5EF4-FFF2-40B4-BE49-F238E27FC236}">
                <a16:creationId xmlns:a16="http://schemas.microsoft.com/office/drawing/2014/main" id="{F38ACCFA-CD14-9F46-B74F-E24EF9B1230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917444" y="3205715"/>
            <a:ext cx="457200" cy="457200"/>
          </a:xfrm>
          <a:prstGeom prst="rect">
            <a:avLst/>
          </a:prstGeom>
        </p:spPr>
      </p:pic>
      <p:pic>
        <p:nvPicPr>
          <p:cNvPr id="10" name="Picture 9">
            <a:extLst>
              <a:ext uri="{FF2B5EF4-FFF2-40B4-BE49-F238E27FC236}">
                <a16:creationId xmlns:a16="http://schemas.microsoft.com/office/drawing/2014/main" id="{DABABD33-BFD7-5C4F-B83F-1018B4A406B9}"/>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938709" y="4202548"/>
            <a:ext cx="457200" cy="457200"/>
          </a:xfrm>
          <a:prstGeom prst="rect">
            <a:avLst/>
          </a:prstGeom>
        </p:spPr>
      </p:pic>
      <p:sp>
        <p:nvSpPr>
          <p:cNvPr id="11" name="Content Placeholder 1">
            <a:extLst>
              <a:ext uri="{FF2B5EF4-FFF2-40B4-BE49-F238E27FC236}">
                <a16:creationId xmlns:a16="http://schemas.microsoft.com/office/drawing/2014/main" id="{90D3CA9C-3827-CC43-8487-C4F6DA28193B}"/>
              </a:ext>
            </a:extLst>
          </p:cNvPr>
          <p:cNvSpPr txBox="1">
            <a:spLocks/>
          </p:cNvSpPr>
          <p:nvPr/>
        </p:nvSpPr>
        <p:spPr>
          <a:xfrm>
            <a:off x="2455372" y="4126749"/>
            <a:ext cx="4966154"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dirty="0">
                <a:solidFill>
                  <a:schemeClr val="tx1"/>
                </a:solidFill>
                <a:latin typeface="+mn-lt"/>
              </a:rPr>
              <a:t>Escriba un asunto que le permita a la persona saber de qué se trata el mensaje.</a:t>
            </a:r>
          </a:p>
        </p:txBody>
      </p:sp>
      <p:grpSp>
        <p:nvGrpSpPr>
          <p:cNvPr id="2" name="Group 1">
            <a:extLst>
              <a:ext uri="{FF2B5EF4-FFF2-40B4-BE49-F238E27FC236}">
                <a16:creationId xmlns:a16="http://schemas.microsoft.com/office/drawing/2014/main" id="{834AE6E6-991F-B8D3-F4D1-4D56DAACD9E0}"/>
              </a:ext>
            </a:extLst>
          </p:cNvPr>
          <p:cNvGrpSpPr/>
          <p:nvPr/>
        </p:nvGrpSpPr>
        <p:grpSpPr>
          <a:xfrm>
            <a:off x="1955642" y="5117310"/>
            <a:ext cx="5248903" cy="673890"/>
            <a:chOff x="1955642" y="4905830"/>
            <a:chExt cx="5248903" cy="673890"/>
          </a:xfrm>
        </p:grpSpPr>
        <p:sp>
          <p:nvSpPr>
            <p:cNvPr id="12" name="Content Placeholder 1">
              <a:extLst>
                <a:ext uri="{FF2B5EF4-FFF2-40B4-BE49-F238E27FC236}">
                  <a16:creationId xmlns:a16="http://schemas.microsoft.com/office/drawing/2014/main" id="{20AC65D8-E866-6B42-AA9C-F18E84317DB8}"/>
                </a:ext>
              </a:extLst>
            </p:cNvPr>
            <p:cNvSpPr txBox="1">
              <a:spLocks/>
            </p:cNvSpPr>
            <p:nvPr/>
          </p:nvSpPr>
          <p:spPr>
            <a:xfrm>
              <a:off x="2472307" y="4928190"/>
              <a:ext cx="473223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dirty="0">
                  <a:solidFill>
                    <a:schemeClr val="tx1"/>
                  </a:solidFill>
                  <a:latin typeface="+mn-lt"/>
                </a:rPr>
                <a:t>Escriba un mensaje en el cuerpo del correo electrónico.</a:t>
              </a:r>
            </a:p>
          </p:txBody>
        </p:sp>
        <p:pic>
          <p:nvPicPr>
            <p:cNvPr id="13" name="Picture 12">
              <a:extLst>
                <a:ext uri="{FF2B5EF4-FFF2-40B4-BE49-F238E27FC236}">
                  <a16:creationId xmlns:a16="http://schemas.microsoft.com/office/drawing/2014/main" id="{D43018B9-881A-8245-ADA3-6853475D1BD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955642" y="4905830"/>
              <a:ext cx="457200" cy="457200"/>
            </a:xfrm>
            <a:prstGeom prst="rect">
              <a:avLst/>
            </a:prstGeom>
          </p:spPr>
        </p:pic>
      </p:grpSp>
    </p:spTree>
    <p:extLst>
      <p:ext uri="{BB962C8B-B14F-4D97-AF65-F5344CB8AC3E}">
        <p14:creationId xmlns:p14="http://schemas.microsoft.com/office/powerpoint/2010/main" val="105864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Enviar mensajes nuevos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37</a:t>
            </a:fld>
            <a:endParaRPr lang="es-419" dirty="0"/>
          </a:p>
        </p:txBody>
      </p:sp>
      <p:pic>
        <p:nvPicPr>
          <p:cNvPr id="6" name="Picture 5">
            <a:extLst>
              <a:ext uri="{FF2B5EF4-FFF2-40B4-BE49-F238E27FC236}">
                <a16:creationId xmlns:a16="http://schemas.microsoft.com/office/drawing/2014/main" id="{F19735D2-0F0C-8846-B1D2-5091EA4B84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1200" y="1454716"/>
            <a:ext cx="7721600" cy="5047749"/>
          </a:xfrm>
          <a:prstGeom prst="rect">
            <a:avLst/>
          </a:prstGeom>
          <a:ln>
            <a:solidFill>
              <a:schemeClr val="tx1"/>
            </a:solidFill>
          </a:ln>
        </p:spPr>
      </p:pic>
      <p:sp>
        <p:nvSpPr>
          <p:cNvPr id="7" name="Rectangle 6">
            <a:extLst>
              <a:ext uri="{FF2B5EF4-FFF2-40B4-BE49-F238E27FC236}">
                <a16:creationId xmlns:a16="http://schemas.microsoft.com/office/drawing/2014/main" id="{D32EFF86-0A30-2C4C-B211-3DDF9CF0EC4F}"/>
              </a:ext>
            </a:extLst>
          </p:cNvPr>
          <p:cNvSpPr/>
          <p:nvPr/>
        </p:nvSpPr>
        <p:spPr>
          <a:xfrm>
            <a:off x="795865" y="5879503"/>
            <a:ext cx="2726268" cy="51282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8753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Enviar mensajes nuevos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38</a:t>
            </a:fld>
            <a:endParaRPr lang="es-419" dirty="0"/>
          </a:p>
        </p:txBody>
      </p:sp>
      <p:pic>
        <p:nvPicPr>
          <p:cNvPr id="6" name="Picture 5">
            <a:extLst>
              <a:ext uri="{FF2B5EF4-FFF2-40B4-BE49-F238E27FC236}">
                <a16:creationId xmlns:a16="http://schemas.microsoft.com/office/drawing/2014/main" id="{F19735D2-0F0C-8846-B1D2-5091EA4B84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1199" y="1454716"/>
            <a:ext cx="8161013" cy="3218884"/>
          </a:xfrm>
          <a:prstGeom prst="rect">
            <a:avLst/>
          </a:prstGeom>
          <a:ln>
            <a:solidFill>
              <a:schemeClr val="tx1"/>
            </a:solidFill>
          </a:ln>
        </p:spPr>
      </p:pic>
      <p:sp>
        <p:nvSpPr>
          <p:cNvPr id="7" name="Rectangle 6">
            <a:extLst>
              <a:ext uri="{FF2B5EF4-FFF2-40B4-BE49-F238E27FC236}">
                <a16:creationId xmlns:a16="http://schemas.microsoft.com/office/drawing/2014/main" id="{D32EFF86-0A30-2C4C-B211-3DDF9CF0EC4F}"/>
              </a:ext>
            </a:extLst>
          </p:cNvPr>
          <p:cNvSpPr/>
          <p:nvPr/>
        </p:nvSpPr>
        <p:spPr>
          <a:xfrm>
            <a:off x="761999" y="3623733"/>
            <a:ext cx="1371602" cy="3048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90799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39</a:t>
            </a:fld>
            <a:endParaRPr lang="es-419" dirty="0"/>
          </a:p>
        </p:txBody>
      </p:sp>
    </p:spTree>
    <p:extLst>
      <p:ext uri="{BB962C8B-B14F-4D97-AF65-F5344CB8AC3E}">
        <p14:creationId xmlns:p14="http://schemas.microsoft.com/office/powerpoint/2010/main" val="277515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s-419"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 (continuación)</a:t>
            </a:r>
          </a:p>
        </p:txBody>
      </p:sp>
      <p:sp>
        <p:nvSpPr>
          <p:cNvPr id="34" name="Content Placeholder 1">
            <a:extLst>
              <a:ext uri="{FF2B5EF4-FFF2-40B4-BE49-F238E27FC236}">
                <a16:creationId xmlns:a16="http://schemas.microsoft.com/office/drawing/2014/main" id="{557ADE14-928D-F04B-A31A-F9138A81E039}"/>
              </a:ext>
            </a:extLst>
          </p:cNvPr>
          <p:cNvSpPr txBox="1">
            <a:spLocks/>
          </p:cNvSpPr>
          <p:nvPr/>
        </p:nvSpPr>
        <p:spPr>
          <a:xfrm>
            <a:off x="457200" y="1639824"/>
            <a:ext cx="8479536" cy="432511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b="1" dirty="0">
                <a:solidFill>
                  <a:schemeClr val="tx1"/>
                </a:solidFill>
                <a:latin typeface="+mn-lt"/>
                <a:cs typeface="Segoe UI" panose="020B0502040204020203" pitchFamily="34" charset="0"/>
              </a:rPr>
              <a:t>Explorador web: </a:t>
            </a:r>
            <a:r>
              <a:rPr lang="es-419" sz="2100" dirty="0">
                <a:solidFill>
                  <a:schemeClr val="tx1"/>
                </a:solidFill>
                <a:latin typeface="+mn-lt"/>
                <a:cs typeface="Segoe UI" panose="020B0502040204020203" pitchFamily="34" charset="0"/>
              </a:rPr>
              <a:t>Un programa que le permite ver los sitios web y navegar entre ellos usando hipervínculos</a:t>
            </a:r>
            <a:endParaRPr lang="es-419" dirty="0">
              <a:solidFill>
                <a:schemeClr val="tx1"/>
              </a:solidFill>
              <a:latin typeface="+mn-lt"/>
              <a:cs typeface="Segoe UI" panose="020B0502040204020203" pitchFamily="34" charset="0"/>
            </a:endParaRPr>
          </a:p>
          <a:p>
            <a:endParaRPr lang="es-419" dirty="0">
              <a:solidFill>
                <a:schemeClr val="tx1"/>
              </a:solidFill>
            </a:endParaRPr>
          </a:p>
        </p:txBody>
      </p:sp>
      <p:grpSp>
        <p:nvGrpSpPr>
          <p:cNvPr id="35" name="Group 34">
            <a:extLst>
              <a:ext uri="{FF2B5EF4-FFF2-40B4-BE49-F238E27FC236}">
                <a16:creationId xmlns:a16="http://schemas.microsoft.com/office/drawing/2014/main" id="{2CC9BC32-5C74-1047-9CEC-E7808B52F93B}"/>
              </a:ext>
              <a:ext uri="{C183D7F6-B498-43B3-948B-1728B52AA6E4}">
                <adec:decorative xmlns:adec="http://schemas.microsoft.com/office/drawing/2017/decorative" val="1"/>
              </a:ext>
            </a:extLst>
          </p:cNvPr>
          <p:cNvGrpSpPr/>
          <p:nvPr/>
        </p:nvGrpSpPr>
        <p:grpSpPr>
          <a:xfrm>
            <a:off x="778731" y="2861159"/>
            <a:ext cx="3915534" cy="3039620"/>
            <a:chOff x="2390214" y="3429000"/>
            <a:chExt cx="4363571" cy="3062433"/>
          </a:xfrm>
        </p:grpSpPr>
        <p:pic>
          <p:nvPicPr>
            <p:cNvPr id="36" name="Picture 35" descr="Graphical user interface, text, application, chat or text message&#10;&#10;Description automatically generated">
              <a:extLst>
                <a:ext uri="{FF2B5EF4-FFF2-40B4-BE49-F238E27FC236}">
                  <a16:creationId xmlns:a16="http://schemas.microsoft.com/office/drawing/2014/main" id="{312F8DE5-0836-584A-8653-96156A9DEB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0214" y="3429000"/>
              <a:ext cx="4363571" cy="3062433"/>
            </a:xfrm>
            <a:prstGeom prst="rect">
              <a:avLst/>
            </a:prstGeom>
            <a:ln>
              <a:solidFill>
                <a:schemeClr val="bg1">
                  <a:lumMod val="50000"/>
                </a:schemeClr>
              </a:solidFill>
            </a:ln>
          </p:spPr>
        </p:pic>
        <p:sp>
          <p:nvSpPr>
            <p:cNvPr id="37" name="Rectangle 36">
              <a:extLst>
                <a:ext uri="{FF2B5EF4-FFF2-40B4-BE49-F238E27FC236}">
                  <a16:creationId xmlns:a16="http://schemas.microsoft.com/office/drawing/2014/main" id="{7F1DEA81-45FC-AF45-BB27-B5AE344E32DD}"/>
                </a:ext>
              </a:extLst>
            </p:cNvPr>
            <p:cNvSpPr/>
            <p:nvPr/>
          </p:nvSpPr>
          <p:spPr>
            <a:xfrm>
              <a:off x="3209365" y="4518212"/>
              <a:ext cx="2707341" cy="1057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
        <p:nvSpPr>
          <p:cNvPr id="39" name="Rectangle 38">
            <a:extLst>
              <a:ext uri="{FF2B5EF4-FFF2-40B4-BE49-F238E27FC236}">
                <a16:creationId xmlns:a16="http://schemas.microsoft.com/office/drawing/2014/main" id="{C66703B3-17B4-5E44-8AE6-BFF9A11C2201}"/>
              </a:ext>
            </a:extLst>
          </p:cNvPr>
          <p:cNvSpPr/>
          <p:nvPr/>
        </p:nvSpPr>
        <p:spPr>
          <a:xfrm>
            <a:off x="8415999" y="3428999"/>
            <a:ext cx="465635" cy="477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4" name="Content Placeholder 1">
            <a:extLst>
              <a:ext uri="{FF2B5EF4-FFF2-40B4-BE49-F238E27FC236}">
                <a16:creationId xmlns:a16="http://schemas.microsoft.com/office/drawing/2014/main" id="{BF11537A-1E4E-C143-A4CF-DFDB302D98CF}"/>
              </a:ext>
            </a:extLst>
          </p:cNvPr>
          <p:cNvSpPr txBox="1">
            <a:spLocks/>
          </p:cNvSpPr>
          <p:nvPr/>
        </p:nvSpPr>
        <p:spPr>
          <a:xfrm>
            <a:off x="5709557" y="2861158"/>
            <a:ext cx="2846179" cy="567841"/>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8000" dirty="0">
                <a:solidFill>
                  <a:schemeClr val="tx1"/>
                </a:solidFill>
                <a:latin typeface="+mn-lt"/>
              </a:rPr>
              <a:t>Exploradores comunes</a:t>
            </a:r>
            <a:endParaRPr lang="es-419" dirty="0">
              <a:solidFill>
                <a:schemeClr val="tx1"/>
              </a:solidFill>
              <a:latin typeface="+mn-lt"/>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s-419" sz="2800" dirty="0">
              <a:solidFill>
                <a:schemeClr val="tx1"/>
              </a:solidFill>
            </a:endParaRPr>
          </a:p>
        </p:txBody>
      </p:sp>
      <p:pic>
        <p:nvPicPr>
          <p:cNvPr id="27" name="Picture 26" descr="A picture containing icon&#10;&#10;Description automatically generated">
            <a:extLst>
              <a:ext uri="{FF2B5EF4-FFF2-40B4-BE49-F238E27FC236}">
                <a16:creationId xmlns:a16="http://schemas.microsoft.com/office/drawing/2014/main" id="{D3E90F82-353F-A043-AD8D-BD111B2772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29308" y="4905242"/>
            <a:ext cx="1607505" cy="1188510"/>
          </a:xfrm>
          <a:prstGeom prst="rect">
            <a:avLst/>
          </a:prstGeom>
        </p:spPr>
      </p:pic>
      <p:pic>
        <p:nvPicPr>
          <p:cNvPr id="28" name="Picture 27" descr="A picture containing text, device, gauge&#10;&#10;Description automatically generated">
            <a:extLst>
              <a:ext uri="{FF2B5EF4-FFF2-40B4-BE49-F238E27FC236}">
                <a16:creationId xmlns:a16="http://schemas.microsoft.com/office/drawing/2014/main" id="{7C4837EB-1527-8040-B2AD-8961571B14B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155405" y="4735341"/>
            <a:ext cx="1400331" cy="1380449"/>
          </a:xfrm>
          <a:prstGeom prst="rect">
            <a:avLst/>
          </a:prstGeom>
        </p:spPr>
      </p:pic>
      <p:pic>
        <p:nvPicPr>
          <p:cNvPr id="29" name="Picture 28" descr="A picture containing clipart&#10;&#10;Description automatically generated">
            <a:extLst>
              <a:ext uri="{FF2B5EF4-FFF2-40B4-BE49-F238E27FC236}">
                <a16:creationId xmlns:a16="http://schemas.microsoft.com/office/drawing/2014/main" id="{9C54A197-39E9-5D43-9F94-6816339988E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88488" y="3128282"/>
            <a:ext cx="1477180" cy="1456205"/>
          </a:xfrm>
          <a:prstGeom prst="rect">
            <a:avLst/>
          </a:prstGeom>
        </p:spPr>
      </p:pic>
      <p:pic>
        <p:nvPicPr>
          <p:cNvPr id="30" name="Picture 29" descr="Logo&#10;&#10;Description automatically generated">
            <a:extLst>
              <a:ext uri="{FF2B5EF4-FFF2-40B4-BE49-F238E27FC236}">
                <a16:creationId xmlns:a16="http://schemas.microsoft.com/office/drawing/2014/main" id="{51D833DE-13BF-204A-8680-D76068873BB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56358" y="3303363"/>
            <a:ext cx="1607505" cy="1333558"/>
          </a:xfrm>
          <a:prstGeom prst="rect">
            <a:avLst/>
          </a:prstGeom>
        </p:spPr>
      </p:pic>
      <p:cxnSp>
        <p:nvCxnSpPr>
          <p:cNvPr id="3" name="Straight Connector 2">
            <a:extLst>
              <a:ext uri="{FF2B5EF4-FFF2-40B4-BE49-F238E27FC236}">
                <a16:creationId xmlns:a16="http://schemas.microsoft.com/office/drawing/2014/main" id="{72458458-43AA-B34B-9F00-B0AFF44B03B0}"/>
              </a:ext>
            </a:extLst>
          </p:cNvPr>
          <p:cNvCxnSpPr>
            <a:cxnSpLocks/>
          </p:cNvCxnSpPr>
          <p:nvPr/>
        </p:nvCxnSpPr>
        <p:spPr>
          <a:xfrm>
            <a:off x="5836920" y="3128282"/>
            <a:ext cx="257907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0946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40</a:t>
            </a:fld>
            <a:endParaRPr lang="es-419" dirty="0"/>
          </a:p>
        </p:txBody>
      </p:sp>
      <p:sp>
        <p:nvSpPr>
          <p:cNvPr id="6" name="TextBox 5">
            <a:extLst>
              <a:ext uri="{FF2B5EF4-FFF2-40B4-BE49-F238E27FC236}">
                <a16:creationId xmlns:a16="http://schemas.microsoft.com/office/drawing/2014/main" id="{F8CFBE0F-FB94-A247-83B6-16F62BB52B4A}"/>
              </a:ext>
            </a:extLst>
          </p:cNvPr>
          <p:cNvSpPr txBox="1"/>
          <p:nvPr/>
        </p:nvSpPr>
        <p:spPr>
          <a:xfrm>
            <a:off x="264112" y="583823"/>
            <a:ext cx="8672624" cy="5816977"/>
          </a:xfrm>
          <a:prstGeom prst="rect">
            <a:avLst/>
          </a:prstGeom>
          <a:noFill/>
        </p:spPr>
        <p:txBody>
          <a:bodyPr wrap="square">
            <a:spAutoFit/>
          </a:bodyPr>
          <a:lstStyle/>
          <a:p>
            <a:pPr marL="0" marR="0">
              <a:spcBef>
                <a:spcPts val="0"/>
              </a:spcBef>
              <a:spcAft>
                <a:spcPts val="0"/>
              </a:spcAft>
            </a:pPr>
            <a:r>
              <a:rPr lang="es-419" sz="2000" b="1" dirty="0">
                <a:effectLst/>
                <a:latin typeface="+mn-lt"/>
                <a:ea typeface="Calibri" panose="020F0502020204030204" pitchFamily="34" charset="0"/>
                <a:cs typeface="Times New Roman" panose="02020603050405020304" pitchFamily="18" charset="0"/>
              </a:rPr>
              <a:t>ACTIVIDAD 2: Enviar mensajes nuevos</a:t>
            </a:r>
            <a:r>
              <a:rPr lang="es-419" sz="20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s-419" sz="1100" dirty="0">
                <a:effectLst/>
                <a:latin typeface="+mn-lt"/>
                <a:ea typeface="Calibri" panose="020F0502020204030204" pitchFamily="34" charset="0"/>
                <a:cs typeface="Times New Roman" panose="02020603050405020304" pitchFamily="18" charset="0"/>
              </a:rPr>
              <a:t> </a:t>
            </a:r>
            <a:r>
              <a:rPr lang="es-419" sz="2000" dirty="0">
                <a:effectLst/>
                <a:latin typeface="+mn-lt"/>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Abra un explorador web y vaya a </a:t>
            </a:r>
            <a:r>
              <a:rPr lang="es-419" sz="1600" u="sng" dirty="0">
                <a:solidFill>
                  <a:srgbClr val="0563C1"/>
                </a:solidFill>
                <a:effectLst/>
                <a:latin typeface="+mn-lt"/>
                <a:ea typeface="Calibri" panose="020F0502020204030204" pitchFamily="34" charset="0"/>
                <a:cs typeface="Times New Roman" panose="02020603050405020304" pitchFamily="18" charset="0"/>
                <a:hlinkClick r:id="rId3"/>
              </a:rPr>
              <a:t>www.gmail.com</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Inicie sesión en su cuenta de Gmail si aún no lo ha hecho.</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Redacte un mensaje nuevo. Incluya la siguiente información en el mensaje nuevo:</a:t>
            </a:r>
          </a:p>
          <a:p>
            <a:pPr marL="742950" marR="0" lvl="1" indent="-285750">
              <a:spcBef>
                <a:spcPts val="0"/>
              </a:spcBef>
              <a:spcAft>
                <a:spcPts val="0"/>
              </a:spcAft>
              <a:buFont typeface="+mj-lt"/>
              <a:buAutoNum type="alphaLcPeriod"/>
            </a:pPr>
            <a:r>
              <a:rPr lang="es-419" sz="1600" dirty="0">
                <a:effectLst/>
                <a:latin typeface="+mn-lt"/>
                <a:ea typeface="Calibri" panose="020F0502020204030204" pitchFamily="34" charset="0"/>
                <a:cs typeface="Times New Roman" panose="02020603050405020304" pitchFamily="18" charset="0"/>
              </a:rPr>
              <a:t>En el campo "To" (Para) ingrese </a:t>
            </a:r>
            <a:r>
              <a:rPr lang="es-419" sz="1600" dirty="0">
                <a:solidFill>
                  <a:srgbClr val="009FDB"/>
                </a:solidFill>
                <a:effectLst/>
                <a:latin typeface="+mn-lt"/>
                <a:ea typeface="Calibri" panose="020F0502020204030204" pitchFamily="34" charset="0"/>
                <a:cs typeface="Times New Roman" panose="02020603050405020304" pitchFamily="18" charset="0"/>
              </a:rPr>
              <a:t> </a:t>
            </a:r>
            <a:r>
              <a:rPr lang="es-419" sz="1600" i="1" dirty="0">
                <a:solidFill>
                  <a:srgbClr val="009FDB"/>
                </a:solidFill>
                <a:latin typeface="+mn-lt"/>
                <a:ea typeface="Calibri" panose="020F0502020204030204" pitchFamily="34" charset="0"/>
                <a:cs typeface="Times New Roman" panose="02020603050405020304" pitchFamily="18" charset="0"/>
              </a:rPr>
              <a:t>&lt;inserte la dirección de correo electrónico de la cuenta de demostración del instructor aquí&gt;</a:t>
            </a:r>
            <a:endParaRPr lang="es-419" sz="1600" i="1" dirty="0">
              <a:solidFill>
                <a:srgbClr val="009FDB"/>
              </a:solidFill>
              <a:effectLst/>
              <a:latin typeface="+mn-lt"/>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s-419" sz="1600" dirty="0">
                <a:effectLst/>
                <a:latin typeface="+mn-lt"/>
                <a:ea typeface="Calibri" panose="020F0502020204030204" pitchFamily="34" charset="0"/>
                <a:cs typeface="Times New Roman" panose="02020603050405020304" pitchFamily="18" charset="0"/>
              </a:rPr>
              <a:t>El asunto: Conceptos básicos del correo electrónico</a:t>
            </a:r>
          </a:p>
          <a:p>
            <a:pPr marL="742950" marR="0" lvl="1" indent="-285750">
              <a:spcBef>
                <a:spcPts val="0"/>
              </a:spcBef>
              <a:spcAft>
                <a:spcPts val="0"/>
              </a:spcAft>
              <a:buFont typeface="+mj-lt"/>
              <a:buAutoNum type="alphaLcPeriod"/>
            </a:pPr>
            <a:r>
              <a:rPr lang="es-419" sz="1600" dirty="0">
                <a:effectLst/>
                <a:latin typeface="+mn-lt"/>
                <a:ea typeface="Calibri" panose="020F0502020204030204" pitchFamily="34" charset="0"/>
                <a:cs typeface="Times New Roman" panose="02020603050405020304" pitchFamily="18" charset="0"/>
              </a:rPr>
              <a:t>En el cuerpo: Este es un mensaje nuevo.</a:t>
            </a:r>
          </a:p>
          <a:p>
            <a:pPr marL="742950" marR="0" lvl="1" indent="-285750">
              <a:spcBef>
                <a:spcPts val="0"/>
              </a:spcBef>
              <a:spcAft>
                <a:spcPts val="0"/>
              </a:spcAft>
              <a:buFont typeface="+mj-lt"/>
              <a:buAutoNum type="alphaLcPeriod"/>
            </a:pPr>
            <a:r>
              <a:rPr lang="es-419" sz="1600" dirty="0">
                <a:effectLst/>
                <a:latin typeface="+mn-lt"/>
                <a:ea typeface="Calibri" panose="020F0502020204030204" pitchFamily="34" charset="0"/>
                <a:cs typeface="Times New Roman" panose="02020603050405020304" pitchFamily="18" charset="0"/>
              </a:rPr>
              <a:t>Haga clic en "Send" (Enviar).</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¿Dónde puede encontrar el mensaje que acaba de enviar? </a:t>
            </a:r>
            <a:br>
              <a:rPr lang="en-US" sz="1600" dirty="0">
                <a:effectLst/>
                <a:latin typeface="+mn-lt"/>
                <a:ea typeface="Calibri" panose="020F0502020204030204" pitchFamily="34" charset="0"/>
                <a:cs typeface="Times New Roman" panose="02020603050405020304" pitchFamily="18" charset="0"/>
              </a:rPr>
            </a:br>
            <a:endParaRPr lang="es-419" sz="1600"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Redacte un mensaje nuevo. Incluya la siguiente información en el mensaje nuevo:</a:t>
            </a:r>
          </a:p>
          <a:p>
            <a:pPr marL="742950" marR="0" lvl="1" indent="-285750">
              <a:spcBef>
                <a:spcPts val="0"/>
              </a:spcBef>
              <a:spcAft>
                <a:spcPts val="0"/>
              </a:spcAft>
              <a:buFont typeface="+mj-lt"/>
              <a:buAutoNum type="alphaLcPeriod"/>
            </a:pPr>
            <a:r>
              <a:rPr lang="es-419" sz="1600" dirty="0">
                <a:effectLst/>
                <a:latin typeface="+mn-lt"/>
                <a:ea typeface="Calibri" panose="020F0502020204030204" pitchFamily="34" charset="0"/>
                <a:cs typeface="Times New Roman" panose="02020603050405020304" pitchFamily="18" charset="0"/>
              </a:rPr>
              <a:t>Su dirección de correo electrónico</a:t>
            </a:r>
          </a:p>
          <a:p>
            <a:pPr marL="742950" marR="0" lvl="1" indent="-285750">
              <a:spcBef>
                <a:spcPts val="0"/>
              </a:spcBef>
              <a:spcAft>
                <a:spcPts val="0"/>
              </a:spcAft>
              <a:buFont typeface="+mj-lt"/>
              <a:buAutoNum type="alphaLcPeriod"/>
            </a:pPr>
            <a:r>
              <a:rPr lang="es-419" sz="1600" dirty="0">
                <a:effectLst/>
                <a:latin typeface="+mn-lt"/>
                <a:ea typeface="Calibri" panose="020F0502020204030204" pitchFamily="34" charset="0"/>
                <a:cs typeface="Times New Roman" panose="02020603050405020304" pitchFamily="18" charset="0"/>
              </a:rPr>
              <a:t>El asunto: Conceptos básicos del correo electrónico: Lo que he aprendido</a:t>
            </a:r>
          </a:p>
          <a:p>
            <a:pPr marL="742950" marR="0" lvl="1" indent="-285750">
              <a:spcBef>
                <a:spcPts val="0"/>
              </a:spcBef>
              <a:spcAft>
                <a:spcPts val="0"/>
              </a:spcAft>
              <a:buFont typeface="+mj-lt"/>
              <a:buAutoNum type="alphaLcPeriod"/>
            </a:pPr>
            <a:r>
              <a:rPr lang="es-419" sz="1600" dirty="0">
                <a:effectLst/>
                <a:latin typeface="+mn-lt"/>
                <a:ea typeface="Calibri" panose="020F0502020204030204" pitchFamily="34" charset="0"/>
                <a:cs typeface="Times New Roman" panose="02020603050405020304" pitchFamily="18" charset="0"/>
              </a:rPr>
              <a:t>En el cuerpo: Escriba algo nuevo que haya aprendido sobre el uso del correo electrónico en el taller de hoy.</a:t>
            </a:r>
          </a:p>
          <a:p>
            <a:pPr marL="742950" marR="0" lvl="1" indent="-285750">
              <a:spcBef>
                <a:spcPts val="0"/>
              </a:spcBef>
              <a:spcAft>
                <a:spcPts val="0"/>
              </a:spcAft>
              <a:buFont typeface="+mj-lt"/>
              <a:buAutoNum type="alphaLcPeriod"/>
            </a:pPr>
            <a:r>
              <a:rPr lang="es-419" sz="1600" dirty="0">
                <a:effectLst/>
                <a:latin typeface="+mn-lt"/>
                <a:ea typeface="Calibri" panose="020F0502020204030204" pitchFamily="34" charset="0"/>
                <a:cs typeface="Times New Roman" panose="02020603050405020304" pitchFamily="18" charset="0"/>
              </a:rPr>
              <a:t>Haga clic en "Send" (Enviar).</a:t>
            </a:r>
            <a:br>
              <a:rPr lang="en-US" sz="1600" dirty="0">
                <a:effectLst/>
                <a:latin typeface="ATT Aleck Sans" panose="020B0503020203020204"/>
                <a:ea typeface="Calibri" panose="020F0502020204030204" pitchFamily="34" charset="0"/>
                <a:cs typeface="Times New Roman" panose="02020603050405020304" pitchFamily="18" charset="0"/>
              </a:rPr>
            </a:br>
            <a:endParaRPr lang="es-419"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516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41</a:t>
            </a:fld>
            <a:endParaRPr lang="es-419"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Comunicación en línea no deseada</a:t>
            </a:r>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s-419" sz="2400" dirty="0">
                <a:solidFill>
                  <a:schemeClr val="tx1"/>
                </a:solidFill>
              </a:rPr>
              <a:t>¿Cuáles son algunos ejemplos de correo no deseado que recibe en casa? </a:t>
            </a:r>
          </a:p>
          <a:p>
            <a:pPr marL="82296" indent="0">
              <a:buNone/>
            </a:pPr>
            <a:endParaRPr lang="es-419" sz="2400" dirty="0">
              <a:solidFill>
                <a:schemeClr val="tx1"/>
              </a:solidFill>
            </a:endParaRPr>
          </a:p>
          <a:p>
            <a:pPr marL="82296" indent="0">
              <a:buNone/>
            </a:pPr>
            <a:endParaRPr lang="es-419" dirty="0">
              <a:solidFill>
                <a:schemeClr val="tx1"/>
              </a:solidFill>
            </a:endParaRPr>
          </a:p>
          <a:p>
            <a:pPr lvl="1"/>
            <a:endParaRPr lang="es-419" dirty="0">
              <a:solidFill>
                <a:schemeClr val="tx1"/>
              </a:solidFill>
            </a:endParaRPr>
          </a:p>
          <a:p>
            <a:pPr marL="308610" lvl="1" indent="0">
              <a:buNone/>
            </a:pPr>
            <a:endParaRPr lang="es-419"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88792" y="731520"/>
            <a:ext cx="2579008" cy="2253727"/>
          </a:xfrm>
          <a:prstGeom prst="rect">
            <a:avLst/>
          </a:prstGeom>
        </p:spPr>
      </p:pic>
    </p:spTree>
    <p:extLst>
      <p:ext uri="{BB962C8B-B14F-4D97-AF65-F5344CB8AC3E}">
        <p14:creationId xmlns:p14="http://schemas.microsoft.com/office/powerpoint/2010/main" val="401932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Correo electrónico no deseado y basura</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42</a:t>
            </a:fld>
            <a:endParaRPr lang="es-419" dirty="0"/>
          </a:p>
        </p:txBody>
      </p:sp>
      <p:sp>
        <p:nvSpPr>
          <p:cNvPr id="6" name="Content Placeholder 1">
            <a:extLst>
              <a:ext uri="{FF2B5EF4-FFF2-40B4-BE49-F238E27FC236}">
                <a16:creationId xmlns:a16="http://schemas.microsoft.com/office/drawing/2014/main" id="{05D1305F-F10E-AA42-80C0-CE5331179FBC}"/>
              </a:ext>
            </a:extLst>
          </p:cNvPr>
          <p:cNvSpPr>
            <a:spLocks noGrp="1"/>
          </p:cNvSpPr>
          <p:nvPr>
            <p:ph idx="1"/>
          </p:nvPr>
        </p:nvSpPr>
        <p:spPr>
          <a:xfrm>
            <a:off x="457200" y="1639824"/>
            <a:ext cx="8479536" cy="489014"/>
          </a:xfrm>
        </p:spPr>
        <p:txBody>
          <a:bodyPr>
            <a:normAutofit fontScale="92500"/>
          </a:bodyPr>
          <a:lstStyle/>
          <a:p>
            <a:r>
              <a:rPr lang="es-419" b="1" dirty="0">
                <a:solidFill>
                  <a:schemeClr val="tx1"/>
                </a:solidFill>
              </a:rPr>
              <a:t>Correo electrónico no deseado: </a:t>
            </a:r>
            <a:r>
              <a:rPr lang="es-419" dirty="0">
                <a:solidFill>
                  <a:schemeClr val="tx1"/>
                </a:solidFill>
              </a:rPr>
              <a:t>Comunicación en línea no deseada </a:t>
            </a: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pic>
        <p:nvPicPr>
          <p:cNvPr id="5" name="Picture 4">
            <a:extLst>
              <a:ext uri="{FF2B5EF4-FFF2-40B4-BE49-F238E27FC236}">
                <a16:creationId xmlns:a16="http://schemas.microsoft.com/office/drawing/2014/main" id="{2CFCB9D0-648A-F54B-AD3C-2F4FDE47E9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1878" y="2483602"/>
            <a:ext cx="7580243" cy="4084838"/>
          </a:xfrm>
          <a:prstGeom prst="rect">
            <a:avLst/>
          </a:prstGeom>
          <a:ln>
            <a:solidFill>
              <a:schemeClr val="tx1"/>
            </a:solidFill>
          </a:ln>
        </p:spPr>
      </p:pic>
    </p:spTree>
    <p:extLst>
      <p:ext uri="{BB962C8B-B14F-4D97-AF65-F5344CB8AC3E}">
        <p14:creationId xmlns:p14="http://schemas.microsoft.com/office/powerpoint/2010/main" val="138201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Correo electrónico no deseado y basura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43</a:t>
            </a:fld>
            <a:endParaRPr lang="es-419" dirty="0"/>
          </a:p>
        </p:txBody>
      </p:sp>
      <p:pic>
        <p:nvPicPr>
          <p:cNvPr id="10" name="Picture 9">
            <a:extLst>
              <a:ext uri="{FF2B5EF4-FFF2-40B4-BE49-F238E27FC236}">
                <a16:creationId xmlns:a16="http://schemas.microsoft.com/office/drawing/2014/main" id="{5814DA89-531D-EE4E-99CD-B1C78D48F5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7014" y="1600200"/>
            <a:ext cx="7447722" cy="4732156"/>
          </a:xfrm>
          <a:prstGeom prst="rect">
            <a:avLst/>
          </a:prstGeom>
          <a:ln>
            <a:solidFill>
              <a:schemeClr val="tx1"/>
            </a:solidFill>
          </a:ln>
        </p:spPr>
      </p:pic>
      <p:sp>
        <p:nvSpPr>
          <p:cNvPr id="11" name="Rectangle 10">
            <a:extLst>
              <a:ext uri="{FF2B5EF4-FFF2-40B4-BE49-F238E27FC236}">
                <a16:creationId xmlns:a16="http://schemas.microsoft.com/office/drawing/2014/main" id="{3D877425-83A2-0742-ABDE-5D3A759ECC0F}"/>
              </a:ext>
            </a:extLst>
          </p:cNvPr>
          <p:cNvSpPr/>
          <p:nvPr/>
        </p:nvSpPr>
        <p:spPr>
          <a:xfrm>
            <a:off x="727014" y="4363409"/>
            <a:ext cx="1656522" cy="32785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827336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Correo electrónico no deseado y basura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44</a:t>
            </a:fld>
            <a:endParaRPr lang="es-419" dirty="0"/>
          </a:p>
        </p:txBody>
      </p:sp>
      <p:pic>
        <p:nvPicPr>
          <p:cNvPr id="5" name="Picture 4">
            <a:extLst>
              <a:ext uri="{FF2B5EF4-FFF2-40B4-BE49-F238E27FC236}">
                <a16:creationId xmlns:a16="http://schemas.microsoft.com/office/drawing/2014/main" id="{61B00313-6AE8-7045-8237-166016F7C1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6889" y="1503062"/>
            <a:ext cx="8129475" cy="4986130"/>
          </a:xfrm>
          <a:prstGeom prst="rect">
            <a:avLst/>
          </a:prstGeom>
          <a:ln>
            <a:solidFill>
              <a:schemeClr val="tx1"/>
            </a:solidFill>
          </a:ln>
        </p:spPr>
      </p:pic>
      <p:sp>
        <p:nvSpPr>
          <p:cNvPr id="11" name="Rectangle 10">
            <a:extLst>
              <a:ext uri="{FF2B5EF4-FFF2-40B4-BE49-F238E27FC236}">
                <a16:creationId xmlns:a16="http://schemas.microsoft.com/office/drawing/2014/main" id="{3D877425-83A2-0742-ABDE-5D3A759ECC0F}"/>
              </a:ext>
            </a:extLst>
          </p:cNvPr>
          <p:cNvSpPr/>
          <p:nvPr/>
        </p:nvSpPr>
        <p:spPr>
          <a:xfrm>
            <a:off x="2523744" y="2681028"/>
            <a:ext cx="274320" cy="29991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8" name="Rectangle 7">
            <a:extLst>
              <a:ext uri="{FF2B5EF4-FFF2-40B4-BE49-F238E27FC236}">
                <a16:creationId xmlns:a16="http://schemas.microsoft.com/office/drawing/2014/main" id="{0B158F1F-6F92-5042-8A2C-7F5CDE04B0E4}"/>
              </a:ext>
            </a:extLst>
          </p:cNvPr>
          <p:cNvSpPr/>
          <p:nvPr/>
        </p:nvSpPr>
        <p:spPr>
          <a:xfrm>
            <a:off x="3299874" y="2002161"/>
            <a:ext cx="274320" cy="29991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3" name="Straight Connector 12">
            <a:extLst>
              <a:ext uri="{FF2B5EF4-FFF2-40B4-BE49-F238E27FC236}">
                <a16:creationId xmlns:a16="http://schemas.microsoft.com/office/drawing/2014/main" id="{7AC86CE2-5D79-CF4A-A800-C153A838169E}"/>
              </a:ext>
            </a:extLst>
          </p:cNvPr>
          <p:cNvCxnSpPr/>
          <p:nvPr/>
        </p:nvCxnSpPr>
        <p:spPr>
          <a:xfrm>
            <a:off x="3574194" y="2302077"/>
            <a:ext cx="827325" cy="901711"/>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32C94E3D-D6AB-1344-8674-83E79E0A3C16}"/>
              </a:ext>
            </a:extLst>
          </p:cNvPr>
          <p:cNvSpPr/>
          <p:nvPr/>
        </p:nvSpPr>
        <p:spPr>
          <a:xfrm>
            <a:off x="3574194" y="3203788"/>
            <a:ext cx="2671623" cy="2468592"/>
          </a:xfrm>
          <a:prstGeom prst="rect">
            <a:avLst/>
          </a:prstGeom>
          <a:solidFill>
            <a:schemeClr val="bg1"/>
          </a:solid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15" name="Picture 14">
            <a:extLst>
              <a:ext uri="{FF2B5EF4-FFF2-40B4-BE49-F238E27FC236}">
                <a16:creationId xmlns:a16="http://schemas.microsoft.com/office/drawing/2014/main" id="{08C344F9-B7CF-8A42-9754-5D31A88762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4033" y="3270187"/>
            <a:ext cx="2326479" cy="2326479"/>
          </a:xfrm>
          <a:prstGeom prst="rect">
            <a:avLst/>
          </a:prstGeom>
        </p:spPr>
      </p:pic>
    </p:spTree>
    <p:extLst>
      <p:ext uri="{BB962C8B-B14F-4D97-AF65-F5344CB8AC3E}">
        <p14:creationId xmlns:p14="http://schemas.microsoft.com/office/powerpoint/2010/main" val="736565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Correo electrónico no deseado y basura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45</a:t>
            </a:fld>
            <a:endParaRPr lang="es-419" dirty="0"/>
          </a:p>
        </p:txBody>
      </p:sp>
      <p:pic>
        <p:nvPicPr>
          <p:cNvPr id="12" name="Picture 11">
            <a:extLst>
              <a:ext uri="{FF2B5EF4-FFF2-40B4-BE49-F238E27FC236}">
                <a16:creationId xmlns:a16="http://schemas.microsoft.com/office/drawing/2014/main" id="{980236D9-EAAE-EE48-AE5A-8C046A8CF31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 y="1552467"/>
            <a:ext cx="7625166" cy="4662354"/>
          </a:xfrm>
          <a:prstGeom prst="rect">
            <a:avLst/>
          </a:prstGeom>
          <a:ln>
            <a:solidFill>
              <a:schemeClr val="tx1"/>
            </a:solidFill>
          </a:ln>
        </p:spPr>
      </p:pic>
      <p:sp>
        <p:nvSpPr>
          <p:cNvPr id="13" name="Rectangle 12">
            <a:extLst>
              <a:ext uri="{FF2B5EF4-FFF2-40B4-BE49-F238E27FC236}">
                <a16:creationId xmlns:a16="http://schemas.microsoft.com/office/drawing/2014/main" id="{3DF4DB88-68AB-814F-9541-184CE0273427}"/>
              </a:ext>
            </a:extLst>
          </p:cNvPr>
          <p:cNvSpPr/>
          <p:nvPr/>
        </p:nvSpPr>
        <p:spPr>
          <a:xfrm>
            <a:off x="2245989" y="2296682"/>
            <a:ext cx="5255191" cy="32258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172893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Correo electrónico no deseado y basura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46</a:t>
            </a:fld>
            <a:endParaRPr lang="es-419" dirty="0"/>
          </a:p>
        </p:txBody>
      </p:sp>
      <p:pic>
        <p:nvPicPr>
          <p:cNvPr id="9" name="Picture 8">
            <a:extLst>
              <a:ext uri="{FF2B5EF4-FFF2-40B4-BE49-F238E27FC236}">
                <a16:creationId xmlns:a16="http://schemas.microsoft.com/office/drawing/2014/main" id="{E3F7742E-FD7C-C344-9071-77CBC02F5A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4915" y="1765568"/>
            <a:ext cx="7594169" cy="4825206"/>
          </a:xfrm>
          <a:prstGeom prst="rect">
            <a:avLst/>
          </a:prstGeom>
          <a:ln>
            <a:solidFill>
              <a:schemeClr val="tx1"/>
            </a:solidFill>
          </a:ln>
        </p:spPr>
      </p:pic>
      <p:sp>
        <p:nvSpPr>
          <p:cNvPr id="10" name="Rectangle 9">
            <a:extLst>
              <a:ext uri="{FF2B5EF4-FFF2-40B4-BE49-F238E27FC236}">
                <a16:creationId xmlns:a16="http://schemas.microsoft.com/office/drawing/2014/main" id="{ED234ECE-C01F-714A-9A22-052D71D84811}"/>
              </a:ext>
            </a:extLst>
          </p:cNvPr>
          <p:cNvSpPr/>
          <p:nvPr/>
        </p:nvSpPr>
        <p:spPr>
          <a:xfrm>
            <a:off x="3361867" y="3598486"/>
            <a:ext cx="900167" cy="32258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107690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47</a:t>
            </a:fld>
            <a:endParaRPr lang="es-419" dirty="0"/>
          </a:p>
        </p:txBody>
      </p:sp>
      <p:pic>
        <p:nvPicPr>
          <p:cNvPr id="5" name="Picture 4">
            <a:extLst>
              <a:ext uri="{FF2B5EF4-FFF2-40B4-BE49-F238E27FC236}">
                <a16:creationId xmlns:a16="http://schemas.microsoft.com/office/drawing/2014/main" id="{FE989693-F149-0F41-BA77-1F6A187218B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75065" y="1881753"/>
            <a:ext cx="2438400" cy="3657600"/>
          </a:xfrm>
          <a:prstGeom prst="rect">
            <a:avLst/>
          </a:prstGeom>
        </p:spPr>
      </p:pic>
    </p:spTree>
    <p:extLst>
      <p:ext uri="{BB962C8B-B14F-4D97-AF65-F5344CB8AC3E}">
        <p14:creationId xmlns:p14="http://schemas.microsoft.com/office/powerpoint/2010/main" val="4219066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48</a:t>
            </a:fld>
            <a:endParaRPr lang="es-419" dirty="0"/>
          </a:p>
        </p:txBody>
      </p:sp>
      <p:pic>
        <p:nvPicPr>
          <p:cNvPr id="6" name="Picture 5">
            <a:extLst>
              <a:ext uri="{FF2B5EF4-FFF2-40B4-BE49-F238E27FC236}">
                <a16:creationId xmlns:a16="http://schemas.microsoft.com/office/drawing/2014/main" id="{E4C43E3B-0807-684B-89A4-C10F39BB0B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 y="2096146"/>
            <a:ext cx="7470183" cy="4552627"/>
          </a:xfrm>
          <a:prstGeom prst="rect">
            <a:avLst/>
          </a:prstGeom>
          <a:ln>
            <a:solidFill>
              <a:schemeClr val="tx1"/>
            </a:solidFill>
          </a:ln>
        </p:spPr>
      </p:pic>
    </p:spTree>
    <p:extLst>
      <p:ext uri="{BB962C8B-B14F-4D97-AF65-F5344CB8AC3E}">
        <p14:creationId xmlns:p14="http://schemas.microsoft.com/office/powerpoint/2010/main" val="60690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49</a:t>
            </a:fld>
            <a:endParaRPr lang="es-419" dirty="0"/>
          </a:p>
        </p:txBody>
      </p:sp>
      <p:pic>
        <p:nvPicPr>
          <p:cNvPr id="6" name="Picture 5">
            <a:extLst>
              <a:ext uri="{FF2B5EF4-FFF2-40B4-BE49-F238E27FC236}">
                <a16:creationId xmlns:a16="http://schemas.microsoft.com/office/drawing/2014/main" id="{E4C43E3B-0807-684B-89A4-C10F39BB0B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9555"/>
          <a:stretch/>
        </p:blipFill>
        <p:spPr>
          <a:xfrm>
            <a:off x="836908" y="2814638"/>
            <a:ext cx="7470183" cy="3662362"/>
          </a:xfrm>
          <a:prstGeom prst="rect">
            <a:avLst/>
          </a:prstGeom>
          <a:ln>
            <a:solidFill>
              <a:schemeClr val="tx1"/>
            </a:solidFill>
          </a:ln>
        </p:spPr>
      </p:pic>
      <p:sp>
        <p:nvSpPr>
          <p:cNvPr id="5" name="Content Placeholder 1">
            <a:extLst>
              <a:ext uri="{FF2B5EF4-FFF2-40B4-BE49-F238E27FC236}">
                <a16:creationId xmlns:a16="http://schemas.microsoft.com/office/drawing/2014/main" id="{0C52C68E-19C8-8144-B6B4-E5CC38DC0399}"/>
              </a:ext>
            </a:extLst>
          </p:cNvPr>
          <p:cNvSpPr>
            <a:spLocks noGrp="1"/>
          </p:cNvSpPr>
          <p:nvPr>
            <p:ph idx="1"/>
          </p:nvPr>
        </p:nvSpPr>
        <p:spPr>
          <a:xfrm>
            <a:off x="457200" y="1716437"/>
            <a:ext cx="7849891" cy="950563"/>
          </a:xfrm>
        </p:spPr>
        <p:txBody>
          <a:bodyPr>
            <a:normAutofit fontScale="92500" lnSpcReduction="10000"/>
          </a:bodyPr>
          <a:lstStyle/>
          <a:p>
            <a:r>
              <a:rPr lang="es-419" sz="2200" b="1" dirty="0">
                <a:solidFill>
                  <a:schemeClr val="tx1"/>
                </a:solidFill>
              </a:rPr>
              <a:t>Archivar: </a:t>
            </a:r>
            <a:r>
              <a:rPr lang="es-419" sz="2200" dirty="0">
                <a:solidFill>
                  <a:schemeClr val="tx1"/>
                </a:solidFill>
              </a:rPr>
              <a:t>Guarda el mensaje en la carpeta "All Mail" (Todos los correos electrónicos). Aún puede encontrarlo más tarde, pero no aparecerá en su bandeja de entrada.</a:t>
            </a:r>
          </a:p>
          <a:p>
            <a:endParaRPr lang="es-419" dirty="0">
              <a:solidFill>
                <a:schemeClr val="tx1"/>
              </a:solidFill>
            </a:endParaRP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sp>
        <p:nvSpPr>
          <p:cNvPr id="7" name="Rectangle 6">
            <a:extLst>
              <a:ext uri="{FF2B5EF4-FFF2-40B4-BE49-F238E27FC236}">
                <a16:creationId xmlns:a16="http://schemas.microsoft.com/office/drawing/2014/main" id="{7AA1C9E4-8DFB-9B43-AFC3-F2087102F1BE}"/>
              </a:ext>
            </a:extLst>
          </p:cNvPr>
          <p:cNvSpPr/>
          <p:nvPr/>
        </p:nvSpPr>
        <p:spPr>
          <a:xfrm>
            <a:off x="2929179" y="3225235"/>
            <a:ext cx="309966" cy="3561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9377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589800" y="1434832"/>
            <a:ext cx="7965936" cy="4325112"/>
          </a:xfrm>
        </p:spPr>
        <p:txBody>
          <a:bodyPr/>
          <a:lstStyle/>
          <a:p>
            <a:pPr marL="82296" indent="0">
              <a:buNone/>
            </a:pPr>
            <a:r>
              <a:rPr lang="es-419" b="1" dirty="0">
                <a:solidFill>
                  <a:schemeClr val="tx1"/>
                </a:solidFill>
              </a:rPr>
              <a:t>Correo electrónico: </a:t>
            </a:r>
            <a:r>
              <a:rPr lang="es-419" dirty="0">
                <a:solidFill>
                  <a:schemeClr val="tx1"/>
                </a:solidFill>
              </a:rPr>
              <a:t>Una forma de enviar correo digitalmente a través de Internet. </a:t>
            </a:r>
          </a:p>
          <a:p>
            <a:pPr marL="82296" indent="0">
              <a:buNone/>
            </a:pPr>
            <a:endParaRPr lang="es-419" dirty="0">
              <a:solidFill>
                <a:schemeClr val="tx1"/>
              </a:solidFill>
            </a:endParaRPr>
          </a:p>
        </p:txBody>
      </p:sp>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5</a:t>
            </a:fld>
            <a:endParaRPr lang="es-419"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 (continuación)</a:t>
            </a:r>
          </a:p>
        </p:txBody>
      </p:sp>
      <p:grpSp>
        <p:nvGrpSpPr>
          <p:cNvPr id="17" name="Group 16">
            <a:extLst>
              <a:ext uri="{FF2B5EF4-FFF2-40B4-BE49-F238E27FC236}">
                <a16:creationId xmlns:a16="http://schemas.microsoft.com/office/drawing/2014/main" id="{D5FFD839-2C6A-9C40-A652-1F685A48B3B6}"/>
              </a:ext>
            </a:extLst>
          </p:cNvPr>
          <p:cNvGrpSpPr/>
          <p:nvPr/>
        </p:nvGrpSpPr>
        <p:grpSpPr>
          <a:xfrm>
            <a:off x="1186525" y="2227165"/>
            <a:ext cx="6070466" cy="4117790"/>
            <a:chOff x="1186525" y="2227165"/>
            <a:chExt cx="6070466" cy="4117790"/>
          </a:xfrm>
        </p:grpSpPr>
        <p:grpSp>
          <p:nvGrpSpPr>
            <p:cNvPr id="14" name="Group 13">
              <a:extLst>
                <a:ext uri="{FF2B5EF4-FFF2-40B4-BE49-F238E27FC236}">
                  <a16:creationId xmlns:a16="http://schemas.microsoft.com/office/drawing/2014/main" id="{AF9FD97C-E822-F148-90B2-9FFCC370B46C}"/>
                </a:ext>
              </a:extLst>
            </p:cNvPr>
            <p:cNvGrpSpPr/>
            <p:nvPr/>
          </p:nvGrpSpPr>
          <p:grpSpPr>
            <a:xfrm>
              <a:off x="1186525" y="2227165"/>
              <a:ext cx="6070466" cy="4117790"/>
              <a:chOff x="900775" y="2214484"/>
              <a:chExt cx="6070466" cy="4117790"/>
            </a:xfrm>
          </p:grpSpPr>
          <p:pic>
            <p:nvPicPr>
              <p:cNvPr id="24" name="Picture 23" descr="A picture containing text, clipart&#10;&#10;Description automatically generated">
                <a:extLst>
                  <a:ext uri="{FF2B5EF4-FFF2-40B4-BE49-F238E27FC236}">
                    <a16:creationId xmlns:a16="http://schemas.microsoft.com/office/drawing/2014/main" id="{DC5D65D8-F69D-294F-BB61-F2C895AA7A6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38518" y="2214484"/>
                <a:ext cx="1806776" cy="1624501"/>
              </a:xfrm>
              <a:prstGeom prst="rect">
                <a:avLst/>
              </a:prstGeom>
            </p:spPr>
          </p:pic>
          <p:pic>
            <p:nvPicPr>
              <p:cNvPr id="27" name="Picture 26" descr="Icon&#10;&#10;Description automatically generated">
                <a:extLst>
                  <a:ext uri="{FF2B5EF4-FFF2-40B4-BE49-F238E27FC236}">
                    <a16:creationId xmlns:a16="http://schemas.microsoft.com/office/drawing/2014/main" id="{BFD58D76-7E59-154B-A3FB-84A6EE7A865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29020" y="2493334"/>
                <a:ext cx="2542221" cy="1066800"/>
              </a:xfrm>
              <a:prstGeom prst="rect">
                <a:avLst/>
              </a:prstGeom>
            </p:spPr>
          </p:pic>
          <p:pic>
            <p:nvPicPr>
              <p:cNvPr id="12" name="Picture 11" descr="Icon&#10;&#10;Description automatically generated">
                <a:extLst>
                  <a:ext uri="{FF2B5EF4-FFF2-40B4-BE49-F238E27FC236}">
                    <a16:creationId xmlns:a16="http://schemas.microsoft.com/office/drawing/2014/main" id="{432DD9A5-7B82-D846-A5B6-9FD5932504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0775" y="4449348"/>
                <a:ext cx="2022675" cy="1882926"/>
              </a:xfrm>
              <a:prstGeom prst="rect">
                <a:avLst/>
              </a:prstGeom>
            </p:spPr>
          </p:pic>
        </p:grpSp>
        <p:pic>
          <p:nvPicPr>
            <p:cNvPr id="16" name="Picture 15" descr="Icon&#10;&#10;Description automatically generated">
              <a:extLst>
                <a:ext uri="{FF2B5EF4-FFF2-40B4-BE49-F238E27FC236}">
                  <a16:creationId xmlns:a16="http://schemas.microsoft.com/office/drawing/2014/main" id="{EE87BEFF-85E3-0140-8795-B515A04B323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009190" y="4322281"/>
              <a:ext cx="2022674" cy="2022674"/>
            </a:xfrm>
            <a:prstGeom prst="rect">
              <a:avLst/>
            </a:prstGeom>
          </p:spPr>
        </p:pic>
      </p:grpSp>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50</a:t>
            </a:fld>
            <a:endParaRPr lang="es-419" dirty="0"/>
          </a:p>
        </p:txBody>
      </p:sp>
      <p:sp>
        <p:nvSpPr>
          <p:cNvPr id="5" name="Content Placeholder 1">
            <a:extLst>
              <a:ext uri="{FF2B5EF4-FFF2-40B4-BE49-F238E27FC236}">
                <a16:creationId xmlns:a16="http://schemas.microsoft.com/office/drawing/2014/main" id="{0C52C68E-19C8-8144-B6B4-E5CC38DC0399}"/>
              </a:ext>
            </a:extLst>
          </p:cNvPr>
          <p:cNvSpPr>
            <a:spLocks noGrp="1"/>
          </p:cNvSpPr>
          <p:nvPr>
            <p:ph idx="1"/>
          </p:nvPr>
        </p:nvSpPr>
        <p:spPr>
          <a:xfrm>
            <a:off x="457200" y="1728034"/>
            <a:ext cx="7849891" cy="938966"/>
          </a:xfrm>
        </p:spPr>
        <p:txBody>
          <a:bodyPr>
            <a:normAutofit fontScale="85000" lnSpcReduction="20000"/>
          </a:bodyPr>
          <a:lstStyle/>
          <a:p>
            <a:r>
              <a:rPr lang="es-419" sz="2600" b="1" dirty="0">
                <a:solidFill>
                  <a:schemeClr val="tx1"/>
                </a:solidFill>
              </a:rPr>
              <a:t>Eliminar: </a:t>
            </a:r>
            <a:r>
              <a:rPr lang="es-419" sz="2600" dirty="0">
                <a:solidFill>
                  <a:schemeClr val="tx1"/>
                </a:solidFill>
              </a:rPr>
              <a:t>Mueve el correo electrónico a la carpeta de la papelera temporalmente (por lo general, durante 30 días) y, luego, lo elimina de forma permanente.</a:t>
            </a:r>
          </a:p>
          <a:p>
            <a:endParaRPr lang="es-419" dirty="0">
              <a:solidFill>
                <a:schemeClr val="tx1"/>
              </a:solidFill>
            </a:endParaRP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pic>
        <p:nvPicPr>
          <p:cNvPr id="8" name="Picture 7">
            <a:extLst>
              <a:ext uri="{FF2B5EF4-FFF2-40B4-BE49-F238E27FC236}">
                <a16:creationId xmlns:a16="http://schemas.microsoft.com/office/drawing/2014/main" id="{99A0CA9E-F8F6-C773-862D-98F35F5669B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9555"/>
          <a:stretch/>
        </p:blipFill>
        <p:spPr>
          <a:xfrm>
            <a:off x="836908" y="2814638"/>
            <a:ext cx="7470183" cy="3662362"/>
          </a:xfrm>
          <a:prstGeom prst="rect">
            <a:avLst/>
          </a:prstGeom>
          <a:ln>
            <a:solidFill>
              <a:schemeClr val="tx1"/>
            </a:solidFill>
          </a:ln>
        </p:spPr>
      </p:pic>
      <p:sp>
        <p:nvSpPr>
          <p:cNvPr id="7" name="Rectangle 6">
            <a:extLst>
              <a:ext uri="{FF2B5EF4-FFF2-40B4-BE49-F238E27FC236}">
                <a16:creationId xmlns:a16="http://schemas.microsoft.com/office/drawing/2014/main" id="{7AA1C9E4-8DFB-9B43-AFC3-F2087102F1BE}"/>
              </a:ext>
            </a:extLst>
          </p:cNvPr>
          <p:cNvSpPr/>
          <p:nvPr/>
        </p:nvSpPr>
        <p:spPr>
          <a:xfrm>
            <a:off x="3505200" y="3225235"/>
            <a:ext cx="309966" cy="3561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126124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51</a:t>
            </a:fld>
            <a:endParaRPr lang="es-419" dirty="0"/>
          </a:p>
        </p:txBody>
      </p:sp>
      <p:sp>
        <p:nvSpPr>
          <p:cNvPr id="5" name="Content Placeholder 1">
            <a:extLst>
              <a:ext uri="{FF2B5EF4-FFF2-40B4-BE49-F238E27FC236}">
                <a16:creationId xmlns:a16="http://schemas.microsoft.com/office/drawing/2014/main" id="{0C52C68E-19C8-8144-B6B4-E5CC38DC0399}"/>
              </a:ext>
            </a:extLst>
          </p:cNvPr>
          <p:cNvSpPr>
            <a:spLocks noGrp="1"/>
          </p:cNvSpPr>
          <p:nvPr>
            <p:ph idx="1"/>
          </p:nvPr>
        </p:nvSpPr>
        <p:spPr>
          <a:xfrm>
            <a:off x="457200" y="1676400"/>
            <a:ext cx="7849891" cy="918894"/>
          </a:xfrm>
        </p:spPr>
        <p:txBody>
          <a:bodyPr>
            <a:normAutofit fontScale="92500" lnSpcReduction="10000"/>
          </a:bodyPr>
          <a:lstStyle/>
          <a:p>
            <a:r>
              <a:rPr lang="es-419" sz="2200" b="1" dirty="0">
                <a:solidFill>
                  <a:schemeClr val="tx1"/>
                </a:solidFill>
              </a:rPr>
              <a:t>Etiquetas: </a:t>
            </a:r>
            <a:r>
              <a:rPr lang="es-419" sz="2200" dirty="0">
                <a:solidFill>
                  <a:schemeClr val="tx1"/>
                </a:solidFill>
              </a:rPr>
              <a:t>Se utilizan para organizar y encontrar los correos electrónicos sobre un tema similar. Puede aplicar más de una etiqueta a un correo electrónico. </a:t>
            </a: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pic>
        <p:nvPicPr>
          <p:cNvPr id="8" name="Picture 7">
            <a:extLst>
              <a:ext uri="{FF2B5EF4-FFF2-40B4-BE49-F238E27FC236}">
                <a16:creationId xmlns:a16="http://schemas.microsoft.com/office/drawing/2014/main" id="{9A217CB9-6ABD-5640-41D8-43AC064DF37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9555"/>
          <a:stretch/>
        </p:blipFill>
        <p:spPr>
          <a:xfrm>
            <a:off x="836908" y="2814638"/>
            <a:ext cx="7470183" cy="3662362"/>
          </a:xfrm>
          <a:prstGeom prst="rect">
            <a:avLst/>
          </a:prstGeom>
          <a:ln>
            <a:solidFill>
              <a:schemeClr val="tx1"/>
            </a:solidFill>
          </a:ln>
        </p:spPr>
      </p:pic>
      <p:sp>
        <p:nvSpPr>
          <p:cNvPr id="7" name="Rectangle 6">
            <a:extLst>
              <a:ext uri="{FF2B5EF4-FFF2-40B4-BE49-F238E27FC236}">
                <a16:creationId xmlns:a16="http://schemas.microsoft.com/office/drawing/2014/main" id="{7AA1C9E4-8DFB-9B43-AFC3-F2087102F1BE}"/>
              </a:ext>
            </a:extLst>
          </p:cNvPr>
          <p:cNvSpPr/>
          <p:nvPr/>
        </p:nvSpPr>
        <p:spPr>
          <a:xfrm>
            <a:off x="5181600" y="3225235"/>
            <a:ext cx="309966" cy="3561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77636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52</a:t>
            </a:fld>
            <a:endParaRPr lang="es-419" dirty="0"/>
          </a:p>
        </p:txBody>
      </p:sp>
      <p:sp>
        <p:nvSpPr>
          <p:cNvPr id="5" name="Content Placeholder 1">
            <a:extLst>
              <a:ext uri="{FF2B5EF4-FFF2-40B4-BE49-F238E27FC236}">
                <a16:creationId xmlns:a16="http://schemas.microsoft.com/office/drawing/2014/main" id="{0C52C68E-19C8-8144-B6B4-E5CC38DC0399}"/>
              </a:ext>
            </a:extLst>
          </p:cNvPr>
          <p:cNvSpPr>
            <a:spLocks noGrp="1"/>
          </p:cNvSpPr>
          <p:nvPr>
            <p:ph idx="1"/>
          </p:nvPr>
        </p:nvSpPr>
        <p:spPr>
          <a:xfrm>
            <a:off x="457200" y="1797399"/>
            <a:ext cx="7849891" cy="641001"/>
          </a:xfrm>
        </p:spPr>
        <p:txBody>
          <a:bodyPr>
            <a:normAutofit lnSpcReduction="10000"/>
          </a:bodyPr>
          <a:lstStyle/>
          <a:p>
            <a:r>
              <a:rPr lang="es-419" sz="2000" b="1" dirty="0">
                <a:solidFill>
                  <a:schemeClr val="tx1"/>
                </a:solidFill>
              </a:rPr>
              <a:t>Mover a: </a:t>
            </a:r>
            <a:r>
              <a:rPr lang="es-419" sz="2000" dirty="0">
                <a:solidFill>
                  <a:schemeClr val="tx1"/>
                </a:solidFill>
              </a:rPr>
              <a:t>Pone el correo electrónico en otra carpeta que usted creó </a:t>
            </a:r>
          </a:p>
          <a:p>
            <a:endParaRPr lang="es-419" b="1" dirty="0">
              <a:solidFill>
                <a:schemeClr val="tx1"/>
              </a:solidFill>
            </a:endParaRPr>
          </a:p>
          <a:p>
            <a:pPr marL="82296" indent="0" algn="ctr">
              <a:buNone/>
            </a:pPr>
            <a:endParaRPr lang="es-419" dirty="0">
              <a:solidFill>
                <a:schemeClr val="tx1"/>
              </a:solidFill>
            </a:endParaRPr>
          </a:p>
          <a:p>
            <a:endParaRPr lang="es-419" dirty="0">
              <a:solidFill>
                <a:schemeClr val="tx1"/>
              </a:solidFill>
            </a:endParaRPr>
          </a:p>
        </p:txBody>
      </p:sp>
      <p:pic>
        <p:nvPicPr>
          <p:cNvPr id="8" name="Picture 7">
            <a:extLst>
              <a:ext uri="{FF2B5EF4-FFF2-40B4-BE49-F238E27FC236}">
                <a16:creationId xmlns:a16="http://schemas.microsoft.com/office/drawing/2014/main" id="{B6277581-2235-F87C-D97B-8D32E4D64B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9555"/>
          <a:stretch/>
        </p:blipFill>
        <p:spPr>
          <a:xfrm>
            <a:off x="836908" y="2814638"/>
            <a:ext cx="7470183" cy="3662362"/>
          </a:xfrm>
          <a:prstGeom prst="rect">
            <a:avLst/>
          </a:prstGeom>
          <a:ln>
            <a:solidFill>
              <a:schemeClr val="tx1"/>
            </a:solidFill>
          </a:ln>
        </p:spPr>
      </p:pic>
      <p:sp>
        <p:nvSpPr>
          <p:cNvPr id="7" name="Rectangle 6">
            <a:extLst>
              <a:ext uri="{FF2B5EF4-FFF2-40B4-BE49-F238E27FC236}">
                <a16:creationId xmlns:a16="http://schemas.microsoft.com/office/drawing/2014/main" id="{7AA1C9E4-8DFB-9B43-AFC3-F2087102F1BE}"/>
              </a:ext>
            </a:extLst>
          </p:cNvPr>
          <p:cNvSpPr/>
          <p:nvPr/>
        </p:nvSpPr>
        <p:spPr>
          <a:xfrm>
            <a:off x="4876800" y="3225235"/>
            <a:ext cx="309966" cy="3561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711666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53</a:t>
            </a:fld>
            <a:endParaRPr lang="es-419" dirty="0"/>
          </a:p>
        </p:txBody>
      </p:sp>
      <p:pic>
        <p:nvPicPr>
          <p:cNvPr id="17" name="Picture 16">
            <a:extLst>
              <a:ext uri="{FF2B5EF4-FFF2-40B4-BE49-F238E27FC236}">
                <a16:creationId xmlns:a16="http://schemas.microsoft.com/office/drawing/2014/main" id="{76F02CFE-B518-1F4A-82DB-07E852C11A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 y="1511853"/>
            <a:ext cx="8229600" cy="4909611"/>
          </a:xfrm>
          <a:prstGeom prst="rect">
            <a:avLst/>
          </a:prstGeom>
          <a:ln>
            <a:solidFill>
              <a:schemeClr val="tx1"/>
            </a:solidFill>
          </a:ln>
        </p:spPr>
      </p:pic>
      <p:sp>
        <p:nvSpPr>
          <p:cNvPr id="18" name="Rectangle 17">
            <a:extLst>
              <a:ext uri="{FF2B5EF4-FFF2-40B4-BE49-F238E27FC236}">
                <a16:creationId xmlns:a16="http://schemas.microsoft.com/office/drawing/2014/main" id="{0E5318FE-6ABA-2743-87A1-D21719FDD19C}"/>
              </a:ext>
            </a:extLst>
          </p:cNvPr>
          <p:cNvSpPr/>
          <p:nvPr/>
        </p:nvSpPr>
        <p:spPr>
          <a:xfrm>
            <a:off x="2278251" y="1968285"/>
            <a:ext cx="3781586" cy="40295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33030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54</a:t>
            </a:fld>
            <a:endParaRPr lang="es-419" dirty="0"/>
          </a:p>
        </p:txBody>
      </p:sp>
      <p:pic>
        <p:nvPicPr>
          <p:cNvPr id="5" name="Picture 4">
            <a:extLst>
              <a:ext uri="{FF2B5EF4-FFF2-40B4-BE49-F238E27FC236}">
                <a16:creationId xmlns:a16="http://schemas.microsoft.com/office/drawing/2014/main" id="{984AB2EB-33DD-D142-8AD9-0012807B8D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0448" y="1600200"/>
            <a:ext cx="7783103" cy="4847095"/>
          </a:xfrm>
          <a:prstGeom prst="rect">
            <a:avLst/>
          </a:prstGeom>
          <a:ln>
            <a:solidFill>
              <a:schemeClr val="tx1"/>
            </a:solidFill>
          </a:ln>
        </p:spPr>
      </p:pic>
      <p:sp>
        <p:nvSpPr>
          <p:cNvPr id="8" name="Rectangle 7">
            <a:extLst>
              <a:ext uri="{FF2B5EF4-FFF2-40B4-BE49-F238E27FC236}">
                <a16:creationId xmlns:a16="http://schemas.microsoft.com/office/drawing/2014/main" id="{AC336811-889A-7E4F-893D-C1962FB8A747}"/>
              </a:ext>
            </a:extLst>
          </p:cNvPr>
          <p:cNvSpPr/>
          <p:nvPr/>
        </p:nvSpPr>
        <p:spPr>
          <a:xfrm>
            <a:off x="774915" y="5983636"/>
            <a:ext cx="2603716" cy="40295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11303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Organizar y eliminar correos electrónicos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55</a:t>
            </a:fld>
            <a:endParaRPr lang="es-419" dirty="0"/>
          </a:p>
        </p:txBody>
      </p:sp>
      <p:pic>
        <p:nvPicPr>
          <p:cNvPr id="9" name="Picture 8">
            <a:extLst>
              <a:ext uri="{FF2B5EF4-FFF2-40B4-BE49-F238E27FC236}">
                <a16:creationId xmlns:a16="http://schemas.microsoft.com/office/drawing/2014/main" id="{21D591D0-186C-7847-8703-306B9D3281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7061" y="1521470"/>
            <a:ext cx="8020373" cy="4972320"/>
          </a:xfrm>
          <a:prstGeom prst="rect">
            <a:avLst/>
          </a:prstGeom>
          <a:ln>
            <a:solidFill>
              <a:schemeClr val="tx1"/>
            </a:solidFill>
          </a:ln>
        </p:spPr>
      </p:pic>
      <p:sp>
        <p:nvSpPr>
          <p:cNvPr id="10" name="Rectangle 9">
            <a:extLst>
              <a:ext uri="{FF2B5EF4-FFF2-40B4-BE49-F238E27FC236}">
                <a16:creationId xmlns:a16="http://schemas.microsoft.com/office/drawing/2014/main" id="{223FE632-1762-D14F-8D35-2871E8960F04}"/>
              </a:ext>
            </a:extLst>
          </p:cNvPr>
          <p:cNvSpPr/>
          <p:nvPr/>
        </p:nvSpPr>
        <p:spPr>
          <a:xfrm>
            <a:off x="658057" y="5305534"/>
            <a:ext cx="1139746" cy="18086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272085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Búsqueda de mensajes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56</a:t>
            </a:fld>
            <a:endParaRPr lang="es-419" dirty="0"/>
          </a:p>
        </p:txBody>
      </p:sp>
      <p:pic>
        <p:nvPicPr>
          <p:cNvPr id="8" name="Picture 7">
            <a:extLst>
              <a:ext uri="{FF2B5EF4-FFF2-40B4-BE49-F238E27FC236}">
                <a16:creationId xmlns:a16="http://schemas.microsoft.com/office/drawing/2014/main" id="{0BC0F16D-E3C5-9641-943F-A510D8FA77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5034" y="1765568"/>
            <a:ext cx="7299702" cy="4398532"/>
          </a:xfrm>
          <a:prstGeom prst="rect">
            <a:avLst/>
          </a:prstGeom>
          <a:ln>
            <a:solidFill>
              <a:schemeClr val="tx1"/>
            </a:solidFill>
          </a:ln>
        </p:spPr>
      </p:pic>
    </p:spTree>
    <p:extLst>
      <p:ext uri="{BB962C8B-B14F-4D97-AF65-F5344CB8AC3E}">
        <p14:creationId xmlns:p14="http://schemas.microsoft.com/office/powerpoint/2010/main" val="414961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Búsqueda de mensajes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57</a:t>
            </a:fld>
            <a:endParaRPr lang="es-419"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477008"/>
            <a:ext cx="5814568" cy="67428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dirty="0">
                <a:solidFill>
                  <a:schemeClr val="tx1"/>
                </a:solidFill>
                <a:latin typeface="+mn-lt"/>
              </a:rPr>
              <a:t>Las búsquedas se pueden hacer por</a:t>
            </a:r>
          </a:p>
          <a:p>
            <a:pPr marL="82296" indent="0">
              <a:buFont typeface="Georgia"/>
              <a:buNone/>
            </a:pPr>
            <a:endParaRPr lang="es-419" dirty="0">
              <a:solidFill>
                <a:schemeClr val="tx1"/>
              </a:solidFill>
            </a:endParaRPr>
          </a:p>
        </p:txBody>
      </p:sp>
      <p:grpSp>
        <p:nvGrpSpPr>
          <p:cNvPr id="2" name="Group 1">
            <a:extLst>
              <a:ext uri="{FF2B5EF4-FFF2-40B4-BE49-F238E27FC236}">
                <a16:creationId xmlns:a16="http://schemas.microsoft.com/office/drawing/2014/main" id="{2DC22EA3-B3DC-704E-9959-3AD145D82C56}"/>
              </a:ext>
            </a:extLst>
          </p:cNvPr>
          <p:cNvGrpSpPr/>
          <p:nvPr/>
        </p:nvGrpSpPr>
        <p:grpSpPr>
          <a:xfrm>
            <a:off x="764032" y="2303696"/>
            <a:ext cx="5776468" cy="667628"/>
            <a:chOff x="764032" y="2303696"/>
            <a:chExt cx="5776468" cy="667628"/>
          </a:xfrm>
        </p:grpSpPr>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319794"/>
              <a:ext cx="531926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dirty="0">
                  <a:solidFill>
                    <a:schemeClr val="tx1"/>
                  </a:solidFill>
                  <a:latin typeface="+mn-lt"/>
                </a:rPr>
                <a:t>Nombre de la persona</a:t>
              </a: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303696"/>
              <a:ext cx="457200" cy="457200"/>
            </a:xfrm>
            <a:prstGeom prst="rect">
              <a:avLst/>
            </a:prstGeom>
          </p:spPr>
        </p:pic>
      </p:grpSp>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984655"/>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2970447"/>
            <a:ext cx="6779768" cy="52902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s-419" sz="2100" dirty="0">
                <a:solidFill>
                  <a:schemeClr val="tx1"/>
                </a:solidFill>
                <a:latin typeface="Segoe UI" panose="020B0502040204020203" pitchFamily="34" charset="0"/>
                <a:cs typeface="Segoe UI" panose="020B0502040204020203" pitchFamily="34" charset="0"/>
              </a:rPr>
              <a:t>Palabra en el asunto</a:t>
            </a:r>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34958" y="1153573"/>
            <a:ext cx="2682238" cy="2194560"/>
          </a:xfrm>
          <a:prstGeom prst="rect">
            <a:avLst/>
          </a:prstGeom>
        </p:spPr>
      </p:pic>
      <p:pic>
        <p:nvPicPr>
          <p:cNvPr id="14" name="Picture 13">
            <a:extLst>
              <a:ext uri="{FF2B5EF4-FFF2-40B4-BE49-F238E27FC236}">
                <a16:creationId xmlns:a16="http://schemas.microsoft.com/office/drawing/2014/main" id="{8AA19D00-4E08-A843-9C29-623822328C2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79530" y="3693798"/>
            <a:ext cx="457200" cy="457200"/>
          </a:xfrm>
          <a:prstGeom prst="rect">
            <a:avLst/>
          </a:prstGeom>
        </p:spPr>
      </p:pic>
      <p:sp>
        <p:nvSpPr>
          <p:cNvPr id="16" name="Content Placeholder 1">
            <a:extLst>
              <a:ext uri="{FF2B5EF4-FFF2-40B4-BE49-F238E27FC236}">
                <a16:creationId xmlns:a16="http://schemas.microsoft.com/office/drawing/2014/main" id="{5AB6DD1E-FBA3-D548-9F43-5655B478163C}"/>
              </a:ext>
            </a:extLst>
          </p:cNvPr>
          <p:cNvSpPr txBox="1">
            <a:spLocks/>
          </p:cNvSpPr>
          <p:nvPr/>
        </p:nvSpPr>
        <p:spPr>
          <a:xfrm>
            <a:off x="1221232" y="3671088"/>
            <a:ext cx="581456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dirty="0">
                <a:solidFill>
                  <a:schemeClr val="tx1"/>
                </a:solidFill>
                <a:latin typeface="Segoe UI" panose="020B0502040204020203" pitchFamily="34" charset="0"/>
                <a:cs typeface="Segoe UI" panose="020B0502040204020203" pitchFamily="34" charset="0"/>
              </a:rPr>
              <a:t>Palabra en el mensaje</a:t>
            </a:r>
          </a:p>
        </p:txBody>
      </p:sp>
    </p:spTree>
    <p:extLst>
      <p:ext uri="{BB962C8B-B14F-4D97-AF65-F5344CB8AC3E}">
        <p14:creationId xmlns:p14="http://schemas.microsoft.com/office/powerpoint/2010/main" val="200589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Búsqueda de mensajes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58</a:t>
            </a:fld>
            <a:endParaRPr lang="es-419" dirty="0"/>
          </a:p>
        </p:txBody>
      </p:sp>
      <p:pic>
        <p:nvPicPr>
          <p:cNvPr id="5" name="Picture 4">
            <a:extLst>
              <a:ext uri="{FF2B5EF4-FFF2-40B4-BE49-F238E27FC236}">
                <a16:creationId xmlns:a16="http://schemas.microsoft.com/office/drawing/2014/main" id="{F3C6A26E-C2CB-A147-B785-CC135A28E7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1925" y="1600201"/>
            <a:ext cx="7492811" cy="4599122"/>
          </a:xfrm>
          <a:prstGeom prst="rect">
            <a:avLst/>
          </a:prstGeom>
          <a:ln>
            <a:solidFill>
              <a:schemeClr val="tx1"/>
            </a:solidFill>
          </a:ln>
        </p:spPr>
      </p:pic>
      <p:sp>
        <p:nvSpPr>
          <p:cNvPr id="7" name="Rectangle 6">
            <a:extLst>
              <a:ext uri="{FF2B5EF4-FFF2-40B4-BE49-F238E27FC236}">
                <a16:creationId xmlns:a16="http://schemas.microsoft.com/office/drawing/2014/main" id="{2825BFD8-A53D-9647-A126-5765F4916141}"/>
              </a:ext>
            </a:extLst>
          </p:cNvPr>
          <p:cNvSpPr/>
          <p:nvPr/>
        </p:nvSpPr>
        <p:spPr>
          <a:xfrm>
            <a:off x="2424864" y="1600200"/>
            <a:ext cx="4270403" cy="92602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56379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Búsqueda de mensajes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59</a:t>
            </a:fld>
            <a:endParaRPr lang="es-419" dirty="0"/>
          </a:p>
        </p:txBody>
      </p:sp>
      <p:pic>
        <p:nvPicPr>
          <p:cNvPr id="6" name="Picture 5">
            <a:extLst>
              <a:ext uri="{FF2B5EF4-FFF2-40B4-BE49-F238E27FC236}">
                <a16:creationId xmlns:a16="http://schemas.microsoft.com/office/drawing/2014/main" id="{C5D10C78-6DBC-644F-8324-29F215F115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0449" y="1640237"/>
            <a:ext cx="7783102" cy="4836763"/>
          </a:xfrm>
          <a:prstGeom prst="rect">
            <a:avLst/>
          </a:prstGeom>
          <a:ln>
            <a:solidFill>
              <a:schemeClr val="tx1"/>
            </a:solidFill>
          </a:ln>
        </p:spPr>
      </p:pic>
    </p:spTree>
    <p:extLst>
      <p:ext uri="{BB962C8B-B14F-4D97-AF65-F5344CB8AC3E}">
        <p14:creationId xmlns:p14="http://schemas.microsoft.com/office/powerpoint/2010/main" val="140427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electronics, computer, display&#10;&#10;Description automatically generated">
            <a:extLst>
              <a:ext uri="{FF2B5EF4-FFF2-40B4-BE49-F238E27FC236}">
                <a16:creationId xmlns:a16="http://schemas.microsoft.com/office/drawing/2014/main" id="{0FC60EE7-6FC5-1F41-96B7-2B8F353991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71700" y="4909579"/>
            <a:ext cx="4406900" cy="1948421"/>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1018032" y="4488715"/>
            <a:ext cx="7188200" cy="647433"/>
          </a:xfrm>
        </p:spPr>
        <p:txBody>
          <a:bodyPr>
            <a:normAutofit/>
          </a:bodyPr>
          <a:lstStyle/>
          <a:p>
            <a:pPr marL="308610" lvl="1" indent="0">
              <a:buNone/>
            </a:pPr>
            <a:r>
              <a:rPr lang="es-419" sz="1800" dirty="0">
                <a:solidFill>
                  <a:schemeClr val="tx1"/>
                </a:solidFill>
              </a:rPr>
              <a:t>Los mensajes pueden incluir texto, imágenes, documentos, videos y otros archivos informáticos. </a:t>
            </a:r>
          </a:p>
          <a:p>
            <a:endParaRPr lang="es-419"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s-419"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639824"/>
            <a:ext cx="7965936" cy="569976"/>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b="1" dirty="0">
                <a:solidFill>
                  <a:schemeClr val="tx1"/>
                </a:solidFill>
                <a:latin typeface="+mn-lt"/>
              </a:rPr>
              <a:t>Beneficios de usar el correo electrónico</a:t>
            </a:r>
            <a:endParaRPr lang="es-419" dirty="0">
              <a:solidFill>
                <a:schemeClr val="tx1"/>
              </a:solidFill>
              <a:latin typeface="+mn-lt"/>
            </a:endParaRPr>
          </a:p>
          <a:p>
            <a:pPr marL="82296" indent="0">
              <a:buFont typeface="Georgia"/>
              <a:buNone/>
            </a:pPr>
            <a:endParaRPr lang="es-419" dirty="0">
              <a:solidFill>
                <a:schemeClr val="tx1"/>
              </a:solidFill>
            </a:endParaRPr>
          </a:p>
        </p:txBody>
      </p:sp>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159000"/>
            <a:ext cx="5814568" cy="651530"/>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1900" dirty="0">
                <a:solidFill>
                  <a:schemeClr val="tx1"/>
                </a:solidFill>
                <a:latin typeface="+mn-lt"/>
              </a:rPr>
              <a:t>Puede enviar un mensaje de correo electrónico a una o varias personas al mismo tiempo.</a:t>
            </a:r>
          </a:p>
          <a:p>
            <a:pPr marL="82296" indent="0">
              <a:buNone/>
            </a:pPr>
            <a:endParaRPr lang="es-419" dirty="0">
              <a:solidFill>
                <a:schemeClr val="tx1"/>
              </a:solidFill>
            </a:endParaRP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64032" y="2151296"/>
            <a:ext cx="457200" cy="457200"/>
          </a:xfrm>
          <a:prstGeom prst="rect">
            <a:avLst/>
          </a:prstGeom>
        </p:spPr>
      </p:pic>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64032" y="2920937"/>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2844737"/>
            <a:ext cx="7054088" cy="786936"/>
          </a:xfrm>
          <a:prstGeom prst="rect">
            <a:avLst/>
          </a:prstGeom>
        </p:spPr>
        <p:txBody>
          <a:bodyPr vert="horz">
            <a:normAutofit fontScale="5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s-419" sz="3300" dirty="0">
                <a:solidFill>
                  <a:schemeClr val="tx1"/>
                </a:solidFill>
                <a:latin typeface="+mn-lt"/>
              </a:rPr>
              <a:t>En la mayoría de los casos, la persona o las personas recibirán el correo electrónico casi inmediatamente después de que lo envíe.</a:t>
            </a:r>
          </a:p>
          <a:p>
            <a:pPr marL="82296" indent="0">
              <a:buNone/>
            </a:pPr>
            <a:endParaRPr lang="es-419" dirty="0">
              <a:solidFill>
                <a:schemeClr val="tx1"/>
              </a:solidFill>
            </a:endParaRPr>
          </a:p>
        </p:txBody>
      </p:sp>
      <p:pic>
        <p:nvPicPr>
          <p:cNvPr id="12" name="Picture 11">
            <a:extLst>
              <a:ext uri="{FF2B5EF4-FFF2-40B4-BE49-F238E27FC236}">
                <a16:creationId xmlns:a16="http://schemas.microsoft.com/office/drawing/2014/main" id="{9B16040A-6317-0E4E-B5CA-15FED47F14E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64032" y="3758673"/>
            <a:ext cx="457200" cy="457200"/>
          </a:xfrm>
          <a:prstGeom prst="rect">
            <a:avLst/>
          </a:prstGeom>
        </p:spPr>
      </p:pic>
      <p:sp>
        <p:nvSpPr>
          <p:cNvPr id="13" name="Content Placeholder 1">
            <a:extLst>
              <a:ext uri="{FF2B5EF4-FFF2-40B4-BE49-F238E27FC236}">
                <a16:creationId xmlns:a16="http://schemas.microsoft.com/office/drawing/2014/main" id="{9AE37E7C-2B5F-584B-B73E-62020B6A47E1}"/>
              </a:ext>
            </a:extLst>
          </p:cNvPr>
          <p:cNvSpPr txBox="1">
            <a:spLocks/>
          </p:cNvSpPr>
          <p:nvPr/>
        </p:nvSpPr>
        <p:spPr>
          <a:xfrm>
            <a:off x="1018032" y="3658239"/>
            <a:ext cx="7944104" cy="766709"/>
          </a:xfrm>
          <a:prstGeom prst="rect">
            <a:avLst/>
          </a:prstGeom>
        </p:spPr>
        <p:txBody>
          <a:bodyPr vert="horz">
            <a:normAutofit fontScale="8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s-419" sz="2000" dirty="0">
                <a:solidFill>
                  <a:schemeClr val="tx1"/>
                </a:solidFill>
                <a:latin typeface="+mn-lt"/>
              </a:rPr>
              <a:t>Las personas pueden acceder al correo electrónico en cualquier dispositivo con acceso a Internet, como una computadora, un teléfono inteligente o una tableta.</a:t>
            </a:r>
          </a:p>
          <a:p>
            <a:pPr marL="82296" indent="0">
              <a:buNone/>
            </a:pPr>
            <a:endParaRPr lang="es-419" dirty="0">
              <a:solidFill>
                <a:schemeClr val="tx1"/>
              </a:solidFill>
            </a:endParaRPr>
          </a:p>
        </p:txBody>
      </p:sp>
      <p:pic>
        <p:nvPicPr>
          <p:cNvPr id="14" name="Picture 13">
            <a:extLst>
              <a:ext uri="{FF2B5EF4-FFF2-40B4-BE49-F238E27FC236}">
                <a16:creationId xmlns:a16="http://schemas.microsoft.com/office/drawing/2014/main" id="{7FBCDA6A-F9B6-D142-ADA3-96A24AB10FE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64032" y="4551948"/>
            <a:ext cx="457200" cy="457200"/>
          </a:xfrm>
          <a:prstGeom prst="rect">
            <a:avLst/>
          </a:prstGeom>
        </p:spPr>
      </p:pic>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01331" y="691949"/>
            <a:ext cx="2350326" cy="1922996"/>
          </a:xfrm>
          <a:prstGeom prst="rect">
            <a:avLst/>
          </a:prstGeom>
        </p:spPr>
      </p:pic>
      <p:sp>
        <p:nvSpPr>
          <p:cNvPr id="16" name="Title 2">
            <a:extLst>
              <a:ext uri="{FF2B5EF4-FFF2-40B4-BE49-F238E27FC236}">
                <a16:creationId xmlns:a16="http://schemas.microsoft.com/office/drawing/2014/main" id="{BA43A2CA-125F-8345-15DC-EDA2C56541DF}"/>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 (continuación)</a:t>
            </a:r>
          </a:p>
        </p:txBody>
      </p:sp>
    </p:spTree>
    <p:extLst>
      <p:ext uri="{BB962C8B-B14F-4D97-AF65-F5344CB8AC3E}">
        <p14:creationId xmlns:p14="http://schemas.microsoft.com/office/powerpoint/2010/main" val="1443720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Búsqueda de mensajes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60</a:t>
            </a:fld>
            <a:endParaRPr lang="es-419" dirty="0"/>
          </a:p>
        </p:txBody>
      </p:sp>
      <p:pic>
        <p:nvPicPr>
          <p:cNvPr id="6" name="Picture 5">
            <a:extLst>
              <a:ext uri="{FF2B5EF4-FFF2-40B4-BE49-F238E27FC236}">
                <a16:creationId xmlns:a16="http://schemas.microsoft.com/office/drawing/2014/main" id="{C5D10C78-6DBC-644F-8324-29F215F115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0449" y="1564037"/>
            <a:ext cx="7783102" cy="4836763"/>
          </a:xfrm>
          <a:prstGeom prst="rect">
            <a:avLst/>
          </a:prstGeom>
          <a:ln>
            <a:solidFill>
              <a:schemeClr val="tx1"/>
            </a:solidFill>
          </a:ln>
        </p:spPr>
      </p:pic>
      <p:sp>
        <p:nvSpPr>
          <p:cNvPr id="5" name="Rectangle 4">
            <a:extLst>
              <a:ext uri="{FF2B5EF4-FFF2-40B4-BE49-F238E27FC236}">
                <a16:creationId xmlns:a16="http://schemas.microsoft.com/office/drawing/2014/main" id="{A4499418-F561-6A44-B7C8-2BFCFDFE62C4}"/>
              </a:ext>
            </a:extLst>
          </p:cNvPr>
          <p:cNvSpPr/>
          <p:nvPr/>
        </p:nvSpPr>
        <p:spPr>
          <a:xfrm>
            <a:off x="6555783" y="1569204"/>
            <a:ext cx="387457" cy="32159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546730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Búsqueda de mensajes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61</a:t>
            </a:fld>
            <a:endParaRPr lang="es-419" dirty="0"/>
          </a:p>
        </p:txBody>
      </p:sp>
      <p:pic>
        <p:nvPicPr>
          <p:cNvPr id="5" name="Picture 4">
            <a:extLst>
              <a:ext uri="{FF2B5EF4-FFF2-40B4-BE49-F238E27FC236}">
                <a16:creationId xmlns:a16="http://schemas.microsoft.com/office/drawing/2014/main" id="{6FE37B38-3784-9445-B1B7-034B0CCDD9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5800" y="1524000"/>
            <a:ext cx="7671661" cy="4724400"/>
          </a:xfrm>
          <a:prstGeom prst="rect">
            <a:avLst/>
          </a:prstGeom>
          <a:ln>
            <a:solidFill>
              <a:schemeClr val="tx1"/>
            </a:solidFill>
          </a:ln>
        </p:spPr>
      </p:pic>
    </p:spTree>
    <p:extLst>
      <p:ext uri="{BB962C8B-B14F-4D97-AF65-F5344CB8AC3E}">
        <p14:creationId xmlns:p14="http://schemas.microsoft.com/office/powerpoint/2010/main" val="275435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62</a:t>
            </a:fld>
            <a:endParaRPr lang="es-419" dirty="0"/>
          </a:p>
        </p:txBody>
      </p:sp>
    </p:spTree>
    <p:extLst>
      <p:ext uri="{BB962C8B-B14F-4D97-AF65-F5344CB8AC3E}">
        <p14:creationId xmlns:p14="http://schemas.microsoft.com/office/powerpoint/2010/main" val="124869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63</a:t>
            </a:fld>
            <a:endParaRPr lang="es-419" dirty="0"/>
          </a:p>
        </p:txBody>
      </p:sp>
      <p:sp>
        <p:nvSpPr>
          <p:cNvPr id="5" name="TextBox 4">
            <a:extLst>
              <a:ext uri="{FF2B5EF4-FFF2-40B4-BE49-F238E27FC236}">
                <a16:creationId xmlns:a16="http://schemas.microsoft.com/office/drawing/2014/main" id="{FA98E47E-11EA-C64D-9860-C93326DBDADF}"/>
              </a:ext>
            </a:extLst>
          </p:cNvPr>
          <p:cNvSpPr txBox="1"/>
          <p:nvPr/>
        </p:nvSpPr>
        <p:spPr>
          <a:xfrm>
            <a:off x="588264" y="368032"/>
            <a:ext cx="7967472" cy="6124754"/>
          </a:xfrm>
          <a:prstGeom prst="rect">
            <a:avLst/>
          </a:prstGeom>
          <a:noFill/>
        </p:spPr>
        <p:txBody>
          <a:bodyPr wrap="square">
            <a:spAutoFit/>
          </a:bodyPr>
          <a:lstStyle/>
          <a:p>
            <a:pPr marL="0" marR="0">
              <a:spcBef>
                <a:spcPts val="0"/>
              </a:spcBef>
              <a:spcAft>
                <a:spcPts val="0"/>
              </a:spcAft>
            </a:pPr>
            <a:r>
              <a:rPr lang="es-419" b="1" dirty="0">
                <a:effectLst/>
                <a:latin typeface="+mn-lt"/>
                <a:ea typeface="Calibri" panose="020F0502020204030204" pitchFamily="34" charset="0"/>
                <a:cs typeface="Times New Roman" panose="02020603050405020304" pitchFamily="18" charset="0"/>
              </a:rPr>
              <a:t>Actividad 3: Buscar y eliminar un correo electrónico </a:t>
            </a:r>
            <a:endParaRPr lang="es-419"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1600" b="1" dirty="0">
                <a:effectLst/>
                <a:latin typeface="+mn-lt"/>
                <a:ea typeface="Calibri" panose="020F0502020204030204" pitchFamily="34" charset="0"/>
                <a:cs typeface="Times New Roman" panose="02020603050405020304" pitchFamily="18" charset="0"/>
              </a:rPr>
              <a:t> </a:t>
            </a:r>
            <a:endParaRPr lang="es-419" sz="14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s-419" sz="1400" dirty="0">
                <a:effectLst/>
                <a:latin typeface="+mn-lt"/>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Abra el explorador web.</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Inicie sesión en su cuenta de correo electrónico.</a:t>
            </a:r>
            <a:br>
              <a:rPr lang="en-US" sz="1600" dirty="0">
                <a:effectLst/>
                <a:latin typeface="+mn-lt"/>
                <a:ea typeface="Calibri" panose="020F0502020204030204" pitchFamily="34" charset="0"/>
                <a:cs typeface="Times New Roman" panose="02020603050405020304" pitchFamily="18" charset="0"/>
              </a:rPr>
            </a:br>
            <a:endParaRPr lang="es-419" sz="1600"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Abra el correo electrónico con el asunto "Conceptos básicos del correo electrónico: Lo que he aprendido".</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Agregue una etiqueta al correo electrónico que se llame "Conceptos básicos del correo electrónico".</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Cree una carpeta llamada "Talleres". </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Mueva el correo electrónico "Conceptos básicos del correo electrónico: Lo que he aprendido" a la carpeta "Talleres".</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Abra la carpeta "Sent" (Enviados).</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Elimine el correo electrónico con el asunto "Conceptos básicos del correo electrónico: Lo que he aprendido".</a:t>
            </a:r>
            <a:br>
              <a:rPr lang="en-US" sz="1600" dirty="0">
                <a:effectLst/>
                <a:latin typeface="+mn-lt"/>
                <a:ea typeface="Calibri" panose="020F0502020204030204" pitchFamily="34" charset="0"/>
                <a:cs typeface="Times New Roman" panose="02020603050405020304" pitchFamily="18" charset="0"/>
              </a:rPr>
            </a:br>
            <a:endParaRPr lang="es-419" sz="16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s-419" sz="1600" dirty="0">
                <a:effectLst/>
                <a:latin typeface="+mn-lt"/>
                <a:ea typeface="Calibri" panose="020F0502020204030204" pitchFamily="34" charset="0"/>
                <a:cs typeface="Times New Roman" panose="02020603050405020304" pitchFamily="18" charset="0"/>
              </a:rPr>
              <a:t>Cierre la sesión de su cuenta.</a:t>
            </a:r>
          </a:p>
        </p:txBody>
      </p:sp>
    </p:spTree>
    <p:extLst>
      <p:ext uri="{BB962C8B-B14F-4D97-AF65-F5344CB8AC3E}">
        <p14:creationId xmlns:p14="http://schemas.microsoft.com/office/powerpoint/2010/main" val="392317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y trucos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64</a:t>
            </a:fld>
            <a:endParaRPr lang="es-419"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04081" y="399878"/>
            <a:ext cx="2682238"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888485"/>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sz="2000" b="1" dirty="0">
                <a:solidFill>
                  <a:schemeClr val="tx1"/>
                </a:solidFill>
              </a:rPr>
              <a:t>Borrador: </a:t>
            </a:r>
            <a:r>
              <a:rPr lang="es-419" sz="2000" dirty="0">
                <a:solidFill>
                  <a:schemeClr val="tx1"/>
                </a:solidFill>
              </a:rPr>
              <a:t> Una copia guardada de un correo electrónico que no ha completado. Puede editarla y enviarla más tarde.</a:t>
            </a:r>
          </a:p>
          <a:p>
            <a:endParaRPr lang="es-419" dirty="0">
              <a:solidFill>
                <a:schemeClr val="tx1"/>
              </a:solidFill>
            </a:endParaRPr>
          </a:p>
        </p:txBody>
      </p:sp>
      <p:pic>
        <p:nvPicPr>
          <p:cNvPr id="5" name="Picture 4">
            <a:extLst>
              <a:ext uri="{FF2B5EF4-FFF2-40B4-BE49-F238E27FC236}">
                <a16:creationId xmlns:a16="http://schemas.microsoft.com/office/drawing/2014/main" id="{EF6A6DBE-B313-FC4D-B5BE-7A3E29D794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2365493"/>
            <a:ext cx="6710766" cy="4263907"/>
          </a:xfrm>
          <a:prstGeom prst="rect">
            <a:avLst/>
          </a:prstGeom>
          <a:ln>
            <a:solidFill>
              <a:schemeClr val="tx1"/>
            </a:solidFill>
          </a:ln>
        </p:spPr>
      </p:pic>
    </p:spTree>
    <p:extLst>
      <p:ext uri="{BB962C8B-B14F-4D97-AF65-F5344CB8AC3E}">
        <p14:creationId xmlns:p14="http://schemas.microsoft.com/office/powerpoint/2010/main" val="3407690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y trucos (continuación)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65</a:t>
            </a:fld>
            <a:endParaRPr lang="es-419"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04081" y="399878"/>
            <a:ext cx="2682238" cy="2194560"/>
          </a:xfrm>
          <a:prstGeom prst="rect">
            <a:avLst/>
          </a:prstGeom>
        </p:spPr>
      </p:pic>
      <p:pic>
        <p:nvPicPr>
          <p:cNvPr id="9" name="Picture 8">
            <a:extLst>
              <a:ext uri="{FF2B5EF4-FFF2-40B4-BE49-F238E27FC236}">
                <a16:creationId xmlns:a16="http://schemas.microsoft.com/office/drawing/2014/main" id="{DD584E14-6E2D-3942-844C-90B0D5D4909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96264" y="2272747"/>
            <a:ext cx="6276814" cy="3905509"/>
          </a:xfrm>
          <a:prstGeom prst="rect">
            <a:avLst/>
          </a:prstGeom>
          <a:ln>
            <a:solidFill>
              <a:schemeClr val="tx1"/>
            </a:solidFill>
          </a:ln>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b="1" dirty="0">
                <a:solidFill>
                  <a:schemeClr val="tx1"/>
                </a:solidFill>
              </a:rPr>
              <a:t>Archivos adjuntos: </a:t>
            </a:r>
            <a:r>
              <a:rPr lang="es-419" dirty="0">
                <a:solidFill>
                  <a:schemeClr val="tx1"/>
                </a:solidFill>
              </a:rPr>
              <a:t>Archivos incluidos como parte del correo electrónico.</a:t>
            </a:r>
          </a:p>
        </p:txBody>
      </p:sp>
    </p:spTree>
    <p:extLst>
      <p:ext uri="{BB962C8B-B14F-4D97-AF65-F5344CB8AC3E}">
        <p14:creationId xmlns:p14="http://schemas.microsoft.com/office/powerpoint/2010/main" val="298153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y trucos (continuación)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66</a:t>
            </a:fld>
            <a:endParaRPr lang="es-419"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04081" y="399878"/>
            <a:ext cx="2682238"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sz="2300" b="1" dirty="0">
                <a:solidFill>
                  <a:schemeClr val="tx1"/>
                </a:solidFill>
              </a:rPr>
              <a:t>Responder: </a:t>
            </a:r>
            <a:r>
              <a:rPr lang="es-419" sz="2300" dirty="0">
                <a:solidFill>
                  <a:schemeClr val="tx1"/>
                </a:solidFill>
              </a:rPr>
              <a:t>El correo electrónico se envía solo a la persona que le envió el mensaje.</a:t>
            </a:r>
          </a:p>
          <a:p>
            <a:endParaRPr lang="es-419" sz="2400" dirty="0">
              <a:solidFill>
                <a:schemeClr val="tx1"/>
              </a:solidFill>
            </a:endParaRPr>
          </a:p>
          <a:p>
            <a:endParaRPr lang="es-419" sz="2400" dirty="0">
              <a:solidFill>
                <a:schemeClr val="tx1"/>
              </a:solidFill>
            </a:endParaRPr>
          </a:p>
          <a:p>
            <a:endParaRPr lang="es-419" sz="2400" dirty="0">
              <a:solidFill>
                <a:schemeClr val="tx1"/>
              </a:solidFill>
            </a:endParaRPr>
          </a:p>
          <a:p>
            <a:endParaRPr lang="es-419" sz="2400" dirty="0">
              <a:solidFill>
                <a:schemeClr val="tx1"/>
              </a:solidFill>
            </a:endParaRPr>
          </a:p>
        </p:txBody>
      </p:sp>
      <p:pic>
        <p:nvPicPr>
          <p:cNvPr id="6" name="Picture 5">
            <a:extLst>
              <a:ext uri="{FF2B5EF4-FFF2-40B4-BE49-F238E27FC236}">
                <a16:creationId xmlns:a16="http://schemas.microsoft.com/office/drawing/2014/main" id="{349434D8-6A2B-6A43-9AC7-5E243D7E6FA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91891" y="2288700"/>
            <a:ext cx="6261316" cy="3848629"/>
          </a:xfrm>
          <a:prstGeom prst="rect">
            <a:avLst/>
          </a:prstGeom>
          <a:ln>
            <a:solidFill>
              <a:schemeClr val="tx1"/>
            </a:solidFill>
          </a:ln>
        </p:spPr>
      </p:pic>
    </p:spTree>
    <p:extLst>
      <p:ext uri="{BB962C8B-B14F-4D97-AF65-F5344CB8AC3E}">
        <p14:creationId xmlns:p14="http://schemas.microsoft.com/office/powerpoint/2010/main" val="56585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y trucos (continuación)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67</a:t>
            </a:fld>
            <a:endParaRPr lang="es-419"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04081" y="399878"/>
            <a:ext cx="2682238"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fontScale="850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sz="2300" b="1" dirty="0">
                <a:solidFill>
                  <a:schemeClr val="tx1"/>
                </a:solidFill>
                <a:latin typeface="+mn-lt"/>
              </a:rPr>
              <a:t>Responder a todos: </a:t>
            </a:r>
            <a:r>
              <a:rPr lang="es-419" sz="2300" dirty="0">
                <a:solidFill>
                  <a:schemeClr val="tx1"/>
                </a:solidFill>
                <a:latin typeface="+mn-lt"/>
              </a:rPr>
              <a:t>Envía el correo electrónico a todos los que recibieron el mensaje. </a:t>
            </a:r>
          </a:p>
          <a:p>
            <a:endParaRPr lang="es-419" sz="2400" dirty="0">
              <a:solidFill>
                <a:schemeClr val="tx1"/>
              </a:solidFill>
            </a:endParaRPr>
          </a:p>
          <a:p>
            <a:endParaRPr lang="es-419" sz="2400" dirty="0">
              <a:solidFill>
                <a:schemeClr val="tx1"/>
              </a:solidFill>
            </a:endParaRPr>
          </a:p>
          <a:p>
            <a:endParaRPr lang="es-419" sz="2400" dirty="0">
              <a:solidFill>
                <a:schemeClr val="tx1"/>
              </a:solidFill>
            </a:endParaRPr>
          </a:p>
        </p:txBody>
      </p:sp>
      <p:pic>
        <p:nvPicPr>
          <p:cNvPr id="5" name="Picture 4">
            <a:extLst>
              <a:ext uri="{FF2B5EF4-FFF2-40B4-BE49-F238E27FC236}">
                <a16:creationId xmlns:a16="http://schemas.microsoft.com/office/drawing/2014/main" id="{163AF623-630A-6A45-A83B-B276F3C9244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56264" y="2540207"/>
            <a:ext cx="6582921" cy="3846385"/>
          </a:xfrm>
          <a:prstGeom prst="rect">
            <a:avLst/>
          </a:prstGeom>
          <a:ln>
            <a:solidFill>
              <a:schemeClr val="tx1"/>
            </a:solidFill>
          </a:ln>
        </p:spPr>
      </p:pic>
    </p:spTree>
    <p:extLst>
      <p:ext uri="{BB962C8B-B14F-4D97-AF65-F5344CB8AC3E}">
        <p14:creationId xmlns:p14="http://schemas.microsoft.com/office/powerpoint/2010/main" val="293320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y trucos (continuación)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68</a:t>
            </a:fld>
            <a:endParaRPr lang="es-419"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04081" y="399878"/>
            <a:ext cx="2682238"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sz="2300" b="1" dirty="0">
                <a:solidFill>
                  <a:schemeClr val="tx1"/>
                </a:solidFill>
                <a:latin typeface="+mn-lt"/>
              </a:rPr>
              <a:t>Reenviar: </a:t>
            </a:r>
            <a:r>
              <a:rPr lang="es-419" sz="2300" dirty="0">
                <a:solidFill>
                  <a:schemeClr val="tx1"/>
                </a:solidFill>
                <a:latin typeface="+mn-lt"/>
              </a:rPr>
              <a:t>Enviar un correo electrónico existente a otra persona </a:t>
            </a:r>
          </a:p>
          <a:p>
            <a:endParaRPr lang="es-419" sz="2400" dirty="0">
              <a:solidFill>
                <a:schemeClr val="tx1"/>
              </a:solidFill>
            </a:endParaRPr>
          </a:p>
          <a:p>
            <a:endParaRPr lang="es-419" sz="2400" dirty="0">
              <a:solidFill>
                <a:schemeClr val="tx1"/>
              </a:solidFill>
            </a:endParaRPr>
          </a:p>
          <a:p>
            <a:endParaRPr lang="es-419" sz="2400" dirty="0">
              <a:solidFill>
                <a:schemeClr val="tx1"/>
              </a:solidFill>
            </a:endParaRPr>
          </a:p>
        </p:txBody>
      </p:sp>
      <p:pic>
        <p:nvPicPr>
          <p:cNvPr id="6" name="Picture 5">
            <a:extLst>
              <a:ext uri="{FF2B5EF4-FFF2-40B4-BE49-F238E27FC236}">
                <a16:creationId xmlns:a16="http://schemas.microsoft.com/office/drawing/2014/main" id="{CB8038C3-2ABD-1041-B31E-C5AF98ECDE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7906" y="2393691"/>
            <a:ext cx="6586779" cy="4064431"/>
          </a:xfrm>
          <a:prstGeom prst="rect">
            <a:avLst/>
          </a:prstGeom>
          <a:ln>
            <a:solidFill>
              <a:schemeClr val="tx1"/>
            </a:solidFill>
          </a:ln>
        </p:spPr>
      </p:pic>
    </p:spTree>
    <p:extLst>
      <p:ext uri="{BB962C8B-B14F-4D97-AF65-F5344CB8AC3E}">
        <p14:creationId xmlns:p14="http://schemas.microsoft.com/office/powerpoint/2010/main" val="40823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y trucos (continuación)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69</a:t>
            </a:fld>
            <a:endParaRPr lang="es-419"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04081" y="399878"/>
            <a:ext cx="2682238"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sz="2300" b="1" dirty="0">
                <a:solidFill>
                  <a:schemeClr val="tx1"/>
                </a:solidFill>
              </a:rPr>
              <a:t>CC: </a:t>
            </a:r>
            <a:r>
              <a:rPr lang="es-419" sz="2300" dirty="0">
                <a:solidFill>
                  <a:schemeClr val="tx1"/>
                </a:solidFill>
              </a:rPr>
              <a:t>Copia</a:t>
            </a:r>
          </a:p>
          <a:p>
            <a:endParaRPr lang="es-419" sz="2400" dirty="0">
              <a:solidFill>
                <a:schemeClr val="tx1"/>
              </a:solidFill>
            </a:endParaRPr>
          </a:p>
          <a:p>
            <a:endParaRPr lang="es-419" sz="2400" dirty="0">
              <a:solidFill>
                <a:schemeClr val="tx1"/>
              </a:solidFill>
            </a:endParaRPr>
          </a:p>
          <a:p>
            <a:endParaRPr lang="es-419" sz="2400" dirty="0">
              <a:solidFill>
                <a:schemeClr val="tx1"/>
              </a:solidFill>
            </a:endParaRPr>
          </a:p>
        </p:txBody>
      </p:sp>
      <p:pic>
        <p:nvPicPr>
          <p:cNvPr id="7" name="Picture 6">
            <a:extLst>
              <a:ext uri="{FF2B5EF4-FFF2-40B4-BE49-F238E27FC236}">
                <a16:creationId xmlns:a16="http://schemas.microsoft.com/office/drawing/2014/main" id="{67F11D66-6BC4-874B-82D8-CE58CD635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8386" y="2293035"/>
            <a:ext cx="6202646" cy="3941056"/>
          </a:xfrm>
          <a:prstGeom prst="rect">
            <a:avLst/>
          </a:prstGeom>
        </p:spPr>
      </p:pic>
      <p:sp>
        <p:nvSpPr>
          <p:cNvPr id="2" name="Rectangle 1">
            <a:extLst>
              <a:ext uri="{FF2B5EF4-FFF2-40B4-BE49-F238E27FC236}">
                <a16:creationId xmlns:a16="http://schemas.microsoft.com/office/drawing/2014/main" id="{4ED7CFE6-0858-224E-970F-BE47DFFB07E7}"/>
              </a:ext>
            </a:extLst>
          </p:cNvPr>
          <p:cNvSpPr/>
          <p:nvPr/>
        </p:nvSpPr>
        <p:spPr>
          <a:xfrm>
            <a:off x="1875295" y="2898183"/>
            <a:ext cx="2262752" cy="20147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779027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479536" cy="4325112"/>
          </a:xfrm>
        </p:spPr>
        <p:txBody>
          <a:bodyPr/>
          <a:lstStyle/>
          <a:p>
            <a:r>
              <a:rPr lang="es-419" b="1" dirty="0">
                <a:solidFill>
                  <a:schemeClr val="tx1"/>
                </a:solidFill>
              </a:rPr>
              <a:t>Anatomía de una dirección de correo electrónico</a:t>
            </a:r>
          </a:p>
          <a:p>
            <a:endParaRPr lang="es-419" b="1" dirty="0">
              <a:solidFill>
                <a:schemeClr val="tx1"/>
              </a:solidFill>
            </a:endParaRPr>
          </a:p>
          <a:p>
            <a:pPr marL="82296" indent="0" algn="ctr">
              <a:buNone/>
            </a:pPr>
            <a:r>
              <a:rPr lang="es-419" b="1" dirty="0">
                <a:solidFill>
                  <a:srgbClr val="F4681A"/>
                </a:solidFill>
              </a:rPr>
              <a:t>AmyLeighSmith82</a:t>
            </a:r>
            <a:r>
              <a:rPr lang="es-419" dirty="0">
                <a:solidFill>
                  <a:srgbClr val="0C419A"/>
                </a:solidFill>
              </a:rPr>
              <a:t>@gmail.com</a:t>
            </a:r>
          </a:p>
          <a:p>
            <a:pPr marL="82296" indent="0" algn="ctr">
              <a:buNone/>
            </a:pPr>
            <a:endParaRPr lang="es-419" dirty="0">
              <a:solidFill>
                <a:schemeClr val="tx1"/>
              </a:solidFill>
            </a:endParaRPr>
          </a:p>
          <a:p>
            <a:pPr marL="82296" indent="0" algn="ctr">
              <a:buNone/>
            </a:pPr>
            <a:r>
              <a:rPr lang="es-419" dirty="0">
                <a:solidFill>
                  <a:schemeClr val="tx1"/>
                </a:solidFill>
              </a:rPr>
              <a:t>Amy Leigh Smith</a:t>
            </a:r>
            <a:br>
              <a:rPr lang="en-US" dirty="0">
                <a:solidFill>
                  <a:schemeClr val="tx1"/>
                </a:solidFill>
              </a:rPr>
            </a:br>
            <a:br>
              <a:rPr lang="en-US" dirty="0">
                <a:solidFill>
                  <a:schemeClr val="tx1"/>
                </a:solidFill>
              </a:rPr>
            </a:br>
            <a:r>
              <a:rPr lang="es-419" dirty="0">
                <a:solidFill>
                  <a:schemeClr val="tx1"/>
                </a:solidFill>
              </a:rPr>
              <a:t>82 Terraza Evergreen</a:t>
            </a:r>
          </a:p>
          <a:p>
            <a:pPr marL="82296" indent="0" algn="ctr">
              <a:buNone/>
            </a:pPr>
            <a:r>
              <a:rPr lang="es-419" dirty="0">
                <a:solidFill>
                  <a:schemeClr val="tx1"/>
                </a:solidFill>
              </a:rPr>
              <a:t>Springfield, OR 97477</a:t>
            </a:r>
          </a:p>
          <a:p>
            <a:endParaRPr lang="es-419"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s-419" dirty="0"/>
          </a:p>
        </p:txBody>
      </p:sp>
      <p:sp>
        <p:nvSpPr>
          <p:cNvPr id="12" name="Rounded Rectangle 11">
            <a:extLst>
              <a:ext uri="{FF2B5EF4-FFF2-40B4-BE49-F238E27FC236}">
                <a16:creationId xmlns:a16="http://schemas.microsoft.com/office/drawing/2014/main" id="{45D5426F-A8E2-7946-AE2F-82891CFA2E31}"/>
              </a:ext>
            </a:extLst>
          </p:cNvPr>
          <p:cNvSpPr/>
          <p:nvPr/>
        </p:nvSpPr>
        <p:spPr>
          <a:xfrm>
            <a:off x="3657600" y="2970276"/>
            <a:ext cx="2164116" cy="458724"/>
          </a:xfrm>
          <a:prstGeom prst="round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14" name="Straight Arrow Connector 13">
            <a:extLst>
              <a:ext uri="{FF2B5EF4-FFF2-40B4-BE49-F238E27FC236}">
                <a16:creationId xmlns:a16="http://schemas.microsoft.com/office/drawing/2014/main" id="{7C40E4C9-428C-A845-BA18-E516732B3827}"/>
              </a:ext>
            </a:extLst>
          </p:cNvPr>
          <p:cNvCxnSpPr>
            <a:cxnSpLocks/>
          </p:cNvCxnSpPr>
          <p:nvPr/>
        </p:nvCxnSpPr>
        <p:spPr>
          <a:xfrm flipH="1">
            <a:off x="1962149" y="2673367"/>
            <a:ext cx="762000" cy="303795"/>
          </a:xfrm>
          <a:prstGeom prst="straightConnector1">
            <a:avLst/>
          </a:prstGeom>
          <a:ln w="5080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F5CA40F-2F85-6040-BED6-0363A7B24212}"/>
              </a:ext>
            </a:extLst>
          </p:cNvPr>
          <p:cNvCxnSpPr>
            <a:cxnSpLocks/>
          </p:cNvCxnSpPr>
          <p:nvPr/>
        </p:nvCxnSpPr>
        <p:spPr>
          <a:xfrm flipH="1">
            <a:off x="3032760" y="3212536"/>
            <a:ext cx="624840" cy="0"/>
          </a:xfrm>
          <a:prstGeom prst="straightConnector1">
            <a:avLst/>
          </a:prstGeom>
          <a:ln w="508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20" name="Content Placeholder 1">
            <a:extLst>
              <a:ext uri="{FF2B5EF4-FFF2-40B4-BE49-F238E27FC236}">
                <a16:creationId xmlns:a16="http://schemas.microsoft.com/office/drawing/2014/main" id="{9B772055-3696-0149-AAB5-F55E964DF2FA}"/>
              </a:ext>
            </a:extLst>
          </p:cNvPr>
          <p:cNvSpPr txBox="1">
            <a:spLocks/>
          </p:cNvSpPr>
          <p:nvPr/>
        </p:nvSpPr>
        <p:spPr>
          <a:xfrm>
            <a:off x="228600" y="3044339"/>
            <a:ext cx="2937020" cy="175083"/>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8400" dirty="0">
                <a:solidFill>
                  <a:schemeClr val="tx1"/>
                </a:solidFill>
                <a:latin typeface="+mn-lt"/>
              </a:rPr>
              <a:t>Nombre de la persona</a:t>
            </a:r>
          </a:p>
          <a:p>
            <a:endParaRPr lang="es-419"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s-419" sz="2800" dirty="0">
              <a:solidFill>
                <a:schemeClr val="tx1"/>
              </a:solidFill>
            </a:endParaRPr>
          </a:p>
        </p:txBody>
      </p:sp>
      <p:sp>
        <p:nvSpPr>
          <p:cNvPr id="25" name="Rounded Rectangle 24">
            <a:extLst>
              <a:ext uri="{FF2B5EF4-FFF2-40B4-BE49-F238E27FC236}">
                <a16:creationId xmlns:a16="http://schemas.microsoft.com/office/drawing/2014/main" id="{52A9785C-9A8E-F544-A057-3080A4BE49FD}"/>
              </a:ext>
            </a:extLst>
          </p:cNvPr>
          <p:cNvSpPr/>
          <p:nvPr/>
        </p:nvSpPr>
        <p:spPr>
          <a:xfrm>
            <a:off x="3185214" y="3604549"/>
            <a:ext cx="3018045" cy="858531"/>
          </a:xfrm>
          <a:prstGeom prst="roundRect">
            <a:avLst/>
          </a:prstGeom>
          <a:noFill/>
          <a:ln w="50800">
            <a:solidFill>
              <a:srgbClr val="0C4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27" name="Straight Arrow Connector 26">
            <a:extLst>
              <a:ext uri="{FF2B5EF4-FFF2-40B4-BE49-F238E27FC236}">
                <a16:creationId xmlns:a16="http://schemas.microsoft.com/office/drawing/2014/main" id="{786C146A-500C-0F4F-8691-A44DE903DE1D}"/>
              </a:ext>
            </a:extLst>
          </p:cNvPr>
          <p:cNvCxnSpPr>
            <a:cxnSpLocks/>
          </p:cNvCxnSpPr>
          <p:nvPr/>
        </p:nvCxnSpPr>
        <p:spPr>
          <a:xfrm>
            <a:off x="6665359" y="2675022"/>
            <a:ext cx="495300" cy="348425"/>
          </a:xfrm>
          <a:prstGeom prst="straightConnector1">
            <a:avLst/>
          </a:prstGeom>
          <a:ln w="57150">
            <a:solidFill>
              <a:srgbClr val="0C4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E0397E1-37EC-ED46-9CCB-751D298EFBC4}"/>
              </a:ext>
            </a:extLst>
          </p:cNvPr>
          <p:cNvCxnSpPr>
            <a:cxnSpLocks/>
          </p:cNvCxnSpPr>
          <p:nvPr/>
        </p:nvCxnSpPr>
        <p:spPr>
          <a:xfrm flipV="1">
            <a:off x="6203260" y="3429000"/>
            <a:ext cx="921440" cy="629645"/>
          </a:xfrm>
          <a:prstGeom prst="straightConnector1">
            <a:avLst/>
          </a:prstGeom>
          <a:ln w="57150">
            <a:solidFill>
              <a:srgbClr val="0C419A"/>
            </a:solidFill>
            <a:tailEnd type="triangle"/>
          </a:ln>
        </p:spPr>
        <p:style>
          <a:lnRef idx="1">
            <a:schemeClr val="accent1"/>
          </a:lnRef>
          <a:fillRef idx="0">
            <a:schemeClr val="accent1"/>
          </a:fillRef>
          <a:effectRef idx="0">
            <a:schemeClr val="accent1"/>
          </a:effectRef>
          <a:fontRef idx="minor">
            <a:schemeClr val="tx1"/>
          </a:fontRef>
        </p:style>
      </p:cxnSp>
      <p:sp>
        <p:nvSpPr>
          <p:cNvPr id="32" name="Content Placeholder 1">
            <a:extLst>
              <a:ext uri="{FF2B5EF4-FFF2-40B4-BE49-F238E27FC236}">
                <a16:creationId xmlns:a16="http://schemas.microsoft.com/office/drawing/2014/main" id="{9B5DE015-BAC7-5C42-AA28-98C62F9D8044}"/>
              </a:ext>
            </a:extLst>
          </p:cNvPr>
          <p:cNvSpPr txBox="1">
            <a:spLocks/>
          </p:cNvSpPr>
          <p:nvPr/>
        </p:nvSpPr>
        <p:spPr>
          <a:xfrm>
            <a:off x="6934200" y="3115607"/>
            <a:ext cx="2846179" cy="189462"/>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8400" dirty="0">
                <a:solidFill>
                  <a:schemeClr val="tx1"/>
                </a:solidFill>
                <a:latin typeface="+mn-lt"/>
              </a:rPr>
              <a:t>Dirección</a:t>
            </a:r>
          </a:p>
          <a:p>
            <a:endParaRPr lang="es-419"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s-419" sz="2800" dirty="0">
              <a:solidFill>
                <a:schemeClr val="tx1"/>
              </a:solidFill>
            </a:endParaRPr>
          </a:p>
        </p:txBody>
      </p:sp>
      <p:sp>
        <p:nvSpPr>
          <p:cNvPr id="15" name="Title 2">
            <a:extLst>
              <a:ext uri="{FF2B5EF4-FFF2-40B4-BE49-F238E27FC236}">
                <a16:creationId xmlns:a16="http://schemas.microsoft.com/office/drawing/2014/main" id="{0367DC5B-D9B4-3220-CBAE-6C897ACE34EC}"/>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 (continuación)</a:t>
            </a:r>
          </a:p>
        </p:txBody>
      </p:sp>
    </p:spTree>
    <p:extLst>
      <p:ext uri="{BB962C8B-B14F-4D97-AF65-F5344CB8AC3E}">
        <p14:creationId xmlns:p14="http://schemas.microsoft.com/office/powerpoint/2010/main" val="3906734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y trucos (continuación)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70</a:t>
            </a:fld>
            <a:endParaRPr lang="es-419"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04081" y="399878"/>
            <a:ext cx="2682238"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600200"/>
            <a:ext cx="5814568" cy="67428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sz="2300" b="1" dirty="0">
                <a:solidFill>
                  <a:schemeClr val="tx1"/>
                </a:solidFill>
              </a:rPr>
              <a:t>BCC: </a:t>
            </a:r>
            <a:r>
              <a:rPr lang="es-419" sz="2300" dirty="0">
                <a:solidFill>
                  <a:schemeClr val="tx1"/>
                </a:solidFill>
              </a:rPr>
              <a:t>Copia oculta</a:t>
            </a:r>
          </a:p>
          <a:p>
            <a:endParaRPr lang="es-419" sz="2400" dirty="0">
              <a:solidFill>
                <a:schemeClr val="tx1"/>
              </a:solidFill>
            </a:endParaRPr>
          </a:p>
          <a:p>
            <a:endParaRPr lang="es-419" sz="2400" dirty="0">
              <a:solidFill>
                <a:schemeClr val="tx1"/>
              </a:solidFill>
            </a:endParaRPr>
          </a:p>
          <a:p>
            <a:endParaRPr lang="es-419" sz="2400" dirty="0">
              <a:solidFill>
                <a:schemeClr val="tx1"/>
              </a:solidFill>
            </a:endParaRPr>
          </a:p>
        </p:txBody>
      </p:sp>
      <p:pic>
        <p:nvPicPr>
          <p:cNvPr id="6" name="Picture 5">
            <a:extLst>
              <a:ext uri="{FF2B5EF4-FFF2-40B4-BE49-F238E27FC236}">
                <a16:creationId xmlns:a16="http://schemas.microsoft.com/office/drawing/2014/main" id="{C357EC2C-2838-8A43-A854-F962E5F44A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8386" y="2293035"/>
            <a:ext cx="6202646" cy="3941056"/>
          </a:xfrm>
          <a:prstGeom prst="rect">
            <a:avLst/>
          </a:prstGeom>
        </p:spPr>
      </p:pic>
      <p:sp>
        <p:nvSpPr>
          <p:cNvPr id="9" name="Rectangle 8">
            <a:extLst>
              <a:ext uri="{FF2B5EF4-FFF2-40B4-BE49-F238E27FC236}">
                <a16:creationId xmlns:a16="http://schemas.microsoft.com/office/drawing/2014/main" id="{EC35260D-8E25-8B49-BF31-A37C18ABE6BE}"/>
              </a:ext>
            </a:extLst>
          </p:cNvPr>
          <p:cNvSpPr/>
          <p:nvPr/>
        </p:nvSpPr>
        <p:spPr>
          <a:xfrm>
            <a:off x="1875295" y="3053163"/>
            <a:ext cx="2262752" cy="20147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10786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59121B-E5C6-A842-BB97-E24739770C1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3491" y="1498594"/>
            <a:ext cx="5994561" cy="4127296"/>
          </a:xfrm>
          <a:prstGeom prst="rect">
            <a:avLst/>
          </a:prstGeom>
        </p:spPr>
      </p:pic>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71</a:t>
            </a:fld>
            <a:endParaRPr lang="es-419"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79487" y="369398"/>
            <a:ext cx="2682238" cy="2194560"/>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Consejos y trucos (continuación)</a:t>
            </a:r>
          </a:p>
        </p:txBody>
      </p:sp>
      <p:sp>
        <p:nvSpPr>
          <p:cNvPr id="13" name="Content Placeholder 1">
            <a:extLst>
              <a:ext uri="{FF2B5EF4-FFF2-40B4-BE49-F238E27FC236}">
                <a16:creationId xmlns:a16="http://schemas.microsoft.com/office/drawing/2014/main" id="{B1283AC6-E9CA-F640-A3CC-80C7EE6E7810}"/>
              </a:ext>
            </a:extLst>
          </p:cNvPr>
          <p:cNvSpPr txBox="1">
            <a:spLocks/>
          </p:cNvSpPr>
          <p:nvPr/>
        </p:nvSpPr>
        <p:spPr>
          <a:xfrm>
            <a:off x="2296195" y="5207239"/>
            <a:ext cx="5994561" cy="106680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000" dirty="0">
                <a:solidFill>
                  <a:schemeClr val="tx1"/>
                </a:solidFill>
                <a:latin typeface="+mn-lt"/>
              </a:rPr>
              <a:t>Puede usar varias direcciones de correo electrónico en los tres campos ("To" [Para], "CC" y "BCC") cada vez que envíe un mensaje. </a:t>
            </a:r>
          </a:p>
          <a:p>
            <a:endParaRPr lang="es-419" sz="2400" dirty="0">
              <a:solidFill>
                <a:schemeClr val="tx1"/>
              </a:solidFill>
            </a:endParaRPr>
          </a:p>
          <a:p>
            <a:endParaRPr lang="es-419" sz="2400" dirty="0">
              <a:solidFill>
                <a:schemeClr val="tx1"/>
              </a:solidFill>
            </a:endParaRPr>
          </a:p>
        </p:txBody>
      </p:sp>
      <p:grpSp>
        <p:nvGrpSpPr>
          <p:cNvPr id="5" name="Group 4">
            <a:extLst>
              <a:ext uri="{FF2B5EF4-FFF2-40B4-BE49-F238E27FC236}">
                <a16:creationId xmlns:a16="http://schemas.microsoft.com/office/drawing/2014/main" id="{8B81C0A5-494D-93C8-28BD-6DF6DE1D3A34}"/>
              </a:ext>
            </a:extLst>
          </p:cNvPr>
          <p:cNvGrpSpPr/>
          <p:nvPr/>
        </p:nvGrpSpPr>
        <p:grpSpPr>
          <a:xfrm>
            <a:off x="1848723" y="2790318"/>
            <a:ext cx="6811787" cy="1248282"/>
            <a:chOff x="1848723" y="2589699"/>
            <a:chExt cx="6811787" cy="1248282"/>
          </a:xfrm>
        </p:grpSpPr>
        <p:sp>
          <p:nvSpPr>
            <p:cNvPr id="11" name="Content Placeholder 1">
              <a:extLst>
                <a:ext uri="{FF2B5EF4-FFF2-40B4-BE49-F238E27FC236}">
                  <a16:creationId xmlns:a16="http://schemas.microsoft.com/office/drawing/2014/main" id="{F6CA5627-0E3A-E442-99EA-FD9F43C0E6FD}"/>
                </a:ext>
              </a:extLst>
            </p:cNvPr>
            <p:cNvSpPr txBox="1">
              <a:spLocks/>
            </p:cNvSpPr>
            <p:nvPr/>
          </p:nvSpPr>
          <p:spPr>
            <a:xfrm>
              <a:off x="2296196" y="2589699"/>
              <a:ext cx="6364314" cy="1248282"/>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200" dirty="0">
                  <a:solidFill>
                    <a:schemeClr val="tx1"/>
                  </a:solidFill>
                  <a:latin typeface="+mn-lt"/>
                </a:rPr>
                <a:t>El campo CC</a:t>
              </a:r>
              <a:r>
                <a:rPr lang="es-419" sz="2200" b="1" dirty="0">
                  <a:solidFill>
                    <a:schemeClr val="tx1"/>
                  </a:solidFill>
                  <a:latin typeface="+mn-lt"/>
                </a:rPr>
                <a:t> </a:t>
              </a:r>
              <a:r>
                <a:rPr lang="es-419" sz="2200" dirty="0">
                  <a:solidFill>
                    <a:schemeClr val="tx1"/>
                  </a:solidFill>
                  <a:latin typeface="+mn-lt"/>
                </a:rPr>
                <a:t> le permite al destinatario saber que es una copia de cortesía para sus registros y que, a menudo, no necesita responder ni tomar ninguna acción. </a:t>
              </a:r>
            </a:p>
            <a:p>
              <a:pPr marL="82296" indent="0">
                <a:buNone/>
              </a:pPr>
              <a:endParaRPr lang="es-419" sz="2300" dirty="0">
                <a:solidFill>
                  <a:schemeClr val="tx1"/>
                </a:solidFill>
              </a:endParaRPr>
            </a:p>
            <a:p>
              <a:endParaRPr lang="es-419" sz="2400" dirty="0">
                <a:solidFill>
                  <a:schemeClr val="tx1"/>
                </a:solidFill>
              </a:endParaRPr>
            </a:p>
            <a:p>
              <a:endParaRPr lang="es-419" sz="2400" dirty="0">
                <a:solidFill>
                  <a:schemeClr val="tx1"/>
                </a:solidFill>
              </a:endParaRPr>
            </a:p>
            <a:p>
              <a:endParaRPr lang="es-419" sz="2400" dirty="0">
                <a:solidFill>
                  <a:schemeClr val="tx1"/>
                </a:solidFill>
              </a:endParaRPr>
            </a:p>
          </p:txBody>
        </p:sp>
        <p:pic>
          <p:nvPicPr>
            <p:cNvPr id="14" name="Picture 13">
              <a:extLst>
                <a:ext uri="{FF2B5EF4-FFF2-40B4-BE49-F238E27FC236}">
                  <a16:creationId xmlns:a16="http://schemas.microsoft.com/office/drawing/2014/main" id="{FA60C6F9-CEFC-694E-8A2A-5C1CACC71B7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848723" y="2810684"/>
              <a:ext cx="457200" cy="457200"/>
            </a:xfrm>
            <a:prstGeom prst="rect">
              <a:avLst/>
            </a:prstGeom>
          </p:spPr>
        </p:pic>
      </p:grpSp>
      <p:grpSp>
        <p:nvGrpSpPr>
          <p:cNvPr id="2" name="Group 1">
            <a:extLst>
              <a:ext uri="{FF2B5EF4-FFF2-40B4-BE49-F238E27FC236}">
                <a16:creationId xmlns:a16="http://schemas.microsoft.com/office/drawing/2014/main" id="{0BD6C815-B0BC-A707-CF82-F4410874C2A8}"/>
              </a:ext>
            </a:extLst>
          </p:cNvPr>
          <p:cNvGrpSpPr/>
          <p:nvPr/>
        </p:nvGrpSpPr>
        <p:grpSpPr>
          <a:xfrm>
            <a:off x="1848723" y="4191000"/>
            <a:ext cx="6326014" cy="1066800"/>
            <a:chOff x="1848723" y="4004794"/>
            <a:chExt cx="6326014" cy="1066800"/>
          </a:xfrm>
        </p:grpSpPr>
        <p:sp>
          <p:nvSpPr>
            <p:cNvPr id="12" name="Content Placeholder 1">
              <a:extLst>
                <a:ext uri="{FF2B5EF4-FFF2-40B4-BE49-F238E27FC236}">
                  <a16:creationId xmlns:a16="http://schemas.microsoft.com/office/drawing/2014/main" id="{22BA9549-DECE-8441-8E26-FD089DF01AF6}"/>
                </a:ext>
              </a:extLst>
            </p:cNvPr>
            <p:cNvSpPr txBox="1">
              <a:spLocks/>
            </p:cNvSpPr>
            <p:nvPr/>
          </p:nvSpPr>
          <p:spPr>
            <a:xfrm>
              <a:off x="2296195" y="4004794"/>
              <a:ext cx="5878542" cy="106680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000" dirty="0">
                  <a:solidFill>
                    <a:schemeClr val="tx1"/>
                  </a:solidFill>
                  <a:latin typeface="+mn-lt"/>
                </a:rPr>
                <a:t>El uso del campo BCC mantiene la dirección de correo electrónico privada. </a:t>
              </a:r>
            </a:p>
            <a:p>
              <a:endParaRPr lang="es-419" sz="2400" dirty="0">
                <a:solidFill>
                  <a:schemeClr val="tx1"/>
                </a:solidFill>
              </a:endParaRPr>
            </a:p>
            <a:p>
              <a:endParaRPr lang="es-419" sz="2400" dirty="0">
                <a:solidFill>
                  <a:schemeClr val="tx1"/>
                </a:solidFill>
              </a:endParaRPr>
            </a:p>
            <a:p>
              <a:endParaRPr lang="es-419" sz="2400" dirty="0">
                <a:solidFill>
                  <a:schemeClr val="tx1"/>
                </a:solidFill>
              </a:endParaRPr>
            </a:p>
          </p:txBody>
        </p:sp>
        <p:pic>
          <p:nvPicPr>
            <p:cNvPr id="16" name="Picture 15">
              <a:extLst>
                <a:ext uri="{FF2B5EF4-FFF2-40B4-BE49-F238E27FC236}">
                  <a16:creationId xmlns:a16="http://schemas.microsoft.com/office/drawing/2014/main" id="{D07505FE-B609-984B-BCB0-C976B41E2B21}"/>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848723" y="4075241"/>
              <a:ext cx="457200" cy="457200"/>
            </a:xfrm>
            <a:prstGeom prst="rect">
              <a:avLst/>
            </a:prstGeom>
          </p:spPr>
        </p:pic>
      </p:grpSp>
      <p:pic>
        <p:nvPicPr>
          <p:cNvPr id="17" name="Picture 16">
            <a:extLst>
              <a:ext uri="{FF2B5EF4-FFF2-40B4-BE49-F238E27FC236}">
                <a16:creationId xmlns:a16="http://schemas.microsoft.com/office/drawing/2014/main" id="{9E8623FF-735E-2F42-9F00-F965A757C19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848723" y="5335503"/>
            <a:ext cx="457200" cy="457200"/>
          </a:xfrm>
          <a:prstGeom prst="rect">
            <a:avLst/>
          </a:prstGeom>
        </p:spPr>
      </p:pic>
    </p:spTree>
    <p:extLst>
      <p:ext uri="{BB962C8B-B14F-4D97-AF65-F5344CB8AC3E}">
        <p14:creationId xmlns:p14="http://schemas.microsoft.com/office/powerpoint/2010/main" val="121214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72</a:t>
            </a:fld>
            <a:endParaRPr lang="es-419" dirty="0"/>
          </a:p>
        </p:txBody>
      </p:sp>
      <p:sp>
        <p:nvSpPr>
          <p:cNvPr id="10" name="Content Placeholder 1">
            <a:extLst>
              <a:ext uri="{FF2B5EF4-FFF2-40B4-BE49-F238E27FC236}">
                <a16:creationId xmlns:a16="http://schemas.microsoft.com/office/drawing/2014/main" id="{59E155AA-837E-1C46-9BA2-122A655D8EFA}"/>
              </a:ext>
            </a:extLst>
          </p:cNvPr>
          <p:cNvSpPr txBox="1">
            <a:spLocks/>
          </p:cNvSpPr>
          <p:nvPr/>
        </p:nvSpPr>
        <p:spPr>
          <a:xfrm>
            <a:off x="2267525" y="3594015"/>
            <a:ext cx="4216400" cy="706287"/>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b="1" dirty="0">
                <a:solidFill>
                  <a:schemeClr val="tx1"/>
                </a:solidFill>
                <a:latin typeface="+mn-lt"/>
                <a:hlinkClick r:id="rId3"/>
              </a:rPr>
              <a:t>Abra la práctica de "Introducción al correo electrónico 2: más allá de lo básico"</a:t>
            </a:r>
            <a:endParaRPr lang="es-419" b="1" dirty="0">
              <a:solidFill>
                <a:schemeClr val="tx1"/>
              </a:solidFill>
              <a:latin typeface="+mn-lt"/>
            </a:endParaRPr>
          </a:p>
          <a:p>
            <a:pPr marL="82296" indent="0">
              <a:buNone/>
            </a:pPr>
            <a:endParaRPr lang="es-419" sz="2100" b="1" dirty="0">
              <a:solidFill>
                <a:schemeClr val="tx1"/>
              </a:solidFill>
            </a:endParaRPr>
          </a:p>
          <a:p>
            <a:pPr lvl="1"/>
            <a:endParaRPr lang="es-419" dirty="0">
              <a:solidFill>
                <a:schemeClr val="tx1"/>
              </a:solidFill>
            </a:endParaRPr>
          </a:p>
        </p:txBody>
      </p:sp>
    </p:spTree>
    <p:extLst>
      <p:ext uri="{BB962C8B-B14F-4D97-AF65-F5344CB8AC3E}">
        <p14:creationId xmlns:p14="http://schemas.microsoft.com/office/powerpoint/2010/main" val="70519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73</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89493"/>
            <a:ext cx="8048303" cy="591335"/>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dirty="0">
                <a:solidFill>
                  <a:schemeClr val="bg1"/>
                </a:solidFill>
                <a:latin typeface="+mn-lt"/>
              </a:rPr>
              <a:t>¿Dónde debe hacer clic para agregar un archivo adjunto?</a:t>
            </a: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7" name="Picture 6">
            <a:extLst>
              <a:ext uri="{FF2B5EF4-FFF2-40B4-BE49-F238E27FC236}">
                <a16:creationId xmlns:a16="http://schemas.microsoft.com/office/drawing/2014/main" id="{8A7A4E37-BB5E-CB44-AB10-1B43A13CF5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97802" y="2228878"/>
            <a:ext cx="5192024" cy="4024754"/>
          </a:xfrm>
          <a:prstGeom prst="rect">
            <a:avLst/>
          </a:prstGeom>
        </p:spPr>
      </p:pic>
    </p:spTree>
    <p:extLst>
      <p:ext uri="{BB962C8B-B14F-4D97-AF65-F5344CB8AC3E}">
        <p14:creationId xmlns:p14="http://schemas.microsoft.com/office/powerpoint/2010/main" val="214996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74</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1838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dirty="0">
                <a:solidFill>
                  <a:schemeClr val="bg1"/>
                </a:solidFill>
                <a:latin typeface="+mn-lt"/>
              </a:rPr>
              <a:t>Si desea responder a todos los que recibieron el mensaje, ¿qué opción debe elegir?</a:t>
            </a: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Graphical user interface, application&#10;&#10;Description automatically generated">
            <a:extLst>
              <a:ext uri="{FF2B5EF4-FFF2-40B4-BE49-F238E27FC236}">
                <a16:creationId xmlns:a16="http://schemas.microsoft.com/office/drawing/2014/main" id="{86C516C7-6BCE-A246-6116-AC99BFD916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1940" y="2490341"/>
            <a:ext cx="5948441" cy="3434151"/>
          </a:xfrm>
          <a:prstGeom prst="rect">
            <a:avLst/>
          </a:prstGeom>
        </p:spPr>
      </p:pic>
    </p:spTree>
    <p:extLst>
      <p:ext uri="{BB962C8B-B14F-4D97-AF65-F5344CB8AC3E}">
        <p14:creationId xmlns:p14="http://schemas.microsoft.com/office/powerpoint/2010/main" val="3625416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75</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2694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1800" dirty="0">
                <a:solidFill>
                  <a:schemeClr val="bg1"/>
                </a:solidFill>
                <a:latin typeface="+mn-lt"/>
              </a:rPr>
              <a:t>Si envía una BCC a su madre en un correo electrónico, ¿verán sus amigos la dirección de correo electrónico de su madre cuando reciban el correo electrónico?</a:t>
            </a: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7" name="Picture 6" descr="A picture containing chart&#10;&#10;Description automatically generated">
            <a:extLst>
              <a:ext uri="{FF2B5EF4-FFF2-40B4-BE49-F238E27FC236}">
                <a16:creationId xmlns:a16="http://schemas.microsoft.com/office/drawing/2014/main" id="{A04B0127-2B34-CC10-5580-FD6DC346B8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8758" y="2586997"/>
            <a:ext cx="5466483" cy="2494959"/>
          </a:xfrm>
          <a:prstGeom prst="rect">
            <a:avLst/>
          </a:prstGeom>
        </p:spPr>
      </p:pic>
    </p:spTree>
    <p:extLst>
      <p:ext uri="{BB962C8B-B14F-4D97-AF65-F5344CB8AC3E}">
        <p14:creationId xmlns:p14="http://schemas.microsoft.com/office/powerpoint/2010/main" val="856899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76</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26462"/>
            <a:ext cx="8048303" cy="591335"/>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lgn="ctr">
              <a:spcBef>
                <a:spcPts val="0"/>
              </a:spcBef>
              <a:buClrTx/>
              <a:buNone/>
              <a:defRPr/>
            </a:pPr>
            <a:r>
              <a:rPr lang="es-419" dirty="0">
                <a:solidFill>
                  <a:schemeClr val="bg1"/>
                </a:solidFill>
                <a:latin typeface="+mn-lt"/>
              </a:rPr>
              <a:t>Si desea finalizar un correo electrónico que comenzó ayer pero que no ha enviado, ¿dónde lo encontraría?  </a:t>
            </a: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a:extLst>
              <a:ext uri="{FF2B5EF4-FFF2-40B4-BE49-F238E27FC236}">
                <a16:creationId xmlns:a16="http://schemas.microsoft.com/office/drawing/2014/main" id="{092AB70B-B6A9-844D-B0EA-0DB86F761DA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22148" y="2097323"/>
            <a:ext cx="7299702" cy="4398532"/>
          </a:xfrm>
          <a:prstGeom prst="rect">
            <a:avLst/>
          </a:prstGeom>
          <a:ln>
            <a:solidFill>
              <a:schemeClr val="tx1"/>
            </a:solidFill>
          </a:ln>
        </p:spPr>
      </p:pic>
    </p:spTree>
    <p:extLst>
      <p:ext uri="{BB962C8B-B14F-4D97-AF65-F5344CB8AC3E}">
        <p14:creationId xmlns:p14="http://schemas.microsoft.com/office/powerpoint/2010/main" val="3646685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77</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58497"/>
            <a:ext cx="8048303" cy="591335"/>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lgn="ctr">
              <a:spcBef>
                <a:spcPts val="0"/>
              </a:spcBef>
              <a:buClrTx/>
              <a:buNone/>
              <a:defRPr/>
            </a:pPr>
            <a:r>
              <a:rPr lang="es-419" sz="2000" dirty="0">
                <a:solidFill>
                  <a:schemeClr val="bg1"/>
                </a:solidFill>
                <a:latin typeface="+mn-lt"/>
              </a:rPr>
              <a:t>Después de leer este correo electrónico, usted decide que desea eliminarlo. ¿En qué ícono debe hacer clic para eliminar el mensaje?</a:t>
            </a: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7" name="Picture 6">
            <a:extLst>
              <a:ext uri="{FF2B5EF4-FFF2-40B4-BE49-F238E27FC236}">
                <a16:creationId xmlns:a16="http://schemas.microsoft.com/office/drawing/2014/main" id="{773ED173-6D54-8146-94A1-2D3BE5DFD3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6908" y="2128838"/>
            <a:ext cx="7470183" cy="4552627"/>
          </a:xfrm>
          <a:prstGeom prst="rect">
            <a:avLst/>
          </a:prstGeom>
          <a:ln>
            <a:solidFill>
              <a:schemeClr val="tx1"/>
            </a:solidFill>
          </a:ln>
        </p:spPr>
      </p:pic>
    </p:spTree>
    <p:extLst>
      <p:ext uri="{BB962C8B-B14F-4D97-AF65-F5344CB8AC3E}">
        <p14:creationId xmlns:p14="http://schemas.microsoft.com/office/powerpoint/2010/main" val="17141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78</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1838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lgn="ctr">
              <a:spcBef>
                <a:spcPts val="0"/>
              </a:spcBef>
              <a:buClrTx/>
              <a:buNone/>
              <a:defRPr/>
            </a:pPr>
            <a:r>
              <a:rPr lang="es-419" sz="2000" dirty="0">
                <a:solidFill>
                  <a:schemeClr val="bg1"/>
                </a:solidFill>
                <a:latin typeface="+mn-lt"/>
              </a:rPr>
              <a:t>Ve un correo electrónico de un remitente que no reconoce. ¡Parece demasiado bueno para ser cierto! ¿Qué debe hacer con el mensaje?</a:t>
            </a: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Graphical user interface, text, application, chat or text message&#10;&#10;Description automatically generated">
            <a:extLst>
              <a:ext uri="{FF2B5EF4-FFF2-40B4-BE49-F238E27FC236}">
                <a16:creationId xmlns:a16="http://schemas.microsoft.com/office/drawing/2014/main" id="{076484AF-9F49-4CAB-6D9C-69C3CC7B09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537" y="2240333"/>
            <a:ext cx="7844924" cy="4021765"/>
          </a:xfrm>
          <a:prstGeom prst="rect">
            <a:avLst/>
          </a:prstGeom>
        </p:spPr>
      </p:pic>
    </p:spTree>
    <p:extLst>
      <p:ext uri="{BB962C8B-B14F-4D97-AF65-F5344CB8AC3E}">
        <p14:creationId xmlns:p14="http://schemas.microsoft.com/office/powerpoint/2010/main" val="225034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11224"/>
            <a:ext cx="8229600" cy="4837176"/>
          </a:xfrm>
        </p:spPr>
        <p:txBody>
          <a:bodyPr>
            <a:normAutofit lnSpcReduction="10000"/>
          </a:bodyPr>
          <a:lstStyle/>
          <a:p>
            <a:pPr marL="82296" indent="0">
              <a:buNone/>
            </a:pPr>
            <a:r>
              <a:rPr lang="es-419" dirty="0">
                <a:solidFill>
                  <a:schemeClr val="tx1"/>
                </a:solidFill>
              </a:rPr>
              <a:t>Hoy han aprendido lo siguiente:</a:t>
            </a:r>
          </a:p>
          <a:p>
            <a:endParaRPr lang="es-419" sz="2000" b="1" dirty="0">
              <a:solidFill>
                <a:schemeClr val="tx1"/>
              </a:solidFill>
            </a:endParaRPr>
          </a:p>
          <a:p>
            <a:pPr marL="342900" indent="-342900">
              <a:buFont typeface="Arial" panose="020B0604020202020204" pitchFamily="34" charset="0"/>
              <a:buChar char="•"/>
            </a:pPr>
            <a:r>
              <a:rPr lang="es-419" sz="2000" dirty="0">
                <a:solidFill>
                  <a:schemeClr val="tx1"/>
                </a:solidFill>
              </a:rPr>
              <a:t>Las herramientas y aplicaciones necesarias para usar el correo electrónico</a:t>
            </a:r>
          </a:p>
          <a:p>
            <a:pPr marL="342900" indent="-342900">
              <a:buFont typeface="Arial" panose="020B0604020202020204" pitchFamily="34" charset="0"/>
              <a:buChar char="•"/>
            </a:pPr>
            <a:r>
              <a:rPr lang="es-419" sz="2000" dirty="0">
                <a:solidFill>
                  <a:schemeClr val="tx1"/>
                </a:solidFill>
              </a:rPr>
              <a:t>Las habilidades para realizar las funciones básicas del correo electrónico, que incluyen:</a:t>
            </a:r>
          </a:p>
          <a:p>
            <a:pPr marL="800100" lvl="1" indent="-342900">
              <a:buFont typeface="Arial" panose="020B0604020202020204" pitchFamily="34" charset="0"/>
              <a:buChar char="•"/>
            </a:pPr>
            <a:r>
              <a:rPr lang="es-419" sz="2000" dirty="0">
                <a:solidFill>
                  <a:schemeClr val="tx1"/>
                </a:solidFill>
              </a:rPr>
              <a:t>Iniciar y cerrar sesión en una cuenta de correo electrónico</a:t>
            </a:r>
          </a:p>
          <a:p>
            <a:pPr marL="800100" lvl="1" indent="-342900">
              <a:buFont typeface="Arial" panose="020B0604020202020204" pitchFamily="34" charset="0"/>
              <a:buChar char="•"/>
            </a:pPr>
            <a:r>
              <a:rPr lang="es-419" sz="2000" dirty="0">
                <a:solidFill>
                  <a:schemeClr val="tx1"/>
                </a:solidFill>
              </a:rPr>
              <a:t>Comunicarse a través del correo electrónico</a:t>
            </a:r>
          </a:p>
          <a:p>
            <a:pPr marL="800100" lvl="1" indent="-342900">
              <a:buFont typeface="Arial" panose="020B0604020202020204" pitchFamily="34" charset="0"/>
              <a:buChar char="•"/>
            </a:pPr>
            <a:r>
              <a:rPr lang="es-419" sz="2000" dirty="0">
                <a:solidFill>
                  <a:schemeClr val="tx1"/>
                </a:solidFill>
              </a:rPr>
              <a:t>Reconocer y gestionar los correos no deseados</a:t>
            </a:r>
          </a:p>
          <a:p>
            <a:pPr marL="800100" lvl="1" indent="-342900">
              <a:buFont typeface="Arial" panose="020B0604020202020204" pitchFamily="34" charset="0"/>
              <a:buChar char="•"/>
            </a:pPr>
            <a:r>
              <a:rPr lang="es-419" sz="2000" dirty="0">
                <a:solidFill>
                  <a:schemeClr val="tx1"/>
                </a:solidFill>
              </a:rPr>
              <a:t>Organizar y eliminar correos electrónicos</a:t>
            </a:r>
          </a:p>
          <a:p>
            <a:pPr marL="800100" lvl="1" indent="-342900">
              <a:buFont typeface="Arial" panose="020B0604020202020204" pitchFamily="34" charset="0"/>
              <a:buChar char="•"/>
            </a:pPr>
            <a:r>
              <a:rPr lang="es-419" sz="2000" dirty="0">
                <a:solidFill>
                  <a:schemeClr val="tx1"/>
                </a:solidFill>
              </a:rPr>
              <a:t>Buscar mensajes</a:t>
            </a:r>
          </a:p>
          <a:p>
            <a:pPr marL="342900" lvl="0" indent="-342900">
              <a:buFont typeface="Arial" panose="020B0604020202020204" pitchFamily="34" charset="0"/>
              <a:buChar char="•"/>
            </a:pPr>
            <a:r>
              <a:rPr lang="es-419" sz="2000" dirty="0">
                <a:solidFill>
                  <a:schemeClr val="tx1"/>
                </a:solidFill>
              </a:rPr>
              <a:t>Consejos y trucos del correo electrónico, que incluyen:</a:t>
            </a:r>
          </a:p>
          <a:p>
            <a:pPr marL="800100" lvl="1" indent="-342900">
              <a:buFont typeface="Arial" panose="020B0604020202020204" pitchFamily="34" charset="0"/>
              <a:buChar char="•"/>
            </a:pPr>
            <a:r>
              <a:rPr lang="es-419" sz="2000" dirty="0">
                <a:solidFill>
                  <a:schemeClr val="tx1"/>
                </a:solidFill>
              </a:rPr>
              <a:t>Primeros pasos con Gmail</a:t>
            </a:r>
          </a:p>
          <a:p>
            <a:pPr marL="800100" lvl="1" indent="-342900">
              <a:buFont typeface="Arial" panose="020B0604020202020204" pitchFamily="34" charset="0"/>
              <a:buChar char="•"/>
            </a:pPr>
            <a:r>
              <a:rPr lang="es-419" sz="2000" dirty="0">
                <a:solidFill>
                  <a:schemeClr val="tx1"/>
                </a:solidFill>
              </a:rPr>
              <a:t>Mantener su cuenta de correo electrónico segura</a:t>
            </a:r>
          </a:p>
          <a:p>
            <a:pPr marL="800100" lvl="1" indent="-342900">
              <a:buFont typeface="Arial" panose="020B0604020202020204" pitchFamily="34" charset="0"/>
              <a:buChar char="•"/>
            </a:pPr>
            <a:r>
              <a:rPr lang="es-419" sz="2000" dirty="0">
                <a:solidFill>
                  <a:schemeClr val="tx1"/>
                </a:solidFill>
              </a:rPr>
              <a:t>Borradores, archivos adjuntos, responder a todos, reenviar, CC y BCC</a:t>
            </a: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s-419" dirty="0"/>
              <a:t>¡Felicitaciones!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79</a:t>
            </a:fld>
            <a:endParaRPr lang="es-419"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s-419" dirty="0"/>
              <a:t>Registrarse para una cuenta de correo electrónico</a:t>
            </a:r>
          </a:p>
        </p:txBody>
      </p:sp>
      <p:pic>
        <p:nvPicPr>
          <p:cNvPr id="6" name="Picture 5" descr="Graphical user interface, application, Word&#10;&#10;Description automatically generated">
            <a:extLst>
              <a:ext uri="{FF2B5EF4-FFF2-40B4-BE49-F238E27FC236}">
                <a16:creationId xmlns:a16="http://schemas.microsoft.com/office/drawing/2014/main" id="{237FBDD0-2EB9-424F-AAEC-3615DB8039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199" y="1765568"/>
            <a:ext cx="7285287" cy="4559032"/>
          </a:xfrm>
          <a:prstGeom prst="rect">
            <a:avLst/>
          </a:prstGeom>
        </p:spPr>
      </p:pic>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8</a:t>
            </a:fld>
            <a:endParaRPr lang="es-419" dirty="0"/>
          </a:p>
        </p:txBody>
      </p:sp>
      <p:sp>
        <p:nvSpPr>
          <p:cNvPr id="12" name="Content Placeholder 1">
            <a:extLst>
              <a:ext uri="{FF2B5EF4-FFF2-40B4-BE49-F238E27FC236}">
                <a16:creationId xmlns:a16="http://schemas.microsoft.com/office/drawing/2014/main" id="{9F452A20-F909-464E-A3BD-91295F339762}"/>
              </a:ext>
            </a:extLst>
          </p:cNvPr>
          <p:cNvSpPr txBox="1">
            <a:spLocks/>
          </p:cNvSpPr>
          <p:nvPr/>
        </p:nvSpPr>
        <p:spPr>
          <a:xfrm>
            <a:off x="1905000" y="2572523"/>
            <a:ext cx="6269736" cy="2945121"/>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539496" indent="-457200">
              <a:buFont typeface="+mj-lt"/>
              <a:buAutoNum type="arabicPeriod"/>
            </a:pPr>
            <a:r>
              <a:rPr lang="es-419" b="1" dirty="0">
                <a:solidFill>
                  <a:schemeClr val="tx1"/>
                </a:solidFill>
                <a:latin typeface="+mn-lt"/>
              </a:rPr>
              <a:t>Abra un explorador web.</a:t>
            </a:r>
            <a:br>
              <a:rPr lang="en-US" b="1" dirty="0">
                <a:solidFill>
                  <a:schemeClr val="tx1"/>
                </a:solidFill>
                <a:latin typeface="+mn-lt"/>
              </a:rPr>
            </a:br>
            <a:endParaRPr lang="es-419" b="1" dirty="0">
              <a:solidFill>
                <a:schemeClr val="tx1"/>
              </a:solidFill>
              <a:latin typeface="+mn-lt"/>
            </a:endParaRPr>
          </a:p>
          <a:p>
            <a:pPr marL="539496" indent="-457200">
              <a:buFont typeface="+mj-lt"/>
              <a:buAutoNum type="arabicPeriod"/>
            </a:pPr>
            <a:r>
              <a:rPr lang="es-419" sz="2100" b="1" dirty="0">
                <a:solidFill>
                  <a:schemeClr val="tx1"/>
                </a:solidFill>
                <a:latin typeface="+mn-lt"/>
              </a:rPr>
              <a:t>Vaya a gmail.com</a:t>
            </a:r>
            <a:r>
              <a:rPr lang="es-419" b="1" dirty="0">
                <a:solidFill>
                  <a:schemeClr val="tx1"/>
                </a:solidFill>
                <a:latin typeface="+mn-lt"/>
              </a:rPr>
              <a:t> en la barra de direcciones.</a:t>
            </a:r>
            <a:br>
              <a:rPr lang="en-US" b="1" dirty="0">
                <a:solidFill>
                  <a:schemeClr val="tx1"/>
                </a:solidFill>
                <a:latin typeface="+mn-lt"/>
              </a:rPr>
            </a:br>
            <a:endParaRPr lang="es-419" b="1" dirty="0">
              <a:solidFill>
                <a:schemeClr val="tx1"/>
              </a:solidFill>
              <a:latin typeface="+mn-lt"/>
            </a:endParaRPr>
          </a:p>
          <a:p>
            <a:pPr marL="539496" indent="-457200">
              <a:buFont typeface="+mj-lt"/>
              <a:buAutoNum type="arabicPeriod"/>
            </a:pPr>
            <a:r>
              <a:rPr lang="es-419" sz="2100" b="1" dirty="0">
                <a:solidFill>
                  <a:schemeClr val="tx1"/>
                </a:solidFill>
                <a:latin typeface="+mn-lt"/>
              </a:rPr>
              <a:t>Presione "Enter" (Intro) </a:t>
            </a:r>
            <a:r>
              <a:rPr lang="es-419" b="1" dirty="0">
                <a:solidFill>
                  <a:schemeClr val="tx1"/>
                </a:solidFill>
                <a:latin typeface="+mn-lt"/>
              </a:rPr>
              <a:t>para ir al sitio web de Gmail.</a:t>
            </a:r>
            <a:br>
              <a:rPr lang="en-US" b="1" dirty="0">
                <a:solidFill>
                  <a:schemeClr val="tx1"/>
                </a:solidFill>
                <a:latin typeface="+mn-lt"/>
              </a:rPr>
            </a:br>
            <a:endParaRPr lang="es-419" b="1" dirty="0">
              <a:solidFill>
                <a:schemeClr val="tx1"/>
              </a:solidFill>
              <a:latin typeface="+mn-lt"/>
            </a:endParaRPr>
          </a:p>
          <a:p>
            <a:pPr marL="539496" indent="-457200">
              <a:buFont typeface="+mj-lt"/>
              <a:buAutoNum type="arabicPeriod"/>
            </a:pPr>
            <a:r>
              <a:rPr lang="es-419" sz="2100" b="1" dirty="0">
                <a:solidFill>
                  <a:schemeClr val="tx1"/>
                </a:solidFill>
                <a:latin typeface="+mn-lt"/>
              </a:rPr>
              <a:t>Haga clic en "</a:t>
            </a:r>
            <a:r>
              <a:rPr lang="es-419" b="1" dirty="0">
                <a:solidFill>
                  <a:schemeClr val="tx1"/>
                </a:solidFill>
                <a:latin typeface="+mn-lt"/>
              </a:rPr>
              <a:t>C</a:t>
            </a:r>
            <a:r>
              <a:rPr lang="es-419" sz="2100" b="1" dirty="0">
                <a:solidFill>
                  <a:schemeClr val="tx1"/>
                </a:solidFill>
                <a:latin typeface="+mn-lt"/>
              </a:rPr>
              <a:t>reate an account" (Crear una cuenta).</a:t>
            </a:r>
            <a:endParaRPr lang="es-419" sz="2100" dirty="0">
              <a:solidFill>
                <a:schemeClr val="tx1"/>
              </a:solidFill>
              <a:latin typeface="+mn-lt"/>
            </a:endParaRPr>
          </a:p>
          <a:p>
            <a:pPr lvl="1"/>
            <a:endParaRPr lang="es-419" dirty="0">
              <a:solidFill>
                <a:schemeClr val="tx1"/>
              </a:solidFill>
            </a:endParaRPr>
          </a:p>
        </p:txBody>
      </p:sp>
    </p:spTree>
    <p:extLst>
      <p:ext uri="{BB962C8B-B14F-4D97-AF65-F5344CB8AC3E}">
        <p14:creationId xmlns:p14="http://schemas.microsoft.com/office/powerpoint/2010/main" val="4207679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err="1"/>
              <a:t>Visite</a:t>
            </a:r>
            <a:r>
              <a:rPr lang="en-US" dirty="0"/>
              <a:t> &lt;</a:t>
            </a:r>
            <a:r>
              <a:rPr lang="en-US" dirty="0" err="1"/>
              <a:t>inserte</a:t>
            </a:r>
            <a:r>
              <a:rPr lang="en-US" dirty="0"/>
              <a:t> la URL de la </a:t>
            </a:r>
            <a:r>
              <a:rPr lang="en-US" dirty="0" err="1"/>
              <a:t>biblioteca</a:t>
            </a:r>
            <a:r>
              <a:rPr lang="en-US" dirty="0"/>
              <a:t> </a:t>
            </a:r>
            <a:r>
              <a:rPr lang="en-US" dirty="0" err="1"/>
              <a:t>aquí</a:t>
            </a:r>
            <a:r>
              <a:rPr lang="en-US" dirty="0"/>
              <a:t>&gt; y </a:t>
            </a:r>
            <a:r>
              <a:rPr lang="en-US" u="sng" dirty="0">
                <a:hlinkClick r:id="rId4"/>
              </a:rPr>
              <a:t>https://www.digitallearn.org</a:t>
            </a:r>
            <a:r>
              <a:rPr lang="en-US" dirty="0"/>
              <a:t> para </a:t>
            </a:r>
            <a:r>
              <a:rPr lang="en-US" dirty="0" err="1"/>
              <a:t>descubrir</a:t>
            </a:r>
            <a:r>
              <a:rPr lang="en-US" dirty="0"/>
              <a:t> </a:t>
            </a:r>
            <a:r>
              <a:rPr lang="en-US" dirty="0" err="1"/>
              <a:t>más</a:t>
            </a:r>
            <a:r>
              <a:rPr lang="en-US" dirty="0"/>
              <a:t> </a:t>
            </a:r>
            <a:r>
              <a:rPr lang="en-US" dirty="0" err="1"/>
              <a:t>cursos</a:t>
            </a:r>
            <a:r>
              <a:rPr lang="en-US" dirty="0"/>
              <a:t> y </a:t>
            </a:r>
            <a:r>
              <a:rPr lang="en-US" dirty="0" err="1"/>
              <a:t>generar</a:t>
            </a:r>
            <a:r>
              <a:rPr lang="en-US" dirty="0"/>
              <a:t> </a:t>
            </a:r>
            <a:r>
              <a:rPr lang="en-US" dirty="0" err="1"/>
              <a:t>confianza</a:t>
            </a:r>
            <a:r>
              <a:rPr lang="en-US" dirty="0"/>
              <a:t> </a:t>
            </a:r>
            <a:r>
              <a:rPr lang="en-US" dirty="0" err="1"/>
              <a:t>mediante</a:t>
            </a:r>
            <a:r>
              <a:rPr lang="en-US" dirty="0"/>
              <a:t> </a:t>
            </a:r>
            <a:r>
              <a:rPr lang="en-US" dirty="0" err="1"/>
              <a:t>el</a:t>
            </a:r>
            <a:r>
              <a:rPr lang="en-US" dirty="0"/>
              <a:t> </a:t>
            </a:r>
            <a:r>
              <a:rPr lang="en-US" dirty="0" err="1"/>
              <a:t>uso</a:t>
            </a:r>
            <a:r>
              <a:rPr lang="en-US" dirty="0"/>
              <a:t> de la </a:t>
            </a:r>
            <a:r>
              <a:rPr lang="en-US" dirty="0" err="1"/>
              <a:t>tecnología</a:t>
            </a:r>
            <a:r>
              <a:rPr lang="en-US" dirty="0"/>
              <a:t>.</a:t>
            </a:r>
            <a:br>
              <a:rPr lang="en-US" dirty="0"/>
            </a:br>
            <a:endParaRPr lang="es-419"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80</a:t>
            </a:fld>
            <a:endParaRPr lang="es-419" dirty="0"/>
          </a:p>
        </p:txBody>
      </p:sp>
      <p:pic>
        <p:nvPicPr>
          <p:cNvPr id="9" name="Picture 11" descr="https://www.digitallearn.org">
            <a:extLst>
              <a:ext uri="{FF2B5EF4-FFF2-40B4-BE49-F238E27FC236}">
                <a16:creationId xmlns:a16="http://schemas.microsoft.com/office/drawing/2014/main" id="{BC02DCD0-1FC8-3818-19A7-6BCFC69BAC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9725" y="51054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descr="AT&amp;T Connected Learning and Public Library Assocation logos.">
            <a:extLst>
              <a:ext uri="{FF2B5EF4-FFF2-40B4-BE49-F238E27FC236}">
                <a16:creationId xmlns:a16="http://schemas.microsoft.com/office/drawing/2014/main" id="{B3A485A3-0E1E-0CF0-4FF6-88CDB2E58EF5}"/>
              </a:ext>
            </a:extLst>
          </p:cNvPr>
          <p:cNvGrpSpPr/>
          <p:nvPr/>
        </p:nvGrpSpPr>
        <p:grpSpPr>
          <a:xfrm>
            <a:off x="0" y="5930000"/>
            <a:ext cx="9220200" cy="806783"/>
            <a:chOff x="0" y="5791200"/>
            <a:chExt cx="9220200" cy="806783"/>
          </a:xfrm>
        </p:grpSpPr>
        <p:pic>
          <p:nvPicPr>
            <p:cNvPr id="5" name="Picture 4">
              <a:extLst>
                <a:ext uri="{FF2B5EF4-FFF2-40B4-BE49-F238E27FC236}">
                  <a16:creationId xmlns:a16="http://schemas.microsoft.com/office/drawing/2014/main" id="{79C325B6-C38E-4C16-DBF2-2D2EC1CD919D}"/>
                </a:ext>
              </a:extLst>
            </p:cNvPr>
            <p:cNvPicPr>
              <a:picLocks noChangeAspect="1"/>
            </p:cNvPicPr>
            <p:nvPr/>
          </p:nvPicPr>
          <p:blipFill>
            <a:blip r:embed="rId6"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6" name="Straight Connector 5">
              <a:extLst>
                <a:ext uri="{FF2B5EF4-FFF2-40B4-BE49-F238E27FC236}">
                  <a16:creationId xmlns:a16="http://schemas.microsoft.com/office/drawing/2014/main" id="{3EADAB1D-0032-2DAF-021B-C40209BAB534}"/>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81</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s-419" dirty="0"/>
              <a:t>¡Gracias por venir!</a:t>
            </a:r>
            <a:endParaRPr lang="en-US" altLang="en-US" dirty="0"/>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1054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AT&amp;T Connected Learning and Public Library Assocation logos.">
            <a:extLst>
              <a:ext uri="{FF2B5EF4-FFF2-40B4-BE49-F238E27FC236}">
                <a16:creationId xmlns:a16="http://schemas.microsoft.com/office/drawing/2014/main" id="{CDAC3251-5E60-BA2E-0254-E3C405D1AFB7}"/>
              </a:ext>
            </a:extLst>
          </p:cNvPr>
          <p:cNvGrpSpPr/>
          <p:nvPr/>
        </p:nvGrpSpPr>
        <p:grpSpPr>
          <a:xfrm>
            <a:off x="0" y="5930000"/>
            <a:ext cx="9220200" cy="806783"/>
            <a:chOff x="0" y="5791200"/>
            <a:chExt cx="9220200" cy="806783"/>
          </a:xfrm>
        </p:grpSpPr>
        <p:pic>
          <p:nvPicPr>
            <p:cNvPr id="3" name="Picture 2">
              <a:extLst>
                <a:ext uri="{FF2B5EF4-FFF2-40B4-BE49-F238E27FC236}">
                  <a16:creationId xmlns:a16="http://schemas.microsoft.com/office/drawing/2014/main" id="{AF536CE1-2C11-4B95-E994-6CE1E2921302}"/>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5" name="Straight Connector 4">
              <a:extLst>
                <a:ext uri="{FF2B5EF4-FFF2-40B4-BE49-F238E27FC236}">
                  <a16:creationId xmlns:a16="http://schemas.microsoft.com/office/drawing/2014/main" id="{2430E3BB-C693-DF14-CAEB-D850DC4B4647}"/>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s-419" dirty="0"/>
              <a:t>Registrarse para una cuenta de correo electrónico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9</a:t>
            </a:fld>
            <a:endParaRPr lang="es-419" dirty="0"/>
          </a:p>
        </p:txBody>
      </p:sp>
      <p:pic>
        <p:nvPicPr>
          <p:cNvPr id="16" name="Picture 15" descr="Graphical user interface, application, Teams&#10;&#10;Description automatically generated">
            <a:extLst>
              <a:ext uri="{FF2B5EF4-FFF2-40B4-BE49-F238E27FC236}">
                <a16:creationId xmlns:a16="http://schemas.microsoft.com/office/drawing/2014/main" id="{2A169224-0022-874B-ACF7-C3C15D3C617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2896" y="1600200"/>
            <a:ext cx="7101840" cy="5181600"/>
          </a:xfrm>
          <a:prstGeom prst="rect">
            <a:avLst/>
          </a:prstGeom>
        </p:spPr>
      </p:pic>
    </p:spTree>
    <p:extLst>
      <p:ext uri="{BB962C8B-B14F-4D97-AF65-F5344CB8AC3E}">
        <p14:creationId xmlns:p14="http://schemas.microsoft.com/office/powerpoint/2010/main" val="78253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93427E69-ACC9-BE4F-9F54-E9517CD29E23}" vid="{A565B5E0-699B-1149-B37E-EFDE53A059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128</TotalTime>
  <Words>9981</Words>
  <Application>Microsoft Macintosh PowerPoint</Application>
  <PresentationFormat>On-screen Show (4:3)</PresentationFormat>
  <Paragraphs>846</Paragraphs>
  <Slides>81</Slides>
  <Notes>81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81</vt:i4>
      </vt:variant>
    </vt:vector>
  </HeadingPairs>
  <TitlesOfParts>
    <vt:vector size="91" baseType="lpstr">
      <vt:lpstr>Arial</vt:lpstr>
      <vt:lpstr>Arial</vt:lpstr>
      <vt:lpstr>ATT Aleck Sans</vt:lpstr>
      <vt:lpstr>Calibri</vt:lpstr>
      <vt:lpstr>Georgia</vt:lpstr>
      <vt:lpstr>Segoe UI</vt:lpstr>
      <vt:lpstr>Segoe UI Semibold</vt:lpstr>
      <vt:lpstr>Wingdings</vt:lpstr>
      <vt:lpstr>Wingdings 2</vt:lpstr>
      <vt:lpstr>New TechEd Theme - Basic PowerPoint</vt:lpstr>
      <vt:lpstr>PowerPoint Presentation</vt:lpstr>
      <vt:lpstr>Agenda de hoy </vt:lpstr>
      <vt:lpstr>PowerPoint Presentation</vt:lpstr>
      <vt:lpstr>PowerPoint Presentation</vt:lpstr>
      <vt:lpstr>PowerPoint Presentation</vt:lpstr>
      <vt:lpstr>PowerPoint Presentation</vt:lpstr>
      <vt:lpstr>PowerPoint Presentation</vt:lpstr>
      <vt:lpstr>Registrarse para una cuenta de correo electrónico</vt:lpstr>
      <vt:lpstr>Registrarse para una cuenta de correo electrónico (continuación)</vt:lpstr>
      <vt:lpstr>Registrarse para una cuenta de correo electrónico (continuación)</vt:lpstr>
      <vt:lpstr>Registrarse para una cuenta de correo electrónico (continuación)</vt:lpstr>
      <vt:lpstr>Registrarse para una cuenta de correo electrónico (continuación)</vt:lpstr>
      <vt:lpstr>Registrarse para una cuenta de correo electrónico (continuación)</vt:lpstr>
      <vt:lpstr>Registrarse para una cuenta de correo electrónico (continuación)</vt:lpstr>
      <vt:lpstr>Registrarse para una cuenta de correo electrónico (continuación)</vt:lpstr>
      <vt:lpstr>Registrarse para una cuenta de correo electrónico (continuación)</vt:lpstr>
      <vt:lpstr>Registrarse para una cuenta de correo electrónico (continuación)</vt:lpstr>
      <vt:lpstr>Iniciar sesión en su cuenta de correo electrónico.</vt:lpstr>
      <vt:lpstr>Iniciar sesión en su cuenta de correo electrónico (continuación)</vt:lpstr>
      <vt:lpstr>Iniciar sesión en su cuenta de correo electrónico (continuación)</vt:lpstr>
      <vt:lpstr>Iniciar sesión en su cuenta de correo electrónico (continuación)</vt:lpstr>
      <vt:lpstr>Iniciar sesión en su cuenta de correo electrónico (continuación)</vt:lpstr>
      <vt:lpstr>Cerrar la sesión de su correo electrónico</vt:lpstr>
      <vt:lpstr>Cerrar la sesión de su correo electrónico (continuación)</vt:lpstr>
      <vt:lpstr>Actividad 1</vt:lpstr>
      <vt:lpstr>PowerPoint Presentation</vt:lpstr>
      <vt:lpstr>Abrir y responder</vt:lpstr>
      <vt:lpstr>Abrir y responder (continuación)</vt:lpstr>
      <vt:lpstr>Abrir y responder (continuación)</vt:lpstr>
      <vt:lpstr>Abrir y responder (continuación)</vt:lpstr>
      <vt:lpstr>Abrir y responder (continuación)</vt:lpstr>
      <vt:lpstr>Abrir y responder (continuación)</vt:lpstr>
      <vt:lpstr>Enviar mensajes nuevos</vt:lpstr>
      <vt:lpstr>Enviar mensajes nuevos (continuación)</vt:lpstr>
      <vt:lpstr>Enviar mensajes nuevos (continuación)</vt:lpstr>
      <vt:lpstr>Enviar mensajes nuevos (continuación)</vt:lpstr>
      <vt:lpstr>Enviar mensajes nuevos (continuación)</vt:lpstr>
      <vt:lpstr>Enviar mensajes nuevos (continuación)</vt:lpstr>
      <vt:lpstr>Actividad 2</vt:lpstr>
      <vt:lpstr>PowerPoint Presentation</vt:lpstr>
      <vt:lpstr>PowerPoint Presentation</vt:lpstr>
      <vt:lpstr>Correo electrónico no deseado y basura</vt:lpstr>
      <vt:lpstr>Correo electrónico no deseado y basura (continuación)</vt:lpstr>
      <vt:lpstr>Correo electrónico no deseado y basura (continuación)</vt:lpstr>
      <vt:lpstr>Correo electrónico no deseado y basura (continuación)</vt:lpstr>
      <vt:lpstr>Correo electrónico no deseado y basura (continuación)</vt:lpstr>
      <vt:lpstr>Organizar y eliminar correos electrónicos</vt:lpstr>
      <vt:lpstr>Organizar y eliminar correos electrónicos (continuación)</vt:lpstr>
      <vt:lpstr>Organizar y eliminar correos electrónicos (continuación)</vt:lpstr>
      <vt:lpstr>Organizar y eliminar correos electrónicos (continuación)</vt:lpstr>
      <vt:lpstr>Organizar y eliminar correos electrónicos (continuación)</vt:lpstr>
      <vt:lpstr>Organizar y eliminar correos electrónicos (continuación)</vt:lpstr>
      <vt:lpstr>Organizar y eliminar correos electrónicos (continuación)</vt:lpstr>
      <vt:lpstr>Organizar y eliminar correos electrónicos (continuación)</vt:lpstr>
      <vt:lpstr>Organizar y eliminar correos electrónicos (continuación)</vt:lpstr>
      <vt:lpstr>Búsqueda de mensajes</vt:lpstr>
      <vt:lpstr>Búsqueda de mensajes (continuación)</vt:lpstr>
      <vt:lpstr>Búsqueda de mensajes (continuación)</vt:lpstr>
      <vt:lpstr>Búsqueda de mensajes (continuación)</vt:lpstr>
      <vt:lpstr>Búsqueda de mensajes (continuación)</vt:lpstr>
      <vt:lpstr>Búsqueda de mensajes (continuación)</vt:lpstr>
      <vt:lpstr>Actividad 3</vt:lpstr>
      <vt:lpstr>PowerPoint Presentation</vt:lpstr>
      <vt:lpstr>Consejos y trucos </vt:lpstr>
      <vt:lpstr>Consejos y trucos (continuación) </vt:lpstr>
      <vt:lpstr>Consejos y trucos (continuación) </vt:lpstr>
      <vt:lpstr>Consejos y trucos (continuación) </vt:lpstr>
      <vt:lpstr>Consejos y trucos (continuación) </vt:lpstr>
      <vt:lpstr>Consejos y trucos (continuación) </vt:lpstr>
      <vt:lpstr>Consejos y trucos (continuación) </vt:lpstr>
      <vt:lpstr>Consejos y trucos (continuación)</vt:lpstr>
      <vt:lpstr>Actividad 4</vt:lpstr>
      <vt:lpstr>PowerPoint Presentation</vt:lpstr>
      <vt:lpstr>PowerPoint Presentation</vt:lpstr>
      <vt:lpstr>PowerPoint Presentation</vt:lpstr>
      <vt:lpstr>PowerPoint Presentation</vt:lpstr>
      <vt:lpstr>PowerPoint Presentation</vt:lpstr>
      <vt:lpstr>PowerPoint Presentation</vt:lpstr>
      <vt:lpstr>¡Felicitaciones! </vt:lpstr>
      <vt:lpstr> Visite &lt;inserte la URL de la biblioteca aquí&gt; y https://www.digitallearn.org para descubrir más cursos y generar confianza mediante el uso de la tecnología. </vt:lpstr>
      <vt:lpstr>¡Gracias por venir!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5</cp:revision>
  <cp:lastPrinted>2015-09-24T16:40:02Z</cp:lastPrinted>
  <dcterms:created xsi:type="dcterms:W3CDTF">2022-07-09T21:59:10Z</dcterms:created>
  <dcterms:modified xsi:type="dcterms:W3CDTF">2022-09-26T02:29:16Z</dcterms:modified>
</cp:coreProperties>
</file>