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tags/tag36.xml" ContentType="application/vnd.openxmlformats-officedocument.presentationml.tags+xml"/>
  <Override PartName="/ppt/notesSlides/notesSlide37.xml" ContentType="application/vnd.openxmlformats-officedocument.presentationml.notesSlide+xml"/>
  <Override PartName="/ppt/tags/tag37.xml" ContentType="application/vnd.openxmlformats-officedocument.presentationml.tags+xml"/>
  <Override PartName="/ppt/notesSlides/notesSlide38.xml" ContentType="application/vnd.openxmlformats-officedocument.presentationml.notesSlide+xml"/>
  <Override PartName="/ppt/tags/tag38.xml" ContentType="application/vnd.openxmlformats-officedocument.presentationml.tags+xml"/>
  <Override PartName="/ppt/notesSlides/notesSlide39.xml" ContentType="application/vnd.openxmlformats-officedocument.presentationml.notesSlide+xml"/>
  <Override PartName="/ppt/tags/tag39.xml" ContentType="application/vnd.openxmlformats-officedocument.presentationml.tags+xml"/>
  <Override PartName="/ppt/notesSlides/notesSlide40.xml" ContentType="application/vnd.openxmlformats-officedocument.presentationml.notesSlide+xml"/>
  <Override PartName="/ppt/tags/tag40.xml" ContentType="application/vnd.openxmlformats-officedocument.presentationml.tags+xml"/>
  <Override PartName="/ppt/notesSlides/notesSlide41.xml" ContentType="application/vnd.openxmlformats-officedocument.presentationml.notesSlide+xml"/>
  <Override PartName="/ppt/tags/tag41.xml" ContentType="application/vnd.openxmlformats-officedocument.presentationml.tags+xml"/>
  <Override PartName="/ppt/notesSlides/notesSlide42.xml" ContentType="application/vnd.openxmlformats-officedocument.presentationml.notesSlide+xml"/>
  <Override PartName="/ppt/tags/tag42.xml" ContentType="application/vnd.openxmlformats-officedocument.presentationml.tags+xml"/>
  <Override PartName="/ppt/notesSlides/notesSlide43.xml" ContentType="application/vnd.openxmlformats-officedocument.presentationml.notesSlide+xml"/>
  <Override PartName="/ppt/tags/tag43.xml" ContentType="application/vnd.openxmlformats-officedocument.presentationml.tags+xml"/>
  <Override PartName="/ppt/notesSlides/notesSlide44.xml" ContentType="application/vnd.openxmlformats-officedocument.presentationml.notesSlide+xml"/>
  <Override PartName="/ppt/tags/tag44.xml" ContentType="application/vnd.openxmlformats-officedocument.presentationml.tags+xml"/>
  <Override PartName="/ppt/notesSlides/notesSlide45.xml" ContentType="application/vnd.openxmlformats-officedocument.presentationml.notesSlide+xml"/>
  <Override PartName="/ppt/tags/tag45.xml" ContentType="application/vnd.openxmlformats-officedocument.presentationml.tags+xml"/>
  <Override PartName="/ppt/notesSlides/notesSlide46.xml" ContentType="application/vnd.openxmlformats-officedocument.presentationml.notesSlide+xml"/>
  <Override PartName="/ppt/tags/tag46.xml" ContentType="application/vnd.openxmlformats-officedocument.presentationml.tags+xml"/>
  <Override PartName="/ppt/notesSlides/notesSlide47.xml" ContentType="application/vnd.openxmlformats-officedocument.presentationml.notesSlide+xml"/>
  <Override PartName="/ppt/tags/tag47.xml" ContentType="application/vnd.openxmlformats-officedocument.presentationml.tags+xml"/>
  <Override PartName="/ppt/notesSlides/notesSlide48.xml" ContentType="application/vnd.openxmlformats-officedocument.presentationml.notesSlide+xml"/>
  <Override PartName="/ppt/tags/tag48.xml" ContentType="application/vnd.openxmlformats-officedocument.presentationml.tags+xml"/>
  <Override PartName="/ppt/notesSlides/notesSlide49.xml" ContentType="application/vnd.openxmlformats-officedocument.presentationml.notesSlide+xml"/>
  <Override PartName="/ppt/tags/tag49.xml" ContentType="application/vnd.openxmlformats-officedocument.presentationml.tags+xml"/>
  <Override PartName="/ppt/notesSlides/notesSlide50.xml" ContentType="application/vnd.openxmlformats-officedocument.presentationml.notesSlide+xml"/>
  <Override PartName="/ppt/tags/tag50.xml" ContentType="application/vnd.openxmlformats-officedocument.presentationml.tags+xml"/>
  <Override PartName="/ppt/notesSlides/notesSlide51.xml" ContentType="application/vnd.openxmlformats-officedocument.presentationml.notesSlide+xml"/>
  <Override PartName="/ppt/tags/tag51.xml" ContentType="application/vnd.openxmlformats-officedocument.presentationml.tags+xml"/>
  <Override PartName="/ppt/notesSlides/notesSlide52.xml" ContentType="application/vnd.openxmlformats-officedocument.presentationml.notesSlide+xml"/>
  <Override PartName="/ppt/tags/tag52.xml" ContentType="application/vnd.openxmlformats-officedocument.presentationml.tags+xml"/>
  <Override PartName="/ppt/notesSlides/notesSlide53.xml" ContentType="application/vnd.openxmlformats-officedocument.presentationml.notesSlide+xml"/>
  <Override PartName="/ppt/tags/tag53.xml" ContentType="application/vnd.openxmlformats-officedocument.presentationml.tags+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56"/>
  </p:notesMasterIdLst>
  <p:handoutMasterIdLst>
    <p:handoutMasterId r:id="rId57"/>
  </p:handoutMasterIdLst>
  <p:sldIdLst>
    <p:sldId id="256" r:id="rId2"/>
    <p:sldId id="294" r:id="rId3"/>
    <p:sldId id="411" r:id="rId4"/>
    <p:sldId id="400" r:id="rId5"/>
    <p:sldId id="453" r:id="rId6"/>
    <p:sldId id="412" r:id="rId7"/>
    <p:sldId id="413" r:id="rId8"/>
    <p:sldId id="414" r:id="rId9"/>
    <p:sldId id="455" r:id="rId10"/>
    <p:sldId id="456" r:id="rId11"/>
    <p:sldId id="458" r:id="rId12"/>
    <p:sldId id="459" r:id="rId13"/>
    <p:sldId id="415" r:id="rId14"/>
    <p:sldId id="460" r:id="rId15"/>
    <p:sldId id="461" r:id="rId16"/>
    <p:sldId id="462" r:id="rId17"/>
    <p:sldId id="463" r:id="rId18"/>
    <p:sldId id="464" r:id="rId19"/>
    <p:sldId id="465" r:id="rId20"/>
    <p:sldId id="466" r:id="rId21"/>
    <p:sldId id="467" r:id="rId22"/>
    <p:sldId id="482" r:id="rId23"/>
    <p:sldId id="468" r:id="rId24"/>
    <p:sldId id="469" r:id="rId25"/>
    <p:sldId id="470" r:id="rId26"/>
    <p:sldId id="471" r:id="rId27"/>
    <p:sldId id="472" r:id="rId28"/>
    <p:sldId id="420" r:id="rId29"/>
    <p:sldId id="473" r:id="rId30"/>
    <p:sldId id="474" r:id="rId31"/>
    <p:sldId id="484" r:id="rId32"/>
    <p:sldId id="475" r:id="rId33"/>
    <p:sldId id="416" r:id="rId34"/>
    <p:sldId id="476" r:id="rId35"/>
    <p:sldId id="477" r:id="rId36"/>
    <p:sldId id="478" r:id="rId37"/>
    <p:sldId id="479" r:id="rId38"/>
    <p:sldId id="480" r:id="rId39"/>
    <p:sldId id="481" r:id="rId40"/>
    <p:sldId id="485" r:id="rId41"/>
    <p:sldId id="434" r:id="rId42"/>
    <p:sldId id="443" r:id="rId43"/>
    <p:sldId id="486" r:id="rId44"/>
    <p:sldId id="487" r:id="rId45"/>
    <p:sldId id="488" r:id="rId46"/>
    <p:sldId id="489" r:id="rId47"/>
    <p:sldId id="490" r:id="rId48"/>
    <p:sldId id="491" r:id="rId49"/>
    <p:sldId id="492" r:id="rId50"/>
    <p:sldId id="493" r:id="rId51"/>
    <p:sldId id="447" r:id="rId52"/>
    <p:sldId id="352" r:id="rId53"/>
    <p:sldId id="350" r:id="rId54"/>
    <p:sldId id="349" r:id="rId55"/>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836"/>
    <p:restoredTop sz="74189" autoAdjust="0"/>
  </p:normalViewPr>
  <p:slideViewPr>
    <p:cSldViewPr>
      <p:cViewPr varScale="1">
        <p:scale>
          <a:sx n="77" d="100"/>
          <a:sy n="77" d="100"/>
        </p:scale>
        <p:origin x="2248" y="176"/>
      </p:cViewPr>
      <p:guideLst/>
    </p:cSldViewPr>
  </p:slideViewPr>
  <p:notesTextViewPr>
    <p:cViewPr>
      <p:scale>
        <a:sx n="1" d="1"/>
        <a:sy n="1" d="1"/>
      </p:scale>
      <p:origin x="0" y="-752"/>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handoutMaster" Target="handoutMasters/handout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7/27/22</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7/27/22</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Slide Image Placeholder 1">
            <a:extLst>
              <a:ext uri="{FF2B5EF4-FFF2-40B4-BE49-F238E27FC236}">
                <a16:creationId xmlns:a16="http://schemas.microsoft.com/office/drawing/2014/main" id="{8ACBB999-9E71-F045-299F-D147BE4AC68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4" name="Notes Placeholder 2">
            <a:extLst>
              <a:ext uri="{FF2B5EF4-FFF2-40B4-BE49-F238E27FC236}">
                <a16:creationId xmlns:a16="http://schemas.microsoft.com/office/drawing/2014/main" id="{A58312A8-1DAF-8D0A-19EE-D865C29DEF8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s-419" i="1" dirty="0">
                <a:highlight>
                  <a:srgbClr val="FFFF00"/>
                </a:highlight>
              </a:rPr>
              <a:t>NOTA AL INSTRUCTOR: </a:t>
            </a:r>
            <a:r>
              <a:rPr lang="es-419" i="0" dirty="0">
                <a:highlight>
                  <a:srgbClr val="FFFF00"/>
                </a:highlight>
              </a:rPr>
              <a:t>Actualice esta diapositiva con la información apropiada:</a:t>
            </a:r>
          </a:p>
          <a:p>
            <a:pPr marL="171450" indent="-171450">
              <a:buFont typeface="Arial" panose="020B0604020202020204" pitchFamily="34" charset="0"/>
              <a:buChar char="•"/>
            </a:pPr>
            <a:r>
              <a:rPr lang="es-419" sz="1200" kern="1200" dirty="0">
                <a:solidFill>
                  <a:schemeClr val="tx1"/>
                </a:solidFill>
                <a:effectLst/>
                <a:highlight>
                  <a:srgbClr val="FFFF00"/>
                </a:highlight>
                <a:latin typeface="+mn-lt"/>
                <a:ea typeface="+mn-ea"/>
                <a:cs typeface="+mn-cs"/>
              </a:rPr>
              <a:t>Nombre del instructor</a:t>
            </a:r>
          </a:p>
          <a:p>
            <a:pPr marL="171450" indent="-171450">
              <a:buFont typeface="Arial" panose="020B0604020202020204" pitchFamily="34" charset="0"/>
              <a:buChar char="•"/>
            </a:pPr>
            <a:r>
              <a:rPr lang="es-419" sz="1200" kern="1200" dirty="0">
                <a:solidFill>
                  <a:schemeClr val="tx1"/>
                </a:solidFill>
                <a:effectLst/>
                <a:highlight>
                  <a:srgbClr val="FFFF00"/>
                </a:highlight>
                <a:latin typeface="+mn-lt"/>
                <a:ea typeface="+mn-ea"/>
                <a:cs typeface="+mn-cs"/>
              </a:rPr>
              <a:t>Afiliación del instructor (por ejemplo</a:t>
            </a:r>
            <a:r>
              <a:rPr lang="es-419" sz="1200" kern="1200">
                <a:solidFill>
                  <a:schemeClr val="tx1"/>
                </a:solidFill>
                <a:effectLst/>
                <a:highlight>
                  <a:srgbClr val="FFFF00"/>
                </a:highlight>
                <a:latin typeface="+mn-lt"/>
                <a:ea typeface="+mn-ea"/>
                <a:cs typeface="+mn-cs"/>
              </a:rPr>
              <a:t>, miembro </a:t>
            </a:r>
            <a:r>
              <a:rPr lang="es-419" sz="1200" kern="1200" dirty="0">
                <a:solidFill>
                  <a:schemeClr val="tx1"/>
                </a:solidFill>
                <a:effectLst/>
                <a:highlight>
                  <a:srgbClr val="FFFF00"/>
                </a:highlight>
                <a:latin typeface="+mn-lt"/>
                <a:ea typeface="+mn-ea"/>
                <a:cs typeface="+mn-cs"/>
              </a:rPr>
              <a:t>del personal de la biblioteca, voluntario de la comunidad, etc.) </a:t>
            </a:r>
          </a:p>
          <a:p>
            <a:pPr marL="171450" indent="-171450">
              <a:buFont typeface="Arial" panose="020B0604020202020204" pitchFamily="34" charset="0"/>
              <a:buChar char="•"/>
            </a:pPr>
            <a:r>
              <a:rPr lang="es-419" sz="1200" kern="1200" dirty="0">
                <a:solidFill>
                  <a:schemeClr val="tx1"/>
                </a:solidFill>
                <a:effectLst/>
                <a:highlight>
                  <a:srgbClr val="FFFF00"/>
                </a:highlight>
                <a:latin typeface="+mn-lt"/>
                <a:ea typeface="+mn-ea"/>
                <a:cs typeface="+mn-cs"/>
              </a:rPr>
              <a:t>Nombre del lugar</a:t>
            </a:r>
            <a:r>
              <a:rPr lang="es-419" dirty="0">
                <a:effectLst/>
                <a:highlight>
                  <a:srgbClr val="FFFF00"/>
                </a:highlight>
              </a:rPr>
              <a:t> </a:t>
            </a:r>
          </a:p>
          <a:p>
            <a:endParaRPr lang="es-419" dirty="0">
              <a:effectLst/>
              <a:highlight>
                <a:srgbClr val="FFFF00"/>
              </a:highlight>
            </a:endParaRPr>
          </a:p>
          <a:p>
            <a:r>
              <a:rPr lang="es-419" i="1" dirty="0">
                <a:effectLst/>
                <a:highlight>
                  <a:srgbClr val="FFFF00"/>
                </a:highlight>
              </a:rPr>
              <a:t>NOTA AL INSTRUCTOR:</a:t>
            </a:r>
            <a:r>
              <a:rPr lang="es-419" dirty="0">
                <a:effectLst/>
                <a:highlight>
                  <a:srgbClr val="FFFF00"/>
                </a:highlight>
              </a:rPr>
              <a:t> Antes del taller, revise la Reseña del instructor para obtener orientación sobre lo que debe hacer para prepararse para el taller. Encontrará notas sobre cómo llevar a cabo el taller y detalles sobre lo que debe hacer una vez que termine el taller. </a:t>
            </a:r>
            <a:endParaRPr lang="es-419" dirty="0">
              <a:highlight>
                <a:srgbClr val="FFFF00"/>
              </a:highlight>
            </a:endParaRPr>
          </a:p>
          <a:p>
            <a:pPr>
              <a:spcBef>
                <a:spcPct val="0"/>
              </a:spcBef>
            </a:pPr>
            <a:endParaRPr lang="en-US" altLang="en-US" dirty="0"/>
          </a:p>
          <a:p>
            <a:r>
              <a:rPr lang="es-419" i="1" dirty="0"/>
              <a:t>NOTA AL INSTRUCTOR: </a:t>
            </a:r>
            <a:r>
              <a:rPr lang="es-419" i="0" dirty="0"/>
              <a:t>Utilice la Guía del instructor voluntario para los temas de conversación de la presentación. En ese documento, las anotaciones de las diapositivas comienzan en la página 6.</a:t>
            </a:r>
          </a:p>
          <a:p>
            <a:endParaRPr lang="es-419" dirty="0"/>
          </a:p>
          <a:p>
            <a:r>
              <a:rPr lang="es-419" sz="1200" kern="1200" dirty="0">
                <a:solidFill>
                  <a:schemeClr val="tx1"/>
                </a:solidFill>
                <a:effectLst/>
                <a:latin typeface="+mn-lt"/>
                <a:ea typeface="+mn-ea"/>
                <a:cs typeface="+mn-cs"/>
              </a:rPr>
              <a:t>El taller de hoy lo proporcionan AT&amp;T y la Asociación de Bibliotecas Públicas. </a:t>
            </a:r>
          </a:p>
          <a:p>
            <a:endParaRPr lang="es-419" sz="1200" i="1" kern="1200" dirty="0">
              <a:solidFill>
                <a:schemeClr val="tx1"/>
              </a:solidFill>
              <a:effectLst/>
              <a:latin typeface="+mn-lt"/>
              <a:ea typeface="+mn-ea"/>
              <a:cs typeface="+mn-cs"/>
            </a:endParaRPr>
          </a:p>
          <a:p>
            <a:r>
              <a:rPr lang="es-419" i="1" dirty="0"/>
              <a:t>NOTA AL INSTRUCTOR: </a:t>
            </a:r>
            <a:r>
              <a:rPr lang="es-419" sz="1200" i="0" kern="1200" dirty="0">
                <a:solidFill>
                  <a:schemeClr val="tx1"/>
                </a:solidFill>
                <a:effectLst/>
                <a:latin typeface="+mn-lt"/>
                <a:ea typeface="+mn-ea"/>
                <a:cs typeface="+mn-cs"/>
              </a:rPr>
              <a:t>Incluya un agradecimiento al colaborador de la comunidad, si corresponde.</a:t>
            </a:r>
          </a:p>
          <a:p>
            <a:endParaRPr lang="es-419" sz="1200" i="1"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Mi nombre es </a:t>
            </a:r>
            <a:r>
              <a:rPr lang="es-419" sz="1200" b="1" kern="1200" dirty="0">
                <a:solidFill>
                  <a:schemeClr val="tx1"/>
                </a:solidFill>
                <a:effectLst/>
                <a:latin typeface="+mn-lt"/>
                <a:ea typeface="+mn-ea"/>
                <a:cs typeface="+mn-cs"/>
              </a:rPr>
              <a:t>&lt;escriba su nombre&gt; </a:t>
            </a:r>
            <a:r>
              <a:rPr lang="es-419" sz="1200" kern="1200" dirty="0">
                <a:solidFill>
                  <a:schemeClr val="tx1"/>
                </a:solidFill>
                <a:effectLst/>
                <a:latin typeface="+mn-lt"/>
                <a:ea typeface="+mn-ea"/>
                <a:cs typeface="+mn-cs"/>
              </a:rPr>
              <a:t>y soy </a:t>
            </a:r>
            <a:r>
              <a:rPr lang="es-419" sz="1200" b="1" kern="1200" dirty="0">
                <a:solidFill>
                  <a:schemeClr val="tx1"/>
                </a:solidFill>
                <a:effectLst/>
                <a:latin typeface="+mn-lt"/>
                <a:ea typeface="+mn-ea"/>
                <a:cs typeface="+mn-cs"/>
              </a:rPr>
              <a:t>&lt;breve descripción de sí mismo&gt;. </a:t>
            </a:r>
            <a:r>
              <a:rPr lang="es-419" sz="1200" kern="1200" dirty="0">
                <a:solidFill>
                  <a:schemeClr val="tx1"/>
                </a:solidFill>
                <a:effectLst/>
                <a:latin typeface="+mn-lt"/>
                <a:ea typeface="+mn-ea"/>
                <a:cs typeface="+mn-cs"/>
              </a:rPr>
              <a:t>Antes de comenzar, aquí hay algunos elementos de gestión administrativa que deben conocer: </a:t>
            </a:r>
            <a:r>
              <a:rPr lang="es-419" sz="1200" b="1" kern="1200" dirty="0">
                <a:solidFill>
                  <a:schemeClr val="tx1"/>
                </a:solidFill>
                <a:effectLst/>
                <a:latin typeface="+mn-lt"/>
                <a:ea typeface="+mn-ea"/>
                <a:cs typeface="+mn-cs"/>
              </a:rPr>
              <a:t>&lt;mencione los elementos que son relevantes para su taller&gt;</a:t>
            </a:r>
            <a:r>
              <a:rPr lang="es-419" sz="1200" kern="1200" dirty="0">
                <a:solidFill>
                  <a:schemeClr val="tx1"/>
                </a:solidFill>
                <a:effectLst/>
                <a:latin typeface="+mn-lt"/>
                <a:ea typeface="+mn-ea"/>
                <a:cs typeface="+mn-cs"/>
              </a:rPr>
              <a:t>:</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los baños?</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¿Dónde están las salidas de emergencia?</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Cuándo/cómo hacer preguntas: tenga en cuenta dónde ubicar el número de página en cada diapositiva para que los participantes tomen nota de las preguntas que formularán más adelante. </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Si tiene un teléfono celular con usted, asegúrese de apagarlo o ponerlo en silencio.</a:t>
            </a:r>
          </a:p>
          <a:p>
            <a:pPr marL="628650" lvl="1" indent="-171450">
              <a:buFont typeface="Arial" panose="020B0604020202020204" pitchFamily="34" charset="0"/>
              <a:buChar char="•"/>
            </a:pPr>
            <a:r>
              <a:rPr lang="es-419" sz="1200" kern="1200" dirty="0">
                <a:solidFill>
                  <a:schemeClr val="tx1"/>
                </a:solidFill>
                <a:effectLst/>
                <a:latin typeface="+mn-lt"/>
                <a:ea typeface="+mn-ea"/>
                <a:cs typeface="+mn-cs"/>
              </a:rPr>
              <a:t>¿Habrá un descanso?</a:t>
            </a:r>
          </a:p>
          <a:p>
            <a:endParaRPr lang="es-419" sz="1200" i="0" kern="1200" dirty="0">
              <a:solidFill>
                <a:schemeClr val="tx1"/>
              </a:solidFill>
              <a:effectLst/>
              <a:latin typeface="+mn-lt"/>
              <a:ea typeface="+mn-ea"/>
              <a:cs typeface="+mn-cs"/>
            </a:endParaRPr>
          </a:p>
          <a:p>
            <a:pPr>
              <a:spcBef>
                <a:spcPct val="0"/>
              </a:spcBef>
            </a:pPr>
            <a:endParaRPr lang="en-US" altLang="en-US" dirty="0"/>
          </a:p>
        </p:txBody>
      </p:sp>
      <p:sp>
        <p:nvSpPr>
          <p:cNvPr id="8195" name="Slide Number Placeholder 3">
            <a:extLst>
              <a:ext uri="{FF2B5EF4-FFF2-40B4-BE49-F238E27FC236}">
                <a16:creationId xmlns:a16="http://schemas.microsoft.com/office/drawing/2014/main" id="{B0894CAE-3C9B-A940-EAAC-4BCE996AFCE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11E1291E-243C-ED4C-8D78-DF3B2268FA39}" type="slidenum">
              <a:rPr lang="en-US" altLang="en-US">
                <a:latin typeface="Calibri" panose="020F0502020204030204" pitchFamily="34" charset="0"/>
              </a:rPr>
              <a:pPr fontAlgn="base">
                <a:spcBef>
                  <a:spcPct val="0"/>
                </a:spcBef>
                <a:spcAft>
                  <a:spcPct val="0"/>
                </a:spcAft>
              </a:pPr>
              <a:t>1</a:t>
            </a:fld>
            <a:endParaRPr lang="en-US"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En este taller, usted aprenderá sobre los dispositivos móviles y, en particular, de Apple. Trabajaremos en el desarrollo de las habilidades y la confianza en el uso de su iPhone o iPad. Esto incluirá lo siguiente:</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s-419" sz="1100" dirty="0">
                <a:effectLst/>
                <a:latin typeface="ATT Aleck Sans" panose="020B0503020203020204" pitchFamily="34" charset="0"/>
                <a:ea typeface="Times New Roman" panose="02020603050405020304" pitchFamily="18" charset="0"/>
              </a:rPr>
              <a:t>Una introducción a los dispositivos móviles</a:t>
            </a:r>
            <a:endParaRPr lang="es-419" sz="1200" dirty="0">
              <a:effectLst/>
              <a:latin typeface="Times New Roman" panose="02020603050405020304" pitchFamily="18" charset="0"/>
              <a:ea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s-419" sz="1100" dirty="0">
                <a:effectLst/>
                <a:latin typeface="ATT Aleck Sans" panose="020B0503020203020204" pitchFamily="34" charset="0"/>
                <a:ea typeface="Times New Roman" panose="02020603050405020304" pitchFamily="18" charset="0"/>
              </a:rPr>
              <a:t>Desarrollo de habilidades, entre ellas...</a:t>
            </a:r>
            <a:endParaRPr lang="es-419"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s-419" sz="1100" dirty="0">
                <a:effectLst/>
                <a:latin typeface="ATT Aleck Sans" panose="020B0503020203020204" pitchFamily="34" charset="0"/>
                <a:ea typeface="Times New Roman" panose="02020603050405020304" pitchFamily="18" charset="0"/>
              </a:rPr>
              <a:t>Navegar en su dispositivo móvil</a:t>
            </a:r>
            <a:endParaRPr lang="es-419" sz="1200" dirty="0">
              <a:effectLst/>
              <a:latin typeface="Times New Roman" panose="02020603050405020304" pitchFamily="18" charset="0"/>
              <a:ea typeface="Times New Roman" panose="02020603050405020304" pitchFamily="18" charset="0"/>
            </a:endParaRPr>
          </a:p>
          <a:p>
            <a:pPr marL="742950" marR="0" lvl="1" indent="-285750" algn="l" defTabSz="914400"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lang="es-419" sz="1100" dirty="0">
                <a:effectLst/>
                <a:latin typeface="ATT Aleck Sans" panose="020B0503020203020204" pitchFamily="34" charset="0"/>
                <a:ea typeface="Times New Roman" panose="02020603050405020304" pitchFamily="18" charset="0"/>
              </a:rPr>
              <a:t>Cómo conectarse a wifi en su dispositivo</a:t>
            </a:r>
            <a:endParaRPr lang="es-419"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s-419" sz="1100" dirty="0">
                <a:effectLst/>
                <a:latin typeface="ATT Aleck Sans" panose="020B0503020203020204" pitchFamily="34" charset="0"/>
                <a:ea typeface="Times New Roman" panose="02020603050405020304" pitchFamily="18" charset="0"/>
              </a:rPr>
              <a:t>Aplicaciones comunes en los dispositivos móviles</a:t>
            </a:r>
            <a:endParaRPr lang="es-419" sz="1200" dirty="0">
              <a:effectLst/>
              <a:latin typeface="Times New Roman" panose="02020603050405020304" pitchFamily="18" charset="0"/>
              <a:ea typeface="Times New Roman" panose="02020603050405020304" pitchFamily="18" charset="0"/>
            </a:endParaRPr>
          </a:p>
          <a:p>
            <a:pPr marL="742950" marR="0" lvl="1" indent="-285750">
              <a:spcBef>
                <a:spcPts val="0"/>
              </a:spcBef>
              <a:spcAft>
                <a:spcPts val="0"/>
              </a:spcAft>
              <a:buFont typeface="Courier New" panose="02070309020205020404" pitchFamily="49" charset="0"/>
              <a:buChar char="o"/>
            </a:pPr>
            <a:r>
              <a:rPr lang="es-419" sz="1100" dirty="0">
                <a:effectLst/>
                <a:latin typeface="ATT Aleck Sans" panose="020B0503020203020204" pitchFamily="34" charset="0"/>
                <a:ea typeface="Times New Roman" panose="02020603050405020304" pitchFamily="18" charset="0"/>
              </a:rPr>
              <a:t>Configuraciones útiles del dispositivo para la accesibilidad y la privacidad</a:t>
            </a:r>
            <a:endParaRPr lang="es-419"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100" dirty="0">
                <a:effectLst/>
                <a:latin typeface="ATT Aleck Sans" panose="020B0503020203020204" pitchFamily="34" charset="0"/>
                <a:ea typeface="Times New Roman" panose="02020603050405020304" pitchFamily="18" charset="0"/>
              </a:rPr>
              <a:t> </a:t>
            </a:r>
            <a:endParaRPr lang="es-419" sz="12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100" dirty="0">
                <a:effectLst/>
                <a:latin typeface="ATT Aleck Sans" panose="020B0503020203020204" pitchFamily="34" charset="0"/>
                <a:ea typeface="Times New Roman" panose="02020603050405020304" pitchFamily="18" charset="0"/>
              </a:rPr>
              <a:t>También aprenderá consejos y trucos para ganar confianza y seguridad con su dispositivo. Y tendrá oportunidades para practicar. </a:t>
            </a:r>
          </a:p>
          <a:p>
            <a:pPr marL="0" marR="0">
              <a:spcBef>
                <a:spcPts val="0"/>
              </a:spcBef>
              <a:spcAft>
                <a:spcPts val="0"/>
              </a:spcAft>
            </a:pPr>
            <a:endParaRPr lang="es-419" sz="1100" dirty="0">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100" i="1" dirty="0">
                <a:effectLst/>
                <a:latin typeface="ATT Aleck Sans" panose="020B0503020203020204" pitchFamily="34" charset="0"/>
                <a:ea typeface="Times New Roman" panose="02020603050405020304" pitchFamily="18" charset="0"/>
              </a:rPr>
              <a:t>NOTA AL INSTRUCTOR: </a:t>
            </a:r>
            <a:r>
              <a:rPr lang="es-419" sz="1100" i="0" dirty="0">
                <a:effectLst/>
                <a:latin typeface="ATT Aleck Sans" panose="020B0503020203020204" pitchFamily="34" charset="0"/>
                <a:ea typeface="Times New Roman" panose="02020603050405020304" pitchFamily="18" charset="0"/>
              </a:rPr>
              <a:t>Recuerde a los participantes: </a:t>
            </a:r>
            <a:r>
              <a:rPr lang="es-419" sz="1200" i="0" dirty="0">
                <a:effectLst/>
                <a:latin typeface="ATT Aleck Sans" panose="020B0503020203020204" pitchFamily="34" charset="0"/>
                <a:ea typeface="Times New Roman" panose="02020603050405020304" pitchFamily="18" charset="0"/>
              </a:rPr>
              <a:t>Este taller es específico para dispositivos móviles de Apple y el sistema operativo iOS. Si está interesado en otro sistema operativo, </a:t>
            </a:r>
            <a:r>
              <a:rPr lang="es-419" sz="1200" i="0">
                <a:effectLst/>
                <a:latin typeface="ATT Aleck Sans" panose="020B0503020203020204" pitchFamily="34" charset="0"/>
                <a:ea typeface="Times New Roman" panose="02020603050405020304" pitchFamily="18" charset="0"/>
              </a:rPr>
              <a:t>visite https://www.digitallearn.org/ o </a:t>
            </a:r>
            <a:r>
              <a:rPr lang="es-419" sz="1200" i="0" dirty="0">
                <a:effectLst/>
                <a:latin typeface="ATT Aleck Sans" panose="020B0503020203020204" pitchFamily="34" charset="0"/>
                <a:ea typeface="Times New Roman" panose="02020603050405020304" pitchFamily="18" charset="0"/>
              </a:rPr>
              <a:t>considere inscribirse en otro taller que se ofrezca.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r>
              <a:rPr lang="es-419" sz="1800" i="0" dirty="0">
                <a:effectLst/>
                <a:latin typeface="ATT Aleck Sans" panose="020B0503020203020204" pitchFamily="34" charset="0"/>
                <a:ea typeface="Calibri" panose="020F0502020204030204" pitchFamily="34" charset="0"/>
              </a:rPr>
              <a:t>¡Empecemos!</a:t>
            </a:r>
            <a:endParaRPr lang="es-419" i="0"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s-419"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Pida a los alumnos que respondan las preguntas que aparecen en la diapositiva. Dirija un breve debate con los alumnos sobre la razón por la que están asistiendo al taller. Las posibilidades incluyen que tengan un dispositivo de Apple y quieran obtener más información, o que estén en proceso de decidir si compran un dispositivo de Apple.</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0" dirty="0">
              <a:effectLst/>
              <a:latin typeface="ATT Aleck Sans" panose="020B0503020203020204" pitchFamily="34" charset="0"/>
              <a:ea typeface="Calibri" panose="020F0502020204030204" pitchFamily="34" charset="0"/>
              <a:cs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s-419" dirty="0"/>
          </a:p>
        </p:txBody>
      </p:sp>
    </p:spTree>
    <p:extLst>
      <p:ext uri="{BB962C8B-B14F-4D97-AF65-F5344CB8AC3E}">
        <p14:creationId xmlns:p14="http://schemas.microsoft.com/office/powerpoint/2010/main" val="1769622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Los dispositivos móviles actuales pueden hacer muchas de las mismas cosas que pueden hacer las computadoras tradicionales. Puede buscar en Internet, acceder a mensajes de correo electrónico, ver videos, jugar a videojuegos, tomar fotografías, escuchar música, obtener direcciones y conectarse con amigos y familiares.</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s-419" dirty="0"/>
          </a:p>
        </p:txBody>
      </p:sp>
    </p:spTree>
    <p:extLst>
      <p:ext uri="{BB962C8B-B14F-4D97-AF65-F5344CB8AC3E}">
        <p14:creationId xmlns:p14="http://schemas.microsoft.com/office/powerpoint/2010/main" val="1980166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 la izquierda, vemos un iPhone, que es un tipo de teléfono inteligente. Un teléfono inteligente es un teléfono móvil que tiene acceso tanto a la telefonía móvil como a Internet. Los teléfonos inteligentes le permiten hacer y recibir llamadas telefónicas y mensajes de texto. Debido a que están conectados a Internet, también tienen la capacidad de compartir fotos, reproducir videos o juegos, consultar y enviar correos electrónicos y navegar por la web.</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A la derecha, vemos un iPad, que es un tipo de tableta. Una tableta es una computadora portátil que utiliza una pantalla táctil. La mayoría de las tabletas son más pequeñas y más ligeras que una computadora portátil, pero generalmente son más grandes y pesan un poco más que un teléfono inteligente. Las tabletas se conectan a Internet a través de una conexión wifi o celular.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s-419" dirty="0"/>
          </a:p>
        </p:txBody>
      </p:sp>
    </p:spTree>
    <p:extLst>
      <p:ext uri="{BB962C8B-B14F-4D97-AF65-F5344CB8AC3E}">
        <p14:creationId xmlns:p14="http://schemas.microsoft.com/office/powerpoint/2010/main" val="3399693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Una diferencia principal entre un dispositivo móvil y una computadora es la forma de desplazarse. En lugar de usar un ratón o un teclado, usa los dedos para tocar, escribir, desplazarse y más. También puede usar su voz para navegar en su dispositivo.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p>
          <a:p>
            <a:pPr marL="0" marR="0">
              <a:lnSpc>
                <a:spcPct val="107000"/>
              </a:lnSpc>
              <a:spcBef>
                <a:spcPts val="0"/>
              </a:spcBef>
              <a:spcAft>
                <a:spcPts val="800"/>
              </a:spcAft>
            </a:pPr>
            <a:r>
              <a:rPr lang="es-419"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NOTA AL INSTRUCTOR: </a:t>
            </a:r>
            <a:r>
              <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Si tiene un dispositivo móvil, demuestre estos gestos en su teléfono.</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nSpc>
                <a:spcPct val="107000"/>
              </a:lnSpc>
              <a:spcBef>
                <a:spcPts val="0"/>
              </a:spcBef>
              <a:spcAft>
                <a:spcPts val="800"/>
              </a:spcAft>
              <a:buFont typeface="Arial" panose="020B0604020202020204" pitchFamily="34" charset="0"/>
              <a:buChar char="•"/>
            </a:pPr>
            <a:r>
              <a:rPr lang="es-419" sz="1800" i="0" dirty="0">
                <a:effectLst/>
                <a:latin typeface="Calibri" panose="020F0502020204030204" pitchFamily="34" charset="0"/>
                <a:ea typeface="Calibri" panose="020F0502020204030204" pitchFamily="34" charset="0"/>
                <a:cs typeface="Calibri" panose="020F0502020204030204" pitchFamily="34" charset="0"/>
              </a:rPr>
              <a:t>En lugar de hacer clic, lo toca.</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nSpc>
                <a:spcPct val="107000"/>
              </a:lnSpc>
              <a:spcBef>
                <a:spcPts val="0"/>
              </a:spcBef>
              <a:spcAft>
                <a:spcPts val="800"/>
              </a:spcAft>
              <a:buFont typeface="Arial" panose="020B0604020202020204" pitchFamily="34" charset="0"/>
              <a:buChar char="•"/>
            </a:pPr>
            <a:r>
              <a:rPr lang="es-419" sz="1800" i="0" dirty="0">
                <a:effectLst/>
                <a:latin typeface="Calibri" panose="020F0502020204030204" pitchFamily="34" charset="0"/>
                <a:ea typeface="Calibri" panose="020F0502020204030204" pitchFamily="34" charset="0"/>
                <a:cs typeface="Calibri" panose="020F0502020204030204" pitchFamily="34" charset="0"/>
              </a:rPr>
              <a:t>El teclado está en la pantalla y se escribe con él.</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s-419" sz="1800" i="0" dirty="0">
                <a:effectLst/>
                <a:latin typeface="Calibri" panose="020F0502020204030204" pitchFamily="34" charset="0"/>
                <a:ea typeface="Calibri" panose="020F0502020204030204" pitchFamily="34" charset="0"/>
              </a:rPr>
              <a:t>Se desplaza con el dedo en lugar de usar el ratón o el puntero.</a:t>
            </a:r>
            <a:endParaRPr lang="es-419" i="0" dirty="0"/>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s-419" dirty="0"/>
          </a:p>
        </p:txBody>
      </p:sp>
    </p:spTree>
    <p:extLst>
      <p:ext uri="{BB962C8B-B14F-4D97-AF65-F5344CB8AC3E}">
        <p14:creationId xmlns:p14="http://schemas.microsoft.com/office/powerpoint/2010/main" val="9796001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Si tiene un dispositivo móvil, demuestre estas funciones en su teléfono y anime a los alumnos a encontrarlas en sus propios teléfonos.</a:t>
            </a:r>
            <a:endParaRPr lang="es-419" sz="1800" i="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s-419"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Los puertos y botones de su teléfono inteligente o tableta variarán según el modelo específico que esté utilizando. En general, los teléfonos y tabletas tienen un botón de encendido y de control del volumen. Los teléfonos inteligentes suelen tener un interruptor de tono/silencio. </a:t>
            </a:r>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s-419" dirty="0"/>
          </a:p>
        </p:txBody>
      </p:sp>
    </p:spTree>
    <p:extLst>
      <p:ext uri="{BB962C8B-B14F-4D97-AF65-F5344CB8AC3E}">
        <p14:creationId xmlns:p14="http://schemas.microsoft.com/office/powerpoint/2010/main" val="25936066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Si tiene un dispositivo móvil, demuestre el puerto de carga en su teléfono y anime a los alumnos a encontrarlo en sus propios dispositivos.</a:t>
            </a:r>
            <a:endParaRPr lang="es-419" sz="1800" i="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nSpc>
                <a:spcPct val="107000"/>
              </a:lnSpc>
              <a:spcBef>
                <a:spcPts val="0"/>
              </a:spcBef>
              <a:spcAft>
                <a:spcPts val="800"/>
              </a:spcAft>
            </a:pPr>
            <a:r>
              <a:rPr lang="es-419"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Los teléfonos inteligentes y las tabletas tienen un puerto de carga.</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s-419" dirty="0"/>
          </a:p>
        </p:txBody>
      </p:sp>
    </p:spTree>
    <p:extLst>
      <p:ext uri="{BB962C8B-B14F-4D97-AF65-F5344CB8AC3E}">
        <p14:creationId xmlns:p14="http://schemas.microsoft.com/office/powerpoint/2010/main" val="2690564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Para poder comenzar a usar el teléfono, lo primero que debemos hacer es desbloquear el dispositivo. La forma de hacerlo depende de las elecciones que hizo cuando configuró su teléfono. Es posible que haya configurado el </a:t>
            </a:r>
            <a:r>
              <a:rPr lang="es-419" sz="1200" dirty="0">
                <a:solidFill>
                  <a:srgbClr val="000000"/>
                </a:solidFill>
                <a:effectLst/>
                <a:latin typeface="Calibri" panose="020F0502020204030204" pitchFamily="34" charset="0"/>
                <a:ea typeface="Calibri" panose="020F0502020204030204" pitchFamily="34" charset="0"/>
              </a:rPr>
              <a:t>reconocimiento facial o un código de acceso. Dependiendo del iPhone que usted tenga, también puede tener la opción de usar su huella digital para desbloquear el teléfono.</a:t>
            </a: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s-419" dirty="0"/>
          </a:p>
        </p:txBody>
      </p:sp>
    </p:spTree>
    <p:extLst>
      <p:ext uri="{BB962C8B-B14F-4D97-AF65-F5344CB8AC3E}">
        <p14:creationId xmlns:p14="http://schemas.microsoft.com/office/powerpoint/2010/main" val="2964589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2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NOTA AL INSTRUCTOR: </a:t>
            </a:r>
            <a:r>
              <a:rPr lang="es-419"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Los puntos de conversación para esta diapositiva son los siguientes:</a:t>
            </a:r>
          </a:p>
          <a:p>
            <a:pPr marL="0" marR="0">
              <a:lnSpc>
                <a:spcPct val="107000"/>
              </a:lnSpc>
              <a:spcBef>
                <a:spcPts val="0"/>
              </a:spcBef>
              <a:spcAft>
                <a:spcPts val="800"/>
              </a:spcAft>
            </a:pPr>
            <a:endParaRPr lang="es-419" sz="1200" i="0" dirty="0">
              <a:solidFill>
                <a:srgbClr val="000000"/>
              </a:solidFill>
              <a:effectLst/>
              <a:latin typeface="Calibri" panose="020F0502020204030204" pitchFamily="34" charset="0"/>
              <a:cs typeface="Calibri" panose="020F0502020204030204" pitchFamily="34" charset="0"/>
            </a:endParaRPr>
          </a:p>
          <a:p>
            <a:pPr marL="342900" marR="0" lvl="0" indent="-342900">
              <a:lnSpc>
                <a:spcPct val="115000"/>
              </a:lnSpc>
              <a:spcBef>
                <a:spcPts val="0"/>
              </a:spcBef>
              <a:spcAft>
                <a:spcPts val="0"/>
              </a:spcAft>
              <a:buFont typeface="Symbol" panose="05050102010706020507" pitchFamily="18" charset="2"/>
              <a:buChar char=""/>
            </a:pPr>
            <a:r>
              <a:rPr lang="es-419"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La pantalla de inicio tiene aplicaciones integradas para su conveniencia.</a:t>
            </a:r>
          </a:p>
          <a:p>
            <a:pPr marL="342900" marR="0" lvl="0" indent="-342900" algn="l"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lang="es-419"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Algunas aplicaciones están en la parte principal de la pantalla y otras en la parte inferior de la pantalla.</a:t>
            </a: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endParaRPr lang="es-419" sz="1200" i="1"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r>
              <a:rPr lang="es-419" sz="12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Pregunte a los alumnos: ¿Qué aplicaciones reconocen? ¿Qué aplicaciones han usado?</a:t>
            </a:r>
            <a:endParaRPr lang="es-419" sz="1200" b="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15000"/>
              </a:lnSpc>
              <a:spcBef>
                <a:spcPts val="0"/>
              </a:spcBef>
              <a:spcAft>
                <a:spcPts val="0"/>
              </a:spcAft>
              <a:buClrTx/>
              <a:buSzTx/>
              <a:buFont typeface="Symbol" panose="05050102010706020507" pitchFamily="18" charset="2"/>
              <a:buNone/>
              <a:tabLst/>
              <a:defRPr/>
            </a:pPr>
            <a:endParaRPr lang="es-419"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342900" marR="0" lvl="0" indent="-342900" algn="l" defTabSz="914400" rtl="0" eaLnBrk="1" fontAlgn="auto" latinLnBrk="0" hangingPunct="1">
              <a:lnSpc>
                <a:spcPct val="115000"/>
              </a:lnSpc>
              <a:spcBef>
                <a:spcPts val="0"/>
              </a:spcBef>
              <a:spcAft>
                <a:spcPts val="0"/>
              </a:spcAft>
              <a:buClrTx/>
              <a:buSzTx/>
              <a:buFont typeface="Symbol" panose="05050102010706020507" pitchFamily="18" charset="2"/>
              <a:buChar char=""/>
              <a:tabLst/>
              <a:defRPr/>
            </a:pPr>
            <a:r>
              <a:rPr lang="es-419" sz="1200" i="0" dirty="0">
                <a:solidFill>
                  <a:srgbClr val="000000"/>
                </a:solidFill>
                <a:effectLst/>
                <a:latin typeface="Calibri" panose="020F0502020204030204" pitchFamily="34" charset="0"/>
                <a:ea typeface="Calibri" panose="020F0502020204030204" pitchFamily="34" charset="0"/>
              </a:rPr>
              <a:t>Los iPhone vienen con aplicaciones de teléfono, mensajes, correo electrónico, Internet, cámara, mapas, reloj, calendario y más.</a:t>
            </a:r>
            <a:endParaRPr lang="es-419" i="0" dirty="0"/>
          </a:p>
          <a:p>
            <a:pPr marL="342900" marR="0" lvl="0" indent="-342900">
              <a:lnSpc>
                <a:spcPct val="115000"/>
              </a:lnSpc>
              <a:spcBef>
                <a:spcPts val="0"/>
              </a:spcBef>
              <a:spcAft>
                <a:spcPts val="0"/>
              </a:spcAft>
              <a:buFont typeface="Symbol" panose="05050102010706020507" pitchFamily="18" charset="2"/>
              <a:buChar char=""/>
            </a:pPr>
            <a:r>
              <a:rPr lang="es-419" sz="120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La parte superior de la pantalla incluye una barra de estado que muestra el porcentaje de batería, la conexión wifi y la conexión celular.</a:t>
            </a:r>
            <a:endParaRPr lang="es-419" sz="1200" i="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endParaRPr lang="es-419" i="1" dirty="0"/>
          </a:p>
          <a:p>
            <a:pPr marL="0" marR="0">
              <a:lnSpc>
                <a:spcPct val="107000"/>
              </a:lnSpc>
              <a:spcBef>
                <a:spcPts val="0"/>
              </a:spcBef>
              <a:spcAft>
                <a:spcPts val="800"/>
              </a:spcAft>
            </a:pPr>
            <a:r>
              <a:rPr lang="es-419"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s-419"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s-419" dirty="0"/>
          </a:p>
        </p:txBody>
      </p:sp>
    </p:spTree>
    <p:extLst>
      <p:ext uri="{BB962C8B-B14F-4D97-AF65-F5344CB8AC3E}">
        <p14:creationId xmlns:p14="http://schemas.microsoft.com/office/powerpoint/2010/main" val="17059927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Si tiene un dispositivo móvil, demuestre los gestos táctiles de tocar y de tocar y mantener presionado. Esto es solo para mostrar cómo se ve el gesto de tocar o de tocar y mantener presionado con el dedo, no para mostrar su pantalla. </a:t>
            </a:r>
            <a:endParaRPr lang="es-419" sz="1800" i="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i="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b="1" kern="1200" dirty="0">
                <a:effectLst/>
                <a:latin typeface="Calibri" panose="020F0502020204030204" pitchFamily="34" charset="0"/>
                <a:ea typeface="MS PGothic" panose="020B0600070205080204" pitchFamily="34" charset="-128"/>
                <a:cs typeface="Calibri" panose="020F0502020204030204" pitchFamily="34" charset="0"/>
              </a:rPr>
              <a:t>Toque</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con el dedo la pantalla para activar un control, escribir en un teclado o seleccionar algo en la pantalla. Por ejemplo, puede tocar una aplicación para abrirla. Haga un intento. Vaya a la aplicación "Maps" (Mapas) en su teléfono y ábrala. (Para volver a la pantalla de inicio, deslice hacia arriba desde la parte inferior de la pantalla. Veremos cómo deslizar otra vez en un minuto).</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Luego, </a:t>
            </a:r>
            <a:r>
              <a:rPr lang="es-419" sz="1800" b="1" kern="1200" dirty="0">
                <a:effectLst/>
                <a:latin typeface="Calibri" panose="020F0502020204030204" pitchFamily="34" charset="0"/>
                <a:ea typeface="MS PGothic" panose="020B0600070205080204" pitchFamily="34" charset="-128"/>
                <a:cs typeface="Calibri" panose="020F0502020204030204" pitchFamily="34" charset="0"/>
              </a:rPr>
              <a:t>toque y mantenga presionado</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con el dedo para mostrar un menú de opciones. En este ejemplo, si toca y mantiene presionado el ícono de la aplicación "Maps" (Mapas), se abre el menú. Haga un intento. Vaya a cualquier aplicación en su teléfono y, luego, toque y mantenga presionado. ¿Puede ver que aparece un menú?</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s-419" dirty="0"/>
          </a:p>
        </p:txBody>
      </p:sp>
    </p:spTree>
    <p:extLst>
      <p:ext uri="{BB962C8B-B14F-4D97-AF65-F5344CB8AC3E}">
        <p14:creationId xmlns:p14="http://schemas.microsoft.com/office/powerpoint/2010/main" val="12889579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Si tiene un dispositivo móvil, demuestre los gestos táctiles de deslizamiento. Esto es solo para mostrar cómo se ve el gesto de deslizar con el dedo, no para mostrar su pantalla. </a:t>
            </a:r>
            <a:endParaRPr lang="es-419" sz="1800" i="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b="1" kern="1200" dirty="0">
                <a:effectLst/>
                <a:latin typeface="Calibri" panose="020F0502020204030204" pitchFamily="34" charset="0"/>
                <a:ea typeface="MS PGothic" panose="020B0600070205080204" pitchFamily="34" charset="-128"/>
                <a:cs typeface="Calibri" panose="020F0502020204030204" pitchFamily="34" charset="0"/>
              </a:rPr>
              <a:t>Deslizar hacia la izquierda y hacia la derecha: </a:t>
            </a:r>
            <a:r>
              <a:rPr lang="es-419" sz="1800" kern="1200" dirty="0">
                <a:effectLst/>
                <a:latin typeface="Calibri" panose="020F0502020204030204" pitchFamily="34" charset="0"/>
                <a:ea typeface="MS PGothic" panose="020B0600070205080204" pitchFamily="34" charset="-128"/>
                <a:cs typeface="Calibri" panose="020F0502020204030204" pitchFamily="34" charset="0"/>
              </a:rPr>
              <a:t>Desde la vista de Aplicaciones, puede deslizar hacia la izquierda para ver más aplicaciones disponibles en su teléfono. Puede deslizar hacia la izquierda y hacia la derecha en muchas aplicaciones y sitios web para navegar. Desde la vista de Aplicaciones, intente hacer esto: deslice el dedo hacia la izquierda por la pantalla para ver la siguiente página de aplicaciones.</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200" b="1" kern="1200" dirty="0">
                <a:effectLst/>
                <a:latin typeface="Calibri" panose="020F0502020204030204" pitchFamily="34" charset="0"/>
                <a:ea typeface="MS PGothic" panose="020B0600070205080204" pitchFamily="34" charset="-128"/>
                <a:cs typeface="Calibri" panose="020F0502020204030204" pitchFamily="34" charset="0"/>
              </a:rPr>
              <a:t>Deslizar hacia arriba y hacia abajo</a:t>
            </a:r>
            <a:r>
              <a:rPr lang="es-419" sz="1200" kern="1200" dirty="0">
                <a:effectLst/>
                <a:latin typeface="Calibri" panose="020F0502020204030204" pitchFamily="34" charset="0"/>
                <a:ea typeface="MS PGothic" panose="020B0600070205080204" pitchFamily="34" charset="-128"/>
                <a:cs typeface="Calibri" panose="020F0502020204030204" pitchFamily="34" charset="0"/>
              </a:rPr>
              <a:t>: Deslizar hacia arriba y hacia abajo es lo que se hace para desplazarse por las aplicaciones y los sitios web. También se hace esto para volver a la pantalla de inicio desde una aplicación abierta.</a:t>
            </a: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s-419" dirty="0"/>
          </a:p>
        </p:txBody>
      </p:sp>
    </p:spTree>
    <p:extLst>
      <p:ext uri="{BB962C8B-B14F-4D97-AF65-F5344CB8AC3E}">
        <p14:creationId xmlns:p14="http://schemas.microsoft.com/office/powerpoint/2010/main" val="5576919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Dirija a los asistentes a la Actividad 1 en la página 1 de la Hoja de actividades. </a:t>
            </a:r>
          </a:p>
          <a:p>
            <a:endParaRPr lang="es-419" dirty="0"/>
          </a:p>
          <a:p>
            <a:pPr marL="0" marR="0" lvl="0" indent="0">
              <a:spcBef>
                <a:spcPts val="0"/>
              </a:spcBef>
              <a:spcAft>
                <a:spcPts val="0"/>
              </a:spcAft>
              <a:buFont typeface="+mj-lt"/>
              <a:buNone/>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s-419" dirty="0"/>
          </a:p>
        </p:txBody>
      </p:sp>
    </p:spTree>
    <p:extLst>
      <p:ext uri="{BB962C8B-B14F-4D97-AF65-F5344CB8AC3E}">
        <p14:creationId xmlns:p14="http://schemas.microsoft.com/office/powerpoint/2010/main" val="40303687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Camine por el salón de clases y ayude a los alumnos con la actividad según sea necesario. Demuestre las funciones en un dispositivo o use la diapositiva 13 según sea necesario. Cuando los participantes hayan terminado la actividad, hable sobre cada elemento y responda las preguntas según sea necesario.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0" dirty="0">
              <a:solidFill>
                <a:srgbClr val="00B0F0"/>
              </a:solidFill>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800" b="1" i="0" dirty="0">
                <a:solidFill>
                  <a:srgbClr val="00B0F0"/>
                </a:solidFill>
                <a:effectLst/>
                <a:latin typeface="ATT Aleck Sans" panose="020B0503020203020204" pitchFamily="34" charset="0"/>
                <a:ea typeface="Times New Roman" panose="02020603050405020304" pitchFamily="18" charset="0"/>
              </a:rPr>
              <a:t>Respuesta a las preguntas 4 y 5: </a:t>
            </a:r>
            <a:r>
              <a:rPr lang="es-419" sz="1800" b="0" i="0" dirty="0">
                <a:solidFill>
                  <a:srgbClr val="00B0F0"/>
                </a:solidFill>
                <a:effectLst/>
                <a:latin typeface="ATT Aleck Sans" panose="020B0503020203020204" pitchFamily="34" charset="0"/>
                <a:ea typeface="Times New Roman" panose="02020603050405020304" pitchFamily="18" charset="0"/>
              </a:rPr>
              <a:t>P</a:t>
            </a:r>
            <a:r>
              <a:rPr lang="es-419" sz="1800" i="0" dirty="0">
                <a:solidFill>
                  <a:srgbClr val="00B0F0"/>
                </a:solidFill>
                <a:effectLst/>
                <a:latin typeface="ATT Aleck Sans" panose="020B0503020203020204" pitchFamily="34" charset="0"/>
                <a:ea typeface="Times New Roman" panose="02020603050405020304" pitchFamily="18" charset="0"/>
              </a:rPr>
              <a:t>ara ver todas sus aplicaciones, deslice hacia la izquierda y hacia la derecha. Para desplazarse por un sitio web, deslice hacia arriba (para desplazarse hacia abajo) y hacia abajo (para desplazarse hacia arriba).</a:t>
            </a:r>
            <a:endParaRPr lang="es-419" sz="1800" i="0" dirty="0">
              <a:effectLst/>
              <a:latin typeface="Times New Roman" panose="02020603050405020304" pitchFamily="18" charset="0"/>
              <a:ea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s-419" dirty="0"/>
          </a:p>
        </p:txBody>
      </p:sp>
    </p:spTree>
    <p:extLst>
      <p:ext uri="{BB962C8B-B14F-4D97-AF65-F5344CB8AC3E}">
        <p14:creationId xmlns:p14="http://schemas.microsoft.com/office/powerpoint/2010/main" val="10483607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En esta sección, presentará algunas de las aplicaciones más comunes en un iPhone. Anime a los alumnos a usar sus propios teléfonos para seguirlo y explorar las aplicaciones a medida que las demuestra. Tenga en cuenta que, si los alumnos están usando una tableta, podrán seguirlo con todas las aplicaciones excepto la aplicación del teléfono.</a:t>
            </a:r>
          </a:p>
          <a:p>
            <a:pPr marL="0" marR="0">
              <a:spcBef>
                <a:spcPts val="0"/>
              </a:spcBef>
              <a:spcAft>
                <a:spcPts val="0"/>
              </a:spcAft>
            </a:pPr>
            <a:endParaRPr lang="es-419" sz="1800" i="0" dirty="0">
              <a:solidFill>
                <a:srgbClr val="00B0F0"/>
              </a:solidFill>
              <a:effectLst/>
              <a:latin typeface="ATT Aleck Sans" panose="020B0503020203020204" pitchFamily="34" charset="0"/>
              <a:ea typeface="Times New Roman" panose="02020603050405020304" pitchFamily="18" charset="0"/>
            </a:endParaRPr>
          </a:p>
          <a:p>
            <a:pPr marL="0" marR="0">
              <a:lnSpc>
                <a:spcPct val="107000"/>
              </a:lnSpc>
              <a:spcBef>
                <a:spcPts val="0"/>
              </a:spcBef>
              <a:spcAft>
                <a:spcPts val="800"/>
              </a:spcAft>
            </a:pP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Los teléfonos y tabletas ofrecen acceso a un número casi ilimitado de aplicaciones. Las aplicaciones son programas diseñados para ayudarle a realizar diferentes tareas.</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Cuando encienda su teléfono y lo desbloquee, debería ver una pantalla que se parece a esta. </a:t>
            </a:r>
          </a:p>
          <a:p>
            <a:pPr marL="0" marR="0">
              <a:lnSpc>
                <a:spcPct val="107000"/>
              </a:lnSpc>
              <a:spcBef>
                <a:spcPts val="0"/>
              </a:spcBef>
              <a:spcAft>
                <a:spcPts val="800"/>
              </a:spcAft>
            </a:pP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r>
              <a:rPr lang="es-419" sz="1800" i="0" dirty="0">
                <a:solidFill>
                  <a:srgbClr val="000000"/>
                </a:solidFill>
                <a:effectLst/>
                <a:latin typeface="ATT Aleck Sans"/>
                <a:ea typeface="Times New Roman" panose="02020603050405020304" pitchFamily="18" charset="0"/>
                <a:cs typeface="ATT Aleck Sans"/>
              </a:rPr>
              <a:t>En esta sección del taller, presentaré y hablaré sobre algunas de las aplicaciones más comunes </a:t>
            </a:r>
            <a:r>
              <a:rPr lang="es-419" sz="1800" i="0" dirty="0">
                <a:solidFill>
                  <a:srgbClr val="000000"/>
                </a:solidFill>
                <a:latin typeface="ATT Aleck Sans"/>
                <a:ea typeface="Times New Roman" panose="02020603050405020304" pitchFamily="18" charset="0"/>
                <a:cs typeface="ATT Aleck Sans"/>
              </a:rPr>
              <a:t>en los dispositivos de Apple</a:t>
            </a:r>
            <a:r>
              <a:rPr lang="es-419" sz="1800" i="0" dirty="0">
                <a:solidFill>
                  <a:srgbClr val="000000"/>
                </a:solidFill>
                <a:effectLst/>
                <a:latin typeface="ATT Aleck Sans"/>
                <a:ea typeface="Times New Roman" panose="02020603050405020304" pitchFamily="18" charset="0"/>
                <a:cs typeface="ATT Aleck Sans"/>
              </a:rPr>
              <a:t> que se muestran aquí en la pantalla. Sígame en su propio dispositivo y explore brevemente cada una de las aplicaciones.</a:t>
            </a:r>
            <a:endParaRPr lang="es-419" sz="1800" i="0" dirty="0">
              <a:effectLst/>
              <a:latin typeface="ATT Aleck Sans"/>
              <a:ea typeface="Times New Roman" panose="02020603050405020304" pitchFamily="18" charset="0"/>
              <a:cs typeface="ATT Aleck Sans"/>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s-419" dirty="0"/>
          </a:p>
        </p:txBody>
      </p:sp>
    </p:spTree>
    <p:extLst>
      <p:ext uri="{BB962C8B-B14F-4D97-AF65-F5344CB8AC3E}">
        <p14:creationId xmlns:p14="http://schemas.microsoft.com/office/powerpoint/2010/main" val="31040758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La aplicación "Phone" (Teléfono) le permite hacer y recibir llamadas. Para usarla, toque la aplicación para abrirla.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cs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la aplicación "Phone" (Teléfono) y, luego, haga clic en "ENTER" (INTRO) para que aparezca la imagen de dicha aplicación.</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Cuando se abre la aplicación, puede ver el teclado. También verá opciones para ir a otras pantallas para ver las llamadas recientes, sus contactos y más. </a:t>
            </a:r>
          </a:p>
          <a:p>
            <a:pPr marL="0" marR="0">
              <a:spcBef>
                <a:spcPts val="0"/>
              </a:spcBef>
              <a:spcAft>
                <a:spcPts val="0"/>
              </a:spcAft>
            </a:pPr>
            <a:endParaRPr lang="es-419" sz="1800" i="1" dirty="0">
              <a:solidFill>
                <a:srgbClr val="00000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estos elementos en el menú de la parte inferior.</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Hay dos formas principales de hacer una llamada. Puede tocar el ícono "Contacts" (Contactos) para seleccionar un nombre de los que aparecen en su aplicación de contactos, o bien, puede escribir un número en el teclado.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Presione "ENTER" (INTRO) para avanzar a la siguiente imagen. </a:t>
            </a:r>
          </a:p>
          <a:p>
            <a:pPr marL="0" marR="0">
              <a:spcBef>
                <a:spcPts val="0"/>
              </a:spcBef>
              <a:spcAft>
                <a:spcPts val="0"/>
              </a:spcAft>
            </a:pPr>
            <a:endParaRPr lang="es-419" sz="1800" dirty="0">
              <a:solidFill>
                <a:srgbClr val="00000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Después de marcar un número, toque el botón verde del teléfono para iniciar la llamada.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cs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Presione "ENTER" (INTRO) para avanzar a la siguiente imagen. </a:t>
            </a:r>
          </a:p>
          <a:p>
            <a:pPr marL="0" marR="0">
              <a:spcBef>
                <a:spcPts val="0"/>
              </a:spcBef>
              <a:spcAft>
                <a:spcPts val="0"/>
              </a:spcAft>
            </a:pPr>
            <a:endParaRPr lang="es-419" sz="1800" dirty="0">
              <a:solidFill>
                <a:srgbClr val="00000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Cuando esté listo para colgar, toque el botón rojo del teléfono para finalizar la llamada.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cs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Presione "ENTER" (INTRO) para que aparezca la imagen de la llamada entrante. </a:t>
            </a:r>
          </a:p>
          <a:p>
            <a:pPr marL="0" marR="0">
              <a:spcBef>
                <a:spcPts val="0"/>
              </a:spcBef>
              <a:spcAft>
                <a:spcPts val="0"/>
              </a:spcAft>
            </a:pPr>
            <a:endParaRPr lang="es-419" sz="1800" dirty="0">
              <a:solidFill>
                <a:srgbClr val="00000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Para atender las llamadas, toque "Accept" (Aceptar).</a:t>
            </a:r>
            <a:endParaRPr lang="es-419"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s-419" dirty="0"/>
          </a:p>
        </p:txBody>
      </p:sp>
    </p:spTree>
    <p:extLst>
      <p:ext uri="{BB962C8B-B14F-4D97-AF65-F5344CB8AC3E}">
        <p14:creationId xmlns:p14="http://schemas.microsoft.com/office/powerpoint/2010/main" val="13007154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Si desea enviar un mensaje de texto, utilizará la aplicación "Messages" (Mensajes). Para abrir la aplicación, tóquela en la pantalla de inicio.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la aplicación "Messages" (Mensajes) y, luego, haga clic en "ENTER" (INTRO) para que aparezca la imagen de dicha aplicación.</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Cuando abre la aplicación, puede ver sus conversaciones actuales.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Puede usar el cuadro de búsqueda para buscar todos sus mensajes de texto. Puede tocar el ícono "Compose" (Redactar) para comenzar una nueva conversación, o puede tocar una conversación actual para leer o enviar un mensaje nuevo y enviar una respuesta. </a:t>
            </a:r>
          </a:p>
          <a:p>
            <a:pPr marL="0" marR="0">
              <a:spcBef>
                <a:spcPts val="0"/>
              </a:spcBef>
              <a:spcAft>
                <a:spcPts val="0"/>
              </a:spcAft>
            </a:pPr>
            <a:endParaRPr lang="es-419"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estos elementos a medida que los analiza.</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Para crear una nueva conversación de mensajes de texto, toque el ícono "Compose" (Redactar).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Presione "ENTER" (INTRO) para que aparezca la siguiente imagen. </a:t>
            </a:r>
          </a:p>
          <a:p>
            <a:pPr marL="0" marR="0">
              <a:spcBef>
                <a:spcPts val="0"/>
              </a:spcBef>
              <a:spcAft>
                <a:spcPts val="0"/>
              </a:spcAft>
            </a:pPr>
            <a:endParaRPr lang="es-419"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Puede enviar un mensaje de texto a alguien escribiendo su número de teléfono celular en el campo “To” (para). O bien, si la persona está en sus contactos, puede comenzar a escribir su nombre. Una vez que aparezca el nombre de la persona, tóquelo para seleccionarlo.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Presione "ENTER" (INTRO) para que aparezca la siguiente imagen. </a:t>
            </a:r>
          </a:p>
          <a:p>
            <a:pPr marL="0" marR="0">
              <a:spcBef>
                <a:spcPts val="0"/>
              </a:spcBef>
              <a:spcAft>
                <a:spcPts val="0"/>
              </a:spcAft>
            </a:pPr>
            <a:endParaRPr lang="es-419"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Luego, escriba su mensaje y toque la flecha verde para enviarlo.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s-419" dirty="0"/>
          </a:p>
        </p:txBody>
      </p:sp>
    </p:spTree>
    <p:extLst>
      <p:ext uri="{BB962C8B-B14F-4D97-AF65-F5344CB8AC3E}">
        <p14:creationId xmlns:p14="http://schemas.microsoft.com/office/powerpoint/2010/main" val="47226833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Si desea enviar o leer un correo electrónico, usará la aplicación "Mail" (Correo). </a:t>
            </a:r>
          </a:p>
          <a:p>
            <a:pPr marL="0" marR="0">
              <a:spcBef>
                <a:spcPts val="0"/>
              </a:spcBef>
              <a:spcAft>
                <a:spcPts val="0"/>
              </a:spcAft>
            </a:pPr>
            <a:endParaRPr lang="es-419"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la aplicación "Mail" (Correo).</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Pero antes de que pueda recibir o enviar un correo electrónico, debe configurar su aplicación de correo para conectarse a una cuenta de correo electrónico. Para configurar una cuenta de correo electrónico desde la pantalla de inicio, toque "Settings" (Configuración).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la aplicación "Settings" (Configuración) y, luego, haga clic en "ENTER" (INTRO) para que aparezca la imagen de dicha aplicación.</a:t>
            </a:r>
          </a:p>
          <a:p>
            <a:pPr marL="0" marR="0">
              <a:spcBef>
                <a:spcPts val="0"/>
              </a:spcBef>
              <a:spcAft>
                <a:spcPts val="0"/>
              </a:spcAft>
            </a:pP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Luego, desplácese hacia abajo y toque "Mail" (Correo).</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solidFill>
                <a:schemeClr val="tx1"/>
              </a:solidFill>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Presione "ENTER" (INTRO) nuevamente para avanzar a la siguiente imagen.</a:t>
            </a:r>
          </a:p>
          <a:p>
            <a:pPr marL="0" marR="0">
              <a:spcBef>
                <a:spcPts val="0"/>
              </a:spcBef>
              <a:spcAft>
                <a:spcPts val="0"/>
              </a:spcAft>
            </a:pPr>
            <a:endParaRPr lang="es-419"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Y, luego, haga clic en "Accounts" (Cuentas). No seguiremos estos pasos, pero es útil saber que puede agregar una cuenta de correo electrónico de casi cualquier proveedor de correo electrónico utilizando la aplicación "Settings" (Configuración).</a:t>
            </a:r>
            <a:endParaRPr lang="es-419"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s-419" dirty="0"/>
          </a:p>
        </p:txBody>
      </p:sp>
    </p:spTree>
    <p:extLst>
      <p:ext uri="{BB962C8B-B14F-4D97-AF65-F5344CB8AC3E}">
        <p14:creationId xmlns:p14="http://schemas.microsoft.com/office/powerpoint/2010/main" val="40908407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Cuando quiera hacer una búsqueda en la web desde su teléfono, toque el ícono de Internet para iniciar un explorador web. En este ejemplo, el explorador web es Safari, que se incluye con el dispositivo de Apple. Esta aplicación funciona como un explorador web en una computadora. </a:t>
            </a:r>
          </a:p>
          <a:p>
            <a:pPr marL="0" marR="0">
              <a:spcBef>
                <a:spcPts val="0"/>
              </a:spcBef>
              <a:spcAft>
                <a:spcPts val="0"/>
              </a:spcAft>
            </a:pP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la aplicación "Safari" y, luego, haga clic en "ENTER" (INTRO) para que aparezca la imagen de dicha aplicación.</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En este ejemplo, podemos ver la página de inicio de la biblioteca. Puede hacer búsquedas en Internet o visitar un sitio web usando la barra de direcciones en la parte inferior. </a:t>
            </a:r>
          </a:p>
          <a:p>
            <a:pPr marL="0" marR="0">
              <a:spcBef>
                <a:spcPts val="0"/>
              </a:spcBef>
              <a:spcAft>
                <a:spcPts val="0"/>
              </a:spcAft>
            </a:pPr>
            <a:endParaRPr lang="es-419"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la barra de direcciones.</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Una vez que tenga una página web en el explorador, puede deslizar hacia arriba para desplazarse hacia abajo en la página.</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s-419" dirty="0"/>
          </a:p>
        </p:txBody>
      </p:sp>
    </p:spTree>
    <p:extLst>
      <p:ext uri="{BB962C8B-B14F-4D97-AF65-F5344CB8AC3E}">
        <p14:creationId xmlns:p14="http://schemas.microsoft.com/office/powerpoint/2010/main" val="19477073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Cuando desee tomar una fotografía o grabar un video, toque el ícono "Camera" (Cámara) para iniciar la aplicación de la cámara. </a:t>
            </a:r>
          </a:p>
          <a:p>
            <a:pPr marL="0" marR="0">
              <a:spcBef>
                <a:spcPts val="0"/>
              </a:spcBef>
              <a:spcAft>
                <a:spcPts val="0"/>
              </a:spcAft>
            </a:pP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la aplicación "Camera" (Cámara) y, luego, haga clic en "ENTER" (INTRO) para que aparezca la imagen de dicha aplicación.</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Para tomar una fotografía o un video, toque el botón con forma de círculo. </a:t>
            </a:r>
          </a:p>
          <a:p>
            <a:pPr marL="0" marR="0">
              <a:spcBef>
                <a:spcPts val="0"/>
              </a:spcBef>
              <a:spcAft>
                <a:spcPts val="0"/>
              </a:spcAft>
            </a:pPr>
            <a:endParaRPr lang="es-419"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Señale el botón.</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Puede desplazarse por este menú para cambiar entre los modos de cámara, incluidos los modos de video, retrato y panorama. </a:t>
            </a:r>
          </a:p>
          <a:p>
            <a:pPr marL="0" marR="0">
              <a:spcBef>
                <a:spcPts val="0"/>
              </a:spcBef>
              <a:spcAft>
                <a:spcPts val="0"/>
              </a:spcAft>
            </a:pPr>
            <a:endParaRPr lang="es-419"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estos elementos a medida que los analiza.</a:t>
            </a:r>
            <a:r>
              <a:rPr lang="es-419" sz="1800" dirty="0">
                <a:solidFill>
                  <a:schemeClr val="tx1"/>
                </a:solidFill>
                <a:effectLst/>
                <a:latin typeface="Times New Roman" panose="02020603050405020304" pitchFamily="18" charset="0"/>
                <a:ea typeface="Times New Roman" panose="02020603050405020304" pitchFamily="18" charset="0"/>
              </a:rPr>
              <a:t> </a:t>
            </a:r>
            <a:r>
              <a:rPr lang="es-419" sz="1800" dirty="0">
                <a:solidFill>
                  <a:srgbClr val="00B0F0"/>
                </a:solidFill>
                <a:effectLst/>
                <a:latin typeface="ATT Aleck Sans" panose="020B0503020203020204" pitchFamily="34" charset="0"/>
                <a:ea typeface="Times New Roman" panose="02020603050405020304" pitchFamily="18" charset="0"/>
              </a:rPr>
              <a:t>Luego, presione "ENTER" (INTRO) otra vez. </a:t>
            </a:r>
          </a:p>
          <a:p>
            <a:pPr marL="0" marR="0">
              <a:spcBef>
                <a:spcPts val="0"/>
              </a:spcBef>
              <a:spcAft>
                <a:spcPts val="0"/>
              </a:spcAft>
            </a:pP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Después de tomar una foto, puede hacer clic en el mosaico de la imagen pequeña para ver, editar y compartir la imagen, o para eliminar las fotos y los videos que tomó. </a:t>
            </a:r>
          </a:p>
          <a:p>
            <a:pPr marL="0" marR="0">
              <a:spcBef>
                <a:spcPts val="0"/>
              </a:spcBef>
              <a:spcAft>
                <a:spcPts val="0"/>
              </a:spcAft>
            </a:pPr>
            <a:endParaRPr lang="es-419"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estos elementos a medida que los analiza.</a:t>
            </a:r>
            <a:endParaRPr lang="es-419"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s-419" dirty="0"/>
          </a:p>
        </p:txBody>
      </p:sp>
    </p:spTree>
    <p:extLst>
      <p:ext uri="{BB962C8B-B14F-4D97-AF65-F5344CB8AC3E}">
        <p14:creationId xmlns:p14="http://schemas.microsoft.com/office/powerpoint/2010/main" val="20274532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Cuando desee encontrar una dirección u obtener indicaciones, toque el ícono "Maps" (Mapas) para iniciar esta aplicación.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la aplicación "Maps" (Mapas) y, luego, haga clic en "ENTER" (INTRO) para que aparezca la imagen de dicha aplicación.</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Para realizar una búsqueda, debe ingresar la ubicación en el cuadro "Search Maps" (Buscar mapas).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Presione "ENTER" (INTRO) de nuevo para que aparezca la ubicación.</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Una vez que tenga la ubicación en la pantalla, haga clic en el botón azul para obtener indicaciones para llegar a la ubicación.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Presione "ENTER" (INTRO) de nuevo para que aparezcan las indicaciones.</a:t>
            </a:r>
            <a:endParaRPr lang="es-419" sz="1800" dirty="0">
              <a:solidFill>
                <a:srgbClr val="00B0F0"/>
              </a:solidFill>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solidFill>
                <a:srgbClr val="00B0F0"/>
              </a:solidFill>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Desde allí, puede seleccionar las indicaciones para conducir, caminar, usar el transporte público y más.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estos elementos a medida que los analiza.</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Para obtener indicaciones en vivo similares a un GPS, debe tener un plan de datos y estar conectado a una red celular o de wifi. Es posible que también deba darle permiso a la aplicación para que esta vea su ubicación, o puede agregar la ubicación manualmente.</a:t>
            </a:r>
            <a:endParaRPr lang="es-419"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s-419" dirty="0"/>
          </a:p>
        </p:txBody>
      </p:sp>
    </p:spTree>
    <p:extLst>
      <p:ext uri="{BB962C8B-B14F-4D97-AF65-F5344CB8AC3E}">
        <p14:creationId xmlns:p14="http://schemas.microsoft.com/office/powerpoint/2010/main" val="28049629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b="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NOTA AL INSTRUCTOR: </a:t>
            </a:r>
            <a:r>
              <a:rPr lang="es-419" sz="1800" b="0" i="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Pregunte a los participantes: ¿Qué otras aplicaciones les podrían interesar? Pregúnteles qué aplicaciones conocen en estas categorías populares u otras que se les ocurran por su cuenta (por ejemplo, Spotify o Pandora para la música, Netflix o Hulu para la transmisión de video, etc.).</a:t>
            </a:r>
            <a:endParaRPr lang="es-419" sz="1800" b="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lang="es-419" sz="180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s-419" dirty="0"/>
          </a:p>
        </p:txBody>
      </p:sp>
    </p:spTree>
    <p:extLst>
      <p:ext uri="{BB962C8B-B14F-4D97-AF65-F5344CB8AC3E}">
        <p14:creationId xmlns:p14="http://schemas.microsoft.com/office/powerpoint/2010/main" val="21860681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Para agregar nuevas aplicaciones a un iPhone o iPad, toque el ícono "App Store" ubicado en la pantalla de inicio. </a:t>
            </a:r>
          </a:p>
          <a:p>
            <a:pPr marL="0" marR="0">
              <a:spcBef>
                <a:spcPts val="0"/>
              </a:spcBef>
              <a:spcAft>
                <a:spcPts val="0"/>
              </a:spcAft>
            </a:pPr>
            <a:endParaRPr lang="es-419"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la aplicación "App Store" y, luego, haga clic en "ENTER" (INTRO) para que aparezca la imagen de dicha aplicación.</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Cuando la "App Store" está abierta, puede buscar aplicaciones destacadas, juegos o una aplicación por nombre. </a:t>
            </a:r>
          </a:p>
          <a:p>
            <a:pPr marL="0" marR="0">
              <a:spcBef>
                <a:spcPts val="0"/>
              </a:spcBef>
              <a:spcAft>
                <a:spcPts val="0"/>
              </a:spcAft>
            </a:pPr>
            <a:endParaRPr lang="es-419" sz="1800" i="1"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estos elementos a medida que los analiza.</a:t>
            </a:r>
            <a:r>
              <a:rPr lang="es-419" sz="1800" dirty="0">
                <a:solidFill>
                  <a:schemeClr val="tx1"/>
                </a:solidFill>
                <a:effectLst/>
                <a:latin typeface="Times New Roman" panose="02020603050405020304" pitchFamily="18" charset="0"/>
                <a:ea typeface="Times New Roman" panose="02020603050405020304" pitchFamily="18" charset="0"/>
              </a:rPr>
              <a:t> </a:t>
            </a:r>
            <a:r>
              <a:rPr lang="es-419" sz="1800" dirty="0">
                <a:solidFill>
                  <a:srgbClr val="00B0F0"/>
                </a:solidFill>
                <a:effectLst/>
                <a:latin typeface="ATT Aleck Sans" panose="020B0503020203020204" pitchFamily="34" charset="0"/>
                <a:ea typeface="Times New Roman" panose="02020603050405020304" pitchFamily="18" charset="0"/>
              </a:rPr>
              <a:t>Luego, presione "ENTER" (INTRO) de nuevo para que aparezca la lista de resultados.</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Aquí podemos ver los resultados de una búsqueda de una aplicación de diccionario. Echemos un vistazo a la primera aplicación de la lista.</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Presione "ENTER" (INTRO) nuevamente para mostrar la pantalla de la aplicación.</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Si una aplicación tiene el botón "Get" (Obtener) en lugar de un precio, como en este ejemplo, significa que la aplicación es gratuita. Desde esta página, puede obtener más información sobre la aplicación, incluidas imágenes de vista previa y las opiniones de los clientes.</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Para instalar la aplicación, haga clic en el botón "Get" (Obtener) y siga los pasos de instalación.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Presione "ENTER" (INTRO) otra vez. </a:t>
            </a:r>
          </a:p>
          <a:p>
            <a:pPr marL="0" marR="0">
              <a:spcBef>
                <a:spcPts val="0"/>
              </a:spcBef>
              <a:spcAft>
                <a:spcPts val="0"/>
              </a:spcAft>
            </a:pPr>
            <a:endParaRPr lang="es-419"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Una vez que la aplicación se descarga, aparece en la pantalla de inicio.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Presione "ENTER" (INTRO) nuevamente para mostrar la pantalla con la opción de menú "Remove App" (Eliminar aplicación).</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Para eliminar una aplicación, toque y mantenga presionada la aplicación. Aparecerá un menú desde el que podrá eliminar la aplicación.</a:t>
            </a:r>
            <a:endParaRPr lang="es-419"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s-419" dirty="0"/>
          </a:p>
        </p:txBody>
      </p:sp>
    </p:spTree>
    <p:extLst>
      <p:ext uri="{BB962C8B-B14F-4D97-AF65-F5344CB8AC3E}">
        <p14:creationId xmlns:p14="http://schemas.microsoft.com/office/powerpoint/2010/main" val="29395388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a:t>
            </a:r>
            <a:r>
              <a:rPr lang="es-419" i="0" dirty="0"/>
              <a:t>: Dirija a los asistentes a la Actividad 2 en la página 2 de la Hoja de actividades. </a:t>
            </a:r>
          </a:p>
          <a:p>
            <a:endParaRPr lang="es-419" i="0" dirty="0"/>
          </a:p>
          <a:p>
            <a:pPr marL="0" marR="0" lvl="0" indent="0">
              <a:spcBef>
                <a:spcPts val="0"/>
              </a:spcBef>
              <a:spcAft>
                <a:spcPts val="0"/>
              </a:spcAft>
              <a:buFont typeface="+mj-lt"/>
              <a:buNone/>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s-419" dirty="0"/>
          </a:p>
        </p:txBody>
      </p:sp>
    </p:spTree>
    <p:extLst>
      <p:ext uri="{BB962C8B-B14F-4D97-AF65-F5344CB8AC3E}">
        <p14:creationId xmlns:p14="http://schemas.microsoft.com/office/powerpoint/2010/main" val="41229241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Para las primeras seis preguntas, pida a los alumnos que digan en voz alta las respuestas. Anímelos a usar el gesto de tocar para abrir cada una de las aplicaciones. Considere pedirle a un alumno que le muestre su pantalla para poder verificar si los alumnos lo están siguiendo y si están pudiendo abrir las aplicaciones apropiadas. </a:t>
            </a:r>
            <a:r>
              <a:rPr lang="es-419" sz="1800" i="0" dirty="0">
                <a:effectLst/>
                <a:latin typeface="Segoe UI" panose="020B0502040204020203" pitchFamily="34" charset="0"/>
              </a:rPr>
              <a:t>Anime a los alumnos que no tienen un dispositivo a responder usando la imagen de la Hoja de actividades. </a:t>
            </a:r>
            <a:endParaRPr lang="es-419" i="0" dirty="0"/>
          </a:p>
          <a:p>
            <a:endParaRPr lang="es-419" dirty="0"/>
          </a:p>
          <a:p>
            <a:pPr marL="0" marR="0">
              <a:spcBef>
                <a:spcPts val="0"/>
              </a:spcBef>
              <a:spcAft>
                <a:spcPts val="0"/>
              </a:spcAft>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¿Qué aplicación utiliza para:</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enviar un correo electrónico? ____________________________</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realizar una búsqueda en Internet?  ______________________</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enviar un mensaje de texto?  _____________________________</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grabar un video?  _________________________________________</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pPr>
            <a:r>
              <a:rPr lang="es-419" sz="1800" dirty="0">
                <a:effectLst/>
                <a:latin typeface="ATT Aleck Sans" panose="020B0503020203020204" pitchFamily="34" charset="0"/>
                <a:ea typeface="Calibri" panose="020F0502020204030204" pitchFamily="34" charset="0"/>
                <a:cs typeface="Times New Roman" panose="02020603050405020304" pitchFamily="18" charset="0"/>
              </a:rPr>
              <a:t>hacer una llamada telefónica?  ___________________________</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dirty="0"/>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¿Cómo regresa a la pantalla de inicio cuando tiene una aplicación abierta?</a:t>
            </a:r>
            <a:r>
              <a:rPr lang="es-419" sz="1200" dirty="0">
                <a:effectLst/>
                <a:latin typeface="Calibri" panose="020F0502020204030204" pitchFamily="34" charset="0"/>
                <a:ea typeface="Calibri" panose="020F0502020204030204" pitchFamily="34" charset="0"/>
                <a:cs typeface="Times New Roman" panose="02020603050405020304" pitchFamily="18" charset="0"/>
              </a:rPr>
              <a:t> _________________________</a:t>
            </a:r>
          </a:p>
          <a:p>
            <a:endParaRPr lang="es-419" dirty="0"/>
          </a:p>
          <a:p>
            <a:r>
              <a:rPr lang="es-419" sz="1200" dirty="0">
                <a:latin typeface="ATT Aleck Sans" panose="020B0503020203020204" pitchFamily="34" charset="0"/>
                <a:cs typeface="ATT Aleck Sans" panose="020B0503020203020204" pitchFamily="34" charset="0"/>
              </a:rPr>
              <a:t>Abra la aplicación de la cámara y tome una fotografía. Muestre al instructor la imagen que tomó. </a:t>
            </a:r>
          </a:p>
          <a:p>
            <a:endParaRPr lang="es-419" sz="1200" dirty="0">
              <a:latin typeface="ATT Aleck Sans" panose="020B0503020203020204" pitchFamily="34" charset="0"/>
              <a:cs typeface="ATT Aleck Sans" panose="020B0503020203020204" pitchFamily="34" charset="0"/>
            </a:endParaRPr>
          </a:p>
          <a:p>
            <a:r>
              <a:rPr lang="es-419" sz="1200" kern="1200" dirty="0">
                <a:solidFill>
                  <a:schemeClr val="tx1"/>
                </a:solidFill>
                <a:effectLst/>
                <a:latin typeface="+mn-lt"/>
                <a:ea typeface="+mn-ea"/>
                <a:cs typeface="+mn-cs"/>
              </a:rPr>
              <a:t>Abra el explorador y busque el sitio web de PLA Digital Learn https://www.digitallearn.org </a:t>
            </a:r>
            <a:r>
              <a:rPr lang="es-ES" sz="1200" kern="1200" dirty="0">
                <a:solidFill>
                  <a:schemeClr val="tx1"/>
                </a:solidFill>
                <a:effectLst/>
                <a:latin typeface="+mn-lt"/>
                <a:ea typeface="+mn-ea"/>
                <a:cs typeface="+mn-cs"/>
              </a:rPr>
              <a:t>Desplácese hacia el enlace Uso de un dispositivo móvil. </a:t>
            </a:r>
            <a:r>
              <a:rPr lang="es-419" sz="1200" kern="1200" dirty="0">
                <a:solidFill>
                  <a:schemeClr val="tx1"/>
                </a:solidFill>
                <a:effectLst/>
                <a:latin typeface="+mn-lt"/>
                <a:ea typeface="+mn-ea"/>
                <a:cs typeface="+mn-cs"/>
              </a:rPr>
              <a:t> Toque el enlace y muéstrele al instructor su pantalla. </a:t>
            </a:r>
            <a:endParaRPr lang="en-US" sz="1200" kern="1200" dirty="0">
              <a:solidFill>
                <a:schemeClr val="tx1"/>
              </a:solidFill>
              <a:effectLst/>
              <a:latin typeface="+mn-lt"/>
              <a:ea typeface="+mn-ea"/>
              <a:cs typeface="+mn-cs"/>
            </a:endParaRPr>
          </a:p>
          <a:p>
            <a:r>
              <a:rPr lang="es-419"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s-419" dirty="0"/>
          </a:p>
        </p:txBody>
      </p:sp>
    </p:spTree>
    <p:extLst>
      <p:ext uri="{BB962C8B-B14F-4D97-AF65-F5344CB8AC3E}">
        <p14:creationId xmlns:p14="http://schemas.microsoft.com/office/powerpoint/2010/main" val="1970631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Los dispositivos móviles deben estar conectados a una red celular o inalámbrica para acceder a Internet y hacer llamadas. Para conectar su teléfono a una red celular, debe tener un plan de servicio con su proveedor de telefonía móvil. Si tiene un plan de telefonía móvil, su teléfono se conectará a la red automáticamente en todos los lugares donde su plan tenga cobertura. Sabrá que está conectado a la red celular cuando vea el símbolo de la señal del teléfono celular para mostrar la fuerza de la conexión. El número de barras de la conexión celular le permite saber qué tan fuerte es la señal.</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Otra forma de conectar su teléfono o tableta a Internet es conectarse a una red wifi. Todos los teléfonos inteligentes y las tabletas pueden conectarse a Internet mediante wifi.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Muchos negocios, bibliotecas y otros lugares públicos ofrecen una conexión wifi gratis. Puede usar estas redes públicas de wifi mientras visita dichos lugares. A veces, es posible que necesite una contraseña para acceder a la red.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Si desea conectar su iPhone o iPad a una red wifi en su hogar, deberá registrarse con un proveedor de servicios de Internet (ISP). </a:t>
            </a:r>
            <a:endParaRPr lang="es-419"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s-419" dirty="0"/>
          </a:p>
        </p:txBody>
      </p:sp>
    </p:spTree>
    <p:extLst>
      <p:ext uri="{BB962C8B-B14F-4D97-AF65-F5344CB8AC3E}">
        <p14:creationId xmlns:p14="http://schemas.microsoft.com/office/powerpoint/2010/main" val="36075537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200" i="1" kern="1200" dirty="0">
                <a:effectLst/>
                <a:latin typeface="Calibri" panose="020F0502020204030204" pitchFamily="34" charset="0"/>
                <a:ea typeface="MS PGothic" panose="020B0600070205080204" pitchFamily="34" charset="-128"/>
                <a:cs typeface="Calibri" panose="020F0502020204030204" pitchFamily="34" charset="0"/>
              </a:rPr>
              <a:t>NOTA AL INSTRUCTOR: </a:t>
            </a:r>
            <a:r>
              <a:rPr lang="es-419" sz="1200" i="0" kern="1200" dirty="0">
                <a:effectLst/>
                <a:latin typeface="Calibri" panose="020F0502020204030204" pitchFamily="34" charset="0"/>
                <a:ea typeface="MS PGothic" panose="020B0600070205080204" pitchFamily="34" charset="-128"/>
                <a:cs typeface="Calibri" panose="020F0502020204030204" pitchFamily="34" charset="0"/>
              </a:rPr>
              <a:t>Edite esta diapositiva para agregar un cuadro de texto con información sobre la red wifi en su ubicación, para que los alumnos se conecten. </a:t>
            </a:r>
          </a:p>
          <a:p>
            <a:pPr marL="0" marR="0">
              <a:lnSpc>
                <a:spcPct val="107000"/>
              </a:lnSpc>
              <a:spcBef>
                <a:spcPts val="0"/>
              </a:spcBef>
              <a:spcAft>
                <a:spcPts val="800"/>
              </a:spcAft>
            </a:pPr>
            <a:endParaRPr lang="es-419" sz="1200" kern="1200" dirty="0">
              <a:effectLst/>
              <a:latin typeface="Calibri" panose="020F0502020204030204" pitchFamily="34" charset="0"/>
              <a:ea typeface="MS PGothic" panose="020B0600070205080204" pitchFamily="34" charset="-128"/>
              <a:cs typeface="Calibri" panose="020F0502020204030204" pitchFamily="34"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Si desea conectarse a wifi, haga clic en "Settings" (Configuración) en la pantalla de inicio.</a:t>
            </a:r>
            <a:r>
              <a:rPr lang="es-419" sz="1800" dirty="0">
                <a:solidFill>
                  <a:srgbClr val="00B0F0"/>
                </a:solidFill>
                <a:effectLst/>
                <a:latin typeface="ATT Aleck Sans" panose="020B0503020203020204" pitchFamily="34" charset="0"/>
                <a:ea typeface="Times New Roman" panose="02020603050405020304" pitchFamily="18" charset="0"/>
              </a:rPr>
              <a:t> </a:t>
            </a:r>
          </a:p>
          <a:p>
            <a:pPr marL="0" marR="0">
              <a:spcBef>
                <a:spcPts val="0"/>
              </a:spcBef>
              <a:spcAft>
                <a:spcPts val="0"/>
              </a:spcAft>
            </a:pPr>
            <a:endParaRPr lang="es-419"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Señale la aplicación "Settings" (Configuración) y, luego, haga clic en "ENTER" (INTRO) para que aparezca la imagen de dicha aplicación.</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Luego, toque "Wi-Fi".</a:t>
            </a:r>
            <a:r>
              <a:rPr lang="es-419" sz="1800" dirty="0">
                <a:solidFill>
                  <a:srgbClr val="00B0F0"/>
                </a:solidFill>
                <a:effectLst/>
                <a:latin typeface="ATT Aleck Sans" panose="020B0503020203020204" pitchFamily="34" charset="0"/>
                <a:ea typeface="Times New Roman" panose="02020603050405020304" pitchFamily="18" charset="0"/>
              </a:rPr>
              <a:t> </a:t>
            </a:r>
          </a:p>
          <a:p>
            <a:pPr marL="0" marR="0">
              <a:spcBef>
                <a:spcPts val="0"/>
              </a:spcBef>
              <a:spcAft>
                <a:spcPts val="0"/>
              </a:spcAft>
            </a:pPr>
            <a:endParaRPr lang="es-419"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Señale "Wi-Fi" en la imagen.</a:t>
            </a:r>
            <a:r>
              <a:rPr lang="es-419" sz="1800" dirty="0">
                <a:solidFill>
                  <a:schemeClr val="tx1"/>
                </a:solidFill>
                <a:effectLst/>
                <a:latin typeface="Times New Roman" panose="02020603050405020304" pitchFamily="18" charset="0"/>
                <a:ea typeface="Times New Roman" panose="02020603050405020304" pitchFamily="18" charset="0"/>
              </a:rPr>
              <a:t> Luego, p</a:t>
            </a:r>
            <a:r>
              <a:rPr lang="es-419" sz="1800" dirty="0">
                <a:solidFill>
                  <a:srgbClr val="00B0F0"/>
                </a:solidFill>
                <a:effectLst/>
                <a:latin typeface="ATT Aleck Sans" panose="020B0503020203020204" pitchFamily="34" charset="0"/>
                <a:ea typeface="Times New Roman" panose="02020603050405020304" pitchFamily="18" charset="0"/>
              </a:rPr>
              <a:t>resione "ENTER" (INTRO) nuevamente para que aparezca la siguiente pantalla. </a:t>
            </a:r>
          </a:p>
          <a:p>
            <a:pPr marL="0" marR="0">
              <a:spcBef>
                <a:spcPts val="0"/>
              </a:spcBef>
              <a:spcAft>
                <a:spcPts val="0"/>
              </a:spcAft>
            </a:pP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Se mostrará una lista de las redes wifi cercanas. Las redes con un ícono de candado requieren una contraseña. Las redes sin un ícono de candado son públicas y no necesitan una contraseña. Algunas redes públicas pueden pedirle que acepte un acuerdo antes de permitirle conectar su dispositivo.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Una vez que esté conectado a la red wifi, verá el ícono de wifi en la barra de estado en la parte superior de su dispositivo. </a:t>
            </a:r>
          </a:p>
          <a:p>
            <a:pPr marL="0" marR="0">
              <a:spcBef>
                <a:spcPts val="0"/>
              </a:spcBef>
              <a:spcAft>
                <a:spcPts val="0"/>
              </a:spcAft>
            </a:pPr>
            <a:endParaRPr lang="es-419" sz="1800" i="1" dirty="0">
              <a:solidFill>
                <a:srgbClr val="00000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Señale el ícono de wifi en la barra de estado.</a:t>
            </a:r>
            <a:endParaRPr lang="es-419"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s-419" dirty="0"/>
          </a:p>
        </p:txBody>
      </p:sp>
    </p:spTree>
    <p:extLst>
      <p:ext uri="{BB962C8B-B14F-4D97-AF65-F5344CB8AC3E}">
        <p14:creationId xmlns:p14="http://schemas.microsoft.com/office/powerpoint/2010/main" val="40297112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Para mantener su información segura cuando se conecta a wifi, siga estos consejos de seguridad para redes wifi.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ver la viñeta 1.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Asegúrese de confiar en la red pública antes de conectarse a ella. ¿Sabe quién configuró la red?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ver la viñeta 2.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Haga lo posible por no enviar información privada a través de redes wifi públicas.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ver la viñeta 3.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Si envía información personal, asegúrese de que el sitio web sea seguro y comience con </a:t>
            </a:r>
            <a:r>
              <a:rPr lang="es-419" sz="1800" i="1" dirty="0">
                <a:effectLst/>
                <a:latin typeface="ATT Aleck Sans" panose="020B0503020203020204" pitchFamily="34" charset="0"/>
                <a:ea typeface="Times New Roman" panose="02020603050405020304" pitchFamily="18" charset="0"/>
                <a:cs typeface="Times New Roman" panose="02020603050405020304" pitchFamily="18" charset="0"/>
              </a:rPr>
              <a:t>https</a:t>
            </a: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ver la viñeta 4.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Configure una contraseña para su red doméstica para evitar que los intrusos accedan a ella.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b="1"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endParaRPr lang="es-419" b="0" dirty="0"/>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s-419" dirty="0"/>
          </a:p>
        </p:txBody>
      </p:sp>
    </p:spTree>
    <p:extLst>
      <p:ext uri="{BB962C8B-B14F-4D97-AF65-F5344CB8AC3E}">
        <p14:creationId xmlns:p14="http://schemas.microsoft.com/office/powerpoint/2010/main" val="13668574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Dirija a los asistentes a la Actividad 3 en la página 3 de la Hoja de actividades. </a:t>
            </a:r>
          </a:p>
          <a:p>
            <a:endParaRPr lang="es-419" i="0" dirty="0"/>
          </a:p>
          <a:p>
            <a:pPr marL="0" marR="0" lvl="0" indent="0">
              <a:spcBef>
                <a:spcPts val="0"/>
              </a:spcBef>
              <a:spcAft>
                <a:spcPts val="0"/>
              </a:spcAft>
              <a:buFont typeface="+mj-lt"/>
              <a:buNone/>
            </a:pPr>
            <a:endParaRPr lang="es-419" sz="1800"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s-419" dirty="0"/>
          </a:p>
        </p:txBody>
      </p:sp>
    </p:spTree>
    <p:extLst>
      <p:ext uri="{BB962C8B-B14F-4D97-AF65-F5344CB8AC3E}">
        <p14:creationId xmlns:p14="http://schemas.microsoft.com/office/powerpoint/2010/main" val="40019227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i="0" dirty="0">
                <a:solidFill>
                  <a:srgbClr val="00B0F0"/>
                </a:solidFill>
                <a:effectLst/>
                <a:latin typeface="ATT Aleck Sans" panose="020B0503020203020204" pitchFamily="34" charset="0"/>
                <a:ea typeface="Times New Roman" panose="02020603050405020304" pitchFamily="18" charset="0"/>
              </a:rPr>
              <a:t>Verifique las opciones de redes wifi públicas y seguras usando su propio dispositivo. Utilice esta información para analizar las respuestas de los alumnos sobre qué redes son seguras y cuáles son públicas. Recuerde: las redes que tienen un ícono de candado son seguras y requieren una contraseña. Las redes que no tienen un ícono de candado son públicas y no requieren una contraseña. </a:t>
            </a:r>
            <a:endParaRPr lang="es-419" sz="1800" i="0" dirty="0">
              <a:effectLst/>
              <a:latin typeface="Times New Roman" panose="02020603050405020304" pitchFamily="18"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0" dirty="0">
              <a:solidFill>
                <a:srgbClr val="00B0F0"/>
              </a:solidFill>
              <a:effectLst/>
              <a:latin typeface="ATT Aleck Sans" panose="020B0503020203020204" pitchFamily="34" charset="0"/>
              <a:ea typeface="Times New Roman" panose="02020603050405020304" pitchFamily="18" charset="0"/>
            </a:endParaRPr>
          </a:p>
          <a:p>
            <a:pPr marL="0" marR="0">
              <a:lnSpc>
                <a:spcPct val="107000"/>
              </a:lnSpc>
              <a:spcBef>
                <a:spcPts val="0"/>
              </a:spcBef>
              <a:spcAft>
                <a:spcPts val="800"/>
              </a:spcAft>
            </a:pPr>
            <a:r>
              <a:rPr lang="es-419" sz="1800" i="0" dirty="0">
                <a:effectLst/>
                <a:latin typeface="Calibri" panose="020F0502020204030204" pitchFamily="34" charset="0"/>
                <a:ea typeface="Calibri" panose="020F0502020204030204" pitchFamily="34" charset="0"/>
                <a:cs typeface="Times New Roman" panose="02020603050405020304" pitchFamily="18" charset="0"/>
              </a:rPr>
              <a:t>Si un alumno no tiene un dispositivo propio, puede usar la imagen en la Hoja de actividades para escribir una red segura y una red pública.</a:t>
            </a:r>
          </a:p>
          <a:p>
            <a:pPr marL="0" marR="0">
              <a:lnSpc>
                <a:spcPct val="107000"/>
              </a:lnSpc>
              <a:spcBef>
                <a:spcPts val="0"/>
              </a:spcBef>
              <a:spcAft>
                <a:spcPts val="800"/>
              </a:spcAft>
            </a:pPr>
            <a:r>
              <a:rPr lang="es-419" sz="1800" i="0" kern="1200" dirty="0">
                <a:effectLst/>
                <a:latin typeface="Calibri" panose="020F0502020204030204" pitchFamily="34" charset="0"/>
                <a:ea typeface="MS PGothic" panose="020B0600070205080204" pitchFamily="34" charset="-128"/>
                <a:cs typeface="Calibri" panose="020F0502020204030204" pitchFamily="34" charset="0"/>
              </a:rPr>
              <a:t> </a:t>
            </a:r>
            <a:endParaRPr lang="es-419" sz="1800" i="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1" dirty="0">
              <a:effectLst/>
              <a:latin typeface="Times New Roman" panose="02020603050405020304" pitchFamily="18" charset="0"/>
              <a:ea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s-419" dirty="0"/>
          </a:p>
        </p:txBody>
      </p:sp>
    </p:spTree>
    <p:extLst>
      <p:ext uri="{BB962C8B-B14F-4D97-AF65-F5344CB8AC3E}">
        <p14:creationId xmlns:p14="http://schemas.microsoft.com/office/powerpoint/2010/main" val="32592399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Analice las preguntas sobre la situación de uso de una red wifi en una cafetería.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Usted se está relajando en una cafetería. Desea conectarse a wifi y realizar algunas tareas personales en su teléfono inteligente. En su teléfono, verá una lista de redes wifi. ¿A cuál se conectaría? ¿Por qué o por qué no? </a:t>
            </a:r>
          </a:p>
          <a:p>
            <a:pPr marL="0" marR="0">
              <a:spcBef>
                <a:spcPts val="0"/>
              </a:spcBef>
              <a:spcAft>
                <a:spcPts val="0"/>
              </a:spcAft>
            </a:pP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b="1" dirty="0">
                <a:solidFill>
                  <a:srgbClr val="00B0F0"/>
                </a:solidFill>
                <a:effectLst/>
                <a:latin typeface="ATT Aleck Sans" panose="020B0503020203020204" pitchFamily="34" charset="0"/>
                <a:ea typeface="Times New Roman" panose="02020603050405020304" pitchFamily="18" charset="0"/>
              </a:rPr>
              <a:t>Respuesta:</a:t>
            </a:r>
            <a:r>
              <a:rPr lang="es-419" sz="1800" dirty="0">
                <a:solidFill>
                  <a:srgbClr val="00B0F0"/>
                </a:solidFill>
                <a:effectLst/>
                <a:latin typeface="ATT Aleck Sans" panose="020B0503020203020204" pitchFamily="34" charset="0"/>
                <a:ea typeface="Times New Roman" panose="02020603050405020304" pitchFamily="18" charset="0"/>
              </a:rPr>
              <a:t> Debería usar la red wifi pública "CoffeeRoasters Public" porque es gratis, pero debería tener cuidado con las tareas personales que realiza.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0000"/>
                </a:solidFill>
                <a:effectLst/>
                <a:latin typeface="ATT Aleck Sans" panose="020B0503020203020204" pitchFamily="34" charset="0"/>
                <a:ea typeface="Times New Roman" panose="02020603050405020304" pitchFamily="18" charset="0"/>
              </a:rPr>
              <a:t>Usted desea realizar tareas de banca en línea en la cafetería. ¿Es una buena idea hacerlo en la red wifi a la que está conectado? ¿Por qué o por qué no? </a:t>
            </a:r>
          </a:p>
          <a:p>
            <a:pPr marL="0" marR="0">
              <a:spcBef>
                <a:spcPts val="0"/>
              </a:spcBef>
              <a:spcAft>
                <a:spcPts val="0"/>
              </a:spcAft>
            </a:pP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b="1" dirty="0">
                <a:solidFill>
                  <a:srgbClr val="00B0F0"/>
                </a:solidFill>
                <a:effectLst/>
                <a:latin typeface="ATT Aleck Sans" panose="020B0503020203020204" pitchFamily="34" charset="0"/>
                <a:ea typeface="Times New Roman" panose="02020603050405020304" pitchFamily="18" charset="0"/>
              </a:rPr>
              <a:t>Respuesta:</a:t>
            </a:r>
            <a:r>
              <a:rPr lang="es-419" sz="1800" dirty="0">
                <a:solidFill>
                  <a:srgbClr val="00B0F0"/>
                </a:solidFill>
                <a:effectLst/>
                <a:latin typeface="ATT Aleck Sans" panose="020B0503020203020204" pitchFamily="34" charset="0"/>
                <a:ea typeface="Times New Roman" panose="02020603050405020304" pitchFamily="18" charset="0"/>
              </a:rPr>
              <a:t> Es una mala idea hacer operaciones bancarias en una red pública. Lo mejor es esperar para realizar operaciones bancarias en una red privada en la que conozca y confíe en la persona que configuró la red.</a:t>
            </a:r>
            <a:endParaRPr lang="es-419" sz="1800" dirty="0">
              <a:effectLst/>
              <a:latin typeface="Times New Roman" panose="02020603050405020304" pitchFamily="18" charset="0"/>
              <a:ea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s-419" dirty="0"/>
          </a:p>
        </p:txBody>
      </p:sp>
    </p:spTree>
    <p:extLst>
      <p:ext uri="{BB962C8B-B14F-4D97-AF65-F5344CB8AC3E}">
        <p14:creationId xmlns:p14="http://schemas.microsoft.com/office/powerpoint/2010/main" val="10059447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En la aplicación "Settings" (Configuración)... </a:t>
            </a:r>
          </a:p>
          <a:p>
            <a:pPr marL="0" marR="0">
              <a:spcBef>
                <a:spcPts val="0"/>
              </a:spcBef>
              <a:spcAft>
                <a:spcPts val="0"/>
              </a:spcAft>
            </a:pPr>
            <a:endParaRPr lang="es-419"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Presione "ENTER" (INTRO) para que aparezca la siguiente imagen. </a:t>
            </a:r>
          </a:p>
          <a:p>
            <a:pPr marL="0" marR="0">
              <a:spcBef>
                <a:spcPts val="0"/>
              </a:spcBef>
              <a:spcAft>
                <a:spcPts val="0"/>
              </a:spcAft>
            </a:pPr>
            <a:endParaRPr lang="es-419"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…puede ver y cambiar la configuración de su dispositivo móvil, incluidas las funciones de accesibilidad, las preferencias biométricas y de seguridad, las actualizaciones de software y más.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lnSpc>
                <a:spcPct val="107000"/>
              </a:lnSpc>
              <a:spcBef>
                <a:spcPts val="0"/>
              </a:spcBef>
              <a:spcAft>
                <a:spcPts val="800"/>
              </a:spcAft>
            </a:pPr>
            <a:endParaRPr lang="es-419" i="1" dirty="0"/>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s-419" dirty="0"/>
          </a:p>
        </p:txBody>
      </p:sp>
    </p:spTree>
    <p:extLst>
      <p:ext uri="{BB962C8B-B14F-4D97-AF65-F5344CB8AC3E}">
        <p14:creationId xmlns:p14="http://schemas.microsoft.com/office/powerpoint/2010/main" val="15663893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Dirija un breve debate con los alumnos: ¿Qué método está usando para bloquear y desbloquear su teléfono?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b="1" dirty="0">
                <a:solidFill>
                  <a:srgbClr val="00B0F0"/>
                </a:solidFill>
                <a:effectLst/>
                <a:latin typeface="ATT Aleck Sans" panose="020B0503020203020204" pitchFamily="34" charset="0"/>
                <a:ea typeface="Times New Roman" panose="02020603050405020304" pitchFamily="18" charset="0"/>
              </a:rPr>
              <a:t>Métodos posibles: </a:t>
            </a:r>
            <a:r>
              <a:rPr lang="es-419" sz="1800" dirty="0">
                <a:solidFill>
                  <a:srgbClr val="00B0F0"/>
                </a:solidFill>
                <a:effectLst/>
                <a:latin typeface="ATT Aleck Sans" panose="020B0503020203020204" pitchFamily="34" charset="0"/>
                <a:ea typeface="Times New Roman" panose="02020603050405020304" pitchFamily="18" charset="0"/>
              </a:rPr>
              <a:t>PIN, código de acceso, reconocimiento facial, escaneo del iris o huella digital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Los dispositivos móviles vienen con configuraciones para ayudar a proteger su dispositivo y su información. Una de las cosas más importantes que puede hacer es configurar un número de identificación personal (PIN) o un código de acceso para acceder y usar su dispositivo móvil. Esto ayudará a proteger los datos almacenados en su dispositivo en caso de pérdida o robo. Cada vez que encienda su dispositivo o active la pantalla, verá un mensaje para desbloquearlo.</a:t>
            </a:r>
            <a:endParaRPr lang="es-419" sz="1800" dirty="0">
              <a:effectLst/>
              <a:latin typeface="Times New Roman" panose="02020603050405020304" pitchFamily="18" charset="0"/>
              <a:ea typeface="Times New Roman" panose="02020603050405020304" pitchFamily="18" charset="0"/>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s-419" dirty="0"/>
          </a:p>
        </p:txBody>
      </p:sp>
    </p:spTree>
    <p:extLst>
      <p:ext uri="{BB962C8B-B14F-4D97-AF65-F5344CB8AC3E}">
        <p14:creationId xmlns:p14="http://schemas.microsoft.com/office/powerpoint/2010/main" val="23348463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Para establecer un PIN o un código de acceso, toque "Settings" (Configuración).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Luego, busque la opción "Face ID &amp; Passcode" (Reconocimiento facial y código de acceso).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de nuevo para que aparezca la siguiente pantalla.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Encontrará las opciones allí.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También puede desbloquear su teléfono usando el reconocimiento facial, el escaneo del iris o, en algunos modelos, la huella digital. Deberá seguir las indicaciones para almacenar esa información en su configuración antes de poder habilitar esta función.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Recomiende a los alumnos que exploren estas funciones por su cuenta después del taller. El Folleto del alumno incluye esta recomendación.</a:t>
            </a:r>
            <a:endParaRPr lang="es-419" sz="1800" dirty="0">
              <a:effectLst/>
              <a:latin typeface="Times New Roman" panose="02020603050405020304" pitchFamily="18" charset="0"/>
              <a:ea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s-419" dirty="0"/>
          </a:p>
        </p:txBody>
      </p:sp>
    </p:spTree>
    <p:extLst>
      <p:ext uri="{BB962C8B-B14F-4D97-AF65-F5344CB8AC3E}">
        <p14:creationId xmlns:p14="http://schemas.microsoft.com/office/powerpoint/2010/main" val="13937633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Muchas aplicaciones en los dispositivos móviles tienen actualizaciones periódicas. A veces, las actualizaciones tienen nuevas funciones, pero lo más importante es que corrigen errores y problemas, y aumentan la seguridad.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Puede ver la configuración sobre las actualizaciones de la aplicación y el sistema operativo ingresando a "Settings" (Configuración)...</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...luego, a “General”…</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 </a:t>
            </a:r>
          </a:p>
          <a:p>
            <a:pPr marL="0" marR="0">
              <a:spcBef>
                <a:spcPts val="0"/>
              </a:spcBef>
              <a:spcAft>
                <a:spcPts val="0"/>
              </a:spcAft>
            </a:pP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…y, luego, a "Software Update" (Actualización de software). Podrá ver si hay actualizaciones de software para instalar. Si las hay, puede seguir las indicaciones que aparecen en la pantalla para instalar las actualizaciones.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s-419" dirty="0"/>
          </a:p>
        </p:txBody>
      </p:sp>
    </p:spTree>
    <p:extLst>
      <p:ext uri="{BB962C8B-B14F-4D97-AF65-F5344CB8AC3E}">
        <p14:creationId xmlns:p14="http://schemas.microsoft.com/office/powerpoint/2010/main" val="321141523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La configuración de privacidad también es importante para los dispositivos móviles. Usando la configuración de privacidad de su teléfono, puede decidir qué aplicaciones tienen acceso a la información y los datos almacenados en su dispositivo, como su ubicación, las fotos y el micrófono.</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Para acceder a la configuración de privacidad, toque el ícono "Settings" (Configuración).</a:t>
            </a:r>
          </a:p>
          <a:p>
            <a:pPr marL="0" marR="0">
              <a:spcBef>
                <a:spcPts val="0"/>
              </a:spcBef>
              <a:spcAft>
                <a:spcPts val="0"/>
              </a:spcAft>
            </a:pP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Luego, desplácese hacia abajo y toque "Privacy" (Privacidad).</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 </a:t>
            </a:r>
          </a:p>
          <a:p>
            <a:pPr marL="0" marR="0">
              <a:spcBef>
                <a:spcPts val="0"/>
              </a:spcBef>
              <a:spcAft>
                <a:spcPts val="0"/>
              </a:spcAft>
            </a:pPr>
            <a:endParaRPr lang="es-419" sz="1800" dirty="0">
              <a:solidFill>
                <a:srgbClr val="00B0F0"/>
              </a:solidFill>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Puede ajustar la configuración de "Location Services" (Servicios de localización) y "Tracking" (Seguimiento). Además, puede cambiar qué aplicaciones pueden tener acceso a funciones específicas en su teléfono, como a los contactos, las fotos, el micrófono, la cámara y más.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Recomiende a los alumnos que exploren estas funciones por su cuenta después del taller. El Folleto del alumno incluye esta recomendación. </a:t>
            </a:r>
            <a:endParaRPr lang="es-419"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s-419" dirty="0"/>
          </a:p>
        </p:txBody>
      </p:sp>
    </p:spTree>
    <p:extLst>
      <p:ext uri="{BB962C8B-B14F-4D97-AF65-F5344CB8AC3E}">
        <p14:creationId xmlns:p14="http://schemas.microsoft.com/office/powerpoint/2010/main" val="15544240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La configuración de accesibilidad en su dispositivo móvil puede ayudarle a personalizar su teléfono para satisfacer sus necesidades visuales, físicas, de movimiento o auditivas. Para encontrar las funciones de accesibilidad, toque "Settings" (Configuración).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Luego, desplácese hacia abajo en la página y toque "Accessibility" (Accesibilidad).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a:t>
            </a:r>
          </a:p>
          <a:p>
            <a:pPr marL="0" marR="0">
              <a:spcBef>
                <a:spcPts val="0"/>
              </a:spcBef>
              <a:spcAft>
                <a:spcPts val="0"/>
              </a:spcAft>
            </a:pPr>
            <a:endParaRPr lang="es-419" sz="1800" dirty="0">
              <a:solidFill>
                <a:srgbClr val="00B0F0"/>
              </a:solidFill>
              <a:effectLst/>
              <a:latin typeface="ATT Aleck Sans" panose="020B0503020203020204" pitchFamily="34" charset="0"/>
              <a:ea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kern="1200" dirty="0">
                <a:solidFill>
                  <a:schemeClr val="tx1"/>
                </a:solidFill>
                <a:effectLst/>
                <a:latin typeface="+mn-lt"/>
                <a:ea typeface="+mn-ea"/>
                <a:cs typeface="+mn-cs"/>
              </a:rPr>
              <a:t>NOTA AL INSTRUCTOR: Presione "ENTER" (INTRO) para que aparezcan ejemplos.</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Las características comunes para explorar son el asistente de voz para obtener orientación hablada para navegar por el dispositivo sin necesidad de ver la pantalla; cambiar el tamaño del texto, el contraste y el color de la pantalla; ajustar la configuración de audio; y mejorar o cambiar las interacciones táctiles.</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Recomiende a los alumnos que exploren estas funciones por su cuenta después del taller. El Folleto del alumno incluye esta recomendación. </a:t>
            </a:r>
            <a:endParaRPr lang="es-419" sz="1800" dirty="0">
              <a:effectLst/>
              <a:latin typeface="Times New Roman" panose="02020603050405020304" pitchFamily="18" charset="0"/>
              <a:ea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s-419" dirty="0"/>
          </a:p>
        </p:txBody>
      </p:sp>
    </p:spTree>
    <p:extLst>
      <p:ext uri="{BB962C8B-B14F-4D97-AF65-F5344CB8AC3E}">
        <p14:creationId xmlns:p14="http://schemas.microsoft.com/office/powerpoint/2010/main" val="355420574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i="1" dirty="0"/>
              <a:t>NOTA AL INSTRUCTOR: </a:t>
            </a:r>
            <a:r>
              <a:rPr lang="es-419" i="0" dirty="0"/>
              <a:t>Dirija a los asistentes a la Actividad 4 en la página 4 de la Hoja de actividades. </a:t>
            </a: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s-419" dirty="0"/>
          </a:p>
        </p:txBody>
      </p:sp>
    </p:spTree>
    <p:extLst>
      <p:ext uri="{BB962C8B-B14F-4D97-AF65-F5344CB8AC3E}">
        <p14:creationId xmlns:p14="http://schemas.microsoft.com/office/powerpoint/2010/main" val="326799981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spcBef>
                <a:spcPts val="0"/>
              </a:spcBef>
              <a:spcAft>
                <a:spcPts val="0"/>
              </a:spcAft>
              <a:buFont typeface="+mj-lt"/>
              <a:buNone/>
            </a:pPr>
            <a:r>
              <a:rPr lang="es-419" sz="1200" i="1" dirty="0">
                <a:solidFill>
                  <a:srgbClr val="000000"/>
                </a:solidFill>
                <a:effectLst/>
                <a:latin typeface="Calibri" panose="020F0502020204030204" pitchFamily="34" charset="0"/>
                <a:ea typeface="Calibri" panose="020F0502020204030204" pitchFamily="34" charset="0"/>
              </a:rPr>
              <a:t>NOTA AL INSTRUCTOR: </a:t>
            </a:r>
            <a:r>
              <a:rPr lang="es-419" sz="1200" i="0" dirty="0">
                <a:solidFill>
                  <a:srgbClr val="000000"/>
                </a:solidFill>
                <a:effectLst/>
                <a:latin typeface="Calibri" panose="020F0502020204030204" pitchFamily="34" charset="0"/>
                <a:ea typeface="Calibri" panose="020F0502020204030204" pitchFamily="34" charset="0"/>
              </a:rPr>
              <a:t>Cuando los alumnos hayan completado la actividad, dirija un debate sobre lo que se les ocurrió.</a:t>
            </a:r>
          </a:p>
          <a:p>
            <a:pPr marL="0" marR="0" lvl="0" indent="0">
              <a:spcBef>
                <a:spcPts val="0"/>
              </a:spcBef>
              <a:spcAft>
                <a:spcPts val="0"/>
              </a:spcAft>
              <a:buFont typeface="+mj-lt"/>
              <a:buNone/>
            </a:pPr>
            <a:endParaRPr lang="es-419" sz="1200" i="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¿Cuál de estas aplicaciones parece más confiable? ¿Cómo lo sabe?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b="1" dirty="0">
                <a:solidFill>
                  <a:srgbClr val="00B0F0"/>
                </a:solidFill>
                <a:effectLst/>
                <a:latin typeface="ATT Aleck Sans" panose="020B0503020203020204" pitchFamily="34" charset="0"/>
                <a:ea typeface="Times New Roman" panose="02020603050405020304" pitchFamily="18" charset="0"/>
              </a:rPr>
              <a:t>Respuesta:</a:t>
            </a:r>
            <a:r>
              <a:rPr lang="es-419" sz="1800" dirty="0">
                <a:solidFill>
                  <a:srgbClr val="00B0F0"/>
                </a:solidFill>
                <a:effectLst/>
                <a:latin typeface="ATT Aleck Sans" panose="020B0503020203020204" pitchFamily="34" charset="0"/>
                <a:ea typeface="Times New Roman" panose="02020603050405020304" pitchFamily="18" charset="0"/>
              </a:rPr>
              <a:t> La segunda (a la derecha) es la más confiable. En la primera aplicación, las opiniones promedian 1.5. Las opiniones señalan problemas con el inicio de sesión. La segunda aplicación tiene muy buenas opiniones y ha recibido el premio Editor's Choice. También indica que puede hacer compras dentro de la aplicación (esta información aumenta la confianza).</a:t>
            </a:r>
            <a:endParaRPr lang="es-419" sz="1800" dirty="0">
              <a:effectLst/>
              <a:latin typeface="Times New Roman" panose="02020603050405020304" pitchFamily="18" charset="0"/>
              <a:ea typeface="Times New Roman" panose="02020603050405020304" pitchFamily="18" charset="0"/>
            </a:endParaRPr>
          </a:p>
          <a:p>
            <a:pPr marL="0" marR="0" lvl="0" indent="0">
              <a:spcBef>
                <a:spcPts val="0"/>
              </a:spcBef>
              <a:spcAft>
                <a:spcPts val="0"/>
              </a:spcAft>
              <a:buFont typeface="+mj-lt"/>
              <a:buNone/>
            </a:pPr>
            <a:endParaRPr lang="es-419" sz="1200" i="1"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s-419" dirty="0"/>
          </a:p>
        </p:txBody>
      </p:sp>
    </p:spTree>
    <p:extLst>
      <p:ext uri="{BB962C8B-B14F-4D97-AF65-F5344CB8AC3E}">
        <p14:creationId xmlns:p14="http://schemas.microsoft.com/office/powerpoint/2010/main" val="8833976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Imagine que está en el trabajo hablando con algunos compañeros de trabajo. Aunque su teléfono esté bloqueado, recibe esta notificación. ¿Cuál podría ser un problema en esta situación? ¿Cómo podría abordar este problema?</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b="1" dirty="0">
                <a:solidFill>
                  <a:srgbClr val="00B0F0"/>
                </a:solidFill>
                <a:effectLst/>
                <a:latin typeface="ATT Aleck Sans" panose="020B0503020203020204" pitchFamily="34" charset="0"/>
                <a:ea typeface="Times New Roman" panose="02020603050405020304" pitchFamily="18" charset="0"/>
              </a:rPr>
              <a:t>Respuesta: </a:t>
            </a:r>
            <a:r>
              <a:rPr lang="es-419" sz="1800" dirty="0">
                <a:solidFill>
                  <a:srgbClr val="00B0F0"/>
                </a:solidFill>
                <a:effectLst/>
                <a:latin typeface="ATT Aleck Sans" panose="020B0503020203020204" pitchFamily="34" charset="0"/>
                <a:ea typeface="Times New Roman" panose="02020603050405020304" pitchFamily="18" charset="0"/>
              </a:rPr>
              <a:t>El problema es que es posible que desee que esta información se mantenga privada, especialmente si sus compañeros de trabajo pueden verla. ¿Quiere que sus compañeros de trabajo sepan que tiene una entrevista de trabajo? Para solucionar este problema, debería ingresar a "Settings" (Configuración) y, luego, a "Privacy Settings" (Configuración de privacidad). Así podría cambiar la configuración de sus notificaciones.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solidFill>
                  <a:srgbClr val="00B0F0"/>
                </a:solidFill>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a:t>
            </a:r>
            <a:r>
              <a:rPr lang="es-419" sz="1800" dirty="0">
                <a:solidFill>
                  <a:srgbClr val="00B0F0"/>
                </a:solidFill>
                <a:effectLst/>
                <a:latin typeface="ATT Aleck Sans" panose="020B0503020203020204" pitchFamily="34" charset="0"/>
                <a:ea typeface="Times New Roman" panose="02020603050405020304" pitchFamily="18" charset="0"/>
              </a:rPr>
              <a:t>: Conceda a los alumnos unos minutos para encontrar esta configuración en su teléfono y ayúdelos según sea necesario. </a:t>
            </a:r>
            <a:endParaRPr lang="es-419" sz="1800" dirty="0">
              <a:effectLst/>
              <a:latin typeface="Times New Roman" panose="02020603050405020304" pitchFamily="18" charset="0"/>
              <a:ea typeface="Times New Roman" panose="02020603050405020304" pitchFamily="18" charset="0"/>
            </a:endParaRPr>
          </a:p>
          <a:p>
            <a:pPr marL="0" marR="0" lvl="0" indent="0">
              <a:spcBef>
                <a:spcPts val="0"/>
              </a:spcBef>
              <a:spcAft>
                <a:spcPts val="0"/>
              </a:spcAft>
              <a:buFont typeface="+mj-lt"/>
              <a:buNone/>
            </a:pPr>
            <a:endParaRPr lang="es-419" sz="1200" i="1" dirty="0">
              <a:effectLst/>
              <a:latin typeface="ATT Aleck Sans" panose="020B050302020302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s-419" dirty="0"/>
          </a:p>
        </p:txBody>
      </p:sp>
    </p:spTree>
    <p:extLst>
      <p:ext uri="{BB962C8B-B14F-4D97-AF65-F5344CB8AC3E}">
        <p14:creationId xmlns:p14="http://schemas.microsoft.com/office/powerpoint/2010/main" val="11751618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Aquí se incluyen algunos consejos de seguridad para mantenerse a salvo cuando usa su dispositivo móvil.</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viñeta 1.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Configure un código de acceso en todos sus dispositivos móviles para evitar que alguien acceda a la información almacenada en el dispositivo en caso de pérdida o robo.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viñeta 2. </a:t>
            </a:r>
          </a:p>
          <a:p>
            <a:pPr marL="0" marR="0">
              <a:spcBef>
                <a:spcPts val="0"/>
              </a:spcBef>
              <a:spcAft>
                <a:spcPts val="0"/>
              </a:spcAft>
            </a:pP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Solo descargue aplicaciones de confianza. Puede determinar esto mediante la lectura de reseñas, calificaciones y declaraciones de privacidad.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viñeta 3.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endParaRPr lang="es-419" sz="1800" dirty="0">
              <a:effectLst/>
              <a:latin typeface="ATT Aleck Sans" panose="020B0503020203020204" pitchFamily="34"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Revise la configuración de privacidad de su dispositivo. Ajuste su configuración para controlar qué aplicaciones tienen permiso para acceder a su cámara, ubicación, micrófono e información personal.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viñeta 4. </a:t>
            </a:r>
          </a:p>
          <a:p>
            <a:pPr marL="0" marR="0">
              <a:spcBef>
                <a:spcPts val="0"/>
              </a:spcBef>
              <a:spcAft>
                <a:spcPts val="0"/>
              </a:spcAft>
            </a:pP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Ajuste sus notificaciones para cambiar la cantidad de contenido que se mostrará en la pantalla de bloqueo cuando reciba mensajes.</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 </a:t>
            </a: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viñeta 5.</a:t>
            </a:r>
          </a:p>
          <a:p>
            <a:pPr marL="0" marR="0">
              <a:spcBef>
                <a:spcPts val="0"/>
              </a:spcBef>
              <a:spcAft>
                <a:spcPts val="0"/>
              </a:spcAft>
            </a:pPr>
            <a:endParaRPr lang="es-419" sz="1800" dirty="0">
              <a:effectLst/>
              <a:latin typeface="Times New Roman" panose="02020603050405020304" pitchFamily="18" charset="0"/>
              <a:ea typeface="Times New Roman" panose="02020603050405020304" pitchFamily="18" charset="0"/>
            </a:endParaRPr>
          </a:p>
          <a:p>
            <a:pPr marL="0" marR="0">
              <a:spcBef>
                <a:spcPts val="0"/>
              </a:spcBef>
              <a:spcAft>
                <a:spcPts val="0"/>
              </a:spcAft>
            </a:pPr>
            <a:r>
              <a:rPr lang="es-419" sz="1800" dirty="0">
                <a:effectLst/>
                <a:latin typeface="ATT Aleck Sans" panose="020B0503020203020204" pitchFamily="34" charset="0"/>
                <a:ea typeface="Times New Roman" panose="02020603050405020304" pitchFamily="18" charset="0"/>
              </a:rPr>
              <a:t>Verifique que las aplicaciones y el sistema operativo estén ejecutando las versiones más actualizadas disponibles, o configúrelos para que se actualicen automáticamente. </a:t>
            </a:r>
            <a:endParaRPr lang="es-419" sz="1800" dirty="0">
              <a:effectLst/>
              <a:latin typeface="Times New Roman" panose="02020603050405020304" pitchFamily="18" charset="0"/>
              <a:ea typeface="Times New Roman" panose="02020603050405020304" pitchFamily="18" charset="0"/>
            </a:endParaRPr>
          </a:p>
          <a:p>
            <a:pPr marL="0" marR="0" lvl="0" indent="0">
              <a:lnSpc>
                <a:spcPct val="115000"/>
              </a:lnSpc>
              <a:spcBef>
                <a:spcPts val="0"/>
              </a:spcBef>
              <a:spcAft>
                <a:spcPts val="0"/>
              </a:spcAft>
              <a:buFont typeface="Symbol" panose="05050102010706020507" pitchFamily="18" charset="2"/>
              <a:buNone/>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s-419" dirty="0"/>
          </a:p>
        </p:txBody>
      </p:sp>
    </p:spTree>
    <p:extLst>
      <p:ext uri="{BB962C8B-B14F-4D97-AF65-F5344CB8AC3E}">
        <p14:creationId xmlns:p14="http://schemas.microsoft.com/office/powerpoint/2010/main" val="292057607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dirty="0"/>
              <a:t>En esta actividad, practicaremos lo que hemos cubierto y veremos lo que todos han aprendido.</a:t>
            </a:r>
          </a:p>
          <a:p>
            <a:endParaRPr lang="es-419" sz="1200" dirty="0">
              <a:solidFill>
                <a:srgbClr val="000000"/>
              </a:solidFill>
              <a:latin typeface="Calibri"/>
              <a:ea typeface="Calibri" panose="020F0502020204030204" pitchFamily="34" charset="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dirty="0">
                <a:solidFill>
                  <a:srgbClr val="00B0F0"/>
                </a:solidFill>
                <a:effectLst/>
                <a:latin typeface="ATT Aleck Sans" panose="020B0503020203020204" pitchFamily="34" charset="0"/>
                <a:ea typeface="Times New Roman" panose="02020603050405020304" pitchFamily="18" charset="0"/>
              </a:rPr>
              <a:t>NOTA AL INSTRUCTOR:</a:t>
            </a:r>
            <a:r>
              <a:rPr lang="es-419" sz="1200" i="1" dirty="0">
                <a:solidFill>
                  <a:srgbClr val="000000"/>
                </a:solidFill>
                <a:latin typeface="Calibri"/>
                <a:ea typeface="Calibri" panose="020F0502020204030204" pitchFamily="34" charset="0"/>
                <a:cs typeface="Calibri"/>
              </a:rPr>
              <a:t> </a:t>
            </a:r>
            <a:r>
              <a:rPr lang="es-419" sz="1200" i="0" dirty="0">
                <a:solidFill>
                  <a:srgbClr val="000000"/>
                </a:solidFill>
                <a:latin typeface="Calibri"/>
                <a:ea typeface="Calibri" panose="020F0502020204030204" pitchFamily="34" charset="0"/>
                <a:cs typeface="Calibri"/>
              </a:rPr>
              <a:t>Dirija al grupo en la siguiente actividad y haga que los alumnos respondan en conjunto. </a:t>
            </a:r>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s-419" dirty="0"/>
          </a:p>
        </p:txBody>
      </p:sp>
    </p:spTree>
    <p:extLst>
      <p:ext uri="{BB962C8B-B14F-4D97-AF65-F5344CB8AC3E}">
        <p14:creationId xmlns:p14="http://schemas.microsoft.com/office/powerpoint/2010/main" val="89393998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0" kern="1200" dirty="0">
                <a:solidFill>
                  <a:schemeClr val="bg1"/>
                </a:solidFill>
                <a:effectLst/>
                <a:latin typeface="ATT Aleck Sans" panose="020B0503020203020204" pitchFamily="34" charset="0"/>
                <a:ea typeface="MS PGothic" panose="020B0600070205080204" pitchFamily="34" charset="-128"/>
              </a:rPr>
              <a:t>Si desea abrir una aplicación en su teléfono, ¿qué debe hacer?</a:t>
            </a:r>
            <a:endParaRPr lang="es-419" sz="1200" b="0" dirty="0">
              <a:solidFill>
                <a:schemeClr val="bg1"/>
              </a:solidFill>
            </a:endParaRPr>
          </a:p>
          <a:p>
            <a:endParaRPr lang="es-419" dirty="0"/>
          </a:p>
          <a:p>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a:t>
            </a:r>
          </a:p>
          <a:p>
            <a:endParaRPr lang="es-419" sz="1800" dirty="0">
              <a:solidFill>
                <a:srgbClr val="00B0F0"/>
              </a:solidFill>
              <a:effectLst/>
              <a:latin typeface="ATT Aleck Sans" panose="020B0503020203020204" pitchFamily="34" charset="0"/>
            </a:endParaRPr>
          </a:p>
          <a:p>
            <a:r>
              <a:rPr lang="es-419" b="1" dirty="0"/>
              <a:t>Respuesta:</a:t>
            </a:r>
            <a:r>
              <a:rPr lang="es-419" dirty="0"/>
              <a:t> Debe tocar la aplicación para abrirla.</a:t>
            </a:r>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s-419" dirty="0"/>
          </a:p>
        </p:txBody>
      </p:sp>
    </p:spTree>
    <p:extLst>
      <p:ext uri="{BB962C8B-B14F-4D97-AF65-F5344CB8AC3E}">
        <p14:creationId xmlns:p14="http://schemas.microsoft.com/office/powerpoint/2010/main" val="316076216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b="0" kern="1200" dirty="0">
                <a:solidFill>
                  <a:schemeClr val="bg1"/>
                </a:solidFill>
                <a:effectLst/>
                <a:latin typeface="ATT Aleck Sans" panose="020B0503020203020204" pitchFamily="34" charset="0"/>
                <a:ea typeface="MS PGothic" panose="020B0600070205080204" pitchFamily="34" charset="-128"/>
              </a:rPr>
              <a:t>¿Qué red wifi no requiere una contraseña?</a:t>
            </a:r>
          </a:p>
          <a:p>
            <a:endParaRPr lang="es-419" sz="1200" dirty="0">
              <a:solidFill>
                <a:schemeClr val="bg1"/>
              </a:solidFill>
            </a:endParaRPr>
          </a:p>
          <a:p>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a:t>
            </a:r>
          </a:p>
          <a:p>
            <a:endParaRPr lang="es-419" sz="1800" dirty="0">
              <a:solidFill>
                <a:srgbClr val="00B0F0"/>
              </a:solidFill>
              <a:effectLst/>
              <a:latin typeface="ATT Aleck Sans" panose="020B0503020203020204" pitchFamily="34" charset="0"/>
            </a:endParaRPr>
          </a:p>
          <a:p>
            <a:r>
              <a:rPr lang="es-419" sz="1800" b="1" dirty="0"/>
              <a:t>Respuesta:</a:t>
            </a:r>
            <a:r>
              <a:rPr lang="es-419" sz="1800" dirty="0"/>
              <a:t> </a:t>
            </a:r>
            <a:r>
              <a:rPr lang="es-419" dirty="0"/>
              <a:t> La red que no tiene un ícono de candado no requiere una contraseña.</a:t>
            </a:r>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s-419" dirty="0"/>
          </a:p>
        </p:txBody>
      </p:sp>
    </p:spTree>
    <p:extLst>
      <p:ext uri="{BB962C8B-B14F-4D97-AF65-F5344CB8AC3E}">
        <p14:creationId xmlns:p14="http://schemas.microsoft.com/office/powerpoint/2010/main" val="189637663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bg1"/>
                </a:solidFill>
                <a:effectLst/>
                <a:latin typeface="ATT Aleck Sans" panose="020B0503020203020204" pitchFamily="34" charset="0"/>
                <a:ea typeface="MS PGothic" panose="020B0600070205080204" pitchFamily="34" charset="-128"/>
              </a:rPr>
              <a:t>Para mantener su información segura cuando se conecta a una red wifi, ¿qué debe hacer?</a:t>
            </a:r>
            <a:r>
              <a:rPr lang="es-419" sz="1200" i="1" dirty="0">
                <a:solidFill>
                  <a:srgbClr val="00B0F0"/>
                </a:solidFill>
                <a:effectLst/>
                <a:latin typeface="ATT Aleck Sans" panose="020B0503020203020204" pitchFamily="34" charset="0"/>
                <a:ea typeface="Times New Roman" panose="02020603050405020304" pitchFamily="18" charset="0"/>
              </a:rPr>
              <a:t> </a:t>
            </a:r>
          </a:p>
          <a:p>
            <a:endParaRPr lang="es-419" sz="1200" dirty="0">
              <a:solidFill>
                <a:srgbClr val="00B0F0"/>
              </a:solidFill>
              <a:effectLst/>
              <a:latin typeface="ATT Aleck Sans" panose="020B0503020203020204" pitchFamily="34" charset="0"/>
            </a:endParaRPr>
          </a:p>
          <a:p>
            <a:r>
              <a:rPr lang="es-419" b="1" dirty="0"/>
              <a:t>Respuesta: </a:t>
            </a:r>
            <a:r>
              <a:rPr lang="es-419" dirty="0"/>
              <a:t>Todas las opciones anteriores</a:t>
            </a:r>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s-419" dirty="0"/>
          </a:p>
        </p:txBody>
      </p:sp>
    </p:spTree>
    <p:extLst>
      <p:ext uri="{BB962C8B-B14F-4D97-AF65-F5344CB8AC3E}">
        <p14:creationId xmlns:p14="http://schemas.microsoft.com/office/powerpoint/2010/main" val="417234690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bg1"/>
                </a:solidFill>
                <a:effectLst/>
                <a:latin typeface="ATT Aleck Sans" panose="020B0503020203020204" pitchFamily="34" charset="0"/>
                <a:ea typeface="MS PGothic" panose="020B0600070205080204" pitchFamily="34" charset="-128"/>
              </a:rPr>
              <a:t>¿En qué ícono debería hacer clic para comenzar un nuevo mensaje de texto?</a:t>
            </a:r>
          </a:p>
          <a:p>
            <a:endParaRPr lang="es-419" sz="1200" dirty="0">
              <a:solidFill>
                <a:schemeClr val="bg1"/>
              </a:solidFill>
            </a:endParaRPr>
          </a:p>
          <a:p>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a:t>
            </a:r>
          </a:p>
          <a:p>
            <a:endParaRPr lang="es-419" sz="1800" dirty="0">
              <a:solidFill>
                <a:srgbClr val="00B0F0"/>
              </a:solidFill>
              <a:effectLst/>
              <a:latin typeface="ATT Aleck Sans" panose="020B0503020203020204" pitchFamily="34" charset="0"/>
            </a:endParaRPr>
          </a:p>
          <a:p>
            <a:r>
              <a:rPr lang="es-419" sz="1800" b="1" dirty="0"/>
              <a:t>Respuesta:</a:t>
            </a:r>
            <a:r>
              <a:rPr lang="es-419" sz="1800" dirty="0"/>
              <a:t> </a:t>
            </a:r>
            <a:r>
              <a:rPr lang="es-419" dirty="0"/>
              <a:t> Debería tocar el ícono "Compose" (Redactar).</a:t>
            </a:r>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s-419" dirty="0"/>
          </a:p>
        </p:txBody>
      </p:sp>
    </p:spTree>
    <p:extLst>
      <p:ext uri="{BB962C8B-B14F-4D97-AF65-F5344CB8AC3E}">
        <p14:creationId xmlns:p14="http://schemas.microsoft.com/office/powerpoint/2010/main" val="306162589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b="0" kern="1200" dirty="0">
                <a:solidFill>
                  <a:schemeClr val="bg1"/>
                </a:solidFill>
                <a:effectLst/>
                <a:latin typeface="ATT Aleck Sans" panose="020B0503020203020204" pitchFamily="34" charset="0"/>
                <a:ea typeface="MS PGothic" panose="020B0600070205080204" pitchFamily="34" charset="-128"/>
              </a:rPr>
              <a:t>Si quiere realizar una búsqueda en Internet, ¿qué aplicación usaría?</a:t>
            </a:r>
          </a:p>
          <a:p>
            <a:endParaRPr lang="es-419" sz="1200" dirty="0">
              <a:solidFill>
                <a:schemeClr val="bg1"/>
              </a:solidFill>
            </a:endParaRPr>
          </a:p>
          <a:p>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a:t>
            </a:r>
          </a:p>
          <a:p>
            <a:endParaRPr lang="es-419" sz="1800" dirty="0">
              <a:solidFill>
                <a:srgbClr val="00B0F0"/>
              </a:solidFill>
              <a:effectLst/>
              <a:latin typeface="ATT Aleck Sans" panose="020B0503020203020204" pitchFamily="34" charset="0"/>
            </a:endParaRPr>
          </a:p>
          <a:p>
            <a:r>
              <a:rPr lang="es-419" sz="1800" b="1" dirty="0"/>
              <a:t>Respuesta: </a:t>
            </a:r>
            <a:r>
              <a:rPr lang="es-419" sz="1800" dirty="0"/>
              <a:t> </a:t>
            </a:r>
            <a:r>
              <a:rPr lang="es-419" dirty="0"/>
              <a:t>Usaría el ícono de Safari, que es el explorador web que viene con el iPhone y el iPad.</a:t>
            </a:r>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s-419" dirty="0"/>
          </a:p>
        </p:txBody>
      </p:sp>
    </p:spTree>
    <p:extLst>
      <p:ext uri="{BB962C8B-B14F-4D97-AF65-F5344CB8AC3E}">
        <p14:creationId xmlns:p14="http://schemas.microsoft.com/office/powerpoint/2010/main" val="6891019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419" sz="1200" b="0" kern="1200" dirty="0">
                <a:solidFill>
                  <a:schemeClr val="bg1"/>
                </a:solidFill>
                <a:effectLst/>
                <a:latin typeface="ATT Aleck Sans" panose="020B0503020203020204" pitchFamily="34" charset="0"/>
                <a:ea typeface="MS PGothic" panose="020B0600070205080204" pitchFamily="34" charset="-128"/>
              </a:rPr>
              <a:t>Si desea descargar una aplicación en su teléfono, ¿qué debe hacer?</a:t>
            </a:r>
            <a:endParaRPr lang="es-419" sz="1200" b="0" dirty="0">
              <a:solidFill>
                <a:schemeClr val="bg1"/>
              </a:solidFill>
            </a:endParaRPr>
          </a:p>
          <a:p>
            <a:endParaRPr lang="es-419" dirty="0"/>
          </a:p>
          <a:p>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a:t>
            </a:r>
          </a:p>
          <a:p>
            <a:endParaRPr lang="es-419" sz="1800" dirty="0">
              <a:solidFill>
                <a:srgbClr val="00B0F0"/>
              </a:solidFill>
              <a:effectLst/>
              <a:latin typeface="ATT Aleck Sans" panose="020B0503020203020204" pitchFamily="34" charset="0"/>
            </a:endParaRPr>
          </a:p>
          <a:p>
            <a:r>
              <a:rPr lang="es-419" sz="1800" b="1" dirty="0"/>
              <a:t>Respuesta:</a:t>
            </a:r>
            <a:r>
              <a:rPr lang="es-419" sz="1800" dirty="0"/>
              <a:t> </a:t>
            </a:r>
            <a:r>
              <a:rPr lang="es-419" dirty="0"/>
              <a:t> Debe tocar el ícono "App Store" para buscar la aplicación y descargarla.</a:t>
            </a:r>
          </a:p>
        </p:txBody>
      </p:sp>
      <p:sp>
        <p:nvSpPr>
          <p:cNvPr id="4" name="Slide Number Placeholder 3"/>
          <p:cNvSpPr>
            <a:spLocks noGrp="1"/>
          </p:cNvSpPr>
          <p:nvPr>
            <p:ph type="sldNum" sz="quarter" idx="5"/>
          </p:nvPr>
        </p:nvSpPr>
        <p:spPr/>
        <p:txBody>
          <a:bodyPr/>
          <a:lstStyle/>
          <a:p>
            <a:fld id="{0A1A2D79-0A70-4F98-91B6-5265C658D6AD}" type="slidenum">
              <a:rPr lang="en-US" smtClean="0"/>
              <a:t>48</a:t>
            </a:fld>
            <a:endParaRPr lang="es-419" dirty="0"/>
          </a:p>
        </p:txBody>
      </p:sp>
    </p:spTree>
    <p:extLst>
      <p:ext uri="{BB962C8B-B14F-4D97-AF65-F5344CB8AC3E}">
        <p14:creationId xmlns:p14="http://schemas.microsoft.com/office/powerpoint/2010/main" val="67983566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b="0" kern="1200" dirty="0">
                <a:solidFill>
                  <a:schemeClr val="bg1"/>
                </a:solidFill>
                <a:effectLst/>
                <a:latin typeface="ATT Aleck Sans" panose="020B0503020203020204" pitchFamily="34" charset="0"/>
                <a:ea typeface="MS PGothic" panose="020B0600070205080204" pitchFamily="34" charset="-128"/>
                <a:cs typeface="ATT Aleck Sans" panose="020B0503020203020204" pitchFamily="34" charset="0"/>
              </a:rPr>
              <a:t>Si desea </a:t>
            </a:r>
            <a:r>
              <a:rPr lang="es-419" sz="1200" b="0" dirty="0">
                <a:solidFill>
                  <a:schemeClr val="bg1"/>
                </a:solidFill>
                <a:latin typeface="ATT Aleck Sans" panose="020B0503020203020204" pitchFamily="34" charset="0"/>
                <a:cs typeface="ATT Aleck Sans" panose="020B0503020203020204" pitchFamily="34" charset="0"/>
              </a:rPr>
              <a:t>establecer un código de acceso para proteger su dispositivo y su información, ¿qué debería hacer? </a:t>
            </a:r>
          </a:p>
          <a:p>
            <a:endParaRPr lang="es-419" sz="1200" b="0" dirty="0">
              <a:solidFill>
                <a:schemeClr val="bg1"/>
              </a:solidFill>
              <a:latin typeface="ATT Aleck Sans" panose="020B0503020203020204" pitchFamily="34" charset="0"/>
              <a:cs typeface="ATT Aleck Sans" panose="020B0503020203020204" pitchFamily="34" charset="0"/>
            </a:endParaRPr>
          </a:p>
          <a:p>
            <a:r>
              <a:rPr lang="es-419" sz="1200" i="1" dirty="0">
                <a:solidFill>
                  <a:srgbClr val="00B0F0"/>
                </a:solidFill>
                <a:effectLst/>
                <a:latin typeface="ATT Aleck Sans" panose="020B0503020203020204" pitchFamily="34" charset="0"/>
                <a:ea typeface="Times New Roman" panose="02020603050405020304" pitchFamily="18" charset="0"/>
              </a:rPr>
              <a:t>NOTA AL INSTRUCTOR: </a:t>
            </a:r>
            <a:r>
              <a:rPr lang="es-419" sz="12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a:t>
            </a:r>
          </a:p>
          <a:p>
            <a:endParaRPr lang="es-419" sz="1200" dirty="0">
              <a:solidFill>
                <a:srgbClr val="00B0F0"/>
              </a:solidFill>
              <a:effectLst/>
              <a:latin typeface="ATT Aleck Sans" panose="020B0503020203020204" pitchFamily="34" charset="0"/>
            </a:endParaRPr>
          </a:p>
          <a:p>
            <a:r>
              <a:rPr lang="es-419" b="1" dirty="0"/>
              <a:t>Respuesta:</a:t>
            </a:r>
            <a:r>
              <a:rPr lang="es-419" dirty="0"/>
              <a:t> Debería ir a "Settings" (Configuración) y hacer clic en "Face ID and Passcode" (Reconocimiento facial y código de acceso).</a:t>
            </a:r>
          </a:p>
        </p:txBody>
      </p:sp>
      <p:sp>
        <p:nvSpPr>
          <p:cNvPr id="4" name="Slide Number Placeholder 3"/>
          <p:cNvSpPr>
            <a:spLocks noGrp="1"/>
          </p:cNvSpPr>
          <p:nvPr>
            <p:ph type="sldNum" sz="quarter" idx="5"/>
          </p:nvPr>
        </p:nvSpPr>
        <p:spPr/>
        <p:txBody>
          <a:bodyPr/>
          <a:lstStyle/>
          <a:p>
            <a:fld id="{0A1A2D79-0A70-4F98-91B6-5265C658D6AD}" type="slidenum">
              <a:rPr lang="en-US" smtClean="0"/>
              <a:t>49</a:t>
            </a:fld>
            <a:endParaRPr lang="es-419" dirty="0"/>
          </a:p>
        </p:txBody>
      </p:sp>
    </p:spTree>
    <p:extLst>
      <p:ext uri="{BB962C8B-B14F-4D97-AF65-F5344CB8AC3E}">
        <p14:creationId xmlns:p14="http://schemas.microsoft.com/office/powerpoint/2010/main" val="37791537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sz="1200" kern="1200" dirty="0">
                <a:solidFill>
                  <a:schemeClr val="bg1"/>
                </a:solidFill>
                <a:effectLst/>
                <a:latin typeface="ATT Aleck Sans" panose="020B0503020203020204" pitchFamily="34" charset="0"/>
                <a:ea typeface="MS PGothic" panose="020B0600070205080204" pitchFamily="34" charset="-128"/>
              </a:rPr>
              <a:t>Si ya no quiere la aplicación del diccionario en su teléfono, ¿qué puede hacer?</a:t>
            </a:r>
          </a:p>
          <a:p>
            <a:endParaRPr lang="es-419" sz="1200" dirty="0">
              <a:solidFill>
                <a:schemeClr val="bg1"/>
              </a:solidFill>
            </a:endParaRPr>
          </a:p>
          <a:p>
            <a:r>
              <a:rPr lang="es-419" sz="1800" i="1" dirty="0">
                <a:solidFill>
                  <a:srgbClr val="00B0F0"/>
                </a:solidFill>
                <a:effectLst/>
                <a:latin typeface="ATT Aleck Sans" panose="020B0503020203020204" pitchFamily="34" charset="0"/>
                <a:ea typeface="Times New Roman" panose="02020603050405020304" pitchFamily="18" charset="0"/>
              </a:rPr>
              <a:t>NOTA AL INSTRUCTOR: </a:t>
            </a:r>
            <a:r>
              <a:rPr lang="es-419" sz="1800" dirty="0">
                <a:solidFill>
                  <a:srgbClr val="00B0F0"/>
                </a:solidFill>
                <a:effectLst/>
                <a:latin typeface="ATT Aleck Sans" panose="020B0503020203020204" pitchFamily="34" charset="0"/>
                <a:ea typeface="Times New Roman" panose="02020603050405020304" pitchFamily="18" charset="0"/>
              </a:rPr>
              <a:t>Presione "ENTER" (INTRO) para que aparezca la siguiente pantalla.</a:t>
            </a:r>
          </a:p>
          <a:p>
            <a:endParaRPr lang="es-419" sz="1800" dirty="0">
              <a:solidFill>
                <a:srgbClr val="00B0F0"/>
              </a:solidFill>
              <a:effectLst/>
              <a:latin typeface="ATT Aleck Sans" panose="020B0503020203020204" pitchFamily="34" charset="0"/>
            </a:endParaRPr>
          </a:p>
          <a:p>
            <a:r>
              <a:rPr lang="es-419" sz="1800" b="1" dirty="0"/>
              <a:t>Respuesta:</a:t>
            </a:r>
            <a:r>
              <a:rPr lang="es-419" sz="1800" dirty="0"/>
              <a:t> </a:t>
            </a:r>
            <a:r>
              <a:rPr lang="es-419" dirty="0"/>
              <a:t>Debe tocar y mantener presionada la aplicación para abrir el menú.</a:t>
            </a:r>
          </a:p>
        </p:txBody>
      </p:sp>
      <p:sp>
        <p:nvSpPr>
          <p:cNvPr id="4" name="Slide Number Placeholder 3"/>
          <p:cNvSpPr>
            <a:spLocks noGrp="1"/>
          </p:cNvSpPr>
          <p:nvPr>
            <p:ph type="sldNum" sz="quarter" idx="5"/>
          </p:nvPr>
        </p:nvSpPr>
        <p:spPr/>
        <p:txBody>
          <a:bodyPr/>
          <a:lstStyle/>
          <a:p>
            <a:fld id="{0A1A2D79-0A70-4F98-91B6-5265C658D6AD}" type="slidenum">
              <a:rPr lang="en-US" smtClean="0"/>
              <a:t>50</a:t>
            </a:fld>
            <a:endParaRPr lang="es-419" dirty="0"/>
          </a:p>
        </p:txBody>
      </p:sp>
    </p:spTree>
    <p:extLst>
      <p:ext uri="{BB962C8B-B14F-4D97-AF65-F5344CB8AC3E}">
        <p14:creationId xmlns:p14="http://schemas.microsoft.com/office/powerpoint/2010/main" val="397658720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s-419" sz="18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NOTA AL INSTRUCTOR: </a:t>
            </a:r>
            <a:r>
              <a:rPr lang="es-419" sz="1800" i="0" kern="1200" dirty="0">
                <a:solidFill>
                  <a:schemeClr val="tx1"/>
                </a:solidFill>
                <a:effectLst/>
                <a:latin typeface="+mn-lt"/>
                <a:ea typeface="+mn-ea"/>
                <a:cs typeface="+mn-cs"/>
              </a:rPr>
              <a:t>Averigüe si hay otras preguntas finales y responda las que hayan quedado pendientes en las secciones del "lugar de estacionamiento".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s-419" sz="1800" i="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51</a:t>
            </a:fld>
            <a:endParaRPr lang="es-419" dirty="0"/>
          </a:p>
        </p:txBody>
      </p:sp>
    </p:spTree>
    <p:extLst>
      <p:ext uri="{BB962C8B-B14F-4D97-AF65-F5344CB8AC3E}">
        <p14:creationId xmlns:p14="http://schemas.microsoft.com/office/powerpoint/2010/main" val="45541825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419" dirty="0">
                <a:solidFill>
                  <a:schemeClr val="tx1"/>
                </a:solidFill>
              </a:rPr>
              <a:t>¡Felicitaciones! Hoy, ha logrado lo siguiente: </a:t>
            </a:r>
            <a:endParaRPr lang="es-419" dirty="0"/>
          </a:p>
          <a:p>
            <a:endParaRPr lang="es-419" dirty="0"/>
          </a:p>
          <a:p>
            <a:pPr marL="480060" marR="0" lvl="1" indent="-1714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s-419" dirty="0">
                <a:solidFill>
                  <a:srgbClr val="00B0F0"/>
                </a:solidFill>
                <a:latin typeface="ATT Aleck Sans"/>
                <a:cs typeface="ATT Aleck Sans"/>
              </a:rPr>
              <a:t>Aprender sobre los dispositivos móviles iPhone e iPad</a:t>
            </a:r>
            <a:endParaRPr lang="es-419" dirty="0">
              <a:latin typeface="ATT Aleck Sans"/>
              <a:cs typeface="ATT Aleck Sans"/>
            </a:endParaRPr>
          </a:p>
          <a:p>
            <a:pPr marL="480060" lvl="1" indent="-171450">
              <a:lnSpc>
                <a:spcPct val="150000"/>
              </a:lnSpc>
              <a:buFont typeface="Arial" panose="020B0604020202020204" pitchFamily="34" charset="0"/>
              <a:buChar char="•"/>
            </a:pPr>
            <a:r>
              <a:rPr lang="es-419" dirty="0">
                <a:latin typeface="ATT Aleck Sans"/>
                <a:cs typeface="ATT Aleck Sans"/>
              </a:rPr>
              <a:t>Desarrollar habilidades para:</a:t>
            </a:r>
            <a:r>
              <a:rPr lang="es-419" strike="sngStrike" dirty="0">
                <a:latin typeface="ATT Aleck Sans"/>
                <a:cs typeface="ATT Aleck Sans"/>
              </a:rPr>
              <a:t> </a:t>
            </a:r>
          </a:p>
          <a:p>
            <a:pPr marL="1085850" lvl="2" indent="-171450">
              <a:buFont typeface="Arial" panose="020B0604020202020204" pitchFamily="34" charset="0"/>
              <a:buChar char="•"/>
            </a:pPr>
            <a:r>
              <a:rPr lang="es-419" dirty="0"/>
              <a:t>Navegar en su dispositivo</a:t>
            </a:r>
          </a:p>
          <a:p>
            <a:pPr marL="1085850" lvl="2" indent="-171450">
              <a:buFont typeface="Arial" panose="020B0604020202020204" pitchFamily="34" charset="0"/>
              <a:buChar char="•"/>
            </a:pPr>
            <a:r>
              <a:rPr lang="es-419" dirty="0"/>
              <a:t>Conectarse a wifi</a:t>
            </a:r>
          </a:p>
          <a:p>
            <a:pPr marL="1085850" lvl="2" indent="-171450">
              <a:buFont typeface="Arial" panose="020B0604020202020204" pitchFamily="34" charset="0"/>
              <a:buChar char="•"/>
            </a:pPr>
            <a:r>
              <a:rPr lang="es-419" dirty="0"/>
              <a:t>Identificar aplicaciones comunes</a:t>
            </a:r>
          </a:p>
          <a:p>
            <a:pPr marL="1085850" lvl="2" indent="-171450">
              <a:buFont typeface="Arial" panose="020B0604020202020204" pitchFamily="34" charset="0"/>
              <a:buChar char="•"/>
            </a:pPr>
            <a:r>
              <a:rPr lang="es-419" dirty="0"/>
              <a:t>Identificar configuraciones útiles</a:t>
            </a:r>
          </a:p>
          <a:p>
            <a:pPr marL="500253" lvl="1" indent="-171450">
              <a:lnSpc>
                <a:spcPct val="150000"/>
              </a:lnSpc>
              <a:buFont typeface="Arial" panose="020B0604020202020204" pitchFamily="34" charset="0"/>
              <a:buChar char="•"/>
            </a:pPr>
            <a:r>
              <a:rPr lang="es-419" dirty="0">
                <a:solidFill>
                  <a:srgbClr val="00B0F0"/>
                </a:solidFill>
                <a:latin typeface="ATT Aleck Sans"/>
                <a:cs typeface="ATT Aleck Sans"/>
              </a:rPr>
              <a:t>Aprender consejos útiles para conectarse a wifi y usar su dispositivo de manera segura</a:t>
            </a:r>
            <a:br>
              <a:rPr lang="en-US" dirty="0"/>
            </a:br>
            <a:endParaRPr lang="es-419"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s-419" sz="1200" i="1" kern="1200" dirty="0">
                <a:solidFill>
                  <a:schemeClr val="tx1"/>
                </a:solidFill>
                <a:effectLst/>
                <a:latin typeface="+mn-lt"/>
                <a:ea typeface="+mn-ea"/>
                <a:cs typeface="+mn-cs"/>
              </a:rPr>
              <a:t>NOTA AL INSTRUCTOR: </a:t>
            </a:r>
            <a:r>
              <a:rPr lang="es-419" b="0" i="0" dirty="0"/>
              <a:t>Proporcione a cada alumno un Certificado de finalización. </a:t>
            </a:r>
          </a:p>
          <a:p>
            <a:pPr lvl="0"/>
            <a:endParaRPr lang="es-419"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52</a:t>
            </a:fld>
            <a:endParaRPr lang="es-419" dirty="0"/>
          </a:p>
        </p:txBody>
      </p:sp>
    </p:spTree>
    <p:extLst>
      <p:ext uri="{BB962C8B-B14F-4D97-AF65-F5344CB8AC3E}">
        <p14:creationId xmlns:p14="http://schemas.microsoft.com/office/powerpoint/2010/main" val="233050330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s-419" sz="1200" i="1" kern="1200" dirty="0">
                <a:solidFill>
                  <a:schemeClr val="tx1"/>
                </a:solidFill>
                <a:effectLst/>
                <a:latin typeface="+mn-lt"/>
                <a:ea typeface="+mn-ea"/>
                <a:cs typeface="+mn-cs"/>
              </a:rPr>
              <a:t>NOTA AL INSTRUCTOR: </a:t>
            </a:r>
            <a:r>
              <a:rPr lang="es-419" sz="1200" i="0" kern="1200" dirty="0">
                <a:solidFill>
                  <a:schemeClr val="tx1"/>
                </a:solidFill>
                <a:effectLst/>
                <a:latin typeface="+mn-lt"/>
                <a:ea typeface="+mn-ea"/>
                <a:cs typeface="+mn-cs"/>
              </a:rPr>
              <a:t>Dirija a los alumnos a cursos adicionales disponibles en el sitio web que figura en la diapositiva.</a:t>
            </a:r>
          </a:p>
          <a:p>
            <a:pPr marL="0" lvl="0" indent="0">
              <a:buFont typeface="Arial" panose="020B0604020202020204" pitchFamily="34" charset="0"/>
              <a:buNone/>
            </a:pPr>
            <a:endParaRPr lang="es-419" sz="1200" i="1" kern="1200" dirty="0">
              <a:solidFill>
                <a:schemeClr val="tx1"/>
              </a:solidFill>
              <a:effectLst/>
              <a:latin typeface="+mn-lt"/>
              <a:ea typeface="+mn-ea"/>
              <a:cs typeface="+mn-cs"/>
            </a:endParaRPr>
          </a:p>
          <a:p>
            <a:endParaRPr lang="es-419" dirty="0"/>
          </a:p>
        </p:txBody>
      </p:sp>
      <p:sp>
        <p:nvSpPr>
          <p:cNvPr id="4" name="Slide Number Placeholder 3"/>
          <p:cNvSpPr>
            <a:spLocks noGrp="1"/>
          </p:cNvSpPr>
          <p:nvPr>
            <p:ph type="sldNum" sz="quarter" idx="5"/>
          </p:nvPr>
        </p:nvSpPr>
        <p:spPr/>
        <p:txBody>
          <a:bodyPr/>
          <a:lstStyle/>
          <a:p>
            <a:fld id="{0A1A2D79-0A70-4F98-91B6-5265C658D6AD}" type="slidenum">
              <a:rPr lang="en-US" smtClean="0"/>
              <a:t>53</a:t>
            </a:fld>
            <a:endParaRPr lang="es-419" dirty="0"/>
          </a:p>
        </p:txBody>
      </p:sp>
    </p:spTree>
    <p:extLst>
      <p:ext uri="{BB962C8B-B14F-4D97-AF65-F5344CB8AC3E}">
        <p14:creationId xmlns:p14="http://schemas.microsoft.com/office/powerpoint/2010/main" val="321876504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DC605C7C-63EA-73B7-7F79-900C406675A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8" name="Notes Placeholder 2">
            <a:extLst>
              <a:ext uri="{FF2B5EF4-FFF2-40B4-BE49-F238E27FC236}">
                <a16:creationId xmlns:a16="http://schemas.microsoft.com/office/drawing/2014/main" id="{8836DA37-2DDA-3C56-8C9A-44F4EA2DD0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lvl="0" indent="0">
              <a:buFont typeface="Arial" panose="020B0604020202020204" pitchFamily="34" charset="0"/>
              <a:buNone/>
            </a:pPr>
            <a:r>
              <a:rPr lang="es-419" sz="1200" i="0" kern="1200" dirty="0">
                <a:solidFill>
                  <a:schemeClr val="tx1"/>
                </a:solidFill>
                <a:effectLst/>
                <a:latin typeface="+mn-lt"/>
                <a:ea typeface="+mn-ea"/>
                <a:cs typeface="+mn-cs"/>
              </a:rPr>
              <a:t>Gracias nuevamente a AT&amp;T y PLA por este taller. ¡Agradecemos a todos nuestros participantes por venir y les animamos a que sigan aprendiendo! </a:t>
            </a:r>
          </a:p>
          <a:p>
            <a:pPr>
              <a:spcBef>
                <a:spcPct val="0"/>
              </a:spcBef>
            </a:pPr>
            <a:endParaRPr lang="en-US" altLang="en-US" dirty="0"/>
          </a:p>
        </p:txBody>
      </p:sp>
      <p:sp>
        <p:nvSpPr>
          <p:cNvPr id="14339" name="Slide Number Placeholder 3">
            <a:extLst>
              <a:ext uri="{FF2B5EF4-FFF2-40B4-BE49-F238E27FC236}">
                <a16:creationId xmlns:a16="http://schemas.microsoft.com/office/drawing/2014/main" id="{BC4D6636-5457-D10D-8849-5EB77053A32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DFDCB5FE-826F-164F-ABED-168B288C0461}" type="slidenum">
              <a:rPr lang="en-US" altLang="en-US">
                <a:latin typeface="Calibri" panose="020F0502020204030204" pitchFamily="34" charset="0"/>
              </a:rPr>
              <a:pPr fontAlgn="base">
                <a:spcBef>
                  <a:spcPct val="0"/>
                </a:spcBef>
                <a:spcAft>
                  <a:spcPct val="0"/>
                </a:spcAft>
              </a:pPr>
              <a:t>54</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7/27/22</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7/27/22</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7/27/22</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7/27/22</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7/27/22</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7/27/22</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7/27/22</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7/27/22</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7/27/22</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7/27/22</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7/27/22</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7/27/22</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6.xml"/><Relationship Id="rId1" Type="http://schemas.openxmlformats.org/officeDocument/2006/relationships/tags" Target="../tags/tag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4.png"/><Relationship Id="rId5" Type="http://schemas.openxmlformats.org/officeDocument/2006/relationships/image" Target="../media/image9.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notesSlide" Target="../notesSlides/notesSlide16.xml"/><Relationship Id="rId7"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25.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28.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33.jpe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32.jpeg"/><Relationship Id="rId5" Type="http://schemas.openxmlformats.org/officeDocument/2006/relationships/image" Target="../media/image31.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notesSlide" Target="../notesSlides/notesSlide22.xml"/><Relationship Id="rId7" Type="http://schemas.openxmlformats.org/officeDocument/2006/relationships/image" Target="../media/image37.png"/><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36.pn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png"/><Relationship Id="rId9" Type="http://schemas.openxmlformats.org/officeDocument/2006/relationships/image" Target="../media/image39.png"/></Relationships>
</file>

<file path=ppt/slides/_rels/slide23.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notesSlide" Target="../notesSlides/notesSlide23.xml"/><Relationship Id="rId7" Type="http://schemas.openxmlformats.org/officeDocument/2006/relationships/image" Target="../media/image43.pn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13.png"/><Relationship Id="rId9"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ags" Target="../tags/tag23.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46.png"/><Relationship Id="rId4" Type="http://schemas.openxmlformats.org/officeDocument/2006/relationships/hyperlink" Target="https://www.digitallearn.org/" TargetMode="Externa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48.png"/><Relationship Id="rId4" Type="http://schemas.openxmlformats.org/officeDocument/2006/relationships/image" Target="../media/image47.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7" Type="http://schemas.openxmlformats.org/officeDocument/2006/relationships/image" Target="../media/image51.pn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13.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27.xml"/><Relationship Id="rId5" Type="http://schemas.openxmlformats.org/officeDocument/2006/relationships/image" Target="../media/image53.png"/><Relationship Id="rId4" Type="http://schemas.openxmlformats.org/officeDocument/2006/relationships/image" Target="../media/image52.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3.xml"/><Relationship Id="rId1" Type="http://schemas.openxmlformats.org/officeDocument/2006/relationships/tags" Target="../tags/tag28.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7.xml"/><Relationship Id="rId1" Type="http://schemas.openxmlformats.org/officeDocument/2006/relationships/tags" Target="../tags/tag29.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7.xml"/><Relationship Id="rId1" Type="http://schemas.openxmlformats.org/officeDocument/2006/relationships/tags" Target="../tags/tag30.xml"/><Relationship Id="rId4" Type="http://schemas.openxmlformats.org/officeDocument/2006/relationships/image" Target="../media/image54.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7.xml"/><Relationship Id="rId1" Type="http://schemas.openxmlformats.org/officeDocument/2006/relationships/tags" Target="../tags/tag31.xml"/><Relationship Id="rId5" Type="http://schemas.openxmlformats.org/officeDocument/2006/relationships/image" Target="../media/image49.png"/><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32.xml"/><Relationship Id="rId5" Type="http://schemas.openxmlformats.org/officeDocument/2006/relationships/image" Target="../media/image55.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49.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58.png"/><Relationship Id="rId5" Type="http://schemas.openxmlformats.org/officeDocument/2006/relationships/image" Target="../media/image49.png"/><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13.png"/></Relationships>
</file>

<file path=ppt/slides/_rels/slide37.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notesSlide" Target="../notesSlides/notesSlide37.xml"/><Relationship Id="rId7" Type="http://schemas.openxmlformats.org/officeDocument/2006/relationships/image" Target="../media/image63.pn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62.jpeg"/><Relationship Id="rId11" Type="http://schemas.openxmlformats.org/officeDocument/2006/relationships/image" Target="../media/image67.pn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13.png"/><Relationship Id="rId9" Type="http://schemas.openxmlformats.org/officeDocument/2006/relationships/image" Target="../media/image65.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3.xml"/><Relationship Id="rId1" Type="http://schemas.openxmlformats.org/officeDocument/2006/relationships/tags" Target="../tags/tag37.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tags" Target="../tags/tag38.xml"/><Relationship Id="rId5" Type="http://schemas.openxmlformats.org/officeDocument/2006/relationships/image" Target="../media/image69.png"/><Relationship Id="rId4" Type="http://schemas.openxmlformats.org/officeDocument/2006/relationships/image" Target="../media/image68.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7.xml"/><Relationship Id="rId1" Type="http://schemas.openxmlformats.org/officeDocument/2006/relationships/tags" Target="../tags/tag39.xml"/><Relationship Id="rId4" Type="http://schemas.openxmlformats.org/officeDocument/2006/relationships/image" Target="../media/image70.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ags" Target="../tags/tag40.xml"/><Relationship Id="rId5" Type="http://schemas.openxmlformats.org/officeDocument/2006/relationships/image" Target="../media/image53.png"/><Relationship Id="rId4" Type="http://schemas.openxmlformats.org/officeDocument/2006/relationships/image" Target="../media/image52.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3.xml"/><Relationship Id="rId1" Type="http://schemas.openxmlformats.org/officeDocument/2006/relationships/tags" Target="../tags/tag41.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7.xml"/><Relationship Id="rId1" Type="http://schemas.openxmlformats.org/officeDocument/2006/relationships/tags" Target="../tags/tag42.xml"/><Relationship Id="rId5" Type="http://schemas.openxmlformats.org/officeDocument/2006/relationships/image" Target="../media/image9.png"/><Relationship Id="rId4" Type="http://schemas.openxmlformats.org/officeDocument/2006/relationships/image" Target="../media/image71.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7.xml"/><Relationship Id="rId1" Type="http://schemas.openxmlformats.org/officeDocument/2006/relationships/tags" Target="../tags/tag43.xml"/><Relationship Id="rId5" Type="http://schemas.openxmlformats.org/officeDocument/2006/relationships/image" Target="../media/image73.png"/><Relationship Id="rId4" Type="http://schemas.openxmlformats.org/officeDocument/2006/relationships/image" Target="../media/image72.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7.xml"/><Relationship Id="rId1" Type="http://schemas.openxmlformats.org/officeDocument/2006/relationships/tags" Target="../tags/tag44.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7.xml"/><Relationship Id="rId1" Type="http://schemas.openxmlformats.org/officeDocument/2006/relationships/tags" Target="../tags/tag45.xml"/><Relationship Id="rId5" Type="http://schemas.openxmlformats.org/officeDocument/2006/relationships/image" Target="../media/image75.jpg"/><Relationship Id="rId4" Type="http://schemas.openxmlformats.org/officeDocument/2006/relationships/image" Target="../media/image74.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7.xml"/><Relationship Id="rId1" Type="http://schemas.openxmlformats.org/officeDocument/2006/relationships/tags" Target="../tags/tag46.xml"/><Relationship Id="rId5" Type="http://schemas.openxmlformats.org/officeDocument/2006/relationships/image" Target="../media/image76.png"/><Relationship Id="rId4" Type="http://schemas.openxmlformats.org/officeDocument/2006/relationships/image" Target="../media/image71.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7.xml"/><Relationship Id="rId1" Type="http://schemas.openxmlformats.org/officeDocument/2006/relationships/tags" Target="../tags/tag47.xml"/><Relationship Id="rId5" Type="http://schemas.openxmlformats.org/officeDocument/2006/relationships/image" Target="../media/image77.png"/><Relationship Id="rId4" Type="http://schemas.openxmlformats.org/officeDocument/2006/relationships/image" Target="../media/image71.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7.xml"/><Relationship Id="rId1" Type="http://schemas.openxmlformats.org/officeDocument/2006/relationships/tags" Target="../tags/tag48.xml"/><Relationship Id="rId5" Type="http://schemas.openxmlformats.org/officeDocument/2006/relationships/image" Target="../media/image79.png"/><Relationship Id="rId4" Type="http://schemas.openxmlformats.org/officeDocument/2006/relationships/image" Target="../media/image78.jpe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7.xml"/><Relationship Id="rId1" Type="http://schemas.openxmlformats.org/officeDocument/2006/relationships/tags" Target="../tags/tag49.xml"/><Relationship Id="rId6" Type="http://schemas.openxmlformats.org/officeDocument/2006/relationships/image" Target="../media/image81.png"/><Relationship Id="rId5" Type="http://schemas.openxmlformats.org/officeDocument/2006/relationships/image" Target="../media/image15.png"/><Relationship Id="rId4" Type="http://schemas.openxmlformats.org/officeDocument/2006/relationships/image" Target="../media/image80.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2.xml"/><Relationship Id="rId1" Type="http://schemas.openxmlformats.org/officeDocument/2006/relationships/tags" Target="../tags/tag50.xml"/><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2.xml"/><Relationship Id="rId1" Type="http://schemas.openxmlformats.org/officeDocument/2006/relationships/tags" Target="../tags/tag51.xml"/></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6.xml"/><Relationship Id="rId1" Type="http://schemas.openxmlformats.org/officeDocument/2006/relationships/tags" Target="../tags/tag52.xml"/><Relationship Id="rId5" Type="http://schemas.openxmlformats.org/officeDocument/2006/relationships/image" Target="../media/image82.png"/><Relationship Id="rId4" Type="http://schemas.openxmlformats.org/officeDocument/2006/relationships/hyperlink" Target="https://www.digitallearn.org/" TargetMode="Externa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1.xml"/><Relationship Id="rId1" Type="http://schemas.openxmlformats.org/officeDocument/2006/relationships/tags" Target="../tags/tag53.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F18B63C-99D2-C935-620B-D5515B03446B}"/>
              </a:ext>
            </a:extLst>
          </p:cNvPr>
          <p:cNvSpPr>
            <a:spLocks noGrp="1"/>
          </p:cNvSpPr>
          <p:nvPr>
            <p:ph type="subTitle" idx="1"/>
          </p:nvPr>
        </p:nvSpPr>
        <p:spPr>
          <a:xfrm>
            <a:off x="0" y="3848100"/>
            <a:ext cx="5410200" cy="1333500"/>
          </a:xfrm>
        </p:spPr>
        <p:txBody>
          <a:bodyPr>
            <a:noAutofit/>
          </a:bodyPr>
          <a:lstStyle/>
          <a:p>
            <a:r>
              <a:rPr lang="es-419" dirty="0"/>
              <a:t>Nombre del instructor voluntario:</a:t>
            </a:r>
          </a:p>
          <a:p>
            <a:r>
              <a:rPr lang="es-419" dirty="0"/>
              <a:t>Afiliación del instructor:</a:t>
            </a:r>
          </a:p>
          <a:p>
            <a:r>
              <a:rPr lang="es-419" dirty="0"/>
              <a:t>Nombre del lugar: </a:t>
            </a:r>
          </a:p>
        </p:txBody>
      </p:sp>
      <p:sp>
        <p:nvSpPr>
          <p:cNvPr id="7170" name="Title 1">
            <a:extLst>
              <a:ext uri="{FF2B5EF4-FFF2-40B4-BE49-F238E27FC236}">
                <a16:creationId xmlns:a16="http://schemas.microsoft.com/office/drawing/2014/main" id="{DAF4CA13-B50D-EDBC-ED81-DE2EBD30EEB7}"/>
              </a:ext>
            </a:extLst>
          </p:cNvPr>
          <p:cNvSpPr>
            <a:spLocks noGrp="1" noChangeArrowheads="1"/>
          </p:cNvSpPr>
          <p:nvPr>
            <p:ph type="ctrTitle"/>
          </p:nvPr>
        </p:nvSpPr>
        <p:spPr>
          <a:xfrm>
            <a:off x="228600" y="2667000"/>
            <a:ext cx="9067800" cy="990600"/>
          </a:xfrm>
        </p:spPr>
        <p:txBody>
          <a:bodyPr/>
          <a:lstStyle/>
          <a:p>
            <a:r>
              <a:rPr lang="es-419" sz="4800" dirty="0"/>
              <a:t>Conceptos básicos de los dispositivos móviles—iOS</a:t>
            </a:r>
            <a:endParaRPr lang="en-US" altLang="en-US" sz="2800" b="1" i="1" dirty="0">
              <a:cs typeface="Courier New" panose="02070309020205020404" pitchFamily="49" charset="0"/>
            </a:endParaRPr>
          </a:p>
        </p:txBody>
      </p:sp>
      <p:pic>
        <p:nvPicPr>
          <p:cNvPr id="7171" name="Picture 5">
            <a:extLst>
              <a:ext uri="{FF2B5EF4-FFF2-40B4-BE49-F238E27FC236}">
                <a16:creationId xmlns:a16="http://schemas.microsoft.com/office/drawing/2014/main" id="{3169205D-4BB9-1ED9-A270-DE925DCA48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3018" y="5248272"/>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a:extLst>
              <a:ext uri="{FF2B5EF4-FFF2-40B4-BE49-F238E27FC236}">
                <a16:creationId xmlns:a16="http://schemas.microsoft.com/office/drawing/2014/main" id="{7C8C11A2-8461-ED62-F729-BEB0D8BCB914}"/>
              </a:ext>
            </a:extLst>
          </p:cNvPr>
          <p:cNvSpPr>
            <a:spLocks noGrp="1"/>
          </p:cNvSpPr>
          <p:nvPr>
            <p:ph type="sldNum" sz="quarter" idx="12"/>
          </p:nvPr>
        </p:nvSpPr>
        <p:spPr/>
        <p:txBody>
          <a:bodyPr/>
          <a:lstStyle/>
          <a:p>
            <a:pPr>
              <a:defRPr/>
            </a:pPr>
            <a:fld id="{98A81C7F-E3F4-ED4F-8494-2B309FD87B5D}" type="slidenum">
              <a:rPr lang="en-US"/>
              <a:pPr>
                <a:defRPr/>
              </a:pPr>
              <a:t>1</a:t>
            </a:fld>
            <a:endParaRPr lang="en-US"/>
          </a:p>
        </p:txBody>
      </p:sp>
      <p:sp>
        <p:nvSpPr>
          <p:cNvPr id="8" name="Rectangle 6">
            <a:extLst>
              <a:ext uri="{FF2B5EF4-FFF2-40B4-BE49-F238E27FC236}">
                <a16:creationId xmlns:a16="http://schemas.microsoft.com/office/drawing/2014/main" id="{95B58288-47DE-E48E-61D4-25019DC78EB7}"/>
              </a:ext>
            </a:extLst>
          </p:cNvPr>
          <p:cNvSpPr>
            <a:spLocks noChangeArrowheads="1"/>
          </p:cNvSpPr>
          <p:nvPr/>
        </p:nvSpPr>
        <p:spPr bwMode="auto">
          <a:xfrm>
            <a:off x="5410200" y="4545597"/>
            <a:ext cx="3657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Su</a:t>
            </a:r>
            <a:r>
              <a:rPr lang="en-US" sz="1600" dirty="0"/>
              <a:t> </a:t>
            </a:r>
            <a:r>
              <a:rPr lang="en-US" sz="1600" dirty="0" err="1"/>
              <a:t>logotipo</a:t>
            </a:r>
            <a:r>
              <a:rPr lang="en-US" sz="1600" dirty="0"/>
              <a:t> </a:t>
            </a:r>
            <a:r>
              <a:rPr lang="en-US" sz="1600" dirty="0" err="1"/>
              <a:t>aquí</a:t>
            </a:r>
            <a:endParaRPr lang="en-US" sz="1600" dirty="0"/>
          </a:p>
        </p:txBody>
      </p:sp>
      <p:sp>
        <p:nvSpPr>
          <p:cNvPr id="9" name="Rectangle 6">
            <a:extLst>
              <a:ext uri="{FF2B5EF4-FFF2-40B4-BE49-F238E27FC236}">
                <a16:creationId xmlns:a16="http://schemas.microsoft.com/office/drawing/2014/main" id="{15C6DAAE-D7E8-87C9-CFBC-E810F44BD5B4}"/>
              </a:ext>
            </a:extLst>
          </p:cNvPr>
          <p:cNvSpPr>
            <a:spLocks noChangeArrowheads="1"/>
          </p:cNvSpPr>
          <p:nvPr/>
        </p:nvSpPr>
        <p:spPr bwMode="auto">
          <a:xfrm>
            <a:off x="152278" y="6457772"/>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a:bodyPr>
          <a:lstStyle/>
          <a:p>
            <a:pPr>
              <a:lnSpc>
                <a:spcPct val="150000"/>
              </a:lnSpc>
            </a:pPr>
            <a:r>
              <a:rPr lang="es-419" b="1" dirty="0">
                <a:solidFill>
                  <a:schemeClr val="tx1"/>
                </a:solidFill>
              </a:rPr>
              <a:t>Introducción </a:t>
            </a:r>
            <a:endParaRPr lang="es-419" dirty="0">
              <a:solidFill>
                <a:schemeClr val="tx1"/>
              </a:solidFill>
            </a:endParaRPr>
          </a:p>
          <a:p>
            <a:pPr>
              <a:lnSpc>
                <a:spcPct val="150000"/>
              </a:lnSpc>
            </a:pPr>
            <a:r>
              <a:rPr lang="es-419" b="1" dirty="0">
                <a:solidFill>
                  <a:schemeClr val="tx1"/>
                </a:solidFill>
              </a:rPr>
              <a:t>Desarrollo de habilidades</a:t>
            </a:r>
          </a:p>
          <a:p>
            <a:pPr lvl="1"/>
            <a:r>
              <a:rPr lang="es-419" dirty="0">
                <a:solidFill>
                  <a:schemeClr val="tx1"/>
                </a:solidFill>
              </a:rPr>
              <a:t>Navegar en su dispositivo</a:t>
            </a:r>
          </a:p>
          <a:p>
            <a:pPr lvl="1"/>
            <a:r>
              <a:rPr lang="es-419" dirty="0">
                <a:solidFill>
                  <a:schemeClr val="tx1"/>
                </a:solidFill>
              </a:rPr>
              <a:t>Cómo conectarse</a:t>
            </a:r>
          </a:p>
          <a:p>
            <a:pPr lvl="1"/>
            <a:r>
              <a:rPr lang="es-419" dirty="0">
                <a:solidFill>
                  <a:schemeClr val="tx1"/>
                </a:solidFill>
              </a:rPr>
              <a:t>Aplicaciones comunes</a:t>
            </a:r>
          </a:p>
          <a:p>
            <a:pPr lvl="1"/>
            <a:r>
              <a:rPr lang="es-419" dirty="0">
                <a:solidFill>
                  <a:schemeClr val="tx1"/>
                </a:solidFill>
              </a:rPr>
              <a:t>Configuraciones útiles</a:t>
            </a:r>
          </a:p>
          <a:p>
            <a:pPr>
              <a:lnSpc>
                <a:spcPct val="150000"/>
              </a:lnSpc>
            </a:pPr>
            <a:r>
              <a:rPr lang="es-419" b="1" dirty="0">
                <a:solidFill>
                  <a:schemeClr val="tx1"/>
                </a:solidFill>
              </a:rPr>
              <a:t>Consejos y trucos </a:t>
            </a:r>
          </a:p>
          <a:p>
            <a:pPr>
              <a:lnSpc>
                <a:spcPct val="150000"/>
              </a:lnSpc>
            </a:pPr>
            <a:r>
              <a:rPr lang="es-419" b="1" dirty="0">
                <a:solidFill>
                  <a:schemeClr val="tx1"/>
                </a:solidFill>
              </a:rPr>
              <a:t>Práctica</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704088"/>
            <a:ext cx="8229600" cy="1066800"/>
          </a:xfrm>
        </p:spPr>
        <p:txBody>
          <a:bodyPr>
            <a:normAutofit/>
          </a:bodyPr>
          <a:lstStyle/>
          <a:p>
            <a:r>
              <a:rPr lang="es-419" sz="3200" dirty="0"/>
              <a:t>Agenda de hoy</a:t>
            </a:r>
            <a:br>
              <a:rPr lang="en-US" sz="3200" dirty="0"/>
            </a:br>
            <a:endParaRPr lang="es-419"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s-419" dirty="0"/>
          </a:p>
        </p:txBody>
      </p:sp>
      <p:sp>
        <p:nvSpPr>
          <p:cNvPr id="5" name="TextBox 4">
            <a:extLst>
              <a:ext uri="{FF2B5EF4-FFF2-40B4-BE49-F238E27FC236}">
                <a16:creationId xmlns:a16="http://schemas.microsoft.com/office/drawing/2014/main" id="{04B8EFAC-DF0B-41C5-A977-9181D8138E3E}"/>
              </a:ext>
            </a:extLst>
          </p:cNvPr>
          <p:cNvSpPr txBox="1"/>
          <p:nvPr/>
        </p:nvSpPr>
        <p:spPr>
          <a:xfrm>
            <a:off x="385313" y="5377132"/>
            <a:ext cx="8301487" cy="1200329"/>
          </a:xfrm>
          <a:prstGeom prst="rect">
            <a:avLst/>
          </a:prstGeom>
          <a:noFill/>
        </p:spPr>
        <p:txBody>
          <a:bodyPr wrap="square" rtlCol="0">
            <a:spAutoFit/>
          </a:bodyPr>
          <a:lstStyle/>
          <a:p>
            <a:r>
              <a:rPr lang="es-419" sz="1800" i="1" dirty="0">
                <a:effectLst/>
                <a:latin typeface="ATT Aleck Sans" panose="020B0503020203020204" pitchFamily="34" charset="0"/>
                <a:ea typeface="Times New Roman" panose="02020603050405020304" pitchFamily="18" charset="0"/>
              </a:rPr>
              <a:t>NOTA: Este taller es específico para </a:t>
            </a:r>
            <a:r>
              <a:rPr lang="es-419" i="1" dirty="0">
                <a:latin typeface="ATT Aleck Sans" panose="020B0503020203020204" pitchFamily="34" charset="0"/>
                <a:ea typeface="Times New Roman" panose="02020603050405020304" pitchFamily="18" charset="0"/>
              </a:rPr>
              <a:t>d</a:t>
            </a:r>
            <a:r>
              <a:rPr lang="es-419" sz="1800" i="1" dirty="0">
                <a:effectLst/>
                <a:latin typeface="ATT Aleck Sans" panose="020B0503020203020204" pitchFamily="34" charset="0"/>
                <a:ea typeface="Times New Roman" panose="02020603050405020304" pitchFamily="18" charset="0"/>
              </a:rPr>
              <a:t>ispositivos móviles de Apple y el sistema operativo iOS. Si está interesado en otro sistema operativo, visite </a:t>
            </a:r>
            <a:r>
              <a:rPr lang="es-419" i="1" dirty="0">
                <a:latin typeface="ATT Aleck Sans" panose="020B0503020203020204" pitchFamily="34" charset="0"/>
                <a:ea typeface="Times New Roman" panose="02020603050405020304" pitchFamily="18" charset="0"/>
              </a:rPr>
              <a:t>https://www.digitallearn.org/https://www.digitallearn.org/ o </a:t>
            </a:r>
            <a:r>
              <a:rPr lang="es-419" sz="1800" i="1" dirty="0">
                <a:effectLst/>
                <a:latin typeface="ATT Aleck Sans" panose="020B0503020203020204" pitchFamily="34" charset="0"/>
                <a:ea typeface="Times New Roman" panose="02020603050405020304" pitchFamily="18" charset="0"/>
              </a:rPr>
              <a:t>considere inscribirse en otro taller que se ofrezca.</a:t>
            </a:r>
            <a:endParaRPr lang="es-419" i="1" dirty="0"/>
          </a:p>
        </p:txBody>
      </p:sp>
    </p:spTree>
    <p:custDataLst>
      <p:tags r:id="rId1"/>
    </p:custDataLst>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7577A77-46FE-4C6B-BE7F-1A8D2922F0D9}"/>
              </a:ext>
            </a:extLst>
          </p:cNvPr>
          <p:cNvSpPr>
            <a:spLocks noGrp="1"/>
          </p:cNvSpPr>
          <p:nvPr>
            <p:ph type="sldNum" sz="quarter" idx="12"/>
          </p:nvPr>
        </p:nvSpPr>
        <p:spPr/>
        <p:txBody>
          <a:bodyPr/>
          <a:lstStyle/>
          <a:p>
            <a:fld id="{D852D4E8-E283-404D-80D7-3AF63315721A}" type="slidenum">
              <a:rPr lang="en-US" smtClean="0"/>
              <a:t>3</a:t>
            </a:fld>
            <a:endParaRPr lang="es-419" dirty="0"/>
          </a:p>
        </p:txBody>
      </p:sp>
      <p:sp>
        <p:nvSpPr>
          <p:cNvPr id="3" name="Title 2">
            <a:extLst>
              <a:ext uri="{FF2B5EF4-FFF2-40B4-BE49-F238E27FC236}">
                <a16:creationId xmlns:a16="http://schemas.microsoft.com/office/drawing/2014/main" id="{2E6CE481-89D2-431C-9620-17728BE9CD4A}"/>
              </a:ext>
            </a:extLst>
          </p:cNvPr>
          <p:cNvSpPr>
            <a:spLocks noGrp="1"/>
          </p:cNvSpPr>
          <p:nvPr>
            <p:ph type="title"/>
          </p:nvPr>
        </p:nvSpPr>
        <p:spPr>
          <a:xfrm>
            <a:off x="457200" y="365760"/>
            <a:ext cx="8229600" cy="1069848"/>
          </a:xfrm>
        </p:spPr>
        <p:txBody>
          <a:bodyPr/>
          <a:lstStyle/>
          <a:p>
            <a:r>
              <a:rPr lang="es-419" dirty="0"/>
              <a:t>Introducción</a:t>
            </a:r>
          </a:p>
        </p:txBody>
      </p:sp>
      <p:pic>
        <p:nvPicPr>
          <p:cNvPr id="7" name="Picture 6" descr="Icon&#10;&#10;Description automatically generated">
            <a:extLst>
              <a:ext uri="{FF2B5EF4-FFF2-40B4-BE49-F238E27FC236}">
                <a16:creationId xmlns:a16="http://schemas.microsoft.com/office/drawing/2014/main" id="{03D118CF-7260-4A78-B882-4979ABA87EB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4" name="TextBox 3">
            <a:extLst>
              <a:ext uri="{FF2B5EF4-FFF2-40B4-BE49-F238E27FC236}">
                <a16:creationId xmlns:a16="http://schemas.microsoft.com/office/drawing/2014/main" id="{E2FF503E-20B4-488F-BE29-6DD7486043F7}"/>
              </a:ext>
            </a:extLst>
          </p:cNvPr>
          <p:cNvSpPr txBox="1"/>
          <p:nvPr/>
        </p:nvSpPr>
        <p:spPr>
          <a:xfrm>
            <a:off x="457200" y="2031077"/>
            <a:ext cx="5178725" cy="461665"/>
          </a:xfrm>
          <a:prstGeom prst="rect">
            <a:avLst/>
          </a:prstGeom>
          <a:noFill/>
        </p:spPr>
        <p:txBody>
          <a:bodyPr wrap="square" rtlCol="0">
            <a:spAutoFit/>
          </a:bodyPr>
          <a:lstStyle/>
          <a:p>
            <a:r>
              <a:rPr lang="es-419" sz="2400" dirty="0">
                <a:cs typeface="Segoe UI" panose="020B0502040204020203" pitchFamily="34" charset="0"/>
              </a:rPr>
              <a:t>¿Qué le trae a este taller?</a:t>
            </a:r>
          </a:p>
        </p:txBody>
      </p:sp>
      <p:sp>
        <p:nvSpPr>
          <p:cNvPr id="8" name="TextBox 7">
            <a:extLst>
              <a:ext uri="{FF2B5EF4-FFF2-40B4-BE49-F238E27FC236}">
                <a16:creationId xmlns:a16="http://schemas.microsoft.com/office/drawing/2014/main" id="{78E71EAC-6929-46DA-AB59-77C2E0A51E9D}"/>
              </a:ext>
            </a:extLst>
          </p:cNvPr>
          <p:cNvSpPr txBox="1"/>
          <p:nvPr/>
        </p:nvSpPr>
        <p:spPr>
          <a:xfrm>
            <a:off x="457200" y="3252912"/>
            <a:ext cx="7120218" cy="707886"/>
          </a:xfrm>
          <a:prstGeom prst="rect">
            <a:avLst/>
          </a:prstGeom>
          <a:noFill/>
        </p:spPr>
        <p:txBody>
          <a:bodyPr wrap="square" rtlCol="0">
            <a:spAutoFit/>
          </a:bodyPr>
          <a:lstStyle/>
          <a:p>
            <a:pPr marL="342900" indent="-342900">
              <a:buClr>
                <a:schemeClr val="tx2"/>
              </a:buClr>
              <a:buFont typeface="Arial" panose="020B0604020202020204" pitchFamily="34" charset="0"/>
              <a:buChar char="•"/>
            </a:pPr>
            <a:r>
              <a:rPr lang="es-419" sz="2000" dirty="0">
                <a:cs typeface="Segoe UI" panose="020B0502040204020203" pitchFamily="34" charset="0"/>
              </a:rPr>
              <a:t>¿Tiene un dispositivo móvil y quiere aprender más sobre este?</a:t>
            </a:r>
          </a:p>
        </p:txBody>
      </p:sp>
      <p:sp>
        <p:nvSpPr>
          <p:cNvPr id="9" name="TextBox 8">
            <a:extLst>
              <a:ext uri="{FF2B5EF4-FFF2-40B4-BE49-F238E27FC236}">
                <a16:creationId xmlns:a16="http://schemas.microsoft.com/office/drawing/2014/main" id="{8EFFC6CD-3BB2-44D8-8C50-978B7BDB3FC9}"/>
              </a:ext>
            </a:extLst>
          </p:cNvPr>
          <p:cNvSpPr txBox="1"/>
          <p:nvPr/>
        </p:nvSpPr>
        <p:spPr>
          <a:xfrm>
            <a:off x="457200" y="4109991"/>
            <a:ext cx="7162845" cy="400110"/>
          </a:xfrm>
          <a:prstGeom prst="rect">
            <a:avLst/>
          </a:prstGeom>
          <a:noFill/>
        </p:spPr>
        <p:txBody>
          <a:bodyPr wrap="square" lIns="91440" tIns="45720" rIns="91440" bIns="45720" rtlCol="0" anchor="t">
            <a:spAutoFit/>
          </a:bodyPr>
          <a:lstStyle/>
          <a:p>
            <a:pPr marL="342900" indent="-342900">
              <a:buClr>
                <a:schemeClr val="tx2"/>
              </a:buClr>
              <a:buFont typeface="Arial" panose="020B0604020202020204" pitchFamily="34" charset="0"/>
              <a:buChar char="•"/>
            </a:pPr>
            <a:r>
              <a:rPr lang="es-419" sz="2000" dirty="0">
                <a:cs typeface="Segoe UI" panose="020B0502040204020203" pitchFamily="34" charset="0"/>
              </a:rPr>
              <a:t>¿Está pensando en adquirir un iPhone o iPad? </a:t>
            </a:r>
          </a:p>
        </p:txBody>
      </p:sp>
    </p:spTree>
    <p:custDataLst>
      <p:tags r:id="rId1"/>
    </p:custDataLst>
    <p:extLst>
      <p:ext uri="{BB962C8B-B14F-4D97-AF65-F5344CB8AC3E}">
        <p14:creationId xmlns:p14="http://schemas.microsoft.com/office/powerpoint/2010/main" val="580042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4</a:t>
            </a:fld>
            <a:endParaRPr lang="es-419"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Segoe UI" panose="020B0502040204020203" pitchFamily="34" charset="0"/>
                <a:cs typeface="Segoe UI" panose="020B0502040204020203" pitchFamily="34" charset="0"/>
              </a:rPr>
              <a:t>Introducción (continuación)</a:t>
            </a:r>
          </a:p>
        </p:txBody>
      </p:sp>
      <p:pic>
        <p:nvPicPr>
          <p:cNvPr id="3" name="Picture 2">
            <a:extLst>
              <a:ext uri="{FF2B5EF4-FFF2-40B4-BE49-F238E27FC236}">
                <a16:creationId xmlns:a16="http://schemas.microsoft.com/office/drawing/2014/main" id="{680AA773-D959-43BA-AC05-222F05EDC75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292938" y="1237142"/>
            <a:ext cx="3689053" cy="5125282"/>
          </a:xfrm>
          <a:prstGeom prst="rect">
            <a:avLst/>
          </a:prstGeom>
        </p:spPr>
      </p:pic>
      <p:pic>
        <p:nvPicPr>
          <p:cNvPr id="9" name="Picture 8">
            <a:extLst>
              <a:ext uri="{FF2B5EF4-FFF2-40B4-BE49-F238E27FC236}">
                <a16:creationId xmlns:a16="http://schemas.microsoft.com/office/drawing/2014/main" id="{0A46B0FB-18BB-41DB-919F-28CFE83171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327222" y="2135814"/>
            <a:ext cx="2095694" cy="4226610"/>
          </a:xfrm>
          <a:prstGeom prst="rect">
            <a:avLst/>
          </a:prstGeom>
        </p:spPr>
      </p:pic>
    </p:spTree>
    <p:custDataLst>
      <p:tags r:id="rId1"/>
    </p:custDataLst>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5</a:t>
            </a:fld>
            <a:endParaRPr lang="es-419" dirty="0"/>
          </a:p>
        </p:txBody>
      </p:sp>
      <p:sp>
        <p:nvSpPr>
          <p:cNvPr id="7" name="Content Placeholder 1">
            <a:extLst>
              <a:ext uri="{FF2B5EF4-FFF2-40B4-BE49-F238E27FC236}">
                <a16:creationId xmlns:a16="http://schemas.microsoft.com/office/drawing/2014/main" id="{4A04A979-E259-4C7A-AAC6-D96AFEA752D0}"/>
              </a:ext>
            </a:extLst>
          </p:cNvPr>
          <p:cNvSpPr txBox="1">
            <a:spLocks/>
          </p:cNvSpPr>
          <p:nvPr/>
        </p:nvSpPr>
        <p:spPr>
          <a:xfrm>
            <a:off x="389964" y="1538970"/>
            <a:ext cx="3469342" cy="1950541"/>
          </a:xfrm>
          <a:prstGeom prst="rect">
            <a:avLst/>
          </a:prstGeom>
        </p:spPr>
        <p:txBody>
          <a:bodyPr vert="horz">
            <a:normAutofit fontScale="92500"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400" b="1" dirty="0">
                <a:solidFill>
                  <a:schemeClr val="tx1"/>
                </a:solidFill>
                <a:latin typeface="Segoe UI" panose="020B0502040204020203" pitchFamily="34" charset="0"/>
                <a:cs typeface="Segoe UI" panose="020B0502040204020203" pitchFamily="34" charset="0"/>
              </a:rPr>
              <a:t>Teléfono inteligente:</a:t>
            </a:r>
            <a:endParaRPr lang="es-419" sz="800" b="1" dirty="0">
              <a:solidFill>
                <a:schemeClr val="tx1"/>
              </a:solidFill>
              <a:latin typeface="Segoe UI" panose="020B0502040204020203" pitchFamily="34" charset="0"/>
              <a:cs typeface="Segoe UI" panose="020B0502040204020203" pitchFamily="34" charset="0"/>
            </a:endParaRPr>
          </a:p>
          <a:p>
            <a:pPr marL="89154" indent="0">
              <a:buNone/>
            </a:pPr>
            <a:r>
              <a:rPr lang="es-419" sz="2400" dirty="0">
                <a:solidFill>
                  <a:schemeClr val="tx1"/>
                </a:solidFill>
                <a:latin typeface="Segoe UI" panose="020B0502040204020203" pitchFamily="34" charset="0"/>
                <a:cs typeface="Segoe UI" panose="020B0502040204020203" pitchFamily="34" charset="0"/>
              </a:rPr>
              <a:t>Teléfono móvil que tiene acceso tanto a la telefonía móvil como a Internet</a:t>
            </a:r>
          </a:p>
          <a:p>
            <a:pPr marL="89154" indent="0">
              <a:buNone/>
            </a:pPr>
            <a:r>
              <a:rPr lang="es-419" sz="2250" dirty="0">
                <a:solidFill>
                  <a:schemeClr val="tx1"/>
                </a:solidFill>
              </a:rPr>
              <a:t> </a:t>
            </a:r>
            <a:endParaRPr lang="es-419" dirty="0">
              <a:solidFill>
                <a:schemeClr val="tx1"/>
              </a:solidFill>
            </a:endParaRPr>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Introducción (continuación)</a:t>
            </a:r>
          </a:p>
        </p:txBody>
      </p:sp>
      <p:pic>
        <p:nvPicPr>
          <p:cNvPr id="13" name="Picture 12">
            <a:extLst>
              <a:ext uri="{FF2B5EF4-FFF2-40B4-BE49-F238E27FC236}">
                <a16:creationId xmlns:a16="http://schemas.microsoft.com/office/drawing/2014/main" id="{9EA301EA-53BD-47ED-AB6C-F3A3A7F2318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663152" y="3825619"/>
            <a:ext cx="967142" cy="1950540"/>
          </a:xfrm>
          <a:prstGeom prst="rect">
            <a:avLst/>
          </a:prstGeom>
        </p:spPr>
      </p:pic>
      <p:sp>
        <p:nvSpPr>
          <p:cNvPr id="34" name="Content Placeholder 1">
            <a:extLst>
              <a:ext uri="{FF2B5EF4-FFF2-40B4-BE49-F238E27FC236}">
                <a16:creationId xmlns:a16="http://schemas.microsoft.com/office/drawing/2014/main" id="{F419CF43-B0B4-434D-A67A-C3D3FEC362FC}"/>
              </a:ext>
            </a:extLst>
          </p:cNvPr>
          <p:cNvSpPr txBox="1">
            <a:spLocks/>
          </p:cNvSpPr>
          <p:nvPr/>
        </p:nvSpPr>
        <p:spPr>
          <a:xfrm>
            <a:off x="4247027" y="1538969"/>
            <a:ext cx="4123765" cy="195054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sz="2400" b="1" dirty="0">
                <a:solidFill>
                  <a:schemeClr val="tx1"/>
                </a:solidFill>
                <a:latin typeface="Segoe UI" panose="020B0502040204020203" pitchFamily="34" charset="0"/>
                <a:cs typeface="Segoe UI" panose="020B0502040204020203" pitchFamily="34" charset="0"/>
              </a:rPr>
              <a:t>Tableta:</a:t>
            </a:r>
            <a:endParaRPr lang="es-419" sz="800" dirty="0">
              <a:solidFill>
                <a:schemeClr val="tx1"/>
              </a:solidFill>
              <a:latin typeface="Segoe UI" panose="020B0502040204020203" pitchFamily="34" charset="0"/>
              <a:cs typeface="Segoe UI" panose="020B0502040204020203" pitchFamily="34" charset="0"/>
            </a:endParaRPr>
          </a:p>
          <a:p>
            <a:pPr marL="89154" indent="0">
              <a:buNone/>
            </a:pPr>
            <a:r>
              <a:rPr lang="es-419" sz="2200" dirty="0">
                <a:solidFill>
                  <a:schemeClr val="tx1"/>
                </a:solidFill>
                <a:latin typeface="Segoe UI" panose="020B0502040204020203" pitchFamily="34" charset="0"/>
                <a:cs typeface="Segoe UI" panose="020B0502040204020203" pitchFamily="34" charset="0"/>
              </a:rPr>
              <a:t>Una computadora portátil que utiliza una pantalla táctil</a:t>
            </a:r>
          </a:p>
          <a:p>
            <a:pPr marL="89154" indent="0">
              <a:buNone/>
            </a:pPr>
            <a:endParaRPr lang="es-419" sz="2400" dirty="0">
              <a:solidFill>
                <a:schemeClr val="tx1"/>
              </a:solidFill>
            </a:endParaRPr>
          </a:p>
        </p:txBody>
      </p:sp>
      <p:pic>
        <p:nvPicPr>
          <p:cNvPr id="9" name="Picture 8">
            <a:extLst>
              <a:ext uri="{FF2B5EF4-FFF2-40B4-BE49-F238E27FC236}">
                <a16:creationId xmlns:a16="http://schemas.microsoft.com/office/drawing/2014/main" id="{88F2DD2A-C21C-4993-AD2F-BF031408526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985156" y="3243532"/>
            <a:ext cx="2151766" cy="2989496"/>
          </a:xfrm>
          <a:prstGeom prst="rect">
            <a:avLst/>
          </a:prstGeom>
        </p:spPr>
      </p:pic>
    </p:spTree>
    <p:custDataLst>
      <p:tags r:id="rId1"/>
    </p:custDataLst>
    <p:extLst>
      <p:ext uri="{BB962C8B-B14F-4D97-AF65-F5344CB8AC3E}">
        <p14:creationId xmlns:p14="http://schemas.microsoft.com/office/powerpoint/2010/main" val="34197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6</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Gestos táctiles</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19" y="1395181"/>
            <a:ext cx="2323759" cy="5029198"/>
          </a:xfrm>
          <a:prstGeom prst="rect">
            <a:avLst/>
          </a:prstGeom>
        </p:spPr>
      </p:pic>
      <p:pic>
        <p:nvPicPr>
          <p:cNvPr id="8" name="Picture 7" descr="A picture containing metalware&#10;&#10;Description automatically generated">
            <a:extLst>
              <a:ext uri="{FF2B5EF4-FFF2-40B4-BE49-F238E27FC236}">
                <a16:creationId xmlns:a16="http://schemas.microsoft.com/office/drawing/2014/main" id="{D89CA0ED-777D-4856-9DEC-2DE662033E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6796" y="2668060"/>
            <a:ext cx="1625397" cy="1625397"/>
          </a:xfrm>
          <a:prstGeom prst="rect">
            <a:avLst/>
          </a:prstGeom>
        </p:spPr>
      </p:pic>
      <p:pic>
        <p:nvPicPr>
          <p:cNvPr id="9" name="Picture 8">
            <a:extLst>
              <a:ext uri="{FF2B5EF4-FFF2-40B4-BE49-F238E27FC236}">
                <a16:creationId xmlns:a16="http://schemas.microsoft.com/office/drawing/2014/main" id="{49436B34-99AA-47A7-945E-651D2C95D28A}"/>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830303" y="2668059"/>
            <a:ext cx="1625397" cy="1625397"/>
          </a:xfrm>
          <a:prstGeom prst="rect">
            <a:avLst/>
          </a:prstGeom>
        </p:spPr>
      </p:pic>
    </p:spTree>
    <p:custDataLst>
      <p:tags r:id="rId1"/>
    </p:custDataLst>
    <p:extLst>
      <p:ext uri="{BB962C8B-B14F-4D97-AF65-F5344CB8AC3E}">
        <p14:creationId xmlns:p14="http://schemas.microsoft.com/office/powerpoint/2010/main" val="1477362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7</a:t>
            </a:fld>
            <a:endParaRPr lang="es-419" dirty="0"/>
          </a:p>
        </p:txBody>
      </p:sp>
      <p:sp>
        <p:nvSpPr>
          <p:cNvPr id="4" name="Title 3">
            <a:extLst>
              <a:ext uri="{FF2B5EF4-FFF2-40B4-BE49-F238E27FC236}">
                <a16:creationId xmlns:a16="http://schemas.microsoft.com/office/drawing/2014/main" id="{D6A5482E-5C61-4655-BCC8-666B17F2352A}"/>
              </a:ext>
            </a:extLst>
          </p:cNvPr>
          <p:cNvSpPr>
            <a:spLocks noGrp="1"/>
          </p:cNvSpPr>
          <p:nvPr>
            <p:ph type="title"/>
          </p:nvPr>
        </p:nvSpPr>
        <p:spPr>
          <a:xfrm>
            <a:off x="457200" y="365760"/>
            <a:ext cx="8229600" cy="1066800"/>
          </a:xfrm>
        </p:spPr>
        <p:txBody>
          <a:bodyPr/>
          <a:lstStyle/>
          <a:p>
            <a:r>
              <a:rPr lang="es-419" dirty="0"/>
              <a:t>Botones externos</a:t>
            </a:r>
          </a:p>
        </p:txBody>
      </p:sp>
      <p:pic>
        <p:nvPicPr>
          <p:cNvPr id="7" name="Content Placeholder 12">
            <a:extLst>
              <a:ext uri="{FF2B5EF4-FFF2-40B4-BE49-F238E27FC236}">
                <a16:creationId xmlns:a16="http://schemas.microsoft.com/office/drawing/2014/main" id="{B2D39076-398E-4C18-A602-32C19E3113D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349281" y="1443794"/>
            <a:ext cx="2445436" cy="4931971"/>
          </a:xfrm>
          <a:prstGeom prst="rect">
            <a:avLst/>
          </a:prstGeom>
        </p:spPr>
      </p:pic>
      <p:sp>
        <p:nvSpPr>
          <p:cNvPr id="6" name="TextBox 5">
            <a:extLst>
              <a:ext uri="{FF2B5EF4-FFF2-40B4-BE49-F238E27FC236}">
                <a16:creationId xmlns:a16="http://schemas.microsoft.com/office/drawing/2014/main" id="{79AC2737-ADBE-4787-8F04-E73592DDCAD9}"/>
              </a:ext>
            </a:extLst>
          </p:cNvPr>
          <p:cNvSpPr txBox="1"/>
          <p:nvPr/>
        </p:nvSpPr>
        <p:spPr>
          <a:xfrm>
            <a:off x="6417823" y="2089014"/>
            <a:ext cx="1708030" cy="646331"/>
          </a:xfrm>
          <a:prstGeom prst="rect">
            <a:avLst/>
          </a:prstGeom>
          <a:noFill/>
        </p:spPr>
        <p:txBody>
          <a:bodyPr wrap="square" rtlCol="0">
            <a:spAutoFit/>
          </a:bodyPr>
          <a:lstStyle/>
          <a:p>
            <a:r>
              <a:rPr lang="es-419" dirty="0">
                <a:cs typeface="Segoe UI" panose="020B0502040204020203" pitchFamily="34" charset="0"/>
              </a:rPr>
              <a:t>Botón de encendido</a:t>
            </a:r>
          </a:p>
        </p:txBody>
      </p:sp>
      <p:sp>
        <p:nvSpPr>
          <p:cNvPr id="9" name="TextBox 8">
            <a:extLst>
              <a:ext uri="{FF2B5EF4-FFF2-40B4-BE49-F238E27FC236}">
                <a16:creationId xmlns:a16="http://schemas.microsoft.com/office/drawing/2014/main" id="{E05EEF31-5E6A-4F11-8CF1-3F7A8FC48B4A}"/>
              </a:ext>
            </a:extLst>
          </p:cNvPr>
          <p:cNvSpPr txBox="1"/>
          <p:nvPr/>
        </p:nvSpPr>
        <p:spPr>
          <a:xfrm>
            <a:off x="543464" y="2679704"/>
            <a:ext cx="2199736" cy="646331"/>
          </a:xfrm>
          <a:prstGeom prst="rect">
            <a:avLst/>
          </a:prstGeom>
          <a:noFill/>
        </p:spPr>
        <p:txBody>
          <a:bodyPr wrap="square" rtlCol="0">
            <a:spAutoFit/>
          </a:bodyPr>
          <a:lstStyle/>
          <a:p>
            <a:r>
              <a:rPr lang="es-419" dirty="0">
                <a:cs typeface="Segoe UI" panose="020B0502040204020203" pitchFamily="34" charset="0"/>
              </a:rPr>
              <a:t>Control del volumen</a:t>
            </a:r>
          </a:p>
        </p:txBody>
      </p:sp>
      <p:sp>
        <p:nvSpPr>
          <p:cNvPr id="10" name="TextBox 9">
            <a:extLst>
              <a:ext uri="{FF2B5EF4-FFF2-40B4-BE49-F238E27FC236}">
                <a16:creationId xmlns:a16="http://schemas.microsoft.com/office/drawing/2014/main" id="{49CE5614-897D-4FCE-A482-562AB4C14842}"/>
              </a:ext>
            </a:extLst>
          </p:cNvPr>
          <p:cNvSpPr txBox="1"/>
          <p:nvPr/>
        </p:nvSpPr>
        <p:spPr>
          <a:xfrm>
            <a:off x="457200" y="1816431"/>
            <a:ext cx="2199736" cy="646331"/>
          </a:xfrm>
          <a:prstGeom prst="rect">
            <a:avLst/>
          </a:prstGeom>
          <a:noFill/>
        </p:spPr>
        <p:txBody>
          <a:bodyPr wrap="square" rtlCol="0">
            <a:spAutoFit/>
          </a:bodyPr>
          <a:lstStyle/>
          <a:p>
            <a:r>
              <a:rPr lang="es-419" dirty="0">
                <a:cs typeface="Segoe UI" panose="020B0502040204020203" pitchFamily="34" charset="0"/>
              </a:rPr>
              <a:t>Interruptor de tono/silencio</a:t>
            </a:r>
          </a:p>
        </p:txBody>
      </p:sp>
      <p:cxnSp>
        <p:nvCxnSpPr>
          <p:cNvPr id="11" name="Straight Arrow Connector 10">
            <a:extLst>
              <a:ext uri="{FF2B5EF4-FFF2-40B4-BE49-F238E27FC236}">
                <a16:creationId xmlns:a16="http://schemas.microsoft.com/office/drawing/2014/main" id="{5A9E9F84-FE5B-4A87-9574-F251D301CA1E}"/>
              </a:ext>
            </a:extLst>
          </p:cNvPr>
          <p:cNvCxnSpPr>
            <a:cxnSpLocks/>
          </p:cNvCxnSpPr>
          <p:nvPr/>
        </p:nvCxnSpPr>
        <p:spPr>
          <a:xfrm flipH="1">
            <a:off x="5906219" y="2294626"/>
            <a:ext cx="477328" cy="385314"/>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CCD28FA0-D822-46D3-973C-5875D48A59ED}"/>
              </a:ext>
            </a:extLst>
          </p:cNvPr>
          <p:cNvCxnSpPr>
            <a:cxnSpLocks/>
          </p:cNvCxnSpPr>
          <p:nvPr/>
        </p:nvCxnSpPr>
        <p:spPr>
          <a:xfrm>
            <a:off x="2495909" y="2031504"/>
            <a:ext cx="672861" cy="154259"/>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AA3E9A9-CAA1-41DF-A087-41A3762BB11E}"/>
              </a:ext>
            </a:extLst>
          </p:cNvPr>
          <p:cNvCxnSpPr>
            <a:cxnSpLocks/>
          </p:cNvCxnSpPr>
          <p:nvPr/>
        </p:nvCxnSpPr>
        <p:spPr>
          <a:xfrm>
            <a:off x="2380891" y="2864370"/>
            <a:ext cx="684362" cy="0"/>
          </a:xfrm>
          <a:prstGeom prst="straightConnector1">
            <a:avLst/>
          </a:prstGeom>
          <a:ln w="1905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507974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7477A-A329-4F86-8FCE-BA36A01970C0}"/>
              </a:ext>
            </a:extLst>
          </p:cNvPr>
          <p:cNvSpPr>
            <a:spLocks noGrp="1"/>
          </p:cNvSpPr>
          <p:nvPr>
            <p:ph type="sldNum" sz="quarter" idx="12"/>
          </p:nvPr>
        </p:nvSpPr>
        <p:spPr/>
        <p:txBody>
          <a:bodyPr/>
          <a:lstStyle/>
          <a:p>
            <a:fld id="{D852D4E8-E283-404D-80D7-3AF63315721A}" type="slidenum">
              <a:rPr lang="en-US" smtClean="0"/>
              <a:t>8</a:t>
            </a:fld>
            <a:endParaRPr lang="es-419" dirty="0"/>
          </a:p>
        </p:txBody>
      </p:sp>
      <p:pic>
        <p:nvPicPr>
          <p:cNvPr id="6" name="Content Placeholder 5">
            <a:extLst>
              <a:ext uri="{FF2B5EF4-FFF2-40B4-BE49-F238E27FC236}">
                <a16:creationId xmlns:a16="http://schemas.microsoft.com/office/drawing/2014/main" id="{1E47475F-E32A-4B3E-942F-ACDACA17A841}"/>
              </a:ext>
            </a:extLst>
          </p:cNvPr>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1450848" y="1718755"/>
            <a:ext cx="6242304" cy="4166616"/>
          </a:xfrm>
        </p:spPr>
      </p:pic>
      <p:sp>
        <p:nvSpPr>
          <p:cNvPr id="7" name="Title 3">
            <a:extLst>
              <a:ext uri="{FF2B5EF4-FFF2-40B4-BE49-F238E27FC236}">
                <a16:creationId xmlns:a16="http://schemas.microsoft.com/office/drawing/2014/main" id="{16561FF4-E98C-4368-9003-5CD776253491}"/>
              </a:ext>
            </a:extLst>
          </p:cNvPr>
          <p:cNvSpPr>
            <a:spLocks noGrp="1"/>
          </p:cNvSpPr>
          <p:nvPr>
            <p:ph type="title"/>
          </p:nvPr>
        </p:nvSpPr>
        <p:spPr>
          <a:xfrm>
            <a:off x="457200" y="365760"/>
            <a:ext cx="8229600" cy="1066800"/>
          </a:xfrm>
        </p:spPr>
        <p:txBody>
          <a:bodyPr/>
          <a:lstStyle/>
          <a:p>
            <a:r>
              <a:rPr lang="es-419" dirty="0"/>
              <a:t>Puerto de carga</a:t>
            </a:r>
          </a:p>
        </p:txBody>
      </p:sp>
    </p:spTree>
    <p:custDataLst>
      <p:tags r:id="rId1"/>
    </p:custDataLst>
    <p:extLst>
      <p:ext uri="{BB962C8B-B14F-4D97-AF65-F5344CB8AC3E}">
        <p14:creationId xmlns:p14="http://schemas.microsoft.com/office/powerpoint/2010/main" val="339042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9</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Desbloquear su teléfono</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19" y="1395180"/>
            <a:ext cx="2323759" cy="5029198"/>
          </a:xfrm>
          <a:prstGeom prst="rect">
            <a:avLst/>
          </a:prstGeom>
        </p:spPr>
      </p:pic>
    </p:spTree>
    <p:custDataLst>
      <p:tags r:id="rId1"/>
    </p:custDataLst>
    <p:extLst>
      <p:ext uri="{BB962C8B-B14F-4D97-AF65-F5344CB8AC3E}">
        <p14:creationId xmlns:p14="http://schemas.microsoft.com/office/powerpoint/2010/main" val="2316437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10</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Pantalla de inicio</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19" y="1395180"/>
            <a:ext cx="2323759" cy="5029198"/>
          </a:xfrm>
          <a:prstGeom prst="rect">
            <a:avLst/>
          </a:prstGeom>
        </p:spPr>
      </p:pic>
    </p:spTree>
    <p:custDataLst>
      <p:tags r:id="rId1"/>
    </p:custDataLst>
    <p:extLst>
      <p:ext uri="{BB962C8B-B14F-4D97-AF65-F5344CB8AC3E}">
        <p14:creationId xmlns:p14="http://schemas.microsoft.com/office/powerpoint/2010/main" val="156013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11</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Tocar | Tocar y mantener presionado</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506557" y="1308917"/>
            <a:ext cx="2323758" cy="5029196"/>
          </a:xfrm>
          <a:prstGeom prst="rect">
            <a:avLst/>
          </a:prstGeom>
        </p:spPr>
      </p:pic>
      <p:pic>
        <p:nvPicPr>
          <p:cNvPr id="7" name="Picture 6" descr="A picture containing metalware&#10;&#10;Description automatically generated">
            <a:extLst>
              <a:ext uri="{FF2B5EF4-FFF2-40B4-BE49-F238E27FC236}">
                <a16:creationId xmlns:a16="http://schemas.microsoft.com/office/drawing/2014/main" id="{A16FB671-6D75-4FA2-9057-C434835D31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03032" y="3641452"/>
            <a:ext cx="996728" cy="996728"/>
          </a:xfrm>
          <a:prstGeom prst="rect">
            <a:avLst/>
          </a:prstGeom>
        </p:spPr>
      </p:pic>
      <p:pic>
        <p:nvPicPr>
          <p:cNvPr id="8" name="Content Placeholder 12">
            <a:extLst>
              <a:ext uri="{FF2B5EF4-FFF2-40B4-BE49-F238E27FC236}">
                <a16:creationId xmlns:a16="http://schemas.microsoft.com/office/drawing/2014/main" id="{A8AAA292-15DD-4E2F-B6C6-B311711DF31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4940510" y="1308919"/>
            <a:ext cx="2323757" cy="5029193"/>
          </a:xfrm>
          <a:prstGeom prst="rect">
            <a:avLst/>
          </a:prstGeom>
        </p:spPr>
      </p:pic>
      <p:pic>
        <p:nvPicPr>
          <p:cNvPr id="9" name="Picture 8">
            <a:extLst>
              <a:ext uri="{FF2B5EF4-FFF2-40B4-BE49-F238E27FC236}">
                <a16:creationId xmlns:a16="http://schemas.microsoft.com/office/drawing/2014/main" id="{9FCDFB49-CAAD-42A6-B4B6-425274102B8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542736" y="3641452"/>
            <a:ext cx="996728" cy="996728"/>
          </a:xfrm>
          <a:prstGeom prst="rect">
            <a:avLst/>
          </a:prstGeom>
        </p:spPr>
      </p:pic>
    </p:spTree>
    <p:custDataLst>
      <p:tags r:id="rId1"/>
    </p:custDataLst>
    <p:extLst>
      <p:ext uri="{BB962C8B-B14F-4D97-AF65-F5344CB8AC3E}">
        <p14:creationId xmlns:p14="http://schemas.microsoft.com/office/powerpoint/2010/main" val="547849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12</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478838"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sz="2800" dirty="0">
                <a:latin typeface="+mj-lt"/>
              </a:rPr>
              <a:t>Deslizar a la izquierda/derecha | Hacia arriba/abajo </a:t>
            </a:r>
          </a:p>
        </p:txBody>
      </p:sp>
      <p:grpSp>
        <p:nvGrpSpPr>
          <p:cNvPr id="10" name="Group 9">
            <a:extLst>
              <a:ext uri="{FF2B5EF4-FFF2-40B4-BE49-F238E27FC236}">
                <a16:creationId xmlns:a16="http://schemas.microsoft.com/office/drawing/2014/main" id="{416B802C-70EA-42A1-B341-12092F268696}"/>
              </a:ext>
            </a:extLst>
          </p:cNvPr>
          <p:cNvGrpSpPr/>
          <p:nvPr/>
        </p:nvGrpSpPr>
        <p:grpSpPr>
          <a:xfrm>
            <a:off x="1506557" y="1308919"/>
            <a:ext cx="2323757" cy="5029193"/>
            <a:chOff x="4940510" y="1308919"/>
            <a:chExt cx="2323757" cy="5029193"/>
          </a:xfrm>
        </p:grpSpPr>
        <p:pic>
          <p:nvPicPr>
            <p:cNvPr id="11" name="Content Placeholder 12">
              <a:extLst>
                <a:ext uri="{FF2B5EF4-FFF2-40B4-BE49-F238E27FC236}">
                  <a16:creationId xmlns:a16="http://schemas.microsoft.com/office/drawing/2014/main" id="{B43D44FE-35B7-4552-A625-43DF6F71F70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940510" y="1308919"/>
              <a:ext cx="2323757" cy="5029193"/>
            </a:xfrm>
            <a:prstGeom prst="rect">
              <a:avLst/>
            </a:prstGeom>
          </p:spPr>
        </p:pic>
        <p:pic>
          <p:nvPicPr>
            <p:cNvPr id="12" name="Picture 11">
              <a:extLst>
                <a:ext uri="{FF2B5EF4-FFF2-40B4-BE49-F238E27FC236}">
                  <a16:creationId xmlns:a16="http://schemas.microsoft.com/office/drawing/2014/main" id="{7ADCAAA2-C766-4248-BE5C-B4EB0C6B546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364641" y="4552354"/>
              <a:ext cx="618126" cy="996728"/>
            </a:xfrm>
            <a:prstGeom prst="rect">
              <a:avLst/>
            </a:prstGeom>
          </p:spPr>
        </p:pic>
      </p:grpSp>
      <p:grpSp>
        <p:nvGrpSpPr>
          <p:cNvPr id="13" name="Group 12">
            <a:extLst>
              <a:ext uri="{FF2B5EF4-FFF2-40B4-BE49-F238E27FC236}">
                <a16:creationId xmlns:a16="http://schemas.microsoft.com/office/drawing/2014/main" id="{C57409CE-3E2B-4E67-A9EB-959BD476B880}"/>
              </a:ext>
            </a:extLst>
          </p:cNvPr>
          <p:cNvGrpSpPr/>
          <p:nvPr/>
        </p:nvGrpSpPr>
        <p:grpSpPr>
          <a:xfrm>
            <a:off x="4940509" y="1308918"/>
            <a:ext cx="2323757" cy="5029193"/>
            <a:chOff x="1506557" y="1308919"/>
            <a:chExt cx="2323757" cy="5029193"/>
          </a:xfrm>
        </p:grpSpPr>
        <p:pic>
          <p:nvPicPr>
            <p:cNvPr id="14" name="Content Placeholder 12">
              <a:extLst>
                <a:ext uri="{FF2B5EF4-FFF2-40B4-BE49-F238E27FC236}">
                  <a16:creationId xmlns:a16="http://schemas.microsoft.com/office/drawing/2014/main" id="{02BD29B3-15A4-4961-B8BE-45A3CF30905A}"/>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1506557" y="1308919"/>
              <a:ext cx="2323757" cy="5029193"/>
            </a:xfrm>
            <a:prstGeom prst="rect">
              <a:avLst/>
            </a:prstGeom>
            <a:ln>
              <a:solidFill>
                <a:schemeClr val="bg1">
                  <a:lumMod val="85000"/>
                </a:schemeClr>
              </a:solidFill>
            </a:ln>
          </p:spPr>
        </p:pic>
        <p:pic>
          <p:nvPicPr>
            <p:cNvPr id="15" name="Picture 14">
              <a:extLst>
                <a:ext uri="{FF2B5EF4-FFF2-40B4-BE49-F238E27FC236}">
                  <a16:creationId xmlns:a16="http://schemas.microsoft.com/office/drawing/2014/main" id="{24438490-8F65-4946-9696-8609F293394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2733353" y="4552354"/>
              <a:ext cx="996728" cy="996728"/>
            </a:xfrm>
            <a:prstGeom prst="rect">
              <a:avLst/>
            </a:prstGeom>
          </p:spPr>
        </p:pic>
      </p:grpSp>
    </p:spTree>
    <p:custDataLst>
      <p:tags r:id="rId1"/>
    </p:custDataLst>
    <p:extLst>
      <p:ext uri="{BB962C8B-B14F-4D97-AF65-F5344CB8AC3E}">
        <p14:creationId xmlns:p14="http://schemas.microsoft.com/office/powerpoint/2010/main" val="38570754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13</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1</a:t>
            </a:r>
          </a:p>
        </p:txBody>
      </p:sp>
    </p:spTree>
    <p:custDataLst>
      <p:tags r:id="rId1"/>
    </p:custDataLst>
    <p:extLst>
      <p:ext uri="{BB962C8B-B14F-4D97-AF65-F5344CB8AC3E}">
        <p14:creationId xmlns:p14="http://schemas.microsoft.com/office/powerpoint/2010/main" val="1747823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14</a:t>
            </a:fld>
            <a:endParaRPr lang="es-419" dirty="0"/>
          </a:p>
        </p:txBody>
      </p:sp>
      <p:sp>
        <p:nvSpPr>
          <p:cNvPr id="5" name="TextBox 4">
            <a:extLst>
              <a:ext uri="{FF2B5EF4-FFF2-40B4-BE49-F238E27FC236}">
                <a16:creationId xmlns:a16="http://schemas.microsoft.com/office/drawing/2014/main" id="{5B5B655B-EF94-BE60-96E6-E58E39F5E564}"/>
              </a:ext>
            </a:extLst>
          </p:cNvPr>
          <p:cNvSpPr txBox="1"/>
          <p:nvPr/>
        </p:nvSpPr>
        <p:spPr>
          <a:xfrm>
            <a:off x="733646" y="551289"/>
            <a:ext cx="7676707" cy="6063198"/>
          </a:xfrm>
          <a:prstGeom prst="rect">
            <a:avLst/>
          </a:prstGeom>
          <a:noFill/>
        </p:spPr>
        <p:txBody>
          <a:bodyPr wrap="square">
            <a:spAutoFit/>
          </a:bodyPr>
          <a:lstStyle/>
          <a:p>
            <a:pPr marL="0" marR="0">
              <a:spcBef>
                <a:spcPts val="0"/>
              </a:spcBef>
              <a:spcAft>
                <a:spcPts val="0"/>
              </a:spcAft>
            </a:pPr>
            <a:r>
              <a:rPr lang="es-419" sz="2400" b="1" dirty="0">
                <a:effectLst/>
                <a:latin typeface="+mn-lt"/>
                <a:ea typeface="Calibri" panose="020F0502020204030204" pitchFamily="34" charset="0"/>
                <a:cs typeface="Times New Roman" panose="02020603050405020304" pitchFamily="18" charset="0"/>
              </a:rPr>
              <a:t>ACTIVIDAD 1: Botones externos y gestos táctiles</a:t>
            </a:r>
            <a:br>
              <a:rPr lang="en-US" sz="2400" b="1" dirty="0">
                <a:effectLst/>
                <a:latin typeface="+mn-lt"/>
                <a:ea typeface="Calibri" panose="020F0502020204030204" pitchFamily="34" charset="0"/>
                <a:cs typeface="Times New Roman" panose="02020603050405020304" pitchFamily="18" charset="0"/>
              </a:rPr>
            </a:br>
            <a:endParaRPr lang="es-419" sz="24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s-419" sz="2000" dirty="0">
                <a:effectLst/>
                <a:latin typeface="ATT Aleck Sans" panose="020B0503020203020204"/>
                <a:ea typeface="Calibri" panose="020F0502020204030204" pitchFamily="34" charset="0"/>
                <a:cs typeface="Times New Roman" panose="02020603050405020304" pitchFamily="18" charset="0"/>
              </a:rPr>
              <a:t> </a:t>
            </a:r>
            <a:endParaRPr lang="es-419" sz="20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mj-lt"/>
              <a:buAutoNum type="arabicPeriod"/>
            </a:pPr>
            <a:r>
              <a:rPr lang="es-419" sz="2000" dirty="0">
                <a:effectLst/>
                <a:latin typeface="+mn-lt"/>
                <a:ea typeface="Calibri" panose="020F0502020204030204" pitchFamily="34" charset="0"/>
                <a:cs typeface="Times New Roman" panose="02020603050405020304" pitchFamily="18" charset="0"/>
              </a:rPr>
              <a:t>Encuentre el botón para encender su teléfono. Encienda su teléfono.</a:t>
            </a:r>
            <a:br>
              <a:rPr lang="en-US" sz="2000" dirty="0">
                <a:effectLst/>
                <a:latin typeface="+mn-lt"/>
                <a:ea typeface="Calibri" panose="020F0502020204030204" pitchFamily="34" charset="0"/>
                <a:cs typeface="Times New Roman" panose="02020603050405020304" pitchFamily="18" charset="0"/>
              </a:rPr>
            </a:br>
            <a:endParaRPr lang="es-419" sz="2000" dirty="0">
              <a:latin typeface="+mn-lt"/>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mj-lt"/>
              <a:buAutoNum type="arabicPeriod"/>
            </a:pPr>
            <a:r>
              <a:rPr lang="es-419" sz="2000" dirty="0">
                <a:effectLst/>
                <a:latin typeface="+mn-lt"/>
                <a:ea typeface="Calibri" panose="020F0502020204030204" pitchFamily="34" charset="0"/>
                <a:cs typeface="Times New Roman" panose="02020603050405020304" pitchFamily="18" charset="0"/>
              </a:rPr>
              <a:t>Encuentre los botones para subir y bajar el volumen de su teléfono. Baje el volumen al mínimo y, luego, a la mitad.</a:t>
            </a:r>
            <a:br>
              <a:rPr lang="en-US" sz="2000" dirty="0">
                <a:effectLst/>
                <a:latin typeface="+mn-lt"/>
                <a:ea typeface="Calibri" panose="020F0502020204030204" pitchFamily="34" charset="0"/>
                <a:cs typeface="Times New Roman" panose="02020603050405020304" pitchFamily="18" charset="0"/>
              </a:rPr>
            </a:br>
            <a:endParaRPr lang="es-419" sz="2000" dirty="0">
              <a:latin typeface="+mn-lt"/>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mj-lt"/>
              <a:buAutoNum type="arabicPeriod"/>
            </a:pPr>
            <a:r>
              <a:rPr lang="es-419" sz="2000" dirty="0">
                <a:effectLst/>
                <a:latin typeface="+mn-lt"/>
                <a:ea typeface="Calibri" panose="020F0502020204030204" pitchFamily="34" charset="0"/>
                <a:cs typeface="Times New Roman" panose="02020603050405020304" pitchFamily="18" charset="0"/>
              </a:rPr>
              <a:t>¿Qué debe hacer si no quiere que suene su teléfono? Use el botón para silenciar su teléfono.</a:t>
            </a:r>
            <a:br>
              <a:rPr lang="en-US" sz="2000" dirty="0">
                <a:effectLst/>
                <a:latin typeface="+mn-lt"/>
                <a:ea typeface="Calibri" panose="020F0502020204030204" pitchFamily="34" charset="0"/>
                <a:cs typeface="Times New Roman" panose="02020603050405020304" pitchFamily="18" charset="0"/>
              </a:rPr>
            </a:br>
            <a:endParaRPr lang="es-419" sz="2000" dirty="0">
              <a:latin typeface="+mn-lt"/>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mj-lt"/>
              <a:buAutoNum type="arabicPeriod"/>
            </a:pPr>
            <a:r>
              <a:rPr lang="es-419" sz="2000" dirty="0">
                <a:effectLst/>
                <a:latin typeface="+mn-lt"/>
                <a:ea typeface="Calibri" panose="020F0502020204030204" pitchFamily="34" charset="0"/>
                <a:cs typeface="Times New Roman" panose="02020603050405020304" pitchFamily="18" charset="0"/>
              </a:rPr>
              <a:t>¿Cómo puede ver todas sus aplicaciones? </a:t>
            </a:r>
            <a:br>
              <a:rPr lang="en-US" sz="2000" dirty="0">
                <a:effectLst/>
                <a:latin typeface="+mn-lt"/>
                <a:ea typeface="Calibri" panose="020F0502020204030204" pitchFamily="34" charset="0"/>
                <a:cs typeface="Times New Roman" panose="02020603050405020304" pitchFamily="18" charset="0"/>
              </a:rPr>
            </a:br>
            <a:br>
              <a:rPr lang="en-US" sz="2000" dirty="0">
                <a:effectLst/>
                <a:latin typeface="+mn-lt"/>
                <a:ea typeface="Calibri" panose="020F0502020204030204" pitchFamily="34" charset="0"/>
                <a:cs typeface="Times New Roman" panose="02020603050405020304" pitchFamily="18" charset="0"/>
              </a:rPr>
            </a:br>
            <a:r>
              <a:rPr lang="es-419" sz="2000" dirty="0">
                <a:effectLst/>
                <a:latin typeface="+mn-lt"/>
                <a:ea typeface="Calibri" panose="020F0502020204030204" pitchFamily="34" charset="0"/>
                <a:cs typeface="Times New Roman" panose="02020603050405020304" pitchFamily="18" charset="0"/>
              </a:rPr>
              <a:t> ________________________________________</a:t>
            </a:r>
            <a:br>
              <a:rPr lang="en-US" sz="2000" dirty="0">
                <a:effectLst/>
                <a:latin typeface="+mn-lt"/>
                <a:ea typeface="Calibri" panose="020F0502020204030204" pitchFamily="34" charset="0"/>
                <a:cs typeface="Times New Roman" panose="02020603050405020304" pitchFamily="18" charset="0"/>
              </a:rPr>
            </a:br>
            <a:endParaRPr lang="es-419" sz="2000" dirty="0">
              <a:latin typeface="+mn-lt"/>
              <a:ea typeface="Calibri" panose="020F0502020204030204" pitchFamily="34" charset="0"/>
              <a:cs typeface="Times New Roman" panose="02020603050405020304" pitchFamily="18" charset="0"/>
            </a:endParaRPr>
          </a:p>
          <a:p>
            <a:pPr marL="457200" marR="0" lvl="0" indent="-457200">
              <a:spcBef>
                <a:spcPts val="0"/>
              </a:spcBef>
              <a:spcAft>
                <a:spcPts val="0"/>
              </a:spcAft>
              <a:buFont typeface="+mj-lt"/>
              <a:buAutoNum type="arabicPeriod"/>
            </a:pPr>
            <a:r>
              <a:rPr lang="es-419" sz="2000" dirty="0">
                <a:effectLst/>
                <a:latin typeface="+mn-lt"/>
                <a:ea typeface="Calibri" panose="020F0502020204030204" pitchFamily="34" charset="0"/>
                <a:cs typeface="Times New Roman" panose="02020603050405020304" pitchFamily="18" charset="0"/>
              </a:rPr>
              <a:t>¿Cómo se desplaza por un sitio web? </a:t>
            </a:r>
            <a:br>
              <a:rPr lang="en-US" sz="2000" dirty="0">
                <a:effectLst/>
                <a:latin typeface="+mn-lt"/>
                <a:ea typeface="Calibri" panose="020F0502020204030204" pitchFamily="34" charset="0"/>
                <a:cs typeface="Times New Roman" panose="02020603050405020304" pitchFamily="18" charset="0"/>
              </a:rPr>
            </a:br>
            <a:br>
              <a:rPr lang="en-US" sz="2000" dirty="0">
                <a:effectLst/>
                <a:latin typeface="ATT Aleck Sans" panose="020B0503020203020204"/>
                <a:ea typeface="Calibri" panose="020F0502020204030204" pitchFamily="34" charset="0"/>
                <a:cs typeface="Times New Roman" panose="02020603050405020304" pitchFamily="18" charset="0"/>
              </a:rPr>
            </a:br>
            <a:r>
              <a:rPr lang="es-419" sz="2000" dirty="0">
                <a:effectLst/>
                <a:latin typeface="ATT Aleck Sans" panose="020B0503020203020204"/>
                <a:ea typeface="Calibri" panose="020F0502020204030204" pitchFamily="34" charset="0"/>
                <a:cs typeface="Times New Roman" panose="02020603050405020304" pitchFamily="18" charset="0"/>
              </a:rPr>
              <a:t> ____________________________________</a:t>
            </a:r>
            <a:endParaRPr lang="es-419"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2801060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15</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Aplicaciones comunes</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spTree>
    <p:custDataLst>
      <p:tags r:id="rId1"/>
    </p:custDataLst>
    <p:extLst>
      <p:ext uri="{BB962C8B-B14F-4D97-AF65-F5344CB8AC3E}">
        <p14:creationId xmlns:p14="http://schemas.microsoft.com/office/powerpoint/2010/main" val="1833725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16</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Teléfono</a:t>
            </a:r>
          </a:p>
        </p:txBody>
      </p:sp>
      <p:pic>
        <p:nvPicPr>
          <p:cNvPr id="9" name="Content Placeholder 12">
            <a:extLst>
              <a:ext uri="{FF2B5EF4-FFF2-40B4-BE49-F238E27FC236}">
                <a16:creationId xmlns:a16="http://schemas.microsoft.com/office/drawing/2014/main" id="{01D42285-4330-4240-8CEC-DA277697FC9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3585"/>
            <a:ext cx="2323757" cy="5029193"/>
          </a:xfrm>
          <a:prstGeom prst="rect">
            <a:avLst/>
          </a:prstGeom>
          <a:ln>
            <a:solidFill>
              <a:schemeClr val="bg1">
                <a:lumMod val="75000"/>
              </a:schemeClr>
            </a:solidFill>
          </a:ln>
        </p:spPr>
      </p:pic>
      <p:pic>
        <p:nvPicPr>
          <p:cNvPr id="7" name="Content Placeholder 12">
            <a:extLst>
              <a:ext uri="{FF2B5EF4-FFF2-40B4-BE49-F238E27FC236}">
                <a16:creationId xmlns:a16="http://schemas.microsoft.com/office/drawing/2014/main" id="{3C5B851B-BD7F-49B3-93DF-A9A4B1B792F0}"/>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314" y="1244418"/>
            <a:ext cx="2323372" cy="5028360"/>
          </a:xfrm>
          <a:prstGeom prst="rect">
            <a:avLst/>
          </a:prstGeom>
          <a:ln>
            <a:solidFill>
              <a:schemeClr val="bg1">
                <a:lumMod val="75000"/>
              </a:schemeClr>
            </a:solidFill>
          </a:ln>
        </p:spPr>
      </p:pic>
      <p:pic>
        <p:nvPicPr>
          <p:cNvPr id="8" name="Content Placeholder 12">
            <a:extLst>
              <a:ext uri="{FF2B5EF4-FFF2-40B4-BE49-F238E27FC236}">
                <a16:creationId xmlns:a16="http://schemas.microsoft.com/office/drawing/2014/main" id="{ADB93072-6B8D-4DBE-9B3A-EEF19F557D9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410517" y="1244417"/>
            <a:ext cx="2323372" cy="5028362"/>
          </a:xfrm>
          <a:prstGeom prst="rect">
            <a:avLst/>
          </a:prstGeom>
          <a:ln>
            <a:solidFill>
              <a:schemeClr val="bg1">
                <a:lumMod val="75000"/>
              </a:schemeClr>
            </a:solidFill>
          </a:ln>
        </p:spPr>
      </p:pic>
      <p:pic>
        <p:nvPicPr>
          <p:cNvPr id="10" name="Content Placeholder 12">
            <a:extLst>
              <a:ext uri="{FF2B5EF4-FFF2-40B4-BE49-F238E27FC236}">
                <a16:creationId xmlns:a16="http://schemas.microsoft.com/office/drawing/2014/main" id="{A9EC893F-DDD6-4E87-AFA8-8F89A5BF701A}"/>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410314" y="1244418"/>
            <a:ext cx="2323372" cy="5028360"/>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397918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17</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Mensajería</a:t>
            </a:r>
          </a:p>
        </p:txBody>
      </p:sp>
      <p:pic>
        <p:nvPicPr>
          <p:cNvPr id="8" name="Content Placeholder 12">
            <a:extLst>
              <a:ext uri="{FF2B5EF4-FFF2-40B4-BE49-F238E27FC236}">
                <a16:creationId xmlns:a16="http://schemas.microsoft.com/office/drawing/2014/main" id="{C4FCB619-F9F2-42F8-8952-6CA3CB7780E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1047" y="1247661"/>
            <a:ext cx="2321906" cy="5025187"/>
          </a:xfrm>
          <a:prstGeom prst="rect">
            <a:avLst/>
          </a:prstGeom>
          <a:ln>
            <a:solidFill>
              <a:schemeClr val="bg1">
                <a:lumMod val="75000"/>
              </a:schemeClr>
            </a:solidFill>
          </a:ln>
        </p:spPr>
      </p:pic>
      <p:pic>
        <p:nvPicPr>
          <p:cNvPr id="7" name="Content Placeholder 12">
            <a:extLst>
              <a:ext uri="{FF2B5EF4-FFF2-40B4-BE49-F238E27FC236}">
                <a16:creationId xmlns:a16="http://schemas.microsoft.com/office/drawing/2014/main" id="{E5562C47-0D8C-4F92-BA35-9C398520820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1" y="1247661"/>
            <a:ext cx="2323756" cy="5029193"/>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379FD25A-7149-4ABE-953B-B09B0822A69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410120" y="1243655"/>
            <a:ext cx="2323756"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3482988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18</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Correo electrónico</a:t>
            </a:r>
          </a:p>
        </p:txBody>
      </p:sp>
      <p:pic>
        <p:nvPicPr>
          <p:cNvPr id="7" name="Content Placeholder 12">
            <a:extLst>
              <a:ext uri="{FF2B5EF4-FFF2-40B4-BE49-F238E27FC236}">
                <a16:creationId xmlns:a16="http://schemas.microsoft.com/office/drawing/2014/main" id="{31F5FA93-CCFB-44B3-965D-D9648ADC159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8" name="Content Placeholder 12">
            <a:extLst>
              <a:ext uri="{FF2B5EF4-FFF2-40B4-BE49-F238E27FC236}">
                <a16:creationId xmlns:a16="http://schemas.microsoft.com/office/drawing/2014/main" id="{BCD3EC7A-DABE-47C2-9F03-4F2B0A56167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5655"/>
            <a:ext cx="2323757" cy="5029196"/>
          </a:xfrm>
          <a:prstGeom prst="rect">
            <a:avLst/>
          </a:prstGeom>
        </p:spPr>
      </p:pic>
      <p:pic>
        <p:nvPicPr>
          <p:cNvPr id="9" name="Content Placeholder 12">
            <a:extLst>
              <a:ext uri="{FF2B5EF4-FFF2-40B4-BE49-F238E27FC236}">
                <a16:creationId xmlns:a16="http://schemas.microsoft.com/office/drawing/2014/main" id="{782ECCDB-0B70-44E0-BF50-562A0338BFAA}"/>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1" y="1245654"/>
            <a:ext cx="2323757" cy="5029193"/>
          </a:xfrm>
          <a:prstGeom prst="rect">
            <a:avLst/>
          </a:prstGeom>
        </p:spPr>
      </p:pic>
    </p:spTree>
    <p:custDataLst>
      <p:tags r:id="rId1"/>
    </p:custDataLst>
    <p:extLst>
      <p:ext uri="{BB962C8B-B14F-4D97-AF65-F5344CB8AC3E}">
        <p14:creationId xmlns:p14="http://schemas.microsoft.com/office/powerpoint/2010/main" val="227262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19</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Explorador</a:t>
            </a:r>
          </a:p>
        </p:txBody>
      </p:sp>
      <p:pic>
        <p:nvPicPr>
          <p:cNvPr id="7" name="Content Placeholder 12">
            <a:extLst>
              <a:ext uri="{FF2B5EF4-FFF2-40B4-BE49-F238E27FC236}">
                <a16:creationId xmlns:a16="http://schemas.microsoft.com/office/drawing/2014/main" id="{FCA5656C-46E7-4084-A8E9-DA84B613272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5658"/>
            <a:ext cx="2323757"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992946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20</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t>Cámara</a:t>
            </a:r>
          </a:p>
        </p:txBody>
      </p:sp>
      <p:pic>
        <p:nvPicPr>
          <p:cNvPr id="7" name="Content Placeholder 12">
            <a:extLst>
              <a:ext uri="{FF2B5EF4-FFF2-40B4-BE49-F238E27FC236}">
                <a16:creationId xmlns:a16="http://schemas.microsoft.com/office/drawing/2014/main" id="{580A98E7-1E8D-4764-AAE7-EA4F17C560E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5657"/>
            <a:ext cx="2323757" cy="5029195"/>
          </a:xfrm>
          <a:prstGeom prst="rect">
            <a:avLst/>
          </a:prstGeom>
        </p:spPr>
      </p:pic>
      <p:pic>
        <p:nvPicPr>
          <p:cNvPr id="8" name="Content Placeholder 12">
            <a:extLst>
              <a:ext uri="{FF2B5EF4-FFF2-40B4-BE49-F238E27FC236}">
                <a16:creationId xmlns:a16="http://schemas.microsoft.com/office/drawing/2014/main" id="{0F264889-0807-4324-8EA7-2EDBCA79B29F}"/>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1" y="1245658"/>
            <a:ext cx="2323757"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623295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21</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Mapas</a:t>
            </a:r>
          </a:p>
        </p:txBody>
      </p:sp>
      <p:pic>
        <p:nvPicPr>
          <p:cNvPr id="7" name="Content Placeholder 12">
            <a:extLst>
              <a:ext uri="{FF2B5EF4-FFF2-40B4-BE49-F238E27FC236}">
                <a16:creationId xmlns:a16="http://schemas.microsoft.com/office/drawing/2014/main" id="{348EC25D-A74D-40D9-98A4-127F1394F73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314" y="1246074"/>
            <a:ext cx="2323372" cy="5028360"/>
          </a:xfrm>
          <a:prstGeom prst="rect">
            <a:avLst/>
          </a:prstGeom>
        </p:spPr>
      </p:pic>
      <p:pic>
        <p:nvPicPr>
          <p:cNvPr id="8" name="Content Placeholder 12">
            <a:extLst>
              <a:ext uri="{FF2B5EF4-FFF2-40B4-BE49-F238E27FC236}">
                <a16:creationId xmlns:a16="http://schemas.microsoft.com/office/drawing/2014/main" id="{924FAF35-64FF-41C5-B8AC-908336163D02}"/>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313" y="1246073"/>
            <a:ext cx="2323372" cy="5028362"/>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AFB2ED98-25F2-43F0-9AAF-3ACCD5A76C0C}"/>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410313" y="1245238"/>
            <a:ext cx="2323371" cy="5028360"/>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401052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22</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Categorías populares de aplicaciones</a:t>
            </a:r>
          </a:p>
        </p:txBody>
      </p:sp>
      <p:pic>
        <p:nvPicPr>
          <p:cNvPr id="4" name="Picture 3" descr="A picture containing text&#10;&#10;Description automatically generated">
            <a:extLst>
              <a:ext uri="{FF2B5EF4-FFF2-40B4-BE49-F238E27FC236}">
                <a16:creationId xmlns:a16="http://schemas.microsoft.com/office/drawing/2014/main" id="{658F847B-4655-40EE-AA52-25833E79C6F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38352" y="2490716"/>
            <a:ext cx="914400" cy="830558"/>
          </a:xfrm>
          <a:prstGeom prst="rect">
            <a:avLst/>
          </a:prstGeom>
        </p:spPr>
      </p:pic>
      <p:pic>
        <p:nvPicPr>
          <p:cNvPr id="11" name="Picture 10" descr="Shape&#10;&#10;Description automatically generated with medium confidence">
            <a:extLst>
              <a:ext uri="{FF2B5EF4-FFF2-40B4-BE49-F238E27FC236}">
                <a16:creationId xmlns:a16="http://schemas.microsoft.com/office/drawing/2014/main" id="{D9918E70-0DC1-4502-B130-234A49E5DA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2853" y="2490716"/>
            <a:ext cx="1097280" cy="855122"/>
          </a:xfrm>
          <a:prstGeom prst="rect">
            <a:avLst/>
          </a:prstGeom>
        </p:spPr>
      </p:pic>
      <p:pic>
        <p:nvPicPr>
          <p:cNvPr id="13" name="Picture 12" descr="Shape&#10;&#10;Description automatically generated">
            <a:extLst>
              <a:ext uri="{FF2B5EF4-FFF2-40B4-BE49-F238E27FC236}">
                <a16:creationId xmlns:a16="http://schemas.microsoft.com/office/drawing/2014/main" id="{35DBCAF9-8EE6-4A78-92E1-03A3075D8A2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59844" y="2490716"/>
            <a:ext cx="822960" cy="933200"/>
          </a:xfrm>
          <a:prstGeom prst="rect">
            <a:avLst/>
          </a:prstGeom>
        </p:spPr>
      </p:pic>
      <p:pic>
        <p:nvPicPr>
          <p:cNvPr id="17" name="Graphic 16" descr="Heart with pulse with solid fill">
            <a:extLst>
              <a:ext uri="{FF2B5EF4-FFF2-40B4-BE49-F238E27FC236}">
                <a16:creationId xmlns:a16="http://schemas.microsoft.com/office/drawing/2014/main" id="{E4E25FCF-FDE2-45C2-A889-A096F00DA3B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048027" y="4830219"/>
            <a:ext cx="1280160" cy="1280160"/>
          </a:xfrm>
          <a:prstGeom prst="rect">
            <a:avLst/>
          </a:prstGeom>
        </p:spPr>
      </p:pic>
      <p:pic>
        <p:nvPicPr>
          <p:cNvPr id="19" name="Graphic 18" descr="Partial sun with solid fill">
            <a:extLst>
              <a:ext uri="{FF2B5EF4-FFF2-40B4-BE49-F238E27FC236}">
                <a16:creationId xmlns:a16="http://schemas.microsoft.com/office/drawing/2014/main" id="{668EFD51-C71D-4F2E-A93A-A186F1F669A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322666" y="4818011"/>
            <a:ext cx="1188720" cy="1188720"/>
          </a:xfrm>
          <a:prstGeom prst="rect">
            <a:avLst/>
          </a:prstGeom>
        </p:spPr>
      </p:pic>
      <p:sp>
        <p:nvSpPr>
          <p:cNvPr id="20" name="Content Placeholder 1">
            <a:extLst>
              <a:ext uri="{FF2B5EF4-FFF2-40B4-BE49-F238E27FC236}">
                <a16:creationId xmlns:a16="http://schemas.microsoft.com/office/drawing/2014/main" id="{D0920ECC-5528-4205-9C1C-2575B5D8F254}"/>
              </a:ext>
            </a:extLst>
          </p:cNvPr>
          <p:cNvSpPr txBox="1">
            <a:spLocks/>
          </p:cNvSpPr>
          <p:nvPr/>
        </p:nvSpPr>
        <p:spPr>
          <a:xfrm>
            <a:off x="849180" y="1677703"/>
            <a:ext cx="1327116"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b="1" dirty="0">
                <a:solidFill>
                  <a:schemeClr val="tx1"/>
                </a:solidFill>
                <a:latin typeface="Segoe UI" panose="020B0502040204020203" pitchFamily="34" charset="0"/>
                <a:cs typeface="Segoe UI" panose="020B0502040204020203" pitchFamily="34" charset="0"/>
              </a:rPr>
              <a:t>Juegos   </a:t>
            </a:r>
            <a:endParaRPr lang="es-419" dirty="0">
              <a:solidFill>
                <a:schemeClr val="tx1"/>
              </a:solidFill>
              <a:latin typeface="Segoe UI" panose="020B0502040204020203" pitchFamily="34" charset="0"/>
              <a:cs typeface="Segoe UI" panose="020B0502040204020203" pitchFamily="34" charset="0"/>
            </a:endParaRPr>
          </a:p>
        </p:txBody>
      </p:sp>
      <p:sp>
        <p:nvSpPr>
          <p:cNvPr id="21" name="Content Placeholder 1">
            <a:extLst>
              <a:ext uri="{FF2B5EF4-FFF2-40B4-BE49-F238E27FC236}">
                <a16:creationId xmlns:a16="http://schemas.microsoft.com/office/drawing/2014/main" id="{7ECD86A1-76EE-42F4-89F7-65BC7266C621}"/>
              </a:ext>
            </a:extLst>
          </p:cNvPr>
          <p:cNvSpPr txBox="1">
            <a:spLocks/>
          </p:cNvSpPr>
          <p:nvPr/>
        </p:nvSpPr>
        <p:spPr>
          <a:xfrm>
            <a:off x="2821415" y="1524000"/>
            <a:ext cx="2748275" cy="631906"/>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b="1" dirty="0">
                <a:solidFill>
                  <a:schemeClr val="tx1"/>
                </a:solidFill>
                <a:latin typeface="+mn-lt"/>
              </a:rPr>
              <a:t>Transmisión de video</a:t>
            </a:r>
            <a:endParaRPr lang="es-419" sz="2400" dirty="0">
              <a:solidFill>
                <a:schemeClr val="tx1"/>
              </a:solidFill>
              <a:latin typeface="+mn-lt"/>
            </a:endParaRPr>
          </a:p>
        </p:txBody>
      </p:sp>
      <p:sp>
        <p:nvSpPr>
          <p:cNvPr id="22" name="Content Placeholder 1">
            <a:extLst>
              <a:ext uri="{FF2B5EF4-FFF2-40B4-BE49-F238E27FC236}">
                <a16:creationId xmlns:a16="http://schemas.microsoft.com/office/drawing/2014/main" id="{D6A9B77B-8B01-4FC3-BEBC-6C7A23D6E546}"/>
              </a:ext>
            </a:extLst>
          </p:cNvPr>
          <p:cNvSpPr txBox="1">
            <a:spLocks/>
          </p:cNvSpPr>
          <p:nvPr/>
        </p:nvSpPr>
        <p:spPr>
          <a:xfrm>
            <a:off x="5797187" y="1478585"/>
            <a:ext cx="2748275" cy="502615"/>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b="1" dirty="0">
                <a:solidFill>
                  <a:schemeClr val="tx1"/>
                </a:solidFill>
                <a:latin typeface="+mn-lt"/>
              </a:rPr>
              <a:t>Transmisión de música</a:t>
            </a:r>
            <a:endParaRPr lang="es-419" sz="2400" dirty="0">
              <a:solidFill>
                <a:schemeClr val="tx1"/>
              </a:solidFill>
              <a:latin typeface="+mn-lt"/>
            </a:endParaRPr>
          </a:p>
        </p:txBody>
      </p:sp>
      <p:sp>
        <p:nvSpPr>
          <p:cNvPr id="23" name="Content Placeholder 1">
            <a:extLst>
              <a:ext uri="{FF2B5EF4-FFF2-40B4-BE49-F238E27FC236}">
                <a16:creationId xmlns:a16="http://schemas.microsoft.com/office/drawing/2014/main" id="{5A071A3A-2C8F-4CB9-8A11-1E8479D7166D}"/>
              </a:ext>
            </a:extLst>
          </p:cNvPr>
          <p:cNvSpPr txBox="1">
            <a:spLocks/>
          </p:cNvSpPr>
          <p:nvPr/>
        </p:nvSpPr>
        <p:spPr>
          <a:xfrm>
            <a:off x="1073648" y="3881479"/>
            <a:ext cx="3228919" cy="830558"/>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b="1" dirty="0">
                <a:solidFill>
                  <a:schemeClr val="tx1"/>
                </a:solidFill>
                <a:latin typeface="+mn-lt"/>
              </a:rPr>
              <a:t>Salud y acondicionamiento físico</a:t>
            </a:r>
            <a:endParaRPr lang="es-419" sz="2400" dirty="0">
              <a:solidFill>
                <a:schemeClr val="tx1"/>
              </a:solidFill>
              <a:latin typeface="+mn-lt"/>
            </a:endParaRPr>
          </a:p>
        </p:txBody>
      </p:sp>
      <p:sp>
        <p:nvSpPr>
          <p:cNvPr id="24" name="Content Placeholder 1">
            <a:extLst>
              <a:ext uri="{FF2B5EF4-FFF2-40B4-BE49-F238E27FC236}">
                <a16:creationId xmlns:a16="http://schemas.microsoft.com/office/drawing/2014/main" id="{0A5B09CE-5EC2-4381-BAE8-CE870A6A5909}"/>
              </a:ext>
            </a:extLst>
          </p:cNvPr>
          <p:cNvSpPr txBox="1">
            <a:spLocks/>
          </p:cNvSpPr>
          <p:nvPr/>
        </p:nvSpPr>
        <p:spPr>
          <a:xfrm>
            <a:off x="4302567" y="4209422"/>
            <a:ext cx="3228919" cy="502615"/>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s-419" sz="2400" b="1" dirty="0">
                <a:solidFill>
                  <a:schemeClr val="tx1"/>
                </a:solidFill>
                <a:latin typeface="Segoe UI" panose="020B0502040204020203" pitchFamily="34" charset="0"/>
                <a:cs typeface="Segoe UI" panose="020B0502040204020203" pitchFamily="34" charset="0"/>
              </a:rPr>
              <a:t>Clima</a:t>
            </a:r>
            <a:endParaRPr lang="es-419" dirty="0">
              <a:solidFill>
                <a:schemeClr val="tx1"/>
              </a:solidFill>
              <a:latin typeface="Segoe UI" panose="020B0502040204020203" pitchFamily="34" charset="0"/>
              <a:cs typeface="Segoe UI" panose="020B0502040204020203" pitchFamily="34" charset="0"/>
            </a:endParaRPr>
          </a:p>
        </p:txBody>
      </p:sp>
    </p:spTree>
    <p:custDataLst>
      <p:tags r:id="rId1"/>
    </p:custDataLst>
    <p:extLst>
      <p:ext uri="{BB962C8B-B14F-4D97-AF65-F5344CB8AC3E}">
        <p14:creationId xmlns:p14="http://schemas.microsoft.com/office/powerpoint/2010/main" val="1795222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23</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App Store</a:t>
            </a:r>
          </a:p>
        </p:txBody>
      </p:sp>
      <p:pic>
        <p:nvPicPr>
          <p:cNvPr id="7" name="Content Placeholder 12">
            <a:extLst>
              <a:ext uri="{FF2B5EF4-FFF2-40B4-BE49-F238E27FC236}">
                <a16:creationId xmlns:a16="http://schemas.microsoft.com/office/drawing/2014/main" id="{74AFAC9B-4E4A-4D24-856B-14FF18CB01C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300000"/>
            <a:ext cx="2323758" cy="5029196"/>
          </a:xfrm>
          <a:prstGeom prst="rect">
            <a:avLst/>
          </a:prstGeom>
        </p:spPr>
      </p:pic>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300000"/>
            <a:ext cx="2323758" cy="5029196"/>
          </a:xfrm>
          <a:prstGeom prst="rect">
            <a:avLst/>
          </a:prstGeom>
          <a:ln>
            <a:solidFill>
              <a:schemeClr val="bg1">
                <a:lumMod val="75000"/>
              </a:schemeClr>
            </a:solidFill>
          </a:ln>
        </p:spPr>
      </p:pic>
      <p:pic>
        <p:nvPicPr>
          <p:cNvPr id="8" name="Content Placeholder 12">
            <a:extLst>
              <a:ext uri="{FF2B5EF4-FFF2-40B4-BE49-F238E27FC236}">
                <a16:creationId xmlns:a16="http://schemas.microsoft.com/office/drawing/2014/main" id="{A57E8397-A942-4BEB-A322-F26128C893E7}"/>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1" y="1300001"/>
            <a:ext cx="2323757" cy="5029193"/>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59ADD844-AF3C-443B-9808-D4BCE5D0BD5A}"/>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410121" y="1299999"/>
            <a:ext cx="2323757" cy="5029193"/>
          </a:xfrm>
          <a:prstGeom prst="rect">
            <a:avLst/>
          </a:prstGeom>
          <a:ln>
            <a:solidFill>
              <a:schemeClr val="bg1">
                <a:lumMod val="75000"/>
              </a:schemeClr>
            </a:solidFill>
          </a:ln>
        </p:spPr>
      </p:pic>
      <p:pic>
        <p:nvPicPr>
          <p:cNvPr id="10" name="Content Placeholder 12">
            <a:extLst>
              <a:ext uri="{FF2B5EF4-FFF2-40B4-BE49-F238E27FC236}">
                <a16:creationId xmlns:a16="http://schemas.microsoft.com/office/drawing/2014/main" id="{D94462C6-F42B-4826-99BF-D9022FBCD260}"/>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410121" y="1300000"/>
            <a:ext cx="2323756" cy="5029191"/>
          </a:xfrm>
          <a:prstGeom prst="rect">
            <a:avLst/>
          </a:prstGeom>
          <a:ln>
            <a:solidFill>
              <a:schemeClr val="bg1">
                <a:lumMod val="75000"/>
              </a:schemeClr>
            </a:solidFill>
          </a:ln>
        </p:spPr>
      </p:pic>
      <p:pic>
        <p:nvPicPr>
          <p:cNvPr id="11" name="Content Placeholder 12">
            <a:extLst>
              <a:ext uri="{FF2B5EF4-FFF2-40B4-BE49-F238E27FC236}">
                <a16:creationId xmlns:a16="http://schemas.microsoft.com/office/drawing/2014/main" id="{2D08C1A0-9577-47AD-A062-414C740AA72F}"/>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3410121" y="1299997"/>
            <a:ext cx="2323755" cy="5029191"/>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075547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24</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2</a:t>
            </a:r>
          </a:p>
        </p:txBody>
      </p:sp>
    </p:spTree>
    <p:custDataLst>
      <p:tags r:id="rId1"/>
    </p:custDataLst>
    <p:extLst>
      <p:ext uri="{BB962C8B-B14F-4D97-AF65-F5344CB8AC3E}">
        <p14:creationId xmlns:p14="http://schemas.microsoft.com/office/powerpoint/2010/main" val="1499653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25</a:t>
            </a:fld>
            <a:endParaRPr lang="es-419" dirty="0"/>
          </a:p>
        </p:txBody>
      </p:sp>
      <p:sp>
        <p:nvSpPr>
          <p:cNvPr id="5" name="TextBox 4">
            <a:extLst>
              <a:ext uri="{FF2B5EF4-FFF2-40B4-BE49-F238E27FC236}">
                <a16:creationId xmlns:a16="http://schemas.microsoft.com/office/drawing/2014/main" id="{FBB8F748-DB28-BDDF-9A61-A631FC63E28A}"/>
              </a:ext>
            </a:extLst>
          </p:cNvPr>
          <p:cNvSpPr txBox="1"/>
          <p:nvPr/>
        </p:nvSpPr>
        <p:spPr>
          <a:xfrm>
            <a:off x="331600" y="4909643"/>
            <a:ext cx="5612422"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419" sz="1600" dirty="0">
                <a:latin typeface="+mn-lt"/>
                <a:cs typeface="ATT Aleck Sans" panose="020B0503020203020204" pitchFamily="34" charset="0"/>
              </a:rPr>
              <a:t>Abra la aplicación de la cámara y tome una fotografía. Muestre al instructor la imagen que tomó. </a:t>
            </a:r>
          </a:p>
          <a:p>
            <a:endParaRPr lang="es-419" sz="1600" dirty="0">
              <a:latin typeface="+mn-lt"/>
              <a:cs typeface="ATT Aleck Sans" panose="020B0503020203020204" pitchFamily="34" charset="0"/>
            </a:endParaRPr>
          </a:p>
          <a:p>
            <a:r>
              <a:rPr lang="es-419" sz="1600" dirty="0">
                <a:latin typeface="+mn-lt"/>
                <a:cs typeface="ATT Aleck Sans" panose="020B0503020203020204" pitchFamily="34" charset="0"/>
              </a:rPr>
              <a:t>Abra el explorador y busque el sitio web de PLA Digital Learn </a:t>
            </a:r>
            <a:r>
              <a:rPr lang="es-419" sz="1600" dirty="0">
                <a:latin typeface="+mn-lt"/>
                <a:ea typeface="+mn-lt"/>
                <a:cs typeface="ATT Aleck Sans" panose="020B0503020203020204" pitchFamily="34" charset="0"/>
                <a:hlinkClick r:id="rId4"/>
              </a:rPr>
              <a:t>https://www.digitallearn.org/</a:t>
            </a:r>
            <a:r>
              <a:rPr lang="es-419" sz="1600" dirty="0">
                <a:latin typeface="+mn-lt"/>
                <a:ea typeface="+mn-lt"/>
                <a:cs typeface="ATT Aleck Sans" panose="020B0503020203020204" pitchFamily="34" charset="0"/>
              </a:rPr>
              <a:t> </a:t>
            </a:r>
            <a:r>
              <a:rPr lang="es-ES" sz="1600" dirty="0">
                <a:latin typeface="+mn-lt"/>
              </a:rPr>
              <a:t>Desplácese hacia el enlace Uso de un dispositivo móvil. </a:t>
            </a:r>
            <a:r>
              <a:rPr lang="es-419" sz="1600" dirty="0">
                <a:latin typeface="+mn-lt"/>
                <a:ea typeface="+mn-lt"/>
                <a:cs typeface="ATT Aleck Sans" panose="020B0503020203020204" pitchFamily="34" charset="0"/>
              </a:rPr>
              <a:t> Toque el enlace y muéstrele al instructor su pantalla. </a:t>
            </a:r>
          </a:p>
        </p:txBody>
      </p:sp>
      <p:pic>
        <p:nvPicPr>
          <p:cNvPr id="10" name="Picture 9">
            <a:extLst>
              <a:ext uri="{FF2B5EF4-FFF2-40B4-BE49-F238E27FC236}">
                <a16:creationId xmlns:a16="http://schemas.microsoft.com/office/drawing/2014/main" id="{29A84207-1319-41DA-B887-8792E7A95E7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944022" y="490808"/>
            <a:ext cx="2661229" cy="5759570"/>
          </a:xfrm>
          <a:prstGeom prst="rect">
            <a:avLst/>
          </a:prstGeom>
        </p:spPr>
      </p:pic>
      <p:sp>
        <p:nvSpPr>
          <p:cNvPr id="8" name="TextBox 7">
            <a:extLst>
              <a:ext uri="{FF2B5EF4-FFF2-40B4-BE49-F238E27FC236}">
                <a16:creationId xmlns:a16="http://schemas.microsoft.com/office/drawing/2014/main" id="{FEA6EA32-0BB4-8C89-FF6A-C535912BAD0A}"/>
              </a:ext>
            </a:extLst>
          </p:cNvPr>
          <p:cNvSpPr txBox="1"/>
          <p:nvPr/>
        </p:nvSpPr>
        <p:spPr>
          <a:xfrm>
            <a:off x="331600" y="490808"/>
            <a:ext cx="5736758" cy="4278094"/>
          </a:xfrm>
          <a:prstGeom prst="rect">
            <a:avLst/>
          </a:prstGeom>
          <a:noFill/>
        </p:spPr>
        <p:txBody>
          <a:bodyPr wrap="square">
            <a:spAutoFit/>
          </a:bodyPr>
          <a:lstStyle/>
          <a:p>
            <a:r>
              <a:rPr lang="es-419" sz="1600" b="1" dirty="0">
                <a:latin typeface="+mn-lt"/>
              </a:rPr>
              <a:t>ACTIVIDAD 2: Aplicaciones comunes </a:t>
            </a:r>
            <a:endParaRPr lang="es-419" sz="1600" dirty="0">
              <a:latin typeface="+mn-lt"/>
            </a:endParaRPr>
          </a:p>
          <a:p>
            <a:pPr marL="0" marR="0">
              <a:spcBef>
                <a:spcPts val="0"/>
              </a:spcBef>
              <a:spcAft>
                <a:spcPts val="0"/>
              </a:spcAft>
            </a:pPr>
            <a:endParaRPr lang="es-419" sz="16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s-419" sz="1600" dirty="0">
                <a:effectLst/>
                <a:latin typeface="+mn-lt"/>
                <a:ea typeface="Calibri" panose="020F0502020204030204" pitchFamily="34" charset="0"/>
                <a:cs typeface="Times New Roman" panose="02020603050405020304" pitchFamily="18" charset="0"/>
              </a:rPr>
              <a:t>¿Qué aplicación utiliza para:</a:t>
            </a:r>
          </a:p>
          <a:p>
            <a:pPr marL="0" marR="0">
              <a:spcBef>
                <a:spcPts val="0"/>
              </a:spcBef>
              <a:spcAft>
                <a:spcPts val="0"/>
              </a:spcAft>
            </a:pPr>
            <a:r>
              <a:rPr lang="es-419" sz="1600" dirty="0">
                <a:effectLst/>
                <a:latin typeface="+mn-lt"/>
                <a:ea typeface="Calibri" panose="020F0502020204030204" pitchFamily="34" charset="0"/>
                <a:cs typeface="Times New Roman" panose="02020603050405020304" pitchFamily="18" charset="0"/>
              </a:rPr>
              <a:t> </a:t>
            </a: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enviar un correo electrónico? __________________________</a:t>
            </a:r>
            <a:br>
              <a:rPr lang="en-US" sz="1600" dirty="0">
                <a:effectLst/>
                <a:latin typeface="+mn-lt"/>
                <a:ea typeface="Calibri" panose="020F0502020204030204" pitchFamily="34" charset="0"/>
                <a:cs typeface="Times New Roman" panose="02020603050405020304" pitchFamily="18" charset="0"/>
              </a:rPr>
            </a:br>
            <a:endParaRPr lang="es-419" sz="16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realizar una búsqueda en Internet?  _____________________</a:t>
            </a:r>
            <a:br>
              <a:rPr lang="en-US" sz="1600" dirty="0">
                <a:effectLst/>
                <a:latin typeface="+mn-lt"/>
                <a:ea typeface="Calibri" panose="020F0502020204030204" pitchFamily="34" charset="0"/>
                <a:cs typeface="Times New Roman" panose="02020603050405020304" pitchFamily="18" charset="0"/>
              </a:rPr>
            </a:br>
            <a:endParaRPr lang="es-419" sz="16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enviar un mensaje de texto?  ___________________________</a:t>
            </a:r>
            <a:br>
              <a:rPr lang="en-US" sz="1600" dirty="0">
                <a:effectLst/>
                <a:latin typeface="+mn-lt"/>
                <a:ea typeface="Calibri" panose="020F0502020204030204" pitchFamily="34" charset="0"/>
                <a:cs typeface="Times New Roman" panose="02020603050405020304" pitchFamily="18" charset="0"/>
              </a:rPr>
            </a:br>
            <a:endParaRPr lang="es-419" sz="1600" dirty="0">
              <a:effectLst/>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grabar un video?  ____________________________________</a:t>
            </a:r>
            <a:br>
              <a:rPr lang="en-US" sz="1600" dirty="0">
                <a:effectLst/>
                <a:latin typeface="+mn-lt"/>
                <a:ea typeface="Calibri" panose="020F0502020204030204" pitchFamily="34" charset="0"/>
                <a:cs typeface="Times New Roman" panose="02020603050405020304" pitchFamily="18" charset="0"/>
              </a:rPr>
            </a:br>
            <a:endParaRPr lang="es-419" sz="1600" dirty="0">
              <a:latin typeface="+mn-lt"/>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mj-lt"/>
              <a:buAutoNum type="arabicPeriod"/>
            </a:pPr>
            <a:r>
              <a:rPr lang="es-419" sz="1600" dirty="0">
                <a:effectLst/>
                <a:latin typeface="+mn-lt"/>
                <a:ea typeface="Calibri" panose="020F0502020204030204" pitchFamily="34" charset="0"/>
                <a:cs typeface="Times New Roman" panose="02020603050405020304" pitchFamily="18" charset="0"/>
              </a:rPr>
              <a:t>hacer una llamada telefónica?  _________________________</a:t>
            </a:r>
          </a:p>
          <a:p>
            <a:pPr marL="0" marR="0">
              <a:spcBef>
                <a:spcPts val="0"/>
              </a:spcBef>
              <a:spcAft>
                <a:spcPts val="0"/>
              </a:spcAft>
            </a:pPr>
            <a:r>
              <a:rPr lang="es-419" sz="16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sz="1600" dirty="0">
                <a:effectLst/>
                <a:latin typeface="+mn-lt"/>
                <a:ea typeface="Calibri" panose="020F0502020204030204" pitchFamily="34" charset="0"/>
                <a:cs typeface="Times New Roman" panose="02020603050405020304" pitchFamily="18" charset="0"/>
              </a:rPr>
              <a:t>¿Cómo regresa a la pantalla de inicio cuando tiene una aplicación abierta?  </a:t>
            </a:r>
          </a:p>
          <a:p>
            <a:pPr marL="0" marR="0">
              <a:spcBef>
                <a:spcPts val="0"/>
              </a:spcBef>
              <a:spcAft>
                <a:spcPts val="0"/>
              </a:spcAft>
            </a:pPr>
            <a:endParaRPr lang="es-419"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272585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26</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Configuración—Cómo conectarse</a:t>
            </a:r>
          </a:p>
        </p:txBody>
      </p:sp>
      <p:sp>
        <p:nvSpPr>
          <p:cNvPr id="7" name="Content Placeholder 1">
            <a:extLst>
              <a:ext uri="{FF2B5EF4-FFF2-40B4-BE49-F238E27FC236}">
                <a16:creationId xmlns:a16="http://schemas.microsoft.com/office/drawing/2014/main" id="{60CCC6CD-6600-4B92-AD0F-46650EC85AEE}"/>
              </a:ext>
            </a:extLst>
          </p:cNvPr>
          <p:cNvSpPr txBox="1">
            <a:spLocks/>
          </p:cNvSpPr>
          <p:nvPr/>
        </p:nvSpPr>
        <p:spPr>
          <a:xfrm>
            <a:off x="389964" y="1538970"/>
            <a:ext cx="3469342" cy="1950541"/>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buNone/>
            </a:pPr>
            <a:r>
              <a:rPr lang="es-419" sz="2400" b="1" dirty="0">
                <a:solidFill>
                  <a:schemeClr val="tx1"/>
                </a:solidFill>
                <a:latin typeface="+mn-lt"/>
              </a:rPr>
              <a:t>Red</a:t>
            </a:r>
          </a:p>
          <a:p>
            <a:pPr marL="82296" indent="0">
              <a:buNone/>
            </a:pPr>
            <a:endParaRPr lang="es-419" sz="800" b="1" dirty="0">
              <a:solidFill>
                <a:schemeClr val="tx1"/>
              </a:solidFill>
              <a:latin typeface="+mn-lt"/>
            </a:endParaRPr>
          </a:p>
          <a:p>
            <a:pPr marL="89154" indent="0">
              <a:buNone/>
            </a:pPr>
            <a:r>
              <a:rPr lang="es-419" sz="2400" dirty="0">
                <a:solidFill>
                  <a:schemeClr val="tx1"/>
                </a:solidFill>
                <a:latin typeface="+mn-lt"/>
              </a:rPr>
              <a:t>Necesita un plan de telefonía móvil</a:t>
            </a:r>
          </a:p>
          <a:p>
            <a:pPr marL="89154" indent="0">
              <a:buNone/>
            </a:pPr>
            <a:r>
              <a:rPr lang="es-419" sz="2250" dirty="0">
                <a:solidFill>
                  <a:schemeClr val="tx1"/>
                </a:solidFill>
              </a:rPr>
              <a:t> </a:t>
            </a:r>
            <a:endParaRPr lang="es-419" dirty="0">
              <a:solidFill>
                <a:schemeClr val="tx1"/>
              </a:solidFill>
            </a:endParaRPr>
          </a:p>
        </p:txBody>
      </p:sp>
      <p:pic>
        <p:nvPicPr>
          <p:cNvPr id="8" name="Picture 7">
            <a:extLst>
              <a:ext uri="{FF2B5EF4-FFF2-40B4-BE49-F238E27FC236}">
                <a16:creationId xmlns:a16="http://schemas.microsoft.com/office/drawing/2014/main" id="{B08686E4-F847-4558-8A79-9137855B61A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58004" y="3919818"/>
            <a:ext cx="1677211" cy="1505529"/>
          </a:xfrm>
          <a:prstGeom prst="rect">
            <a:avLst/>
          </a:prstGeom>
        </p:spPr>
      </p:pic>
      <p:sp>
        <p:nvSpPr>
          <p:cNvPr id="9" name="Content Placeholder 1">
            <a:extLst>
              <a:ext uri="{FF2B5EF4-FFF2-40B4-BE49-F238E27FC236}">
                <a16:creationId xmlns:a16="http://schemas.microsoft.com/office/drawing/2014/main" id="{C56EDBCA-4E6B-4CA5-BF15-06647609EB63}"/>
              </a:ext>
            </a:extLst>
          </p:cNvPr>
          <p:cNvSpPr txBox="1">
            <a:spLocks/>
          </p:cNvSpPr>
          <p:nvPr/>
        </p:nvSpPr>
        <p:spPr>
          <a:xfrm>
            <a:off x="4247027" y="1538969"/>
            <a:ext cx="4123765" cy="1950541"/>
          </a:xfrm>
          <a:prstGeom prst="rect">
            <a:avLst/>
          </a:prstGeom>
        </p:spPr>
        <p:txBody>
          <a:bodyPr vert="horz">
            <a:normAutofit lnSpcReduction="10000"/>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s-419" sz="2400" b="1" dirty="0">
                <a:solidFill>
                  <a:schemeClr val="tx1"/>
                </a:solidFill>
                <a:latin typeface="+mn-lt"/>
              </a:rPr>
              <a:t>Wifi</a:t>
            </a:r>
          </a:p>
          <a:p>
            <a:pPr marL="89154" indent="0">
              <a:buNone/>
            </a:pPr>
            <a:endParaRPr lang="es-419" sz="800" dirty="0">
              <a:solidFill>
                <a:schemeClr val="tx1"/>
              </a:solidFill>
              <a:latin typeface="+mn-lt"/>
            </a:endParaRPr>
          </a:p>
          <a:p>
            <a:pPr marL="89154" indent="0">
              <a:buNone/>
            </a:pPr>
            <a:r>
              <a:rPr lang="es-419" sz="2400" dirty="0">
                <a:solidFill>
                  <a:schemeClr val="tx1"/>
                </a:solidFill>
                <a:latin typeface="+mn-lt"/>
              </a:rPr>
              <a:t>Todos los teléfonos inteligentes y las tabletas pueden conectarse a Internet mediante wifi</a:t>
            </a:r>
          </a:p>
        </p:txBody>
      </p:sp>
      <p:pic>
        <p:nvPicPr>
          <p:cNvPr id="10" name="Picture 9" descr="Background pattern&#10;&#10;Description automatically generated">
            <a:extLst>
              <a:ext uri="{FF2B5EF4-FFF2-40B4-BE49-F238E27FC236}">
                <a16:creationId xmlns:a16="http://schemas.microsoft.com/office/drawing/2014/main" id="{29B38BC9-C895-4F81-A577-3BD3FA15094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84696" y="3759316"/>
            <a:ext cx="1997559" cy="1666031"/>
          </a:xfrm>
          <a:prstGeom prst="rect">
            <a:avLst/>
          </a:prstGeom>
        </p:spPr>
      </p:pic>
    </p:spTree>
    <p:custDataLst>
      <p:tags r:id="rId1"/>
    </p:custDataLst>
    <p:extLst>
      <p:ext uri="{BB962C8B-B14F-4D97-AF65-F5344CB8AC3E}">
        <p14:creationId xmlns:p14="http://schemas.microsoft.com/office/powerpoint/2010/main" val="922313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27</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Cómo conectarse</a:t>
            </a:r>
          </a:p>
        </p:txBody>
      </p:sp>
      <p:pic>
        <p:nvPicPr>
          <p:cNvPr id="6" name="Content Placeholder 12">
            <a:extLst>
              <a:ext uri="{FF2B5EF4-FFF2-40B4-BE49-F238E27FC236}">
                <a16:creationId xmlns:a16="http://schemas.microsoft.com/office/drawing/2014/main" id="{24B17DC9-9206-4B08-A79C-34A6895DFB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360676"/>
            <a:ext cx="2323758" cy="5029196"/>
          </a:xfrm>
          <a:prstGeom prst="rect">
            <a:avLst/>
          </a:prstGeom>
        </p:spPr>
      </p:pic>
      <p:pic>
        <p:nvPicPr>
          <p:cNvPr id="7" name="Content Placeholder 12">
            <a:extLst>
              <a:ext uri="{FF2B5EF4-FFF2-40B4-BE49-F238E27FC236}">
                <a16:creationId xmlns:a16="http://schemas.microsoft.com/office/drawing/2014/main" id="{7523596A-8542-485B-8872-1E1275D0B80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360677"/>
            <a:ext cx="2323757" cy="5029193"/>
          </a:xfrm>
          <a:prstGeom prst="rect">
            <a:avLst/>
          </a:prstGeom>
          <a:ln>
            <a:solidFill>
              <a:schemeClr val="bg1">
                <a:lumMod val="75000"/>
              </a:schemeClr>
            </a:solidFill>
          </a:ln>
        </p:spPr>
      </p:pic>
      <p:pic>
        <p:nvPicPr>
          <p:cNvPr id="9" name="Content Placeholder 12">
            <a:extLst>
              <a:ext uri="{FF2B5EF4-FFF2-40B4-BE49-F238E27FC236}">
                <a16:creationId xmlns:a16="http://schemas.microsoft.com/office/drawing/2014/main" id="{D4734F93-0474-4041-83C0-CCDA549DC225}"/>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1" y="1360674"/>
            <a:ext cx="2323757" cy="5029195"/>
          </a:xfrm>
          <a:prstGeom prst="rect">
            <a:avLst/>
          </a:prstGeom>
        </p:spPr>
      </p:pic>
      <p:pic>
        <p:nvPicPr>
          <p:cNvPr id="8" name="Content Placeholder 12">
            <a:extLst>
              <a:ext uri="{FF2B5EF4-FFF2-40B4-BE49-F238E27FC236}">
                <a16:creationId xmlns:a16="http://schemas.microsoft.com/office/drawing/2014/main" id="{B8BB266F-6B26-42A4-8E9A-558307746F8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410120" y="1360672"/>
            <a:ext cx="2323757" cy="5029195"/>
          </a:xfrm>
          <a:prstGeom prst="rect">
            <a:avLst/>
          </a:prstGeom>
        </p:spPr>
      </p:pic>
      <p:sp>
        <p:nvSpPr>
          <p:cNvPr id="3" name="TextBox 2">
            <a:extLst>
              <a:ext uri="{FF2B5EF4-FFF2-40B4-BE49-F238E27FC236}">
                <a16:creationId xmlns:a16="http://schemas.microsoft.com/office/drawing/2014/main" id="{F96228E0-E669-4492-99AC-6DEF4C5883B5}"/>
              </a:ext>
            </a:extLst>
          </p:cNvPr>
          <p:cNvSpPr txBox="1"/>
          <p:nvPr/>
        </p:nvSpPr>
        <p:spPr>
          <a:xfrm>
            <a:off x="410817" y="2345635"/>
            <a:ext cx="2670313" cy="369332"/>
          </a:xfrm>
          <a:prstGeom prst="rect">
            <a:avLst/>
          </a:prstGeom>
          <a:noFill/>
        </p:spPr>
        <p:txBody>
          <a:bodyPr wrap="square" rtlCol="0">
            <a:spAutoFit/>
          </a:bodyPr>
          <a:lstStyle/>
          <a:p>
            <a:r>
              <a:rPr lang="es-419" b="1" dirty="0">
                <a:cs typeface="Segoe UI" panose="020B0502040204020203" pitchFamily="34" charset="0"/>
              </a:rPr>
              <a:t>Wifi</a:t>
            </a:r>
            <a:r>
              <a:rPr lang="es-419" b="1" dirty="0">
                <a:latin typeface="ATT Aleck Sans" panose="020B0503020203020204" pitchFamily="34" charset="0"/>
                <a:cs typeface="ATT Aleck Sans" panose="020B0503020203020204" pitchFamily="34" charset="0"/>
              </a:rPr>
              <a:t>:</a:t>
            </a:r>
          </a:p>
        </p:txBody>
      </p:sp>
    </p:spTree>
    <p:custDataLst>
      <p:tags r:id="rId1"/>
    </p:custDataLst>
    <p:extLst>
      <p:ext uri="{BB962C8B-B14F-4D97-AF65-F5344CB8AC3E}">
        <p14:creationId xmlns:p14="http://schemas.microsoft.com/office/powerpoint/2010/main" val="1532730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990600"/>
            <a:ext cx="5867400" cy="1066800"/>
          </a:xfrm>
        </p:spPr>
        <p:txBody>
          <a:bodyPr/>
          <a:lstStyle/>
          <a:p>
            <a:r>
              <a:rPr lang="es-419" dirty="0"/>
              <a:t>Consejos de seguridad para redes wifi</a:t>
            </a:r>
          </a:p>
        </p:txBody>
      </p:sp>
      <p:sp>
        <p:nvSpPr>
          <p:cNvPr id="4" name="Slide Number Placeholder 3">
            <a:extLst>
              <a:ext uri="{FF2B5EF4-FFF2-40B4-BE49-F238E27FC236}">
                <a16:creationId xmlns:a16="http://schemas.microsoft.com/office/drawing/2014/main" id="{82B792E3-8F62-CD45-B09D-6E55F6EBC13C}"/>
              </a:ext>
            </a:extLst>
          </p:cNvPr>
          <p:cNvSpPr>
            <a:spLocks noGrp="1"/>
          </p:cNvSpPr>
          <p:nvPr>
            <p:ph type="sldNum" sz="quarter" idx="12"/>
          </p:nvPr>
        </p:nvSpPr>
        <p:spPr/>
        <p:txBody>
          <a:bodyPr/>
          <a:lstStyle/>
          <a:p>
            <a:fld id="{D852D4E8-E283-404D-80D7-3AF63315721A}" type="slidenum">
              <a:rPr lang="en-US" smtClean="0"/>
              <a:t>28</a:t>
            </a:fld>
            <a:endParaRPr lang="es-419" dirty="0"/>
          </a:p>
        </p:txBody>
      </p:sp>
      <p:pic>
        <p:nvPicPr>
          <p:cNvPr id="8" name="Picture 7">
            <a:extLst>
              <a:ext uri="{FF2B5EF4-FFF2-40B4-BE49-F238E27FC236}">
                <a16:creationId xmlns:a16="http://schemas.microsoft.com/office/drawing/2014/main" id="{2A34BF1F-2D0F-4D71-976D-0D22DA82F28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309361" y="533400"/>
            <a:ext cx="2682239" cy="2194560"/>
          </a:xfrm>
          <a:prstGeom prst="rect">
            <a:avLst/>
          </a:prstGeom>
        </p:spPr>
      </p:pic>
      <p:grpSp>
        <p:nvGrpSpPr>
          <p:cNvPr id="16" name="Group 15">
            <a:extLst>
              <a:ext uri="{FF2B5EF4-FFF2-40B4-BE49-F238E27FC236}">
                <a16:creationId xmlns:a16="http://schemas.microsoft.com/office/drawing/2014/main" id="{817F1F46-4DEB-480A-848E-2D78E8E5E075}"/>
              </a:ext>
            </a:extLst>
          </p:cNvPr>
          <p:cNvGrpSpPr/>
          <p:nvPr/>
        </p:nvGrpSpPr>
        <p:grpSpPr>
          <a:xfrm>
            <a:off x="666764" y="2238057"/>
            <a:ext cx="6497828" cy="457200"/>
            <a:chOff x="781784" y="2238057"/>
            <a:chExt cx="6497828" cy="457200"/>
          </a:xfrm>
        </p:grpSpPr>
        <p:pic>
          <p:nvPicPr>
            <p:cNvPr id="12" name="Picture 11">
              <a:extLst>
                <a:ext uri="{FF2B5EF4-FFF2-40B4-BE49-F238E27FC236}">
                  <a16:creationId xmlns:a16="http://schemas.microsoft.com/office/drawing/2014/main" id="{945F9260-083D-4371-9EA9-0E5EBE65A07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5" name="TextBox 14">
              <a:extLst>
                <a:ext uri="{FF2B5EF4-FFF2-40B4-BE49-F238E27FC236}">
                  <a16:creationId xmlns:a16="http://schemas.microsoft.com/office/drawing/2014/main" id="{D16CFE59-0151-4B23-BE3A-482DD560A49F}"/>
                </a:ext>
              </a:extLst>
            </p:cNvPr>
            <p:cNvSpPr txBox="1"/>
            <p:nvPr/>
          </p:nvSpPr>
          <p:spPr>
            <a:xfrm>
              <a:off x="1238984" y="2279384"/>
              <a:ext cx="6040628" cy="369332"/>
            </a:xfrm>
            <a:prstGeom prst="rect">
              <a:avLst/>
            </a:prstGeom>
            <a:noFill/>
          </p:spPr>
          <p:txBody>
            <a:bodyPr wrap="none" rtlCol="0">
              <a:spAutoFit/>
            </a:bodyPr>
            <a:lstStyle/>
            <a:p>
              <a:r>
                <a:rPr lang="es-419" sz="1800" kern="1200" dirty="0">
                  <a:effectLst/>
                  <a:ea typeface="MS PGothic" panose="020B0600070205080204" pitchFamily="34" charset="-128"/>
                  <a:cs typeface="Segoe UI" panose="020B0502040204020203" pitchFamily="34" charset="0"/>
                </a:rPr>
                <a:t>Asegúrese de confiar en la red antes de conectarse a ella. </a:t>
              </a:r>
              <a:endParaRPr lang="es-419" dirty="0">
                <a:cs typeface="Segoe UI" panose="020B0502040204020203" pitchFamily="34" charset="0"/>
              </a:endParaRPr>
            </a:p>
          </p:txBody>
        </p:sp>
      </p:grpSp>
      <p:grpSp>
        <p:nvGrpSpPr>
          <p:cNvPr id="17" name="Group 16">
            <a:extLst>
              <a:ext uri="{FF2B5EF4-FFF2-40B4-BE49-F238E27FC236}">
                <a16:creationId xmlns:a16="http://schemas.microsoft.com/office/drawing/2014/main" id="{5F998439-A575-4CB9-BC87-381DA02242AB}"/>
              </a:ext>
            </a:extLst>
          </p:cNvPr>
          <p:cNvGrpSpPr/>
          <p:nvPr/>
        </p:nvGrpSpPr>
        <p:grpSpPr>
          <a:xfrm>
            <a:off x="666764" y="3011634"/>
            <a:ext cx="8269274" cy="690264"/>
            <a:chOff x="781784" y="2238057"/>
            <a:chExt cx="8269274" cy="690264"/>
          </a:xfrm>
        </p:grpSpPr>
        <p:pic>
          <p:nvPicPr>
            <p:cNvPr id="18" name="Picture 17">
              <a:extLst>
                <a:ext uri="{FF2B5EF4-FFF2-40B4-BE49-F238E27FC236}">
                  <a16:creationId xmlns:a16="http://schemas.microsoft.com/office/drawing/2014/main" id="{19FDB77E-74A2-4BAD-B175-80BBC92BC39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9" name="TextBox 18">
              <a:extLst>
                <a:ext uri="{FF2B5EF4-FFF2-40B4-BE49-F238E27FC236}">
                  <a16:creationId xmlns:a16="http://schemas.microsoft.com/office/drawing/2014/main" id="{0E011B7C-65D8-45CA-9AA0-BD78307F80A4}"/>
                </a:ext>
              </a:extLst>
            </p:cNvPr>
            <p:cNvSpPr txBox="1"/>
            <p:nvPr/>
          </p:nvSpPr>
          <p:spPr>
            <a:xfrm>
              <a:off x="1238984" y="2281990"/>
              <a:ext cx="7812074" cy="646331"/>
            </a:xfrm>
            <a:prstGeom prst="rect">
              <a:avLst/>
            </a:prstGeom>
            <a:noFill/>
          </p:spPr>
          <p:txBody>
            <a:bodyPr wrap="square" rtlCol="0">
              <a:spAutoFit/>
            </a:bodyPr>
            <a:lstStyle/>
            <a:p>
              <a:r>
                <a:rPr lang="es-419" dirty="0">
                  <a:latin typeface="+mn-lt"/>
                  <a:cs typeface="ATT Aleck Sans" panose="020B0503020203020204" pitchFamily="34" charset="0"/>
                </a:rPr>
                <a:t>Haga lo posible por no enviar información privada a través de redes wifi públicas.</a:t>
              </a:r>
              <a:endParaRPr lang="es-419" b="1" dirty="0">
                <a:latin typeface="+mn-lt"/>
                <a:cs typeface="ATT Aleck Sans" panose="020B0503020203020204" pitchFamily="34" charset="0"/>
              </a:endParaRPr>
            </a:p>
          </p:txBody>
        </p:sp>
      </p:grpSp>
      <p:grpSp>
        <p:nvGrpSpPr>
          <p:cNvPr id="20" name="Group 19">
            <a:extLst>
              <a:ext uri="{FF2B5EF4-FFF2-40B4-BE49-F238E27FC236}">
                <a16:creationId xmlns:a16="http://schemas.microsoft.com/office/drawing/2014/main" id="{DC5A5B6F-232A-4278-83D2-EF67CFB0C8BF}"/>
              </a:ext>
            </a:extLst>
          </p:cNvPr>
          <p:cNvGrpSpPr/>
          <p:nvPr/>
        </p:nvGrpSpPr>
        <p:grpSpPr>
          <a:xfrm>
            <a:off x="666764" y="3813390"/>
            <a:ext cx="7956754" cy="682410"/>
            <a:chOff x="781784" y="2238057"/>
            <a:chExt cx="7956754" cy="682410"/>
          </a:xfrm>
        </p:grpSpPr>
        <p:pic>
          <p:nvPicPr>
            <p:cNvPr id="21" name="Picture 20">
              <a:extLst>
                <a:ext uri="{FF2B5EF4-FFF2-40B4-BE49-F238E27FC236}">
                  <a16:creationId xmlns:a16="http://schemas.microsoft.com/office/drawing/2014/main" id="{01C1995D-CAA1-44E5-938B-6071C424544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2" name="TextBox 21">
              <a:extLst>
                <a:ext uri="{FF2B5EF4-FFF2-40B4-BE49-F238E27FC236}">
                  <a16:creationId xmlns:a16="http://schemas.microsoft.com/office/drawing/2014/main" id="{48D3EA09-245B-4F0B-8A1E-9EE0995577EE}"/>
                </a:ext>
              </a:extLst>
            </p:cNvPr>
            <p:cNvSpPr txBox="1"/>
            <p:nvPr/>
          </p:nvSpPr>
          <p:spPr>
            <a:xfrm>
              <a:off x="1238984" y="2274136"/>
              <a:ext cx="7499554" cy="646331"/>
            </a:xfrm>
            <a:prstGeom prst="rect">
              <a:avLst/>
            </a:prstGeom>
            <a:noFill/>
          </p:spPr>
          <p:txBody>
            <a:bodyPr wrap="none" rtlCol="0">
              <a:spAutoFit/>
            </a:bodyPr>
            <a:lstStyle/>
            <a:p>
              <a:r>
                <a:rPr lang="es-419" dirty="0">
                  <a:cs typeface="Segoe UI" panose="020B0502040204020203" pitchFamily="34" charset="0"/>
                </a:rPr>
                <a:t>Si envía información personal, asegúrese de que el sitio web sea seguro </a:t>
              </a:r>
              <a:br>
                <a:rPr lang="en-US" dirty="0">
                  <a:cs typeface="Segoe UI" panose="020B0502040204020203" pitchFamily="34" charset="0"/>
                </a:rPr>
              </a:br>
              <a:r>
                <a:rPr lang="es-419" dirty="0">
                  <a:cs typeface="Segoe UI" panose="020B0502040204020203" pitchFamily="34" charset="0"/>
                </a:rPr>
                <a:t>y comience con </a:t>
              </a:r>
              <a:r>
                <a:rPr lang="es-419" i="1" dirty="0">
                  <a:cs typeface="Segoe UI" panose="020B0502040204020203" pitchFamily="34" charset="0"/>
                </a:rPr>
                <a:t>https</a:t>
              </a:r>
              <a:r>
                <a:rPr lang="es-419" dirty="0">
                  <a:cs typeface="Segoe UI" panose="020B0502040204020203" pitchFamily="34" charset="0"/>
                </a:rPr>
                <a:t>.</a:t>
              </a:r>
            </a:p>
          </p:txBody>
        </p:sp>
      </p:grpSp>
      <p:grpSp>
        <p:nvGrpSpPr>
          <p:cNvPr id="26" name="Group 25">
            <a:extLst>
              <a:ext uri="{FF2B5EF4-FFF2-40B4-BE49-F238E27FC236}">
                <a16:creationId xmlns:a16="http://schemas.microsoft.com/office/drawing/2014/main" id="{5BA12743-6D97-471D-B77A-B9C8F587EA9B}"/>
              </a:ext>
            </a:extLst>
          </p:cNvPr>
          <p:cNvGrpSpPr/>
          <p:nvPr/>
        </p:nvGrpSpPr>
        <p:grpSpPr>
          <a:xfrm>
            <a:off x="666764" y="4724400"/>
            <a:ext cx="7810473" cy="682410"/>
            <a:chOff x="781784" y="2238057"/>
            <a:chExt cx="7810473" cy="682410"/>
          </a:xfrm>
        </p:grpSpPr>
        <p:pic>
          <p:nvPicPr>
            <p:cNvPr id="27" name="Picture 26">
              <a:extLst>
                <a:ext uri="{FF2B5EF4-FFF2-40B4-BE49-F238E27FC236}">
                  <a16:creationId xmlns:a16="http://schemas.microsoft.com/office/drawing/2014/main" id="{FE7320A6-34B6-4A3F-AD57-63E22876F5E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8" name="TextBox 27">
              <a:extLst>
                <a:ext uri="{FF2B5EF4-FFF2-40B4-BE49-F238E27FC236}">
                  <a16:creationId xmlns:a16="http://schemas.microsoft.com/office/drawing/2014/main" id="{38CE9150-BEC3-40BB-AE26-512A70A6E05B}"/>
                </a:ext>
              </a:extLst>
            </p:cNvPr>
            <p:cNvSpPr txBox="1"/>
            <p:nvPr/>
          </p:nvSpPr>
          <p:spPr>
            <a:xfrm>
              <a:off x="1238985" y="2274136"/>
              <a:ext cx="7353272" cy="646331"/>
            </a:xfrm>
            <a:prstGeom prst="rect">
              <a:avLst/>
            </a:prstGeom>
            <a:noFill/>
          </p:spPr>
          <p:txBody>
            <a:bodyPr wrap="square" rtlCol="0">
              <a:spAutoFit/>
            </a:bodyPr>
            <a:lstStyle/>
            <a:p>
              <a:r>
                <a:rPr lang="es-419" dirty="0">
                  <a:latin typeface="+mn-lt"/>
                  <a:cs typeface="ATT Aleck Sans" panose="020B0503020203020204" pitchFamily="34" charset="0"/>
                </a:rPr>
                <a:t>Configure una contraseña para su red doméstica para evitar que los intrusos accedan a ella. </a:t>
              </a:r>
              <a:endParaRPr lang="es-419" b="1" dirty="0">
                <a:latin typeface="+mn-lt"/>
                <a:cs typeface="ATT Aleck Sans" panose="020B0503020203020204" pitchFamily="34" charset="0"/>
              </a:endParaRPr>
            </a:p>
          </p:txBody>
        </p:sp>
      </p:grpSp>
    </p:spTree>
    <p:custDataLst>
      <p:tags r:id="rId1"/>
    </p:custDataLst>
    <p:extLst>
      <p:ext uri="{BB962C8B-B14F-4D97-AF65-F5344CB8AC3E}">
        <p14:creationId xmlns:p14="http://schemas.microsoft.com/office/powerpoint/2010/main" val="28851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29</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3</a:t>
            </a:r>
          </a:p>
        </p:txBody>
      </p:sp>
    </p:spTree>
    <p:custDataLst>
      <p:tags r:id="rId1"/>
    </p:custDataLst>
    <p:extLst>
      <p:ext uri="{BB962C8B-B14F-4D97-AF65-F5344CB8AC3E}">
        <p14:creationId xmlns:p14="http://schemas.microsoft.com/office/powerpoint/2010/main" val="2461057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30</a:t>
            </a:fld>
            <a:endParaRPr lang="es-419" dirty="0"/>
          </a:p>
        </p:txBody>
      </p:sp>
      <p:sp>
        <p:nvSpPr>
          <p:cNvPr id="5" name="TextBox 4">
            <a:extLst>
              <a:ext uri="{FF2B5EF4-FFF2-40B4-BE49-F238E27FC236}">
                <a16:creationId xmlns:a16="http://schemas.microsoft.com/office/drawing/2014/main" id="{A2BC386F-7938-85B9-7BBA-8838421F27B6}"/>
              </a:ext>
            </a:extLst>
          </p:cNvPr>
          <p:cNvSpPr txBox="1"/>
          <p:nvPr/>
        </p:nvSpPr>
        <p:spPr>
          <a:xfrm>
            <a:off x="1143000" y="997565"/>
            <a:ext cx="6858000" cy="5355312"/>
          </a:xfrm>
          <a:prstGeom prst="rect">
            <a:avLst/>
          </a:prstGeom>
          <a:noFill/>
        </p:spPr>
        <p:txBody>
          <a:bodyPr wrap="square">
            <a:spAutoFit/>
          </a:bodyPr>
          <a:lstStyle/>
          <a:p>
            <a:pPr marL="0" marR="0">
              <a:spcBef>
                <a:spcPts val="0"/>
              </a:spcBef>
              <a:spcAft>
                <a:spcPts val="0"/>
              </a:spcAft>
            </a:pPr>
            <a:r>
              <a:rPr lang="es-419" sz="2400" b="1" dirty="0">
                <a:effectLst/>
                <a:latin typeface="+mn-lt"/>
                <a:ea typeface="Calibri" panose="020F0502020204030204" pitchFamily="34" charset="0"/>
                <a:cs typeface="Times New Roman" panose="02020603050405020304" pitchFamily="18" charset="0"/>
              </a:rPr>
              <a:t>ACTIVIDAD 3: Cómo conectarse</a:t>
            </a:r>
            <a:endParaRPr lang="es-419" sz="24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s-419" sz="2000" b="1" dirty="0">
                <a:effectLst/>
                <a:latin typeface="+mn-lt"/>
                <a:ea typeface="Calibri" panose="020F0502020204030204" pitchFamily="34" charset="0"/>
                <a:cs typeface="Times New Roman" panose="02020603050405020304" pitchFamily="18" charset="0"/>
              </a:rPr>
              <a:t> </a:t>
            </a:r>
            <a:endParaRPr lang="es-419" sz="18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s-419" sz="2000" dirty="0">
                <a:effectLst/>
                <a:latin typeface="+mn-lt"/>
                <a:ea typeface="Calibri" panose="020F0502020204030204" pitchFamily="34" charset="0"/>
                <a:cs typeface="Times New Roman" panose="02020603050405020304" pitchFamily="18" charset="0"/>
              </a:rPr>
              <a:t>Navegue a la pantalla de redes wifi disponibles en su dispositivo. Escriba los pasos que siguió para llegar hasta allí.</a:t>
            </a:r>
          </a:p>
          <a:p>
            <a:pPr marL="0" marR="0">
              <a:spcBef>
                <a:spcPts val="0"/>
              </a:spcBef>
              <a:spcAft>
                <a:spcPts val="0"/>
              </a:spcAft>
            </a:pPr>
            <a:r>
              <a:rPr lang="es-419"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sz="1800" dirty="0">
                <a:effectLst/>
                <a:latin typeface="+mn-lt"/>
                <a:ea typeface="Calibri" panose="020F0502020204030204" pitchFamily="34" charset="0"/>
                <a:cs typeface="Times New Roman" panose="02020603050405020304" pitchFamily="18" charset="0"/>
              </a:rPr>
              <a:t>__________________________________________________________</a:t>
            </a:r>
          </a:p>
          <a:p>
            <a:pPr marL="0" marR="0">
              <a:spcBef>
                <a:spcPts val="0"/>
              </a:spcBef>
              <a:spcAft>
                <a:spcPts val="0"/>
              </a:spcAft>
            </a:pPr>
            <a:r>
              <a:rPr lang="es-419"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sz="1800" dirty="0">
                <a:effectLst/>
                <a:latin typeface="+mn-lt"/>
                <a:ea typeface="Calibri" panose="020F0502020204030204" pitchFamily="34" charset="0"/>
                <a:cs typeface="Times New Roman" panose="02020603050405020304" pitchFamily="18" charset="0"/>
              </a:rPr>
              <a:t>__________________________________________________________</a:t>
            </a:r>
          </a:p>
          <a:p>
            <a:pPr marL="0" marR="0">
              <a:spcBef>
                <a:spcPts val="0"/>
              </a:spcBef>
              <a:spcAft>
                <a:spcPts val="0"/>
              </a:spcAft>
            </a:pPr>
            <a:r>
              <a:rPr lang="es-419"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sz="2000" dirty="0">
                <a:effectLst/>
                <a:latin typeface="+mn-lt"/>
                <a:ea typeface="Calibri" panose="020F0502020204030204" pitchFamily="34" charset="0"/>
                <a:cs typeface="Times New Roman" panose="02020603050405020304" pitchFamily="18" charset="0"/>
              </a:rPr>
              <a:t>Escriba una de las redes que sea segura (si corresponde). </a:t>
            </a:r>
          </a:p>
          <a:p>
            <a:pPr marL="0" marR="0">
              <a:spcBef>
                <a:spcPts val="0"/>
              </a:spcBef>
              <a:spcAft>
                <a:spcPts val="0"/>
              </a:spcAft>
            </a:pPr>
            <a:r>
              <a:rPr lang="es-419"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sz="1800" dirty="0">
                <a:effectLst/>
                <a:latin typeface="+mn-lt"/>
                <a:ea typeface="Calibri" panose="020F0502020204030204" pitchFamily="34" charset="0"/>
                <a:cs typeface="Times New Roman" panose="02020603050405020304" pitchFamily="18" charset="0"/>
              </a:rPr>
              <a:t>__________________________________________________________</a:t>
            </a:r>
          </a:p>
          <a:p>
            <a:pPr marL="0" marR="0">
              <a:spcBef>
                <a:spcPts val="0"/>
              </a:spcBef>
              <a:spcAft>
                <a:spcPts val="0"/>
              </a:spcAft>
            </a:pPr>
            <a:r>
              <a:rPr lang="es-419"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sz="2000" dirty="0">
                <a:effectLst/>
                <a:latin typeface="+mn-lt"/>
                <a:ea typeface="Calibri" panose="020F0502020204030204" pitchFamily="34" charset="0"/>
                <a:cs typeface="Times New Roman" panose="02020603050405020304" pitchFamily="18" charset="0"/>
              </a:rPr>
              <a:t>Escriba una que sea pública (si corresponde).</a:t>
            </a:r>
          </a:p>
          <a:p>
            <a:pPr marL="0" marR="0">
              <a:spcBef>
                <a:spcPts val="0"/>
              </a:spcBef>
              <a:spcAft>
                <a:spcPts val="0"/>
              </a:spcAft>
            </a:pPr>
            <a:r>
              <a:rPr lang="es-419" sz="1800" dirty="0">
                <a:effectLst/>
                <a:latin typeface="ATT Aleck Sans" panose="020B0503020203020204"/>
                <a:ea typeface="Calibri" panose="020F0502020204030204" pitchFamily="34" charset="0"/>
                <a:cs typeface="Times New Roman" panose="02020603050405020304" pitchFamily="18" charset="0"/>
              </a:rPr>
              <a:t> </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spcBef>
                <a:spcPts val="0"/>
              </a:spcBef>
              <a:spcAft>
                <a:spcPts val="0"/>
              </a:spcAft>
            </a:pPr>
            <a:r>
              <a:rPr lang="es-419" sz="1800" dirty="0">
                <a:effectLst/>
                <a:latin typeface="ATT Aleck Sans" panose="020B0503020203020204"/>
                <a:ea typeface="Calibri" panose="020F0502020204030204" pitchFamily="34" charset="0"/>
                <a:cs typeface="Times New Roman" panose="02020603050405020304" pitchFamily="18" charset="0"/>
              </a:rPr>
              <a:t>__________________________________________________________</a:t>
            </a: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4285973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9B30F9C-1A7A-4F2F-9982-64825E1A8453}"/>
              </a:ext>
            </a:extLst>
          </p:cNvPr>
          <p:cNvSpPr>
            <a:spLocks noGrp="1"/>
          </p:cNvSpPr>
          <p:nvPr>
            <p:ph type="sldNum" sz="quarter" idx="12"/>
          </p:nvPr>
        </p:nvSpPr>
        <p:spPr/>
        <p:txBody>
          <a:bodyPr/>
          <a:lstStyle/>
          <a:p>
            <a:fld id="{D852D4E8-E283-404D-80D7-3AF63315721A}" type="slidenum">
              <a:rPr lang="en-US" smtClean="0"/>
              <a:t>31</a:t>
            </a:fld>
            <a:endParaRPr lang="es-419" dirty="0"/>
          </a:p>
        </p:txBody>
      </p:sp>
      <p:pic>
        <p:nvPicPr>
          <p:cNvPr id="5" name="Picture 4">
            <a:extLst>
              <a:ext uri="{FF2B5EF4-FFF2-40B4-BE49-F238E27FC236}">
                <a16:creationId xmlns:a16="http://schemas.microsoft.com/office/drawing/2014/main" id="{DE9C06E5-BA0C-D736-E496-033A690C41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4377" y="647503"/>
            <a:ext cx="2570208" cy="5562993"/>
          </a:xfrm>
          <a:prstGeom prst="rect">
            <a:avLst/>
          </a:prstGeom>
          <a:ln>
            <a:solidFill>
              <a:schemeClr val="bg1">
                <a:lumMod val="75000"/>
              </a:schemeClr>
            </a:solidFill>
          </a:ln>
        </p:spPr>
      </p:pic>
      <p:sp>
        <p:nvSpPr>
          <p:cNvPr id="6" name="TextBox 5">
            <a:extLst>
              <a:ext uri="{FF2B5EF4-FFF2-40B4-BE49-F238E27FC236}">
                <a16:creationId xmlns:a16="http://schemas.microsoft.com/office/drawing/2014/main" id="{9FA87F21-9AD5-7035-3B06-40E11269F497}"/>
              </a:ext>
            </a:extLst>
          </p:cNvPr>
          <p:cNvSpPr txBox="1"/>
          <p:nvPr/>
        </p:nvSpPr>
        <p:spPr>
          <a:xfrm>
            <a:off x="3069940" y="799859"/>
            <a:ext cx="5709683" cy="6647974"/>
          </a:xfrm>
          <a:prstGeom prst="rect">
            <a:avLst/>
          </a:prstGeom>
          <a:noFill/>
        </p:spPr>
        <p:txBody>
          <a:bodyPr wrap="square">
            <a:spAutoFit/>
          </a:bodyPr>
          <a:lstStyle/>
          <a:p>
            <a:pPr marL="0" marR="0">
              <a:spcBef>
                <a:spcPts val="0"/>
              </a:spcBef>
              <a:spcAft>
                <a:spcPts val="0"/>
              </a:spcAft>
            </a:pPr>
            <a:r>
              <a:rPr lang="es-419" sz="2000" dirty="0">
                <a:effectLst/>
                <a:latin typeface="+mn-lt"/>
                <a:ea typeface="Calibri" panose="020F0502020204030204" pitchFamily="34" charset="0"/>
                <a:cs typeface="Times New Roman" panose="02020603050405020304" pitchFamily="18" charset="0"/>
              </a:rPr>
              <a:t>Usted se está relajando en una cafetería. Desea conectarse a wifi y realizar algunas tareas personales en su teléfono inteligente. En su teléfono, verá esta lista de redes wifi. ¿A cuál se conectaría? ¿Por qué o por qué no?</a:t>
            </a:r>
          </a:p>
          <a:p>
            <a:pPr marL="0" marR="0">
              <a:spcBef>
                <a:spcPts val="0"/>
              </a:spcBef>
              <a:spcAft>
                <a:spcPts val="0"/>
              </a:spcAft>
            </a:pPr>
            <a:r>
              <a:rPr lang="es-419" sz="20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sz="2000" dirty="0">
                <a:effectLst/>
                <a:latin typeface="+mn-lt"/>
                <a:ea typeface="Calibri" panose="020F0502020204030204" pitchFamily="34" charset="0"/>
                <a:cs typeface="Times New Roman" panose="02020603050405020304" pitchFamily="18" charset="0"/>
              </a:rPr>
              <a:t>___________________________________________</a:t>
            </a:r>
            <a:br>
              <a:rPr lang="en-US" sz="2000" dirty="0">
                <a:effectLst/>
                <a:latin typeface="+mn-lt"/>
                <a:ea typeface="Calibri" panose="020F0502020204030204" pitchFamily="34" charset="0"/>
                <a:cs typeface="Times New Roman" panose="02020603050405020304" pitchFamily="18" charset="0"/>
              </a:rPr>
            </a:br>
            <a:endParaRPr lang="es-419" sz="20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s-419" sz="2000" dirty="0">
                <a:effectLst/>
                <a:latin typeface="+mn-lt"/>
                <a:ea typeface="Calibri" panose="020F0502020204030204" pitchFamily="34" charset="0"/>
                <a:cs typeface="Times New Roman" panose="02020603050405020304" pitchFamily="18" charset="0"/>
              </a:rPr>
              <a:t>___________________________________________</a:t>
            </a:r>
          </a:p>
          <a:p>
            <a:pPr marL="0" marR="0">
              <a:spcBef>
                <a:spcPts val="0"/>
              </a:spcBef>
              <a:spcAft>
                <a:spcPts val="0"/>
              </a:spcAft>
            </a:pPr>
            <a:r>
              <a:rPr lang="es-419" sz="20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sz="20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sz="2000" dirty="0">
                <a:effectLst/>
                <a:latin typeface="+mn-lt"/>
                <a:ea typeface="Calibri" panose="020F0502020204030204" pitchFamily="34" charset="0"/>
                <a:cs typeface="Times New Roman" panose="02020603050405020304" pitchFamily="18" charset="0"/>
              </a:rPr>
              <a:t>Usted desea realizar tareas de banca en línea en la cafetería. ¿Es una buena idea hacerlo en la red wifi a la que está conectado? ¿Por qué o por qué no?</a:t>
            </a:r>
          </a:p>
          <a:p>
            <a:pPr marL="0" marR="0">
              <a:spcBef>
                <a:spcPts val="0"/>
              </a:spcBef>
              <a:spcAft>
                <a:spcPts val="0"/>
              </a:spcAft>
            </a:pPr>
            <a:r>
              <a:rPr lang="es-419"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dirty="0">
                <a:ea typeface="Calibri" panose="020F0502020204030204" pitchFamily="34" charset="0"/>
                <a:cs typeface="Times New Roman" panose="02020603050405020304" pitchFamily="18" charset="0"/>
              </a:rPr>
              <a:t>___________________________________________</a:t>
            </a:r>
          </a:p>
          <a:p>
            <a:pPr marL="0" marR="0">
              <a:spcBef>
                <a:spcPts val="0"/>
              </a:spcBef>
              <a:spcAft>
                <a:spcPts val="0"/>
              </a:spcAft>
            </a:pPr>
            <a:r>
              <a:rPr lang="es-419" dirty="0">
                <a:ea typeface="Calibri" panose="020F0502020204030204" pitchFamily="34" charset="0"/>
                <a:cs typeface="Times New Roman" panose="02020603050405020304" pitchFamily="18" charset="0"/>
              </a:rPr>
              <a:t> </a:t>
            </a:r>
            <a:endParaRPr lang="es-419" sz="1800" dirty="0">
              <a:effectLst/>
              <a:latin typeface="+mn-lt"/>
              <a:ea typeface="Calibri" panose="020F0502020204030204" pitchFamily="34" charset="0"/>
              <a:cs typeface="Times New Roman" panose="02020603050405020304" pitchFamily="18" charset="0"/>
            </a:endParaRPr>
          </a:p>
          <a:p>
            <a:pPr marL="0" marR="0">
              <a:spcBef>
                <a:spcPts val="0"/>
              </a:spcBef>
              <a:spcAft>
                <a:spcPts val="0"/>
              </a:spcAft>
            </a:pPr>
            <a:r>
              <a:rPr lang="es-419" sz="1800" dirty="0">
                <a:effectLst/>
                <a:latin typeface="+mn-lt"/>
                <a:ea typeface="Calibri" panose="020F0502020204030204" pitchFamily="34" charset="0"/>
                <a:cs typeface="Times New Roman" panose="02020603050405020304" pitchFamily="18" charset="0"/>
              </a:rPr>
              <a:t> </a:t>
            </a:r>
          </a:p>
          <a:p>
            <a:pPr marL="0" marR="0">
              <a:spcBef>
                <a:spcPts val="0"/>
              </a:spcBef>
              <a:spcAft>
                <a:spcPts val="0"/>
              </a:spcAft>
            </a:pPr>
            <a:r>
              <a:rPr lang="es-419" dirty="0">
                <a:ea typeface="Calibri" panose="020F0502020204030204" pitchFamily="34" charset="0"/>
                <a:cs typeface="Times New Roman" panose="02020603050405020304" pitchFamily="18" charset="0"/>
              </a:rPr>
              <a:t>___________________________________________</a:t>
            </a:r>
          </a:p>
          <a:p>
            <a:pPr marL="0" marR="0">
              <a:spcBef>
                <a:spcPts val="0"/>
              </a:spcBef>
              <a:spcAft>
                <a:spcPts val="0"/>
              </a:spcAft>
            </a:pPr>
            <a:r>
              <a:rPr lang="es-419" dirty="0">
                <a:ea typeface="Calibri" panose="020F0502020204030204" pitchFamily="34" charset="0"/>
                <a:cs typeface="Times New Roman" panose="02020603050405020304" pitchFamily="18" charset="0"/>
              </a:rPr>
              <a:t> </a:t>
            </a:r>
          </a:p>
          <a:p>
            <a:pPr marL="0" marR="0">
              <a:spcBef>
                <a:spcPts val="0"/>
              </a:spcBef>
              <a:spcAft>
                <a:spcPts val="0"/>
              </a:spcAft>
            </a:pPr>
            <a:endParaRPr lang="es-419"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custDataLst>
      <p:tags r:id="rId1"/>
    </p:custDataLst>
    <p:extLst>
      <p:ext uri="{BB962C8B-B14F-4D97-AF65-F5344CB8AC3E}">
        <p14:creationId xmlns:p14="http://schemas.microsoft.com/office/powerpoint/2010/main" val="158983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32</a:t>
            </a:fld>
            <a:endParaRPr lang="es-419" dirty="0"/>
          </a:p>
        </p:txBody>
      </p:sp>
      <p:sp>
        <p:nvSpPr>
          <p:cNvPr id="5" name="Title 2">
            <a:extLst>
              <a:ext uri="{FF2B5EF4-FFF2-40B4-BE49-F238E27FC236}">
                <a16:creationId xmlns:a16="http://schemas.microsoft.com/office/drawing/2014/main" id="{FFC4C447-DBE8-4A9F-8D33-A1B0B465122E}"/>
              </a:ext>
            </a:extLst>
          </p:cNvPr>
          <p:cNvSpPr txBox="1">
            <a:spLocks/>
          </p:cNvSpPr>
          <p:nvPr/>
        </p:nvSpPr>
        <p:spPr>
          <a:xfrm>
            <a:off x="457200" y="457200"/>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Configuración—Seguridad, privacidad y accesibilidad.</a:t>
            </a:r>
          </a:p>
        </p:txBody>
      </p:sp>
      <p:pic>
        <p:nvPicPr>
          <p:cNvPr id="11" name="Content Placeholder 12">
            <a:extLst>
              <a:ext uri="{FF2B5EF4-FFF2-40B4-BE49-F238E27FC236}">
                <a16:creationId xmlns:a16="http://schemas.microsoft.com/office/drawing/2014/main" id="{76382B51-30E9-4855-9E53-7764F03EC56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360676"/>
            <a:ext cx="2323758" cy="5029196"/>
          </a:xfrm>
          <a:prstGeom prst="rect">
            <a:avLst/>
          </a:prstGeom>
        </p:spPr>
      </p:pic>
      <p:pic>
        <p:nvPicPr>
          <p:cNvPr id="12" name="Content Placeholder 12">
            <a:extLst>
              <a:ext uri="{FF2B5EF4-FFF2-40B4-BE49-F238E27FC236}">
                <a16:creationId xmlns:a16="http://schemas.microsoft.com/office/drawing/2014/main" id="{1E78D149-BF30-4D08-ACB4-4D615EAF2BB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524007"/>
            <a:ext cx="2323757"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455224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787427"/>
            <a:ext cx="8229600" cy="1066800"/>
          </a:xfrm>
        </p:spPr>
        <p:txBody>
          <a:bodyPr/>
          <a:lstStyle/>
          <a:p>
            <a:r>
              <a:rPr lang="es-419" dirty="0"/>
              <a:t>Desbloquear su teléfono</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33</a:t>
            </a:fld>
            <a:endParaRPr lang="es-419"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1765568"/>
            <a:ext cx="5306096" cy="707886"/>
          </a:xfrm>
          <a:prstGeom prst="rect">
            <a:avLst/>
          </a:prstGeom>
          <a:noFill/>
        </p:spPr>
        <p:txBody>
          <a:bodyPr wrap="square" rtlCol="0">
            <a:spAutoFit/>
          </a:bodyPr>
          <a:lstStyle/>
          <a:p>
            <a:r>
              <a:rPr lang="es-419" sz="2000" dirty="0">
                <a:cs typeface="Segoe UI" panose="020B0502040204020203" pitchFamily="34" charset="0"/>
              </a:rPr>
              <a:t>¿Qué método está usando para bloquear y desbloquear su teléfono?</a:t>
            </a:r>
          </a:p>
        </p:txBody>
      </p:sp>
      <p:pic>
        <p:nvPicPr>
          <p:cNvPr id="7" name="Picture 6">
            <a:extLst>
              <a:ext uri="{FF2B5EF4-FFF2-40B4-BE49-F238E27FC236}">
                <a16:creationId xmlns:a16="http://schemas.microsoft.com/office/drawing/2014/main" id="{039CBFAF-B852-4852-A08F-ECEEC434D02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017693" y="2761933"/>
            <a:ext cx="1697877" cy="3674632"/>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3453344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34</a:t>
            </a:fld>
            <a:endParaRPr lang="es-419"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381000" y="533400"/>
            <a:ext cx="8555038"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Segoe UI" panose="020B0502040204020203" pitchFamily="34" charset="0"/>
                <a:cs typeface="Segoe UI" panose="020B0502040204020203" pitchFamily="34" charset="0"/>
              </a:rPr>
              <a:t>PIN (Número de identificación personal) o código de acceso</a:t>
            </a:r>
          </a:p>
        </p:txBody>
      </p:sp>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360677"/>
            <a:ext cx="2323757" cy="5029193"/>
          </a:xfrm>
          <a:prstGeom prst="rect">
            <a:avLst/>
          </a:prstGeom>
          <a:ln>
            <a:solidFill>
              <a:schemeClr val="bg1">
                <a:lumMod val="75000"/>
              </a:schemeClr>
            </a:solidFill>
          </a:ln>
        </p:spPr>
      </p:pic>
      <p:pic>
        <p:nvPicPr>
          <p:cNvPr id="5" name="Content Placeholder 12">
            <a:extLst>
              <a:ext uri="{FF2B5EF4-FFF2-40B4-BE49-F238E27FC236}">
                <a16:creationId xmlns:a16="http://schemas.microsoft.com/office/drawing/2014/main" id="{DE9699A5-CE35-4DE5-832E-5A6596D009A5}"/>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360676"/>
            <a:ext cx="2323757" cy="5029193"/>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54CBD18A-C740-4B05-8269-0E4D44545C24}"/>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0" y="1360677"/>
            <a:ext cx="2323756" cy="5029191"/>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2063374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35</a:t>
            </a:fld>
            <a:endParaRPr lang="es-419"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Seguridad de las aplicaciones</a:t>
            </a:r>
          </a:p>
        </p:txBody>
      </p:sp>
      <p:pic>
        <p:nvPicPr>
          <p:cNvPr id="5" name="Content Placeholder 12">
            <a:extLst>
              <a:ext uri="{FF2B5EF4-FFF2-40B4-BE49-F238E27FC236}">
                <a16:creationId xmlns:a16="http://schemas.microsoft.com/office/drawing/2014/main" id="{D80B90BF-AF83-449F-9C2A-12C0645AE50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5659"/>
            <a:ext cx="2323757" cy="5029193"/>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1A9FD2E5-BF7C-4077-A512-4EAA19B10B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0" y="1245658"/>
            <a:ext cx="2323756" cy="5029191"/>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187614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36</a:t>
            </a:fld>
            <a:endParaRPr lang="es-419"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Consejos</a:t>
            </a:r>
          </a:p>
        </p:txBody>
      </p:sp>
      <p:pic>
        <p:nvPicPr>
          <p:cNvPr id="5" name="Content Placeholder 12">
            <a:extLst>
              <a:ext uri="{FF2B5EF4-FFF2-40B4-BE49-F238E27FC236}">
                <a16:creationId xmlns:a16="http://schemas.microsoft.com/office/drawing/2014/main" id="{D80B90BF-AF83-449F-9C2A-12C0645AE50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5660"/>
            <a:ext cx="2323756" cy="5029191"/>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1A9FD2E5-BF7C-4077-A512-4EAA19B10B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0" y="1245657"/>
            <a:ext cx="2323756" cy="5029193"/>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1154852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6CC29E2-2AF5-44F6-87F7-45DED320D693}"/>
              </a:ext>
            </a:extLst>
          </p:cNvPr>
          <p:cNvSpPr>
            <a:spLocks noGrp="1"/>
          </p:cNvSpPr>
          <p:nvPr>
            <p:ph type="sldNum" sz="quarter" idx="12"/>
          </p:nvPr>
        </p:nvSpPr>
        <p:spPr/>
        <p:txBody>
          <a:bodyPr/>
          <a:lstStyle/>
          <a:p>
            <a:fld id="{D852D4E8-E283-404D-80D7-3AF63315721A}" type="slidenum">
              <a:rPr lang="en-US" smtClean="0"/>
              <a:t>37</a:t>
            </a:fld>
            <a:endParaRPr lang="es-419" dirty="0"/>
          </a:p>
        </p:txBody>
      </p:sp>
      <p:sp>
        <p:nvSpPr>
          <p:cNvPr id="3" name="Title 2">
            <a:extLst>
              <a:ext uri="{FF2B5EF4-FFF2-40B4-BE49-F238E27FC236}">
                <a16:creationId xmlns:a16="http://schemas.microsoft.com/office/drawing/2014/main" id="{E25C48AC-A52F-45EC-A221-402D779D14CC}"/>
              </a:ext>
            </a:extLst>
          </p:cNvPr>
          <p:cNvSpPr txBox="1">
            <a:spLocks/>
          </p:cNvSpPr>
          <p:nvPr/>
        </p:nvSpPr>
        <p:spPr>
          <a:xfrm>
            <a:off x="457200" y="533400"/>
            <a:ext cx="8229600" cy="1066800"/>
          </a:xfrm>
          <a:prstGeom prst="rect">
            <a:avLst/>
          </a:prstGeom>
        </p:spPr>
        <p:txBody>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s-419" dirty="0">
                <a:latin typeface="+mj-lt"/>
              </a:rPr>
              <a:t>Accesibilidad</a:t>
            </a:r>
          </a:p>
        </p:txBody>
      </p:sp>
      <p:pic>
        <p:nvPicPr>
          <p:cNvPr id="5" name="Content Placeholder 12">
            <a:extLst>
              <a:ext uri="{FF2B5EF4-FFF2-40B4-BE49-F238E27FC236}">
                <a16:creationId xmlns:a16="http://schemas.microsoft.com/office/drawing/2014/main" id="{D80B90BF-AF83-449F-9C2A-12C0645AE50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410121" y="1245656"/>
            <a:ext cx="2323758" cy="5029196"/>
          </a:xfrm>
          <a:prstGeom prst="rect">
            <a:avLst/>
          </a:prstGeom>
        </p:spPr>
      </p:pic>
      <p:pic>
        <p:nvPicPr>
          <p:cNvPr id="4" name="Content Placeholder 12">
            <a:extLst>
              <a:ext uri="{FF2B5EF4-FFF2-40B4-BE49-F238E27FC236}">
                <a16:creationId xmlns:a16="http://schemas.microsoft.com/office/drawing/2014/main" id="{6CB1F2EC-4FD4-49D5-B52E-57BF8AC3E0D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10121" y="1245659"/>
            <a:ext cx="2323756" cy="5029193"/>
          </a:xfrm>
          <a:prstGeom prst="rect">
            <a:avLst/>
          </a:prstGeom>
          <a:ln>
            <a:solidFill>
              <a:schemeClr val="bg1">
                <a:lumMod val="75000"/>
              </a:schemeClr>
            </a:solidFill>
          </a:ln>
        </p:spPr>
      </p:pic>
      <p:pic>
        <p:nvPicPr>
          <p:cNvPr id="6" name="Content Placeholder 12">
            <a:extLst>
              <a:ext uri="{FF2B5EF4-FFF2-40B4-BE49-F238E27FC236}">
                <a16:creationId xmlns:a16="http://schemas.microsoft.com/office/drawing/2014/main" id="{1A9FD2E5-BF7C-4077-A512-4EAA19B10B19}"/>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10120" y="1245658"/>
            <a:ext cx="2323755" cy="5029191"/>
          </a:xfrm>
          <a:prstGeom prst="rect">
            <a:avLst/>
          </a:prstGeom>
          <a:ln>
            <a:solidFill>
              <a:schemeClr val="bg1">
                <a:lumMod val="75000"/>
              </a:schemeClr>
            </a:solidFill>
          </a:ln>
        </p:spPr>
      </p:pic>
      <p:grpSp>
        <p:nvGrpSpPr>
          <p:cNvPr id="17" name="Group 16">
            <a:extLst>
              <a:ext uri="{FF2B5EF4-FFF2-40B4-BE49-F238E27FC236}">
                <a16:creationId xmlns:a16="http://schemas.microsoft.com/office/drawing/2014/main" id="{1935391A-065A-4F3B-B539-C7FCEDF5EC76}"/>
              </a:ext>
            </a:extLst>
          </p:cNvPr>
          <p:cNvGrpSpPr/>
          <p:nvPr/>
        </p:nvGrpSpPr>
        <p:grpSpPr>
          <a:xfrm>
            <a:off x="653842" y="1600200"/>
            <a:ext cx="7157078" cy="3591042"/>
            <a:chOff x="653842" y="1600200"/>
            <a:chExt cx="7157078" cy="3591042"/>
          </a:xfrm>
        </p:grpSpPr>
        <p:pic>
          <p:nvPicPr>
            <p:cNvPr id="8" name="Picture 7">
              <a:extLst>
                <a:ext uri="{FF2B5EF4-FFF2-40B4-BE49-F238E27FC236}">
                  <a16:creationId xmlns:a16="http://schemas.microsoft.com/office/drawing/2014/main" id="{8CB6AACF-12D8-4AAE-9710-94DCBF6056B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3842" y="1600200"/>
              <a:ext cx="1128600" cy="914400"/>
            </a:xfrm>
            <a:prstGeom prst="rect">
              <a:avLst/>
            </a:prstGeom>
          </p:spPr>
        </p:pic>
        <p:pic>
          <p:nvPicPr>
            <p:cNvPr id="10" name="Picture 9" descr="Shape&#10;&#10;Description automatically generated with medium confidence">
              <a:extLst>
                <a:ext uri="{FF2B5EF4-FFF2-40B4-BE49-F238E27FC236}">
                  <a16:creationId xmlns:a16="http://schemas.microsoft.com/office/drawing/2014/main" id="{5A503E32-C954-45C4-A23C-32C9AA0A87D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85225" y="3152736"/>
              <a:ext cx="695422" cy="552527"/>
            </a:xfrm>
            <a:prstGeom prst="rect">
              <a:avLst/>
            </a:prstGeom>
          </p:spPr>
        </p:pic>
        <p:pic>
          <p:nvPicPr>
            <p:cNvPr id="12" name="Picture 11" descr="Shape&#10;&#10;Description automatically generated with low confidence">
              <a:extLst>
                <a:ext uri="{FF2B5EF4-FFF2-40B4-BE49-F238E27FC236}">
                  <a16:creationId xmlns:a16="http://schemas.microsoft.com/office/drawing/2014/main" id="{599BEA72-CB7C-4FE6-BE00-6150F973535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5225" y="4343399"/>
              <a:ext cx="847843" cy="847843"/>
            </a:xfrm>
            <a:prstGeom prst="rect">
              <a:avLst/>
            </a:prstGeom>
          </p:spPr>
        </p:pic>
        <p:pic>
          <p:nvPicPr>
            <p:cNvPr id="14" name="Picture 13" descr="Shape&#10;&#10;Description automatically generated with medium confidence">
              <a:extLst>
                <a:ext uri="{FF2B5EF4-FFF2-40B4-BE49-F238E27FC236}">
                  <a16:creationId xmlns:a16="http://schemas.microsoft.com/office/drawing/2014/main" id="{22A18471-7537-4055-9FA8-7135C0BAF1A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934498" y="1876336"/>
              <a:ext cx="876422" cy="638264"/>
            </a:xfrm>
            <a:prstGeom prst="rect">
              <a:avLst/>
            </a:prstGeom>
          </p:spPr>
        </p:pic>
        <p:pic>
          <p:nvPicPr>
            <p:cNvPr id="16" name="Picture 15" descr="Shape&#10;&#10;Description automatically generated with low confidence">
              <a:extLst>
                <a:ext uri="{FF2B5EF4-FFF2-40B4-BE49-F238E27FC236}">
                  <a16:creationId xmlns:a16="http://schemas.microsoft.com/office/drawing/2014/main" id="{651CAE5B-76D4-4D69-9752-C869D6940C5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077393" y="3152736"/>
              <a:ext cx="590632" cy="1009791"/>
            </a:xfrm>
            <a:prstGeom prst="rect">
              <a:avLst/>
            </a:prstGeom>
          </p:spPr>
        </p:pic>
      </p:grpSp>
    </p:spTree>
    <p:custDataLst>
      <p:tags r:id="rId1"/>
    </p:custDataLst>
    <p:extLst>
      <p:ext uri="{BB962C8B-B14F-4D97-AF65-F5344CB8AC3E}">
        <p14:creationId xmlns:p14="http://schemas.microsoft.com/office/powerpoint/2010/main" val="330534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38</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p:txBody>
          <a:bodyPr>
            <a:normAutofit/>
          </a:bodyPr>
          <a:lstStyle/>
          <a:p>
            <a:r>
              <a:rPr lang="es-419" sz="4800" dirty="0"/>
              <a:t>Actividad 4</a:t>
            </a:r>
          </a:p>
        </p:txBody>
      </p:sp>
    </p:spTree>
    <p:custDataLst>
      <p:tags r:id="rId1"/>
    </p:custDataLst>
    <p:extLst>
      <p:ext uri="{BB962C8B-B14F-4D97-AF65-F5344CB8AC3E}">
        <p14:creationId xmlns:p14="http://schemas.microsoft.com/office/powerpoint/2010/main" val="390850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A4540E-6CA3-43D2-90FD-FA8550AB6130}"/>
              </a:ext>
            </a:extLst>
          </p:cNvPr>
          <p:cNvSpPr>
            <a:spLocks noGrp="1"/>
          </p:cNvSpPr>
          <p:nvPr>
            <p:ph type="sldNum" sz="quarter" idx="12"/>
          </p:nvPr>
        </p:nvSpPr>
        <p:spPr/>
        <p:txBody>
          <a:bodyPr/>
          <a:lstStyle/>
          <a:p>
            <a:fld id="{D852D4E8-E283-404D-80D7-3AF63315721A}" type="slidenum">
              <a:rPr lang="en-US" smtClean="0"/>
              <a:t>39</a:t>
            </a:fld>
            <a:endParaRPr lang="es-419" dirty="0"/>
          </a:p>
        </p:txBody>
      </p:sp>
      <p:pic>
        <p:nvPicPr>
          <p:cNvPr id="3" name="Content Placeholder 12">
            <a:extLst>
              <a:ext uri="{FF2B5EF4-FFF2-40B4-BE49-F238E27FC236}">
                <a16:creationId xmlns:a16="http://schemas.microsoft.com/office/drawing/2014/main" id="{08EC96B6-EE45-4355-B8B3-BFED2D22786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404678" y="1069044"/>
            <a:ext cx="2525659" cy="5465787"/>
          </a:xfrm>
          <a:prstGeom prst="rect">
            <a:avLst/>
          </a:prstGeom>
          <a:ln>
            <a:solidFill>
              <a:schemeClr val="bg1">
                <a:lumMod val="75000"/>
              </a:schemeClr>
            </a:solidFill>
          </a:ln>
        </p:spPr>
      </p:pic>
      <p:pic>
        <p:nvPicPr>
          <p:cNvPr id="4" name="Content Placeholder 12">
            <a:extLst>
              <a:ext uri="{FF2B5EF4-FFF2-40B4-BE49-F238E27FC236}">
                <a16:creationId xmlns:a16="http://schemas.microsoft.com/office/drawing/2014/main" id="{C223FAC1-5DF5-4D6F-A61C-51319B85418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966460" y="1069043"/>
            <a:ext cx="2525659" cy="5465787"/>
          </a:xfrm>
          <a:prstGeom prst="rect">
            <a:avLst/>
          </a:prstGeom>
          <a:ln>
            <a:solidFill>
              <a:schemeClr val="bg1">
                <a:lumMod val="75000"/>
              </a:schemeClr>
            </a:solidFill>
          </a:ln>
        </p:spPr>
      </p:pic>
      <p:sp>
        <p:nvSpPr>
          <p:cNvPr id="5" name="TextBox 4">
            <a:extLst>
              <a:ext uri="{FF2B5EF4-FFF2-40B4-BE49-F238E27FC236}">
                <a16:creationId xmlns:a16="http://schemas.microsoft.com/office/drawing/2014/main" id="{B52437C6-1838-400D-99D6-646DAAE348E9}"/>
              </a:ext>
            </a:extLst>
          </p:cNvPr>
          <p:cNvSpPr txBox="1"/>
          <p:nvPr/>
        </p:nvSpPr>
        <p:spPr>
          <a:xfrm>
            <a:off x="1558506" y="621268"/>
            <a:ext cx="5641675" cy="369332"/>
          </a:xfrm>
          <a:prstGeom prst="rect">
            <a:avLst/>
          </a:prstGeom>
          <a:noFill/>
        </p:spPr>
        <p:txBody>
          <a:bodyPr wrap="square" rtlCol="0">
            <a:spAutoFit/>
          </a:bodyPr>
          <a:lstStyle/>
          <a:p>
            <a:pPr algn="ctr"/>
            <a:r>
              <a:rPr lang="es-419" sz="1800" dirty="0">
                <a:effectLst/>
                <a:latin typeface="+mn-lt"/>
                <a:ea typeface="Calibri" panose="020F0502020204030204" pitchFamily="34" charset="0"/>
                <a:cs typeface="Times New Roman" panose="02020603050405020304" pitchFamily="18" charset="0"/>
              </a:rPr>
              <a:t>¿Cuál de estas aplicaciones parece más confiable? </a:t>
            </a:r>
            <a:endParaRPr lang="es-419" dirty="0">
              <a:latin typeface="+mn-lt"/>
            </a:endParaRPr>
          </a:p>
        </p:txBody>
      </p:sp>
    </p:spTree>
    <p:custDataLst>
      <p:tags r:id="rId1"/>
    </p:custDataLst>
    <p:extLst>
      <p:ext uri="{BB962C8B-B14F-4D97-AF65-F5344CB8AC3E}">
        <p14:creationId xmlns:p14="http://schemas.microsoft.com/office/powerpoint/2010/main" val="2104970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A4540E-6CA3-43D2-90FD-FA8550AB6130}"/>
              </a:ext>
            </a:extLst>
          </p:cNvPr>
          <p:cNvSpPr>
            <a:spLocks noGrp="1"/>
          </p:cNvSpPr>
          <p:nvPr>
            <p:ph type="sldNum" sz="quarter" idx="12"/>
          </p:nvPr>
        </p:nvSpPr>
        <p:spPr/>
        <p:txBody>
          <a:bodyPr/>
          <a:lstStyle/>
          <a:p>
            <a:fld id="{D852D4E8-E283-404D-80D7-3AF63315721A}" type="slidenum">
              <a:rPr lang="en-US" smtClean="0"/>
              <a:t>40</a:t>
            </a:fld>
            <a:endParaRPr lang="es-419" dirty="0"/>
          </a:p>
        </p:txBody>
      </p:sp>
      <p:pic>
        <p:nvPicPr>
          <p:cNvPr id="3" name="Content Placeholder 12">
            <a:extLst>
              <a:ext uri="{FF2B5EF4-FFF2-40B4-BE49-F238E27FC236}">
                <a16:creationId xmlns:a16="http://schemas.microsoft.com/office/drawing/2014/main" id="{08EC96B6-EE45-4355-B8B3-BFED2D22786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358726" y="1313318"/>
            <a:ext cx="2426544" cy="4893871"/>
          </a:xfrm>
          <a:prstGeom prst="rect">
            <a:avLst/>
          </a:prstGeom>
          <a:ln>
            <a:noFill/>
          </a:ln>
        </p:spPr>
      </p:pic>
      <p:sp>
        <p:nvSpPr>
          <p:cNvPr id="4" name="TextBox 3">
            <a:extLst>
              <a:ext uri="{FF2B5EF4-FFF2-40B4-BE49-F238E27FC236}">
                <a16:creationId xmlns:a16="http://schemas.microsoft.com/office/drawing/2014/main" id="{AF8E1010-7EE4-4A11-8973-C2C9EF224588}"/>
              </a:ext>
            </a:extLst>
          </p:cNvPr>
          <p:cNvSpPr txBox="1"/>
          <p:nvPr/>
        </p:nvSpPr>
        <p:spPr>
          <a:xfrm>
            <a:off x="1558506" y="697468"/>
            <a:ext cx="6222520" cy="369332"/>
          </a:xfrm>
          <a:prstGeom prst="rect">
            <a:avLst/>
          </a:prstGeom>
          <a:noFill/>
        </p:spPr>
        <p:txBody>
          <a:bodyPr wrap="square" rtlCol="0">
            <a:spAutoFit/>
          </a:bodyPr>
          <a:lstStyle/>
          <a:p>
            <a:pPr algn="ctr"/>
            <a:r>
              <a:rPr lang="es-419" sz="1800" dirty="0">
                <a:effectLst/>
                <a:latin typeface="+mn-lt"/>
                <a:ea typeface="Calibri" panose="020F0502020204030204" pitchFamily="34" charset="0"/>
                <a:cs typeface="Times New Roman" panose="02020603050405020304" pitchFamily="18" charset="0"/>
              </a:rPr>
              <a:t>¿Cuál podría ser un problema? ¿Cómo podría abordarlo?</a:t>
            </a:r>
            <a:endParaRPr lang="es-419" dirty="0">
              <a:latin typeface="+mn-lt"/>
            </a:endParaRPr>
          </a:p>
        </p:txBody>
      </p:sp>
    </p:spTree>
    <p:custDataLst>
      <p:tags r:id="rId1"/>
    </p:custDataLst>
    <p:extLst>
      <p:ext uri="{BB962C8B-B14F-4D97-AF65-F5344CB8AC3E}">
        <p14:creationId xmlns:p14="http://schemas.microsoft.com/office/powerpoint/2010/main" val="4176718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308610" lvl="1" indent="0">
              <a:buNone/>
            </a:pPr>
            <a:br>
              <a:rPr lang="en-US" dirty="0">
                <a:solidFill>
                  <a:schemeClr val="tx1"/>
                </a:solidFill>
              </a:rPr>
            </a:br>
            <a:br>
              <a:rPr lang="en-US" dirty="0">
                <a:solidFill>
                  <a:schemeClr val="tx1"/>
                </a:solidFill>
              </a:rPr>
            </a:br>
            <a:br>
              <a:rPr lang="en-US" dirty="0">
                <a:solidFill>
                  <a:schemeClr val="tx1"/>
                </a:solidFill>
              </a:rPr>
            </a:br>
            <a:endParaRPr lang="es-419" dirty="0">
              <a:solidFill>
                <a:schemeClr val="tx1"/>
              </a:solidFill>
            </a:endParaRPr>
          </a:p>
          <a:p>
            <a:pPr lvl="1"/>
            <a:endParaRPr lang="es-419"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s-419" dirty="0"/>
              <a:t>Consejos de seguridad</a:t>
            </a:r>
          </a:p>
        </p:txBody>
      </p:sp>
      <p:sp>
        <p:nvSpPr>
          <p:cNvPr id="4" name="Slide Number Placeholder 3">
            <a:extLst>
              <a:ext uri="{FF2B5EF4-FFF2-40B4-BE49-F238E27FC236}">
                <a16:creationId xmlns:a16="http://schemas.microsoft.com/office/drawing/2014/main" id="{1F700F24-7EF1-6C48-ADE7-C3034A834563}"/>
              </a:ext>
            </a:extLst>
          </p:cNvPr>
          <p:cNvSpPr>
            <a:spLocks noGrp="1"/>
          </p:cNvSpPr>
          <p:nvPr>
            <p:ph type="sldNum" sz="quarter" idx="12"/>
          </p:nvPr>
        </p:nvSpPr>
        <p:spPr/>
        <p:txBody>
          <a:bodyPr/>
          <a:lstStyle/>
          <a:p>
            <a:fld id="{D852D4E8-E283-404D-80D7-3AF63315721A}" type="slidenum">
              <a:rPr lang="en-US" smtClean="0"/>
              <a:t>41</a:t>
            </a:fld>
            <a:endParaRPr lang="es-419" dirty="0"/>
          </a:p>
        </p:txBody>
      </p:sp>
      <p:pic>
        <p:nvPicPr>
          <p:cNvPr id="7" name="Picture 6">
            <a:extLst>
              <a:ext uri="{FF2B5EF4-FFF2-40B4-BE49-F238E27FC236}">
                <a16:creationId xmlns:a16="http://schemas.microsoft.com/office/drawing/2014/main" id="{173F19AD-C75A-4C91-B103-1BEC4CAC4D0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54497" y="741447"/>
            <a:ext cx="2682239" cy="2194560"/>
          </a:xfrm>
          <a:prstGeom prst="rect">
            <a:avLst/>
          </a:prstGeom>
        </p:spPr>
      </p:pic>
      <p:grpSp>
        <p:nvGrpSpPr>
          <p:cNvPr id="8" name="Group 7">
            <a:extLst>
              <a:ext uri="{FF2B5EF4-FFF2-40B4-BE49-F238E27FC236}">
                <a16:creationId xmlns:a16="http://schemas.microsoft.com/office/drawing/2014/main" id="{662AAD70-3CBA-4923-8921-285DF4A2D1E9}"/>
              </a:ext>
            </a:extLst>
          </p:cNvPr>
          <p:cNvGrpSpPr/>
          <p:nvPr/>
        </p:nvGrpSpPr>
        <p:grpSpPr>
          <a:xfrm>
            <a:off x="781784" y="2053393"/>
            <a:ext cx="6254497" cy="687658"/>
            <a:chOff x="781784" y="2238057"/>
            <a:chExt cx="6254497" cy="687658"/>
          </a:xfrm>
        </p:grpSpPr>
        <p:pic>
          <p:nvPicPr>
            <p:cNvPr id="9" name="Picture 8">
              <a:extLst>
                <a:ext uri="{FF2B5EF4-FFF2-40B4-BE49-F238E27FC236}">
                  <a16:creationId xmlns:a16="http://schemas.microsoft.com/office/drawing/2014/main" id="{980406B9-C468-4A9F-BD8A-CA99994103EF}"/>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0" name="TextBox 9">
              <a:extLst>
                <a:ext uri="{FF2B5EF4-FFF2-40B4-BE49-F238E27FC236}">
                  <a16:creationId xmlns:a16="http://schemas.microsoft.com/office/drawing/2014/main" id="{76C7A6F8-F05D-4557-AE1B-17B50D152B0A}"/>
                </a:ext>
              </a:extLst>
            </p:cNvPr>
            <p:cNvSpPr txBox="1"/>
            <p:nvPr/>
          </p:nvSpPr>
          <p:spPr>
            <a:xfrm>
              <a:off x="1238984" y="2279384"/>
              <a:ext cx="5797297" cy="646331"/>
            </a:xfrm>
            <a:prstGeom prst="rect">
              <a:avLst/>
            </a:prstGeom>
            <a:noFill/>
          </p:spPr>
          <p:txBody>
            <a:bodyPr wrap="square" rtlCol="0">
              <a:spAutoFit/>
            </a:bodyPr>
            <a:lstStyle/>
            <a:p>
              <a:r>
                <a:rPr lang="es-419" dirty="0">
                  <a:cs typeface="Segoe UI" panose="020B0502040204020203" pitchFamily="34" charset="0"/>
                </a:rPr>
                <a:t>Configure un código de acceso en todos sus dispositivos.</a:t>
              </a:r>
            </a:p>
          </p:txBody>
        </p:sp>
      </p:grpSp>
      <p:grpSp>
        <p:nvGrpSpPr>
          <p:cNvPr id="11" name="Group 10">
            <a:extLst>
              <a:ext uri="{FF2B5EF4-FFF2-40B4-BE49-F238E27FC236}">
                <a16:creationId xmlns:a16="http://schemas.microsoft.com/office/drawing/2014/main" id="{0BF67F94-8561-4682-B307-4EC4F583D5EC}"/>
              </a:ext>
            </a:extLst>
          </p:cNvPr>
          <p:cNvGrpSpPr/>
          <p:nvPr/>
        </p:nvGrpSpPr>
        <p:grpSpPr>
          <a:xfrm>
            <a:off x="781784" y="2819400"/>
            <a:ext cx="4893223" cy="457200"/>
            <a:chOff x="781784" y="2238057"/>
            <a:chExt cx="4893223" cy="457200"/>
          </a:xfrm>
        </p:grpSpPr>
        <p:pic>
          <p:nvPicPr>
            <p:cNvPr id="12" name="Picture 11">
              <a:extLst>
                <a:ext uri="{FF2B5EF4-FFF2-40B4-BE49-F238E27FC236}">
                  <a16:creationId xmlns:a16="http://schemas.microsoft.com/office/drawing/2014/main" id="{9502DB13-B17E-4FAD-914F-F9ECEC0CCD8E}"/>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3" name="TextBox 12">
              <a:extLst>
                <a:ext uri="{FF2B5EF4-FFF2-40B4-BE49-F238E27FC236}">
                  <a16:creationId xmlns:a16="http://schemas.microsoft.com/office/drawing/2014/main" id="{2E07B9DE-E302-47F8-9C09-ABC8E8ED50B9}"/>
                </a:ext>
              </a:extLst>
            </p:cNvPr>
            <p:cNvSpPr txBox="1"/>
            <p:nvPr/>
          </p:nvSpPr>
          <p:spPr>
            <a:xfrm>
              <a:off x="1238984" y="2281991"/>
              <a:ext cx="4436023" cy="369332"/>
            </a:xfrm>
            <a:prstGeom prst="rect">
              <a:avLst/>
            </a:prstGeom>
            <a:noFill/>
          </p:spPr>
          <p:txBody>
            <a:bodyPr wrap="none" rtlCol="0">
              <a:spAutoFit/>
            </a:bodyPr>
            <a:lstStyle/>
            <a:p>
              <a:r>
                <a:rPr lang="es-419" dirty="0">
                  <a:latin typeface="+mn-lt"/>
                  <a:cs typeface="ATT Aleck Sans" panose="020B0503020203020204" pitchFamily="34" charset="0"/>
                </a:rPr>
                <a:t>Solo descargue aplicaciones de confianza.</a:t>
              </a:r>
              <a:endParaRPr lang="es-419" b="1" dirty="0">
                <a:latin typeface="+mn-lt"/>
                <a:cs typeface="ATT Aleck Sans" panose="020B0503020203020204" pitchFamily="34" charset="0"/>
              </a:endParaRPr>
            </a:p>
          </p:txBody>
        </p:sp>
      </p:grpSp>
      <p:grpSp>
        <p:nvGrpSpPr>
          <p:cNvPr id="14" name="Group 13">
            <a:extLst>
              <a:ext uri="{FF2B5EF4-FFF2-40B4-BE49-F238E27FC236}">
                <a16:creationId xmlns:a16="http://schemas.microsoft.com/office/drawing/2014/main" id="{96DA0BCC-2DAD-4A2B-9946-9BCB161D0E82}"/>
              </a:ext>
            </a:extLst>
          </p:cNvPr>
          <p:cNvGrpSpPr/>
          <p:nvPr/>
        </p:nvGrpSpPr>
        <p:grpSpPr>
          <a:xfrm>
            <a:off x="781784" y="3505200"/>
            <a:ext cx="5927224" cy="457200"/>
            <a:chOff x="781784" y="2238057"/>
            <a:chExt cx="5927224" cy="457200"/>
          </a:xfrm>
        </p:grpSpPr>
        <p:pic>
          <p:nvPicPr>
            <p:cNvPr id="15" name="Picture 14">
              <a:extLst>
                <a:ext uri="{FF2B5EF4-FFF2-40B4-BE49-F238E27FC236}">
                  <a16:creationId xmlns:a16="http://schemas.microsoft.com/office/drawing/2014/main" id="{D1C0601F-94BE-4A42-B2AF-FCE80F08FDA7}"/>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6" name="TextBox 15">
              <a:extLst>
                <a:ext uri="{FF2B5EF4-FFF2-40B4-BE49-F238E27FC236}">
                  <a16:creationId xmlns:a16="http://schemas.microsoft.com/office/drawing/2014/main" id="{3ACC587D-F824-41AB-894A-D55C1DFCE87F}"/>
                </a:ext>
              </a:extLst>
            </p:cNvPr>
            <p:cNvSpPr txBox="1"/>
            <p:nvPr/>
          </p:nvSpPr>
          <p:spPr>
            <a:xfrm>
              <a:off x="1238984" y="2274136"/>
              <a:ext cx="5470024" cy="369332"/>
            </a:xfrm>
            <a:prstGeom prst="rect">
              <a:avLst/>
            </a:prstGeom>
            <a:noFill/>
          </p:spPr>
          <p:txBody>
            <a:bodyPr wrap="none" rtlCol="0">
              <a:spAutoFit/>
            </a:bodyPr>
            <a:lstStyle/>
            <a:p>
              <a:r>
                <a:rPr lang="es-419" dirty="0">
                  <a:latin typeface="+mn-lt"/>
                  <a:cs typeface="ATT Aleck Sans" panose="020B0503020203020204" pitchFamily="34" charset="0"/>
                </a:rPr>
                <a:t>Revise y ajuste toda su configuración de privacidad. </a:t>
              </a:r>
            </a:p>
          </p:txBody>
        </p:sp>
      </p:grpSp>
      <p:grpSp>
        <p:nvGrpSpPr>
          <p:cNvPr id="17" name="Group 16">
            <a:extLst>
              <a:ext uri="{FF2B5EF4-FFF2-40B4-BE49-F238E27FC236}">
                <a16:creationId xmlns:a16="http://schemas.microsoft.com/office/drawing/2014/main" id="{3BBFA26A-4B62-459F-862A-09EE6C2F5E9B}"/>
              </a:ext>
            </a:extLst>
          </p:cNvPr>
          <p:cNvGrpSpPr/>
          <p:nvPr/>
        </p:nvGrpSpPr>
        <p:grpSpPr>
          <a:xfrm>
            <a:off x="781784" y="4194390"/>
            <a:ext cx="7580432" cy="682410"/>
            <a:chOff x="781784" y="2238057"/>
            <a:chExt cx="7580432" cy="682410"/>
          </a:xfrm>
        </p:grpSpPr>
        <p:pic>
          <p:nvPicPr>
            <p:cNvPr id="18" name="Picture 17">
              <a:extLst>
                <a:ext uri="{FF2B5EF4-FFF2-40B4-BE49-F238E27FC236}">
                  <a16:creationId xmlns:a16="http://schemas.microsoft.com/office/drawing/2014/main" id="{CE7EFD13-D822-4621-920A-E09407C9E8EC}"/>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19" name="TextBox 18">
              <a:extLst>
                <a:ext uri="{FF2B5EF4-FFF2-40B4-BE49-F238E27FC236}">
                  <a16:creationId xmlns:a16="http://schemas.microsoft.com/office/drawing/2014/main" id="{E6082EB1-C95C-42D5-A86A-720AD6DE46F9}"/>
                </a:ext>
              </a:extLst>
            </p:cNvPr>
            <p:cNvSpPr txBox="1"/>
            <p:nvPr/>
          </p:nvSpPr>
          <p:spPr>
            <a:xfrm>
              <a:off x="1238984" y="2274136"/>
              <a:ext cx="7123232" cy="646331"/>
            </a:xfrm>
            <a:prstGeom prst="rect">
              <a:avLst/>
            </a:prstGeom>
            <a:noFill/>
          </p:spPr>
          <p:txBody>
            <a:bodyPr wrap="square" rtlCol="0">
              <a:spAutoFit/>
            </a:bodyPr>
            <a:lstStyle/>
            <a:p>
              <a:r>
                <a:rPr lang="es-419" dirty="0">
                  <a:cs typeface="Segoe UI" panose="020B0502040204020203" pitchFamily="34" charset="0"/>
                </a:rPr>
                <a:t>Ajuste las notificaciones para cambiar lo que aparece en la pantalla de bloqueo.</a:t>
              </a:r>
              <a:endParaRPr lang="es-419" b="1" dirty="0">
                <a:cs typeface="Segoe UI" panose="020B0502040204020203" pitchFamily="34" charset="0"/>
              </a:endParaRPr>
            </a:p>
          </p:txBody>
        </p:sp>
      </p:grpSp>
      <p:grpSp>
        <p:nvGrpSpPr>
          <p:cNvPr id="20" name="Group 19">
            <a:extLst>
              <a:ext uri="{FF2B5EF4-FFF2-40B4-BE49-F238E27FC236}">
                <a16:creationId xmlns:a16="http://schemas.microsoft.com/office/drawing/2014/main" id="{957754D1-B233-4DB5-8A08-EC5782623428}"/>
              </a:ext>
            </a:extLst>
          </p:cNvPr>
          <p:cNvGrpSpPr/>
          <p:nvPr/>
        </p:nvGrpSpPr>
        <p:grpSpPr>
          <a:xfrm>
            <a:off x="781784" y="4953000"/>
            <a:ext cx="7863138" cy="457200"/>
            <a:chOff x="781784" y="2238057"/>
            <a:chExt cx="7863138" cy="457200"/>
          </a:xfrm>
        </p:grpSpPr>
        <p:pic>
          <p:nvPicPr>
            <p:cNvPr id="21" name="Picture 20">
              <a:extLst>
                <a:ext uri="{FF2B5EF4-FFF2-40B4-BE49-F238E27FC236}">
                  <a16:creationId xmlns:a16="http://schemas.microsoft.com/office/drawing/2014/main" id="{49E0A460-A3D3-4313-9FBA-BCB485A49AD8}"/>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781784" y="2238057"/>
              <a:ext cx="457200" cy="457200"/>
            </a:xfrm>
            <a:prstGeom prst="rect">
              <a:avLst/>
            </a:prstGeom>
          </p:spPr>
        </p:pic>
        <p:sp>
          <p:nvSpPr>
            <p:cNvPr id="22" name="TextBox 21">
              <a:extLst>
                <a:ext uri="{FF2B5EF4-FFF2-40B4-BE49-F238E27FC236}">
                  <a16:creationId xmlns:a16="http://schemas.microsoft.com/office/drawing/2014/main" id="{80A84659-BF0A-4787-8CD5-50F058E46D23}"/>
                </a:ext>
              </a:extLst>
            </p:cNvPr>
            <p:cNvSpPr txBox="1"/>
            <p:nvPr/>
          </p:nvSpPr>
          <p:spPr>
            <a:xfrm>
              <a:off x="1238984" y="2274136"/>
              <a:ext cx="7405938" cy="369332"/>
            </a:xfrm>
            <a:prstGeom prst="rect">
              <a:avLst/>
            </a:prstGeom>
            <a:noFill/>
          </p:spPr>
          <p:txBody>
            <a:bodyPr wrap="none" rtlCol="0">
              <a:spAutoFit/>
            </a:bodyPr>
            <a:lstStyle/>
            <a:p>
              <a:r>
                <a:rPr lang="es-419" dirty="0">
                  <a:latin typeface="+mn-lt"/>
                  <a:cs typeface="ATT Aleck Sans" panose="020B0503020203020204" pitchFamily="34" charset="0"/>
                </a:rPr>
                <a:t>Verifique que las aplicaciones y el sistema operativo estén actualizados.</a:t>
              </a:r>
            </a:p>
          </p:txBody>
        </p:sp>
      </p:grpSp>
    </p:spTree>
    <p:custDataLst>
      <p:tags r:id="rId1"/>
    </p:custDataLst>
    <p:extLst>
      <p:ext uri="{BB962C8B-B14F-4D97-AF65-F5344CB8AC3E}">
        <p14:creationId xmlns:p14="http://schemas.microsoft.com/office/powerpoint/2010/main" val="332133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BA88811-67F1-4B6D-B332-1F9267DB8F99}"/>
              </a:ext>
            </a:extLst>
          </p:cNvPr>
          <p:cNvSpPr>
            <a:spLocks noGrp="1"/>
          </p:cNvSpPr>
          <p:nvPr>
            <p:ph type="sldNum" sz="quarter" idx="12"/>
          </p:nvPr>
        </p:nvSpPr>
        <p:spPr/>
        <p:txBody>
          <a:bodyPr/>
          <a:lstStyle/>
          <a:p>
            <a:fld id="{D852D4E8-E283-404D-80D7-3AF63315721A}" type="slidenum">
              <a:rPr lang="en-US" smtClean="0"/>
              <a:t>42</a:t>
            </a:fld>
            <a:endParaRPr lang="es-419" dirty="0"/>
          </a:p>
        </p:txBody>
      </p:sp>
      <p:sp>
        <p:nvSpPr>
          <p:cNvPr id="3" name="Text Placeholder 2">
            <a:extLst>
              <a:ext uri="{FF2B5EF4-FFF2-40B4-BE49-F238E27FC236}">
                <a16:creationId xmlns:a16="http://schemas.microsoft.com/office/drawing/2014/main" id="{359C9609-F230-4EE6-8A55-96A81C075701}"/>
              </a:ext>
            </a:extLst>
          </p:cNvPr>
          <p:cNvSpPr>
            <a:spLocks noGrp="1"/>
          </p:cNvSpPr>
          <p:nvPr>
            <p:ph type="body" idx="1"/>
          </p:nvPr>
        </p:nvSpPr>
        <p:spPr>
          <a:xfrm>
            <a:off x="722313" y="2952667"/>
            <a:ext cx="9791031" cy="1924133"/>
          </a:xfrm>
        </p:spPr>
        <p:txBody>
          <a:bodyPr vert="horz" lIns="91440" tIns="45720" rIns="91440" bIns="45720" anchor="t">
            <a:normAutofit/>
          </a:bodyPr>
          <a:lstStyle/>
          <a:p>
            <a:r>
              <a:rPr lang="es-419" sz="4800" dirty="0"/>
              <a:t>Actividad 5</a:t>
            </a:r>
          </a:p>
          <a:p>
            <a:endParaRPr lang="es-419" sz="4800" dirty="0">
              <a:solidFill>
                <a:srgbClr val="009FDB"/>
              </a:solidFill>
              <a:latin typeface="ATT Aleck Sans"/>
              <a:cs typeface="ATT Aleck Sans"/>
            </a:endParaRPr>
          </a:p>
        </p:txBody>
      </p:sp>
    </p:spTree>
    <p:custDataLst>
      <p:tags r:id="rId1"/>
    </p:custDataLst>
    <p:extLst>
      <p:ext uri="{BB962C8B-B14F-4D97-AF65-F5344CB8AC3E}">
        <p14:creationId xmlns:p14="http://schemas.microsoft.com/office/powerpoint/2010/main" val="1660452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43</a:t>
            </a:fld>
            <a:endParaRPr lang="es-419" dirty="0"/>
          </a:p>
        </p:txBody>
      </p:sp>
      <p:sp>
        <p:nvSpPr>
          <p:cNvPr id="3" name="Rectangle 2">
            <a:extLst>
              <a:ext uri="{FF2B5EF4-FFF2-40B4-BE49-F238E27FC236}">
                <a16:creationId xmlns:a16="http://schemas.microsoft.com/office/drawing/2014/main" id="{605E88B5-BF84-42BE-AA33-FED39F757120}"/>
              </a:ext>
            </a:extLst>
          </p:cNvPr>
          <p:cNvSpPr/>
          <p:nvPr/>
        </p:nvSpPr>
        <p:spPr>
          <a:xfrm>
            <a:off x="3151225"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288716" y="1262270"/>
            <a:ext cx="5224670" cy="830997"/>
          </a:xfrm>
          <a:prstGeom prst="rect">
            <a:avLst/>
          </a:prstGeom>
          <a:noFill/>
        </p:spPr>
        <p:txBody>
          <a:bodyPr wrap="square" rtlCol="0">
            <a:spAutoFit/>
          </a:bodyPr>
          <a:lstStyle/>
          <a:p>
            <a:pPr algn="ctr"/>
            <a:r>
              <a:rPr lang="es-419" sz="2400" kern="1200" dirty="0">
                <a:solidFill>
                  <a:schemeClr val="bg1"/>
                </a:solidFill>
                <a:effectLst/>
                <a:latin typeface="+mn-lt"/>
                <a:ea typeface="MS PGothic" panose="020B0600070205080204" pitchFamily="34" charset="-128"/>
              </a:rPr>
              <a:t>Si desea abrir una aplicación en su teléfono, ¿qué debe hacer?</a:t>
            </a:r>
            <a:endParaRPr lang="es-419" sz="2400" dirty="0">
              <a:solidFill>
                <a:schemeClr val="bg1"/>
              </a:solidFill>
              <a:latin typeface="+mn-lt"/>
            </a:endParaRP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93121" y="990600"/>
            <a:ext cx="2519702" cy="5453270"/>
          </a:xfrm>
          <a:prstGeom prst="rect">
            <a:avLst/>
          </a:prstGeom>
        </p:spPr>
      </p:pic>
      <p:pic>
        <p:nvPicPr>
          <p:cNvPr id="9" name="Picture 8" descr="A picture containing metalware&#10;&#10;Description automatically generated">
            <a:extLst>
              <a:ext uri="{FF2B5EF4-FFF2-40B4-BE49-F238E27FC236}">
                <a16:creationId xmlns:a16="http://schemas.microsoft.com/office/drawing/2014/main" id="{9802E7C4-6D2A-4D38-8AB7-667875C684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91753" y="3603588"/>
            <a:ext cx="1625397" cy="1625397"/>
          </a:xfrm>
          <a:prstGeom prst="rect">
            <a:avLst/>
          </a:prstGeom>
        </p:spPr>
      </p:pic>
    </p:spTree>
    <p:custDataLst>
      <p:tags r:id="rId1"/>
    </p:custDataLst>
    <p:extLst>
      <p:ext uri="{BB962C8B-B14F-4D97-AF65-F5344CB8AC3E}">
        <p14:creationId xmlns:p14="http://schemas.microsoft.com/office/powerpoint/2010/main" val="1491959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44</a:t>
            </a:fld>
            <a:endParaRPr lang="es-419" dirty="0"/>
          </a:p>
        </p:txBody>
      </p:sp>
      <p:sp>
        <p:nvSpPr>
          <p:cNvPr id="3" name="Rectangle 2">
            <a:extLst>
              <a:ext uri="{FF2B5EF4-FFF2-40B4-BE49-F238E27FC236}">
                <a16:creationId xmlns:a16="http://schemas.microsoft.com/office/drawing/2014/main" id="{605E88B5-BF84-42BE-AA33-FED39F757120}"/>
              </a:ext>
            </a:extLst>
          </p:cNvPr>
          <p:cNvSpPr/>
          <p:nvPr/>
        </p:nvSpPr>
        <p:spPr>
          <a:xfrm>
            <a:off x="3151225"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458041" y="1295400"/>
            <a:ext cx="4886020" cy="830997"/>
          </a:xfrm>
          <a:prstGeom prst="rect">
            <a:avLst/>
          </a:prstGeom>
          <a:noFill/>
        </p:spPr>
        <p:txBody>
          <a:bodyPr wrap="square" rtlCol="0">
            <a:spAutoFit/>
          </a:bodyPr>
          <a:lstStyle/>
          <a:p>
            <a:pPr algn="ctr"/>
            <a:r>
              <a:rPr lang="es-419" sz="2400" kern="1200" dirty="0">
                <a:solidFill>
                  <a:schemeClr val="bg1"/>
                </a:solidFill>
                <a:effectLst/>
                <a:latin typeface="+mn-lt"/>
                <a:ea typeface="MS PGothic" panose="020B0600070205080204" pitchFamily="34" charset="-128"/>
              </a:rPr>
              <a:t>¿Qué red wifi no requiere una contraseña?</a:t>
            </a:r>
            <a:endParaRPr lang="es-419" sz="2400" dirty="0">
              <a:solidFill>
                <a:schemeClr val="bg1"/>
              </a:solidFill>
              <a:latin typeface="+mn-lt"/>
            </a:endParaRP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93121" y="990600"/>
            <a:ext cx="2519702" cy="5453270"/>
          </a:xfrm>
          <a:prstGeom prst="rect">
            <a:avLst/>
          </a:prstGeom>
          <a:ln>
            <a:solidFill>
              <a:schemeClr val="bg1">
                <a:lumMod val="75000"/>
              </a:schemeClr>
            </a:solidFill>
          </a:ln>
        </p:spPr>
      </p:pic>
      <p:pic>
        <p:nvPicPr>
          <p:cNvPr id="8" name="Picture 7">
            <a:extLst>
              <a:ext uri="{FF2B5EF4-FFF2-40B4-BE49-F238E27FC236}">
                <a16:creationId xmlns:a16="http://schemas.microsoft.com/office/drawing/2014/main" id="{B6716A6A-E494-4DBA-9E06-FDD5AA6272EA}"/>
              </a:ext>
            </a:extLst>
          </p:cNvPr>
          <p:cNvPicPr>
            <a:picLocks noChangeAspect="1"/>
          </p:cNvPicPr>
          <p:nvPr/>
        </p:nvPicPr>
        <p:blipFill rotWithShape="1">
          <a:blip r:embed="rId5">
            <a:extLst>
              <a:ext uri="{28A0092B-C50C-407E-A947-70E740481C1C}">
                <a14:useLocalDpi xmlns:a14="http://schemas.microsoft.com/office/drawing/2010/main" val="0"/>
              </a:ext>
            </a:extLst>
          </a:blip>
          <a:srcRect t="24453" b="67781"/>
          <a:stretch/>
        </p:blipFill>
        <p:spPr>
          <a:xfrm>
            <a:off x="4104338" y="3578087"/>
            <a:ext cx="3824111" cy="642730"/>
          </a:xfrm>
          <a:prstGeom prst="rect">
            <a:avLst/>
          </a:prstGeom>
          <a:ln>
            <a:solidFill>
              <a:schemeClr val="bg1">
                <a:lumMod val="75000"/>
              </a:schemeClr>
            </a:solidFill>
          </a:ln>
        </p:spPr>
      </p:pic>
    </p:spTree>
    <p:custDataLst>
      <p:tags r:id="rId1"/>
    </p:custDataLst>
    <p:extLst>
      <p:ext uri="{BB962C8B-B14F-4D97-AF65-F5344CB8AC3E}">
        <p14:creationId xmlns:p14="http://schemas.microsoft.com/office/powerpoint/2010/main" val="42934187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45</a:t>
            </a:fld>
            <a:endParaRPr lang="es-419" dirty="0"/>
          </a:p>
        </p:txBody>
      </p:sp>
      <p:sp>
        <p:nvSpPr>
          <p:cNvPr id="3" name="Rectangle 2">
            <a:extLst>
              <a:ext uri="{FF2B5EF4-FFF2-40B4-BE49-F238E27FC236}">
                <a16:creationId xmlns:a16="http://schemas.microsoft.com/office/drawing/2014/main" id="{605E88B5-BF84-42BE-AA33-FED39F757120}"/>
              </a:ext>
            </a:extLst>
          </p:cNvPr>
          <p:cNvSpPr/>
          <p:nvPr/>
        </p:nvSpPr>
        <p:spPr>
          <a:xfrm>
            <a:off x="490331" y="990600"/>
            <a:ext cx="8160548" cy="1209261"/>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4" name="TextBox 3">
            <a:extLst>
              <a:ext uri="{FF2B5EF4-FFF2-40B4-BE49-F238E27FC236}">
                <a16:creationId xmlns:a16="http://schemas.microsoft.com/office/drawing/2014/main" id="{9A641D8F-9DC1-48F5-88EF-F054C973CEA2}"/>
              </a:ext>
            </a:extLst>
          </p:cNvPr>
          <p:cNvSpPr txBox="1"/>
          <p:nvPr/>
        </p:nvSpPr>
        <p:spPr>
          <a:xfrm>
            <a:off x="724837" y="1136374"/>
            <a:ext cx="7830899" cy="830997"/>
          </a:xfrm>
          <a:prstGeom prst="rect">
            <a:avLst/>
          </a:prstGeom>
          <a:noFill/>
        </p:spPr>
        <p:txBody>
          <a:bodyPr wrap="square" rtlCol="0">
            <a:spAutoFit/>
          </a:bodyPr>
          <a:lstStyle/>
          <a:p>
            <a:pPr algn="ctr"/>
            <a:r>
              <a:rPr lang="es-419" sz="2400" kern="1200" dirty="0">
                <a:solidFill>
                  <a:schemeClr val="bg1"/>
                </a:solidFill>
                <a:effectLst/>
                <a:latin typeface="+mn-lt"/>
                <a:ea typeface="MS PGothic" panose="020B0600070205080204" pitchFamily="34" charset="-128"/>
              </a:rPr>
              <a:t>Para mantener su información segura cuando se conecta a una red wifi, ¿qué debe hacer?</a:t>
            </a:r>
            <a:endParaRPr lang="es-419" sz="2400" dirty="0">
              <a:solidFill>
                <a:schemeClr val="bg1"/>
              </a:solidFill>
              <a:latin typeface="+mn-lt"/>
            </a:endParaRPr>
          </a:p>
        </p:txBody>
      </p:sp>
      <p:sp>
        <p:nvSpPr>
          <p:cNvPr id="5" name="TextBox 4">
            <a:extLst>
              <a:ext uri="{FF2B5EF4-FFF2-40B4-BE49-F238E27FC236}">
                <a16:creationId xmlns:a16="http://schemas.microsoft.com/office/drawing/2014/main" id="{3B0B1F60-D103-4331-B895-6C038E1E7A4F}"/>
              </a:ext>
            </a:extLst>
          </p:cNvPr>
          <p:cNvSpPr txBox="1"/>
          <p:nvPr/>
        </p:nvSpPr>
        <p:spPr>
          <a:xfrm>
            <a:off x="510209" y="2524539"/>
            <a:ext cx="8097078" cy="1703351"/>
          </a:xfrm>
          <a:prstGeom prst="rect">
            <a:avLst/>
          </a:prstGeom>
          <a:noFill/>
        </p:spPr>
        <p:txBody>
          <a:bodyPr wrap="square" rtlCol="0">
            <a:spAutoFit/>
          </a:bodyPr>
          <a:lstStyle/>
          <a:p>
            <a:pPr marL="342900" indent="-342900">
              <a:lnSpc>
                <a:spcPct val="150000"/>
              </a:lnSpc>
              <a:buFont typeface="+mj-lt"/>
              <a:buAutoNum type="arabicPeriod"/>
            </a:pPr>
            <a:r>
              <a:rPr lang="es-419" b="1" dirty="0">
                <a:latin typeface="ATT Aleck Sans" panose="020B0503020203020204" pitchFamily="34" charset="0"/>
                <a:cs typeface="ATT Aleck Sans" panose="020B0503020203020204" pitchFamily="34" charset="0"/>
              </a:rPr>
              <a:t>Conectarse solo a las redes wifi públicas en las que confíe.</a:t>
            </a:r>
          </a:p>
          <a:p>
            <a:pPr marL="342900" indent="-342900">
              <a:lnSpc>
                <a:spcPct val="150000"/>
              </a:lnSpc>
              <a:buFont typeface="+mj-lt"/>
              <a:buAutoNum type="arabicPeriod"/>
            </a:pPr>
            <a:r>
              <a:rPr lang="es-419" b="1" dirty="0">
                <a:latin typeface="ATT Aleck Sans" panose="020B0503020203020204" pitchFamily="34" charset="0"/>
                <a:cs typeface="ATT Aleck Sans" panose="020B0503020203020204" pitchFamily="34" charset="0"/>
              </a:rPr>
              <a:t>No enviar información privada a través de las redes wifi públicas. </a:t>
            </a:r>
          </a:p>
          <a:p>
            <a:pPr marL="342900" indent="-342900">
              <a:lnSpc>
                <a:spcPct val="150000"/>
              </a:lnSpc>
              <a:buFont typeface="+mj-lt"/>
              <a:buAutoNum type="arabicPeriod"/>
            </a:pPr>
            <a:r>
              <a:rPr lang="es-419" b="1" dirty="0">
                <a:latin typeface="ATT Aleck Sans" panose="020B0503020203020204" pitchFamily="34" charset="0"/>
                <a:cs typeface="ATT Aleck Sans" panose="020B0503020203020204" pitchFamily="34" charset="0"/>
              </a:rPr>
              <a:t>Usar sitios web seguros que comiencen con </a:t>
            </a:r>
            <a:r>
              <a:rPr lang="es-419" b="1" i="1" dirty="0">
                <a:latin typeface="ATT Aleck Sans" panose="020B0503020203020204" pitchFamily="34" charset="0"/>
                <a:cs typeface="ATT Aleck Sans" panose="020B0503020203020204" pitchFamily="34" charset="0"/>
              </a:rPr>
              <a:t>https</a:t>
            </a:r>
            <a:r>
              <a:rPr lang="es-419" b="1" dirty="0">
                <a:latin typeface="ATT Aleck Sans" panose="020B0503020203020204" pitchFamily="34" charset="0"/>
                <a:cs typeface="ATT Aleck Sans" panose="020B0503020203020204" pitchFamily="34" charset="0"/>
              </a:rPr>
              <a:t>. </a:t>
            </a:r>
          </a:p>
          <a:p>
            <a:pPr marL="342900" indent="-342900">
              <a:lnSpc>
                <a:spcPct val="150000"/>
              </a:lnSpc>
              <a:buFont typeface="+mj-lt"/>
              <a:buAutoNum type="arabicPeriod"/>
            </a:pPr>
            <a:r>
              <a:rPr lang="es-419" b="1" dirty="0">
                <a:latin typeface="ATT Aleck Sans" panose="020B0503020203020204" pitchFamily="34" charset="0"/>
                <a:cs typeface="ATT Aleck Sans" panose="020B0503020203020204" pitchFamily="34" charset="0"/>
              </a:rPr>
              <a:t>Todas las opciones anteriores.</a:t>
            </a:r>
          </a:p>
        </p:txBody>
      </p:sp>
    </p:spTree>
    <p:custDataLst>
      <p:tags r:id="rId1"/>
    </p:custDataLst>
    <p:extLst>
      <p:ext uri="{BB962C8B-B14F-4D97-AF65-F5344CB8AC3E}">
        <p14:creationId xmlns:p14="http://schemas.microsoft.com/office/powerpoint/2010/main" val="756613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46</a:t>
            </a:fld>
            <a:endParaRPr lang="es-419" dirty="0"/>
          </a:p>
        </p:txBody>
      </p:sp>
      <p:sp>
        <p:nvSpPr>
          <p:cNvPr id="3" name="Rectangle 2">
            <a:extLst>
              <a:ext uri="{FF2B5EF4-FFF2-40B4-BE49-F238E27FC236}">
                <a16:creationId xmlns:a16="http://schemas.microsoft.com/office/drawing/2014/main" id="{605E88B5-BF84-42BE-AA33-FED39F757120}"/>
              </a:ext>
            </a:extLst>
          </p:cNvPr>
          <p:cNvSpPr/>
          <p:nvPr/>
        </p:nvSpPr>
        <p:spPr>
          <a:xfrm>
            <a:off x="3151225"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288716" y="1262270"/>
            <a:ext cx="5224670" cy="1200329"/>
          </a:xfrm>
          <a:prstGeom prst="rect">
            <a:avLst/>
          </a:prstGeom>
          <a:noFill/>
        </p:spPr>
        <p:txBody>
          <a:bodyPr wrap="square" rtlCol="0">
            <a:spAutoFit/>
          </a:bodyPr>
          <a:lstStyle/>
          <a:p>
            <a:pPr algn="ctr"/>
            <a:r>
              <a:rPr lang="es-419" sz="2400" kern="1200" dirty="0">
                <a:solidFill>
                  <a:schemeClr val="bg1"/>
                </a:solidFill>
                <a:effectLst/>
                <a:latin typeface="+mn-lt"/>
                <a:ea typeface="MS PGothic" panose="020B0600070205080204" pitchFamily="34" charset="-128"/>
              </a:rPr>
              <a:t>¿En qué ícono debería hacer clic para comenzar un nuevo mensaje de texto?</a:t>
            </a:r>
            <a:endParaRPr lang="es-419" sz="2400" dirty="0">
              <a:solidFill>
                <a:schemeClr val="bg1"/>
              </a:solidFill>
              <a:latin typeface="+mn-lt"/>
            </a:endParaRP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93121" y="990600"/>
            <a:ext cx="2519702" cy="5453270"/>
          </a:xfrm>
          <a:prstGeom prst="rect">
            <a:avLst/>
          </a:prstGeom>
          <a:ln>
            <a:solidFill>
              <a:schemeClr val="bg1">
                <a:lumMod val="75000"/>
              </a:schemeClr>
            </a:solidFill>
          </a:ln>
        </p:spPr>
      </p:pic>
      <p:pic>
        <p:nvPicPr>
          <p:cNvPr id="9" name="Picture 8">
            <a:extLst>
              <a:ext uri="{FF2B5EF4-FFF2-40B4-BE49-F238E27FC236}">
                <a16:creationId xmlns:a16="http://schemas.microsoft.com/office/drawing/2014/main" id="{9802E7C4-6D2A-4D38-8AB7-667875C684F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991753" y="3710926"/>
            <a:ext cx="1625397" cy="1410721"/>
          </a:xfrm>
          <a:prstGeom prst="rect">
            <a:avLst/>
          </a:prstGeom>
        </p:spPr>
      </p:pic>
    </p:spTree>
    <p:custDataLst>
      <p:tags r:id="rId1"/>
    </p:custDataLst>
    <p:extLst>
      <p:ext uri="{BB962C8B-B14F-4D97-AF65-F5344CB8AC3E}">
        <p14:creationId xmlns:p14="http://schemas.microsoft.com/office/powerpoint/2010/main" val="3856086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47</a:t>
            </a:fld>
            <a:endParaRPr lang="es-419" dirty="0"/>
          </a:p>
        </p:txBody>
      </p:sp>
      <p:grpSp>
        <p:nvGrpSpPr>
          <p:cNvPr id="7" name="Group 6">
            <a:extLst>
              <a:ext uri="{FF2B5EF4-FFF2-40B4-BE49-F238E27FC236}">
                <a16:creationId xmlns:a16="http://schemas.microsoft.com/office/drawing/2014/main" id="{630BB536-AC1F-41AD-A3A7-9ECCDDC74134}"/>
              </a:ext>
            </a:extLst>
          </p:cNvPr>
          <p:cNvGrpSpPr/>
          <p:nvPr/>
        </p:nvGrpSpPr>
        <p:grpSpPr>
          <a:xfrm>
            <a:off x="493121" y="990600"/>
            <a:ext cx="8157757" cy="5453270"/>
            <a:chOff x="833843" y="990600"/>
            <a:chExt cx="8157757" cy="5453270"/>
          </a:xfrm>
        </p:grpSpPr>
        <p:sp>
          <p:nvSpPr>
            <p:cNvPr id="3" name="Rectangle 2">
              <a:extLst>
                <a:ext uri="{FF2B5EF4-FFF2-40B4-BE49-F238E27FC236}">
                  <a16:creationId xmlns:a16="http://schemas.microsoft.com/office/drawing/2014/main" id="{605E88B5-BF84-42BE-AA33-FED39F757120}"/>
                </a:ext>
              </a:extLst>
            </p:cNvPr>
            <p:cNvSpPr/>
            <p:nvPr/>
          </p:nvSpPr>
          <p:spPr>
            <a:xfrm>
              <a:off x="3491947"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629438" y="1262270"/>
              <a:ext cx="5224670" cy="830997"/>
            </a:xfrm>
            <a:prstGeom prst="rect">
              <a:avLst/>
            </a:prstGeom>
            <a:noFill/>
          </p:spPr>
          <p:txBody>
            <a:bodyPr wrap="square" rtlCol="0">
              <a:spAutoFit/>
            </a:bodyPr>
            <a:lstStyle/>
            <a:p>
              <a:pPr algn="ctr"/>
              <a:r>
                <a:rPr lang="es-419" sz="2400" kern="1200" dirty="0">
                  <a:solidFill>
                    <a:schemeClr val="bg1"/>
                  </a:solidFill>
                  <a:effectLst/>
                  <a:latin typeface="+mn-lt"/>
                  <a:ea typeface="MS PGothic" panose="020B0600070205080204" pitchFamily="34" charset="-128"/>
                </a:rPr>
                <a:t>Si quiere realizar una búsqueda en Internet, ¿qué aplicación usaría?</a:t>
              </a:r>
              <a:endParaRPr lang="es-419" sz="2400" dirty="0">
                <a:solidFill>
                  <a:schemeClr val="bg1"/>
                </a:solidFill>
                <a:latin typeface="+mn-lt"/>
              </a:endParaRP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33843" y="990600"/>
              <a:ext cx="2519702" cy="5453270"/>
            </a:xfrm>
            <a:prstGeom prst="rect">
              <a:avLst/>
            </a:prstGeom>
          </p:spPr>
        </p:pic>
      </p:grpSp>
      <p:pic>
        <p:nvPicPr>
          <p:cNvPr id="9" name="Picture 8">
            <a:extLst>
              <a:ext uri="{FF2B5EF4-FFF2-40B4-BE49-F238E27FC236}">
                <a16:creationId xmlns:a16="http://schemas.microsoft.com/office/drawing/2014/main" id="{9802E7C4-6D2A-4D38-8AB7-667875C684F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991753" y="3603588"/>
            <a:ext cx="1625397" cy="1625397"/>
          </a:xfrm>
          <a:prstGeom prst="rect">
            <a:avLst/>
          </a:prstGeom>
        </p:spPr>
      </p:pic>
    </p:spTree>
    <p:custDataLst>
      <p:tags r:id="rId1"/>
    </p:custDataLst>
    <p:extLst>
      <p:ext uri="{BB962C8B-B14F-4D97-AF65-F5344CB8AC3E}">
        <p14:creationId xmlns:p14="http://schemas.microsoft.com/office/powerpoint/2010/main" val="3918799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48</a:t>
            </a:fld>
            <a:endParaRPr lang="es-419" dirty="0"/>
          </a:p>
        </p:txBody>
      </p:sp>
      <p:sp>
        <p:nvSpPr>
          <p:cNvPr id="3" name="Rectangle 2">
            <a:extLst>
              <a:ext uri="{FF2B5EF4-FFF2-40B4-BE49-F238E27FC236}">
                <a16:creationId xmlns:a16="http://schemas.microsoft.com/office/drawing/2014/main" id="{605E88B5-BF84-42BE-AA33-FED39F757120}"/>
              </a:ext>
            </a:extLst>
          </p:cNvPr>
          <p:cNvSpPr/>
          <p:nvPr/>
        </p:nvSpPr>
        <p:spPr>
          <a:xfrm>
            <a:off x="3151225"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288716" y="1162880"/>
            <a:ext cx="5224670" cy="830997"/>
          </a:xfrm>
          <a:prstGeom prst="rect">
            <a:avLst/>
          </a:prstGeom>
          <a:noFill/>
        </p:spPr>
        <p:txBody>
          <a:bodyPr wrap="square" rtlCol="0">
            <a:spAutoFit/>
          </a:bodyPr>
          <a:lstStyle/>
          <a:p>
            <a:pPr algn="ctr"/>
            <a:r>
              <a:rPr lang="es-419" sz="2400" kern="1200" dirty="0">
                <a:solidFill>
                  <a:schemeClr val="bg1"/>
                </a:solidFill>
                <a:effectLst/>
                <a:ea typeface="MS PGothic" panose="020B0600070205080204" pitchFamily="34" charset="-128"/>
                <a:cs typeface="Segoe UI" panose="020B0502040204020203" pitchFamily="34" charset="0"/>
              </a:rPr>
              <a:t>Si desea descargar una aplicación en su teléfono, ¿qué debe hacer?</a:t>
            </a:r>
            <a:endParaRPr lang="es-419" sz="2400" dirty="0">
              <a:solidFill>
                <a:schemeClr val="bg1"/>
              </a:solidFill>
              <a:cs typeface="Segoe UI" panose="020B0502040204020203" pitchFamily="34" charset="0"/>
            </a:endParaRP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93121" y="990600"/>
            <a:ext cx="2519702" cy="5453270"/>
          </a:xfrm>
          <a:prstGeom prst="rect">
            <a:avLst/>
          </a:prstGeom>
        </p:spPr>
      </p:pic>
      <p:pic>
        <p:nvPicPr>
          <p:cNvPr id="9" name="Picture 8">
            <a:extLst>
              <a:ext uri="{FF2B5EF4-FFF2-40B4-BE49-F238E27FC236}">
                <a16:creationId xmlns:a16="http://schemas.microsoft.com/office/drawing/2014/main" id="{9802E7C4-6D2A-4D38-8AB7-667875C684F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991753" y="3603588"/>
            <a:ext cx="1625397" cy="1625397"/>
          </a:xfrm>
          <a:prstGeom prst="rect">
            <a:avLst/>
          </a:prstGeom>
        </p:spPr>
      </p:pic>
    </p:spTree>
    <p:custDataLst>
      <p:tags r:id="rId1"/>
    </p:custDataLst>
    <p:extLst>
      <p:ext uri="{BB962C8B-B14F-4D97-AF65-F5344CB8AC3E}">
        <p14:creationId xmlns:p14="http://schemas.microsoft.com/office/powerpoint/2010/main" val="3307120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49</a:t>
            </a:fld>
            <a:endParaRPr lang="es-419" dirty="0"/>
          </a:p>
        </p:txBody>
      </p:sp>
      <p:grpSp>
        <p:nvGrpSpPr>
          <p:cNvPr id="7" name="Group 6">
            <a:extLst>
              <a:ext uri="{FF2B5EF4-FFF2-40B4-BE49-F238E27FC236}">
                <a16:creationId xmlns:a16="http://schemas.microsoft.com/office/drawing/2014/main" id="{630BB536-AC1F-41AD-A3A7-9ECCDDC74134}"/>
              </a:ext>
            </a:extLst>
          </p:cNvPr>
          <p:cNvGrpSpPr/>
          <p:nvPr/>
        </p:nvGrpSpPr>
        <p:grpSpPr>
          <a:xfrm>
            <a:off x="493121" y="990600"/>
            <a:ext cx="8157757" cy="5453270"/>
            <a:chOff x="833843" y="990600"/>
            <a:chExt cx="8157757" cy="5453270"/>
          </a:xfrm>
        </p:grpSpPr>
        <p:sp>
          <p:nvSpPr>
            <p:cNvPr id="3" name="Rectangle 2">
              <a:extLst>
                <a:ext uri="{FF2B5EF4-FFF2-40B4-BE49-F238E27FC236}">
                  <a16:creationId xmlns:a16="http://schemas.microsoft.com/office/drawing/2014/main" id="{605E88B5-BF84-42BE-AA33-FED39F757120}"/>
                </a:ext>
              </a:extLst>
            </p:cNvPr>
            <p:cNvSpPr/>
            <p:nvPr/>
          </p:nvSpPr>
          <p:spPr>
            <a:xfrm>
              <a:off x="3491947"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675820" y="1164031"/>
              <a:ext cx="5224670" cy="1200329"/>
            </a:xfrm>
            <a:prstGeom prst="rect">
              <a:avLst/>
            </a:prstGeom>
            <a:noFill/>
          </p:spPr>
          <p:txBody>
            <a:bodyPr wrap="square" rtlCol="0">
              <a:spAutoFit/>
            </a:bodyPr>
            <a:lstStyle/>
            <a:p>
              <a:pPr algn="ctr"/>
              <a:r>
                <a:rPr lang="es-419" sz="2400" kern="1200" dirty="0">
                  <a:solidFill>
                    <a:schemeClr val="bg1"/>
                  </a:solidFill>
                  <a:effectLst/>
                  <a:latin typeface="+mn-lt"/>
                  <a:ea typeface="MS PGothic" panose="020B0600070205080204" pitchFamily="34" charset="-128"/>
                  <a:cs typeface="ATT Aleck Sans" panose="020B0503020203020204" pitchFamily="34" charset="0"/>
                </a:rPr>
                <a:t>Si desea </a:t>
              </a:r>
              <a:r>
                <a:rPr lang="es-419" sz="2400" dirty="0">
                  <a:solidFill>
                    <a:schemeClr val="bg1"/>
                  </a:solidFill>
                  <a:latin typeface="+mn-lt"/>
                  <a:cs typeface="ATT Aleck Sans" panose="020B0503020203020204" pitchFamily="34" charset="0"/>
                </a:rPr>
                <a:t>establecer un código de acceso para proteger su dispositivo y su información, ¿qué debería hacer? </a:t>
              </a: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33843" y="990600"/>
              <a:ext cx="2519702" cy="5453270"/>
            </a:xfrm>
            <a:prstGeom prst="rect">
              <a:avLst/>
            </a:prstGeom>
          </p:spPr>
        </p:pic>
      </p:grpSp>
      <p:grpSp>
        <p:nvGrpSpPr>
          <p:cNvPr id="8" name="Group 7">
            <a:extLst>
              <a:ext uri="{FF2B5EF4-FFF2-40B4-BE49-F238E27FC236}">
                <a16:creationId xmlns:a16="http://schemas.microsoft.com/office/drawing/2014/main" id="{FB936F46-A695-42B6-B765-02993AC78452}"/>
              </a:ext>
            </a:extLst>
          </p:cNvPr>
          <p:cNvGrpSpPr/>
          <p:nvPr/>
        </p:nvGrpSpPr>
        <p:grpSpPr>
          <a:xfrm>
            <a:off x="4273826" y="3866383"/>
            <a:ext cx="4742423" cy="854644"/>
            <a:chOff x="4273826" y="3866383"/>
            <a:chExt cx="4742423" cy="854644"/>
          </a:xfrm>
        </p:grpSpPr>
        <p:pic>
          <p:nvPicPr>
            <p:cNvPr id="9" name="Picture 8">
              <a:extLst>
                <a:ext uri="{FF2B5EF4-FFF2-40B4-BE49-F238E27FC236}">
                  <a16:creationId xmlns:a16="http://schemas.microsoft.com/office/drawing/2014/main" id="{9802E7C4-6D2A-4D38-8AB7-667875C684F4}"/>
                </a:ext>
              </a:extLst>
            </p:cNvPr>
            <p:cNvPicPr>
              <a:picLocks noChangeAspect="1"/>
            </p:cNvPicPr>
            <p:nvPr/>
          </p:nvPicPr>
          <p:blipFill rotWithShape="1">
            <a:blip r:embed="rId5">
              <a:extLst>
                <a:ext uri="{28A0092B-C50C-407E-A947-70E740481C1C}">
                  <a14:useLocalDpi xmlns:a14="http://schemas.microsoft.com/office/drawing/2010/main" val="0"/>
                </a:ext>
              </a:extLst>
            </a:blip>
            <a:srcRect l="21464" r="22687"/>
            <a:stretch/>
          </p:blipFill>
          <p:spPr>
            <a:xfrm>
              <a:off x="4273826" y="3866383"/>
              <a:ext cx="907774" cy="854644"/>
            </a:xfrm>
            <a:prstGeom prst="rect">
              <a:avLst/>
            </a:prstGeom>
          </p:spPr>
        </p:pic>
        <p:sp>
          <p:nvSpPr>
            <p:cNvPr id="5" name="TextBox 4">
              <a:extLst>
                <a:ext uri="{FF2B5EF4-FFF2-40B4-BE49-F238E27FC236}">
                  <a16:creationId xmlns:a16="http://schemas.microsoft.com/office/drawing/2014/main" id="{00B86AA4-0960-4CF2-BA6E-D7C0B2F47524}"/>
                </a:ext>
              </a:extLst>
            </p:cNvPr>
            <p:cNvSpPr txBox="1"/>
            <p:nvPr/>
          </p:nvSpPr>
          <p:spPr>
            <a:xfrm>
              <a:off x="5267739" y="4109039"/>
              <a:ext cx="3748510" cy="369332"/>
            </a:xfrm>
            <a:prstGeom prst="rect">
              <a:avLst/>
            </a:prstGeom>
            <a:noFill/>
          </p:spPr>
          <p:txBody>
            <a:bodyPr wrap="square" rtlCol="0">
              <a:spAutoFit/>
            </a:bodyPr>
            <a:lstStyle/>
            <a:p>
              <a:r>
                <a:rPr lang="es-419" b="1" dirty="0">
                  <a:latin typeface="SF Pro Display" panose="00000300000000000000" pitchFamily="50" charset="0"/>
                </a:rPr>
                <a:t>Reconocimiento facial y código de acceso</a:t>
              </a:r>
            </a:p>
          </p:txBody>
        </p:sp>
      </p:grpSp>
    </p:spTree>
    <p:custDataLst>
      <p:tags r:id="rId1"/>
    </p:custDataLst>
    <p:extLst>
      <p:ext uri="{BB962C8B-B14F-4D97-AF65-F5344CB8AC3E}">
        <p14:creationId xmlns:p14="http://schemas.microsoft.com/office/powerpoint/2010/main" val="1492781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0CD0EC-5686-49C9-A841-CC6DC94D81EF}"/>
              </a:ext>
            </a:extLst>
          </p:cNvPr>
          <p:cNvSpPr>
            <a:spLocks noGrp="1"/>
          </p:cNvSpPr>
          <p:nvPr>
            <p:ph type="sldNum" sz="quarter" idx="12"/>
          </p:nvPr>
        </p:nvSpPr>
        <p:spPr/>
        <p:txBody>
          <a:bodyPr/>
          <a:lstStyle/>
          <a:p>
            <a:fld id="{D852D4E8-E283-404D-80D7-3AF63315721A}" type="slidenum">
              <a:rPr lang="en-US" smtClean="0"/>
              <a:t>50</a:t>
            </a:fld>
            <a:endParaRPr lang="es-419" dirty="0"/>
          </a:p>
        </p:txBody>
      </p:sp>
      <p:sp>
        <p:nvSpPr>
          <p:cNvPr id="3" name="Rectangle 2">
            <a:extLst>
              <a:ext uri="{FF2B5EF4-FFF2-40B4-BE49-F238E27FC236}">
                <a16:creationId xmlns:a16="http://schemas.microsoft.com/office/drawing/2014/main" id="{605E88B5-BF84-42BE-AA33-FED39F757120}"/>
              </a:ext>
            </a:extLst>
          </p:cNvPr>
          <p:cNvSpPr/>
          <p:nvPr/>
        </p:nvSpPr>
        <p:spPr>
          <a:xfrm>
            <a:off x="3151225" y="990600"/>
            <a:ext cx="5499653" cy="1573696"/>
          </a:xfrm>
          <a:prstGeom prst="rect">
            <a:avLst/>
          </a:prstGeom>
          <a:solidFill>
            <a:srgbClr val="0C41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dirty="0"/>
          </a:p>
        </p:txBody>
      </p:sp>
      <p:sp>
        <p:nvSpPr>
          <p:cNvPr id="4" name="TextBox 3">
            <a:extLst>
              <a:ext uri="{FF2B5EF4-FFF2-40B4-BE49-F238E27FC236}">
                <a16:creationId xmlns:a16="http://schemas.microsoft.com/office/drawing/2014/main" id="{9A641D8F-9DC1-48F5-88EF-F054C973CEA2}"/>
              </a:ext>
            </a:extLst>
          </p:cNvPr>
          <p:cNvSpPr txBox="1"/>
          <p:nvPr/>
        </p:nvSpPr>
        <p:spPr>
          <a:xfrm>
            <a:off x="3288716" y="1262270"/>
            <a:ext cx="5224670" cy="1200329"/>
          </a:xfrm>
          <a:prstGeom prst="rect">
            <a:avLst/>
          </a:prstGeom>
          <a:noFill/>
        </p:spPr>
        <p:txBody>
          <a:bodyPr wrap="square" rtlCol="0">
            <a:spAutoFit/>
          </a:bodyPr>
          <a:lstStyle/>
          <a:p>
            <a:pPr algn="ctr"/>
            <a:r>
              <a:rPr lang="es-419" sz="2400" kern="1200" dirty="0">
                <a:solidFill>
                  <a:schemeClr val="bg1"/>
                </a:solidFill>
                <a:effectLst/>
                <a:latin typeface="+mn-lt"/>
                <a:ea typeface="MS PGothic" panose="020B0600070205080204" pitchFamily="34" charset="-128"/>
              </a:rPr>
              <a:t>Si ya no quiere la aplicación del diccionario en su teléfono, ¿qué puede hacer?</a:t>
            </a:r>
            <a:endParaRPr lang="es-419" sz="2400" dirty="0">
              <a:solidFill>
                <a:schemeClr val="bg1"/>
              </a:solidFill>
              <a:latin typeface="+mn-lt"/>
            </a:endParaRPr>
          </a:p>
        </p:txBody>
      </p:sp>
      <p:pic>
        <p:nvPicPr>
          <p:cNvPr id="6" name="Picture 5">
            <a:extLst>
              <a:ext uri="{FF2B5EF4-FFF2-40B4-BE49-F238E27FC236}">
                <a16:creationId xmlns:a16="http://schemas.microsoft.com/office/drawing/2014/main" id="{63E9DBD3-7E7C-4523-BA72-8C655EFC1F7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93121" y="990601"/>
            <a:ext cx="2519702" cy="5453268"/>
          </a:xfrm>
          <a:prstGeom prst="rect">
            <a:avLst/>
          </a:prstGeom>
        </p:spPr>
      </p:pic>
      <p:grpSp>
        <p:nvGrpSpPr>
          <p:cNvPr id="5" name="Group 4">
            <a:extLst>
              <a:ext uri="{FF2B5EF4-FFF2-40B4-BE49-F238E27FC236}">
                <a16:creationId xmlns:a16="http://schemas.microsoft.com/office/drawing/2014/main" id="{8A65A244-2506-4408-B8AC-BDBD0DBBDB48}"/>
              </a:ext>
            </a:extLst>
          </p:cNvPr>
          <p:cNvGrpSpPr/>
          <p:nvPr/>
        </p:nvGrpSpPr>
        <p:grpSpPr>
          <a:xfrm>
            <a:off x="493121" y="990601"/>
            <a:ext cx="6124029" cy="5453268"/>
            <a:chOff x="493121" y="990601"/>
            <a:chExt cx="6124029" cy="5453268"/>
          </a:xfrm>
        </p:grpSpPr>
        <p:pic>
          <p:nvPicPr>
            <p:cNvPr id="9" name="Picture 8">
              <a:extLst>
                <a:ext uri="{FF2B5EF4-FFF2-40B4-BE49-F238E27FC236}">
                  <a16:creationId xmlns:a16="http://schemas.microsoft.com/office/drawing/2014/main" id="{9802E7C4-6D2A-4D38-8AB7-667875C684F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991753" y="3603588"/>
              <a:ext cx="1625397" cy="1625397"/>
            </a:xfrm>
            <a:prstGeom prst="rect">
              <a:avLst/>
            </a:prstGeom>
          </p:spPr>
        </p:pic>
        <p:pic>
          <p:nvPicPr>
            <p:cNvPr id="8" name="Picture 7">
              <a:extLst>
                <a:ext uri="{FF2B5EF4-FFF2-40B4-BE49-F238E27FC236}">
                  <a16:creationId xmlns:a16="http://schemas.microsoft.com/office/drawing/2014/main" id="{8ACE8C02-BC8E-4C40-92E0-A98A51DE4E93}"/>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493121" y="990601"/>
              <a:ext cx="2519701" cy="5453268"/>
            </a:xfrm>
            <a:prstGeom prst="rect">
              <a:avLst/>
            </a:prstGeom>
          </p:spPr>
        </p:pic>
      </p:grpSp>
    </p:spTree>
    <p:custDataLst>
      <p:tags r:id="rId1"/>
    </p:custDataLst>
    <p:extLst>
      <p:ext uri="{BB962C8B-B14F-4D97-AF65-F5344CB8AC3E}">
        <p14:creationId xmlns:p14="http://schemas.microsoft.com/office/powerpoint/2010/main" val="3751670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p:txBody>
          <a:bodyPr/>
          <a:lstStyle/>
          <a:p>
            <a:r>
              <a:rPr lang="es-419" dirty="0"/>
              <a:t>Preguntas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51</a:t>
            </a:fld>
            <a:endParaRPr lang="es-419" dirty="0"/>
          </a:p>
        </p:txBody>
      </p:sp>
      <p:pic>
        <p:nvPicPr>
          <p:cNvPr id="5" name="Picture 4" descr="Icon&#10;&#10;Description automatically generated">
            <a:extLst>
              <a:ext uri="{FF2B5EF4-FFF2-40B4-BE49-F238E27FC236}">
                <a16:creationId xmlns:a16="http://schemas.microsoft.com/office/drawing/2014/main" id="{32247379-B259-48CA-BB6F-13D6D6B8C5D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107792" y="731520"/>
            <a:ext cx="2579008" cy="2253727"/>
          </a:xfrm>
          <a:prstGeom prst="rect">
            <a:avLst/>
          </a:prstGeom>
        </p:spPr>
      </p:pic>
      <p:sp>
        <p:nvSpPr>
          <p:cNvPr id="6" name="TextBox 5">
            <a:extLst>
              <a:ext uri="{FF2B5EF4-FFF2-40B4-BE49-F238E27FC236}">
                <a16:creationId xmlns:a16="http://schemas.microsoft.com/office/drawing/2014/main" id="{3E8C1BB7-FC13-4A5C-93FE-6927D80BB5C9}"/>
              </a:ext>
            </a:extLst>
          </p:cNvPr>
          <p:cNvSpPr txBox="1"/>
          <p:nvPr/>
        </p:nvSpPr>
        <p:spPr>
          <a:xfrm>
            <a:off x="457200" y="2151479"/>
            <a:ext cx="5306096" cy="830997"/>
          </a:xfrm>
          <a:prstGeom prst="rect">
            <a:avLst/>
          </a:prstGeom>
          <a:noFill/>
        </p:spPr>
        <p:txBody>
          <a:bodyPr wrap="square" rtlCol="0">
            <a:spAutoFit/>
          </a:bodyPr>
          <a:lstStyle/>
          <a:p>
            <a:r>
              <a:rPr lang="es-419" sz="2400" dirty="0">
                <a:latin typeface="+mn-lt"/>
                <a:cs typeface="ATT Aleck Sans" panose="020B0503020203020204" pitchFamily="34" charset="0"/>
              </a:rPr>
              <a:t>¿Hay algo que quiera preguntar o aclarar antes de terminar? </a:t>
            </a:r>
          </a:p>
        </p:txBody>
      </p:sp>
    </p:spTree>
    <p:custDataLst>
      <p:tags r:id="rId1"/>
    </p:custDataLst>
    <p:extLst>
      <p:ext uri="{BB962C8B-B14F-4D97-AF65-F5344CB8AC3E}">
        <p14:creationId xmlns:p14="http://schemas.microsoft.com/office/powerpoint/2010/main" val="112501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vert="horz" lIns="91440" tIns="45720" rIns="91440" bIns="45720" anchor="t">
            <a:normAutofit/>
          </a:bodyPr>
          <a:lstStyle/>
          <a:p>
            <a:pPr marL="81915" indent="0">
              <a:buNone/>
            </a:pPr>
            <a:r>
              <a:rPr lang="es-419" dirty="0">
                <a:solidFill>
                  <a:schemeClr val="tx1"/>
                </a:solidFill>
                <a:cs typeface="ATT Aleck Sans"/>
              </a:rPr>
              <a:t>Hoy, ha logrado lo siguiente:</a:t>
            </a:r>
          </a:p>
          <a:p>
            <a:pPr marL="81915" indent="0">
              <a:buNone/>
            </a:pPr>
            <a:endParaRPr lang="es-419" sz="1200" dirty="0">
              <a:solidFill>
                <a:schemeClr val="tx1"/>
              </a:solidFill>
            </a:endParaRPr>
          </a:p>
          <a:p>
            <a:pPr marL="493395" lvl="1" indent="-184785">
              <a:lnSpc>
                <a:spcPct val="150000"/>
              </a:lnSpc>
            </a:pPr>
            <a:r>
              <a:rPr lang="es-419" dirty="0">
                <a:solidFill>
                  <a:schemeClr val="tx1"/>
                </a:solidFill>
                <a:cs typeface="ATT Aleck Sans"/>
              </a:rPr>
              <a:t>Aprender sobre los dispositivos móviles iPhone e iPad</a:t>
            </a:r>
          </a:p>
          <a:p>
            <a:pPr marL="493395" lvl="1" indent="-184785">
              <a:lnSpc>
                <a:spcPct val="150000"/>
              </a:lnSpc>
            </a:pPr>
            <a:r>
              <a:rPr lang="es-419" dirty="0">
                <a:solidFill>
                  <a:schemeClr val="tx1"/>
                </a:solidFill>
                <a:cs typeface="ATT Aleck Sans"/>
              </a:rPr>
              <a:t>Desarrollar habilidades para:</a:t>
            </a:r>
            <a:r>
              <a:rPr lang="es-419" strike="sngStrike" dirty="0">
                <a:solidFill>
                  <a:schemeClr val="tx1"/>
                </a:solidFill>
                <a:cs typeface="ATT Aleck Sans"/>
              </a:rPr>
              <a:t> </a:t>
            </a:r>
          </a:p>
          <a:p>
            <a:pPr marL="692150" lvl="2" indent="-164465">
              <a:lnSpc>
                <a:spcPct val="150000"/>
              </a:lnSpc>
            </a:pPr>
            <a:r>
              <a:rPr lang="es-419" dirty="0">
                <a:solidFill>
                  <a:schemeClr val="tx1"/>
                </a:solidFill>
                <a:cs typeface="ATT Aleck Sans"/>
              </a:rPr>
              <a:t>Navegar en su dispositivo</a:t>
            </a:r>
            <a:endParaRPr lang="es-419" dirty="0">
              <a:solidFill>
                <a:schemeClr val="tx1"/>
              </a:solidFill>
            </a:endParaRPr>
          </a:p>
          <a:p>
            <a:pPr marL="692150" lvl="2" indent="-164465">
              <a:lnSpc>
                <a:spcPct val="150000"/>
              </a:lnSpc>
            </a:pPr>
            <a:r>
              <a:rPr lang="es-419" dirty="0">
                <a:solidFill>
                  <a:schemeClr val="tx1"/>
                </a:solidFill>
                <a:cs typeface="ATT Aleck Sans"/>
              </a:rPr>
              <a:t>Conectarse a wifi</a:t>
            </a:r>
          </a:p>
          <a:p>
            <a:pPr marL="692150" lvl="2" indent="-164465">
              <a:lnSpc>
                <a:spcPct val="150000"/>
              </a:lnSpc>
            </a:pPr>
            <a:r>
              <a:rPr lang="es-419" dirty="0">
                <a:solidFill>
                  <a:schemeClr val="tx1"/>
                </a:solidFill>
                <a:cs typeface="ATT Aleck Sans"/>
              </a:rPr>
              <a:t>Identificar aplicaciones comunes</a:t>
            </a:r>
          </a:p>
          <a:p>
            <a:pPr marL="692150" lvl="2" indent="-164465">
              <a:lnSpc>
                <a:spcPct val="150000"/>
              </a:lnSpc>
            </a:pPr>
            <a:r>
              <a:rPr lang="es-419" dirty="0">
                <a:solidFill>
                  <a:schemeClr val="tx1"/>
                </a:solidFill>
                <a:cs typeface="ATT Aleck Sans"/>
              </a:rPr>
              <a:t>Identificar configuraciones útiles</a:t>
            </a:r>
            <a:endParaRPr lang="es-419" dirty="0">
              <a:solidFill>
                <a:schemeClr val="tx1"/>
              </a:solidFill>
            </a:endParaRPr>
          </a:p>
          <a:p>
            <a:pPr marL="614553" lvl="1" indent="-285750">
              <a:lnSpc>
                <a:spcPct val="150000"/>
              </a:lnSpc>
            </a:pPr>
            <a:r>
              <a:rPr lang="es-419" dirty="0">
                <a:solidFill>
                  <a:schemeClr val="tx1"/>
                </a:solidFill>
                <a:cs typeface="ATT Aleck Sans"/>
              </a:rPr>
              <a:t>Aprender consejos útiles para conectarse a wifi y usar su dispositivo de manera segura</a:t>
            </a:r>
            <a:br>
              <a:rPr lang="en-US" dirty="0"/>
            </a:br>
            <a:endParaRPr lang="es-419" dirty="0">
              <a:solidFill>
                <a:schemeClr val="tx1"/>
              </a:solidFill>
            </a:endParaRPr>
          </a:p>
          <a:p>
            <a:pPr marL="81915" indent="0">
              <a:buNone/>
            </a:pPr>
            <a:endParaRPr lang="es-419"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vert="horz" lIns="91440" tIns="45720" rIns="91440" bIns="45720" anchor="ctr">
            <a:normAutofit/>
          </a:bodyPr>
          <a:lstStyle/>
          <a:p>
            <a:r>
              <a:rPr lang="es-419" dirty="0">
                <a:cs typeface="ATT Aleck Sans"/>
              </a:rPr>
              <a:t>¡Felicitaciones! </a:t>
            </a:r>
            <a:endParaRPr lang="es-419" dirty="0"/>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52</a:t>
            </a:fld>
            <a:endParaRPr lang="es-419" dirty="0"/>
          </a:p>
        </p:txBody>
      </p:sp>
    </p:spTree>
    <p:custDataLst>
      <p:tags r:id="rId1"/>
    </p:custDataLst>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r>
              <a:rPr lang="en-US" dirty="0" err="1"/>
              <a:t>Visite</a:t>
            </a:r>
            <a:r>
              <a:rPr lang="en-US" dirty="0"/>
              <a:t> &lt;</a:t>
            </a:r>
            <a:r>
              <a:rPr lang="en-US" dirty="0" err="1"/>
              <a:t>inserte</a:t>
            </a:r>
            <a:r>
              <a:rPr lang="en-US" dirty="0"/>
              <a:t> la URL de la </a:t>
            </a:r>
            <a:r>
              <a:rPr lang="en-US" dirty="0" err="1"/>
              <a:t>biblioteca</a:t>
            </a:r>
            <a:r>
              <a:rPr lang="en-US" dirty="0"/>
              <a:t> </a:t>
            </a:r>
            <a:r>
              <a:rPr lang="en-US" dirty="0" err="1"/>
              <a:t>aquí</a:t>
            </a:r>
            <a:r>
              <a:rPr lang="en-US" dirty="0"/>
              <a:t>&gt; y </a:t>
            </a:r>
            <a:r>
              <a:rPr lang="en-US" u="sng" dirty="0">
                <a:hlinkClick r:id="rId4"/>
              </a:rPr>
              <a:t>https://www.digitallearn.org</a:t>
            </a:r>
            <a:r>
              <a:rPr lang="en-US" dirty="0"/>
              <a:t> para </a:t>
            </a:r>
            <a:r>
              <a:rPr lang="en-US" dirty="0" err="1"/>
              <a:t>descubrir</a:t>
            </a:r>
            <a:r>
              <a:rPr lang="en-US" dirty="0"/>
              <a:t> </a:t>
            </a:r>
            <a:r>
              <a:rPr lang="en-US" dirty="0" err="1"/>
              <a:t>más</a:t>
            </a:r>
            <a:r>
              <a:rPr lang="en-US" dirty="0"/>
              <a:t> </a:t>
            </a:r>
            <a:r>
              <a:rPr lang="en-US" dirty="0" err="1"/>
              <a:t>cursos</a:t>
            </a:r>
            <a:r>
              <a:rPr lang="en-US" dirty="0"/>
              <a:t> y </a:t>
            </a:r>
            <a:r>
              <a:rPr lang="en-US" dirty="0" err="1"/>
              <a:t>generar</a:t>
            </a:r>
            <a:r>
              <a:rPr lang="en-US" dirty="0"/>
              <a:t> </a:t>
            </a:r>
            <a:r>
              <a:rPr lang="en-US" dirty="0" err="1"/>
              <a:t>confianza</a:t>
            </a:r>
            <a:r>
              <a:rPr lang="en-US" dirty="0"/>
              <a:t> </a:t>
            </a:r>
            <a:r>
              <a:rPr lang="en-US" dirty="0" err="1"/>
              <a:t>mediante</a:t>
            </a:r>
            <a:r>
              <a:rPr lang="en-US" dirty="0"/>
              <a:t> </a:t>
            </a:r>
            <a:r>
              <a:rPr lang="en-US" dirty="0" err="1"/>
              <a:t>el</a:t>
            </a:r>
            <a:r>
              <a:rPr lang="en-US" dirty="0"/>
              <a:t> </a:t>
            </a:r>
            <a:r>
              <a:rPr lang="en-US" dirty="0" err="1"/>
              <a:t>uso</a:t>
            </a:r>
            <a:r>
              <a:rPr lang="en-US" dirty="0"/>
              <a:t> de la </a:t>
            </a:r>
            <a:r>
              <a:rPr lang="en-US" dirty="0" err="1"/>
              <a:t>tecnología</a:t>
            </a:r>
            <a:r>
              <a:rPr lang="en-US" dirty="0"/>
              <a:t>.</a:t>
            </a:r>
            <a:br>
              <a:rPr lang="en-US" dirty="0"/>
            </a:br>
            <a:br>
              <a:rPr lang="en-US" dirty="0"/>
            </a:br>
            <a:endParaRPr lang="es-419" sz="4800" dirty="0"/>
          </a:p>
        </p:txBody>
      </p:sp>
      <p:grpSp>
        <p:nvGrpSpPr>
          <p:cNvPr id="6" name="Group 5">
            <a:extLst>
              <a:ext uri="{FF2B5EF4-FFF2-40B4-BE49-F238E27FC236}">
                <a16:creationId xmlns:a16="http://schemas.microsoft.com/office/drawing/2014/main" id="{90A10C2C-BDDA-AA4C-852A-B34208C58200}"/>
              </a:ext>
            </a:extLst>
          </p:cNvPr>
          <p:cNvGrpSpPr/>
          <p:nvPr/>
        </p:nvGrpSpPr>
        <p:grpSpPr>
          <a:xfrm>
            <a:off x="0" y="5791200"/>
            <a:ext cx="9220200" cy="806783"/>
            <a:chOff x="0" y="5791200"/>
            <a:chExt cx="9220200" cy="806783"/>
          </a:xfrm>
        </p:grpSpPr>
        <p:pic>
          <p:nvPicPr>
            <p:cNvPr id="7" name="Picture 6">
              <a:extLst>
                <a:ext uri="{FF2B5EF4-FFF2-40B4-BE49-F238E27FC236}">
                  <a16:creationId xmlns:a16="http://schemas.microsoft.com/office/drawing/2014/main" id="{EE5DC813-571C-1C47-9024-7CDE370F2FE5}"/>
                </a:ext>
              </a:extLst>
            </p:cNvPr>
            <p:cNvPicPr>
              <a:picLocks noChangeAspect="1"/>
            </p:cNvPicPr>
            <p:nvPr/>
          </p:nvPicPr>
          <p:blipFill>
            <a:blip r:embed="rId5" cstate="email">
              <a:extLst>
                <a:ext uri="{28A0092B-C50C-407E-A947-70E740481C1C}">
                  <a14:useLocalDpi xmlns:a14="http://schemas.microsoft.com/office/drawing/2010/main" val="0"/>
                </a:ext>
              </a:extLst>
            </a:blip>
            <a:srcRect/>
            <a:stretch/>
          </p:blipFill>
          <p:spPr>
            <a:xfrm>
              <a:off x="2705101" y="6096000"/>
              <a:ext cx="3733797" cy="501983"/>
            </a:xfrm>
            <a:prstGeom prst="rect">
              <a:avLst/>
            </a:prstGeom>
          </p:spPr>
        </p:pic>
        <p:cxnSp>
          <p:nvCxnSpPr>
            <p:cNvPr id="8" name="Straight Connector 7">
              <a:extLst>
                <a:ext uri="{FF2B5EF4-FFF2-40B4-BE49-F238E27FC236}">
                  <a16:creationId xmlns:a16="http://schemas.microsoft.com/office/drawing/2014/main" id="{4632B9E2-B605-DD49-9650-77C1E4B26356}"/>
                </a:ext>
              </a:extLst>
            </p:cNvPr>
            <p:cNvCxnSpPr/>
            <p:nvPr/>
          </p:nvCxnSpPr>
          <p:spPr>
            <a:xfrm>
              <a:off x="0" y="5791200"/>
              <a:ext cx="922020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53</a:t>
            </a:fld>
            <a:endParaRPr lang="es-419" dirty="0"/>
          </a:p>
        </p:txBody>
      </p:sp>
    </p:spTree>
    <p:custDataLst>
      <p:tags r:id="rId1"/>
    </p:custDataLst>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F0E00D9-A612-B433-B783-BE5A6E5B64F1}"/>
              </a:ext>
            </a:extLst>
          </p:cNvPr>
          <p:cNvSpPr>
            <a:spLocks noGrp="1"/>
          </p:cNvSpPr>
          <p:nvPr>
            <p:ph type="sldNum" sz="quarter" idx="12"/>
          </p:nvPr>
        </p:nvSpPr>
        <p:spPr/>
        <p:txBody>
          <a:bodyPr/>
          <a:lstStyle/>
          <a:p>
            <a:pPr>
              <a:defRPr/>
            </a:pPr>
            <a:fld id="{30EA123D-9CE2-EC41-82B6-57109BF33E26}" type="slidenum">
              <a:rPr lang="en-US"/>
              <a:pPr>
                <a:defRPr/>
              </a:pPr>
              <a:t>54</a:t>
            </a:fld>
            <a:endParaRPr lang="en-US"/>
          </a:p>
        </p:txBody>
      </p:sp>
      <p:sp>
        <p:nvSpPr>
          <p:cNvPr id="13314" name="Subtitle 1" hidden="1">
            <a:extLst>
              <a:ext uri="{FF2B5EF4-FFF2-40B4-BE49-F238E27FC236}">
                <a16:creationId xmlns:a16="http://schemas.microsoft.com/office/drawing/2014/main" id="{7A94663B-82A7-239A-2495-51CAC2E1EE4B}"/>
              </a:ext>
            </a:extLst>
          </p:cNvPr>
          <p:cNvSpPr>
            <a:spLocks noGrp="1" noChangeArrowheads="1"/>
          </p:cNvSpPr>
          <p:nvPr>
            <p:ph type="subTitle" idx="1"/>
          </p:nvPr>
        </p:nvSpPr>
        <p:spPr bwMode="auto">
          <a:xfrm>
            <a:off x="457200" y="3900488"/>
            <a:ext cx="4953000" cy="1752600"/>
          </a:xfrm>
        </p:spPr>
        <p:txBody>
          <a:bodyPr wrap="square" lIns="91440" tIns="45720" rIns="91440" bIns="45720" numCol="1" anchor="t" anchorCtr="0" compatLnSpc="1">
            <a:prstTxWarp prst="textNoShape">
              <a:avLst/>
            </a:prstTxWarp>
          </a:bodyPr>
          <a:lstStyle/>
          <a:p>
            <a:pPr marL="47625"/>
            <a:r>
              <a:rPr lang="en-US" altLang="en-US" sz="2000" b="1"/>
              <a:t>THANK YOU FOR COMING!</a:t>
            </a:r>
          </a:p>
          <a:p>
            <a:pPr marL="47625"/>
            <a:endParaRPr lang="en-US" altLang="en-US"/>
          </a:p>
        </p:txBody>
      </p:sp>
      <p:sp>
        <p:nvSpPr>
          <p:cNvPr id="13315" name="Title 2">
            <a:extLst>
              <a:ext uri="{FF2B5EF4-FFF2-40B4-BE49-F238E27FC236}">
                <a16:creationId xmlns:a16="http://schemas.microsoft.com/office/drawing/2014/main" id="{A841B28A-EC9C-FE77-39A7-F4DF256569E4}"/>
              </a:ext>
            </a:extLst>
          </p:cNvPr>
          <p:cNvSpPr>
            <a:spLocks noGrp="1" noChangeArrowheads="1"/>
          </p:cNvSpPr>
          <p:nvPr>
            <p:ph type="ctrTitle"/>
          </p:nvPr>
        </p:nvSpPr>
        <p:spPr>
          <a:xfrm>
            <a:off x="457200" y="2063750"/>
            <a:ext cx="8458200" cy="1470025"/>
          </a:xfrm>
        </p:spPr>
        <p:txBody>
          <a:bodyPr/>
          <a:lstStyle/>
          <a:p>
            <a:r>
              <a:rPr lang="es-419" dirty="0"/>
              <a:t>¡Gracias por venir!</a:t>
            </a:r>
            <a:endParaRPr lang="en-US" altLang="en-US" dirty="0"/>
          </a:p>
        </p:txBody>
      </p:sp>
      <p:pic>
        <p:nvPicPr>
          <p:cNvPr id="13317" name="Picture 11" descr="https://www.digitallearn.org">
            <a:extLst>
              <a:ext uri="{FF2B5EF4-FFF2-40B4-BE49-F238E27FC236}">
                <a16:creationId xmlns:a16="http://schemas.microsoft.com/office/drawing/2014/main" id="{7174F2E8-11D2-F1C1-CED3-EE8FF3EB5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561013"/>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6">
            <a:extLst>
              <a:ext uri="{FF2B5EF4-FFF2-40B4-BE49-F238E27FC236}">
                <a16:creationId xmlns:a16="http://schemas.microsoft.com/office/drawing/2014/main" id="{09A234E9-2CE4-E682-7AAC-D5B2FDC3FBA6}"/>
              </a:ext>
            </a:extLst>
          </p:cNvPr>
          <p:cNvSpPr>
            <a:spLocks noChangeArrowheads="1"/>
          </p:cNvSpPr>
          <p:nvPr/>
        </p:nvSpPr>
        <p:spPr bwMode="auto">
          <a:xfrm>
            <a:off x="152278" y="6457772"/>
            <a:ext cx="8848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sz="1600" dirty="0" err="1"/>
              <a:t>Proporcionado</a:t>
            </a:r>
            <a:r>
              <a:rPr lang="en-US" sz="1600" dirty="0"/>
              <a:t> </a:t>
            </a:r>
            <a:r>
              <a:rPr lang="en-US" sz="1600" dirty="0" err="1"/>
              <a:t>por</a:t>
            </a:r>
            <a:r>
              <a:rPr lang="en-US" sz="1600" dirty="0"/>
              <a:t> AT&amp;T y Public Library Association.</a:t>
            </a:r>
          </a:p>
        </p:txBody>
      </p:sp>
    </p:spTree>
    <p:custDataLst>
      <p:tags r:id="rId1"/>
    </p:custDataLst>
  </p:cSld>
  <p:clrMapOvr>
    <a:masterClrMapping/>
  </p:clrMapOvr>
  <p:transition spd="med">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1  -  Compatibility Mode" id="{93427E69-ACC9-BE4F-9F54-E9517CD29E23}" vid="{A565B5E0-699B-1149-B37E-EFDE53A0597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TechEd Theme - Basic PowerPoint</Template>
  <TotalTime>54</TotalTime>
  <Words>7668</Words>
  <Application>Microsoft Macintosh PowerPoint</Application>
  <PresentationFormat>On-screen Show (4:3)</PresentationFormat>
  <Paragraphs>697</Paragraphs>
  <Slides>54</Slides>
  <Notes>54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54</vt:i4>
      </vt:variant>
    </vt:vector>
  </HeadingPairs>
  <TitlesOfParts>
    <vt:vector size="66" baseType="lpstr">
      <vt:lpstr>Arial</vt:lpstr>
      <vt:lpstr>ATT Aleck Sans</vt:lpstr>
      <vt:lpstr>Calibri</vt:lpstr>
      <vt:lpstr>Courier New</vt:lpstr>
      <vt:lpstr>Georgia</vt:lpstr>
      <vt:lpstr>Segoe UI</vt:lpstr>
      <vt:lpstr>Segoe UI Semibold</vt:lpstr>
      <vt:lpstr>SF Pro Display</vt:lpstr>
      <vt:lpstr>Symbol</vt:lpstr>
      <vt:lpstr>Times New Roman</vt:lpstr>
      <vt:lpstr>Wingdings 2</vt:lpstr>
      <vt:lpstr>New TechEd Theme - Basic PowerPoint</vt:lpstr>
      <vt:lpstr>Conceptos básicos de los dispositivos móviles—iOS</vt:lpstr>
      <vt:lpstr>Agenda de hoy </vt:lpstr>
      <vt:lpstr>Introducción</vt:lpstr>
      <vt:lpstr>PowerPoint Presentation</vt:lpstr>
      <vt:lpstr>PowerPoint Presentation</vt:lpstr>
      <vt:lpstr>PowerPoint Presentation</vt:lpstr>
      <vt:lpstr>Botones externos</vt:lpstr>
      <vt:lpstr>Puerto de carga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Consejos de seguridad para redes wifi</vt:lpstr>
      <vt:lpstr>PowerPoint Presentation</vt:lpstr>
      <vt:lpstr>PowerPoint Presentation</vt:lpstr>
      <vt:lpstr>PowerPoint Presentation</vt:lpstr>
      <vt:lpstr>PowerPoint Presentation</vt:lpstr>
      <vt:lpstr>Desbloquear su teléfono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Consejos de seguridad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Preguntas</vt:lpstr>
      <vt:lpstr>¡Felicitaciones! </vt:lpstr>
      <vt:lpstr> Visite &lt;inserte la URL de la biblioteca aquí&gt; y https://www.digitallearn.org para descubrir más cursos y generar confianza mediante el uso de la tecnología.  </vt:lpstr>
      <vt:lpstr>¡Gracias por venir!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Name Here</dc:title>
  <dc:creator>Michelle Frisque</dc:creator>
  <cp:lastModifiedBy>Michelle Frisque</cp:lastModifiedBy>
  <cp:revision>7</cp:revision>
  <cp:lastPrinted>2015-09-24T16:40:02Z</cp:lastPrinted>
  <dcterms:created xsi:type="dcterms:W3CDTF">2022-07-22T00:51:54Z</dcterms:created>
  <dcterms:modified xsi:type="dcterms:W3CDTF">2022-07-28T00:33:45Z</dcterms:modified>
</cp:coreProperties>
</file>