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tags/tag19.xml" ContentType="application/vnd.openxmlformats-officedocument.presentationml.tags+xml"/>
  <Override PartName="/ppt/notesSlides/notesSlide20.xml" ContentType="application/vnd.openxmlformats-officedocument.presentationml.notesSlide+xml"/>
  <Override PartName="/ppt/tags/tag20.xml" ContentType="application/vnd.openxmlformats-officedocument.presentationml.tags+xml"/>
  <Override PartName="/ppt/notesSlides/notesSlide21.xml" ContentType="application/vnd.openxmlformats-officedocument.presentationml.notesSlide+xml"/>
  <Override PartName="/ppt/tags/tag21.xml" ContentType="application/vnd.openxmlformats-officedocument.presentationml.tags+xml"/>
  <Override PartName="/ppt/notesSlides/notesSlide22.xml" ContentType="application/vnd.openxmlformats-officedocument.presentationml.notesSlide+xml"/>
  <Override PartName="/ppt/tags/tag22.xml" ContentType="application/vnd.openxmlformats-officedocument.presentationml.tags+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tags/tag30.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notesSlides/notesSlide32.xml" ContentType="application/vnd.openxmlformats-officedocument.presentationml.notesSlide+xml"/>
  <Override PartName="/ppt/tags/tag32.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notesSlides/notesSlide34.xml" ContentType="application/vnd.openxmlformats-officedocument.presentationml.notesSlide+xml"/>
  <Override PartName="/ppt/tags/tag34.xml" ContentType="application/vnd.openxmlformats-officedocument.presentationml.tags+xml"/>
  <Override PartName="/ppt/notesSlides/notesSlide35.xml" ContentType="application/vnd.openxmlformats-officedocument.presentationml.notesSlide+xml"/>
  <Override PartName="/ppt/tags/tag35.xml" ContentType="application/vnd.openxmlformats-officedocument.presentationml.tags+xml"/>
  <Override PartName="/ppt/notesSlides/notesSlide36.xml" ContentType="application/vnd.openxmlformats-officedocument.presentationml.notesSlide+xml"/>
  <Override PartName="/ppt/tags/tag36.xml" ContentType="application/vnd.openxmlformats-officedocument.presentationml.tags+xml"/>
  <Override PartName="/ppt/notesSlides/notesSlide37.xml" ContentType="application/vnd.openxmlformats-officedocument.presentationml.notesSlide+xml"/>
  <Override PartName="/ppt/tags/tag37.xml" ContentType="application/vnd.openxmlformats-officedocument.presentationml.tags+xml"/>
  <Override PartName="/ppt/notesSlides/notesSlide38.xml" ContentType="application/vnd.openxmlformats-officedocument.presentationml.notesSlide+xml"/>
  <Override PartName="/ppt/tags/tag38.xml" ContentType="application/vnd.openxmlformats-officedocument.presentationml.tags+xml"/>
  <Override PartName="/ppt/notesSlides/notesSlide39.xml" ContentType="application/vnd.openxmlformats-officedocument.presentationml.notesSlide+xml"/>
  <Override PartName="/ppt/tags/tag39.xml" ContentType="application/vnd.openxmlformats-officedocument.presentationml.tags+xml"/>
  <Override PartName="/ppt/notesSlides/notesSlide40.xml" ContentType="application/vnd.openxmlformats-officedocument.presentationml.notesSlide+xml"/>
  <Override PartName="/ppt/tags/tag40.xml" ContentType="application/vnd.openxmlformats-officedocument.presentationml.tags+xml"/>
  <Override PartName="/ppt/notesSlides/notesSlide41.xml" ContentType="application/vnd.openxmlformats-officedocument.presentationml.notesSlide+xml"/>
  <Override PartName="/ppt/tags/tag41.xml" ContentType="application/vnd.openxmlformats-officedocument.presentationml.tags+xml"/>
  <Override PartName="/ppt/notesSlides/notesSlide42.xml" ContentType="application/vnd.openxmlformats-officedocument.presentationml.notesSlide+xml"/>
  <Override PartName="/ppt/tags/tag42.xml" ContentType="application/vnd.openxmlformats-officedocument.presentationml.tags+xml"/>
  <Override PartName="/ppt/notesSlides/notesSlide43.xml" ContentType="application/vnd.openxmlformats-officedocument.presentationml.notesSlide+xml"/>
  <Override PartName="/ppt/tags/tag43.xml" ContentType="application/vnd.openxmlformats-officedocument.presentationml.tags+xml"/>
  <Override PartName="/ppt/notesSlides/notesSlide44.xml" ContentType="application/vnd.openxmlformats-officedocument.presentationml.notesSlide+xml"/>
  <Override PartName="/ppt/tags/tag44.xml" ContentType="application/vnd.openxmlformats-officedocument.presentationml.tags+xml"/>
  <Override PartName="/ppt/notesSlides/notesSlide45.xml" ContentType="application/vnd.openxmlformats-officedocument.presentationml.notesSlide+xml"/>
  <Override PartName="/ppt/tags/tag45.xml" ContentType="application/vnd.openxmlformats-officedocument.presentationml.tags+xml"/>
  <Override PartName="/ppt/notesSlides/notesSlide46.xml" ContentType="application/vnd.openxmlformats-officedocument.presentationml.notesSlide+xml"/>
  <Override PartName="/ppt/tags/tag46.xml" ContentType="application/vnd.openxmlformats-officedocument.presentationml.tags+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49"/>
  </p:notesMasterIdLst>
  <p:handoutMasterIdLst>
    <p:handoutMasterId r:id="rId50"/>
  </p:handoutMasterIdLst>
  <p:sldIdLst>
    <p:sldId id="256" r:id="rId2"/>
    <p:sldId id="294" r:id="rId3"/>
    <p:sldId id="411" r:id="rId4"/>
    <p:sldId id="400" r:id="rId5"/>
    <p:sldId id="453" r:id="rId6"/>
    <p:sldId id="412" r:id="rId7"/>
    <p:sldId id="413" r:id="rId8"/>
    <p:sldId id="414" r:id="rId9"/>
    <p:sldId id="455" r:id="rId10"/>
    <p:sldId id="456" r:id="rId11"/>
    <p:sldId id="457" r:id="rId12"/>
    <p:sldId id="458" r:id="rId13"/>
    <p:sldId id="459" r:id="rId14"/>
    <p:sldId id="415" r:id="rId15"/>
    <p:sldId id="460" r:id="rId16"/>
    <p:sldId id="461" r:id="rId17"/>
    <p:sldId id="462" r:id="rId18"/>
    <p:sldId id="463" r:id="rId19"/>
    <p:sldId id="464" r:id="rId20"/>
    <p:sldId id="465" r:id="rId21"/>
    <p:sldId id="466" r:id="rId22"/>
    <p:sldId id="467" r:id="rId23"/>
    <p:sldId id="482" r:id="rId24"/>
    <p:sldId id="468" r:id="rId25"/>
    <p:sldId id="469" r:id="rId26"/>
    <p:sldId id="470" r:id="rId27"/>
    <p:sldId id="471" r:id="rId28"/>
    <p:sldId id="472" r:id="rId29"/>
    <p:sldId id="420" r:id="rId30"/>
    <p:sldId id="473" r:id="rId31"/>
    <p:sldId id="474" r:id="rId32"/>
    <p:sldId id="484" r:id="rId33"/>
    <p:sldId id="475" r:id="rId34"/>
    <p:sldId id="416" r:id="rId35"/>
    <p:sldId id="476" r:id="rId36"/>
    <p:sldId id="477" r:id="rId37"/>
    <p:sldId id="478" r:id="rId38"/>
    <p:sldId id="479" r:id="rId39"/>
    <p:sldId id="480" r:id="rId40"/>
    <p:sldId id="481" r:id="rId41"/>
    <p:sldId id="485" r:id="rId42"/>
    <p:sldId id="434" r:id="rId43"/>
    <p:sldId id="443" r:id="rId44"/>
    <p:sldId id="447" r:id="rId45"/>
    <p:sldId id="352" r:id="rId46"/>
    <p:sldId id="350" r:id="rId47"/>
    <p:sldId id="486" r:id="rId48"/>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62500" autoAdjust="0"/>
  </p:normalViewPr>
  <p:slideViewPr>
    <p:cSldViewPr>
      <p:cViewPr varScale="1">
        <p:scale>
          <a:sx n="64" d="100"/>
          <a:sy n="64" d="100"/>
        </p:scale>
        <p:origin x="2808"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handoutMaster" Target="handoutMasters/handout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6/13/22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6/13/22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s-419" i="1" dirty="0">
                <a:highlight>
                  <a:srgbClr val="FFFF00"/>
                </a:highlight>
              </a:rPr>
              <a:t>NOTA AL INSTRUCTOR: </a:t>
            </a:r>
            <a:r>
              <a:rPr lang="es-419" i="0" dirty="0">
                <a:highlight>
                  <a:srgbClr val="FFFF00"/>
                </a:highlight>
              </a:rPr>
              <a:t>Actualice esta diapositiva con la información apropiada:</a:t>
            </a:r>
          </a:p>
          <a:p>
            <a:pPr marL="171450" indent="-171450">
              <a:buFont typeface="Arial" panose="020B0604020202020204" pitchFamily="34" charset="0"/>
              <a:buChar char="•"/>
            </a:pPr>
            <a:r>
              <a:rPr lang="es-419" sz="1200" kern="1200" dirty="0">
                <a:solidFill>
                  <a:schemeClr val="tx1"/>
                </a:solidFill>
                <a:effectLst/>
                <a:highlight>
                  <a:srgbClr val="FFFF00"/>
                </a:highlight>
                <a:latin typeface="+mn-lt"/>
                <a:ea typeface="+mn-ea"/>
                <a:cs typeface="+mn-cs"/>
              </a:rPr>
              <a:t>Nombre del instructor</a:t>
            </a:r>
          </a:p>
          <a:p>
            <a:pPr marL="171450" indent="-171450">
              <a:buFont typeface="Arial" panose="020B0604020202020204" pitchFamily="34" charset="0"/>
              <a:buChar char="•"/>
            </a:pPr>
            <a:r>
              <a:rPr lang="es-419" sz="1200" kern="1200" dirty="0">
                <a:solidFill>
                  <a:schemeClr val="tx1"/>
                </a:solidFill>
                <a:effectLst/>
                <a:highlight>
                  <a:srgbClr val="FFFF00"/>
                </a:highlight>
                <a:latin typeface="+mn-lt"/>
                <a:ea typeface="+mn-ea"/>
                <a:cs typeface="+mn-cs"/>
              </a:rPr>
              <a:t>Afiliación del instructor (por ejemplo, miembro del personal de la biblioteca, voluntario de la comunidad, etc.) </a:t>
            </a:r>
          </a:p>
          <a:p>
            <a:pPr marL="171450" indent="-171450">
              <a:buFont typeface="Arial" panose="020B0604020202020204" pitchFamily="34" charset="0"/>
              <a:buChar char="•"/>
            </a:pPr>
            <a:r>
              <a:rPr lang="es-419" sz="1200" kern="1200" dirty="0">
                <a:solidFill>
                  <a:schemeClr val="tx1"/>
                </a:solidFill>
                <a:effectLst/>
                <a:highlight>
                  <a:srgbClr val="FFFF00"/>
                </a:highlight>
                <a:latin typeface="+mn-lt"/>
                <a:ea typeface="+mn-ea"/>
                <a:cs typeface="+mn-cs"/>
              </a:rPr>
              <a:t>Nombre del lugar</a:t>
            </a:r>
            <a:r>
              <a:rPr lang="es-419" dirty="0">
                <a:effectLst/>
                <a:highlight>
                  <a:srgbClr val="FFFF00"/>
                </a:highlight>
              </a:rPr>
              <a:t> </a:t>
            </a:r>
          </a:p>
          <a:p>
            <a:endParaRPr lang="es-419" dirty="0">
              <a:effectLst/>
              <a:highlight>
                <a:srgbClr val="FFFF00"/>
              </a:highlight>
            </a:endParaRPr>
          </a:p>
          <a:p>
            <a:r>
              <a:rPr lang="es-419" i="1" dirty="0">
                <a:effectLst/>
                <a:highlight>
                  <a:srgbClr val="FFFF00"/>
                </a:highlight>
              </a:rPr>
              <a:t>NOTA AL INSTRUCTOR:</a:t>
            </a:r>
            <a:r>
              <a:rPr lang="es-419" dirty="0">
                <a:effectLst/>
                <a:highlight>
                  <a:srgbClr val="FFFF00"/>
                </a:highlight>
              </a:rPr>
              <a:t> Antes del taller, revise la Reseña del instructor para obtener orientación sobre lo que debe hacer para prepararse para el taller. Encontrará notas sobre cómo llevar a cabo el taller y detalles sobre lo que debe hacer una vez que termine el taller. </a:t>
            </a:r>
            <a:endParaRPr lang="es-419" dirty="0">
              <a:highlight>
                <a:srgbClr val="FFFF00"/>
              </a:highlight>
            </a:endParaRPr>
          </a:p>
          <a:p>
            <a:pPr>
              <a:spcBef>
                <a:spcPct val="0"/>
              </a:spcBef>
            </a:pPr>
            <a:endParaRPr lang="en-US" altLang="en-US" dirty="0"/>
          </a:p>
          <a:p>
            <a:r>
              <a:rPr lang="es-419" i="1" dirty="0"/>
              <a:t>NOTA AL INSTRUCTOR: </a:t>
            </a:r>
            <a:r>
              <a:rPr lang="es-419" i="0" dirty="0"/>
              <a:t>Utilice la Guía del instructor voluntario para los temas de conversación de la presentación. En ese documento, las anotaciones de las diapositivas comienzan en la página 6.</a:t>
            </a:r>
          </a:p>
          <a:p>
            <a:endParaRPr lang="es-419" dirty="0"/>
          </a:p>
          <a:p>
            <a:r>
              <a:rPr lang="es-419" sz="1200" kern="1200" dirty="0">
                <a:solidFill>
                  <a:schemeClr val="tx1"/>
                </a:solidFill>
                <a:effectLst/>
                <a:latin typeface="+mn-lt"/>
                <a:ea typeface="+mn-ea"/>
                <a:cs typeface="+mn-cs"/>
              </a:rPr>
              <a:t>El taller de hoy lo proporcionan AT&amp;T y la Asociación de Bibliotecas Públicas. </a:t>
            </a:r>
          </a:p>
          <a:p>
            <a:endParaRPr lang="es-419" sz="1200" i="1" kern="1200" dirty="0">
              <a:solidFill>
                <a:schemeClr val="tx1"/>
              </a:solidFill>
              <a:effectLst/>
              <a:latin typeface="+mn-lt"/>
              <a:ea typeface="+mn-ea"/>
              <a:cs typeface="+mn-cs"/>
            </a:endParaRPr>
          </a:p>
          <a:p>
            <a:r>
              <a:rPr lang="es-419" i="1" dirty="0"/>
              <a:t>NOTA AL INSTRUCTOR: </a:t>
            </a:r>
            <a:r>
              <a:rPr lang="es-419" sz="1200" i="0" kern="1200" dirty="0">
                <a:solidFill>
                  <a:schemeClr val="tx1"/>
                </a:solidFill>
                <a:effectLst/>
                <a:latin typeface="+mn-lt"/>
                <a:ea typeface="+mn-ea"/>
                <a:cs typeface="+mn-cs"/>
              </a:rPr>
              <a:t>Incluya un agradecimiento al colaborador de la comunidad, si corresponde.</a:t>
            </a:r>
          </a:p>
          <a:p>
            <a:endParaRPr lang="es-419" sz="1200" i="1" kern="1200" dirty="0">
              <a:solidFill>
                <a:schemeClr val="tx1"/>
              </a:solidFill>
              <a:effectLst/>
              <a:latin typeface="+mn-lt"/>
              <a:ea typeface="+mn-ea"/>
              <a:cs typeface="+mn-cs"/>
            </a:endParaRPr>
          </a:p>
          <a:p>
            <a:r>
              <a:rPr lang="es-419" sz="1200" kern="1200" dirty="0">
                <a:solidFill>
                  <a:schemeClr val="tx1"/>
                </a:solidFill>
                <a:effectLst/>
                <a:latin typeface="+mn-lt"/>
                <a:ea typeface="+mn-ea"/>
                <a:cs typeface="+mn-cs"/>
              </a:rPr>
              <a:t>Mi nombre es </a:t>
            </a:r>
            <a:r>
              <a:rPr lang="es-419" sz="1200" b="1" kern="1200" dirty="0">
                <a:solidFill>
                  <a:schemeClr val="tx1"/>
                </a:solidFill>
                <a:effectLst/>
                <a:latin typeface="+mn-lt"/>
                <a:ea typeface="+mn-ea"/>
                <a:cs typeface="+mn-cs"/>
              </a:rPr>
              <a:t>&lt;escriba su nombre&gt; </a:t>
            </a:r>
            <a:r>
              <a:rPr lang="es-419" sz="1200" kern="1200" dirty="0">
                <a:solidFill>
                  <a:schemeClr val="tx1"/>
                </a:solidFill>
                <a:effectLst/>
                <a:latin typeface="+mn-lt"/>
                <a:ea typeface="+mn-ea"/>
                <a:cs typeface="+mn-cs"/>
              </a:rPr>
              <a:t>y soy </a:t>
            </a:r>
            <a:r>
              <a:rPr lang="es-419" sz="1200" b="1" kern="1200" dirty="0">
                <a:solidFill>
                  <a:schemeClr val="tx1"/>
                </a:solidFill>
                <a:effectLst/>
                <a:latin typeface="+mn-lt"/>
                <a:ea typeface="+mn-ea"/>
                <a:cs typeface="+mn-cs"/>
              </a:rPr>
              <a:t>&lt;breve descripción de sí mismo&gt;. </a:t>
            </a:r>
            <a:r>
              <a:rPr lang="es-419" sz="1200" kern="1200" dirty="0">
                <a:solidFill>
                  <a:schemeClr val="tx1"/>
                </a:solidFill>
                <a:effectLst/>
                <a:latin typeface="+mn-lt"/>
                <a:ea typeface="+mn-ea"/>
                <a:cs typeface="+mn-cs"/>
              </a:rPr>
              <a:t>Antes de comenzar, aquí hay algunos elementos de gestión administrativa que deben conocer: </a:t>
            </a:r>
            <a:r>
              <a:rPr lang="es-419" sz="1200" b="1" kern="1200" dirty="0">
                <a:solidFill>
                  <a:schemeClr val="tx1"/>
                </a:solidFill>
                <a:effectLst/>
                <a:latin typeface="+mn-lt"/>
                <a:ea typeface="+mn-ea"/>
                <a:cs typeface="+mn-cs"/>
              </a:rPr>
              <a:t>&lt;mencione los elementos que son relevantes para su taller&gt;</a:t>
            </a:r>
            <a:r>
              <a:rPr lang="es-419"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los baños?</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¿Dónde están las salidas de emergencia?</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Cuándo/cómo hacer preguntas: tenga en cuenta dónde ubicar el número de página en cada diapositiva para que los participantes tomen nota de las preguntas que formularán más adelante. </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Si tiene un teléfono celular con usted, asegúrese de apagarlo o ponerlo en silencio.</a:t>
            </a:r>
          </a:p>
          <a:p>
            <a:pPr marL="628650" lvl="1" indent="-171450">
              <a:buFont typeface="Arial" panose="020B0604020202020204" pitchFamily="34" charset="0"/>
              <a:buChar char="•"/>
            </a:pPr>
            <a:r>
              <a:rPr lang="es-419" sz="1200" kern="1200" dirty="0">
                <a:solidFill>
                  <a:schemeClr val="tx1"/>
                </a:solidFill>
                <a:effectLst/>
                <a:latin typeface="+mn-lt"/>
                <a:ea typeface="+mn-ea"/>
                <a:cs typeface="+mn-cs"/>
              </a:rPr>
              <a:t>¿Habrá un descanso?</a:t>
            </a:r>
          </a:p>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2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NOTA AL INSTRUCTOR: </a:t>
            </a:r>
            <a:r>
              <a:rPr lang="es-419"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Algunos temas de conversación para esta diapositiva son los siguientes:</a:t>
            </a:r>
          </a:p>
          <a:p>
            <a:pPr marL="0" marR="0">
              <a:lnSpc>
                <a:spcPct val="107000"/>
              </a:lnSpc>
              <a:spcBef>
                <a:spcPts val="0"/>
              </a:spcBef>
              <a:spcAft>
                <a:spcPts val="800"/>
              </a:spcAft>
            </a:pPr>
            <a:endParaRPr lang="es-419" sz="1200" i="0" dirty="0">
              <a:solidFill>
                <a:srgbClr val="000000"/>
              </a:solidFill>
              <a:effectLst/>
              <a:latin typeface="Calibri" panose="020F0502020204030204" pitchFamily="34" charset="0"/>
              <a:cs typeface="Calibri" panose="020F0502020204030204" pitchFamily="34" charset="0"/>
            </a:endParaRPr>
          </a:p>
          <a:p>
            <a:pPr marL="342900" marR="0" lvl="0" indent="-342900">
              <a:lnSpc>
                <a:spcPct val="115000"/>
              </a:lnSpc>
              <a:spcBef>
                <a:spcPts val="0"/>
              </a:spcBef>
              <a:spcAft>
                <a:spcPts val="0"/>
              </a:spcAft>
              <a:buFont typeface="Symbol" panose="05050102010706020507" pitchFamily="18" charset="2"/>
              <a:buChar char=""/>
            </a:pPr>
            <a:r>
              <a:rPr lang="es-419"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 pantalla de inicio ya tiene algunas aplicaciones, pero usted puede agregar otras que le gusten.</a:t>
            </a:r>
            <a:endParaRPr lang="es-419" sz="1200" i="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s-419"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 parte superior de la pantalla incluye una barra de estado que contiene información, como el porcentaje de batería, el wifi y la recepción celular.</a:t>
            </a:r>
            <a:endParaRPr lang="es-419" sz="1200" i="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lnSpc>
                <a:spcPct val="115000"/>
              </a:lnSpc>
              <a:spcBef>
                <a:spcPts val="0"/>
              </a:spcBef>
              <a:spcAft>
                <a:spcPts val="0"/>
              </a:spcAft>
              <a:buFont typeface="Symbol" panose="05050102010706020507" pitchFamily="18" charset="2"/>
              <a:buChar char=""/>
            </a:pPr>
            <a:r>
              <a:rPr lang="es-419" sz="12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Los botones de navegación se encuentran en la parte inferior.</a:t>
            </a:r>
          </a:p>
          <a:p>
            <a:pPr marL="342900" marR="0" lvl="0" indent="-342900">
              <a:lnSpc>
                <a:spcPct val="115000"/>
              </a:lnSpc>
              <a:spcBef>
                <a:spcPts val="0"/>
              </a:spcBef>
              <a:spcAft>
                <a:spcPts val="0"/>
              </a:spcAft>
              <a:buFont typeface="Symbol" panose="05050102010706020507" pitchFamily="18" charset="2"/>
              <a:buChar char=""/>
            </a:pPr>
            <a:r>
              <a:rPr lang="es-419" sz="1200" i="0" dirty="0">
                <a:solidFill>
                  <a:srgbClr val="000000"/>
                </a:solidFill>
                <a:effectLst/>
                <a:latin typeface="Calibri" panose="020F0502020204030204" pitchFamily="34" charset="0"/>
                <a:ea typeface="Calibri" panose="020F0502020204030204" pitchFamily="34" charset="0"/>
              </a:rPr>
              <a:t>Toque o deslice hacia arriba (dependiendo de su teléfono) para ir a la vista de las aplicaciones.</a:t>
            </a:r>
            <a:endParaRPr lang="es-419" i="0" dirty="0"/>
          </a:p>
          <a:p>
            <a:endParaRPr lang="es-419" i="1" dirty="0"/>
          </a:p>
          <a:p>
            <a:r>
              <a:rPr lang="es-419" i="0" dirty="0"/>
              <a:t>Señale lo siguiente a los participantes aquí y cuando sea necesario a lo largo del taller: Las pantallas y la </a:t>
            </a:r>
            <a:r>
              <a:rPr lang="es-419" sz="1800" i="0" dirty="0">
                <a:effectLst/>
                <a:latin typeface="Segoe UI" panose="020B0502040204020203" pitchFamily="34" charset="0"/>
              </a:rPr>
              <a:t>ubicación de los botones en esta presentación pueden tener un aspecto diferente al de su propio dispositivo, dependiendo del tipo de dispositivo Android y del operador que utilice.</a:t>
            </a:r>
            <a:endParaRPr lang="es-419" i="0" dirty="0"/>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s-419" dirty="0"/>
          </a:p>
        </p:txBody>
      </p:sp>
    </p:spTree>
    <p:extLst>
      <p:ext uri="{BB962C8B-B14F-4D97-AF65-F5344CB8AC3E}">
        <p14:creationId xmlns:p14="http://schemas.microsoft.com/office/powerpoint/2010/main" val="17059927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Las aplicaciones se encuentran en la pantalla de vista de las aplicaciones. Todos los dispositivos móviles Android tienen aplicaciones integradas para su comodidad.</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b="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NOTA AL INSTRUCTOR: </a:t>
            </a:r>
            <a:r>
              <a:rPr lang="es-419"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Pregunte a los alumnos: ¿Qué aplicaciones reconocen? ¿Qué aplicaciones han utilizado?</a:t>
            </a:r>
            <a:endParaRPr lang="es-419" sz="1800" b="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r>
              <a:rPr lang="es-419" sz="1800" dirty="0">
                <a:solidFill>
                  <a:srgbClr val="000000"/>
                </a:solidFill>
                <a:effectLst/>
                <a:latin typeface="Calibri" panose="020F0502020204030204" pitchFamily="34" charset="0"/>
                <a:ea typeface="Calibri" panose="020F0502020204030204" pitchFamily="34" charset="0"/>
              </a:rPr>
              <a:t>Los teléfonos Android vienen con estas aplicaciones básicas: teléfono, mensajes, correo electrónico, Internet, cámara, mapas, reloj, calendario y más.</a:t>
            </a: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s-419" dirty="0"/>
          </a:p>
        </p:txBody>
      </p:sp>
    </p:spTree>
    <p:extLst>
      <p:ext uri="{BB962C8B-B14F-4D97-AF65-F5344CB8AC3E}">
        <p14:creationId xmlns:p14="http://schemas.microsoft.com/office/powerpoint/2010/main" val="3063334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Si tiene un dispositivo móvil, haga una demostración del gesto táctil de tocar y, luego, de tocar y mantener presionado. Esto es solo para mostrar cómo tocar y cómo tocar y mantener presionado, no para mostrar realmente la pantalla. </a:t>
            </a:r>
            <a:endParaRPr lang="es-419" sz="180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b="1" kern="1200" dirty="0">
                <a:effectLst/>
                <a:latin typeface="Calibri" panose="020F0502020204030204" pitchFamily="34" charset="0"/>
                <a:ea typeface="MS PGothic" panose="020B0600070205080204" pitchFamily="34" charset="-128"/>
                <a:cs typeface="Calibri" panose="020F0502020204030204" pitchFamily="34" charset="0"/>
              </a:rPr>
              <a:t>Toque</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la pantalla con el dedo para activar un control, escribir en el teclado o seleccionar algo en la pantalla. Por ejemplo, puede tocar una aplicación para abrirla. Inténtelo. Vaya a la aplicación "Maps" (Mapas) en su teléfono y ábrala. (Para cerrar la aplicación, deslice hacia arriba desde la parte inferior de la pantalla. Hablaremos sobre el deslizamiento otra vez en un momento).</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b="1" kern="1200" dirty="0">
                <a:effectLst/>
                <a:latin typeface="Calibri" panose="020F0502020204030204" pitchFamily="34" charset="0"/>
                <a:ea typeface="MS PGothic" panose="020B0600070205080204" pitchFamily="34" charset="-128"/>
                <a:cs typeface="Calibri" panose="020F0502020204030204" pitchFamily="34" charset="0"/>
              </a:rPr>
              <a:t>Toque y mantenga presionado</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con el dedo para ver un menú de opciones. En este ejemplo, si toca y mantiene presionado el ícono de la aplicación de Merriam-Webster, se abrirá el menú. Inténtelo. Vaya a una aplicación de su teléfono y, luego, tóquela y manténgala presionada. ¿Observa que se abre un menú?</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s-419" dirty="0"/>
          </a:p>
        </p:txBody>
      </p:sp>
    </p:spTree>
    <p:extLst>
      <p:ext uri="{BB962C8B-B14F-4D97-AF65-F5344CB8AC3E}">
        <p14:creationId xmlns:p14="http://schemas.microsoft.com/office/powerpoint/2010/main" val="12889579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Si tiene un dispositivo móvil, haga una demostración del gesto táctil de deslizamiento. Esto es solo para mostrar cómo deslizar con el dedo, no para mostrar realmente la pantalla. </a:t>
            </a:r>
            <a:endParaRPr lang="es-419" sz="1800" i="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b="1" kern="1200" dirty="0">
                <a:effectLst/>
                <a:latin typeface="Calibri" panose="020F0502020204030204" pitchFamily="34" charset="0"/>
                <a:ea typeface="MS PGothic" panose="020B0600070205080204" pitchFamily="34" charset="-128"/>
                <a:cs typeface="Calibri" panose="020F0502020204030204" pitchFamily="34" charset="0"/>
              </a:rPr>
              <a:t>Deslizar hacia arriba o hacia abajo:</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En la página de inicio, puede deslizar hacia arriba desde la parte inferior de la pantalla. Esto lo llevará a la vista de las aplicaciones en su teléfono. Debe deslizar hacia arriba y hacia abajo para desplazarse por las aplicaciones y los sitios web. Si está en la página de inicio, intente lo siguiente: deslice hacia arriba desde la parte inferior de la pantalla para visualizar la vista de las aplicaciones.</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b="1" kern="1200" dirty="0">
                <a:effectLst/>
                <a:latin typeface="Calibri" panose="020F0502020204030204" pitchFamily="34" charset="0"/>
                <a:ea typeface="MS PGothic" panose="020B0600070205080204" pitchFamily="34" charset="-128"/>
                <a:cs typeface="Calibri" panose="020F0502020204030204" pitchFamily="34" charset="0"/>
              </a:rPr>
              <a:t>Deslizar hacia la izquierda o la derecha: </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Desde la vista de las aplicaciones, puede deslizar hacia la izquierda para ver más aplicaciones disponibles en su teléfono. En muchas aplicaciones y sitios web, puede deslizar hacia la izquierda o la derecha para desplazarse. Desde la vista de las aplicaciones, intente lo siguiente: deslice hacia la izquierda en la pantalla para ver la próxima página de aplicaciones.</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s-419" dirty="0"/>
          </a:p>
        </p:txBody>
      </p:sp>
    </p:spTree>
    <p:extLst>
      <p:ext uri="{BB962C8B-B14F-4D97-AF65-F5344CB8AC3E}">
        <p14:creationId xmlns:p14="http://schemas.microsoft.com/office/powerpoint/2010/main" val="557691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Dirija a los asistentes a la Actividad 1 en la página 1 de la Hoja de actividades. </a:t>
            </a:r>
          </a:p>
          <a:p>
            <a:endParaRPr lang="es-419" i="0" dirty="0"/>
          </a:p>
          <a:p>
            <a:pPr marL="0" marR="0" lvl="0" indent="0">
              <a:spcBef>
                <a:spcPts val="0"/>
              </a:spcBef>
              <a:spcAft>
                <a:spcPts val="0"/>
              </a:spcAft>
              <a:buFont typeface="+mj-lt"/>
              <a:buNone/>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s-419" dirty="0"/>
          </a:p>
        </p:txBody>
      </p:sp>
    </p:spTree>
    <p:extLst>
      <p:ext uri="{BB962C8B-B14F-4D97-AF65-F5344CB8AC3E}">
        <p14:creationId xmlns:p14="http://schemas.microsoft.com/office/powerpoint/2010/main" val="40303687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b="0" i="0" dirty="0">
                <a:solidFill>
                  <a:srgbClr val="00B0F0"/>
                </a:solidFill>
                <a:effectLst/>
                <a:latin typeface="ATT Aleck Sans" panose="020B0503020203020204" pitchFamily="34" charset="0"/>
                <a:ea typeface="Times New Roman" panose="02020603050405020304" pitchFamily="18" charset="0"/>
              </a:rPr>
              <a:t>Camine por el salón de clases y ayude a los alumnos con la actividad según sea necesario. Demuestre las funciones en un dispositivo o utilice las diapositivas 13 y 14 según sea necesario. Cuando los participantes hayan terminado la actividad, hable sobre cada elemento de la actividad y responda las preguntas según sea necesario.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0" dirty="0">
              <a:solidFill>
                <a:srgbClr val="00B0F0"/>
              </a:solidFill>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b="1" i="0" dirty="0">
                <a:solidFill>
                  <a:srgbClr val="00B0F0"/>
                </a:solidFill>
                <a:effectLst/>
                <a:latin typeface="ATT Aleck Sans" panose="020B0503020203020204" pitchFamily="34" charset="0"/>
                <a:ea typeface="Times New Roman" panose="02020603050405020304" pitchFamily="18" charset="0"/>
              </a:rPr>
              <a:t>Respuestas a las preguntas 4 y 5: </a:t>
            </a:r>
            <a:r>
              <a:rPr lang="es-419" sz="1800" i="0" dirty="0">
                <a:solidFill>
                  <a:srgbClr val="00B0F0"/>
                </a:solidFill>
                <a:effectLst/>
                <a:latin typeface="ATT Aleck Sans" panose="020B0503020203020204" pitchFamily="34" charset="0"/>
                <a:ea typeface="Times New Roman" panose="02020603050405020304" pitchFamily="18" charset="0"/>
              </a:rPr>
              <a:t>Para ver todas las aplicaciones, deslice hacia arriba desde la parte inferior de la pantalla. Para desplazarse por un sitio web, deslice hacia arriba (para desplazarse hacia abajo) y deslice hacia abajo (para desplazarse hacia arriba).</a:t>
            </a:r>
            <a:endParaRPr lang="es-419" sz="1800" i="0" dirty="0">
              <a:effectLst/>
              <a:latin typeface="Times New Roman" panose="02020603050405020304" pitchFamily="18" charset="0"/>
              <a:ea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s-419" dirty="0"/>
          </a:p>
        </p:txBody>
      </p:sp>
    </p:spTree>
    <p:extLst>
      <p:ext uri="{BB962C8B-B14F-4D97-AF65-F5344CB8AC3E}">
        <p14:creationId xmlns:p14="http://schemas.microsoft.com/office/powerpoint/2010/main" val="1048360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En esta sección, presentará siete de las aplicaciones más comunes en un teléfono inteligente Android. Anime a los participantes a utilizar sus propios teléfonos para seguirle y explorar las aplicaciones mientras usted hace la demostración. Tenga en cuenta que, si los alumnos tienen una tableta, podrán seguirle con todas las aplicaciones, excepto con la aplicación del teléfono.</a:t>
            </a:r>
          </a:p>
          <a:p>
            <a:pPr marL="0" marR="0">
              <a:spcBef>
                <a:spcPts val="0"/>
              </a:spcBef>
              <a:spcAft>
                <a:spcPts val="0"/>
              </a:spcAft>
            </a:pPr>
            <a:endParaRPr lang="es-419" sz="1800" i="0" dirty="0">
              <a:solidFill>
                <a:srgbClr val="00B0F0"/>
              </a:solidFill>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i="0" dirty="0">
                <a:solidFill>
                  <a:srgbClr val="00B0F0"/>
                </a:solidFill>
                <a:effectLst/>
                <a:latin typeface="ATT Aleck Sans" panose="020B0503020203020204" pitchFamily="34" charset="0"/>
                <a:ea typeface="Times New Roman" panose="02020603050405020304" pitchFamily="18" charset="0"/>
              </a:rPr>
              <a:t>Señale lo siguiente a los participantes: Sus pantallas y la ubicación de los botones pueden tener un aspecto diferente al del dispositivo que aparece en las diapositivas, dependiendo del tipo de dispositivo Android y del operador que utilice.</a:t>
            </a:r>
            <a:endParaRPr lang="es-419" sz="1800" i="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i="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Los teléfonos y tabletas ofrecen acceso a un número casi ilimitado de aplicaciones. Las aplicaciones son programas diseñados para ayudarle a realizar diferentes tareas.</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Cuando encienda su teléfono y quiera llegar a la pantalla de vista de las aplicaciones, deslice hacia arriba desde la parte inferior de la pantalla de inicio. Debería ver una pantalla similar a esta. </a:t>
            </a:r>
          </a:p>
          <a:p>
            <a:pPr marL="0" marR="0">
              <a:lnSpc>
                <a:spcPct val="107000"/>
              </a:lnSpc>
              <a:spcBef>
                <a:spcPts val="0"/>
              </a:spcBef>
              <a:spcAft>
                <a:spcPts val="800"/>
              </a:spcAft>
            </a:pP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r>
              <a:rPr lang="es-419" sz="1800" i="0" dirty="0">
                <a:solidFill>
                  <a:srgbClr val="000000"/>
                </a:solidFill>
                <a:effectLst/>
                <a:latin typeface="ATT Aleck Sans"/>
                <a:ea typeface="Times New Roman" panose="02020603050405020304" pitchFamily="18" charset="0"/>
                <a:cs typeface="ATT Aleck Sans"/>
              </a:rPr>
              <a:t>En esta sección del taller, presentaré y hablaré sobre algunas de las aplicaciones más comunes de los</a:t>
            </a:r>
            <a:r>
              <a:rPr lang="es-419" sz="1800" i="0" dirty="0">
                <a:solidFill>
                  <a:srgbClr val="000000"/>
                </a:solidFill>
                <a:latin typeface="ATT Aleck Sans"/>
                <a:ea typeface="Times New Roman" panose="02020603050405020304" pitchFamily="18" charset="0"/>
                <a:cs typeface="ATT Aleck Sans"/>
              </a:rPr>
              <a:t> dispositivos Android,</a:t>
            </a:r>
            <a:r>
              <a:rPr lang="es-419" sz="1800" i="0" dirty="0">
                <a:solidFill>
                  <a:srgbClr val="000000"/>
                </a:solidFill>
                <a:effectLst/>
                <a:latin typeface="ATT Aleck Sans"/>
                <a:ea typeface="Times New Roman" panose="02020603050405020304" pitchFamily="18" charset="0"/>
                <a:cs typeface="ATT Aleck Sans"/>
              </a:rPr>
              <a:t> que se muestran aquí en la pantalla. Sígame en su propio dispositivo y explore brevemente cada una de las aplicaciones.</a:t>
            </a:r>
            <a:endParaRPr lang="es-419" sz="1800" i="0" dirty="0">
              <a:effectLst/>
              <a:latin typeface="ATT Aleck Sans"/>
              <a:ea typeface="Times New Roman" panose="02020603050405020304" pitchFamily="18" charset="0"/>
              <a:cs typeface="ATT Aleck Sans"/>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s-419" dirty="0"/>
          </a:p>
        </p:txBody>
      </p:sp>
    </p:spTree>
    <p:extLst>
      <p:ext uri="{BB962C8B-B14F-4D97-AF65-F5344CB8AC3E}">
        <p14:creationId xmlns:p14="http://schemas.microsoft.com/office/powerpoint/2010/main" val="31040758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La aplicación "Phone" (Teléfono) le permite hacer y recibir llamadas. Para usarla, toque la aplicación para abrirla.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la aplicación "Phone" (Teléfono) y, luego, pulse "ENTER" (Intro) para que aparezca la imagen de dicha aplicación.</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Cuando se abra la aplicación, verá el teclado. También verá opciones para ir a otras pantallas, como la de llamadas recientes, contactos y lugares.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estos elementos en el menú de la parte inferior].</a:t>
            </a:r>
          </a:p>
          <a:p>
            <a:pPr marL="0" marR="0">
              <a:lnSpc>
                <a:spcPct val="107000"/>
              </a:lnSpc>
              <a:spcBef>
                <a:spcPts val="0"/>
              </a:spcBef>
              <a:spcAft>
                <a:spcPts val="800"/>
              </a:spcAft>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Hay dos formas principales de hacer una llamada. Puede tocar el ícono "Contacts" (Contactos) para seleccionar un nombre de los que aparecen en su aplicación de contactos, o bien, escribir un número en el teclado. Después de marcar un número, toque el botón verde del teléfono para iniciar la llamada.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Cuando esté listo para colgar, toque el botón rojo del teléfono para finalizar la llamada.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Para atender llamadas entrantes, toque "Answer" (Responder).</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s-419" dirty="0"/>
          </a:p>
        </p:txBody>
      </p:sp>
    </p:spTree>
    <p:extLst>
      <p:ext uri="{BB962C8B-B14F-4D97-AF65-F5344CB8AC3E}">
        <p14:creationId xmlns:p14="http://schemas.microsoft.com/office/powerpoint/2010/main" val="13007154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Si quiere enviar un mensaje de texto, usará la aplicación "Messages" (Mensajes). Para abrir la aplicación, tóquela en la pantalla de vista de las aplicaciones.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la aplicación "Messages" (Mensajes) y, luego, pulse "ENTER" (Intro) para que aparezca la imagen de dicha aplicación].</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Cuando abra la aplicación, verá sus conversaciones actuales.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Puede usar el cuadro de búsqueda para buscar todos sus mensajes de texto. Puede tocar el botón azul para comenzar una nueva conversación, o puede tocar una conversación actual para leer los mensajes nuevos y enviar una respuesta.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Señale estos elementos a medida que los menciona.</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Para crear una nueva conversación de mensajes de texto, toque el botón azul para iniciar una conversación. </a:t>
            </a: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Puede enviar un mensaje de texto a una persona escribiendo su número de teléfono móvil en el campo "To" (Para), o bien, si la persona está en sus contactos, puede empezar a escribir su nombre. Una vez que se muestre el nombre de la persona, tóquelo para seleccionarlo. Luego, escriba su mensaje y toque la flecha azul para enviarlo.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s-419" dirty="0"/>
          </a:p>
        </p:txBody>
      </p:sp>
    </p:spTree>
    <p:extLst>
      <p:ext uri="{BB962C8B-B14F-4D97-AF65-F5344CB8AC3E}">
        <p14:creationId xmlns:p14="http://schemas.microsoft.com/office/powerpoint/2010/main" val="4722683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Si desea leer o enviar un correo electrónico, toque la aplicación "Email" (Correo electrónico) desde la vista de las aplicaciones.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la aplicación "Email" (Correo electrónico) y, luego, pulse "ENTER" (Intro) para que aparezca la imagen de dicha aplicación.</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En el ejemplo que se muestra en la pantalla, esta persona (David) usó su cuenta de Google para configurar su correo electrónico en su dispositivo móvil. Cuando abra la aplicación "Email" (Correo electrónico) en su teléfono, verá la cuenta de Gmail que utilizó para configurar su teléfono. </a:t>
            </a:r>
          </a:p>
          <a:p>
            <a:pPr marL="0" marR="0">
              <a:lnSpc>
                <a:spcPct val="107000"/>
              </a:lnSpc>
              <a:spcBef>
                <a:spcPts val="0"/>
              </a:spcBef>
              <a:spcAft>
                <a:spcPts val="800"/>
              </a:spcAft>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Puede añadir más aplicaciones a su teléfono en la aplicación "Settings" (Configuración). No analizaremos estos pasos, pero es útil saber que puede añadir una cuenta de correo electrónico de casi cualquier proveedor de correo electrónico utilizando la aplicación "Settings" (Configuración).</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s-419" dirty="0"/>
          </a:p>
        </p:txBody>
      </p:sp>
    </p:spTree>
    <p:extLst>
      <p:ext uri="{BB962C8B-B14F-4D97-AF65-F5344CB8AC3E}">
        <p14:creationId xmlns:p14="http://schemas.microsoft.com/office/powerpoint/2010/main" val="4090840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800" dirty="0">
                <a:effectLst/>
                <a:latin typeface="ATT Aleck Sans" panose="020B0503020203020204" pitchFamily="34" charset="0"/>
                <a:ea typeface="Times New Roman" panose="02020603050405020304" pitchFamily="18" charset="0"/>
              </a:rPr>
              <a:t>En este taller, aprenderá sobre dispositivos móviles en general y sobre los dispositivos Android en particular. Trabajaremos en desarrollar las habilidades y la confianza para usar su dispositivo Android. Esto incluirá lo siguiente:</a:t>
            </a:r>
            <a:endParaRPr lang="es-419" sz="180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s-419" sz="1100" dirty="0">
                <a:effectLst/>
                <a:latin typeface="ATT Aleck Sans" panose="020B0503020203020204" pitchFamily="34" charset="0"/>
                <a:ea typeface="Times New Roman" panose="02020603050405020304" pitchFamily="18" charset="0"/>
              </a:rPr>
              <a:t>Una introducción a los dispositivos móviles</a:t>
            </a:r>
            <a:endParaRPr lang="es-419" sz="1200" dirty="0">
              <a:effectLst/>
              <a:latin typeface="Times New Roman" panose="02020603050405020304" pitchFamily="18" charset="0"/>
              <a:ea typeface="Times New Roman" panose="02020603050405020304" pitchFamily="18" charset="0"/>
            </a:endParaRPr>
          </a:p>
          <a:p>
            <a:pPr marL="342900" marR="0" lvl="0" indent="-342900">
              <a:spcBef>
                <a:spcPts val="0"/>
              </a:spcBef>
              <a:spcAft>
                <a:spcPts val="0"/>
              </a:spcAft>
              <a:buFont typeface="Symbol" panose="05050102010706020507" pitchFamily="18" charset="2"/>
              <a:buChar char=""/>
            </a:pPr>
            <a:r>
              <a:rPr lang="es-419" sz="1100" dirty="0">
                <a:effectLst/>
                <a:latin typeface="ATT Aleck Sans" panose="020B0503020203020204" pitchFamily="34" charset="0"/>
                <a:ea typeface="Times New Roman" panose="02020603050405020304" pitchFamily="18" charset="0"/>
              </a:rPr>
              <a:t>Desarrollo de habilidades, entre ellas...</a:t>
            </a:r>
            <a:endParaRPr lang="es-419"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s-419" sz="1100" dirty="0">
                <a:effectLst/>
                <a:latin typeface="ATT Aleck Sans" panose="020B0503020203020204" pitchFamily="34" charset="0"/>
                <a:ea typeface="Times New Roman" panose="02020603050405020304" pitchFamily="18" charset="0"/>
              </a:rPr>
              <a:t>Navegar en su dispositivo móvil</a:t>
            </a:r>
            <a:endParaRPr lang="es-419"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s-419" sz="1100" dirty="0">
                <a:effectLst/>
                <a:latin typeface="ATT Aleck Sans" panose="020B0503020203020204" pitchFamily="34" charset="0"/>
                <a:ea typeface="Times New Roman" panose="02020603050405020304" pitchFamily="18" charset="0"/>
              </a:rPr>
              <a:t>Aplicaciones comunes en los dispositivos móviles</a:t>
            </a:r>
            <a:endParaRPr lang="es-419"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s-419" sz="1100" dirty="0">
                <a:effectLst/>
                <a:latin typeface="ATT Aleck Sans" panose="020B0503020203020204" pitchFamily="34" charset="0"/>
                <a:ea typeface="Times New Roman" panose="02020603050405020304" pitchFamily="18" charset="0"/>
              </a:rPr>
              <a:t>Conectarse a una red wifi en su dispositivo</a:t>
            </a:r>
            <a:endParaRPr lang="es-419" sz="1200" dirty="0">
              <a:effectLst/>
              <a:latin typeface="Times New Roman" panose="02020603050405020304" pitchFamily="18" charset="0"/>
              <a:ea typeface="Times New Roman" panose="02020603050405020304" pitchFamily="18" charset="0"/>
            </a:endParaRPr>
          </a:p>
          <a:p>
            <a:pPr marL="742950" marR="0" lvl="1" indent="-285750">
              <a:spcBef>
                <a:spcPts val="0"/>
              </a:spcBef>
              <a:spcAft>
                <a:spcPts val="0"/>
              </a:spcAft>
              <a:buFont typeface="Courier New" panose="02070309020205020404" pitchFamily="49" charset="0"/>
              <a:buChar char="o"/>
            </a:pPr>
            <a:r>
              <a:rPr lang="es-419" sz="1100" dirty="0">
                <a:effectLst/>
                <a:latin typeface="ATT Aleck Sans" panose="020B0503020203020204" pitchFamily="34" charset="0"/>
                <a:ea typeface="Times New Roman" panose="02020603050405020304" pitchFamily="18" charset="0"/>
              </a:rPr>
              <a:t>Configuraciones útiles del dispositivo para la accesibilidad y la privacidad</a:t>
            </a:r>
            <a:endParaRPr lang="es-419"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100" dirty="0">
                <a:effectLst/>
                <a:latin typeface="ATT Aleck Sans" panose="020B0503020203020204" pitchFamily="34" charset="0"/>
                <a:ea typeface="Times New Roman" panose="02020603050405020304" pitchFamily="18" charset="0"/>
              </a:rPr>
              <a:t> </a:t>
            </a:r>
            <a:endParaRPr lang="es-419"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100" dirty="0">
                <a:effectLst/>
                <a:latin typeface="ATT Aleck Sans" panose="020B0503020203020204" pitchFamily="34" charset="0"/>
                <a:ea typeface="Times New Roman" panose="02020603050405020304" pitchFamily="18" charset="0"/>
              </a:rPr>
              <a:t>También aprenderá </a:t>
            </a:r>
            <a:r>
              <a:rPr lang="es-419" sz="1100" b="0" dirty="0">
                <a:effectLst/>
                <a:latin typeface="ATT Aleck Sans" panose="020B0503020203020204" pitchFamily="34" charset="0"/>
                <a:ea typeface="Times New Roman" panose="02020603050405020304" pitchFamily="18" charset="0"/>
              </a:rPr>
              <a:t>consejos y trucos </a:t>
            </a:r>
            <a:r>
              <a:rPr lang="es-419" sz="1100" dirty="0">
                <a:effectLst/>
                <a:latin typeface="ATT Aleck Sans" panose="020B0503020203020204" pitchFamily="34" charset="0"/>
                <a:ea typeface="Times New Roman" panose="02020603050405020304" pitchFamily="18" charset="0"/>
              </a:rPr>
              <a:t>para la seguridad de su dispositivo. Y tendrá oportunidades para practicar. </a:t>
            </a:r>
          </a:p>
          <a:p>
            <a:pPr marL="0" marR="0">
              <a:spcBef>
                <a:spcPts val="0"/>
              </a:spcBef>
              <a:spcAft>
                <a:spcPts val="0"/>
              </a:spcAft>
            </a:pPr>
            <a:endParaRPr lang="es-419" sz="1100" dirty="0">
              <a:effectLst/>
              <a:latin typeface="ATT Aleck Sans" panose="020B050302020302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100" i="1" dirty="0">
                <a:effectLst/>
                <a:latin typeface="ATT Aleck Sans" panose="020B0503020203020204" pitchFamily="34" charset="0"/>
                <a:ea typeface="Times New Roman" panose="02020603050405020304" pitchFamily="18" charset="0"/>
              </a:rPr>
              <a:t>NOTA AL INSTRUCTOR: </a:t>
            </a:r>
            <a:r>
              <a:rPr lang="es-419" sz="1100" i="0" dirty="0">
                <a:effectLst/>
                <a:latin typeface="ATT Aleck Sans" panose="020B0503020203020204" pitchFamily="34" charset="0"/>
                <a:ea typeface="Times New Roman" panose="02020603050405020304" pitchFamily="18" charset="0"/>
              </a:rPr>
              <a:t>Recuerde a los participantes lo siguiente: </a:t>
            </a:r>
            <a:r>
              <a:rPr lang="es-419" sz="1200" i="0" dirty="0">
                <a:effectLst/>
                <a:latin typeface="ATT Aleck Sans" panose="020B0503020203020204" pitchFamily="34" charset="0"/>
                <a:ea typeface="Times New Roman" panose="02020603050405020304" pitchFamily="18" charset="0"/>
              </a:rPr>
              <a:t>Este taller es específico para los dispositivos móviles Android y el sistema operativo Android. Si está interesado en otro sistema operativo, visite https://www.digitallearn.org o considere la posibilidad de inscribirse en otro taller ofrecido.</a:t>
            </a:r>
            <a:endParaRPr lang="es-419" sz="1200" i="0" dirty="0">
              <a:effectLst/>
              <a:latin typeface="Times New Roman" panose="02020603050405020304" pitchFamily="18" charset="0"/>
              <a:ea typeface="Times New Roman" panose="02020603050405020304" pitchFamily="18" charset="0"/>
            </a:endParaRPr>
          </a:p>
          <a:p>
            <a:pPr marL="0" marR="0">
              <a:spcBef>
                <a:spcPts val="0"/>
              </a:spcBef>
              <a:spcAft>
                <a:spcPts val="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r>
              <a:rPr lang="es-419" sz="1800" dirty="0">
                <a:effectLst/>
                <a:latin typeface="ATT Aleck Sans" panose="020B0503020203020204" pitchFamily="34" charset="0"/>
                <a:ea typeface="Calibri" panose="020F0502020204030204" pitchFamily="34" charset="0"/>
              </a:rPr>
              <a:t>¡Empecemos!</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s-419"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Cuando quiera hacer una búsqueda en la web desde su teléfono, toque el ícono de Internet para iniciar un explorador web. Esta aplicación funciona como un explorador web en una computadora.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la aplicación "Internet" y, luego, pulse "ENTER" (Intro) para que aparezca la imagen de dicha aplicación.</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En este ejemplo, podemos ver la página de inicio de la Biblioteca Pública de Chicago. Puede hacer búsquedas en Internet o visitar un sitio web usando la barra de direcciones en la parte superior.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la barra de dirección].</a:t>
            </a: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Una vez que tenga una página web en el explorador, puede deslizar hacia arriba para desplazarse hacia abajo por la página.</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s-419" dirty="0"/>
          </a:p>
        </p:txBody>
      </p:sp>
    </p:spTree>
    <p:extLst>
      <p:ext uri="{BB962C8B-B14F-4D97-AF65-F5344CB8AC3E}">
        <p14:creationId xmlns:p14="http://schemas.microsoft.com/office/powerpoint/2010/main" val="19477073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Cuando desee tomar una fotografía o grabar un video, toque el ícono de la cámara para iniciar la aplicación "Camera" (Cámara).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la aplicación "Camera" (Cámara) y, luego, pulse "ENTER" (Intro) para que aparezca la imagen de dicha aplicación].</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Puede usar estos botones para cambiar entre los modos de la cámara: fotografía y video.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estos elementos a medida que los menciona].</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Este menú de la parte superior le permite cambiar la configuración de la cámara, encender o apagar el flash, establecer la hora, cambiar la relación del aspecto o agregar un filtro.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estos elementos a medida que los menciona].</a:t>
            </a: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t>
            </a: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Para tomar una fotografía o grabar un video, toque este botón.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el botón].</a:t>
            </a: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Después de tomar la fotografía, tiene la opción de indicar que le gusta la imagen, editarla, compartirla o eliminarla.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estos elementos a medida que los menciona].</a:t>
            </a:r>
          </a:p>
          <a:p>
            <a:pPr marL="0" marR="0">
              <a:lnSpc>
                <a:spcPct val="107000"/>
              </a:lnSpc>
              <a:spcBef>
                <a:spcPts val="0"/>
              </a:spcBef>
              <a:spcAft>
                <a:spcPts val="800"/>
              </a:spcAft>
            </a:pP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kern="1200" dirty="0">
                <a:solidFill>
                  <a:schemeClr val="tx1"/>
                </a:solidFill>
                <a:effectLst/>
                <a:latin typeface="+mn-lt"/>
                <a:ea typeface="+mn-ea"/>
                <a:cs typeface="+mn-cs"/>
              </a:rPr>
              <a:t>Pulse "ENTER" (Intro) otra vez</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Si desea compartir la fotografía o el video por correo electrónico, mensaje de texto u otra plataforma para compartir (como las redes sociales), toque el ícono "Share" (Compartir).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s-419" dirty="0"/>
          </a:p>
        </p:txBody>
      </p:sp>
    </p:spTree>
    <p:extLst>
      <p:ext uri="{BB962C8B-B14F-4D97-AF65-F5344CB8AC3E}">
        <p14:creationId xmlns:p14="http://schemas.microsoft.com/office/powerpoint/2010/main" val="2027453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Cuando desee encontrar una dirección u obtener indicaciones, toque el ícono "Maps" (Mapas) para iniciar dicha aplicación. Como puede ver en este ejemplo, los dispositivos Android vienen con la aplicación Google Maps previamente instalada.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la aplicación "Maps" (Mapas) y, luego, pulse "ENTER" (Intro) para que aparezca la imagen de dicha aplicación].</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i="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Para hacer una búsqueda, introduzca la ubicación en el cuadro “Search here” (Buscar aquí).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Una vez que aparezca la ubicación en la pantalla, haga clic en "Directions" (Indicaciones) para obtener indicaciones hacia la ubicación. </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Desde allí, puede seleccionar las indicaciones para conducir, usar el transporte público, caminar y más.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estos elementos a medida que los menciona].</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Para obtener indicaciones en vivo similares a un GPS, debe tener un plan de datos y estar conectado a una red celular o de wifi. Es posible que también deba darle permiso a la aplicación para que esta vea su ubicación, o puede agregar la ubicación manualmente.</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s-419" dirty="0"/>
          </a:p>
        </p:txBody>
      </p:sp>
    </p:spTree>
    <p:extLst>
      <p:ext uri="{BB962C8B-B14F-4D97-AF65-F5344CB8AC3E}">
        <p14:creationId xmlns:p14="http://schemas.microsoft.com/office/powerpoint/2010/main" val="28049629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b="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NOTA AL INSTRUCTOR: </a:t>
            </a:r>
            <a:r>
              <a:rPr lang="es-419" sz="1800"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Pregunte a los alumnos: ¿qué otras aplicaciones podrían interesarles? Pregúnteles qué aplicaciones populares es probable que conozcan en estas categorías populares, u otras que se les ocurran por su cuenta (por ejemplo, Spotify o Pandora para la música, Netflix o Hulu para la transmisión de vídeo, etc.).</a:t>
            </a:r>
            <a:endParaRPr lang="es-419" sz="1800" b="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s-419" dirty="0"/>
          </a:p>
        </p:txBody>
      </p:sp>
    </p:spTree>
    <p:extLst>
      <p:ext uri="{BB962C8B-B14F-4D97-AF65-F5344CB8AC3E}">
        <p14:creationId xmlns:p14="http://schemas.microsoft.com/office/powerpoint/2010/main" val="21860681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Para agregar aplicaciones en cualquier dispositivo compatible con Android, toque el ícono de Play Store ubicado en la pantalla de vista de las aplicaciones.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la aplicación Play Store y, luego, haga clic en "ENTER" (Intro) para que aparezca la imagen de dicha aplicación].</a:t>
            </a: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Desde Play Store, puede navegar por las aplicaciones destacadas, consultar categorías o buscar una aplicación por nombre.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estos elementos a medida que los menciona].</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Times New Roman" panose="02020603050405020304" pitchFamily="18" charset="0"/>
              </a:rPr>
              <a:t>Aquí podemos ver los resultados de la búsqueda de una aplicación de diccionario. Echemos un vistazo a la primera aplicación que aparece en la lista.</a:t>
            </a: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Si una aplicación tiene el botón "Install" (Instalar) en lugar de un precio, como en este ejemplo, significa que la aplicación es gratuita. Si ve el botón "Open" (Abrir) en su lugar, significa que la aplicación ya está instalada en su dispositivo. Desde esta página, puede obtener más información sobre la aplicación, incluidas las imágenes de vista previa y las opiniones de los clientes.</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Para instalar la aplicación, pulse el botón "Install" (Instalar). Una vez que se descargue la aplicación, aparecerá en la pantalla de vista de las aplicaciones. Si la aplicación no es gratuita, es posible que deba autorizar la compra ingresando la contraseña de su cuenta de correo electrónico o haciendo la verificación con su reconocimiento facial o huella digital.</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effectLst/>
                <a:latin typeface="Calibri" panose="020F0502020204030204" pitchFamily="34" charset="0"/>
                <a:ea typeface="Calibri" panose="020F0502020204030204" pitchFamily="34" charset="0"/>
                <a:cs typeface="Times New Roman" panose="02020603050405020304" pitchFamily="18" charset="0"/>
              </a:rPr>
              <a:t>Para eliminar una aplicación, toque y mantenga presionada la aplicación. Aparecerá un menú desde el que podrá desinstalar la aplicación.</a:t>
            </a:r>
          </a:p>
          <a:p>
            <a:pPr marL="0" marR="0" lvl="0" indent="0" algn="l" defTabSz="914400" rtl="0" eaLnBrk="1" fontAlgn="auto" latinLnBrk="0" hangingPunct="1">
              <a:lnSpc>
                <a:spcPct val="107000"/>
              </a:lnSpc>
              <a:spcBef>
                <a:spcPts val="0"/>
              </a:spcBef>
              <a:spcAft>
                <a:spcPts val="80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s-419" dirty="0"/>
          </a:p>
        </p:txBody>
      </p:sp>
    </p:spTree>
    <p:extLst>
      <p:ext uri="{BB962C8B-B14F-4D97-AF65-F5344CB8AC3E}">
        <p14:creationId xmlns:p14="http://schemas.microsoft.com/office/powerpoint/2010/main" val="29395388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Dirija a los asistentes a la Actividad 2 en la página 2 de la Hoja de actividades. </a:t>
            </a:r>
          </a:p>
          <a:p>
            <a:endParaRPr lang="es-419" dirty="0"/>
          </a:p>
          <a:p>
            <a:pPr marL="0" marR="0" lvl="0" indent="0">
              <a:spcBef>
                <a:spcPts val="0"/>
              </a:spcBef>
              <a:spcAft>
                <a:spcPts val="0"/>
              </a:spcAft>
              <a:buFont typeface="+mj-lt"/>
              <a:buNone/>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s-419" dirty="0"/>
          </a:p>
        </p:txBody>
      </p:sp>
    </p:spTree>
    <p:extLst>
      <p:ext uri="{BB962C8B-B14F-4D97-AF65-F5344CB8AC3E}">
        <p14:creationId xmlns:p14="http://schemas.microsoft.com/office/powerpoint/2010/main" val="41229241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Formule las primeras seis preguntas a los alumnos para que digan las respuestas en voz alta. Anímelos a tocar cada una de las aplicaciones para abrirlas. Considere la posibilidad de pedirle a un alumno que le muestre su pantalla para poder comprobar que lo están siguiendo y que son capaces de abrir las aplicaciones correctas. </a:t>
            </a:r>
            <a:r>
              <a:rPr lang="es-419" sz="1800" i="0" dirty="0">
                <a:effectLst/>
                <a:latin typeface="Segoe UI" panose="020B0502040204020203" pitchFamily="34" charset="0"/>
              </a:rPr>
              <a:t>Anime a los alumnos que no tienen un dispositivo a responder utilizando la imagen de la Hoja de actividades. </a:t>
            </a:r>
            <a:endParaRPr lang="es-419" i="0" dirty="0"/>
          </a:p>
          <a:p>
            <a:endParaRPr lang="es-419" dirty="0"/>
          </a:p>
          <a:p>
            <a:pPr marL="0" marR="0">
              <a:spcBef>
                <a:spcPts val="0"/>
              </a:spcBef>
              <a:spcAft>
                <a:spcPts val="0"/>
              </a:spcAft>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¿Qué aplicación utiliza para:</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Enviar un correo electrónico? ________________________</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Realizar una búsqueda en Internet?  ______________________</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Enviar un mensaje de texto?  __________________________</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Grabar un video?  _______________________</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Arial" panose="020B0604020202020204" pitchFamily="34" charset="0"/>
              <a:buChar cha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Hacer una llamada telefónica?  ____________________</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dirty="0"/>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¿Cómo regresa a la vista de las aplicaciones cuando tiene una aplicación abierta?</a:t>
            </a:r>
            <a:r>
              <a:rPr lang="es-419" sz="1200" dirty="0">
                <a:effectLst/>
                <a:latin typeface="Calibri" panose="020F0502020204030204" pitchFamily="34" charset="0"/>
                <a:ea typeface="Calibri" panose="020F0502020204030204" pitchFamily="34" charset="0"/>
                <a:cs typeface="Times New Roman" panose="02020603050405020304" pitchFamily="18" charset="0"/>
              </a:rPr>
              <a:t> _________________________</a:t>
            </a:r>
          </a:p>
          <a:p>
            <a:endParaRPr lang="es-419" dirty="0"/>
          </a:p>
          <a:p>
            <a:r>
              <a:rPr lang="es-419" sz="1200" dirty="0">
                <a:latin typeface="ATT Aleck Sans" panose="020B0503020203020204" pitchFamily="34" charset="0"/>
                <a:cs typeface="ATT Aleck Sans" panose="020B0503020203020204" pitchFamily="34" charset="0"/>
              </a:rPr>
              <a:t>Abra la aplicación de la cámara y tome una fotografía. Muéstrele al instructor la fotografía que tomó. </a:t>
            </a:r>
          </a:p>
          <a:p>
            <a:endParaRPr lang="es-419" sz="1200" dirty="0">
              <a:latin typeface="ATT Aleck Sans" panose="020B0503020203020204" pitchFamily="34" charset="0"/>
              <a:cs typeface="ATT Aleck Sans" panose="020B0503020203020204" pitchFamily="34" charset="0"/>
            </a:endParaRPr>
          </a:p>
          <a:p>
            <a:r>
              <a:rPr lang="es-419" sz="1200" dirty="0">
                <a:latin typeface="ATT Aleck Sans" panose="020B0503020203020204" pitchFamily="34" charset="0"/>
                <a:cs typeface="ATT Aleck Sans" panose="020B0503020203020204" pitchFamily="34" charset="0"/>
              </a:rPr>
              <a:t>Abra el explorador y busque el sitio web PLA Digital Learn en </a:t>
            </a:r>
            <a:r>
              <a:rPr lang="es-419" sz="1200" dirty="0">
                <a:latin typeface="ATT Aleck Sans" panose="020B0503020203020204" pitchFamily="34" charset="0"/>
                <a:ea typeface="+mn-lt"/>
                <a:cs typeface="ATT Aleck Sans" panose="020B0503020203020204" pitchFamily="34" charset="0"/>
              </a:rPr>
              <a:t>https://www.digitallearn.org/ Desplácese hasta el enlace sobre la buena crianza digital. Toque el enlace y muéstrele al instructor su pantalla. </a:t>
            </a:r>
          </a:p>
          <a:p>
            <a:endParaRPr lang="es-419" i="1" dirty="0">
              <a:cs typeface="Calibri"/>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s-419" dirty="0"/>
          </a:p>
        </p:txBody>
      </p:sp>
    </p:spTree>
    <p:extLst>
      <p:ext uri="{BB962C8B-B14F-4D97-AF65-F5344CB8AC3E}">
        <p14:creationId xmlns:p14="http://schemas.microsoft.com/office/powerpoint/2010/main" val="197063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Los dispositivos móviles deben estar conectados a una red celular o inalámbrica para acceder a Internet y hacer llamadas. Para conectar su teléfono a una red celular, debe tener un plan de servicio con un proveedor de servicios de telefonía móvil. Si tiene un plan de telefonía móvil, su teléfono se conectará a la red automáticamente en todos los lugares donde su plan de telefonía móvil tenga cobertura. Sabrá que está conectado a la red celular cuando vea un símbolo de señal de teléfono celular para mostrar la fuerza de la conexión. El número de barras de la conexión celular le permite saber qué tan fuerte es la señal.</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Otra forma en que puede conectar su teléfono o tableta a Internet es conectarse a una red wifi. Todos los teléfonos inteligentes y las tabletas pueden conectarse a Internet mediante wifi.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Muchos negocios, bibliotecas y otros lugares públicos ofrecen una conexión wifi gratis. Puede usar estas redes públicas de wifi mientras visita dichos lugares. A veces, es posible que se requiera una contraseña para acceder a la red. </a:t>
            </a:r>
          </a:p>
          <a:p>
            <a:pPr marL="0" marR="0">
              <a:lnSpc>
                <a:spcPct val="107000"/>
              </a:lnSpc>
              <a:spcBef>
                <a:spcPts val="0"/>
              </a:spcBef>
              <a:spcAft>
                <a:spcPts val="800"/>
              </a:spcAft>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Si desea conectar su teléfono Android a una red wifi en su hogar, deberá registrarse con un proveedor de servicios de Internet (ISP).</a:t>
            </a:r>
            <a:r>
              <a:rPr lang="es-419" sz="1800" dirty="0">
                <a:effectLst/>
                <a:latin typeface="Calibri" panose="020F0502020204030204" pitchFamily="34" charset="0"/>
                <a:ea typeface="Calibri" panose="020F0502020204030204" pitchFamily="34" charset="0"/>
                <a:cs typeface="Times New Roman" panose="02020603050405020304" pitchFamily="18" charset="0"/>
              </a:rPr>
              <a:t> </a:t>
            </a: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s-419" dirty="0"/>
          </a:p>
        </p:txBody>
      </p:sp>
    </p:spTree>
    <p:extLst>
      <p:ext uri="{BB962C8B-B14F-4D97-AF65-F5344CB8AC3E}">
        <p14:creationId xmlns:p14="http://schemas.microsoft.com/office/powerpoint/2010/main" val="36075537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Edite esta diapositiva para añadir un cuadro de texto con la información de la red wifi de su ubicación para que los alumnos se conecten a ella. </a:t>
            </a:r>
          </a:p>
          <a:p>
            <a:pPr marL="0" marR="0">
              <a:lnSpc>
                <a:spcPct val="107000"/>
              </a:lnSpc>
              <a:spcBef>
                <a:spcPts val="0"/>
              </a:spcBef>
              <a:spcAft>
                <a:spcPts val="800"/>
              </a:spcAft>
            </a:pPr>
            <a:endParaRPr lang="es-419" sz="12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Si desea conectarse a una red wifi, pulse "Settings" (Configuración) en la pantalla de vista de las aplicaciones. [</a:t>
            </a:r>
            <a:r>
              <a:rPr lang="es-419" sz="12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200" i="0" kern="1200" dirty="0">
                <a:effectLst/>
                <a:latin typeface="Calibri" panose="020F0502020204030204" pitchFamily="34" charset="0"/>
                <a:ea typeface="MS PGothic" panose="020B0600070205080204" pitchFamily="34" charset="-128"/>
                <a:cs typeface="Calibri" panose="020F0502020204030204" pitchFamily="34" charset="0"/>
              </a:rPr>
              <a:t>Señale la aplicación "Settings" (Configuración) y, luego, pulse "ENTER" (Intro) para que aparezca la imagen de dicha aplicación].</a:t>
            </a:r>
            <a:endParaRPr lang="es-419" sz="12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2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Luego, toque "Connections" (Conexiones).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"Connections" (Conexiones) en la imagen].</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Verá una lista de redes wifi cercanas. Las redes con un ícono de candado requieren una contraseña. Las redes que no tienen un ícono de candado son públicas y no requieren una contraseña. Algunas redes públicas pueden pedirle que acepte un acuerdo antes de permitirle conectar su dispositivo.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Una vez que esté conectado a la red wifi, verá el ícono de wifi en la barra de estado en la parte superior de su dispositivo.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Señale el ícono de wifi en la barra de estado].</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s-419" dirty="0"/>
          </a:p>
        </p:txBody>
      </p:sp>
    </p:spTree>
    <p:extLst>
      <p:ext uri="{BB962C8B-B14F-4D97-AF65-F5344CB8AC3E}">
        <p14:creationId xmlns:p14="http://schemas.microsoft.com/office/powerpoint/2010/main" val="402971127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Para mantener su información segura cuando se conecta a wifi, siga estos consejos de seguridad para redes wifi.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Asegúrese de que la red pública es confiable antes de conectarse a ella. ¿Sabe quién configuró la red?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endPar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nSpc>
                <a:spcPct val="115000"/>
              </a:lnSpc>
              <a:spcBef>
                <a:spcPts val="0"/>
              </a:spcBef>
              <a:spcAft>
                <a:spcPts val="0"/>
              </a:spcAft>
              <a:buFont typeface="Symbol" panose="05050102010706020507" pitchFamily="18" charset="2"/>
              <a:buNone/>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a:t>
            </a:r>
            <a:r>
              <a:rPr lang="es-419" sz="1800" kern="1200" dirty="0">
                <a:effectLst/>
                <a:latin typeface="Calibri" panose="020F0502020204030204" pitchFamily="34" charset="0"/>
                <a:ea typeface="MS PGothic" panose="020B0600070205080204" pitchFamily="34" charset="-128"/>
              </a:rPr>
              <a:t>aga lo posible por no enviar información privada a través de redes wifi públicas. </a:t>
            </a:r>
          </a:p>
          <a:p>
            <a:pPr marL="0" marR="0" lvl="0" indent="0">
              <a:lnSpc>
                <a:spcPct val="115000"/>
              </a:lnSpc>
              <a:spcBef>
                <a:spcPts val="0"/>
              </a:spcBef>
              <a:spcAft>
                <a:spcPts val="0"/>
              </a:spcAft>
              <a:buFont typeface="Symbol" panose="05050102010706020507" pitchFamily="18" charset="2"/>
              <a:buNone/>
            </a:pPr>
            <a:endPar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nSpc>
                <a:spcPct val="115000"/>
              </a:lnSpc>
              <a:spcBef>
                <a:spcPts val="0"/>
              </a:spcBef>
              <a:spcAft>
                <a:spcPts val="0"/>
              </a:spcAft>
              <a:buFont typeface="Symbol" panose="05050102010706020507" pitchFamily="18" charset="2"/>
              <a:buNone/>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Si envía información personal, asegúrese de que el sitio web sea seguro y comience con </a:t>
            </a: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https. </a:t>
            </a:r>
            <a:endParaRPr lang="es-419" sz="18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endPar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nSpc>
                <a:spcPct val="115000"/>
              </a:lnSpc>
              <a:spcBef>
                <a:spcPts val="0"/>
              </a:spcBef>
              <a:spcAft>
                <a:spcPts val="0"/>
              </a:spcAft>
              <a:buFont typeface="Symbol" panose="05050102010706020507" pitchFamily="18" charset="2"/>
              <a:buNone/>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Configure una contraseña para su red doméstica para evitar que los intrusos accedan a ella.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b="0" dirty="0"/>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s-419" dirty="0"/>
          </a:p>
        </p:txBody>
      </p:sp>
    </p:spTree>
    <p:extLst>
      <p:ext uri="{BB962C8B-B14F-4D97-AF65-F5344CB8AC3E}">
        <p14:creationId xmlns:p14="http://schemas.microsoft.com/office/powerpoint/2010/main" val="1366857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Pida a los alumnos que respondan la pregunta que aparece en la diapositiva. Dirija un breve debate sobre los motivos por los que están asistiendo al taller. Algunas posibilidades pueden ser que tienen un dispositivo Android y quieren aprender más sobre este o que están considerando adquirir un dispositivo Android.</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s-419" dirty="0"/>
          </a:p>
        </p:txBody>
      </p:sp>
    </p:spTree>
    <p:extLst>
      <p:ext uri="{BB962C8B-B14F-4D97-AF65-F5344CB8AC3E}">
        <p14:creationId xmlns:p14="http://schemas.microsoft.com/office/powerpoint/2010/main" val="176962287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Dirija a los asistentes a la Actividad 3 en la página 3 de la Hoja de actividades. </a:t>
            </a:r>
          </a:p>
          <a:p>
            <a:endParaRPr lang="es-419" dirty="0"/>
          </a:p>
          <a:p>
            <a:pPr marL="0" marR="0" lvl="0" indent="0">
              <a:spcBef>
                <a:spcPts val="0"/>
              </a:spcBef>
              <a:spcAft>
                <a:spcPts val="0"/>
              </a:spcAft>
              <a:buFont typeface="+mj-lt"/>
              <a:buNone/>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s-419" dirty="0"/>
          </a:p>
        </p:txBody>
      </p:sp>
    </p:spTree>
    <p:extLst>
      <p:ext uri="{BB962C8B-B14F-4D97-AF65-F5344CB8AC3E}">
        <p14:creationId xmlns:p14="http://schemas.microsoft.com/office/powerpoint/2010/main" val="40019227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Compruebe las opciones de redes wifi públicas y seguras utilizando su propio dispositivo. Utilice esta información para analizar las respuestas de los alumnos sobre cuáles son seguras y cuáles son públicas.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0" dirty="0">
              <a:solidFill>
                <a:srgbClr val="00B0F0"/>
              </a:solidFill>
              <a:effectLst/>
              <a:latin typeface="ATT Aleck Sans" panose="020B0503020203020204" pitchFamily="34" charset="0"/>
              <a:ea typeface="Times New Roman" panose="02020603050405020304" pitchFamily="18" charset="0"/>
            </a:endParaRPr>
          </a:p>
          <a:p>
            <a:pPr marL="0" marR="0">
              <a:lnSpc>
                <a:spcPct val="107000"/>
              </a:lnSpc>
              <a:spcBef>
                <a:spcPts val="0"/>
              </a:spcBef>
              <a:spcAft>
                <a:spcPts val="800"/>
              </a:spcAft>
            </a:pPr>
            <a:r>
              <a:rPr lang="es-419" sz="1800" i="0" dirty="0">
                <a:effectLst/>
                <a:latin typeface="Calibri" panose="020F0502020204030204" pitchFamily="34" charset="0"/>
                <a:ea typeface="Calibri" panose="020F0502020204030204" pitchFamily="34" charset="0"/>
                <a:cs typeface="Times New Roman" panose="02020603050405020304" pitchFamily="18" charset="0"/>
              </a:rPr>
              <a:t>Si un participante no tiene un dispositivo propio, puede utilizar la imagen que aparece en la Hoja de actividades para escribir una red pública y segura.</a:t>
            </a:r>
          </a:p>
          <a:p>
            <a:pPr marL="0" marR="0">
              <a:lnSpc>
                <a:spcPct val="107000"/>
              </a:lnSpc>
              <a:spcBef>
                <a:spcPts val="0"/>
              </a:spcBef>
              <a:spcAft>
                <a:spcPts val="800"/>
              </a:spcAft>
            </a:pP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i="1"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1" dirty="0">
              <a:effectLst/>
              <a:latin typeface="Times New Roman" panose="02020603050405020304" pitchFamily="18" charset="0"/>
              <a:ea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s-419" dirty="0"/>
          </a:p>
        </p:txBody>
      </p:sp>
    </p:spTree>
    <p:extLst>
      <p:ext uri="{BB962C8B-B14F-4D97-AF65-F5344CB8AC3E}">
        <p14:creationId xmlns:p14="http://schemas.microsoft.com/office/powerpoint/2010/main" val="32592399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Genere una conversación a partir de las preguntas sobre la situación de utilizar una red wifi en una cafetería. </a:t>
            </a:r>
          </a:p>
          <a:p>
            <a:pPr marL="0" marR="0">
              <a:lnSpc>
                <a:spcPct val="107000"/>
              </a:lnSpc>
              <a:spcBef>
                <a:spcPts val="0"/>
              </a:spcBef>
              <a:spcAft>
                <a:spcPts val="800"/>
              </a:spcAft>
            </a:pPr>
            <a:endParaRPr lang="es-419" sz="1800" i="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Usted está relajado en una cafetería. Desea conectarse a una red wifi y hacer algunas tareas personales en su teléfono inteligente. En su teléfono, ve una lista de redes wifi. ¿A cuál de ellas se conectaría? ¿Por qué o por qué no? </a:t>
            </a:r>
          </a:p>
          <a:p>
            <a:pPr marL="0" marR="0">
              <a:lnSpc>
                <a:spcPct val="107000"/>
              </a:lnSpc>
              <a:spcBef>
                <a:spcPts val="0"/>
              </a:spcBef>
              <a:spcAft>
                <a:spcPts val="800"/>
              </a:spcAft>
            </a:pPr>
            <a:r>
              <a:rPr lang="es-419" sz="1800" b="1" i="0" kern="1200" dirty="0">
                <a:effectLst/>
                <a:latin typeface="Calibri" panose="020F0502020204030204" pitchFamily="34" charset="0"/>
                <a:ea typeface="MS PGothic" panose="020B0600070205080204" pitchFamily="34" charset="-128"/>
                <a:cs typeface="Calibri" panose="020F0502020204030204" pitchFamily="34" charset="0"/>
              </a:rPr>
              <a:t>Respuesta: </a:t>
            </a:r>
            <a:r>
              <a:rPr lang="es-419" sz="1800" b="0" i="0" kern="1200" dirty="0">
                <a:effectLst/>
                <a:latin typeface="Calibri" panose="020F0502020204030204" pitchFamily="34" charset="0"/>
                <a:ea typeface="MS PGothic" panose="020B0600070205080204" pitchFamily="34" charset="-128"/>
                <a:cs typeface="Calibri" panose="020F0502020204030204" pitchFamily="34" charset="0"/>
              </a:rPr>
              <a:t>Querrían utilizar el wifi público porque es gratuito, pero deberían tener cuidado con las tareas personales que realizan.  </a:t>
            </a:r>
          </a:p>
          <a:p>
            <a:pPr marL="0" marR="0">
              <a:lnSpc>
                <a:spcPct val="107000"/>
              </a:lnSpc>
              <a:spcBef>
                <a:spcPts val="0"/>
              </a:spcBef>
              <a:spcAft>
                <a:spcPts val="800"/>
              </a:spcAft>
            </a:pPr>
            <a:endParaRPr lang="es-419" sz="1800" i="1"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Usted desea hacer operaciones en la banca en línea en la cafetería. ¿Es una buena idea hacerlas en la red wifi a la que está conectado? ¿Por qué o por qué no? </a:t>
            </a: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b="1" i="0" kern="1200" dirty="0">
                <a:effectLst/>
                <a:latin typeface="Calibri" panose="020F0502020204030204" pitchFamily="34" charset="0"/>
                <a:ea typeface="MS PGothic" panose="020B0600070205080204" pitchFamily="34" charset="-128"/>
                <a:cs typeface="Calibri" panose="020F0502020204030204" pitchFamily="34" charset="0"/>
              </a:rPr>
              <a:t>Respuesta: </a:t>
            </a:r>
            <a:r>
              <a:rPr lang="es-419" sz="1800" b="0" i="0" kern="1200" dirty="0">
                <a:effectLst/>
                <a:latin typeface="Calibri" panose="020F0502020204030204" pitchFamily="34" charset="0"/>
                <a:ea typeface="MS PGothic" panose="020B0600070205080204" pitchFamily="34" charset="-128"/>
                <a:cs typeface="Calibri" panose="020F0502020204030204" pitchFamily="34" charset="0"/>
              </a:rPr>
              <a:t>Es una mala idea hacer operaciones bancarias en una red pública. Es mejor esperar para realizar operaciones bancarias en una red privada en la que conozca y confíe en la persona que la ha configurado.</a:t>
            </a:r>
            <a:endParaRPr lang="es-419" sz="1800" b="0" i="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sz="1800" b="1"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1" dirty="0">
              <a:effectLst/>
              <a:latin typeface="Times New Roman" panose="02020603050405020304" pitchFamily="18" charset="0"/>
              <a:ea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s-419" dirty="0"/>
          </a:p>
        </p:txBody>
      </p:sp>
    </p:spTree>
    <p:extLst>
      <p:ext uri="{BB962C8B-B14F-4D97-AF65-F5344CB8AC3E}">
        <p14:creationId xmlns:p14="http://schemas.microsoft.com/office/powerpoint/2010/main" val="10059447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Señale lo siguiente a los participantes: Esta pantalla y la ubicación de los botones pueden tener un aspecto diferente al de su propio dispositivo, dependiendo del tipo de dispositivo Android y del operador que utilicen.</a:t>
            </a:r>
            <a:endParaRPr lang="es-419" sz="1800" i="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sz="1800" i="1"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En la aplicación "Settings" (Configuración), pueden ver y cambiar la configuración de su dispositivo móvil, lo que incluye las funciones de accesibilidad, las preferencias biométricas y de seguridad, las actualizaciones de software y mucho más.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s-419" dirty="0"/>
          </a:p>
        </p:txBody>
      </p:sp>
    </p:spTree>
    <p:extLst>
      <p:ext uri="{BB962C8B-B14F-4D97-AF65-F5344CB8AC3E}">
        <p14:creationId xmlns:p14="http://schemas.microsoft.com/office/powerpoint/2010/main" val="156638939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NOTA AL INSTRUCTOR: </a:t>
            </a:r>
            <a:r>
              <a:rPr lang="es-419" sz="18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Dirija un breve debate con los alumnos: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¿Qué método están utilizando para bloquear y desbloquear su teléfono?</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s-419" sz="1800" b="1"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Métodos posibles: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PIN (número de identificación personal), código de acceso, reconocimiento facial, escaneo del iris o huella digital </a:t>
            </a:r>
          </a:p>
          <a:p>
            <a:pPr marL="0" marR="0">
              <a:lnSpc>
                <a:spcPct val="107000"/>
              </a:lnSpc>
              <a:spcBef>
                <a:spcPts val="0"/>
              </a:spcBef>
              <a:spcAft>
                <a:spcPts val="800"/>
              </a:spcAft>
            </a:pPr>
            <a:endParaRPr lang="es-419" sz="1800" i="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Los dispositivos móviles vienen con configuraciones para ayudar a proteger su dispositivo y su información. Una de las cosas más importantes que puede hacer es configurar un número de identificación personal (PIN) o un código de acceso para acceder y usar su dispositivo móvil. Esto ayudará a proteger los datos almacenados en su dispositivo en caso de pérdida o robo. Cada vez que encienda su dispositivo o active la pantalla, el dispositivo le pedirá que lo desbloquee.</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1" dirty="0">
              <a:effectLst/>
              <a:latin typeface="Calibri" panose="020F0502020204030204" pitchFamily="34" charset="0"/>
              <a:ea typeface="Calibri" panose="020F0502020204030204" pitchFamily="34" charset="0"/>
              <a:cs typeface="Times New Roman" panose="02020603050405020304" pitchFamily="18" charset="0"/>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s-419" dirty="0"/>
          </a:p>
        </p:txBody>
      </p:sp>
    </p:spTree>
    <p:extLst>
      <p:ext uri="{BB962C8B-B14F-4D97-AF65-F5344CB8AC3E}">
        <p14:creationId xmlns:p14="http://schemas.microsoft.com/office/powerpoint/2010/main" val="233484634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Para establecer un PIN o un código de acceso, toque "Settings" (Configuración). </a:t>
            </a:r>
          </a:p>
          <a:p>
            <a:pPr marL="0" marR="0">
              <a:lnSpc>
                <a:spcPct val="107000"/>
              </a:lnSpc>
              <a:spcBef>
                <a:spcPts val="0"/>
              </a:spcBef>
              <a:spcAft>
                <a:spcPts val="800"/>
              </a:spcAft>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Luego, busque la opción para bloquear la pantalla. </a:t>
            </a:r>
          </a:p>
          <a:p>
            <a:pPr marL="0" marR="0">
              <a:lnSpc>
                <a:spcPct val="107000"/>
              </a:lnSpc>
              <a:spcBef>
                <a:spcPts val="0"/>
              </a:spcBef>
              <a:spcAft>
                <a:spcPts val="800"/>
              </a:spcAft>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Encontrará las opciones allí.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También puede desbloquear su teléfono usando la identificación facial, el escaneo del iris o su huella digital. Deberá seguir las indicaciones para almacenar esa información en su configuración antes de poder habilitar esta función.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Recomiende a los alumnos que exploren estas funciones por su cuenta después del taller. El Folleto del alumno incluye esta recomendación.</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s-419" dirty="0"/>
          </a:p>
        </p:txBody>
      </p:sp>
    </p:spTree>
    <p:extLst>
      <p:ext uri="{BB962C8B-B14F-4D97-AF65-F5344CB8AC3E}">
        <p14:creationId xmlns:p14="http://schemas.microsoft.com/office/powerpoint/2010/main" val="13937633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Muchas aplicaciones en los dispositivos móviles tienen actualizaciones periódicas. Algunas veces, las actualizaciones incluyen nuevas funciones, pero lo más importante es que las actualizaciones corrigen errores y problemas, y aumentan la seguridad. Android actualizará automáticamente las aplicaciones cuando el teléfono esté conectado a una red wifi.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Puede ver esta configuración ingresando a Play Store.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Luego, vaya a su cuenta y toque “Manage Apps &amp; Devices” (Administrar aplicaciones y dispositivos).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Se muestra una lista de las actualizaciones que hay disponibles. En este ejemplo, todas las aplicaciones están actualizadas.</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s-419" dirty="0"/>
          </a:p>
        </p:txBody>
      </p:sp>
    </p:spTree>
    <p:extLst>
      <p:ext uri="{BB962C8B-B14F-4D97-AF65-F5344CB8AC3E}">
        <p14:creationId xmlns:p14="http://schemas.microsoft.com/office/powerpoint/2010/main" val="32114152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La configuración de privacidad también es importante para los dispositivos móviles. Usando la configuración de privacidad de su teléfono, puede decidir las aplicaciones que tienen acceso a la información y los datos almacenados en su dispositivo, como su ubicación, las fotos y el micrófono.</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Para acceder a la configuración de privacidad, toque el ícono "Settings" (Configuración).</a:t>
            </a:r>
          </a:p>
          <a:p>
            <a:pPr marL="0" marR="0">
              <a:lnSpc>
                <a:spcPct val="107000"/>
              </a:lnSpc>
              <a:spcBef>
                <a:spcPts val="0"/>
              </a:spcBef>
              <a:spcAft>
                <a:spcPts val="800"/>
              </a:spcAft>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Luego, toque el ícono en forma de dona.</a:t>
            </a:r>
          </a:p>
          <a:p>
            <a:pPr marL="0" marR="0">
              <a:lnSpc>
                <a:spcPct val="107000"/>
              </a:lnSpc>
              <a:spcBef>
                <a:spcPts val="0"/>
              </a:spcBef>
              <a:spcAft>
                <a:spcPts val="800"/>
              </a:spcAft>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Luego, toque "Privacy" (Privacidad) y siga las indicaciones. Dependiendo del fabricante del dispositivo, la forma de establecer la configuración de privacidad podría ser diferente. Debido a la variedad de dispositivos móviles Android, es posible que note ligeras diferencias entre su dispositivo y este ejemplo.</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Recomiende a los alumnos que exploren estas funciones por su cuenta después del taller. El Folleto del alumno incluye esta recomendación. </a:t>
            </a:r>
            <a:endParaRPr lang="es-419" i="0" dirty="0"/>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s-419" dirty="0"/>
          </a:p>
        </p:txBody>
      </p:sp>
    </p:spTree>
    <p:extLst>
      <p:ext uri="{BB962C8B-B14F-4D97-AF65-F5344CB8AC3E}">
        <p14:creationId xmlns:p14="http://schemas.microsoft.com/office/powerpoint/2010/main" val="15544240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La configuración de accesibilidad en su dispositivo móvil puede ayudarle a personalizar su teléfono para satisfacer sus necesidades visuales, físicas, de movimiento o auditivas. Para encontrar las funciones de accesibilidad, toque "Settings" (Configuración). Desplácese hacia abajo en la página y toque "Accessibility" (Accesibilidad).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Entre las funciones más comunes que se pueden explorar, se incluyen el asistente de voz para obtener indicaciones habladas para navegar por el dispositivo sin necesidad de ver la pantalla; cambiar el tamaño del texto, el contraste y el color de la pantalla; ajustar la configuración del audio; y mejorar o cambiar las interacciones táctiles.</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i="1" kern="1200" dirty="0">
                <a:effectLst/>
                <a:latin typeface="Calibri" panose="020F0502020204030204" pitchFamily="34" charset="0"/>
                <a:ea typeface="MS PGothic" panose="020B0600070205080204" pitchFamily="34" charset="-128"/>
                <a:cs typeface="Calibri" panose="020F0502020204030204" pitchFamily="34" charset="0"/>
              </a:rPr>
              <a:t>NOTA AL INSTRUCTOR: </a:t>
            </a:r>
            <a:r>
              <a:rPr lang="es-419" sz="1800" i="0" kern="1200" dirty="0">
                <a:effectLst/>
                <a:latin typeface="Calibri" panose="020F0502020204030204" pitchFamily="34" charset="0"/>
                <a:ea typeface="MS PGothic" panose="020B0600070205080204" pitchFamily="34" charset="-128"/>
                <a:cs typeface="Calibri" panose="020F0502020204030204" pitchFamily="34" charset="0"/>
              </a:rPr>
              <a:t>Recomiende a los alumnos que exploren estas funciones por su cuenta después del taller. El Folleto del alumno incluye esta recomendación. </a:t>
            </a:r>
            <a:endParaRPr lang="es-419" i="0" dirty="0"/>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s-419" dirty="0"/>
          </a:p>
        </p:txBody>
      </p:sp>
    </p:spTree>
    <p:extLst>
      <p:ext uri="{BB962C8B-B14F-4D97-AF65-F5344CB8AC3E}">
        <p14:creationId xmlns:p14="http://schemas.microsoft.com/office/powerpoint/2010/main" val="35542057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i="1" dirty="0"/>
              <a:t>NOTA AL INSTRUCTOR: </a:t>
            </a:r>
            <a:r>
              <a:rPr lang="es-419" i="0" dirty="0"/>
              <a:t>Dirija a los asistentes a la Actividad 4 en las páginas 4 y 5 de la Hoja de actividades.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s-419" dirty="0"/>
          </a:p>
        </p:txBody>
      </p:sp>
    </p:spTree>
    <p:extLst>
      <p:ext uri="{BB962C8B-B14F-4D97-AF65-F5344CB8AC3E}">
        <p14:creationId xmlns:p14="http://schemas.microsoft.com/office/powerpoint/2010/main" val="32679998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Los dispositivos móviles actuales pueden hacer muchas de las mismas cosas que pueden hacer las computadoras tradicionales. Puede buscar en Internet, acceder a mensajes de correo electrónico, ver videos, jugar a videojuegos, tomar fotografías, escuchar música, obtener direcciones y conectarse con amigos y familiares.</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s-419" dirty="0"/>
          </a:p>
        </p:txBody>
      </p:sp>
    </p:spTree>
    <p:extLst>
      <p:ext uri="{BB962C8B-B14F-4D97-AF65-F5344CB8AC3E}">
        <p14:creationId xmlns:p14="http://schemas.microsoft.com/office/powerpoint/2010/main" val="19801661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spcBef>
                <a:spcPts val="0"/>
              </a:spcBef>
              <a:spcAft>
                <a:spcPts val="0"/>
              </a:spcAft>
              <a:buFont typeface="+mj-lt"/>
              <a:buNone/>
            </a:pPr>
            <a:r>
              <a:rPr lang="es-419" sz="1200" i="1" dirty="0">
                <a:solidFill>
                  <a:srgbClr val="000000"/>
                </a:solidFill>
                <a:effectLst/>
                <a:latin typeface="Calibri" panose="020F0502020204030204" pitchFamily="34" charset="0"/>
                <a:ea typeface="Calibri" panose="020F0502020204030204" pitchFamily="34" charset="0"/>
              </a:rPr>
              <a:t>NOTA AL INSTRUCTOR: </a:t>
            </a:r>
            <a:r>
              <a:rPr lang="es-419" sz="1200" i="0" dirty="0">
                <a:solidFill>
                  <a:srgbClr val="000000"/>
                </a:solidFill>
                <a:effectLst/>
                <a:latin typeface="Calibri" panose="020F0502020204030204" pitchFamily="34" charset="0"/>
                <a:ea typeface="Calibri" panose="020F0502020204030204" pitchFamily="34" charset="0"/>
              </a:rPr>
              <a:t>Cuando los alumnos hayan completado la actividad, dirija un debate sobre las respuestas que dieron.</a:t>
            </a:r>
          </a:p>
          <a:p>
            <a:pPr marL="0" marR="0" lvl="0" indent="0">
              <a:spcBef>
                <a:spcPts val="0"/>
              </a:spcBef>
              <a:spcAft>
                <a:spcPts val="0"/>
              </a:spcAft>
              <a:buFont typeface="+mj-lt"/>
              <a:buNone/>
            </a:pPr>
            <a:endParaRPr lang="es-419" sz="12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¿Cuál de estas aplicaciones parece más confiable? ¿Cómo lo sabe?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s-419" sz="1800" b="1" i="0" dirty="0">
                <a:effectLst/>
                <a:latin typeface="ATT Aleck Sans" panose="020B0503020203020204" pitchFamily="34" charset="0"/>
                <a:ea typeface="Calibri" panose="020F0502020204030204" pitchFamily="34" charset="0"/>
                <a:cs typeface="Times New Roman" panose="02020603050405020304" pitchFamily="18" charset="0"/>
              </a:rPr>
              <a:t>Respuesta: </a:t>
            </a:r>
            <a:r>
              <a:rPr lang="es-419" sz="1800" i="0" dirty="0">
                <a:effectLst/>
                <a:latin typeface="ATT Aleck Sans" panose="020B0503020203020204" pitchFamily="34" charset="0"/>
                <a:ea typeface="Calibri" panose="020F0502020204030204" pitchFamily="34" charset="0"/>
                <a:cs typeface="Times New Roman" panose="02020603050405020304" pitchFamily="18" charset="0"/>
              </a:rPr>
              <a:t>La segunda es la más confiable. En la primera aplicación, las reseñas tienen un promedio de 2.2. Las reseñas indican que la aplicación no es gratuita y que es complicado averiguar cómo iniciar sesión. La segunda aplicación tiene muy buenas reseñas. También indican que se puede hacer compras dentro de la aplicación (esta información aumenta la confianza).</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mj-lt"/>
              <a:buNone/>
            </a:pPr>
            <a:endParaRPr lang="es-419" sz="1200" i="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mj-lt"/>
              <a:buNone/>
            </a:pPr>
            <a:endParaRPr lang="es-419" sz="1200" i="1"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s-419" dirty="0"/>
          </a:p>
        </p:txBody>
      </p:sp>
    </p:spTree>
    <p:extLst>
      <p:ext uri="{BB962C8B-B14F-4D97-AF65-F5344CB8AC3E}">
        <p14:creationId xmlns:p14="http://schemas.microsoft.com/office/powerpoint/2010/main" val="88339764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s-419" sz="1800" dirty="0">
                <a:effectLst/>
                <a:latin typeface="ATT Aleck Sans" panose="020B0503020203020204" pitchFamily="34" charset="0"/>
                <a:ea typeface="Calibri" panose="020F0502020204030204" pitchFamily="34" charset="0"/>
                <a:cs typeface="Times New Roman" panose="02020603050405020304" pitchFamily="18" charset="0"/>
              </a:rPr>
              <a:t>Imagine que está en el trabajo hablando con algunos colegas. Aunque su teléfono está bloqueado, recibe esta notificación. ¿Cuál podría ser un problema en esta situación? ¿Cómo podría abordar este problema?</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s-419" sz="1800"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s-419" sz="1800" b="1" i="0" dirty="0">
                <a:effectLst/>
                <a:latin typeface="ATT Aleck Sans" panose="020B0503020203020204" pitchFamily="34" charset="0"/>
                <a:ea typeface="Calibri" panose="020F0502020204030204" pitchFamily="34" charset="0"/>
                <a:cs typeface="Times New Roman" panose="02020603050405020304" pitchFamily="18" charset="0"/>
              </a:rPr>
              <a:t>Respuesta: </a:t>
            </a:r>
            <a:r>
              <a:rPr lang="es-419" sz="1800" i="0" dirty="0">
                <a:effectLst/>
                <a:latin typeface="ATT Aleck Sans" panose="020B0503020203020204" pitchFamily="34" charset="0"/>
                <a:ea typeface="Calibri" panose="020F0502020204030204" pitchFamily="34" charset="0"/>
                <a:cs typeface="Times New Roman" panose="02020603050405020304" pitchFamily="18" charset="0"/>
              </a:rPr>
              <a:t>El problema es que probablemente desee que esta información se mantenga en privado, sobre todo si sus colegas podrían verla. ¿Quiere que sus colegas sepan que tiene una entrevista de trabajo? Para abordar este problema, debería ir a "Settings" (Configuración) y, luego, a "Privacy Settings" (Configuración de privacidad). Luego, debería cambiar la configuración de las notificaciones. </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s-419" sz="1800" i="1"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s-419" sz="1800" i="1" dirty="0">
                <a:effectLst/>
                <a:latin typeface="ATT Aleck Sans" panose="020B0503020203020204" pitchFamily="34" charset="0"/>
                <a:ea typeface="Calibri" panose="020F0502020204030204" pitchFamily="34" charset="0"/>
                <a:cs typeface="Times New Roman" panose="02020603050405020304" pitchFamily="18" charset="0"/>
              </a:rPr>
              <a:t>NOTA AL INSTRUCTOR: </a:t>
            </a:r>
            <a:r>
              <a:rPr lang="es-419" sz="1800" i="0" dirty="0">
                <a:effectLst/>
                <a:latin typeface="ATT Aleck Sans" panose="020B0503020203020204" pitchFamily="34" charset="0"/>
                <a:ea typeface="Calibri" panose="020F0502020204030204" pitchFamily="34" charset="0"/>
                <a:cs typeface="Times New Roman" panose="02020603050405020304" pitchFamily="18" charset="0"/>
              </a:rPr>
              <a:t>Conceda a los alumnos algunos minutos para encontrar esta configuración en su teléfono y ayúdelos si lo necesitan. </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mj-lt"/>
              <a:buNone/>
            </a:pPr>
            <a:endParaRPr lang="es-419" sz="1200" i="1"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spcBef>
                <a:spcPts val="0"/>
              </a:spcBef>
              <a:spcAft>
                <a:spcPts val="0"/>
              </a:spcAft>
              <a:buFont typeface="+mj-lt"/>
              <a:buNone/>
            </a:pPr>
            <a:endParaRPr lang="es-419" sz="1200" i="1"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s-419" dirty="0"/>
          </a:p>
        </p:txBody>
      </p:sp>
    </p:spTree>
    <p:extLst>
      <p:ext uri="{BB962C8B-B14F-4D97-AF65-F5344CB8AC3E}">
        <p14:creationId xmlns:p14="http://schemas.microsoft.com/office/powerpoint/2010/main" val="117516186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Aquí se incluyen algunos consejos de seguridad para mantenerse a usted y a su dispositivo móvil a salvo.</a:t>
            </a:r>
          </a:p>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endPar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nSpc>
                <a:spcPct val="115000"/>
              </a:lnSpc>
              <a:spcBef>
                <a:spcPts val="0"/>
              </a:spcBef>
              <a:spcAft>
                <a:spcPts val="0"/>
              </a:spcAft>
              <a:buFont typeface="Symbol" panose="05050102010706020507" pitchFamily="18" charset="2"/>
              <a:buNone/>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Establezca un código de acceso en todos sus dispositivos móviles para evitar que alguien acceda a la información almacenada en el dispositivo en caso de pérdida o robo.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Solo descargue aplicaciones de confianza. Puede determinar si una aplicación es confiable mediante la lectura de reseñas, clasificaciones y declaraciones de privacidad.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Revise la configuración de privacidad en su dispositivo. Ajuste su configuración para controlar las aplicaciones que tienen permiso para acceder a su cámara, ubicación, micrófono e información personal.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Ajuste sus notificaciones para cambiar la cantidad de contenido que se mostrará en la pantalla de bloqueo cuando reciba mensajes entrantes.</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nSpc>
                <a:spcPct val="115000"/>
              </a:lnSpc>
              <a:spcBef>
                <a:spcPts val="0"/>
              </a:spcBef>
              <a:spcAft>
                <a:spcPts val="0"/>
              </a:spcAft>
              <a:buFont typeface="Symbol" panose="05050102010706020507" pitchFamily="18" charset="2"/>
              <a:buNone/>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Verifique que las aplicaciones y el sistema operativo estén ejecutando las versiones más actualizadas disponibles o configúrelos para que se actualicen automáticamente.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s-419" dirty="0"/>
          </a:p>
        </p:txBody>
      </p:sp>
    </p:spTree>
    <p:extLst>
      <p:ext uri="{BB962C8B-B14F-4D97-AF65-F5344CB8AC3E}">
        <p14:creationId xmlns:p14="http://schemas.microsoft.com/office/powerpoint/2010/main" val="292057607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s-419" sz="1200" dirty="0">
                <a:effectLst/>
                <a:latin typeface="ATT Aleck Sans" panose="020B0503020203020204" pitchFamily="34" charset="0"/>
                <a:ea typeface="Times New Roman" panose="02020603050405020304" pitchFamily="18" charset="0"/>
              </a:rPr>
              <a:t>En esta actividad, practicaremos lo que hemos cubierto y veremos lo que todos han aprendido.</a:t>
            </a:r>
            <a:endParaRPr lang="es-419" sz="120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200" dirty="0">
                <a:effectLst/>
                <a:latin typeface="ATT Aleck Sans" panose="020B0503020203020204" pitchFamily="34" charset="0"/>
                <a:ea typeface="Times New Roman" panose="02020603050405020304" pitchFamily="18" charset="0"/>
              </a:rPr>
              <a:t> </a:t>
            </a:r>
            <a:endParaRPr lang="es-419" sz="12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dirty="0">
                <a:effectLst/>
                <a:latin typeface="ATT Aleck Sans" panose="020B0503020203020204" pitchFamily="34" charset="0"/>
                <a:ea typeface="Times New Roman" panose="02020603050405020304" pitchFamily="18" charset="0"/>
              </a:rPr>
              <a:t>Abra un navegador web y </a:t>
            </a:r>
            <a:r>
              <a:rPr lang="es-419" sz="1200">
                <a:effectLst/>
                <a:latin typeface="ATT Aleck Sans" panose="020B0503020203020204" pitchFamily="34" charset="0"/>
                <a:ea typeface="Times New Roman" panose="02020603050405020304" pitchFamily="18" charset="0"/>
              </a:rPr>
              <a:t>escriba </a:t>
            </a:r>
            <a:r>
              <a:rPr lang="es-419" sz="1200">
                <a:solidFill>
                  <a:schemeClr val="tx1"/>
                </a:solidFill>
                <a:latin typeface="ATT Aleck Sans"/>
                <a:cs typeface="ATT Aleck Sans"/>
              </a:rPr>
              <a:t>https://www.digitallearn.org/ </a:t>
            </a:r>
            <a:r>
              <a:rPr lang="es-419" sz="1200">
                <a:effectLst/>
                <a:latin typeface="ATT Aleck Sans" panose="020B0503020203020204" pitchFamily="34" charset="0"/>
                <a:ea typeface="Times New Roman" panose="02020603050405020304" pitchFamily="18" charset="0"/>
              </a:rPr>
              <a:t>en </a:t>
            </a:r>
            <a:r>
              <a:rPr lang="es-419" sz="1200" dirty="0">
                <a:effectLst/>
                <a:latin typeface="ATT Aleck Sans" panose="020B0503020203020204" pitchFamily="34" charset="0"/>
                <a:ea typeface="Times New Roman" panose="02020603050405020304" pitchFamily="18" charset="0"/>
              </a:rPr>
              <a:t>la barra de direcciones. Haga clic en “</a:t>
            </a:r>
            <a:r>
              <a:rPr lang="es-419" sz="1800" b="0" dirty="0"/>
              <a:t>Uso de un dispositivo móvil (Android)”. L</a:t>
            </a:r>
            <a:r>
              <a:rPr lang="es-419" sz="1200" b="0" dirty="0">
                <a:effectLst/>
                <a:latin typeface="ATT Aleck Sans" panose="020B0503020203020204" pitchFamily="34" charset="0"/>
                <a:ea typeface="Times New Roman" panose="02020603050405020304" pitchFamily="18" charset="0"/>
              </a:rPr>
              <a:t>uego, haga clic en “Lección 7: Práctica”. </a:t>
            </a:r>
            <a:endParaRPr lang="es-419" sz="1200" b="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200" b="0" dirty="0">
                <a:effectLst/>
                <a:latin typeface="ATT Aleck Sans" panose="020B0503020203020204" pitchFamily="34" charset="0"/>
                <a:ea typeface="Times New Roman" panose="02020603050405020304" pitchFamily="18" charset="0"/>
              </a:rPr>
              <a:t> </a:t>
            </a:r>
            <a:endParaRPr lang="es-419" sz="1200" b="0" dirty="0">
              <a:effectLst/>
              <a:latin typeface="Times New Roman" panose="02020603050405020304" pitchFamily="18" charset="0"/>
              <a:ea typeface="Times New Roman" panose="02020603050405020304" pitchFamily="18" charset="0"/>
            </a:endParaRPr>
          </a:p>
          <a:p>
            <a:pPr marL="0" marR="0">
              <a:spcBef>
                <a:spcPts val="0"/>
              </a:spcBef>
              <a:spcAft>
                <a:spcPts val="0"/>
              </a:spcAft>
            </a:pPr>
            <a:r>
              <a:rPr lang="es-419" sz="1200" i="1" dirty="0">
                <a:solidFill>
                  <a:srgbClr val="00B0F0"/>
                </a:solidFill>
                <a:effectLst/>
                <a:latin typeface="ATT Aleck Sans" panose="020B0503020203020204" pitchFamily="34" charset="0"/>
                <a:ea typeface="Times New Roman" panose="02020603050405020304" pitchFamily="18" charset="0"/>
              </a:rPr>
              <a:t>NOTA AL INSTRUCTOR: </a:t>
            </a:r>
            <a:r>
              <a:rPr lang="es-419" sz="1200" i="0" dirty="0">
                <a:solidFill>
                  <a:srgbClr val="00B0F0"/>
                </a:solidFill>
                <a:effectLst/>
                <a:latin typeface="ATT Aleck Sans" panose="020B0503020203020204" pitchFamily="34" charset="0"/>
                <a:ea typeface="Times New Roman" panose="02020603050405020304" pitchFamily="18" charset="0"/>
              </a:rPr>
              <a:t>Conceda a los alumnos varios minutos para trabajar en la lección de práctica. Luego, repase la lección de práctica como una demostración y haga que los alumnos respondan las preguntas. Los alumnos también pueden completar esta actividad en su dispositivo móvil accediendo a la dirección web anterior. </a:t>
            </a:r>
            <a:endParaRPr lang="es-419" sz="1200" i="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s-419" dirty="0"/>
          </a:p>
        </p:txBody>
      </p:sp>
    </p:spTree>
    <p:extLst>
      <p:ext uri="{BB962C8B-B14F-4D97-AF65-F5344CB8AC3E}">
        <p14:creationId xmlns:p14="http://schemas.microsoft.com/office/powerpoint/2010/main" val="89393998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NOTA AL INSTRUCTOR: </a:t>
            </a:r>
            <a:r>
              <a:rPr lang="es-419" sz="1800" i="0" kern="1200" dirty="0">
                <a:solidFill>
                  <a:schemeClr val="tx1"/>
                </a:solidFill>
                <a:effectLst/>
                <a:latin typeface="+mn-lt"/>
                <a:ea typeface="+mn-ea"/>
                <a:cs typeface="+mn-cs"/>
              </a:rPr>
              <a:t>Averigüe si hay otras preguntas finales y responda las que hayan quedado pendientes en las secciones del "lugar de estacionamiento". Para obtener más información sobre lo que es el lugar de estacionamiento, consulte la sección "Antes de que comience el taller" en este documento.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419"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s-419" dirty="0"/>
          </a:p>
        </p:txBody>
      </p:sp>
    </p:spTree>
    <p:extLst>
      <p:ext uri="{BB962C8B-B14F-4D97-AF65-F5344CB8AC3E}">
        <p14:creationId xmlns:p14="http://schemas.microsoft.com/office/powerpoint/2010/main" val="45541825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s-419" dirty="0">
                <a:solidFill>
                  <a:schemeClr val="tx1"/>
                </a:solidFill>
              </a:rPr>
              <a:t>¡Felicitaciones! Hoy han logrado lo siguiente: </a:t>
            </a:r>
            <a:endParaRPr lang="es-419" dirty="0"/>
          </a:p>
          <a:p>
            <a:endParaRPr lang="es-419" dirty="0"/>
          </a:p>
          <a:p>
            <a:pPr marL="480060" lvl="1" indent="-171450">
              <a:lnSpc>
                <a:spcPct val="150000"/>
              </a:lnSpc>
              <a:buFont typeface="Arial" panose="020B0604020202020204" pitchFamily="34" charset="0"/>
              <a:buChar char="•"/>
            </a:pPr>
            <a:r>
              <a:rPr lang="es-419" dirty="0">
                <a:latin typeface="ATT Aleck Sans"/>
                <a:cs typeface="ATT Aleck Sans"/>
              </a:rPr>
              <a:t>Han aprendido sobre los dispositivos móviles Android</a:t>
            </a:r>
          </a:p>
          <a:p>
            <a:pPr marL="480060" lvl="1" indent="-171450">
              <a:lnSpc>
                <a:spcPct val="150000"/>
              </a:lnSpc>
              <a:buFont typeface="Arial" panose="020B0604020202020204" pitchFamily="34" charset="0"/>
              <a:buChar char="•"/>
            </a:pPr>
            <a:r>
              <a:rPr lang="es-419" dirty="0">
                <a:latin typeface="ATT Aleck Sans"/>
                <a:cs typeface="ATT Aleck Sans"/>
              </a:rPr>
              <a:t>Han desarrollado habilidades para:</a:t>
            </a:r>
            <a:r>
              <a:rPr lang="es-419" strike="sngStrike" dirty="0">
                <a:latin typeface="ATT Aleck Sans"/>
                <a:cs typeface="ATT Aleck Sans"/>
              </a:rPr>
              <a:t> </a:t>
            </a:r>
          </a:p>
          <a:p>
            <a:pPr marL="1085850" lvl="2" indent="-171450">
              <a:buFont typeface="Arial" panose="020B0604020202020204" pitchFamily="34" charset="0"/>
              <a:buChar char="•"/>
            </a:pPr>
            <a:r>
              <a:rPr lang="es-419" dirty="0"/>
              <a:t>Navegar en su dispositivo</a:t>
            </a:r>
          </a:p>
          <a:p>
            <a:pPr marL="1085850" lvl="2" indent="-171450">
              <a:buFont typeface="Arial" panose="020B0604020202020204" pitchFamily="34" charset="0"/>
              <a:buChar char="•"/>
            </a:pPr>
            <a:r>
              <a:rPr lang="es-419" dirty="0"/>
              <a:t>Conectarse a wifi</a:t>
            </a:r>
          </a:p>
          <a:p>
            <a:pPr marL="1085850" lvl="2" indent="-171450">
              <a:buFont typeface="Arial" panose="020B0604020202020204" pitchFamily="34" charset="0"/>
              <a:buChar char="•"/>
            </a:pPr>
            <a:r>
              <a:rPr lang="es-419" dirty="0"/>
              <a:t>Identificar las aplicaciones comunes</a:t>
            </a:r>
          </a:p>
          <a:p>
            <a:pPr marL="1085850" lvl="2" indent="-171450">
              <a:buFont typeface="Arial" panose="020B0604020202020204" pitchFamily="34" charset="0"/>
              <a:buChar char="•"/>
            </a:pPr>
            <a:r>
              <a:rPr lang="es-419" dirty="0"/>
              <a:t>Identificar la configuración útil</a:t>
            </a:r>
          </a:p>
          <a:p>
            <a:pPr marL="500253" lvl="1" indent="-171450">
              <a:lnSpc>
                <a:spcPct val="150000"/>
              </a:lnSpc>
              <a:buFont typeface="Arial" panose="020B0604020202020204" pitchFamily="34" charset="0"/>
              <a:buChar char="•"/>
            </a:pPr>
            <a:r>
              <a:rPr lang="es-419" dirty="0">
                <a:solidFill>
                  <a:srgbClr val="00B0F0"/>
                </a:solidFill>
                <a:latin typeface="ATT Aleck Sans"/>
                <a:cs typeface="ATT Aleck Sans"/>
              </a:rPr>
              <a:t>Han aprendido consejos prácticos para conectarse a wifi y utilizar su dispositivo de manera segura</a:t>
            </a:r>
            <a:br>
              <a:rPr lang="en-US" dirty="0"/>
            </a:br>
            <a:endParaRPr lang="es-419" dirty="0">
              <a:solidFill>
                <a:schemeClr val="tx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419" sz="1200" i="1" kern="1200" dirty="0">
                <a:solidFill>
                  <a:schemeClr val="tx1"/>
                </a:solidFill>
                <a:effectLst/>
                <a:latin typeface="+mn-lt"/>
                <a:ea typeface="+mn-ea"/>
                <a:cs typeface="+mn-cs"/>
              </a:rPr>
              <a:t>NOTA AL INSTRUCTOR: </a:t>
            </a:r>
            <a:r>
              <a:rPr lang="es-419" i="0" dirty="0"/>
              <a:t>Proporcione a cada alumno un Certificado de finalización. </a:t>
            </a:r>
          </a:p>
          <a:p>
            <a:pPr lvl="0"/>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s-419" dirty="0"/>
          </a:p>
        </p:txBody>
      </p:sp>
    </p:spTree>
    <p:extLst>
      <p:ext uri="{BB962C8B-B14F-4D97-AF65-F5344CB8AC3E}">
        <p14:creationId xmlns:p14="http://schemas.microsoft.com/office/powerpoint/2010/main" val="23305033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s-419" sz="1200" i="1" kern="1200" dirty="0">
                <a:solidFill>
                  <a:schemeClr val="tx1"/>
                </a:solidFill>
                <a:effectLst/>
                <a:latin typeface="+mn-lt"/>
                <a:ea typeface="+mn-ea"/>
                <a:cs typeface="+mn-cs"/>
              </a:rPr>
              <a:t>NOTA AL INSTRUCTOR: </a:t>
            </a:r>
            <a:r>
              <a:rPr lang="es-419" sz="1200" i="0" kern="1200" dirty="0">
                <a:solidFill>
                  <a:schemeClr val="tx1"/>
                </a:solidFill>
                <a:effectLst/>
                <a:latin typeface="+mn-lt"/>
                <a:ea typeface="+mn-ea"/>
                <a:cs typeface="+mn-cs"/>
              </a:rPr>
              <a:t>Dirija a los alumnos a cursos adicionales que están disponibles. Dirija la atención de los alumnos a la dirección del sitio web que aparece en la diapositiva.</a:t>
            </a:r>
          </a:p>
          <a:p>
            <a:pPr marL="0" lvl="0" indent="0">
              <a:buFont typeface="Arial" panose="020B0604020202020204" pitchFamily="34" charset="0"/>
              <a:buNone/>
            </a:pPr>
            <a:endParaRPr lang="es-419" sz="1200" i="1" kern="1200" dirty="0">
              <a:solidFill>
                <a:schemeClr val="tx1"/>
              </a:solidFill>
              <a:effectLst/>
              <a:latin typeface="+mn-lt"/>
              <a:ea typeface="+mn-ea"/>
              <a:cs typeface="+mn-cs"/>
            </a:endParaRP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s-419" dirty="0"/>
          </a:p>
        </p:txBody>
      </p:sp>
    </p:spTree>
    <p:extLst>
      <p:ext uri="{BB962C8B-B14F-4D97-AF65-F5344CB8AC3E}">
        <p14:creationId xmlns:p14="http://schemas.microsoft.com/office/powerpoint/2010/main" val="321876504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s-419" sz="1200" i="0" kern="1200" dirty="0">
                <a:solidFill>
                  <a:schemeClr val="tx1"/>
                </a:solidFill>
                <a:effectLst/>
                <a:latin typeface="+mn-lt"/>
                <a:ea typeface="+mn-ea"/>
                <a:cs typeface="+mn-cs"/>
              </a:rPr>
              <a:t>Gracias nuevamente a AT&amp;T y PLA por este taller. ¡Agradecemos a todos nuestros participantes por venir y les animamos a que sigan aprendiendo! </a:t>
            </a:r>
          </a:p>
          <a:p>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s-419" dirty="0"/>
          </a:p>
        </p:txBody>
      </p:sp>
    </p:spTree>
    <p:extLst>
      <p:ext uri="{BB962C8B-B14F-4D97-AF65-F5344CB8AC3E}">
        <p14:creationId xmlns:p14="http://schemas.microsoft.com/office/powerpoint/2010/main" val="3362037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Aquí puede ver un teléfono inteligente Android y una tableta Android. </a:t>
            </a:r>
          </a:p>
          <a:p>
            <a:pPr marL="0" marR="0">
              <a:lnSpc>
                <a:spcPct val="107000"/>
              </a:lnSpc>
              <a:spcBef>
                <a:spcPts val="0"/>
              </a:spcBef>
              <a:spcAft>
                <a:spcPts val="0"/>
              </a:spcAft>
            </a:pPr>
            <a:endParaRPr lang="es-419" sz="1800" kern="1200" dirty="0">
              <a:effectLst/>
              <a:latin typeface="Calibri" panose="020F0502020204030204" pitchFamily="34" charset="0"/>
              <a:ea typeface="MS PGothic" panose="020B0600070205080204" pitchFamily="34" charset="-128"/>
              <a:cs typeface="Calibri" panose="020F0502020204030204" pitchFamily="34" charset="0"/>
            </a:endParaRPr>
          </a:p>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Un teléfono inteligente es un teléfono móvil que tiene acceso tanto a la telefonía móvil como a Internet. Los teléfonos inteligentes le permiten hacer y recibir llamadas telefónicas y mensajes de texto. Debido a que están conectados a Internet, también pueden ayudarle a compartir fotos, reproducir videos o juegos, consultar y enviar correos electrónicos y navegar por la web.</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s-419" sz="1800" kern="1200" dirty="0">
                <a:effectLst/>
                <a:latin typeface="Calibri" panose="020F0502020204030204" pitchFamily="34" charset="0"/>
                <a:ea typeface="MS PGothic" panose="020B0600070205080204" pitchFamily="34" charset="-128"/>
                <a:cs typeface="Calibri" panose="020F0502020204030204" pitchFamily="34" charset="0"/>
              </a:rPr>
              <a:t>Una tableta es una computadora portátil que utiliza una pantalla táctil. La mayoría de las tabletas son más pequeñas y más ligeras que una computadora portátil, pero generalmente son más grandes y pesan un poco más que un teléfono inteligente. Las tabletas se conectan a Internet a través de una conexión wifi o celular.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s-419"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s-419" dirty="0"/>
          </a:p>
        </p:txBody>
      </p:sp>
    </p:spTree>
    <p:extLst>
      <p:ext uri="{BB962C8B-B14F-4D97-AF65-F5344CB8AC3E}">
        <p14:creationId xmlns:p14="http://schemas.microsoft.com/office/powerpoint/2010/main" val="3399693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Una diferencia principal entre los dispositivos móviles y las computadoras es la forma de interactuar con ellos. En lugar de utilizar un ratón o un teclado, utiliza los dedos para tocar, escribir, desplazarse y más. También puede usar la voz para navegar en su dispositivo. </a:t>
            </a:r>
            <a:endParaRPr lang="es-419"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p>
          <a:p>
            <a:pPr marL="0" marR="0">
              <a:lnSpc>
                <a:spcPct val="107000"/>
              </a:lnSpc>
              <a:spcBef>
                <a:spcPts val="0"/>
              </a:spcBef>
              <a:spcAft>
                <a:spcPts val="800"/>
              </a:spcAft>
            </a:pPr>
            <a:r>
              <a:rPr lang="es-419" sz="1800" i="1"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NOTA AL INSTRUCTOR: </a:t>
            </a:r>
            <a:r>
              <a:rPr lang="es-419" sz="180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Si tiene un dispositivo móvil, haga una demostración de estos gestos en su teléfono:</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419" sz="1800" i="0" dirty="0">
                <a:effectLst/>
                <a:latin typeface="Calibri" panose="020F0502020204030204" pitchFamily="34" charset="0"/>
                <a:ea typeface="Calibri" panose="020F0502020204030204" pitchFamily="34" charset="0"/>
                <a:cs typeface="Calibri" panose="020F0502020204030204" pitchFamily="34" charset="0"/>
              </a:rPr>
              <a:t>En lugar de hacer clic, haga un toque.</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s-419" sz="1800" i="0" dirty="0">
                <a:effectLst/>
                <a:latin typeface="Calibri" panose="020F0502020204030204" pitchFamily="34" charset="0"/>
                <a:ea typeface="Calibri" panose="020F0502020204030204" pitchFamily="34" charset="0"/>
                <a:cs typeface="Calibri" panose="020F0502020204030204" pitchFamily="34" charset="0"/>
              </a:rPr>
              <a:t>El teclado está en su pantalla y se escribe con él.</a:t>
            </a:r>
            <a:endParaRPr lang="es-419" sz="1800" i="0" dirty="0">
              <a:effectLst/>
              <a:latin typeface="Calibri" panose="020F0502020204030204" pitchFamily="34" charset="0"/>
              <a:ea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s-419" sz="1800" i="0" dirty="0">
                <a:effectLst/>
                <a:latin typeface="Calibri" panose="020F0502020204030204" pitchFamily="34" charset="0"/>
                <a:ea typeface="Calibri" panose="020F0502020204030204" pitchFamily="34" charset="0"/>
              </a:rPr>
              <a:t>Se desplaza con el dedo en lugar de utilizar el ratón o el puntero.</a:t>
            </a:r>
            <a:endParaRPr lang="es-419" i="0" dirty="0"/>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s-419" dirty="0"/>
          </a:p>
        </p:txBody>
      </p:sp>
    </p:spTree>
    <p:extLst>
      <p:ext uri="{BB962C8B-B14F-4D97-AF65-F5344CB8AC3E}">
        <p14:creationId xmlns:p14="http://schemas.microsoft.com/office/powerpoint/2010/main" val="9796001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Si tiene un dispositivo móvil, haga una demostración de estas funciones en su teléfono y anime a los alumnos a encontrarlas en sus propios teléfonos.</a:t>
            </a:r>
            <a:endParaRPr lang="es-419" sz="1800" i="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s-419" sz="18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Los puertos y botones de su teléfono inteligente o tableta variarán en función del modelo específico que esté utilizando. En general, los teléfonos y las tabletas tienen un botón de encendido y de control del volumen. Los teléfonos inteligentes suelen tener un interruptor de timbre/silencio. </a:t>
            </a:r>
            <a:endParaRPr lang="es-419" dirty="0"/>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s-419" dirty="0"/>
          </a:p>
        </p:txBody>
      </p:sp>
    </p:spTree>
    <p:extLst>
      <p:ext uri="{BB962C8B-B14F-4D97-AF65-F5344CB8AC3E}">
        <p14:creationId xmlns:p14="http://schemas.microsoft.com/office/powerpoint/2010/main" val="25936066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Tx/>
              <a:buNone/>
              <a:tabLst/>
              <a:defRPr/>
            </a:pPr>
            <a:r>
              <a:rPr lang="es-419" sz="1800" i="1" dirty="0">
                <a:solidFill>
                  <a:srgbClr val="00B0F0"/>
                </a:solidFill>
                <a:effectLst/>
                <a:latin typeface="ATT Aleck Sans" panose="020B0503020203020204" pitchFamily="34" charset="0"/>
                <a:ea typeface="Times New Roman" panose="02020603050405020304" pitchFamily="18" charset="0"/>
              </a:rPr>
              <a:t>NOTA AL INSTRUCTOR: </a:t>
            </a:r>
            <a:r>
              <a:rPr lang="es-419" sz="1800" i="0" dirty="0">
                <a:solidFill>
                  <a:srgbClr val="00B0F0"/>
                </a:solidFill>
                <a:effectLst/>
                <a:latin typeface="ATT Aleck Sans" panose="020B0503020203020204" pitchFamily="34" charset="0"/>
                <a:ea typeface="Times New Roman" panose="02020603050405020304" pitchFamily="18" charset="0"/>
              </a:rPr>
              <a:t>Si tiene un dispositivo móvil, haga una demostración del puerto de carga en su teléfono y anime a los alumnos a encontrarlo en sus propios dispositivos.</a:t>
            </a:r>
            <a:endParaRPr lang="es-419" sz="1800" i="0" dirty="0">
              <a:effectLst/>
              <a:latin typeface="Times New Roman" panose="02020603050405020304" pitchFamily="18" charset="0"/>
              <a:ea typeface="Times New Roman" panose="02020603050405020304" pitchFamily="18" charset="0"/>
            </a:endParaRPr>
          </a:p>
          <a:p>
            <a:pPr marL="0" marR="0">
              <a:lnSpc>
                <a:spcPct val="107000"/>
              </a:lnSpc>
              <a:spcBef>
                <a:spcPts val="0"/>
              </a:spcBef>
              <a:spcAft>
                <a:spcPts val="800"/>
              </a:spcAft>
            </a:pPr>
            <a:endParaRPr lang="es-419"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a:lnSpc>
                <a:spcPct val="107000"/>
              </a:lnSpc>
              <a:spcBef>
                <a:spcPts val="0"/>
              </a:spcBef>
              <a:spcAft>
                <a:spcPts val="800"/>
              </a:spcAft>
            </a:pPr>
            <a:r>
              <a:rPr lang="es-419"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Tanto los teléfonos inteligentes como las tabletas tienen un puerto de carga.</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s-419" dirty="0"/>
          </a:p>
        </p:txBody>
      </p:sp>
    </p:spTree>
    <p:extLst>
      <p:ext uri="{BB962C8B-B14F-4D97-AF65-F5344CB8AC3E}">
        <p14:creationId xmlns:p14="http://schemas.microsoft.com/office/powerpoint/2010/main" val="26905644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s-419"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Cuando empezamos a utilizar el teléfono, lo primero que debemos hacer es desbloquear el dispositivo. La forma en que usted lo hace depende del dispositivo Android que tenga y de las elecciones que hizo cuando configuró su teléfono. </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s-419" sz="120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a:t>
            </a:r>
            <a:endParaRPr lang="es-419" sz="1200" dirty="0">
              <a:effectLst/>
              <a:latin typeface="Calibri" panose="020F0502020204030204" pitchFamily="34" charset="0"/>
              <a:ea typeface="Calibri" panose="020F0502020204030204" pitchFamily="34" charset="0"/>
              <a:cs typeface="Times New Roman" panose="02020603050405020304" pitchFamily="18" charset="0"/>
            </a:endParaRPr>
          </a:p>
          <a:p>
            <a:r>
              <a:rPr lang="es-419" sz="1200" dirty="0">
                <a:solidFill>
                  <a:srgbClr val="000000"/>
                </a:solidFill>
                <a:effectLst/>
                <a:latin typeface="Calibri" panose="020F0502020204030204" pitchFamily="34" charset="0"/>
                <a:ea typeface="Calibri" panose="020F0502020204030204" pitchFamily="34" charset="0"/>
              </a:rPr>
              <a:t>Algunos teléfonos le permiten desbloquearlo mediante el reconocimiento facial. Otros se pueden desbloquear usando su huella digital o ingresando un código de acceso o una contraseña.</a:t>
            </a:r>
          </a:p>
          <a:p>
            <a:pPr marL="0" marR="0">
              <a:lnSpc>
                <a:spcPct val="107000"/>
              </a:lnSpc>
              <a:spcBef>
                <a:spcPts val="0"/>
              </a:spcBef>
              <a:spcAft>
                <a:spcPts val="800"/>
              </a:spcAft>
            </a:pPr>
            <a:endParaRPr lang="es-419" i="1" dirty="0"/>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s-419" dirty="0"/>
          </a:p>
        </p:txBody>
      </p:sp>
    </p:spTree>
    <p:extLst>
      <p:ext uri="{BB962C8B-B14F-4D97-AF65-F5344CB8AC3E}">
        <p14:creationId xmlns:p14="http://schemas.microsoft.com/office/powerpoint/2010/main" val="29645898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6/13/22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6/13/22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6/13/22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6/13/22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6/13/22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6/13/22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6/13/22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6/13/22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6/13/22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6/13/22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6/13/22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6/13/22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ags" Target="../tags/tag9.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ags" Target="../tags/tag10.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8.png"/><Relationship Id="rId2" Type="http://schemas.openxmlformats.org/officeDocument/2006/relationships/slideLayout" Target="../slideLayouts/slideLayout7.xml"/><Relationship Id="rId1" Type="http://schemas.openxmlformats.org/officeDocument/2006/relationships/tags" Target="../tags/tag11.xml"/><Relationship Id="rId6" Type="http://schemas.openxmlformats.org/officeDocument/2006/relationships/image" Target="../media/image17.png"/><Relationship Id="rId5" Type="http://schemas.openxmlformats.org/officeDocument/2006/relationships/image" Target="../media/image9.png"/><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20.png"/><Relationship Id="rId2" Type="http://schemas.openxmlformats.org/officeDocument/2006/relationships/slideLayout" Target="../slideLayouts/slideLayout7.xml"/><Relationship Id="rId1" Type="http://schemas.openxmlformats.org/officeDocument/2006/relationships/tags" Target="../tags/tag12.xml"/><Relationship Id="rId6" Type="http://schemas.openxmlformats.org/officeDocument/2006/relationships/image" Target="../media/image16.png"/><Relationship Id="rId5" Type="http://schemas.openxmlformats.org/officeDocument/2006/relationships/image" Target="../media/image19.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7.xml"/><Relationship Id="rId1" Type="http://schemas.openxmlformats.org/officeDocument/2006/relationships/tags" Target="../tags/tag14.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15.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7" Type="http://schemas.openxmlformats.org/officeDocument/2006/relationships/image" Target="../media/image24.png"/><Relationship Id="rId2" Type="http://schemas.openxmlformats.org/officeDocument/2006/relationships/slideLayout" Target="../slideLayouts/slideLayout7.xml"/><Relationship Id="rId1" Type="http://schemas.openxmlformats.org/officeDocument/2006/relationships/tags" Target="../tags/tag1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17.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7.xml"/><Relationship Id="rId1" Type="http://schemas.openxmlformats.org/officeDocument/2006/relationships/tags" Target="../tags/tag18.xml"/><Relationship Id="rId5" Type="http://schemas.openxmlformats.org/officeDocument/2006/relationships/image" Target="../media/image2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tags" Target="../tags/tag19.xml"/><Relationship Id="rId5" Type="http://schemas.openxmlformats.org/officeDocument/2006/relationships/image" Target="../media/image28.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tags" Target="../tags/tag20.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33.png"/><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notesSlide" Target="../notesSlides/notesSlide23.xml"/><Relationship Id="rId7" Type="http://schemas.openxmlformats.org/officeDocument/2006/relationships/image" Target="../media/image37.png"/><Relationship Id="rId2" Type="http://schemas.openxmlformats.org/officeDocument/2006/relationships/slideLayout" Target="../slideLayouts/slideLayout7.xml"/><Relationship Id="rId1" Type="http://schemas.openxmlformats.org/officeDocument/2006/relationships/tags" Target="../tags/tag22.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40.svg"/><Relationship Id="rId4" Type="http://schemas.openxmlformats.org/officeDocument/2006/relationships/image" Target="../media/image34.png"/><Relationship Id="rId9" Type="http://schemas.openxmlformats.org/officeDocument/2006/relationships/image" Target="../media/image39.png"/></Relationships>
</file>

<file path=ppt/slides/_rels/slide2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notesSlide" Target="../notesSlides/notesSlide24.xml"/><Relationship Id="rId7" Type="http://schemas.openxmlformats.org/officeDocument/2006/relationships/image" Target="../media/image43.png"/><Relationship Id="rId2" Type="http://schemas.openxmlformats.org/officeDocument/2006/relationships/slideLayout" Target="../slideLayouts/slideLayout7.xml"/><Relationship Id="rId1" Type="http://schemas.openxmlformats.org/officeDocument/2006/relationships/tags" Target="../tags/tag23.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16.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3.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7.xml"/><Relationship Id="rId1" Type="http://schemas.openxmlformats.org/officeDocument/2006/relationships/tags" Target="../tags/tag25.xml"/><Relationship Id="rId5" Type="http://schemas.openxmlformats.org/officeDocument/2006/relationships/image" Target="../media/image45.png"/><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7.xml"/><Relationship Id="rId1" Type="http://schemas.openxmlformats.org/officeDocument/2006/relationships/tags" Target="../tags/tag26.xml"/><Relationship Id="rId5" Type="http://schemas.openxmlformats.org/officeDocument/2006/relationships/image" Target="../media/image47.png"/><Relationship Id="rId4" Type="http://schemas.openxmlformats.org/officeDocument/2006/relationships/image" Target="../media/image4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7.xml"/><Relationship Id="rId1" Type="http://schemas.openxmlformats.org/officeDocument/2006/relationships/tags" Target="../tags/tag2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28.xml"/><Relationship Id="rId5" Type="http://schemas.openxmlformats.org/officeDocument/2006/relationships/image" Target="../media/image51.png"/><Relationship Id="rId4" Type="http://schemas.openxmlformats.org/officeDocument/2006/relationships/image" Target="../media/image50.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3.xml"/><Relationship Id="rId1" Type="http://schemas.openxmlformats.org/officeDocument/2006/relationships/tags" Target="../tags/tag2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7.xml"/><Relationship Id="rId1" Type="http://schemas.openxmlformats.org/officeDocument/2006/relationships/tags" Target="../tags/tag30.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7.xml"/><Relationship Id="rId1" Type="http://schemas.openxmlformats.org/officeDocument/2006/relationships/tags" Target="../tags/tag31.xml"/><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7.xml"/><Relationship Id="rId1" Type="http://schemas.openxmlformats.org/officeDocument/2006/relationships/tags" Target="../tags/tag32.xml"/><Relationship Id="rId5" Type="http://schemas.openxmlformats.org/officeDocument/2006/relationships/image" Target="../media/image48.png"/><Relationship Id="rId4" Type="http://schemas.openxmlformats.org/officeDocument/2006/relationships/image" Target="../media/image16.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tags" Target="../tags/tag33.xml"/><Relationship Id="rId5" Type="http://schemas.openxmlformats.org/officeDocument/2006/relationships/image" Target="../media/image54.png"/><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7.xml"/><Relationship Id="rId1" Type="http://schemas.openxmlformats.org/officeDocument/2006/relationships/tags" Target="../tags/tag3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4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7.xml"/><Relationship Id="rId1" Type="http://schemas.openxmlformats.org/officeDocument/2006/relationships/tags" Target="../tags/tag35.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16.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7.xml"/><Relationship Id="rId1" Type="http://schemas.openxmlformats.org/officeDocument/2006/relationships/tags" Target="../tags/tag36.xml"/><Relationship Id="rId6" Type="http://schemas.openxmlformats.org/officeDocument/2006/relationships/image" Target="../media/image59.png"/><Relationship Id="rId5" Type="http://schemas.openxmlformats.org/officeDocument/2006/relationships/image" Target="../media/image48.png"/><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notesSlide" Target="../notesSlides/notesSlide38.xml"/><Relationship Id="rId7" Type="http://schemas.openxmlformats.org/officeDocument/2006/relationships/image" Target="../media/image61.png"/><Relationship Id="rId2" Type="http://schemas.openxmlformats.org/officeDocument/2006/relationships/slideLayout" Target="../slideLayouts/slideLayout7.xml"/><Relationship Id="rId1" Type="http://schemas.openxmlformats.org/officeDocument/2006/relationships/tags" Target="../tags/tag37.xml"/><Relationship Id="rId6" Type="http://schemas.openxmlformats.org/officeDocument/2006/relationships/image" Target="../media/image60.png"/><Relationship Id="rId11" Type="http://schemas.openxmlformats.org/officeDocument/2006/relationships/image" Target="../media/image65.png"/><Relationship Id="rId5" Type="http://schemas.openxmlformats.org/officeDocument/2006/relationships/image" Target="../media/image48.png"/><Relationship Id="rId10" Type="http://schemas.openxmlformats.org/officeDocument/2006/relationships/image" Target="../media/image64.png"/><Relationship Id="rId4" Type="http://schemas.openxmlformats.org/officeDocument/2006/relationships/image" Target="../media/image16.png"/><Relationship Id="rId9" Type="http://schemas.openxmlformats.org/officeDocument/2006/relationships/image" Target="../media/image63.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3.xml"/><Relationship Id="rId1" Type="http://schemas.openxmlformats.org/officeDocument/2006/relationships/tags" Target="../tags/tag3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 Id="rId5" Type="http://schemas.openxmlformats.org/officeDocument/2006/relationships/image" Target="../media/image5.png"/><Relationship Id="rId4"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7.xml"/><Relationship Id="rId1" Type="http://schemas.openxmlformats.org/officeDocument/2006/relationships/tags" Target="../tags/tag39.xml"/><Relationship Id="rId5" Type="http://schemas.openxmlformats.org/officeDocument/2006/relationships/image" Target="../media/image67.png"/><Relationship Id="rId4" Type="http://schemas.openxmlformats.org/officeDocument/2006/relationships/image" Target="../media/image66.pn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7.xml"/><Relationship Id="rId1" Type="http://schemas.openxmlformats.org/officeDocument/2006/relationships/tags" Target="../tags/tag40.xml"/><Relationship Id="rId4" Type="http://schemas.openxmlformats.org/officeDocument/2006/relationships/image" Target="../media/image68.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tags" Target="../tags/tag41.xml"/><Relationship Id="rId5" Type="http://schemas.openxmlformats.org/officeDocument/2006/relationships/image" Target="../media/image51.png"/><Relationship Id="rId4" Type="http://schemas.openxmlformats.org/officeDocument/2006/relationships/image" Target="../media/image50.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3.xml"/><Relationship Id="rId1" Type="http://schemas.openxmlformats.org/officeDocument/2006/relationships/tags" Target="../tags/tag4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ags" Target="../tags/tag43.xml"/><Relationship Id="rId4" Type="http://schemas.openxmlformats.org/officeDocument/2006/relationships/image" Target="../media/image3.png"/></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2.xml"/><Relationship Id="rId1" Type="http://schemas.openxmlformats.org/officeDocument/2006/relationships/tags" Target="../tags/tag4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6.xml"/><Relationship Id="rId1" Type="http://schemas.openxmlformats.org/officeDocument/2006/relationships/tags" Target="../tags/tag45.xml"/><Relationship Id="rId5" Type="http://schemas.openxmlformats.org/officeDocument/2006/relationships/image" Target="../media/image2.jpeg"/><Relationship Id="rId4" Type="http://schemas.openxmlformats.org/officeDocument/2006/relationships/hyperlink" Target="https://www.digitallearn.org/" TargetMode="Externa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xml"/><Relationship Id="rId1" Type="http://schemas.openxmlformats.org/officeDocument/2006/relationships/tags" Target="../tags/tag46.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4.xml"/><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ags" Target="../tags/tag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12.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xml"/><Relationship Id="rId1" Type="http://schemas.openxmlformats.org/officeDocument/2006/relationships/tags" Target="../tags/tag8.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76200" y="2824163"/>
            <a:ext cx="9067800" cy="990600"/>
          </a:xfrm>
        </p:spPr>
        <p:txBody>
          <a:bodyPr/>
          <a:lstStyle/>
          <a:p>
            <a:r>
              <a:rPr lang="es-419" sz="4800" dirty="0"/>
              <a:t>Conceptos básicos de los dispositivos móviles - Android</a:t>
            </a:r>
            <a:endParaRPr lang="en-US" altLang="en-US" sz="28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448175"/>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Rectangle 6">
            <a:extLst>
              <a:ext uri="{FF2B5EF4-FFF2-40B4-BE49-F238E27FC236}">
                <a16:creationId xmlns:a16="http://schemas.microsoft.com/office/drawing/2014/main" id="{EED9DD46-BA4D-55EC-760E-74D5917E7B53}"/>
              </a:ext>
            </a:extLst>
          </p:cNvPr>
          <p:cNvSpPr>
            <a:spLocks noChangeArrowheads="1"/>
          </p:cNvSpPr>
          <p:nvPr/>
        </p:nvSpPr>
        <p:spPr bwMode="auto">
          <a:xfrm>
            <a:off x="152278" y="6457772"/>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10" name="Subtitle 1">
            <a:extLst>
              <a:ext uri="{FF2B5EF4-FFF2-40B4-BE49-F238E27FC236}">
                <a16:creationId xmlns:a16="http://schemas.microsoft.com/office/drawing/2014/main" id="{CEAAA937-DF98-04D6-88AC-91D0BEA2672E}"/>
              </a:ext>
            </a:extLst>
          </p:cNvPr>
          <p:cNvSpPr txBox="1">
            <a:spLocks/>
          </p:cNvSpPr>
          <p:nvPr/>
        </p:nvSpPr>
        <p:spPr>
          <a:xfrm>
            <a:off x="0" y="3962400"/>
            <a:ext cx="4953000" cy="1752600"/>
          </a:xfrm>
          <a:prstGeom prst="rect">
            <a:avLst/>
          </a:prstGeom>
        </p:spPr>
        <p:txBody>
          <a:bodyPr vert="horz">
            <a:normAutofit/>
          </a:bodyPr>
          <a:lstStyle>
            <a:lvl1pPr marL="48006" indent="0" algn="l" rtl="0" eaLnBrk="1" fontAlgn="base" hangingPunct="1">
              <a:spcBef>
                <a:spcPts val="225"/>
              </a:spcBef>
              <a:spcAft>
                <a:spcPct val="0"/>
              </a:spcAft>
              <a:buClr>
                <a:srgbClr val="00A4CF"/>
              </a:buClr>
              <a:buFont typeface="Georgia" panose="02040502050405020303" pitchFamily="18" charset="0"/>
              <a:buNone/>
              <a:defRPr sz="1800" kern="1200">
                <a:solidFill>
                  <a:schemeClr val="tx2"/>
                </a:solidFill>
                <a:latin typeface="+mn-lt"/>
                <a:ea typeface="+mn-ea"/>
                <a:cs typeface="+mn-cs"/>
              </a:defRPr>
            </a:lvl1pPr>
            <a:lvl2pPr marL="342900" indent="0" algn="ctr" rtl="0" eaLnBrk="1" fontAlgn="base" hangingPunct="1">
              <a:spcBef>
                <a:spcPts val="225"/>
              </a:spcBef>
              <a:spcAft>
                <a:spcPct val="0"/>
              </a:spcAft>
              <a:buClr>
                <a:schemeClr val="accent2"/>
              </a:buClr>
              <a:buFont typeface="Georgia" panose="02040502050405020303" pitchFamily="18" charset="0"/>
              <a:buNone/>
              <a:defRPr sz="1900" kern="1200">
                <a:solidFill>
                  <a:schemeClr val="tx2"/>
                </a:solidFill>
                <a:latin typeface="+mn-lt"/>
                <a:ea typeface="+mn-ea"/>
                <a:cs typeface="+mn-cs"/>
              </a:defRPr>
            </a:lvl2pPr>
            <a:lvl3pPr marL="685800" indent="0" algn="ctr" rtl="0" eaLnBrk="1" fontAlgn="base" hangingPunct="1">
              <a:spcBef>
                <a:spcPts val="225"/>
              </a:spcBef>
              <a:spcAft>
                <a:spcPct val="0"/>
              </a:spcAft>
              <a:buClr>
                <a:schemeClr val="accent1"/>
              </a:buClr>
              <a:buFont typeface="Wingdings 2" pitchFamily="2" charset="2"/>
              <a:buNone/>
              <a:defRPr kern="1200">
                <a:solidFill>
                  <a:schemeClr val="tx2"/>
                </a:solidFill>
                <a:latin typeface="+mn-lt"/>
                <a:ea typeface="+mn-ea"/>
                <a:cs typeface="+mn-cs"/>
              </a:defRPr>
            </a:lvl3pPr>
            <a:lvl4pPr marL="1028700" indent="0" algn="ctr" rtl="0" eaLnBrk="1" fontAlgn="base" hangingPunct="1">
              <a:spcBef>
                <a:spcPts val="225"/>
              </a:spcBef>
              <a:spcAft>
                <a:spcPct val="0"/>
              </a:spcAft>
              <a:buClr>
                <a:schemeClr val="accent1"/>
              </a:buClr>
              <a:buFont typeface="Wingdings 2" pitchFamily="2" charset="2"/>
              <a:buNone/>
              <a:defRPr sz="1600" kern="1200">
                <a:solidFill>
                  <a:schemeClr val="tx2"/>
                </a:solidFill>
                <a:latin typeface="+mn-lt"/>
                <a:ea typeface="+mn-ea"/>
                <a:cs typeface="+mn-cs"/>
              </a:defRPr>
            </a:lvl4pPr>
            <a:lvl5pPr marL="1371600" indent="0" algn="ctr" rtl="0" eaLnBrk="1" fontAlgn="base" hangingPunct="1">
              <a:spcBef>
                <a:spcPts val="225"/>
              </a:spcBef>
              <a:spcAft>
                <a:spcPct val="0"/>
              </a:spcAft>
              <a:buClr>
                <a:schemeClr val="accent1"/>
              </a:buClr>
              <a:buFont typeface="Wingdings 2" pitchFamily="2" charset="2"/>
              <a:buNone/>
              <a:defRPr sz="1500" kern="1200">
                <a:solidFill>
                  <a:schemeClr val="tx2"/>
                </a:solidFill>
                <a:latin typeface="+mn-lt"/>
                <a:ea typeface="+mn-ea"/>
                <a:cs typeface="+mn-cs"/>
              </a:defRPr>
            </a:lvl5pPr>
            <a:lvl6pPr marL="1714500" indent="0" algn="ctr" rtl="0" eaLnBrk="1" latinLnBrk="0" hangingPunct="1">
              <a:spcBef>
                <a:spcPts val="225"/>
              </a:spcBef>
              <a:buClr>
                <a:schemeClr val="accent1"/>
              </a:buClr>
              <a:buFont typeface="Wingdings 2" panose="05020102010507070707" pitchFamily="18" charset="2"/>
              <a:buNone/>
              <a:defRPr kumimoji="0" sz="1350" kern="1200">
                <a:solidFill>
                  <a:schemeClr val="tx2"/>
                </a:solidFill>
                <a:latin typeface="+mn-lt"/>
                <a:ea typeface="+mn-ea"/>
                <a:cs typeface="+mn-cs"/>
              </a:defRPr>
            </a:lvl6pPr>
            <a:lvl7pPr marL="2057400" indent="0" algn="ctr" rtl="0" eaLnBrk="1" latinLnBrk="0" hangingPunct="1">
              <a:spcBef>
                <a:spcPts val="225"/>
              </a:spcBef>
              <a:buClr>
                <a:schemeClr val="accent1"/>
              </a:buClr>
              <a:buFont typeface="Wingdings 2" panose="05020102010507070707" pitchFamily="18" charset="2"/>
              <a:buNone/>
              <a:defRPr kumimoji="0" sz="1200" kern="1200">
                <a:solidFill>
                  <a:schemeClr val="tx2"/>
                </a:solidFill>
                <a:latin typeface="+mn-lt"/>
                <a:ea typeface="+mn-ea"/>
                <a:cs typeface="+mn-cs"/>
              </a:defRPr>
            </a:lvl7pPr>
            <a:lvl8pPr marL="2400300" indent="0" algn="ctr" rtl="0" eaLnBrk="1" latinLnBrk="0" hangingPunct="1">
              <a:spcBef>
                <a:spcPts val="225"/>
              </a:spcBef>
              <a:buClr>
                <a:schemeClr val="accent1"/>
              </a:buClr>
              <a:buFont typeface="Wingdings 2" panose="05020102010507070707" pitchFamily="18" charset="2"/>
              <a:buNone/>
              <a:defRPr kumimoji="0" sz="1125" kern="1200">
                <a:solidFill>
                  <a:schemeClr val="tx2"/>
                </a:solidFill>
                <a:latin typeface="+mn-lt"/>
                <a:ea typeface="+mn-ea"/>
                <a:cs typeface="+mn-cs"/>
              </a:defRPr>
            </a:lvl8pPr>
            <a:lvl9pPr marL="2743200" indent="0" algn="ctr" rtl="0" eaLnBrk="1" latinLnBrk="0" hangingPunct="1">
              <a:spcBef>
                <a:spcPts val="225"/>
              </a:spcBef>
              <a:buClr>
                <a:schemeClr val="accent1"/>
              </a:buClr>
              <a:buFont typeface="Wingdings 2" panose="05020102010507070707" pitchFamily="18" charset="2"/>
              <a:buNone/>
              <a:defRPr kumimoji="0" sz="1050" kern="1200" baseline="0">
                <a:solidFill>
                  <a:schemeClr val="tx2"/>
                </a:solidFill>
                <a:latin typeface="+mn-lt"/>
                <a:ea typeface="+mn-ea"/>
                <a:cs typeface="+mn-cs"/>
              </a:defRPr>
            </a:lvl9pPr>
          </a:lstStyle>
          <a:p>
            <a:r>
              <a:rPr lang="es-419" sz="2000" dirty="0"/>
              <a:t>Nombre del instructor voluntario:</a:t>
            </a:r>
          </a:p>
          <a:p>
            <a:r>
              <a:rPr lang="es-419" sz="2000" dirty="0"/>
              <a:t>Afiliación del instructor:</a:t>
            </a:r>
          </a:p>
          <a:p>
            <a:r>
              <a:rPr lang="es-419" sz="2000" dirty="0"/>
              <a:t>Nombre del lugar: </a:t>
            </a:r>
          </a:p>
        </p:txBody>
      </p:sp>
      <p:sp>
        <p:nvSpPr>
          <p:cNvPr id="7" name="TextBox 6">
            <a:extLst>
              <a:ext uri="{FF2B5EF4-FFF2-40B4-BE49-F238E27FC236}">
                <a16:creationId xmlns:a16="http://schemas.microsoft.com/office/drawing/2014/main" id="{C0AD03AB-C9BF-6E86-870C-69F31404F27D}"/>
              </a:ext>
            </a:extLst>
          </p:cNvPr>
          <p:cNvSpPr txBox="1"/>
          <p:nvPr/>
        </p:nvSpPr>
        <p:spPr>
          <a:xfrm>
            <a:off x="6352321" y="5509707"/>
            <a:ext cx="1997075" cy="369332"/>
          </a:xfrm>
          <a:prstGeom prst="rect">
            <a:avLst/>
          </a:prstGeom>
          <a:noFill/>
        </p:spPr>
        <p:txBody>
          <a:bodyPr wrap="square">
            <a:spAutoFit/>
          </a:bodyPr>
          <a:lstStyle/>
          <a:p>
            <a:r>
              <a:rPr lang="en-US" dirty="0" err="1"/>
              <a:t>Su</a:t>
            </a:r>
            <a:r>
              <a:rPr lang="en-US" dirty="0"/>
              <a:t> </a:t>
            </a:r>
            <a:r>
              <a:rPr lang="en-US" dirty="0" err="1"/>
              <a:t>logotipo</a:t>
            </a:r>
            <a:r>
              <a:rPr lang="en-US" dirty="0"/>
              <a:t> </a:t>
            </a:r>
            <a:r>
              <a:rPr lang="en-US" dirty="0" err="1"/>
              <a:t>aquí</a:t>
            </a:r>
            <a:endParaRPr lang="en-US" dirty="0"/>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10</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Pantalla de inicio</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1" y="1395180"/>
            <a:ext cx="2445435" cy="5029199"/>
          </a:xfrm>
          <a:prstGeom prst="rect">
            <a:avLst/>
          </a:prstGeom>
        </p:spPr>
      </p:pic>
    </p:spTree>
    <p:custDataLst>
      <p:tags r:id="rId1"/>
    </p:custDataLst>
    <p:extLst>
      <p:ext uri="{BB962C8B-B14F-4D97-AF65-F5344CB8AC3E}">
        <p14:creationId xmlns:p14="http://schemas.microsoft.com/office/powerpoint/2010/main" val="156013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11</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Vista de las aplicaciones</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1" y="1395181"/>
            <a:ext cx="2445435" cy="5029197"/>
          </a:xfrm>
          <a:prstGeom prst="rect">
            <a:avLst/>
          </a:prstGeom>
        </p:spPr>
      </p:pic>
    </p:spTree>
    <p:custDataLst>
      <p:tags r:id="rId1"/>
    </p:custDataLst>
    <p:extLst>
      <p:ext uri="{BB962C8B-B14F-4D97-AF65-F5344CB8AC3E}">
        <p14:creationId xmlns:p14="http://schemas.microsoft.com/office/powerpoint/2010/main" val="16247592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12</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1851538" y="242116"/>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Tocar | Tocar y mantener presionado</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445719" y="1308917"/>
            <a:ext cx="2445434" cy="5029197"/>
          </a:xfrm>
          <a:prstGeom prst="rect">
            <a:avLst/>
          </a:prstGeom>
        </p:spPr>
      </p:pic>
      <p:pic>
        <p:nvPicPr>
          <p:cNvPr id="7" name="Picture 6" descr="A picture containing metalware&#10;&#10;Description automatically generated">
            <a:extLst>
              <a:ext uri="{FF2B5EF4-FFF2-40B4-BE49-F238E27FC236}">
                <a16:creationId xmlns:a16="http://schemas.microsoft.com/office/drawing/2014/main" id="{A16FB671-6D75-4FA2-9057-C434835D313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80360" y="3325151"/>
            <a:ext cx="996728" cy="996728"/>
          </a:xfrm>
          <a:prstGeom prst="rect">
            <a:avLst/>
          </a:prstGeom>
        </p:spPr>
      </p:pic>
      <p:pic>
        <p:nvPicPr>
          <p:cNvPr id="8" name="Content Placeholder 12">
            <a:extLst>
              <a:ext uri="{FF2B5EF4-FFF2-40B4-BE49-F238E27FC236}">
                <a16:creationId xmlns:a16="http://schemas.microsoft.com/office/drawing/2014/main" id="{A8AAA292-15DD-4E2F-B6C6-B311711DF31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879672" y="1308918"/>
            <a:ext cx="2445434" cy="5029195"/>
          </a:xfrm>
          <a:prstGeom prst="rect">
            <a:avLst/>
          </a:prstGeom>
        </p:spPr>
      </p:pic>
      <p:pic>
        <p:nvPicPr>
          <p:cNvPr id="9" name="Picture 8">
            <a:extLst>
              <a:ext uri="{FF2B5EF4-FFF2-40B4-BE49-F238E27FC236}">
                <a16:creationId xmlns:a16="http://schemas.microsoft.com/office/drawing/2014/main" id="{9FCDFB49-CAAD-42A6-B4B6-425274102B8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67974" y="4596443"/>
            <a:ext cx="996728" cy="996728"/>
          </a:xfrm>
          <a:prstGeom prst="rect">
            <a:avLst/>
          </a:prstGeom>
        </p:spPr>
      </p:pic>
    </p:spTree>
    <p:custDataLst>
      <p:tags r:id="rId1"/>
    </p:custDataLst>
    <p:extLst>
      <p:ext uri="{BB962C8B-B14F-4D97-AF65-F5344CB8AC3E}">
        <p14:creationId xmlns:p14="http://schemas.microsoft.com/office/powerpoint/2010/main" val="547849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13</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152400" y="393973"/>
            <a:ext cx="88392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sz="2600" dirty="0">
                <a:latin typeface="+mj-lt"/>
              </a:rPr>
              <a:t>Deslizar hacia arriba/abajo | Hacia la izquierda/derecha</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445719" y="1434832"/>
            <a:ext cx="2445434" cy="5029195"/>
          </a:xfrm>
          <a:prstGeom prst="rect">
            <a:avLst/>
          </a:prstGeom>
        </p:spPr>
      </p:pic>
      <p:pic>
        <p:nvPicPr>
          <p:cNvPr id="7" name="Picture 6">
            <a:extLst>
              <a:ext uri="{FF2B5EF4-FFF2-40B4-BE49-F238E27FC236}">
                <a16:creationId xmlns:a16="http://schemas.microsoft.com/office/drawing/2014/main" id="{A16FB671-6D75-4FA2-9057-C434835D3137}"/>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2580360" y="3325151"/>
            <a:ext cx="996728" cy="996728"/>
          </a:xfrm>
          <a:prstGeom prst="rect">
            <a:avLst/>
          </a:prstGeom>
        </p:spPr>
      </p:pic>
      <p:pic>
        <p:nvPicPr>
          <p:cNvPr id="8" name="Content Placeholder 12">
            <a:extLst>
              <a:ext uri="{FF2B5EF4-FFF2-40B4-BE49-F238E27FC236}">
                <a16:creationId xmlns:a16="http://schemas.microsoft.com/office/drawing/2014/main" id="{A8AAA292-15DD-4E2F-B6C6-B311711DF31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879672" y="1434831"/>
            <a:ext cx="2445433" cy="5029195"/>
          </a:xfrm>
          <a:prstGeom prst="rect">
            <a:avLst/>
          </a:prstGeom>
        </p:spPr>
      </p:pic>
      <p:pic>
        <p:nvPicPr>
          <p:cNvPr id="9" name="Picture 8">
            <a:extLst>
              <a:ext uri="{FF2B5EF4-FFF2-40B4-BE49-F238E27FC236}">
                <a16:creationId xmlns:a16="http://schemas.microsoft.com/office/drawing/2014/main" id="{9FCDFB49-CAAD-42A6-B4B6-425274102B86}"/>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6364641" y="4552354"/>
            <a:ext cx="618126" cy="996728"/>
          </a:xfrm>
          <a:prstGeom prst="rect">
            <a:avLst/>
          </a:prstGeom>
        </p:spPr>
      </p:pic>
    </p:spTree>
    <p:custDataLst>
      <p:tags r:id="rId1"/>
    </p:custDataLst>
    <p:extLst>
      <p:ext uri="{BB962C8B-B14F-4D97-AF65-F5344CB8AC3E}">
        <p14:creationId xmlns:p14="http://schemas.microsoft.com/office/powerpoint/2010/main" val="38570754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14</a:t>
            </a:fld>
            <a:endParaRPr lang="es-419"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s-419" sz="4800" dirty="0"/>
              <a:t>Actividad 1</a:t>
            </a:r>
          </a:p>
        </p:txBody>
      </p:sp>
    </p:spTree>
    <p:custDataLst>
      <p:tags r:id="rId1"/>
    </p:custDataLst>
    <p:extLst>
      <p:ext uri="{BB962C8B-B14F-4D97-AF65-F5344CB8AC3E}">
        <p14:creationId xmlns:p14="http://schemas.microsoft.com/office/powerpoint/2010/main" val="1747823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15</a:t>
            </a:fld>
            <a:endParaRPr lang="en-US" dirty="0"/>
          </a:p>
        </p:txBody>
      </p:sp>
      <p:pic>
        <p:nvPicPr>
          <p:cNvPr id="4" name="Picture 3">
            <a:extLst>
              <a:ext uri="{FF2B5EF4-FFF2-40B4-BE49-F238E27FC236}">
                <a16:creationId xmlns:a16="http://schemas.microsoft.com/office/drawing/2014/main" id="{6BC5C8EC-2BAC-443D-967C-7A990C6427B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73213" y="962655"/>
            <a:ext cx="7477079" cy="4280858"/>
          </a:xfrm>
          <a:prstGeom prst="rect">
            <a:avLst/>
          </a:prstGeom>
        </p:spPr>
      </p:pic>
    </p:spTree>
    <p:custDataLst>
      <p:tags r:id="rId1"/>
    </p:custDataLst>
    <p:extLst>
      <p:ext uri="{BB962C8B-B14F-4D97-AF65-F5344CB8AC3E}">
        <p14:creationId xmlns:p14="http://schemas.microsoft.com/office/powerpoint/2010/main" val="2801060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16</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n-lt"/>
              </a:rPr>
              <a:t>Aplicaciones comunes</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spTree>
    <p:custDataLst>
      <p:tags r:id="rId1"/>
    </p:custDataLst>
    <p:extLst>
      <p:ext uri="{BB962C8B-B14F-4D97-AF65-F5344CB8AC3E}">
        <p14:creationId xmlns:p14="http://schemas.microsoft.com/office/powerpoint/2010/main" val="183372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17</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Teléfono</a:t>
            </a:r>
          </a:p>
        </p:txBody>
      </p:sp>
      <p:pic>
        <p:nvPicPr>
          <p:cNvPr id="9" name="Content Placeholder 12">
            <a:extLst>
              <a:ext uri="{FF2B5EF4-FFF2-40B4-BE49-F238E27FC236}">
                <a16:creationId xmlns:a16="http://schemas.microsoft.com/office/drawing/2014/main" id="{01D42285-4330-4240-8CEC-DA277697FC9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3584"/>
            <a:ext cx="2445434" cy="5029195"/>
          </a:xfrm>
          <a:prstGeom prst="rect">
            <a:avLst/>
          </a:prstGeom>
          <a:ln>
            <a:solidFill>
              <a:schemeClr val="bg1">
                <a:lumMod val="75000"/>
              </a:schemeClr>
            </a:solidFill>
          </a:ln>
        </p:spPr>
      </p:pic>
      <p:pic>
        <p:nvPicPr>
          <p:cNvPr id="7" name="Content Placeholder 12">
            <a:extLst>
              <a:ext uri="{FF2B5EF4-FFF2-40B4-BE49-F238E27FC236}">
                <a16:creationId xmlns:a16="http://schemas.microsoft.com/office/drawing/2014/main" id="{3C5B851B-BD7F-49B3-93DF-A9A4B1B792F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349283" y="1244417"/>
            <a:ext cx="2445434" cy="5028362"/>
          </a:xfrm>
          <a:prstGeom prst="rect">
            <a:avLst/>
          </a:prstGeom>
          <a:ln>
            <a:solidFill>
              <a:schemeClr val="bg1">
                <a:lumMod val="75000"/>
              </a:schemeClr>
            </a:solidFill>
          </a:ln>
        </p:spPr>
      </p:pic>
      <p:pic>
        <p:nvPicPr>
          <p:cNvPr id="8" name="Content Placeholder 12">
            <a:extLst>
              <a:ext uri="{FF2B5EF4-FFF2-40B4-BE49-F238E27FC236}">
                <a16:creationId xmlns:a16="http://schemas.microsoft.com/office/drawing/2014/main" id="{ADB93072-6B8D-4DBE-9B3A-EEF19F557D92}"/>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349689" y="1244417"/>
            <a:ext cx="2445028" cy="5028362"/>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3979186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18</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t>Mensajería</a:t>
            </a:r>
          </a:p>
        </p:txBody>
      </p:sp>
      <p:pic>
        <p:nvPicPr>
          <p:cNvPr id="8" name="Content Placeholder 12">
            <a:extLst>
              <a:ext uri="{FF2B5EF4-FFF2-40B4-BE49-F238E27FC236}">
                <a16:creationId xmlns:a16="http://schemas.microsoft.com/office/drawing/2014/main" id="{C4FCB619-F9F2-42F8-8952-6CA3CB7780E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7660"/>
            <a:ext cx="2445434" cy="5025189"/>
          </a:xfrm>
          <a:prstGeom prst="rect">
            <a:avLst/>
          </a:prstGeom>
          <a:ln>
            <a:solidFill>
              <a:schemeClr val="bg1">
                <a:lumMod val="75000"/>
              </a:schemeClr>
            </a:solidFill>
          </a:ln>
        </p:spPr>
      </p:pic>
      <p:pic>
        <p:nvPicPr>
          <p:cNvPr id="7" name="Content Placeholder 12" hidden="1">
            <a:extLst>
              <a:ext uri="{FF2B5EF4-FFF2-40B4-BE49-F238E27FC236}">
                <a16:creationId xmlns:a16="http://schemas.microsoft.com/office/drawing/2014/main" id="{E5562C47-0D8C-4F92-BA35-9C3985208201}"/>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3" y="1247660"/>
            <a:ext cx="2445434" cy="5029195"/>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3482988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19</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Correo electrónico</a:t>
            </a:r>
          </a:p>
        </p:txBody>
      </p:sp>
      <p:pic>
        <p:nvPicPr>
          <p:cNvPr id="7" name="Content Placeholder 12">
            <a:extLst>
              <a:ext uri="{FF2B5EF4-FFF2-40B4-BE49-F238E27FC236}">
                <a16:creationId xmlns:a16="http://schemas.microsoft.com/office/drawing/2014/main" id="{31F5FA93-CCFB-44B3-965D-D9648ADC1599}"/>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5657"/>
            <a:ext cx="2445434" cy="5029195"/>
          </a:xfrm>
          <a:prstGeom prst="rect">
            <a:avLst/>
          </a:prstGeom>
        </p:spPr>
      </p:pic>
    </p:spTree>
    <p:custDataLst>
      <p:tags r:id="rId1"/>
    </p:custDataLst>
    <p:extLst>
      <p:ext uri="{BB962C8B-B14F-4D97-AF65-F5344CB8AC3E}">
        <p14:creationId xmlns:p14="http://schemas.microsoft.com/office/powerpoint/2010/main" val="2272625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71500" y="1534886"/>
            <a:ext cx="8229600" cy="4325112"/>
          </a:xfrm>
        </p:spPr>
        <p:txBody>
          <a:bodyPr>
            <a:normAutofit/>
          </a:bodyPr>
          <a:lstStyle/>
          <a:p>
            <a:pPr>
              <a:lnSpc>
                <a:spcPct val="150000"/>
              </a:lnSpc>
            </a:pPr>
            <a:r>
              <a:rPr lang="es-419" b="1" dirty="0">
                <a:solidFill>
                  <a:schemeClr val="tx1"/>
                </a:solidFill>
              </a:rPr>
              <a:t>Introducción </a:t>
            </a:r>
            <a:endParaRPr lang="es-419" dirty="0">
              <a:solidFill>
                <a:schemeClr val="tx1"/>
              </a:solidFill>
            </a:endParaRPr>
          </a:p>
          <a:p>
            <a:pPr>
              <a:lnSpc>
                <a:spcPct val="150000"/>
              </a:lnSpc>
            </a:pPr>
            <a:r>
              <a:rPr lang="es-419" b="1" dirty="0">
                <a:solidFill>
                  <a:schemeClr val="tx1"/>
                </a:solidFill>
              </a:rPr>
              <a:t>Desarrollo de habilidades</a:t>
            </a:r>
          </a:p>
          <a:p>
            <a:pPr lvl="1"/>
            <a:r>
              <a:rPr lang="es-419" dirty="0">
                <a:solidFill>
                  <a:schemeClr val="tx1"/>
                </a:solidFill>
              </a:rPr>
              <a:t>Navegar en su dispositivo</a:t>
            </a:r>
          </a:p>
          <a:p>
            <a:pPr lvl="1"/>
            <a:r>
              <a:rPr lang="es-419" dirty="0">
                <a:solidFill>
                  <a:schemeClr val="tx1"/>
                </a:solidFill>
              </a:rPr>
              <a:t>Cómo conectarse</a:t>
            </a:r>
          </a:p>
          <a:p>
            <a:pPr lvl="1"/>
            <a:r>
              <a:rPr lang="es-419" dirty="0">
                <a:solidFill>
                  <a:schemeClr val="tx1"/>
                </a:solidFill>
              </a:rPr>
              <a:t>Aplicaciones comunes</a:t>
            </a:r>
          </a:p>
          <a:p>
            <a:pPr lvl="1"/>
            <a:r>
              <a:rPr lang="es-419" dirty="0">
                <a:solidFill>
                  <a:schemeClr val="tx1"/>
                </a:solidFill>
              </a:rPr>
              <a:t>Configuraciones útiles</a:t>
            </a:r>
          </a:p>
          <a:p>
            <a:pPr>
              <a:lnSpc>
                <a:spcPct val="150000"/>
              </a:lnSpc>
            </a:pPr>
            <a:r>
              <a:rPr lang="es-419" b="1" dirty="0">
                <a:solidFill>
                  <a:schemeClr val="tx1"/>
                </a:solidFill>
              </a:rPr>
              <a:t>Consejos y trucos </a:t>
            </a:r>
          </a:p>
          <a:p>
            <a:pPr>
              <a:lnSpc>
                <a:spcPct val="150000"/>
              </a:lnSpc>
            </a:pPr>
            <a:r>
              <a:rPr lang="es-419" b="1" dirty="0">
                <a:solidFill>
                  <a:schemeClr val="tx1"/>
                </a:solidFill>
              </a:rPr>
              <a:t>Práctica</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704088"/>
            <a:ext cx="8229600" cy="1066800"/>
          </a:xfrm>
        </p:spPr>
        <p:txBody>
          <a:bodyPr>
            <a:normAutofit/>
          </a:bodyPr>
          <a:lstStyle/>
          <a:p>
            <a:r>
              <a:rPr lang="es-419" sz="3200" dirty="0"/>
              <a:t>Agenda de hoy</a:t>
            </a:r>
            <a:br>
              <a:rPr lang="en-US" sz="3200" dirty="0"/>
            </a:br>
            <a:endParaRPr lang="es-419"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s-419" dirty="0"/>
          </a:p>
        </p:txBody>
      </p:sp>
      <p:sp>
        <p:nvSpPr>
          <p:cNvPr id="5" name="TextBox 4">
            <a:extLst>
              <a:ext uri="{FF2B5EF4-FFF2-40B4-BE49-F238E27FC236}">
                <a16:creationId xmlns:a16="http://schemas.microsoft.com/office/drawing/2014/main" id="{04B8EFAC-DF0B-41C5-A977-9181D8138E3E}"/>
              </a:ext>
            </a:extLst>
          </p:cNvPr>
          <p:cNvSpPr txBox="1"/>
          <p:nvPr/>
        </p:nvSpPr>
        <p:spPr>
          <a:xfrm>
            <a:off x="385313" y="5377132"/>
            <a:ext cx="8301487" cy="1200329"/>
          </a:xfrm>
          <a:prstGeom prst="rect">
            <a:avLst/>
          </a:prstGeom>
          <a:noFill/>
        </p:spPr>
        <p:txBody>
          <a:bodyPr wrap="square" rtlCol="0">
            <a:spAutoFit/>
          </a:bodyPr>
          <a:lstStyle/>
          <a:p>
            <a:r>
              <a:rPr lang="es-419" sz="1800" i="1" dirty="0">
                <a:effectLst/>
                <a:latin typeface="ATT Aleck Sans" panose="020B0503020203020204" pitchFamily="34" charset="0"/>
                <a:ea typeface="Times New Roman" panose="02020603050405020304" pitchFamily="18" charset="0"/>
              </a:rPr>
              <a:t>NOTA: </a:t>
            </a:r>
            <a:r>
              <a:rPr lang="es-419" sz="1800" dirty="0">
                <a:effectLst/>
                <a:latin typeface="ATT Aleck Sans" panose="020B0503020203020204" pitchFamily="34" charset="0"/>
                <a:ea typeface="Times New Roman" panose="02020603050405020304" pitchFamily="18" charset="0"/>
              </a:rPr>
              <a:t>Este taller es específico para los dispositivos móviles Android y el sistema operativo A</a:t>
            </a:r>
            <a:r>
              <a:rPr lang="es-419" dirty="0">
                <a:latin typeface="ATT Aleck Sans" panose="020B0503020203020204" pitchFamily="34" charset="0"/>
                <a:ea typeface="Times New Roman" panose="02020603050405020304" pitchFamily="18" charset="0"/>
              </a:rPr>
              <a:t>ndroid</a:t>
            </a:r>
            <a:r>
              <a:rPr lang="es-419" sz="1800" dirty="0">
                <a:effectLst/>
                <a:latin typeface="ATT Aleck Sans" panose="020B0503020203020204" pitchFamily="34" charset="0"/>
                <a:ea typeface="Times New Roman" panose="02020603050405020304" pitchFamily="18" charset="0"/>
              </a:rPr>
              <a:t>. Si está interesado en otro sistema operativo, visite </a:t>
            </a:r>
            <a:r>
              <a:rPr lang="es-419" dirty="0">
                <a:latin typeface="ATT Aleck Sans" panose="020B0503020203020204" pitchFamily="34" charset="0"/>
                <a:ea typeface="Times New Roman" panose="02020603050405020304" pitchFamily="18" charset="0"/>
              </a:rPr>
              <a:t>https://www.digitallearn.org o </a:t>
            </a:r>
            <a:r>
              <a:rPr lang="es-419" sz="1800" dirty="0">
                <a:effectLst/>
                <a:latin typeface="ATT Aleck Sans" panose="020B0503020203020204" pitchFamily="34" charset="0"/>
                <a:ea typeface="Times New Roman" panose="02020603050405020304" pitchFamily="18" charset="0"/>
              </a:rPr>
              <a:t>considere la posibilidad de inscribirse en otro taller ofrecido.</a:t>
            </a:r>
            <a:endParaRPr lang="es-419" dirty="0"/>
          </a:p>
        </p:txBody>
      </p:sp>
    </p:spTree>
    <p:custDataLst>
      <p:tags r:id="rId1"/>
    </p:custDataLst>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20</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t>Explorador</a:t>
            </a:r>
          </a:p>
        </p:txBody>
      </p:sp>
      <p:pic>
        <p:nvPicPr>
          <p:cNvPr id="7" name="Content Placeholder 12">
            <a:extLst>
              <a:ext uri="{FF2B5EF4-FFF2-40B4-BE49-F238E27FC236}">
                <a16:creationId xmlns:a16="http://schemas.microsoft.com/office/drawing/2014/main" id="{FCA5656C-46E7-4084-A8E9-DA84B613272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5657"/>
            <a:ext cx="2445434" cy="5029195"/>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9929469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21</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Cámara</a:t>
            </a:r>
          </a:p>
        </p:txBody>
      </p:sp>
      <p:pic>
        <p:nvPicPr>
          <p:cNvPr id="7" name="Content Placeholder 12">
            <a:extLst>
              <a:ext uri="{FF2B5EF4-FFF2-40B4-BE49-F238E27FC236}">
                <a16:creationId xmlns:a16="http://schemas.microsoft.com/office/drawing/2014/main" id="{580A98E7-1E8D-4764-AAE7-EA4F17C560E3}"/>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5657"/>
            <a:ext cx="2445434" cy="5029195"/>
          </a:xfrm>
          <a:prstGeom prst="rect">
            <a:avLst/>
          </a:prstGeom>
        </p:spPr>
      </p:pic>
      <p:pic>
        <p:nvPicPr>
          <p:cNvPr id="8" name="Content Placeholder 12">
            <a:extLst>
              <a:ext uri="{FF2B5EF4-FFF2-40B4-BE49-F238E27FC236}">
                <a16:creationId xmlns:a16="http://schemas.microsoft.com/office/drawing/2014/main" id="{0F264889-0807-4324-8EA7-2EDBCA79B29F}"/>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3" y="1245657"/>
            <a:ext cx="2445434" cy="5029195"/>
          </a:xfrm>
          <a:prstGeom prst="rect">
            <a:avLst/>
          </a:prstGeom>
        </p:spPr>
      </p:pic>
    </p:spTree>
    <p:custDataLst>
      <p:tags r:id="rId1"/>
    </p:custDataLst>
    <p:extLst>
      <p:ext uri="{BB962C8B-B14F-4D97-AF65-F5344CB8AC3E}">
        <p14:creationId xmlns:p14="http://schemas.microsoft.com/office/powerpoint/2010/main" val="6232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22</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t>Mapas</a:t>
            </a:r>
          </a:p>
        </p:txBody>
      </p:sp>
      <p:pic>
        <p:nvPicPr>
          <p:cNvPr id="7" name="Content Placeholder 12">
            <a:extLst>
              <a:ext uri="{FF2B5EF4-FFF2-40B4-BE49-F238E27FC236}">
                <a16:creationId xmlns:a16="http://schemas.microsoft.com/office/drawing/2014/main" id="{348EC25D-A74D-40D9-98A4-127F1394F73D}"/>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349283" y="1246073"/>
            <a:ext cx="2445434" cy="5028362"/>
          </a:xfrm>
          <a:prstGeom prst="rect">
            <a:avLst/>
          </a:prstGeom>
        </p:spPr>
      </p:pic>
      <p:pic>
        <p:nvPicPr>
          <p:cNvPr id="8" name="Content Placeholder 12">
            <a:extLst>
              <a:ext uri="{FF2B5EF4-FFF2-40B4-BE49-F238E27FC236}">
                <a16:creationId xmlns:a16="http://schemas.microsoft.com/office/drawing/2014/main" id="{924FAF35-64FF-41C5-B8AC-908336163D02}"/>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349283" y="1246073"/>
            <a:ext cx="2445433" cy="5028362"/>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AFB2ED98-25F2-43F0-9AAF-3ACCD5A76C0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3349282" y="1245238"/>
            <a:ext cx="2445433" cy="5028360"/>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401052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23</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Categorías populares de aplicaciones</a:t>
            </a:r>
          </a:p>
        </p:txBody>
      </p:sp>
      <p:pic>
        <p:nvPicPr>
          <p:cNvPr id="4" name="Picture 3" descr="A picture containing text&#10;&#10;Description automatically generated">
            <a:extLst>
              <a:ext uri="{FF2B5EF4-FFF2-40B4-BE49-F238E27FC236}">
                <a16:creationId xmlns:a16="http://schemas.microsoft.com/office/drawing/2014/main" id="{658F847B-4655-40EE-AA52-25833E79C6F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962400" y="2490716"/>
            <a:ext cx="914400" cy="830558"/>
          </a:xfrm>
          <a:prstGeom prst="rect">
            <a:avLst/>
          </a:prstGeom>
        </p:spPr>
      </p:pic>
      <p:pic>
        <p:nvPicPr>
          <p:cNvPr id="11" name="Picture 10" descr="Shape&#10;&#10;Description automatically generated with medium confidence">
            <a:extLst>
              <a:ext uri="{FF2B5EF4-FFF2-40B4-BE49-F238E27FC236}">
                <a16:creationId xmlns:a16="http://schemas.microsoft.com/office/drawing/2014/main" id="{D9918E70-0DC1-4502-B130-234A49E5DAF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2853" y="2490716"/>
            <a:ext cx="1097280" cy="855122"/>
          </a:xfrm>
          <a:prstGeom prst="rect">
            <a:avLst/>
          </a:prstGeom>
        </p:spPr>
      </p:pic>
      <p:pic>
        <p:nvPicPr>
          <p:cNvPr id="13" name="Picture 12" descr="Shape&#10;&#10;Description automatically generated">
            <a:extLst>
              <a:ext uri="{FF2B5EF4-FFF2-40B4-BE49-F238E27FC236}">
                <a16:creationId xmlns:a16="http://schemas.microsoft.com/office/drawing/2014/main" id="{35DBCAF9-8EE6-4A78-92E1-03A3075D8A2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759844" y="2490716"/>
            <a:ext cx="822960" cy="933200"/>
          </a:xfrm>
          <a:prstGeom prst="rect">
            <a:avLst/>
          </a:prstGeom>
        </p:spPr>
      </p:pic>
      <p:pic>
        <p:nvPicPr>
          <p:cNvPr id="17" name="Graphic 16" descr="Heart with pulse with solid fill">
            <a:extLst>
              <a:ext uri="{FF2B5EF4-FFF2-40B4-BE49-F238E27FC236}">
                <a16:creationId xmlns:a16="http://schemas.microsoft.com/office/drawing/2014/main" id="{E4E25FCF-FDE2-45C2-A889-A096F00DA3B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048027" y="4830219"/>
            <a:ext cx="1280160" cy="1280160"/>
          </a:xfrm>
          <a:prstGeom prst="rect">
            <a:avLst/>
          </a:prstGeom>
        </p:spPr>
      </p:pic>
      <p:pic>
        <p:nvPicPr>
          <p:cNvPr id="19" name="Graphic 18" descr="Partial sun with solid fill">
            <a:extLst>
              <a:ext uri="{FF2B5EF4-FFF2-40B4-BE49-F238E27FC236}">
                <a16:creationId xmlns:a16="http://schemas.microsoft.com/office/drawing/2014/main" id="{668EFD51-C71D-4F2E-A93A-A186F1F669AF}"/>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5322666" y="4818011"/>
            <a:ext cx="1188720" cy="1188720"/>
          </a:xfrm>
          <a:prstGeom prst="rect">
            <a:avLst/>
          </a:prstGeom>
        </p:spPr>
      </p:pic>
      <p:sp>
        <p:nvSpPr>
          <p:cNvPr id="20" name="Content Placeholder 1">
            <a:extLst>
              <a:ext uri="{FF2B5EF4-FFF2-40B4-BE49-F238E27FC236}">
                <a16:creationId xmlns:a16="http://schemas.microsoft.com/office/drawing/2014/main" id="{D0920ECC-5528-4205-9C1C-2575B5D8F254}"/>
              </a:ext>
            </a:extLst>
          </p:cNvPr>
          <p:cNvSpPr txBox="1">
            <a:spLocks/>
          </p:cNvSpPr>
          <p:nvPr/>
        </p:nvSpPr>
        <p:spPr>
          <a:xfrm>
            <a:off x="849180" y="1677703"/>
            <a:ext cx="1327116"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b="1" dirty="0">
                <a:solidFill>
                  <a:schemeClr val="tx1"/>
                </a:solidFill>
                <a:latin typeface="+mn-lt"/>
              </a:rPr>
              <a:t>Juegos</a:t>
            </a:r>
            <a:r>
              <a:rPr lang="es-419" sz="2400" b="1" dirty="0">
                <a:solidFill>
                  <a:schemeClr val="tx1"/>
                </a:solidFill>
              </a:rPr>
              <a:t>   </a:t>
            </a:r>
            <a:endParaRPr lang="es-419" dirty="0">
              <a:solidFill>
                <a:schemeClr val="tx1"/>
              </a:solidFill>
            </a:endParaRPr>
          </a:p>
        </p:txBody>
      </p:sp>
      <p:sp>
        <p:nvSpPr>
          <p:cNvPr id="21" name="Content Placeholder 1">
            <a:extLst>
              <a:ext uri="{FF2B5EF4-FFF2-40B4-BE49-F238E27FC236}">
                <a16:creationId xmlns:a16="http://schemas.microsoft.com/office/drawing/2014/main" id="{7ECD86A1-76EE-42F4-89F7-65BC7266C621}"/>
              </a:ext>
            </a:extLst>
          </p:cNvPr>
          <p:cNvSpPr txBox="1">
            <a:spLocks/>
          </p:cNvSpPr>
          <p:nvPr/>
        </p:nvSpPr>
        <p:spPr>
          <a:xfrm>
            <a:off x="2819400" y="1599897"/>
            <a:ext cx="3228918" cy="831728"/>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b="1" dirty="0">
                <a:solidFill>
                  <a:schemeClr val="tx1"/>
                </a:solidFill>
                <a:latin typeface="+mn-lt"/>
              </a:rPr>
              <a:t>Transmisión </a:t>
            </a:r>
            <a:br>
              <a:rPr lang="es-419" sz="2400" b="1" dirty="0">
                <a:solidFill>
                  <a:schemeClr val="tx1"/>
                </a:solidFill>
                <a:latin typeface="+mn-lt"/>
              </a:rPr>
            </a:br>
            <a:r>
              <a:rPr lang="es-419" sz="2400" b="1" dirty="0">
                <a:solidFill>
                  <a:schemeClr val="tx1"/>
                </a:solidFill>
                <a:latin typeface="+mn-lt"/>
              </a:rPr>
              <a:t>de video</a:t>
            </a:r>
            <a:endParaRPr lang="es-419" sz="2400" dirty="0">
              <a:solidFill>
                <a:schemeClr val="tx1"/>
              </a:solidFill>
              <a:latin typeface="+mn-lt"/>
            </a:endParaRPr>
          </a:p>
        </p:txBody>
      </p:sp>
      <p:sp>
        <p:nvSpPr>
          <p:cNvPr id="22" name="Content Placeholder 1">
            <a:extLst>
              <a:ext uri="{FF2B5EF4-FFF2-40B4-BE49-F238E27FC236}">
                <a16:creationId xmlns:a16="http://schemas.microsoft.com/office/drawing/2014/main" id="{D6A9B77B-8B01-4FC3-BEBC-6C7A23D6E546}"/>
              </a:ext>
            </a:extLst>
          </p:cNvPr>
          <p:cNvSpPr txBox="1">
            <a:spLocks/>
          </p:cNvSpPr>
          <p:nvPr/>
        </p:nvSpPr>
        <p:spPr>
          <a:xfrm>
            <a:off x="5917026" y="1670402"/>
            <a:ext cx="2748275" cy="855122"/>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b="1" dirty="0">
                <a:solidFill>
                  <a:schemeClr val="tx1"/>
                </a:solidFill>
                <a:latin typeface="+mn-lt"/>
              </a:rPr>
              <a:t>Transmisión </a:t>
            </a:r>
            <a:br>
              <a:rPr lang="es-419" sz="2400" b="1" dirty="0">
                <a:solidFill>
                  <a:schemeClr val="tx1"/>
                </a:solidFill>
                <a:latin typeface="+mn-lt"/>
              </a:rPr>
            </a:br>
            <a:r>
              <a:rPr lang="es-419" sz="2400" b="1" dirty="0">
                <a:solidFill>
                  <a:schemeClr val="tx1"/>
                </a:solidFill>
                <a:latin typeface="+mn-lt"/>
              </a:rPr>
              <a:t>de música</a:t>
            </a:r>
            <a:endParaRPr lang="es-419" dirty="0">
              <a:solidFill>
                <a:schemeClr val="tx1"/>
              </a:solidFill>
              <a:latin typeface="+mn-lt"/>
            </a:endParaRPr>
          </a:p>
        </p:txBody>
      </p:sp>
      <p:sp>
        <p:nvSpPr>
          <p:cNvPr id="23" name="Content Placeholder 1">
            <a:extLst>
              <a:ext uri="{FF2B5EF4-FFF2-40B4-BE49-F238E27FC236}">
                <a16:creationId xmlns:a16="http://schemas.microsoft.com/office/drawing/2014/main" id="{5A071A3A-2C8F-4CB9-8A11-1E8479D7166D}"/>
              </a:ext>
            </a:extLst>
          </p:cNvPr>
          <p:cNvSpPr txBox="1">
            <a:spLocks/>
          </p:cNvSpPr>
          <p:nvPr/>
        </p:nvSpPr>
        <p:spPr>
          <a:xfrm>
            <a:off x="1073648" y="4209422"/>
            <a:ext cx="3228919"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b="1" dirty="0">
                <a:solidFill>
                  <a:schemeClr val="tx1"/>
                </a:solidFill>
                <a:latin typeface="+mn-lt"/>
              </a:rPr>
              <a:t>Salud y bienestar</a:t>
            </a:r>
            <a:endParaRPr lang="es-419" dirty="0">
              <a:solidFill>
                <a:schemeClr val="tx1"/>
              </a:solidFill>
              <a:latin typeface="+mn-lt"/>
            </a:endParaRPr>
          </a:p>
        </p:txBody>
      </p:sp>
      <p:sp>
        <p:nvSpPr>
          <p:cNvPr id="24" name="Content Placeholder 1">
            <a:extLst>
              <a:ext uri="{FF2B5EF4-FFF2-40B4-BE49-F238E27FC236}">
                <a16:creationId xmlns:a16="http://schemas.microsoft.com/office/drawing/2014/main" id="{0A5B09CE-5EC2-4381-BAE8-CE870A6A5909}"/>
              </a:ext>
            </a:extLst>
          </p:cNvPr>
          <p:cNvSpPr txBox="1">
            <a:spLocks/>
          </p:cNvSpPr>
          <p:nvPr/>
        </p:nvSpPr>
        <p:spPr>
          <a:xfrm>
            <a:off x="4302567" y="4209422"/>
            <a:ext cx="3228919" cy="502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s-419" sz="2400" b="1" dirty="0">
                <a:solidFill>
                  <a:schemeClr val="tx1"/>
                </a:solidFill>
                <a:latin typeface="+mn-lt"/>
              </a:rPr>
              <a:t>Clima</a:t>
            </a:r>
            <a:endParaRPr lang="es-419" dirty="0">
              <a:solidFill>
                <a:schemeClr val="tx1"/>
              </a:solidFill>
              <a:latin typeface="+mn-lt"/>
            </a:endParaRPr>
          </a:p>
        </p:txBody>
      </p:sp>
    </p:spTree>
    <p:custDataLst>
      <p:tags r:id="rId1"/>
    </p:custDataLst>
    <p:extLst>
      <p:ext uri="{BB962C8B-B14F-4D97-AF65-F5344CB8AC3E}">
        <p14:creationId xmlns:p14="http://schemas.microsoft.com/office/powerpoint/2010/main" val="17952228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24</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Play Store</a:t>
            </a:r>
          </a:p>
        </p:txBody>
      </p:sp>
      <p:pic>
        <p:nvPicPr>
          <p:cNvPr id="7" name="Content Placeholder 12">
            <a:extLst>
              <a:ext uri="{FF2B5EF4-FFF2-40B4-BE49-F238E27FC236}">
                <a16:creationId xmlns:a16="http://schemas.microsoft.com/office/drawing/2014/main" id="{74AFAC9B-4E4A-4D24-856B-14FF18CB01C5}"/>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300000"/>
            <a:ext cx="2445434" cy="5029197"/>
          </a:xfrm>
          <a:prstGeom prst="rect">
            <a:avLst/>
          </a:prstGeom>
        </p:spPr>
      </p:pic>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300000"/>
            <a:ext cx="2445434" cy="5029197"/>
          </a:xfrm>
          <a:prstGeom prst="rect">
            <a:avLst/>
          </a:prstGeom>
          <a:ln>
            <a:solidFill>
              <a:schemeClr val="bg1">
                <a:lumMod val="75000"/>
              </a:schemeClr>
            </a:solidFill>
          </a:ln>
        </p:spPr>
      </p:pic>
      <p:pic>
        <p:nvPicPr>
          <p:cNvPr id="8" name="Content Placeholder 12">
            <a:extLst>
              <a:ext uri="{FF2B5EF4-FFF2-40B4-BE49-F238E27FC236}">
                <a16:creationId xmlns:a16="http://schemas.microsoft.com/office/drawing/2014/main" id="{A57E8397-A942-4BEB-A322-F26128C893E7}"/>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3" y="1300000"/>
            <a:ext cx="2445434" cy="5029195"/>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59ADD844-AF3C-443B-9808-D4BCE5D0BD5A}"/>
              </a:ext>
            </a:extLst>
          </p:cNvPr>
          <p:cNvPicPr>
            <a:picLocks noChangeAspect="1"/>
          </p:cNvPicPr>
          <p:nvPr/>
        </p:nvPicPr>
        <p:blipFill>
          <a:blip r:embed="rId7" cstate="print">
            <a:extLst>
              <a:ext uri="{28A0092B-C50C-407E-A947-70E740481C1C}">
                <a14:useLocalDpi xmlns:a14="http://schemas.microsoft.com/office/drawing/2010/main" val="0"/>
              </a:ext>
            </a:extLst>
          </a:blip>
          <a:srcRect/>
          <a:stretch/>
        </p:blipFill>
        <p:spPr>
          <a:xfrm>
            <a:off x="3349283" y="1299998"/>
            <a:ext cx="2445433" cy="5029195"/>
          </a:xfrm>
          <a:prstGeom prst="rect">
            <a:avLst/>
          </a:prstGeom>
          <a:ln>
            <a:solidFill>
              <a:schemeClr val="bg1">
                <a:lumMod val="75000"/>
              </a:schemeClr>
            </a:solidFill>
          </a:ln>
        </p:spPr>
      </p:pic>
      <p:pic>
        <p:nvPicPr>
          <p:cNvPr id="10" name="Content Placeholder 12">
            <a:extLst>
              <a:ext uri="{FF2B5EF4-FFF2-40B4-BE49-F238E27FC236}">
                <a16:creationId xmlns:a16="http://schemas.microsoft.com/office/drawing/2014/main" id="{D94462C6-F42B-4826-99BF-D9022FBCD26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p:blipFill>
        <p:spPr>
          <a:xfrm>
            <a:off x="3349283" y="1299999"/>
            <a:ext cx="2445433"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075547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25</a:t>
            </a:fld>
            <a:endParaRPr lang="es-419"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s-419" sz="4800" dirty="0"/>
              <a:t>Actividad 2</a:t>
            </a:r>
          </a:p>
        </p:txBody>
      </p:sp>
    </p:spTree>
    <p:custDataLst>
      <p:tags r:id="rId1"/>
    </p:custDataLst>
    <p:extLst>
      <p:ext uri="{BB962C8B-B14F-4D97-AF65-F5344CB8AC3E}">
        <p14:creationId xmlns:p14="http://schemas.microsoft.com/office/powerpoint/2010/main" val="14996533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26</a:t>
            </a:fld>
            <a:endParaRPr lang="es-419" dirty="0"/>
          </a:p>
        </p:txBody>
      </p:sp>
      <p:pic>
        <p:nvPicPr>
          <p:cNvPr id="7" name="Picture 6">
            <a:extLst>
              <a:ext uri="{FF2B5EF4-FFF2-40B4-BE49-F238E27FC236}">
                <a16:creationId xmlns:a16="http://schemas.microsoft.com/office/drawing/2014/main" id="{DCFFF343-4B1C-4EBB-AF92-028F02DA15EB}"/>
              </a:ext>
            </a:extLst>
          </p:cNvPr>
          <p:cNvPicPr>
            <a:picLocks noChangeAspect="1"/>
          </p:cNvPicPr>
          <p:nvPr/>
        </p:nvPicPr>
        <p:blipFill rotWithShape="1">
          <a:blip r:embed="rId4"/>
          <a:srcRect l="59081" t="9821" r="8271" b="1788"/>
          <a:stretch/>
        </p:blipFill>
        <p:spPr>
          <a:xfrm>
            <a:off x="5762444" y="384974"/>
            <a:ext cx="3024387" cy="6088052"/>
          </a:xfrm>
          <a:prstGeom prst="rect">
            <a:avLst/>
          </a:prstGeom>
        </p:spPr>
      </p:pic>
      <p:grpSp>
        <p:nvGrpSpPr>
          <p:cNvPr id="8" name="Group 7">
            <a:extLst>
              <a:ext uri="{FF2B5EF4-FFF2-40B4-BE49-F238E27FC236}">
                <a16:creationId xmlns:a16="http://schemas.microsoft.com/office/drawing/2014/main" id="{F061985F-0A56-4E7B-B045-853DB27CAE0C}"/>
              </a:ext>
            </a:extLst>
          </p:cNvPr>
          <p:cNvGrpSpPr/>
          <p:nvPr/>
        </p:nvGrpSpPr>
        <p:grpSpPr>
          <a:xfrm>
            <a:off x="357168" y="4031072"/>
            <a:ext cx="5675342" cy="2434750"/>
            <a:chOff x="512673" y="4025321"/>
            <a:chExt cx="5675342" cy="2434750"/>
          </a:xfrm>
        </p:grpSpPr>
        <p:sp>
          <p:nvSpPr>
            <p:cNvPr id="5" name="TextBox 4">
              <a:extLst>
                <a:ext uri="{FF2B5EF4-FFF2-40B4-BE49-F238E27FC236}">
                  <a16:creationId xmlns:a16="http://schemas.microsoft.com/office/drawing/2014/main" id="{FBB8F748-DB28-BDDF-9A61-A631FC63E28A}"/>
                </a:ext>
              </a:extLst>
            </p:cNvPr>
            <p:cNvSpPr txBox="1"/>
            <p:nvPr/>
          </p:nvSpPr>
          <p:spPr>
            <a:xfrm>
              <a:off x="512673" y="4644189"/>
              <a:ext cx="5281631"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419" sz="1600" dirty="0">
                  <a:latin typeface="+mn-lt"/>
                  <a:cs typeface="ATT Aleck Sans" panose="020B0503020203020204" pitchFamily="34" charset="0"/>
                </a:rPr>
                <a:t>Abra la aplicación de la cámara y tome una fotografía. Muéstrele al instructor la fotografía que tomó. </a:t>
              </a:r>
            </a:p>
            <a:p>
              <a:endParaRPr lang="es-419" sz="1600" dirty="0">
                <a:latin typeface="+mn-lt"/>
                <a:cs typeface="ATT Aleck Sans" panose="020B0503020203020204" pitchFamily="34" charset="0"/>
              </a:endParaRPr>
            </a:p>
            <a:p>
              <a:r>
                <a:rPr lang="es-419" sz="1600" dirty="0">
                  <a:latin typeface="+mn-lt"/>
                  <a:cs typeface="ATT Aleck Sans" panose="020B0503020203020204" pitchFamily="34" charset="0"/>
                </a:rPr>
                <a:t>Abra el explorador y busque el sitio web en </a:t>
              </a:r>
              <a:r>
                <a:rPr lang="es-419" sz="1600" dirty="0">
                  <a:latin typeface="+mn-lt"/>
                </a:rPr>
                <a:t>PLA Digital Learn: https://www.digitallearn.org</a:t>
              </a:r>
              <a:r>
                <a:rPr lang="es-419" sz="1600" dirty="0">
                  <a:latin typeface="+mn-lt"/>
                  <a:cs typeface="ATT Aleck Sans" panose="020B0503020203020204" pitchFamily="34" charset="0"/>
                </a:rPr>
                <a:t>.</a:t>
              </a:r>
            </a:p>
            <a:p>
              <a:r>
                <a:rPr lang="es-419" sz="1600" dirty="0">
                  <a:latin typeface="+mn-lt"/>
                  <a:ea typeface="+mn-lt"/>
                  <a:cs typeface="ATT Aleck Sans" panose="020B0503020203020204" pitchFamily="34" charset="0"/>
                </a:rPr>
                <a:t>Desplácese hasta el enlace sobre la buena crianza digital. Toque el enlace y muéstrele al instructor su pantalla. </a:t>
              </a:r>
            </a:p>
          </p:txBody>
        </p:sp>
        <p:sp>
          <p:nvSpPr>
            <p:cNvPr id="3" name="TextBox 2">
              <a:extLst>
                <a:ext uri="{FF2B5EF4-FFF2-40B4-BE49-F238E27FC236}">
                  <a16:creationId xmlns:a16="http://schemas.microsoft.com/office/drawing/2014/main" id="{41BF78AE-269A-4BE7-94EC-6B6CF28143AE}"/>
                </a:ext>
              </a:extLst>
            </p:cNvPr>
            <p:cNvSpPr txBox="1"/>
            <p:nvPr/>
          </p:nvSpPr>
          <p:spPr>
            <a:xfrm>
              <a:off x="2311879" y="4025321"/>
              <a:ext cx="3876136" cy="369332"/>
            </a:xfrm>
            <a:prstGeom prst="rect">
              <a:avLst/>
            </a:prstGeom>
            <a:noFill/>
          </p:spPr>
          <p:txBody>
            <a:bodyPr wrap="square" rtlCol="0">
              <a:spAutoFit/>
            </a:bodyPr>
            <a:lstStyle/>
            <a:p>
              <a:r>
                <a:rPr lang="es-419" dirty="0"/>
                <a:t>________________________</a:t>
              </a:r>
            </a:p>
          </p:txBody>
        </p:sp>
      </p:grpSp>
      <p:pic>
        <p:nvPicPr>
          <p:cNvPr id="10" name="Picture 9">
            <a:extLst>
              <a:ext uri="{FF2B5EF4-FFF2-40B4-BE49-F238E27FC236}">
                <a16:creationId xmlns:a16="http://schemas.microsoft.com/office/drawing/2014/main" id="{69F84D89-69C9-9205-B050-E79F6EC9C0BC}"/>
              </a:ext>
            </a:extLst>
          </p:cNvPr>
          <p:cNvPicPr>
            <a:picLocks noChangeAspect="1"/>
          </p:cNvPicPr>
          <p:nvPr/>
        </p:nvPicPr>
        <p:blipFill>
          <a:blip r:embed="rId5"/>
          <a:stretch>
            <a:fillRect/>
          </a:stretch>
        </p:blipFill>
        <p:spPr>
          <a:xfrm>
            <a:off x="1192353" y="470851"/>
            <a:ext cx="3463185" cy="4179089"/>
          </a:xfrm>
          <a:prstGeom prst="rect">
            <a:avLst/>
          </a:prstGeom>
        </p:spPr>
      </p:pic>
    </p:spTree>
    <p:custDataLst>
      <p:tags r:id="rId1"/>
    </p:custDataLst>
    <p:extLst>
      <p:ext uri="{BB962C8B-B14F-4D97-AF65-F5344CB8AC3E}">
        <p14:creationId xmlns:p14="http://schemas.microsoft.com/office/powerpoint/2010/main" val="1272585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27</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Configuración—Cómo conectarse</a:t>
            </a:r>
          </a:p>
        </p:txBody>
      </p:sp>
      <p:sp>
        <p:nvSpPr>
          <p:cNvPr id="7" name="Content Placeholder 1">
            <a:extLst>
              <a:ext uri="{FF2B5EF4-FFF2-40B4-BE49-F238E27FC236}">
                <a16:creationId xmlns:a16="http://schemas.microsoft.com/office/drawing/2014/main" id="{60CCC6CD-6600-4B92-AD0F-46650EC85AEE}"/>
              </a:ext>
            </a:extLst>
          </p:cNvPr>
          <p:cNvSpPr txBox="1">
            <a:spLocks/>
          </p:cNvSpPr>
          <p:nvPr/>
        </p:nvSpPr>
        <p:spPr>
          <a:xfrm>
            <a:off x="389964" y="1538970"/>
            <a:ext cx="3469342" cy="195054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400" b="1" dirty="0">
                <a:solidFill>
                  <a:schemeClr val="tx1"/>
                </a:solidFill>
                <a:latin typeface="+mn-lt"/>
              </a:rPr>
              <a:t>Red</a:t>
            </a:r>
          </a:p>
          <a:p>
            <a:pPr marL="82296" indent="0">
              <a:buNone/>
            </a:pPr>
            <a:endParaRPr lang="es-419" sz="800" b="1" dirty="0">
              <a:solidFill>
                <a:schemeClr val="tx1"/>
              </a:solidFill>
              <a:latin typeface="+mn-lt"/>
            </a:endParaRPr>
          </a:p>
          <a:p>
            <a:pPr marL="89154" indent="0">
              <a:buNone/>
            </a:pPr>
            <a:r>
              <a:rPr lang="es-419" sz="2400" dirty="0">
                <a:solidFill>
                  <a:schemeClr val="tx1"/>
                </a:solidFill>
                <a:latin typeface="+mn-lt"/>
              </a:rPr>
              <a:t>Necesita un plan de telefonía móvil</a:t>
            </a:r>
          </a:p>
          <a:p>
            <a:pPr marL="89154" indent="0">
              <a:buNone/>
            </a:pPr>
            <a:r>
              <a:rPr lang="es-419" sz="2250" dirty="0">
                <a:solidFill>
                  <a:schemeClr val="tx1"/>
                </a:solidFill>
              </a:rPr>
              <a:t> </a:t>
            </a:r>
            <a:endParaRPr lang="es-419" dirty="0">
              <a:solidFill>
                <a:schemeClr val="tx1"/>
              </a:solidFill>
            </a:endParaRPr>
          </a:p>
        </p:txBody>
      </p:sp>
      <p:pic>
        <p:nvPicPr>
          <p:cNvPr id="8" name="Picture 7">
            <a:extLst>
              <a:ext uri="{FF2B5EF4-FFF2-40B4-BE49-F238E27FC236}">
                <a16:creationId xmlns:a16="http://schemas.microsoft.com/office/drawing/2014/main" id="{B08686E4-F847-4558-8A79-9137855B61A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58004" y="3919818"/>
            <a:ext cx="1677211" cy="1505529"/>
          </a:xfrm>
          <a:prstGeom prst="rect">
            <a:avLst/>
          </a:prstGeom>
        </p:spPr>
      </p:pic>
      <p:sp>
        <p:nvSpPr>
          <p:cNvPr id="9" name="Content Placeholder 1">
            <a:extLst>
              <a:ext uri="{FF2B5EF4-FFF2-40B4-BE49-F238E27FC236}">
                <a16:creationId xmlns:a16="http://schemas.microsoft.com/office/drawing/2014/main" id="{C56EDBCA-4E6B-4CA5-BF15-06647609EB63}"/>
              </a:ext>
            </a:extLst>
          </p:cNvPr>
          <p:cNvSpPr txBox="1">
            <a:spLocks/>
          </p:cNvSpPr>
          <p:nvPr/>
        </p:nvSpPr>
        <p:spPr>
          <a:xfrm>
            <a:off x="4247027" y="1538969"/>
            <a:ext cx="4123765" cy="1950541"/>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2400" b="1" dirty="0">
                <a:solidFill>
                  <a:schemeClr val="tx1"/>
                </a:solidFill>
                <a:latin typeface="+mn-lt"/>
              </a:rPr>
              <a:t>Wifi</a:t>
            </a:r>
          </a:p>
          <a:p>
            <a:pPr marL="89154" indent="0">
              <a:buNone/>
            </a:pPr>
            <a:endParaRPr lang="es-419" sz="800" dirty="0">
              <a:solidFill>
                <a:schemeClr val="tx1"/>
              </a:solidFill>
              <a:latin typeface="+mn-lt"/>
            </a:endParaRPr>
          </a:p>
          <a:p>
            <a:pPr marL="89154" indent="0">
              <a:buNone/>
            </a:pPr>
            <a:r>
              <a:rPr lang="es-419" sz="2400" dirty="0">
                <a:solidFill>
                  <a:schemeClr val="tx1"/>
                </a:solidFill>
                <a:latin typeface="+mn-lt"/>
              </a:rPr>
              <a:t>Todos los teléfonos inteligentes y las tabletas pueden conectarse a Internet mediante wifi</a:t>
            </a:r>
          </a:p>
        </p:txBody>
      </p:sp>
      <p:pic>
        <p:nvPicPr>
          <p:cNvPr id="10" name="Picture 9" descr="Background pattern&#10;&#10;Description automatically generated">
            <a:extLst>
              <a:ext uri="{FF2B5EF4-FFF2-40B4-BE49-F238E27FC236}">
                <a16:creationId xmlns:a16="http://schemas.microsoft.com/office/drawing/2014/main" id="{29B38BC9-C895-4F81-A577-3BD3FA15094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84696" y="3759316"/>
            <a:ext cx="1997559" cy="1666031"/>
          </a:xfrm>
          <a:prstGeom prst="rect">
            <a:avLst/>
          </a:prstGeom>
        </p:spPr>
      </p:pic>
    </p:spTree>
    <p:custDataLst>
      <p:tags r:id="rId1"/>
    </p:custDataLst>
    <p:extLst>
      <p:ext uri="{BB962C8B-B14F-4D97-AF65-F5344CB8AC3E}">
        <p14:creationId xmlns:p14="http://schemas.microsoft.com/office/powerpoint/2010/main" val="922313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28</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n-lt"/>
              </a:rPr>
              <a:t>Cómo conectarse</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360676"/>
            <a:ext cx="2445434" cy="5029197"/>
          </a:xfrm>
          <a:prstGeom prst="rect">
            <a:avLst/>
          </a:prstGeom>
        </p:spPr>
      </p:pic>
      <p:pic>
        <p:nvPicPr>
          <p:cNvPr id="7" name="Content Placeholder 12">
            <a:extLst>
              <a:ext uri="{FF2B5EF4-FFF2-40B4-BE49-F238E27FC236}">
                <a16:creationId xmlns:a16="http://schemas.microsoft.com/office/drawing/2014/main" id="{7523596A-8542-485B-8872-1E1275D0B80B}"/>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360676"/>
            <a:ext cx="2445434" cy="5029195"/>
          </a:xfrm>
          <a:prstGeom prst="rect">
            <a:avLst/>
          </a:prstGeom>
          <a:ln>
            <a:solidFill>
              <a:schemeClr val="bg1">
                <a:lumMod val="75000"/>
              </a:schemeClr>
            </a:solidFill>
          </a:ln>
        </p:spPr>
      </p:pic>
      <p:pic>
        <p:nvPicPr>
          <p:cNvPr id="9" name="Content Placeholder 12">
            <a:extLst>
              <a:ext uri="{FF2B5EF4-FFF2-40B4-BE49-F238E27FC236}">
                <a16:creationId xmlns:a16="http://schemas.microsoft.com/office/drawing/2014/main" id="{D4734F93-0474-4041-83C0-CCDA549DC225}"/>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349626" y="1360674"/>
            <a:ext cx="2444747" cy="5029195"/>
          </a:xfrm>
          <a:prstGeom prst="rect">
            <a:avLst/>
          </a:prstGeom>
        </p:spPr>
      </p:pic>
    </p:spTree>
    <p:custDataLst>
      <p:tags r:id="rId1"/>
    </p:custDataLst>
    <p:extLst>
      <p:ext uri="{BB962C8B-B14F-4D97-AF65-F5344CB8AC3E}">
        <p14:creationId xmlns:p14="http://schemas.microsoft.com/office/powerpoint/2010/main" val="1532730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381000"/>
            <a:ext cx="8229600" cy="1066800"/>
          </a:xfrm>
        </p:spPr>
        <p:txBody>
          <a:bodyPr/>
          <a:lstStyle/>
          <a:p>
            <a:r>
              <a:rPr lang="es-419" dirty="0"/>
              <a:t>Consejos de seguridad para las redes wifi</a:t>
            </a:r>
          </a:p>
        </p:txBody>
      </p:sp>
      <p:sp>
        <p:nvSpPr>
          <p:cNvPr id="4" name="Slide Number Placeholder 3">
            <a:extLst>
              <a:ext uri="{FF2B5EF4-FFF2-40B4-BE49-F238E27FC236}">
                <a16:creationId xmlns:a16="http://schemas.microsoft.com/office/drawing/2014/main" id="{82B792E3-8F62-CD45-B09D-6E55F6EBC13C}"/>
              </a:ext>
            </a:extLst>
          </p:cNvPr>
          <p:cNvSpPr>
            <a:spLocks noGrp="1"/>
          </p:cNvSpPr>
          <p:nvPr>
            <p:ph type="sldNum" sz="quarter" idx="12"/>
          </p:nvPr>
        </p:nvSpPr>
        <p:spPr/>
        <p:txBody>
          <a:bodyPr/>
          <a:lstStyle/>
          <a:p>
            <a:fld id="{D852D4E8-E283-404D-80D7-3AF63315721A}" type="slidenum">
              <a:rPr lang="en-US" smtClean="0"/>
              <a:t>29</a:t>
            </a:fld>
            <a:endParaRPr lang="es-419" dirty="0"/>
          </a:p>
        </p:txBody>
      </p:sp>
      <p:pic>
        <p:nvPicPr>
          <p:cNvPr id="8" name="Picture 7">
            <a:extLst>
              <a:ext uri="{FF2B5EF4-FFF2-40B4-BE49-F238E27FC236}">
                <a16:creationId xmlns:a16="http://schemas.microsoft.com/office/drawing/2014/main" id="{2A34BF1F-2D0F-4D71-976D-0D22DA82F28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767893" y="1400217"/>
            <a:ext cx="2009380" cy="1647783"/>
          </a:xfrm>
          <a:prstGeom prst="rect">
            <a:avLst/>
          </a:prstGeom>
        </p:spPr>
      </p:pic>
      <p:grpSp>
        <p:nvGrpSpPr>
          <p:cNvPr id="16" name="Group 15">
            <a:extLst>
              <a:ext uri="{FF2B5EF4-FFF2-40B4-BE49-F238E27FC236}">
                <a16:creationId xmlns:a16="http://schemas.microsoft.com/office/drawing/2014/main" id="{817F1F46-4DEB-480A-848E-2D78E8E5E075}"/>
              </a:ext>
            </a:extLst>
          </p:cNvPr>
          <p:cNvGrpSpPr/>
          <p:nvPr/>
        </p:nvGrpSpPr>
        <p:grpSpPr>
          <a:xfrm>
            <a:off x="666764" y="2238057"/>
            <a:ext cx="5886892" cy="457200"/>
            <a:chOff x="781784" y="2238057"/>
            <a:chExt cx="5886892" cy="457200"/>
          </a:xfrm>
        </p:grpSpPr>
        <p:pic>
          <p:nvPicPr>
            <p:cNvPr id="12" name="Picture 11">
              <a:extLst>
                <a:ext uri="{FF2B5EF4-FFF2-40B4-BE49-F238E27FC236}">
                  <a16:creationId xmlns:a16="http://schemas.microsoft.com/office/drawing/2014/main" id="{945F9260-083D-4371-9EA9-0E5EBE65A07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5" name="TextBox 14">
              <a:extLst>
                <a:ext uri="{FF2B5EF4-FFF2-40B4-BE49-F238E27FC236}">
                  <a16:creationId xmlns:a16="http://schemas.microsoft.com/office/drawing/2014/main" id="{D16CFE59-0151-4B23-BE3A-482DD560A49F}"/>
                </a:ext>
              </a:extLst>
            </p:cNvPr>
            <p:cNvSpPr txBox="1"/>
            <p:nvPr/>
          </p:nvSpPr>
          <p:spPr>
            <a:xfrm>
              <a:off x="1238984" y="2279384"/>
              <a:ext cx="5429692" cy="369332"/>
            </a:xfrm>
            <a:prstGeom prst="rect">
              <a:avLst/>
            </a:prstGeom>
            <a:noFill/>
          </p:spPr>
          <p:txBody>
            <a:bodyPr wrap="none" rtlCol="0">
              <a:spAutoFit/>
            </a:bodyPr>
            <a:lstStyle/>
            <a:p>
              <a:r>
                <a:rPr lang="es-419" sz="1800" kern="1200" dirty="0">
                  <a:effectLst/>
                  <a:latin typeface="ATT Aleck Sans" panose="020B0503020203020204" pitchFamily="34" charset="0"/>
                  <a:ea typeface="MS PGothic" panose="020B0600070205080204" pitchFamily="34" charset="-128"/>
                  <a:cs typeface="ATT Aleck Sans" panose="020B0503020203020204" pitchFamily="34" charset="0"/>
                </a:rPr>
                <a:t>Asegúrese de que confía en la red antes de conectarse. </a:t>
              </a:r>
              <a:endParaRPr lang="es-419" dirty="0">
                <a:latin typeface="ATT Aleck Sans" panose="020B0503020203020204" pitchFamily="34" charset="0"/>
                <a:cs typeface="ATT Aleck Sans" panose="020B0503020203020204" pitchFamily="34" charset="0"/>
              </a:endParaRPr>
            </a:p>
          </p:txBody>
        </p:sp>
      </p:grpSp>
      <p:grpSp>
        <p:nvGrpSpPr>
          <p:cNvPr id="17" name="Group 16">
            <a:extLst>
              <a:ext uri="{FF2B5EF4-FFF2-40B4-BE49-F238E27FC236}">
                <a16:creationId xmlns:a16="http://schemas.microsoft.com/office/drawing/2014/main" id="{5F998439-A575-4CB9-BC87-381DA02242AB}"/>
              </a:ext>
            </a:extLst>
          </p:cNvPr>
          <p:cNvGrpSpPr/>
          <p:nvPr/>
        </p:nvGrpSpPr>
        <p:grpSpPr>
          <a:xfrm>
            <a:off x="666764" y="3011634"/>
            <a:ext cx="5999102" cy="690265"/>
            <a:chOff x="781784" y="2238057"/>
            <a:chExt cx="5999102" cy="690265"/>
          </a:xfrm>
        </p:grpSpPr>
        <p:pic>
          <p:nvPicPr>
            <p:cNvPr id="18" name="Picture 17">
              <a:extLst>
                <a:ext uri="{FF2B5EF4-FFF2-40B4-BE49-F238E27FC236}">
                  <a16:creationId xmlns:a16="http://schemas.microsoft.com/office/drawing/2014/main" id="{19FDB77E-74A2-4BAD-B175-80BBC92BC39F}"/>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9" name="TextBox 18">
              <a:extLst>
                <a:ext uri="{FF2B5EF4-FFF2-40B4-BE49-F238E27FC236}">
                  <a16:creationId xmlns:a16="http://schemas.microsoft.com/office/drawing/2014/main" id="{0E011B7C-65D8-45CA-9AA0-BD78307F80A4}"/>
                </a:ext>
              </a:extLst>
            </p:cNvPr>
            <p:cNvSpPr txBox="1"/>
            <p:nvPr/>
          </p:nvSpPr>
          <p:spPr>
            <a:xfrm>
              <a:off x="1238984" y="2281991"/>
              <a:ext cx="5541902" cy="646331"/>
            </a:xfrm>
            <a:prstGeom prst="rect">
              <a:avLst/>
            </a:prstGeom>
            <a:noFill/>
          </p:spPr>
          <p:txBody>
            <a:bodyPr wrap="none" rtlCol="0">
              <a:spAutoFit/>
            </a:bodyPr>
            <a:lstStyle/>
            <a:p>
              <a:r>
                <a:rPr lang="es-419" dirty="0">
                  <a:latin typeface="ATT Aleck Sans" panose="020B0503020203020204" pitchFamily="34" charset="0"/>
                  <a:cs typeface="ATT Aleck Sans" panose="020B0503020203020204" pitchFamily="34" charset="0"/>
                </a:rPr>
                <a:t>Haga lo posible por no enviar información privada a</a:t>
              </a:r>
              <a:br>
                <a:rPr lang="es-419" dirty="0">
                  <a:latin typeface="ATT Aleck Sans" panose="020B0503020203020204" pitchFamily="34" charset="0"/>
                  <a:cs typeface="ATT Aleck Sans" panose="020B0503020203020204" pitchFamily="34" charset="0"/>
                </a:rPr>
              </a:br>
              <a:r>
                <a:rPr lang="es-419" dirty="0">
                  <a:latin typeface="ATT Aleck Sans" panose="020B0503020203020204" pitchFamily="34" charset="0"/>
                  <a:cs typeface="ATT Aleck Sans" panose="020B0503020203020204" pitchFamily="34" charset="0"/>
                </a:rPr>
                <a:t> través de redes wifi públicas.</a:t>
              </a:r>
              <a:endParaRPr lang="es-419" b="1" dirty="0">
                <a:latin typeface="ATT Aleck Sans" panose="020B0503020203020204" pitchFamily="34" charset="0"/>
                <a:cs typeface="ATT Aleck Sans" panose="020B0503020203020204" pitchFamily="34" charset="0"/>
              </a:endParaRPr>
            </a:p>
          </p:txBody>
        </p:sp>
      </p:grpSp>
      <p:grpSp>
        <p:nvGrpSpPr>
          <p:cNvPr id="20" name="Group 19">
            <a:extLst>
              <a:ext uri="{FF2B5EF4-FFF2-40B4-BE49-F238E27FC236}">
                <a16:creationId xmlns:a16="http://schemas.microsoft.com/office/drawing/2014/main" id="{DC5A5B6F-232A-4278-83D2-EF67CFB0C8BF}"/>
              </a:ext>
            </a:extLst>
          </p:cNvPr>
          <p:cNvGrpSpPr/>
          <p:nvPr/>
        </p:nvGrpSpPr>
        <p:grpSpPr>
          <a:xfrm>
            <a:off x="666764" y="3869876"/>
            <a:ext cx="6425501" cy="682410"/>
            <a:chOff x="781784" y="2238057"/>
            <a:chExt cx="6425501" cy="682410"/>
          </a:xfrm>
        </p:grpSpPr>
        <p:pic>
          <p:nvPicPr>
            <p:cNvPr id="21" name="Picture 20">
              <a:extLst>
                <a:ext uri="{FF2B5EF4-FFF2-40B4-BE49-F238E27FC236}">
                  <a16:creationId xmlns:a16="http://schemas.microsoft.com/office/drawing/2014/main" id="{01C1995D-CAA1-44E5-938B-6071C424544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22" name="TextBox 21">
              <a:extLst>
                <a:ext uri="{FF2B5EF4-FFF2-40B4-BE49-F238E27FC236}">
                  <a16:creationId xmlns:a16="http://schemas.microsoft.com/office/drawing/2014/main" id="{48D3EA09-245B-4F0B-8A1E-9EE0995577EE}"/>
                </a:ext>
              </a:extLst>
            </p:cNvPr>
            <p:cNvSpPr txBox="1"/>
            <p:nvPr/>
          </p:nvSpPr>
          <p:spPr>
            <a:xfrm>
              <a:off x="1238984" y="2274136"/>
              <a:ext cx="5968301" cy="646331"/>
            </a:xfrm>
            <a:prstGeom prst="rect">
              <a:avLst/>
            </a:prstGeom>
            <a:noFill/>
          </p:spPr>
          <p:txBody>
            <a:bodyPr wrap="none" rtlCol="0">
              <a:spAutoFit/>
            </a:bodyPr>
            <a:lstStyle/>
            <a:p>
              <a:r>
                <a:rPr lang="es-419" dirty="0">
                  <a:latin typeface="ATT Aleck Sans" panose="020B0503020203020204" pitchFamily="34" charset="0"/>
                  <a:cs typeface="ATT Aleck Sans" panose="020B0503020203020204" pitchFamily="34" charset="0"/>
                </a:rPr>
                <a:t>Si envía información personal, asegúrese de que el sitio </a:t>
              </a:r>
              <a:br>
                <a:rPr lang="es-419" dirty="0">
                  <a:latin typeface="ATT Aleck Sans" panose="020B0503020203020204" pitchFamily="34" charset="0"/>
                  <a:cs typeface="ATT Aleck Sans" panose="020B0503020203020204" pitchFamily="34" charset="0"/>
                </a:rPr>
              </a:br>
              <a:r>
                <a:rPr lang="es-419" dirty="0">
                  <a:latin typeface="ATT Aleck Sans" panose="020B0503020203020204" pitchFamily="34" charset="0"/>
                  <a:cs typeface="ATT Aleck Sans" panose="020B0503020203020204" pitchFamily="34" charset="0"/>
                </a:rPr>
                <a:t>web sea seguro y comience con </a:t>
              </a:r>
              <a:r>
                <a:rPr lang="es-419" i="1" dirty="0">
                  <a:latin typeface="ATT Aleck Sans" panose="020B0503020203020204" pitchFamily="34" charset="0"/>
                  <a:cs typeface="ATT Aleck Sans" panose="020B0503020203020204" pitchFamily="34" charset="0"/>
                </a:rPr>
                <a:t>https.</a:t>
              </a:r>
            </a:p>
          </p:txBody>
        </p:sp>
      </p:grpSp>
      <p:grpSp>
        <p:nvGrpSpPr>
          <p:cNvPr id="26" name="Group 25">
            <a:extLst>
              <a:ext uri="{FF2B5EF4-FFF2-40B4-BE49-F238E27FC236}">
                <a16:creationId xmlns:a16="http://schemas.microsoft.com/office/drawing/2014/main" id="{5BA12743-6D97-471D-B77A-B9C8F587EA9B}"/>
              </a:ext>
            </a:extLst>
          </p:cNvPr>
          <p:cNvGrpSpPr/>
          <p:nvPr/>
        </p:nvGrpSpPr>
        <p:grpSpPr>
          <a:xfrm>
            <a:off x="666764" y="4783999"/>
            <a:ext cx="6972125" cy="682410"/>
            <a:chOff x="781784" y="2238057"/>
            <a:chExt cx="6972125" cy="682410"/>
          </a:xfrm>
        </p:grpSpPr>
        <p:pic>
          <p:nvPicPr>
            <p:cNvPr id="27" name="Picture 26">
              <a:extLst>
                <a:ext uri="{FF2B5EF4-FFF2-40B4-BE49-F238E27FC236}">
                  <a16:creationId xmlns:a16="http://schemas.microsoft.com/office/drawing/2014/main" id="{FE7320A6-34B6-4A3F-AD57-63E22876F5E4}"/>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28" name="TextBox 27">
              <a:extLst>
                <a:ext uri="{FF2B5EF4-FFF2-40B4-BE49-F238E27FC236}">
                  <a16:creationId xmlns:a16="http://schemas.microsoft.com/office/drawing/2014/main" id="{38CE9150-BEC3-40BB-AE26-512A70A6E05B}"/>
                </a:ext>
              </a:extLst>
            </p:cNvPr>
            <p:cNvSpPr txBox="1"/>
            <p:nvPr/>
          </p:nvSpPr>
          <p:spPr>
            <a:xfrm>
              <a:off x="1238984" y="2274136"/>
              <a:ext cx="6514925" cy="646331"/>
            </a:xfrm>
            <a:prstGeom prst="rect">
              <a:avLst/>
            </a:prstGeom>
            <a:noFill/>
          </p:spPr>
          <p:txBody>
            <a:bodyPr wrap="none" rtlCol="0">
              <a:spAutoFit/>
            </a:bodyPr>
            <a:lstStyle/>
            <a:p>
              <a:r>
                <a:rPr lang="es-419" dirty="0">
                  <a:latin typeface="ATT Aleck Sans" panose="020B0503020203020204" pitchFamily="34" charset="0"/>
                  <a:cs typeface="ATT Aleck Sans" panose="020B0503020203020204" pitchFamily="34" charset="0"/>
                </a:rPr>
                <a:t>Configure una contraseña para su red doméstica para evitar </a:t>
              </a:r>
              <a:br>
                <a:rPr lang="es-419" dirty="0">
                  <a:latin typeface="ATT Aleck Sans" panose="020B0503020203020204" pitchFamily="34" charset="0"/>
                  <a:cs typeface="ATT Aleck Sans" panose="020B0503020203020204" pitchFamily="34" charset="0"/>
                </a:rPr>
              </a:br>
              <a:r>
                <a:rPr lang="es-419" dirty="0">
                  <a:latin typeface="ATT Aleck Sans" panose="020B0503020203020204" pitchFamily="34" charset="0"/>
                  <a:cs typeface="ATT Aleck Sans" panose="020B0503020203020204" pitchFamily="34" charset="0"/>
                </a:rPr>
                <a:t>que los intrusos accedan a ella. </a:t>
              </a:r>
              <a:endParaRPr lang="es-419" b="1" dirty="0">
                <a:latin typeface="ATT Aleck Sans" panose="020B0503020203020204" pitchFamily="34" charset="0"/>
                <a:cs typeface="ATT Aleck Sans" panose="020B0503020203020204" pitchFamily="34" charset="0"/>
              </a:endParaRPr>
            </a:p>
          </p:txBody>
        </p:sp>
      </p:grpSp>
    </p:spTree>
    <p:custDataLst>
      <p:tags r:id="rId1"/>
    </p:custDataLst>
    <p:extLst>
      <p:ext uri="{BB962C8B-B14F-4D97-AF65-F5344CB8AC3E}">
        <p14:creationId xmlns:p14="http://schemas.microsoft.com/office/powerpoint/2010/main" val="2885153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577A77-46FE-4C6B-BE7F-1A8D2922F0D9}"/>
              </a:ext>
            </a:extLst>
          </p:cNvPr>
          <p:cNvSpPr>
            <a:spLocks noGrp="1"/>
          </p:cNvSpPr>
          <p:nvPr>
            <p:ph type="sldNum" sz="quarter" idx="12"/>
          </p:nvPr>
        </p:nvSpPr>
        <p:spPr/>
        <p:txBody>
          <a:bodyPr/>
          <a:lstStyle/>
          <a:p>
            <a:fld id="{D852D4E8-E283-404D-80D7-3AF63315721A}" type="slidenum">
              <a:rPr lang="en-US" smtClean="0"/>
              <a:t>3</a:t>
            </a:fld>
            <a:endParaRPr lang="es-419" dirty="0"/>
          </a:p>
        </p:txBody>
      </p:sp>
      <p:sp>
        <p:nvSpPr>
          <p:cNvPr id="3" name="Title 2">
            <a:extLst>
              <a:ext uri="{FF2B5EF4-FFF2-40B4-BE49-F238E27FC236}">
                <a16:creationId xmlns:a16="http://schemas.microsoft.com/office/drawing/2014/main" id="{2E6CE481-89D2-431C-9620-17728BE9CD4A}"/>
              </a:ext>
            </a:extLst>
          </p:cNvPr>
          <p:cNvSpPr>
            <a:spLocks noGrp="1"/>
          </p:cNvSpPr>
          <p:nvPr>
            <p:ph type="title"/>
          </p:nvPr>
        </p:nvSpPr>
        <p:spPr>
          <a:xfrm>
            <a:off x="457200" y="365760"/>
            <a:ext cx="8229600" cy="1069848"/>
          </a:xfrm>
        </p:spPr>
        <p:txBody>
          <a:bodyPr/>
          <a:lstStyle/>
          <a:p>
            <a:r>
              <a:rPr lang="es-419" dirty="0"/>
              <a:t>Introducción</a:t>
            </a:r>
          </a:p>
        </p:txBody>
      </p:sp>
      <p:pic>
        <p:nvPicPr>
          <p:cNvPr id="7" name="Picture 6" descr="Icon&#10;&#10;Description automatically generated">
            <a:extLst>
              <a:ext uri="{FF2B5EF4-FFF2-40B4-BE49-F238E27FC236}">
                <a16:creationId xmlns:a16="http://schemas.microsoft.com/office/drawing/2014/main" id="{03D118CF-7260-4A78-B882-4979ABA87EB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4" name="TextBox 3">
            <a:extLst>
              <a:ext uri="{FF2B5EF4-FFF2-40B4-BE49-F238E27FC236}">
                <a16:creationId xmlns:a16="http://schemas.microsoft.com/office/drawing/2014/main" id="{E2FF503E-20B4-488F-BE29-6DD7486043F7}"/>
              </a:ext>
            </a:extLst>
          </p:cNvPr>
          <p:cNvSpPr txBox="1"/>
          <p:nvPr/>
        </p:nvSpPr>
        <p:spPr>
          <a:xfrm>
            <a:off x="457200" y="2031077"/>
            <a:ext cx="5178725" cy="461665"/>
          </a:xfrm>
          <a:prstGeom prst="rect">
            <a:avLst/>
          </a:prstGeom>
          <a:noFill/>
        </p:spPr>
        <p:txBody>
          <a:bodyPr wrap="square" rtlCol="0">
            <a:spAutoFit/>
          </a:bodyPr>
          <a:lstStyle/>
          <a:p>
            <a:r>
              <a:rPr lang="es-419" sz="2400" dirty="0">
                <a:latin typeface="+mn-lt"/>
                <a:cs typeface="ATT Aleck Sans" panose="020B0503020203020204" pitchFamily="34" charset="0"/>
              </a:rPr>
              <a:t>¿Qué le trae a este taller?</a:t>
            </a:r>
          </a:p>
        </p:txBody>
      </p:sp>
      <p:sp>
        <p:nvSpPr>
          <p:cNvPr id="8" name="TextBox 7">
            <a:extLst>
              <a:ext uri="{FF2B5EF4-FFF2-40B4-BE49-F238E27FC236}">
                <a16:creationId xmlns:a16="http://schemas.microsoft.com/office/drawing/2014/main" id="{78E71EAC-6929-46DA-AB59-77C2E0A51E9D}"/>
              </a:ext>
            </a:extLst>
          </p:cNvPr>
          <p:cNvSpPr txBox="1"/>
          <p:nvPr/>
        </p:nvSpPr>
        <p:spPr>
          <a:xfrm>
            <a:off x="457200" y="3252912"/>
            <a:ext cx="7716838" cy="400110"/>
          </a:xfrm>
          <a:prstGeom prst="rect">
            <a:avLst/>
          </a:prstGeom>
          <a:noFill/>
        </p:spPr>
        <p:txBody>
          <a:bodyPr wrap="square" rtlCol="0">
            <a:spAutoFit/>
          </a:bodyPr>
          <a:lstStyle/>
          <a:p>
            <a:pPr marL="342900" indent="-342900">
              <a:buClr>
                <a:schemeClr val="tx2"/>
              </a:buClr>
              <a:buFont typeface="Arial" panose="020B0604020202020204" pitchFamily="34" charset="0"/>
              <a:buChar char="•"/>
            </a:pPr>
            <a:r>
              <a:rPr lang="es-419" sz="2000" dirty="0">
                <a:latin typeface="+mn-lt"/>
                <a:cs typeface="ATT Aleck Sans" panose="020B0503020203020204" pitchFamily="34" charset="0"/>
              </a:rPr>
              <a:t>¿Tiene un dispositivo móvil y desea aprender más sobre él?</a:t>
            </a:r>
          </a:p>
        </p:txBody>
      </p:sp>
      <p:sp>
        <p:nvSpPr>
          <p:cNvPr id="9" name="TextBox 8">
            <a:extLst>
              <a:ext uri="{FF2B5EF4-FFF2-40B4-BE49-F238E27FC236}">
                <a16:creationId xmlns:a16="http://schemas.microsoft.com/office/drawing/2014/main" id="{8EFFC6CD-3BB2-44D8-8C50-978B7BDB3FC9}"/>
              </a:ext>
            </a:extLst>
          </p:cNvPr>
          <p:cNvSpPr txBox="1"/>
          <p:nvPr/>
        </p:nvSpPr>
        <p:spPr>
          <a:xfrm>
            <a:off x="457200" y="4109991"/>
            <a:ext cx="7162845" cy="400110"/>
          </a:xfrm>
          <a:prstGeom prst="rect">
            <a:avLst/>
          </a:prstGeom>
          <a:noFill/>
        </p:spPr>
        <p:txBody>
          <a:bodyPr wrap="square" lIns="91440" tIns="45720" rIns="91440" bIns="45720" rtlCol="0" anchor="t">
            <a:spAutoFit/>
          </a:bodyPr>
          <a:lstStyle/>
          <a:p>
            <a:pPr marL="342900" indent="-342900">
              <a:buClr>
                <a:schemeClr val="tx2"/>
              </a:buClr>
              <a:buFont typeface="Arial" panose="020B0604020202020204" pitchFamily="34" charset="0"/>
              <a:buChar char="•"/>
            </a:pPr>
            <a:r>
              <a:rPr lang="es-419" sz="2000" dirty="0">
                <a:latin typeface="+mn-lt"/>
                <a:cs typeface="ATT Aleck Sans"/>
              </a:rPr>
              <a:t>¿Está considerando adquirir un dispositivo móvil Android? </a:t>
            </a:r>
            <a:endParaRPr lang="es-419" sz="2000" dirty="0">
              <a:latin typeface="+mn-lt"/>
              <a:cs typeface="ATT Aleck Sans" panose="020B0503020203020204" pitchFamily="34" charset="0"/>
            </a:endParaRPr>
          </a:p>
        </p:txBody>
      </p:sp>
    </p:spTree>
    <p:custDataLst>
      <p:tags r:id="rId1"/>
    </p:custDataLst>
    <p:extLst>
      <p:ext uri="{BB962C8B-B14F-4D97-AF65-F5344CB8AC3E}">
        <p14:creationId xmlns:p14="http://schemas.microsoft.com/office/powerpoint/2010/main" val="5800427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30</a:t>
            </a:fld>
            <a:endParaRPr lang="es-419"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s-419" sz="4800" dirty="0"/>
              <a:t>Actividad 3</a:t>
            </a:r>
          </a:p>
        </p:txBody>
      </p:sp>
    </p:spTree>
    <p:custDataLst>
      <p:tags r:id="rId1"/>
    </p:custDataLst>
    <p:extLst>
      <p:ext uri="{BB962C8B-B14F-4D97-AF65-F5344CB8AC3E}">
        <p14:creationId xmlns:p14="http://schemas.microsoft.com/office/powerpoint/2010/main" val="24610579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31</a:t>
            </a:fld>
            <a:endParaRPr lang="en-US" dirty="0"/>
          </a:p>
        </p:txBody>
      </p:sp>
      <p:pic>
        <p:nvPicPr>
          <p:cNvPr id="4" name="Picture 3">
            <a:extLst>
              <a:ext uri="{FF2B5EF4-FFF2-40B4-BE49-F238E27FC236}">
                <a16:creationId xmlns:a16="http://schemas.microsoft.com/office/drawing/2014/main" id="{EC2C87CB-D7C1-48FC-9D6D-A4D3F9CD6D9D}"/>
              </a:ext>
            </a:extLst>
          </p:cNvPr>
          <p:cNvPicPr>
            <a:picLocks noChangeAspect="1"/>
          </p:cNvPicPr>
          <p:nvPr/>
        </p:nvPicPr>
        <p:blipFill rotWithShape="1">
          <a:blip r:embed="rId4">
            <a:extLst>
              <a:ext uri="{28A0092B-C50C-407E-A947-70E740481C1C}">
                <a14:useLocalDpi xmlns:a14="http://schemas.microsoft.com/office/drawing/2010/main" val="0"/>
              </a:ext>
            </a:extLst>
          </a:blip>
          <a:srcRect t="1285"/>
          <a:stretch/>
        </p:blipFill>
        <p:spPr>
          <a:xfrm>
            <a:off x="325609" y="999067"/>
            <a:ext cx="8385063" cy="4792856"/>
          </a:xfrm>
          <a:prstGeom prst="rect">
            <a:avLst/>
          </a:prstGeom>
        </p:spPr>
      </p:pic>
    </p:spTree>
    <p:custDataLst>
      <p:tags r:id="rId1"/>
    </p:custDataLst>
    <p:extLst>
      <p:ext uri="{BB962C8B-B14F-4D97-AF65-F5344CB8AC3E}">
        <p14:creationId xmlns:p14="http://schemas.microsoft.com/office/powerpoint/2010/main" val="4285973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D9B30F9C-1A7A-4F2F-9982-64825E1A8453}"/>
              </a:ext>
            </a:extLst>
          </p:cNvPr>
          <p:cNvSpPr>
            <a:spLocks noGrp="1"/>
          </p:cNvSpPr>
          <p:nvPr>
            <p:ph type="sldNum" sz="quarter" idx="12"/>
          </p:nvPr>
        </p:nvSpPr>
        <p:spPr/>
        <p:txBody>
          <a:bodyPr/>
          <a:lstStyle/>
          <a:p>
            <a:fld id="{D852D4E8-E283-404D-80D7-3AF63315721A}" type="slidenum">
              <a:rPr lang="en-US" smtClean="0"/>
              <a:t>32</a:t>
            </a:fld>
            <a:endParaRPr lang="en-US" dirty="0"/>
          </a:p>
        </p:txBody>
      </p:sp>
      <p:pic>
        <p:nvPicPr>
          <p:cNvPr id="5" name="Picture 4">
            <a:extLst>
              <a:ext uri="{FF2B5EF4-FFF2-40B4-BE49-F238E27FC236}">
                <a16:creationId xmlns:a16="http://schemas.microsoft.com/office/drawing/2014/main" id="{9B6565AA-F570-4AEC-B504-51F023558DF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1762" y="718867"/>
            <a:ext cx="8105139" cy="5308121"/>
          </a:xfrm>
          <a:prstGeom prst="rect">
            <a:avLst/>
          </a:prstGeom>
        </p:spPr>
      </p:pic>
    </p:spTree>
    <p:custDataLst>
      <p:tags r:id="rId1"/>
    </p:custDataLst>
    <p:extLst>
      <p:ext uri="{BB962C8B-B14F-4D97-AF65-F5344CB8AC3E}">
        <p14:creationId xmlns:p14="http://schemas.microsoft.com/office/powerpoint/2010/main" val="1589839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33</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207962" y="368032"/>
            <a:ext cx="8936038"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sz="2800" dirty="0">
                <a:latin typeface="+mj-lt"/>
              </a:rPr>
              <a:t>Configuración—Seguridad, privacidad y accesibilidad</a:t>
            </a:r>
          </a:p>
        </p:txBody>
      </p:sp>
      <p:pic>
        <p:nvPicPr>
          <p:cNvPr id="11" name="Content Placeholder 12">
            <a:extLst>
              <a:ext uri="{FF2B5EF4-FFF2-40B4-BE49-F238E27FC236}">
                <a16:creationId xmlns:a16="http://schemas.microsoft.com/office/drawing/2014/main" id="{76382B51-30E9-4855-9E53-7764F03EC5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360676"/>
            <a:ext cx="2445434" cy="5029197"/>
          </a:xfrm>
          <a:prstGeom prst="rect">
            <a:avLst/>
          </a:prstGeom>
        </p:spPr>
      </p:pic>
      <p:pic>
        <p:nvPicPr>
          <p:cNvPr id="12" name="Content Placeholder 12">
            <a:extLst>
              <a:ext uri="{FF2B5EF4-FFF2-40B4-BE49-F238E27FC236}">
                <a16:creationId xmlns:a16="http://schemas.microsoft.com/office/drawing/2014/main" id="{1E78D149-BF30-4D08-ACB4-4D615EAF2BB9}"/>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360676"/>
            <a:ext cx="2445434" cy="5029195"/>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455224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914400"/>
            <a:ext cx="8229600" cy="1066800"/>
          </a:xfrm>
        </p:spPr>
        <p:txBody>
          <a:bodyPr/>
          <a:lstStyle/>
          <a:p>
            <a:r>
              <a:rPr lang="es-419" dirty="0"/>
              <a:t>Desbloquear el teléfono</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34</a:t>
            </a:fld>
            <a:endParaRPr lang="es-419" dirty="0"/>
          </a:p>
        </p:txBody>
      </p:sp>
      <p:pic>
        <p:nvPicPr>
          <p:cNvPr id="5" name="Picture 4" descr="Icon&#10;&#10;Description automatically generated">
            <a:extLst>
              <a:ext uri="{FF2B5EF4-FFF2-40B4-BE49-F238E27FC236}">
                <a16:creationId xmlns:a16="http://schemas.microsoft.com/office/drawing/2014/main" id="{32247379-B259-48CA-BB6F-13D6D6B8C5D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1765568"/>
            <a:ext cx="5306096" cy="830997"/>
          </a:xfrm>
          <a:prstGeom prst="rect">
            <a:avLst/>
          </a:prstGeom>
          <a:noFill/>
        </p:spPr>
        <p:txBody>
          <a:bodyPr wrap="square" rtlCol="0">
            <a:spAutoFit/>
          </a:bodyPr>
          <a:lstStyle/>
          <a:p>
            <a:r>
              <a:rPr lang="es-419" sz="2400" dirty="0">
                <a:latin typeface="+mn-lt"/>
                <a:cs typeface="ATT Aleck Sans" panose="020B0503020203020204" pitchFamily="34" charset="0"/>
              </a:rPr>
              <a:t>¿Qué método está utilizando para bloquear y desbloquear su teléfono?</a:t>
            </a:r>
          </a:p>
        </p:txBody>
      </p:sp>
      <p:pic>
        <p:nvPicPr>
          <p:cNvPr id="7" name="Picture 6" descr="Graphical user interface, text, application&#10;&#10;Description automatically generated">
            <a:extLst>
              <a:ext uri="{FF2B5EF4-FFF2-40B4-BE49-F238E27FC236}">
                <a16:creationId xmlns:a16="http://schemas.microsoft.com/office/drawing/2014/main" id="{039CBFAF-B852-4852-A08F-ECEEC434D02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73241" y="2761933"/>
            <a:ext cx="1786781" cy="367463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34533443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35</a:t>
            </a:fld>
            <a:endParaRPr lang="es-419"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PIN o código de acceso</a:t>
            </a:r>
          </a:p>
        </p:txBody>
      </p:sp>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360676"/>
            <a:ext cx="2445434" cy="5029195"/>
          </a:xfrm>
          <a:prstGeom prst="rect">
            <a:avLst/>
          </a:prstGeom>
          <a:ln>
            <a:solidFill>
              <a:schemeClr val="bg1">
                <a:lumMod val="75000"/>
              </a:schemeClr>
            </a:solidFill>
          </a:ln>
        </p:spPr>
      </p:pic>
      <p:pic>
        <p:nvPicPr>
          <p:cNvPr id="5" name="Content Placeholder 12">
            <a:extLst>
              <a:ext uri="{FF2B5EF4-FFF2-40B4-BE49-F238E27FC236}">
                <a16:creationId xmlns:a16="http://schemas.microsoft.com/office/drawing/2014/main" id="{DE9699A5-CE35-4DE5-832E-5A6596D009A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360675"/>
            <a:ext cx="2445433" cy="5029195"/>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54CBD18A-C740-4B05-8269-0E4D44545C2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2" y="1360676"/>
            <a:ext cx="2445433"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2063374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36</a:t>
            </a:fld>
            <a:endParaRPr lang="es-419"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Seguridad en las aplicaciones</a:t>
            </a:r>
          </a:p>
        </p:txBody>
      </p:sp>
      <p:pic>
        <p:nvPicPr>
          <p:cNvPr id="5" name="Content Placeholder 12">
            <a:extLst>
              <a:ext uri="{FF2B5EF4-FFF2-40B4-BE49-F238E27FC236}">
                <a16:creationId xmlns:a16="http://schemas.microsoft.com/office/drawing/2014/main" id="{D80B90BF-AF83-449F-9C2A-12C0645AE5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5658"/>
            <a:ext cx="2445433" cy="5029195"/>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1A9FD2E5-BF7C-4077-A512-4EAA19B10B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2" y="1245657"/>
            <a:ext cx="2445433"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1876147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37</a:t>
            </a:fld>
            <a:endParaRPr lang="es-419"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Consejos</a:t>
            </a:r>
          </a:p>
        </p:txBody>
      </p:sp>
      <p:pic>
        <p:nvPicPr>
          <p:cNvPr id="5" name="Content Placeholder 12">
            <a:extLst>
              <a:ext uri="{FF2B5EF4-FFF2-40B4-BE49-F238E27FC236}">
                <a16:creationId xmlns:a16="http://schemas.microsoft.com/office/drawing/2014/main" id="{D80B90BF-AF83-449F-9C2A-12C0645AE5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5659"/>
            <a:ext cx="2445433" cy="5029193"/>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1A9FD2E5-BF7C-4077-A512-4EAA19B10B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2" y="1245657"/>
            <a:ext cx="2445432" cy="5029193"/>
          </a:xfrm>
          <a:prstGeom prst="rect">
            <a:avLst/>
          </a:prstGeom>
          <a:ln>
            <a:solidFill>
              <a:schemeClr val="bg1">
                <a:lumMod val="75000"/>
              </a:schemeClr>
            </a:solidFill>
          </a:ln>
        </p:spPr>
      </p:pic>
    </p:spTree>
    <p:custDataLst>
      <p:tags r:id="rId1"/>
    </p:custDataLst>
    <p:extLst>
      <p:ext uri="{BB962C8B-B14F-4D97-AF65-F5344CB8AC3E}">
        <p14:creationId xmlns:p14="http://schemas.microsoft.com/office/powerpoint/2010/main" val="11548523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6CC29E2-2AF5-44F6-87F7-45DED320D693}"/>
              </a:ext>
            </a:extLst>
          </p:cNvPr>
          <p:cNvSpPr>
            <a:spLocks noGrp="1"/>
          </p:cNvSpPr>
          <p:nvPr>
            <p:ph type="sldNum" sz="quarter" idx="12"/>
          </p:nvPr>
        </p:nvSpPr>
        <p:spPr/>
        <p:txBody>
          <a:bodyPr/>
          <a:lstStyle/>
          <a:p>
            <a:fld id="{D852D4E8-E283-404D-80D7-3AF63315721A}" type="slidenum">
              <a:rPr lang="en-US" smtClean="0"/>
              <a:t>38</a:t>
            </a:fld>
            <a:endParaRPr lang="es-419" dirty="0"/>
          </a:p>
        </p:txBody>
      </p:sp>
      <p:sp>
        <p:nvSpPr>
          <p:cNvPr id="3" name="Title 2">
            <a:extLst>
              <a:ext uri="{FF2B5EF4-FFF2-40B4-BE49-F238E27FC236}">
                <a16:creationId xmlns:a16="http://schemas.microsoft.com/office/drawing/2014/main" id="{E25C48AC-A52F-45EC-A221-402D779D14CC}"/>
              </a:ext>
            </a:extLst>
          </p:cNvPr>
          <p:cNvSpPr txBox="1">
            <a:spLocks/>
          </p:cNvSpPr>
          <p:nvPr/>
        </p:nvSpPr>
        <p:spPr>
          <a:xfrm>
            <a:off x="457200" y="533400"/>
            <a:ext cx="8229600" cy="1066800"/>
          </a:xfrm>
          <a:prstGeom prst="rect">
            <a:avLst/>
          </a:prstGeom>
        </p:spPr>
        <p:txBody>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Accesibilidad</a:t>
            </a:r>
          </a:p>
        </p:txBody>
      </p:sp>
      <p:pic>
        <p:nvPicPr>
          <p:cNvPr id="5" name="Content Placeholder 12">
            <a:extLst>
              <a:ext uri="{FF2B5EF4-FFF2-40B4-BE49-F238E27FC236}">
                <a16:creationId xmlns:a16="http://schemas.microsoft.com/office/drawing/2014/main" id="{D80B90BF-AF83-449F-9C2A-12C0645AE50E}"/>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3" y="1245656"/>
            <a:ext cx="2445434" cy="5029197"/>
          </a:xfrm>
          <a:prstGeom prst="rect">
            <a:avLst/>
          </a:prstGeom>
        </p:spPr>
      </p:pic>
      <p:pic>
        <p:nvPicPr>
          <p:cNvPr id="4" name="Content Placeholder 12">
            <a:extLst>
              <a:ext uri="{FF2B5EF4-FFF2-40B4-BE49-F238E27FC236}">
                <a16:creationId xmlns:a16="http://schemas.microsoft.com/office/drawing/2014/main" id="{6CB1F2EC-4FD4-49D5-B52E-57BF8AC3E0D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3349283" y="1245659"/>
            <a:ext cx="2445433" cy="5029193"/>
          </a:xfrm>
          <a:prstGeom prst="rect">
            <a:avLst/>
          </a:prstGeom>
          <a:ln>
            <a:solidFill>
              <a:schemeClr val="bg1">
                <a:lumMod val="75000"/>
              </a:schemeClr>
            </a:solidFill>
          </a:ln>
        </p:spPr>
      </p:pic>
      <p:pic>
        <p:nvPicPr>
          <p:cNvPr id="6" name="Content Placeholder 12">
            <a:extLst>
              <a:ext uri="{FF2B5EF4-FFF2-40B4-BE49-F238E27FC236}">
                <a16:creationId xmlns:a16="http://schemas.microsoft.com/office/drawing/2014/main" id="{1A9FD2E5-BF7C-4077-A512-4EAA19B10B19}"/>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3349282" y="1245658"/>
            <a:ext cx="2445432" cy="5029191"/>
          </a:xfrm>
          <a:prstGeom prst="rect">
            <a:avLst/>
          </a:prstGeom>
          <a:ln>
            <a:solidFill>
              <a:schemeClr val="bg1">
                <a:lumMod val="75000"/>
              </a:schemeClr>
            </a:solidFill>
          </a:ln>
        </p:spPr>
      </p:pic>
      <p:grpSp>
        <p:nvGrpSpPr>
          <p:cNvPr id="17" name="Group 16">
            <a:extLst>
              <a:ext uri="{FF2B5EF4-FFF2-40B4-BE49-F238E27FC236}">
                <a16:creationId xmlns:a16="http://schemas.microsoft.com/office/drawing/2014/main" id="{1935391A-065A-4F3B-B539-C7FCEDF5EC76}"/>
              </a:ext>
            </a:extLst>
          </p:cNvPr>
          <p:cNvGrpSpPr/>
          <p:nvPr/>
        </p:nvGrpSpPr>
        <p:grpSpPr>
          <a:xfrm>
            <a:off x="653842" y="1600200"/>
            <a:ext cx="7157078" cy="3591042"/>
            <a:chOff x="653842" y="1600200"/>
            <a:chExt cx="7157078" cy="3591042"/>
          </a:xfrm>
        </p:grpSpPr>
        <p:pic>
          <p:nvPicPr>
            <p:cNvPr id="8" name="Picture 7">
              <a:extLst>
                <a:ext uri="{FF2B5EF4-FFF2-40B4-BE49-F238E27FC236}">
                  <a16:creationId xmlns:a16="http://schemas.microsoft.com/office/drawing/2014/main" id="{8CB6AACF-12D8-4AAE-9710-94DCBF6056B0}"/>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53842" y="1600200"/>
              <a:ext cx="1128600" cy="914400"/>
            </a:xfrm>
            <a:prstGeom prst="rect">
              <a:avLst/>
            </a:prstGeom>
          </p:spPr>
        </p:pic>
        <p:pic>
          <p:nvPicPr>
            <p:cNvPr id="10" name="Picture 9" descr="Shape&#10;&#10;Description automatically generated with medium confidence">
              <a:extLst>
                <a:ext uri="{FF2B5EF4-FFF2-40B4-BE49-F238E27FC236}">
                  <a16:creationId xmlns:a16="http://schemas.microsoft.com/office/drawing/2014/main" id="{5A503E32-C954-45C4-A23C-32C9AA0A87D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5225" y="3152736"/>
              <a:ext cx="695422" cy="552527"/>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599BEA72-CB7C-4FE6-BE00-6150F973535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5225" y="4343399"/>
              <a:ext cx="847843" cy="847843"/>
            </a:xfrm>
            <a:prstGeom prst="rect">
              <a:avLst/>
            </a:prstGeom>
          </p:spPr>
        </p:pic>
        <p:pic>
          <p:nvPicPr>
            <p:cNvPr id="14" name="Picture 13" descr="Shape&#10;&#10;Description automatically generated with medium confidence">
              <a:extLst>
                <a:ext uri="{FF2B5EF4-FFF2-40B4-BE49-F238E27FC236}">
                  <a16:creationId xmlns:a16="http://schemas.microsoft.com/office/drawing/2014/main" id="{22A18471-7537-4055-9FA8-7135C0BAF1A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934498" y="1876336"/>
              <a:ext cx="876422" cy="638264"/>
            </a:xfrm>
            <a:prstGeom prst="rect">
              <a:avLst/>
            </a:prstGeom>
          </p:spPr>
        </p:pic>
        <p:pic>
          <p:nvPicPr>
            <p:cNvPr id="16" name="Picture 15" descr="Shape&#10;&#10;Description automatically generated with low confidence">
              <a:extLst>
                <a:ext uri="{FF2B5EF4-FFF2-40B4-BE49-F238E27FC236}">
                  <a16:creationId xmlns:a16="http://schemas.microsoft.com/office/drawing/2014/main" id="{651CAE5B-76D4-4D69-9752-C869D6940C5F}"/>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077393" y="3152736"/>
              <a:ext cx="590632" cy="1009791"/>
            </a:xfrm>
            <a:prstGeom prst="rect">
              <a:avLst/>
            </a:prstGeom>
          </p:spPr>
        </p:pic>
      </p:grpSp>
    </p:spTree>
    <p:custDataLst>
      <p:tags r:id="rId1"/>
    </p:custDataLst>
    <p:extLst>
      <p:ext uri="{BB962C8B-B14F-4D97-AF65-F5344CB8AC3E}">
        <p14:creationId xmlns:p14="http://schemas.microsoft.com/office/powerpoint/2010/main" val="330534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39</a:t>
            </a:fld>
            <a:endParaRPr lang="es-419"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p:txBody>
          <a:bodyPr>
            <a:normAutofit/>
          </a:bodyPr>
          <a:lstStyle/>
          <a:p>
            <a:r>
              <a:rPr lang="es-419" sz="4800" dirty="0"/>
              <a:t>Actividad 4</a:t>
            </a:r>
          </a:p>
        </p:txBody>
      </p:sp>
    </p:spTree>
    <p:custDataLst>
      <p:tags r:id="rId1"/>
    </p:custDataLst>
    <p:extLst>
      <p:ext uri="{BB962C8B-B14F-4D97-AF65-F5344CB8AC3E}">
        <p14:creationId xmlns:p14="http://schemas.microsoft.com/office/powerpoint/2010/main" val="39085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a:t>
            </a:fld>
            <a:endParaRPr lang="es-419"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Introducción (continuación)</a:t>
            </a:r>
          </a:p>
        </p:txBody>
      </p:sp>
      <p:pic>
        <p:nvPicPr>
          <p:cNvPr id="3" name="Picture 2" descr="Graphical user interface, application&#10;&#10;Description automatically generated">
            <a:extLst>
              <a:ext uri="{FF2B5EF4-FFF2-40B4-BE49-F238E27FC236}">
                <a16:creationId xmlns:a16="http://schemas.microsoft.com/office/drawing/2014/main" id="{680AA773-D959-43BA-AC05-222F05EDC7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39746" y="1528286"/>
            <a:ext cx="6242317" cy="4681738"/>
          </a:xfrm>
          <a:prstGeom prst="rect">
            <a:avLst/>
          </a:prstGeom>
        </p:spPr>
      </p:pic>
      <p:pic>
        <p:nvPicPr>
          <p:cNvPr id="9" name="Picture 8" descr="A picture containing text, monitor, electronics, screen&#10;&#10;Description automatically generated">
            <a:extLst>
              <a:ext uri="{FF2B5EF4-FFF2-40B4-BE49-F238E27FC236}">
                <a16:creationId xmlns:a16="http://schemas.microsoft.com/office/drawing/2014/main" id="{0A46B0FB-18BB-41DB-919F-28CFE831713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7200" y="1389602"/>
            <a:ext cx="2478029" cy="4959106"/>
          </a:xfrm>
          <a:prstGeom prst="rect">
            <a:avLst/>
          </a:prstGeom>
        </p:spPr>
      </p:pic>
    </p:spTree>
    <p:custDataLst>
      <p:tags r:id="rId1"/>
    </p:custDataLst>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4540E-6CA3-43D2-90FD-FA8550AB6130}"/>
              </a:ext>
            </a:extLst>
          </p:cNvPr>
          <p:cNvSpPr>
            <a:spLocks noGrp="1"/>
          </p:cNvSpPr>
          <p:nvPr>
            <p:ph type="sldNum" sz="quarter" idx="12"/>
          </p:nvPr>
        </p:nvSpPr>
        <p:spPr/>
        <p:txBody>
          <a:bodyPr/>
          <a:lstStyle/>
          <a:p>
            <a:fld id="{D852D4E8-E283-404D-80D7-3AF63315721A}" type="slidenum">
              <a:rPr lang="en-US" smtClean="0"/>
              <a:t>40</a:t>
            </a:fld>
            <a:endParaRPr lang="es-419" dirty="0"/>
          </a:p>
        </p:txBody>
      </p:sp>
      <p:pic>
        <p:nvPicPr>
          <p:cNvPr id="3" name="Content Placeholder 12">
            <a:extLst>
              <a:ext uri="{FF2B5EF4-FFF2-40B4-BE49-F238E27FC236}">
                <a16:creationId xmlns:a16="http://schemas.microsoft.com/office/drawing/2014/main" id="{08EC96B6-EE45-4355-B8B3-BFED2D2278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1250188" y="1069044"/>
            <a:ext cx="2834640" cy="5465787"/>
          </a:xfrm>
          <a:prstGeom prst="rect">
            <a:avLst/>
          </a:prstGeom>
          <a:ln>
            <a:solidFill>
              <a:schemeClr val="bg1">
                <a:lumMod val="75000"/>
              </a:schemeClr>
            </a:solidFill>
          </a:ln>
        </p:spPr>
      </p:pic>
      <p:pic>
        <p:nvPicPr>
          <p:cNvPr id="4" name="Content Placeholder 12">
            <a:extLst>
              <a:ext uri="{FF2B5EF4-FFF2-40B4-BE49-F238E27FC236}">
                <a16:creationId xmlns:a16="http://schemas.microsoft.com/office/drawing/2014/main" id="{C223FAC1-5DF5-4D6F-A61C-51319B85418A}"/>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4811970" y="1069043"/>
            <a:ext cx="2834640" cy="5465787"/>
          </a:xfrm>
          <a:prstGeom prst="rect">
            <a:avLst/>
          </a:prstGeom>
          <a:ln>
            <a:solidFill>
              <a:schemeClr val="bg1">
                <a:lumMod val="75000"/>
              </a:schemeClr>
            </a:solidFill>
          </a:ln>
        </p:spPr>
      </p:pic>
      <p:sp>
        <p:nvSpPr>
          <p:cNvPr id="5" name="TextBox 4">
            <a:extLst>
              <a:ext uri="{FF2B5EF4-FFF2-40B4-BE49-F238E27FC236}">
                <a16:creationId xmlns:a16="http://schemas.microsoft.com/office/drawing/2014/main" id="{B52437C6-1838-400D-99D6-646DAAE348E9}"/>
              </a:ext>
            </a:extLst>
          </p:cNvPr>
          <p:cNvSpPr txBox="1"/>
          <p:nvPr/>
        </p:nvSpPr>
        <p:spPr>
          <a:xfrm>
            <a:off x="1250188" y="621268"/>
            <a:ext cx="6396422" cy="369332"/>
          </a:xfrm>
          <a:prstGeom prst="rect">
            <a:avLst/>
          </a:prstGeom>
          <a:noFill/>
        </p:spPr>
        <p:txBody>
          <a:bodyPr wrap="square" rtlCol="0">
            <a:spAutoFit/>
          </a:bodyPr>
          <a:lstStyle/>
          <a:p>
            <a:pPr algn="ctr"/>
            <a:r>
              <a:rPr lang="es-419" sz="1800" dirty="0">
                <a:effectLst/>
                <a:latin typeface="+mn-lt"/>
                <a:ea typeface="Calibri" panose="020F0502020204030204" pitchFamily="34" charset="0"/>
                <a:cs typeface="Times New Roman" panose="02020603050405020304" pitchFamily="18" charset="0"/>
              </a:rPr>
              <a:t>¿Cuál de estas aplicaciones parece </a:t>
            </a:r>
            <a:r>
              <a:rPr lang="es-419" sz="1800" b="1" dirty="0">
                <a:effectLst/>
                <a:latin typeface="+mn-lt"/>
                <a:ea typeface="Calibri" panose="020F0502020204030204" pitchFamily="34" charset="0"/>
                <a:cs typeface="Times New Roman" panose="02020603050405020304" pitchFamily="18" charset="0"/>
              </a:rPr>
              <a:t>más confiable</a:t>
            </a:r>
            <a:r>
              <a:rPr lang="es-419" sz="1800" dirty="0">
                <a:effectLst/>
                <a:latin typeface="+mn-lt"/>
                <a:ea typeface="Calibri" panose="020F0502020204030204" pitchFamily="34" charset="0"/>
                <a:cs typeface="Times New Roman" panose="02020603050405020304" pitchFamily="18" charset="0"/>
              </a:rPr>
              <a:t>? </a:t>
            </a:r>
            <a:endParaRPr lang="es-419" dirty="0">
              <a:latin typeface="+mn-lt"/>
            </a:endParaRPr>
          </a:p>
        </p:txBody>
      </p:sp>
    </p:spTree>
    <p:custDataLst>
      <p:tags r:id="rId1"/>
    </p:custDataLst>
    <p:extLst>
      <p:ext uri="{BB962C8B-B14F-4D97-AF65-F5344CB8AC3E}">
        <p14:creationId xmlns:p14="http://schemas.microsoft.com/office/powerpoint/2010/main" val="2104970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8A4540E-6CA3-43D2-90FD-FA8550AB6130}"/>
              </a:ext>
            </a:extLst>
          </p:cNvPr>
          <p:cNvSpPr>
            <a:spLocks noGrp="1"/>
          </p:cNvSpPr>
          <p:nvPr>
            <p:ph type="sldNum" sz="quarter" idx="12"/>
          </p:nvPr>
        </p:nvSpPr>
        <p:spPr/>
        <p:txBody>
          <a:bodyPr/>
          <a:lstStyle/>
          <a:p>
            <a:fld id="{D852D4E8-E283-404D-80D7-3AF63315721A}" type="slidenum">
              <a:rPr lang="en-US" smtClean="0"/>
              <a:t>41</a:t>
            </a:fld>
            <a:endParaRPr lang="es-419" dirty="0"/>
          </a:p>
        </p:txBody>
      </p:sp>
      <p:pic>
        <p:nvPicPr>
          <p:cNvPr id="3" name="Content Placeholder 12">
            <a:extLst>
              <a:ext uri="{FF2B5EF4-FFF2-40B4-BE49-F238E27FC236}">
                <a16:creationId xmlns:a16="http://schemas.microsoft.com/office/drawing/2014/main" id="{08EC96B6-EE45-4355-B8B3-BFED2D22786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2" y="1313318"/>
            <a:ext cx="2445432" cy="4893871"/>
          </a:xfrm>
          <a:prstGeom prst="rect">
            <a:avLst/>
          </a:prstGeom>
          <a:ln>
            <a:noFill/>
          </a:ln>
        </p:spPr>
      </p:pic>
      <p:sp>
        <p:nvSpPr>
          <p:cNvPr id="4" name="TextBox 3">
            <a:extLst>
              <a:ext uri="{FF2B5EF4-FFF2-40B4-BE49-F238E27FC236}">
                <a16:creationId xmlns:a16="http://schemas.microsoft.com/office/drawing/2014/main" id="{AF8E1010-7EE4-4A11-8973-C2C9EF224588}"/>
              </a:ext>
            </a:extLst>
          </p:cNvPr>
          <p:cNvSpPr txBox="1"/>
          <p:nvPr/>
        </p:nvSpPr>
        <p:spPr>
          <a:xfrm>
            <a:off x="1558506" y="697468"/>
            <a:ext cx="6222520" cy="369332"/>
          </a:xfrm>
          <a:prstGeom prst="rect">
            <a:avLst/>
          </a:prstGeom>
          <a:noFill/>
        </p:spPr>
        <p:txBody>
          <a:bodyPr wrap="square" rtlCol="0">
            <a:spAutoFit/>
          </a:bodyPr>
          <a:lstStyle/>
          <a:p>
            <a:pPr algn="ctr"/>
            <a:r>
              <a:rPr lang="es-419" sz="1800" dirty="0">
                <a:effectLst/>
                <a:latin typeface="+mn-lt"/>
                <a:ea typeface="Calibri" panose="020F0502020204030204" pitchFamily="34" charset="0"/>
                <a:cs typeface="Times New Roman" panose="02020603050405020304" pitchFamily="18" charset="0"/>
              </a:rPr>
              <a:t>¿Cuál podría ser un problema? ¿Cómo podría abordarlo?</a:t>
            </a:r>
            <a:endParaRPr lang="es-419" dirty="0">
              <a:latin typeface="+mn-lt"/>
            </a:endParaRPr>
          </a:p>
        </p:txBody>
      </p:sp>
    </p:spTree>
    <p:custDataLst>
      <p:tags r:id="rId1"/>
    </p:custDataLst>
    <p:extLst>
      <p:ext uri="{BB962C8B-B14F-4D97-AF65-F5344CB8AC3E}">
        <p14:creationId xmlns:p14="http://schemas.microsoft.com/office/powerpoint/2010/main" val="4176718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p:txBody>
          <a:bodyPr/>
          <a:lstStyle/>
          <a:p>
            <a:pPr marL="308610" lvl="1" indent="0">
              <a:buNone/>
            </a:pPr>
            <a:br>
              <a:rPr lang="en-US" dirty="0">
                <a:solidFill>
                  <a:schemeClr val="tx1"/>
                </a:solidFill>
              </a:rPr>
            </a:br>
            <a:br>
              <a:rPr lang="en-US" dirty="0">
                <a:solidFill>
                  <a:schemeClr val="tx1"/>
                </a:solidFill>
              </a:rPr>
            </a:br>
            <a:br>
              <a:rPr lang="en-US" dirty="0">
                <a:solidFill>
                  <a:schemeClr val="tx1"/>
                </a:solidFill>
              </a:rPr>
            </a:br>
            <a:endParaRPr lang="es-419" dirty="0">
              <a:solidFill>
                <a:schemeClr val="tx1"/>
              </a:solidFill>
            </a:endParaRPr>
          </a:p>
          <a:p>
            <a:pPr lvl="1"/>
            <a:endParaRPr lang="es-419"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s-419" dirty="0"/>
              <a:t>Consejos de seguridad</a:t>
            </a:r>
          </a:p>
        </p:txBody>
      </p:sp>
      <p:sp>
        <p:nvSpPr>
          <p:cNvPr id="4" name="Slide Number Placeholder 3">
            <a:extLst>
              <a:ext uri="{FF2B5EF4-FFF2-40B4-BE49-F238E27FC236}">
                <a16:creationId xmlns:a16="http://schemas.microsoft.com/office/drawing/2014/main" id="{1F700F24-7EF1-6C48-ADE7-C3034A834563}"/>
              </a:ext>
            </a:extLst>
          </p:cNvPr>
          <p:cNvSpPr>
            <a:spLocks noGrp="1"/>
          </p:cNvSpPr>
          <p:nvPr>
            <p:ph type="sldNum" sz="quarter" idx="12"/>
          </p:nvPr>
        </p:nvSpPr>
        <p:spPr/>
        <p:txBody>
          <a:bodyPr/>
          <a:lstStyle/>
          <a:p>
            <a:fld id="{D852D4E8-E283-404D-80D7-3AF63315721A}" type="slidenum">
              <a:rPr lang="en-US" smtClean="0"/>
              <a:t>42</a:t>
            </a:fld>
            <a:endParaRPr lang="es-419" dirty="0"/>
          </a:p>
        </p:txBody>
      </p:sp>
      <p:pic>
        <p:nvPicPr>
          <p:cNvPr id="7" name="Picture 6">
            <a:extLst>
              <a:ext uri="{FF2B5EF4-FFF2-40B4-BE49-F238E27FC236}">
                <a16:creationId xmlns:a16="http://schemas.microsoft.com/office/drawing/2014/main" id="{173F19AD-C75A-4C91-B103-1BEC4CAC4D0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035006" y="804461"/>
            <a:ext cx="2676144" cy="2194560"/>
          </a:xfrm>
          <a:prstGeom prst="rect">
            <a:avLst/>
          </a:prstGeom>
        </p:spPr>
      </p:pic>
      <p:grpSp>
        <p:nvGrpSpPr>
          <p:cNvPr id="8" name="Group 7">
            <a:extLst>
              <a:ext uri="{FF2B5EF4-FFF2-40B4-BE49-F238E27FC236}">
                <a16:creationId xmlns:a16="http://schemas.microsoft.com/office/drawing/2014/main" id="{662AAD70-3CBA-4923-8921-285DF4A2D1E9}"/>
              </a:ext>
            </a:extLst>
          </p:cNvPr>
          <p:cNvGrpSpPr/>
          <p:nvPr/>
        </p:nvGrpSpPr>
        <p:grpSpPr>
          <a:xfrm>
            <a:off x="781784" y="2131742"/>
            <a:ext cx="4974783" cy="687658"/>
            <a:chOff x="781784" y="2238057"/>
            <a:chExt cx="4974783" cy="687658"/>
          </a:xfrm>
        </p:grpSpPr>
        <p:pic>
          <p:nvPicPr>
            <p:cNvPr id="9" name="Picture 8">
              <a:extLst>
                <a:ext uri="{FF2B5EF4-FFF2-40B4-BE49-F238E27FC236}">
                  <a16:creationId xmlns:a16="http://schemas.microsoft.com/office/drawing/2014/main" id="{980406B9-C468-4A9F-BD8A-CA99994103EF}"/>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0" name="TextBox 9">
              <a:extLst>
                <a:ext uri="{FF2B5EF4-FFF2-40B4-BE49-F238E27FC236}">
                  <a16:creationId xmlns:a16="http://schemas.microsoft.com/office/drawing/2014/main" id="{76C7A6F8-F05D-4557-AE1B-17B50D152B0A}"/>
                </a:ext>
              </a:extLst>
            </p:cNvPr>
            <p:cNvSpPr txBox="1"/>
            <p:nvPr/>
          </p:nvSpPr>
          <p:spPr>
            <a:xfrm>
              <a:off x="1238984" y="2279384"/>
              <a:ext cx="4517583" cy="646331"/>
            </a:xfrm>
            <a:prstGeom prst="rect">
              <a:avLst/>
            </a:prstGeom>
            <a:noFill/>
          </p:spPr>
          <p:txBody>
            <a:bodyPr wrap="none" rtlCol="0">
              <a:spAutoFit/>
            </a:bodyPr>
            <a:lstStyle/>
            <a:p>
              <a:r>
                <a:rPr lang="es-419" dirty="0">
                  <a:latin typeface="+mn-lt"/>
                  <a:cs typeface="ATT Aleck Sans" panose="020B0503020203020204" pitchFamily="34" charset="0"/>
                </a:rPr>
                <a:t>Establezca un código de acceso en todos </a:t>
              </a:r>
              <a:br>
                <a:rPr lang="es-419" dirty="0">
                  <a:latin typeface="+mn-lt"/>
                  <a:cs typeface="ATT Aleck Sans" panose="020B0503020203020204" pitchFamily="34" charset="0"/>
                </a:rPr>
              </a:br>
              <a:r>
                <a:rPr lang="es-419" dirty="0">
                  <a:latin typeface="+mn-lt"/>
                  <a:cs typeface="ATT Aleck Sans" panose="020B0503020203020204" pitchFamily="34" charset="0"/>
                </a:rPr>
                <a:t>sus dispositivos.</a:t>
              </a:r>
            </a:p>
          </p:txBody>
        </p:sp>
      </p:grpSp>
      <p:grpSp>
        <p:nvGrpSpPr>
          <p:cNvPr id="11" name="Group 10">
            <a:extLst>
              <a:ext uri="{FF2B5EF4-FFF2-40B4-BE49-F238E27FC236}">
                <a16:creationId xmlns:a16="http://schemas.microsoft.com/office/drawing/2014/main" id="{0BF67F94-8561-4682-B307-4EC4F583D5EC}"/>
              </a:ext>
            </a:extLst>
          </p:cNvPr>
          <p:cNvGrpSpPr/>
          <p:nvPr/>
        </p:nvGrpSpPr>
        <p:grpSpPr>
          <a:xfrm>
            <a:off x="781784" y="2895600"/>
            <a:ext cx="4893223" cy="457200"/>
            <a:chOff x="781784" y="2238057"/>
            <a:chExt cx="4893223" cy="457200"/>
          </a:xfrm>
        </p:grpSpPr>
        <p:pic>
          <p:nvPicPr>
            <p:cNvPr id="12" name="Picture 11">
              <a:extLst>
                <a:ext uri="{FF2B5EF4-FFF2-40B4-BE49-F238E27FC236}">
                  <a16:creationId xmlns:a16="http://schemas.microsoft.com/office/drawing/2014/main" id="{9502DB13-B17E-4FAD-914F-F9ECEC0CCD8E}"/>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3" name="TextBox 12">
              <a:extLst>
                <a:ext uri="{FF2B5EF4-FFF2-40B4-BE49-F238E27FC236}">
                  <a16:creationId xmlns:a16="http://schemas.microsoft.com/office/drawing/2014/main" id="{2E07B9DE-E302-47F8-9C09-ABC8E8ED50B9}"/>
                </a:ext>
              </a:extLst>
            </p:cNvPr>
            <p:cNvSpPr txBox="1"/>
            <p:nvPr/>
          </p:nvSpPr>
          <p:spPr>
            <a:xfrm>
              <a:off x="1238984" y="2281991"/>
              <a:ext cx="4436023" cy="369332"/>
            </a:xfrm>
            <a:prstGeom prst="rect">
              <a:avLst/>
            </a:prstGeom>
            <a:noFill/>
          </p:spPr>
          <p:txBody>
            <a:bodyPr wrap="none" rtlCol="0">
              <a:spAutoFit/>
            </a:bodyPr>
            <a:lstStyle/>
            <a:p>
              <a:r>
                <a:rPr lang="es-419" dirty="0">
                  <a:latin typeface="+mn-lt"/>
                  <a:cs typeface="ATT Aleck Sans" panose="020B0503020203020204" pitchFamily="34" charset="0"/>
                </a:rPr>
                <a:t>Solo descargue aplicaciones de confianza.</a:t>
              </a:r>
              <a:endParaRPr lang="es-419" b="1" dirty="0">
                <a:latin typeface="+mn-lt"/>
                <a:cs typeface="ATT Aleck Sans" panose="020B0503020203020204" pitchFamily="34" charset="0"/>
              </a:endParaRPr>
            </a:p>
          </p:txBody>
        </p:sp>
      </p:grpSp>
      <p:grpSp>
        <p:nvGrpSpPr>
          <p:cNvPr id="14" name="Group 13">
            <a:extLst>
              <a:ext uri="{FF2B5EF4-FFF2-40B4-BE49-F238E27FC236}">
                <a16:creationId xmlns:a16="http://schemas.microsoft.com/office/drawing/2014/main" id="{96DA0BCC-2DAD-4A2B-9946-9BCB161D0E82}"/>
              </a:ext>
            </a:extLst>
          </p:cNvPr>
          <p:cNvGrpSpPr/>
          <p:nvPr/>
        </p:nvGrpSpPr>
        <p:grpSpPr>
          <a:xfrm>
            <a:off x="781784" y="3584790"/>
            <a:ext cx="7004185" cy="682410"/>
            <a:chOff x="781784" y="2238057"/>
            <a:chExt cx="7004185" cy="682410"/>
          </a:xfrm>
        </p:grpSpPr>
        <p:pic>
          <p:nvPicPr>
            <p:cNvPr id="15" name="Picture 14">
              <a:extLst>
                <a:ext uri="{FF2B5EF4-FFF2-40B4-BE49-F238E27FC236}">
                  <a16:creationId xmlns:a16="http://schemas.microsoft.com/office/drawing/2014/main" id="{D1C0601F-94BE-4A42-B2AF-FCE80F08FDA7}"/>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6" name="TextBox 15">
              <a:extLst>
                <a:ext uri="{FF2B5EF4-FFF2-40B4-BE49-F238E27FC236}">
                  <a16:creationId xmlns:a16="http://schemas.microsoft.com/office/drawing/2014/main" id="{3ACC587D-F824-41AB-894A-D55C1DFCE87F}"/>
                </a:ext>
              </a:extLst>
            </p:cNvPr>
            <p:cNvSpPr txBox="1"/>
            <p:nvPr/>
          </p:nvSpPr>
          <p:spPr>
            <a:xfrm>
              <a:off x="1238984" y="2274136"/>
              <a:ext cx="6546985" cy="646331"/>
            </a:xfrm>
            <a:prstGeom prst="rect">
              <a:avLst/>
            </a:prstGeom>
            <a:noFill/>
          </p:spPr>
          <p:txBody>
            <a:bodyPr wrap="none" rtlCol="0">
              <a:spAutoFit/>
            </a:bodyPr>
            <a:lstStyle/>
            <a:p>
              <a:r>
                <a:rPr lang="es-419" dirty="0">
                  <a:latin typeface="+mn-lt"/>
                  <a:cs typeface="ATT Aleck Sans" panose="020B0503020203020204" pitchFamily="34" charset="0"/>
                </a:rPr>
                <a:t>Revise su configuración de privacidad y haga modificaciones </a:t>
              </a:r>
              <a:br>
                <a:rPr lang="es-419" dirty="0">
                  <a:latin typeface="+mn-lt"/>
                  <a:cs typeface="ATT Aleck Sans" panose="020B0503020203020204" pitchFamily="34" charset="0"/>
                </a:rPr>
              </a:br>
              <a:r>
                <a:rPr lang="es-419" dirty="0">
                  <a:latin typeface="+mn-lt"/>
                  <a:cs typeface="ATT Aleck Sans" panose="020B0503020203020204" pitchFamily="34" charset="0"/>
                </a:rPr>
                <a:t>en ella según sea necesario.</a:t>
              </a:r>
            </a:p>
          </p:txBody>
        </p:sp>
      </p:grpSp>
      <p:grpSp>
        <p:nvGrpSpPr>
          <p:cNvPr id="17" name="Group 16">
            <a:extLst>
              <a:ext uri="{FF2B5EF4-FFF2-40B4-BE49-F238E27FC236}">
                <a16:creationId xmlns:a16="http://schemas.microsoft.com/office/drawing/2014/main" id="{3BBFA26A-4B62-459F-862A-09EE6C2F5E9B}"/>
              </a:ext>
            </a:extLst>
          </p:cNvPr>
          <p:cNvGrpSpPr/>
          <p:nvPr/>
        </p:nvGrpSpPr>
        <p:grpSpPr>
          <a:xfrm>
            <a:off x="781784" y="4346790"/>
            <a:ext cx="7683858" cy="682410"/>
            <a:chOff x="781784" y="2238057"/>
            <a:chExt cx="7683858" cy="682410"/>
          </a:xfrm>
        </p:grpSpPr>
        <p:pic>
          <p:nvPicPr>
            <p:cNvPr id="18" name="Picture 17">
              <a:extLst>
                <a:ext uri="{FF2B5EF4-FFF2-40B4-BE49-F238E27FC236}">
                  <a16:creationId xmlns:a16="http://schemas.microsoft.com/office/drawing/2014/main" id="{CE7EFD13-D822-4621-920A-E09407C9E8EC}"/>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19" name="TextBox 18">
              <a:extLst>
                <a:ext uri="{FF2B5EF4-FFF2-40B4-BE49-F238E27FC236}">
                  <a16:creationId xmlns:a16="http://schemas.microsoft.com/office/drawing/2014/main" id="{E6082EB1-C95C-42D5-A86A-720AD6DE46F9}"/>
                </a:ext>
              </a:extLst>
            </p:cNvPr>
            <p:cNvSpPr txBox="1"/>
            <p:nvPr/>
          </p:nvSpPr>
          <p:spPr>
            <a:xfrm>
              <a:off x="1238984" y="2274136"/>
              <a:ext cx="7226658" cy="646331"/>
            </a:xfrm>
            <a:prstGeom prst="rect">
              <a:avLst/>
            </a:prstGeom>
            <a:noFill/>
          </p:spPr>
          <p:txBody>
            <a:bodyPr wrap="none" rtlCol="0">
              <a:spAutoFit/>
            </a:bodyPr>
            <a:lstStyle/>
            <a:p>
              <a:r>
                <a:rPr lang="es-419" dirty="0">
                  <a:latin typeface="+mn-lt"/>
                  <a:cs typeface="ATT Aleck Sans" panose="020B0503020203020204" pitchFamily="34" charset="0"/>
                </a:rPr>
                <a:t>Ajuste las notificaciones para cambiar lo que aparece en la pantalla </a:t>
              </a:r>
              <a:br>
                <a:rPr lang="es-419" dirty="0">
                  <a:latin typeface="+mn-lt"/>
                  <a:cs typeface="ATT Aleck Sans" panose="020B0503020203020204" pitchFamily="34" charset="0"/>
                </a:rPr>
              </a:br>
              <a:r>
                <a:rPr lang="es-419" dirty="0">
                  <a:latin typeface="+mn-lt"/>
                  <a:cs typeface="ATT Aleck Sans" panose="020B0503020203020204" pitchFamily="34" charset="0"/>
                </a:rPr>
                <a:t>de bloqueo.</a:t>
              </a:r>
              <a:endParaRPr lang="es-419" b="1" dirty="0">
                <a:latin typeface="+mn-lt"/>
                <a:cs typeface="ATT Aleck Sans" panose="020B0503020203020204" pitchFamily="34" charset="0"/>
              </a:endParaRPr>
            </a:p>
          </p:txBody>
        </p:sp>
      </p:grpSp>
      <p:grpSp>
        <p:nvGrpSpPr>
          <p:cNvPr id="20" name="Group 19">
            <a:extLst>
              <a:ext uri="{FF2B5EF4-FFF2-40B4-BE49-F238E27FC236}">
                <a16:creationId xmlns:a16="http://schemas.microsoft.com/office/drawing/2014/main" id="{957754D1-B233-4DB5-8A08-EC5782623428}"/>
              </a:ext>
            </a:extLst>
          </p:cNvPr>
          <p:cNvGrpSpPr/>
          <p:nvPr/>
        </p:nvGrpSpPr>
        <p:grpSpPr>
          <a:xfrm>
            <a:off x="781784" y="5108790"/>
            <a:ext cx="6414280" cy="682410"/>
            <a:chOff x="781784" y="2238057"/>
            <a:chExt cx="6414280" cy="682410"/>
          </a:xfrm>
        </p:grpSpPr>
        <p:pic>
          <p:nvPicPr>
            <p:cNvPr id="21" name="Picture 20">
              <a:extLst>
                <a:ext uri="{FF2B5EF4-FFF2-40B4-BE49-F238E27FC236}">
                  <a16:creationId xmlns:a16="http://schemas.microsoft.com/office/drawing/2014/main" id="{49E0A460-A3D3-4313-9FBA-BCB485A49AD8}"/>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781784" y="2238057"/>
              <a:ext cx="457200" cy="457200"/>
            </a:xfrm>
            <a:prstGeom prst="rect">
              <a:avLst/>
            </a:prstGeom>
          </p:spPr>
        </p:pic>
        <p:sp>
          <p:nvSpPr>
            <p:cNvPr id="22" name="TextBox 21">
              <a:extLst>
                <a:ext uri="{FF2B5EF4-FFF2-40B4-BE49-F238E27FC236}">
                  <a16:creationId xmlns:a16="http://schemas.microsoft.com/office/drawing/2014/main" id="{80A84659-BF0A-4787-8CD5-50F058E46D23}"/>
                </a:ext>
              </a:extLst>
            </p:cNvPr>
            <p:cNvSpPr txBox="1"/>
            <p:nvPr/>
          </p:nvSpPr>
          <p:spPr>
            <a:xfrm>
              <a:off x="1238984" y="2274136"/>
              <a:ext cx="5957080" cy="646331"/>
            </a:xfrm>
            <a:prstGeom prst="rect">
              <a:avLst/>
            </a:prstGeom>
            <a:noFill/>
          </p:spPr>
          <p:txBody>
            <a:bodyPr wrap="none" rtlCol="0">
              <a:spAutoFit/>
            </a:bodyPr>
            <a:lstStyle/>
            <a:p>
              <a:r>
                <a:rPr lang="es-419" dirty="0">
                  <a:latin typeface="+mn-lt"/>
                  <a:cs typeface="ATT Aleck Sans" panose="020B0503020203020204" pitchFamily="34" charset="0"/>
                </a:rPr>
                <a:t>Compruebe que las aplicaciones y el sistema operativo </a:t>
              </a:r>
              <a:br>
                <a:rPr lang="es-419" dirty="0">
                  <a:latin typeface="+mn-lt"/>
                  <a:cs typeface="ATT Aleck Sans" panose="020B0503020203020204" pitchFamily="34" charset="0"/>
                </a:rPr>
              </a:br>
              <a:r>
                <a:rPr lang="es-419" dirty="0">
                  <a:latin typeface="+mn-lt"/>
                  <a:cs typeface="ATT Aleck Sans" panose="020B0503020203020204" pitchFamily="34" charset="0"/>
                </a:rPr>
                <a:t>estén actualizados.</a:t>
              </a:r>
            </a:p>
          </p:txBody>
        </p:sp>
      </p:grpSp>
    </p:spTree>
    <p:custDataLst>
      <p:tags r:id="rId1"/>
    </p:custDataLst>
    <p:extLst>
      <p:ext uri="{BB962C8B-B14F-4D97-AF65-F5344CB8AC3E}">
        <p14:creationId xmlns:p14="http://schemas.microsoft.com/office/powerpoint/2010/main" val="332133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43</a:t>
            </a:fld>
            <a:endParaRPr lang="es-419" dirty="0"/>
          </a:p>
        </p:txBody>
      </p:sp>
      <p:sp>
        <p:nvSpPr>
          <p:cNvPr id="3" name="Text Placeholder 2">
            <a:extLst>
              <a:ext uri="{FF2B5EF4-FFF2-40B4-BE49-F238E27FC236}">
                <a16:creationId xmlns:a16="http://schemas.microsoft.com/office/drawing/2014/main" id="{359C9609-F230-4EE6-8A55-96A81C075701}"/>
              </a:ext>
            </a:extLst>
          </p:cNvPr>
          <p:cNvSpPr>
            <a:spLocks noGrp="1"/>
          </p:cNvSpPr>
          <p:nvPr>
            <p:ph type="body" idx="1"/>
          </p:nvPr>
        </p:nvSpPr>
        <p:spPr>
          <a:xfrm>
            <a:off x="722313" y="2952667"/>
            <a:ext cx="9791031" cy="1924133"/>
          </a:xfrm>
        </p:spPr>
        <p:txBody>
          <a:bodyPr vert="horz" lIns="91440" tIns="45720" rIns="91440" bIns="45720" anchor="t">
            <a:normAutofit fontScale="92500" lnSpcReduction="10000"/>
          </a:bodyPr>
          <a:lstStyle/>
          <a:p>
            <a:r>
              <a:rPr lang="es-419" sz="4800" dirty="0"/>
              <a:t>Actividad 5</a:t>
            </a:r>
          </a:p>
          <a:p>
            <a:endParaRPr lang="es-419" sz="2600" dirty="0">
              <a:solidFill>
                <a:srgbClr val="009FDB"/>
              </a:solidFill>
              <a:cs typeface="ATT Aleck Sans"/>
            </a:endParaRPr>
          </a:p>
          <a:p>
            <a:r>
              <a:rPr lang="es-419" sz="2600" dirty="0">
                <a:solidFill>
                  <a:schemeClr val="tx1"/>
                </a:solidFill>
                <a:cs typeface="ATT Aleck Sans"/>
              </a:rPr>
              <a:t>En la barra de direcciones del navegador web, escriba:  </a:t>
            </a:r>
          </a:p>
          <a:p>
            <a:r>
              <a:rPr lang="es-419" sz="2600" dirty="0">
                <a:solidFill>
                  <a:schemeClr val="tx1"/>
                </a:solidFill>
              </a:rPr>
              <a:t>https://www.digitallearn.org</a:t>
            </a:r>
            <a:r>
              <a:rPr lang="en-US" sz="2600" dirty="0">
                <a:solidFill>
                  <a:schemeClr val="tx1"/>
                </a:solidFill>
              </a:rPr>
              <a:t> </a:t>
            </a:r>
            <a:endParaRPr lang="es-419" sz="2600" dirty="0">
              <a:solidFill>
                <a:schemeClr val="tx1"/>
              </a:solidFill>
            </a:endParaRPr>
          </a:p>
        </p:txBody>
      </p:sp>
    </p:spTree>
    <p:custDataLst>
      <p:tags r:id="rId1"/>
    </p:custDataLst>
    <p:extLst>
      <p:ext uri="{BB962C8B-B14F-4D97-AF65-F5344CB8AC3E}">
        <p14:creationId xmlns:p14="http://schemas.microsoft.com/office/powerpoint/2010/main" val="1660452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p:txBody>
          <a:bodyPr/>
          <a:lstStyle/>
          <a:p>
            <a:r>
              <a:rPr lang="es-419" dirty="0"/>
              <a:t>Preguntas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44</a:t>
            </a:fld>
            <a:endParaRPr lang="es-419" dirty="0"/>
          </a:p>
        </p:txBody>
      </p:sp>
      <p:pic>
        <p:nvPicPr>
          <p:cNvPr id="5" name="Picture 4" descr="Icon&#10;&#10;Description automatically generated">
            <a:extLst>
              <a:ext uri="{FF2B5EF4-FFF2-40B4-BE49-F238E27FC236}">
                <a16:creationId xmlns:a16="http://schemas.microsoft.com/office/drawing/2014/main" id="{32247379-B259-48CA-BB6F-13D6D6B8C5D9}"/>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107792" y="731520"/>
            <a:ext cx="2579008" cy="2253727"/>
          </a:xfrm>
          <a:prstGeom prst="rect">
            <a:avLst/>
          </a:prstGeom>
        </p:spPr>
      </p:pic>
      <p:sp>
        <p:nvSpPr>
          <p:cNvPr id="6" name="TextBox 5">
            <a:extLst>
              <a:ext uri="{FF2B5EF4-FFF2-40B4-BE49-F238E27FC236}">
                <a16:creationId xmlns:a16="http://schemas.microsoft.com/office/drawing/2014/main" id="{3E8C1BB7-FC13-4A5C-93FE-6927D80BB5C9}"/>
              </a:ext>
            </a:extLst>
          </p:cNvPr>
          <p:cNvSpPr txBox="1"/>
          <p:nvPr/>
        </p:nvSpPr>
        <p:spPr>
          <a:xfrm>
            <a:off x="457200" y="2064603"/>
            <a:ext cx="5306096" cy="830997"/>
          </a:xfrm>
          <a:prstGeom prst="rect">
            <a:avLst/>
          </a:prstGeom>
          <a:noFill/>
        </p:spPr>
        <p:txBody>
          <a:bodyPr wrap="square" rtlCol="0">
            <a:spAutoFit/>
          </a:bodyPr>
          <a:lstStyle/>
          <a:p>
            <a:r>
              <a:rPr lang="es-419" sz="2400" dirty="0">
                <a:latin typeface="+mn-lt"/>
                <a:cs typeface="ATT Aleck Sans" panose="020B0503020203020204" pitchFamily="34" charset="0"/>
              </a:rPr>
              <a:t>¿Hay algo que quiera preguntar o aclarar antes de terminar? </a:t>
            </a:r>
          </a:p>
        </p:txBody>
      </p:sp>
    </p:spTree>
    <p:custDataLst>
      <p:tags r:id="rId1"/>
    </p:custDataLst>
    <p:extLst>
      <p:ext uri="{BB962C8B-B14F-4D97-AF65-F5344CB8AC3E}">
        <p14:creationId xmlns:p14="http://schemas.microsoft.com/office/powerpoint/2010/main" val="112501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vert="horz" lIns="91440" tIns="45720" rIns="91440" bIns="45720" anchor="t">
            <a:normAutofit/>
          </a:bodyPr>
          <a:lstStyle/>
          <a:p>
            <a:pPr marL="81915" indent="0">
              <a:buNone/>
            </a:pPr>
            <a:r>
              <a:rPr lang="es-419" dirty="0">
                <a:solidFill>
                  <a:schemeClr val="tx1"/>
                </a:solidFill>
                <a:cs typeface="ATT Aleck Sans"/>
              </a:rPr>
              <a:t>Hoy han logrado lo siguiente: </a:t>
            </a:r>
          </a:p>
          <a:p>
            <a:pPr marL="81915" indent="0">
              <a:buNone/>
            </a:pPr>
            <a:endParaRPr lang="es-419" sz="1200" dirty="0">
              <a:solidFill>
                <a:schemeClr val="tx1"/>
              </a:solidFill>
            </a:endParaRPr>
          </a:p>
          <a:p>
            <a:pPr marL="493395" lvl="1" indent="-184785">
              <a:lnSpc>
                <a:spcPct val="150000"/>
              </a:lnSpc>
            </a:pPr>
            <a:r>
              <a:rPr lang="es-419" dirty="0">
                <a:solidFill>
                  <a:schemeClr val="tx1"/>
                </a:solidFill>
                <a:cs typeface="ATT Aleck Sans"/>
              </a:rPr>
              <a:t>Han aprendido sobre los dispositivos móviles Android</a:t>
            </a:r>
          </a:p>
          <a:p>
            <a:pPr marL="493395" lvl="1" indent="-184785">
              <a:lnSpc>
                <a:spcPct val="150000"/>
              </a:lnSpc>
            </a:pPr>
            <a:r>
              <a:rPr lang="es-419" dirty="0">
                <a:solidFill>
                  <a:schemeClr val="tx1"/>
                </a:solidFill>
                <a:cs typeface="ATT Aleck Sans"/>
              </a:rPr>
              <a:t>Han desarrollado habilidades para:</a:t>
            </a:r>
            <a:r>
              <a:rPr lang="es-419" strike="sngStrike" dirty="0">
                <a:solidFill>
                  <a:schemeClr val="tx1"/>
                </a:solidFill>
                <a:cs typeface="ATT Aleck Sans"/>
              </a:rPr>
              <a:t> </a:t>
            </a:r>
          </a:p>
          <a:p>
            <a:pPr marL="692150" lvl="2" indent="-164465">
              <a:lnSpc>
                <a:spcPct val="150000"/>
              </a:lnSpc>
            </a:pPr>
            <a:r>
              <a:rPr lang="es-419" dirty="0">
                <a:solidFill>
                  <a:schemeClr val="tx1"/>
                </a:solidFill>
                <a:cs typeface="ATT Aleck Sans"/>
              </a:rPr>
              <a:t>Navegar en su dispositivo</a:t>
            </a:r>
            <a:endParaRPr lang="es-419" dirty="0">
              <a:solidFill>
                <a:schemeClr val="tx1"/>
              </a:solidFill>
            </a:endParaRPr>
          </a:p>
          <a:p>
            <a:pPr marL="692150" lvl="2" indent="-164465">
              <a:lnSpc>
                <a:spcPct val="150000"/>
              </a:lnSpc>
            </a:pPr>
            <a:r>
              <a:rPr lang="es-419" dirty="0">
                <a:solidFill>
                  <a:schemeClr val="tx1"/>
                </a:solidFill>
                <a:cs typeface="ATT Aleck Sans"/>
              </a:rPr>
              <a:t>Conectarse a wifi</a:t>
            </a:r>
          </a:p>
          <a:p>
            <a:pPr marL="692150" lvl="2" indent="-164465">
              <a:lnSpc>
                <a:spcPct val="150000"/>
              </a:lnSpc>
            </a:pPr>
            <a:r>
              <a:rPr lang="es-419" dirty="0">
                <a:solidFill>
                  <a:schemeClr val="tx1"/>
                </a:solidFill>
                <a:cs typeface="ATT Aleck Sans"/>
              </a:rPr>
              <a:t>Identificar las aplicaciones comunes</a:t>
            </a:r>
          </a:p>
          <a:p>
            <a:pPr marL="692150" lvl="2" indent="-164465">
              <a:lnSpc>
                <a:spcPct val="150000"/>
              </a:lnSpc>
            </a:pPr>
            <a:r>
              <a:rPr lang="es-419" dirty="0">
                <a:solidFill>
                  <a:schemeClr val="tx1"/>
                </a:solidFill>
                <a:cs typeface="ATT Aleck Sans"/>
              </a:rPr>
              <a:t>Identificar las configuraciones útiles</a:t>
            </a:r>
            <a:endParaRPr lang="es-419" dirty="0">
              <a:solidFill>
                <a:schemeClr val="tx1"/>
              </a:solidFill>
            </a:endParaRPr>
          </a:p>
          <a:p>
            <a:pPr marL="614553" lvl="1" indent="-285750">
              <a:lnSpc>
                <a:spcPct val="150000"/>
              </a:lnSpc>
            </a:pPr>
            <a:r>
              <a:rPr lang="es-419" dirty="0">
                <a:solidFill>
                  <a:schemeClr val="tx1"/>
                </a:solidFill>
                <a:cs typeface="ATT Aleck Sans"/>
              </a:rPr>
              <a:t>Han aprendido consejos prácticos para conectarse a wifi y utilizar su dispositivo de manera segura</a:t>
            </a:r>
            <a:br>
              <a:rPr lang="en-US" dirty="0"/>
            </a:br>
            <a:endParaRPr lang="es-419" dirty="0">
              <a:solidFill>
                <a:schemeClr val="tx1"/>
              </a:solidFill>
            </a:endParaRPr>
          </a:p>
          <a:p>
            <a:pPr marL="81915" indent="0">
              <a:buNone/>
            </a:pPr>
            <a:endParaRPr lang="es-419"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vert="horz" lIns="91440" tIns="45720" rIns="91440" bIns="45720" anchor="ctr">
            <a:normAutofit/>
          </a:bodyPr>
          <a:lstStyle/>
          <a:p>
            <a:r>
              <a:rPr lang="es-419" dirty="0">
                <a:cs typeface="ATT Aleck Sans"/>
              </a:rPr>
              <a:t>¡Felicitaciones! </a:t>
            </a:r>
            <a:endParaRPr lang="es-419" dirty="0"/>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45</a:t>
            </a:fld>
            <a:endParaRPr lang="es-419" dirty="0"/>
          </a:p>
        </p:txBody>
      </p:sp>
    </p:spTree>
    <p:custDataLst>
      <p:tags r:id="rId1"/>
    </p:custDataLst>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fontScale="90000"/>
          </a:bodyPr>
          <a:lstStyle/>
          <a:p>
            <a:pPr algn="ctr"/>
            <a:br>
              <a:rPr lang="en-US" sz="2200" dirty="0"/>
            </a:br>
            <a:r>
              <a:rPr lang="en-US" dirty="0" err="1"/>
              <a:t>Visite</a:t>
            </a:r>
            <a:r>
              <a:rPr lang="en-US" dirty="0"/>
              <a:t> &lt;</a:t>
            </a:r>
            <a:r>
              <a:rPr lang="en-US" dirty="0" err="1"/>
              <a:t>inserte</a:t>
            </a:r>
            <a:r>
              <a:rPr lang="en-US" dirty="0"/>
              <a:t> la URL de la </a:t>
            </a:r>
            <a:r>
              <a:rPr lang="en-US" dirty="0" err="1"/>
              <a:t>biblioteca</a:t>
            </a:r>
            <a:r>
              <a:rPr lang="en-US" dirty="0"/>
              <a:t> </a:t>
            </a:r>
            <a:r>
              <a:rPr lang="en-US" dirty="0" err="1"/>
              <a:t>aquí</a:t>
            </a:r>
            <a:r>
              <a:rPr lang="en-US" dirty="0"/>
              <a:t>&gt; y </a:t>
            </a:r>
            <a:r>
              <a:rPr lang="en-US" u="sng" dirty="0">
                <a:hlinkClick r:id="rId4"/>
              </a:rPr>
              <a:t>https://www.digitallearn.org</a:t>
            </a:r>
            <a:r>
              <a:rPr lang="en-US" dirty="0"/>
              <a:t> para </a:t>
            </a:r>
            <a:r>
              <a:rPr lang="en-US" dirty="0" err="1"/>
              <a:t>descubrir</a:t>
            </a:r>
            <a:r>
              <a:rPr lang="en-US" dirty="0"/>
              <a:t> </a:t>
            </a:r>
            <a:r>
              <a:rPr lang="en-US" dirty="0" err="1"/>
              <a:t>más</a:t>
            </a:r>
            <a:r>
              <a:rPr lang="en-US" dirty="0"/>
              <a:t> </a:t>
            </a:r>
            <a:r>
              <a:rPr lang="en-US" dirty="0" err="1"/>
              <a:t>cursos</a:t>
            </a:r>
            <a:r>
              <a:rPr lang="en-US" dirty="0"/>
              <a:t> y </a:t>
            </a:r>
            <a:r>
              <a:rPr lang="en-US" dirty="0" err="1"/>
              <a:t>generar</a:t>
            </a:r>
            <a:r>
              <a:rPr lang="en-US" dirty="0"/>
              <a:t> </a:t>
            </a:r>
            <a:r>
              <a:rPr lang="en-US" dirty="0" err="1"/>
              <a:t>confianza</a:t>
            </a:r>
            <a:r>
              <a:rPr lang="en-US" dirty="0"/>
              <a:t> </a:t>
            </a:r>
            <a:r>
              <a:rPr lang="en-US" dirty="0" err="1"/>
              <a:t>mediante</a:t>
            </a:r>
            <a:r>
              <a:rPr lang="en-US" dirty="0"/>
              <a:t> </a:t>
            </a:r>
            <a:r>
              <a:rPr lang="en-US" dirty="0" err="1"/>
              <a:t>el</a:t>
            </a:r>
            <a:r>
              <a:rPr lang="en-US" dirty="0"/>
              <a:t> </a:t>
            </a:r>
            <a:r>
              <a:rPr lang="en-US" dirty="0" err="1"/>
              <a:t>uso</a:t>
            </a:r>
            <a:r>
              <a:rPr lang="en-US" dirty="0"/>
              <a:t> de la </a:t>
            </a:r>
            <a:r>
              <a:rPr lang="en-US" dirty="0" err="1"/>
              <a:t>tecnología</a:t>
            </a:r>
            <a:r>
              <a:rPr lang="en-US" dirty="0"/>
              <a:t>.</a:t>
            </a:r>
            <a:br>
              <a:rPr lang="en-US" dirty="0"/>
            </a:br>
            <a:endParaRPr lang="es-419" sz="4800" dirty="0"/>
          </a:p>
        </p:txBody>
      </p:sp>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46</a:t>
            </a:fld>
            <a:endParaRPr lang="es-419" dirty="0"/>
          </a:p>
        </p:txBody>
      </p:sp>
      <p:pic>
        <p:nvPicPr>
          <p:cNvPr id="9" name="Picture 11" descr="https://www.digitallearn.org">
            <a:extLst>
              <a:ext uri="{FF2B5EF4-FFF2-40B4-BE49-F238E27FC236}">
                <a16:creationId xmlns:a16="http://schemas.microsoft.com/office/drawing/2014/main" id="{BC02DCD0-1FC8-3818-19A7-6BCFC69BAC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79725" y="57150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9">
            <a:extLst>
              <a:ext uri="{FF2B5EF4-FFF2-40B4-BE49-F238E27FC236}">
                <a16:creationId xmlns:a16="http://schemas.microsoft.com/office/drawing/2014/main" id="{F8BC0A74-8911-DA10-3EC5-D4236434F925}"/>
              </a:ext>
            </a:extLst>
          </p:cNvPr>
          <p:cNvSpPr>
            <a:spLocks noChangeArrowheads="1"/>
          </p:cNvSpPr>
          <p:nvPr/>
        </p:nvSpPr>
        <p:spPr bwMode="auto">
          <a:xfrm>
            <a:off x="147637" y="6485901"/>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ustDataLst>
      <p:tags r:id="rId1"/>
    </p:custDataLst>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hidden="1">
            <a:extLst>
              <a:ext uri="{FF2B5EF4-FFF2-40B4-BE49-F238E27FC236}">
                <a16:creationId xmlns:a16="http://schemas.microsoft.com/office/drawing/2014/main" id="{0583C908-B49F-F14F-8A2F-1ADA65361E11}"/>
              </a:ext>
            </a:extLst>
          </p:cNvPr>
          <p:cNvSpPr>
            <a:spLocks noGrp="1"/>
          </p:cNvSpPr>
          <p:nvPr>
            <p:ph type="subTitle" idx="1"/>
          </p:nvPr>
        </p:nvSpPr>
        <p:spPr/>
        <p:txBody>
          <a:bodyPr/>
          <a:lstStyle/>
          <a:p>
            <a:r>
              <a:rPr lang="es-419" sz="2000" b="1" dirty="0"/>
              <a:t>¡GRACIAS POR VENIR!</a:t>
            </a:r>
          </a:p>
          <a:p>
            <a:endParaRPr lang="es-419" dirty="0"/>
          </a:p>
        </p:txBody>
      </p:sp>
      <p:sp>
        <p:nvSpPr>
          <p:cNvPr id="3" name="Title 2">
            <a:extLst>
              <a:ext uri="{FF2B5EF4-FFF2-40B4-BE49-F238E27FC236}">
                <a16:creationId xmlns:a16="http://schemas.microsoft.com/office/drawing/2014/main" id="{23DD05A5-8075-BA4D-B01C-4C79E31AF801}"/>
              </a:ext>
            </a:extLst>
          </p:cNvPr>
          <p:cNvSpPr>
            <a:spLocks noGrp="1"/>
          </p:cNvSpPr>
          <p:nvPr>
            <p:ph type="ctrTitle"/>
          </p:nvPr>
        </p:nvSpPr>
        <p:spPr>
          <a:xfrm>
            <a:off x="457200" y="2063151"/>
            <a:ext cx="8458200" cy="1470025"/>
          </a:xfrm>
        </p:spPr>
        <p:txBody>
          <a:bodyPr/>
          <a:lstStyle/>
          <a:p>
            <a:r>
              <a:rPr lang="es-419" dirty="0"/>
              <a:t>¡Gracias por venir!</a:t>
            </a:r>
          </a:p>
        </p:txBody>
      </p:sp>
      <p:sp>
        <p:nvSpPr>
          <p:cNvPr id="4" name="Slide Number Placeholder 3">
            <a:extLst>
              <a:ext uri="{FF2B5EF4-FFF2-40B4-BE49-F238E27FC236}">
                <a16:creationId xmlns:a16="http://schemas.microsoft.com/office/drawing/2014/main" id="{131076FE-944C-8347-8773-F307D75FC0FF}"/>
              </a:ext>
            </a:extLst>
          </p:cNvPr>
          <p:cNvSpPr>
            <a:spLocks noGrp="1"/>
          </p:cNvSpPr>
          <p:nvPr>
            <p:ph type="sldNum" sz="quarter" idx="12"/>
          </p:nvPr>
        </p:nvSpPr>
        <p:spPr/>
        <p:txBody>
          <a:bodyPr/>
          <a:lstStyle/>
          <a:p>
            <a:fld id="{D852D4E8-E283-404D-80D7-3AF63315721A}" type="slidenum">
              <a:rPr lang="en-US" smtClean="0"/>
              <a:t>47</a:t>
            </a:fld>
            <a:endParaRPr lang="es-419" dirty="0"/>
          </a:p>
        </p:txBody>
      </p:sp>
      <p:pic>
        <p:nvPicPr>
          <p:cNvPr id="11" name="Picture 11" descr="https://www.digitallearn.org">
            <a:extLst>
              <a:ext uri="{FF2B5EF4-FFF2-40B4-BE49-F238E27FC236}">
                <a16:creationId xmlns:a16="http://schemas.microsoft.com/office/drawing/2014/main" id="{6B6B44AD-B01F-9ED8-92A1-87996AFB35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56388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a:extLst>
              <a:ext uri="{FF2B5EF4-FFF2-40B4-BE49-F238E27FC236}">
                <a16:creationId xmlns:a16="http://schemas.microsoft.com/office/drawing/2014/main" id="{45C2AAD4-0219-E3BC-1EBE-2EAA53DCF114}"/>
              </a:ext>
            </a:extLst>
          </p:cNvPr>
          <p:cNvSpPr>
            <a:spLocks noChangeArrowheads="1"/>
          </p:cNvSpPr>
          <p:nvPr/>
        </p:nvSpPr>
        <p:spPr bwMode="auto">
          <a:xfrm>
            <a:off x="147637" y="6409701"/>
            <a:ext cx="88487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sz="1600" dirty="0" err="1"/>
              <a:t>Proporcionado</a:t>
            </a:r>
            <a:r>
              <a:rPr lang="en-US" sz="1600" dirty="0"/>
              <a:t> </a:t>
            </a:r>
            <a:r>
              <a:rPr lang="en-US" sz="1600" dirty="0" err="1"/>
              <a:t>por</a:t>
            </a:r>
            <a:r>
              <a:rPr lang="en-US" sz="1600" dirty="0"/>
              <a:t> AT&amp;T y Public Library Association.</a:t>
            </a:r>
          </a:p>
        </p:txBody>
      </p:sp>
    </p:spTree>
    <p:custDataLst>
      <p:tags r:id="rId1"/>
    </p:custDataLst>
    <p:extLst>
      <p:ext uri="{BB962C8B-B14F-4D97-AF65-F5344CB8AC3E}">
        <p14:creationId xmlns:p14="http://schemas.microsoft.com/office/powerpoint/2010/main" val="313960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5</a:t>
            </a:fld>
            <a:endParaRPr lang="es-419" dirty="0"/>
          </a:p>
        </p:txBody>
      </p:sp>
      <p:sp>
        <p:nvSpPr>
          <p:cNvPr id="7" name="Content Placeholder 1">
            <a:extLst>
              <a:ext uri="{FF2B5EF4-FFF2-40B4-BE49-F238E27FC236}">
                <a16:creationId xmlns:a16="http://schemas.microsoft.com/office/drawing/2014/main" id="{4A04A979-E259-4C7A-AAC6-D96AFEA752D0}"/>
              </a:ext>
            </a:extLst>
          </p:cNvPr>
          <p:cNvSpPr txBox="1">
            <a:spLocks/>
          </p:cNvSpPr>
          <p:nvPr/>
        </p:nvSpPr>
        <p:spPr>
          <a:xfrm>
            <a:off x="389964" y="1538970"/>
            <a:ext cx="3469342" cy="1950541"/>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s-419" sz="2400" b="1" dirty="0">
                <a:solidFill>
                  <a:schemeClr val="tx1"/>
                </a:solidFill>
                <a:latin typeface="+mn-lt"/>
              </a:rPr>
              <a:t>Teléfono inteligente</a:t>
            </a:r>
          </a:p>
          <a:p>
            <a:pPr marL="82296" indent="0">
              <a:buNone/>
            </a:pPr>
            <a:endParaRPr lang="es-419" sz="800" b="1" dirty="0">
              <a:solidFill>
                <a:schemeClr val="tx1"/>
              </a:solidFill>
              <a:latin typeface="+mn-lt"/>
            </a:endParaRPr>
          </a:p>
          <a:p>
            <a:pPr marL="89154" indent="0">
              <a:buNone/>
            </a:pPr>
            <a:r>
              <a:rPr lang="es-419" sz="2400" dirty="0">
                <a:solidFill>
                  <a:schemeClr val="tx1"/>
                </a:solidFill>
                <a:latin typeface="+mn-lt"/>
              </a:rPr>
              <a:t>Teléfono móvil con acceso a la telefonía móvil y a Internet</a:t>
            </a:r>
          </a:p>
          <a:p>
            <a:pPr marL="89154" indent="0">
              <a:buNone/>
            </a:pPr>
            <a:r>
              <a:rPr lang="es-419" sz="2250" dirty="0">
                <a:solidFill>
                  <a:schemeClr val="tx1"/>
                </a:solidFill>
              </a:rPr>
              <a:t> </a:t>
            </a:r>
            <a:endParaRPr lang="es-419" dirty="0">
              <a:solidFill>
                <a:schemeClr val="tx1"/>
              </a:solidFill>
            </a:endParaRPr>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Introducción (continuación)</a:t>
            </a:r>
          </a:p>
        </p:txBody>
      </p:sp>
      <p:pic>
        <p:nvPicPr>
          <p:cNvPr id="5" name="Picture 4">
            <a:extLst>
              <a:ext uri="{FF2B5EF4-FFF2-40B4-BE49-F238E27FC236}">
                <a16:creationId xmlns:a16="http://schemas.microsoft.com/office/drawing/2014/main" id="{3AEE40E2-C312-4B4A-AF42-A46EB1739455}"/>
              </a:ext>
            </a:extLst>
          </p:cNvPr>
          <p:cNvPicPr>
            <a:picLocks noChangeAspect="1"/>
          </p:cNvPicPr>
          <p:nvPr/>
        </p:nvPicPr>
        <p:blipFill>
          <a:blip r:embed="rId4" cstate="print">
            <a:extLst>
              <a:ext uri="{28A0092B-C50C-407E-A947-70E740481C1C}">
                <a14:useLocalDpi xmlns:a14="http://schemas.microsoft.com/office/drawing/2010/main" val="0"/>
              </a:ext>
            </a:extLst>
          </a:blip>
          <a:srcRect t="7453" b="7453"/>
          <a:stretch/>
        </p:blipFill>
        <p:spPr>
          <a:xfrm>
            <a:off x="4504764" y="3828343"/>
            <a:ext cx="3056314" cy="1950540"/>
          </a:xfrm>
          <a:prstGeom prst="rect">
            <a:avLst/>
          </a:prstGeom>
        </p:spPr>
      </p:pic>
      <p:pic>
        <p:nvPicPr>
          <p:cNvPr id="13" name="Picture 12">
            <a:extLst>
              <a:ext uri="{FF2B5EF4-FFF2-40B4-BE49-F238E27FC236}">
                <a16:creationId xmlns:a16="http://schemas.microsoft.com/office/drawing/2014/main" id="{9EA301EA-53BD-47ED-AB6C-F3A3A7F2318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1659388" y="3825619"/>
            <a:ext cx="974670" cy="1950540"/>
          </a:xfrm>
          <a:prstGeom prst="rect">
            <a:avLst/>
          </a:prstGeom>
        </p:spPr>
      </p:pic>
      <p:sp>
        <p:nvSpPr>
          <p:cNvPr id="34" name="Content Placeholder 1">
            <a:extLst>
              <a:ext uri="{FF2B5EF4-FFF2-40B4-BE49-F238E27FC236}">
                <a16:creationId xmlns:a16="http://schemas.microsoft.com/office/drawing/2014/main" id="{F419CF43-B0B4-434D-A67A-C3D3FEC362FC}"/>
              </a:ext>
            </a:extLst>
          </p:cNvPr>
          <p:cNvSpPr txBox="1">
            <a:spLocks/>
          </p:cNvSpPr>
          <p:nvPr/>
        </p:nvSpPr>
        <p:spPr>
          <a:xfrm>
            <a:off x="4247027" y="1538969"/>
            <a:ext cx="4123765" cy="195054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9154" indent="0">
              <a:buNone/>
            </a:pPr>
            <a:r>
              <a:rPr lang="es-419" sz="2400" b="1" dirty="0">
                <a:solidFill>
                  <a:schemeClr val="tx1"/>
                </a:solidFill>
                <a:latin typeface="+mn-lt"/>
              </a:rPr>
              <a:t>Tableta</a:t>
            </a:r>
          </a:p>
          <a:p>
            <a:pPr marL="89154" indent="0">
              <a:buNone/>
            </a:pPr>
            <a:endParaRPr lang="es-419" sz="800" dirty="0">
              <a:solidFill>
                <a:schemeClr val="tx1"/>
              </a:solidFill>
              <a:latin typeface="+mn-lt"/>
            </a:endParaRPr>
          </a:p>
          <a:p>
            <a:pPr marL="89154" indent="0">
              <a:buNone/>
            </a:pPr>
            <a:r>
              <a:rPr lang="es-419" sz="2400" dirty="0">
                <a:solidFill>
                  <a:schemeClr val="tx1"/>
                </a:solidFill>
                <a:latin typeface="+mn-lt"/>
              </a:rPr>
              <a:t>Computadora portátil que utiliza una pantalla táctil</a:t>
            </a:r>
          </a:p>
          <a:p>
            <a:pPr marL="89154" indent="0">
              <a:buNone/>
            </a:pPr>
            <a:endParaRPr lang="es-419" sz="2400" dirty="0">
              <a:solidFill>
                <a:schemeClr val="tx1"/>
              </a:solidFill>
            </a:endParaRPr>
          </a:p>
        </p:txBody>
      </p:sp>
    </p:spTree>
    <p:custDataLst>
      <p:tags r:id="rId1"/>
    </p:custDataLst>
    <p:extLst>
      <p:ext uri="{BB962C8B-B14F-4D97-AF65-F5344CB8AC3E}">
        <p14:creationId xmlns:p14="http://schemas.microsoft.com/office/powerpoint/2010/main" val="3419720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6</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Gestos táctiles</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1" y="1395180"/>
            <a:ext cx="2445436" cy="5029200"/>
          </a:xfrm>
          <a:prstGeom prst="rect">
            <a:avLst/>
          </a:prstGeom>
        </p:spPr>
      </p:pic>
      <p:pic>
        <p:nvPicPr>
          <p:cNvPr id="8" name="Picture 7" descr="A picture containing metalware&#10;&#10;Description automatically generated">
            <a:extLst>
              <a:ext uri="{FF2B5EF4-FFF2-40B4-BE49-F238E27FC236}">
                <a16:creationId xmlns:a16="http://schemas.microsoft.com/office/drawing/2014/main" id="{D89CA0ED-777D-4856-9DEC-2DE662033E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6796" y="2668060"/>
            <a:ext cx="1625397" cy="1625397"/>
          </a:xfrm>
          <a:prstGeom prst="rect">
            <a:avLst/>
          </a:prstGeom>
        </p:spPr>
      </p:pic>
      <p:pic>
        <p:nvPicPr>
          <p:cNvPr id="9" name="Picture 8">
            <a:extLst>
              <a:ext uri="{FF2B5EF4-FFF2-40B4-BE49-F238E27FC236}">
                <a16:creationId xmlns:a16="http://schemas.microsoft.com/office/drawing/2014/main" id="{49436B34-99AA-47A7-945E-651D2C95D28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6830303" y="2668059"/>
            <a:ext cx="1625397" cy="1625397"/>
          </a:xfrm>
          <a:prstGeom prst="rect">
            <a:avLst/>
          </a:prstGeom>
        </p:spPr>
      </p:pic>
    </p:spTree>
    <p:custDataLst>
      <p:tags r:id="rId1"/>
    </p:custDataLst>
    <p:extLst>
      <p:ext uri="{BB962C8B-B14F-4D97-AF65-F5344CB8AC3E}">
        <p14:creationId xmlns:p14="http://schemas.microsoft.com/office/powerpoint/2010/main" val="1477362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7</a:t>
            </a:fld>
            <a:endParaRPr lang="es-419" dirty="0"/>
          </a:p>
        </p:txBody>
      </p:sp>
      <p:sp>
        <p:nvSpPr>
          <p:cNvPr id="4" name="Title 3">
            <a:extLst>
              <a:ext uri="{FF2B5EF4-FFF2-40B4-BE49-F238E27FC236}">
                <a16:creationId xmlns:a16="http://schemas.microsoft.com/office/drawing/2014/main" id="{D6A5482E-5C61-4655-BCC8-666B17F2352A}"/>
              </a:ext>
            </a:extLst>
          </p:cNvPr>
          <p:cNvSpPr>
            <a:spLocks noGrp="1"/>
          </p:cNvSpPr>
          <p:nvPr>
            <p:ph type="title"/>
          </p:nvPr>
        </p:nvSpPr>
        <p:spPr>
          <a:xfrm>
            <a:off x="457200" y="365760"/>
            <a:ext cx="8229600" cy="1066800"/>
          </a:xfrm>
        </p:spPr>
        <p:txBody>
          <a:bodyPr/>
          <a:lstStyle/>
          <a:p>
            <a:r>
              <a:rPr lang="es-419" dirty="0"/>
              <a:t>Botones externos</a:t>
            </a:r>
          </a:p>
        </p:txBody>
      </p:sp>
      <p:pic>
        <p:nvPicPr>
          <p:cNvPr id="7" name="Content Placeholder 12">
            <a:extLst>
              <a:ext uri="{FF2B5EF4-FFF2-40B4-BE49-F238E27FC236}">
                <a16:creationId xmlns:a16="http://schemas.microsoft.com/office/drawing/2014/main" id="{B2D39076-398E-4C18-A602-32C19E3113D1}"/>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1" y="1413923"/>
            <a:ext cx="2445436" cy="4991714"/>
          </a:xfrm>
          <a:prstGeom prst="rect">
            <a:avLst/>
          </a:prstGeom>
        </p:spPr>
      </p:pic>
      <p:sp>
        <p:nvSpPr>
          <p:cNvPr id="6" name="TextBox 5">
            <a:extLst>
              <a:ext uri="{FF2B5EF4-FFF2-40B4-BE49-F238E27FC236}">
                <a16:creationId xmlns:a16="http://schemas.microsoft.com/office/drawing/2014/main" id="{79AC2737-ADBE-4787-8F04-E73592DDCAD9}"/>
              </a:ext>
            </a:extLst>
          </p:cNvPr>
          <p:cNvSpPr txBox="1"/>
          <p:nvPr/>
        </p:nvSpPr>
        <p:spPr>
          <a:xfrm>
            <a:off x="615351" y="2610929"/>
            <a:ext cx="1708030" cy="646331"/>
          </a:xfrm>
          <a:prstGeom prst="rect">
            <a:avLst/>
          </a:prstGeom>
          <a:noFill/>
        </p:spPr>
        <p:txBody>
          <a:bodyPr wrap="square" rtlCol="0">
            <a:spAutoFit/>
          </a:bodyPr>
          <a:lstStyle/>
          <a:p>
            <a:r>
              <a:rPr lang="es-419" dirty="0">
                <a:latin typeface="+mn-lt"/>
                <a:cs typeface="ATT Aleck Sans" panose="020B0503020203020204" pitchFamily="34" charset="0"/>
              </a:rPr>
              <a:t>Botón de encendido</a:t>
            </a:r>
          </a:p>
        </p:txBody>
      </p:sp>
      <p:sp>
        <p:nvSpPr>
          <p:cNvPr id="9" name="TextBox 8">
            <a:extLst>
              <a:ext uri="{FF2B5EF4-FFF2-40B4-BE49-F238E27FC236}">
                <a16:creationId xmlns:a16="http://schemas.microsoft.com/office/drawing/2014/main" id="{E05EEF31-5E6A-4F11-8CF1-3F7A8FC48B4A}"/>
              </a:ext>
            </a:extLst>
          </p:cNvPr>
          <p:cNvSpPr txBox="1"/>
          <p:nvPr/>
        </p:nvSpPr>
        <p:spPr>
          <a:xfrm>
            <a:off x="6346166" y="1759939"/>
            <a:ext cx="2340632" cy="369332"/>
          </a:xfrm>
          <a:prstGeom prst="rect">
            <a:avLst/>
          </a:prstGeom>
          <a:noFill/>
        </p:spPr>
        <p:txBody>
          <a:bodyPr wrap="square" rtlCol="0">
            <a:spAutoFit/>
          </a:bodyPr>
          <a:lstStyle/>
          <a:p>
            <a:r>
              <a:rPr lang="es-419" dirty="0">
                <a:latin typeface="+mn-lt"/>
                <a:cs typeface="ATT Aleck Sans" panose="020B0503020203020204" pitchFamily="34" charset="0"/>
              </a:rPr>
              <a:t>Control del volumen</a:t>
            </a:r>
          </a:p>
        </p:txBody>
      </p:sp>
      <p:sp>
        <p:nvSpPr>
          <p:cNvPr id="10" name="TextBox 9">
            <a:extLst>
              <a:ext uri="{FF2B5EF4-FFF2-40B4-BE49-F238E27FC236}">
                <a16:creationId xmlns:a16="http://schemas.microsoft.com/office/drawing/2014/main" id="{49CE5614-897D-4FCE-A482-562AB4C14842}"/>
              </a:ext>
            </a:extLst>
          </p:cNvPr>
          <p:cNvSpPr txBox="1"/>
          <p:nvPr/>
        </p:nvSpPr>
        <p:spPr>
          <a:xfrm>
            <a:off x="6346166" y="3244334"/>
            <a:ext cx="2445436" cy="646331"/>
          </a:xfrm>
          <a:prstGeom prst="rect">
            <a:avLst/>
          </a:prstGeom>
          <a:noFill/>
        </p:spPr>
        <p:txBody>
          <a:bodyPr wrap="square" rtlCol="0">
            <a:spAutoFit/>
          </a:bodyPr>
          <a:lstStyle/>
          <a:p>
            <a:r>
              <a:rPr lang="es-419" dirty="0">
                <a:latin typeface="+mn-lt"/>
                <a:cs typeface="ATT Aleck Sans" panose="020B0503020203020204" pitchFamily="34" charset="0"/>
              </a:rPr>
              <a:t>Interruptor de timbre/silencio</a:t>
            </a:r>
          </a:p>
        </p:txBody>
      </p:sp>
      <p:cxnSp>
        <p:nvCxnSpPr>
          <p:cNvPr id="11" name="Straight Arrow Connector 10">
            <a:extLst>
              <a:ext uri="{FF2B5EF4-FFF2-40B4-BE49-F238E27FC236}">
                <a16:creationId xmlns:a16="http://schemas.microsoft.com/office/drawing/2014/main" id="{5A9E9F84-FE5B-4A87-9574-F251D301CA1E}"/>
              </a:ext>
            </a:extLst>
          </p:cNvPr>
          <p:cNvCxnSpPr>
            <a:stCxn id="6" idx="3"/>
          </p:cNvCxnSpPr>
          <p:nvPr/>
        </p:nvCxnSpPr>
        <p:spPr>
          <a:xfrm flipV="1">
            <a:off x="2323381" y="2403894"/>
            <a:ext cx="868393" cy="530201"/>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CCD28FA0-D822-46D3-973C-5875D48A59ED}"/>
              </a:ext>
            </a:extLst>
          </p:cNvPr>
          <p:cNvCxnSpPr>
            <a:cxnSpLocks/>
            <a:stCxn id="9" idx="1"/>
          </p:cNvCxnSpPr>
          <p:nvPr/>
        </p:nvCxnSpPr>
        <p:spPr>
          <a:xfrm flipH="1">
            <a:off x="5906219" y="1944605"/>
            <a:ext cx="439947" cy="459289"/>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3AA3E9A9-CAA1-41DF-A087-41A3762BB11E}"/>
              </a:ext>
            </a:extLst>
          </p:cNvPr>
          <p:cNvCxnSpPr>
            <a:cxnSpLocks/>
            <a:stCxn id="10" idx="1"/>
          </p:cNvCxnSpPr>
          <p:nvPr/>
        </p:nvCxnSpPr>
        <p:spPr>
          <a:xfrm flipH="1" flipV="1">
            <a:off x="5906219" y="3036498"/>
            <a:ext cx="439947" cy="531002"/>
          </a:xfrm>
          <a:prstGeom prst="straightConnector1">
            <a:avLst/>
          </a:prstGeom>
          <a:ln w="1905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50797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287477A-A329-4F86-8FCE-BA36A01970C0}"/>
              </a:ext>
            </a:extLst>
          </p:cNvPr>
          <p:cNvSpPr>
            <a:spLocks noGrp="1"/>
          </p:cNvSpPr>
          <p:nvPr>
            <p:ph type="sldNum" sz="quarter" idx="12"/>
          </p:nvPr>
        </p:nvSpPr>
        <p:spPr/>
        <p:txBody>
          <a:bodyPr/>
          <a:lstStyle/>
          <a:p>
            <a:fld id="{D852D4E8-E283-404D-80D7-3AF63315721A}" type="slidenum">
              <a:rPr lang="en-US" smtClean="0"/>
              <a:t>8</a:t>
            </a:fld>
            <a:endParaRPr lang="es-419" dirty="0"/>
          </a:p>
        </p:txBody>
      </p:sp>
      <p:pic>
        <p:nvPicPr>
          <p:cNvPr id="6" name="Content Placeholder 5">
            <a:extLst>
              <a:ext uri="{FF2B5EF4-FFF2-40B4-BE49-F238E27FC236}">
                <a16:creationId xmlns:a16="http://schemas.microsoft.com/office/drawing/2014/main" id="{1E47475F-E32A-4B3E-942F-ACDACA17A841}"/>
              </a:ext>
            </a:extLst>
          </p:cNvPr>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1450848" y="1718755"/>
            <a:ext cx="6242304" cy="4166616"/>
          </a:xfrm>
        </p:spPr>
      </p:pic>
      <p:sp>
        <p:nvSpPr>
          <p:cNvPr id="7" name="Title 3">
            <a:extLst>
              <a:ext uri="{FF2B5EF4-FFF2-40B4-BE49-F238E27FC236}">
                <a16:creationId xmlns:a16="http://schemas.microsoft.com/office/drawing/2014/main" id="{16561FF4-E98C-4368-9003-5CD776253491}"/>
              </a:ext>
            </a:extLst>
          </p:cNvPr>
          <p:cNvSpPr>
            <a:spLocks noGrp="1"/>
          </p:cNvSpPr>
          <p:nvPr>
            <p:ph type="title"/>
          </p:nvPr>
        </p:nvSpPr>
        <p:spPr>
          <a:xfrm>
            <a:off x="457200" y="365760"/>
            <a:ext cx="8229600" cy="1066800"/>
          </a:xfrm>
        </p:spPr>
        <p:txBody>
          <a:bodyPr/>
          <a:lstStyle/>
          <a:p>
            <a:r>
              <a:rPr lang="es-419" dirty="0"/>
              <a:t>Puerto de carga</a:t>
            </a:r>
          </a:p>
        </p:txBody>
      </p:sp>
    </p:spTree>
    <p:custDataLst>
      <p:tags r:id="rId1"/>
    </p:custDataLst>
    <p:extLst>
      <p:ext uri="{BB962C8B-B14F-4D97-AF65-F5344CB8AC3E}">
        <p14:creationId xmlns:p14="http://schemas.microsoft.com/office/powerpoint/2010/main" val="3390427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A88811-67F1-4B6D-B332-1F9267DB8F99}"/>
              </a:ext>
            </a:extLst>
          </p:cNvPr>
          <p:cNvSpPr>
            <a:spLocks noGrp="1"/>
          </p:cNvSpPr>
          <p:nvPr>
            <p:ph type="sldNum" sz="quarter" idx="12"/>
          </p:nvPr>
        </p:nvSpPr>
        <p:spPr/>
        <p:txBody>
          <a:bodyPr/>
          <a:lstStyle/>
          <a:p>
            <a:fld id="{D852D4E8-E283-404D-80D7-3AF63315721A}" type="slidenum">
              <a:rPr lang="en-US" smtClean="0"/>
              <a:t>9</a:t>
            </a:fld>
            <a:endParaRPr lang="es-419" dirty="0"/>
          </a:p>
        </p:txBody>
      </p:sp>
      <p:sp>
        <p:nvSpPr>
          <p:cNvPr id="5" name="Title 2">
            <a:extLst>
              <a:ext uri="{FF2B5EF4-FFF2-40B4-BE49-F238E27FC236}">
                <a16:creationId xmlns:a16="http://schemas.microsoft.com/office/drawing/2014/main" id="{FFC4C447-DBE8-4A9F-8D33-A1B0B465122E}"/>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s-419" dirty="0">
                <a:latin typeface="+mj-lt"/>
              </a:rPr>
              <a:t>Desbloquear el teléfono</a:t>
            </a:r>
          </a:p>
        </p:txBody>
      </p:sp>
      <p:pic>
        <p:nvPicPr>
          <p:cNvPr id="6" name="Content Placeholder 12">
            <a:extLst>
              <a:ext uri="{FF2B5EF4-FFF2-40B4-BE49-F238E27FC236}">
                <a16:creationId xmlns:a16="http://schemas.microsoft.com/office/drawing/2014/main" id="{24B17DC9-9206-4B08-A79C-34A6895DFB9A}"/>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p:blipFill>
        <p:spPr>
          <a:xfrm>
            <a:off x="3349281" y="1395180"/>
            <a:ext cx="2445436" cy="5029199"/>
          </a:xfrm>
          <a:prstGeom prst="rect">
            <a:avLst/>
          </a:prstGeom>
        </p:spPr>
      </p:pic>
    </p:spTree>
    <p:custDataLst>
      <p:tags r:id="rId1"/>
    </p:custDataLst>
    <p:extLst>
      <p:ext uri="{BB962C8B-B14F-4D97-AF65-F5344CB8AC3E}">
        <p14:creationId xmlns:p14="http://schemas.microsoft.com/office/powerpoint/2010/main" val="2316437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1  -  Compatibility Mode" id="{4CDF3AD3-6A5A-6B47-90E4-6BA6C95BDC40}" vid="{6EE3C24B-965A-B140-BA29-3C24ACB379C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134</TotalTime>
  <Words>6652</Words>
  <Application>Microsoft Macintosh PowerPoint</Application>
  <PresentationFormat>On-screen Show (4:3)</PresentationFormat>
  <Paragraphs>508</Paragraphs>
  <Slides>47</Slides>
  <Notes>47</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47</vt:i4>
      </vt:variant>
    </vt:vector>
  </HeadingPairs>
  <TitlesOfParts>
    <vt:vector size="58" baseType="lpstr">
      <vt:lpstr>Arial</vt:lpstr>
      <vt:lpstr>ATT Aleck Sans</vt:lpstr>
      <vt:lpstr>Calibri</vt:lpstr>
      <vt:lpstr>Courier New</vt:lpstr>
      <vt:lpstr>Georgia</vt:lpstr>
      <vt:lpstr>Segoe UI</vt:lpstr>
      <vt:lpstr>Segoe UI Semibold</vt:lpstr>
      <vt:lpstr>Symbol</vt:lpstr>
      <vt:lpstr>Times New Roman</vt:lpstr>
      <vt:lpstr>Wingdings 2</vt:lpstr>
      <vt:lpstr>New TechEd Theme - Basic PowerPoint</vt:lpstr>
      <vt:lpstr>Conceptos básicos de los dispositivos móviles - Android</vt:lpstr>
      <vt:lpstr>Agenda de hoy </vt:lpstr>
      <vt:lpstr>Introducción</vt:lpstr>
      <vt:lpstr>PowerPoint Presentation</vt:lpstr>
      <vt:lpstr>PowerPoint Presentation</vt:lpstr>
      <vt:lpstr>PowerPoint Presentation</vt:lpstr>
      <vt:lpstr>Botones externos</vt:lpstr>
      <vt:lpstr>Puerto de carga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Consejos de seguridad para las redes wifi</vt:lpstr>
      <vt:lpstr>PowerPoint Presentation</vt:lpstr>
      <vt:lpstr>PowerPoint Presentation</vt:lpstr>
      <vt:lpstr>PowerPoint Presentation</vt:lpstr>
      <vt:lpstr>PowerPoint Presentation</vt:lpstr>
      <vt:lpstr>Desbloquear el teléfono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Consejos de seguridad</vt:lpstr>
      <vt:lpstr>PowerPoint Presentation</vt:lpstr>
      <vt:lpstr>Preguntas</vt:lpstr>
      <vt:lpstr>¡Felicitaciones! </vt:lpstr>
      <vt:lpstr> Visite &lt;inserte la URL de la biblioteca aquí&gt; y https://www.digitallearn.org para descubrir más cursos y generar confianza mediante el uso de la tecnología. </vt:lpstr>
      <vt:lpstr>¡Gracias por venir!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Course Name Here</dc:title>
  <dc:creator>Michelle Frisque</dc:creator>
  <cp:lastModifiedBy>Michelle Frisque</cp:lastModifiedBy>
  <cp:revision>4</cp:revision>
  <cp:lastPrinted>2015-09-24T16:40:02Z</cp:lastPrinted>
  <dcterms:created xsi:type="dcterms:W3CDTF">2022-06-13T19:27:33Z</dcterms:created>
  <dcterms:modified xsi:type="dcterms:W3CDTF">2022-06-14T02:00:47Z</dcterms:modified>
</cp:coreProperties>
</file>