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tags/tag1.xml" ContentType="application/vnd.openxmlformats-officedocument.presentationml.tags+xml"/>
  <Override PartName="/ppt/notesSlides/notesSlide98.xml" ContentType="application/vnd.openxmlformats-officedocument.presentationml.notesSlide+xml"/>
  <Override PartName="/ppt/tags/tag2.xml" ContentType="application/vnd.openxmlformats-officedocument.presentationml.tags+xml"/>
  <Override PartName="/ppt/notesSlides/notesSlide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01"/>
  </p:notesMasterIdLst>
  <p:handoutMasterIdLst>
    <p:handoutMasterId r:id="rId102"/>
  </p:handoutMasterIdLst>
  <p:sldIdLst>
    <p:sldId id="256" r:id="rId2"/>
    <p:sldId id="294" r:id="rId3"/>
    <p:sldId id="400" r:id="rId4"/>
    <p:sldId id="401" r:id="rId5"/>
    <p:sldId id="500" r:id="rId6"/>
    <p:sldId id="356" r:id="rId7"/>
    <p:sldId id="414" r:id="rId8"/>
    <p:sldId id="358" r:id="rId9"/>
    <p:sldId id="415" r:id="rId10"/>
    <p:sldId id="417" r:id="rId11"/>
    <p:sldId id="418" r:id="rId12"/>
    <p:sldId id="419" r:id="rId13"/>
    <p:sldId id="420" r:id="rId14"/>
    <p:sldId id="421" r:id="rId15"/>
    <p:sldId id="422" r:id="rId16"/>
    <p:sldId id="423" r:id="rId17"/>
    <p:sldId id="424" r:id="rId18"/>
    <p:sldId id="425" r:id="rId19"/>
    <p:sldId id="426" r:id="rId20"/>
    <p:sldId id="501" r:id="rId21"/>
    <p:sldId id="359" r:id="rId22"/>
    <p:sldId id="369" r:id="rId23"/>
    <p:sldId id="502" r:id="rId24"/>
    <p:sldId id="402" r:id="rId25"/>
    <p:sldId id="427" r:id="rId26"/>
    <p:sldId id="428" r:id="rId27"/>
    <p:sldId id="432" r:id="rId28"/>
    <p:sldId id="434" r:id="rId29"/>
    <p:sldId id="436" r:id="rId30"/>
    <p:sldId id="507" r:id="rId31"/>
    <p:sldId id="437" r:id="rId32"/>
    <p:sldId id="438" r:id="rId33"/>
    <p:sldId id="440" r:id="rId34"/>
    <p:sldId id="439" r:id="rId35"/>
    <p:sldId id="441" r:id="rId36"/>
    <p:sldId id="442" r:id="rId37"/>
    <p:sldId id="443" r:id="rId38"/>
    <p:sldId id="444" r:id="rId39"/>
    <p:sldId id="446" r:id="rId40"/>
    <p:sldId id="445" r:id="rId41"/>
    <p:sldId id="447" r:id="rId42"/>
    <p:sldId id="450" r:id="rId43"/>
    <p:sldId id="448" r:id="rId44"/>
    <p:sldId id="449" r:id="rId45"/>
    <p:sldId id="451" r:id="rId46"/>
    <p:sldId id="453" r:id="rId47"/>
    <p:sldId id="452" r:id="rId48"/>
    <p:sldId id="454" r:id="rId49"/>
    <p:sldId id="455" r:id="rId50"/>
    <p:sldId id="457" r:id="rId51"/>
    <p:sldId id="458" r:id="rId52"/>
    <p:sldId id="459" r:id="rId53"/>
    <p:sldId id="503" r:id="rId54"/>
    <p:sldId id="460" r:id="rId55"/>
    <p:sldId id="461" r:id="rId56"/>
    <p:sldId id="463" r:id="rId57"/>
    <p:sldId id="462" r:id="rId58"/>
    <p:sldId id="464" r:id="rId59"/>
    <p:sldId id="465" r:id="rId60"/>
    <p:sldId id="467" r:id="rId61"/>
    <p:sldId id="468" r:id="rId62"/>
    <p:sldId id="466" r:id="rId63"/>
    <p:sldId id="469" r:id="rId64"/>
    <p:sldId id="470" r:id="rId65"/>
    <p:sldId id="471" r:id="rId66"/>
    <p:sldId id="472" r:id="rId67"/>
    <p:sldId id="473" r:id="rId68"/>
    <p:sldId id="476" r:id="rId69"/>
    <p:sldId id="474" r:id="rId70"/>
    <p:sldId id="475" r:id="rId71"/>
    <p:sldId id="504" r:id="rId72"/>
    <p:sldId id="477" r:id="rId73"/>
    <p:sldId id="478" r:id="rId74"/>
    <p:sldId id="479" r:id="rId75"/>
    <p:sldId id="480" r:id="rId76"/>
    <p:sldId id="481" r:id="rId77"/>
    <p:sldId id="486" r:id="rId78"/>
    <p:sldId id="484" r:id="rId79"/>
    <p:sldId id="483" r:id="rId80"/>
    <p:sldId id="487" r:id="rId81"/>
    <p:sldId id="488" r:id="rId82"/>
    <p:sldId id="489" r:id="rId83"/>
    <p:sldId id="506" r:id="rId84"/>
    <p:sldId id="490" r:id="rId85"/>
    <p:sldId id="491" r:id="rId86"/>
    <p:sldId id="492" r:id="rId87"/>
    <p:sldId id="493" r:id="rId88"/>
    <p:sldId id="494" r:id="rId89"/>
    <p:sldId id="505" r:id="rId90"/>
    <p:sldId id="495" r:id="rId91"/>
    <p:sldId id="496" r:id="rId92"/>
    <p:sldId id="404" r:id="rId93"/>
    <p:sldId id="411" r:id="rId94"/>
    <p:sldId id="497" r:id="rId95"/>
    <p:sldId id="498" r:id="rId96"/>
    <p:sldId id="499" r:id="rId97"/>
    <p:sldId id="352" r:id="rId98"/>
    <p:sldId id="350" r:id="rId99"/>
    <p:sldId id="508" r:id="rId100"/>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136"/>
    <p:restoredTop sz="53870" autoAdjust="0"/>
  </p:normalViewPr>
  <p:slideViewPr>
    <p:cSldViewPr>
      <p:cViewPr varScale="1">
        <p:scale>
          <a:sx n="52" d="100"/>
          <a:sy n="52" d="100"/>
        </p:scale>
        <p:origin x="283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7/17/22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7/17/22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419" i="1" dirty="0">
                <a:highlight>
                  <a:srgbClr val="FFFF00"/>
                </a:highlight>
              </a:rPr>
              <a:t>NOTA AL INSTRUCTOR: </a:t>
            </a:r>
            <a:r>
              <a:rPr lang="es-419" i="0" dirty="0">
                <a:highlight>
                  <a:srgbClr val="FFFF00"/>
                </a:highlight>
              </a:rPr>
              <a:t>Actualice esta diapositiva con la información apropiada:</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Nombre del instructor</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Afiliación del instructor (por ejemplo, miembro del personal de la biblioteca, voluntario de la comunidad, etc.) </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Nombre del lugar</a:t>
            </a:r>
            <a:r>
              <a:rPr lang="es-419" dirty="0">
                <a:effectLst/>
              </a:rPr>
              <a:t> </a:t>
            </a:r>
          </a:p>
          <a:p>
            <a:endParaRPr lang="es-419" dirty="0">
              <a:effectLst/>
              <a:highlight>
                <a:srgbClr val="FFFF00"/>
              </a:highlight>
            </a:endParaRPr>
          </a:p>
          <a:p>
            <a:r>
              <a:rPr lang="es-419" i="1" dirty="0">
                <a:effectLst/>
                <a:highlight>
                  <a:srgbClr val="FFFF00"/>
                </a:highlight>
              </a:rPr>
              <a:t>NOTA AL INSTRUCTOR:</a:t>
            </a:r>
            <a:r>
              <a:rPr lang="es-419" dirty="0">
                <a:effectLst/>
                <a:highlight>
                  <a:srgbClr val="FFFF00"/>
                </a:highlight>
              </a:rPr>
              <a:t> Antes del taller, revise la Reseña del instructor para obtener orientación sobre lo que debe hacer para prepararse para el taller. Encontrará notas sobre cómo llevar a cabo el taller y detalles sobre lo que debe hacer una vez que termine el taller. </a:t>
            </a:r>
            <a:endParaRPr lang="es-419" dirty="0">
              <a:highlight>
                <a:srgbClr val="FFFF00"/>
              </a:highlight>
            </a:endParaRPr>
          </a:p>
          <a:p>
            <a:pPr>
              <a:spcBef>
                <a:spcPct val="0"/>
              </a:spcBef>
            </a:pPr>
            <a:endParaRPr lang="en-US" altLang="en-US" dirty="0"/>
          </a:p>
          <a:p>
            <a:r>
              <a:rPr lang="es-419" i="1" dirty="0"/>
              <a:t>NOTA AL INSTRUCTOR: </a:t>
            </a:r>
            <a:r>
              <a:rPr lang="es-419" i="0" dirty="0"/>
              <a:t>Utilice la Guía del instructor voluntario para los temas de conversación de la presentación. En ese documento, las anotaciones de las diapositivas comienzan en la página 5.</a:t>
            </a:r>
          </a:p>
          <a:p>
            <a:endParaRPr lang="es-419" dirty="0"/>
          </a:p>
          <a:p>
            <a:r>
              <a:rPr lang="es-419" sz="1200" kern="1200" dirty="0">
                <a:solidFill>
                  <a:schemeClr val="tx1"/>
                </a:solidFill>
                <a:effectLst/>
                <a:latin typeface="+mn-lt"/>
                <a:ea typeface="+mn-ea"/>
                <a:cs typeface="+mn-cs"/>
              </a:rPr>
              <a:t>El taller de hoy lo proporcionan AT&amp;T y la Asociación de Bibliotecas Públicas. </a:t>
            </a:r>
          </a:p>
          <a:p>
            <a:endParaRPr lang="es-419" sz="1200" i="1" kern="1200" dirty="0">
              <a:solidFill>
                <a:schemeClr val="tx1"/>
              </a:solidFill>
              <a:effectLst/>
              <a:latin typeface="+mn-lt"/>
              <a:ea typeface="+mn-ea"/>
              <a:cs typeface="+mn-cs"/>
            </a:endParaRPr>
          </a:p>
          <a:p>
            <a:r>
              <a:rPr lang="es-419" i="1" dirty="0"/>
              <a:t>NOTA AL INSTRUCTOR: </a:t>
            </a:r>
            <a:r>
              <a:rPr lang="es-419" sz="1200" i="0" kern="1200" dirty="0">
                <a:solidFill>
                  <a:schemeClr val="tx1"/>
                </a:solidFill>
                <a:effectLst/>
                <a:latin typeface="+mn-lt"/>
                <a:ea typeface="+mn-ea"/>
                <a:cs typeface="+mn-cs"/>
              </a:rPr>
              <a:t>Incluya un agradecimiento al colaborador de la comunidad, si corresponde.</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Mi nombre es </a:t>
            </a:r>
            <a:r>
              <a:rPr lang="es-419" sz="1200" b="1" kern="1200" dirty="0">
                <a:solidFill>
                  <a:schemeClr val="tx1"/>
                </a:solidFill>
                <a:effectLst/>
                <a:latin typeface="+mn-lt"/>
                <a:ea typeface="+mn-ea"/>
                <a:cs typeface="+mn-cs"/>
              </a:rPr>
              <a:t>&lt;escriba su nombre&gt; </a:t>
            </a:r>
            <a:r>
              <a:rPr lang="es-419" sz="1200" kern="1200" dirty="0">
                <a:solidFill>
                  <a:schemeClr val="tx1"/>
                </a:solidFill>
                <a:effectLst/>
                <a:latin typeface="+mn-lt"/>
                <a:ea typeface="+mn-ea"/>
                <a:cs typeface="+mn-cs"/>
              </a:rPr>
              <a:t>y soy </a:t>
            </a:r>
            <a:r>
              <a:rPr lang="es-419" sz="1200" b="1" kern="1200" dirty="0">
                <a:solidFill>
                  <a:schemeClr val="tx1"/>
                </a:solidFill>
                <a:effectLst/>
                <a:latin typeface="+mn-lt"/>
                <a:ea typeface="+mn-ea"/>
                <a:cs typeface="+mn-cs"/>
              </a:rPr>
              <a:t>&lt;breve descripción de sí mismo&gt;. </a:t>
            </a:r>
            <a:r>
              <a:rPr lang="es-419" sz="1200" kern="1200" dirty="0">
                <a:solidFill>
                  <a:schemeClr val="tx1"/>
                </a:solidFill>
                <a:effectLst/>
                <a:latin typeface="+mn-lt"/>
                <a:ea typeface="+mn-ea"/>
                <a:cs typeface="+mn-cs"/>
              </a:rPr>
              <a:t>Antes de comenzar, aquí hay algunos elementos de gestión administrativa que deben conocer: </a:t>
            </a:r>
            <a:r>
              <a:rPr lang="es-419" sz="1200" b="1" kern="1200" dirty="0">
                <a:solidFill>
                  <a:schemeClr val="tx1"/>
                </a:solidFill>
                <a:effectLst/>
                <a:latin typeface="+mn-lt"/>
                <a:ea typeface="+mn-ea"/>
                <a:cs typeface="+mn-cs"/>
              </a:rPr>
              <a:t>&lt;mencione los elementos que son relevantes para su taller&gt;</a:t>
            </a:r>
            <a:r>
              <a:rPr lang="es-419"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los baños?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las salidas de emergencia?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Cuándo/cómo hacer preguntas: tenga en cuenta dónde ubicar el número de página en cada diapositiva para que los participantes tomen nota de las preguntas que formularán más adelante. </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Si tiene un teléfono celular con usted, asegúrese de apagarlo o ponerlo en silencio.</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¿Habrá un descanso?</a:t>
            </a: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b="0" kern="1200" dirty="0">
                <a:solidFill>
                  <a:schemeClr val="tx1"/>
                </a:solidFill>
                <a:effectLst/>
                <a:latin typeface="+mn-lt"/>
                <a:ea typeface="+mn-ea"/>
                <a:cs typeface="+mn-cs"/>
              </a:rPr>
              <a:t>Las aplicaciones</a:t>
            </a:r>
            <a:r>
              <a:rPr lang="es-419" sz="1200" kern="1200" dirty="0">
                <a:solidFill>
                  <a:schemeClr val="tx1"/>
                </a:solidFill>
                <a:effectLst/>
                <a:latin typeface="+mn-lt"/>
                <a:ea typeface="+mn-ea"/>
                <a:cs typeface="+mn-cs"/>
              </a:rPr>
              <a:t> son herramientas que le permiten hacer cosas en una computadora. En el ejemplo de hoy, usaremos el ícono de Microsoft Word, que le permite abrir un documento. También le echaremos un vistazo al explorador Edge, que le permite hacer búsquedas en la web, y a una calculadora, que le permite hacer operaciones matemáticas.</a:t>
            </a:r>
          </a:p>
          <a:p>
            <a:br>
              <a:rPr lang="en-US" sz="1200" kern="1200" dirty="0">
                <a:solidFill>
                  <a:schemeClr val="tx1"/>
                </a:solidFill>
                <a:effectLst/>
                <a:latin typeface="+mn-lt"/>
                <a:ea typeface="+mn-ea"/>
                <a:cs typeface="+mn-cs"/>
              </a:rPr>
            </a:br>
            <a:endParaRPr lang="es-419"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s-419" dirty="0"/>
          </a:p>
        </p:txBody>
      </p:sp>
    </p:spTree>
    <p:extLst>
      <p:ext uri="{BB962C8B-B14F-4D97-AF65-F5344CB8AC3E}">
        <p14:creationId xmlns:p14="http://schemas.microsoft.com/office/powerpoint/2010/main" val="829627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Si no puede encontrar lo que está buscando en su computadora, como un archivo específico, una configuración de la computadora o una aplicación, puede usar el </a:t>
            </a:r>
            <a:r>
              <a:rPr lang="es-419" sz="1200" b="0" kern="1200" dirty="0">
                <a:solidFill>
                  <a:schemeClr val="tx1"/>
                </a:solidFill>
                <a:effectLst/>
                <a:latin typeface="+mn-lt"/>
                <a:ea typeface="+mn-ea"/>
                <a:cs typeface="+mn-cs"/>
              </a:rPr>
              <a:t>cuadro de búsqueda </a:t>
            </a:r>
            <a:r>
              <a:rPr lang="es-419" sz="1200" kern="1200" dirty="0">
                <a:solidFill>
                  <a:schemeClr val="tx1"/>
                </a:solidFill>
                <a:effectLst/>
                <a:latin typeface="+mn-lt"/>
                <a:ea typeface="+mn-ea"/>
                <a:cs typeface="+mn-cs"/>
              </a:rPr>
              <a:t>ubicado en la barra de tareas. El cuadro de búsqueda también realizará búsquedas en la web. El cuadro de búsqueda se encuentra en la parte inferior izquierda de la pantalla.</a:t>
            </a: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s-419" dirty="0"/>
          </a:p>
        </p:txBody>
      </p:sp>
    </p:spTree>
    <p:extLst>
      <p:ext uri="{BB962C8B-B14F-4D97-AF65-F5344CB8AC3E}">
        <p14:creationId xmlns:p14="http://schemas.microsoft.com/office/powerpoint/2010/main" val="114191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Para buscar un archivo, escriba una palabra o frase en el cuadro de búsqueda. En este ejemplo estamos buscando una "to do list" (lista de tareas). </a:t>
            </a: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el documento “To Do List” que descargó de los materiales de la lección antes de que comenzara el taller. </a:t>
            </a: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s-419" dirty="0"/>
          </a:p>
        </p:txBody>
      </p:sp>
    </p:spTree>
    <p:extLst>
      <p:ext uri="{BB962C8B-B14F-4D97-AF65-F5344CB8AC3E}">
        <p14:creationId xmlns:p14="http://schemas.microsoft.com/office/powerpoint/2010/main" val="957242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¡Y se abre el archivo!</a:t>
            </a:r>
            <a:r>
              <a:rPr lang="es-419" dirty="0">
                <a:effectLst/>
              </a:rPr>
              <a:t> </a:t>
            </a: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Si está haciendo una demostración en vivo, </a:t>
            </a:r>
            <a:r>
              <a:rPr lang="es-419" sz="1200" i="0" strike="noStrike" kern="1200" dirty="0">
                <a:solidFill>
                  <a:schemeClr val="tx1"/>
                </a:solidFill>
                <a:effectLst/>
                <a:latin typeface="+mn-lt"/>
                <a:ea typeface="+mn-ea"/>
                <a:cs typeface="+mn-cs"/>
              </a:rPr>
              <a:t>cierre o minimice </a:t>
            </a:r>
            <a:r>
              <a:rPr lang="es-419" sz="1200" i="0" kern="1200" dirty="0">
                <a:solidFill>
                  <a:schemeClr val="tx1"/>
                </a:solidFill>
                <a:effectLst/>
                <a:latin typeface="+mn-lt"/>
                <a:ea typeface="+mn-ea"/>
                <a:cs typeface="+mn-cs"/>
              </a:rPr>
              <a:t>el archivo antes de pasar a la siguiente tarea. </a:t>
            </a: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s-419" dirty="0"/>
          </a:p>
        </p:txBody>
      </p:sp>
    </p:spTree>
    <p:extLst>
      <p:ext uri="{BB962C8B-B14F-4D97-AF65-F5344CB8AC3E}">
        <p14:creationId xmlns:p14="http://schemas.microsoft.com/office/powerpoint/2010/main" val="305215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De vuelta en el escritorio, podemos ver que la barra de tareas también incluye el ícono de Windows. Si bien la barra de tareas tiene las aplicaciones más utilizadas, es posible que no tenga todas las aplicaciones disponibles en esta computadora en particular.</a:t>
            </a: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Demuestre las funciones de la barra de tareas e invite a los alumnos a seguirlo si hay computadoras disponibles. </a:t>
            </a: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s-419" dirty="0"/>
          </a:p>
        </p:txBody>
      </p:sp>
    </p:spTree>
    <p:extLst>
      <p:ext uri="{BB962C8B-B14F-4D97-AF65-F5344CB8AC3E}">
        <p14:creationId xmlns:p14="http://schemas.microsoft.com/office/powerpoint/2010/main" val="198818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Al hacer clic en el ícono de Windows, se abrirá el </a:t>
            </a:r>
            <a:r>
              <a:rPr lang="es-419" sz="1200" b="0" kern="1200" dirty="0">
                <a:solidFill>
                  <a:schemeClr val="tx1"/>
                </a:solidFill>
                <a:effectLst/>
                <a:latin typeface="+mn-lt"/>
                <a:ea typeface="+mn-ea"/>
                <a:cs typeface="+mn-cs"/>
              </a:rPr>
              <a:t>menú de inicio. </a:t>
            </a:r>
            <a:r>
              <a:rPr lang="es-419" sz="1200" kern="1200" dirty="0">
                <a:solidFill>
                  <a:schemeClr val="tx1"/>
                </a:solidFill>
                <a:effectLst/>
                <a:latin typeface="+mn-lt"/>
                <a:ea typeface="+mn-ea"/>
                <a:cs typeface="+mn-cs"/>
              </a:rPr>
              <a:t>El menú de Inicio le permite ver todas las aplicaciones de la computadora.</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El menú de inicio es otra forma de abrir las aplicaciones disponibles en la computadora, como Microsoft Word. </a:t>
            </a:r>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s-419" dirty="0"/>
          </a:p>
        </p:txBody>
      </p:sp>
    </p:spTree>
    <p:extLst>
      <p:ext uri="{BB962C8B-B14F-4D97-AF65-F5344CB8AC3E}">
        <p14:creationId xmlns:p14="http://schemas.microsoft.com/office/powerpoint/2010/main" val="9467686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El </a:t>
            </a:r>
            <a:r>
              <a:rPr lang="es-419" sz="1200" b="0" kern="1200" dirty="0">
                <a:solidFill>
                  <a:schemeClr val="tx1"/>
                </a:solidFill>
                <a:effectLst/>
                <a:latin typeface="+mn-lt"/>
                <a:ea typeface="+mn-ea"/>
                <a:cs typeface="+mn-cs"/>
              </a:rPr>
              <a:t>botón de encendido</a:t>
            </a:r>
            <a:r>
              <a:rPr lang="es-419" sz="1200" kern="1200" dirty="0">
                <a:solidFill>
                  <a:schemeClr val="tx1"/>
                </a:solidFill>
                <a:effectLst/>
                <a:latin typeface="+mn-lt"/>
                <a:ea typeface="+mn-ea"/>
                <a:cs typeface="+mn-cs"/>
              </a:rPr>
              <a:t> abre un menú donde puede elegir reiniciar la computadora, apagarla o ponerla en modo de suspensión.</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s-419" dirty="0"/>
          </a:p>
        </p:txBody>
      </p:sp>
    </p:spTree>
    <p:extLst>
      <p:ext uri="{BB962C8B-B14F-4D97-AF65-F5344CB8AC3E}">
        <p14:creationId xmlns:p14="http://schemas.microsoft.com/office/powerpoint/2010/main" val="1166755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Cuando hace clic sobre el nombre de la </a:t>
            </a:r>
            <a:r>
              <a:rPr lang="es-419" sz="1200" b="0" kern="1200" dirty="0">
                <a:solidFill>
                  <a:schemeClr val="tx1"/>
                </a:solidFill>
                <a:effectLst/>
                <a:latin typeface="+mn-lt"/>
                <a:ea typeface="+mn-ea"/>
                <a:cs typeface="+mn-cs"/>
              </a:rPr>
              <a:t>cuenta, </a:t>
            </a:r>
            <a:r>
              <a:rPr lang="es-419" sz="1200" kern="1200" dirty="0">
                <a:solidFill>
                  <a:schemeClr val="tx1"/>
                </a:solidFill>
                <a:effectLst/>
                <a:latin typeface="+mn-lt"/>
                <a:ea typeface="+mn-ea"/>
                <a:cs typeface="+mn-cs"/>
              </a:rPr>
              <a:t>que en este ejemplo es Celine, en el menú de inicio, aparece el menú de la cuenta. Desde este menú puede salir de su cuenta, bloquear su cuenta o cambiar la configuración que es exclusiva de su cuenta en la computadora.</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s-419" dirty="0"/>
          </a:p>
        </p:txBody>
      </p:sp>
    </p:spTree>
    <p:extLst>
      <p:ext uri="{BB962C8B-B14F-4D97-AF65-F5344CB8AC3E}">
        <p14:creationId xmlns:p14="http://schemas.microsoft.com/office/powerpoint/2010/main" val="1261961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Al hacer clic en "Start" (Inicio), el menú de la izquierda se contrae para que pueda ver una lista de todas las aplicaciones disponibles en la computadora en orden alfabético.</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s-419" dirty="0"/>
          </a:p>
        </p:txBody>
      </p:sp>
    </p:spTree>
    <p:extLst>
      <p:ext uri="{BB962C8B-B14F-4D97-AF65-F5344CB8AC3E}">
        <p14:creationId xmlns:p14="http://schemas.microsoft.com/office/powerpoint/2010/main" val="525247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Para cerrar el menú, haga clic en el ícono de Windows.</a:t>
            </a: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s-419" dirty="0"/>
          </a:p>
        </p:txBody>
      </p:sp>
    </p:spTree>
    <p:extLst>
      <p:ext uri="{BB962C8B-B14F-4D97-AF65-F5344CB8AC3E}">
        <p14:creationId xmlns:p14="http://schemas.microsoft.com/office/powerpoint/2010/main" val="500242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En el taller de hoy, aprenderán sobre el sistema operativo de las computadoras.</a:t>
            </a:r>
            <a:endParaRPr lang="es-419" dirty="0"/>
          </a:p>
          <a:p>
            <a:endParaRPr lang="es-419" b="0" dirty="0"/>
          </a:p>
          <a:p>
            <a:r>
              <a:rPr lang="es-419" b="1" dirty="0"/>
              <a:t>Introducción </a:t>
            </a:r>
          </a:p>
          <a:p>
            <a:pPr marL="628650" lvl="1" indent="-171450">
              <a:buFont typeface="Arial" panose="020B0604020202020204" pitchFamily="34" charset="0"/>
              <a:buChar char="•"/>
            </a:pPr>
            <a:r>
              <a:rPr lang="es-419" dirty="0"/>
              <a:t>Aprender sobre los sistemas operativos</a:t>
            </a:r>
          </a:p>
          <a:p>
            <a:r>
              <a:rPr lang="es-419" b="1" dirty="0"/>
              <a:t>Desarrollo de habilidades</a:t>
            </a:r>
          </a:p>
          <a:p>
            <a:pPr marL="628650" lvl="1" indent="-171450">
              <a:buFont typeface="Arial" panose="020B0604020202020204" pitchFamily="34" charset="0"/>
              <a:buChar char="•"/>
            </a:pPr>
            <a:r>
              <a:rPr lang="es-419" dirty="0"/>
              <a:t>Buscar y navegar por el escritorio</a:t>
            </a:r>
          </a:p>
          <a:p>
            <a:pPr marL="628650" lvl="1" indent="-171450">
              <a:buFont typeface="Arial" panose="020B0604020202020204" pitchFamily="34" charset="0"/>
              <a:buChar char="•"/>
            </a:pPr>
            <a:r>
              <a:rPr lang="es-419" dirty="0"/>
              <a:t>Buscar y organizar los archivos y las carpetas</a:t>
            </a:r>
          </a:p>
          <a:p>
            <a:pPr marL="628650" lvl="1" indent="-171450">
              <a:buFont typeface="Arial" panose="020B0604020202020204" pitchFamily="34" charset="0"/>
              <a:buChar char="•"/>
            </a:pPr>
            <a:r>
              <a:rPr lang="es-419" dirty="0"/>
              <a:t>Administrar las ventanas de una aplicación</a:t>
            </a:r>
          </a:p>
          <a:p>
            <a:pPr marL="628650" lvl="1" indent="-171450">
              <a:buFont typeface="Arial" panose="020B0604020202020204" pitchFamily="34" charset="0"/>
              <a:buChar char="•"/>
            </a:pPr>
            <a:r>
              <a:rPr lang="es-419" dirty="0"/>
              <a:t>Guardar y cerrar archivos</a:t>
            </a:r>
          </a:p>
          <a:p>
            <a:pPr marL="628650" lvl="1" indent="-171450">
              <a:buFont typeface="Arial" panose="020B0604020202020204" pitchFamily="34" charset="0"/>
              <a:buChar char="•"/>
            </a:pPr>
            <a:r>
              <a:rPr lang="es-419" dirty="0"/>
              <a:t>Eliminar archivos</a:t>
            </a:r>
          </a:p>
          <a:p>
            <a:r>
              <a:rPr lang="es-419" b="1" dirty="0"/>
              <a:t>Consejos para usar una PC </a:t>
            </a:r>
          </a:p>
          <a:p>
            <a:r>
              <a:rPr lang="es-419" b="1" dirty="0"/>
              <a:t>Práctica</a:t>
            </a:r>
            <a:endParaRPr lang="es-419" b="0" dirty="0"/>
          </a:p>
          <a:p>
            <a:endParaRPr lang="es-419" b="1" dirty="0"/>
          </a:p>
          <a:p>
            <a:r>
              <a:rPr lang="es-419" b="0" dirty="0"/>
              <a:t>¡Empecemos!</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s-419"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Y el menú se cierra.</a:t>
            </a: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s-419" dirty="0"/>
          </a:p>
        </p:txBody>
      </p:sp>
    </p:spTree>
    <p:extLst>
      <p:ext uri="{BB962C8B-B14F-4D97-AF65-F5344CB8AC3E}">
        <p14:creationId xmlns:p14="http://schemas.microsoft.com/office/powerpoint/2010/main" val="653456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la diapositiva de PowerPoint para esta parte de la presentación, incluso si está realizando una demostración en vivo.</a:t>
            </a:r>
            <a:endParaRPr lang="es-419" sz="1200" i="0" strike="sng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Hay más de una manera de abrir una aplicación en la computadora. Puede hacer doble clic en el ícono del escritorio, hacer clic en el ícono de la barra de tareas, seleccionarla desde el menú de inicio y buscarla usando el cuadro de búsqueda.</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1, revise las preguntas del "lugar de estacionamiento". Si no hay preguntas en el "lugar de estacionamiento", averigüe con los asistentes si tienen alguna pregunta antes de pasar a la Actividad 1.</a:t>
            </a:r>
            <a:endParaRPr lang="es-419" sz="1200" b="0" i="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s-419" dirty="0"/>
          </a:p>
        </p:txBody>
      </p:sp>
    </p:spTree>
    <p:extLst>
      <p:ext uri="{BB962C8B-B14F-4D97-AF65-F5344CB8AC3E}">
        <p14:creationId xmlns:p14="http://schemas.microsoft.com/office/powerpoint/2010/main" val="3351448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Dirija a los asistentes a la Actividad 1 en la página 1 de la Hoja de actividades. </a:t>
            </a:r>
            <a:r>
              <a:rPr lang="es-419" sz="1200" i="0" kern="1200" dirty="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s-419" dirty="0"/>
          </a:p>
        </p:txBody>
      </p:sp>
    </p:spTree>
    <p:extLst>
      <p:ext uri="{BB962C8B-B14F-4D97-AF65-F5344CB8AC3E}">
        <p14:creationId xmlns:p14="http://schemas.microsoft.com/office/powerpoint/2010/main" val="23644608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dirty="0"/>
              <a:t>NOTA AL INSTRUCTOR: </a:t>
            </a:r>
            <a:r>
              <a:rPr lang="es-419" i="0" dirty="0"/>
              <a:t>Use la diapositiva para informar sobre la actividad o como guía para usted mismo si está haciendo una demostración. Para cada pregunta, demuestre la respuesta.</a:t>
            </a:r>
          </a:p>
          <a:p>
            <a:pPr lvl="0"/>
            <a:endParaRPr lang="es-419" sz="1200" kern="1200" dirty="0">
              <a:solidFill>
                <a:schemeClr val="tx1"/>
              </a:solidFill>
              <a:effectLst/>
              <a:latin typeface="+mn-lt"/>
              <a:ea typeface="+mn-ea"/>
              <a:cs typeface="+mn-cs"/>
            </a:endParaRPr>
          </a:p>
          <a:p>
            <a:pPr marL="82296" indent="0">
              <a:buNone/>
            </a:pPr>
            <a:r>
              <a:rPr lang="es-419" sz="1200" dirty="0">
                <a:solidFill>
                  <a:schemeClr val="tx1"/>
                </a:solidFill>
              </a:rPr>
              <a:t>1. Nombre tres formas en las que puede abrir una aplicación como Microsoft Word o el explorador Edge. </a:t>
            </a:r>
          </a:p>
          <a:p>
            <a:pPr marL="82296" indent="0">
              <a:buNone/>
            </a:pPr>
            <a:r>
              <a:rPr lang="es-419" sz="1200" b="1" dirty="0">
                <a:solidFill>
                  <a:schemeClr val="tx1"/>
                </a:solidFill>
              </a:rPr>
              <a:t>Respuestas:</a:t>
            </a:r>
          </a:p>
          <a:p>
            <a:pPr marL="82296" indent="0">
              <a:buNone/>
            </a:pPr>
            <a:r>
              <a:rPr lang="es-419" sz="1200" dirty="0">
                <a:solidFill>
                  <a:schemeClr val="tx1"/>
                </a:solidFill>
              </a:rPr>
              <a:t>a. Desde el acceso directo del escritorio</a:t>
            </a:r>
          </a:p>
          <a:p>
            <a:pPr marL="82296" indent="0">
              <a:buNone/>
            </a:pPr>
            <a:r>
              <a:rPr lang="es-419" sz="1200" dirty="0">
                <a:solidFill>
                  <a:schemeClr val="tx1"/>
                </a:solidFill>
              </a:rPr>
              <a:t>b. Desde el menú de inicio</a:t>
            </a:r>
          </a:p>
          <a:p>
            <a:pPr marL="82296" indent="0">
              <a:buNone/>
            </a:pPr>
            <a:r>
              <a:rPr lang="es-419" sz="1200" dirty="0">
                <a:solidFill>
                  <a:schemeClr val="tx1"/>
                </a:solidFill>
              </a:rPr>
              <a:t>c. Desde la barra de tareas</a:t>
            </a:r>
          </a:p>
          <a:p>
            <a:pPr marL="82296" indent="0">
              <a:buNone/>
            </a:pPr>
            <a:r>
              <a:rPr lang="es-419" sz="1200" b="1" dirty="0">
                <a:solidFill>
                  <a:schemeClr val="tx1"/>
                </a:solidFill>
              </a:rPr>
              <a:t> </a:t>
            </a:r>
            <a:endParaRPr lang="es-419" sz="11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2. Si desea buscar un archivo en su computadora, ¿dónde ingresaría su término de búsqueda? </a:t>
            </a:r>
            <a:br>
              <a:rPr lang="en-US" sz="1200"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el término de búsqueda “To Do List” para encontrar el archivo “To Do List End of Year Party.docx". </a:t>
            </a:r>
          </a:p>
          <a:p>
            <a:pPr marL="82296" indent="0">
              <a:buNone/>
            </a:pPr>
            <a:r>
              <a:rPr lang="es-419" sz="1200" b="1" dirty="0">
                <a:solidFill>
                  <a:schemeClr val="tx1"/>
                </a:solidFill>
              </a:rPr>
              <a:t>Respuesta: </a:t>
            </a:r>
            <a:r>
              <a:rPr lang="es-419" sz="1200" dirty="0">
                <a:solidFill>
                  <a:schemeClr val="tx1"/>
                </a:solidFill>
              </a:rPr>
              <a:t>En el cuadro de búsqueda, que está en la barra de tareas.</a:t>
            </a:r>
          </a:p>
          <a:p>
            <a:pPr marL="82296" indent="0">
              <a:buNone/>
            </a:pPr>
            <a:r>
              <a:rPr lang="es-419" sz="1200" b="1" dirty="0">
                <a:solidFill>
                  <a:schemeClr val="tx1"/>
                </a:solidFill>
              </a:rPr>
              <a:t> </a:t>
            </a:r>
            <a:endParaRPr lang="es-419" sz="1100" dirty="0">
              <a:solidFill>
                <a:schemeClr val="tx1"/>
              </a:solidFill>
            </a:endParaRPr>
          </a:p>
          <a:p>
            <a:pPr marL="82296" indent="0">
              <a:buNone/>
            </a:pPr>
            <a:r>
              <a:rPr lang="es-419" sz="1200" dirty="0">
                <a:solidFill>
                  <a:schemeClr val="tx1"/>
                </a:solidFill>
              </a:rPr>
              <a:t>3. ¿Dónde haría clic para apagar la computadora? </a:t>
            </a:r>
          </a:p>
          <a:p>
            <a:pPr marL="82296" inden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Solo el instructor debe demostrar la respuesta. Hágalo sin hacer clic en "Shut Down" (Apagar).</a:t>
            </a:r>
            <a:r>
              <a:rPr lang="es-419" i="0" dirty="0">
                <a:effectLst/>
              </a:rPr>
              <a:t> </a:t>
            </a:r>
          </a:p>
          <a:p>
            <a:pPr marL="82296" indent="0">
              <a:buNone/>
            </a:pPr>
            <a:r>
              <a:rPr lang="es-419" sz="1200" b="1" dirty="0">
                <a:solidFill>
                  <a:schemeClr val="tx1"/>
                </a:solidFill>
              </a:rPr>
              <a:t>Respuesta:</a:t>
            </a:r>
            <a:r>
              <a:rPr lang="es-419" sz="1200" dirty="0">
                <a:solidFill>
                  <a:schemeClr val="tx1"/>
                </a:solidFill>
              </a:rPr>
              <a:t> Menú de inicio</a:t>
            </a:r>
            <a:endParaRPr lang="es-419"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1: </a:t>
            </a:r>
            <a:r>
              <a:rPr lang="es-419" sz="1200" b="0" kern="1200" dirty="0">
                <a:solidFill>
                  <a:schemeClr val="tx1"/>
                </a:solidFill>
                <a:effectLst/>
                <a:latin typeface="+mn-lt"/>
                <a:ea typeface="+mn-ea"/>
                <a:cs typeface="+mn-cs"/>
              </a:rPr>
              <a:t>“</a:t>
            </a:r>
            <a:r>
              <a:rPr lang="es-419" sz="1200" kern="1200" dirty="0">
                <a:solidFill>
                  <a:schemeClr val="tx1"/>
                </a:solidFill>
                <a:effectLst/>
                <a:latin typeface="+mn-lt"/>
                <a:ea typeface="+mn-ea"/>
                <a:cs typeface="+mn-cs"/>
              </a:rPr>
              <a:t>¡Todos han hecho un excelente trabajo! En la siguiente sección, aprenderán a usar los archivos y las carpetas".</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s-419" dirty="0"/>
          </a:p>
        </p:txBody>
      </p:sp>
    </p:spTree>
    <p:extLst>
      <p:ext uri="{BB962C8B-B14F-4D97-AF65-F5344CB8AC3E}">
        <p14:creationId xmlns:p14="http://schemas.microsoft.com/office/powerpoint/2010/main" val="33729006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"Archivos y Carpetas" (diapositivas 24 a 51), use PowerPoint o haga una demostración en vivo.</a:t>
            </a:r>
          </a:p>
          <a:p>
            <a:pPr lvl="0"/>
            <a:endParaRPr lang="es-419" sz="1200" strike="sngStrike"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¿Qué es un archivo? Un archivo es un paquete de información. </a:t>
            </a:r>
          </a:p>
          <a:p>
            <a:pPr lvl="0"/>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s-419" dirty="0"/>
          </a:p>
        </p:txBody>
      </p:sp>
    </p:spTree>
    <p:extLst>
      <p:ext uri="{BB962C8B-B14F-4D97-AF65-F5344CB8AC3E}">
        <p14:creationId xmlns:p14="http://schemas.microsoft.com/office/powerpoint/2010/main" val="42501293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Las aplicaciones son software o herramientas que le permiten completar tareas. Algunas aplicaciones le permiten trabajar en documentos de texto. Otras le permiten editar imágenes, ver videos, escuchar música o acceder a Internet.</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s-419" dirty="0"/>
          </a:p>
        </p:txBody>
      </p:sp>
    </p:spTree>
    <p:extLst>
      <p:ext uri="{BB962C8B-B14F-4D97-AF65-F5344CB8AC3E}">
        <p14:creationId xmlns:p14="http://schemas.microsoft.com/office/powerpoint/2010/main" val="29685084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Como aprendimos, hay más de una manera de abrir un archivo. Puede hacer doble clic en el ícono del escritorio o en el menú de inicio en la barra de tareas. También puede buscar el archivo mediante el cuadro de búsqueda, hacer clic en el ícono de la barra de tareas o seleccionarlo desde el menú de inicio.</a:t>
            </a: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s-419" dirty="0"/>
          </a:p>
        </p:txBody>
      </p:sp>
    </p:spTree>
    <p:extLst>
      <p:ext uri="{BB962C8B-B14F-4D97-AF65-F5344CB8AC3E}">
        <p14:creationId xmlns:p14="http://schemas.microsoft.com/office/powerpoint/2010/main" val="2667456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Cada vez que abra un archivo, este se abrirá dentro de la aplicación de software relacionada. </a:t>
            </a: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s-419" dirty="0"/>
          </a:p>
        </p:txBody>
      </p:sp>
    </p:spTree>
    <p:extLst>
      <p:ext uri="{BB962C8B-B14F-4D97-AF65-F5344CB8AC3E}">
        <p14:creationId xmlns:p14="http://schemas.microsoft.com/office/powerpoint/2010/main" val="42540309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Una carpeta es un método para almacenar y organizar archivos como las carpetas que encontraría en un escritorio físico.</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Utilice la carpeta “Celine’s Documents” (Documentos de Celine), que descargó antes de la clase, como un ejemplo.</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s-419" dirty="0"/>
          </a:p>
        </p:txBody>
      </p:sp>
    </p:spTree>
    <p:extLst>
      <p:ext uri="{BB962C8B-B14F-4D97-AF65-F5344CB8AC3E}">
        <p14:creationId xmlns:p14="http://schemas.microsoft.com/office/powerpoint/2010/main" val="10028786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Cuando hace doble clic en una carpeta, esta se abrirá y mostrará los archivos que contiene.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Abramos la carpeta de Celine haciendo doble clic en ella y seleccionemos el archivo "End of Year Party.docx". Para abrir el archivo, haga doble clic en "End of Year Party.docx".</a:t>
            </a:r>
          </a:p>
          <a:p>
            <a:br>
              <a:rPr lang="en-US" sz="1200"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la carpeta “Celine’s Documents” (Documentos de Celine) y el archivo "End of Year Party.docx" a modo de ejemplo. Debería haberlos descargado antes de que comenzara la clase. Si está haciendo una demostración en vivo, cierre la carpeta antes de pasar a la siguiente tarea.</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s-419" dirty="0"/>
          </a:p>
        </p:txBody>
      </p:sp>
    </p:spTree>
    <p:extLst>
      <p:ext uri="{BB962C8B-B14F-4D97-AF65-F5344CB8AC3E}">
        <p14:creationId xmlns:p14="http://schemas.microsoft.com/office/powerpoint/2010/main" val="2872778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Pida a los alumnos que respondan la pregunta que aparece en la diapositiva. Dirija un breve debate con los alumnos sobre lo que las personas pueden hacer con una computadora. Conceda un momento para que los alumnos piensen en ello y, luego, continúe con la conversación. Los ejemplos incluyen: </a:t>
            </a:r>
            <a:r>
              <a:rPr lang="es-419" sz="1200" i="0" kern="1200" dirty="0">
                <a:solidFill>
                  <a:schemeClr val="tx1"/>
                </a:solidFill>
                <a:effectLst/>
                <a:latin typeface="+mn-lt"/>
                <a:ea typeface="+mn-ea"/>
                <a:cs typeface="+mn-cs"/>
              </a:rPr>
              <a:t>crear cuentas en línea, enviar correos electrónicos a familiares y amigos, comprar en línea, solicitar empleos, comunicarse con los maestros de los niños, etc. </a:t>
            </a:r>
            <a:r>
              <a:rPr lang="es-419" sz="1200" i="0" kern="1200" dirty="0">
                <a:solidFill>
                  <a:schemeClr val="tx1"/>
                </a:solidFill>
                <a:effectLst/>
                <a:latin typeface="Calibri" panose="020F0502020204030204" pitchFamily="34" charset="0"/>
                <a:ea typeface="+mn-ea"/>
                <a:cs typeface="Times New Roman" panose="02020603050405020304" pitchFamily="18" charset="0"/>
              </a:rPr>
              <a:t>La conversación debe ser como máximo de dos o tres minutos.</a:t>
            </a:r>
            <a:endParaRPr lang="es-419"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s-419" dirty="0"/>
          </a:p>
        </p:txBody>
      </p:sp>
    </p:spTree>
    <p:extLst>
      <p:ext uri="{BB962C8B-B14F-4D97-AF65-F5344CB8AC3E}">
        <p14:creationId xmlns:p14="http://schemas.microsoft.com/office/powerpoint/2010/main" val="198016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strike="noStrike" kern="1200" dirty="0">
                <a:solidFill>
                  <a:schemeClr val="tx1"/>
                </a:solidFill>
                <a:effectLst/>
                <a:latin typeface="+mn-lt"/>
                <a:ea typeface="+mn-ea"/>
                <a:cs typeface="+mn-cs"/>
              </a:rPr>
              <a:t>Se abre el archivo del documento.</a:t>
            </a:r>
            <a:br>
              <a:rPr lang="en-US" sz="1200" strike="noStrike" kern="1200" dirty="0">
                <a:solidFill>
                  <a:schemeClr val="tx1"/>
                </a:solidFill>
                <a:effectLst/>
                <a:latin typeface="+mn-lt"/>
                <a:ea typeface="+mn-ea"/>
                <a:cs typeface="+mn-cs"/>
              </a:rPr>
            </a:br>
            <a:endParaRPr lang="es-419" sz="1200" i="1" strike="sng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strike="noStrike" kern="1200" dirty="0">
                <a:solidFill>
                  <a:schemeClr val="tx1"/>
                </a:solidFill>
                <a:effectLst/>
                <a:latin typeface="+mn-lt"/>
                <a:ea typeface="+mn-ea"/>
                <a:cs typeface="+mn-cs"/>
              </a:rPr>
              <a:t>NOTA AL INSTRUCTOR: </a:t>
            </a:r>
            <a:r>
              <a:rPr lang="es-419" sz="1200" i="0" strike="noStrike" kern="1200" dirty="0">
                <a:solidFill>
                  <a:schemeClr val="tx1"/>
                </a:solidFill>
                <a:effectLst/>
                <a:latin typeface="+mn-lt"/>
                <a:ea typeface="+mn-ea"/>
                <a:cs typeface="+mn-cs"/>
              </a:rPr>
              <a:t>Si está haciendo una demostración en vivo, </a:t>
            </a:r>
            <a:r>
              <a:rPr lang="es-419" sz="1200" b="0" i="0" strike="noStrike" kern="1200" dirty="0">
                <a:solidFill>
                  <a:schemeClr val="tx1"/>
                </a:solidFill>
                <a:effectLst/>
                <a:latin typeface="+mn-lt"/>
                <a:ea typeface="+mn-ea"/>
                <a:cs typeface="+mn-cs"/>
              </a:rPr>
              <a:t>minimice </a:t>
            </a:r>
            <a:r>
              <a:rPr lang="es-419" sz="1200" i="0" strike="noStrike" kern="1200" dirty="0">
                <a:solidFill>
                  <a:schemeClr val="tx1"/>
                </a:solidFill>
                <a:effectLst/>
                <a:latin typeface="+mn-lt"/>
                <a:ea typeface="+mn-ea"/>
                <a:cs typeface="+mn-cs"/>
              </a:rPr>
              <a:t>el archivo antes de pasar a la siguiente tarea. Utilizará este documento nuevamente más adelante en la presentación.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s-419" dirty="0"/>
          </a:p>
        </p:txBody>
      </p:sp>
    </p:spTree>
    <p:extLst>
      <p:ext uri="{BB962C8B-B14F-4D97-AF65-F5344CB8AC3E}">
        <p14:creationId xmlns:p14="http://schemas.microsoft.com/office/powerpoint/2010/main" val="27010394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Repasemos cómo abrir un archivo en el escritorio. ¿Cómo abriría el archivo “School Party budget”? </a:t>
            </a:r>
          </a:p>
          <a:p>
            <a:endParaRPr lang="es-419" sz="1200" i="1"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Pida a los alumnos que digan en voz alta las respuestas a esta pregunta.</a:t>
            </a:r>
          </a:p>
          <a:p>
            <a:endParaRPr lang="es-419" sz="1200" i="1" kern="1200" dirty="0">
              <a:solidFill>
                <a:schemeClr val="tx1"/>
              </a:solidFill>
              <a:effectLst/>
              <a:latin typeface="+mn-lt"/>
              <a:ea typeface="+mn-ea"/>
              <a:cs typeface="+mn-cs"/>
            </a:endParaRPr>
          </a:p>
          <a:p>
            <a:r>
              <a:rPr lang="es-419" sz="1200" i="0" kern="1200" dirty="0">
                <a:solidFill>
                  <a:schemeClr val="tx1"/>
                </a:solidFill>
                <a:effectLst/>
                <a:latin typeface="+mn-lt"/>
                <a:ea typeface="+mn-ea"/>
                <a:cs typeface="+mn-cs"/>
              </a:rPr>
              <a:t>Eso es correcto; haría doble clic en el archivo.</a:t>
            </a:r>
          </a:p>
          <a:p>
            <a:endParaRPr lang="es-419" sz="1200" i="1"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Demuestre cómo abrir el archivo haciendo doble clic en el archivo denominado “School Party budget” que descargó antes de que comenzara la clase.</a:t>
            </a:r>
            <a:endParaRPr lang="es-419" sz="1200" i="1"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s-419" dirty="0"/>
          </a:p>
        </p:txBody>
      </p:sp>
    </p:spTree>
    <p:extLst>
      <p:ext uri="{BB962C8B-B14F-4D97-AF65-F5344CB8AC3E}">
        <p14:creationId xmlns:p14="http://schemas.microsoft.com/office/powerpoint/2010/main" val="29038221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¡Y se abre el archivo!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No </a:t>
            </a:r>
            <a:r>
              <a:rPr lang="es-419" sz="1200" i="0" kern="1200" dirty="0">
                <a:solidFill>
                  <a:schemeClr val="tx1"/>
                </a:solidFill>
                <a:effectLst/>
                <a:latin typeface="+mn-lt"/>
                <a:ea typeface="+mn-ea"/>
                <a:cs typeface="+mn-cs"/>
              </a:rPr>
              <a:t>cierre el archivo antes de pasar a la siguiente tarea.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Cada vez que abre y usa aplicaciones, archivos y carpetas, estos aparecen dentro de una ventana. La ventana es su área de trabajo. </a:t>
            </a: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s-419" dirty="0"/>
          </a:p>
        </p:txBody>
      </p:sp>
    </p:spTree>
    <p:extLst>
      <p:ext uri="{BB962C8B-B14F-4D97-AF65-F5344CB8AC3E}">
        <p14:creationId xmlns:p14="http://schemas.microsoft.com/office/powerpoint/2010/main" val="25115696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A veces, la ventana puede ser demasiado grande o demasiado pequeña. Para cambiar el tamaño de la ventana, use el ratón o el panel táctil para colocar el cursor en el borde de la ventana.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el archivo “School Party Budget” para demostrar cómo cambiar el tamaño de la ventana. </a:t>
            </a:r>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s-419" dirty="0"/>
          </a:p>
        </p:txBody>
      </p:sp>
    </p:spTree>
    <p:extLst>
      <p:ext uri="{BB962C8B-B14F-4D97-AF65-F5344CB8AC3E}">
        <p14:creationId xmlns:p14="http://schemas.microsoft.com/office/powerpoint/2010/main" val="1786368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Cuando haga esto, el cursor se convertirá en una flecha de dos puntas.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Luego, puede hacer clic y mantener presionado el botón izquierdo del ratón para "agarrar" los bordes de la ventana. Luego, arrastre el ratón hacia la izquierda para cambiar el tamaño de la ventana.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otra vez el archivo “School Party Budget” para demostrar cómo cambiar el tamaño de la ventana.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s-419" dirty="0"/>
          </a:p>
        </p:txBody>
      </p:sp>
    </p:spTree>
    <p:extLst>
      <p:ext uri="{BB962C8B-B14F-4D97-AF65-F5344CB8AC3E}">
        <p14:creationId xmlns:p14="http://schemas.microsoft.com/office/powerpoint/2010/main" val="24989832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Suelte el botón del ratón cuando la ventana tenga el tamaño deseado.</a:t>
            </a:r>
            <a:r>
              <a:rPr lang="es-419" dirty="0">
                <a:effectLst/>
              </a:rPr>
              <a:t>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s-419" dirty="0"/>
          </a:p>
        </p:txBody>
      </p:sp>
    </p:spTree>
    <p:extLst>
      <p:ext uri="{BB962C8B-B14F-4D97-AF65-F5344CB8AC3E}">
        <p14:creationId xmlns:p14="http://schemas.microsoft.com/office/powerpoint/2010/main" val="2528618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La barra de título está en la parte superior de una ventana.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s-419" dirty="0"/>
          </a:p>
        </p:txBody>
      </p:sp>
    </p:spTree>
    <p:extLst>
      <p:ext uri="{BB962C8B-B14F-4D97-AF65-F5344CB8AC3E}">
        <p14:creationId xmlns:p14="http://schemas.microsoft.com/office/powerpoint/2010/main" val="13824205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La esquina derecha de la barra de título incluye botones que ayudan a manejar la ventana.</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s-419" dirty="0"/>
          </a:p>
        </p:txBody>
      </p:sp>
    </p:spTree>
    <p:extLst>
      <p:ext uri="{BB962C8B-B14F-4D97-AF65-F5344CB8AC3E}">
        <p14:creationId xmlns:p14="http://schemas.microsoft.com/office/powerpoint/2010/main" val="32001615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b="0" dirty="0">
                <a:solidFill>
                  <a:schemeClr val="tx1"/>
                </a:solidFill>
              </a:rPr>
              <a:t>El </a:t>
            </a:r>
            <a:r>
              <a:rPr lang="es-419" b="1" dirty="0">
                <a:solidFill>
                  <a:schemeClr val="tx1"/>
                </a:solidFill>
              </a:rPr>
              <a:t> </a:t>
            </a:r>
            <a:r>
              <a:rPr lang="es-419" b="0" dirty="0">
                <a:solidFill>
                  <a:schemeClr val="tx1"/>
                </a:solidFill>
              </a:rPr>
              <a:t>botón de maximizar </a:t>
            </a:r>
            <a:r>
              <a:rPr lang="es-419" sz="1200" kern="1200" dirty="0">
                <a:solidFill>
                  <a:schemeClr val="tx1"/>
                </a:solidFill>
                <a:effectLst/>
                <a:latin typeface="+mn-lt"/>
                <a:ea typeface="+mn-ea"/>
                <a:cs typeface="+mn-cs"/>
              </a:rPr>
              <a:t>parece un cuadrado. Al hacer clic en él, la ventana se expandirá.</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s-419" dirty="0"/>
          </a:p>
        </p:txBody>
      </p:sp>
    </p:spTree>
    <p:extLst>
      <p:ext uri="{BB962C8B-B14F-4D97-AF65-F5344CB8AC3E}">
        <p14:creationId xmlns:p14="http://schemas.microsoft.com/office/powerpoint/2010/main" val="16677511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La ventana se expandirá para llenar el escritorio. Este es un ejemplo de cómo se ve la ventana cuando está maximizada.</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s-419" dirty="0"/>
          </a:p>
        </p:txBody>
      </p:sp>
    </p:spTree>
    <p:extLst>
      <p:ext uri="{BB962C8B-B14F-4D97-AF65-F5344CB8AC3E}">
        <p14:creationId xmlns:p14="http://schemas.microsoft.com/office/powerpoint/2010/main" val="2768260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El sistema operativo es el software que maneja las funciones de la computadora para asegurar que todo funcione en conjunto.</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s-419" dirty="0"/>
          </a:p>
        </p:txBody>
      </p:sp>
    </p:spTree>
    <p:extLst>
      <p:ext uri="{BB962C8B-B14F-4D97-AF65-F5344CB8AC3E}">
        <p14:creationId xmlns:p14="http://schemas.microsoft.com/office/powerpoint/2010/main" val="186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El </a:t>
            </a:r>
            <a:r>
              <a:rPr lang="es-419" sz="1200" b="0" kern="1200" dirty="0">
                <a:solidFill>
                  <a:schemeClr val="tx1"/>
                </a:solidFill>
                <a:effectLst/>
                <a:latin typeface="+mn-lt"/>
                <a:ea typeface="+mn-ea"/>
                <a:cs typeface="+mn-cs"/>
              </a:rPr>
              <a:t>botón de restaurar </a:t>
            </a:r>
            <a:r>
              <a:rPr lang="es-419" sz="1200" kern="1200" dirty="0">
                <a:solidFill>
                  <a:schemeClr val="tx1"/>
                </a:solidFill>
                <a:effectLst/>
                <a:latin typeface="+mn-lt"/>
                <a:ea typeface="+mn-ea"/>
                <a:cs typeface="+mn-cs"/>
              </a:rPr>
              <a:t>vuelve a hacer la ventana más pequeña. El botón de restaurar parece un rectángulo doble. Cuando maximizó esta ventana, el botón de restaurar reemplazó al botón de maximizar.</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s-419" dirty="0"/>
          </a:p>
        </p:txBody>
      </p:sp>
    </p:spTree>
    <p:extLst>
      <p:ext uri="{BB962C8B-B14F-4D97-AF65-F5344CB8AC3E}">
        <p14:creationId xmlns:p14="http://schemas.microsoft.com/office/powerpoint/2010/main" val="31571662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Este es un ejemplo de cómo se ve la ventana cuando se restaura al tamaño anterior.</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s-419" dirty="0"/>
          </a:p>
        </p:txBody>
      </p:sp>
    </p:spTree>
    <p:extLst>
      <p:ext uri="{BB962C8B-B14F-4D97-AF65-F5344CB8AC3E}">
        <p14:creationId xmlns:p14="http://schemas.microsoft.com/office/powerpoint/2010/main" val="23188042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Puede </a:t>
            </a:r>
            <a:r>
              <a:rPr lang="es-419" sz="1200" b="0" kern="1200" dirty="0">
                <a:solidFill>
                  <a:schemeClr val="tx1"/>
                </a:solidFill>
                <a:effectLst/>
                <a:latin typeface="+mn-lt"/>
                <a:ea typeface="+mn-ea"/>
                <a:cs typeface="+mn-cs"/>
              </a:rPr>
              <a:t>desplazarse</a:t>
            </a:r>
            <a:r>
              <a:rPr lang="es-419" sz="1200" kern="1200" dirty="0">
                <a:solidFill>
                  <a:schemeClr val="tx1"/>
                </a:solidFill>
                <a:effectLst/>
                <a:latin typeface="+mn-lt"/>
                <a:ea typeface="+mn-ea"/>
                <a:cs typeface="+mn-cs"/>
              </a:rPr>
              <a:t> dentro de la ventana para visualizar más contenido del archivo usando la barra de desplazamiento. Para hacer esto, mueva el cursor hacia la barra de desplazamiento, haga clic con el botón izquierdo del ratón y mantenga presionado el botón para "agarrar" la barra de desplazamiento. Luego, arrastre el ratón hacia abajo para desplazarse hacia abajo en el documento.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s-419" dirty="0"/>
          </a:p>
        </p:txBody>
      </p:sp>
    </p:spTree>
    <p:extLst>
      <p:ext uri="{BB962C8B-B14F-4D97-AF65-F5344CB8AC3E}">
        <p14:creationId xmlns:p14="http://schemas.microsoft.com/office/powerpoint/2010/main" val="19622001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Cuando necesite ver otros archivos o carpetas en el escritorio, puede usar el </a:t>
            </a:r>
            <a:r>
              <a:rPr lang="es-419" sz="1200" b="0" kern="1200" dirty="0">
                <a:solidFill>
                  <a:schemeClr val="tx1"/>
                </a:solidFill>
                <a:effectLst/>
                <a:latin typeface="+mn-lt"/>
                <a:ea typeface="+mn-ea"/>
                <a:cs typeface="+mn-cs"/>
              </a:rPr>
              <a:t>botón de </a:t>
            </a:r>
            <a:r>
              <a:rPr lang="es-419" sz="1200" b="1" kern="1200" dirty="0">
                <a:solidFill>
                  <a:schemeClr val="tx1"/>
                </a:solidFill>
                <a:effectLst/>
                <a:latin typeface="+mn-lt"/>
                <a:ea typeface="+mn-ea"/>
                <a:cs typeface="+mn-cs"/>
              </a:rPr>
              <a:t> </a:t>
            </a:r>
            <a:r>
              <a:rPr lang="es-419" sz="1200" b="0" kern="1200" dirty="0">
                <a:solidFill>
                  <a:schemeClr val="tx1"/>
                </a:solidFill>
                <a:effectLst/>
                <a:latin typeface="+mn-lt"/>
                <a:ea typeface="+mn-ea"/>
                <a:cs typeface="+mn-cs"/>
              </a:rPr>
              <a:t>minimizar</a:t>
            </a:r>
            <a:r>
              <a:rPr lang="es-419" sz="1200" b="1" kern="1200" dirty="0">
                <a:solidFill>
                  <a:schemeClr val="tx1"/>
                </a:solidFill>
                <a:effectLst/>
                <a:latin typeface="+mn-lt"/>
                <a:ea typeface="+mn-ea"/>
                <a:cs typeface="+mn-cs"/>
              </a:rPr>
              <a:t> </a:t>
            </a:r>
            <a:r>
              <a:rPr lang="es-419" sz="1200" kern="1200" dirty="0">
                <a:solidFill>
                  <a:schemeClr val="tx1"/>
                </a:solidFill>
                <a:effectLst/>
                <a:latin typeface="+mn-lt"/>
                <a:ea typeface="+mn-ea"/>
                <a:cs typeface="+mn-cs"/>
              </a:rPr>
              <a:t> para apartar esta ventana. Este botón parece un guion y contraerá la ventana hacia la barra de tareas en la parte inferior de la pantalla.</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s-419" dirty="0"/>
          </a:p>
        </p:txBody>
      </p:sp>
    </p:spTree>
    <p:extLst>
      <p:ext uri="{BB962C8B-B14F-4D97-AF65-F5344CB8AC3E}">
        <p14:creationId xmlns:p14="http://schemas.microsoft.com/office/powerpoint/2010/main" val="30670287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El archivo se minimiza y aparece en la barra de tareas como un ícono. Puede volver a él en cualquier momento haciendo clic en este ícono.</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Hagamos un repaso. ¿Cómo restauraría el archivo “School Party budget”?  </a:t>
            </a:r>
          </a:p>
          <a:p>
            <a:endParaRPr lang="es-419" sz="1200" i="1"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Demuestre cómo restaurar el archivo haciendo clic en su ícono en la barra de tareas.  </a:t>
            </a:r>
          </a:p>
          <a:p>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s-419" dirty="0"/>
          </a:p>
        </p:txBody>
      </p:sp>
    </p:spTree>
    <p:extLst>
      <p:ext uri="{BB962C8B-B14F-4D97-AF65-F5344CB8AC3E}">
        <p14:creationId xmlns:p14="http://schemas.microsoft.com/office/powerpoint/2010/main" val="24396934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¡Se ha restaurado el archivo "School Party Budget"!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Es común tener muchas ventanas abiertas al mismo tiempo. A las personas se les facilita alternar entre las tareas o trabajar en varios archivos.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Si tiene más de una ventana abierta, puede ser útil moverlas o cambiarlas de tamaño. Restauremos el </a:t>
            </a:r>
            <a:r>
              <a:rPr lang="es-419" sz="1200" strike="noStrike" kern="1200" dirty="0">
                <a:solidFill>
                  <a:schemeClr val="tx1"/>
                </a:solidFill>
                <a:effectLst/>
                <a:latin typeface="+mn-lt"/>
                <a:ea typeface="+mn-ea"/>
                <a:cs typeface="+mn-cs"/>
              </a:rPr>
              <a:t>documento “</a:t>
            </a:r>
            <a:r>
              <a:rPr lang="es-419" sz="1200" i="0" kern="1200" dirty="0">
                <a:solidFill>
                  <a:schemeClr val="tx1"/>
                </a:solidFill>
                <a:effectLst/>
                <a:latin typeface="+mn-lt"/>
                <a:ea typeface="+mn-ea"/>
                <a:cs typeface="+mn-cs"/>
              </a:rPr>
              <a:t>End of Year Party” haciendo clic en el archivo de Word en la barra de tareas.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el archivo "End of Year Party" que minimizó en la lección anterior.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s-419" dirty="0"/>
          </a:p>
        </p:txBody>
      </p:sp>
    </p:spTree>
    <p:extLst>
      <p:ext uri="{BB962C8B-B14F-4D97-AF65-F5344CB8AC3E}">
        <p14:creationId xmlns:p14="http://schemas.microsoft.com/office/powerpoint/2010/main" val="11901209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Ahora hay dos ventanas abiertas: “School Party Budget” y “End of Year Party”. Para mover una ventana específica, puede levantar esa ventana moviendo el cursor hacia la barra de título.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s-419" dirty="0"/>
          </a:p>
        </p:txBody>
      </p:sp>
    </p:spTree>
    <p:extLst>
      <p:ext uri="{BB962C8B-B14F-4D97-AF65-F5344CB8AC3E}">
        <p14:creationId xmlns:p14="http://schemas.microsoft.com/office/powerpoint/2010/main" val="39477898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H</a:t>
            </a:r>
            <a:r>
              <a:rPr lang="es-419" sz="1200" kern="1200" dirty="0">
                <a:solidFill>
                  <a:schemeClr val="tx1"/>
                </a:solidFill>
                <a:effectLst/>
                <a:latin typeface="+mn-lt"/>
                <a:ea typeface="+mn-ea"/>
                <a:cs typeface="+mn-cs"/>
              </a:rPr>
              <a:t>aga clic y mantenga presionado el botón del ratón para mover la ventana.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No cierre los documentos.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s-419" dirty="0"/>
          </a:p>
        </p:txBody>
      </p:sp>
    </p:spTree>
    <p:extLst>
      <p:ext uri="{BB962C8B-B14F-4D97-AF65-F5344CB8AC3E}">
        <p14:creationId xmlns:p14="http://schemas.microsoft.com/office/powerpoint/2010/main" val="14750587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La </a:t>
            </a:r>
            <a:r>
              <a:rPr lang="es-419" sz="1200" b="0" kern="1200" dirty="0">
                <a:solidFill>
                  <a:schemeClr val="tx1"/>
                </a:solidFill>
                <a:effectLst/>
                <a:latin typeface="+mn-lt"/>
                <a:ea typeface="+mn-ea"/>
                <a:cs typeface="+mn-cs"/>
              </a:rPr>
              <a:t>vista de tareas </a:t>
            </a:r>
            <a:r>
              <a:rPr lang="es-419" sz="1200" kern="1200" dirty="0">
                <a:solidFill>
                  <a:schemeClr val="tx1"/>
                </a:solidFill>
                <a:effectLst/>
                <a:latin typeface="+mn-lt"/>
                <a:ea typeface="+mn-ea"/>
                <a:cs typeface="+mn-cs"/>
              </a:rPr>
              <a:t>es otra manera de manejar las ventanas si tiene más de una abierta.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s-419" dirty="0"/>
          </a:p>
        </p:txBody>
      </p:sp>
    </p:spTree>
    <p:extLst>
      <p:ext uri="{BB962C8B-B14F-4D97-AF65-F5344CB8AC3E}">
        <p14:creationId xmlns:p14="http://schemas.microsoft.com/office/powerpoint/2010/main" val="29231340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Al hacer clic en el botón de la </a:t>
            </a:r>
            <a:r>
              <a:rPr lang="es-419" sz="1200" b="0" kern="1200" dirty="0">
                <a:solidFill>
                  <a:schemeClr val="tx1"/>
                </a:solidFill>
                <a:effectLst/>
                <a:latin typeface="+mn-lt"/>
                <a:ea typeface="+mn-ea"/>
                <a:cs typeface="+mn-cs"/>
              </a:rPr>
              <a:t>vista de tareas </a:t>
            </a:r>
            <a:r>
              <a:rPr lang="es-419" sz="1200" kern="1200" dirty="0">
                <a:solidFill>
                  <a:schemeClr val="tx1"/>
                </a:solidFill>
                <a:effectLst/>
                <a:latin typeface="+mn-lt"/>
                <a:ea typeface="+mn-ea"/>
                <a:cs typeface="+mn-cs"/>
              </a:rPr>
              <a:t>en la barra de tareas, se muestran todas las ventanas que están abiertas actualmente. Puede cerrar o seleccionar una aplicación desde la vista de tareas.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s-419" dirty="0"/>
          </a:p>
        </p:txBody>
      </p:sp>
    </p:spTree>
    <p:extLst>
      <p:ext uri="{BB962C8B-B14F-4D97-AF65-F5344CB8AC3E}">
        <p14:creationId xmlns:p14="http://schemas.microsoft.com/office/powerpoint/2010/main" val="3827686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Al igual que su cerebro trabaja para encargarse de su cuerpo, para asegurarse de que usted respira y de que su corazón bombea, el sistema operativo maneja las funciones de la computadora para asegurarse de que todo funcione correctamente.</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En la clase de hoy, vamos a aprender y utilizar el sistema operativo Windows 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s-419" dirty="0"/>
          </a:p>
        </p:txBody>
      </p:sp>
    </p:spTree>
    <p:extLst>
      <p:ext uri="{BB962C8B-B14F-4D97-AF65-F5344CB8AC3E}">
        <p14:creationId xmlns:p14="http://schemas.microsoft.com/office/powerpoint/2010/main" val="67685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Para salir de esta vista, simplemente haga clic fuera de las ventanas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s-419" dirty="0"/>
          </a:p>
        </p:txBody>
      </p:sp>
    </p:spTree>
    <p:extLst>
      <p:ext uri="{BB962C8B-B14F-4D97-AF65-F5344CB8AC3E}">
        <p14:creationId xmlns:p14="http://schemas.microsoft.com/office/powerpoint/2010/main" val="6155305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O bien, haga clic en el botón de vista de tareas nuevamente, ya que este funciona como un interruptor.</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No cierre los documentos "School Party Budget” y “End of Year Party” antes de pasar a la siguiente sección. </a:t>
            </a:r>
            <a:r>
              <a:rPr lang="es-419" sz="1200" i="0" kern="1200" dirty="0">
                <a:solidFill>
                  <a:schemeClr val="tx1"/>
                </a:solidFill>
                <a:effectLst/>
                <a:latin typeface="+mn-lt"/>
                <a:ea typeface="+mn-ea"/>
                <a:cs typeface="+mn-cs"/>
              </a:rPr>
              <a:t>Antes de pasar a la Actividad 2, revise las preguntas del "lugar de estacionamiento". Si no hay preguntas en el "lugar de estacionamiento", averigüe con los asistentes si tienen alguna pregunta antes de pasar a la Actividad 2</a:t>
            </a:r>
            <a:r>
              <a:rPr lang="es-419" sz="1200" i="1" kern="1200" dirty="0">
                <a:solidFill>
                  <a:schemeClr val="tx1"/>
                </a:solidFill>
                <a:effectLst/>
                <a:latin typeface="+mn-lt"/>
                <a:ea typeface="+mn-ea"/>
                <a:cs typeface="+mn-cs"/>
              </a:rPr>
              <a:t>.</a:t>
            </a:r>
            <a:endParaRPr lang="es-419" sz="1200" b="0" i="1"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s-419" dirty="0"/>
          </a:p>
        </p:txBody>
      </p:sp>
    </p:spTree>
    <p:extLst>
      <p:ext uri="{BB962C8B-B14F-4D97-AF65-F5344CB8AC3E}">
        <p14:creationId xmlns:p14="http://schemas.microsoft.com/office/powerpoint/2010/main" val="39797382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Dirija a los asistentes a la Actividad 2 en la página 1 y 2 de la Hoja de actividades. </a:t>
            </a:r>
            <a:r>
              <a:rPr lang="es-419" sz="1200" i="0" kern="1200" dirty="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s-419" dirty="0"/>
          </a:p>
        </p:txBody>
      </p:sp>
    </p:spTree>
    <p:extLst>
      <p:ext uri="{BB962C8B-B14F-4D97-AF65-F5344CB8AC3E}">
        <p14:creationId xmlns:p14="http://schemas.microsoft.com/office/powerpoint/2010/main" val="40901328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dirty="0"/>
              <a:t>NOTA AL INSTRUCTOR: </a:t>
            </a:r>
            <a:r>
              <a:rPr lang="es-419" i="0" dirty="0"/>
              <a:t>Use la diapositiva para informar sobre la actividad o como guía para usted mismo si está haciendo una demostración. Para cada elemento, demuestre la respuesta.</a:t>
            </a:r>
          </a:p>
          <a:p>
            <a:pPr marL="82296" indent="0">
              <a:buNone/>
            </a:pPr>
            <a:r>
              <a:rPr lang="es-419"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1. Abra el explorador web y manténgalo abierto.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s-419" sz="1200" dirty="0">
              <a:solidFill>
                <a:schemeClr val="tx1"/>
              </a:solidFill>
            </a:endParaRPr>
          </a:p>
          <a:p>
            <a:pPr marL="82296" lvl="0" indent="0">
              <a:buNone/>
            </a:pPr>
            <a:r>
              <a:rPr lang="es-419" sz="1200" dirty="0">
                <a:solidFill>
                  <a:schemeClr val="tx1"/>
                </a:solidFill>
              </a:rPr>
              <a:t>2. Haga que la ventana del explorador sea más ancha. Mueva la ventana del explorador al lado derecho de la pantalla. </a:t>
            </a:r>
          </a:p>
          <a:p>
            <a:pPr marL="82296" lvl="0" indent="0">
              <a:buNone/>
            </a:pPr>
            <a:endParaRPr lang="es-419" sz="1200" b="1" dirty="0">
              <a:solidFill>
                <a:schemeClr val="tx1"/>
              </a:solidFill>
            </a:endParaRPr>
          </a:p>
          <a:p>
            <a:pPr marL="82296" lvl="0" indent="0">
              <a:buNone/>
            </a:pPr>
            <a:r>
              <a:rPr lang="es-419" sz="1200" dirty="0">
                <a:solidFill>
                  <a:schemeClr val="tx1"/>
                </a:solidFill>
              </a:rPr>
              <a:t>3. ¿En qué botón debe hacer clic para expandir o maximizar la ventana para que ocupe todo el escritorio? </a:t>
            </a:r>
            <a:r>
              <a:rPr lang="es-419" sz="1200" b="1" dirty="0">
                <a:solidFill>
                  <a:schemeClr val="tx1"/>
                </a:solidFill>
              </a:rPr>
              <a:t>Respuesta: </a:t>
            </a:r>
            <a:r>
              <a:rPr lang="es-419" sz="1200" dirty="0">
                <a:solidFill>
                  <a:schemeClr val="tx1"/>
                </a:solidFill>
              </a:rPr>
              <a:t>Debe hacer clic en el cuadrado que se encuentra en la parte superior derecha de la ventana.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4. ¿En qué botón debe hacer clic para que la ventana vuelva a ser más pequeña? </a:t>
            </a:r>
            <a:r>
              <a:rPr lang="es-419" sz="1200" b="1" dirty="0">
                <a:solidFill>
                  <a:schemeClr val="tx1"/>
                </a:solidFill>
              </a:rPr>
              <a:t>Respuesta: </a:t>
            </a:r>
            <a:r>
              <a:rPr lang="es-419" sz="1200" dirty="0">
                <a:solidFill>
                  <a:schemeClr val="tx1"/>
                </a:solidFill>
              </a:rPr>
              <a:t>Debe hacer clic en el cuadrado doble que se encuentra en la parte superior derecha de la ventana. </a:t>
            </a:r>
          </a:p>
          <a:p>
            <a:pPr marL="82296" lvl="0" indent="0">
              <a:buNone/>
            </a:pPr>
            <a:br>
              <a:rPr lang="en-US" sz="1200" dirty="0">
                <a:solidFill>
                  <a:schemeClr val="tx1"/>
                </a:solidFill>
              </a:rPr>
            </a:br>
            <a:r>
              <a:rPr lang="es-419" sz="1200" dirty="0">
                <a:solidFill>
                  <a:schemeClr val="tx1"/>
                </a:solidFill>
              </a:rPr>
              <a:t>5. Use la función de búsqueda para ver si la computadora tiene una calculadora. ¿Tiene una? </a:t>
            </a:r>
            <a:r>
              <a:rPr lang="es-419" sz="1200" b="1" dirty="0">
                <a:solidFill>
                  <a:schemeClr val="tx1"/>
                </a:solidFill>
              </a:rPr>
              <a:t>Respuesta: </a:t>
            </a:r>
            <a:r>
              <a:rPr lang="es-419" sz="1200" dirty="0">
                <a:solidFill>
                  <a:schemeClr val="tx1"/>
                </a:solidFill>
              </a:rPr>
              <a:t>Deberá hacer una búsqueda para ver si la calculadora está disponible en esta computadora.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6. ¿Cómo puede ver todas las ventanas abiertas al mismo tiempo? </a:t>
            </a:r>
            <a:r>
              <a:rPr lang="es-419" sz="1200" b="1" dirty="0">
                <a:solidFill>
                  <a:schemeClr val="tx1"/>
                </a:solidFill>
              </a:rPr>
              <a:t>Respuesta:</a:t>
            </a:r>
            <a:r>
              <a:rPr lang="es-419" sz="1200" dirty="0">
                <a:solidFill>
                  <a:schemeClr val="tx1"/>
                </a:solidFill>
              </a:rPr>
              <a:t> Vista de tareas</a:t>
            </a:r>
          </a:p>
          <a:p>
            <a:pPr marL="82296" lvl="0" indent="0">
              <a:buNone/>
            </a:pPr>
            <a:endParaRPr lang="es-419" sz="1200" dirty="0">
              <a:solidFill>
                <a:schemeClr val="tx1"/>
              </a:solidFill>
            </a:endParaRPr>
          </a:p>
          <a:p>
            <a:pPr marL="82296" lvl="0" indent="0">
              <a:buNone/>
            </a:pPr>
            <a:r>
              <a:rPr lang="es-419" sz="1200" dirty="0">
                <a:solidFill>
                  <a:schemeClr val="tx1"/>
                </a:solidFill>
              </a:rPr>
              <a:t>7. En la barra de direcciones del explorador web, vaya a https://www.digitallearn.org/ y desplácese hasta la parte inferior de la página web.</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8. Nombre uno de los enlaces que aparecen bajo la sección Aprende más en la parte inferior de la página web. </a:t>
            </a:r>
          </a:p>
          <a:p>
            <a:pPr marL="82296" lvl="0" indent="0">
              <a:buNone/>
            </a:pPr>
            <a:r>
              <a:rPr lang="es-419" sz="1200" b="0" dirty="0">
                <a:solidFill>
                  <a:schemeClr val="tx1"/>
                </a:solidFill>
              </a:rPr>
              <a:t>LEARN MORE</a:t>
            </a:r>
          </a:p>
          <a:p>
            <a:pPr marL="82296" lvl="0" indent="0">
              <a:buNone/>
            </a:pPr>
            <a:r>
              <a:rPr lang="es-419" sz="1200" b="0" dirty="0">
                <a:solidFill>
                  <a:schemeClr val="tx1"/>
                </a:solidFill>
              </a:rPr>
              <a:t>About DigitalLearn.org</a:t>
            </a:r>
          </a:p>
          <a:p>
            <a:pPr marL="82296" lvl="0" indent="0">
              <a:buNone/>
            </a:pPr>
            <a:r>
              <a:rPr lang="es-419" sz="1200" b="0" dirty="0">
                <a:solidFill>
                  <a:schemeClr val="tx1"/>
                </a:solidFill>
              </a:rPr>
              <a:t>Get DigitalLearn for Your Library</a:t>
            </a:r>
          </a:p>
          <a:p>
            <a:pPr marL="82296" lvl="0" indent="0">
              <a:buNone/>
            </a:pPr>
            <a:r>
              <a:rPr lang="es-419" sz="1200" b="0" dirty="0">
                <a:solidFill>
                  <a:schemeClr val="tx1"/>
                </a:solidFill>
              </a:rPr>
              <a:t>Pricing &amp; Features</a:t>
            </a:r>
          </a:p>
          <a:p>
            <a:pPr marL="82296" lvl="0" indent="0">
              <a:buNone/>
            </a:pPr>
            <a:r>
              <a:rPr lang="es-419" sz="1200" b="0" dirty="0">
                <a:solidFill>
                  <a:schemeClr val="tx1"/>
                </a:solidFill>
              </a:rPr>
              <a:t>Privacy Policy | Terms</a:t>
            </a:r>
          </a:p>
          <a:p>
            <a:pPr marL="82296" lvl="0" indent="0">
              <a:buNone/>
            </a:pPr>
            <a:r>
              <a:rPr lang="es-419" sz="1200" b="0" dirty="0">
                <a:solidFill>
                  <a:schemeClr val="tx1"/>
                </a:solidFill>
              </a:rPr>
              <a:t>See Our Work In Action</a:t>
            </a:r>
          </a:p>
          <a:p>
            <a:pPr marL="82296" lvl="0" indent="0">
              <a:buNone/>
            </a:pPr>
            <a:endParaRPr lang="es-419" sz="1200" b="1" kern="1200" dirty="0">
              <a:solidFill>
                <a:schemeClr val="tx1"/>
              </a:solidFill>
              <a:effectLst/>
              <a:latin typeface="+mn-lt"/>
              <a:ea typeface="+mn-ea"/>
              <a:cs typeface="+mn-cs"/>
            </a:endParaRPr>
          </a:p>
          <a:p>
            <a:pPr marL="82296" lvl="0" indent="0">
              <a:buNone/>
            </a:pPr>
            <a:r>
              <a:rPr lang="es-419" sz="1200" b="1" kern="1200" dirty="0">
                <a:solidFill>
                  <a:schemeClr val="tx1"/>
                </a:solidFill>
                <a:effectLst/>
                <a:latin typeface="+mn-lt"/>
                <a:ea typeface="+mn-ea"/>
                <a:cs typeface="+mn-cs"/>
              </a:rPr>
              <a:t>Después de que los alumnos completen la Actividad 2: </a:t>
            </a:r>
            <a:r>
              <a:rPr lang="es-419" sz="1200" b="0" kern="1200" dirty="0">
                <a:solidFill>
                  <a:schemeClr val="tx1"/>
                </a:solidFill>
                <a:effectLst/>
                <a:latin typeface="+mn-lt"/>
                <a:ea typeface="+mn-ea"/>
                <a:cs typeface="+mn-cs"/>
              </a:rPr>
              <a:t>“</a:t>
            </a:r>
            <a:r>
              <a:rPr lang="es-419" sz="1200" kern="1200" dirty="0">
                <a:solidFill>
                  <a:schemeClr val="tx1"/>
                </a:solidFill>
                <a:effectLst/>
                <a:latin typeface="+mn-lt"/>
                <a:ea typeface="+mn-ea"/>
                <a:cs typeface="+mn-cs"/>
              </a:rPr>
              <a:t>¡Todos han hecho un excelente trabajo! En la siguiente sección, aprenderán a usar las funciones guardar y cerrar".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s-419" dirty="0"/>
          </a:p>
        </p:txBody>
      </p:sp>
    </p:spTree>
    <p:extLst>
      <p:ext uri="{BB962C8B-B14F-4D97-AF65-F5344CB8AC3E}">
        <p14:creationId xmlns:p14="http://schemas.microsoft.com/office/powerpoint/2010/main" val="39487914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"Guardar y cerrar archivos" (diapositivas 54 a 69), use PowerPoint o haga una demostración en vivo.</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De vez en cuando, mientras está trabajando en un archivo o antes de cerrarlo, tendrá que guardar su trabajo.</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Terminamos de trabajar en este documento de Excel y necesitamos guardar nuestro trabajo antes de cerrar el archivo. Este archivo ha sido guardado anteriormente y deseamos conservar el mismo nombre y la misma ubicación del archivo.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54</a:t>
            </a:fld>
            <a:endParaRPr lang="es-419" dirty="0"/>
          </a:p>
        </p:txBody>
      </p:sp>
    </p:spTree>
    <p:extLst>
      <p:ext uri="{BB962C8B-B14F-4D97-AF65-F5344CB8AC3E}">
        <p14:creationId xmlns:p14="http://schemas.microsoft.com/office/powerpoint/2010/main" val="40936257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Para guardar el archivo, haga clic en la opción "Save" (Guardar) que se encuentra en la barra de herramientas.  </a:t>
            </a:r>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s-419" dirty="0"/>
          </a:p>
        </p:txBody>
      </p:sp>
    </p:spTree>
    <p:extLst>
      <p:ext uri="{BB962C8B-B14F-4D97-AF65-F5344CB8AC3E}">
        <p14:creationId xmlns:p14="http://schemas.microsoft.com/office/powerpoint/2010/main" val="11472038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Algunas aplicaciones, incluidas Microsoft Excel y Microsoft Word, guardan el archivo sobre la marcha. Puede ver que este archivo se guardó.</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56</a:t>
            </a:fld>
            <a:endParaRPr lang="es-419" dirty="0"/>
          </a:p>
        </p:txBody>
      </p:sp>
    </p:spTree>
    <p:extLst>
      <p:ext uri="{BB962C8B-B14F-4D97-AF65-F5344CB8AC3E}">
        <p14:creationId xmlns:p14="http://schemas.microsoft.com/office/powerpoint/2010/main" val="30802093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La barra de herramientas le mostrará el estado "guardado" del documento.</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s-419" dirty="0"/>
          </a:p>
        </p:txBody>
      </p:sp>
    </p:spTree>
    <p:extLst>
      <p:ext uri="{BB962C8B-B14F-4D97-AF65-F5344CB8AC3E}">
        <p14:creationId xmlns:p14="http://schemas.microsoft.com/office/powerpoint/2010/main" val="22479027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¿Qué sucede si es la primera vez que guarda el archivo? En ese caso, haga clic en "File" (Archivo).</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s-419" dirty="0"/>
          </a:p>
        </p:txBody>
      </p:sp>
    </p:spTree>
    <p:extLst>
      <p:ext uri="{BB962C8B-B14F-4D97-AF65-F5344CB8AC3E}">
        <p14:creationId xmlns:p14="http://schemas.microsoft.com/office/powerpoint/2010/main" val="10994371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Luego, seleccione "Save As" (Guardar como).</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s-419" dirty="0"/>
          </a:p>
        </p:txBody>
      </p:sp>
    </p:spTree>
    <p:extLst>
      <p:ext uri="{BB962C8B-B14F-4D97-AF65-F5344CB8AC3E}">
        <p14:creationId xmlns:p14="http://schemas.microsoft.com/office/powerpoint/2010/main" val="1389595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"Trabajar desde el escritorio" (diapositivas 6 a 21), use PowerPoint o haga una demostración en vivo.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Este es el escritorio de Windows 10. Exploremos las diferentes secciones del escritorio de la computadora, lo que incluye la barra de tareas, el menú de inicio y más.</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Si usted está usando una computadora que tiene una versión diferente del sistema operativo Windows, el escritorio podría tener otro aspecto.</a:t>
            </a: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s-419" dirty="0"/>
          </a:p>
        </p:txBody>
      </p:sp>
    </p:spTree>
    <p:extLst>
      <p:ext uri="{BB962C8B-B14F-4D97-AF65-F5344CB8AC3E}">
        <p14:creationId xmlns:p14="http://schemas.microsoft.com/office/powerpoint/2010/main" val="42526645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Se abrirá la ventana "Save As" (Guardar como). Esto le permite seleccionar dónde guardar el archivo en su computadora.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s-419" dirty="0"/>
          </a:p>
        </p:txBody>
      </p:sp>
    </p:spTree>
    <p:extLst>
      <p:ext uri="{BB962C8B-B14F-4D97-AF65-F5344CB8AC3E}">
        <p14:creationId xmlns:p14="http://schemas.microsoft.com/office/powerpoint/2010/main" val="2565823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También le permite ingresar un nombre para el archivo.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Guardemos el archivo en el escritorio.</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s-419" dirty="0"/>
          </a:p>
        </p:txBody>
      </p:sp>
    </p:spTree>
    <p:extLst>
      <p:ext uri="{BB962C8B-B14F-4D97-AF65-F5344CB8AC3E}">
        <p14:creationId xmlns:p14="http://schemas.microsoft.com/office/powerpoint/2010/main" val="26461241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También puede usar el panel de navegación de la izquierda para elegir una ubicación diferente para su archivo. Asegúrese de elegir un lugar que pueda recordar fácilmente, como por ejemplo en el escritorio o en una carpeta claramente etiquetada. Debemos ingresar un nombre de archivo antes de hacer clic en el botón "Save" (Guardar).</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s-419" dirty="0"/>
          </a:p>
        </p:txBody>
      </p:sp>
    </p:spTree>
    <p:extLst>
      <p:ext uri="{BB962C8B-B14F-4D97-AF65-F5344CB8AC3E}">
        <p14:creationId xmlns:p14="http://schemas.microsoft.com/office/powerpoint/2010/main" val="20041471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Si desea guardar el archivo en una ubicación diferente en su computadora, haga clic en "Save a Copy" (Guardar una copia).</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63</a:t>
            </a:fld>
            <a:endParaRPr lang="es-419" dirty="0"/>
          </a:p>
        </p:txBody>
      </p:sp>
    </p:spTree>
    <p:extLst>
      <p:ext uri="{BB962C8B-B14F-4D97-AF65-F5344CB8AC3E}">
        <p14:creationId xmlns:p14="http://schemas.microsoft.com/office/powerpoint/2010/main" val="29241387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Se abre una ventana de “Save a Copy” (Guardar una copia). Esto le permite seleccionar dónde se almacenará el archivo guardado en la computadora. Queremos guardar el archivo en la carpeta "Documents" (Documentos), por lo que haremos clic en "This PC" (Esta PC).</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s-419" dirty="0"/>
          </a:p>
        </p:txBody>
      </p:sp>
    </p:spTree>
    <p:extLst>
      <p:ext uri="{BB962C8B-B14F-4D97-AF65-F5344CB8AC3E}">
        <p14:creationId xmlns:p14="http://schemas.microsoft.com/office/powerpoint/2010/main" val="3531659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Se abre la carpeta "Save As" (Guardar como). Dado que queremos guardar el archivo en la carpeta "Documents" (Documentos), hacemos clic en el ícono "Documents" (Documentos) en el menú de la izquierda. </a:t>
            </a:r>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s-419" dirty="0"/>
          </a:p>
        </p:txBody>
      </p:sp>
    </p:spTree>
    <p:extLst>
      <p:ext uri="{BB962C8B-B14F-4D97-AF65-F5344CB8AC3E}">
        <p14:creationId xmlns:p14="http://schemas.microsoft.com/office/powerpoint/2010/main" val="17865738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Como no queremos cambiar el nombre del archivo, podemos hacer clic en "Save" (Guardar).</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s-419" dirty="0"/>
          </a:p>
        </p:txBody>
      </p:sp>
    </p:spTree>
    <p:extLst>
      <p:ext uri="{BB962C8B-B14F-4D97-AF65-F5344CB8AC3E}">
        <p14:creationId xmlns:p14="http://schemas.microsoft.com/office/powerpoint/2010/main" val="11653443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El archivo ahora está guardado en la nueva carpeta.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Si usted usa una computadora pública, puede haber restricciones sobre dónde puede guardar los archivos. El uso de una USB o unidad flash es una manera común de guardar sus archivos cuando usa una computadora pública.</a:t>
            </a:r>
          </a:p>
          <a:p>
            <a:r>
              <a:rPr lang="es-419" sz="1200" kern="1200" dirty="0">
                <a:solidFill>
                  <a:schemeClr val="tx1"/>
                </a:solidFill>
                <a:effectLst/>
                <a:latin typeface="+mn-lt"/>
                <a:ea typeface="+mn-ea"/>
                <a:cs typeface="+mn-cs"/>
              </a:rPr>
              <a:t>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s-419" dirty="0"/>
          </a:p>
        </p:txBody>
      </p:sp>
    </p:spTree>
    <p:extLst>
      <p:ext uri="{BB962C8B-B14F-4D97-AF65-F5344CB8AC3E}">
        <p14:creationId xmlns:p14="http://schemas.microsoft.com/office/powerpoint/2010/main" val="24332383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Ahora que hemos guardado el archivo, podemos cerrarlo. Para hacerlo, puede hacer clic en la X de la barra de título. Excel guardará automáticamente el archivo antes de que se cierre.</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s-419" dirty="0"/>
          </a:p>
        </p:txBody>
      </p:sp>
    </p:spTree>
    <p:extLst>
      <p:ext uri="{BB962C8B-B14F-4D97-AF65-F5344CB8AC3E}">
        <p14:creationId xmlns:p14="http://schemas.microsoft.com/office/powerpoint/2010/main" val="42370070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El archivo ahora está cerrado.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3, revise las preguntas del "lugar de estacionamiento". Si no hay preguntas en el "lugar de estacionamiento", averigüe con los asistentes si tienen alguna pregunta antes de pasar a la Actividad 3.</a:t>
            </a:r>
            <a:endParaRPr lang="es-419"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s-419" dirty="0"/>
          </a:p>
        </p:txBody>
      </p:sp>
    </p:spTree>
    <p:extLst>
      <p:ext uri="{BB962C8B-B14F-4D97-AF65-F5344CB8AC3E}">
        <p14:creationId xmlns:p14="http://schemas.microsoft.com/office/powerpoint/2010/main" val="2916084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El escritorio de Windows 10 es igual que la parte superior del escritorio que usted tiene en su casa o en el trabajo, donde guarda diferentes carpetas con papeles. El escritorio también tiene otras herramientas que necesita para hacer las tareas, como una calculadora, un bolígrafo o un libro de referencia.</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Al igual que tiene carpetas y herramientas en su escritorio físico, también tiene esas herramientas y carpetas en la computadora, a las que usted puede acceder a través del escritorio.</a:t>
            </a:r>
          </a:p>
          <a:p>
            <a:r>
              <a:rPr lang="es-419"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s-419" dirty="0"/>
          </a:p>
        </p:txBody>
      </p:sp>
    </p:spTree>
    <p:extLst>
      <p:ext uri="{BB962C8B-B14F-4D97-AF65-F5344CB8AC3E}">
        <p14:creationId xmlns:p14="http://schemas.microsoft.com/office/powerpoint/2010/main" val="38317133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Dirija a los asistentes a la Actividad 3 en la página 2 de la Hoja de actividades. </a:t>
            </a:r>
            <a:r>
              <a:rPr lang="es-419" sz="1200" i="0" kern="1200" dirty="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s-419" dirty="0"/>
          </a:p>
        </p:txBody>
      </p:sp>
    </p:spTree>
    <p:extLst>
      <p:ext uri="{BB962C8B-B14F-4D97-AF65-F5344CB8AC3E}">
        <p14:creationId xmlns:p14="http://schemas.microsoft.com/office/powerpoint/2010/main" val="320173952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dirty="0"/>
              <a:t>NOTA AL INSTRUCTOR: </a:t>
            </a:r>
            <a:r>
              <a:rPr lang="es-419" i="0" dirty="0"/>
              <a:t>Use esta diapositiva para informar sobre la actividad o como guía para usted mismo si está haciendo una demostración. Para cada elemento, demuestre la respuesta.</a:t>
            </a:r>
          </a:p>
          <a:p>
            <a:pPr marL="82296" indent="0">
              <a:buNone/>
            </a:pPr>
            <a:r>
              <a:rPr lang="es-419" sz="1200" dirty="0">
                <a:solidFill>
                  <a:schemeClr val="tx1"/>
                </a:solidFill>
              </a:rPr>
              <a:t> </a:t>
            </a:r>
          </a:p>
          <a:p>
            <a:pPr marL="310896" marR="0" lvl="0" indent="-228600" algn="l" defTabSz="914400" rtl="0" eaLnBrk="1" fontAlgn="auto" latinLnBrk="0" hangingPunct="1">
              <a:lnSpc>
                <a:spcPct val="100000"/>
              </a:lnSpc>
              <a:spcBef>
                <a:spcPts val="0"/>
              </a:spcBef>
              <a:spcAft>
                <a:spcPts val="0"/>
              </a:spcAft>
              <a:buClrTx/>
              <a:buSzTx/>
              <a:buFontTx/>
              <a:buAutoNum type="arabicPeriod"/>
              <a:tabLst/>
              <a:defRPr/>
            </a:pPr>
            <a:r>
              <a:rPr lang="es-419" sz="1200" dirty="0">
                <a:solidFill>
                  <a:schemeClr val="tx1"/>
                </a:solidFill>
              </a:rPr>
              <a:t>Abra Microsoft Word.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2. Escriba "Hola mundo" en el documento.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3. Guarde el documento en el escritorio. En el cuadro "File name" (Nombre del archivo), escriba "Hola" y haga clic en "Save" (Guardar).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4. Cierre el archivo. </a:t>
            </a:r>
          </a:p>
          <a:p>
            <a:pPr marL="82296" lvl="0" indent="0">
              <a:buNone/>
            </a:pPr>
            <a:endParaRPr lang="es-419"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3: </a:t>
            </a:r>
            <a:r>
              <a:rPr lang="es-419" sz="1200" b="0" kern="1200" dirty="0">
                <a:solidFill>
                  <a:schemeClr val="tx1"/>
                </a:solidFill>
                <a:effectLst/>
                <a:latin typeface="+mn-lt"/>
                <a:ea typeface="+mn-ea"/>
                <a:cs typeface="+mn-cs"/>
              </a:rPr>
              <a:t>“</a:t>
            </a:r>
            <a:r>
              <a:rPr lang="es-419" sz="1200" kern="1200" dirty="0">
                <a:solidFill>
                  <a:schemeClr val="tx1"/>
                </a:solidFill>
                <a:effectLst/>
                <a:latin typeface="+mn-lt"/>
                <a:ea typeface="+mn-ea"/>
                <a:cs typeface="+mn-cs"/>
              </a:rPr>
              <a:t>¡Todos han hecho un excelente trabajo! En la siguiente sección, aprenderán a eliminar archivos".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s-419" dirty="0"/>
          </a:p>
        </p:txBody>
      </p:sp>
    </p:spTree>
    <p:extLst>
      <p:ext uri="{BB962C8B-B14F-4D97-AF65-F5344CB8AC3E}">
        <p14:creationId xmlns:p14="http://schemas.microsoft.com/office/powerpoint/2010/main" val="33492028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"Eliminar archivos" (diapositivas 72 a 87), use PowerPoint o haga una demostración en vivo.</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Para eliminar archivos, usarán la "Recycle Bin" (Papelera de reciclaje), que se muestra en el escritorio.</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s-419" dirty="0"/>
          </a:p>
        </p:txBody>
      </p:sp>
    </p:spTree>
    <p:extLst>
      <p:ext uri="{BB962C8B-B14F-4D97-AF65-F5344CB8AC3E}">
        <p14:creationId xmlns:p14="http://schemas.microsoft.com/office/powerpoint/2010/main" val="224027914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Hay archivos en la carpeta de Celine que queremos eliminar. ¿Cómo abrimos la carpeta?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Pida a los alumnos que digan en voz alta la respuesta. Luego, demuestre el paso.</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¡Correcto! Hacemos doble clic en la carpeta. </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s-419" dirty="0"/>
          </a:p>
        </p:txBody>
      </p:sp>
    </p:spTree>
    <p:extLst>
      <p:ext uri="{BB962C8B-B14F-4D97-AF65-F5344CB8AC3E}">
        <p14:creationId xmlns:p14="http://schemas.microsoft.com/office/powerpoint/2010/main" val="6876490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La carpeta de Celine ahora está abierta. Para eliminar un archivo, mueva el cursor al archivo que desea eliminar. En este ejemplo, eliminaremos el documento "To Do List End of the Year Party”. Haga clic y mantenga presionado el botón izquierdo del ratón para seleccionar el archivo. Luego, arrástrelo hacia la Papelera de reciclaje en el escritorio.</a:t>
            </a:r>
            <a:r>
              <a:rPr lang="es-419" dirty="0">
                <a:effectLst/>
              </a:rPr>
              <a:t> </a:t>
            </a: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s-419" dirty="0"/>
          </a:p>
        </p:txBody>
      </p:sp>
    </p:spTree>
    <p:extLst>
      <p:ext uri="{BB962C8B-B14F-4D97-AF65-F5344CB8AC3E}">
        <p14:creationId xmlns:p14="http://schemas.microsoft.com/office/powerpoint/2010/main" val="299231859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También puede eliminar un archivo haciendo clic una vez para seleccionarlo. En este ejemplo, eliminaremos la imagen de la biblioteca.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s-419" dirty="0"/>
          </a:p>
        </p:txBody>
      </p:sp>
    </p:spTree>
    <p:extLst>
      <p:ext uri="{BB962C8B-B14F-4D97-AF65-F5344CB8AC3E}">
        <p14:creationId xmlns:p14="http://schemas.microsoft.com/office/powerpoint/2010/main" val="39429735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Toque la tecla "Delete" (Suprimir) en su teclado. </a:t>
            </a:r>
            <a:r>
              <a:rPr lang="es-419" dirty="0"/>
              <a:t>La tecla "Delete" (Suprimir) puede estar en una ubicación diferente dependiendo de su teclado.</a:t>
            </a: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s-419" dirty="0"/>
          </a:p>
        </p:txBody>
      </p:sp>
    </p:spTree>
    <p:extLst>
      <p:ext uri="{BB962C8B-B14F-4D97-AF65-F5344CB8AC3E}">
        <p14:creationId xmlns:p14="http://schemas.microsoft.com/office/powerpoint/2010/main" val="34966156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Ahora que la imagen "Library" y el archivo "To Do List" se han eliminado, ya no se muestran en la carpeta de Celine.</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s-419" dirty="0"/>
          </a:p>
        </p:txBody>
      </p:sp>
    </p:spTree>
    <p:extLst>
      <p:ext uri="{BB962C8B-B14F-4D97-AF65-F5344CB8AC3E}">
        <p14:creationId xmlns:p14="http://schemas.microsoft.com/office/powerpoint/2010/main" val="338164419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Ahora los archivos están dentro de la Papelera de reciclaje. La Papelera de reciclaje es un lugar temporal de almacenamiento de los archivos que se han eliminado.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Al igual que un bote de reciclaje de su casa, el contenido permanece en la papelera hasta que usted lo saca y la vacía.</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Si mueve un archivo a la Papelera de reciclaje y luego se da cuenta de que desea conservar el archivo, aún puede recuperarlo siempre que nadie haya vaciado la Papelera de reciclaje. Para abrir la Papelera de reciclaje, haga doble clic en el ícono. </a:t>
            </a:r>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s-419" dirty="0"/>
          </a:p>
        </p:txBody>
      </p:sp>
    </p:spTree>
    <p:extLst>
      <p:ext uri="{BB962C8B-B14F-4D97-AF65-F5344CB8AC3E}">
        <p14:creationId xmlns:p14="http://schemas.microsoft.com/office/powerpoint/2010/main" val="42137763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Se abrirá la carpeta de la Papelera de reciclaje y aparecerá una lista de los archivos incluidos en la carpeta.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s-419" dirty="0"/>
          </a:p>
        </p:txBody>
      </p:sp>
    </p:spTree>
    <p:extLst>
      <p:ext uri="{BB962C8B-B14F-4D97-AF65-F5344CB8AC3E}">
        <p14:creationId xmlns:p14="http://schemas.microsoft.com/office/powerpoint/2010/main" val="1872317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La barra de tareas se encuentra en la parte inferior de la pantalla. También puede mostrar los íconos de acceso directo de las aplicaciones más utilizadas al igual que los íconos del escritorio.</a:t>
            </a:r>
            <a:r>
              <a:rPr lang="es-419" dirty="0">
                <a:effectLst/>
              </a:rPr>
              <a:t> </a:t>
            </a:r>
            <a:endParaRPr lang="es-419"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s-419" dirty="0"/>
          </a:p>
        </p:txBody>
      </p:sp>
    </p:spTree>
    <p:extLst>
      <p:ext uri="{BB962C8B-B14F-4D97-AF65-F5344CB8AC3E}">
        <p14:creationId xmlns:p14="http://schemas.microsoft.com/office/powerpoint/2010/main" val="345695860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Para conservar un archivo después de colocarlo en la Papelera de reciclaje, haga clic con el botón izquierdo en el archivo y mantenga presionado el botón del ratón mientras arrastra el archivo al escritorio u otra ubicación donde desee guardarlo.</a:t>
            </a:r>
            <a:r>
              <a:rPr lang="es-419" dirty="0">
                <a:effectLst/>
              </a:rPr>
              <a:t> </a:t>
            </a: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s-419" dirty="0"/>
          </a:p>
        </p:txBody>
      </p:sp>
    </p:spTree>
    <p:extLst>
      <p:ext uri="{BB962C8B-B14F-4D97-AF65-F5344CB8AC3E}">
        <p14:creationId xmlns:p14="http://schemas.microsoft.com/office/powerpoint/2010/main" val="179632593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En este ejemplo, el archivo se guardó en el escritorio.</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81</a:t>
            </a:fld>
            <a:endParaRPr lang="es-419" dirty="0"/>
          </a:p>
        </p:txBody>
      </p:sp>
    </p:spTree>
    <p:extLst>
      <p:ext uri="{BB962C8B-B14F-4D97-AF65-F5344CB8AC3E}">
        <p14:creationId xmlns:p14="http://schemas.microsoft.com/office/powerpoint/2010/main" val="416247071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Volvamos a colocar el archivo "To Do List" en la Papelera de reciclaje. Cuando esté seguro de que ya no necesita nada de la Papelera de reciclaje, puede vaciarla para eliminar esos archivos de forma permanente.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82</a:t>
            </a:fld>
            <a:endParaRPr lang="es-419" dirty="0"/>
          </a:p>
        </p:txBody>
      </p:sp>
    </p:spTree>
    <p:extLst>
      <p:ext uri="{BB962C8B-B14F-4D97-AF65-F5344CB8AC3E}">
        <p14:creationId xmlns:p14="http://schemas.microsoft.com/office/powerpoint/2010/main" val="208206590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Una forma de vaciar la Papelera de reciclaje es mover el cursor sobre el ícono de la Papelera de reciclaje y, luego, hacer clic con el botón derecho del ratón.</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83</a:t>
            </a:fld>
            <a:endParaRPr lang="es-419" dirty="0"/>
          </a:p>
        </p:txBody>
      </p:sp>
    </p:spTree>
    <p:extLst>
      <p:ext uri="{BB962C8B-B14F-4D97-AF65-F5344CB8AC3E}">
        <p14:creationId xmlns:p14="http://schemas.microsoft.com/office/powerpoint/2010/main" val="38116471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En el menú que aparece, deberá hacer clic en “Empty Recycle Bin” (Vaciar la papelera de reciclaje).</a:t>
            </a:r>
            <a:r>
              <a:rPr lang="es-419" dirty="0">
                <a:effectLst/>
              </a:rPr>
              <a:t> </a:t>
            </a: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84</a:t>
            </a:fld>
            <a:endParaRPr lang="es-419" dirty="0"/>
          </a:p>
        </p:txBody>
      </p:sp>
    </p:spTree>
    <p:extLst>
      <p:ext uri="{BB962C8B-B14F-4D97-AF65-F5344CB8AC3E}">
        <p14:creationId xmlns:p14="http://schemas.microsoft.com/office/powerpoint/2010/main" val="290981318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También puede vaciar la Papelera de reciclaje desde la carpeta de la Papelera de reciclaje. Para ello, haga clic en el ícono “Empty Recycle Bin” (Vaciar la papelera de reciclaje).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85</a:t>
            </a:fld>
            <a:endParaRPr lang="es-419" dirty="0"/>
          </a:p>
        </p:txBody>
      </p:sp>
    </p:spTree>
    <p:extLst>
      <p:ext uri="{BB962C8B-B14F-4D97-AF65-F5344CB8AC3E}">
        <p14:creationId xmlns:p14="http://schemas.microsoft.com/office/powerpoint/2010/main" val="368695823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Se le pide que confirme que quiere eliminar el archivo. Si quiere eliminar los archivos, haga clic en "Yes" (Sí).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¡Recuerde que una vez que haga clic en "Yes" (Sí), no podrá recuperar los archivos!</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86</a:t>
            </a:fld>
            <a:endParaRPr lang="es-419" dirty="0"/>
          </a:p>
        </p:txBody>
      </p:sp>
    </p:spTree>
    <p:extLst>
      <p:ext uri="{BB962C8B-B14F-4D97-AF65-F5344CB8AC3E}">
        <p14:creationId xmlns:p14="http://schemas.microsoft.com/office/powerpoint/2010/main" val="40835448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La Papelera de reciclaje ahora está vacía.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4, revise las preguntas del "lugar de estacionamiento". Si no hay preguntas en el "lugar de estacionamiento", averigüe con los asistentes si tienen alguna pregunta antes de pasar a la Actividad 4.</a:t>
            </a:r>
            <a:endParaRPr lang="es-419" sz="1200" b="0" i="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87</a:t>
            </a:fld>
            <a:endParaRPr lang="es-419" dirty="0"/>
          </a:p>
        </p:txBody>
      </p:sp>
    </p:spTree>
    <p:extLst>
      <p:ext uri="{BB962C8B-B14F-4D97-AF65-F5344CB8AC3E}">
        <p14:creationId xmlns:p14="http://schemas.microsoft.com/office/powerpoint/2010/main" val="236656234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Dirija a los asistentes a la Actividad 4 en la página 2 de la Hoja de actividades. </a:t>
            </a:r>
            <a:r>
              <a:rPr lang="es-419" sz="1200" i="0" kern="1200" dirty="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88</a:t>
            </a:fld>
            <a:endParaRPr lang="es-419" dirty="0"/>
          </a:p>
        </p:txBody>
      </p:sp>
    </p:spTree>
    <p:extLst>
      <p:ext uri="{BB962C8B-B14F-4D97-AF65-F5344CB8AC3E}">
        <p14:creationId xmlns:p14="http://schemas.microsoft.com/office/powerpoint/2010/main" val="27708103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dirty="0"/>
              <a:t>NOTA AL INSTRUCTOR: </a:t>
            </a:r>
            <a:r>
              <a:rPr lang="es-419" i="0" dirty="0"/>
              <a:t>Use la diapositiva para informar sobre la actividad o como guía para usted mismo si está haciendo una demostración. Para cada elemento, demuestre la respuesta.</a:t>
            </a:r>
          </a:p>
          <a:p>
            <a:pPr marL="82296" indent="0">
              <a:buNone/>
            </a:pPr>
            <a:r>
              <a:rPr lang="es-419"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1. Mueva el archivo "Hello.docx" que se encuentra en el escritorio a la Papelera de reciclaje. </a:t>
            </a:r>
            <a:br>
              <a:rPr lang="en-US" sz="1200" dirty="0">
                <a:solidFill>
                  <a:schemeClr val="tx1"/>
                </a:solidFill>
              </a:rPr>
            </a:br>
            <a:endParaRPr lang="es-419" sz="12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2. Vacíe la Papelera de reciclaje usando uno de los dos métodos que aprendimos hoy. </a:t>
            </a:r>
            <a:br>
              <a:rPr lang="en-US" sz="1200" b="0" i="1" kern="1200" dirty="0">
                <a:solidFill>
                  <a:schemeClr val="tx1"/>
                </a:solidFill>
                <a:effectLst/>
                <a:latin typeface="+mn-lt"/>
                <a:ea typeface="+mn-ea"/>
                <a:cs typeface="+mn-cs"/>
              </a:rPr>
            </a:br>
            <a:r>
              <a:rPr lang="es-419" sz="1200" b="1" i="0" kern="1200" dirty="0">
                <a:solidFill>
                  <a:schemeClr val="tx1"/>
                </a:solidFill>
                <a:effectLst/>
                <a:latin typeface="+mn-lt"/>
                <a:ea typeface="+mn-ea"/>
                <a:cs typeface="+mn-cs"/>
              </a:rPr>
              <a:t>Respuesta: </a:t>
            </a:r>
            <a:r>
              <a:rPr lang="es-419" sz="1200" b="0" i="0" kern="1200" dirty="0">
                <a:solidFill>
                  <a:schemeClr val="tx1"/>
                </a:solidFill>
                <a:effectLst/>
                <a:latin typeface="+mn-lt"/>
                <a:ea typeface="+mn-ea"/>
                <a:cs typeface="+mn-cs"/>
              </a:rPr>
              <a:t>Hacer clic con el botón derecho en la Papelera de reciclaje o abrir la Papelera y hacer clic en “Empty recycle bin” (Vaciar la papelera de reciclaje).</a:t>
            </a:r>
            <a:endParaRPr lang="es-419"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4: </a:t>
            </a:r>
            <a:r>
              <a:rPr lang="es-419" sz="1200" b="0" kern="1200" dirty="0">
                <a:solidFill>
                  <a:schemeClr val="tx1"/>
                </a:solidFill>
                <a:effectLst/>
                <a:latin typeface="+mn-lt"/>
                <a:ea typeface="+mn-ea"/>
                <a:cs typeface="+mn-cs"/>
              </a:rPr>
              <a:t>“</a:t>
            </a:r>
            <a:r>
              <a:rPr lang="es-419" sz="1200" kern="1200" dirty="0">
                <a:solidFill>
                  <a:schemeClr val="tx1"/>
                </a:solidFill>
                <a:effectLst/>
                <a:latin typeface="+mn-lt"/>
                <a:ea typeface="+mn-ea"/>
                <a:cs typeface="+mn-cs"/>
              </a:rPr>
              <a:t>¡Todos han hecho un excelente trabajo! En la siguiente sección, aprenderán consejos para usar una PC".</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89</a:t>
            </a:fld>
            <a:endParaRPr lang="es-419" dirty="0"/>
          </a:p>
        </p:txBody>
      </p:sp>
    </p:spTree>
    <p:extLst>
      <p:ext uri="{BB962C8B-B14F-4D97-AF65-F5344CB8AC3E}">
        <p14:creationId xmlns:p14="http://schemas.microsoft.com/office/powerpoint/2010/main" val="1436068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La </a:t>
            </a:r>
            <a:r>
              <a:rPr lang="es-419" sz="1200" b="0" kern="1200" dirty="0">
                <a:solidFill>
                  <a:schemeClr val="tx1"/>
                </a:solidFill>
                <a:effectLst/>
                <a:latin typeface="+mn-lt"/>
                <a:ea typeface="+mn-ea"/>
                <a:cs typeface="+mn-cs"/>
              </a:rPr>
              <a:t>barra de tareas</a:t>
            </a:r>
            <a:r>
              <a:rPr lang="es-419" sz="1200" kern="1200" dirty="0">
                <a:solidFill>
                  <a:schemeClr val="tx1"/>
                </a:solidFill>
                <a:effectLst/>
                <a:latin typeface="+mn-lt"/>
                <a:ea typeface="+mn-ea"/>
                <a:cs typeface="+mn-cs"/>
              </a:rPr>
              <a:t> también muestra el ícono de cualquier tarea o programa que esté abierto. Puede utilizar estos botones en la barra de tareas para cambiar entre las distintas ventanas que tiene abiertas.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La información como la fecha, la hora y el control de volumen también se encuentra en la orilla derecha de la barra de tareas.</a:t>
            </a:r>
            <a:br>
              <a:rPr lang="en-US" sz="1200" kern="1200" dirty="0">
                <a:solidFill>
                  <a:schemeClr val="tx1"/>
                </a:solidFill>
                <a:effectLst/>
                <a:latin typeface="+mn-lt"/>
                <a:ea typeface="+mn-ea"/>
                <a:cs typeface="+mn-cs"/>
              </a:rPr>
            </a:br>
            <a:endParaRPr lang="es-419"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s-419" dirty="0"/>
          </a:p>
        </p:txBody>
      </p:sp>
    </p:spTree>
    <p:extLst>
      <p:ext uri="{BB962C8B-B14F-4D97-AF65-F5344CB8AC3E}">
        <p14:creationId xmlns:p14="http://schemas.microsoft.com/office/powerpoint/2010/main" val="416397562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Recordatorio: </a:t>
            </a: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El escritorio y la barra de herramientas son útiles para acceder a las aplicaciones y los documentos comunes.</a:t>
            </a: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La vista de tareas le permite ver todas las ventanas abiertas al mismo tiempo.</a:t>
            </a: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Las carpetas le ayudan a organizar los archivos. </a:t>
            </a: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El cuadro de búsqueda le permite localizar rápidamente las carpetas y los documentos.</a:t>
            </a: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Puede restaurar documentos desde la Papelera de reciclaje, siempre que nadie la haya vaciado.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NOTA AL INSTRUCTOR: Antes de pasar a la Actividad 5, revise las preguntas del “lugar de estacionamiento”. Si no hay preguntas en el "lugar de estacionamiento", averigüe con los asistentes si tienen alguna pregunta antes de pasar a la Actividad 5.</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90</a:t>
            </a:fld>
            <a:endParaRPr lang="es-419" dirty="0"/>
          </a:p>
        </p:txBody>
      </p:sp>
    </p:spTree>
    <p:extLst>
      <p:ext uri="{BB962C8B-B14F-4D97-AF65-F5344CB8AC3E}">
        <p14:creationId xmlns:p14="http://schemas.microsoft.com/office/powerpoint/2010/main" val="145770087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s-419" sz="1200" kern="1200" dirty="0">
                <a:solidFill>
                  <a:schemeClr val="tx1"/>
                </a:solidFill>
                <a:effectLst/>
                <a:latin typeface="+mn-lt"/>
                <a:ea typeface="+mn-ea"/>
                <a:cs typeface="+mn-cs"/>
              </a:rPr>
              <a:t>Practiquemos lo que ha aprendido. </a:t>
            </a: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También puede: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Iniciar la sección de práctica en línea haciendo clic en el enlace "Abrir usando un módulo de práctica de PC" en la diapositiva</a:t>
            </a:r>
            <a:br>
              <a:rPr lang="en-US" i="0" dirty="0"/>
            </a:br>
            <a:r>
              <a:rPr lang="es-419" dirty="0"/>
              <a:t>O </a:t>
            </a:r>
            <a:r>
              <a:rPr lang="es-419" b="0" dirty="0"/>
              <a:t>preguntar a los alumnos si preferirían una demostración para seguir estas instrucciones, que también se enumeran en la Hoja de actividades del alumno (páginas 2 y 3).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En la barra de direcciones del explorador web, ingrese </a:t>
            </a:r>
            <a:r>
              <a:rPr lang="es-419" sz="1200" u="sng" kern="1200" dirty="0">
                <a:solidFill>
                  <a:schemeClr val="tx1"/>
                </a:solidFill>
                <a:effectLst/>
                <a:latin typeface="+mn-lt"/>
                <a:ea typeface="+mn-ea"/>
                <a:cs typeface="+mn-cs"/>
              </a:rPr>
              <a:t>https://www.digitallearn.org/ </a:t>
            </a:r>
            <a:r>
              <a:rPr lang="es-419" sz="1200" kern="1200" dirty="0">
                <a:solidFill>
                  <a:schemeClr val="tx1"/>
                </a:solidFill>
                <a:effectLst/>
                <a:latin typeface="+mn-lt"/>
                <a:ea typeface="+mn-ea"/>
                <a:cs typeface="+mn-cs"/>
              </a:rPr>
              <a:t>&gt; Haga clic en “Uso de una computadora PC (Windows 10)” &gt; Haga clic en la lección “Práctica”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Use las siguientes cuatro diapositivas para revisar lo que los estudiantes han aprendido en esta sección.</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r>
              <a:rPr lang="es-419" sz="1200" i="0" kern="1200" dirty="0">
                <a:solidFill>
                  <a:schemeClr val="tx1"/>
                </a:solidFill>
                <a:effectLst/>
                <a:latin typeface="+mn-lt"/>
                <a:ea typeface="+mn-ea"/>
                <a:cs typeface="+mn-cs"/>
              </a:rPr>
              <a:t>Los alumnos deben seguirlo a medida que aborda cada pregunta. Haga que participen pidiéndoles que digan las respuestas en alta voz. Luego, confirme la respuesta correcta.</a:t>
            </a:r>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91</a:t>
            </a:fld>
            <a:endParaRPr lang="es-419" dirty="0"/>
          </a:p>
        </p:txBody>
      </p:sp>
    </p:spTree>
    <p:extLst>
      <p:ext uri="{BB962C8B-B14F-4D97-AF65-F5344CB8AC3E}">
        <p14:creationId xmlns:p14="http://schemas.microsoft.com/office/powerpoint/2010/main" val="36506839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el resto de esta sección (diapositivas 92 a 96), use PowerPoint o haga una demostración en vivo. </a:t>
            </a:r>
            <a:endParaRPr lang="es-419" sz="1200" b="0" i="0" kern="1200" dirty="0">
              <a:solidFill>
                <a:schemeClr val="tx1"/>
              </a:solidFill>
              <a:effectLst/>
              <a:latin typeface="+mn-lt"/>
              <a:ea typeface="+mn-ea"/>
              <a:cs typeface="+mn-cs"/>
            </a:endParaRPr>
          </a:p>
          <a:p>
            <a:pPr marL="82296" indent="0" algn="l">
              <a:buNone/>
            </a:pPr>
            <a:endParaRPr lang="es-419" sz="1200" b="1" kern="1200" dirty="0">
              <a:solidFill>
                <a:schemeClr val="tx1"/>
              </a:solidFill>
              <a:effectLst/>
              <a:latin typeface="+mn-lt"/>
              <a:ea typeface="+mn-ea"/>
              <a:cs typeface="+mn-cs"/>
            </a:endParaRPr>
          </a:p>
          <a:p>
            <a:pPr marL="82296" indent="0" algn="l">
              <a:buNone/>
            </a:pPr>
            <a:r>
              <a:rPr lang="es-419" sz="1200" b="0" dirty="0">
                <a:solidFill>
                  <a:schemeClr val="bg1"/>
                </a:solidFill>
              </a:rPr>
              <a:t>Si desea abrir una aplicación en el escritorio, ¿qué debe hacer?</a:t>
            </a:r>
            <a:r>
              <a:rPr lang="es-419" sz="1200" b="1" dirty="0">
                <a:solidFill>
                  <a:schemeClr val="bg1"/>
                </a:solidFill>
              </a:rPr>
              <a:t> </a:t>
            </a:r>
            <a:endParaRPr lang="es-419" b="1" dirty="0">
              <a:solidFill>
                <a:schemeClr val="bg1"/>
              </a:solidFill>
            </a:endParaRP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D</a:t>
            </a:r>
            <a:r>
              <a:rPr lang="es-419" dirty="0"/>
              <a:t>ebe hacer doble clic en el ícono del escritorio. </a:t>
            </a:r>
            <a:endParaRPr lang="es-419" sz="1200" b="0" kern="1200" dirty="0">
              <a:solidFill>
                <a:schemeClr val="tx1"/>
              </a:solidFill>
              <a:effectLst/>
              <a:latin typeface="+mn-lt"/>
              <a:ea typeface="+mn-ea"/>
              <a:cs typeface="+mn-cs"/>
            </a:endParaRP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92</a:t>
            </a:fld>
            <a:endParaRPr lang="es-419" dirty="0"/>
          </a:p>
        </p:txBody>
      </p:sp>
    </p:spTree>
    <p:extLst>
      <p:ext uri="{BB962C8B-B14F-4D97-AF65-F5344CB8AC3E}">
        <p14:creationId xmlns:p14="http://schemas.microsoft.com/office/powerpoint/2010/main" val="38392243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b="0" kern="1200" dirty="0">
                <a:solidFill>
                  <a:schemeClr val="tx1"/>
                </a:solidFill>
                <a:effectLst/>
                <a:latin typeface="+mn-lt"/>
                <a:ea typeface="+mn-ea"/>
                <a:cs typeface="+mn-cs"/>
              </a:rPr>
              <a:t>Si desea minimizar la ventana que está actualmente abierta en su pantalla, ¿en qué ícono debería hacer clic? </a:t>
            </a:r>
          </a:p>
          <a:p>
            <a:pPr lvl="0"/>
            <a:endParaRPr lang="es-419" sz="1200" b="1" kern="1200" dirty="0">
              <a:solidFill>
                <a:schemeClr val="tx1"/>
              </a:solidFill>
              <a:effectLst/>
              <a:latin typeface="+mn-lt"/>
              <a:ea typeface="+mn-ea"/>
              <a:cs typeface="+mn-cs"/>
            </a:endParaRPr>
          </a:p>
          <a:p>
            <a:pPr lvl="0"/>
            <a:r>
              <a:rPr lang="es-419" sz="1200" b="1" kern="1200" dirty="0">
                <a:solidFill>
                  <a:srgbClr val="FF0000"/>
                </a:solidFill>
                <a:effectLst/>
                <a:latin typeface="+mn-lt"/>
                <a:ea typeface="+mn-ea"/>
                <a:cs typeface="+mn-cs"/>
              </a:rPr>
              <a:t>Respuesta: </a:t>
            </a:r>
            <a:r>
              <a:rPr lang="es-419" sz="1200" b="0" kern="1200" dirty="0">
                <a:solidFill>
                  <a:srgbClr val="FF0000"/>
                </a:solidFill>
                <a:effectLst/>
                <a:latin typeface="+mn-lt"/>
                <a:ea typeface="+mn-ea"/>
                <a:cs typeface="+mn-cs"/>
              </a:rPr>
              <a:t>En el ícono que parece una línea que se encuentra en la parte superior derecha de la ventana. </a:t>
            </a:r>
          </a:p>
          <a:p>
            <a:pPr lvl="0"/>
            <a:endParaRPr lang="es-419" sz="1200" b="0" i="0" kern="1200" dirty="0">
              <a:solidFill>
                <a:srgbClr val="FF0000"/>
              </a:solidFill>
              <a:effectLst/>
              <a:latin typeface="+mn-lt"/>
              <a:ea typeface="+mn-ea"/>
              <a:cs typeface="+mn-cs"/>
            </a:endParaRPr>
          </a:p>
          <a:p>
            <a:pPr lvl="0"/>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rgbClr val="FF0000"/>
                </a:solidFill>
                <a:effectLst/>
                <a:latin typeface="+mn-lt"/>
                <a:ea typeface="+mn-ea"/>
                <a:cs typeface="+mn-cs"/>
              </a:rPr>
              <a:t> Señale el ícono.</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93</a:t>
            </a:fld>
            <a:endParaRPr lang="es-419" dirty="0"/>
          </a:p>
        </p:txBody>
      </p:sp>
    </p:spTree>
    <p:extLst>
      <p:ext uri="{BB962C8B-B14F-4D97-AF65-F5344CB8AC3E}">
        <p14:creationId xmlns:p14="http://schemas.microsoft.com/office/powerpoint/2010/main" val="407667201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b="0" kern="1200" dirty="0">
                <a:solidFill>
                  <a:schemeClr val="tx1"/>
                </a:solidFill>
                <a:effectLst/>
                <a:latin typeface="+mn-lt"/>
                <a:ea typeface="+mn-ea"/>
                <a:cs typeface="+mn-cs"/>
              </a:rPr>
              <a:t>Si desea cerrar la ventana, ¿en qué ícono debería hacer clic? </a:t>
            </a:r>
          </a:p>
          <a:p>
            <a:pPr lvl="0"/>
            <a:endParaRPr lang="es-419" sz="1200" b="1" kern="1200" dirty="0">
              <a:solidFill>
                <a:schemeClr val="tx1"/>
              </a:solidFill>
              <a:effectLst/>
              <a:latin typeface="+mn-lt"/>
              <a:ea typeface="+mn-ea"/>
              <a:cs typeface="+mn-cs"/>
            </a:endParaRPr>
          </a:p>
          <a:p>
            <a:pPr lvl="0"/>
            <a:r>
              <a:rPr lang="es-419" sz="1200" b="1" kern="1200" dirty="0">
                <a:solidFill>
                  <a:srgbClr val="FF0000"/>
                </a:solidFill>
                <a:effectLst/>
                <a:latin typeface="+mn-lt"/>
                <a:ea typeface="+mn-ea"/>
                <a:cs typeface="+mn-cs"/>
              </a:rPr>
              <a:t>Respuesta: </a:t>
            </a:r>
            <a:r>
              <a:rPr lang="es-419" sz="1200" b="0" kern="1200" dirty="0">
                <a:solidFill>
                  <a:srgbClr val="FF0000"/>
                </a:solidFill>
                <a:effectLst/>
                <a:latin typeface="+mn-lt"/>
                <a:ea typeface="+mn-ea"/>
                <a:cs typeface="+mn-cs"/>
              </a:rPr>
              <a:t>En el ícono que parece una X que se encuentra en la parte superior derecha de la ventana. </a:t>
            </a:r>
          </a:p>
          <a:p>
            <a:pPr lvl="0"/>
            <a:endParaRPr lang="es-419" sz="1200" i="0" kern="1200" dirty="0">
              <a:solidFill>
                <a:schemeClr val="tx1"/>
              </a:solidFill>
              <a:effectLst/>
              <a:latin typeface="+mn-lt"/>
              <a:ea typeface="+mn-ea"/>
              <a:cs typeface="+mn-cs"/>
            </a:endParaRPr>
          </a:p>
          <a:p>
            <a:pPr lvl="0"/>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rgbClr val="FF0000"/>
                </a:solidFill>
                <a:effectLst/>
                <a:latin typeface="+mn-lt"/>
                <a:ea typeface="+mn-ea"/>
                <a:cs typeface="+mn-cs"/>
              </a:rPr>
              <a:t> Señale el ícono.</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94</a:t>
            </a:fld>
            <a:endParaRPr lang="es-419" dirty="0"/>
          </a:p>
        </p:txBody>
      </p:sp>
    </p:spTree>
    <p:extLst>
      <p:ext uri="{BB962C8B-B14F-4D97-AF65-F5344CB8AC3E}">
        <p14:creationId xmlns:p14="http://schemas.microsoft.com/office/powerpoint/2010/main" val="15749427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b="0" kern="1200" dirty="0">
                <a:solidFill>
                  <a:schemeClr val="tx1"/>
                </a:solidFill>
                <a:effectLst/>
                <a:latin typeface="+mn-lt"/>
                <a:ea typeface="+mn-ea"/>
                <a:cs typeface="+mn-cs"/>
              </a:rPr>
              <a:t>Si desea guardar un documento, ¿en qué ícono debería hacer clic? </a:t>
            </a:r>
          </a:p>
          <a:p>
            <a:pPr lvl="0"/>
            <a:endParaRPr lang="es-419" sz="1200" b="1" kern="1200" dirty="0">
              <a:solidFill>
                <a:schemeClr val="tx1"/>
              </a:solidFill>
              <a:effectLst/>
              <a:latin typeface="+mn-lt"/>
              <a:ea typeface="+mn-ea"/>
              <a:cs typeface="+mn-cs"/>
            </a:endParaRPr>
          </a:p>
          <a:p>
            <a:pPr lvl="0"/>
            <a:r>
              <a:rPr lang="es-419" sz="1200" b="1" kern="1200" dirty="0">
                <a:solidFill>
                  <a:srgbClr val="FF0000"/>
                </a:solidFill>
                <a:effectLst/>
                <a:latin typeface="+mn-lt"/>
                <a:ea typeface="+mn-ea"/>
                <a:cs typeface="+mn-cs"/>
              </a:rPr>
              <a:t>Respuesta: </a:t>
            </a:r>
            <a:r>
              <a:rPr lang="es-419" sz="1200" b="0" kern="1200" dirty="0">
                <a:solidFill>
                  <a:srgbClr val="FF0000"/>
                </a:solidFill>
                <a:effectLst/>
                <a:latin typeface="+mn-lt"/>
                <a:ea typeface="+mn-ea"/>
                <a:cs typeface="+mn-cs"/>
              </a:rPr>
              <a:t>Puede hacer clic en el menú "File" (Archivo) o en el ícono "Save" (Guardar).</a:t>
            </a:r>
          </a:p>
          <a:p>
            <a:pPr lvl="0"/>
            <a:endParaRPr lang="es-419" sz="1200" b="0" kern="1200" dirty="0">
              <a:solidFill>
                <a:srgbClr val="FF0000"/>
              </a:solidFill>
              <a:effectLst/>
              <a:latin typeface="+mn-lt"/>
              <a:ea typeface="+mn-ea"/>
              <a:cs typeface="+mn-cs"/>
            </a:endParaRPr>
          </a:p>
          <a:p>
            <a:pPr lvl="0"/>
            <a:r>
              <a:rPr lang="es-419" sz="1200" i="1" kern="1200" dirty="0">
                <a:solidFill>
                  <a:schemeClr val="tx1"/>
                </a:solidFill>
                <a:effectLst/>
                <a:latin typeface="+mn-lt"/>
                <a:ea typeface="+mn-ea"/>
                <a:cs typeface="+mn-cs"/>
              </a:rPr>
              <a:t>NOTA AL INSTRUCTOR: </a:t>
            </a:r>
            <a:r>
              <a:rPr lang="es-419" sz="1200" b="0" i="1" kern="1200" dirty="0">
                <a:solidFill>
                  <a:schemeClr val="tx1"/>
                </a:solidFill>
                <a:effectLst/>
                <a:latin typeface="+mn-lt"/>
                <a:ea typeface="+mn-ea"/>
                <a:cs typeface="+mn-cs"/>
              </a:rPr>
              <a:t>: </a:t>
            </a:r>
            <a:r>
              <a:rPr lang="es-419" sz="1200" b="0" i="0" kern="1200" dirty="0">
                <a:solidFill>
                  <a:srgbClr val="FF0000"/>
                </a:solidFill>
                <a:effectLst/>
                <a:latin typeface="+mn-lt"/>
                <a:ea typeface="+mn-ea"/>
                <a:cs typeface="+mn-cs"/>
              </a:rPr>
              <a:t>Señale el menú "File" (Archivo) y el ícono "Save" (Guardar).</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95</a:t>
            </a:fld>
            <a:endParaRPr lang="es-419" dirty="0"/>
          </a:p>
        </p:txBody>
      </p:sp>
    </p:spTree>
    <p:extLst>
      <p:ext uri="{BB962C8B-B14F-4D97-AF65-F5344CB8AC3E}">
        <p14:creationId xmlns:p14="http://schemas.microsoft.com/office/powerpoint/2010/main" val="339221429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b="0" kern="1200" dirty="0">
                <a:solidFill>
                  <a:schemeClr val="tx1"/>
                </a:solidFill>
                <a:effectLst/>
                <a:latin typeface="+mn-lt"/>
                <a:ea typeface="+mn-ea"/>
                <a:cs typeface="+mn-cs"/>
              </a:rPr>
              <a:t>Si eliminó accidentalmente un archivo, ¿dónde puede encontrarlo y recuperarlo? </a:t>
            </a:r>
          </a:p>
          <a:p>
            <a:pPr lvl="0"/>
            <a:endParaRPr lang="es-419" sz="1200" b="1" kern="1200" dirty="0">
              <a:solidFill>
                <a:schemeClr val="tx1"/>
              </a:solidFill>
              <a:effectLst/>
              <a:latin typeface="+mn-lt"/>
              <a:ea typeface="+mn-ea"/>
              <a:cs typeface="+mn-cs"/>
            </a:endParaRPr>
          </a:p>
          <a:p>
            <a:pPr lvl="0"/>
            <a:r>
              <a:rPr lang="es-419" sz="1200" b="1" kern="1200" dirty="0">
                <a:solidFill>
                  <a:srgbClr val="FF0000"/>
                </a:solidFill>
                <a:effectLst/>
                <a:latin typeface="+mn-lt"/>
                <a:ea typeface="+mn-ea"/>
                <a:cs typeface="+mn-cs"/>
              </a:rPr>
              <a:t>Respuesta: </a:t>
            </a:r>
            <a:r>
              <a:rPr lang="es-419" sz="1200" b="0" kern="1200" dirty="0">
                <a:solidFill>
                  <a:srgbClr val="FF0000"/>
                </a:solidFill>
                <a:effectLst/>
                <a:latin typeface="+mn-lt"/>
                <a:ea typeface="+mn-ea"/>
                <a:cs typeface="+mn-cs"/>
              </a:rPr>
              <a:t>Debería hacer clic en el ícono de la Papelera de reciclaje.</a:t>
            </a:r>
          </a:p>
          <a:p>
            <a:pPr lvl="0"/>
            <a:endParaRPr lang="es-419" sz="1200" b="0" kern="1200" dirty="0">
              <a:solidFill>
                <a:srgbClr val="FF0000"/>
              </a:solidFill>
              <a:effectLst/>
              <a:latin typeface="+mn-lt"/>
              <a:ea typeface="+mn-ea"/>
              <a:cs typeface="+mn-cs"/>
            </a:endParaRPr>
          </a:p>
          <a:p>
            <a:pPr lvl="0"/>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rgbClr val="FF0000"/>
                </a:solidFill>
                <a:effectLst/>
                <a:latin typeface="+mn-lt"/>
                <a:ea typeface="+mn-ea"/>
                <a:cs typeface="+mn-cs"/>
              </a:rPr>
              <a:t>Señale el ícono de la </a:t>
            </a:r>
            <a:r>
              <a:rPr lang="es-419" sz="1200" b="0" kern="1200" dirty="0">
                <a:solidFill>
                  <a:srgbClr val="FF0000"/>
                </a:solidFill>
                <a:effectLst/>
                <a:latin typeface="+mn-lt"/>
                <a:ea typeface="+mn-ea"/>
                <a:cs typeface="+mn-cs"/>
              </a:rPr>
              <a:t>Papelera de reciclaje</a:t>
            </a:r>
            <a:r>
              <a:rPr lang="es-419" sz="1200" b="0" i="0" kern="1200" dirty="0">
                <a:solidFill>
                  <a:srgbClr val="FF0000"/>
                </a:solidFill>
                <a:effectLst/>
                <a:latin typeface="+mn-lt"/>
                <a:ea typeface="+mn-ea"/>
                <a:cs typeface="+mn-cs"/>
              </a:rPr>
              <a:t>.</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96</a:t>
            </a:fld>
            <a:endParaRPr lang="es-419" dirty="0"/>
          </a:p>
        </p:txBody>
      </p:sp>
    </p:spTree>
    <p:extLst>
      <p:ext uri="{BB962C8B-B14F-4D97-AF65-F5344CB8AC3E}">
        <p14:creationId xmlns:p14="http://schemas.microsoft.com/office/powerpoint/2010/main" val="34227847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solidFill>
                  <a:schemeClr val="tx1"/>
                </a:solidFill>
              </a:rPr>
              <a:t>¡Felicitaciones, alumnos! Hoy han aprendido lo siguiente: </a:t>
            </a:r>
            <a:endParaRPr lang="es-419" sz="1200" kern="1200" dirty="0">
              <a:solidFill>
                <a:schemeClr val="tx1"/>
              </a:solidFill>
              <a:effectLst/>
              <a:latin typeface="+mn-lt"/>
              <a:ea typeface="+mn-ea"/>
              <a:cs typeface="+mn-cs"/>
            </a:endParaRPr>
          </a:p>
          <a:p>
            <a:endParaRPr lang="es-419" dirty="0"/>
          </a:p>
          <a:p>
            <a:pPr marL="171450" indent="-171450">
              <a:buFont typeface="Arial" panose="020B0604020202020204" pitchFamily="34" charset="0"/>
              <a:buChar char="•"/>
            </a:pPr>
            <a:r>
              <a:rPr lang="es-419" dirty="0"/>
              <a:t>Qué es un sistema operativo</a:t>
            </a:r>
          </a:p>
          <a:p>
            <a:pPr marL="171450" indent="-171450">
              <a:buFont typeface="Arial" panose="020B0604020202020204" pitchFamily="34" charset="0"/>
              <a:buChar char="•"/>
            </a:pPr>
            <a:r>
              <a:rPr lang="es-419" dirty="0"/>
              <a:t>Las habilidades que necesitan para usar el sistema operativo Windows 10, que incluyen:</a:t>
            </a:r>
          </a:p>
          <a:p>
            <a:pPr marL="628650" lvl="1" indent="-171450">
              <a:buFont typeface="Arial" panose="020B0604020202020204" pitchFamily="34" charset="0"/>
              <a:buChar char="•"/>
            </a:pPr>
            <a:r>
              <a:rPr lang="es-419" dirty="0"/>
              <a:t>Buscar y navegar por el escritorio</a:t>
            </a:r>
          </a:p>
          <a:p>
            <a:pPr marL="628650" lvl="1" indent="-171450">
              <a:buFont typeface="Arial" panose="020B0604020202020204" pitchFamily="34" charset="0"/>
              <a:buChar char="•"/>
            </a:pPr>
            <a:r>
              <a:rPr lang="es-419" dirty="0"/>
              <a:t>Buscar y organizar archivos y carpetas</a:t>
            </a:r>
          </a:p>
          <a:p>
            <a:pPr marL="628650" lvl="1" indent="-171450">
              <a:buFont typeface="Arial" panose="020B0604020202020204" pitchFamily="34" charset="0"/>
              <a:buChar char="•"/>
            </a:pPr>
            <a:r>
              <a:rPr lang="es-419" dirty="0"/>
              <a:t>Administrar las ventanas de una aplicación</a:t>
            </a:r>
          </a:p>
          <a:p>
            <a:pPr marL="628650" lvl="1" indent="-171450">
              <a:buFont typeface="Arial" panose="020B0604020202020204" pitchFamily="34" charset="0"/>
              <a:buChar char="•"/>
            </a:pPr>
            <a:r>
              <a:rPr lang="es-419" dirty="0"/>
              <a:t>Guardar y cerrar archivos</a:t>
            </a:r>
          </a:p>
          <a:p>
            <a:pPr marL="628650" lvl="1" indent="-171450">
              <a:buFont typeface="Arial" panose="020B0604020202020204" pitchFamily="34" charset="0"/>
              <a:buChar char="•"/>
            </a:pPr>
            <a:r>
              <a:rPr lang="es-419" dirty="0"/>
              <a:t>Eliminar archivos</a:t>
            </a:r>
          </a:p>
          <a:p>
            <a:pPr marL="171450" lvl="0" indent="-171450">
              <a:buFont typeface="Arial" panose="020B0604020202020204" pitchFamily="34" charset="0"/>
              <a:buChar char="•"/>
            </a:pPr>
            <a:r>
              <a:rPr lang="es-419" dirty="0"/>
              <a:t>Consejos para usar Windows 10</a:t>
            </a:r>
          </a:p>
          <a:p>
            <a:endParaRPr lang="es-419" dirty="0"/>
          </a:p>
          <a:p>
            <a:r>
              <a:rPr lang="es-419" sz="1200" i="1" kern="1200" dirty="0">
                <a:solidFill>
                  <a:schemeClr val="tx1"/>
                </a:solidFill>
                <a:effectLst/>
                <a:latin typeface="+mn-lt"/>
                <a:ea typeface="+mn-ea"/>
                <a:cs typeface="+mn-cs"/>
              </a:rPr>
              <a:t>NOTA AL INSTRUCTOR: </a:t>
            </a:r>
            <a:r>
              <a:rPr lang="es-419" i="0" dirty="0"/>
              <a:t>Proporcione a cada alumno un Certificado de finalización.</a:t>
            </a:r>
          </a:p>
        </p:txBody>
      </p:sp>
      <p:sp>
        <p:nvSpPr>
          <p:cNvPr id="4" name="Slide Number Placeholder 3"/>
          <p:cNvSpPr>
            <a:spLocks noGrp="1"/>
          </p:cNvSpPr>
          <p:nvPr>
            <p:ph type="sldNum" sz="quarter" idx="5"/>
          </p:nvPr>
        </p:nvSpPr>
        <p:spPr/>
        <p:txBody>
          <a:bodyPr/>
          <a:lstStyle/>
          <a:p>
            <a:fld id="{0A1A2D79-0A70-4F98-91B6-5265C658D6AD}" type="slidenum">
              <a:rPr lang="en-US" smtClean="0"/>
              <a:t>97</a:t>
            </a:fld>
            <a:endParaRPr lang="es-419" dirty="0"/>
          </a:p>
        </p:txBody>
      </p:sp>
    </p:spTree>
    <p:extLst>
      <p:ext uri="{BB962C8B-B14F-4D97-AF65-F5344CB8AC3E}">
        <p14:creationId xmlns:p14="http://schemas.microsoft.com/office/powerpoint/2010/main" val="233050330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Dirija a los alumnos a cursos adicionales que están disponibles. Dirija la atención de los alumnos a la dirección del sitio web que aparece en la diapositiva.</a:t>
            </a:r>
          </a:p>
          <a:p>
            <a:pPr marL="0" lvl="0" indent="0">
              <a:buFont typeface="Arial" panose="020B0604020202020204" pitchFamily="34" charset="0"/>
              <a:buNone/>
            </a:pPr>
            <a:endParaRPr lang="es-419" sz="1200" i="1"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98</a:t>
            </a:fld>
            <a:endParaRPr lang="es-419" dirty="0"/>
          </a:p>
        </p:txBody>
      </p:sp>
    </p:spTree>
    <p:extLst>
      <p:ext uri="{BB962C8B-B14F-4D97-AF65-F5344CB8AC3E}">
        <p14:creationId xmlns:p14="http://schemas.microsoft.com/office/powerpoint/2010/main" val="321876504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0" kern="1200" dirty="0">
                <a:solidFill>
                  <a:schemeClr val="tx1"/>
                </a:solidFill>
                <a:effectLst/>
                <a:latin typeface="+mn-lt"/>
                <a:ea typeface="+mn-ea"/>
                <a:cs typeface="+mn-cs"/>
              </a:rPr>
              <a:t>Gracias nuevamente a AT&amp;T y PLA por este taller. ¡Agradecemos a todos nuestros participantes por venir y les animamos a que sigan aprendiendo!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99</a:t>
            </a:fld>
            <a:endParaRPr lang="es-419" dirty="0"/>
          </a:p>
        </p:txBody>
      </p:sp>
    </p:spTree>
    <p:extLst>
      <p:ext uri="{BB962C8B-B14F-4D97-AF65-F5344CB8AC3E}">
        <p14:creationId xmlns:p14="http://schemas.microsoft.com/office/powerpoint/2010/main" val="3362037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7/17/22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7/17/22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7/17/22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7/17/22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7/17/22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7/17/22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7/17/22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7/17/22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7/17/22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7/17/22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7/17/22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7/17/22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3.svg"/><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7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43.svg"/><Relationship Id="rId4" Type="http://schemas.openxmlformats.org/officeDocument/2006/relationships/image" Target="../media/image42.png"/></Relationships>
</file>

<file path=ppt/slides/_rels/slide7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8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8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43.svg"/><Relationship Id="rId4" Type="http://schemas.openxmlformats.org/officeDocument/2006/relationships/image" Target="../media/image42.png"/></Relationships>
</file>

<file path=ppt/slides/_rels/slide8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3.png"/><Relationship Id="rId4" Type="http://schemas.openxmlformats.org/officeDocument/2006/relationships/image" Target="../media/image64.png"/></Relationships>
</file>

<file path=ppt/slides/_rels/slide8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3.png"/><Relationship Id="rId4" Type="http://schemas.openxmlformats.org/officeDocument/2006/relationships/image" Target="../media/image64.png"/></Relationships>
</file>

<file path=ppt/slides/_rels/slide8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4.png"/></Relationships>
</file>

<file path=ppt/slides/_rels/slide8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4.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91.xml.rels><?xml version="1.0" encoding="UTF-8" standalone="yes"?>
<Relationships xmlns="http://schemas.openxmlformats.org/package/2006/relationships"><Relationship Id="rId3" Type="http://schemas.openxmlformats.org/officeDocument/2006/relationships/hyperlink" Target="https://www.digitallearn.org/courses/uso-de-una-computadora-pc-windows-10-nuevo/lessons/practica-6b7d00fd-2a93-467e-afc5-cb3ba41004bd" TargetMode="External"/><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6.xml"/><Relationship Id="rId1" Type="http://schemas.openxmlformats.org/officeDocument/2006/relationships/tags" Target="../tags/tag1.xml"/><Relationship Id="rId5" Type="http://schemas.openxmlformats.org/officeDocument/2006/relationships/image" Target="../media/image2.jpeg"/><Relationship Id="rId4" Type="http://schemas.openxmlformats.org/officeDocument/2006/relationships/hyperlink" Target="https://www.digitallearn.org/" TargetMode="Externa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0" y="3848100"/>
            <a:ext cx="5410200" cy="1333500"/>
          </a:xfrm>
        </p:spPr>
        <p:txBody>
          <a:bodyPr>
            <a:noAutofit/>
          </a:bodyPr>
          <a:lstStyle/>
          <a:p>
            <a:r>
              <a:rPr lang="es-419" dirty="0"/>
              <a:t>Nombre del instructor voluntario:</a:t>
            </a:r>
          </a:p>
          <a:p>
            <a:r>
              <a:rPr lang="es-419" dirty="0"/>
              <a:t>Afiliación del instructor:</a:t>
            </a:r>
          </a:p>
          <a:p>
            <a:r>
              <a:rPr lang="es-419" dirty="0"/>
              <a:t>Nombre del lugar: </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0" y="2590800"/>
            <a:ext cx="9067800" cy="990600"/>
          </a:xfrm>
        </p:spPr>
        <p:txBody>
          <a:bodyPr/>
          <a:lstStyle/>
          <a:p>
            <a:r>
              <a:rPr lang="es-419" sz="4400" dirty="0"/>
              <a:t> Conceptos básicos (Windows 10)</a:t>
            </a:r>
            <a:endParaRPr lang="en-US" altLang="en-US" sz="44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3018" y="5248272"/>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95B58288-47DE-E48E-61D4-25019DC78EB7}"/>
              </a:ext>
            </a:extLst>
          </p:cNvPr>
          <p:cNvSpPr>
            <a:spLocks noChangeArrowheads="1"/>
          </p:cNvSpPr>
          <p:nvPr/>
        </p:nvSpPr>
        <p:spPr bwMode="auto">
          <a:xfrm>
            <a:off x="5410200" y="4545597"/>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Su</a:t>
            </a:r>
            <a:r>
              <a:rPr lang="en-US" sz="1600" dirty="0"/>
              <a:t> </a:t>
            </a:r>
            <a:r>
              <a:rPr lang="en-US" sz="1600" dirty="0" err="1"/>
              <a:t>logotipo</a:t>
            </a:r>
            <a:r>
              <a:rPr lang="en-US" sz="1600" dirty="0"/>
              <a:t> </a:t>
            </a:r>
            <a:r>
              <a:rPr lang="en-US" sz="1600" dirty="0" err="1"/>
              <a:t>aquí</a:t>
            </a:r>
            <a:endParaRPr lang="en-US" sz="1600" dirty="0"/>
          </a:p>
        </p:txBody>
      </p:sp>
      <p:sp>
        <p:nvSpPr>
          <p:cNvPr id="9" name="Rectangle 6">
            <a:extLst>
              <a:ext uri="{FF2B5EF4-FFF2-40B4-BE49-F238E27FC236}">
                <a16:creationId xmlns:a16="http://schemas.microsoft.com/office/drawing/2014/main" id="{15C6DAAE-D7E8-87C9-CFBC-E810F44BD5B4}"/>
              </a:ext>
            </a:extLst>
          </p:cNvPr>
          <p:cNvSpPr>
            <a:spLocks noChangeArrowheads="1"/>
          </p:cNvSpPr>
          <p:nvPr/>
        </p:nvSpPr>
        <p:spPr bwMode="auto">
          <a:xfrm>
            <a:off x="152278" y="6457772"/>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18844"/>
            <a:ext cx="8229600" cy="4325112"/>
          </a:xfrm>
        </p:spPr>
        <p:txBody>
          <a:bodyPr/>
          <a:lstStyle/>
          <a:p>
            <a:r>
              <a:rPr lang="es-419" b="1" dirty="0">
                <a:solidFill>
                  <a:schemeClr val="tx1"/>
                </a:solidFill>
              </a:rPr>
              <a:t>Aplicaciones: </a:t>
            </a:r>
            <a:r>
              <a:rPr lang="es-419" sz="2400" dirty="0">
                <a:solidFill>
                  <a:schemeClr val="tx1"/>
                </a:solidFill>
              </a:rPr>
              <a:t>Herramientas que le permiten hacer cosas en una computadora.</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10</a:t>
            </a:fld>
            <a:endParaRPr lang="es-419" dirty="0"/>
          </a:p>
        </p:txBody>
      </p:sp>
      <p:pic>
        <p:nvPicPr>
          <p:cNvPr id="11" name="Picture 10" descr="A screenshot of a computer&#10;&#10;Description automatically generated with medium confidence">
            <a:extLst>
              <a:ext uri="{FF2B5EF4-FFF2-40B4-BE49-F238E27FC236}">
                <a16:creationId xmlns:a16="http://schemas.microsoft.com/office/drawing/2014/main" id="{E7FFB0A6-658F-E54C-B50F-11C95E6F21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718" y="2379920"/>
            <a:ext cx="7514416" cy="4226859"/>
          </a:xfrm>
          <a:prstGeom prst="rect">
            <a:avLst/>
          </a:prstGeom>
        </p:spPr>
      </p:pic>
      <p:grpSp>
        <p:nvGrpSpPr>
          <p:cNvPr id="4" name="Group 3">
            <a:extLst>
              <a:ext uri="{FF2B5EF4-FFF2-40B4-BE49-F238E27FC236}">
                <a16:creationId xmlns:a16="http://schemas.microsoft.com/office/drawing/2014/main" id="{7C4A49AB-1D23-6747-B10D-D4A76174933F}"/>
              </a:ext>
            </a:extLst>
          </p:cNvPr>
          <p:cNvGrpSpPr/>
          <p:nvPr/>
        </p:nvGrpSpPr>
        <p:grpSpPr>
          <a:xfrm>
            <a:off x="2028593" y="3147828"/>
            <a:ext cx="5501102" cy="1736107"/>
            <a:chOff x="2028593" y="3147828"/>
            <a:chExt cx="5501102" cy="1736107"/>
          </a:xfrm>
        </p:grpSpPr>
        <p:pic>
          <p:nvPicPr>
            <p:cNvPr id="7" name="Picture 6">
              <a:extLst>
                <a:ext uri="{FF2B5EF4-FFF2-40B4-BE49-F238E27FC236}">
                  <a16:creationId xmlns:a16="http://schemas.microsoft.com/office/drawing/2014/main" id="{4F21209F-9810-6343-8A00-D5B56346C9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98560" y="3352800"/>
              <a:ext cx="1531135" cy="1531135"/>
            </a:xfrm>
            <a:prstGeom prst="rect">
              <a:avLst/>
            </a:prstGeom>
          </p:spPr>
        </p:pic>
        <p:pic>
          <p:nvPicPr>
            <p:cNvPr id="12" name="Picture 11">
              <a:extLst>
                <a:ext uri="{FF2B5EF4-FFF2-40B4-BE49-F238E27FC236}">
                  <a16:creationId xmlns:a16="http://schemas.microsoft.com/office/drawing/2014/main" id="{5AD6C5A3-AE0D-0540-B356-AA5A8D8EA1A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28593" y="3147828"/>
              <a:ext cx="1659908" cy="1659908"/>
            </a:xfrm>
            <a:prstGeom prst="rect">
              <a:avLst/>
            </a:prstGeom>
          </p:spPr>
        </p:pic>
        <p:pic>
          <p:nvPicPr>
            <p:cNvPr id="16" name="Picture 15">
              <a:extLst>
                <a:ext uri="{FF2B5EF4-FFF2-40B4-BE49-F238E27FC236}">
                  <a16:creationId xmlns:a16="http://schemas.microsoft.com/office/drawing/2014/main" id="{32037408-BC3C-604B-BA43-A782DC33C15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98199" y="3429000"/>
              <a:ext cx="1378736" cy="1378736"/>
            </a:xfrm>
            <a:prstGeom prst="rect">
              <a:avLst/>
            </a:prstGeom>
          </p:spPr>
        </p:pic>
      </p:grpSp>
    </p:spTree>
    <p:extLst>
      <p:ext uri="{BB962C8B-B14F-4D97-AF65-F5344CB8AC3E}">
        <p14:creationId xmlns:p14="http://schemas.microsoft.com/office/powerpoint/2010/main" val="26518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9976" y="1496622"/>
            <a:ext cx="8229600" cy="4325112"/>
          </a:xfrm>
        </p:spPr>
        <p:txBody>
          <a:bodyPr/>
          <a:lstStyle/>
          <a:p>
            <a:r>
              <a:rPr lang="es-419" b="1" dirty="0">
                <a:solidFill>
                  <a:schemeClr val="tx1"/>
                </a:solidFill>
              </a:rPr>
              <a:t>Búsqueda: </a:t>
            </a:r>
            <a:r>
              <a:rPr lang="es-419" dirty="0">
                <a:solidFill>
                  <a:schemeClr val="tx1"/>
                </a:solidFill>
              </a:rPr>
              <a:t>Permite encontrar  un archivo específico, una configuración de computadora o una aplicación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11</a:t>
            </a:fld>
            <a:endParaRPr lang="es-419" dirty="0"/>
          </a:p>
        </p:txBody>
      </p:sp>
      <p:grpSp>
        <p:nvGrpSpPr>
          <p:cNvPr id="7" name="Group 6">
            <a:extLst>
              <a:ext uri="{FF2B5EF4-FFF2-40B4-BE49-F238E27FC236}">
                <a16:creationId xmlns:a16="http://schemas.microsoft.com/office/drawing/2014/main" id="{27346370-7C66-7F40-AD65-0DA3A3C96FD0}"/>
              </a:ext>
            </a:extLst>
          </p:cNvPr>
          <p:cNvGrpSpPr/>
          <p:nvPr/>
        </p:nvGrpSpPr>
        <p:grpSpPr>
          <a:xfrm>
            <a:off x="814792" y="2411637"/>
            <a:ext cx="7514416" cy="4255907"/>
            <a:chOff x="814792" y="2411637"/>
            <a:chExt cx="7514416" cy="4255907"/>
          </a:xfrm>
        </p:grpSpPr>
        <p:grpSp>
          <p:nvGrpSpPr>
            <p:cNvPr id="11" name="Group 10">
              <a:extLst>
                <a:ext uri="{FF2B5EF4-FFF2-40B4-BE49-F238E27FC236}">
                  <a16:creationId xmlns:a16="http://schemas.microsoft.com/office/drawing/2014/main" id="{0340852A-2DEA-7D41-BE9F-715B97AB1A4D}"/>
                </a:ext>
              </a:extLst>
            </p:cNvPr>
            <p:cNvGrpSpPr/>
            <p:nvPr/>
          </p:nvGrpSpPr>
          <p:grpSpPr>
            <a:xfrm>
              <a:off x="814792" y="2411637"/>
              <a:ext cx="7514416" cy="4255907"/>
              <a:chOff x="1032302" y="2260217"/>
              <a:chExt cx="7514416" cy="4255907"/>
            </a:xfrm>
          </p:grpSpPr>
          <p:pic>
            <p:nvPicPr>
              <p:cNvPr id="15" name="Picture 14" descr="A screenshot of a computer&#10;&#10;Description automatically generated with medium confidence">
                <a:extLst>
                  <a:ext uri="{FF2B5EF4-FFF2-40B4-BE49-F238E27FC236}">
                    <a16:creationId xmlns:a16="http://schemas.microsoft.com/office/drawing/2014/main" id="{F4244488-C65D-DB4C-AAF9-A33BA85146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2302" y="2260217"/>
                <a:ext cx="7514416" cy="4226859"/>
              </a:xfrm>
              <a:prstGeom prst="rect">
                <a:avLst/>
              </a:prstGeom>
            </p:spPr>
          </p:pic>
          <p:sp>
            <p:nvSpPr>
              <p:cNvPr id="16" name="Rectangle 15">
                <a:extLst>
                  <a:ext uri="{FF2B5EF4-FFF2-40B4-BE49-F238E27FC236}">
                    <a16:creationId xmlns:a16="http://schemas.microsoft.com/office/drawing/2014/main" id="{03F22767-7215-1347-95A9-80489DC18C4F}"/>
                  </a:ext>
                </a:extLst>
              </p:cNvPr>
              <p:cNvSpPr/>
              <p:nvPr/>
            </p:nvSpPr>
            <p:spPr>
              <a:xfrm>
                <a:off x="1032302" y="6219810"/>
                <a:ext cx="7514416" cy="29631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pic>
          <p:nvPicPr>
            <p:cNvPr id="13" name="Picture 12">
              <a:extLst>
                <a:ext uri="{FF2B5EF4-FFF2-40B4-BE49-F238E27FC236}">
                  <a16:creationId xmlns:a16="http://schemas.microsoft.com/office/drawing/2014/main" id="{0575C6C6-6F1D-C84F-B468-6C6930C46EE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45306" y="3775157"/>
              <a:ext cx="5118100" cy="558800"/>
            </a:xfrm>
            <a:prstGeom prst="rect">
              <a:avLst/>
            </a:prstGeom>
          </p:spPr>
        </p:pic>
        <p:cxnSp>
          <p:nvCxnSpPr>
            <p:cNvPr id="12" name="Straight Connector 11">
              <a:extLst>
                <a:ext uri="{FF2B5EF4-FFF2-40B4-BE49-F238E27FC236}">
                  <a16:creationId xmlns:a16="http://schemas.microsoft.com/office/drawing/2014/main" id="{793D6CB2-5766-2C46-A5A1-3EB8BCC17AA7}"/>
                </a:ext>
              </a:extLst>
            </p:cNvPr>
            <p:cNvCxnSpPr>
              <a:cxnSpLocks/>
            </p:cNvCxnSpPr>
            <p:nvPr/>
          </p:nvCxnSpPr>
          <p:spPr>
            <a:xfrm flipV="1">
              <a:off x="2689412" y="4477646"/>
              <a:ext cx="1476440" cy="1864536"/>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088B659E-42A6-9F46-A417-678B3DA0877F}"/>
                </a:ext>
              </a:extLst>
            </p:cNvPr>
            <p:cNvSpPr/>
            <p:nvPr/>
          </p:nvSpPr>
          <p:spPr>
            <a:xfrm>
              <a:off x="2028825" y="3659178"/>
              <a:ext cx="5386388" cy="8077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158187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Búsqueda</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12</a:t>
            </a:fld>
            <a:endParaRPr lang="es-419" dirty="0"/>
          </a:p>
        </p:txBody>
      </p:sp>
      <p:pic>
        <p:nvPicPr>
          <p:cNvPr id="8" name="Picture 7">
            <a:extLst>
              <a:ext uri="{FF2B5EF4-FFF2-40B4-BE49-F238E27FC236}">
                <a16:creationId xmlns:a16="http://schemas.microsoft.com/office/drawing/2014/main" id="{AA674A25-37FB-2F45-BA54-04CAE1F920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546"/>
          <a:stretch/>
        </p:blipFill>
        <p:spPr>
          <a:xfrm>
            <a:off x="1179932" y="6193147"/>
            <a:ext cx="2110839" cy="219415"/>
          </a:xfrm>
          <a:prstGeom prst="rect">
            <a:avLst/>
          </a:prstGeom>
        </p:spPr>
      </p:pic>
      <p:grpSp>
        <p:nvGrpSpPr>
          <p:cNvPr id="17" name="Group 16">
            <a:extLst>
              <a:ext uri="{FF2B5EF4-FFF2-40B4-BE49-F238E27FC236}">
                <a16:creationId xmlns:a16="http://schemas.microsoft.com/office/drawing/2014/main" id="{7BF87F6F-3B78-2E47-BA5F-72D3C73970EF}"/>
              </a:ext>
            </a:extLst>
          </p:cNvPr>
          <p:cNvGrpSpPr/>
          <p:nvPr/>
        </p:nvGrpSpPr>
        <p:grpSpPr>
          <a:xfrm>
            <a:off x="906718" y="2202120"/>
            <a:ext cx="7514416" cy="4226859"/>
            <a:chOff x="906718" y="2202120"/>
            <a:chExt cx="7514416" cy="4226859"/>
          </a:xfrm>
        </p:grpSpPr>
        <p:pic>
          <p:nvPicPr>
            <p:cNvPr id="18" name="Picture 17" descr="A screenshot of a computer&#10;&#10;Description automatically generated with medium confidence">
              <a:extLst>
                <a:ext uri="{FF2B5EF4-FFF2-40B4-BE49-F238E27FC236}">
                  <a16:creationId xmlns:a16="http://schemas.microsoft.com/office/drawing/2014/main" id="{A70B249E-6820-C443-8802-DA2A34A5B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6718" y="2202120"/>
              <a:ext cx="7514416" cy="4226859"/>
            </a:xfrm>
            <a:prstGeom prst="rect">
              <a:avLst/>
            </a:prstGeom>
          </p:spPr>
        </p:pic>
        <p:sp>
          <p:nvSpPr>
            <p:cNvPr id="20" name="Rectangle 19">
              <a:extLst>
                <a:ext uri="{FF2B5EF4-FFF2-40B4-BE49-F238E27FC236}">
                  <a16:creationId xmlns:a16="http://schemas.microsoft.com/office/drawing/2014/main" id="{54EBEE6F-632C-CF4D-AD73-EC30A6B8BB03}"/>
                </a:ext>
              </a:extLst>
            </p:cNvPr>
            <p:cNvSpPr/>
            <p:nvPr/>
          </p:nvSpPr>
          <p:spPr>
            <a:xfrm>
              <a:off x="906718" y="6132665"/>
              <a:ext cx="7514416" cy="29631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21" name="Picture 20">
              <a:extLst>
                <a:ext uri="{FF2B5EF4-FFF2-40B4-BE49-F238E27FC236}">
                  <a16:creationId xmlns:a16="http://schemas.microsoft.com/office/drawing/2014/main" id="{75F6DC14-6633-7840-BD1F-81C3AB8D718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36144" y="4087566"/>
              <a:ext cx="3594633" cy="265012"/>
            </a:xfrm>
            <a:prstGeom prst="rect">
              <a:avLst/>
            </a:prstGeom>
          </p:spPr>
        </p:pic>
        <p:cxnSp>
          <p:nvCxnSpPr>
            <p:cNvPr id="22" name="Straight Connector 21">
              <a:extLst>
                <a:ext uri="{FF2B5EF4-FFF2-40B4-BE49-F238E27FC236}">
                  <a16:creationId xmlns:a16="http://schemas.microsoft.com/office/drawing/2014/main" id="{CA2E4FF8-F3A6-044C-B551-DC7AFAB3FC35}"/>
                </a:ext>
              </a:extLst>
            </p:cNvPr>
            <p:cNvCxnSpPr>
              <a:cxnSpLocks/>
            </p:cNvCxnSpPr>
            <p:nvPr/>
          </p:nvCxnSpPr>
          <p:spPr>
            <a:xfrm flipV="1">
              <a:off x="2536866" y="4459239"/>
              <a:ext cx="1614488" cy="161235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A2C83FEB-FB89-2F48-A8AC-DC9A7E5ED509}"/>
                </a:ext>
              </a:extLst>
            </p:cNvPr>
            <p:cNvSpPr/>
            <p:nvPr/>
          </p:nvSpPr>
          <p:spPr>
            <a:xfrm>
              <a:off x="2425148" y="4015408"/>
              <a:ext cx="3816626" cy="45156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1018450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Resultados de la búsqueda</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13</a:t>
            </a:fld>
            <a:endParaRPr lang="es-419" dirty="0"/>
          </a:p>
        </p:txBody>
      </p:sp>
      <p:pic>
        <p:nvPicPr>
          <p:cNvPr id="9" name="Picture 8">
            <a:extLst>
              <a:ext uri="{FF2B5EF4-FFF2-40B4-BE49-F238E27FC236}">
                <a16:creationId xmlns:a16="http://schemas.microsoft.com/office/drawing/2014/main" id="{97C12227-2300-F14A-9409-71A13DBA2F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4800" y="2159636"/>
            <a:ext cx="7694400" cy="4325113"/>
          </a:xfrm>
          <a:prstGeom prst="rect">
            <a:avLst/>
          </a:prstGeom>
        </p:spPr>
      </p:pic>
    </p:spTree>
    <p:extLst>
      <p:ext uri="{BB962C8B-B14F-4D97-AF65-F5344CB8AC3E}">
        <p14:creationId xmlns:p14="http://schemas.microsoft.com/office/powerpoint/2010/main" val="118392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Ícono de Windows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14</a:t>
            </a:fld>
            <a:endParaRPr lang="es-419" dirty="0"/>
          </a:p>
        </p:txBody>
      </p:sp>
      <p:pic>
        <p:nvPicPr>
          <p:cNvPr id="11" name="Picture 10" descr="A screenshot of a computer&#10;&#10;Description automatically generated with medium confidence">
            <a:extLst>
              <a:ext uri="{FF2B5EF4-FFF2-40B4-BE49-F238E27FC236}">
                <a16:creationId xmlns:a16="http://schemas.microsoft.com/office/drawing/2014/main" id="{E9F78BFE-2E6A-5F4D-9CDE-30CE8D944A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346" y="2245658"/>
            <a:ext cx="7514416" cy="4226859"/>
          </a:xfrm>
          <a:prstGeom prst="rect">
            <a:avLst/>
          </a:prstGeom>
        </p:spPr>
      </p:pic>
      <p:grpSp>
        <p:nvGrpSpPr>
          <p:cNvPr id="14" name="Group 13">
            <a:extLst>
              <a:ext uri="{FF2B5EF4-FFF2-40B4-BE49-F238E27FC236}">
                <a16:creationId xmlns:a16="http://schemas.microsoft.com/office/drawing/2014/main" id="{0617AA23-72D0-3B46-BEF5-9090641851F7}"/>
              </a:ext>
            </a:extLst>
          </p:cNvPr>
          <p:cNvGrpSpPr/>
          <p:nvPr/>
        </p:nvGrpSpPr>
        <p:grpSpPr>
          <a:xfrm>
            <a:off x="828238" y="3353754"/>
            <a:ext cx="4407106" cy="3118763"/>
            <a:chOff x="1167892" y="3214687"/>
            <a:chExt cx="4407106" cy="3118763"/>
          </a:xfrm>
        </p:grpSpPr>
        <p:sp>
          <p:nvSpPr>
            <p:cNvPr id="10" name="Rectangle 9">
              <a:extLst>
                <a:ext uri="{FF2B5EF4-FFF2-40B4-BE49-F238E27FC236}">
                  <a16:creationId xmlns:a16="http://schemas.microsoft.com/office/drawing/2014/main" id="{CD85F92C-3223-7D43-B378-FC880018787F}"/>
                </a:ext>
              </a:extLst>
            </p:cNvPr>
            <p:cNvSpPr/>
            <p:nvPr/>
          </p:nvSpPr>
          <p:spPr>
            <a:xfrm>
              <a:off x="1167892" y="6079333"/>
              <a:ext cx="250541" cy="25411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5" name="Picture 4">
              <a:extLst>
                <a:ext uri="{FF2B5EF4-FFF2-40B4-BE49-F238E27FC236}">
                  <a16:creationId xmlns:a16="http://schemas.microsoft.com/office/drawing/2014/main" id="{8BE25744-675D-1748-80BF-72C6C5E9BE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9001" y="3214687"/>
              <a:ext cx="2005997" cy="1880039"/>
            </a:xfrm>
            <a:prstGeom prst="rect">
              <a:avLst/>
            </a:prstGeom>
          </p:spPr>
        </p:pic>
      </p:grpSp>
      <p:grpSp>
        <p:nvGrpSpPr>
          <p:cNvPr id="7" name="Group 6">
            <a:extLst>
              <a:ext uri="{FF2B5EF4-FFF2-40B4-BE49-F238E27FC236}">
                <a16:creationId xmlns:a16="http://schemas.microsoft.com/office/drawing/2014/main" id="{CF56B278-339A-934B-9976-117716D1B61D}"/>
              </a:ext>
            </a:extLst>
          </p:cNvPr>
          <p:cNvGrpSpPr/>
          <p:nvPr/>
        </p:nvGrpSpPr>
        <p:grpSpPr>
          <a:xfrm>
            <a:off x="1065332" y="3338137"/>
            <a:ext cx="4170012" cy="2880590"/>
            <a:chOff x="1065332" y="3338137"/>
            <a:chExt cx="4170012" cy="2880590"/>
          </a:xfrm>
        </p:grpSpPr>
        <p:cxnSp>
          <p:nvCxnSpPr>
            <p:cNvPr id="15" name="Straight Connector 14">
              <a:extLst>
                <a:ext uri="{FF2B5EF4-FFF2-40B4-BE49-F238E27FC236}">
                  <a16:creationId xmlns:a16="http://schemas.microsoft.com/office/drawing/2014/main" id="{D26615B7-2B83-BA40-8F3A-D1B2812DB5B8}"/>
                </a:ext>
              </a:extLst>
            </p:cNvPr>
            <p:cNvCxnSpPr>
              <a:cxnSpLocks/>
            </p:cNvCxnSpPr>
            <p:nvPr/>
          </p:nvCxnSpPr>
          <p:spPr>
            <a:xfrm flipV="1">
              <a:off x="1065332" y="4504765"/>
              <a:ext cx="2164015" cy="1713962"/>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D73FEA7-F49B-154E-889E-742155EF86F1}"/>
                </a:ext>
              </a:extLst>
            </p:cNvPr>
            <p:cNvSpPr/>
            <p:nvPr/>
          </p:nvSpPr>
          <p:spPr>
            <a:xfrm>
              <a:off x="3229347" y="3338137"/>
              <a:ext cx="2005997" cy="188003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65208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s-419" b="1" dirty="0">
                <a:solidFill>
                  <a:schemeClr val="tx1"/>
                </a:solidFill>
              </a:rPr>
              <a:t>Menú de inicio:</a:t>
            </a:r>
            <a:r>
              <a:rPr lang="es-419" dirty="0">
                <a:solidFill>
                  <a:schemeClr val="tx1"/>
                </a:solidFill>
              </a:rPr>
              <a:t> Una manera de abrir aplicaciones, como Microsoft Word</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Menú de inicio</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15</a:t>
            </a:fld>
            <a:endParaRPr lang="es-419" dirty="0"/>
          </a:p>
        </p:txBody>
      </p:sp>
      <p:grpSp>
        <p:nvGrpSpPr>
          <p:cNvPr id="9" name="Group 8">
            <a:extLst>
              <a:ext uri="{FF2B5EF4-FFF2-40B4-BE49-F238E27FC236}">
                <a16:creationId xmlns:a16="http://schemas.microsoft.com/office/drawing/2014/main" id="{665B9D27-63EB-F241-8833-412F50CC36BA}"/>
              </a:ext>
            </a:extLst>
          </p:cNvPr>
          <p:cNvGrpSpPr/>
          <p:nvPr/>
        </p:nvGrpSpPr>
        <p:grpSpPr>
          <a:xfrm>
            <a:off x="1008327" y="2571751"/>
            <a:ext cx="7098770" cy="3976984"/>
            <a:chOff x="1008327" y="2571751"/>
            <a:chExt cx="7098770" cy="3976984"/>
          </a:xfrm>
        </p:grpSpPr>
        <p:pic>
          <p:nvPicPr>
            <p:cNvPr id="7" name="Picture 6">
              <a:extLst>
                <a:ext uri="{FF2B5EF4-FFF2-40B4-BE49-F238E27FC236}">
                  <a16:creationId xmlns:a16="http://schemas.microsoft.com/office/drawing/2014/main" id="{1072EFA6-B184-C64D-B25F-7332A1EC42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6903" y="2571751"/>
              <a:ext cx="7070194" cy="3976984"/>
            </a:xfrm>
            <a:prstGeom prst="rect">
              <a:avLst/>
            </a:prstGeom>
          </p:spPr>
        </p:pic>
        <p:sp>
          <p:nvSpPr>
            <p:cNvPr id="10" name="Rectangle 9">
              <a:extLst>
                <a:ext uri="{FF2B5EF4-FFF2-40B4-BE49-F238E27FC236}">
                  <a16:creationId xmlns:a16="http://schemas.microsoft.com/office/drawing/2014/main" id="{CD85F92C-3223-7D43-B378-FC880018787F}"/>
                </a:ext>
              </a:extLst>
            </p:cNvPr>
            <p:cNvSpPr/>
            <p:nvPr/>
          </p:nvSpPr>
          <p:spPr>
            <a:xfrm>
              <a:off x="1008327" y="2771775"/>
              <a:ext cx="3649397" cy="355282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3549113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s-419" b="1" dirty="0">
                <a:solidFill>
                  <a:schemeClr val="tx1"/>
                </a:solidFill>
              </a:rPr>
              <a:t>"Power" (Encendido):</a:t>
            </a:r>
            <a:r>
              <a:rPr lang="es-419" dirty="0">
                <a:solidFill>
                  <a:schemeClr val="tx1"/>
                </a:solidFill>
              </a:rPr>
              <a:t> Menú utilizado para reiniciar la computadora, apagarla o ponerla en modo de suspensión</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Menú de inicio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16</a:t>
            </a:fld>
            <a:endParaRPr lang="es-419" dirty="0"/>
          </a:p>
        </p:txBody>
      </p:sp>
      <p:grpSp>
        <p:nvGrpSpPr>
          <p:cNvPr id="19" name="Group 18">
            <a:extLst>
              <a:ext uri="{FF2B5EF4-FFF2-40B4-BE49-F238E27FC236}">
                <a16:creationId xmlns:a16="http://schemas.microsoft.com/office/drawing/2014/main" id="{99800F08-CC58-954A-9B28-4D99D0626767}"/>
              </a:ext>
            </a:extLst>
          </p:cNvPr>
          <p:cNvGrpSpPr/>
          <p:nvPr/>
        </p:nvGrpSpPr>
        <p:grpSpPr>
          <a:xfrm>
            <a:off x="938892" y="2441121"/>
            <a:ext cx="7484534" cy="4210050"/>
            <a:chOff x="955221" y="2114550"/>
            <a:chExt cx="7484534" cy="4210050"/>
          </a:xfrm>
        </p:grpSpPr>
        <p:pic>
          <p:nvPicPr>
            <p:cNvPr id="5" name="Picture 4">
              <a:extLst>
                <a:ext uri="{FF2B5EF4-FFF2-40B4-BE49-F238E27FC236}">
                  <a16:creationId xmlns:a16="http://schemas.microsoft.com/office/drawing/2014/main" id="{D8D1ECD1-BAE6-B84F-8E5D-5A8D60AD70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5221" y="2114550"/>
              <a:ext cx="7484534" cy="4210050"/>
            </a:xfrm>
            <a:prstGeom prst="rect">
              <a:avLst/>
            </a:prstGeom>
          </p:spPr>
        </p:pic>
        <p:grpSp>
          <p:nvGrpSpPr>
            <p:cNvPr id="18" name="Group 17">
              <a:extLst>
                <a:ext uri="{FF2B5EF4-FFF2-40B4-BE49-F238E27FC236}">
                  <a16:creationId xmlns:a16="http://schemas.microsoft.com/office/drawing/2014/main" id="{1EB8F951-4CBF-504A-90AD-2113CE952091}"/>
                </a:ext>
              </a:extLst>
            </p:cNvPr>
            <p:cNvGrpSpPr/>
            <p:nvPr/>
          </p:nvGrpSpPr>
          <p:grpSpPr>
            <a:xfrm>
              <a:off x="1008327" y="3219587"/>
              <a:ext cx="7164123" cy="2895463"/>
              <a:chOff x="1008327" y="3219587"/>
              <a:chExt cx="7164123" cy="2895463"/>
            </a:xfrm>
          </p:grpSpPr>
          <p:grpSp>
            <p:nvGrpSpPr>
              <p:cNvPr id="13" name="Group 12">
                <a:extLst>
                  <a:ext uri="{FF2B5EF4-FFF2-40B4-BE49-F238E27FC236}">
                    <a16:creationId xmlns:a16="http://schemas.microsoft.com/office/drawing/2014/main" id="{E9DB25C0-E9A9-3349-B505-82D7FCBBD3CD}"/>
                  </a:ext>
                </a:extLst>
              </p:cNvPr>
              <p:cNvGrpSpPr/>
              <p:nvPr/>
            </p:nvGrpSpPr>
            <p:grpSpPr>
              <a:xfrm>
                <a:off x="1008327" y="3243263"/>
                <a:ext cx="7164123" cy="2871787"/>
                <a:chOff x="1008327" y="3243263"/>
                <a:chExt cx="7164123" cy="2871787"/>
              </a:xfrm>
            </p:grpSpPr>
            <p:sp>
              <p:nvSpPr>
                <p:cNvPr id="10" name="Rectangle 9">
                  <a:extLst>
                    <a:ext uri="{FF2B5EF4-FFF2-40B4-BE49-F238E27FC236}">
                      <a16:creationId xmlns:a16="http://schemas.microsoft.com/office/drawing/2014/main" id="{CD85F92C-3223-7D43-B378-FC880018787F}"/>
                    </a:ext>
                  </a:extLst>
                </p:cNvPr>
                <p:cNvSpPr/>
                <p:nvPr/>
              </p:nvSpPr>
              <p:spPr>
                <a:xfrm>
                  <a:off x="1008327" y="5114925"/>
                  <a:ext cx="1563423" cy="100012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9" name="Picture 8">
                  <a:extLst>
                    <a:ext uri="{FF2B5EF4-FFF2-40B4-BE49-F238E27FC236}">
                      <a16:creationId xmlns:a16="http://schemas.microsoft.com/office/drawing/2014/main" id="{2C6567D6-D44C-C446-82CF-44E12A31A96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22963" y="3243263"/>
                  <a:ext cx="3549487" cy="1474787"/>
                </a:xfrm>
                <a:prstGeom prst="rect">
                  <a:avLst/>
                </a:prstGeom>
              </p:spPr>
            </p:pic>
          </p:grpSp>
          <p:cxnSp>
            <p:nvCxnSpPr>
              <p:cNvPr id="14" name="Straight Connector 13">
                <a:extLst>
                  <a:ext uri="{FF2B5EF4-FFF2-40B4-BE49-F238E27FC236}">
                    <a16:creationId xmlns:a16="http://schemas.microsoft.com/office/drawing/2014/main" id="{4B2A4665-E534-1149-B9A4-61281AF72F10}"/>
                  </a:ext>
                </a:extLst>
              </p:cNvPr>
              <p:cNvCxnSpPr>
                <a:cxnSpLocks/>
              </p:cNvCxnSpPr>
              <p:nvPr/>
            </p:nvCxnSpPr>
            <p:spPr>
              <a:xfrm flipV="1">
                <a:off x="2571750" y="4029075"/>
                <a:ext cx="2051213" cy="108585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9ED4EFB-F7FB-CB4E-A970-F502CE19190C}"/>
                  </a:ext>
                </a:extLst>
              </p:cNvPr>
              <p:cNvSpPr/>
              <p:nvPr/>
            </p:nvSpPr>
            <p:spPr>
              <a:xfrm>
                <a:off x="4622963" y="3219587"/>
                <a:ext cx="3549487" cy="147478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grpSp>
    </p:spTree>
    <p:extLst>
      <p:ext uri="{BB962C8B-B14F-4D97-AF65-F5344CB8AC3E}">
        <p14:creationId xmlns:p14="http://schemas.microsoft.com/office/powerpoint/2010/main" val="367032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76538"/>
            <a:ext cx="8229600" cy="4325112"/>
          </a:xfrm>
        </p:spPr>
        <p:txBody>
          <a:bodyPr>
            <a:normAutofit/>
          </a:bodyPr>
          <a:lstStyle/>
          <a:p>
            <a:r>
              <a:rPr lang="es-419" b="1" dirty="0">
                <a:solidFill>
                  <a:schemeClr val="tx1"/>
                </a:solidFill>
              </a:rPr>
              <a:t>Cuenta:</a:t>
            </a:r>
            <a:r>
              <a:rPr lang="es-419" dirty="0">
                <a:solidFill>
                  <a:schemeClr val="tx1"/>
                </a:solidFill>
              </a:rPr>
              <a:t> Menú utilizado para salir de su cuenta, bloquear su cuenta o cambiar la configuración que es exclusiva de su cuenta en la computadora</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Menú de inicio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17</a:t>
            </a:fld>
            <a:endParaRPr lang="es-419" dirty="0"/>
          </a:p>
        </p:txBody>
      </p:sp>
      <p:pic>
        <p:nvPicPr>
          <p:cNvPr id="7" name="Picture 6">
            <a:extLst>
              <a:ext uri="{FF2B5EF4-FFF2-40B4-BE49-F238E27FC236}">
                <a16:creationId xmlns:a16="http://schemas.microsoft.com/office/drawing/2014/main" id="{70E774B6-9068-8B48-94E9-9DE62B12E5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5030" y="2509693"/>
            <a:ext cx="7273940" cy="4091591"/>
          </a:xfrm>
          <a:prstGeom prst="rect">
            <a:avLst/>
          </a:prstGeom>
        </p:spPr>
      </p:pic>
      <p:sp>
        <p:nvSpPr>
          <p:cNvPr id="10" name="Rectangle 9">
            <a:extLst>
              <a:ext uri="{FF2B5EF4-FFF2-40B4-BE49-F238E27FC236}">
                <a16:creationId xmlns:a16="http://schemas.microsoft.com/office/drawing/2014/main" id="{CD85F92C-3223-7D43-B378-FC880018787F}"/>
              </a:ext>
            </a:extLst>
          </p:cNvPr>
          <p:cNvSpPr/>
          <p:nvPr/>
        </p:nvSpPr>
        <p:spPr>
          <a:xfrm>
            <a:off x="935031" y="4060723"/>
            <a:ext cx="1465270" cy="92005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5" name="Straight Connector 14">
            <a:extLst>
              <a:ext uri="{FF2B5EF4-FFF2-40B4-BE49-F238E27FC236}">
                <a16:creationId xmlns:a16="http://schemas.microsoft.com/office/drawing/2014/main" id="{AC585FC1-8AEA-FB4B-836A-AF2A27252BEF}"/>
              </a:ext>
            </a:extLst>
          </p:cNvPr>
          <p:cNvCxnSpPr>
            <a:cxnSpLocks/>
          </p:cNvCxnSpPr>
          <p:nvPr/>
        </p:nvCxnSpPr>
        <p:spPr>
          <a:xfrm>
            <a:off x="2400301" y="4333478"/>
            <a:ext cx="2814636" cy="21985"/>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4A450B3-D9FD-5144-AE05-8BBD84B2C82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4937" y="3573093"/>
            <a:ext cx="2473890" cy="1478956"/>
          </a:xfrm>
          <a:prstGeom prst="rect">
            <a:avLst/>
          </a:prstGeom>
        </p:spPr>
      </p:pic>
      <p:sp>
        <p:nvSpPr>
          <p:cNvPr id="18" name="Rectangle 17">
            <a:extLst>
              <a:ext uri="{FF2B5EF4-FFF2-40B4-BE49-F238E27FC236}">
                <a16:creationId xmlns:a16="http://schemas.microsoft.com/office/drawing/2014/main" id="{E71824AC-8C15-E844-B2FB-488CF9DB3423}"/>
              </a:ext>
            </a:extLst>
          </p:cNvPr>
          <p:cNvSpPr/>
          <p:nvPr/>
        </p:nvSpPr>
        <p:spPr>
          <a:xfrm>
            <a:off x="5214936" y="3573091"/>
            <a:ext cx="2473890" cy="147895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979366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81554"/>
            <a:ext cx="8229600" cy="743612"/>
          </a:xfrm>
        </p:spPr>
        <p:txBody>
          <a:bodyPr>
            <a:noAutofit/>
          </a:bodyPr>
          <a:lstStyle/>
          <a:p>
            <a:r>
              <a:rPr lang="es-419" b="1" dirty="0">
                <a:solidFill>
                  <a:schemeClr val="tx1"/>
                </a:solidFill>
              </a:rPr>
              <a:t>"Start" (inicio):</a:t>
            </a:r>
            <a:r>
              <a:rPr lang="es-419" dirty="0">
                <a:solidFill>
                  <a:schemeClr val="tx1"/>
                </a:solidFill>
              </a:rPr>
              <a:t> Menú que muestra qué aplicaciones están disponibles en esta computadora</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Menú de inicio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18</a:t>
            </a:fld>
            <a:endParaRPr lang="es-419" dirty="0"/>
          </a:p>
        </p:txBody>
      </p:sp>
      <p:pic>
        <p:nvPicPr>
          <p:cNvPr id="8" name="Picture 7" descr="Graphical user interface, application&#10;&#10;Description automatically generated">
            <a:extLst>
              <a:ext uri="{FF2B5EF4-FFF2-40B4-BE49-F238E27FC236}">
                <a16:creationId xmlns:a16="http://schemas.microsoft.com/office/drawing/2014/main" id="{CC9C3EDD-8D81-ED4A-AE8C-11E363C3D5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342" y="2390214"/>
            <a:ext cx="7388181" cy="4263740"/>
          </a:xfrm>
          <a:prstGeom prst="rect">
            <a:avLst/>
          </a:prstGeom>
        </p:spPr>
      </p:pic>
    </p:spTree>
    <p:extLst>
      <p:ext uri="{BB962C8B-B14F-4D97-AF65-F5344CB8AC3E}">
        <p14:creationId xmlns:p14="http://schemas.microsoft.com/office/powerpoint/2010/main" val="1166149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Menú de inicio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19</a:t>
            </a:fld>
            <a:endParaRPr lang="es-419" dirty="0"/>
          </a:p>
        </p:txBody>
      </p:sp>
      <p:grpSp>
        <p:nvGrpSpPr>
          <p:cNvPr id="9" name="Group 8">
            <a:extLst>
              <a:ext uri="{FF2B5EF4-FFF2-40B4-BE49-F238E27FC236}">
                <a16:creationId xmlns:a16="http://schemas.microsoft.com/office/drawing/2014/main" id="{665B9D27-63EB-F241-8833-412F50CC36BA}"/>
              </a:ext>
            </a:extLst>
          </p:cNvPr>
          <p:cNvGrpSpPr/>
          <p:nvPr/>
        </p:nvGrpSpPr>
        <p:grpSpPr>
          <a:xfrm>
            <a:off x="1022615" y="2522765"/>
            <a:ext cx="7098770" cy="4009642"/>
            <a:chOff x="1008327" y="2571751"/>
            <a:chExt cx="7098770" cy="4009642"/>
          </a:xfrm>
        </p:grpSpPr>
        <p:pic>
          <p:nvPicPr>
            <p:cNvPr id="7" name="Picture 6">
              <a:extLst>
                <a:ext uri="{FF2B5EF4-FFF2-40B4-BE49-F238E27FC236}">
                  <a16:creationId xmlns:a16="http://schemas.microsoft.com/office/drawing/2014/main" id="{1072EFA6-B184-C64D-B25F-7332A1EC42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6903" y="2571751"/>
              <a:ext cx="7070194" cy="3976984"/>
            </a:xfrm>
            <a:prstGeom prst="rect">
              <a:avLst/>
            </a:prstGeom>
          </p:spPr>
        </p:pic>
        <p:sp>
          <p:nvSpPr>
            <p:cNvPr id="10" name="Rectangle 9">
              <a:extLst>
                <a:ext uri="{FF2B5EF4-FFF2-40B4-BE49-F238E27FC236}">
                  <a16:creationId xmlns:a16="http://schemas.microsoft.com/office/drawing/2014/main" id="{CD85F92C-3223-7D43-B378-FC880018787F}"/>
                </a:ext>
              </a:extLst>
            </p:cNvPr>
            <p:cNvSpPr/>
            <p:nvPr/>
          </p:nvSpPr>
          <p:spPr>
            <a:xfrm>
              <a:off x="1008327" y="6286501"/>
              <a:ext cx="316328" cy="2948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pic>
        <p:nvPicPr>
          <p:cNvPr id="12" name="Picture 11">
            <a:extLst>
              <a:ext uri="{FF2B5EF4-FFF2-40B4-BE49-F238E27FC236}">
                <a16:creationId xmlns:a16="http://schemas.microsoft.com/office/drawing/2014/main" id="{8B07D844-705E-C84D-9D6D-32AE476EBC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20215" y="3119866"/>
            <a:ext cx="2005997" cy="1880039"/>
          </a:xfrm>
          <a:prstGeom prst="rect">
            <a:avLst/>
          </a:prstGeom>
        </p:spPr>
      </p:pic>
      <p:sp>
        <p:nvSpPr>
          <p:cNvPr id="13" name="Rectangle 12">
            <a:extLst>
              <a:ext uri="{FF2B5EF4-FFF2-40B4-BE49-F238E27FC236}">
                <a16:creationId xmlns:a16="http://schemas.microsoft.com/office/drawing/2014/main" id="{268038A3-C700-E844-978E-5522E151D686}"/>
              </a:ext>
            </a:extLst>
          </p:cNvPr>
          <p:cNvSpPr/>
          <p:nvPr/>
        </p:nvSpPr>
        <p:spPr>
          <a:xfrm>
            <a:off x="5120215" y="3119866"/>
            <a:ext cx="2005996" cy="188003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4" name="Straight Connector 13">
            <a:extLst>
              <a:ext uri="{FF2B5EF4-FFF2-40B4-BE49-F238E27FC236}">
                <a16:creationId xmlns:a16="http://schemas.microsoft.com/office/drawing/2014/main" id="{D3C93AE6-15DD-3D43-999B-25CC2C3DDA2A}"/>
              </a:ext>
            </a:extLst>
          </p:cNvPr>
          <p:cNvCxnSpPr>
            <a:cxnSpLocks/>
          </p:cNvCxnSpPr>
          <p:nvPr/>
        </p:nvCxnSpPr>
        <p:spPr>
          <a:xfrm flipV="1">
            <a:off x="1338943" y="4425043"/>
            <a:ext cx="3781272" cy="1812472"/>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5" name="Content Placeholder 1">
            <a:extLst>
              <a:ext uri="{FF2B5EF4-FFF2-40B4-BE49-F238E27FC236}">
                <a16:creationId xmlns:a16="http://schemas.microsoft.com/office/drawing/2014/main" id="{509A5E44-5D42-0FD5-6CDF-8EA91F477D1A}"/>
              </a:ext>
            </a:extLst>
          </p:cNvPr>
          <p:cNvSpPr txBox="1">
            <a:spLocks/>
          </p:cNvSpPr>
          <p:nvPr/>
        </p:nvSpPr>
        <p:spPr>
          <a:xfrm>
            <a:off x="457200" y="1676400"/>
            <a:ext cx="8229600" cy="4324350"/>
          </a:xfrm>
          <a:prstGeom prst="rect">
            <a:avLst/>
          </a:prstGeom>
        </p:spPr>
        <p:txBody>
          <a:bodyPr vert="horz">
            <a:normAutofit/>
          </a:bodyPr>
          <a:lst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b="1">
                <a:solidFill>
                  <a:schemeClr val="tx1"/>
                </a:solidFill>
              </a:rPr>
              <a:t>Cerrar</a:t>
            </a: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endParaRPr lang="es-419" dirty="0">
              <a:solidFill>
                <a:schemeClr val="tx1"/>
              </a:solidFill>
            </a:endParaRPr>
          </a:p>
        </p:txBody>
      </p:sp>
    </p:spTree>
    <p:extLst>
      <p:ext uri="{BB962C8B-B14F-4D97-AF65-F5344CB8AC3E}">
        <p14:creationId xmlns:p14="http://schemas.microsoft.com/office/powerpoint/2010/main" val="4001509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s-419" b="1" dirty="0"/>
          </a:p>
          <a:p>
            <a:r>
              <a:rPr lang="es-419" b="1" dirty="0">
                <a:solidFill>
                  <a:schemeClr val="tx1"/>
                </a:solidFill>
              </a:rPr>
              <a:t>Introducción </a:t>
            </a:r>
            <a:endParaRPr lang="es-419" dirty="0">
              <a:solidFill>
                <a:schemeClr val="tx1"/>
              </a:solidFill>
            </a:endParaRPr>
          </a:p>
          <a:p>
            <a:pPr lvl="1"/>
            <a:r>
              <a:rPr lang="es-419" dirty="0">
                <a:solidFill>
                  <a:schemeClr val="tx1"/>
                </a:solidFill>
              </a:rPr>
              <a:t>Aprender sobre los sistemas operativos</a:t>
            </a:r>
          </a:p>
          <a:p>
            <a:r>
              <a:rPr lang="es-419" b="1" dirty="0">
                <a:solidFill>
                  <a:schemeClr val="tx1"/>
                </a:solidFill>
              </a:rPr>
              <a:t>Desarrollo de habilidades</a:t>
            </a:r>
          </a:p>
          <a:p>
            <a:pPr lvl="1"/>
            <a:r>
              <a:rPr lang="es-419" dirty="0">
                <a:solidFill>
                  <a:schemeClr val="tx1"/>
                </a:solidFill>
              </a:rPr>
              <a:t>Buscar y navegar por el escritorio</a:t>
            </a:r>
          </a:p>
          <a:p>
            <a:pPr lvl="1"/>
            <a:r>
              <a:rPr lang="es-419" dirty="0">
                <a:solidFill>
                  <a:schemeClr val="tx1"/>
                </a:solidFill>
              </a:rPr>
              <a:t>Buscar y organizar los archivos y las carpetas</a:t>
            </a:r>
          </a:p>
          <a:p>
            <a:pPr lvl="1"/>
            <a:r>
              <a:rPr lang="es-419" dirty="0">
                <a:solidFill>
                  <a:schemeClr val="tx1"/>
                </a:solidFill>
              </a:rPr>
              <a:t>Administrar las ventanas de una aplicación</a:t>
            </a:r>
          </a:p>
          <a:p>
            <a:pPr lvl="1"/>
            <a:r>
              <a:rPr lang="es-419" dirty="0">
                <a:solidFill>
                  <a:schemeClr val="tx1"/>
                </a:solidFill>
              </a:rPr>
              <a:t>Guardar y cerrar archivos</a:t>
            </a:r>
          </a:p>
          <a:p>
            <a:pPr lvl="1"/>
            <a:r>
              <a:rPr lang="es-419" dirty="0">
                <a:solidFill>
                  <a:schemeClr val="tx1"/>
                </a:solidFill>
              </a:rPr>
              <a:t>Eliminar archivos</a:t>
            </a:r>
          </a:p>
          <a:p>
            <a:r>
              <a:rPr lang="es-419" b="1" dirty="0">
                <a:solidFill>
                  <a:schemeClr val="tx1"/>
                </a:solidFill>
              </a:rPr>
              <a:t>Consejos para usar una PC </a:t>
            </a:r>
          </a:p>
          <a:p>
            <a:r>
              <a:rPr lang="es-419" b="1" dirty="0">
                <a:solidFill>
                  <a:schemeClr val="tx1"/>
                </a:solidFill>
              </a:rPr>
              <a:t>Práctica</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62000"/>
            <a:ext cx="8229600" cy="1066800"/>
          </a:xfrm>
        </p:spPr>
        <p:txBody>
          <a:bodyPr>
            <a:normAutofit/>
          </a:bodyPr>
          <a:lstStyle/>
          <a:p>
            <a:r>
              <a:rPr lang="es-419" sz="3200" dirty="0"/>
              <a:t>Agenda de hoy</a:t>
            </a:r>
            <a:br>
              <a:rPr lang="en-US" sz="3200" dirty="0"/>
            </a:br>
            <a:endParaRPr lang="es-419"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s-419" dirty="0"/>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r>
              <a:rPr lang="es-419" b="1" dirty="0">
                <a:solidFill>
                  <a:schemeClr val="tx1"/>
                </a:solidFill>
              </a:rPr>
              <a:t>Cerrar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Menú de inicio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20</a:t>
            </a:fld>
            <a:endParaRPr lang="es-419" dirty="0"/>
          </a:p>
        </p:txBody>
      </p:sp>
      <p:pic>
        <p:nvPicPr>
          <p:cNvPr id="7" name="Picture 6" descr="A screenshot of a computer&#10;&#10;Description automatically generated with medium confidence">
            <a:extLst>
              <a:ext uri="{FF2B5EF4-FFF2-40B4-BE49-F238E27FC236}">
                <a16:creationId xmlns:a16="http://schemas.microsoft.com/office/drawing/2014/main" id="{DEA42F00-6D91-C947-8A13-B7E7DE2288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792" y="2245658"/>
            <a:ext cx="7514416" cy="4226859"/>
          </a:xfrm>
          <a:prstGeom prst="rect">
            <a:avLst/>
          </a:prstGeom>
        </p:spPr>
      </p:pic>
    </p:spTree>
    <p:extLst>
      <p:ext uri="{BB962C8B-B14F-4D97-AF65-F5344CB8AC3E}">
        <p14:creationId xmlns:p14="http://schemas.microsoft.com/office/powerpoint/2010/main" val="4056179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631930"/>
          </a:xfrm>
        </p:spPr>
        <p:txBody>
          <a:bodyPr>
            <a:noAutofit/>
          </a:bodyPr>
          <a:lstStyle/>
          <a:p>
            <a:pPr marL="82296" indent="0">
              <a:buNone/>
            </a:pPr>
            <a:r>
              <a:rPr lang="es-419" dirty="0">
                <a:solidFill>
                  <a:schemeClr val="tx1"/>
                </a:solidFill>
              </a:rPr>
              <a:t>Diferentes maneras de abrir una aplicación:</a:t>
            </a: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21</a:t>
            </a:fld>
            <a:endParaRPr lang="es-419" dirty="0"/>
          </a:p>
        </p:txBody>
      </p:sp>
      <p:grpSp>
        <p:nvGrpSpPr>
          <p:cNvPr id="4" name="Group 3">
            <a:extLst>
              <a:ext uri="{FF2B5EF4-FFF2-40B4-BE49-F238E27FC236}">
                <a16:creationId xmlns:a16="http://schemas.microsoft.com/office/drawing/2014/main" id="{0D3ED8D8-447F-BD48-A669-D647E313E4DE}"/>
              </a:ext>
            </a:extLst>
          </p:cNvPr>
          <p:cNvGrpSpPr/>
          <p:nvPr/>
        </p:nvGrpSpPr>
        <p:grpSpPr>
          <a:xfrm>
            <a:off x="988609" y="2391218"/>
            <a:ext cx="8187608" cy="653701"/>
            <a:chOff x="988609" y="2391218"/>
            <a:chExt cx="8187608" cy="653701"/>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mn-lt"/>
                </a:rPr>
                <a:t>Hacer doble clic en el ícono del escritorio</a:t>
              </a:r>
            </a:p>
            <a:p>
              <a:pPr marL="699516" lvl="3" indent="0">
                <a:buFont typeface="Wingdings 2" panose="05020102010507070707" pitchFamily="18" charset="2"/>
                <a:buNone/>
              </a:pPr>
              <a:endParaRPr lang="es-419" sz="2100" dirty="0">
                <a:solidFill>
                  <a:schemeClr val="tx1"/>
                </a:solidFill>
              </a:endParaRPr>
            </a:p>
          </p:txBody>
        </p:sp>
      </p:grpSp>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1380493" y="296452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Segoe UI" panose="020B0502040204020203" pitchFamily="34" charset="0"/>
                <a:cs typeface="Segoe UI" panose="020B0502040204020203" pitchFamily="34" charset="0"/>
              </a:rPr>
              <a:t>Hacer un solo clic en el ícono de la barra de tareas</a:t>
            </a:r>
          </a:p>
          <a:p>
            <a:pPr marL="699516" lvl="3" indent="0">
              <a:buFont typeface="Wingdings 2" panose="05020102010507070707" pitchFamily="18" charset="2"/>
              <a:buNone/>
            </a:pPr>
            <a:endParaRPr lang="es-419" sz="2100" dirty="0">
              <a:solidFill>
                <a:schemeClr val="tx1"/>
              </a:solidFill>
            </a:endParaRPr>
          </a:p>
        </p:txBody>
      </p:sp>
      <p:pic>
        <p:nvPicPr>
          <p:cNvPr id="16" name="Picture 15">
            <a:extLst>
              <a:ext uri="{FF2B5EF4-FFF2-40B4-BE49-F238E27FC236}">
                <a16:creationId xmlns:a16="http://schemas.microsoft.com/office/drawing/2014/main" id="{759CC353-F10A-F640-B185-005805939B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20978"/>
            <a:ext cx="457200" cy="457200"/>
          </a:xfrm>
          <a:prstGeom prst="rect">
            <a:avLst/>
          </a:prstGeom>
        </p:spPr>
      </p:pic>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38049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Segoe UI" panose="020B0502040204020203" pitchFamily="34" charset="0"/>
                <a:cs typeface="Segoe UI" panose="020B0502040204020203" pitchFamily="34" charset="0"/>
              </a:rPr>
              <a:t>Hacer un solo clic en el menú de inicio</a:t>
            </a:r>
          </a:p>
          <a:p>
            <a:pPr marL="699516" lvl="3" indent="0">
              <a:buFont typeface="Wingdings 2" panose="05020102010507070707" pitchFamily="18" charset="2"/>
              <a:buNone/>
            </a:pPr>
            <a:endParaRPr lang="es-419" sz="2100" dirty="0">
              <a:solidFill>
                <a:schemeClr val="tx1"/>
              </a:solidFill>
            </a:endParaRPr>
          </a:p>
        </p:txBody>
      </p:sp>
      <p:pic>
        <p:nvPicPr>
          <p:cNvPr id="18" name="Picture 17">
            <a:extLst>
              <a:ext uri="{FF2B5EF4-FFF2-40B4-BE49-F238E27FC236}">
                <a16:creationId xmlns:a16="http://schemas.microsoft.com/office/drawing/2014/main" id="{1768F23D-BA30-FB4A-9423-B587823BDC0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65229"/>
            <a:ext cx="457200" cy="457200"/>
          </a:xfrm>
          <a:prstGeom prst="rect">
            <a:avLst/>
          </a:prstGeom>
        </p:spPr>
      </p:pic>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402264" y="4049975"/>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mn-lt"/>
              </a:rPr>
              <a:t>Buscar y seleccionar desde el cuadro de búsqueda</a:t>
            </a:r>
          </a:p>
          <a:p>
            <a:pPr marL="699516" lvl="3" indent="0">
              <a:buFont typeface="Wingdings 2" panose="05020102010507070707" pitchFamily="18" charset="2"/>
              <a:buNone/>
            </a:pPr>
            <a:endParaRPr lang="es-419" sz="2100" dirty="0">
              <a:solidFill>
                <a:schemeClr val="tx1"/>
              </a:solidFill>
            </a:endParaRPr>
          </a:p>
        </p:txBody>
      </p:sp>
      <p:pic>
        <p:nvPicPr>
          <p:cNvPr id="20" name="Picture 19">
            <a:extLst>
              <a:ext uri="{FF2B5EF4-FFF2-40B4-BE49-F238E27FC236}">
                <a16:creationId xmlns:a16="http://schemas.microsoft.com/office/drawing/2014/main" id="{B45026D5-66D4-9E4F-AF54-D962CBB1DB1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0380" y="4005841"/>
            <a:ext cx="457200" cy="457200"/>
          </a:xfrm>
          <a:prstGeom prst="rect">
            <a:avLst/>
          </a:prstGeom>
        </p:spPr>
      </p:pic>
    </p:spTree>
    <p:extLst>
      <p:ext uri="{BB962C8B-B14F-4D97-AF65-F5344CB8AC3E}">
        <p14:creationId xmlns:p14="http://schemas.microsoft.com/office/powerpoint/2010/main" val="176111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22</a:t>
            </a:fld>
            <a:endParaRPr lang="es-419" dirty="0"/>
          </a:p>
        </p:txBody>
      </p:sp>
    </p:spTree>
    <p:extLst>
      <p:ext uri="{BB962C8B-B14F-4D97-AF65-F5344CB8AC3E}">
        <p14:creationId xmlns:p14="http://schemas.microsoft.com/office/powerpoint/2010/main" val="1371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07459"/>
            <a:ext cx="8229600" cy="4684776"/>
          </a:xfrm>
        </p:spPr>
        <p:txBody>
          <a:bodyPr>
            <a:noAutofit/>
          </a:bodyPr>
          <a:lstStyle/>
          <a:p>
            <a:pPr marL="82296" indent="0">
              <a:buNone/>
            </a:pPr>
            <a:r>
              <a:rPr lang="es-419" dirty="0">
                <a:solidFill>
                  <a:schemeClr val="tx1"/>
                </a:solidFill>
              </a:rPr>
              <a:t>Utilice el escritorio de la computadora para responder las siguientes preguntas. </a:t>
            </a:r>
          </a:p>
          <a:p>
            <a:pPr marL="82296" indent="0">
              <a:buNone/>
            </a:pPr>
            <a:r>
              <a:rPr lang="es-419" dirty="0">
                <a:solidFill>
                  <a:schemeClr val="tx1"/>
                </a:solidFill>
              </a:rPr>
              <a:t>Si no tiene una computadora propia, siga al instructor para completar las siguientes tareas. </a:t>
            </a:r>
          </a:p>
          <a:p>
            <a:pPr marL="82296" indent="0">
              <a:buNone/>
            </a:pPr>
            <a:r>
              <a:rPr lang="es-419" dirty="0">
                <a:solidFill>
                  <a:schemeClr val="tx1"/>
                </a:solidFill>
              </a:rPr>
              <a:t> </a:t>
            </a:r>
          </a:p>
          <a:p>
            <a:pPr marL="82296" indent="0">
              <a:buNone/>
            </a:pPr>
            <a:r>
              <a:rPr lang="es-419" dirty="0">
                <a:solidFill>
                  <a:schemeClr val="tx1"/>
                </a:solidFill>
              </a:rPr>
              <a:t>1. Nombre tres formas en las que puede abrir una aplicación como Microsoft Word o el explorador Edge.</a:t>
            </a:r>
          </a:p>
          <a:p>
            <a:pPr marL="82296" indent="0">
              <a:buNone/>
            </a:pPr>
            <a:r>
              <a:rPr lang="es-419" dirty="0">
                <a:solidFill>
                  <a:schemeClr val="tx1"/>
                </a:solidFill>
              </a:rPr>
              <a:t>a. </a:t>
            </a:r>
          </a:p>
          <a:p>
            <a:pPr marL="82296" indent="0">
              <a:buNone/>
            </a:pPr>
            <a:r>
              <a:rPr lang="es-419" dirty="0">
                <a:solidFill>
                  <a:schemeClr val="tx1"/>
                </a:solidFill>
              </a:rPr>
              <a:t>b.</a:t>
            </a:r>
          </a:p>
          <a:p>
            <a:pPr marL="82296" indent="0">
              <a:buNone/>
            </a:pPr>
            <a:r>
              <a:rPr lang="es-419" dirty="0">
                <a:solidFill>
                  <a:schemeClr val="tx1"/>
                </a:solidFill>
              </a:rPr>
              <a:t>c.</a:t>
            </a:r>
          </a:p>
          <a:p>
            <a:pPr marL="82296" indent="0">
              <a:buNone/>
            </a:pPr>
            <a:r>
              <a:rPr lang="es-419" b="1" dirty="0">
                <a:solidFill>
                  <a:schemeClr val="tx1"/>
                </a:solidFill>
              </a:rPr>
              <a:t> </a:t>
            </a:r>
            <a:endParaRPr lang="es-419" dirty="0">
              <a:solidFill>
                <a:schemeClr val="tx1"/>
              </a:solidFill>
            </a:endParaRPr>
          </a:p>
          <a:p>
            <a:pPr marL="82296" indent="0">
              <a:buNone/>
            </a:pPr>
            <a:r>
              <a:rPr lang="es-419" dirty="0">
                <a:solidFill>
                  <a:schemeClr val="tx1"/>
                </a:solidFill>
              </a:rPr>
              <a:t>2. Si desea buscar un archivo en su computadora, ¿dónde ingresaría su término de búsqueda? </a:t>
            </a:r>
            <a:br>
              <a:rPr lang="en-US" dirty="0">
                <a:solidFill>
                  <a:schemeClr val="tx1"/>
                </a:solidFill>
              </a:rPr>
            </a:br>
            <a:r>
              <a:rPr lang="es-419" b="1" dirty="0">
                <a:solidFill>
                  <a:schemeClr val="tx1"/>
                </a:solidFill>
              </a:rPr>
              <a:t> </a:t>
            </a:r>
            <a:endParaRPr lang="es-419" dirty="0">
              <a:solidFill>
                <a:schemeClr val="tx1"/>
              </a:solidFill>
            </a:endParaRPr>
          </a:p>
          <a:p>
            <a:pPr marL="82296" indent="0">
              <a:buNone/>
            </a:pPr>
            <a:r>
              <a:rPr lang="es-419" dirty="0">
                <a:solidFill>
                  <a:schemeClr val="tx1"/>
                </a:solidFill>
              </a:rPr>
              <a:t>3. ¿Dónde haría clic para apagar la computadora?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sz="3200" b="1" dirty="0"/>
              <a:t>ACTIVIDAD 1: Trabajar desde el escritorio</a:t>
            </a:r>
            <a:endParaRPr lang="es-419" sz="2800" dirty="0"/>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23</a:t>
            </a:fld>
            <a:endParaRPr lang="es-419" dirty="0"/>
          </a:p>
        </p:txBody>
      </p:sp>
    </p:spTree>
    <p:extLst>
      <p:ext uri="{BB962C8B-B14F-4D97-AF65-F5344CB8AC3E}">
        <p14:creationId xmlns:p14="http://schemas.microsoft.com/office/powerpoint/2010/main" val="283019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s-419" b="1" dirty="0">
                <a:solidFill>
                  <a:schemeClr val="tx1"/>
                </a:solidFill>
              </a:rPr>
              <a:t>Archivo: </a:t>
            </a:r>
            <a:r>
              <a:rPr lang="es-419" dirty="0">
                <a:solidFill>
                  <a:schemeClr val="tx1"/>
                </a:solidFill>
              </a:rPr>
              <a:t>Un archivo es un paquete de información. </a:t>
            </a:r>
            <a:endParaRPr lang="es-419" b="1" dirty="0">
              <a:solidFill>
                <a:schemeClr val="tx1"/>
              </a:solidFill>
            </a:endParaRPr>
          </a:p>
          <a:p>
            <a:pPr marL="308610" lvl="1" indent="0">
              <a:buNone/>
            </a:pP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24</a:t>
            </a:fld>
            <a:endParaRPr lang="es-419" dirty="0"/>
          </a:p>
        </p:txBody>
      </p:sp>
      <p:pic>
        <p:nvPicPr>
          <p:cNvPr id="6" name="Picture 5">
            <a:extLst>
              <a:ext uri="{FF2B5EF4-FFF2-40B4-BE49-F238E27FC236}">
                <a16:creationId xmlns:a16="http://schemas.microsoft.com/office/drawing/2014/main" id="{B6F3F066-3356-5242-B653-44D78FAA17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1750" y="1993900"/>
            <a:ext cx="6235700" cy="4330700"/>
          </a:xfrm>
          <a:prstGeom prst="rect">
            <a:avLst/>
          </a:prstGeom>
        </p:spPr>
      </p:pic>
    </p:spTree>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r>
              <a:rPr lang="es-419" b="1" dirty="0">
                <a:solidFill>
                  <a:schemeClr val="tx1"/>
                </a:solidFill>
              </a:rPr>
              <a:t>Aplicaciones: </a:t>
            </a:r>
            <a:r>
              <a:rPr lang="es-419" dirty="0">
                <a:solidFill>
                  <a:schemeClr val="tx1"/>
                </a:solidFill>
              </a:rPr>
              <a:t>Software o herramientas que le permiten completar tareas </a:t>
            </a:r>
            <a:endParaRPr lang="es-419" b="1" dirty="0">
              <a:solidFill>
                <a:schemeClr val="tx1"/>
              </a:solidFill>
            </a:endParaRPr>
          </a:p>
          <a:p>
            <a:pPr marL="308610" lvl="1" indent="0">
              <a:buNone/>
            </a:pP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25</a:t>
            </a:fld>
            <a:endParaRPr lang="es-419" dirty="0"/>
          </a:p>
        </p:txBody>
      </p:sp>
      <p:pic>
        <p:nvPicPr>
          <p:cNvPr id="7" name="Picture 6">
            <a:extLst>
              <a:ext uri="{FF2B5EF4-FFF2-40B4-BE49-F238E27FC236}">
                <a16:creationId xmlns:a16="http://schemas.microsoft.com/office/drawing/2014/main" id="{09BC0978-E483-DE4C-81DB-6F989F18D1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818965" y="2834373"/>
            <a:ext cx="1934364" cy="1935189"/>
          </a:xfrm>
          <a:prstGeom prst="rect">
            <a:avLst/>
          </a:prstGeom>
        </p:spPr>
      </p:pic>
      <p:pic>
        <p:nvPicPr>
          <p:cNvPr id="9" name="Picture 8">
            <a:extLst>
              <a:ext uri="{FF2B5EF4-FFF2-40B4-BE49-F238E27FC236}">
                <a16:creationId xmlns:a16="http://schemas.microsoft.com/office/drawing/2014/main" id="{8C496B94-DF05-0D44-B838-E0EB10C4DF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887" y="2835198"/>
            <a:ext cx="1933237" cy="1934364"/>
          </a:xfrm>
          <a:prstGeom prst="rect">
            <a:avLst/>
          </a:prstGeom>
        </p:spPr>
      </p:pic>
      <p:pic>
        <p:nvPicPr>
          <p:cNvPr id="11" name="Picture 10">
            <a:extLst>
              <a:ext uri="{FF2B5EF4-FFF2-40B4-BE49-F238E27FC236}">
                <a16:creationId xmlns:a16="http://schemas.microsoft.com/office/drawing/2014/main" id="{5EF2A29A-BDA3-8E42-905E-C8B65CAA13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2217" y="2835197"/>
            <a:ext cx="1934365" cy="1934365"/>
          </a:xfrm>
          <a:prstGeom prst="rect">
            <a:avLst/>
          </a:prstGeom>
        </p:spPr>
      </p:pic>
      <p:pic>
        <p:nvPicPr>
          <p:cNvPr id="13" name="Picture 12">
            <a:extLst>
              <a:ext uri="{FF2B5EF4-FFF2-40B4-BE49-F238E27FC236}">
                <a16:creationId xmlns:a16="http://schemas.microsoft.com/office/drawing/2014/main" id="{EBE0F4A1-4CC1-C245-8851-C0CC67426B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59084" y="2835197"/>
            <a:ext cx="1934365" cy="1934365"/>
          </a:xfrm>
          <a:prstGeom prst="rect">
            <a:avLst/>
          </a:prstGeom>
        </p:spPr>
      </p:pic>
    </p:spTree>
    <p:extLst>
      <p:ext uri="{BB962C8B-B14F-4D97-AF65-F5344CB8AC3E}">
        <p14:creationId xmlns:p14="http://schemas.microsoft.com/office/powerpoint/2010/main" val="306521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89888"/>
            <a:ext cx="8229600" cy="4325112"/>
          </a:xfrm>
        </p:spPr>
        <p:txBody>
          <a:bodyPr/>
          <a:lstStyle/>
          <a:p>
            <a:r>
              <a:rPr lang="es-419" b="1" dirty="0">
                <a:solidFill>
                  <a:schemeClr val="tx1"/>
                </a:solidFill>
              </a:rPr>
              <a:t>Diferentes maneras de abrir un archivo: </a:t>
            </a:r>
            <a:r>
              <a:rPr lang="es-419" dirty="0">
                <a:solidFill>
                  <a:schemeClr val="tx1"/>
                </a:solidFill>
              </a:rPr>
              <a:t>Hacer doble clic en el ícono del escritorio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26</a:t>
            </a:fld>
            <a:endParaRPr lang="es-419" dirty="0"/>
          </a:p>
        </p:txBody>
      </p:sp>
      <p:grpSp>
        <p:nvGrpSpPr>
          <p:cNvPr id="5" name="Group 4">
            <a:extLst>
              <a:ext uri="{FF2B5EF4-FFF2-40B4-BE49-F238E27FC236}">
                <a16:creationId xmlns:a16="http://schemas.microsoft.com/office/drawing/2014/main" id="{AED65814-0921-C241-B8D1-6FDE96F7006C}"/>
              </a:ext>
            </a:extLst>
          </p:cNvPr>
          <p:cNvGrpSpPr/>
          <p:nvPr/>
        </p:nvGrpSpPr>
        <p:grpSpPr>
          <a:xfrm>
            <a:off x="814792" y="2235129"/>
            <a:ext cx="7514416" cy="4269303"/>
            <a:chOff x="814792" y="2235129"/>
            <a:chExt cx="7514416" cy="4269303"/>
          </a:xfrm>
        </p:grpSpPr>
        <p:pic>
          <p:nvPicPr>
            <p:cNvPr id="12" name="Picture 11" descr="A screenshot of a computer&#10;&#10;Description automatically generated with medium confidence">
              <a:extLst>
                <a:ext uri="{FF2B5EF4-FFF2-40B4-BE49-F238E27FC236}">
                  <a16:creationId xmlns:a16="http://schemas.microsoft.com/office/drawing/2014/main" id="{41D3685E-B3B8-CA40-B7E3-5394E61798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792" y="2235129"/>
              <a:ext cx="7514416" cy="4226859"/>
            </a:xfrm>
            <a:prstGeom prst="rect">
              <a:avLst/>
            </a:prstGeom>
          </p:spPr>
        </p:pic>
        <p:sp>
          <p:nvSpPr>
            <p:cNvPr id="8" name="Rectangle 7">
              <a:extLst>
                <a:ext uri="{FF2B5EF4-FFF2-40B4-BE49-F238E27FC236}">
                  <a16:creationId xmlns:a16="http://schemas.microsoft.com/office/drawing/2014/main" id="{DC731100-3A70-054E-AF03-4DD41A8E08A3}"/>
                </a:ext>
              </a:extLst>
            </p:cNvPr>
            <p:cNvSpPr/>
            <p:nvPr/>
          </p:nvSpPr>
          <p:spPr>
            <a:xfrm>
              <a:off x="814792" y="2236687"/>
              <a:ext cx="438577" cy="385452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10" name="Picture 9">
              <a:extLst>
                <a:ext uri="{FF2B5EF4-FFF2-40B4-BE49-F238E27FC236}">
                  <a16:creationId xmlns:a16="http://schemas.microsoft.com/office/drawing/2014/main" id="{E5650AC2-E50E-4D81-8605-6D482C1855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05230" y="4697992"/>
              <a:ext cx="810795" cy="759884"/>
            </a:xfrm>
            <a:prstGeom prst="rect">
              <a:avLst/>
            </a:prstGeom>
          </p:spPr>
        </p:pic>
        <p:cxnSp>
          <p:nvCxnSpPr>
            <p:cNvPr id="11" name="Straight Connector 10">
              <a:extLst>
                <a:ext uri="{FF2B5EF4-FFF2-40B4-BE49-F238E27FC236}">
                  <a16:creationId xmlns:a16="http://schemas.microsoft.com/office/drawing/2014/main" id="{B4523914-8827-4B72-A614-4062C4775E16}"/>
                </a:ext>
              </a:extLst>
            </p:cNvPr>
            <p:cNvCxnSpPr>
              <a:cxnSpLocks/>
            </p:cNvCxnSpPr>
            <p:nvPr/>
          </p:nvCxnSpPr>
          <p:spPr>
            <a:xfrm flipV="1">
              <a:off x="1059101" y="5484656"/>
              <a:ext cx="746129" cy="786384"/>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8440ED4A-58A8-4FCF-AABE-F7CEFC896729}"/>
                </a:ext>
              </a:extLst>
            </p:cNvPr>
            <p:cNvSpPr/>
            <p:nvPr/>
          </p:nvSpPr>
          <p:spPr>
            <a:xfrm>
              <a:off x="814792" y="6144768"/>
              <a:ext cx="3904081" cy="35966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290947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Abrir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27</a:t>
            </a:fld>
            <a:endParaRPr lang="es-419" dirty="0"/>
          </a:p>
        </p:txBody>
      </p:sp>
      <p:pic>
        <p:nvPicPr>
          <p:cNvPr id="7" name="Picture 6" descr="A screenshot of a computer&#10;&#10;Description automatically generated with medium confidence">
            <a:extLst>
              <a:ext uri="{FF2B5EF4-FFF2-40B4-BE49-F238E27FC236}">
                <a16:creationId xmlns:a16="http://schemas.microsoft.com/office/drawing/2014/main" id="{AB5FADB8-9100-1043-9444-5FFB16291E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792" y="2245658"/>
            <a:ext cx="7514416" cy="4226859"/>
          </a:xfrm>
          <a:prstGeom prst="rect">
            <a:avLst/>
          </a:prstGeom>
        </p:spPr>
      </p:pic>
    </p:spTree>
    <p:extLst>
      <p:ext uri="{BB962C8B-B14F-4D97-AF65-F5344CB8AC3E}">
        <p14:creationId xmlns:p14="http://schemas.microsoft.com/office/powerpoint/2010/main" val="216671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s-419" b="1" dirty="0">
                <a:solidFill>
                  <a:schemeClr val="tx1"/>
                </a:solidFill>
              </a:rPr>
              <a:t>Carpeta: </a:t>
            </a:r>
            <a:r>
              <a:rPr lang="es-419" dirty="0">
                <a:solidFill>
                  <a:schemeClr val="tx1"/>
                </a:solidFill>
              </a:rPr>
              <a:t>Un método para almacenar y organizar archivos</a:t>
            </a:r>
            <a:r>
              <a:rPr lang="es-419" b="1" dirty="0">
                <a:solidFill>
                  <a:schemeClr val="tx1"/>
                </a:solidFill>
              </a:rPr>
              <a:t>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28</a:t>
            </a:fld>
            <a:endParaRPr lang="es-419" dirty="0"/>
          </a:p>
        </p:txBody>
      </p:sp>
      <p:grpSp>
        <p:nvGrpSpPr>
          <p:cNvPr id="4" name="Group 3">
            <a:extLst>
              <a:ext uri="{FF2B5EF4-FFF2-40B4-BE49-F238E27FC236}">
                <a16:creationId xmlns:a16="http://schemas.microsoft.com/office/drawing/2014/main" id="{17458570-D036-874B-AA76-40EB67C2F6A5}"/>
              </a:ext>
            </a:extLst>
          </p:cNvPr>
          <p:cNvGrpSpPr/>
          <p:nvPr/>
        </p:nvGrpSpPr>
        <p:grpSpPr>
          <a:xfrm>
            <a:off x="874226" y="2296952"/>
            <a:ext cx="7476398" cy="4202571"/>
            <a:chOff x="874226" y="2296952"/>
            <a:chExt cx="7476398" cy="4202571"/>
          </a:xfrm>
        </p:grpSpPr>
        <p:pic>
          <p:nvPicPr>
            <p:cNvPr id="9" name="Picture 8">
              <a:extLst>
                <a:ext uri="{FF2B5EF4-FFF2-40B4-BE49-F238E27FC236}">
                  <a16:creationId xmlns:a16="http://schemas.microsoft.com/office/drawing/2014/main" id="{2EE5609D-29C0-BF42-B10C-5E2458E1FD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4226" y="2296952"/>
              <a:ext cx="7476398" cy="4202571"/>
            </a:xfrm>
            <a:prstGeom prst="rect">
              <a:avLst/>
            </a:prstGeom>
          </p:spPr>
        </p:pic>
        <p:sp>
          <p:nvSpPr>
            <p:cNvPr id="10" name="Rectangle 9">
              <a:extLst>
                <a:ext uri="{FF2B5EF4-FFF2-40B4-BE49-F238E27FC236}">
                  <a16:creationId xmlns:a16="http://schemas.microsoft.com/office/drawing/2014/main" id="{CFDCDA4F-C356-4892-8EB6-A7BA203E70C1}"/>
                </a:ext>
              </a:extLst>
            </p:cNvPr>
            <p:cNvSpPr/>
            <p:nvPr/>
          </p:nvSpPr>
          <p:spPr>
            <a:xfrm>
              <a:off x="874226" y="2899978"/>
              <a:ext cx="547960" cy="63659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34961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s-419" b="1" dirty="0">
                <a:solidFill>
                  <a:schemeClr val="tx1"/>
                </a:solidFill>
              </a:rPr>
              <a:t>Abrir la carpeta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29</a:t>
            </a:fld>
            <a:endParaRPr lang="es-419" dirty="0"/>
          </a:p>
        </p:txBody>
      </p:sp>
      <p:pic>
        <p:nvPicPr>
          <p:cNvPr id="9" name="Picture 8">
            <a:extLst>
              <a:ext uri="{FF2B5EF4-FFF2-40B4-BE49-F238E27FC236}">
                <a16:creationId xmlns:a16="http://schemas.microsoft.com/office/drawing/2014/main" id="{2EE5609D-29C0-BF42-B10C-5E2458E1FD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3976" y="2358551"/>
            <a:ext cx="6925984" cy="3893177"/>
          </a:xfrm>
          <a:prstGeom prst="rect">
            <a:avLst/>
          </a:prstGeom>
        </p:spPr>
      </p:pic>
      <p:pic>
        <p:nvPicPr>
          <p:cNvPr id="7" name="Picture 6">
            <a:extLst>
              <a:ext uri="{FF2B5EF4-FFF2-40B4-BE49-F238E27FC236}">
                <a16:creationId xmlns:a16="http://schemas.microsoft.com/office/drawing/2014/main" id="{321296F3-F83D-D742-ADA0-C533EF40BF9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66618" y="2792939"/>
            <a:ext cx="3060700" cy="2210262"/>
          </a:xfrm>
          <a:prstGeom prst="rect">
            <a:avLst/>
          </a:prstGeom>
        </p:spPr>
      </p:pic>
      <p:sp>
        <p:nvSpPr>
          <p:cNvPr id="11" name="Rectangle 10">
            <a:extLst>
              <a:ext uri="{FF2B5EF4-FFF2-40B4-BE49-F238E27FC236}">
                <a16:creationId xmlns:a16="http://schemas.microsoft.com/office/drawing/2014/main" id="{58A58CC8-EA45-CD42-A1A3-02322C655519}"/>
              </a:ext>
            </a:extLst>
          </p:cNvPr>
          <p:cNvSpPr/>
          <p:nvPr/>
        </p:nvSpPr>
        <p:spPr>
          <a:xfrm>
            <a:off x="3166617" y="2792939"/>
            <a:ext cx="3060701" cy="221026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213264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3</a:t>
            </a:fld>
            <a:endParaRPr lang="es-419"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5334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a:t>
            </a:r>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1639824"/>
            <a:ext cx="5963055" cy="4325112"/>
          </a:xfrm>
        </p:spPr>
        <p:txBody>
          <a:bodyPr/>
          <a:lstStyle/>
          <a:p>
            <a:pPr marL="82296" indent="0">
              <a:buNone/>
            </a:pPr>
            <a:r>
              <a:rPr lang="es-419" sz="2400" dirty="0">
                <a:solidFill>
                  <a:schemeClr val="tx1"/>
                </a:solidFill>
              </a:rPr>
              <a:t>¿Qué tipo de cosas quiere hacer con la computadora?   </a:t>
            </a:r>
          </a:p>
          <a:p>
            <a:pPr lvl="1"/>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pic>
        <p:nvPicPr>
          <p:cNvPr id="35" name="Picture 34" descr="Icon&#10;&#10;Description automatically generated">
            <a:extLst>
              <a:ext uri="{FF2B5EF4-FFF2-40B4-BE49-F238E27FC236}">
                <a16:creationId xmlns:a16="http://schemas.microsoft.com/office/drawing/2014/main" id="{B9755C4A-1E80-274C-B25A-2B9403264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Se abre el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30</a:t>
            </a:fld>
            <a:endParaRPr lang="es-419" dirty="0"/>
          </a:p>
        </p:txBody>
      </p:sp>
      <p:pic>
        <p:nvPicPr>
          <p:cNvPr id="5" name="Picture 4" descr="Graphical user interface, application, Word&#10;&#10;Description automatically generated">
            <a:extLst>
              <a:ext uri="{FF2B5EF4-FFF2-40B4-BE49-F238E27FC236}">
                <a16:creationId xmlns:a16="http://schemas.microsoft.com/office/drawing/2014/main" id="{A721A53A-B711-004C-A9B6-6E68506E1B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716" y="2186884"/>
            <a:ext cx="7361020" cy="4137716"/>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1812838" y="2452151"/>
            <a:ext cx="5502362" cy="351278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2342330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31</a:t>
            </a:fld>
            <a:endParaRPr lang="es-419" dirty="0"/>
          </a:p>
        </p:txBody>
      </p:sp>
      <p:pic>
        <p:nvPicPr>
          <p:cNvPr id="9" name="Picture 8">
            <a:extLst>
              <a:ext uri="{FF2B5EF4-FFF2-40B4-BE49-F238E27FC236}">
                <a16:creationId xmlns:a16="http://schemas.microsoft.com/office/drawing/2014/main" id="{2EE5609D-29C0-BF42-B10C-5E2458E1FD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2725" y="1600200"/>
            <a:ext cx="8064075" cy="4532911"/>
          </a:xfrm>
          <a:prstGeom prst="rect">
            <a:avLst/>
          </a:prstGeom>
        </p:spPr>
      </p:pic>
    </p:spTree>
    <p:extLst>
      <p:ext uri="{BB962C8B-B14F-4D97-AF65-F5344CB8AC3E}">
        <p14:creationId xmlns:p14="http://schemas.microsoft.com/office/powerpoint/2010/main" val="323309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s-419" b="1" dirty="0">
                <a:solidFill>
                  <a:schemeClr val="tx1"/>
                </a:solidFill>
              </a:rPr>
              <a:t>¿Qué es una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32</a:t>
            </a:fld>
            <a:endParaRPr lang="es-419" dirty="0"/>
          </a:p>
        </p:txBody>
      </p:sp>
      <p:pic>
        <p:nvPicPr>
          <p:cNvPr id="7" name="Picture 6">
            <a:extLst>
              <a:ext uri="{FF2B5EF4-FFF2-40B4-BE49-F238E27FC236}">
                <a16:creationId xmlns:a16="http://schemas.microsoft.com/office/drawing/2014/main" id="{B0CB8ED3-3D95-1F42-8E87-2AE1B50CFE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5610" y="2131329"/>
            <a:ext cx="7541190" cy="4238992"/>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2431403" y="2343729"/>
            <a:ext cx="4992653" cy="351278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269493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Cambiar el tamaño de la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33</a:t>
            </a:fld>
            <a:endParaRPr lang="es-419" dirty="0"/>
          </a:p>
        </p:txBody>
      </p:sp>
      <p:pic>
        <p:nvPicPr>
          <p:cNvPr id="7" name="Picture 6">
            <a:extLst>
              <a:ext uri="{FF2B5EF4-FFF2-40B4-BE49-F238E27FC236}">
                <a16:creationId xmlns:a16="http://schemas.microsoft.com/office/drawing/2014/main" id="{B0CB8ED3-3D95-1F42-8E87-2AE1B50CFE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5610" y="2131329"/>
            <a:ext cx="7541190" cy="4238992"/>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2431403" y="2343729"/>
            <a:ext cx="4992653" cy="351278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48307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Cambiar el tamaño de la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34</a:t>
            </a:fld>
            <a:endParaRPr lang="es-419" dirty="0"/>
          </a:p>
        </p:txBody>
      </p:sp>
      <p:grpSp>
        <p:nvGrpSpPr>
          <p:cNvPr id="15" name="Group 14">
            <a:extLst>
              <a:ext uri="{FF2B5EF4-FFF2-40B4-BE49-F238E27FC236}">
                <a16:creationId xmlns:a16="http://schemas.microsoft.com/office/drawing/2014/main" id="{3AC9D971-71DF-0848-8BAD-828D432234E0}"/>
              </a:ext>
            </a:extLst>
          </p:cNvPr>
          <p:cNvGrpSpPr/>
          <p:nvPr/>
        </p:nvGrpSpPr>
        <p:grpSpPr>
          <a:xfrm>
            <a:off x="700088" y="2045209"/>
            <a:ext cx="7986712" cy="4604753"/>
            <a:chOff x="1145610" y="2131329"/>
            <a:chExt cx="7541190" cy="4238992"/>
          </a:xfrm>
        </p:grpSpPr>
        <p:pic>
          <p:nvPicPr>
            <p:cNvPr id="7" name="Picture 6">
              <a:extLst>
                <a:ext uri="{FF2B5EF4-FFF2-40B4-BE49-F238E27FC236}">
                  <a16:creationId xmlns:a16="http://schemas.microsoft.com/office/drawing/2014/main" id="{B0CB8ED3-3D95-1F42-8E87-2AE1B50CFE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5610" y="2131329"/>
              <a:ext cx="7541190" cy="4238992"/>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1917053" y="5472113"/>
              <a:ext cx="1183335" cy="53510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8" name="Picture 7">
              <a:extLst>
                <a:ext uri="{FF2B5EF4-FFF2-40B4-BE49-F238E27FC236}">
                  <a16:creationId xmlns:a16="http://schemas.microsoft.com/office/drawing/2014/main" id="{25935676-A5B3-6647-B984-8CD2D36A6C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19827" y="4478682"/>
              <a:ext cx="1592756" cy="739494"/>
            </a:xfrm>
            <a:prstGeom prst="rect">
              <a:avLst/>
            </a:prstGeom>
          </p:spPr>
        </p:pic>
        <p:cxnSp>
          <p:nvCxnSpPr>
            <p:cNvPr id="5" name="Straight Arrow Connector 4">
              <a:extLst>
                <a:ext uri="{FF2B5EF4-FFF2-40B4-BE49-F238E27FC236}">
                  <a16:creationId xmlns:a16="http://schemas.microsoft.com/office/drawing/2014/main" id="{5101CEEC-7757-0648-AB19-B4626922AA0E}"/>
                </a:ext>
              </a:extLst>
            </p:cNvPr>
            <p:cNvCxnSpPr>
              <a:cxnSpLocks/>
            </p:cNvCxnSpPr>
            <p:nvPr/>
          </p:nvCxnSpPr>
          <p:spPr>
            <a:xfrm>
              <a:off x="2091030" y="5735764"/>
              <a:ext cx="771525" cy="0"/>
            </a:xfrm>
            <a:prstGeom prst="straightConnector1">
              <a:avLst/>
            </a:prstGeom>
            <a:ln w="76200" cmpd="sng">
              <a:solidFill>
                <a:schemeClr val="tx1"/>
              </a:solidFill>
              <a:headEnd type="triangle"/>
              <a:tailEnd type="triangle"/>
            </a:ln>
            <a:effectLst/>
            <a:scene3d>
              <a:camera prst="orthographicFront">
                <a:rot lat="0" lon="0" rev="0"/>
              </a:camera>
              <a:lightRig rig="contrasting" dir="t">
                <a:rot lat="0" lon="0" rev="7800000"/>
              </a:lightRig>
            </a:scene3d>
            <a:sp3d>
              <a:bevelT w="139700" h="139700"/>
            </a:sp3d>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41BF98D2-0581-A14E-9399-D3638ACA9124}"/>
                </a:ext>
              </a:extLst>
            </p:cNvPr>
            <p:cNvSpPr/>
            <p:nvPr/>
          </p:nvSpPr>
          <p:spPr>
            <a:xfrm>
              <a:off x="3980332" y="4250825"/>
              <a:ext cx="1906118" cy="104925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4" name="Straight Connector 13">
              <a:extLst>
                <a:ext uri="{FF2B5EF4-FFF2-40B4-BE49-F238E27FC236}">
                  <a16:creationId xmlns:a16="http://schemas.microsoft.com/office/drawing/2014/main" id="{17B44C84-0CDC-3941-B9C4-1B32D7E16869}"/>
                </a:ext>
              </a:extLst>
            </p:cNvPr>
            <p:cNvCxnSpPr/>
            <p:nvPr/>
          </p:nvCxnSpPr>
          <p:spPr>
            <a:xfrm flipV="1">
              <a:off x="3100388" y="4957763"/>
              <a:ext cx="871537" cy="51435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71264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Cambiar el tamaño de la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35</a:t>
            </a:fld>
            <a:endParaRPr lang="es-419" dirty="0"/>
          </a:p>
        </p:txBody>
      </p:sp>
      <p:grpSp>
        <p:nvGrpSpPr>
          <p:cNvPr id="7" name="Group 6">
            <a:extLst>
              <a:ext uri="{FF2B5EF4-FFF2-40B4-BE49-F238E27FC236}">
                <a16:creationId xmlns:a16="http://schemas.microsoft.com/office/drawing/2014/main" id="{40330444-6BB3-304B-9255-88290F31F382}"/>
              </a:ext>
            </a:extLst>
          </p:cNvPr>
          <p:cNvGrpSpPr/>
          <p:nvPr/>
        </p:nvGrpSpPr>
        <p:grpSpPr>
          <a:xfrm>
            <a:off x="609599" y="2064327"/>
            <a:ext cx="8200161" cy="4609407"/>
            <a:chOff x="609599" y="2064327"/>
            <a:chExt cx="8200161" cy="4609407"/>
          </a:xfrm>
        </p:grpSpPr>
        <p:pic>
          <p:nvPicPr>
            <p:cNvPr id="5" name="Picture 4">
              <a:extLst>
                <a:ext uri="{FF2B5EF4-FFF2-40B4-BE49-F238E27FC236}">
                  <a16:creationId xmlns:a16="http://schemas.microsoft.com/office/drawing/2014/main" id="{6BC9768C-8064-624F-9104-44DC52DEC9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 y="2064327"/>
              <a:ext cx="8200161" cy="4609407"/>
            </a:xfrm>
            <a:prstGeom prst="rect">
              <a:avLst/>
            </a:prstGeom>
          </p:spPr>
        </p:pic>
        <p:pic>
          <p:nvPicPr>
            <p:cNvPr id="13" name="Picture 12">
              <a:extLst>
                <a:ext uri="{FF2B5EF4-FFF2-40B4-BE49-F238E27FC236}">
                  <a16:creationId xmlns:a16="http://schemas.microsoft.com/office/drawing/2014/main" id="{998B0652-F7DA-454E-B5CE-7820EFD0C4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4462" y="2222554"/>
              <a:ext cx="5786142" cy="4058398"/>
            </a:xfrm>
            <a:prstGeom prst="rect">
              <a:avLst/>
            </a:prstGeom>
          </p:spPr>
        </p:pic>
        <p:sp>
          <p:nvSpPr>
            <p:cNvPr id="16" name="Rectangle 15">
              <a:extLst>
                <a:ext uri="{FF2B5EF4-FFF2-40B4-BE49-F238E27FC236}">
                  <a16:creationId xmlns:a16="http://schemas.microsoft.com/office/drawing/2014/main" id="{23646F30-6351-194E-8A80-C7902E1751B8}"/>
                </a:ext>
              </a:extLst>
            </p:cNvPr>
            <p:cNvSpPr/>
            <p:nvPr/>
          </p:nvSpPr>
          <p:spPr>
            <a:xfrm>
              <a:off x="1414463" y="2222554"/>
              <a:ext cx="5786141" cy="405839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378960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Barra de título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36</a:t>
            </a:fld>
            <a:endParaRPr lang="es-419" dirty="0"/>
          </a:p>
        </p:txBody>
      </p:sp>
      <p:grpSp>
        <p:nvGrpSpPr>
          <p:cNvPr id="4" name="Group 3">
            <a:extLst>
              <a:ext uri="{FF2B5EF4-FFF2-40B4-BE49-F238E27FC236}">
                <a16:creationId xmlns:a16="http://schemas.microsoft.com/office/drawing/2014/main" id="{109F49A6-E018-F041-AFE7-F9BC70CF9E7A}"/>
              </a:ext>
            </a:extLst>
          </p:cNvPr>
          <p:cNvGrpSpPr/>
          <p:nvPr/>
        </p:nvGrpSpPr>
        <p:grpSpPr>
          <a:xfrm>
            <a:off x="609599" y="2064327"/>
            <a:ext cx="8200161" cy="4609407"/>
            <a:chOff x="609599" y="2064327"/>
            <a:chExt cx="8200161" cy="4609407"/>
          </a:xfrm>
        </p:grpSpPr>
        <p:pic>
          <p:nvPicPr>
            <p:cNvPr id="10" name="Picture 9">
              <a:extLst>
                <a:ext uri="{FF2B5EF4-FFF2-40B4-BE49-F238E27FC236}">
                  <a16:creationId xmlns:a16="http://schemas.microsoft.com/office/drawing/2014/main" id="{7C350A06-66E2-EA4F-B240-2DDC8D3A5D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 y="2064327"/>
              <a:ext cx="8200161" cy="4609407"/>
            </a:xfrm>
            <a:prstGeom prst="rect">
              <a:avLst/>
            </a:prstGeom>
          </p:spPr>
        </p:pic>
        <p:pic>
          <p:nvPicPr>
            <p:cNvPr id="13" name="Picture 12">
              <a:extLst>
                <a:ext uri="{FF2B5EF4-FFF2-40B4-BE49-F238E27FC236}">
                  <a16:creationId xmlns:a16="http://schemas.microsoft.com/office/drawing/2014/main" id="{998B0652-F7DA-454E-B5CE-7820EFD0C4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4462" y="2222554"/>
              <a:ext cx="5786142" cy="4058398"/>
            </a:xfrm>
            <a:prstGeom prst="rect">
              <a:avLst/>
            </a:prstGeom>
          </p:spPr>
        </p:pic>
        <p:sp>
          <p:nvSpPr>
            <p:cNvPr id="16" name="Rectangle 15">
              <a:extLst>
                <a:ext uri="{FF2B5EF4-FFF2-40B4-BE49-F238E27FC236}">
                  <a16:creationId xmlns:a16="http://schemas.microsoft.com/office/drawing/2014/main" id="{23646F30-6351-194E-8A80-C7902E1751B8}"/>
                </a:ext>
              </a:extLst>
            </p:cNvPr>
            <p:cNvSpPr/>
            <p:nvPr/>
          </p:nvSpPr>
          <p:spPr>
            <a:xfrm>
              <a:off x="1414462" y="2222555"/>
              <a:ext cx="5786142" cy="27775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293827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Barra de título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37</a:t>
            </a:fld>
            <a:endParaRPr lang="es-419" dirty="0"/>
          </a:p>
        </p:txBody>
      </p:sp>
      <p:grpSp>
        <p:nvGrpSpPr>
          <p:cNvPr id="4" name="Group 3">
            <a:extLst>
              <a:ext uri="{FF2B5EF4-FFF2-40B4-BE49-F238E27FC236}">
                <a16:creationId xmlns:a16="http://schemas.microsoft.com/office/drawing/2014/main" id="{5B5BBBB9-38FA-7D42-90BF-82B88BF6D7C3}"/>
              </a:ext>
            </a:extLst>
          </p:cNvPr>
          <p:cNvGrpSpPr/>
          <p:nvPr/>
        </p:nvGrpSpPr>
        <p:grpSpPr>
          <a:xfrm>
            <a:off x="609599" y="2064327"/>
            <a:ext cx="8200161" cy="4609407"/>
            <a:chOff x="609599" y="2064327"/>
            <a:chExt cx="8200161" cy="4609407"/>
          </a:xfrm>
        </p:grpSpPr>
        <p:grpSp>
          <p:nvGrpSpPr>
            <p:cNvPr id="8" name="Group 7">
              <a:extLst>
                <a:ext uri="{FF2B5EF4-FFF2-40B4-BE49-F238E27FC236}">
                  <a16:creationId xmlns:a16="http://schemas.microsoft.com/office/drawing/2014/main" id="{5C1C1321-124B-9843-B2BE-91FFDA21872E}"/>
                </a:ext>
              </a:extLst>
            </p:cNvPr>
            <p:cNvGrpSpPr/>
            <p:nvPr/>
          </p:nvGrpSpPr>
          <p:grpSpPr>
            <a:xfrm>
              <a:off x="609599" y="2064327"/>
              <a:ext cx="8200161" cy="4609407"/>
              <a:chOff x="609599" y="2064327"/>
              <a:chExt cx="8200161" cy="4609407"/>
            </a:xfrm>
          </p:grpSpPr>
          <p:pic>
            <p:nvPicPr>
              <p:cNvPr id="10" name="Picture 9">
                <a:extLst>
                  <a:ext uri="{FF2B5EF4-FFF2-40B4-BE49-F238E27FC236}">
                    <a16:creationId xmlns:a16="http://schemas.microsoft.com/office/drawing/2014/main" id="{24163B09-D5BA-D743-8A13-602097372F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 y="2064327"/>
                <a:ext cx="8200161" cy="4609407"/>
              </a:xfrm>
              <a:prstGeom prst="rect">
                <a:avLst/>
              </a:prstGeom>
            </p:spPr>
          </p:pic>
          <p:pic>
            <p:nvPicPr>
              <p:cNvPr id="11" name="Picture 10">
                <a:extLst>
                  <a:ext uri="{FF2B5EF4-FFF2-40B4-BE49-F238E27FC236}">
                    <a16:creationId xmlns:a16="http://schemas.microsoft.com/office/drawing/2014/main" id="{429B651B-C7F8-6543-AFAB-8BB28322E8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4462" y="2222554"/>
                <a:ext cx="5786142" cy="4058398"/>
              </a:xfrm>
              <a:prstGeom prst="rect">
                <a:avLst/>
              </a:prstGeom>
            </p:spPr>
          </p:pic>
        </p:grpSp>
        <p:pic>
          <p:nvPicPr>
            <p:cNvPr id="13" name="Picture 12">
              <a:extLst>
                <a:ext uri="{FF2B5EF4-FFF2-40B4-BE49-F238E27FC236}">
                  <a16:creationId xmlns:a16="http://schemas.microsoft.com/office/drawing/2014/main" id="{998B0652-F7DA-454E-B5CE-7820EFD0C4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4462" y="2222554"/>
              <a:ext cx="5786142" cy="4058398"/>
            </a:xfrm>
            <a:prstGeom prst="rect">
              <a:avLst/>
            </a:prstGeom>
          </p:spPr>
        </p:pic>
        <p:sp>
          <p:nvSpPr>
            <p:cNvPr id="16" name="Rectangle 15">
              <a:extLst>
                <a:ext uri="{FF2B5EF4-FFF2-40B4-BE49-F238E27FC236}">
                  <a16:creationId xmlns:a16="http://schemas.microsoft.com/office/drawing/2014/main" id="{23646F30-6351-194E-8A80-C7902E1751B8}"/>
                </a:ext>
              </a:extLst>
            </p:cNvPr>
            <p:cNvSpPr/>
            <p:nvPr/>
          </p:nvSpPr>
          <p:spPr>
            <a:xfrm>
              <a:off x="5900738" y="2222555"/>
              <a:ext cx="1299866" cy="23489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2124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13688"/>
            <a:ext cx="8229600" cy="4325112"/>
          </a:xfrm>
        </p:spPr>
        <p:txBody>
          <a:bodyPr/>
          <a:lstStyle/>
          <a:p>
            <a:r>
              <a:rPr lang="es-419" b="1" dirty="0">
                <a:solidFill>
                  <a:schemeClr val="tx1"/>
                </a:solidFill>
              </a:rPr>
              <a:t>Botón de maximizar: </a:t>
            </a:r>
            <a:r>
              <a:rPr lang="es-419" dirty="0">
                <a:solidFill>
                  <a:schemeClr val="tx1"/>
                </a:solidFill>
              </a:rPr>
              <a:t>Expande la ventana para que ocupe todo el escritorio.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38</a:t>
            </a:fld>
            <a:endParaRPr lang="es-419" dirty="0"/>
          </a:p>
        </p:txBody>
      </p:sp>
      <p:grpSp>
        <p:nvGrpSpPr>
          <p:cNvPr id="8" name="Group 7">
            <a:extLst>
              <a:ext uri="{FF2B5EF4-FFF2-40B4-BE49-F238E27FC236}">
                <a16:creationId xmlns:a16="http://schemas.microsoft.com/office/drawing/2014/main" id="{BD7EAB0F-A7C2-1D4B-B8A0-6BADA8F3DDEF}"/>
              </a:ext>
            </a:extLst>
          </p:cNvPr>
          <p:cNvGrpSpPr/>
          <p:nvPr/>
        </p:nvGrpSpPr>
        <p:grpSpPr>
          <a:xfrm>
            <a:off x="486639" y="2093136"/>
            <a:ext cx="8200161" cy="4609407"/>
            <a:chOff x="442478" y="3270773"/>
            <a:chExt cx="8200161" cy="4609407"/>
          </a:xfrm>
        </p:grpSpPr>
        <p:pic>
          <p:nvPicPr>
            <p:cNvPr id="10" name="Picture 9">
              <a:extLst>
                <a:ext uri="{FF2B5EF4-FFF2-40B4-BE49-F238E27FC236}">
                  <a16:creationId xmlns:a16="http://schemas.microsoft.com/office/drawing/2014/main" id="{9A021194-6F8C-404E-8B03-821212CAB5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478" y="3270773"/>
              <a:ext cx="8200161" cy="4609407"/>
            </a:xfrm>
            <a:prstGeom prst="rect">
              <a:avLst/>
            </a:prstGeom>
          </p:spPr>
        </p:pic>
        <p:pic>
          <p:nvPicPr>
            <p:cNvPr id="11" name="Picture 10">
              <a:extLst>
                <a:ext uri="{FF2B5EF4-FFF2-40B4-BE49-F238E27FC236}">
                  <a16:creationId xmlns:a16="http://schemas.microsoft.com/office/drawing/2014/main" id="{AA3D995F-DECB-CF4C-A485-FB3FBCAE40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47341" y="3429000"/>
              <a:ext cx="5786142" cy="4058398"/>
            </a:xfrm>
            <a:prstGeom prst="rect">
              <a:avLst/>
            </a:prstGeom>
          </p:spPr>
        </p:pic>
        <p:sp>
          <p:nvSpPr>
            <p:cNvPr id="12" name="Rectangle 11">
              <a:extLst>
                <a:ext uri="{FF2B5EF4-FFF2-40B4-BE49-F238E27FC236}">
                  <a16:creationId xmlns:a16="http://schemas.microsoft.com/office/drawing/2014/main" id="{B99DE6EE-556D-E840-8508-F9C8AEAF5AC9}"/>
                </a:ext>
              </a:extLst>
            </p:cNvPr>
            <p:cNvSpPr/>
            <p:nvPr/>
          </p:nvSpPr>
          <p:spPr>
            <a:xfrm>
              <a:off x="6400800" y="3429001"/>
              <a:ext cx="318656" cy="2978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106656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Botón de maximizar</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39</a:t>
            </a:fld>
            <a:endParaRPr lang="es-419" dirty="0"/>
          </a:p>
        </p:txBody>
      </p:sp>
      <p:pic>
        <p:nvPicPr>
          <p:cNvPr id="13" name="Picture 12">
            <a:extLst>
              <a:ext uri="{FF2B5EF4-FFF2-40B4-BE49-F238E27FC236}">
                <a16:creationId xmlns:a16="http://schemas.microsoft.com/office/drawing/2014/main" id="{998B0652-F7DA-454E-B5CE-7820EFD0C4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3013" y="2168590"/>
            <a:ext cx="6014741" cy="4218737"/>
          </a:xfrm>
          <a:prstGeom prst="rect">
            <a:avLst/>
          </a:prstGeom>
        </p:spPr>
      </p:pic>
    </p:spTree>
    <p:extLst>
      <p:ext uri="{BB962C8B-B14F-4D97-AF65-F5344CB8AC3E}">
        <p14:creationId xmlns:p14="http://schemas.microsoft.com/office/powerpoint/2010/main" val="124932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pPr marL="635000" lvl="1" indent="-325438"/>
            <a:r>
              <a:rPr lang="es-419" sz="2400" b="1" dirty="0">
                <a:solidFill>
                  <a:schemeClr val="tx1"/>
                </a:solidFill>
              </a:rPr>
              <a:t>Sistema operativo: </a:t>
            </a:r>
            <a:r>
              <a:rPr lang="es-419" sz="2400" dirty="0">
                <a:solidFill>
                  <a:schemeClr val="tx1"/>
                </a:solidFill>
              </a:rPr>
              <a:t>el software que maneja las funciones de la computadora para asegurar que todo funcione en conjunto.</a:t>
            </a:r>
          </a:p>
          <a:p>
            <a:pPr lvl="1"/>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Sistema operativo: Definición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a:t>
            </a:fld>
            <a:endParaRPr lang="es-419" dirty="0"/>
          </a:p>
        </p:txBody>
      </p:sp>
      <p:pic>
        <p:nvPicPr>
          <p:cNvPr id="6" name="Picture 5">
            <a:extLst>
              <a:ext uri="{FF2B5EF4-FFF2-40B4-BE49-F238E27FC236}">
                <a16:creationId xmlns:a16="http://schemas.microsoft.com/office/drawing/2014/main" id="{1D3DDE01-BD08-4748-B9BA-AC27869384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000" y="2743200"/>
            <a:ext cx="7053485" cy="3964847"/>
          </a:xfrm>
          <a:prstGeom prst="rect">
            <a:avLst/>
          </a:prstGeom>
        </p:spPr>
      </p:pic>
      <p:pic>
        <p:nvPicPr>
          <p:cNvPr id="7" name="Picture 6">
            <a:extLst>
              <a:ext uri="{FF2B5EF4-FFF2-40B4-BE49-F238E27FC236}">
                <a16:creationId xmlns:a16="http://schemas.microsoft.com/office/drawing/2014/main" id="{91062BE7-1EBC-934F-9BAE-2975429332B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981200" y="3385549"/>
            <a:ext cx="5742622" cy="2811830"/>
          </a:xfrm>
          <a:prstGeom prst="rect">
            <a:avLst/>
          </a:prstGeom>
        </p:spPr>
      </p:pic>
    </p:spTree>
    <p:extLst>
      <p:ext uri="{BB962C8B-B14F-4D97-AF65-F5344CB8AC3E}">
        <p14:creationId xmlns:p14="http://schemas.microsoft.com/office/powerpoint/2010/main" val="319336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Botón de restaurar</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40</a:t>
            </a:fld>
            <a:endParaRPr lang="es-419" dirty="0"/>
          </a:p>
        </p:txBody>
      </p:sp>
      <p:pic>
        <p:nvPicPr>
          <p:cNvPr id="13" name="Picture 12">
            <a:extLst>
              <a:ext uri="{FF2B5EF4-FFF2-40B4-BE49-F238E27FC236}">
                <a16:creationId xmlns:a16="http://schemas.microsoft.com/office/drawing/2014/main" id="{998B0652-F7DA-454E-B5CE-7820EFD0C4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14462" y="2222554"/>
            <a:ext cx="5786142" cy="4058398"/>
          </a:xfrm>
          <a:prstGeom prst="rect">
            <a:avLst/>
          </a:prstGeom>
        </p:spPr>
      </p:pic>
      <p:pic>
        <p:nvPicPr>
          <p:cNvPr id="5" name="Picture 4">
            <a:extLst>
              <a:ext uri="{FF2B5EF4-FFF2-40B4-BE49-F238E27FC236}">
                <a16:creationId xmlns:a16="http://schemas.microsoft.com/office/drawing/2014/main" id="{AB5A1775-5F5B-564E-8B20-5DA0FA2144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15684" y="2240842"/>
            <a:ext cx="320040" cy="200025"/>
          </a:xfrm>
          <a:prstGeom prst="rect">
            <a:avLst/>
          </a:prstGeom>
        </p:spPr>
      </p:pic>
      <p:sp>
        <p:nvSpPr>
          <p:cNvPr id="16" name="Rectangle 15">
            <a:extLst>
              <a:ext uri="{FF2B5EF4-FFF2-40B4-BE49-F238E27FC236}">
                <a16:creationId xmlns:a16="http://schemas.microsoft.com/office/drawing/2014/main" id="{23646F30-6351-194E-8A80-C7902E1751B8}"/>
              </a:ext>
            </a:extLst>
          </p:cNvPr>
          <p:cNvSpPr/>
          <p:nvPr/>
        </p:nvSpPr>
        <p:spPr>
          <a:xfrm>
            <a:off x="6597396" y="2222554"/>
            <a:ext cx="356616" cy="2381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2026797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24672"/>
            <a:ext cx="8229600" cy="4325112"/>
          </a:xfrm>
        </p:spPr>
        <p:txBody>
          <a:bodyPr/>
          <a:lstStyle/>
          <a:p>
            <a:r>
              <a:rPr lang="es-419" b="1" dirty="0">
                <a:solidFill>
                  <a:schemeClr val="tx1"/>
                </a:solidFill>
              </a:rPr>
              <a:t>Restaurar: </a:t>
            </a:r>
            <a:r>
              <a:rPr lang="es-419" dirty="0">
                <a:solidFill>
                  <a:schemeClr val="tx1"/>
                </a:solidFill>
              </a:rPr>
              <a:t>Devuelve la ventana al tamaño que tenía antes de maximizarla.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41</a:t>
            </a:fld>
            <a:endParaRPr lang="es-419" dirty="0"/>
          </a:p>
        </p:txBody>
      </p:sp>
      <p:pic>
        <p:nvPicPr>
          <p:cNvPr id="5" name="Picture 4">
            <a:extLst>
              <a:ext uri="{FF2B5EF4-FFF2-40B4-BE49-F238E27FC236}">
                <a16:creationId xmlns:a16="http://schemas.microsoft.com/office/drawing/2014/main" id="{37F029E4-1F95-D648-85CD-837116D2A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Tree>
    <p:extLst>
      <p:ext uri="{BB962C8B-B14F-4D97-AF65-F5344CB8AC3E}">
        <p14:creationId xmlns:p14="http://schemas.microsoft.com/office/powerpoint/2010/main" val="53440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Desplazar: </a:t>
            </a:r>
            <a:r>
              <a:rPr lang="es-419" dirty="0">
                <a:solidFill>
                  <a:schemeClr val="tx1"/>
                </a:solidFill>
              </a:rPr>
              <a:t>Utilice esta herramienta para ver más contenidos del archivo que no están visibles en la ventana en su tamaño actual.</a:t>
            </a:r>
          </a:p>
          <a:p>
            <a:pPr marL="82296" indent="0">
              <a:buNone/>
            </a:pP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42</a:t>
            </a:fld>
            <a:endParaRPr lang="es-419" dirty="0"/>
          </a:p>
        </p:txBody>
      </p:sp>
      <p:pic>
        <p:nvPicPr>
          <p:cNvPr id="5" name="Picture 4">
            <a:extLst>
              <a:ext uri="{FF2B5EF4-FFF2-40B4-BE49-F238E27FC236}">
                <a16:creationId xmlns:a16="http://schemas.microsoft.com/office/drawing/2014/main" id="{37F029E4-1F95-D648-85CD-837116D2A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9092" y="2439768"/>
            <a:ext cx="7716644" cy="4337616"/>
          </a:xfrm>
          <a:prstGeom prst="rect">
            <a:avLst/>
          </a:prstGeom>
        </p:spPr>
      </p:pic>
      <p:sp>
        <p:nvSpPr>
          <p:cNvPr id="4" name="Rectangle 3">
            <a:extLst>
              <a:ext uri="{FF2B5EF4-FFF2-40B4-BE49-F238E27FC236}">
                <a16:creationId xmlns:a16="http://schemas.microsoft.com/office/drawing/2014/main" id="{FB489C8A-9803-7E47-B835-0F90970879A5}"/>
              </a:ext>
            </a:extLst>
          </p:cNvPr>
          <p:cNvSpPr/>
          <p:nvPr/>
        </p:nvSpPr>
        <p:spPr>
          <a:xfrm>
            <a:off x="7101524" y="3903805"/>
            <a:ext cx="265176" cy="204825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11" name="Graphic 10" descr="Cursor with solid fill">
            <a:extLst>
              <a:ext uri="{FF2B5EF4-FFF2-40B4-BE49-F238E27FC236}">
                <a16:creationId xmlns:a16="http://schemas.microsoft.com/office/drawing/2014/main" id="{67CB8753-D24B-DD47-8551-560289A13E5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187184" y="4608576"/>
            <a:ext cx="316992" cy="316992"/>
          </a:xfrm>
          <a:prstGeom prst="rect">
            <a:avLst/>
          </a:prstGeom>
        </p:spPr>
      </p:pic>
    </p:spTree>
    <p:extLst>
      <p:ext uri="{BB962C8B-B14F-4D97-AF65-F5344CB8AC3E}">
        <p14:creationId xmlns:p14="http://schemas.microsoft.com/office/powerpoint/2010/main" val="202085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Botón de minimizar: </a:t>
            </a:r>
            <a:r>
              <a:rPr lang="es-419" dirty="0">
                <a:solidFill>
                  <a:schemeClr val="tx1"/>
                </a:solidFill>
              </a:rPr>
              <a:t>Oculta el archivo en la barra de tareas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43</a:t>
            </a:fld>
            <a:endParaRPr lang="es-419" dirty="0"/>
          </a:p>
        </p:txBody>
      </p:sp>
      <p:pic>
        <p:nvPicPr>
          <p:cNvPr id="5" name="Picture 4">
            <a:extLst>
              <a:ext uri="{FF2B5EF4-FFF2-40B4-BE49-F238E27FC236}">
                <a16:creationId xmlns:a16="http://schemas.microsoft.com/office/drawing/2014/main" id="{37F029E4-1F95-D648-85CD-837116D2A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7" name="Rectangle 6">
            <a:extLst>
              <a:ext uri="{FF2B5EF4-FFF2-40B4-BE49-F238E27FC236}">
                <a16:creationId xmlns:a16="http://schemas.microsoft.com/office/drawing/2014/main" id="{53D51036-72AF-F94C-A653-1DE4486EF2CD}"/>
              </a:ext>
            </a:extLst>
          </p:cNvPr>
          <p:cNvSpPr/>
          <p:nvPr/>
        </p:nvSpPr>
        <p:spPr>
          <a:xfrm>
            <a:off x="6515100" y="2414578"/>
            <a:ext cx="356616" cy="2381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06295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Minimizar</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44</a:t>
            </a:fld>
            <a:endParaRPr lang="es-419" dirty="0"/>
          </a:p>
        </p:txBody>
      </p:sp>
      <p:grpSp>
        <p:nvGrpSpPr>
          <p:cNvPr id="11" name="Group 10">
            <a:extLst>
              <a:ext uri="{FF2B5EF4-FFF2-40B4-BE49-F238E27FC236}">
                <a16:creationId xmlns:a16="http://schemas.microsoft.com/office/drawing/2014/main" id="{7DEA50AA-0372-7E43-B8AC-E54412386D87}"/>
              </a:ext>
            </a:extLst>
          </p:cNvPr>
          <p:cNvGrpSpPr/>
          <p:nvPr/>
        </p:nvGrpSpPr>
        <p:grpSpPr>
          <a:xfrm>
            <a:off x="889597" y="2249424"/>
            <a:ext cx="7740787" cy="4307112"/>
            <a:chOff x="889597" y="2249424"/>
            <a:chExt cx="7740787" cy="4307112"/>
          </a:xfrm>
        </p:grpSpPr>
        <p:pic>
          <p:nvPicPr>
            <p:cNvPr id="8" name="Picture 7">
              <a:extLst>
                <a:ext uri="{FF2B5EF4-FFF2-40B4-BE49-F238E27FC236}">
                  <a16:creationId xmlns:a16="http://schemas.microsoft.com/office/drawing/2014/main" id="{4CD3E103-5886-2544-9D2F-C03551DF908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6966" y="6324600"/>
              <a:ext cx="7716644" cy="231936"/>
            </a:xfrm>
            <a:prstGeom prst="rect">
              <a:avLst/>
            </a:prstGeom>
          </p:spPr>
        </p:pic>
        <p:pic>
          <p:nvPicPr>
            <p:cNvPr id="10" name="Picture 9">
              <a:extLst>
                <a:ext uri="{FF2B5EF4-FFF2-40B4-BE49-F238E27FC236}">
                  <a16:creationId xmlns:a16="http://schemas.microsoft.com/office/drawing/2014/main" id="{774D135E-6E15-6242-A616-E051AC5CDD2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9597" y="2249424"/>
              <a:ext cx="7740787" cy="4075176"/>
            </a:xfrm>
            <a:prstGeom prst="rect">
              <a:avLst/>
            </a:prstGeom>
          </p:spPr>
        </p:pic>
      </p:grpSp>
      <p:sp>
        <p:nvSpPr>
          <p:cNvPr id="12" name="Rectangle 11">
            <a:extLst>
              <a:ext uri="{FF2B5EF4-FFF2-40B4-BE49-F238E27FC236}">
                <a16:creationId xmlns:a16="http://schemas.microsoft.com/office/drawing/2014/main" id="{CF770FE0-2665-2A48-A607-94D7B8CF46CF}"/>
              </a:ext>
            </a:extLst>
          </p:cNvPr>
          <p:cNvSpPr/>
          <p:nvPr/>
        </p:nvSpPr>
        <p:spPr>
          <a:xfrm>
            <a:off x="5077189" y="6321501"/>
            <a:ext cx="356616" cy="2381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688614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45</a:t>
            </a:fld>
            <a:endParaRPr lang="es-419" dirty="0"/>
          </a:p>
        </p:txBody>
      </p:sp>
      <p:pic>
        <p:nvPicPr>
          <p:cNvPr id="5" name="Picture 4">
            <a:extLst>
              <a:ext uri="{FF2B5EF4-FFF2-40B4-BE49-F238E27FC236}">
                <a16:creationId xmlns:a16="http://schemas.microsoft.com/office/drawing/2014/main" id="{CB2FBA3C-9C57-A043-BCED-194D2C2876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Tree>
    <p:extLst>
      <p:ext uri="{BB962C8B-B14F-4D97-AF65-F5344CB8AC3E}">
        <p14:creationId xmlns:p14="http://schemas.microsoft.com/office/powerpoint/2010/main" val="323208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46</a:t>
            </a:fld>
            <a:endParaRPr lang="es-419" dirty="0"/>
          </a:p>
        </p:txBody>
      </p:sp>
      <p:pic>
        <p:nvPicPr>
          <p:cNvPr id="5" name="Picture 4">
            <a:extLst>
              <a:ext uri="{FF2B5EF4-FFF2-40B4-BE49-F238E27FC236}">
                <a16:creationId xmlns:a16="http://schemas.microsoft.com/office/drawing/2014/main" id="{CB2FBA3C-9C57-A043-BCED-194D2C2876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pic>
        <p:nvPicPr>
          <p:cNvPr id="7" name="Picture 6">
            <a:extLst>
              <a:ext uri="{FF2B5EF4-FFF2-40B4-BE49-F238E27FC236}">
                <a16:creationId xmlns:a16="http://schemas.microsoft.com/office/drawing/2014/main" id="{5B0DF8B2-CEF5-3443-B30C-9CDF8DE7F5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09251" y="2741574"/>
            <a:ext cx="4727783" cy="3292308"/>
          </a:xfrm>
          <a:prstGeom prst="rect">
            <a:avLst/>
          </a:prstGeom>
        </p:spPr>
      </p:pic>
      <p:pic>
        <p:nvPicPr>
          <p:cNvPr id="12" name="Graphic 11" descr="Cursor with solid fill">
            <a:extLst>
              <a:ext uri="{FF2B5EF4-FFF2-40B4-BE49-F238E27FC236}">
                <a16:creationId xmlns:a16="http://schemas.microsoft.com/office/drawing/2014/main" id="{240CF9BB-51DA-4F40-90E8-8FDB36BBF23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78879" y="2601366"/>
            <a:ext cx="914400" cy="914400"/>
          </a:xfrm>
          <a:prstGeom prst="rect">
            <a:avLst/>
          </a:prstGeom>
        </p:spPr>
      </p:pic>
      <p:sp>
        <p:nvSpPr>
          <p:cNvPr id="9" name="Rectangle 8">
            <a:extLst>
              <a:ext uri="{FF2B5EF4-FFF2-40B4-BE49-F238E27FC236}">
                <a16:creationId xmlns:a16="http://schemas.microsoft.com/office/drawing/2014/main" id="{72FED482-A25F-A24B-8AE3-7B6B44471C48}"/>
              </a:ext>
            </a:extLst>
          </p:cNvPr>
          <p:cNvSpPr/>
          <p:nvPr/>
        </p:nvSpPr>
        <p:spPr>
          <a:xfrm>
            <a:off x="7437877" y="2635839"/>
            <a:ext cx="855402" cy="9144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92170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47</a:t>
            </a:fld>
            <a:endParaRPr lang="es-419" dirty="0"/>
          </a:p>
        </p:txBody>
      </p:sp>
      <p:pic>
        <p:nvPicPr>
          <p:cNvPr id="5" name="Picture 4">
            <a:extLst>
              <a:ext uri="{FF2B5EF4-FFF2-40B4-BE49-F238E27FC236}">
                <a16:creationId xmlns:a16="http://schemas.microsoft.com/office/drawing/2014/main" id="{CB2FBA3C-9C57-A043-BCED-194D2C2876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pic>
        <p:nvPicPr>
          <p:cNvPr id="7" name="Picture 6">
            <a:extLst>
              <a:ext uri="{FF2B5EF4-FFF2-40B4-BE49-F238E27FC236}">
                <a16:creationId xmlns:a16="http://schemas.microsoft.com/office/drawing/2014/main" id="{5B0DF8B2-CEF5-3443-B30C-9CDF8DE7F5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35268" y="2218920"/>
            <a:ext cx="4727783" cy="3292308"/>
          </a:xfrm>
          <a:prstGeom prst="rect">
            <a:avLst/>
          </a:prstGeom>
        </p:spPr>
      </p:pic>
    </p:spTree>
    <p:extLst>
      <p:ext uri="{BB962C8B-B14F-4D97-AF65-F5344CB8AC3E}">
        <p14:creationId xmlns:p14="http://schemas.microsoft.com/office/powerpoint/2010/main" val="173665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48</a:t>
            </a:fld>
            <a:endParaRPr lang="es-419" dirty="0"/>
          </a:p>
        </p:txBody>
      </p:sp>
      <p:pic>
        <p:nvPicPr>
          <p:cNvPr id="5" name="Picture 4">
            <a:extLst>
              <a:ext uri="{FF2B5EF4-FFF2-40B4-BE49-F238E27FC236}">
                <a16:creationId xmlns:a16="http://schemas.microsoft.com/office/drawing/2014/main" id="{CB2FBA3C-9C57-A043-BCED-194D2C2876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pic>
        <p:nvPicPr>
          <p:cNvPr id="7" name="Picture 6">
            <a:extLst>
              <a:ext uri="{FF2B5EF4-FFF2-40B4-BE49-F238E27FC236}">
                <a16:creationId xmlns:a16="http://schemas.microsoft.com/office/drawing/2014/main" id="{5B0DF8B2-CEF5-3443-B30C-9CDF8DE7F5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35268" y="2218920"/>
            <a:ext cx="4727783" cy="3292308"/>
          </a:xfrm>
          <a:prstGeom prst="rect">
            <a:avLst/>
          </a:prstGeom>
        </p:spPr>
      </p:pic>
      <p:grpSp>
        <p:nvGrpSpPr>
          <p:cNvPr id="17" name="Group 16">
            <a:extLst>
              <a:ext uri="{FF2B5EF4-FFF2-40B4-BE49-F238E27FC236}">
                <a16:creationId xmlns:a16="http://schemas.microsoft.com/office/drawing/2014/main" id="{A61F1807-EE6C-2748-85DD-BEC8DCBC26B3}"/>
              </a:ext>
            </a:extLst>
          </p:cNvPr>
          <p:cNvGrpSpPr/>
          <p:nvPr/>
        </p:nvGrpSpPr>
        <p:grpSpPr>
          <a:xfrm>
            <a:off x="3513221" y="3376862"/>
            <a:ext cx="1503475" cy="3341074"/>
            <a:chOff x="3513221" y="3376862"/>
            <a:chExt cx="1503475" cy="3341074"/>
          </a:xfrm>
        </p:grpSpPr>
        <p:pic>
          <p:nvPicPr>
            <p:cNvPr id="10" name="Picture 9">
              <a:extLst>
                <a:ext uri="{FF2B5EF4-FFF2-40B4-BE49-F238E27FC236}">
                  <a16:creationId xmlns:a16="http://schemas.microsoft.com/office/drawing/2014/main" id="{31F87E0F-B1EB-974C-B2DE-15D0AB93DE6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13221" y="3376863"/>
              <a:ext cx="1503475" cy="1601103"/>
            </a:xfrm>
            <a:prstGeom prst="rect">
              <a:avLst/>
            </a:prstGeom>
          </p:spPr>
        </p:pic>
        <p:grpSp>
          <p:nvGrpSpPr>
            <p:cNvPr id="16" name="Group 15">
              <a:extLst>
                <a:ext uri="{FF2B5EF4-FFF2-40B4-BE49-F238E27FC236}">
                  <a16:creationId xmlns:a16="http://schemas.microsoft.com/office/drawing/2014/main" id="{9F36E7C4-9128-344E-9AA2-62C807A97EC6}"/>
                </a:ext>
              </a:extLst>
            </p:cNvPr>
            <p:cNvGrpSpPr/>
            <p:nvPr/>
          </p:nvGrpSpPr>
          <p:grpSpPr>
            <a:xfrm>
              <a:off x="3513221" y="3376862"/>
              <a:ext cx="1503475" cy="3341074"/>
              <a:chOff x="3513221" y="3376862"/>
              <a:chExt cx="1503475" cy="3341074"/>
            </a:xfrm>
          </p:grpSpPr>
          <p:sp>
            <p:nvSpPr>
              <p:cNvPr id="9" name="Rectangle 8">
                <a:extLst>
                  <a:ext uri="{FF2B5EF4-FFF2-40B4-BE49-F238E27FC236}">
                    <a16:creationId xmlns:a16="http://schemas.microsoft.com/office/drawing/2014/main" id="{E36D46DB-76F0-F94B-A6C6-DD32AD943DC6}"/>
                  </a:ext>
                </a:extLst>
              </p:cNvPr>
              <p:cNvSpPr/>
              <p:nvPr/>
            </p:nvSpPr>
            <p:spPr>
              <a:xfrm>
                <a:off x="3513221" y="6090324"/>
                <a:ext cx="401053" cy="62761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1" name="Rectangle 10">
                <a:extLst>
                  <a:ext uri="{FF2B5EF4-FFF2-40B4-BE49-F238E27FC236}">
                    <a16:creationId xmlns:a16="http://schemas.microsoft.com/office/drawing/2014/main" id="{68DA7733-4FC9-A145-ACD5-6D18983F6FC8}"/>
                  </a:ext>
                </a:extLst>
              </p:cNvPr>
              <p:cNvSpPr/>
              <p:nvPr/>
            </p:nvSpPr>
            <p:spPr>
              <a:xfrm>
                <a:off x="3537284" y="3376862"/>
                <a:ext cx="1479412" cy="160110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3" name="Straight Connector 12">
                <a:extLst>
                  <a:ext uri="{FF2B5EF4-FFF2-40B4-BE49-F238E27FC236}">
                    <a16:creationId xmlns:a16="http://schemas.microsoft.com/office/drawing/2014/main" id="{78D07CAD-5F15-8741-9257-A124C6B43980}"/>
                  </a:ext>
                </a:extLst>
              </p:cNvPr>
              <p:cNvCxnSpPr>
                <a:cxnSpLocks/>
                <a:endCxn id="9" idx="0"/>
              </p:cNvCxnSpPr>
              <p:nvPr/>
            </p:nvCxnSpPr>
            <p:spPr>
              <a:xfrm>
                <a:off x="3713748" y="4977965"/>
                <a:ext cx="0" cy="1112359"/>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451840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5112"/>
          </a:xfrm>
        </p:spPr>
        <p:txBody>
          <a:bodyPr/>
          <a:lstStyle/>
          <a:p>
            <a:r>
              <a:rPr lang="es-419" b="1" dirty="0">
                <a:solidFill>
                  <a:schemeClr val="tx1"/>
                </a:solidFill>
              </a:rPr>
              <a:t>Vista de tareas: </a:t>
            </a:r>
            <a:r>
              <a:rPr lang="es-419" dirty="0">
                <a:solidFill>
                  <a:schemeClr val="tx1"/>
                </a:solidFill>
              </a:rPr>
              <a:t>Muestra todas las ventanas que están actualmente abiertas en la computadora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49</a:t>
            </a:fld>
            <a:endParaRPr lang="es-419" dirty="0"/>
          </a:p>
        </p:txBody>
      </p:sp>
      <p:pic>
        <p:nvPicPr>
          <p:cNvPr id="8" name="Picture 7">
            <a:extLst>
              <a:ext uri="{FF2B5EF4-FFF2-40B4-BE49-F238E27FC236}">
                <a16:creationId xmlns:a16="http://schemas.microsoft.com/office/drawing/2014/main" id="{58DD1971-960B-754B-97CA-F12B650338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5719" y="2296508"/>
            <a:ext cx="7788481" cy="4377997"/>
          </a:xfrm>
          <a:prstGeom prst="rect">
            <a:avLst/>
          </a:prstGeom>
        </p:spPr>
      </p:pic>
    </p:spTree>
    <p:extLst>
      <p:ext uri="{BB962C8B-B14F-4D97-AF65-F5344CB8AC3E}">
        <p14:creationId xmlns:p14="http://schemas.microsoft.com/office/powerpoint/2010/main" val="354046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pPr marL="635000" lvl="1" indent="-325438"/>
            <a:r>
              <a:rPr lang="es-419" sz="2400" b="1" dirty="0">
                <a:solidFill>
                  <a:schemeClr val="tx1"/>
                </a:solidFill>
              </a:rPr>
              <a:t>Sistema operativo</a:t>
            </a:r>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Sistema operativo: Definición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a:t>
            </a:fld>
            <a:endParaRPr lang="es-419" dirty="0"/>
          </a:p>
        </p:txBody>
      </p:sp>
      <p:pic>
        <p:nvPicPr>
          <p:cNvPr id="8" name="Picture 7">
            <a:extLst>
              <a:ext uri="{FF2B5EF4-FFF2-40B4-BE49-F238E27FC236}">
                <a16:creationId xmlns:a16="http://schemas.microsoft.com/office/drawing/2014/main" id="{E91ABA8A-3702-E746-BEAF-91C7034F34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 y="1981200"/>
            <a:ext cx="7503459" cy="4500436"/>
          </a:xfrm>
          <a:prstGeom prst="rect">
            <a:avLst/>
          </a:prstGeom>
        </p:spPr>
      </p:pic>
    </p:spTree>
    <p:extLst>
      <p:ext uri="{BB962C8B-B14F-4D97-AF65-F5344CB8AC3E}">
        <p14:creationId xmlns:p14="http://schemas.microsoft.com/office/powerpoint/2010/main" val="38988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r>
              <a:rPr lang="es-419" b="1" dirty="0">
                <a:solidFill>
                  <a:schemeClr val="tx1"/>
                </a:solidFill>
              </a:rPr>
              <a:t>Vista de tareas</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50</a:t>
            </a:fld>
            <a:endParaRPr lang="es-419" dirty="0"/>
          </a:p>
        </p:txBody>
      </p:sp>
      <p:grpSp>
        <p:nvGrpSpPr>
          <p:cNvPr id="21" name="Group 20">
            <a:extLst>
              <a:ext uri="{FF2B5EF4-FFF2-40B4-BE49-F238E27FC236}">
                <a16:creationId xmlns:a16="http://schemas.microsoft.com/office/drawing/2014/main" id="{28270F73-E58A-3745-9943-E6DF12D277B1}"/>
              </a:ext>
            </a:extLst>
          </p:cNvPr>
          <p:cNvGrpSpPr/>
          <p:nvPr/>
        </p:nvGrpSpPr>
        <p:grpSpPr>
          <a:xfrm>
            <a:off x="613611" y="2263029"/>
            <a:ext cx="7942125" cy="4464362"/>
            <a:chOff x="613611" y="2263029"/>
            <a:chExt cx="7942125" cy="4464362"/>
          </a:xfrm>
        </p:grpSpPr>
        <p:pic>
          <p:nvPicPr>
            <p:cNvPr id="8" name="Picture 7">
              <a:extLst>
                <a:ext uri="{FF2B5EF4-FFF2-40B4-BE49-F238E27FC236}">
                  <a16:creationId xmlns:a16="http://schemas.microsoft.com/office/drawing/2014/main" id="{58DD1971-960B-754B-97CA-F12B650338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611" y="2263029"/>
              <a:ext cx="7942125" cy="4464362"/>
            </a:xfrm>
            <a:prstGeom prst="rect">
              <a:avLst/>
            </a:prstGeom>
          </p:spPr>
        </p:pic>
        <p:cxnSp>
          <p:nvCxnSpPr>
            <p:cNvPr id="5" name="Straight Connector 4">
              <a:extLst>
                <a:ext uri="{FF2B5EF4-FFF2-40B4-BE49-F238E27FC236}">
                  <a16:creationId xmlns:a16="http://schemas.microsoft.com/office/drawing/2014/main" id="{53E4079C-DF16-C943-A810-00F29091BC1D}"/>
                </a:ext>
              </a:extLst>
            </p:cNvPr>
            <p:cNvCxnSpPr/>
            <p:nvPr/>
          </p:nvCxnSpPr>
          <p:spPr>
            <a:xfrm>
              <a:off x="962526" y="4235116"/>
              <a:ext cx="0" cy="1957137"/>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4D5E13D-22E3-FC44-B506-1A2A879A2A0A}"/>
                </a:ext>
              </a:extLst>
            </p:cNvPr>
            <p:cNvCxnSpPr>
              <a:cxnSpLocks/>
            </p:cNvCxnSpPr>
            <p:nvPr/>
          </p:nvCxnSpPr>
          <p:spPr>
            <a:xfrm>
              <a:off x="7980948" y="2931694"/>
              <a:ext cx="0" cy="3256548"/>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94E24C4-9E39-864A-A30F-F1791994DF23}"/>
                </a:ext>
              </a:extLst>
            </p:cNvPr>
            <p:cNvCxnSpPr>
              <a:cxnSpLocks/>
            </p:cNvCxnSpPr>
            <p:nvPr/>
          </p:nvCxnSpPr>
          <p:spPr>
            <a:xfrm flipH="1">
              <a:off x="946484" y="6188242"/>
              <a:ext cx="7066548" cy="0"/>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43EF432-C98C-8540-A480-128F6A46C2EA}"/>
                </a:ext>
              </a:extLst>
            </p:cNvPr>
            <p:cNvCxnSpPr>
              <a:cxnSpLocks/>
            </p:cNvCxnSpPr>
            <p:nvPr/>
          </p:nvCxnSpPr>
          <p:spPr>
            <a:xfrm flipH="1">
              <a:off x="4555958" y="2931694"/>
              <a:ext cx="3457074" cy="0"/>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49AF676-7C4A-FF43-98CF-5216886EBBFD}"/>
                </a:ext>
              </a:extLst>
            </p:cNvPr>
            <p:cNvCxnSpPr>
              <a:cxnSpLocks/>
            </p:cNvCxnSpPr>
            <p:nvPr/>
          </p:nvCxnSpPr>
          <p:spPr>
            <a:xfrm flipH="1">
              <a:off x="4539916" y="2899610"/>
              <a:ext cx="16042" cy="1303422"/>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A62D09D-CA0F-2F40-86B5-6B278592C54E}"/>
                </a:ext>
              </a:extLst>
            </p:cNvPr>
            <p:cNvCxnSpPr>
              <a:cxnSpLocks/>
            </p:cNvCxnSpPr>
            <p:nvPr/>
          </p:nvCxnSpPr>
          <p:spPr>
            <a:xfrm flipH="1">
              <a:off x="978569" y="4269473"/>
              <a:ext cx="3593431" cy="0"/>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81326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r>
              <a:rPr lang="es-419" b="1" dirty="0">
                <a:solidFill>
                  <a:schemeClr val="tx1"/>
                </a:solidFill>
              </a:rPr>
              <a:t>Vista de tareas</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51</a:t>
            </a:fld>
            <a:endParaRPr lang="es-419" dirty="0"/>
          </a:p>
        </p:txBody>
      </p:sp>
      <p:pic>
        <p:nvPicPr>
          <p:cNvPr id="8" name="Picture 7">
            <a:extLst>
              <a:ext uri="{FF2B5EF4-FFF2-40B4-BE49-F238E27FC236}">
                <a16:creationId xmlns:a16="http://schemas.microsoft.com/office/drawing/2014/main" id="{58DD1971-960B-754B-97CA-F12B650338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611" y="2133600"/>
            <a:ext cx="7942125" cy="4464362"/>
          </a:xfrm>
          <a:prstGeom prst="rect">
            <a:avLst/>
          </a:prstGeom>
        </p:spPr>
      </p:pic>
      <p:pic>
        <p:nvPicPr>
          <p:cNvPr id="14" name="Picture 13">
            <a:extLst>
              <a:ext uri="{FF2B5EF4-FFF2-40B4-BE49-F238E27FC236}">
                <a16:creationId xmlns:a16="http://schemas.microsoft.com/office/drawing/2014/main" id="{A0F96401-2D33-354E-9730-3B47B5DE4BC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12693" y="3511929"/>
            <a:ext cx="1409265" cy="1475490"/>
          </a:xfrm>
          <a:prstGeom prst="rect">
            <a:avLst/>
          </a:prstGeom>
        </p:spPr>
      </p:pic>
      <p:grpSp>
        <p:nvGrpSpPr>
          <p:cNvPr id="10" name="Group 9">
            <a:extLst>
              <a:ext uri="{FF2B5EF4-FFF2-40B4-BE49-F238E27FC236}">
                <a16:creationId xmlns:a16="http://schemas.microsoft.com/office/drawing/2014/main" id="{F2E556FC-C8FB-6D40-A1E9-170CA86BD179}"/>
              </a:ext>
            </a:extLst>
          </p:cNvPr>
          <p:cNvGrpSpPr/>
          <p:nvPr/>
        </p:nvGrpSpPr>
        <p:grpSpPr>
          <a:xfrm>
            <a:off x="3288631" y="3490138"/>
            <a:ext cx="1433327" cy="3215462"/>
            <a:chOff x="3513221" y="3502474"/>
            <a:chExt cx="1433327" cy="3215462"/>
          </a:xfrm>
        </p:grpSpPr>
        <p:sp>
          <p:nvSpPr>
            <p:cNvPr id="11" name="Rectangle 10">
              <a:extLst>
                <a:ext uri="{FF2B5EF4-FFF2-40B4-BE49-F238E27FC236}">
                  <a16:creationId xmlns:a16="http://schemas.microsoft.com/office/drawing/2014/main" id="{E1361966-26F7-B04F-94F9-8CFA349071BB}"/>
                </a:ext>
              </a:extLst>
            </p:cNvPr>
            <p:cNvSpPr/>
            <p:nvPr/>
          </p:nvSpPr>
          <p:spPr>
            <a:xfrm>
              <a:off x="3513221" y="6090324"/>
              <a:ext cx="401053" cy="62761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2" name="Rectangle 11">
              <a:extLst>
                <a:ext uri="{FF2B5EF4-FFF2-40B4-BE49-F238E27FC236}">
                  <a16:creationId xmlns:a16="http://schemas.microsoft.com/office/drawing/2014/main" id="{31954D73-5237-B741-96FB-8DDDBDC60FE2}"/>
                </a:ext>
              </a:extLst>
            </p:cNvPr>
            <p:cNvSpPr/>
            <p:nvPr/>
          </p:nvSpPr>
          <p:spPr>
            <a:xfrm>
              <a:off x="3537283" y="3502474"/>
              <a:ext cx="1409265" cy="147549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3" name="Straight Connector 12">
              <a:extLst>
                <a:ext uri="{FF2B5EF4-FFF2-40B4-BE49-F238E27FC236}">
                  <a16:creationId xmlns:a16="http://schemas.microsoft.com/office/drawing/2014/main" id="{677169E4-DE4C-5D40-A38D-1D56CDFEDCD2}"/>
                </a:ext>
              </a:extLst>
            </p:cNvPr>
            <p:cNvCxnSpPr>
              <a:cxnSpLocks/>
              <a:endCxn id="11" idx="0"/>
            </p:cNvCxnSpPr>
            <p:nvPr/>
          </p:nvCxnSpPr>
          <p:spPr>
            <a:xfrm>
              <a:off x="3713748" y="4977965"/>
              <a:ext cx="0" cy="1112359"/>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4573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2</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52</a:t>
            </a:fld>
            <a:endParaRPr lang="es-419" dirty="0"/>
          </a:p>
        </p:txBody>
      </p:sp>
    </p:spTree>
    <p:extLst>
      <p:ext uri="{BB962C8B-B14F-4D97-AF65-F5344CB8AC3E}">
        <p14:creationId xmlns:p14="http://schemas.microsoft.com/office/powerpoint/2010/main" val="17719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88812"/>
            <a:ext cx="8229600" cy="5215904"/>
          </a:xfrm>
        </p:spPr>
        <p:txBody>
          <a:bodyPr>
            <a:noAutofit/>
          </a:bodyPr>
          <a:lstStyle/>
          <a:p>
            <a:pPr marL="82296" indent="0">
              <a:buNone/>
            </a:pPr>
            <a:r>
              <a:rPr lang="es-419" sz="1400" dirty="0">
                <a:solidFill>
                  <a:schemeClr val="tx1"/>
                </a:solidFill>
              </a:rPr>
              <a:t>Utilice el escritorio de la computadora para responder las siguientes preguntas. </a:t>
            </a:r>
          </a:p>
          <a:p>
            <a:pPr marL="82296" indent="0">
              <a:buNone/>
            </a:pPr>
            <a:r>
              <a:rPr lang="es-419" sz="1400" dirty="0">
                <a:solidFill>
                  <a:schemeClr val="tx1"/>
                </a:solidFill>
              </a:rPr>
              <a:t>Si no tiene una computadora propia, siga al instructor para completar las siguientes tareas. </a:t>
            </a:r>
          </a:p>
          <a:p>
            <a:pPr marL="82296" indent="0">
              <a:buNone/>
            </a:pPr>
            <a:r>
              <a:rPr lang="es-419" sz="1400" dirty="0">
                <a:solidFill>
                  <a:schemeClr val="tx1"/>
                </a:solidFill>
              </a:rPr>
              <a:t> </a:t>
            </a:r>
          </a:p>
          <a:p>
            <a:pPr marL="82296" lvl="0" indent="0">
              <a:buNone/>
            </a:pPr>
            <a:r>
              <a:rPr lang="es-419" sz="1400" dirty="0">
                <a:solidFill>
                  <a:schemeClr val="tx1"/>
                </a:solidFill>
              </a:rPr>
              <a:t>1. Abra el explorador web y manténgalo abierto.</a:t>
            </a:r>
            <a:br>
              <a:rPr lang="en-US" sz="1400" dirty="0">
                <a:solidFill>
                  <a:schemeClr val="tx1"/>
                </a:solidFill>
              </a:rPr>
            </a:br>
            <a:endParaRPr lang="es-419" sz="1400" dirty="0">
              <a:solidFill>
                <a:schemeClr val="tx1"/>
              </a:solidFill>
            </a:endParaRPr>
          </a:p>
          <a:p>
            <a:pPr marL="82296" lvl="0" indent="0">
              <a:buNone/>
            </a:pPr>
            <a:r>
              <a:rPr lang="es-419" sz="1400" dirty="0">
                <a:solidFill>
                  <a:schemeClr val="tx1"/>
                </a:solidFill>
              </a:rPr>
              <a:t>2. Haga que la ventana del explorador sea más ancha. Mueva la ventana del explorador al lado derecho de la pantalla.</a:t>
            </a:r>
            <a:br>
              <a:rPr lang="en-US" sz="1400" dirty="0">
                <a:solidFill>
                  <a:schemeClr val="tx1"/>
                </a:solidFill>
              </a:rPr>
            </a:br>
            <a:endParaRPr lang="es-419" sz="1400" dirty="0">
              <a:solidFill>
                <a:schemeClr val="tx1"/>
              </a:solidFill>
            </a:endParaRPr>
          </a:p>
          <a:p>
            <a:pPr marL="82296" lvl="0" indent="0">
              <a:buNone/>
            </a:pPr>
            <a:r>
              <a:rPr lang="es-419" sz="1400" dirty="0">
                <a:solidFill>
                  <a:schemeClr val="tx1"/>
                </a:solidFill>
              </a:rPr>
              <a:t>3. ¿En qué botón debe hacer clic para expandir o maximizar la ventana para que ocupe todo el escritorio?</a:t>
            </a:r>
            <a:br>
              <a:rPr lang="en-US" sz="1400" dirty="0">
                <a:solidFill>
                  <a:schemeClr val="tx1"/>
                </a:solidFill>
              </a:rPr>
            </a:br>
            <a:endParaRPr lang="es-419" sz="1400" dirty="0">
              <a:solidFill>
                <a:schemeClr val="tx1"/>
              </a:solidFill>
            </a:endParaRPr>
          </a:p>
          <a:p>
            <a:pPr marL="82296" lvl="0" indent="0">
              <a:buNone/>
            </a:pPr>
            <a:r>
              <a:rPr lang="es-419" sz="1400" dirty="0">
                <a:solidFill>
                  <a:schemeClr val="tx1"/>
                </a:solidFill>
              </a:rPr>
              <a:t>4. ¿En qué botón debe hacer clic para que la ventana vuelva a ser más pequeña? </a:t>
            </a:r>
          </a:p>
          <a:p>
            <a:pPr marL="82296" lvl="0" indent="0">
              <a:buNone/>
            </a:pPr>
            <a:br>
              <a:rPr lang="en-US" sz="1400" dirty="0">
                <a:solidFill>
                  <a:schemeClr val="tx1"/>
                </a:solidFill>
              </a:rPr>
            </a:br>
            <a:r>
              <a:rPr lang="es-419" sz="1400" dirty="0">
                <a:solidFill>
                  <a:schemeClr val="tx1"/>
                </a:solidFill>
              </a:rPr>
              <a:t>5. Use la función de búsqueda para ver si la computadora tiene una calculadora. ¿Tiene una?</a:t>
            </a:r>
            <a:br>
              <a:rPr lang="en-US" sz="1400" dirty="0">
                <a:solidFill>
                  <a:schemeClr val="tx1"/>
                </a:solidFill>
              </a:rPr>
            </a:br>
            <a:endParaRPr lang="es-419" sz="1400" dirty="0">
              <a:solidFill>
                <a:schemeClr val="tx1"/>
              </a:solidFill>
            </a:endParaRPr>
          </a:p>
          <a:p>
            <a:pPr marL="82296" lvl="0" indent="0">
              <a:buNone/>
            </a:pPr>
            <a:r>
              <a:rPr lang="es-419" sz="1400" dirty="0">
                <a:solidFill>
                  <a:schemeClr val="tx1"/>
                </a:solidFill>
              </a:rPr>
              <a:t>6. ¿Cómo puede ver todas las ventanas abiertas al mismo tiempo? </a:t>
            </a:r>
            <a:br>
              <a:rPr lang="en-US" sz="1400" dirty="0">
                <a:solidFill>
                  <a:schemeClr val="tx1"/>
                </a:solidFill>
              </a:rPr>
            </a:br>
            <a:endParaRPr lang="es-419" sz="1400" dirty="0">
              <a:solidFill>
                <a:schemeClr val="tx1"/>
              </a:solidFill>
            </a:endParaRPr>
          </a:p>
          <a:p>
            <a:pPr marL="82296" lvl="0" indent="0">
              <a:buNone/>
            </a:pPr>
            <a:r>
              <a:rPr lang="es-419" sz="1400" dirty="0">
                <a:solidFill>
                  <a:schemeClr val="tx1"/>
                </a:solidFill>
              </a:rPr>
              <a:t>7. En la barra de direcciones del explorador web, vaya a </a:t>
            </a:r>
            <a:r>
              <a:rPr lang="es-419" sz="1400" dirty="0">
                <a:solidFill>
                  <a:schemeClr val="tx1"/>
                </a:solidFill>
                <a:hlinkClick r:id="rId3"/>
              </a:rPr>
              <a:t>https://www.digitallearn.org/</a:t>
            </a:r>
            <a:r>
              <a:rPr lang="es-419" sz="1400" dirty="0">
                <a:solidFill>
                  <a:schemeClr val="tx1"/>
                </a:solidFill>
              </a:rPr>
              <a:t> Desplácese hacia el final de la página web. </a:t>
            </a:r>
            <a:br>
              <a:rPr lang="en-US" sz="1400" dirty="0">
                <a:solidFill>
                  <a:schemeClr val="tx1"/>
                </a:solidFill>
              </a:rPr>
            </a:br>
            <a:endParaRPr lang="es-419" sz="1400" dirty="0">
              <a:solidFill>
                <a:schemeClr val="tx1"/>
              </a:solidFill>
            </a:endParaRPr>
          </a:p>
          <a:p>
            <a:pPr marL="82296" lvl="0" indent="0">
              <a:buNone/>
            </a:pPr>
            <a:r>
              <a:rPr lang="es-419" sz="1400" dirty="0">
                <a:solidFill>
                  <a:schemeClr val="tx1"/>
                </a:solidFill>
              </a:rPr>
              <a:t>8. Nombre uno de los enlaces que aparecen bajo la sección Aprende más en la parte inferior de la página web. </a:t>
            </a:r>
            <a:br>
              <a:rPr lang="en-US" sz="1600" dirty="0">
                <a:solidFill>
                  <a:schemeClr val="tx1"/>
                </a:solidFill>
              </a:rPr>
            </a:br>
            <a:endParaRPr lang="es-419" sz="1600"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ACTIVIDAD 2: Trabajar con archivos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53</a:t>
            </a:fld>
            <a:endParaRPr lang="es-419" dirty="0"/>
          </a:p>
        </p:txBody>
      </p:sp>
    </p:spTree>
    <p:extLst>
      <p:ext uri="{BB962C8B-B14F-4D97-AF65-F5344CB8AC3E}">
        <p14:creationId xmlns:p14="http://schemas.microsoft.com/office/powerpoint/2010/main" val="7060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Guardar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54</a:t>
            </a:fld>
            <a:endParaRPr lang="es-419" dirty="0"/>
          </a:p>
        </p:txBody>
      </p:sp>
      <p:pic>
        <p:nvPicPr>
          <p:cNvPr id="20" name="Picture 19">
            <a:extLst>
              <a:ext uri="{FF2B5EF4-FFF2-40B4-BE49-F238E27FC236}">
                <a16:creationId xmlns:a16="http://schemas.microsoft.com/office/drawing/2014/main" id="{68758257-3030-9447-B652-9C9DCA9E0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Tree>
    <p:extLst>
      <p:ext uri="{BB962C8B-B14F-4D97-AF65-F5344CB8AC3E}">
        <p14:creationId xmlns:p14="http://schemas.microsoft.com/office/powerpoint/2010/main" val="70732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55</a:t>
            </a:fld>
            <a:endParaRPr lang="es-419" dirty="0"/>
          </a:p>
        </p:txBody>
      </p:sp>
      <p:pic>
        <p:nvPicPr>
          <p:cNvPr id="20" name="Picture 19">
            <a:extLst>
              <a:ext uri="{FF2B5EF4-FFF2-40B4-BE49-F238E27FC236}">
                <a16:creationId xmlns:a16="http://schemas.microsoft.com/office/drawing/2014/main" id="{68758257-3030-9447-B652-9C9DCA9E0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4" name="Rectangle 3">
            <a:extLst>
              <a:ext uri="{FF2B5EF4-FFF2-40B4-BE49-F238E27FC236}">
                <a16:creationId xmlns:a16="http://schemas.microsoft.com/office/drawing/2014/main" id="{739AB5FE-A397-3E4C-9753-5304C243D5AD}"/>
              </a:ext>
            </a:extLst>
          </p:cNvPr>
          <p:cNvSpPr/>
          <p:nvPr/>
        </p:nvSpPr>
        <p:spPr>
          <a:xfrm>
            <a:off x="2881745" y="2355273"/>
            <a:ext cx="346364" cy="3602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7" name="Straight Arrow Connector 6">
            <a:extLst>
              <a:ext uri="{FF2B5EF4-FFF2-40B4-BE49-F238E27FC236}">
                <a16:creationId xmlns:a16="http://schemas.microsoft.com/office/drawing/2014/main" id="{B431B086-2AEE-BF49-9FC9-7EB6EF87A479}"/>
              </a:ext>
            </a:extLst>
          </p:cNvPr>
          <p:cNvCxnSpPr/>
          <p:nvPr/>
        </p:nvCxnSpPr>
        <p:spPr>
          <a:xfrm flipV="1">
            <a:off x="3061854" y="2826327"/>
            <a:ext cx="0" cy="803564"/>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Content Placeholder 1">
            <a:extLst>
              <a:ext uri="{FF2B5EF4-FFF2-40B4-BE49-F238E27FC236}">
                <a16:creationId xmlns:a16="http://schemas.microsoft.com/office/drawing/2014/main" id="{795D95B2-1F69-39DB-3DDB-BE19D819B1A4}"/>
              </a:ext>
            </a:extLst>
          </p:cNvPr>
          <p:cNvSpPr>
            <a:spLocks noGrp="1"/>
          </p:cNvSpPr>
          <p:nvPr>
            <p:ph idx="1"/>
          </p:nvPr>
        </p:nvSpPr>
        <p:spPr>
          <a:xfrm>
            <a:off x="457200" y="1524000"/>
            <a:ext cx="8229600" cy="4324350"/>
          </a:xfrm>
        </p:spPr>
        <p:txBody>
          <a:bodyPr/>
          <a:lstStyle/>
          <a:p>
            <a:r>
              <a:rPr lang="es-419" b="1" dirty="0">
                <a:solidFill>
                  <a:schemeClr val="tx1"/>
                </a:solidFill>
              </a:rPr>
              <a:t>Guardar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Tree>
    <p:extLst>
      <p:ext uri="{BB962C8B-B14F-4D97-AF65-F5344CB8AC3E}">
        <p14:creationId xmlns:p14="http://schemas.microsoft.com/office/powerpoint/2010/main" val="556891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Guardar un archivo</a:t>
            </a: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endParaRPr lang="es-419" b="1"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56</a:t>
            </a:fld>
            <a:endParaRPr lang="es-419" dirty="0"/>
          </a:p>
        </p:txBody>
      </p:sp>
      <p:pic>
        <p:nvPicPr>
          <p:cNvPr id="20" name="Picture 19">
            <a:extLst>
              <a:ext uri="{FF2B5EF4-FFF2-40B4-BE49-F238E27FC236}">
                <a16:creationId xmlns:a16="http://schemas.microsoft.com/office/drawing/2014/main" id="{68758257-3030-9447-B652-9C9DCA9E0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4" name="Rectangle 3">
            <a:extLst>
              <a:ext uri="{FF2B5EF4-FFF2-40B4-BE49-F238E27FC236}">
                <a16:creationId xmlns:a16="http://schemas.microsoft.com/office/drawing/2014/main" id="{739AB5FE-A397-3E4C-9753-5304C243D5AD}"/>
              </a:ext>
            </a:extLst>
          </p:cNvPr>
          <p:cNvSpPr/>
          <p:nvPr/>
        </p:nvSpPr>
        <p:spPr>
          <a:xfrm>
            <a:off x="2258290" y="2355273"/>
            <a:ext cx="761994" cy="3602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7" name="Straight Arrow Connector 6">
            <a:extLst>
              <a:ext uri="{FF2B5EF4-FFF2-40B4-BE49-F238E27FC236}">
                <a16:creationId xmlns:a16="http://schemas.microsoft.com/office/drawing/2014/main" id="{B431B086-2AEE-BF49-9FC9-7EB6EF87A479}"/>
              </a:ext>
            </a:extLst>
          </p:cNvPr>
          <p:cNvCxnSpPr/>
          <p:nvPr/>
        </p:nvCxnSpPr>
        <p:spPr>
          <a:xfrm flipV="1">
            <a:off x="2632363" y="2715491"/>
            <a:ext cx="0" cy="803564"/>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03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57</a:t>
            </a:fld>
            <a:endParaRPr lang="es-419" dirty="0"/>
          </a:p>
        </p:txBody>
      </p:sp>
      <p:pic>
        <p:nvPicPr>
          <p:cNvPr id="20" name="Picture 19">
            <a:extLst>
              <a:ext uri="{FF2B5EF4-FFF2-40B4-BE49-F238E27FC236}">
                <a16:creationId xmlns:a16="http://schemas.microsoft.com/office/drawing/2014/main" id="{68758257-3030-9447-B652-9C9DCA9E0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4" name="Rectangle 3">
            <a:extLst>
              <a:ext uri="{FF2B5EF4-FFF2-40B4-BE49-F238E27FC236}">
                <a16:creationId xmlns:a16="http://schemas.microsoft.com/office/drawing/2014/main" id="{739AB5FE-A397-3E4C-9753-5304C243D5AD}"/>
              </a:ext>
            </a:extLst>
          </p:cNvPr>
          <p:cNvSpPr/>
          <p:nvPr/>
        </p:nvSpPr>
        <p:spPr>
          <a:xfrm>
            <a:off x="3768435" y="2355273"/>
            <a:ext cx="1274620" cy="3602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8" name="Picture 7">
            <a:extLst>
              <a:ext uri="{FF2B5EF4-FFF2-40B4-BE49-F238E27FC236}">
                <a16:creationId xmlns:a16="http://schemas.microsoft.com/office/drawing/2014/main" id="{5F769B22-884B-4E44-9ADC-97D167D821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530946" y="3429001"/>
            <a:ext cx="4460981" cy="733714"/>
          </a:xfrm>
          <a:prstGeom prst="rect">
            <a:avLst/>
          </a:prstGeom>
        </p:spPr>
      </p:pic>
      <p:sp>
        <p:nvSpPr>
          <p:cNvPr id="10" name="Rectangle 9">
            <a:extLst>
              <a:ext uri="{FF2B5EF4-FFF2-40B4-BE49-F238E27FC236}">
                <a16:creationId xmlns:a16="http://schemas.microsoft.com/office/drawing/2014/main" id="{24F78A4D-40E9-CE4A-A609-C972BB5F1757}"/>
              </a:ext>
            </a:extLst>
          </p:cNvPr>
          <p:cNvSpPr/>
          <p:nvPr/>
        </p:nvSpPr>
        <p:spPr>
          <a:xfrm>
            <a:off x="2530946" y="3419998"/>
            <a:ext cx="4460980" cy="72251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1" name="Straight Connector 10">
            <a:extLst>
              <a:ext uri="{FF2B5EF4-FFF2-40B4-BE49-F238E27FC236}">
                <a16:creationId xmlns:a16="http://schemas.microsoft.com/office/drawing/2014/main" id="{9B2B12DB-5071-DA4B-BFBD-EC44FBFF6551}"/>
              </a:ext>
            </a:extLst>
          </p:cNvPr>
          <p:cNvCxnSpPr/>
          <p:nvPr/>
        </p:nvCxnSpPr>
        <p:spPr>
          <a:xfrm>
            <a:off x="4572000" y="2715491"/>
            <a:ext cx="0" cy="71350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2" name="Content Placeholder 1">
            <a:extLst>
              <a:ext uri="{FF2B5EF4-FFF2-40B4-BE49-F238E27FC236}">
                <a16:creationId xmlns:a16="http://schemas.microsoft.com/office/drawing/2014/main" id="{D965E02C-A71F-B920-CEFB-CFF8179972F7}"/>
              </a:ext>
            </a:extLst>
          </p:cNvPr>
          <p:cNvSpPr>
            <a:spLocks noGrp="1"/>
          </p:cNvSpPr>
          <p:nvPr>
            <p:ph idx="1"/>
          </p:nvPr>
        </p:nvSpPr>
        <p:spPr>
          <a:xfrm>
            <a:off x="457200" y="1524000"/>
            <a:ext cx="8229600" cy="4324350"/>
          </a:xfrm>
        </p:spPr>
        <p:txBody>
          <a:bodyPr/>
          <a:lstStyle/>
          <a:p>
            <a:r>
              <a:rPr lang="es-419" b="1" dirty="0">
                <a:solidFill>
                  <a:schemeClr val="tx1"/>
                </a:solidFill>
              </a:rPr>
              <a:t>Guardar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Tree>
    <p:extLst>
      <p:ext uri="{BB962C8B-B14F-4D97-AF65-F5344CB8AC3E}">
        <p14:creationId xmlns:p14="http://schemas.microsoft.com/office/powerpoint/2010/main" val="340242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Guardar un archivo por primera vez</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58</a:t>
            </a:fld>
            <a:endParaRPr lang="es-419" dirty="0"/>
          </a:p>
        </p:txBody>
      </p:sp>
      <p:pic>
        <p:nvPicPr>
          <p:cNvPr id="20" name="Picture 19">
            <a:extLst>
              <a:ext uri="{FF2B5EF4-FFF2-40B4-BE49-F238E27FC236}">
                <a16:creationId xmlns:a16="http://schemas.microsoft.com/office/drawing/2014/main" id="{68758257-3030-9447-B652-9C9DCA9E0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4" name="Rectangle 3">
            <a:extLst>
              <a:ext uri="{FF2B5EF4-FFF2-40B4-BE49-F238E27FC236}">
                <a16:creationId xmlns:a16="http://schemas.microsoft.com/office/drawing/2014/main" id="{739AB5FE-A397-3E4C-9753-5304C243D5AD}"/>
              </a:ext>
            </a:extLst>
          </p:cNvPr>
          <p:cNvSpPr/>
          <p:nvPr/>
        </p:nvSpPr>
        <p:spPr>
          <a:xfrm>
            <a:off x="2244435" y="2590800"/>
            <a:ext cx="332507"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2" name="Straight Arrow Connector 11">
            <a:extLst>
              <a:ext uri="{FF2B5EF4-FFF2-40B4-BE49-F238E27FC236}">
                <a16:creationId xmlns:a16="http://schemas.microsoft.com/office/drawing/2014/main" id="{B6F59618-2DB1-CF49-BAD4-6D31E69DE4E6}"/>
              </a:ext>
            </a:extLst>
          </p:cNvPr>
          <p:cNvCxnSpPr/>
          <p:nvPr/>
        </p:nvCxnSpPr>
        <p:spPr>
          <a:xfrm flipV="1">
            <a:off x="2424545" y="3027218"/>
            <a:ext cx="0" cy="803564"/>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6332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Guardar un archivo por primera vez</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59</a:t>
            </a:fld>
            <a:endParaRPr lang="es-419" dirty="0"/>
          </a:p>
        </p:txBody>
      </p:sp>
      <p:pic>
        <p:nvPicPr>
          <p:cNvPr id="7" name="Picture 6">
            <a:extLst>
              <a:ext uri="{FF2B5EF4-FFF2-40B4-BE49-F238E27FC236}">
                <a16:creationId xmlns:a16="http://schemas.microsoft.com/office/drawing/2014/main" id="{66FF7803-0222-E14F-9719-B99FAB4C0E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936" y="2250933"/>
            <a:ext cx="7924800" cy="4454623"/>
          </a:xfrm>
          <a:prstGeom prst="rect">
            <a:avLst/>
          </a:prstGeom>
        </p:spPr>
      </p:pic>
      <p:sp>
        <p:nvSpPr>
          <p:cNvPr id="8" name="Rectangle 7">
            <a:extLst>
              <a:ext uri="{FF2B5EF4-FFF2-40B4-BE49-F238E27FC236}">
                <a16:creationId xmlns:a16="http://schemas.microsoft.com/office/drawing/2014/main" id="{4FEDD74C-95A4-1F4F-AA8E-892CAA5E4998}"/>
              </a:ext>
            </a:extLst>
          </p:cNvPr>
          <p:cNvSpPr/>
          <p:nvPr/>
        </p:nvSpPr>
        <p:spPr>
          <a:xfrm>
            <a:off x="2008909" y="4294907"/>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67221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a:t>
            </a:fld>
            <a:endParaRPr lang="es-419" dirty="0"/>
          </a:p>
        </p:txBody>
      </p:sp>
      <p:pic>
        <p:nvPicPr>
          <p:cNvPr id="6" name="Picture 5" descr="A screenshot of a computer&#10;&#10;Description automatically generated with medium confidence">
            <a:extLst>
              <a:ext uri="{FF2B5EF4-FFF2-40B4-BE49-F238E27FC236}">
                <a16:creationId xmlns:a16="http://schemas.microsoft.com/office/drawing/2014/main" id="{ADC75535-BAC3-024C-A62B-B8A9FCD03E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044" y="1765568"/>
            <a:ext cx="8010756" cy="4506050"/>
          </a:xfrm>
          <a:prstGeom prst="rect">
            <a:avLst/>
          </a:prstGeom>
        </p:spPr>
      </p:pic>
    </p:spTree>
    <p:extLst>
      <p:ext uri="{BB962C8B-B14F-4D97-AF65-F5344CB8AC3E}">
        <p14:creationId xmlns:p14="http://schemas.microsoft.com/office/powerpoint/2010/main" val="3530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s-419" b="1" dirty="0">
                <a:solidFill>
                  <a:schemeClr val="tx1"/>
                </a:solidFill>
              </a:rPr>
              <a:t>Guardar un archivo por primera vez</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60</a:t>
            </a:fld>
            <a:endParaRPr lang="es-419" dirty="0"/>
          </a:p>
        </p:txBody>
      </p:sp>
      <p:pic>
        <p:nvPicPr>
          <p:cNvPr id="10" name="Picture 9">
            <a:extLst>
              <a:ext uri="{FF2B5EF4-FFF2-40B4-BE49-F238E27FC236}">
                <a16:creationId xmlns:a16="http://schemas.microsoft.com/office/drawing/2014/main" id="{D92B6BCE-B9AA-B24F-AD51-98CE6BBE07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093455"/>
            <a:ext cx="8229600" cy="4625955"/>
          </a:xfrm>
          <a:prstGeom prst="rect">
            <a:avLst/>
          </a:prstGeom>
        </p:spPr>
      </p:pic>
      <p:sp>
        <p:nvSpPr>
          <p:cNvPr id="11" name="Rectangle 10">
            <a:extLst>
              <a:ext uri="{FF2B5EF4-FFF2-40B4-BE49-F238E27FC236}">
                <a16:creationId xmlns:a16="http://schemas.microsoft.com/office/drawing/2014/main" id="{3C337842-FBC0-CB45-9D20-D9D59FA2D0DD}"/>
              </a:ext>
            </a:extLst>
          </p:cNvPr>
          <p:cNvSpPr/>
          <p:nvPr/>
        </p:nvSpPr>
        <p:spPr>
          <a:xfrm>
            <a:off x="2951018" y="3574473"/>
            <a:ext cx="1842655" cy="164370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36892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s-419" b="1" dirty="0">
                <a:solidFill>
                  <a:schemeClr val="tx1"/>
                </a:solidFill>
              </a:rPr>
              <a:t>Guardar un archivo por primera vez</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61</a:t>
            </a:fld>
            <a:endParaRPr lang="es-419" dirty="0"/>
          </a:p>
        </p:txBody>
      </p:sp>
      <p:pic>
        <p:nvPicPr>
          <p:cNvPr id="10" name="Picture 9">
            <a:extLst>
              <a:ext uri="{FF2B5EF4-FFF2-40B4-BE49-F238E27FC236}">
                <a16:creationId xmlns:a16="http://schemas.microsoft.com/office/drawing/2014/main" id="{D92B6BCE-B9AA-B24F-AD51-98CE6BBE07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093455"/>
            <a:ext cx="8229600" cy="4625955"/>
          </a:xfrm>
          <a:prstGeom prst="rect">
            <a:avLst/>
          </a:prstGeom>
        </p:spPr>
      </p:pic>
      <p:sp>
        <p:nvSpPr>
          <p:cNvPr id="11" name="Rectangle 10">
            <a:extLst>
              <a:ext uri="{FF2B5EF4-FFF2-40B4-BE49-F238E27FC236}">
                <a16:creationId xmlns:a16="http://schemas.microsoft.com/office/drawing/2014/main" id="{3C337842-FBC0-CB45-9D20-D9D59FA2D0DD}"/>
              </a:ext>
            </a:extLst>
          </p:cNvPr>
          <p:cNvSpPr/>
          <p:nvPr/>
        </p:nvSpPr>
        <p:spPr>
          <a:xfrm>
            <a:off x="4821383" y="3429001"/>
            <a:ext cx="2189018" cy="5888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871004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s-419" b="1" dirty="0">
                <a:solidFill>
                  <a:schemeClr val="tx1"/>
                </a:solidFill>
              </a:rPr>
              <a:t>Guardar un archivo por primera vez</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62</a:t>
            </a:fld>
            <a:endParaRPr lang="es-419" dirty="0"/>
          </a:p>
        </p:txBody>
      </p:sp>
      <p:pic>
        <p:nvPicPr>
          <p:cNvPr id="5" name="Picture 4">
            <a:extLst>
              <a:ext uri="{FF2B5EF4-FFF2-40B4-BE49-F238E27FC236}">
                <a16:creationId xmlns:a16="http://schemas.microsoft.com/office/drawing/2014/main" id="{6B50CA37-BA66-BE41-9882-C379847C1D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2554" y="2158125"/>
            <a:ext cx="7924246" cy="4454312"/>
          </a:xfrm>
          <a:prstGeom prst="rect">
            <a:avLst/>
          </a:prstGeom>
        </p:spPr>
      </p:pic>
      <p:sp>
        <p:nvSpPr>
          <p:cNvPr id="8" name="Rectangle 7">
            <a:extLst>
              <a:ext uri="{FF2B5EF4-FFF2-40B4-BE49-F238E27FC236}">
                <a16:creationId xmlns:a16="http://schemas.microsoft.com/office/drawing/2014/main" id="{3C27026C-C340-0448-AB21-2A6DE1A40B1D}"/>
              </a:ext>
            </a:extLst>
          </p:cNvPr>
          <p:cNvSpPr/>
          <p:nvPr/>
        </p:nvSpPr>
        <p:spPr>
          <a:xfrm>
            <a:off x="4876801" y="3089565"/>
            <a:ext cx="2189018" cy="56803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61168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63</a:t>
            </a:fld>
            <a:endParaRPr lang="es-419" dirty="0"/>
          </a:p>
        </p:txBody>
      </p:sp>
      <p:pic>
        <p:nvPicPr>
          <p:cNvPr id="10" name="Picture 9">
            <a:extLst>
              <a:ext uri="{FF2B5EF4-FFF2-40B4-BE49-F238E27FC236}">
                <a16:creationId xmlns:a16="http://schemas.microsoft.com/office/drawing/2014/main" id="{EB7AD138-A8B9-524D-99AB-BE01C558B5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7806" y="2208387"/>
            <a:ext cx="8050373" cy="4525209"/>
          </a:xfrm>
          <a:prstGeom prst="rect">
            <a:avLst/>
          </a:prstGeom>
        </p:spPr>
      </p:pic>
      <p:sp>
        <p:nvSpPr>
          <p:cNvPr id="8" name="Rectangle 7">
            <a:extLst>
              <a:ext uri="{FF2B5EF4-FFF2-40B4-BE49-F238E27FC236}">
                <a16:creationId xmlns:a16="http://schemas.microsoft.com/office/drawing/2014/main" id="{59299A1B-C033-A64D-A9FD-86FC736AD9CB}"/>
              </a:ext>
            </a:extLst>
          </p:cNvPr>
          <p:cNvSpPr/>
          <p:nvPr/>
        </p:nvSpPr>
        <p:spPr>
          <a:xfrm>
            <a:off x="2154621" y="4078014"/>
            <a:ext cx="872358" cy="28377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1911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64</a:t>
            </a:fld>
            <a:endParaRPr lang="es-419" dirty="0"/>
          </a:p>
        </p:txBody>
      </p:sp>
      <p:pic>
        <p:nvPicPr>
          <p:cNvPr id="7" name="Picture 6">
            <a:extLst>
              <a:ext uri="{FF2B5EF4-FFF2-40B4-BE49-F238E27FC236}">
                <a16:creationId xmlns:a16="http://schemas.microsoft.com/office/drawing/2014/main" id="{4CC4D9E7-F57A-E143-9D9C-F3618BF5B9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7826" y="2259619"/>
            <a:ext cx="7694398" cy="4325112"/>
          </a:xfrm>
          <a:prstGeom prst="rect">
            <a:avLst/>
          </a:prstGeom>
        </p:spPr>
      </p:pic>
      <p:sp>
        <p:nvSpPr>
          <p:cNvPr id="8" name="Rectangle 7">
            <a:extLst>
              <a:ext uri="{FF2B5EF4-FFF2-40B4-BE49-F238E27FC236}">
                <a16:creationId xmlns:a16="http://schemas.microsoft.com/office/drawing/2014/main" id="{AF1237A7-8E93-CF4E-BAC6-69E406418799}"/>
              </a:ext>
            </a:extLst>
          </p:cNvPr>
          <p:cNvSpPr/>
          <p:nvPr/>
        </p:nvSpPr>
        <p:spPr>
          <a:xfrm>
            <a:off x="3182557" y="4159416"/>
            <a:ext cx="1492468" cy="28377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0" name="Content Placeholder 1">
            <a:extLst>
              <a:ext uri="{FF2B5EF4-FFF2-40B4-BE49-F238E27FC236}">
                <a16:creationId xmlns:a16="http://schemas.microsoft.com/office/drawing/2014/main" id="{0B442265-30EA-E029-DFFA-CA2DD0403C3F}"/>
              </a:ext>
            </a:extLst>
          </p:cNvPr>
          <p:cNvSpPr>
            <a:spLocks noGrp="1"/>
          </p:cNvSpPr>
          <p:nvPr>
            <p:ph idx="1"/>
          </p:nvPr>
        </p:nvSpPr>
        <p:spPr>
          <a:xfrm>
            <a:off x="457200" y="1543050"/>
            <a:ext cx="8229600" cy="4324350"/>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Tree>
    <p:extLst>
      <p:ext uri="{BB962C8B-B14F-4D97-AF65-F5344CB8AC3E}">
        <p14:creationId xmlns:p14="http://schemas.microsoft.com/office/powerpoint/2010/main" val="1412584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65</a:t>
            </a:fld>
            <a:endParaRPr lang="es-419" dirty="0"/>
          </a:p>
        </p:txBody>
      </p:sp>
      <p:pic>
        <p:nvPicPr>
          <p:cNvPr id="7" name="Picture 6">
            <a:extLst>
              <a:ext uri="{FF2B5EF4-FFF2-40B4-BE49-F238E27FC236}">
                <a16:creationId xmlns:a16="http://schemas.microsoft.com/office/drawing/2014/main" id="{757DD4D6-50D1-1041-9C49-300C6D468C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8740" y="2188572"/>
            <a:ext cx="6966519" cy="4136028"/>
          </a:xfrm>
          <a:prstGeom prst="rect">
            <a:avLst/>
          </a:prstGeom>
        </p:spPr>
      </p:pic>
      <p:sp>
        <p:nvSpPr>
          <p:cNvPr id="8" name="Rectangle 7">
            <a:extLst>
              <a:ext uri="{FF2B5EF4-FFF2-40B4-BE49-F238E27FC236}">
                <a16:creationId xmlns:a16="http://schemas.microsoft.com/office/drawing/2014/main" id="{2EF5FABC-76D5-6549-BEE1-3F36A18B9DEF}"/>
              </a:ext>
            </a:extLst>
          </p:cNvPr>
          <p:cNvSpPr/>
          <p:nvPr/>
        </p:nvSpPr>
        <p:spPr>
          <a:xfrm>
            <a:off x="1201003" y="3330054"/>
            <a:ext cx="1119116" cy="27295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70830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66</a:t>
            </a:fld>
            <a:endParaRPr lang="es-419" dirty="0"/>
          </a:p>
        </p:txBody>
      </p:sp>
      <p:pic>
        <p:nvPicPr>
          <p:cNvPr id="7" name="Picture 6">
            <a:extLst>
              <a:ext uri="{FF2B5EF4-FFF2-40B4-BE49-F238E27FC236}">
                <a16:creationId xmlns:a16="http://schemas.microsoft.com/office/drawing/2014/main" id="{757DD4D6-50D1-1041-9C49-300C6D468C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8740" y="2188572"/>
            <a:ext cx="6966519" cy="4136028"/>
          </a:xfrm>
          <a:prstGeom prst="rect">
            <a:avLst/>
          </a:prstGeom>
        </p:spPr>
      </p:pic>
      <p:sp>
        <p:nvSpPr>
          <p:cNvPr id="8" name="Rectangle 7">
            <a:extLst>
              <a:ext uri="{FF2B5EF4-FFF2-40B4-BE49-F238E27FC236}">
                <a16:creationId xmlns:a16="http://schemas.microsoft.com/office/drawing/2014/main" id="{2EF5FABC-76D5-6549-BEE1-3F36A18B9DEF}"/>
              </a:ext>
            </a:extLst>
          </p:cNvPr>
          <p:cNvSpPr/>
          <p:nvPr/>
        </p:nvSpPr>
        <p:spPr>
          <a:xfrm>
            <a:off x="6196084" y="5964936"/>
            <a:ext cx="1119116" cy="27295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4272996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67</a:t>
            </a:fld>
            <a:endParaRPr lang="es-419" dirty="0"/>
          </a:p>
        </p:txBody>
      </p:sp>
      <p:pic>
        <p:nvPicPr>
          <p:cNvPr id="9" name="Picture 8">
            <a:extLst>
              <a:ext uri="{FF2B5EF4-FFF2-40B4-BE49-F238E27FC236}">
                <a16:creationId xmlns:a16="http://schemas.microsoft.com/office/drawing/2014/main" id="{9F1CFE21-BA1A-1F48-B0B5-28AAB10AA3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Tree>
    <p:extLst>
      <p:ext uri="{BB962C8B-B14F-4D97-AF65-F5344CB8AC3E}">
        <p14:creationId xmlns:p14="http://schemas.microsoft.com/office/powerpoint/2010/main" val="94784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68</a:t>
            </a:fld>
            <a:endParaRPr lang="es-419" dirty="0"/>
          </a:p>
        </p:txBody>
      </p:sp>
      <p:pic>
        <p:nvPicPr>
          <p:cNvPr id="9" name="Picture 8">
            <a:extLst>
              <a:ext uri="{FF2B5EF4-FFF2-40B4-BE49-F238E27FC236}">
                <a16:creationId xmlns:a16="http://schemas.microsoft.com/office/drawing/2014/main" id="{9F1CFE21-BA1A-1F48-B0B5-28AAB10AA3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4" name="Rectangle 3">
            <a:extLst>
              <a:ext uri="{FF2B5EF4-FFF2-40B4-BE49-F238E27FC236}">
                <a16:creationId xmlns:a16="http://schemas.microsoft.com/office/drawing/2014/main" id="{7FA48C99-7C39-B64B-B39E-F29DF0347C9A}"/>
              </a:ext>
            </a:extLst>
          </p:cNvPr>
          <p:cNvSpPr/>
          <p:nvPr/>
        </p:nvSpPr>
        <p:spPr>
          <a:xfrm>
            <a:off x="7083188" y="2388358"/>
            <a:ext cx="300251" cy="25930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7" name="Straight Arrow Connector 6">
            <a:extLst>
              <a:ext uri="{FF2B5EF4-FFF2-40B4-BE49-F238E27FC236}">
                <a16:creationId xmlns:a16="http://schemas.microsoft.com/office/drawing/2014/main" id="{1F443EE4-3065-4C46-99F6-0725593FE494}"/>
              </a:ext>
            </a:extLst>
          </p:cNvPr>
          <p:cNvCxnSpPr>
            <a:cxnSpLocks/>
          </p:cNvCxnSpPr>
          <p:nvPr/>
        </p:nvCxnSpPr>
        <p:spPr>
          <a:xfrm flipV="1">
            <a:off x="7246961" y="2770494"/>
            <a:ext cx="0" cy="590266"/>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654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69</a:t>
            </a:fld>
            <a:endParaRPr lang="es-419" dirty="0"/>
          </a:p>
        </p:txBody>
      </p:sp>
      <p:pic>
        <p:nvPicPr>
          <p:cNvPr id="11" name="Picture 10">
            <a:extLst>
              <a:ext uri="{FF2B5EF4-FFF2-40B4-BE49-F238E27FC236}">
                <a16:creationId xmlns:a16="http://schemas.microsoft.com/office/drawing/2014/main" id="{B4DA7337-5F73-0E4D-852E-98DB5A8A72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2266810"/>
            <a:ext cx="7694397" cy="4325111"/>
          </a:xfrm>
          <a:prstGeom prst="rect">
            <a:avLst/>
          </a:prstGeom>
        </p:spPr>
      </p:pic>
    </p:spTree>
    <p:extLst>
      <p:ext uri="{BB962C8B-B14F-4D97-AF65-F5344CB8AC3E}">
        <p14:creationId xmlns:p14="http://schemas.microsoft.com/office/powerpoint/2010/main" val="415358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a:t>
            </a:fld>
            <a:endParaRPr lang="es-419" dirty="0"/>
          </a:p>
        </p:txBody>
      </p:sp>
      <p:pic>
        <p:nvPicPr>
          <p:cNvPr id="5" name="Picture 4">
            <a:extLst>
              <a:ext uri="{FF2B5EF4-FFF2-40B4-BE49-F238E27FC236}">
                <a16:creationId xmlns:a16="http://schemas.microsoft.com/office/drawing/2014/main" id="{98EFC762-A6D2-2241-9129-31F897E8AA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4789" y="1394848"/>
            <a:ext cx="6074422" cy="5163259"/>
          </a:xfrm>
          <a:prstGeom prst="rect">
            <a:avLst/>
          </a:prstGeom>
        </p:spPr>
      </p:pic>
    </p:spTree>
    <p:extLst>
      <p:ext uri="{BB962C8B-B14F-4D97-AF65-F5344CB8AC3E}">
        <p14:creationId xmlns:p14="http://schemas.microsoft.com/office/powerpoint/2010/main" val="176471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3</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70</a:t>
            </a:fld>
            <a:endParaRPr lang="es-419" dirty="0"/>
          </a:p>
        </p:txBody>
      </p:sp>
    </p:spTree>
    <p:extLst>
      <p:ext uri="{BB962C8B-B14F-4D97-AF65-F5344CB8AC3E}">
        <p14:creationId xmlns:p14="http://schemas.microsoft.com/office/powerpoint/2010/main" val="77096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normAutofit fontScale="55000" lnSpcReduction="20000"/>
          </a:bodyPr>
          <a:lstStyle/>
          <a:p>
            <a:pPr marL="82296" indent="0">
              <a:buNone/>
            </a:pPr>
            <a:r>
              <a:rPr lang="es-419" sz="3000" dirty="0">
                <a:solidFill>
                  <a:schemeClr val="tx1"/>
                </a:solidFill>
              </a:rPr>
              <a:t>Utilice el escritorio de la computadora para responder las siguientes preguntas. </a:t>
            </a:r>
          </a:p>
          <a:p>
            <a:pPr marL="82296" indent="0">
              <a:buNone/>
            </a:pPr>
            <a:r>
              <a:rPr lang="es-419" sz="3000" dirty="0">
                <a:solidFill>
                  <a:schemeClr val="tx1"/>
                </a:solidFill>
              </a:rPr>
              <a:t>Si no tiene una computadora propia, siga al instructor para completar las siguientes tareas. </a:t>
            </a:r>
          </a:p>
          <a:p>
            <a:pPr marL="82296" indent="0">
              <a:buNone/>
            </a:pPr>
            <a:r>
              <a:rPr lang="es-419" sz="3000" b="1" dirty="0">
                <a:solidFill>
                  <a:schemeClr val="tx1"/>
                </a:solidFill>
              </a:rPr>
              <a:t> </a:t>
            </a:r>
            <a:endParaRPr lang="es-419" sz="3000" dirty="0">
              <a:solidFill>
                <a:schemeClr val="tx1"/>
              </a:solidFill>
            </a:endParaRPr>
          </a:p>
          <a:p>
            <a:pPr marL="82296" lvl="0" indent="0">
              <a:buNone/>
            </a:pPr>
            <a:r>
              <a:rPr lang="es-419" sz="3000" dirty="0">
                <a:solidFill>
                  <a:schemeClr val="tx1"/>
                </a:solidFill>
              </a:rPr>
              <a:t>1. Abra Microsoft Word</a:t>
            </a:r>
            <a:br>
              <a:rPr lang="en-US" sz="3000" dirty="0">
                <a:solidFill>
                  <a:schemeClr val="tx1"/>
                </a:solidFill>
              </a:rPr>
            </a:br>
            <a:endParaRPr lang="es-419" sz="3000" dirty="0">
              <a:solidFill>
                <a:schemeClr val="tx1"/>
              </a:solidFill>
            </a:endParaRPr>
          </a:p>
          <a:p>
            <a:pPr marL="82296" lvl="0" indent="0">
              <a:buNone/>
            </a:pPr>
            <a:r>
              <a:rPr lang="es-419" sz="3000" dirty="0">
                <a:solidFill>
                  <a:schemeClr val="tx1"/>
                </a:solidFill>
              </a:rPr>
              <a:t>2. Escriba "Hola mundo" en el documento.</a:t>
            </a:r>
            <a:br>
              <a:rPr lang="en-US" sz="3000" dirty="0">
                <a:solidFill>
                  <a:schemeClr val="tx1"/>
                </a:solidFill>
              </a:rPr>
            </a:br>
            <a:endParaRPr lang="es-419" sz="3000" dirty="0">
              <a:solidFill>
                <a:schemeClr val="tx1"/>
              </a:solidFill>
            </a:endParaRPr>
          </a:p>
          <a:p>
            <a:pPr marL="82296" lvl="0" indent="0">
              <a:buNone/>
            </a:pPr>
            <a:r>
              <a:rPr lang="es-419" sz="3000" dirty="0">
                <a:solidFill>
                  <a:schemeClr val="tx1"/>
                </a:solidFill>
              </a:rPr>
              <a:t>3. Guarde el documento en el escritorio. En el cuadro "File name" (Nombre del archivo), escriba "Hola" y haga clic en "Save" (Guardar). </a:t>
            </a:r>
            <a:br>
              <a:rPr lang="en-US" sz="3000" dirty="0">
                <a:solidFill>
                  <a:schemeClr val="tx1"/>
                </a:solidFill>
              </a:rPr>
            </a:br>
            <a:endParaRPr lang="es-419" sz="3000" dirty="0">
              <a:solidFill>
                <a:schemeClr val="tx1"/>
              </a:solidFill>
            </a:endParaRPr>
          </a:p>
          <a:p>
            <a:pPr marL="82296" lvl="0" indent="0">
              <a:buNone/>
            </a:pPr>
            <a:r>
              <a:rPr lang="es-419" sz="3000" dirty="0">
                <a:solidFill>
                  <a:schemeClr val="tx1"/>
                </a:solidFill>
              </a:rPr>
              <a:t>4. Cierre el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s-419" dirty="0"/>
              <a:t>Actividad 3: Guardar un archivo</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71</a:t>
            </a:fld>
            <a:endParaRPr lang="es-419" dirty="0"/>
          </a:p>
        </p:txBody>
      </p:sp>
    </p:spTree>
    <p:extLst>
      <p:ext uri="{BB962C8B-B14F-4D97-AF65-F5344CB8AC3E}">
        <p14:creationId xmlns:p14="http://schemas.microsoft.com/office/powerpoint/2010/main" val="46898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Papelera de reciclaje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72</a:t>
            </a:fld>
            <a:endParaRPr lang="es-419" dirty="0"/>
          </a:p>
        </p:txBody>
      </p:sp>
      <p:grpSp>
        <p:nvGrpSpPr>
          <p:cNvPr id="15" name="Group 14">
            <a:extLst>
              <a:ext uri="{FF2B5EF4-FFF2-40B4-BE49-F238E27FC236}">
                <a16:creationId xmlns:a16="http://schemas.microsoft.com/office/drawing/2014/main" id="{8108545C-5B5A-6345-B0ED-3BCEC23A7A44}"/>
              </a:ext>
            </a:extLst>
          </p:cNvPr>
          <p:cNvGrpSpPr/>
          <p:nvPr/>
        </p:nvGrpSpPr>
        <p:grpSpPr>
          <a:xfrm>
            <a:off x="861339" y="2266810"/>
            <a:ext cx="7694397" cy="4325111"/>
            <a:chOff x="861339" y="2266810"/>
            <a:chExt cx="7694397" cy="4325111"/>
          </a:xfrm>
        </p:grpSpPr>
        <p:pic>
          <p:nvPicPr>
            <p:cNvPr id="7" name="Picture 6">
              <a:extLst>
                <a:ext uri="{FF2B5EF4-FFF2-40B4-BE49-F238E27FC236}">
                  <a16:creationId xmlns:a16="http://schemas.microsoft.com/office/drawing/2014/main" id="{E33F968E-A147-894E-A4BC-11F08E4F7C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2266810"/>
              <a:ext cx="7694397" cy="4325111"/>
            </a:xfrm>
            <a:prstGeom prst="rect">
              <a:avLst/>
            </a:prstGeom>
          </p:spPr>
        </p:pic>
        <p:cxnSp>
          <p:nvCxnSpPr>
            <p:cNvPr id="14" name="Straight Connector 13">
              <a:extLst>
                <a:ext uri="{FF2B5EF4-FFF2-40B4-BE49-F238E27FC236}">
                  <a16:creationId xmlns:a16="http://schemas.microsoft.com/office/drawing/2014/main" id="{FF77D568-EDEA-A346-B58F-F1835BA6DD8C}"/>
                </a:ext>
              </a:extLst>
            </p:cNvPr>
            <p:cNvCxnSpPr/>
            <p:nvPr/>
          </p:nvCxnSpPr>
          <p:spPr>
            <a:xfrm>
              <a:off x="1364776" y="2620370"/>
              <a:ext cx="2108674" cy="80863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grpSp>
      <p:pic>
        <p:nvPicPr>
          <p:cNvPr id="10" name="Picture 9">
            <a:extLst>
              <a:ext uri="{FF2B5EF4-FFF2-40B4-BE49-F238E27FC236}">
                <a16:creationId xmlns:a16="http://schemas.microsoft.com/office/drawing/2014/main" id="{E182756E-5496-4647-8CA6-1594D4DA48D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73452" y="3024685"/>
            <a:ext cx="2197100" cy="2438400"/>
          </a:xfrm>
          <a:prstGeom prst="rect">
            <a:avLst/>
          </a:prstGeom>
        </p:spPr>
      </p:pic>
      <p:sp>
        <p:nvSpPr>
          <p:cNvPr id="4" name="Rectangle 3">
            <a:extLst>
              <a:ext uri="{FF2B5EF4-FFF2-40B4-BE49-F238E27FC236}">
                <a16:creationId xmlns:a16="http://schemas.microsoft.com/office/drawing/2014/main" id="{AD9AB96B-53F7-E040-BA3B-71238D352306}"/>
              </a:ext>
            </a:extLst>
          </p:cNvPr>
          <p:cNvSpPr/>
          <p:nvPr/>
        </p:nvSpPr>
        <p:spPr>
          <a:xfrm>
            <a:off x="873457" y="2265528"/>
            <a:ext cx="491319" cy="53226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6" name="Rectangle 15">
            <a:extLst>
              <a:ext uri="{FF2B5EF4-FFF2-40B4-BE49-F238E27FC236}">
                <a16:creationId xmlns:a16="http://schemas.microsoft.com/office/drawing/2014/main" id="{0E1F6250-B21C-0041-9ABE-C2BA2B8E11C8}"/>
              </a:ext>
            </a:extLst>
          </p:cNvPr>
          <p:cNvSpPr/>
          <p:nvPr/>
        </p:nvSpPr>
        <p:spPr>
          <a:xfrm>
            <a:off x="3473450" y="3024685"/>
            <a:ext cx="2197102" cy="24207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74907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pPr marL="425196" indent="-342900"/>
            <a:r>
              <a:rPr lang="es-419" b="1" dirty="0">
                <a:solidFill>
                  <a:schemeClr val="tx1"/>
                </a:solidFill>
              </a:rPr>
              <a:t>Eliminar</a:t>
            </a:r>
            <a:r>
              <a:rPr lang="es-419" dirty="0">
                <a:solidFill>
                  <a:schemeClr val="tx1"/>
                </a:solidFill>
              </a:rPr>
              <a:t>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73</a:t>
            </a:fld>
            <a:endParaRPr lang="es-419" dirty="0"/>
          </a:p>
        </p:txBody>
      </p:sp>
      <p:pic>
        <p:nvPicPr>
          <p:cNvPr id="7" name="Picture 6">
            <a:extLst>
              <a:ext uri="{FF2B5EF4-FFF2-40B4-BE49-F238E27FC236}">
                <a16:creationId xmlns:a16="http://schemas.microsoft.com/office/drawing/2014/main" id="{E33F968E-A147-894E-A4BC-11F08E4F7C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2266810"/>
            <a:ext cx="7694397" cy="4325111"/>
          </a:xfrm>
          <a:prstGeom prst="rect">
            <a:avLst/>
          </a:prstGeom>
        </p:spPr>
      </p:pic>
      <p:sp>
        <p:nvSpPr>
          <p:cNvPr id="4" name="Rectangle 3">
            <a:extLst>
              <a:ext uri="{FF2B5EF4-FFF2-40B4-BE49-F238E27FC236}">
                <a16:creationId xmlns:a16="http://schemas.microsoft.com/office/drawing/2014/main" id="{AD9AB96B-53F7-E040-BA3B-71238D352306}"/>
              </a:ext>
            </a:extLst>
          </p:cNvPr>
          <p:cNvSpPr/>
          <p:nvPr/>
        </p:nvSpPr>
        <p:spPr>
          <a:xfrm>
            <a:off x="873457" y="2896737"/>
            <a:ext cx="491319" cy="63473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263584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74</a:t>
            </a:fld>
            <a:endParaRPr lang="es-419" dirty="0"/>
          </a:p>
        </p:txBody>
      </p:sp>
      <p:pic>
        <p:nvPicPr>
          <p:cNvPr id="9" name="Picture 8">
            <a:extLst>
              <a:ext uri="{FF2B5EF4-FFF2-40B4-BE49-F238E27FC236}">
                <a16:creationId xmlns:a16="http://schemas.microsoft.com/office/drawing/2014/main" id="{FA9423D6-42C1-C048-A695-EDFAE74CA7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019868"/>
            <a:ext cx="8274303" cy="4654296"/>
          </a:xfrm>
          <a:prstGeom prst="rect">
            <a:avLst/>
          </a:prstGeom>
        </p:spPr>
      </p:pic>
      <p:sp>
        <p:nvSpPr>
          <p:cNvPr id="10" name="Rectangle 9">
            <a:extLst>
              <a:ext uri="{FF2B5EF4-FFF2-40B4-BE49-F238E27FC236}">
                <a16:creationId xmlns:a16="http://schemas.microsoft.com/office/drawing/2014/main" id="{BB0F6F69-AF1A-CA40-86EA-B937F15296B1}"/>
              </a:ext>
            </a:extLst>
          </p:cNvPr>
          <p:cNvSpPr/>
          <p:nvPr/>
        </p:nvSpPr>
        <p:spPr>
          <a:xfrm>
            <a:off x="5841242" y="2910385"/>
            <a:ext cx="832514" cy="103723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2" name="Straight Arrow Connector 11">
            <a:extLst>
              <a:ext uri="{FF2B5EF4-FFF2-40B4-BE49-F238E27FC236}">
                <a16:creationId xmlns:a16="http://schemas.microsoft.com/office/drawing/2014/main" id="{0B018823-12A1-CD41-98A5-1A4E3AB39EF8}"/>
              </a:ext>
            </a:extLst>
          </p:cNvPr>
          <p:cNvCxnSpPr/>
          <p:nvPr/>
        </p:nvCxnSpPr>
        <p:spPr>
          <a:xfrm flipH="1" flipV="1">
            <a:off x="873457" y="2265528"/>
            <a:ext cx="4954138" cy="140572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1012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75</a:t>
            </a:fld>
            <a:endParaRPr lang="es-419" dirty="0"/>
          </a:p>
        </p:txBody>
      </p:sp>
      <p:pic>
        <p:nvPicPr>
          <p:cNvPr id="9" name="Picture 8">
            <a:extLst>
              <a:ext uri="{FF2B5EF4-FFF2-40B4-BE49-F238E27FC236}">
                <a16:creationId xmlns:a16="http://schemas.microsoft.com/office/drawing/2014/main" id="{FA9423D6-42C1-C048-A695-EDFAE74CA7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019869"/>
            <a:ext cx="8265992" cy="4649621"/>
          </a:xfrm>
          <a:prstGeom prst="rect">
            <a:avLst/>
          </a:prstGeom>
        </p:spPr>
      </p:pic>
      <p:sp>
        <p:nvSpPr>
          <p:cNvPr id="10" name="Rectangle 9">
            <a:extLst>
              <a:ext uri="{FF2B5EF4-FFF2-40B4-BE49-F238E27FC236}">
                <a16:creationId xmlns:a16="http://schemas.microsoft.com/office/drawing/2014/main" id="{BB0F6F69-AF1A-CA40-86EA-B937F15296B1}"/>
              </a:ext>
            </a:extLst>
          </p:cNvPr>
          <p:cNvSpPr/>
          <p:nvPr/>
        </p:nvSpPr>
        <p:spPr>
          <a:xfrm>
            <a:off x="3776347" y="2910385"/>
            <a:ext cx="832514" cy="103723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4" name="Graphic 3" descr="Cursor with solid fill">
            <a:extLst>
              <a:ext uri="{FF2B5EF4-FFF2-40B4-BE49-F238E27FC236}">
                <a16:creationId xmlns:a16="http://schemas.microsoft.com/office/drawing/2014/main" id="{18F95654-1CE5-7C4D-BFAA-8B888D22CAC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257431" y="3650449"/>
            <a:ext cx="702860" cy="702860"/>
          </a:xfrm>
          <a:prstGeom prst="rect">
            <a:avLst/>
          </a:prstGeom>
        </p:spPr>
      </p:pic>
    </p:spTree>
    <p:extLst>
      <p:ext uri="{BB962C8B-B14F-4D97-AF65-F5344CB8AC3E}">
        <p14:creationId xmlns:p14="http://schemas.microsoft.com/office/powerpoint/2010/main" val="378395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76</a:t>
            </a:fld>
            <a:endParaRPr lang="es-419" dirty="0"/>
          </a:p>
        </p:txBody>
      </p:sp>
      <p:pic>
        <p:nvPicPr>
          <p:cNvPr id="5" name="Picture 4">
            <a:extLst>
              <a:ext uri="{FF2B5EF4-FFF2-40B4-BE49-F238E27FC236}">
                <a16:creationId xmlns:a16="http://schemas.microsoft.com/office/drawing/2014/main" id="{22E3C9E0-0AEA-5346-AC69-6CB380E5C5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183641"/>
            <a:ext cx="8054523" cy="2911881"/>
          </a:xfrm>
          <a:prstGeom prst="rect">
            <a:avLst/>
          </a:prstGeom>
        </p:spPr>
      </p:pic>
      <p:sp>
        <p:nvSpPr>
          <p:cNvPr id="10" name="Rectangle 9">
            <a:extLst>
              <a:ext uri="{FF2B5EF4-FFF2-40B4-BE49-F238E27FC236}">
                <a16:creationId xmlns:a16="http://schemas.microsoft.com/office/drawing/2014/main" id="{BB0F6F69-AF1A-CA40-86EA-B937F15296B1}"/>
              </a:ext>
            </a:extLst>
          </p:cNvPr>
          <p:cNvSpPr/>
          <p:nvPr/>
        </p:nvSpPr>
        <p:spPr>
          <a:xfrm>
            <a:off x="7055892" y="2470244"/>
            <a:ext cx="1269241" cy="49131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4132662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77</a:t>
            </a:fld>
            <a:endParaRPr lang="es-419" dirty="0"/>
          </a:p>
        </p:txBody>
      </p:sp>
      <p:pic>
        <p:nvPicPr>
          <p:cNvPr id="5" name="Picture 4" descr="Graphical user interface, application&#10;&#10;Description automatically generated">
            <a:extLst>
              <a:ext uri="{FF2B5EF4-FFF2-40B4-BE49-F238E27FC236}">
                <a16:creationId xmlns:a16="http://schemas.microsoft.com/office/drawing/2014/main" id="{C9DC1CB5-A171-174B-B838-F8DECF9E4D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600200"/>
            <a:ext cx="8363429" cy="4746811"/>
          </a:xfrm>
          <a:prstGeom prst="rect">
            <a:avLst/>
          </a:prstGeom>
        </p:spPr>
      </p:pic>
    </p:spTree>
    <p:extLst>
      <p:ext uri="{BB962C8B-B14F-4D97-AF65-F5344CB8AC3E}">
        <p14:creationId xmlns:p14="http://schemas.microsoft.com/office/powerpoint/2010/main" val="703699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Papelera de reciclaje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78</a:t>
            </a:fld>
            <a:endParaRPr lang="es-419" dirty="0"/>
          </a:p>
        </p:txBody>
      </p:sp>
      <p:grpSp>
        <p:nvGrpSpPr>
          <p:cNvPr id="15" name="Group 14">
            <a:extLst>
              <a:ext uri="{FF2B5EF4-FFF2-40B4-BE49-F238E27FC236}">
                <a16:creationId xmlns:a16="http://schemas.microsoft.com/office/drawing/2014/main" id="{8108545C-5B5A-6345-B0ED-3BCEC23A7A44}"/>
              </a:ext>
            </a:extLst>
          </p:cNvPr>
          <p:cNvGrpSpPr/>
          <p:nvPr/>
        </p:nvGrpSpPr>
        <p:grpSpPr>
          <a:xfrm>
            <a:off x="861339" y="2266810"/>
            <a:ext cx="7694397" cy="4325111"/>
            <a:chOff x="861339" y="2266810"/>
            <a:chExt cx="7694397" cy="4325111"/>
          </a:xfrm>
        </p:grpSpPr>
        <p:pic>
          <p:nvPicPr>
            <p:cNvPr id="7" name="Picture 6">
              <a:extLst>
                <a:ext uri="{FF2B5EF4-FFF2-40B4-BE49-F238E27FC236}">
                  <a16:creationId xmlns:a16="http://schemas.microsoft.com/office/drawing/2014/main" id="{E33F968E-A147-894E-A4BC-11F08E4F7C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2266810"/>
              <a:ext cx="7694397" cy="4325111"/>
            </a:xfrm>
            <a:prstGeom prst="rect">
              <a:avLst/>
            </a:prstGeom>
          </p:spPr>
        </p:pic>
        <p:cxnSp>
          <p:nvCxnSpPr>
            <p:cNvPr id="14" name="Straight Connector 13">
              <a:extLst>
                <a:ext uri="{FF2B5EF4-FFF2-40B4-BE49-F238E27FC236}">
                  <a16:creationId xmlns:a16="http://schemas.microsoft.com/office/drawing/2014/main" id="{FF77D568-EDEA-A346-B58F-F1835BA6DD8C}"/>
                </a:ext>
              </a:extLst>
            </p:cNvPr>
            <p:cNvCxnSpPr/>
            <p:nvPr/>
          </p:nvCxnSpPr>
          <p:spPr>
            <a:xfrm>
              <a:off x="1364776" y="2620370"/>
              <a:ext cx="2108674" cy="80863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grpSp>
      <p:sp>
        <p:nvSpPr>
          <p:cNvPr id="4" name="Rectangle 3">
            <a:extLst>
              <a:ext uri="{FF2B5EF4-FFF2-40B4-BE49-F238E27FC236}">
                <a16:creationId xmlns:a16="http://schemas.microsoft.com/office/drawing/2014/main" id="{AD9AB96B-53F7-E040-BA3B-71238D352306}"/>
              </a:ext>
            </a:extLst>
          </p:cNvPr>
          <p:cNvSpPr/>
          <p:nvPr/>
        </p:nvSpPr>
        <p:spPr>
          <a:xfrm>
            <a:off x="873457" y="2265528"/>
            <a:ext cx="491319" cy="53226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6" name="Rectangle 15">
            <a:extLst>
              <a:ext uri="{FF2B5EF4-FFF2-40B4-BE49-F238E27FC236}">
                <a16:creationId xmlns:a16="http://schemas.microsoft.com/office/drawing/2014/main" id="{0E1F6250-B21C-0041-9ABE-C2BA2B8E11C8}"/>
              </a:ext>
            </a:extLst>
          </p:cNvPr>
          <p:cNvSpPr/>
          <p:nvPr/>
        </p:nvSpPr>
        <p:spPr>
          <a:xfrm>
            <a:off x="3473450" y="3024685"/>
            <a:ext cx="2197102" cy="24207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8" name="Picture 7" descr="A picture containing text&#10;&#10;Description automatically generated">
            <a:extLst>
              <a:ext uri="{FF2B5EF4-FFF2-40B4-BE49-F238E27FC236}">
                <a16:creationId xmlns:a16="http://schemas.microsoft.com/office/drawing/2014/main" id="{F80402A2-BCD6-1443-900A-72966A4EEB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3791" y="3078606"/>
            <a:ext cx="2108674" cy="2303922"/>
          </a:xfrm>
          <a:prstGeom prst="rect">
            <a:avLst/>
          </a:prstGeom>
        </p:spPr>
      </p:pic>
    </p:spTree>
    <p:extLst>
      <p:ext uri="{BB962C8B-B14F-4D97-AF65-F5344CB8AC3E}">
        <p14:creationId xmlns:p14="http://schemas.microsoft.com/office/powerpoint/2010/main" val="72861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79</a:t>
            </a:fld>
            <a:endParaRPr lang="es-419" dirty="0"/>
          </a:p>
        </p:txBody>
      </p:sp>
      <p:pic>
        <p:nvPicPr>
          <p:cNvPr id="4" name="Picture 3">
            <a:extLst>
              <a:ext uri="{FF2B5EF4-FFF2-40B4-BE49-F238E27FC236}">
                <a16:creationId xmlns:a16="http://schemas.microsoft.com/office/drawing/2014/main" id="{D1B54EC0-392E-DB42-9A4F-B58C240597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2266810"/>
            <a:ext cx="7694397" cy="4325111"/>
          </a:xfrm>
          <a:prstGeom prst="rect">
            <a:avLst/>
          </a:prstGeom>
        </p:spPr>
      </p:pic>
      <p:pic>
        <p:nvPicPr>
          <p:cNvPr id="8" name="Picture 7">
            <a:extLst>
              <a:ext uri="{FF2B5EF4-FFF2-40B4-BE49-F238E27FC236}">
                <a16:creationId xmlns:a16="http://schemas.microsoft.com/office/drawing/2014/main" id="{5FE86C0A-79DF-3644-BA89-A59B0CFD62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14467" y="2624620"/>
            <a:ext cx="5188140" cy="2826060"/>
          </a:xfrm>
          <a:prstGeom prst="rect">
            <a:avLst/>
          </a:prstGeom>
        </p:spPr>
      </p:pic>
    </p:spTree>
    <p:extLst>
      <p:ext uri="{BB962C8B-B14F-4D97-AF65-F5344CB8AC3E}">
        <p14:creationId xmlns:p14="http://schemas.microsoft.com/office/powerpoint/2010/main" val="388731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s-419" b="1" dirty="0">
                <a:solidFill>
                  <a:schemeClr val="tx1"/>
                </a:solidFill>
              </a:rPr>
              <a:t>Barra de tareas: </a:t>
            </a:r>
            <a:r>
              <a:rPr lang="es-419" dirty="0">
                <a:solidFill>
                  <a:schemeClr val="tx1"/>
                </a:solidFill>
              </a:rPr>
              <a:t> Se sitúa en la parte inferior de la pantalla; incluye íconos de acceso directo a las aplicaciones más utilizadas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a:t>
            </a:fld>
            <a:endParaRPr lang="es-419" dirty="0"/>
          </a:p>
        </p:txBody>
      </p:sp>
      <p:grpSp>
        <p:nvGrpSpPr>
          <p:cNvPr id="10" name="Group 9">
            <a:extLst>
              <a:ext uri="{FF2B5EF4-FFF2-40B4-BE49-F238E27FC236}">
                <a16:creationId xmlns:a16="http://schemas.microsoft.com/office/drawing/2014/main" id="{92A817AD-BEB2-C04A-9FE0-78BC4F47B3E5}"/>
              </a:ext>
            </a:extLst>
          </p:cNvPr>
          <p:cNvGrpSpPr/>
          <p:nvPr/>
        </p:nvGrpSpPr>
        <p:grpSpPr>
          <a:xfrm>
            <a:off x="868580" y="2390378"/>
            <a:ext cx="7514416" cy="4226859"/>
            <a:chOff x="906718" y="2202120"/>
            <a:chExt cx="7514416" cy="4226859"/>
          </a:xfrm>
        </p:grpSpPr>
        <p:pic>
          <p:nvPicPr>
            <p:cNvPr id="11" name="Picture 10" descr="A screenshot of a computer&#10;&#10;Description automatically generated with medium confidence">
              <a:extLst>
                <a:ext uri="{FF2B5EF4-FFF2-40B4-BE49-F238E27FC236}">
                  <a16:creationId xmlns:a16="http://schemas.microsoft.com/office/drawing/2014/main" id="{C3D12E18-65E2-F14C-A08F-BE2F9D4B8C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718" y="2202120"/>
              <a:ext cx="7514416" cy="4226859"/>
            </a:xfrm>
            <a:prstGeom prst="rect">
              <a:avLst/>
            </a:prstGeom>
          </p:spPr>
        </p:pic>
        <p:sp>
          <p:nvSpPr>
            <p:cNvPr id="12" name="Rectangle 11">
              <a:extLst>
                <a:ext uri="{FF2B5EF4-FFF2-40B4-BE49-F238E27FC236}">
                  <a16:creationId xmlns:a16="http://schemas.microsoft.com/office/drawing/2014/main" id="{B917C11A-1F81-4143-984A-418EF6B3B3F1}"/>
                </a:ext>
              </a:extLst>
            </p:cNvPr>
            <p:cNvSpPr/>
            <p:nvPr/>
          </p:nvSpPr>
          <p:spPr>
            <a:xfrm>
              <a:off x="906718" y="6132665"/>
              <a:ext cx="7514416" cy="29631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232488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80</a:t>
            </a:fld>
            <a:endParaRPr lang="es-419" dirty="0"/>
          </a:p>
        </p:txBody>
      </p:sp>
      <p:pic>
        <p:nvPicPr>
          <p:cNvPr id="4" name="Picture 3">
            <a:extLst>
              <a:ext uri="{FF2B5EF4-FFF2-40B4-BE49-F238E27FC236}">
                <a16:creationId xmlns:a16="http://schemas.microsoft.com/office/drawing/2014/main" id="{D1B54EC0-392E-DB42-9A4F-B58C240597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2266810"/>
            <a:ext cx="7694397" cy="4325111"/>
          </a:xfrm>
          <a:prstGeom prst="rect">
            <a:avLst/>
          </a:prstGeom>
        </p:spPr>
      </p:pic>
      <p:pic>
        <p:nvPicPr>
          <p:cNvPr id="8" name="Picture 7">
            <a:extLst>
              <a:ext uri="{FF2B5EF4-FFF2-40B4-BE49-F238E27FC236}">
                <a16:creationId xmlns:a16="http://schemas.microsoft.com/office/drawing/2014/main" id="{5FE86C0A-79DF-3644-BA89-A59B0CFD62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14467" y="2866667"/>
            <a:ext cx="5188140" cy="2826060"/>
          </a:xfrm>
          <a:prstGeom prst="rect">
            <a:avLst/>
          </a:prstGeom>
        </p:spPr>
      </p:pic>
      <p:sp>
        <p:nvSpPr>
          <p:cNvPr id="2" name="Rectangle 1">
            <a:extLst>
              <a:ext uri="{FF2B5EF4-FFF2-40B4-BE49-F238E27FC236}">
                <a16:creationId xmlns:a16="http://schemas.microsoft.com/office/drawing/2014/main" id="{6F12A3EC-343F-AB44-8D5F-30185A9A339F}"/>
              </a:ext>
            </a:extLst>
          </p:cNvPr>
          <p:cNvSpPr/>
          <p:nvPr/>
        </p:nvSpPr>
        <p:spPr>
          <a:xfrm>
            <a:off x="3903260" y="3429000"/>
            <a:ext cx="668740" cy="9792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7" name="Straight Arrow Connector 6">
            <a:extLst>
              <a:ext uri="{FF2B5EF4-FFF2-40B4-BE49-F238E27FC236}">
                <a16:creationId xmlns:a16="http://schemas.microsoft.com/office/drawing/2014/main" id="{B32757C9-0208-3E4E-87C0-EF3E6B6172C7}"/>
              </a:ext>
            </a:extLst>
          </p:cNvPr>
          <p:cNvCxnSpPr>
            <a:cxnSpLocks/>
          </p:cNvCxnSpPr>
          <p:nvPr/>
        </p:nvCxnSpPr>
        <p:spPr>
          <a:xfrm flipH="1" flipV="1">
            <a:off x="1514901" y="3780430"/>
            <a:ext cx="2388359" cy="312754"/>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401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81</a:t>
            </a:fld>
            <a:endParaRPr lang="es-419" dirty="0"/>
          </a:p>
        </p:txBody>
      </p:sp>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spTree>
    <p:extLst>
      <p:ext uri="{BB962C8B-B14F-4D97-AF65-F5344CB8AC3E}">
        <p14:creationId xmlns:p14="http://schemas.microsoft.com/office/powerpoint/2010/main" val="827115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82</a:t>
            </a:fld>
            <a:endParaRPr lang="es-419" dirty="0"/>
          </a:p>
        </p:txBody>
      </p:sp>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sp>
        <p:nvSpPr>
          <p:cNvPr id="12" name="Rectangle 11">
            <a:extLst>
              <a:ext uri="{FF2B5EF4-FFF2-40B4-BE49-F238E27FC236}">
                <a16:creationId xmlns:a16="http://schemas.microsoft.com/office/drawing/2014/main" id="{1405263D-586B-2944-B6A1-9884F9BD4A8C}"/>
              </a:ext>
            </a:extLst>
          </p:cNvPr>
          <p:cNvSpPr/>
          <p:nvPr/>
        </p:nvSpPr>
        <p:spPr>
          <a:xfrm>
            <a:off x="861339" y="1765568"/>
            <a:ext cx="668740" cy="55109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5" name="Rectangle 14">
            <a:extLst>
              <a:ext uri="{FF2B5EF4-FFF2-40B4-BE49-F238E27FC236}">
                <a16:creationId xmlns:a16="http://schemas.microsoft.com/office/drawing/2014/main" id="{A473DD2B-9F18-B74E-8672-EE76631B173C}"/>
              </a:ext>
            </a:extLst>
          </p:cNvPr>
          <p:cNvSpPr/>
          <p:nvPr/>
        </p:nvSpPr>
        <p:spPr>
          <a:xfrm>
            <a:off x="1311383" y="2942382"/>
            <a:ext cx="668740" cy="86322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6" name="Straight Arrow Connector 15">
            <a:extLst>
              <a:ext uri="{FF2B5EF4-FFF2-40B4-BE49-F238E27FC236}">
                <a16:creationId xmlns:a16="http://schemas.microsoft.com/office/drawing/2014/main" id="{0027B6D7-F03B-7C4C-8EE7-B5E7714128E8}"/>
              </a:ext>
            </a:extLst>
          </p:cNvPr>
          <p:cNvCxnSpPr/>
          <p:nvPr/>
        </p:nvCxnSpPr>
        <p:spPr>
          <a:xfrm flipH="1" flipV="1">
            <a:off x="1311383" y="2316663"/>
            <a:ext cx="334370" cy="625719"/>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933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83</a:t>
            </a:fld>
            <a:endParaRPr lang="es-419" dirty="0"/>
          </a:p>
        </p:txBody>
      </p:sp>
      <p:pic>
        <p:nvPicPr>
          <p:cNvPr id="13" name="Picture 12">
            <a:extLst>
              <a:ext uri="{FF2B5EF4-FFF2-40B4-BE49-F238E27FC236}">
                <a16:creationId xmlns:a16="http://schemas.microsoft.com/office/drawing/2014/main" id="{41A20055-58F3-334F-8601-4F181F3201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sp>
        <p:nvSpPr>
          <p:cNvPr id="15" name="Rectangle 14">
            <a:extLst>
              <a:ext uri="{FF2B5EF4-FFF2-40B4-BE49-F238E27FC236}">
                <a16:creationId xmlns:a16="http://schemas.microsoft.com/office/drawing/2014/main" id="{17DE685A-28D6-6B4F-96E9-3B327CA8F1EF}"/>
              </a:ext>
            </a:extLst>
          </p:cNvPr>
          <p:cNvSpPr/>
          <p:nvPr/>
        </p:nvSpPr>
        <p:spPr>
          <a:xfrm>
            <a:off x="861339" y="1765568"/>
            <a:ext cx="668740" cy="55109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4" name="Graphic 3" descr="Cursor with solid fill">
            <a:extLst>
              <a:ext uri="{FF2B5EF4-FFF2-40B4-BE49-F238E27FC236}">
                <a16:creationId xmlns:a16="http://schemas.microsoft.com/office/drawing/2014/main" id="{B59FCCB4-6418-FA49-AE70-F8C2826C62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7031" y="1991096"/>
            <a:ext cx="806096" cy="806096"/>
          </a:xfrm>
          <a:prstGeom prst="rect">
            <a:avLst/>
          </a:prstGeom>
        </p:spPr>
      </p:pic>
    </p:spTree>
    <p:extLst>
      <p:ext uri="{BB962C8B-B14F-4D97-AF65-F5344CB8AC3E}">
        <p14:creationId xmlns:p14="http://schemas.microsoft.com/office/powerpoint/2010/main" val="192323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84</a:t>
            </a:fld>
            <a:endParaRPr lang="es-419" dirty="0"/>
          </a:p>
        </p:txBody>
      </p:sp>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pic>
        <p:nvPicPr>
          <p:cNvPr id="13" name="Picture 12">
            <a:extLst>
              <a:ext uri="{FF2B5EF4-FFF2-40B4-BE49-F238E27FC236}">
                <a16:creationId xmlns:a16="http://schemas.microsoft.com/office/drawing/2014/main" id="{E22BC0A7-7D70-9549-B5B1-36E1EF0590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1048" y="2015970"/>
            <a:ext cx="5188140" cy="2826060"/>
          </a:xfrm>
          <a:prstGeom prst="rect">
            <a:avLst/>
          </a:prstGeom>
        </p:spPr>
      </p:pic>
      <p:pic>
        <p:nvPicPr>
          <p:cNvPr id="14" name="Picture 13">
            <a:extLst>
              <a:ext uri="{FF2B5EF4-FFF2-40B4-BE49-F238E27FC236}">
                <a16:creationId xmlns:a16="http://schemas.microsoft.com/office/drawing/2014/main" id="{912AA8C7-CFCE-8148-A724-459A9B27A33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1339" y="1715778"/>
            <a:ext cx="9144000" cy="5139950"/>
          </a:xfrm>
          <a:prstGeom prst="rect">
            <a:avLst/>
          </a:prstGeom>
        </p:spPr>
      </p:pic>
      <p:sp>
        <p:nvSpPr>
          <p:cNvPr id="2" name="Rectangle 1">
            <a:extLst>
              <a:ext uri="{FF2B5EF4-FFF2-40B4-BE49-F238E27FC236}">
                <a16:creationId xmlns:a16="http://schemas.microsoft.com/office/drawing/2014/main" id="{1E6D9294-1DAA-384E-BE6D-A66EBA113FAF}"/>
              </a:ext>
            </a:extLst>
          </p:cNvPr>
          <p:cNvSpPr/>
          <p:nvPr/>
        </p:nvSpPr>
        <p:spPr>
          <a:xfrm>
            <a:off x="1110343" y="2015970"/>
            <a:ext cx="1649186" cy="27003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7" name="Straight Arrow Connector 6">
            <a:extLst>
              <a:ext uri="{FF2B5EF4-FFF2-40B4-BE49-F238E27FC236}">
                <a16:creationId xmlns:a16="http://schemas.microsoft.com/office/drawing/2014/main" id="{5A131C92-6EDB-EC4C-A4D2-44B48C765237}"/>
              </a:ext>
            </a:extLst>
          </p:cNvPr>
          <p:cNvCxnSpPr>
            <a:cxnSpLocks/>
          </p:cNvCxnSpPr>
          <p:nvPr/>
        </p:nvCxnSpPr>
        <p:spPr>
          <a:xfrm flipH="1">
            <a:off x="2922814" y="2162927"/>
            <a:ext cx="1143000" cy="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97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85</a:t>
            </a:fld>
            <a:endParaRPr lang="es-419" dirty="0"/>
          </a:p>
        </p:txBody>
      </p:sp>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pic>
        <p:nvPicPr>
          <p:cNvPr id="13" name="Picture 12">
            <a:extLst>
              <a:ext uri="{FF2B5EF4-FFF2-40B4-BE49-F238E27FC236}">
                <a16:creationId xmlns:a16="http://schemas.microsoft.com/office/drawing/2014/main" id="{E22BC0A7-7D70-9549-B5B1-36E1EF0590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1048" y="2015970"/>
            <a:ext cx="5188140" cy="2826060"/>
          </a:xfrm>
          <a:prstGeom prst="rect">
            <a:avLst/>
          </a:prstGeom>
        </p:spPr>
      </p:pic>
      <p:pic>
        <p:nvPicPr>
          <p:cNvPr id="5" name="Picture 4">
            <a:extLst>
              <a:ext uri="{FF2B5EF4-FFF2-40B4-BE49-F238E27FC236}">
                <a16:creationId xmlns:a16="http://schemas.microsoft.com/office/drawing/2014/main" id="{D5F0EAA0-9F49-C44C-B52C-CA5825A3741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7668" y="1543052"/>
            <a:ext cx="8075397" cy="4539276"/>
          </a:xfrm>
          <a:prstGeom prst="rect">
            <a:avLst/>
          </a:prstGeom>
        </p:spPr>
      </p:pic>
      <p:sp>
        <p:nvSpPr>
          <p:cNvPr id="2" name="Rectangle 1">
            <a:extLst>
              <a:ext uri="{FF2B5EF4-FFF2-40B4-BE49-F238E27FC236}">
                <a16:creationId xmlns:a16="http://schemas.microsoft.com/office/drawing/2014/main" id="{1E6D9294-1DAA-384E-BE6D-A66EBA113FAF}"/>
              </a:ext>
            </a:extLst>
          </p:cNvPr>
          <p:cNvSpPr/>
          <p:nvPr/>
        </p:nvSpPr>
        <p:spPr>
          <a:xfrm>
            <a:off x="2514600" y="2286000"/>
            <a:ext cx="583152" cy="6096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45543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86</a:t>
            </a:fld>
            <a:endParaRPr lang="es-419" dirty="0"/>
          </a:p>
        </p:txBody>
      </p:sp>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pic>
        <p:nvPicPr>
          <p:cNvPr id="7" name="Picture 6">
            <a:extLst>
              <a:ext uri="{FF2B5EF4-FFF2-40B4-BE49-F238E27FC236}">
                <a16:creationId xmlns:a16="http://schemas.microsoft.com/office/drawing/2014/main" id="{45E8F239-D7D9-1B45-9D24-24D5322898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97162" y="2122940"/>
            <a:ext cx="5044609" cy="3228219"/>
          </a:xfrm>
          <a:prstGeom prst="rect">
            <a:avLst/>
          </a:prstGeom>
        </p:spPr>
      </p:pic>
      <p:sp>
        <p:nvSpPr>
          <p:cNvPr id="8" name="Rectangle 7">
            <a:extLst>
              <a:ext uri="{FF2B5EF4-FFF2-40B4-BE49-F238E27FC236}">
                <a16:creationId xmlns:a16="http://schemas.microsoft.com/office/drawing/2014/main" id="{FB364660-4EE8-9B46-9A06-66663DA5C099}"/>
              </a:ext>
            </a:extLst>
          </p:cNvPr>
          <p:cNvSpPr/>
          <p:nvPr/>
        </p:nvSpPr>
        <p:spPr>
          <a:xfrm>
            <a:off x="3461657" y="3305439"/>
            <a:ext cx="2939143" cy="89100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760896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87</a:t>
            </a:fld>
            <a:endParaRPr lang="es-419" dirty="0"/>
          </a:p>
        </p:txBody>
      </p:sp>
      <p:grpSp>
        <p:nvGrpSpPr>
          <p:cNvPr id="4" name="Group 3">
            <a:extLst>
              <a:ext uri="{FF2B5EF4-FFF2-40B4-BE49-F238E27FC236}">
                <a16:creationId xmlns:a16="http://schemas.microsoft.com/office/drawing/2014/main" id="{D76EB64F-6808-9149-B7AF-65306B79862F}"/>
              </a:ext>
            </a:extLst>
          </p:cNvPr>
          <p:cNvGrpSpPr/>
          <p:nvPr/>
        </p:nvGrpSpPr>
        <p:grpSpPr>
          <a:xfrm>
            <a:off x="861339" y="1765568"/>
            <a:ext cx="7694397" cy="4325111"/>
            <a:chOff x="861339" y="1765568"/>
            <a:chExt cx="7694397" cy="4325111"/>
          </a:xfrm>
        </p:grpSpPr>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pic>
          <p:nvPicPr>
            <p:cNvPr id="13" name="Picture 12">
              <a:extLst>
                <a:ext uri="{FF2B5EF4-FFF2-40B4-BE49-F238E27FC236}">
                  <a16:creationId xmlns:a16="http://schemas.microsoft.com/office/drawing/2014/main" id="{E22BC0A7-7D70-9549-B5B1-36E1EF0590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33100" y="2015970"/>
              <a:ext cx="5188140" cy="2826060"/>
            </a:xfrm>
            <a:prstGeom prst="rect">
              <a:avLst/>
            </a:prstGeom>
          </p:spPr>
        </p:pic>
        <p:sp>
          <p:nvSpPr>
            <p:cNvPr id="2" name="Rectangle 1">
              <a:extLst>
                <a:ext uri="{FF2B5EF4-FFF2-40B4-BE49-F238E27FC236}">
                  <a16:creationId xmlns:a16="http://schemas.microsoft.com/office/drawing/2014/main" id="{1E6D9294-1DAA-384E-BE6D-A66EBA113FAF}"/>
                </a:ext>
              </a:extLst>
            </p:cNvPr>
            <p:cNvSpPr/>
            <p:nvPr/>
          </p:nvSpPr>
          <p:spPr>
            <a:xfrm>
              <a:off x="3611823" y="2622879"/>
              <a:ext cx="1515347" cy="936750"/>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392352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4</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88</a:t>
            </a:fld>
            <a:endParaRPr lang="es-419" dirty="0"/>
          </a:p>
        </p:txBody>
      </p:sp>
    </p:spTree>
    <p:extLst>
      <p:ext uri="{BB962C8B-B14F-4D97-AF65-F5344CB8AC3E}">
        <p14:creationId xmlns:p14="http://schemas.microsoft.com/office/powerpoint/2010/main" val="140880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Actividad 4: Eliminar archivos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89</a:t>
            </a:fld>
            <a:endParaRPr lang="es-419" dirty="0"/>
          </a:p>
        </p:txBody>
      </p:sp>
      <p:sp>
        <p:nvSpPr>
          <p:cNvPr id="15" name="Content Placeholder 1">
            <a:extLst>
              <a:ext uri="{FF2B5EF4-FFF2-40B4-BE49-F238E27FC236}">
                <a16:creationId xmlns:a16="http://schemas.microsoft.com/office/drawing/2014/main" id="{6BB202A4-08FB-9E4B-A3CA-D7FABF3CF7A0}"/>
              </a:ext>
            </a:extLst>
          </p:cNvPr>
          <p:cNvSpPr>
            <a:spLocks noGrp="1"/>
          </p:cNvSpPr>
          <p:nvPr>
            <p:ph idx="1"/>
          </p:nvPr>
        </p:nvSpPr>
        <p:spPr>
          <a:xfrm>
            <a:off x="457200" y="1639824"/>
            <a:ext cx="8229600" cy="4325112"/>
          </a:xfrm>
        </p:spPr>
        <p:txBody>
          <a:bodyPr>
            <a:normAutofit fontScale="55000" lnSpcReduction="20000"/>
          </a:bodyPr>
          <a:lstStyle/>
          <a:p>
            <a:pPr marL="82296" indent="0">
              <a:buNone/>
            </a:pPr>
            <a:r>
              <a:rPr lang="es-419" sz="3000" dirty="0">
                <a:solidFill>
                  <a:schemeClr val="tx1"/>
                </a:solidFill>
              </a:rPr>
              <a:t>Utilice el escritorio de la computadora para responder las siguientes preguntas. </a:t>
            </a:r>
          </a:p>
          <a:p>
            <a:pPr marL="82296" indent="0">
              <a:buNone/>
            </a:pPr>
            <a:r>
              <a:rPr lang="es-419" sz="3000" dirty="0">
                <a:solidFill>
                  <a:schemeClr val="tx1"/>
                </a:solidFill>
              </a:rPr>
              <a:t>Si no tiene una computadora propia, siga al instructor para completar las siguientes tareas. </a:t>
            </a:r>
          </a:p>
          <a:p>
            <a:pPr marL="82296" indent="0">
              <a:buNone/>
            </a:pPr>
            <a:r>
              <a:rPr lang="es-419" sz="3000" b="1" dirty="0">
                <a:solidFill>
                  <a:schemeClr val="tx1"/>
                </a:solidFill>
              </a:rPr>
              <a:t> </a:t>
            </a:r>
            <a:endParaRPr lang="es-419" sz="3000" dirty="0">
              <a:solidFill>
                <a:schemeClr val="tx1"/>
              </a:solidFill>
            </a:endParaRPr>
          </a:p>
          <a:p>
            <a:pPr marL="82296" lvl="0" indent="0">
              <a:buNone/>
            </a:pPr>
            <a:r>
              <a:rPr lang="es-419" sz="3000" dirty="0">
                <a:solidFill>
                  <a:schemeClr val="tx1"/>
                </a:solidFill>
              </a:rPr>
              <a:t>1. Mueva el archivo "Hello.docx" que se encuentra en el escritorio a la Papelera de reciclaje. </a:t>
            </a:r>
            <a:br>
              <a:rPr lang="en-US" sz="3000" dirty="0">
                <a:solidFill>
                  <a:schemeClr val="tx1"/>
                </a:solidFill>
              </a:rPr>
            </a:br>
            <a:endParaRPr lang="es-419" sz="3000" dirty="0">
              <a:solidFill>
                <a:schemeClr val="tx1"/>
              </a:solidFill>
            </a:endParaRPr>
          </a:p>
          <a:p>
            <a:pPr marL="82296" lvl="0" indent="0">
              <a:buNone/>
            </a:pPr>
            <a:r>
              <a:rPr lang="es-419" sz="3000" dirty="0">
                <a:solidFill>
                  <a:schemeClr val="tx1"/>
                </a:solidFill>
              </a:rPr>
              <a:t>2. Vacíe la Papelera de reciclaje usando uno de los dos métodos que aprendimos hoy.</a:t>
            </a:r>
            <a:br>
              <a:rPr lang="en-US" sz="3000" dirty="0">
                <a:solidFill>
                  <a:schemeClr val="tx1"/>
                </a:solidFill>
              </a:rPr>
            </a:br>
            <a:endParaRPr lang="es-419" sz="3000" dirty="0">
              <a:solidFill>
                <a:schemeClr val="tx1"/>
              </a:solidFill>
            </a:endParaRPr>
          </a:p>
          <a:p>
            <a:pPr marL="82296" lvl="0"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Tree>
    <p:extLst>
      <p:ext uri="{BB962C8B-B14F-4D97-AF65-F5344CB8AC3E}">
        <p14:creationId xmlns:p14="http://schemas.microsoft.com/office/powerpoint/2010/main" val="398700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Barra de tareas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9</a:t>
            </a:fld>
            <a:endParaRPr lang="es-419" dirty="0"/>
          </a:p>
        </p:txBody>
      </p:sp>
      <p:grpSp>
        <p:nvGrpSpPr>
          <p:cNvPr id="21" name="Group 20">
            <a:extLst>
              <a:ext uri="{FF2B5EF4-FFF2-40B4-BE49-F238E27FC236}">
                <a16:creationId xmlns:a16="http://schemas.microsoft.com/office/drawing/2014/main" id="{D3DA0332-0D78-1C40-A24C-50F37924D1BD}"/>
              </a:ext>
            </a:extLst>
          </p:cNvPr>
          <p:cNvGrpSpPr/>
          <p:nvPr/>
        </p:nvGrpSpPr>
        <p:grpSpPr>
          <a:xfrm>
            <a:off x="906718" y="2202119"/>
            <a:ext cx="7514416" cy="4226859"/>
            <a:chOff x="906718" y="2202119"/>
            <a:chExt cx="7514416" cy="4226859"/>
          </a:xfrm>
        </p:grpSpPr>
        <p:grpSp>
          <p:nvGrpSpPr>
            <p:cNvPr id="13" name="Group 12">
              <a:extLst>
                <a:ext uri="{FF2B5EF4-FFF2-40B4-BE49-F238E27FC236}">
                  <a16:creationId xmlns:a16="http://schemas.microsoft.com/office/drawing/2014/main" id="{B811127D-3909-DD46-AB48-E2698DC181C7}"/>
                </a:ext>
              </a:extLst>
            </p:cNvPr>
            <p:cNvGrpSpPr/>
            <p:nvPr/>
          </p:nvGrpSpPr>
          <p:grpSpPr>
            <a:xfrm>
              <a:off x="906718" y="2202119"/>
              <a:ext cx="7514416" cy="4226859"/>
              <a:chOff x="906718" y="2202120"/>
              <a:chExt cx="7514416" cy="4226859"/>
            </a:xfrm>
          </p:grpSpPr>
          <p:pic>
            <p:nvPicPr>
              <p:cNvPr id="14" name="Picture 13" descr="A screenshot of a computer&#10;&#10;Description automatically generated with medium confidence">
                <a:extLst>
                  <a:ext uri="{FF2B5EF4-FFF2-40B4-BE49-F238E27FC236}">
                    <a16:creationId xmlns:a16="http://schemas.microsoft.com/office/drawing/2014/main" id="{FAB1EA27-3CD2-5944-BC12-FBBF24FDA2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718" y="2202120"/>
                <a:ext cx="7514416" cy="4226859"/>
              </a:xfrm>
              <a:prstGeom prst="rect">
                <a:avLst/>
              </a:prstGeom>
            </p:spPr>
          </p:pic>
          <p:sp>
            <p:nvSpPr>
              <p:cNvPr id="15" name="Rectangle 14">
                <a:extLst>
                  <a:ext uri="{FF2B5EF4-FFF2-40B4-BE49-F238E27FC236}">
                    <a16:creationId xmlns:a16="http://schemas.microsoft.com/office/drawing/2014/main" id="{FB1C1F2C-7DC3-7244-83AF-541E9D921BA8}"/>
                  </a:ext>
                </a:extLst>
              </p:cNvPr>
              <p:cNvSpPr/>
              <p:nvPr/>
            </p:nvSpPr>
            <p:spPr>
              <a:xfrm>
                <a:off x="906718" y="6199095"/>
                <a:ext cx="7514416" cy="22988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pic>
          <p:nvPicPr>
            <p:cNvPr id="5" name="Picture 4">
              <a:extLst>
                <a:ext uri="{FF2B5EF4-FFF2-40B4-BE49-F238E27FC236}">
                  <a16:creationId xmlns:a16="http://schemas.microsoft.com/office/drawing/2014/main" id="{8E9AA729-005A-F245-905B-BA9EDAB32F0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61117" y="3551451"/>
              <a:ext cx="5141032" cy="824867"/>
            </a:xfrm>
            <a:prstGeom prst="rect">
              <a:avLst/>
            </a:prstGeom>
          </p:spPr>
        </p:pic>
        <p:cxnSp>
          <p:nvCxnSpPr>
            <p:cNvPr id="11" name="Straight Connector 10">
              <a:extLst>
                <a:ext uri="{FF2B5EF4-FFF2-40B4-BE49-F238E27FC236}">
                  <a16:creationId xmlns:a16="http://schemas.microsoft.com/office/drawing/2014/main" id="{F27F2D8F-6868-8240-8502-549331518448}"/>
                </a:ext>
              </a:extLst>
            </p:cNvPr>
            <p:cNvCxnSpPr>
              <a:cxnSpLocks/>
            </p:cNvCxnSpPr>
            <p:nvPr/>
          </p:nvCxnSpPr>
          <p:spPr>
            <a:xfrm flipH="1" flipV="1">
              <a:off x="5540188" y="4354077"/>
              <a:ext cx="2003612" cy="1845017"/>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FB093BBF-FD1E-CA4F-A341-D465B04E5A8C}"/>
                </a:ext>
              </a:extLst>
            </p:cNvPr>
            <p:cNvSpPr/>
            <p:nvPr/>
          </p:nvSpPr>
          <p:spPr>
            <a:xfrm>
              <a:off x="2028825" y="3588270"/>
              <a:ext cx="5205617" cy="76580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29336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631930"/>
          </a:xfrm>
        </p:spPr>
        <p:txBody>
          <a:bodyPr>
            <a:noAutofit/>
          </a:bodyPr>
          <a:lstStyle/>
          <a:p>
            <a:pPr marL="82296" indent="0">
              <a:buNone/>
            </a:pPr>
            <a:r>
              <a:rPr lang="es-419" dirty="0">
                <a:solidFill>
                  <a:schemeClr val="tx1"/>
                </a:solidFill>
              </a:rPr>
              <a:t>Diferentes maneras de abrir una aplicación</a:t>
            </a: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Consejos para usar una PC</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90</a:t>
            </a:fld>
            <a:endParaRPr lang="es-419" dirty="0"/>
          </a:p>
        </p:txBody>
      </p:sp>
      <p:grpSp>
        <p:nvGrpSpPr>
          <p:cNvPr id="4" name="Group 3">
            <a:extLst>
              <a:ext uri="{FF2B5EF4-FFF2-40B4-BE49-F238E27FC236}">
                <a16:creationId xmlns:a16="http://schemas.microsoft.com/office/drawing/2014/main" id="{0D3ED8D8-447F-BD48-A669-D647E313E4DE}"/>
              </a:ext>
            </a:extLst>
          </p:cNvPr>
          <p:cNvGrpSpPr/>
          <p:nvPr/>
        </p:nvGrpSpPr>
        <p:grpSpPr>
          <a:xfrm>
            <a:off x="988608" y="2359202"/>
            <a:ext cx="6783791" cy="631930"/>
            <a:chOff x="988609" y="2359202"/>
            <a:chExt cx="6244168" cy="631930"/>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2" y="2359202"/>
              <a:ext cx="5852285"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1900" dirty="0">
                  <a:solidFill>
                    <a:schemeClr val="tx1"/>
                  </a:solidFill>
                  <a:latin typeface="+mn-lt"/>
                </a:rPr>
                <a:t>El escritorio y la barra de herramientas son útiles para acceder a las aplicaciones y los documentos comunes.</a:t>
              </a:r>
            </a:p>
          </p:txBody>
        </p:sp>
      </p:grpSp>
      <p:grpSp>
        <p:nvGrpSpPr>
          <p:cNvPr id="9" name="Group 8">
            <a:extLst>
              <a:ext uri="{FF2B5EF4-FFF2-40B4-BE49-F238E27FC236}">
                <a16:creationId xmlns:a16="http://schemas.microsoft.com/office/drawing/2014/main" id="{0ABAB24B-5E7D-9976-6007-6F99D8B4B1AA}"/>
              </a:ext>
            </a:extLst>
          </p:cNvPr>
          <p:cNvGrpSpPr/>
          <p:nvPr/>
        </p:nvGrpSpPr>
        <p:grpSpPr>
          <a:xfrm>
            <a:off x="1007747" y="3217886"/>
            <a:ext cx="8204328" cy="668314"/>
            <a:chOff x="1007747" y="3125704"/>
            <a:chExt cx="8204328" cy="668314"/>
          </a:xfrm>
        </p:grpSpPr>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1416351" y="3162088"/>
              <a:ext cx="7795724" cy="631930"/>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lvl="0" indent="0">
                <a:buNone/>
              </a:pPr>
              <a:r>
                <a:rPr lang="es-419" dirty="0">
                  <a:solidFill>
                    <a:schemeClr val="tx1"/>
                  </a:solidFill>
                  <a:latin typeface="Segoe UI" panose="020B0502040204020203" pitchFamily="34" charset="0"/>
                  <a:cs typeface="Segoe UI" panose="020B0502040204020203" pitchFamily="34" charset="0"/>
                </a:rPr>
                <a:t>La vista de tareas le permite ver todas las ventanas abiertas al mismo tiempo. </a:t>
              </a:r>
            </a:p>
            <a:p>
              <a:pPr marL="699516" lvl="3" indent="0">
                <a:buFont typeface="Wingdings 2" panose="05020102010507070707" pitchFamily="18" charset="2"/>
                <a:buNone/>
              </a:pPr>
              <a:endParaRPr lang="es-419" sz="2100" dirty="0">
                <a:solidFill>
                  <a:schemeClr val="tx1"/>
                </a:solidFill>
              </a:endParaRPr>
            </a:p>
          </p:txBody>
        </p:sp>
        <p:pic>
          <p:nvPicPr>
            <p:cNvPr id="16" name="Picture 15">
              <a:extLst>
                <a:ext uri="{FF2B5EF4-FFF2-40B4-BE49-F238E27FC236}">
                  <a16:creationId xmlns:a16="http://schemas.microsoft.com/office/drawing/2014/main" id="{759CC353-F10A-F640-B185-005805939B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07747" y="3125704"/>
              <a:ext cx="457200" cy="457200"/>
            </a:xfrm>
            <a:prstGeom prst="rect">
              <a:avLst/>
            </a:prstGeom>
          </p:spPr>
        </p:pic>
      </p:grpSp>
      <p:grpSp>
        <p:nvGrpSpPr>
          <p:cNvPr id="5" name="Group 4">
            <a:extLst>
              <a:ext uri="{FF2B5EF4-FFF2-40B4-BE49-F238E27FC236}">
                <a16:creationId xmlns:a16="http://schemas.microsoft.com/office/drawing/2014/main" id="{A1969AE4-8C81-967E-3D2F-70C8176F335D}"/>
              </a:ext>
            </a:extLst>
          </p:cNvPr>
          <p:cNvGrpSpPr/>
          <p:nvPr/>
        </p:nvGrpSpPr>
        <p:grpSpPr>
          <a:xfrm>
            <a:off x="1026067" y="3966826"/>
            <a:ext cx="8288781" cy="681374"/>
            <a:chOff x="1026067" y="3834024"/>
            <a:chExt cx="8288781" cy="681374"/>
          </a:xfrm>
        </p:grpSpPr>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519124" y="3883468"/>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buNone/>
              </a:pPr>
              <a:r>
                <a:rPr lang="es-419" sz="1900" dirty="0">
                  <a:solidFill>
                    <a:schemeClr val="tx1"/>
                  </a:solidFill>
                  <a:latin typeface="Segoe UI" panose="020B0502040204020203" pitchFamily="34" charset="0"/>
                  <a:cs typeface="Segoe UI" panose="020B0502040204020203" pitchFamily="34" charset="0"/>
                </a:rPr>
                <a:t>Las carpetas le ayudan a organizar los archivos. </a:t>
              </a:r>
            </a:p>
            <a:p>
              <a:pPr marL="699516" lvl="3" indent="0">
                <a:buFont typeface="Wingdings 2" panose="05020102010507070707" pitchFamily="18" charset="2"/>
                <a:buNone/>
              </a:pPr>
              <a:endParaRPr lang="es-419" sz="1900" dirty="0">
                <a:solidFill>
                  <a:schemeClr val="tx1"/>
                </a:solidFill>
              </a:endParaRPr>
            </a:p>
          </p:txBody>
        </p:sp>
        <p:pic>
          <p:nvPicPr>
            <p:cNvPr id="18" name="Picture 17">
              <a:extLst>
                <a:ext uri="{FF2B5EF4-FFF2-40B4-BE49-F238E27FC236}">
                  <a16:creationId xmlns:a16="http://schemas.microsoft.com/office/drawing/2014/main" id="{1768F23D-BA30-FB4A-9423-B587823BDC0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26067" y="3834024"/>
              <a:ext cx="457200" cy="457200"/>
            </a:xfrm>
            <a:prstGeom prst="rect">
              <a:avLst/>
            </a:prstGeom>
          </p:spPr>
        </p:pic>
      </p:grpSp>
      <p:grpSp>
        <p:nvGrpSpPr>
          <p:cNvPr id="8" name="Group 7">
            <a:extLst>
              <a:ext uri="{FF2B5EF4-FFF2-40B4-BE49-F238E27FC236}">
                <a16:creationId xmlns:a16="http://schemas.microsoft.com/office/drawing/2014/main" id="{B97C2E3E-062E-FEBC-8B05-D0ACD76814E4}"/>
              </a:ext>
            </a:extLst>
          </p:cNvPr>
          <p:cNvGrpSpPr/>
          <p:nvPr/>
        </p:nvGrpSpPr>
        <p:grpSpPr>
          <a:xfrm>
            <a:off x="1025269" y="4572000"/>
            <a:ext cx="7473272" cy="631930"/>
            <a:chOff x="1025269" y="4456219"/>
            <a:chExt cx="7473272" cy="631930"/>
          </a:xfrm>
        </p:grpSpPr>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445809" y="4456219"/>
              <a:ext cx="7052732" cy="631930"/>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Segoe UI" panose="020B0502040204020203" pitchFamily="34" charset="0"/>
                  <a:cs typeface="Segoe UI" panose="020B0502040204020203" pitchFamily="34" charset="0"/>
                </a:rPr>
                <a:t>El cuadro de búsqueda le permite localizar rápidamente las carpetas y los documentos.</a:t>
              </a:r>
            </a:p>
          </p:txBody>
        </p:sp>
        <p:pic>
          <p:nvPicPr>
            <p:cNvPr id="20" name="Picture 19">
              <a:extLst>
                <a:ext uri="{FF2B5EF4-FFF2-40B4-BE49-F238E27FC236}">
                  <a16:creationId xmlns:a16="http://schemas.microsoft.com/office/drawing/2014/main" id="{B45026D5-66D4-9E4F-AF54-D962CBB1DB1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25269" y="4505909"/>
              <a:ext cx="457200" cy="457200"/>
            </a:xfrm>
            <a:prstGeom prst="rect">
              <a:avLst/>
            </a:prstGeom>
          </p:spPr>
        </p:pic>
      </p:grpSp>
      <p:pic>
        <p:nvPicPr>
          <p:cNvPr id="14" name="Picture 13">
            <a:extLst>
              <a:ext uri="{FF2B5EF4-FFF2-40B4-BE49-F238E27FC236}">
                <a16:creationId xmlns:a16="http://schemas.microsoft.com/office/drawing/2014/main" id="{1FD5606A-E56A-214D-88F1-FD5630F4D4C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4169" y="404416"/>
            <a:ext cx="2682239" cy="2194560"/>
          </a:xfrm>
          <a:prstGeom prst="rect">
            <a:avLst/>
          </a:prstGeom>
        </p:spPr>
      </p:pic>
      <p:grpSp>
        <p:nvGrpSpPr>
          <p:cNvPr id="6" name="Group 5">
            <a:extLst>
              <a:ext uri="{FF2B5EF4-FFF2-40B4-BE49-F238E27FC236}">
                <a16:creationId xmlns:a16="http://schemas.microsoft.com/office/drawing/2014/main" id="{C5EBF98C-76DB-9525-B140-DFC0EB19340D}"/>
              </a:ext>
            </a:extLst>
          </p:cNvPr>
          <p:cNvGrpSpPr/>
          <p:nvPr/>
        </p:nvGrpSpPr>
        <p:grpSpPr>
          <a:xfrm>
            <a:off x="1052963" y="5311670"/>
            <a:ext cx="7633837" cy="631930"/>
            <a:chOff x="1052963" y="5107221"/>
            <a:chExt cx="7633837" cy="631930"/>
          </a:xfrm>
        </p:grpSpPr>
        <p:pic>
          <p:nvPicPr>
            <p:cNvPr id="22" name="Picture 21">
              <a:extLst>
                <a:ext uri="{FF2B5EF4-FFF2-40B4-BE49-F238E27FC236}">
                  <a16:creationId xmlns:a16="http://schemas.microsoft.com/office/drawing/2014/main" id="{1C4DFCAE-2B53-C14A-AFE5-E73CBE0A50E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52963" y="5196866"/>
              <a:ext cx="457200" cy="457200"/>
            </a:xfrm>
            <a:prstGeom prst="rect">
              <a:avLst/>
            </a:prstGeom>
          </p:spPr>
        </p:pic>
        <p:sp>
          <p:nvSpPr>
            <p:cNvPr id="23" name="Content Placeholder 1">
              <a:extLst>
                <a:ext uri="{FF2B5EF4-FFF2-40B4-BE49-F238E27FC236}">
                  <a16:creationId xmlns:a16="http://schemas.microsoft.com/office/drawing/2014/main" id="{D3890233-AAA9-B842-964D-CE667E97823D}"/>
                </a:ext>
              </a:extLst>
            </p:cNvPr>
            <p:cNvSpPr txBox="1">
              <a:spLocks/>
            </p:cNvSpPr>
            <p:nvPr/>
          </p:nvSpPr>
          <p:spPr>
            <a:xfrm>
              <a:off x="1464540" y="5107221"/>
              <a:ext cx="7222260"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lvl="0" indent="0">
                <a:buNone/>
              </a:pPr>
              <a:r>
                <a:rPr lang="es-419" sz="2000" dirty="0">
                  <a:solidFill>
                    <a:schemeClr val="tx1"/>
                  </a:solidFill>
                  <a:latin typeface="+mn-lt"/>
                </a:rPr>
                <a:t>Puede restaurar documentos desde la Papelera de reciclaje, siempre que nadie la haya vaciado.</a:t>
              </a:r>
            </a:p>
          </p:txBody>
        </p:sp>
      </p:grpSp>
    </p:spTree>
    <p:extLst>
      <p:ext uri="{BB962C8B-B14F-4D97-AF65-F5344CB8AC3E}">
        <p14:creationId xmlns:p14="http://schemas.microsoft.com/office/powerpoint/2010/main" val="404389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5</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91</a:t>
            </a:fld>
            <a:endParaRPr lang="es-419" dirty="0"/>
          </a:p>
        </p:txBody>
      </p:sp>
      <p:sp>
        <p:nvSpPr>
          <p:cNvPr id="11" name="Title 1">
            <a:extLst>
              <a:ext uri="{FF2B5EF4-FFF2-40B4-BE49-F238E27FC236}">
                <a16:creationId xmlns:a16="http://schemas.microsoft.com/office/drawing/2014/main" id="{5061ED29-D369-E24B-9317-72E41EC433D8}"/>
              </a:ext>
            </a:extLst>
          </p:cNvPr>
          <p:cNvSpPr txBox="1">
            <a:spLocks/>
          </p:cNvSpPr>
          <p:nvPr/>
        </p:nvSpPr>
        <p:spPr>
          <a:xfrm>
            <a:off x="457200" y="3787141"/>
            <a:ext cx="8183880" cy="105156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s-419" sz="2100" dirty="0">
                <a:hlinkClick r:id="rId3"/>
              </a:rPr>
              <a:t>Abrir usando un módulo de práctica de PC</a:t>
            </a:r>
            <a:endParaRPr lang="es-419" sz="2100" dirty="0"/>
          </a:p>
        </p:txBody>
      </p:sp>
    </p:spTree>
    <p:extLst>
      <p:ext uri="{BB962C8B-B14F-4D97-AF65-F5344CB8AC3E}">
        <p14:creationId xmlns:p14="http://schemas.microsoft.com/office/powerpoint/2010/main" val="31595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92</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757018"/>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Segoe UI" panose="020B0502040204020203" pitchFamily="34" charset="0"/>
                <a:cs typeface="Segoe UI" panose="020B0502040204020203" pitchFamily="34" charset="0"/>
              </a:rPr>
              <a:t>Si desea abrir una aplicación en el escritorio, ¿qué debe hacer? </a:t>
            </a:r>
            <a:endParaRPr lang="es-419" dirty="0">
              <a:solidFill>
                <a:schemeClr val="bg1"/>
              </a:solidFill>
              <a:latin typeface="Segoe UI" panose="020B0502040204020203" pitchFamily="34" charset="0"/>
              <a:cs typeface="Segoe UI" panose="020B0502040204020203" pitchFamily="34" charset="0"/>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descr="Graphical user interface, text, application, chat or text message&#10;&#10;Description automatically generated">
            <a:extLst>
              <a:ext uri="{FF2B5EF4-FFF2-40B4-BE49-F238E27FC236}">
                <a16:creationId xmlns:a16="http://schemas.microsoft.com/office/drawing/2014/main" id="{FD65739C-17CA-40D7-C64E-EB206B766D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3249" y="2138485"/>
            <a:ext cx="5397500" cy="4051300"/>
          </a:xfrm>
          <a:prstGeom prst="rect">
            <a:avLst/>
          </a:prstGeom>
        </p:spPr>
      </p:pic>
    </p:spTree>
    <p:extLst>
      <p:ext uri="{BB962C8B-B14F-4D97-AF65-F5344CB8AC3E}">
        <p14:creationId xmlns:p14="http://schemas.microsoft.com/office/powerpoint/2010/main" val="340770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93</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mn-lt"/>
              </a:rPr>
              <a:t>Si desea minimizar la ventana que está actualmente abierta en su pantalla, ¿en qué ícono debería hacer clic? </a:t>
            </a:r>
          </a:p>
          <a:p>
            <a:pPr marL="82296" indent="0" algn="ctr">
              <a:buNone/>
            </a:pPr>
            <a:endParaRPr lang="es-419"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7" name="Picture 6">
            <a:extLst>
              <a:ext uri="{FF2B5EF4-FFF2-40B4-BE49-F238E27FC236}">
                <a16:creationId xmlns:a16="http://schemas.microsoft.com/office/drawing/2014/main" id="{7955C050-B2AB-C34E-A2BB-DBA12388BF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7849" y="1891450"/>
            <a:ext cx="8048302" cy="4524045"/>
          </a:xfrm>
          <a:prstGeom prst="rect">
            <a:avLst/>
          </a:prstGeom>
        </p:spPr>
      </p:pic>
    </p:spTree>
    <p:extLst>
      <p:ext uri="{BB962C8B-B14F-4D97-AF65-F5344CB8AC3E}">
        <p14:creationId xmlns:p14="http://schemas.microsoft.com/office/powerpoint/2010/main" val="330594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94</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mn-lt"/>
              </a:rPr>
              <a:t>Si desea cerrar la ventana, ¿en qué ícono debería hacer clic? </a:t>
            </a:r>
          </a:p>
          <a:p>
            <a:pPr marL="82296" indent="0" algn="ctr">
              <a:buNone/>
            </a:pPr>
            <a:endParaRPr lang="es-419"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7" name="Picture 6">
            <a:extLst>
              <a:ext uri="{FF2B5EF4-FFF2-40B4-BE49-F238E27FC236}">
                <a16:creationId xmlns:a16="http://schemas.microsoft.com/office/drawing/2014/main" id="{7955C050-B2AB-C34E-A2BB-DBA12388BF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7848" y="2019843"/>
            <a:ext cx="8048303" cy="4524045"/>
          </a:xfrm>
          <a:prstGeom prst="rect">
            <a:avLst/>
          </a:prstGeom>
        </p:spPr>
      </p:pic>
    </p:spTree>
    <p:extLst>
      <p:ext uri="{BB962C8B-B14F-4D97-AF65-F5344CB8AC3E}">
        <p14:creationId xmlns:p14="http://schemas.microsoft.com/office/powerpoint/2010/main" val="259038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95</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mn-lt"/>
              </a:rPr>
              <a:t>Si desea guardar un documento, ¿en qué ícono debería hacer clic? </a:t>
            </a:r>
          </a:p>
          <a:p>
            <a:pPr marL="82296" indent="0" algn="ctr">
              <a:buNone/>
            </a:pPr>
            <a:endParaRPr lang="es-419"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a:extLst>
              <a:ext uri="{FF2B5EF4-FFF2-40B4-BE49-F238E27FC236}">
                <a16:creationId xmlns:a16="http://schemas.microsoft.com/office/drawing/2014/main" id="{2F8E4A21-5337-5F49-B9C6-399DF639F6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7848" y="1923165"/>
            <a:ext cx="8048303" cy="4524045"/>
          </a:xfrm>
          <a:prstGeom prst="rect">
            <a:avLst/>
          </a:prstGeom>
        </p:spPr>
      </p:pic>
    </p:spTree>
    <p:extLst>
      <p:ext uri="{BB962C8B-B14F-4D97-AF65-F5344CB8AC3E}">
        <p14:creationId xmlns:p14="http://schemas.microsoft.com/office/powerpoint/2010/main" val="119230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96</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mn-lt"/>
              </a:rPr>
              <a:t>Si eliminó accidentalmente un archivo, ¿dónde puede encontrarlo y recuperarlo? </a:t>
            </a:r>
            <a:endParaRPr lang="es-419" dirty="0">
              <a:solidFill>
                <a:schemeClr val="bg1"/>
              </a:solidFill>
              <a:latin typeface="+mn-lt"/>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7" name="Picture 6">
            <a:extLst>
              <a:ext uri="{FF2B5EF4-FFF2-40B4-BE49-F238E27FC236}">
                <a16:creationId xmlns:a16="http://schemas.microsoft.com/office/drawing/2014/main" id="{DA834602-F5C0-6C49-85F0-F37DA32F13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7848" y="2076228"/>
            <a:ext cx="8139581" cy="4578515"/>
          </a:xfrm>
          <a:prstGeom prst="rect">
            <a:avLst/>
          </a:prstGeom>
        </p:spPr>
      </p:pic>
    </p:spTree>
    <p:extLst>
      <p:ext uri="{BB962C8B-B14F-4D97-AF65-F5344CB8AC3E}">
        <p14:creationId xmlns:p14="http://schemas.microsoft.com/office/powerpoint/2010/main" val="380531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a:normAutofit/>
          </a:bodyPr>
          <a:lstStyle/>
          <a:p>
            <a:pPr marL="82296" indent="0">
              <a:buNone/>
            </a:pPr>
            <a:r>
              <a:rPr lang="es-419" sz="2000" dirty="0">
                <a:solidFill>
                  <a:schemeClr val="tx1"/>
                </a:solidFill>
              </a:rPr>
              <a:t>Hoy han aprendido lo siguiente:</a:t>
            </a:r>
            <a:br>
              <a:rPr lang="en-US" sz="2000" dirty="0">
                <a:solidFill>
                  <a:schemeClr val="tx1"/>
                </a:solidFill>
              </a:rPr>
            </a:br>
            <a:endParaRPr lang="es-419" sz="2000" dirty="0">
              <a:solidFill>
                <a:schemeClr val="tx1"/>
              </a:solidFill>
            </a:endParaRPr>
          </a:p>
          <a:p>
            <a:r>
              <a:rPr lang="es-419" sz="2000" dirty="0">
                <a:solidFill>
                  <a:schemeClr val="tx1"/>
                </a:solidFill>
              </a:rPr>
              <a:t>Qué es un sistema operativo</a:t>
            </a:r>
          </a:p>
          <a:p>
            <a:r>
              <a:rPr lang="es-419" sz="2000" dirty="0">
                <a:solidFill>
                  <a:schemeClr val="tx1"/>
                </a:solidFill>
              </a:rPr>
              <a:t>Las habilidades que necesitan para usar el sistema operativo Windows 10, que incluyen:</a:t>
            </a:r>
          </a:p>
          <a:p>
            <a:pPr lvl="1"/>
            <a:r>
              <a:rPr lang="es-419" sz="2000" dirty="0">
                <a:solidFill>
                  <a:schemeClr val="tx1"/>
                </a:solidFill>
              </a:rPr>
              <a:t>Buscar y navegar por el escritorio</a:t>
            </a:r>
          </a:p>
          <a:p>
            <a:pPr lvl="1"/>
            <a:r>
              <a:rPr lang="es-419" sz="2000" dirty="0">
                <a:solidFill>
                  <a:schemeClr val="tx1"/>
                </a:solidFill>
              </a:rPr>
              <a:t>Buscar y organizar archivos y carpetas</a:t>
            </a:r>
          </a:p>
          <a:p>
            <a:pPr lvl="1"/>
            <a:r>
              <a:rPr lang="es-419" sz="2000" dirty="0">
                <a:solidFill>
                  <a:schemeClr val="tx1"/>
                </a:solidFill>
              </a:rPr>
              <a:t>Administrar las ventanas de una aplicación</a:t>
            </a:r>
          </a:p>
          <a:p>
            <a:pPr lvl="1"/>
            <a:r>
              <a:rPr lang="es-419" sz="2000" dirty="0">
                <a:solidFill>
                  <a:schemeClr val="tx1"/>
                </a:solidFill>
              </a:rPr>
              <a:t>Guardar y cerrar archivos</a:t>
            </a:r>
          </a:p>
          <a:p>
            <a:pPr lvl="1"/>
            <a:r>
              <a:rPr lang="es-419" sz="2000" dirty="0">
                <a:solidFill>
                  <a:schemeClr val="tx1"/>
                </a:solidFill>
              </a:rPr>
              <a:t>Eliminar archivos</a:t>
            </a:r>
          </a:p>
          <a:p>
            <a:r>
              <a:rPr lang="es-419" sz="2000" dirty="0">
                <a:solidFill>
                  <a:schemeClr val="tx1"/>
                </a:solidFill>
              </a:rPr>
              <a:t>Consejos para usar Windows 10 </a:t>
            </a:r>
          </a:p>
          <a:p>
            <a:pPr lvl="1"/>
            <a:endParaRPr lang="es-419" sz="2000" dirty="0">
              <a:solidFill>
                <a:schemeClr val="tx1"/>
              </a:solidFill>
            </a:endParaRPr>
          </a:p>
          <a:p>
            <a:pPr lvl="1"/>
            <a:endParaRPr lang="es-419" sz="2000" dirty="0">
              <a:solidFill>
                <a:schemeClr val="tx1"/>
              </a:solidFill>
            </a:endParaRP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s-419" dirty="0"/>
              <a:t>¡Felicitaciones, alumnos!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97</a:t>
            </a:fld>
            <a:endParaRPr lang="es-419" dirty="0"/>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err="1"/>
              <a:t>Visite</a:t>
            </a:r>
            <a:r>
              <a:rPr lang="en-US" dirty="0"/>
              <a:t> &lt;</a:t>
            </a:r>
            <a:r>
              <a:rPr lang="en-US" dirty="0" err="1"/>
              <a:t>inserte</a:t>
            </a:r>
            <a:r>
              <a:rPr lang="en-US" dirty="0"/>
              <a:t> la URL de la </a:t>
            </a:r>
            <a:r>
              <a:rPr lang="en-US" dirty="0" err="1"/>
              <a:t>biblioteca</a:t>
            </a:r>
            <a:r>
              <a:rPr lang="en-US" dirty="0"/>
              <a:t> </a:t>
            </a:r>
            <a:r>
              <a:rPr lang="en-US" dirty="0" err="1"/>
              <a:t>aquí</a:t>
            </a:r>
            <a:r>
              <a:rPr lang="en-US" dirty="0"/>
              <a:t>&gt; y </a:t>
            </a:r>
            <a:r>
              <a:rPr lang="en-US" u="sng" dirty="0">
                <a:hlinkClick r:id="rId4"/>
              </a:rPr>
              <a:t>https://www.digitallearn.org</a:t>
            </a:r>
            <a:r>
              <a:rPr lang="en-US" dirty="0"/>
              <a:t> para </a:t>
            </a:r>
            <a:r>
              <a:rPr lang="en-US" dirty="0" err="1"/>
              <a:t>descubrir</a:t>
            </a:r>
            <a:r>
              <a:rPr lang="en-US" dirty="0"/>
              <a:t> </a:t>
            </a:r>
            <a:r>
              <a:rPr lang="en-US" dirty="0" err="1"/>
              <a:t>más</a:t>
            </a:r>
            <a:r>
              <a:rPr lang="en-US" dirty="0"/>
              <a:t> </a:t>
            </a:r>
            <a:r>
              <a:rPr lang="en-US" dirty="0" err="1"/>
              <a:t>cursos</a:t>
            </a:r>
            <a:r>
              <a:rPr lang="en-US" dirty="0"/>
              <a:t> y </a:t>
            </a:r>
            <a:r>
              <a:rPr lang="en-US" dirty="0" err="1"/>
              <a:t>generar</a:t>
            </a:r>
            <a:r>
              <a:rPr lang="en-US" dirty="0"/>
              <a:t> </a:t>
            </a:r>
            <a:r>
              <a:rPr lang="en-US" dirty="0" err="1"/>
              <a:t>confianza</a:t>
            </a:r>
            <a:r>
              <a:rPr lang="en-US" dirty="0"/>
              <a:t> </a:t>
            </a:r>
            <a:r>
              <a:rPr lang="en-US" dirty="0" err="1"/>
              <a:t>mediante</a:t>
            </a:r>
            <a:r>
              <a:rPr lang="en-US" dirty="0"/>
              <a:t> </a:t>
            </a:r>
            <a:r>
              <a:rPr lang="en-US" dirty="0" err="1"/>
              <a:t>el</a:t>
            </a:r>
            <a:r>
              <a:rPr lang="en-US" dirty="0"/>
              <a:t> </a:t>
            </a:r>
            <a:r>
              <a:rPr lang="en-US" dirty="0" err="1"/>
              <a:t>uso</a:t>
            </a:r>
            <a:r>
              <a:rPr lang="en-US" dirty="0"/>
              <a:t> de la </a:t>
            </a:r>
            <a:r>
              <a:rPr lang="en-US" dirty="0" err="1"/>
              <a:t>tecnología</a:t>
            </a:r>
            <a:r>
              <a:rPr lang="en-US" dirty="0"/>
              <a:t>.</a:t>
            </a:r>
            <a:br>
              <a:rPr lang="en-US" dirty="0"/>
            </a:br>
            <a:endParaRPr lang="es-419"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98</a:t>
            </a:fld>
            <a:endParaRPr lang="es-419" dirty="0"/>
          </a:p>
        </p:txBody>
      </p:sp>
      <p:pic>
        <p:nvPicPr>
          <p:cNvPr id="9" name="Picture 11" descr="https://www.digitallearn.org">
            <a:extLst>
              <a:ext uri="{FF2B5EF4-FFF2-40B4-BE49-F238E27FC236}">
                <a16:creationId xmlns:a16="http://schemas.microsoft.com/office/drawing/2014/main" id="{BC02DCD0-1FC8-3818-19A7-6BCFC69BAC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9725" y="57150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F8BC0A74-8911-DA10-3EC5-D4236434F925}"/>
              </a:ext>
            </a:extLst>
          </p:cNvPr>
          <p:cNvSpPr>
            <a:spLocks noChangeArrowheads="1"/>
          </p:cNvSpPr>
          <p:nvPr/>
        </p:nvSpPr>
        <p:spPr bwMode="auto">
          <a:xfrm>
            <a:off x="147637" y="6485901"/>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ustDataLst>
      <p:tags r:id="rId1"/>
    </p:custDataLst>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hidden="1">
            <a:extLst>
              <a:ext uri="{FF2B5EF4-FFF2-40B4-BE49-F238E27FC236}">
                <a16:creationId xmlns:a16="http://schemas.microsoft.com/office/drawing/2014/main" id="{0583C908-B49F-F14F-8A2F-1ADA65361E11}"/>
              </a:ext>
            </a:extLst>
          </p:cNvPr>
          <p:cNvSpPr>
            <a:spLocks noGrp="1"/>
          </p:cNvSpPr>
          <p:nvPr>
            <p:ph type="subTitle" idx="1"/>
          </p:nvPr>
        </p:nvSpPr>
        <p:spPr/>
        <p:txBody>
          <a:bodyPr/>
          <a:lstStyle/>
          <a:p>
            <a:r>
              <a:rPr lang="es-419" sz="2000" b="1" dirty="0"/>
              <a:t>¡GRACIAS POR VENIR!</a:t>
            </a:r>
          </a:p>
          <a:p>
            <a:endParaRPr lang="es-419" dirty="0"/>
          </a:p>
        </p:txBody>
      </p:sp>
      <p:sp>
        <p:nvSpPr>
          <p:cNvPr id="3" name="Title 2">
            <a:extLst>
              <a:ext uri="{FF2B5EF4-FFF2-40B4-BE49-F238E27FC236}">
                <a16:creationId xmlns:a16="http://schemas.microsoft.com/office/drawing/2014/main" id="{23DD05A5-8075-BA4D-B01C-4C79E31AF801}"/>
              </a:ext>
            </a:extLst>
          </p:cNvPr>
          <p:cNvSpPr>
            <a:spLocks noGrp="1"/>
          </p:cNvSpPr>
          <p:nvPr>
            <p:ph type="ctrTitle"/>
          </p:nvPr>
        </p:nvSpPr>
        <p:spPr>
          <a:xfrm>
            <a:off x="457200" y="2063151"/>
            <a:ext cx="8458200" cy="1470025"/>
          </a:xfrm>
        </p:spPr>
        <p:txBody>
          <a:bodyPr/>
          <a:lstStyle/>
          <a:p>
            <a:r>
              <a:rPr lang="es-419" dirty="0"/>
              <a:t>¡Gracias por venir!</a:t>
            </a:r>
          </a:p>
        </p:txBody>
      </p:sp>
      <p:sp>
        <p:nvSpPr>
          <p:cNvPr id="4" name="Slide Number Placeholder 3">
            <a:extLst>
              <a:ext uri="{FF2B5EF4-FFF2-40B4-BE49-F238E27FC236}">
                <a16:creationId xmlns:a16="http://schemas.microsoft.com/office/drawing/2014/main" id="{131076FE-944C-8347-8773-F307D75FC0FF}"/>
              </a:ext>
            </a:extLst>
          </p:cNvPr>
          <p:cNvSpPr>
            <a:spLocks noGrp="1"/>
          </p:cNvSpPr>
          <p:nvPr>
            <p:ph type="sldNum" sz="quarter" idx="12"/>
          </p:nvPr>
        </p:nvSpPr>
        <p:spPr/>
        <p:txBody>
          <a:bodyPr/>
          <a:lstStyle/>
          <a:p>
            <a:fld id="{D852D4E8-E283-404D-80D7-3AF63315721A}" type="slidenum">
              <a:rPr lang="en-US" smtClean="0"/>
              <a:t>99</a:t>
            </a:fld>
            <a:endParaRPr lang="es-419" dirty="0"/>
          </a:p>
        </p:txBody>
      </p:sp>
      <p:pic>
        <p:nvPicPr>
          <p:cNvPr id="11" name="Picture 11" descr="https://www.digitallearn.org">
            <a:extLst>
              <a:ext uri="{FF2B5EF4-FFF2-40B4-BE49-F238E27FC236}">
                <a16:creationId xmlns:a16="http://schemas.microsoft.com/office/drawing/2014/main" id="{6B6B44AD-B01F-9ED8-92A1-87996AFB35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6388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45C2AAD4-0219-E3BC-1EBE-2EAA53DCF114}"/>
              </a:ext>
            </a:extLst>
          </p:cNvPr>
          <p:cNvSpPr>
            <a:spLocks noChangeArrowheads="1"/>
          </p:cNvSpPr>
          <p:nvPr/>
        </p:nvSpPr>
        <p:spPr bwMode="auto">
          <a:xfrm>
            <a:off x="147637" y="6409701"/>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ustDataLst>
      <p:tags r:id="rId1"/>
    </p:custDataLst>
    <p:extLst>
      <p:ext uri="{BB962C8B-B14F-4D97-AF65-F5344CB8AC3E}">
        <p14:creationId xmlns:p14="http://schemas.microsoft.com/office/powerpoint/2010/main" val="164789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1  -  Compatibility Mode" id="{93427E69-ACC9-BE4F-9F54-E9517CD29E23}" vid="{A565B5E0-699B-1149-B37E-EFDE53A0597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84</TotalTime>
  <Words>8359</Words>
  <Application>Microsoft Macintosh PowerPoint</Application>
  <PresentationFormat>On-screen Show (4:3)</PresentationFormat>
  <Paragraphs>864</Paragraphs>
  <Slides>99</Slides>
  <Notes>99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99</vt:i4>
      </vt:variant>
    </vt:vector>
  </HeadingPairs>
  <TitlesOfParts>
    <vt:vector size="107" baseType="lpstr">
      <vt:lpstr>Arial</vt:lpstr>
      <vt:lpstr>ATT Aleck Sans</vt:lpstr>
      <vt:lpstr>Calibri</vt:lpstr>
      <vt:lpstr>Georgia</vt:lpstr>
      <vt:lpstr>Segoe UI</vt:lpstr>
      <vt:lpstr>Segoe UI Semibold</vt:lpstr>
      <vt:lpstr>Wingdings 2</vt:lpstr>
      <vt:lpstr>New TechEd Theme - Basic PowerPoint</vt:lpstr>
      <vt:lpstr> Conceptos básicos (Windows 10)</vt:lpstr>
      <vt:lpstr>Agenda de hoy </vt:lpstr>
      <vt:lpstr>PowerPoint Presentation</vt:lpstr>
      <vt:lpstr>Sistema operativo: Definición</vt:lpstr>
      <vt:lpstr>Sistema operativo: Definición (continuación)</vt:lpstr>
      <vt:lpstr>Trabajar desde el escritorio</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Menú de inicio</vt:lpstr>
      <vt:lpstr>Trabajar desde el escritorio: Menú de inicio (continuación)</vt:lpstr>
      <vt:lpstr>Trabajar desde el escritorio: Menú de inicio (continuación)</vt:lpstr>
      <vt:lpstr>Trabajar desde el escritorio: Menú de inicio (continuación)</vt:lpstr>
      <vt:lpstr>Trabajar desde el escritorio: Menú de inicio (continuación)</vt:lpstr>
      <vt:lpstr>Trabajar desde el escritorio: Menú de inicio (continuación)</vt:lpstr>
      <vt:lpstr>Trabajar desde el escritorio</vt:lpstr>
      <vt:lpstr>Actividad 1</vt:lpstr>
      <vt:lpstr>ACTIVIDAD 1: Trabajar desde el escritorio</vt:lpstr>
      <vt:lpstr>Archivos y carpetas</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Actividad 2</vt:lpstr>
      <vt:lpstr>ACTIVIDAD 2: Trabajar con archivos </vt:lpstr>
      <vt:lpstr>Guardar y cerrar archivos</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Actividad 3</vt:lpstr>
      <vt:lpstr>Actividad 3: Guardar un archivo</vt:lpstr>
      <vt:lpstr>Eliminar archivos</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Actividad 4</vt:lpstr>
      <vt:lpstr>Actividad 4: Eliminar archivos</vt:lpstr>
      <vt:lpstr>Consejos para usar una PC</vt:lpstr>
      <vt:lpstr>Actividad 5</vt:lpstr>
      <vt:lpstr>PowerPoint Presentation</vt:lpstr>
      <vt:lpstr>PowerPoint Presentation</vt:lpstr>
      <vt:lpstr>PowerPoint Presentation</vt:lpstr>
      <vt:lpstr>PowerPoint Presentation</vt:lpstr>
      <vt:lpstr>PowerPoint Presentation</vt:lpstr>
      <vt:lpstr>¡Felicitaciones, alumnos! </vt:lpstr>
      <vt:lpstr> Visite &lt;inserte la URL de la biblioteca aquí&gt; y https://www.digitallearn.org para descubrir más cursos y generar confianza mediante el uso de la tecnología. </vt:lpstr>
      <vt:lpstr>¡Gracias por venir!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Name Here</dc:title>
  <dc:creator>Michelle Frisque</dc:creator>
  <cp:lastModifiedBy>Michelle Frisque</cp:lastModifiedBy>
  <cp:revision>9</cp:revision>
  <cp:lastPrinted>2015-09-24T16:40:02Z</cp:lastPrinted>
  <dcterms:created xsi:type="dcterms:W3CDTF">2022-07-12T18:36:44Z</dcterms:created>
  <dcterms:modified xsi:type="dcterms:W3CDTF">2022-07-18T02:11:32Z</dcterms:modified>
</cp:coreProperties>
</file>